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71" r:id="rId2"/>
    <p:sldMasterId id="2147483792" r:id="rId3"/>
    <p:sldMasterId id="2147483806" r:id="rId4"/>
    <p:sldMasterId id="2147483814" r:id="rId5"/>
    <p:sldMasterId id="2147483827" r:id="rId6"/>
    <p:sldMasterId id="2147483839" r:id="rId7"/>
    <p:sldMasterId id="2147483845" r:id="rId8"/>
    <p:sldMasterId id="2147483855" r:id="rId9"/>
    <p:sldMasterId id="2147483858" r:id="rId10"/>
    <p:sldMasterId id="2147483873" r:id="rId11"/>
    <p:sldMasterId id="2147483885" r:id="rId12"/>
    <p:sldMasterId id="2147483911" r:id="rId13"/>
    <p:sldMasterId id="2147483925" r:id="rId14"/>
    <p:sldMasterId id="2147483938" r:id="rId15"/>
    <p:sldMasterId id="2147483950" r:id="rId16"/>
  </p:sldMasterIdLst>
  <p:notesMasterIdLst>
    <p:notesMasterId r:id="rId64"/>
  </p:notesMasterIdLst>
  <p:sldIdLst>
    <p:sldId id="257" r:id="rId17"/>
    <p:sldId id="886" r:id="rId18"/>
    <p:sldId id="258" r:id="rId19"/>
    <p:sldId id="343" r:id="rId20"/>
    <p:sldId id="2596" r:id="rId21"/>
    <p:sldId id="586" r:id="rId22"/>
    <p:sldId id="588" r:id="rId23"/>
    <p:sldId id="592" r:id="rId24"/>
    <p:sldId id="2582" r:id="rId25"/>
    <p:sldId id="2598" r:id="rId26"/>
    <p:sldId id="2597" r:id="rId27"/>
    <p:sldId id="2619" r:id="rId28"/>
    <p:sldId id="2600" r:id="rId29"/>
    <p:sldId id="2620" r:id="rId30"/>
    <p:sldId id="2602" r:id="rId31"/>
    <p:sldId id="2618" r:id="rId32"/>
    <p:sldId id="2610" r:id="rId33"/>
    <p:sldId id="2611" r:id="rId34"/>
    <p:sldId id="2606" r:id="rId35"/>
    <p:sldId id="2605" r:id="rId36"/>
    <p:sldId id="291" r:id="rId37"/>
    <p:sldId id="2549" r:id="rId38"/>
    <p:sldId id="2607" r:id="rId39"/>
    <p:sldId id="2609" r:id="rId40"/>
    <p:sldId id="265" r:id="rId41"/>
    <p:sldId id="259" r:id="rId42"/>
    <p:sldId id="269" r:id="rId43"/>
    <p:sldId id="2612" r:id="rId44"/>
    <p:sldId id="276" r:id="rId45"/>
    <p:sldId id="2617" r:id="rId46"/>
    <p:sldId id="2622" r:id="rId47"/>
    <p:sldId id="256" r:id="rId48"/>
    <p:sldId id="2562" r:id="rId49"/>
    <p:sldId id="2572" r:id="rId50"/>
    <p:sldId id="2578" r:id="rId51"/>
    <p:sldId id="2573" r:id="rId52"/>
    <p:sldId id="2571" r:id="rId53"/>
    <p:sldId id="2621" r:id="rId54"/>
    <p:sldId id="2616" r:id="rId55"/>
    <p:sldId id="2566" r:id="rId56"/>
    <p:sldId id="260" r:id="rId57"/>
    <p:sldId id="2569" r:id="rId58"/>
    <p:sldId id="262" r:id="rId59"/>
    <p:sldId id="274" r:id="rId60"/>
    <p:sldId id="918" r:id="rId61"/>
    <p:sldId id="590" r:id="rId62"/>
    <p:sldId id="59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6DFCA-B901-4CF8-834A-55A5153B3D66}" v="5" dt="2023-09-12T09:04:24.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0496" autoAdjust="0"/>
  </p:normalViewPr>
  <p:slideViewPr>
    <p:cSldViewPr snapToGrid="0">
      <p:cViewPr>
        <p:scale>
          <a:sx n="77" d="100"/>
          <a:sy n="77" d="100"/>
        </p:scale>
        <p:origin x="876"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zej Wyszogrodzki" userId="4965f595-1e2a-4d27-8e2d-fe8e2bb6a13e" providerId="ADAL" clId="{0376DFCA-B901-4CF8-834A-55A5153B3D66}"/>
    <pc:docChg chg="modSld">
      <pc:chgData name="Andrzej Wyszogrodzki" userId="4965f595-1e2a-4d27-8e2d-fe8e2bb6a13e" providerId="ADAL" clId="{0376DFCA-B901-4CF8-834A-55A5153B3D66}" dt="2023-09-12T09:04:24.708" v="4"/>
      <pc:docMkLst>
        <pc:docMk/>
      </pc:docMkLst>
      <pc:sldChg chg="modAnim">
        <pc:chgData name="Andrzej Wyszogrodzki" userId="4965f595-1e2a-4d27-8e2d-fe8e2bb6a13e" providerId="ADAL" clId="{0376DFCA-B901-4CF8-834A-55A5153B3D66}" dt="2023-09-12T09:04:24.708" v="4"/>
        <pc:sldMkLst>
          <pc:docMk/>
          <pc:sldMk cId="663403895"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4724B-0453-45FD-86AB-21BB5B07BF2A}" type="datetimeFigureOut">
              <a:rPr lang="en-GB" smtClean="0"/>
              <a:t>05/09/2024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3356B-A71C-4634-B165-6B46EE7269A7}" type="slidenum">
              <a:rPr lang="en-GB" smtClean="0"/>
              <a:t>‹#›</a:t>
            </a:fld>
            <a:endParaRPr lang="en-GB"/>
          </a:p>
        </p:txBody>
      </p:sp>
    </p:spTree>
    <p:extLst>
      <p:ext uri="{BB962C8B-B14F-4D97-AF65-F5344CB8AC3E}">
        <p14:creationId xmlns:p14="http://schemas.microsoft.com/office/powerpoint/2010/main" val="366252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mets.onlinelibrary.wiley.com/doi/10.1002/met.2218?af=R"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translate.google.com/translate?hl=de&amp;sl=en&amp;u=https://rmets.onlinelibrary.wiley.com/doi/10.1002/met.2218%3Faf%3DR&amp;prev=search&amp;pto=au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mets.onlinelibrary.wiley.com/doi/10.1002/met.2218?af=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translate.google.com/translate?hl=de&amp;sl=en&amp;u=https://rmets.onlinelibrary.wiley.com/doi/10.1002/met.2218%3Faf%3DR&amp;prev=search&amp;pto=au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time this name and </a:t>
            </a:r>
            <a:r>
              <a:rPr lang="en-GB" dirty="0" err="1"/>
              <a:t>sympilis</a:t>
            </a:r>
            <a:r>
              <a:rPr lang="en-GB" dirty="0"/>
              <a:t> </a:t>
            </a:r>
            <a:r>
              <a:rPr lang="en-GB" dirty="0" err="1"/>
              <a:t>st</a:t>
            </a:r>
            <a:r>
              <a:rPr lang="en-GB" dirty="0"/>
              <a:t> </a:t>
            </a:r>
            <a:r>
              <a:rPr lang="en-GB" dirty="0" err="1"/>
              <a:t>lrsdt</a:t>
            </a:r>
            <a:r>
              <a:rPr lang="en-GB" dirty="0"/>
              <a:t> two </a:t>
            </a:r>
            <a:r>
              <a:rPr lang="en-GB" dirty="0" err="1"/>
              <a:t>botd</a:t>
            </a:r>
            <a:r>
              <a:rPr lang="en-GB" dirty="0"/>
              <a:t> tom</a:t>
            </a:r>
          </a:p>
        </p:txBody>
      </p:sp>
      <p:sp>
        <p:nvSpPr>
          <p:cNvPr id="4" name="Slide Number Placeholder 3"/>
          <p:cNvSpPr>
            <a:spLocks noGrp="1"/>
          </p:cNvSpPr>
          <p:nvPr>
            <p:ph type="sldNum" sz="quarter" idx="5"/>
          </p:nvPr>
        </p:nvSpPr>
        <p:spPr/>
        <p:txBody>
          <a:bodyPr/>
          <a:lstStyle/>
          <a:p>
            <a:fld id="{0DA3356B-A71C-4634-B165-6B46EE7269A7}" type="slidenum">
              <a:rPr lang="en-GB" smtClean="0"/>
              <a:t>1</a:t>
            </a:fld>
            <a:endParaRPr lang="en-GB"/>
          </a:p>
        </p:txBody>
      </p:sp>
    </p:spTree>
    <p:extLst>
      <p:ext uri="{BB962C8B-B14F-4D97-AF65-F5344CB8AC3E}">
        <p14:creationId xmlns:p14="http://schemas.microsoft.com/office/powerpoint/2010/main" val="3666521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Netatmo available upon request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1" dirty="0">
                <a:solidFill>
                  <a:srgbClr val="158466"/>
                </a:solidFill>
                <a:latin typeface="Calibri" panose="020F0502020204030204" pitchFamily="34" charset="0"/>
                <a:ea typeface="Calibri"/>
                <a:cs typeface="Calibri" panose="020F0502020204030204" pitchFamily="34" charset="0"/>
              </a:rPr>
              <a:t>Sample data of RAINGRS+ and RAINGRS (without PWS) fields will be verified against chosen independent precipitation data.</a:t>
            </a:r>
            <a:endParaRPr lang="en-US" sz="1200" spc="-1" dirty="0">
              <a:solidFill>
                <a:prstClr val="black"/>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28</a:t>
            </a:fld>
            <a:endParaRPr lang="en-GB"/>
          </a:p>
        </p:txBody>
      </p:sp>
    </p:spTree>
    <p:extLst>
      <p:ext uri="{BB962C8B-B14F-4D97-AF65-F5344CB8AC3E}">
        <p14:creationId xmlns:p14="http://schemas.microsoft.com/office/powerpoint/2010/main" val="102183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linkClick r:id="rId3"/>
              </a:rPr>
              <a:t>commercial microwave links (CMLs) attenuation ...</a:t>
            </a:r>
          </a:p>
          <a:p>
            <a:r>
              <a:rPr lang="en-GB" dirty="0">
                <a:hlinkClick r:id="rId3"/>
              </a:rPr>
              <a:t>Wiley</a:t>
            </a:r>
          </a:p>
          <a:p>
            <a:r>
              <a:rPr lang="en-GB" i="1" dirty="0">
                <a:hlinkClick r:id="rId3"/>
              </a:rPr>
              <a:t>https://rmets.onlinelibrary.wiley.com › ...</a:t>
            </a:r>
            <a:endParaRPr lang="en-GB" dirty="0">
              <a:hlinkClick r:id="rId3"/>
            </a:endParaRPr>
          </a:p>
          <a:p>
            <a:r>
              <a:rPr lang="en-GB" dirty="0"/>
              <a:t>· </a:t>
            </a:r>
            <a:r>
              <a:rPr lang="en-GB" dirty="0" err="1">
                <a:hlinkClick r:id="rId4"/>
              </a:rPr>
              <a:t>Diese</a:t>
            </a:r>
            <a:r>
              <a:rPr lang="en-GB" dirty="0">
                <a:hlinkClick r:id="rId4"/>
              </a:rPr>
              <a:t> </a:t>
            </a:r>
            <a:r>
              <a:rPr lang="en-GB" dirty="0" err="1">
                <a:hlinkClick r:id="rId4"/>
              </a:rPr>
              <a:t>Seite</a:t>
            </a:r>
            <a:r>
              <a:rPr lang="en-GB" dirty="0">
                <a:hlinkClick r:id="rId4"/>
              </a:rPr>
              <a:t> </a:t>
            </a:r>
            <a:r>
              <a:rPr lang="en-GB" dirty="0" err="1">
                <a:hlinkClick r:id="rId4"/>
              </a:rPr>
              <a:t>übersetzen</a:t>
            </a:r>
            <a:endParaRPr lang="en-GB" dirty="0"/>
          </a:p>
          <a:p>
            <a:r>
              <a:rPr lang="en-GB" dirty="0">
                <a:effectLst/>
              </a:rPr>
              <a:t>11.06.2024 — It was found that the </a:t>
            </a:r>
            <a:r>
              <a:rPr lang="en-GB" i="1" dirty="0">
                <a:effectLst/>
              </a:rPr>
              <a:t>CML</a:t>
            </a:r>
            <a:r>
              <a:rPr lang="en-GB" dirty="0">
                <a:effectLst/>
              </a:rPr>
              <a:t>-based precipitation fields are much </a:t>
            </a:r>
          </a:p>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29</a:t>
            </a:fld>
            <a:endParaRPr lang="en-GB"/>
          </a:p>
        </p:txBody>
      </p:sp>
    </p:spTree>
    <p:extLst>
      <p:ext uri="{BB962C8B-B14F-4D97-AF65-F5344CB8AC3E}">
        <p14:creationId xmlns:p14="http://schemas.microsoft.com/office/powerpoint/2010/main" val="59660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30</a:t>
            </a:fld>
            <a:endParaRPr lang="en-GB"/>
          </a:p>
        </p:txBody>
      </p:sp>
    </p:spTree>
    <p:extLst>
      <p:ext uri="{BB962C8B-B14F-4D97-AF65-F5344CB8AC3E}">
        <p14:creationId xmlns:p14="http://schemas.microsoft.com/office/powerpoint/2010/main" val="382697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linkClick r:id="rId3"/>
              </a:rPr>
              <a:t>commercial microwave links (CMLs) attenuation ...</a:t>
            </a:r>
          </a:p>
          <a:p>
            <a:r>
              <a:rPr lang="en-GB" dirty="0">
                <a:hlinkClick r:id="rId3"/>
              </a:rPr>
              <a:t>Wiley</a:t>
            </a:r>
          </a:p>
          <a:p>
            <a:r>
              <a:rPr lang="en-GB" i="1" dirty="0">
                <a:hlinkClick r:id="rId3"/>
              </a:rPr>
              <a:t>https://rmets.onlinelibrary.wiley.com › ...</a:t>
            </a:r>
            <a:endParaRPr lang="en-GB" dirty="0">
              <a:hlinkClick r:id="rId3"/>
            </a:endParaRPr>
          </a:p>
          <a:p>
            <a:r>
              <a:rPr lang="en-GB" dirty="0"/>
              <a:t>· </a:t>
            </a:r>
            <a:r>
              <a:rPr lang="en-GB" dirty="0" err="1">
                <a:hlinkClick r:id="rId4"/>
              </a:rPr>
              <a:t>Diese</a:t>
            </a:r>
            <a:r>
              <a:rPr lang="en-GB" dirty="0">
                <a:hlinkClick r:id="rId4"/>
              </a:rPr>
              <a:t> </a:t>
            </a:r>
            <a:r>
              <a:rPr lang="en-GB" dirty="0" err="1">
                <a:hlinkClick r:id="rId4"/>
              </a:rPr>
              <a:t>Seite</a:t>
            </a:r>
            <a:r>
              <a:rPr lang="en-GB" dirty="0">
                <a:hlinkClick r:id="rId4"/>
              </a:rPr>
              <a:t> </a:t>
            </a:r>
            <a:r>
              <a:rPr lang="en-GB" dirty="0" err="1">
                <a:hlinkClick r:id="rId4"/>
              </a:rPr>
              <a:t>übersetzen</a:t>
            </a:r>
            <a:endParaRPr lang="en-GB" dirty="0"/>
          </a:p>
          <a:p>
            <a:r>
              <a:rPr lang="en-GB" dirty="0">
                <a:effectLst/>
              </a:rPr>
              <a:t>11.06.2024 — It was found that the </a:t>
            </a:r>
            <a:r>
              <a:rPr lang="en-GB" i="1" dirty="0">
                <a:effectLst/>
              </a:rPr>
              <a:t>CML</a:t>
            </a:r>
            <a:r>
              <a:rPr lang="en-GB" dirty="0">
                <a:effectLst/>
              </a:rPr>
              <a:t>-based precipitation fields are much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A3356B-A71C-4634-B165-6B46EE7269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3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59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05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232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56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Underestimation of 2mT especially for clear sky cloudiness mainly for COSMO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B2746-60B9-4CEC-B052-9D8E96BB4B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1">
            <a:extLst>
              <a:ext uri="{FF2B5EF4-FFF2-40B4-BE49-F238E27FC236}">
                <a16:creationId xmlns:a16="http://schemas.microsoft.com/office/drawing/2014/main" id="{90232839-0C8A-D2B3-FDB3-F84661C2F11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5pPr>
            <a:lvl6pPr marL="2429355"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6pPr>
            <a:lvl7pPr marL="2871056"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7pPr>
            <a:lvl8pPr marL="3312757"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8pPr>
            <a:lvl9pPr marL="3754458"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389556" algn="l"/>
                <a:tab pos="780646" algn="l"/>
                <a:tab pos="1173269" algn="l"/>
                <a:tab pos="1564357" algn="l"/>
                <a:tab pos="1955447" algn="l"/>
                <a:tab pos="2346536" algn="l"/>
                <a:tab pos="2739159" algn="l"/>
              </a:tabLst>
              <a:defRPr/>
            </a:pPr>
            <a:fld id="{FF4D2ECA-DCE5-4DE3-AE48-C1E47676F435}"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389556" algn="l"/>
                  <a:tab pos="780646" algn="l"/>
                  <a:tab pos="1173269" algn="l"/>
                  <a:tab pos="1564357" algn="l"/>
                  <a:tab pos="1955447" algn="l"/>
                  <a:tab pos="2346536" algn="l"/>
                  <a:tab pos="2739159" algn="l"/>
                </a:tabLst>
                <a:defRPr/>
              </a:pPr>
              <a:t>3</a:t>
            </a:fld>
            <a:endParaRPr kumimoji="0" lang="en-GB" altLang="it-IT" sz="1200" b="0" i="0" u="none" strike="noStrike" kern="1200" cap="none" spc="0" normalizeH="0" baseline="0" noProof="0" dirty="0">
              <a:ln>
                <a:noFill/>
              </a:ln>
              <a:solidFill>
                <a:srgbClr val="000000"/>
              </a:solidFill>
              <a:effectLst/>
              <a:uLnTx/>
              <a:uFillTx/>
              <a:latin typeface="Times New Roman" panose="02020603050405020304" pitchFamily="18" charset="0"/>
              <a:ea typeface="+mn-ea"/>
            </a:endParaRPr>
          </a:p>
        </p:txBody>
      </p:sp>
      <p:sp>
        <p:nvSpPr>
          <p:cNvPr id="5123" name="Rectangle 2">
            <a:extLst>
              <a:ext uri="{FF2B5EF4-FFF2-40B4-BE49-F238E27FC236}">
                <a16:creationId xmlns:a16="http://schemas.microsoft.com/office/drawing/2014/main" id="{434853FB-E83E-4B53-934A-B8CC809F3AED}"/>
              </a:ext>
            </a:extLst>
          </p:cNvPr>
          <p:cNvSpPr>
            <a:spLocks noGrp="1" noRot="1" noChangeAspect="1" noChangeArrowheads="1" noTextEdit="1"/>
          </p:cNvSpPr>
          <p:nvPr>
            <p:ph type="sldImg"/>
          </p:nvPr>
        </p:nvSpPr>
        <p:spPr>
          <a:xfrm>
            <a:off x="815975" y="722313"/>
            <a:ext cx="4759325" cy="3568700"/>
          </a:xfrm>
        </p:spPr>
      </p:sp>
      <p:sp>
        <p:nvSpPr>
          <p:cNvPr id="5124" name="Text Box 3">
            <a:extLst>
              <a:ext uri="{FF2B5EF4-FFF2-40B4-BE49-F238E27FC236}">
                <a16:creationId xmlns:a16="http://schemas.microsoft.com/office/drawing/2014/main" id="{D468AE27-D189-5E89-D9D1-5D563EFCB1B0}"/>
              </a:ext>
            </a:extLst>
          </p:cNvPr>
          <p:cNvSpPr txBox="1">
            <a:spLocks noChangeArrowheads="1"/>
          </p:cNvSpPr>
          <p:nvPr/>
        </p:nvSpPr>
        <p:spPr bwMode="auto">
          <a:xfrm>
            <a:off x="639317" y="4518722"/>
            <a:ext cx="5114533" cy="42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677" tIns="39838" rIns="79677" bIns="39838"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Wingdings" panose="05000000000000000000" pitchFamily="2" charset="2"/>
              <a:buNone/>
              <a:tabLst/>
              <a:defRPr/>
            </a:pPr>
            <a:endParaRPr kumimoji="0" lang="it-IT" altLang="it-IT"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5125" name="Segnaposto note 1">
            <a:extLst>
              <a:ext uri="{FF2B5EF4-FFF2-40B4-BE49-F238E27FC236}">
                <a16:creationId xmlns:a16="http://schemas.microsoft.com/office/drawing/2014/main" id="{A60958A2-9FA5-D98B-E5AE-298072F0DB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err="1"/>
              <a:t>Important</a:t>
            </a:r>
            <a:r>
              <a:rPr lang="it-IT" altLang="it-IT" dirty="0"/>
              <a:t> to </a:t>
            </a:r>
            <a:r>
              <a:rPr lang="it-IT" altLang="it-IT" dirty="0" err="1"/>
              <a:t>have</a:t>
            </a:r>
            <a:r>
              <a:rPr lang="it-IT" altLang="it-IT" dirty="0"/>
              <a:t> </a:t>
            </a:r>
            <a:r>
              <a:rPr lang="it-IT" altLang="it-IT" dirty="0" err="1"/>
              <a:t>versitile</a:t>
            </a:r>
            <a:r>
              <a:rPr lang="it-IT" altLang="it-IT" dirty="0"/>
              <a:t>, and </a:t>
            </a:r>
            <a:r>
              <a:rPr lang="it-IT" altLang="it-IT" dirty="0" err="1"/>
              <a:t>well</a:t>
            </a:r>
            <a:r>
              <a:rPr lang="it-IT" altLang="it-IT" dirty="0"/>
              <a:t> </a:t>
            </a:r>
            <a:r>
              <a:rPr lang="it-IT" altLang="it-IT" dirty="0" err="1"/>
              <a:t>documented</a:t>
            </a:r>
            <a:r>
              <a:rPr lang="it-IT" altLang="it-IT" dirty="0"/>
              <a:t> software for </a:t>
            </a:r>
            <a:r>
              <a:rPr lang="it-IT" altLang="it-IT" dirty="0" err="1"/>
              <a:t>members</a:t>
            </a:r>
            <a:r>
              <a:rPr lang="it-IT" altLang="it-IT" dirty="0"/>
              <a:t> and </a:t>
            </a:r>
            <a:r>
              <a:rPr lang="it-IT" altLang="it-IT" dirty="0" err="1"/>
              <a:t>licensees</a:t>
            </a:r>
            <a:endParaRPr lang="it-IT" alt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670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23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Tuning concept for ICON-NWP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Tuning on R2B4 resolution, which is not the real target resolution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ICON Seamless will use JSBACH instead of TERRA until a common land/boundary layer model is available</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Starting from R2B4 and using a grid with coarser resolution for radiation (i.e. R2B3) does not really improve model performance</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Results of the tuning lead to very good match in global temperatures against ERA5</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Simulations with ICON NWP + ICON-O and using JSBACH or TERRA does not lead to remarkable differences: one particular bias in both models is a lack of precipitation over South Asia.</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Bias in net shortwave radiation on Top of Atmosphere (TOA) near coastal areas such as ENSO zone of South America and South Africa</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ICON -Seamless atmosphere particularly dry over South Asia</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Tuning of microphysics in ICON Seamless-Atmosphere leads to improvements in cloud cover and net TOA radiation</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Tuning related to turbulence lead to some improvements in precipitable water</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Tuning parameters related to convection lead to large improvements in cloud cover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______________________</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Determined optimal configuration COSMO-CLM 6.0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 report on the evaluation procedure is currently being drafted and will be distributed in the upcoming weeks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 revision of the employed metrics in the tuning process from experts of the WG5 community would be very much appreciated: ER will send a copy of the report also to FG for feedbacks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Reference ICON-CLM tuning run (Klaus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Keuler</a:t>
            </a:r>
            <a:r>
              <a:rPr lang="en-GB" sz="1800" dirty="0">
                <a:effectLst/>
                <a:latin typeface="Calibri" panose="020F0502020204030204" pitchFamily="34" charset="0"/>
                <a:ea typeface="Calibri" panose="020F0502020204030204" pitchFamily="34" charset="0"/>
                <a:cs typeface="Times New Roman" panose="02020603050405020304" pitchFamily="18" charset="0"/>
              </a:rPr>
              <a:t>) will be done with the newest ICON version 2.6.6 and SPICE2.2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Beate</a:t>
            </a:r>
            <a:r>
              <a:rPr lang="en-GB" sz="1800" dirty="0">
                <a:effectLst/>
                <a:latin typeface="Calibri" panose="020F0502020204030204" pitchFamily="34" charset="0"/>
                <a:ea typeface="Calibri" panose="020F0502020204030204" pitchFamily="34" charset="0"/>
                <a:cs typeface="Times New Roman" panose="02020603050405020304" pitchFamily="18" charset="0"/>
              </a:rPr>
              <a:t> Geyer)</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Suggestion (Trang von Pham): Use full anthropogenic aerosol (18 instead of 15) and time dependent ozone + solar radiation. </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Barbara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Früh</a:t>
            </a:r>
            <a:r>
              <a:rPr lang="en-GB" sz="1800" dirty="0">
                <a:effectLst/>
                <a:latin typeface="Calibri" panose="020F0502020204030204" pitchFamily="34" charset="0"/>
                <a:ea typeface="Calibri" panose="020F0502020204030204" pitchFamily="34" charset="0"/>
                <a:cs typeface="Times New Roman" panose="02020603050405020304" pitchFamily="18" charset="0"/>
              </a:rPr>
              <a:t> would encourage to test the developments of ICON Seamless for the regional mode. Trang has already partly suggested this with ozone and solar radiation. But JSBACH could also be interesting to be tested.</a:t>
            </a: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Barbara: Probably new BMBF project (UDAG), which will provide some support for some of the tasks of the ICON-CLM tuning process  in line with the COPAT2 activities.</a:t>
            </a:r>
          </a:p>
          <a:p>
            <a:pPr marL="342900" lvl="0" indent="-342900">
              <a:lnSpc>
                <a:spcPct val="107000"/>
              </a:lnSpc>
              <a:spcAft>
                <a:spcPts val="800"/>
              </a:spcAft>
              <a:buFont typeface="Symbol" panose="05050102010706020507" pitchFamily="18" charset="2"/>
              <a:buChar cha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Beate</a:t>
            </a:r>
            <a:r>
              <a:rPr lang="en-GB" sz="1800" dirty="0">
                <a:effectLst/>
                <a:latin typeface="Calibri" panose="020F0502020204030204" pitchFamily="34" charset="0"/>
                <a:ea typeface="Calibri" panose="020F0502020204030204" pitchFamily="34" charset="0"/>
                <a:cs typeface="Times New Roman" panose="02020603050405020304" pitchFamily="18" charset="0"/>
              </a:rPr>
              <a:t> Geyer: Spectral Nudging improves COPAT2 scores significantly. This information might be important for some people in the future and it will also be included in the final report, even though(Klaus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Keuler</a:t>
            </a:r>
            <a:r>
              <a:rPr lang="en-GB" sz="1800" dirty="0">
                <a:effectLst/>
                <a:latin typeface="Calibri" panose="020F0502020204030204" pitchFamily="34" charset="0"/>
                <a:ea typeface="Calibri" panose="020F0502020204030204" pitchFamily="34" charset="0"/>
                <a:cs typeface="Times New Roman" panose="02020603050405020304" pitchFamily="18" charset="0"/>
              </a:rPr>
              <a:t>/Christian Steger) spectral Nudging is forbidden in CORDEX.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43</a:t>
            </a:fld>
            <a:endParaRPr lang="en-GB"/>
          </a:p>
        </p:txBody>
      </p:sp>
    </p:spTree>
    <p:extLst>
      <p:ext uri="{BB962C8B-B14F-4D97-AF65-F5344CB8AC3E}">
        <p14:creationId xmlns:p14="http://schemas.microsoft.com/office/powerpoint/2010/main" val="310148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46</a:t>
            </a:fld>
            <a:endParaRPr lang="en-GB"/>
          </a:p>
        </p:txBody>
      </p:sp>
    </p:spTree>
    <p:extLst>
      <p:ext uri="{BB962C8B-B14F-4D97-AF65-F5344CB8AC3E}">
        <p14:creationId xmlns:p14="http://schemas.microsoft.com/office/powerpoint/2010/main" val="14225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t>
            </a:r>
            <a:r>
              <a:rPr lang="en-GB" dirty="0" err="1"/>
              <a:t>chek</a:t>
            </a:r>
            <a:r>
              <a:rPr lang="en-GB" dirty="0"/>
              <a:t> how the models were run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latin typeface="Arial" charset="0"/>
                <a:cs typeface="Arial" charset="0"/>
              </a:rPr>
              <a:t>RH2M </a:t>
            </a:r>
            <a:r>
              <a:rPr lang="de-DE" sz="1200" dirty="0" err="1">
                <a:solidFill>
                  <a:srgbClr val="000000"/>
                </a:solidFill>
                <a:latin typeface="Arial" charset="0"/>
                <a:cs typeface="Arial" charset="0"/>
              </a:rPr>
              <a:t>of</a:t>
            </a:r>
            <a:r>
              <a:rPr lang="de-DE" sz="1200" dirty="0">
                <a:solidFill>
                  <a:srgbClr val="000000"/>
                </a:solidFill>
                <a:latin typeface="Arial" charset="0"/>
                <a:cs typeface="Arial" charset="0"/>
              </a:rPr>
              <a:t> PANGU and </a:t>
            </a:r>
            <a:r>
              <a:rPr lang="de-DE" sz="1200" dirty="0" err="1">
                <a:solidFill>
                  <a:srgbClr val="000000"/>
                </a:solidFill>
                <a:latin typeface="Arial" charset="0"/>
                <a:cs typeface="Arial" charset="0"/>
              </a:rPr>
              <a:t>GraphCast</a:t>
            </a:r>
            <a:r>
              <a:rPr lang="de-DE" sz="1200" dirty="0">
                <a:solidFill>
                  <a:srgbClr val="000000"/>
                </a:solidFill>
                <a:latin typeface="Arial" charset="0"/>
                <a:cs typeface="Arial" charset="0"/>
              </a:rPr>
              <a:t> </a:t>
            </a:r>
            <a:r>
              <a:rPr lang="de-DE" sz="1200" dirty="0" err="1">
                <a:solidFill>
                  <a:srgbClr val="000000"/>
                </a:solidFill>
                <a:latin typeface="Arial" charset="0"/>
                <a:cs typeface="Arial" charset="0"/>
              </a:rPr>
              <a:t>is</a:t>
            </a:r>
            <a:r>
              <a:rPr lang="de-DE" sz="1200" dirty="0">
                <a:solidFill>
                  <a:srgbClr val="000000"/>
                </a:solidFill>
                <a:latin typeface="Arial" charset="0"/>
                <a:cs typeface="Arial" charset="0"/>
              </a:rPr>
              <a:t> not </a:t>
            </a:r>
            <a:r>
              <a:rPr lang="de-DE" sz="1200" dirty="0" err="1">
                <a:solidFill>
                  <a:srgbClr val="000000"/>
                </a:solidFill>
                <a:latin typeface="Arial" charset="0"/>
                <a:cs typeface="Arial" charset="0"/>
              </a:rPr>
              <a:t>consisitent</a:t>
            </a:r>
            <a:r>
              <a:rPr lang="de-DE" sz="1200" dirty="0">
                <a:solidFill>
                  <a:srgbClr val="000000"/>
                </a:solidFill>
                <a:latin typeface="Arial" charset="0"/>
                <a:cs typeface="Arial" charset="0"/>
              </a:rPr>
              <a:t> </a:t>
            </a:r>
            <a:r>
              <a:rPr lang="de-DE" sz="1200" dirty="0" err="1">
                <a:solidFill>
                  <a:srgbClr val="000000"/>
                </a:solidFill>
                <a:latin typeface="Arial" charset="0"/>
                <a:cs typeface="Arial" charset="0"/>
              </a:rPr>
              <a:t>with</a:t>
            </a:r>
            <a:r>
              <a:rPr lang="de-DE" sz="1200" dirty="0">
                <a:solidFill>
                  <a:srgbClr val="000000"/>
                </a:solidFill>
                <a:latin typeface="Arial" charset="0"/>
                <a:cs typeface="Arial" charset="0"/>
              </a:rPr>
              <a:t> </a:t>
            </a:r>
            <a:r>
              <a:rPr lang="de-DE" sz="1200" dirty="0" err="1">
                <a:solidFill>
                  <a:srgbClr val="000000"/>
                </a:solidFill>
                <a:latin typeface="Arial" charset="0"/>
                <a:cs typeface="Arial" charset="0"/>
              </a:rPr>
              <a:t>observations</a:t>
            </a:r>
            <a:endParaRPr lang="de-DE" sz="1200" dirty="0">
              <a:solidFill>
                <a:srgbClr val="000000"/>
              </a:solidFill>
              <a:latin typeface="Arial" charset="0"/>
              <a:cs typeface="Arial" charset="0"/>
            </a:endParaRPr>
          </a:p>
          <a:p>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47</a:t>
            </a:fld>
            <a:endParaRPr lang="en-GB"/>
          </a:p>
        </p:txBody>
      </p:sp>
    </p:spTree>
    <p:extLst>
      <p:ext uri="{BB962C8B-B14F-4D97-AF65-F5344CB8AC3E}">
        <p14:creationId xmlns:p14="http://schemas.microsoft.com/office/powerpoint/2010/main" val="153841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1">
            <a:extLst>
              <a:ext uri="{FF2B5EF4-FFF2-40B4-BE49-F238E27FC236}">
                <a16:creationId xmlns:a16="http://schemas.microsoft.com/office/drawing/2014/main" id="{C64CC7F1-778E-D29E-B508-E86386843A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5pPr>
            <a:lvl6pPr marL="2429355"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6pPr>
            <a:lvl7pPr marL="2871056"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7pPr>
            <a:lvl8pPr marL="3312757"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8pPr>
            <a:lvl9pPr marL="3754458" indent="-220850" defTabSz="434033" eaLnBrk="0" fontAlgn="base" hangingPunct="0">
              <a:spcBef>
                <a:spcPct val="30000"/>
              </a:spcBef>
              <a:spcAft>
                <a:spcPct val="0"/>
              </a:spcAft>
              <a:buClr>
                <a:srgbClr val="000000"/>
              </a:buClr>
              <a:buSzPct val="100000"/>
              <a:buFont typeface="Times New Roman" panose="02020603050405020304" pitchFamily="18" charset="0"/>
              <a:tabLst>
                <a:tab pos="389556" algn="l"/>
                <a:tab pos="780646" algn="l"/>
                <a:tab pos="1173269" algn="l"/>
                <a:tab pos="1564357" algn="l"/>
                <a:tab pos="1955447" algn="l"/>
                <a:tab pos="2346536" algn="l"/>
                <a:tab pos="2739159"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389556" algn="l"/>
                <a:tab pos="780646" algn="l"/>
                <a:tab pos="1173269" algn="l"/>
                <a:tab pos="1564357" algn="l"/>
                <a:tab pos="1955447" algn="l"/>
                <a:tab pos="2346536" algn="l"/>
                <a:tab pos="2739159" algn="l"/>
              </a:tabLst>
              <a:defRPr/>
            </a:pPr>
            <a:fld id="{85905BC4-696C-4DD3-9C61-91F1B99227F3}"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49263" rtl="0" eaLnBrk="1" fontAlgn="base" latinLnBrk="0" hangingPunct="0">
                <a:lnSpc>
                  <a:spcPct val="93000"/>
                </a:lnSpc>
                <a:spcBef>
                  <a:spcPct val="0"/>
                </a:spcBef>
                <a:spcAft>
                  <a:spcPct val="0"/>
                </a:spcAft>
                <a:buClrTx/>
                <a:buSzPct val="100000"/>
                <a:buFontTx/>
                <a:buNone/>
                <a:tabLst>
                  <a:tab pos="389556" algn="l"/>
                  <a:tab pos="780646" algn="l"/>
                  <a:tab pos="1173269" algn="l"/>
                  <a:tab pos="1564357" algn="l"/>
                  <a:tab pos="1955447" algn="l"/>
                  <a:tab pos="2346536" algn="l"/>
                  <a:tab pos="2739159" algn="l"/>
                </a:tabLst>
                <a:defRPr/>
              </a:pPr>
              <a:t>4</a:t>
            </a:fld>
            <a:endParaRPr kumimoji="0" lang="en-GB" altLang="it-IT" sz="1200" b="0" i="0" u="none" strike="noStrike" kern="1200" cap="none" spc="0" normalizeH="0" baseline="0" noProof="0" dirty="0">
              <a:ln>
                <a:noFill/>
              </a:ln>
              <a:solidFill>
                <a:srgbClr val="000000"/>
              </a:solidFill>
              <a:effectLst/>
              <a:uLnTx/>
              <a:uFillTx/>
              <a:latin typeface="Times New Roman" panose="02020603050405020304" pitchFamily="18" charset="0"/>
              <a:ea typeface="+mn-ea"/>
            </a:endParaRPr>
          </a:p>
        </p:txBody>
      </p:sp>
      <p:sp>
        <p:nvSpPr>
          <p:cNvPr id="9219" name="Rectangle 2">
            <a:extLst>
              <a:ext uri="{FF2B5EF4-FFF2-40B4-BE49-F238E27FC236}">
                <a16:creationId xmlns:a16="http://schemas.microsoft.com/office/drawing/2014/main" id="{4B52EE73-DC16-CA49-D66F-D5A26B666D90}"/>
              </a:ext>
            </a:extLst>
          </p:cNvPr>
          <p:cNvSpPr>
            <a:spLocks noGrp="1" noRot="1" noChangeAspect="1" noChangeArrowheads="1" noTextEdit="1"/>
          </p:cNvSpPr>
          <p:nvPr>
            <p:ph type="sldImg"/>
          </p:nvPr>
        </p:nvSpPr>
        <p:spPr>
          <a:xfrm>
            <a:off x="601663" y="722313"/>
            <a:ext cx="5187950" cy="3568700"/>
          </a:xfrm>
        </p:spPr>
      </p:sp>
      <p:sp>
        <p:nvSpPr>
          <p:cNvPr id="9220" name="Text Box 3">
            <a:extLst>
              <a:ext uri="{FF2B5EF4-FFF2-40B4-BE49-F238E27FC236}">
                <a16:creationId xmlns:a16="http://schemas.microsoft.com/office/drawing/2014/main" id="{1B9D5AFD-8212-3D4D-E7B4-3221B27E5D14}"/>
              </a:ext>
            </a:extLst>
          </p:cNvPr>
          <p:cNvSpPr txBox="1">
            <a:spLocks noChangeArrowheads="1"/>
          </p:cNvSpPr>
          <p:nvPr/>
        </p:nvSpPr>
        <p:spPr bwMode="auto">
          <a:xfrm>
            <a:off x="639317" y="4518722"/>
            <a:ext cx="5114533" cy="42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677" tIns="39838" rIns="79677" bIns="39838"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Wingdings" panose="05000000000000000000" pitchFamily="2" charset="2"/>
              <a:buNone/>
              <a:tabLst/>
              <a:defRPr/>
            </a:pPr>
            <a:endParaRPr kumimoji="0" lang="it-IT" altLang="it-IT"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endParaRPr>
          </a:p>
        </p:txBody>
      </p:sp>
      <p:sp>
        <p:nvSpPr>
          <p:cNvPr id="9221" name="Segnaposto note 1">
            <a:extLst>
              <a:ext uri="{FF2B5EF4-FFF2-40B4-BE49-F238E27FC236}">
                <a16:creationId xmlns:a16="http://schemas.microsoft.com/office/drawing/2014/main" id="{382FF55F-7DAC-8572-9936-B7B84BE5D5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Tree>
    <p:extLst>
      <p:ext uri="{BB962C8B-B14F-4D97-AF65-F5344CB8AC3E}">
        <p14:creationId xmlns:p14="http://schemas.microsoft.com/office/powerpoint/2010/main" val="37606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MEC is very demanding in terms of the information that is required from model 3d </a:t>
            </a:r>
            <a:r>
              <a:rPr lang="en-GB" dirty="0" err="1"/>
              <a:t>felds</a:t>
            </a:r>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7</a:t>
            </a:fld>
            <a:endParaRPr lang="en-GB"/>
          </a:p>
        </p:txBody>
      </p:sp>
    </p:spTree>
    <p:extLst>
      <p:ext uri="{BB962C8B-B14F-4D97-AF65-F5344CB8AC3E}">
        <p14:creationId xmlns:p14="http://schemas.microsoft.com/office/powerpoint/2010/main" val="313857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077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400"/>
            <a:r>
              <a:rPr lang="de-DE" sz="1200" kern="0" dirty="0">
                <a:latin typeface="Liberation Mono" panose="02070409020205020404" pitchFamily="49" charset="0"/>
                <a:cs typeface="Liberation Mono" panose="02070409020205020404" pitchFamily="49" charset="0"/>
              </a:rPr>
              <a:t>Up </a:t>
            </a:r>
            <a:r>
              <a:rPr lang="de-DE" sz="1200" kern="0" dirty="0" err="1">
                <a:latin typeface="Liberation Mono" panose="02070409020205020404" pitchFamily="49" charset="0"/>
                <a:cs typeface="Liberation Mono" panose="02070409020205020404" pitchFamily="49" charset="0"/>
              </a:rPr>
              <a:t>to</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now</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only</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against</a:t>
            </a:r>
            <a:r>
              <a:rPr lang="de-DE" sz="1200" kern="0" dirty="0">
                <a:latin typeface="Liberation Mono" panose="02070409020205020404" pitchFamily="49" charset="0"/>
                <a:cs typeface="Liberation Mono" panose="02070409020205020404" pitchFamily="49" charset="0"/>
              </a:rPr>
              <a:t> SYNOP WW </a:t>
            </a:r>
            <a:r>
              <a:rPr lang="de-DE" sz="1200" kern="0" dirty="0" err="1">
                <a:latin typeface="Liberation Mono" panose="02070409020205020404" pitchFamily="49" charset="0"/>
                <a:cs typeface="Liberation Mono" panose="02070409020205020404" pitchFamily="49" charset="0"/>
              </a:rPr>
              <a:t>data</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manned</a:t>
            </a:r>
            <a:r>
              <a:rPr lang="de-DE" sz="1200" kern="0" dirty="0">
                <a:latin typeface="Liberation Mono" panose="02070409020205020404" pitchFamily="49" charset="0"/>
                <a:cs typeface="Liberation Mono" panose="02070409020205020404" pitchFamily="49" charset="0"/>
              </a:rPr>
              <a:t> and </a:t>
            </a:r>
            <a:r>
              <a:rPr lang="de-DE" sz="1200" kern="0" dirty="0" err="1">
                <a:latin typeface="Liberation Mono" panose="02070409020205020404" pitchFamily="49" charset="0"/>
                <a:cs typeface="Liberation Mono" panose="02070409020205020404" pitchFamily="49" charset="0"/>
              </a:rPr>
              <a:t>automats</a:t>
            </a:r>
            <a:r>
              <a:rPr lang="de-DE" sz="1200" kern="0" dirty="0">
                <a:latin typeface="Liberation Mono" panose="02070409020205020404" pitchFamily="49" charset="0"/>
                <a:cs typeface="Liberation Mono" panose="02070409020205020404" pitchFamily="49" charset="0"/>
              </a:rPr>
              <a:t>)</a:t>
            </a:r>
          </a:p>
          <a:p>
            <a:pPr defTabSz="914400"/>
            <a:r>
              <a:rPr lang="de-DE" sz="1200" kern="0" dirty="0">
                <a:latin typeface="Liberation Mono" panose="02070409020205020404" pitchFamily="49" charset="0"/>
                <a:cs typeface="Liberation Mono" panose="02070409020205020404" pitchFamily="49" charset="0"/>
              </a:rPr>
              <a:t>Namelist-</a:t>
            </a:r>
            <a:r>
              <a:rPr lang="de-DE" sz="1200" kern="0" dirty="0" err="1">
                <a:latin typeface="Liberation Mono" panose="02070409020205020404" pitchFamily="49" charset="0"/>
                <a:cs typeface="Liberation Mono" panose="02070409020205020404" pitchFamily="49" charset="0"/>
              </a:rPr>
              <a:t>controlled</a:t>
            </a:r>
            <a:endParaRPr lang="de-DE" sz="1200" kern="0" dirty="0">
              <a:latin typeface="Liberation Mono" panose="02070409020205020404" pitchFamily="49" charset="0"/>
              <a:cs typeface="Liberation Mono" panose="02070409020205020404" pitchFamily="49" charset="0"/>
            </a:endParaRPr>
          </a:p>
          <a:p>
            <a:pPr defTabSz="914400"/>
            <a:r>
              <a:rPr lang="de-DE" sz="1200" kern="0" dirty="0" err="1">
                <a:latin typeface="Liberation Mono" panose="02070409020205020404" pitchFamily="49" charset="0"/>
                <a:cs typeface="Liberation Mono" panose="02070409020205020404" pitchFamily="49" charset="0"/>
              </a:rPr>
              <a:t>Verification</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of</a:t>
            </a:r>
            <a:r>
              <a:rPr lang="de-DE" sz="1200" kern="0" dirty="0">
                <a:latin typeface="Liberation Mono" panose="02070409020205020404" pitchFamily="49" charset="0"/>
                <a:cs typeface="Liberation Mono" panose="02070409020205020404" pitchFamily="49" charset="0"/>
              </a:rPr>
              <a:t> main-</a:t>
            </a:r>
            <a:r>
              <a:rPr lang="de-DE" sz="1200" kern="0" dirty="0" err="1">
                <a:latin typeface="Liberation Mono" panose="02070409020205020404" pitchFamily="49" charset="0"/>
                <a:cs typeface="Liberation Mono" panose="02070409020205020404" pitchFamily="49" charset="0"/>
              </a:rPr>
              <a:t>categories</a:t>
            </a:r>
            <a:r>
              <a:rPr lang="de-DE" sz="1200" kern="0" dirty="0">
                <a:latin typeface="Liberation Mono" panose="02070409020205020404" pitchFamily="49" charset="0"/>
                <a:cs typeface="Liberation Mono" panose="02070409020205020404" pitchFamily="49" charset="0"/>
              </a:rPr>
              <a:t> W (0-3 </a:t>
            </a:r>
            <a:r>
              <a:rPr lang="de-DE" sz="1200" kern="0" dirty="0" err="1">
                <a:latin typeface="Liberation Mono" panose="02070409020205020404" pitchFamily="49" charset="0"/>
                <a:cs typeface="Liberation Mono" panose="02070409020205020404" pitchFamily="49" charset="0"/>
              </a:rPr>
              <a:t>no</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significant</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weather</a:t>
            </a:r>
            <a:r>
              <a:rPr lang="de-DE" sz="1200" kern="0" dirty="0">
                <a:latin typeface="Liberation Mono" panose="02070409020205020404" pitchFamily="49" charset="0"/>
                <a:cs typeface="Liberation Mono" panose="02070409020205020404" pitchFamily="49" charset="0"/>
              </a:rPr>
              <a:t>, 4 </a:t>
            </a:r>
            <a:r>
              <a:rPr lang="de-DE" sz="1200" kern="0" dirty="0" err="1">
                <a:latin typeface="Liberation Mono" panose="02070409020205020404" pitchFamily="49" charset="0"/>
                <a:cs typeface="Liberation Mono" panose="02070409020205020404" pitchFamily="49" charset="0"/>
              </a:rPr>
              <a:t>fog</a:t>
            </a:r>
            <a:r>
              <a:rPr lang="de-DE" sz="1200" kern="0" dirty="0">
                <a:latin typeface="Liberation Mono" panose="02070409020205020404" pitchFamily="49" charset="0"/>
                <a:cs typeface="Liberation Mono" panose="02070409020205020404" pitchFamily="49" charset="0"/>
              </a:rPr>
              <a:t>, 5 </a:t>
            </a:r>
            <a:r>
              <a:rPr lang="de-DE" sz="1200" kern="0" dirty="0" err="1">
                <a:latin typeface="Liberation Mono" panose="02070409020205020404" pitchFamily="49" charset="0"/>
                <a:cs typeface="Liberation Mono" panose="02070409020205020404" pitchFamily="49" charset="0"/>
              </a:rPr>
              <a:t>drizzle</a:t>
            </a:r>
            <a:r>
              <a:rPr lang="de-DE" sz="1200" kern="0" dirty="0">
                <a:latin typeface="Liberation Mono" panose="02070409020205020404" pitchFamily="49" charset="0"/>
                <a:cs typeface="Liberation Mono" panose="02070409020205020404" pitchFamily="49" charset="0"/>
              </a:rPr>
              <a:t>, 6 rain, 7 </a:t>
            </a:r>
            <a:r>
              <a:rPr lang="de-DE" sz="1200" kern="0" dirty="0" err="1">
                <a:latin typeface="Liberation Mono" panose="02070409020205020404" pitchFamily="49" charset="0"/>
                <a:cs typeface="Liberation Mono" panose="02070409020205020404" pitchFamily="49" charset="0"/>
              </a:rPr>
              <a:t>snow</a:t>
            </a:r>
            <a:r>
              <a:rPr lang="de-DE" sz="1200" kern="0" dirty="0">
                <a:latin typeface="Liberation Mono" panose="02070409020205020404" pitchFamily="49" charset="0"/>
                <a:cs typeface="Liberation Mono" panose="02070409020205020404" pitchFamily="49" charset="0"/>
              </a:rPr>
              <a:t>, 8 </a:t>
            </a:r>
            <a:r>
              <a:rPr lang="de-DE" sz="1200" kern="0" dirty="0" err="1">
                <a:latin typeface="Liberation Mono" panose="02070409020205020404" pitchFamily="49" charset="0"/>
                <a:cs typeface="Liberation Mono" panose="02070409020205020404" pitchFamily="49" charset="0"/>
              </a:rPr>
              <a:t>shower</a:t>
            </a:r>
            <a:r>
              <a:rPr lang="de-DE" sz="1200" kern="0" dirty="0">
                <a:latin typeface="Liberation Mono" panose="02070409020205020404" pitchFamily="49" charset="0"/>
                <a:cs typeface="Liberation Mono" panose="02070409020205020404" pitchFamily="49" charset="0"/>
              </a:rPr>
              <a:t>, 9 </a:t>
            </a:r>
            <a:r>
              <a:rPr lang="de-DE" sz="1200" kern="0" dirty="0" err="1">
                <a:latin typeface="Liberation Mono" panose="02070409020205020404" pitchFamily="49" charset="0"/>
                <a:cs typeface="Liberation Mono" panose="02070409020205020404" pitchFamily="49" charset="0"/>
              </a:rPr>
              <a:t>thunderstorm</a:t>
            </a:r>
            <a:r>
              <a:rPr lang="de-DE" sz="1200" kern="0" dirty="0">
                <a:latin typeface="Liberation Mono" panose="02070409020205020404" pitchFamily="49" charset="0"/>
                <a:cs typeface="Liberation Mono" panose="02070409020205020404" pitchFamily="49" charset="0"/>
              </a:rPr>
              <a:t>)</a:t>
            </a:r>
          </a:p>
          <a:p>
            <a:pPr defTabSz="914400"/>
            <a:r>
              <a:rPr lang="de-DE" sz="1200" kern="0" dirty="0" err="1">
                <a:latin typeface="Liberation Mono" panose="02070409020205020404" pitchFamily="49" charset="0"/>
                <a:cs typeface="Liberation Mono" panose="02070409020205020404" pitchFamily="49" charset="0"/>
              </a:rPr>
              <a:t>Or</a:t>
            </a:r>
            <a:r>
              <a:rPr lang="de-DE" sz="1200" kern="0" dirty="0">
                <a:latin typeface="Liberation Mono" panose="02070409020205020404" pitchFamily="49" charset="0"/>
                <a:cs typeface="Liberation Mono" panose="02070409020205020404" pitchFamily="49" charset="0"/>
              </a:rPr>
              <a:t> user-</a:t>
            </a:r>
            <a:r>
              <a:rPr lang="de-DE" sz="1200" kern="0" dirty="0" err="1">
                <a:latin typeface="Liberation Mono" panose="02070409020205020404" pitchFamily="49" charset="0"/>
                <a:cs typeface="Liberation Mono" panose="02070409020205020404" pitchFamily="49" charset="0"/>
              </a:rPr>
              <a:t>oriented</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verification</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of</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specific</a:t>
            </a:r>
            <a:r>
              <a:rPr lang="de-DE" sz="1200" kern="0" dirty="0">
                <a:latin typeface="Liberation Mono" panose="02070409020205020404" pitchFamily="49" charset="0"/>
                <a:cs typeface="Liberation Mono" panose="02070409020205020404" pitchFamily="49" charset="0"/>
              </a:rPr>
              <a:t> WW (e.g. </a:t>
            </a:r>
            <a:r>
              <a:rPr lang="de-DE" sz="1200" kern="0" dirty="0" err="1">
                <a:latin typeface="Liberation Mono" panose="02070409020205020404" pitchFamily="49" charset="0"/>
                <a:cs typeface="Liberation Mono" panose="02070409020205020404" pitchFamily="49" charset="0"/>
              </a:rPr>
              <a:t>freezing</a:t>
            </a:r>
            <a:r>
              <a:rPr lang="de-DE" sz="1200" kern="0" dirty="0">
                <a:latin typeface="Liberation Mono" panose="02070409020205020404" pitchFamily="49" charset="0"/>
                <a:cs typeface="Liberation Mono" panose="02070409020205020404" pitchFamily="49" charset="0"/>
              </a:rPr>
              <a:t> rain, </a:t>
            </a:r>
            <a:r>
              <a:rPr lang="de-DE" sz="1200" kern="0" dirty="0" err="1">
                <a:latin typeface="Liberation Mono" panose="02070409020205020404" pitchFamily="49" charset="0"/>
                <a:cs typeface="Liberation Mono" panose="02070409020205020404" pitchFamily="49" charset="0"/>
              </a:rPr>
              <a:t>pooling</a:t>
            </a:r>
            <a:r>
              <a:rPr lang="de-DE" sz="1200" kern="0" dirty="0">
                <a:latin typeface="Liberation Mono" panose="02070409020205020404" pitchFamily="49" charset="0"/>
                <a:cs typeface="Liberation Mono" panose="02070409020205020404" pitchFamily="49" charset="0"/>
              </a:rPr>
              <a:t> 55, 56, 65 and 66)</a:t>
            </a:r>
          </a:p>
          <a:p>
            <a:pPr defTabSz="914400"/>
            <a:r>
              <a:rPr lang="de-DE" sz="1200" kern="0" dirty="0">
                <a:latin typeface="Liberation Mono" panose="02070409020205020404" pitchFamily="49" charset="0"/>
                <a:cs typeface="Liberation Mono" panose="02070409020205020404" pitchFamily="49" charset="0"/>
              </a:rPr>
              <a:t>But </a:t>
            </a:r>
            <a:r>
              <a:rPr lang="de-DE" sz="1200" kern="0" dirty="0" err="1">
                <a:latin typeface="Liberation Mono" panose="02070409020205020404" pitchFamily="49" charset="0"/>
                <a:cs typeface="Liberation Mono" panose="02070409020205020404" pitchFamily="49" charset="0"/>
              </a:rPr>
              <a:t>note</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that</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synop</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data</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especially</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automats</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are</a:t>
            </a:r>
            <a:r>
              <a:rPr lang="de-DE" sz="1200" kern="0" dirty="0">
                <a:latin typeface="Liberation Mono" panose="02070409020205020404" pitchFamily="49" charset="0"/>
                <a:cs typeface="Liberation Mono" panose="02070409020205020404" pitchFamily="49" charset="0"/>
              </a:rPr>
              <a:t> not </a:t>
            </a:r>
            <a:r>
              <a:rPr lang="de-DE" sz="1200" kern="0" dirty="0" err="1">
                <a:latin typeface="Liberation Mono" panose="02070409020205020404" pitchFamily="49" charset="0"/>
                <a:cs typeface="Liberation Mono" panose="02070409020205020404" pitchFamily="49" charset="0"/>
              </a:rPr>
              <a:t>suitable</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for</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some</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phenomena</a:t>
            </a:r>
            <a:r>
              <a:rPr lang="de-DE" sz="1200" kern="0" dirty="0">
                <a:latin typeface="Liberation Mono" panose="02070409020205020404" pitchFamily="49" charset="0"/>
                <a:cs typeface="Liberation Mono" panose="02070409020205020404" pitchFamily="49" charset="0"/>
              </a:rPr>
              <a:t> (e.g. </a:t>
            </a:r>
            <a:r>
              <a:rPr lang="de-DE" sz="1200" kern="0" dirty="0" err="1">
                <a:latin typeface="Liberation Mono" panose="02070409020205020404" pitchFamily="49" charset="0"/>
                <a:cs typeface="Liberation Mono" panose="02070409020205020404" pitchFamily="49" charset="0"/>
              </a:rPr>
              <a:t>showers</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or</a:t>
            </a:r>
            <a:r>
              <a:rPr lang="de-DE" sz="1200" kern="0" dirty="0">
                <a:latin typeface="Liberation Mono" panose="02070409020205020404" pitchFamily="49" charset="0"/>
                <a:cs typeface="Liberation Mono" panose="02070409020205020404" pitchFamily="49" charset="0"/>
              </a:rPr>
              <a:t> </a:t>
            </a:r>
            <a:r>
              <a:rPr lang="de-DE" sz="1200" kern="0" dirty="0" err="1">
                <a:latin typeface="Liberation Mono" panose="02070409020205020404" pitchFamily="49" charset="0"/>
                <a:cs typeface="Liberation Mono" panose="02070409020205020404" pitchFamily="49" charset="0"/>
              </a:rPr>
              <a:t>freezing</a:t>
            </a:r>
            <a:r>
              <a:rPr lang="de-DE" sz="1200" kern="0" dirty="0">
                <a:latin typeface="Liberation Mono" panose="02070409020205020404" pitchFamily="49" charset="0"/>
                <a:cs typeface="Liberation Mono" panose="02070409020205020404" pitchFamily="49" charset="0"/>
              </a:rPr>
              <a:t> rain) </a:t>
            </a:r>
            <a:endParaRPr lang="en-US" sz="1200" kern="0" dirty="0">
              <a:latin typeface="Liberation Mono" panose="02070409020205020404" pitchFamily="49" charset="0"/>
              <a:cs typeface="Liberation Mono" panose="02070409020205020404" pitchFamily="49" charset="0"/>
            </a:endParaRPr>
          </a:p>
          <a:p>
            <a:endParaRPr lang="de-DE" dirty="0"/>
          </a:p>
          <a:p>
            <a:r>
              <a:rPr lang="de-DE" dirty="0" err="1"/>
              <a:t>Shower</a:t>
            </a:r>
            <a:r>
              <a:rPr lang="de-DE" dirty="0"/>
              <a:t>, Nebel e.g. </a:t>
            </a:r>
            <a:r>
              <a:rPr lang="de-DE" dirty="0" err="1"/>
              <a:t>intstantan</a:t>
            </a:r>
            <a:endParaRPr lang="de-DE" dirty="0"/>
          </a:p>
          <a:p>
            <a:endParaRPr lang="en-US" dirty="0"/>
          </a:p>
        </p:txBody>
      </p:sp>
      <p:sp>
        <p:nvSpPr>
          <p:cNvPr id="4" name="Foliennummernplatzhalter 3"/>
          <p:cNvSpPr>
            <a:spLocks noGrp="1"/>
          </p:cNvSpPr>
          <p:nvPr>
            <p:ph type="sldNum" sz="quarter" idx="5"/>
          </p:nvPr>
        </p:nvSpPr>
        <p:spPr/>
        <p:txBody>
          <a:bodyPr/>
          <a:lstStyle/>
          <a:p>
            <a:pPr marL="0" marR="0" lvl="0" indent="0" algn="r" defTabSz="918172" rtl="0" eaLnBrk="1" fontAlgn="base" latinLnBrk="0" hangingPunct="1">
              <a:lnSpc>
                <a:spcPct val="100000"/>
              </a:lnSpc>
              <a:spcBef>
                <a:spcPct val="0"/>
              </a:spcBef>
              <a:spcAft>
                <a:spcPct val="0"/>
              </a:spcAft>
              <a:buClrTx/>
              <a:buSzTx/>
              <a:buFontTx/>
              <a:buNone/>
              <a:tabLst/>
              <a:defRPr/>
            </a:pPr>
            <a:fld id="{EFB2E43D-D67A-4CAE-950E-E3BE1BBC548E}"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8172"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7328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does not outperform NWP models , certainly outperforms human derived </a:t>
            </a:r>
            <a:r>
              <a:rPr lang="en-GB" dirty="0" err="1"/>
              <a:t>forcasts</a:t>
            </a:r>
            <a:endParaRPr lang="en-GB" dirty="0"/>
          </a:p>
        </p:txBody>
      </p:sp>
      <p:sp>
        <p:nvSpPr>
          <p:cNvPr id="4" name="Slide Number Placeholder 3"/>
          <p:cNvSpPr>
            <a:spLocks noGrp="1"/>
          </p:cNvSpPr>
          <p:nvPr>
            <p:ph type="sldNum" sz="quarter" idx="5"/>
          </p:nvPr>
        </p:nvSpPr>
        <p:spPr/>
        <p:txBody>
          <a:bodyPr/>
          <a:lstStyle/>
          <a:p>
            <a:fld id="{0DA3356B-A71C-4634-B165-6B46EE7269A7}" type="slidenum">
              <a:rPr lang="en-GB" smtClean="0"/>
              <a:t>21</a:t>
            </a:fld>
            <a:endParaRPr lang="en-GB"/>
          </a:p>
        </p:txBody>
      </p:sp>
    </p:spTree>
    <p:extLst>
      <p:ext uri="{BB962C8B-B14F-4D97-AF65-F5344CB8AC3E}">
        <p14:creationId xmlns:p14="http://schemas.microsoft.com/office/powerpoint/2010/main" val="725415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F7E1C-9B0B-438B-81F6-45D073B7E0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25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documented</a:t>
            </a:r>
          </a:p>
        </p:txBody>
      </p:sp>
      <p:sp>
        <p:nvSpPr>
          <p:cNvPr id="4" name="Slide Number Placeholder 3"/>
          <p:cNvSpPr>
            <a:spLocks noGrp="1"/>
          </p:cNvSpPr>
          <p:nvPr>
            <p:ph type="sldNum" sz="quarter" idx="5"/>
          </p:nvPr>
        </p:nvSpPr>
        <p:spPr/>
        <p:txBody>
          <a:bodyPr/>
          <a:lstStyle/>
          <a:p>
            <a:fld id="{0DA3356B-A71C-4634-B165-6B46EE7269A7}" type="slidenum">
              <a:rPr lang="en-GB" smtClean="0"/>
              <a:t>27</a:t>
            </a:fld>
            <a:endParaRPr lang="en-GB"/>
          </a:p>
        </p:txBody>
      </p:sp>
    </p:spTree>
    <p:extLst>
      <p:ext uri="{BB962C8B-B14F-4D97-AF65-F5344CB8AC3E}">
        <p14:creationId xmlns:p14="http://schemas.microsoft.com/office/powerpoint/2010/main" val="80445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C4ABA9-A4A4-4BD9-BDEF-C5FE2AE7BE53}" type="datetime1">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3855894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07331-7C27-4A24-9C1F-6D5D7F7A033D}" type="datetime1">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27241184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29841" y="457200"/>
            <a:ext cx="2949178" cy="1600200"/>
          </a:xfrm>
        </p:spPr>
        <p:txBody>
          <a:bodyPr anchor="b"/>
          <a:lstStyle>
            <a:lvl1pPr>
              <a:defRPr sz="2400"/>
            </a:lvl1pPr>
          </a:lstStyle>
          <a:p>
            <a:r>
              <a:rPr lang="ro-RO"/>
              <a:t>Clic pentru editare stil titlu</a:t>
            </a:r>
          </a:p>
        </p:txBody>
      </p:sp>
      <p:sp>
        <p:nvSpPr>
          <p:cNvPr id="3" name="Substituent i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Substituent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BC9EC3C8-EFF4-4908-8B94-7D0042CA0E14}" type="datetime1">
              <a:rPr lang="en-GB" smtClean="0"/>
              <a:t>05/09/2024</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6848016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text vertical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25C206F4-10B9-4F51-AF13-D224A1A8E93D}" type="datetime1">
              <a:rPr lang="en-GB" smtClean="0"/>
              <a:t>05/09/2024</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279460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543675" y="365125"/>
            <a:ext cx="1971675" cy="5811838"/>
          </a:xfrm>
        </p:spPr>
        <p:txBody>
          <a:bodyPr vert="eaVert"/>
          <a:lstStyle/>
          <a:p>
            <a:r>
              <a:rPr lang="ro-RO"/>
              <a:t>Clic pentru editare stil titlu</a:t>
            </a:r>
          </a:p>
        </p:txBody>
      </p:sp>
      <p:sp>
        <p:nvSpPr>
          <p:cNvPr id="3" name="Substituent text vertical 2"/>
          <p:cNvSpPr>
            <a:spLocks noGrp="1"/>
          </p:cNvSpPr>
          <p:nvPr>
            <p:ph type="body" orient="vert" idx="1"/>
          </p:nvPr>
        </p:nvSpPr>
        <p:spPr>
          <a:xfrm>
            <a:off x="628650" y="365125"/>
            <a:ext cx="5800725" cy="581183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0E867EC8-218C-4BE7-AA0F-640F7AB604EE}" type="datetime1">
              <a:rPr lang="en-GB" smtClean="0"/>
              <a:t>05/09/2024</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676602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endParaRPr/>
          </a:p>
        </p:txBody>
      </p:sp>
      <p:sp>
        <p:nvSpPr>
          <p:cNvPr id="3" name="PlaceHolder 2"/>
          <p:cNvSpPr>
            <a:spLocks noGrp="1"/>
          </p:cNvSpPr>
          <p:nvPr>
            <p:ph type="sldNum" idx="3"/>
          </p:nvPr>
        </p:nvSpPr>
        <p:spPr/>
        <p:txBody>
          <a:bodyPr/>
          <a:lstStyle/>
          <a:p>
            <a:fld id="{3CA861B5-3BCF-4741-9713-626C561691CE}" type="slidenum">
              <a:t>‹#›</a:t>
            </a:fld>
            <a:endParaRPr/>
          </a:p>
        </p:txBody>
      </p:sp>
      <p:sp>
        <p:nvSpPr>
          <p:cNvPr id="4" name="PlaceHolder 3"/>
          <p:cNvSpPr>
            <a:spLocks noGrp="1"/>
          </p:cNvSpPr>
          <p:nvPr>
            <p:ph type="dt" idx="1"/>
          </p:nvPr>
        </p:nvSpPr>
        <p:spPr/>
        <p:txBody>
          <a:bodyPr/>
          <a:lstStyle/>
          <a:p>
            <a:fld id="{A6632243-54A6-4BC7-A714-79F08F00DC77}" type="datetime1">
              <a:rPr lang="en-GB" smtClean="0"/>
              <a:t>05/09/2024</a:t>
            </a:fld>
            <a:endParaRPr/>
          </a:p>
        </p:txBody>
      </p:sp>
    </p:spTree>
    <p:extLst>
      <p:ext uri="{BB962C8B-B14F-4D97-AF65-F5344CB8AC3E}">
        <p14:creationId xmlns:p14="http://schemas.microsoft.com/office/powerpoint/2010/main" val="2436669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6" name="PlaceHolder 2"/>
          <p:cNvSpPr>
            <a:spLocks noGrp="1"/>
          </p:cNvSpPr>
          <p:nvPr>
            <p:ph type="subTitle"/>
          </p:nvPr>
        </p:nvSpPr>
        <p:spPr>
          <a:xfrm>
            <a:off x="431038" y="1203141"/>
            <a:ext cx="7758373" cy="2983032"/>
          </a:xfrm>
          <a:prstGeom prst="rect">
            <a:avLst/>
          </a:prstGeom>
          <a:noFill/>
          <a:ln w="0">
            <a:noFill/>
          </a:ln>
        </p:spPr>
        <p:txBody>
          <a:bodyPr lIns="0" tIns="0" rIns="0" bIns="0" anchor="ctr">
            <a:noAutofit/>
          </a:bodyPr>
          <a:lstStyle>
            <a:lvl1pPr indent="0" algn="ctr">
              <a:buNone/>
              <a:defRPr/>
            </a:lvl1pPr>
          </a:lstStyle>
          <a:p>
            <a:pPr indent="0" algn="ctr">
              <a:buNone/>
            </a:pPr>
            <a:endParaRPr lang="it-IT" sz="2737" b="0" strike="noStrike" spc="-1">
              <a:solidFill>
                <a:srgbClr val="000000"/>
              </a:solidFill>
              <a:latin typeface="Arial"/>
            </a:endParaRPr>
          </a:p>
        </p:txBody>
      </p:sp>
      <p:sp>
        <p:nvSpPr>
          <p:cNvPr id="4" name="PlaceHolder 3"/>
          <p:cNvSpPr>
            <a:spLocks noGrp="1"/>
          </p:cNvSpPr>
          <p:nvPr>
            <p:ph type="ftr" idx="2"/>
          </p:nvPr>
        </p:nvSpPr>
        <p:spPr/>
        <p:txBody>
          <a:bodyPr/>
          <a:lstStyle/>
          <a:p>
            <a:endParaRPr/>
          </a:p>
        </p:txBody>
      </p:sp>
      <p:sp>
        <p:nvSpPr>
          <p:cNvPr id="2" name="PlaceHolder 4"/>
          <p:cNvSpPr>
            <a:spLocks noGrp="1"/>
          </p:cNvSpPr>
          <p:nvPr>
            <p:ph type="sldNum" idx="3"/>
          </p:nvPr>
        </p:nvSpPr>
        <p:spPr/>
        <p:txBody>
          <a:bodyPr/>
          <a:lstStyle/>
          <a:p>
            <a:fld id="{DF977530-2D97-4B9C-94FE-AA93C42A6675}" type="slidenum">
              <a:t>‹#›</a:t>
            </a:fld>
            <a:endParaRPr/>
          </a:p>
        </p:txBody>
      </p:sp>
      <p:sp>
        <p:nvSpPr>
          <p:cNvPr id="3" name="PlaceHolder 5"/>
          <p:cNvSpPr>
            <a:spLocks noGrp="1"/>
          </p:cNvSpPr>
          <p:nvPr>
            <p:ph type="dt" idx="1"/>
          </p:nvPr>
        </p:nvSpPr>
        <p:spPr/>
        <p:txBody>
          <a:bodyPr/>
          <a:lstStyle/>
          <a:p>
            <a:fld id="{04D80481-0385-4136-9202-F50E1BA38F29}" type="datetime1">
              <a:rPr lang="en-GB" smtClean="0"/>
              <a:t>05/09/2024</a:t>
            </a:fld>
            <a:endParaRPr/>
          </a:p>
        </p:txBody>
      </p:sp>
    </p:spTree>
    <p:extLst>
      <p:ext uri="{BB962C8B-B14F-4D97-AF65-F5344CB8AC3E}">
        <p14:creationId xmlns:p14="http://schemas.microsoft.com/office/powerpoint/2010/main" val="265975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8" name="PlaceHolder 2"/>
          <p:cNvSpPr>
            <a:spLocks noGrp="1"/>
          </p:cNvSpPr>
          <p:nvPr>
            <p:ph/>
          </p:nvPr>
        </p:nvSpPr>
        <p:spPr>
          <a:xfrm>
            <a:off x="431038" y="1203141"/>
            <a:ext cx="7758373" cy="2983032"/>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4" name="PlaceHolder 3"/>
          <p:cNvSpPr>
            <a:spLocks noGrp="1"/>
          </p:cNvSpPr>
          <p:nvPr>
            <p:ph type="ftr" idx="2"/>
          </p:nvPr>
        </p:nvSpPr>
        <p:spPr/>
        <p:txBody>
          <a:bodyPr/>
          <a:lstStyle/>
          <a:p>
            <a:endParaRPr/>
          </a:p>
        </p:txBody>
      </p:sp>
      <p:sp>
        <p:nvSpPr>
          <p:cNvPr id="5" name="PlaceHolder 4"/>
          <p:cNvSpPr>
            <a:spLocks noGrp="1"/>
          </p:cNvSpPr>
          <p:nvPr>
            <p:ph type="sldNum" idx="3"/>
          </p:nvPr>
        </p:nvSpPr>
        <p:spPr/>
        <p:txBody>
          <a:bodyPr/>
          <a:lstStyle/>
          <a:p>
            <a:fld id="{293CF778-B9B8-4AE1-B9DC-DCB79F405C73}" type="slidenum">
              <a:t>‹#›</a:t>
            </a:fld>
            <a:endParaRPr/>
          </a:p>
        </p:txBody>
      </p:sp>
      <p:sp>
        <p:nvSpPr>
          <p:cNvPr id="6" name="PlaceHolder 5"/>
          <p:cNvSpPr>
            <a:spLocks noGrp="1"/>
          </p:cNvSpPr>
          <p:nvPr>
            <p:ph type="dt" idx="1"/>
          </p:nvPr>
        </p:nvSpPr>
        <p:spPr/>
        <p:txBody>
          <a:bodyPr/>
          <a:lstStyle/>
          <a:p>
            <a:fld id="{30057EB3-CA4A-4B5A-948E-3F8EC5BB230F}" type="datetime1">
              <a:rPr lang="en-GB" smtClean="0"/>
              <a:t>05/09/2024</a:t>
            </a:fld>
            <a:endParaRPr/>
          </a:p>
        </p:txBody>
      </p:sp>
    </p:spTree>
    <p:extLst>
      <p:ext uri="{BB962C8B-B14F-4D97-AF65-F5344CB8AC3E}">
        <p14:creationId xmlns:p14="http://schemas.microsoft.com/office/powerpoint/2010/main" val="39427015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10" name="PlaceHolder 2"/>
          <p:cNvSpPr>
            <a:spLocks noGrp="1"/>
          </p:cNvSpPr>
          <p:nvPr>
            <p:ph/>
          </p:nvPr>
        </p:nvSpPr>
        <p:spPr>
          <a:xfrm>
            <a:off x="431038" y="1203141"/>
            <a:ext cx="3786052" cy="2983032"/>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11" name="PlaceHolder 3"/>
          <p:cNvSpPr>
            <a:spLocks noGrp="1"/>
          </p:cNvSpPr>
          <p:nvPr>
            <p:ph/>
          </p:nvPr>
        </p:nvSpPr>
        <p:spPr>
          <a:xfrm>
            <a:off x="4406746" y="1203141"/>
            <a:ext cx="3786052" cy="2983032"/>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5" name="PlaceHolder 4"/>
          <p:cNvSpPr>
            <a:spLocks noGrp="1"/>
          </p:cNvSpPr>
          <p:nvPr>
            <p:ph type="ftr" idx="2"/>
          </p:nvPr>
        </p:nvSpPr>
        <p:spPr/>
        <p:txBody>
          <a:bodyPr/>
          <a:lstStyle/>
          <a:p>
            <a:endParaRPr/>
          </a:p>
        </p:txBody>
      </p:sp>
      <p:sp>
        <p:nvSpPr>
          <p:cNvPr id="6" name="PlaceHolder 5"/>
          <p:cNvSpPr>
            <a:spLocks noGrp="1"/>
          </p:cNvSpPr>
          <p:nvPr>
            <p:ph type="sldNum" idx="3"/>
          </p:nvPr>
        </p:nvSpPr>
        <p:spPr/>
        <p:txBody>
          <a:bodyPr/>
          <a:lstStyle/>
          <a:p>
            <a:fld id="{139F9556-9F36-428D-9374-5454AD5E9E2E}" type="slidenum">
              <a:t>‹#›</a:t>
            </a:fld>
            <a:endParaRPr/>
          </a:p>
        </p:txBody>
      </p:sp>
      <p:sp>
        <p:nvSpPr>
          <p:cNvPr id="7" name="PlaceHolder 6"/>
          <p:cNvSpPr>
            <a:spLocks noGrp="1"/>
          </p:cNvSpPr>
          <p:nvPr>
            <p:ph type="dt" idx="1"/>
          </p:nvPr>
        </p:nvSpPr>
        <p:spPr/>
        <p:txBody>
          <a:bodyPr/>
          <a:lstStyle/>
          <a:p>
            <a:fld id="{3465575C-78DE-4969-8BE0-B58F68FBA881}" type="datetime1">
              <a:rPr lang="en-GB" smtClean="0"/>
              <a:t>05/09/2024</a:t>
            </a:fld>
            <a:endParaRPr/>
          </a:p>
        </p:txBody>
      </p:sp>
    </p:spTree>
    <p:extLst>
      <p:ext uri="{BB962C8B-B14F-4D97-AF65-F5344CB8AC3E}">
        <p14:creationId xmlns:p14="http://schemas.microsoft.com/office/powerpoint/2010/main" val="20275635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3" name="PlaceHolder 2"/>
          <p:cNvSpPr>
            <a:spLocks noGrp="1"/>
          </p:cNvSpPr>
          <p:nvPr>
            <p:ph type="ftr" idx="2"/>
          </p:nvPr>
        </p:nvSpPr>
        <p:spPr/>
        <p:txBody>
          <a:bodyPr/>
          <a:lstStyle/>
          <a:p>
            <a:endParaRPr/>
          </a:p>
        </p:txBody>
      </p:sp>
      <p:sp>
        <p:nvSpPr>
          <p:cNvPr id="4" name="PlaceHolder 3"/>
          <p:cNvSpPr>
            <a:spLocks noGrp="1"/>
          </p:cNvSpPr>
          <p:nvPr>
            <p:ph type="sldNum" idx="3"/>
          </p:nvPr>
        </p:nvSpPr>
        <p:spPr/>
        <p:txBody>
          <a:bodyPr/>
          <a:lstStyle/>
          <a:p>
            <a:fld id="{9BFBD46F-90D1-430C-8424-C7731EBE7C22}" type="slidenum">
              <a:t>‹#›</a:t>
            </a:fld>
            <a:endParaRPr/>
          </a:p>
        </p:txBody>
      </p:sp>
      <p:sp>
        <p:nvSpPr>
          <p:cNvPr id="5" name="PlaceHolder 4"/>
          <p:cNvSpPr>
            <a:spLocks noGrp="1"/>
          </p:cNvSpPr>
          <p:nvPr>
            <p:ph type="dt" idx="1"/>
          </p:nvPr>
        </p:nvSpPr>
        <p:spPr/>
        <p:txBody>
          <a:bodyPr/>
          <a:lstStyle/>
          <a:p>
            <a:fld id="{5EF19F24-4E38-483D-9AFD-7FB0B249D914}" type="datetime1">
              <a:rPr lang="en-GB" smtClean="0"/>
              <a:t>05/09/2024</a:t>
            </a:fld>
            <a:endParaRPr/>
          </a:p>
        </p:txBody>
      </p:sp>
    </p:spTree>
    <p:extLst>
      <p:ext uri="{BB962C8B-B14F-4D97-AF65-F5344CB8AC3E}">
        <p14:creationId xmlns:p14="http://schemas.microsoft.com/office/powerpoint/2010/main" val="343393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31038" y="204769"/>
            <a:ext cx="7758373" cy="3982710"/>
          </a:xfrm>
          <a:prstGeom prst="rect">
            <a:avLst/>
          </a:prstGeom>
          <a:noFill/>
          <a:ln w="0">
            <a:noFill/>
          </a:ln>
        </p:spPr>
        <p:txBody>
          <a:bodyPr lIns="0" tIns="0" rIns="0" bIns="0" anchor="ctr">
            <a:noAutofit/>
          </a:bodyPr>
          <a:lstStyle/>
          <a:p>
            <a:pPr algn="ctr"/>
            <a:endParaRPr lang="it-IT" sz="2737" b="0" strike="noStrike" spc="-1">
              <a:solidFill>
                <a:srgbClr val="000000"/>
              </a:solidFill>
              <a:latin typeface="Arial"/>
            </a:endParaRPr>
          </a:p>
        </p:txBody>
      </p:sp>
      <p:sp>
        <p:nvSpPr>
          <p:cNvPr id="3" name="PlaceHolder 2"/>
          <p:cNvSpPr>
            <a:spLocks noGrp="1"/>
          </p:cNvSpPr>
          <p:nvPr>
            <p:ph type="ftr" idx="2"/>
          </p:nvPr>
        </p:nvSpPr>
        <p:spPr/>
        <p:txBody>
          <a:bodyPr/>
          <a:lstStyle/>
          <a:p>
            <a:endParaRPr/>
          </a:p>
        </p:txBody>
      </p:sp>
      <p:sp>
        <p:nvSpPr>
          <p:cNvPr id="4" name="PlaceHolder 3"/>
          <p:cNvSpPr>
            <a:spLocks noGrp="1"/>
          </p:cNvSpPr>
          <p:nvPr>
            <p:ph type="sldNum" idx="3"/>
          </p:nvPr>
        </p:nvSpPr>
        <p:spPr/>
        <p:txBody>
          <a:bodyPr/>
          <a:lstStyle/>
          <a:p>
            <a:fld id="{6C8C62DA-BA30-4402-9BCF-3F298BA5FF6A}" type="slidenum">
              <a:t>‹#›</a:t>
            </a:fld>
            <a:endParaRPr/>
          </a:p>
        </p:txBody>
      </p:sp>
      <p:sp>
        <p:nvSpPr>
          <p:cNvPr id="5" name="PlaceHolder 4"/>
          <p:cNvSpPr>
            <a:spLocks noGrp="1"/>
          </p:cNvSpPr>
          <p:nvPr>
            <p:ph type="dt" idx="1"/>
          </p:nvPr>
        </p:nvSpPr>
        <p:spPr/>
        <p:txBody>
          <a:bodyPr/>
          <a:lstStyle/>
          <a:p>
            <a:fld id="{55CFF94B-C17F-4004-A9E0-7B4378B8F5EA}" type="datetime1">
              <a:rPr lang="en-GB" smtClean="0"/>
              <a:t>05/09/2024</a:t>
            </a:fld>
            <a:endParaRPr/>
          </a:p>
        </p:txBody>
      </p:sp>
    </p:spTree>
    <p:extLst>
      <p:ext uri="{BB962C8B-B14F-4D97-AF65-F5344CB8AC3E}">
        <p14:creationId xmlns:p14="http://schemas.microsoft.com/office/powerpoint/2010/main" val="3503568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15" name="PlaceHolder 2"/>
          <p:cNvSpPr>
            <a:spLocks noGrp="1"/>
          </p:cNvSpPr>
          <p:nvPr>
            <p:ph/>
          </p:nvPr>
        </p:nvSpPr>
        <p:spPr>
          <a:xfrm>
            <a:off x="431038"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16" name="PlaceHolder 3"/>
          <p:cNvSpPr>
            <a:spLocks noGrp="1"/>
          </p:cNvSpPr>
          <p:nvPr>
            <p:ph/>
          </p:nvPr>
        </p:nvSpPr>
        <p:spPr>
          <a:xfrm>
            <a:off x="4406746" y="1203141"/>
            <a:ext cx="3786052" cy="2983032"/>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17" name="PlaceHolder 4"/>
          <p:cNvSpPr>
            <a:spLocks noGrp="1"/>
          </p:cNvSpPr>
          <p:nvPr>
            <p:ph/>
          </p:nvPr>
        </p:nvSpPr>
        <p:spPr>
          <a:xfrm>
            <a:off x="431038" y="2761280"/>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28DD7DFA-041B-4D44-A61D-AD99F702A43E}" type="slidenum">
              <a:t>‹#›</a:t>
            </a:fld>
            <a:endParaRPr/>
          </a:p>
        </p:txBody>
      </p:sp>
      <p:sp>
        <p:nvSpPr>
          <p:cNvPr id="8" name="PlaceHolder 7"/>
          <p:cNvSpPr>
            <a:spLocks noGrp="1"/>
          </p:cNvSpPr>
          <p:nvPr>
            <p:ph type="dt" idx="1"/>
          </p:nvPr>
        </p:nvSpPr>
        <p:spPr/>
        <p:txBody>
          <a:bodyPr/>
          <a:lstStyle/>
          <a:p>
            <a:fld id="{38135D7C-3E31-4FAC-A009-302E0BA96E17}" type="datetime1">
              <a:rPr lang="en-GB" smtClean="0"/>
              <a:t>05/09/2024</a:t>
            </a:fld>
            <a:endParaRPr/>
          </a:p>
        </p:txBody>
      </p:sp>
    </p:spTree>
    <p:extLst>
      <p:ext uri="{BB962C8B-B14F-4D97-AF65-F5344CB8AC3E}">
        <p14:creationId xmlns:p14="http://schemas.microsoft.com/office/powerpoint/2010/main" val="60623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C5D8A7-6D33-4A95-81E3-60E0AE9CB106}" type="datetime1">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2849214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19" name="PlaceHolder 2"/>
          <p:cNvSpPr>
            <a:spLocks noGrp="1"/>
          </p:cNvSpPr>
          <p:nvPr>
            <p:ph/>
          </p:nvPr>
        </p:nvSpPr>
        <p:spPr>
          <a:xfrm>
            <a:off x="431038" y="1203141"/>
            <a:ext cx="3786052" cy="2983032"/>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20" name="PlaceHolder 3"/>
          <p:cNvSpPr>
            <a:spLocks noGrp="1"/>
          </p:cNvSpPr>
          <p:nvPr>
            <p:ph/>
          </p:nvPr>
        </p:nvSpPr>
        <p:spPr>
          <a:xfrm>
            <a:off x="4406746"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21" name="PlaceHolder 4"/>
          <p:cNvSpPr>
            <a:spLocks noGrp="1"/>
          </p:cNvSpPr>
          <p:nvPr>
            <p:ph/>
          </p:nvPr>
        </p:nvSpPr>
        <p:spPr>
          <a:xfrm>
            <a:off x="4406746" y="2761280"/>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F715BFA2-52B4-4029-B260-5D94CBAE90F3}" type="slidenum">
              <a:t>‹#›</a:t>
            </a:fld>
            <a:endParaRPr/>
          </a:p>
        </p:txBody>
      </p:sp>
      <p:sp>
        <p:nvSpPr>
          <p:cNvPr id="8" name="PlaceHolder 7"/>
          <p:cNvSpPr>
            <a:spLocks noGrp="1"/>
          </p:cNvSpPr>
          <p:nvPr>
            <p:ph type="dt" idx="1"/>
          </p:nvPr>
        </p:nvSpPr>
        <p:spPr/>
        <p:txBody>
          <a:bodyPr/>
          <a:lstStyle/>
          <a:p>
            <a:fld id="{9BD3905F-AD18-4840-A100-DC6F13B7A3B9}" type="datetime1">
              <a:rPr lang="en-GB" smtClean="0"/>
              <a:t>05/09/2024</a:t>
            </a:fld>
            <a:endParaRPr/>
          </a:p>
        </p:txBody>
      </p:sp>
    </p:spTree>
    <p:extLst>
      <p:ext uri="{BB962C8B-B14F-4D97-AF65-F5344CB8AC3E}">
        <p14:creationId xmlns:p14="http://schemas.microsoft.com/office/powerpoint/2010/main" val="3606317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23" name="PlaceHolder 2"/>
          <p:cNvSpPr>
            <a:spLocks noGrp="1"/>
          </p:cNvSpPr>
          <p:nvPr>
            <p:ph/>
          </p:nvPr>
        </p:nvSpPr>
        <p:spPr>
          <a:xfrm>
            <a:off x="431038"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24" name="PlaceHolder 3"/>
          <p:cNvSpPr>
            <a:spLocks noGrp="1"/>
          </p:cNvSpPr>
          <p:nvPr>
            <p:ph/>
          </p:nvPr>
        </p:nvSpPr>
        <p:spPr>
          <a:xfrm>
            <a:off x="4406746"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25" name="PlaceHolder 4"/>
          <p:cNvSpPr>
            <a:spLocks noGrp="1"/>
          </p:cNvSpPr>
          <p:nvPr>
            <p:ph/>
          </p:nvPr>
        </p:nvSpPr>
        <p:spPr>
          <a:xfrm>
            <a:off x="431038" y="2761280"/>
            <a:ext cx="7758373"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37069E68-EC9A-4E8C-A269-953DF9EF7338}" type="slidenum">
              <a:t>‹#›</a:t>
            </a:fld>
            <a:endParaRPr/>
          </a:p>
        </p:txBody>
      </p:sp>
      <p:sp>
        <p:nvSpPr>
          <p:cNvPr id="8" name="PlaceHolder 7"/>
          <p:cNvSpPr>
            <a:spLocks noGrp="1"/>
          </p:cNvSpPr>
          <p:nvPr>
            <p:ph type="dt" idx="1"/>
          </p:nvPr>
        </p:nvSpPr>
        <p:spPr/>
        <p:txBody>
          <a:bodyPr/>
          <a:lstStyle/>
          <a:p>
            <a:fld id="{BA4063D1-3E59-40C8-9418-797F1AD3B8EC}" type="datetime1">
              <a:rPr lang="en-GB" smtClean="0"/>
              <a:t>05/09/2024</a:t>
            </a:fld>
            <a:endParaRPr/>
          </a:p>
        </p:txBody>
      </p:sp>
    </p:spTree>
    <p:extLst>
      <p:ext uri="{BB962C8B-B14F-4D97-AF65-F5344CB8AC3E}">
        <p14:creationId xmlns:p14="http://schemas.microsoft.com/office/powerpoint/2010/main" val="10321977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27" name="PlaceHolder 2"/>
          <p:cNvSpPr>
            <a:spLocks noGrp="1"/>
          </p:cNvSpPr>
          <p:nvPr>
            <p:ph/>
          </p:nvPr>
        </p:nvSpPr>
        <p:spPr>
          <a:xfrm>
            <a:off x="431038" y="1203141"/>
            <a:ext cx="7758373"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28" name="PlaceHolder 3"/>
          <p:cNvSpPr>
            <a:spLocks noGrp="1"/>
          </p:cNvSpPr>
          <p:nvPr>
            <p:ph/>
          </p:nvPr>
        </p:nvSpPr>
        <p:spPr>
          <a:xfrm>
            <a:off x="431038" y="2761280"/>
            <a:ext cx="7758373"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5" name="PlaceHolder 4"/>
          <p:cNvSpPr>
            <a:spLocks noGrp="1"/>
          </p:cNvSpPr>
          <p:nvPr>
            <p:ph type="ftr" idx="2"/>
          </p:nvPr>
        </p:nvSpPr>
        <p:spPr/>
        <p:txBody>
          <a:bodyPr/>
          <a:lstStyle/>
          <a:p>
            <a:endParaRPr/>
          </a:p>
        </p:txBody>
      </p:sp>
      <p:sp>
        <p:nvSpPr>
          <p:cNvPr id="6" name="PlaceHolder 5"/>
          <p:cNvSpPr>
            <a:spLocks noGrp="1"/>
          </p:cNvSpPr>
          <p:nvPr>
            <p:ph type="sldNum" idx="3"/>
          </p:nvPr>
        </p:nvSpPr>
        <p:spPr/>
        <p:txBody>
          <a:bodyPr/>
          <a:lstStyle/>
          <a:p>
            <a:fld id="{13AC776B-C84D-406E-84E7-E8E4EBEDFE3B}" type="slidenum">
              <a:t>‹#›</a:t>
            </a:fld>
            <a:endParaRPr/>
          </a:p>
        </p:txBody>
      </p:sp>
      <p:sp>
        <p:nvSpPr>
          <p:cNvPr id="7" name="PlaceHolder 6"/>
          <p:cNvSpPr>
            <a:spLocks noGrp="1"/>
          </p:cNvSpPr>
          <p:nvPr>
            <p:ph type="dt" idx="1"/>
          </p:nvPr>
        </p:nvSpPr>
        <p:spPr/>
        <p:txBody>
          <a:bodyPr/>
          <a:lstStyle/>
          <a:p>
            <a:fld id="{1B6851B6-C298-4424-BC39-49369CCDB89A}" type="datetime1">
              <a:rPr lang="en-GB" smtClean="0"/>
              <a:t>05/09/2024</a:t>
            </a:fld>
            <a:endParaRPr/>
          </a:p>
        </p:txBody>
      </p:sp>
    </p:spTree>
    <p:extLst>
      <p:ext uri="{BB962C8B-B14F-4D97-AF65-F5344CB8AC3E}">
        <p14:creationId xmlns:p14="http://schemas.microsoft.com/office/powerpoint/2010/main" val="1123883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30" name="PlaceHolder 2"/>
          <p:cNvSpPr>
            <a:spLocks noGrp="1"/>
          </p:cNvSpPr>
          <p:nvPr>
            <p:ph/>
          </p:nvPr>
        </p:nvSpPr>
        <p:spPr>
          <a:xfrm>
            <a:off x="431038"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1" name="PlaceHolder 3"/>
          <p:cNvSpPr>
            <a:spLocks noGrp="1"/>
          </p:cNvSpPr>
          <p:nvPr>
            <p:ph/>
          </p:nvPr>
        </p:nvSpPr>
        <p:spPr>
          <a:xfrm>
            <a:off x="4406746" y="1203141"/>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2" name="PlaceHolder 4"/>
          <p:cNvSpPr>
            <a:spLocks noGrp="1"/>
          </p:cNvSpPr>
          <p:nvPr>
            <p:ph/>
          </p:nvPr>
        </p:nvSpPr>
        <p:spPr>
          <a:xfrm>
            <a:off x="431038" y="2761280"/>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3" name="PlaceHolder 5"/>
          <p:cNvSpPr>
            <a:spLocks noGrp="1"/>
          </p:cNvSpPr>
          <p:nvPr>
            <p:ph/>
          </p:nvPr>
        </p:nvSpPr>
        <p:spPr>
          <a:xfrm>
            <a:off x="4406746" y="2761280"/>
            <a:ext cx="3786052"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7" name="PlaceHolder 6"/>
          <p:cNvSpPr>
            <a:spLocks noGrp="1"/>
          </p:cNvSpPr>
          <p:nvPr>
            <p:ph type="ftr" idx="2"/>
          </p:nvPr>
        </p:nvSpPr>
        <p:spPr/>
        <p:txBody>
          <a:bodyPr/>
          <a:lstStyle/>
          <a:p>
            <a:endParaRPr/>
          </a:p>
        </p:txBody>
      </p:sp>
      <p:sp>
        <p:nvSpPr>
          <p:cNvPr id="8" name="PlaceHolder 7"/>
          <p:cNvSpPr>
            <a:spLocks noGrp="1"/>
          </p:cNvSpPr>
          <p:nvPr>
            <p:ph type="sldNum" idx="3"/>
          </p:nvPr>
        </p:nvSpPr>
        <p:spPr/>
        <p:txBody>
          <a:bodyPr/>
          <a:lstStyle/>
          <a:p>
            <a:fld id="{127B02B1-024A-418C-9670-C5A021B51899}" type="slidenum">
              <a:t>‹#›</a:t>
            </a:fld>
            <a:endParaRPr/>
          </a:p>
        </p:txBody>
      </p:sp>
      <p:sp>
        <p:nvSpPr>
          <p:cNvPr id="9" name="PlaceHolder 8"/>
          <p:cNvSpPr>
            <a:spLocks noGrp="1"/>
          </p:cNvSpPr>
          <p:nvPr>
            <p:ph type="dt" idx="1"/>
          </p:nvPr>
        </p:nvSpPr>
        <p:spPr/>
        <p:txBody>
          <a:bodyPr/>
          <a:lstStyle/>
          <a:p>
            <a:fld id="{33D10814-420B-496C-A3C5-B6E5A13D6D9E}" type="datetime1">
              <a:rPr lang="en-GB" smtClean="0"/>
              <a:t>05/09/2024</a:t>
            </a:fld>
            <a:endParaRPr/>
          </a:p>
        </p:txBody>
      </p:sp>
    </p:spTree>
    <p:extLst>
      <p:ext uri="{BB962C8B-B14F-4D97-AF65-F5344CB8AC3E}">
        <p14:creationId xmlns:p14="http://schemas.microsoft.com/office/powerpoint/2010/main" val="9249316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lvl1pPr indent="0" algn="ctr">
              <a:buNone/>
              <a:defRPr/>
            </a:lvl1pPr>
          </a:lstStyle>
          <a:p>
            <a:pPr indent="0" algn="ctr">
              <a:buNone/>
            </a:pPr>
            <a:endParaRPr lang="it-IT" sz="3763" b="0" strike="noStrike" spc="-1">
              <a:solidFill>
                <a:srgbClr val="000000"/>
              </a:solidFill>
              <a:latin typeface="Arial"/>
            </a:endParaRPr>
          </a:p>
        </p:txBody>
      </p:sp>
      <p:sp>
        <p:nvSpPr>
          <p:cNvPr id="35" name="PlaceHolder 2"/>
          <p:cNvSpPr>
            <a:spLocks noGrp="1"/>
          </p:cNvSpPr>
          <p:nvPr>
            <p:ph/>
          </p:nvPr>
        </p:nvSpPr>
        <p:spPr>
          <a:xfrm>
            <a:off x="431038" y="1203141"/>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6" name="PlaceHolder 3"/>
          <p:cNvSpPr>
            <a:spLocks noGrp="1"/>
          </p:cNvSpPr>
          <p:nvPr>
            <p:ph/>
          </p:nvPr>
        </p:nvSpPr>
        <p:spPr>
          <a:xfrm>
            <a:off x="3054211" y="1203141"/>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7" name="PlaceHolder 4"/>
          <p:cNvSpPr>
            <a:spLocks noGrp="1"/>
          </p:cNvSpPr>
          <p:nvPr>
            <p:ph/>
          </p:nvPr>
        </p:nvSpPr>
        <p:spPr>
          <a:xfrm>
            <a:off x="5677076" y="1203141"/>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8" name="PlaceHolder 5"/>
          <p:cNvSpPr>
            <a:spLocks noGrp="1"/>
          </p:cNvSpPr>
          <p:nvPr>
            <p:ph/>
          </p:nvPr>
        </p:nvSpPr>
        <p:spPr>
          <a:xfrm>
            <a:off x="431038" y="2761280"/>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39" name="PlaceHolder 6"/>
          <p:cNvSpPr>
            <a:spLocks noGrp="1"/>
          </p:cNvSpPr>
          <p:nvPr>
            <p:ph/>
          </p:nvPr>
        </p:nvSpPr>
        <p:spPr>
          <a:xfrm>
            <a:off x="3054211" y="2761280"/>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40" name="PlaceHolder 7"/>
          <p:cNvSpPr>
            <a:spLocks noGrp="1"/>
          </p:cNvSpPr>
          <p:nvPr>
            <p:ph/>
          </p:nvPr>
        </p:nvSpPr>
        <p:spPr>
          <a:xfrm>
            <a:off x="5677076" y="2761280"/>
            <a:ext cx="2497864" cy="1422606"/>
          </a:xfrm>
          <a:prstGeom prst="rect">
            <a:avLst/>
          </a:prstGeom>
          <a:noFill/>
          <a:ln w="0">
            <a:noFill/>
          </a:ln>
        </p:spPr>
        <p:txBody>
          <a:bodyPr lIns="0" tIns="0" rIns="0" bIns="0" anchor="t">
            <a:normAutofit/>
          </a:bodyPr>
          <a:lstStyle>
            <a:lvl1pPr indent="0">
              <a:spcBef>
                <a:spcPts val="1208"/>
              </a:spcBef>
              <a:buNone/>
              <a:defRPr/>
            </a:lvl1pPr>
          </a:lstStyle>
          <a:p>
            <a:pPr indent="0">
              <a:spcBef>
                <a:spcPts val="1412"/>
              </a:spcBef>
              <a:buNone/>
            </a:pPr>
            <a:endParaRPr lang="it-IT" sz="2737" b="0" strike="noStrike" spc="-1">
              <a:solidFill>
                <a:srgbClr val="000000"/>
              </a:solidFill>
              <a:latin typeface="Arial"/>
            </a:endParaRPr>
          </a:p>
        </p:txBody>
      </p:sp>
      <p:sp>
        <p:nvSpPr>
          <p:cNvPr id="9" name="PlaceHolder 8"/>
          <p:cNvSpPr>
            <a:spLocks noGrp="1"/>
          </p:cNvSpPr>
          <p:nvPr>
            <p:ph type="ftr" idx="2"/>
          </p:nvPr>
        </p:nvSpPr>
        <p:spPr/>
        <p:txBody>
          <a:bodyPr/>
          <a:lstStyle/>
          <a:p>
            <a:endParaRPr/>
          </a:p>
        </p:txBody>
      </p:sp>
      <p:sp>
        <p:nvSpPr>
          <p:cNvPr id="10" name="PlaceHolder 9"/>
          <p:cNvSpPr>
            <a:spLocks noGrp="1"/>
          </p:cNvSpPr>
          <p:nvPr>
            <p:ph type="sldNum" idx="3"/>
          </p:nvPr>
        </p:nvSpPr>
        <p:spPr/>
        <p:txBody>
          <a:bodyPr/>
          <a:lstStyle/>
          <a:p>
            <a:fld id="{216FE66D-95DF-4232-821B-D9C51BC4A9E2}" type="slidenum">
              <a:t>‹#›</a:t>
            </a:fld>
            <a:endParaRPr/>
          </a:p>
        </p:txBody>
      </p:sp>
      <p:sp>
        <p:nvSpPr>
          <p:cNvPr id="11" name="PlaceHolder 10"/>
          <p:cNvSpPr>
            <a:spLocks noGrp="1"/>
          </p:cNvSpPr>
          <p:nvPr>
            <p:ph type="dt" idx="1"/>
          </p:nvPr>
        </p:nvSpPr>
        <p:spPr/>
        <p:txBody>
          <a:bodyPr/>
          <a:lstStyle/>
          <a:p>
            <a:fld id="{CB8F4BEB-B913-42ED-8A6E-BF5930F0D2C1}" type="datetime1">
              <a:rPr lang="en-GB" smtClean="0"/>
              <a:t>05/09/2024</a:t>
            </a:fld>
            <a:endParaRPr/>
          </a:p>
        </p:txBody>
      </p:sp>
    </p:spTree>
    <p:extLst>
      <p:ext uri="{BB962C8B-B14F-4D97-AF65-F5344CB8AC3E}">
        <p14:creationId xmlns:p14="http://schemas.microsoft.com/office/powerpoint/2010/main" val="797757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4410366E-CF93-4FED-92F8-8AE6F22DDDBB}" type="datetime1">
              <a:rPr lang="en-GB" smtClean="0"/>
              <a:t>05/09/2024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2454407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21162AE-4BE3-463F-9C7C-9FFC428A5D14}" type="datetime1">
              <a:rPr lang="en-GB" smtClean="0"/>
              <a:t>05/09/2024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34368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596B4709-1C89-4E10-BF82-CFD701D34ADD}" type="datetime1">
              <a:rPr lang="en-GB" smtClean="0"/>
              <a:t>05/09/2024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0118947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EA79F414-8741-48FE-A827-9D57979E26D7}" type="datetime1">
              <a:rPr lang="en-GB" smtClean="0"/>
              <a:t>05/09/2024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110133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E09C4E9E-F7A8-4EBC-8645-74A6C3EE9282}" type="datetime1">
              <a:rPr lang="en-GB" smtClean="0"/>
              <a:t>05/09/2024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189161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1188981" y="4805749"/>
            <a:ext cx="6858000" cy="8640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buNone/>
              <a:defRPr kumimoji="0" lang="de-DE" sz="2200" b="0" i="0" u="none" strike="noStrike" kern="1200" cap="none" spc="0" normalizeH="0" baseline="0" dirty="0" smtClean="0">
                <a:ln>
                  <a:noFill/>
                </a:ln>
                <a:solidFill>
                  <a:srgbClr val="000000"/>
                </a:solidFill>
                <a:effectLst/>
                <a:uLnTx/>
                <a:uFillTx/>
                <a:latin typeface="Arial"/>
              </a:defRPr>
            </a:lvl1pPr>
          </a:lstStyle>
          <a:p>
            <a:pPr marL="0" marR="0" lvl="0" indent="0" defTabSz="685800" eaLnBrk="1" fontAlgn="auto" latinLnBrk="0" hangingPunct="1">
              <a:lnSpc>
                <a:spcPct val="90000"/>
              </a:lnSpc>
              <a:spcBef>
                <a:spcPts val="750"/>
              </a:spcBef>
              <a:spcAft>
                <a:spcPts val="0"/>
              </a:spcAft>
              <a:buClrTx/>
              <a:buSzTx/>
              <a:tabLst/>
            </a:pPr>
            <a:r>
              <a:rPr lang="de-DE" dirty="0"/>
              <a:t>Untertitel Arial, 22 Punkt</a:t>
            </a:r>
          </a:p>
        </p:txBody>
      </p:sp>
      <p:sp>
        <p:nvSpPr>
          <p:cNvPr id="2" name="Titel 1"/>
          <p:cNvSpPr>
            <a:spLocks noGrp="1"/>
          </p:cNvSpPr>
          <p:nvPr>
            <p:ph type="title" hasCustomPrompt="1"/>
          </p:nvPr>
        </p:nvSpPr>
        <p:spPr>
          <a:xfrm>
            <a:off x="1147051" y="2458564"/>
            <a:ext cx="7617600" cy="2184000"/>
          </a:xfrm>
          <a:prstGeom prst="rect">
            <a:avLst/>
          </a:prstGeom>
        </p:spPr>
        <p:txBody>
          <a:bodyPr/>
          <a:lstStyle>
            <a:lvl1pPr>
              <a:defRPr kumimoji="0" lang="de-DE" sz="5200" b="0" i="0" u="none" strike="noStrike" kern="1200" cap="none" spc="0" normalizeH="0" baseline="0" dirty="0" smtClean="0">
                <a:ln>
                  <a:noFill/>
                </a:ln>
                <a:solidFill>
                  <a:srgbClr val="000000"/>
                </a:solidFill>
                <a:effectLst/>
                <a:uLnTx/>
                <a:uFillTx/>
                <a:latin typeface="+mj-lt"/>
                <a:ea typeface="+mj-ea"/>
                <a:cs typeface="+mj-cs"/>
              </a:defRPr>
            </a:lvl1pPr>
          </a:lstStyle>
          <a:p>
            <a:r>
              <a:rPr lang="de-DE" dirty="0"/>
              <a:t>Präsentationstitel Arial, 52 Punkt</a:t>
            </a:r>
          </a:p>
        </p:txBody>
      </p:sp>
      <p:sp>
        <p:nvSpPr>
          <p:cNvPr id="9" name="Text Box 32"/>
          <p:cNvSpPr txBox="1">
            <a:spLocks noChangeArrowheads="1"/>
          </p:cNvSpPr>
          <p:nvPr userDrawn="1"/>
        </p:nvSpPr>
        <p:spPr bwMode="auto">
          <a:xfrm>
            <a:off x="4572000" y="505073"/>
            <a:ext cx="3581400" cy="24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nSpc>
                <a:spcPct val="105000"/>
              </a:lnSpc>
              <a:spcBef>
                <a:spcPct val="50000"/>
              </a:spcBef>
              <a:defRPr/>
            </a:pPr>
            <a:r>
              <a:rPr lang="de-CH" sz="800" dirty="0"/>
              <a:t>Eidgenössisches Departement des Innern EDI</a:t>
            </a:r>
            <a:br>
              <a:rPr lang="de-CH" sz="800" dirty="0"/>
            </a:br>
            <a:r>
              <a:rPr lang="de-CH" sz="800" b="1" dirty="0"/>
              <a:t>Bundesamt für Meteorologie und Klimatologie </a:t>
            </a:r>
            <a:r>
              <a:rPr lang="de-CH" sz="800" b="1" dirty="0" err="1"/>
              <a:t>MeteoSchweiz</a:t>
            </a:r>
            <a:endParaRPr lang="de-CH" sz="800" dirty="0"/>
          </a:p>
        </p:txBody>
      </p:sp>
      <p:grpSp>
        <p:nvGrpSpPr>
          <p:cNvPr id="3" name="Gruppieren 2"/>
          <p:cNvGrpSpPr/>
          <p:nvPr userDrawn="1"/>
        </p:nvGrpSpPr>
        <p:grpSpPr>
          <a:xfrm>
            <a:off x="911188" y="483439"/>
            <a:ext cx="2011958" cy="698500"/>
            <a:chOff x="911188" y="362579"/>
            <a:chExt cx="2011958" cy="523875"/>
          </a:xfrm>
        </p:grpSpPr>
        <p:pic>
          <p:nvPicPr>
            <p:cNvPr id="11" name="Picture 37" descr="Logo_CMYK_po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6071" y="378454"/>
              <a:ext cx="1997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4" descr="Wapp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1188" y="362579"/>
              <a:ext cx="292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Grafik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59" y="2450376"/>
            <a:ext cx="9108000" cy="4373552"/>
          </a:xfrm>
          <a:prstGeom prst="rect">
            <a:avLst/>
          </a:prstGeom>
        </p:spPr>
      </p:pic>
    </p:spTree>
    <p:extLst>
      <p:ext uri="{BB962C8B-B14F-4D97-AF65-F5344CB8AC3E}">
        <p14:creationId xmlns:p14="http://schemas.microsoft.com/office/powerpoint/2010/main" val="409485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38B2A83-4F8B-4DD7-8275-7C9DBDDF4A08}" type="datetime1">
              <a:rPr lang="en-GB" smtClean="0"/>
              <a:t>05/09/2024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6700119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A2917EE-CA42-4AC3-A4FE-32BD67AE39FC}" type="datetime1">
              <a:rPr lang="en-GB" smtClean="0"/>
              <a:t>05/09/2024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82481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ADAF634-E20A-4123-95DC-82AEA814C04A}" type="datetime1">
              <a:rPr lang="en-GB" smtClean="0"/>
              <a:t>05/09/2024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857795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427F63E-E0BF-459A-BA60-A0C33FA9E9AF}" type="datetime1">
              <a:rPr lang="en-GB" smtClean="0"/>
              <a:t>05/09/2024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233052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08B6846-D73E-4AB9-9F42-B4229D9BA114}" type="datetime1">
              <a:rPr lang="en-GB" smtClean="0"/>
              <a:t>05/09/2024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0710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28429F4-4C47-46A3-925B-0FB29AAE8417}" type="datetime1">
              <a:rPr lang="en-GB" smtClean="0"/>
              <a:t>05/09/2024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920851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35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en-US" sz="2400" b="0" strike="noStrike" spc="-1">
              <a:latin typeface="Arial"/>
            </a:endParaRPr>
          </a:p>
        </p:txBody>
      </p:sp>
      <p:sp>
        <p:nvSpPr>
          <p:cNvPr id="4" name="PlaceHolder 3"/>
          <p:cNvSpPr>
            <a:spLocks noGrp="1"/>
          </p:cNvSpPr>
          <p:nvPr>
            <p:ph type="ftr" idx="2"/>
          </p:nvPr>
        </p:nvSpPr>
        <p:spPr/>
        <p:txBody>
          <a:bodyPr/>
          <a:lstStyle/>
          <a:p>
            <a:endParaRPr/>
          </a:p>
        </p:txBody>
      </p:sp>
      <p:sp>
        <p:nvSpPr>
          <p:cNvPr id="2" name="PlaceHolder 4"/>
          <p:cNvSpPr>
            <a:spLocks noGrp="1"/>
          </p:cNvSpPr>
          <p:nvPr>
            <p:ph type="sldNum" idx="3"/>
          </p:nvPr>
        </p:nvSpPr>
        <p:spPr/>
        <p:txBody>
          <a:bodyPr/>
          <a:lstStyle/>
          <a:p>
            <a:fld id="{496CE514-5BF2-4229-8CB4-B9451D9FD2C1}" type="slidenum">
              <a:t>‹#›</a:t>
            </a:fld>
            <a:endParaRPr/>
          </a:p>
        </p:txBody>
      </p:sp>
      <p:sp>
        <p:nvSpPr>
          <p:cNvPr id="3" name="PlaceHolder 5"/>
          <p:cNvSpPr>
            <a:spLocks noGrp="1"/>
          </p:cNvSpPr>
          <p:nvPr>
            <p:ph type="dt" idx="1"/>
          </p:nvPr>
        </p:nvSpPr>
        <p:spPr/>
        <p:txBody>
          <a:bodyPr/>
          <a:lstStyle/>
          <a:p>
            <a:fld id="{45DEE272-EC5B-4565-BD03-FC8BEE14C243}" type="datetime1">
              <a:rPr lang="en-GB" smtClean="0"/>
              <a:t>05/09/2024</a:t>
            </a:fld>
            <a:endParaRPr/>
          </a:p>
        </p:txBody>
      </p:sp>
    </p:spTree>
    <p:extLst>
      <p:ext uri="{BB962C8B-B14F-4D97-AF65-F5344CB8AC3E}">
        <p14:creationId xmlns:p14="http://schemas.microsoft.com/office/powerpoint/2010/main" val="12967000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350" b="0" strike="noStrike" spc="-1">
              <a:solidFill>
                <a:srgbClr val="000000"/>
              </a:solidFill>
              <a:latin typeface="Calibri"/>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lvl1pPr>
              <a:lnSpc>
                <a:spcPct val="90000"/>
              </a:lnSpc>
              <a:spcBef>
                <a:spcPts val="1063"/>
              </a:spcBef>
              <a:buNone/>
              <a:defRPr/>
            </a:lvl1pPr>
          </a:lstStyle>
          <a:p>
            <a:pPr>
              <a:lnSpc>
                <a:spcPct val="90000"/>
              </a:lnSpc>
              <a:spcBef>
                <a:spcPts val="1417"/>
              </a:spcBef>
              <a:buNone/>
            </a:pPr>
            <a:endParaRPr lang="pl-PL" sz="1575" b="0" strike="noStrike" spc="-1">
              <a:solidFill>
                <a:srgbClr val="000000"/>
              </a:solidFill>
              <a:latin typeface="Calibri"/>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lvl1pPr>
              <a:lnSpc>
                <a:spcPct val="90000"/>
              </a:lnSpc>
              <a:spcBef>
                <a:spcPts val="1063"/>
              </a:spcBef>
              <a:buNone/>
              <a:defRPr/>
            </a:lvl1pPr>
          </a:lstStyle>
          <a:p>
            <a:pPr>
              <a:lnSpc>
                <a:spcPct val="90000"/>
              </a:lnSpc>
              <a:spcBef>
                <a:spcPts val="1417"/>
              </a:spcBef>
              <a:buNone/>
            </a:pPr>
            <a:endParaRPr lang="pl-PL" sz="1575" b="0" strike="noStrike" spc="-1">
              <a:solidFill>
                <a:srgbClr val="000000"/>
              </a:solidFill>
              <a:latin typeface="Calibri"/>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lvl1pPr>
              <a:lnSpc>
                <a:spcPct val="90000"/>
              </a:lnSpc>
              <a:spcBef>
                <a:spcPts val="1063"/>
              </a:spcBef>
              <a:buNone/>
              <a:defRPr/>
            </a:lvl1pPr>
          </a:lstStyle>
          <a:p>
            <a:pPr>
              <a:lnSpc>
                <a:spcPct val="90000"/>
              </a:lnSpc>
              <a:spcBef>
                <a:spcPts val="1417"/>
              </a:spcBef>
              <a:buNone/>
            </a:pPr>
            <a:endParaRPr lang="pl-PL" sz="1575" b="0" strike="noStrike" spc="-1">
              <a:solidFill>
                <a:srgbClr val="000000"/>
              </a:solidFill>
              <a:latin typeface="Calibri"/>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lvl1pPr>
              <a:lnSpc>
                <a:spcPct val="90000"/>
              </a:lnSpc>
              <a:spcBef>
                <a:spcPts val="1063"/>
              </a:spcBef>
              <a:buNone/>
              <a:defRPr/>
            </a:lvl1pPr>
          </a:lstStyle>
          <a:p>
            <a:pPr>
              <a:lnSpc>
                <a:spcPct val="90000"/>
              </a:lnSpc>
              <a:spcBef>
                <a:spcPts val="1417"/>
              </a:spcBef>
              <a:buNone/>
            </a:pPr>
            <a:endParaRPr lang="pl-PL" sz="1575" b="0" strike="noStrike" spc="-1">
              <a:solidFill>
                <a:srgbClr val="000000"/>
              </a:solidFill>
              <a:latin typeface="Calibri"/>
            </a:endParaRPr>
          </a:p>
        </p:txBody>
      </p:sp>
      <p:sp>
        <p:nvSpPr>
          <p:cNvPr id="7" name="PlaceHolder 6"/>
          <p:cNvSpPr>
            <a:spLocks noGrp="1"/>
          </p:cNvSpPr>
          <p:nvPr>
            <p:ph type="ftr" idx="2"/>
          </p:nvPr>
        </p:nvSpPr>
        <p:spPr/>
        <p:txBody>
          <a:bodyPr/>
          <a:lstStyle/>
          <a:p>
            <a:endParaRPr/>
          </a:p>
        </p:txBody>
      </p:sp>
      <p:sp>
        <p:nvSpPr>
          <p:cNvPr id="8" name="PlaceHolder 7"/>
          <p:cNvSpPr>
            <a:spLocks noGrp="1"/>
          </p:cNvSpPr>
          <p:nvPr>
            <p:ph type="sldNum" idx="3"/>
          </p:nvPr>
        </p:nvSpPr>
        <p:spPr/>
        <p:txBody>
          <a:bodyPr/>
          <a:lstStyle/>
          <a:p>
            <a:fld id="{06BFDCFD-CCF3-4302-AB96-C57468C810E1}" type="slidenum">
              <a:t>‹#›</a:t>
            </a:fld>
            <a:endParaRPr/>
          </a:p>
        </p:txBody>
      </p:sp>
      <p:sp>
        <p:nvSpPr>
          <p:cNvPr id="9" name="PlaceHolder 8"/>
          <p:cNvSpPr>
            <a:spLocks noGrp="1"/>
          </p:cNvSpPr>
          <p:nvPr>
            <p:ph type="dt" idx="1"/>
          </p:nvPr>
        </p:nvSpPr>
        <p:spPr/>
        <p:txBody>
          <a:bodyPr/>
          <a:lstStyle/>
          <a:p>
            <a:fld id="{08CB36AC-1431-4F9E-9940-BF5B87B19FBB}" type="datetime1">
              <a:rPr lang="en-GB" smtClean="0"/>
              <a:t>05/09/2024</a:t>
            </a:fld>
            <a:endParaRPr/>
          </a:p>
        </p:txBody>
      </p:sp>
    </p:spTree>
    <p:extLst>
      <p:ext uri="{BB962C8B-B14F-4D97-AF65-F5344CB8AC3E}">
        <p14:creationId xmlns:p14="http://schemas.microsoft.com/office/powerpoint/2010/main" val="33827864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5"/>
        <p:cNvGrpSpPr/>
        <p:nvPr/>
      </p:nvGrpSpPr>
      <p:grpSpPr>
        <a:xfrm>
          <a:off x="0" y="0"/>
          <a:ext cx="0" cy="0"/>
          <a:chOff x="0" y="0"/>
          <a:chExt cx="0" cy="0"/>
        </a:xfrm>
      </p:grpSpPr>
      <p:sp>
        <p:nvSpPr>
          <p:cNvPr id="16" name="Google Shape;16;p1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 name="Google Shape;18;p1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26B4CB61-D6E2-40FE-B5AC-F74AC9CABC7A}" type="datetime1">
              <a:rPr lang="en-GB" smtClean="0"/>
              <a:t>05/09/2024</a:t>
            </a:fld>
            <a:endParaRPr/>
          </a:p>
        </p:txBody>
      </p:sp>
    </p:spTree>
    <p:extLst>
      <p:ext uri="{BB962C8B-B14F-4D97-AF65-F5344CB8AC3E}">
        <p14:creationId xmlns:p14="http://schemas.microsoft.com/office/powerpoint/2010/main" val="2237540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21"/>
        <p:cNvGrpSpPr/>
        <p:nvPr/>
      </p:nvGrpSpPr>
      <p:grpSpPr>
        <a:xfrm>
          <a:off x="0" y="0"/>
          <a:ext cx="0" cy="0"/>
          <a:chOff x="0" y="0"/>
          <a:chExt cx="0" cy="0"/>
        </a:xfrm>
      </p:grpSpPr>
      <p:sp>
        <p:nvSpPr>
          <p:cNvPr id="22" name="Google Shape;22;p1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1F717A6-8A92-42A9-8377-686ADE6F09C8}" type="datetime1">
              <a:rPr lang="en-GB" smtClean="0"/>
              <a:t>05/09/2024</a:t>
            </a:fld>
            <a:endParaRPr/>
          </a:p>
        </p:txBody>
      </p:sp>
    </p:spTree>
    <p:extLst>
      <p:ext uri="{BB962C8B-B14F-4D97-AF65-F5344CB8AC3E}">
        <p14:creationId xmlns:p14="http://schemas.microsoft.com/office/powerpoint/2010/main" val="3302062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5" name="Rechteck 4"/>
          <p:cNvSpPr/>
          <p:nvPr userDrawn="1"/>
        </p:nvSpPr>
        <p:spPr bwMode="auto">
          <a:xfrm>
            <a:off x="0" y="-8547"/>
            <a:ext cx="9162000" cy="6876000"/>
          </a:xfrm>
          <a:prstGeom prst="rect">
            <a:avLst/>
          </a:prstGeom>
          <a:solidFill>
            <a:srgbClr val="7D6E5F">
              <a:lumMod val="60000"/>
              <a:lumOff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100" b="0" i="0" u="none" strike="noStrike" kern="0" cap="none" spc="0" normalizeH="0" baseline="0" noProof="0">
              <a:ln>
                <a:noFill/>
              </a:ln>
              <a:solidFill>
                <a:srgbClr val="B4A89C"/>
              </a:solidFill>
              <a:effectLst/>
              <a:uLnTx/>
              <a:uFillTx/>
              <a:latin typeface="Arial"/>
            </a:endParaRPr>
          </a:p>
        </p:txBody>
      </p:sp>
      <p:sp>
        <p:nvSpPr>
          <p:cNvPr id="4" name="Rectangle 17"/>
          <p:cNvSpPr>
            <a:spLocks noGrp="1" noChangeArrowheads="1"/>
          </p:cNvSpPr>
          <p:nvPr>
            <p:ph type="subTitle" idx="1" hasCustomPrompt="1"/>
          </p:nvPr>
        </p:nvSpPr>
        <p:spPr>
          <a:xfrm>
            <a:off x="1532414" y="2410885"/>
            <a:ext cx="6081933" cy="284516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buNone/>
              <a:defRPr lang="de-CH" sz="1800" baseline="0">
                <a:solidFill>
                  <a:schemeClr val="bg1"/>
                </a:solidFill>
              </a:defRPr>
            </a:lvl1pPr>
          </a:lstStyle>
          <a:p>
            <a:pPr lvl="0"/>
            <a:r>
              <a:rPr lang="de-CH" dirty="0"/>
              <a:t>Statement Arial normal 18. </a:t>
            </a:r>
            <a:r>
              <a:rPr lang="de-CH" dirty="0" err="1"/>
              <a:t>Feugiamet</a:t>
            </a:r>
            <a:r>
              <a:rPr lang="de-CH" dirty="0"/>
              <a:t> ad </a:t>
            </a:r>
            <a:r>
              <a:rPr lang="de-CH" dirty="0" err="1"/>
              <a:t>delisl</a:t>
            </a:r>
            <a:r>
              <a:rPr lang="de-CH" dirty="0"/>
              <a:t> in </a:t>
            </a:r>
            <a:r>
              <a:rPr lang="de-CH" dirty="0" err="1"/>
              <a:t>hent</a:t>
            </a:r>
            <a:r>
              <a:rPr lang="de-CH" dirty="0"/>
              <a:t> ad </a:t>
            </a:r>
            <a:r>
              <a:rPr lang="de-CH" dirty="0" err="1"/>
              <a:t>estion</a:t>
            </a:r>
            <a:r>
              <a:rPr lang="de-CH" dirty="0"/>
              <a:t> </a:t>
            </a:r>
            <a:r>
              <a:rPr lang="de-CH" dirty="0" err="1"/>
              <a:t>hent</a:t>
            </a:r>
            <a:r>
              <a:rPr lang="de-CH" dirty="0"/>
              <a:t> </a:t>
            </a:r>
            <a:r>
              <a:rPr lang="de-CH" dirty="0" err="1"/>
              <a:t>prat</a:t>
            </a:r>
            <a:r>
              <a:rPr lang="de-CH" dirty="0"/>
              <a:t> </a:t>
            </a:r>
            <a:r>
              <a:rPr lang="de-CH" dirty="0" err="1"/>
              <a:t>lortincilit</a:t>
            </a:r>
            <a:r>
              <a:rPr lang="de-CH" dirty="0"/>
              <a:t> </a:t>
            </a:r>
            <a:r>
              <a:rPr lang="de-CH" dirty="0" err="1"/>
              <a:t>utem</a:t>
            </a:r>
            <a:r>
              <a:rPr lang="de-CH" dirty="0"/>
              <a:t> </a:t>
            </a:r>
            <a:r>
              <a:rPr lang="de-CH" dirty="0" err="1"/>
              <a:t>doloreet</a:t>
            </a:r>
            <a:r>
              <a:rPr lang="de-CH" dirty="0"/>
              <a:t> </a:t>
            </a:r>
            <a:r>
              <a:rPr lang="de-CH" dirty="0" err="1"/>
              <a:t>alisis</a:t>
            </a:r>
            <a:r>
              <a:rPr lang="de-CH" dirty="0"/>
              <a:t> </a:t>
            </a:r>
            <a:r>
              <a:rPr lang="de-CH" dirty="0" err="1"/>
              <a:t>auguerc</a:t>
            </a:r>
            <a:r>
              <a:rPr lang="de-CH" dirty="0"/>
              <a:t> </a:t>
            </a:r>
            <a:r>
              <a:rPr lang="de-CH" dirty="0" err="1"/>
              <a:t>iliquatum</a:t>
            </a:r>
            <a:r>
              <a:rPr lang="de-CH" dirty="0"/>
              <a:t> </a:t>
            </a:r>
            <a:r>
              <a:rPr lang="de-CH" dirty="0" err="1"/>
              <a:t>euipsuscilis</a:t>
            </a:r>
            <a:r>
              <a:rPr lang="de-CH" dirty="0"/>
              <a:t> </a:t>
            </a:r>
            <a:r>
              <a:rPr lang="de-CH" dirty="0" err="1"/>
              <a:t>augue</a:t>
            </a:r>
            <a:r>
              <a:rPr lang="de-CH" dirty="0"/>
              <a:t> do </a:t>
            </a:r>
            <a:r>
              <a:rPr lang="de-CH" dirty="0" err="1"/>
              <a:t>consequipis</a:t>
            </a:r>
            <a:r>
              <a:rPr lang="de-CH" dirty="0"/>
              <a:t> </a:t>
            </a:r>
            <a:r>
              <a:rPr lang="de-CH" dirty="0" err="1"/>
              <a:t>nulputpat</a:t>
            </a:r>
            <a:r>
              <a:rPr lang="de-CH" dirty="0"/>
              <a:t> </a:t>
            </a:r>
            <a:r>
              <a:rPr lang="de-CH" dirty="0" err="1"/>
              <a:t>lum</a:t>
            </a:r>
            <a:r>
              <a:rPr lang="de-CH" dirty="0"/>
              <a:t> </a:t>
            </a:r>
            <a:r>
              <a:rPr lang="de-CH" dirty="0" err="1"/>
              <a:t>dolobore</a:t>
            </a:r>
            <a:r>
              <a:rPr lang="de-CH" dirty="0"/>
              <a:t> </a:t>
            </a:r>
            <a:r>
              <a:rPr lang="de-CH" dirty="0" err="1"/>
              <a:t>diodolorem</a:t>
            </a:r>
            <a:r>
              <a:rPr lang="de-CH" dirty="0"/>
              <a:t> </a:t>
            </a:r>
            <a:r>
              <a:rPr lang="de-CH" dirty="0" err="1"/>
              <a:t>nullam</a:t>
            </a:r>
            <a:r>
              <a:rPr lang="de-CH" dirty="0"/>
              <a:t>, </a:t>
            </a:r>
            <a:r>
              <a:rPr lang="de-CH" dirty="0" err="1"/>
              <a:t>susting</a:t>
            </a:r>
            <a:r>
              <a:rPr lang="de-CH" dirty="0"/>
              <a:t> </a:t>
            </a:r>
            <a:r>
              <a:rPr lang="de-CH" dirty="0" err="1"/>
              <a:t>eumsan</a:t>
            </a:r>
            <a:r>
              <a:rPr lang="de-CH" dirty="0"/>
              <a:t> </a:t>
            </a:r>
            <a:r>
              <a:rPr lang="de-CH" dirty="0" err="1"/>
              <a:t>veliquismod</a:t>
            </a:r>
            <a:r>
              <a:rPr lang="de-CH" dirty="0"/>
              <a:t> </a:t>
            </a:r>
            <a:r>
              <a:rPr lang="de-CH" dirty="0" err="1"/>
              <a:t>mincin</a:t>
            </a:r>
            <a:r>
              <a:rPr lang="de-CH" dirty="0"/>
              <a:t> </a:t>
            </a:r>
            <a:r>
              <a:rPr lang="de-CH" dirty="0" err="1"/>
              <a:t>ulluptat</a:t>
            </a:r>
            <a:r>
              <a:rPr lang="de-CH" dirty="0"/>
              <a:t>. </a:t>
            </a:r>
            <a:r>
              <a:rPr lang="de-CH" dirty="0" err="1"/>
              <a:t>Nulla</a:t>
            </a:r>
            <a:r>
              <a:rPr lang="de-CH" dirty="0"/>
              <a:t> </a:t>
            </a:r>
            <a:r>
              <a:rPr lang="de-CH" dirty="0" err="1"/>
              <a:t>commy</a:t>
            </a:r>
            <a:r>
              <a:rPr lang="de-CH" dirty="0"/>
              <a:t> </a:t>
            </a:r>
            <a:r>
              <a:rPr lang="de-CH" dirty="0" err="1"/>
              <a:t>niam</a:t>
            </a:r>
            <a:r>
              <a:rPr lang="de-CH" dirty="0"/>
              <a:t>, </a:t>
            </a:r>
            <a:r>
              <a:rPr lang="de-CH" dirty="0" err="1"/>
              <a:t>quismodit</a:t>
            </a:r>
            <a:r>
              <a:rPr lang="de-CH" dirty="0"/>
              <a:t> </a:t>
            </a:r>
            <a:r>
              <a:rPr lang="de-CH" dirty="0" err="1"/>
              <a:t>irilit</a:t>
            </a:r>
            <a:r>
              <a:rPr lang="de-CH" dirty="0"/>
              <a:t> </a:t>
            </a:r>
            <a:r>
              <a:rPr lang="de-CH" dirty="0" err="1"/>
              <a:t>incinim</a:t>
            </a:r>
            <a:r>
              <a:rPr lang="de-CH" dirty="0"/>
              <a:t> </a:t>
            </a:r>
            <a:r>
              <a:rPr lang="de-CH" dirty="0" err="1"/>
              <a:t>velisi</a:t>
            </a:r>
            <a:r>
              <a:rPr lang="de-CH" dirty="0"/>
              <a:t> </a:t>
            </a:r>
            <a:r>
              <a:rPr lang="de-CH" dirty="0" err="1"/>
              <a:t>exero</a:t>
            </a:r>
            <a:r>
              <a:rPr lang="de-CH" dirty="0"/>
              <a:t>,</a:t>
            </a:r>
          </a:p>
        </p:txBody>
      </p:sp>
    </p:spTree>
    <p:extLst>
      <p:ext uri="{BB962C8B-B14F-4D97-AF65-F5344CB8AC3E}">
        <p14:creationId xmlns:p14="http://schemas.microsoft.com/office/powerpoint/2010/main" val="9146049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2E5AFE43-6C5F-4FD3-9BC6-E25CC957772A}" type="datetime1">
              <a:rPr lang="en-GB" smtClean="0"/>
              <a:t>05/09/2024</a:t>
            </a:fld>
            <a:endParaRPr/>
          </a:p>
        </p:txBody>
      </p:sp>
    </p:spTree>
    <p:extLst>
      <p:ext uri="{BB962C8B-B14F-4D97-AF65-F5344CB8AC3E}">
        <p14:creationId xmlns:p14="http://schemas.microsoft.com/office/powerpoint/2010/main" val="26397833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5"/>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5"/>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5"/>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9EF2E3F-940A-4FC1-849E-55D21BB9AC6E}" type="datetime1">
              <a:rPr lang="en-GB" smtClean="0"/>
              <a:t>05/09/2024</a:t>
            </a:fld>
            <a:endParaRPr/>
          </a:p>
        </p:txBody>
      </p:sp>
    </p:spTree>
    <p:extLst>
      <p:ext uri="{BB962C8B-B14F-4D97-AF65-F5344CB8AC3E}">
        <p14:creationId xmlns:p14="http://schemas.microsoft.com/office/powerpoint/2010/main" val="3827932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6"/>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AF2AA67-B0DE-4A0F-AC53-A6D74EE8F060}" type="datetime1">
              <a:rPr lang="en-GB" smtClean="0"/>
              <a:t>05/09/2024</a:t>
            </a:fld>
            <a:endParaRPr/>
          </a:p>
        </p:txBody>
      </p:sp>
    </p:spTree>
    <p:extLst>
      <p:ext uri="{BB962C8B-B14F-4D97-AF65-F5344CB8AC3E}">
        <p14:creationId xmlns:p14="http://schemas.microsoft.com/office/powerpoint/2010/main" val="17562427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43"/>
        <p:cNvGrpSpPr/>
        <p:nvPr/>
      </p:nvGrpSpPr>
      <p:grpSpPr>
        <a:xfrm>
          <a:off x="0" y="0"/>
          <a:ext cx="0" cy="0"/>
          <a:chOff x="0" y="0"/>
          <a:chExt cx="0" cy="0"/>
        </a:xfrm>
      </p:grpSpPr>
      <p:sp>
        <p:nvSpPr>
          <p:cNvPr id="44" name="Google Shape;44;p17"/>
          <p:cNvSpPr txBox="1">
            <a:spLocks noGrp="1"/>
          </p:cNvSpPr>
          <p:nvPr>
            <p:ph type="subTitle" idx="1"/>
          </p:nvPr>
        </p:nvSpPr>
        <p:spPr>
          <a:xfrm>
            <a:off x="1143000" y="1122480"/>
            <a:ext cx="6857640" cy="1106676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7"/>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17"/>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AA614B3-A749-44B8-85F8-F7F2877087FE}" type="datetime1">
              <a:rPr lang="en-GB" smtClean="0"/>
              <a:t>05/09/2024</a:t>
            </a:fld>
            <a:endParaRPr/>
          </a:p>
        </p:txBody>
      </p:sp>
    </p:spTree>
    <p:extLst>
      <p:ext uri="{BB962C8B-B14F-4D97-AF65-F5344CB8AC3E}">
        <p14:creationId xmlns:p14="http://schemas.microsoft.com/office/powerpoint/2010/main" val="6015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48"/>
        <p:cNvGrpSpPr/>
        <p:nvPr/>
      </p:nvGrpSpPr>
      <p:grpSpPr>
        <a:xfrm>
          <a:off x="0" y="0"/>
          <a:ext cx="0" cy="0"/>
          <a:chOff x="0" y="0"/>
          <a:chExt cx="0" cy="0"/>
        </a:xfrm>
      </p:grpSpPr>
      <p:sp>
        <p:nvSpPr>
          <p:cNvPr id="49" name="Google Shape;49;p18"/>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8"/>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8"/>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EBABC83-D572-44B7-9475-696669999FDA}" type="datetime1">
              <a:rPr lang="en-GB" smtClean="0"/>
              <a:t>05/09/2024</a:t>
            </a:fld>
            <a:endParaRPr/>
          </a:p>
        </p:txBody>
      </p:sp>
    </p:spTree>
    <p:extLst>
      <p:ext uri="{BB962C8B-B14F-4D97-AF65-F5344CB8AC3E}">
        <p14:creationId xmlns:p14="http://schemas.microsoft.com/office/powerpoint/2010/main" val="1489759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56"/>
        <p:cNvGrpSpPr/>
        <p:nvPr/>
      </p:nvGrpSpPr>
      <p:grpSpPr>
        <a:xfrm>
          <a:off x="0" y="0"/>
          <a:ext cx="0" cy="0"/>
          <a:chOff x="0" y="0"/>
          <a:chExt cx="0" cy="0"/>
        </a:xfrm>
      </p:grpSpPr>
      <p:sp>
        <p:nvSpPr>
          <p:cNvPr id="57" name="Google Shape;57;p19"/>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19"/>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55C9638-81EF-4E59-8028-C4F63547605A}" type="datetime1">
              <a:rPr lang="en-GB" smtClean="0"/>
              <a:t>05/09/2024</a:t>
            </a:fld>
            <a:endParaRPr/>
          </a:p>
        </p:txBody>
      </p:sp>
    </p:spTree>
    <p:extLst>
      <p:ext uri="{BB962C8B-B14F-4D97-AF65-F5344CB8AC3E}">
        <p14:creationId xmlns:p14="http://schemas.microsoft.com/office/powerpoint/2010/main" val="32172107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64"/>
        <p:cNvGrpSpPr/>
        <p:nvPr/>
      </p:nvGrpSpPr>
      <p:grpSpPr>
        <a:xfrm>
          <a:off x="0" y="0"/>
          <a:ext cx="0" cy="0"/>
          <a:chOff x="0" y="0"/>
          <a:chExt cx="0" cy="0"/>
        </a:xfrm>
      </p:grpSpPr>
      <p:sp>
        <p:nvSpPr>
          <p:cNvPr id="65" name="Google Shape;65;p20"/>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20"/>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AF90567-77A3-4DB8-910D-0F8BE9720A99}" type="datetime1">
              <a:rPr lang="en-GB" smtClean="0"/>
              <a:t>05/09/2024</a:t>
            </a:fld>
            <a:endParaRPr/>
          </a:p>
        </p:txBody>
      </p:sp>
    </p:spTree>
    <p:extLst>
      <p:ext uri="{BB962C8B-B14F-4D97-AF65-F5344CB8AC3E}">
        <p14:creationId xmlns:p14="http://schemas.microsoft.com/office/powerpoint/2010/main" val="6139073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390C58A-2A58-4658-8082-1657B370A676}" type="datetime1">
              <a:rPr lang="en-GB" smtClean="0"/>
              <a:t>05/09/2024</a:t>
            </a:fld>
            <a:endParaRPr/>
          </a:p>
        </p:txBody>
      </p:sp>
    </p:spTree>
    <p:extLst>
      <p:ext uri="{BB962C8B-B14F-4D97-AF65-F5344CB8AC3E}">
        <p14:creationId xmlns:p14="http://schemas.microsoft.com/office/powerpoint/2010/main" val="2889360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2"/>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9BCD5B2-D0AB-49CF-A92F-8BF005C26B09}" type="datetime1">
              <a:rPr lang="en-GB" smtClean="0"/>
              <a:t>05/09/2024</a:t>
            </a:fld>
            <a:endParaRPr/>
          </a:p>
        </p:txBody>
      </p:sp>
    </p:spTree>
    <p:extLst>
      <p:ext uri="{BB962C8B-B14F-4D97-AF65-F5344CB8AC3E}">
        <p14:creationId xmlns:p14="http://schemas.microsoft.com/office/powerpoint/2010/main" val="395195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1143000" y="1122480"/>
            <a:ext cx="6857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1pPr>
            <a:lvl2pPr marL="0" lvl="1"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2pPr>
            <a:lvl3pPr marL="0" lvl="2"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3pPr>
            <a:lvl4pPr marL="0" lvl="3"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4pPr>
            <a:lvl5pPr marL="0" lvl="4"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5pPr>
            <a:lvl6pPr marL="0" lvl="5"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6pPr>
            <a:lvl7pPr marL="0" lvl="6"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7pPr>
            <a:lvl8pPr marL="0" lvl="7"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8pPr>
            <a:lvl9pPr marL="0" lvl="8" indent="0" algn="r">
              <a:lnSpc>
                <a:spcPct val="100000"/>
              </a:lnSpc>
              <a:spcBef>
                <a:spcPts val="0"/>
              </a:spcBef>
              <a:buClr>
                <a:srgbClr val="8B8B8B"/>
              </a:buClr>
              <a:buSzPts val="900"/>
              <a:buFont typeface="Calibri"/>
              <a:buNone/>
              <a:defRPr sz="900" b="0" strike="noStrik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3"/>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E10D6FD-5C92-4550-ACFB-79A649738F53}" type="datetime1">
              <a:rPr lang="en-GB" smtClean="0"/>
              <a:t>05/09/2024</a:t>
            </a:fld>
            <a:endParaRPr/>
          </a:p>
        </p:txBody>
      </p:sp>
    </p:spTree>
    <p:extLst>
      <p:ext uri="{BB962C8B-B14F-4D97-AF65-F5344CB8AC3E}">
        <p14:creationId xmlns:p14="http://schemas.microsoft.com/office/powerpoint/2010/main" val="248497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ody">
    <p:spTree>
      <p:nvGrpSpPr>
        <p:cNvPr id="1" name=""/>
        <p:cNvGrpSpPr/>
        <p:nvPr/>
      </p:nvGrpSpPr>
      <p:grpSpPr>
        <a:xfrm>
          <a:off x="0" y="0"/>
          <a:ext cx="0" cy="0"/>
          <a:chOff x="0" y="0"/>
          <a:chExt cx="0" cy="0"/>
        </a:xfrm>
      </p:grpSpPr>
      <p:sp>
        <p:nvSpPr>
          <p:cNvPr id="13" name="Textplatzhalter 16"/>
          <p:cNvSpPr>
            <a:spLocks noGrp="1"/>
          </p:cNvSpPr>
          <p:nvPr>
            <p:ph type="body" sz="quarter" idx="15" hasCustomPrompt="1"/>
          </p:nvPr>
        </p:nvSpPr>
        <p:spPr>
          <a:xfrm>
            <a:off x="1179830" y="1859280"/>
            <a:ext cx="7527926" cy="3312161"/>
          </a:xfrm>
          <a:prstGeom prst="rect">
            <a:avLst/>
          </a:prstGeom>
        </p:spPr>
        <p:txBody>
          <a:bodyPr/>
          <a:lstStyle>
            <a:lvl1pPr marL="266700" marR="0" indent="-2667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a:lvl1pPr>
            <a:lvl2pPr marL="714375" indent="-257175">
              <a:buClrTx/>
              <a:buFont typeface="Symbol" panose="05050102010706020507" pitchFamily="18" charset="2"/>
              <a:buChar char="-"/>
              <a:defRPr sz="1600" baseline="0">
                <a:solidFill>
                  <a:schemeClr val="tx1"/>
                </a:solidFill>
              </a:defRPr>
            </a:lvl2pPr>
            <a:lvl3pPr>
              <a:buClrTx/>
              <a:defRPr sz="1600">
                <a:solidFill>
                  <a:schemeClr val="tx1"/>
                </a:solidFill>
              </a:defRPr>
            </a:lvl3pPr>
          </a:lstStyle>
          <a:p>
            <a:pPr lvl="0"/>
            <a:r>
              <a:rPr lang="de-CH" dirty="0"/>
              <a:t>Grundschrift mit Aufzählung, Arial normal, 16 Punkt</a:t>
            </a:r>
          </a:p>
          <a:p>
            <a:pPr lvl="1"/>
            <a:r>
              <a:rPr lang="de-CH" dirty="0"/>
              <a:t>Ebene zwei, 16 Punkt</a:t>
            </a:r>
          </a:p>
          <a:p>
            <a:pPr lvl="2"/>
            <a:endParaRPr lang="de-CH" dirty="0"/>
          </a:p>
        </p:txBody>
      </p:sp>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643120973"/>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E33C-6C20-0422-3126-CB4CEF53B32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A6AB3EF-DABA-A1B2-4BBA-46056EEF2C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131677-40B4-A428-2C16-3F7BE995D010}"/>
              </a:ext>
            </a:extLst>
          </p:cNvPr>
          <p:cNvSpPr>
            <a:spLocks noGrp="1"/>
          </p:cNvSpPr>
          <p:nvPr>
            <p:ph type="dt" sz="half" idx="10"/>
          </p:nvPr>
        </p:nvSpPr>
        <p:spPr/>
        <p:txBody>
          <a:bodyPr/>
          <a:lstStyle/>
          <a:p>
            <a:fld id="{4C9DBFAC-C058-4EE7-B86E-AA5A9BE57BA3}" type="datetime1">
              <a:rPr lang="en-GB" smtClean="0"/>
              <a:t>05/09/2024</a:t>
            </a:fld>
            <a:endParaRPr lang="it-IT"/>
          </a:p>
        </p:txBody>
      </p:sp>
      <p:sp>
        <p:nvSpPr>
          <p:cNvPr id="5" name="Footer Placeholder 4">
            <a:extLst>
              <a:ext uri="{FF2B5EF4-FFF2-40B4-BE49-F238E27FC236}">
                <a16:creationId xmlns:a16="http://schemas.microsoft.com/office/drawing/2014/main" id="{B9FD5969-3FDE-8911-CDC9-60EAAE2D03C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88FFD71-C359-2296-C7DC-D8979D892DB3}"/>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92291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21DC-1838-C0DE-7F3F-704D0E1DB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F3A364-5327-DDBD-383A-BF644C7BF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4235DA-3FEB-1176-12B7-957C4D3EDC18}"/>
              </a:ext>
            </a:extLst>
          </p:cNvPr>
          <p:cNvSpPr>
            <a:spLocks noGrp="1"/>
          </p:cNvSpPr>
          <p:nvPr>
            <p:ph type="dt" sz="half" idx="10"/>
          </p:nvPr>
        </p:nvSpPr>
        <p:spPr/>
        <p:txBody>
          <a:bodyPr/>
          <a:lstStyle/>
          <a:p>
            <a:fld id="{8DF882E6-F47E-44C0-A63E-91A66ED2F7A3}" type="datetime1">
              <a:rPr lang="en-GB" smtClean="0"/>
              <a:t>05/09/2024</a:t>
            </a:fld>
            <a:endParaRPr lang="it-IT"/>
          </a:p>
        </p:txBody>
      </p:sp>
      <p:sp>
        <p:nvSpPr>
          <p:cNvPr id="5" name="Footer Placeholder 4">
            <a:extLst>
              <a:ext uri="{FF2B5EF4-FFF2-40B4-BE49-F238E27FC236}">
                <a16:creationId xmlns:a16="http://schemas.microsoft.com/office/drawing/2014/main" id="{D2D0CE16-2FB4-A9AA-6A1B-1DCBA5BC84F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76DC0B1-B380-A2D4-B591-6219FB1A0AA2}"/>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1142432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6A8F-40E4-E02E-EF25-BB2A0EDD77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DC54C0-A7FB-4263-CBA1-7A894AE519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38A80-73A4-D7FE-ECF9-617C96729C67}"/>
              </a:ext>
            </a:extLst>
          </p:cNvPr>
          <p:cNvSpPr>
            <a:spLocks noGrp="1"/>
          </p:cNvSpPr>
          <p:nvPr>
            <p:ph type="dt" sz="half" idx="10"/>
          </p:nvPr>
        </p:nvSpPr>
        <p:spPr/>
        <p:txBody>
          <a:bodyPr/>
          <a:lstStyle/>
          <a:p>
            <a:fld id="{64158FFA-F584-4C4F-9B7E-7F5675319E03}" type="datetime1">
              <a:rPr lang="en-GB" smtClean="0"/>
              <a:t>05/09/2024</a:t>
            </a:fld>
            <a:endParaRPr lang="it-IT"/>
          </a:p>
        </p:txBody>
      </p:sp>
      <p:sp>
        <p:nvSpPr>
          <p:cNvPr id="5" name="Footer Placeholder 4">
            <a:extLst>
              <a:ext uri="{FF2B5EF4-FFF2-40B4-BE49-F238E27FC236}">
                <a16:creationId xmlns:a16="http://schemas.microsoft.com/office/drawing/2014/main" id="{701F675F-6B47-6BCA-6124-D9C48632B2F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1365A8E-0203-E197-E7B5-CC723D01D780}"/>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3201304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0AD7-BF0E-1996-3E44-84EBE28B92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D5CEC0-643A-1016-B235-43856E1BA1B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A5075C-5F37-1BBE-0034-557FA81B6B9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7D8CA9-51B9-1A57-3E82-99C772A5B50F}"/>
              </a:ext>
            </a:extLst>
          </p:cNvPr>
          <p:cNvSpPr>
            <a:spLocks noGrp="1"/>
          </p:cNvSpPr>
          <p:nvPr>
            <p:ph type="dt" sz="half" idx="10"/>
          </p:nvPr>
        </p:nvSpPr>
        <p:spPr/>
        <p:txBody>
          <a:bodyPr/>
          <a:lstStyle/>
          <a:p>
            <a:fld id="{529D105C-72C2-41FB-8327-151251016AB0}" type="datetime1">
              <a:rPr lang="en-GB" smtClean="0"/>
              <a:t>05/09/2024</a:t>
            </a:fld>
            <a:endParaRPr lang="it-IT"/>
          </a:p>
        </p:txBody>
      </p:sp>
      <p:sp>
        <p:nvSpPr>
          <p:cNvPr id="6" name="Footer Placeholder 5">
            <a:extLst>
              <a:ext uri="{FF2B5EF4-FFF2-40B4-BE49-F238E27FC236}">
                <a16:creationId xmlns:a16="http://schemas.microsoft.com/office/drawing/2014/main" id="{48F5A4F8-2427-7538-CDB0-23CA0E7A9A5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F5917B1-41B9-A4AE-E797-2BC3C171DA16}"/>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83423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8580-7587-7C0D-B3E1-133B9CCA462C}"/>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0EBB6B-8571-7090-4F92-7027044389F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74E79-CCEF-934A-6723-59F3A134242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38CF6B-45D4-92B9-12D6-AEDA3713483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5B3F-9DD4-FD7B-7AD8-BAC07CF08A8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A71B50-951F-DBE3-00C5-FAFB8C349D15}"/>
              </a:ext>
            </a:extLst>
          </p:cNvPr>
          <p:cNvSpPr>
            <a:spLocks noGrp="1"/>
          </p:cNvSpPr>
          <p:nvPr>
            <p:ph type="dt" sz="half" idx="10"/>
          </p:nvPr>
        </p:nvSpPr>
        <p:spPr/>
        <p:txBody>
          <a:bodyPr/>
          <a:lstStyle/>
          <a:p>
            <a:fld id="{97421055-6181-449E-A285-F43273231586}" type="datetime1">
              <a:rPr lang="en-GB" smtClean="0"/>
              <a:t>05/09/2024</a:t>
            </a:fld>
            <a:endParaRPr lang="it-IT"/>
          </a:p>
        </p:txBody>
      </p:sp>
      <p:sp>
        <p:nvSpPr>
          <p:cNvPr id="8" name="Footer Placeholder 7">
            <a:extLst>
              <a:ext uri="{FF2B5EF4-FFF2-40B4-BE49-F238E27FC236}">
                <a16:creationId xmlns:a16="http://schemas.microsoft.com/office/drawing/2014/main" id="{40F0A2D0-61D2-BD33-F3AD-7877ACB3F8DC}"/>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8049AD6-9DEC-67D1-B118-9FE88CBCC480}"/>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1064314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D023-52A6-E04D-8854-2302CAAC81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D82AE6-48A5-2FB2-6899-1ECFA4785B1F}"/>
              </a:ext>
            </a:extLst>
          </p:cNvPr>
          <p:cNvSpPr>
            <a:spLocks noGrp="1"/>
          </p:cNvSpPr>
          <p:nvPr>
            <p:ph type="dt" sz="half" idx="10"/>
          </p:nvPr>
        </p:nvSpPr>
        <p:spPr/>
        <p:txBody>
          <a:bodyPr/>
          <a:lstStyle/>
          <a:p>
            <a:fld id="{DCF36B24-D7D1-4BA7-8C52-BD2025F186A7}" type="datetime1">
              <a:rPr lang="en-GB" smtClean="0"/>
              <a:t>05/09/2024</a:t>
            </a:fld>
            <a:endParaRPr lang="it-IT"/>
          </a:p>
        </p:txBody>
      </p:sp>
      <p:sp>
        <p:nvSpPr>
          <p:cNvPr id="4" name="Footer Placeholder 3">
            <a:extLst>
              <a:ext uri="{FF2B5EF4-FFF2-40B4-BE49-F238E27FC236}">
                <a16:creationId xmlns:a16="http://schemas.microsoft.com/office/drawing/2014/main" id="{8225CCF2-269B-06F8-945D-2DF4F669497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71DD2A5D-7E93-5E27-E58A-C9562C31FB13}"/>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3865350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EB1CE-A05E-9AA5-296C-4A85D899343E}"/>
              </a:ext>
            </a:extLst>
          </p:cNvPr>
          <p:cNvSpPr>
            <a:spLocks noGrp="1"/>
          </p:cNvSpPr>
          <p:nvPr>
            <p:ph type="dt" sz="half" idx="10"/>
          </p:nvPr>
        </p:nvSpPr>
        <p:spPr/>
        <p:txBody>
          <a:bodyPr/>
          <a:lstStyle/>
          <a:p>
            <a:fld id="{41CB6DE8-DCDB-4E3A-B5EE-2690D3F16C04}" type="datetime1">
              <a:rPr lang="en-GB" smtClean="0"/>
              <a:t>05/09/2024</a:t>
            </a:fld>
            <a:endParaRPr lang="it-IT"/>
          </a:p>
        </p:txBody>
      </p:sp>
      <p:sp>
        <p:nvSpPr>
          <p:cNvPr id="3" name="Footer Placeholder 2">
            <a:extLst>
              <a:ext uri="{FF2B5EF4-FFF2-40B4-BE49-F238E27FC236}">
                <a16:creationId xmlns:a16="http://schemas.microsoft.com/office/drawing/2014/main" id="{EC1B1A20-8C8C-644E-0925-0CF6DC3DA888}"/>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D22B07BE-1C60-A6F0-B67E-4460F468936F}"/>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42168983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970B-A2A1-852B-98AF-AB8466C7B0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1214F7-3351-82A8-F20D-05E004A198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AE72E7-6DE0-660C-B559-771B547120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49177E-8F00-3785-3470-D4497BD795BE}"/>
              </a:ext>
            </a:extLst>
          </p:cNvPr>
          <p:cNvSpPr>
            <a:spLocks noGrp="1"/>
          </p:cNvSpPr>
          <p:nvPr>
            <p:ph type="dt" sz="half" idx="10"/>
          </p:nvPr>
        </p:nvSpPr>
        <p:spPr/>
        <p:txBody>
          <a:bodyPr/>
          <a:lstStyle/>
          <a:p>
            <a:fld id="{952C9009-89A6-4F16-917C-AEB4E5140A64}" type="datetime1">
              <a:rPr lang="en-GB" smtClean="0"/>
              <a:t>05/09/2024</a:t>
            </a:fld>
            <a:endParaRPr lang="it-IT"/>
          </a:p>
        </p:txBody>
      </p:sp>
      <p:sp>
        <p:nvSpPr>
          <p:cNvPr id="6" name="Footer Placeholder 5">
            <a:extLst>
              <a:ext uri="{FF2B5EF4-FFF2-40B4-BE49-F238E27FC236}">
                <a16:creationId xmlns:a16="http://schemas.microsoft.com/office/drawing/2014/main" id="{5AC5F207-7EDF-7D48-7A59-E0BC9D9317D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64D744A-4D29-168D-0074-34FDEB10293F}"/>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7057894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0194-9A1B-55C6-B1A5-842538C196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C0B215-3EB3-A410-C211-8A1AE95C8B0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87E0EC6-3FE2-EE97-39EA-02BFD52CD5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CAD681-FD83-6AE9-5D0E-1ED576A23848}"/>
              </a:ext>
            </a:extLst>
          </p:cNvPr>
          <p:cNvSpPr>
            <a:spLocks noGrp="1"/>
          </p:cNvSpPr>
          <p:nvPr>
            <p:ph type="dt" sz="half" idx="10"/>
          </p:nvPr>
        </p:nvSpPr>
        <p:spPr/>
        <p:txBody>
          <a:bodyPr/>
          <a:lstStyle/>
          <a:p>
            <a:fld id="{83FB02D6-7368-48B6-B0C9-08C8C00EDBB2}" type="datetime1">
              <a:rPr lang="en-GB" smtClean="0"/>
              <a:t>05/09/2024</a:t>
            </a:fld>
            <a:endParaRPr lang="it-IT"/>
          </a:p>
        </p:txBody>
      </p:sp>
      <p:sp>
        <p:nvSpPr>
          <p:cNvPr id="6" name="Footer Placeholder 5">
            <a:extLst>
              <a:ext uri="{FF2B5EF4-FFF2-40B4-BE49-F238E27FC236}">
                <a16:creationId xmlns:a16="http://schemas.microsoft.com/office/drawing/2014/main" id="{AFC239EE-AB61-D16E-6D6C-0FF7C5E0E24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90FB609-44B0-9F28-F46F-35F9EC462A62}"/>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607922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D595-AB17-8EEC-CF50-C1573BD8A2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CF544E-CC4B-E976-CF43-2DF5B2873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3D58C5-7D84-4F13-0960-E527D692FD8D}"/>
              </a:ext>
            </a:extLst>
          </p:cNvPr>
          <p:cNvSpPr>
            <a:spLocks noGrp="1"/>
          </p:cNvSpPr>
          <p:nvPr>
            <p:ph type="dt" sz="half" idx="10"/>
          </p:nvPr>
        </p:nvSpPr>
        <p:spPr/>
        <p:txBody>
          <a:bodyPr/>
          <a:lstStyle/>
          <a:p>
            <a:fld id="{33F5049F-3CEB-49FD-8F1E-DCBBBDEB78B9}" type="datetime1">
              <a:rPr lang="en-GB" smtClean="0"/>
              <a:t>05/09/2024</a:t>
            </a:fld>
            <a:endParaRPr lang="it-IT"/>
          </a:p>
        </p:txBody>
      </p:sp>
      <p:sp>
        <p:nvSpPr>
          <p:cNvPr id="5" name="Footer Placeholder 4">
            <a:extLst>
              <a:ext uri="{FF2B5EF4-FFF2-40B4-BE49-F238E27FC236}">
                <a16:creationId xmlns:a16="http://schemas.microsoft.com/office/drawing/2014/main" id="{0CE14BD5-9CAF-F89C-A904-7593685B6EF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FB2A5F2-52E1-A342-EF62-F2A224A3C376}"/>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4249813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ody">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3511141094"/>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7A499-2B72-8C26-146B-EA3A6BC8FE7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499083-4894-C987-AF85-C475B31E98C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0784C2-3F6C-5977-DC01-8022773AAA38}"/>
              </a:ext>
            </a:extLst>
          </p:cNvPr>
          <p:cNvSpPr>
            <a:spLocks noGrp="1"/>
          </p:cNvSpPr>
          <p:nvPr>
            <p:ph type="dt" sz="half" idx="10"/>
          </p:nvPr>
        </p:nvSpPr>
        <p:spPr/>
        <p:txBody>
          <a:bodyPr/>
          <a:lstStyle/>
          <a:p>
            <a:fld id="{2035C73C-CABE-4461-823D-F9EFED1AEB18}" type="datetime1">
              <a:rPr lang="en-GB" smtClean="0"/>
              <a:t>05/09/2024</a:t>
            </a:fld>
            <a:endParaRPr lang="it-IT"/>
          </a:p>
        </p:txBody>
      </p:sp>
      <p:sp>
        <p:nvSpPr>
          <p:cNvPr id="5" name="Footer Placeholder 4">
            <a:extLst>
              <a:ext uri="{FF2B5EF4-FFF2-40B4-BE49-F238E27FC236}">
                <a16:creationId xmlns:a16="http://schemas.microsoft.com/office/drawing/2014/main" id="{5982A259-E8E9-90E1-0E51-FF1845CE48C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BE5897E-3E79-A35B-200C-210D73EAA66C}"/>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9491059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E33C-6C20-0422-3126-CB4CEF53B32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A6AB3EF-DABA-A1B2-4BBA-46056EEF2C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131677-40B4-A428-2C16-3F7BE995D010}"/>
              </a:ext>
            </a:extLst>
          </p:cNvPr>
          <p:cNvSpPr>
            <a:spLocks noGrp="1"/>
          </p:cNvSpPr>
          <p:nvPr>
            <p:ph type="dt" sz="half" idx="10"/>
          </p:nvPr>
        </p:nvSpPr>
        <p:spPr/>
        <p:txBody>
          <a:bodyPr/>
          <a:lstStyle/>
          <a:p>
            <a:r>
              <a:rPr lang="it-IT"/>
              <a:t>September the 7th 2020</a:t>
            </a:r>
          </a:p>
        </p:txBody>
      </p:sp>
      <p:sp>
        <p:nvSpPr>
          <p:cNvPr id="5" name="Footer Placeholder 4">
            <a:extLst>
              <a:ext uri="{FF2B5EF4-FFF2-40B4-BE49-F238E27FC236}">
                <a16:creationId xmlns:a16="http://schemas.microsoft.com/office/drawing/2014/main" id="{B9FD5969-3FDE-8911-CDC9-60EAAE2D03CC}"/>
              </a:ext>
            </a:extLst>
          </p:cNvPr>
          <p:cNvSpPr>
            <a:spLocks noGrp="1"/>
          </p:cNvSpPr>
          <p:nvPr>
            <p:ph type="ftr" sz="quarter" idx="11"/>
          </p:nvPr>
        </p:nvSpPr>
        <p:spPr/>
        <p:txBody>
          <a:body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B88FFD71-C359-2296-C7DC-D8979D892DB3}"/>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1938552138"/>
      </p:ext>
    </p:extLst>
  </p:cSld>
  <p:clrMapOvr>
    <a:masterClrMapping/>
  </p:clrMapOvr>
  <p:hf hdr="0"/>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21DC-1838-C0DE-7F3F-704D0E1DB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F3A364-5327-DDBD-383A-BF644C7BF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4235DA-3FEB-1176-12B7-957C4D3EDC18}"/>
              </a:ext>
            </a:extLst>
          </p:cNvPr>
          <p:cNvSpPr>
            <a:spLocks noGrp="1"/>
          </p:cNvSpPr>
          <p:nvPr>
            <p:ph type="dt" sz="half" idx="10"/>
          </p:nvPr>
        </p:nvSpPr>
        <p:spPr/>
        <p:txBody>
          <a:bodyPr/>
          <a:lstStyle/>
          <a:p>
            <a:r>
              <a:rPr lang="it-IT"/>
              <a:t>September the 7th 2020</a:t>
            </a:r>
          </a:p>
        </p:txBody>
      </p:sp>
      <p:sp>
        <p:nvSpPr>
          <p:cNvPr id="5" name="Footer Placeholder 4">
            <a:extLst>
              <a:ext uri="{FF2B5EF4-FFF2-40B4-BE49-F238E27FC236}">
                <a16:creationId xmlns:a16="http://schemas.microsoft.com/office/drawing/2014/main" id="{D2D0CE16-2FB4-A9AA-6A1B-1DCBA5BC84F4}"/>
              </a:ext>
            </a:extLst>
          </p:cNvPr>
          <p:cNvSpPr>
            <a:spLocks noGrp="1"/>
          </p:cNvSpPr>
          <p:nvPr>
            <p:ph type="ftr" sz="quarter" idx="11"/>
          </p:nvPr>
        </p:nvSpPr>
        <p:spPr/>
        <p:txBody>
          <a:body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176DC0B1-B380-A2D4-B591-6219FB1A0AA2}"/>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499301541"/>
      </p:ext>
    </p:extLst>
  </p:cSld>
  <p:clrMapOvr>
    <a:masterClrMapping/>
  </p:clrMapOvr>
  <p:hf hdr="0"/>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6A8F-40E4-E02E-EF25-BB2A0EDD77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DC54C0-A7FB-4263-CBA1-7A894AE519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38A80-73A4-D7FE-ECF9-617C96729C67}"/>
              </a:ext>
            </a:extLst>
          </p:cNvPr>
          <p:cNvSpPr>
            <a:spLocks noGrp="1"/>
          </p:cNvSpPr>
          <p:nvPr>
            <p:ph type="dt" sz="half" idx="10"/>
          </p:nvPr>
        </p:nvSpPr>
        <p:spPr/>
        <p:txBody>
          <a:bodyPr/>
          <a:lstStyle/>
          <a:p>
            <a:r>
              <a:rPr lang="it-IT"/>
              <a:t>September the 7th 2020</a:t>
            </a:r>
          </a:p>
        </p:txBody>
      </p:sp>
      <p:sp>
        <p:nvSpPr>
          <p:cNvPr id="5" name="Footer Placeholder 4">
            <a:extLst>
              <a:ext uri="{FF2B5EF4-FFF2-40B4-BE49-F238E27FC236}">
                <a16:creationId xmlns:a16="http://schemas.microsoft.com/office/drawing/2014/main" id="{701F675F-6B47-6BCA-6124-D9C48632B2F5}"/>
              </a:ext>
            </a:extLst>
          </p:cNvPr>
          <p:cNvSpPr>
            <a:spLocks noGrp="1"/>
          </p:cNvSpPr>
          <p:nvPr>
            <p:ph type="ftr" sz="quarter" idx="11"/>
          </p:nvPr>
        </p:nvSpPr>
        <p:spPr/>
        <p:txBody>
          <a:body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51365A8E-0203-E197-E7B5-CC723D01D780}"/>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979622721"/>
      </p:ext>
    </p:extLst>
  </p:cSld>
  <p:clrMapOvr>
    <a:masterClrMapping/>
  </p:clrMapOvr>
  <p:hf hdr="0"/>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0AD7-BF0E-1996-3E44-84EBE28B92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D5CEC0-643A-1016-B235-43856E1BA1B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A5075C-5F37-1BBE-0034-557FA81B6B9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7D8CA9-51B9-1A57-3E82-99C772A5B50F}"/>
              </a:ext>
            </a:extLst>
          </p:cNvPr>
          <p:cNvSpPr>
            <a:spLocks noGrp="1"/>
          </p:cNvSpPr>
          <p:nvPr>
            <p:ph type="dt" sz="half" idx="10"/>
          </p:nvPr>
        </p:nvSpPr>
        <p:spPr/>
        <p:txBody>
          <a:bodyPr/>
          <a:lstStyle/>
          <a:p>
            <a:r>
              <a:rPr lang="it-IT"/>
              <a:t>September the 7th 2020</a:t>
            </a:r>
          </a:p>
        </p:txBody>
      </p:sp>
      <p:sp>
        <p:nvSpPr>
          <p:cNvPr id="6" name="Footer Placeholder 5">
            <a:extLst>
              <a:ext uri="{FF2B5EF4-FFF2-40B4-BE49-F238E27FC236}">
                <a16:creationId xmlns:a16="http://schemas.microsoft.com/office/drawing/2014/main" id="{48F5A4F8-2427-7538-CDB0-23CA0E7A9A53}"/>
              </a:ext>
            </a:extLst>
          </p:cNvPr>
          <p:cNvSpPr>
            <a:spLocks noGrp="1"/>
          </p:cNvSpPr>
          <p:nvPr>
            <p:ph type="ftr" sz="quarter" idx="11"/>
          </p:nvPr>
        </p:nvSpPr>
        <p:spPr/>
        <p:txBody>
          <a:bodyPr/>
          <a:lstStyle/>
          <a:p>
            <a:r>
              <a:rPr lang="en-US"/>
              <a:t>Naima Vela - 22th COSMO General Meeting - Everywhere</a:t>
            </a:r>
            <a:endParaRPr lang="it-IT"/>
          </a:p>
        </p:txBody>
      </p:sp>
      <p:sp>
        <p:nvSpPr>
          <p:cNvPr id="7" name="Slide Number Placeholder 6">
            <a:extLst>
              <a:ext uri="{FF2B5EF4-FFF2-40B4-BE49-F238E27FC236}">
                <a16:creationId xmlns:a16="http://schemas.microsoft.com/office/drawing/2014/main" id="{4F5917B1-41B9-A4AE-E797-2BC3C171DA16}"/>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86832170"/>
      </p:ext>
    </p:extLst>
  </p:cSld>
  <p:clrMapOvr>
    <a:masterClrMapping/>
  </p:clrMapOvr>
  <p:hf hdr="0"/>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8580-7587-7C0D-B3E1-133B9CCA462C}"/>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0EBB6B-8571-7090-4F92-7027044389F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74E79-CCEF-934A-6723-59F3A134242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38CF6B-45D4-92B9-12D6-AEDA3713483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5B3F-9DD4-FD7B-7AD8-BAC07CF08A8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A71B50-951F-DBE3-00C5-FAFB8C349D15}"/>
              </a:ext>
            </a:extLst>
          </p:cNvPr>
          <p:cNvSpPr>
            <a:spLocks noGrp="1"/>
          </p:cNvSpPr>
          <p:nvPr>
            <p:ph type="dt" sz="half" idx="10"/>
          </p:nvPr>
        </p:nvSpPr>
        <p:spPr/>
        <p:txBody>
          <a:bodyPr/>
          <a:lstStyle/>
          <a:p>
            <a:r>
              <a:rPr lang="it-IT"/>
              <a:t>September the 7th 2020</a:t>
            </a:r>
          </a:p>
        </p:txBody>
      </p:sp>
      <p:sp>
        <p:nvSpPr>
          <p:cNvPr id="8" name="Footer Placeholder 7">
            <a:extLst>
              <a:ext uri="{FF2B5EF4-FFF2-40B4-BE49-F238E27FC236}">
                <a16:creationId xmlns:a16="http://schemas.microsoft.com/office/drawing/2014/main" id="{40F0A2D0-61D2-BD33-F3AD-7877ACB3F8DC}"/>
              </a:ext>
            </a:extLst>
          </p:cNvPr>
          <p:cNvSpPr>
            <a:spLocks noGrp="1"/>
          </p:cNvSpPr>
          <p:nvPr>
            <p:ph type="ftr" sz="quarter" idx="11"/>
          </p:nvPr>
        </p:nvSpPr>
        <p:spPr/>
        <p:txBody>
          <a:bodyPr/>
          <a:lstStyle/>
          <a:p>
            <a:r>
              <a:rPr lang="en-US"/>
              <a:t>Naima Vela - 22th COSMO General Meeting - Everywhere</a:t>
            </a:r>
            <a:endParaRPr lang="it-IT"/>
          </a:p>
        </p:txBody>
      </p:sp>
      <p:sp>
        <p:nvSpPr>
          <p:cNvPr id="9" name="Slide Number Placeholder 8">
            <a:extLst>
              <a:ext uri="{FF2B5EF4-FFF2-40B4-BE49-F238E27FC236}">
                <a16:creationId xmlns:a16="http://schemas.microsoft.com/office/drawing/2014/main" id="{78049AD6-9DEC-67D1-B118-9FE88CBCC480}"/>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949482985"/>
      </p:ext>
    </p:extLst>
  </p:cSld>
  <p:clrMapOvr>
    <a:masterClrMapping/>
  </p:clrMapOvr>
  <p:hf hdr="0"/>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D023-52A6-E04D-8854-2302CAAC81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D82AE6-48A5-2FB2-6899-1ECFA4785B1F}"/>
              </a:ext>
            </a:extLst>
          </p:cNvPr>
          <p:cNvSpPr>
            <a:spLocks noGrp="1"/>
          </p:cNvSpPr>
          <p:nvPr>
            <p:ph type="dt" sz="half" idx="10"/>
          </p:nvPr>
        </p:nvSpPr>
        <p:spPr/>
        <p:txBody>
          <a:bodyPr/>
          <a:lstStyle/>
          <a:p>
            <a:r>
              <a:rPr lang="it-IT"/>
              <a:t>September the 7th 2020</a:t>
            </a:r>
          </a:p>
        </p:txBody>
      </p:sp>
      <p:sp>
        <p:nvSpPr>
          <p:cNvPr id="4" name="Footer Placeholder 3">
            <a:extLst>
              <a:ext uri="{FF2B5EF4-FFF2-40B4-BE49-F238E27FC236}">
                <a16:creationId xmlns:a16="http://schemas.microsoft.com/office/drawing/2014/main" id="{8225CCF2-269B-06F8-945D-2DF4F6694975}"/>
              </a:ext>
            </a:extLst>
          </p:cNvPr>
          <p:cNvSpPr>
            <a:spLocks noGrp="1"/>
          </p:cNvSpPr>
          <p:nvPr>
            <p:ph type="ftr" sz="quarter" idx="11"/>
          </p:nvPr>
        </p:nvSpPr>
        <p:spPr/>
        <p:txBody>
          <a:bodyPr/>
          <a:lstStyle/>
          <a:p>
            <a:r>
              <a:rPr lang="en-US"/>
              <a:t>Naima Vela - 22th COSMO General Meeting - Everywhere</a:t>
            </a:r>
            <a:endParaRPr lang="it-IT"/>
          </a:p>
        </p:txBody>
      </p:sp>
      <p:sp>
        <p:nvSpPr>
          <p:cNvPr id="5" name="Slide Number Placeholder 4">
            <a:extLst>
              <a:ext uri="{FF2B5EF4-FFF2-40B4-BE49-F238E27FC236}">
                <a16:creationId xmlns:a16="http://schemas.microsoft.com/office/drawing/2014/main" id="{71DD2A5D-7E93-5E27-E58A-C9562C31FB13}"/>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442772251"/>
      </p:ext>
    </p:extLst>
  </p:cSld>
  <p:clrMapOvr>
    <a:masterClrMapping/>
  </p:clrMapOvr>
  <p:hf hdr="0"/>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EB1CE-A05E-9AA5-296C-4A85D899343E}"/>
              </a:ext>
            </a:extLst>
          </p:cNvPr>
          <p:cNvSpPr>
            <a:spLocks noGrp="1"/>
          </p:cNvSpPr>
          <p:nvPr>
            <p:ph type="dt" sz="half" idx="10"/>
          </p:nvPr>
        </p:nvSpPr>
        <p:spPr/>
        <p:txBody>
          <a:bodyPr/>
          <a:lstStyle/>
          <a:p>
            <a:r>
              <a:rPr lang="it-IT"/>
              <a:t>September the 7th 2020</a:t>
            </a:r>
          </a:p>
        </p:txBody>
      </p:sp>
      <p:sp>
        <p:nvSpPr>
          <p:cNvPr id="3" name="Footer Placeholder 2">
            <a:extLst>
              <a:ext uri="{FF2B5EF4-FFF2-40B4-BE49-F238E27FC236}">
                <a16:creationId xmlns:a16="http://schemas.microsoft.com/office/drawing/2014/main" id="{EC1B1A20-8C8C-644E-0925-0CF6DC3DA888}"/>
              </a:ext>
            </a:extLst>
          </p:cNvPr>
          <p:cNvSpPr>
            <a:spLocks noGrp="1"/>
          </p:cNvSpPr>
          <p:nvPr>
            <p:ph type="ftr" sz="quarter" idx="11"/>
          </p:nvPr>
        </p:nvSpPr>
        <p:spPr/>
        <p:txBody>
          <a:bodyPr/>
          <a:lstStyle/>
          <a:p>
            <a:r>
              <a:rPr lang="en-US"/>
              <a:t>Naima Vela - 22th COSMO General Meeting - Everywhere</a:t>
            </a:r>
            <a:endParaRPr lang="it-IT"/>
          </a:p>
        </p:txBody>
      </p:sp>
      <p:sp>
        <p:nvSpPr>
          <p:cNvPr id="4" name="Slide Number Placeholder 3">
            <a:extLst>
              <a:ext uri="{FF2B5EF4-FFF2-40B4-BE49-F238E27FC236}">
                <a16:creationId xmlns:a16="http://schemas.microsoft.com/office/drawing/2014/main" id="{D22B07BE-1C60-A6F0-B67E-4460F468936F}"/>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3190914805"/>
      </p:ext>
    </p:extLst>
  </p:cSld>
  <p:clrMapOvr>
    <a:masterClrMapping/>
  </p:clrMapOvr>
  <p:hf hdr="0"/>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970B-A2A1-852B-98AF-AB8466C7B0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1214F7-3351-82A8-F20D-05E004A198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AE72E7-6DE0-660C-B559-771B547120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49177E-8F00-3785-3470-D4497BD795BE}"/>
              </a:ext>
            </a:extLst>
          </p:cNvPr>
          <p:cNvSpPr>
            <a:spLocks noGrp="1"/>
          </p:cNvSpPr>
          <p:nvPr>
            <p:ph type="dt" sz="half" idx="10"/>
          </p:nvPr>
        </p:nvSpPr>
        <p:spPr/>
        <p:txBody>
          <a:bodyPr/>
          <a:lstStyle/>
          <a:p>
            <a:r>
              <a:rPr lang="it-IT"/>
              <a:t>September the 7th 2020</a:t>
            </a:r>
          </a:p>
        </p:txBody>
      </p:sp>
      <p:sp>
        <p:nvSpPr>
          <p:cNvPr id="6" name="Footer Placeholder 5">
            <a:extLst>
              <a:ext uri="{FF2B5EF4-FFF2-40B4-BE49-F238E27FC236}">
                <a16:creationId xmlns:a16="http://schemas.microsoft.com/office/drawing/2014/main" id="{5AC5F207-7EDF-7D48-7A59-E0BC9D9317D0}"/>
              </a:ext>
            </a:extLst>
          </p:cNvPr>
          <p:cNvSpPr>
            <a:spLocks noGrp="1"/>
          </p:cNvSpPr>
          <p:nvPr>
            <p:ph type="ftr" sz="quarter" idx="11"/>
          </p:nvPr>
        </p:nvSpPr>
        <p:spPr/>
        <p:txBody>
          <a:bodyPr/>
          <a:lstStyle/>
          <a:p>
            <a:r>
              <a:rPr lang="en-US"/>
              <a:t>Naima Vela - 22th COSMO General Meeting - Everywhere</a:t>
            </a:r>
            <a:endParaRPr lang="it-IT"/>
          </a:p>
        </p:txBody>
      </p:sp>
      <p:sp>
        <p:nvSpPr>
          <p:cNvPr id="7" name="Slide Number Placeholder 6">
            <a:extLst>
              <a:ext uri="{FF2B5EF4-FFF2-40B4-BE49-F238E27FC236}">
                <a16:creationId xmlns:a16="http://schemas.microsoft.com/office/drawing/2014/main" id="{764D744A-4D29-168D-0074-34FDEB10293F}"/>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095652979"/>
      </p:ext>
    </p:extLst>
  </p:cSld>
  <p:clrMapOvr>
    <a:masterClrMapping/>
  </p:clrMapOvr>
  <p:hf hdr="0"/>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0194-9A1B-55C6-B1A5-842538C196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C0B215-3EB3-A410-C211-8A1AE95C8B0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87E0EC6-3FE2-EE97-39EA-02BFD52CD5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CAD681-FD83-6AE9-5D0E-1ED576A23848}"/>
              </a:ext>
            </a:extLst>
          </p:cNvPr>
          <p:cNvSpPr>
            <a:spLocks noGrp="1"/>
          </p:cNvSpPr>
          <p:nvPr>
            <p:ph type="dt" sz="half" idx="10"/>
          </p:nvPr>
        </p:nvSpPr>
        <p:spPr/>
        <p:txBody>
          <a:bodyPr/>
          <a:lstStyle/>
          <a:p>
            <a:r>
              <a:rPr lang="it-IT"/>
              <a:t>September the 7th 2020</a:t>
            </a:r>
          </a:p>
        </p:txBody>
      </p:sp>
      <p:sp>
        <p:nvSpPr>
          <p:cNvPr id="6" name="Footer Placeholder 5">
            <a:extLst>
              <a:ext uri="{FF2B5EF4-FFF2-40B4-BE49-F238E27FC236}">
                <a16:creationId xmlns:a16="http://schemas.microsoft.com/office/drawing/2014/main" id="{AFC239EE-AB61-D16E-6D6C-0FF7C5E0E248}"/>
              </a:ext>
            </a:extLst>
          </p:cNvPr>
          <p:cNvSpPr>
            <a:spLocks noGrp="1"/>
          </p:cNvSpPr>
          <p:nvPr>
            <p:ph type="ftr" sz="quarter" idx="11"/>
          </p:nvPr>
        </p:nvSpPr>
        <p:spPr/>
        <p:txBody>
          <a:bodyPr/>
          <a:lstStyle/>
          <a:p>
            <a:r>
              <a:rPr lang="en-US"/>
              <a:t>Naima Vela - 22th COSMO General Meeting - Everywhere</a:t>
            </a:r>
            <a:endParaRPr lang="it-IT"/>
          </a:p>
        </p:txBody>
      </p:sp>
      <p:sp>
        <p:nvSpPr>
          <p:cNvPr id="7" name="Slide Number Placeholder 6">
            <a:extLst>
              <a:ext uri="{FF2B5EF4-FFF2-40B4-BE49-F238E27FC236}">
                <a16:creationId xmlns:a16="http://schemas.microsoft.com/office/drawing/2014/main" id="{A90FB609-44B0-9F28-F46F-35F9EC462A62}"/>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54777922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ody">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717657"/>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D595-AB17-8EEC-CF50-C1573BD8A2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CF544E-CC4B-E976-CF43-2DF5B2873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3D58C5-7D84-4F13-0960-E527D692FD8D}"/>
              </a:ext>
            </a:extLst>
          </p:cNvPr>
          <p:cNvSpPr>
            <a:spLocks noGrp="1"/>
          </p:cNvSpPr>
          <p:nvPr>
            <p:ph type="dt" sz="half" idx="10"/>
          </p:nvPr>
        </p:nvSpPr>
        <p:spPr/>
        <p:txBody>
          <a:bodyPr/>
          <a:lstStyle/>
          <a:p>
            <a:r>
              <a:rPr lang="it-IT"/>
              <a:t>September the 7th 2020</a:t>
            </a:r>
          </a:p>
        </p:txBody>
      </p:sp>
      <p:sp>
        <p:nvSpPr>
          <p:cNvPr id="5" name="Footer Placeholder 4">
            <a:extLst>
              <a:ext uri="{FF2B5EF4-FFF2-40B4-BE49-F238E27FC236}">
                <a16:creationId xmlns:a16="http://schemas.microsoft.com/office/drawing/2014/main" id="{0CE14BD5-9CAF-F89C-A904-7593685B6EFC}"/>
              </a:ext>
            </a:extLst>
          </p:cNvPr>
          <p:cNvSpPr>
            <a:spLocks noGrp="1"/>
          </p:cNvSpPr>
          <p:nvPr>
            <p:ph type="ftr" sz="quarter" idx="11"/>
          </p:nvPr>
        </p:nvSpPr>
        <p:spPr/>
        <p:txBody>
          <a:body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CFB2A5F2-52E1-A342-EF62-F2A224A3C376}"/>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422935252"/>
      </p:ext>
    </p:extLst>
  </p:cSld>
  <p:clrMapOvr>
    <a:masterClrMapping/>
  </p:clrMapOvr>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7A499-2B72-8C26-146B-EA3A6BC8FE7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499083-4894-C987-AF85-C475B31E98C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0784C2-3F6C-5977-DC01-8022773AAA38}"/>
              </a:ext>
            </a:extLst>
          </p:cNvPr>
          <p:cNvSpPr>
            <a:spLocks noGrp="1"/>
          </p:cNvSpPr>
          <p:nvPr>
            <p:ph type="dt" sz="half" idx="10"/>
          </p:nvPr>
        </p:nvSpPr>
        <p:spPr/>
        <p:txBody>
          <a:bodyPr/>
          <a:lstStyle/>
          <a:p>
            <a:r>
              <a:rPr lang="it-IT"/>
              <a:t>September the 7th 2020</a:t>
            </a:r>
          </a:p>
        </p:txBody>
      </p:sp>
      <p:sp>
        <p:nvSpPr>
          <p:cNvPr id="5" name="Footer Placeholder 4">
            <a:extLst>
              <a:ext uri="{FF2B5EF4-FFF2-40B4-BE49-F238E27FC236}">
                <a16:creationId xmlns:a16="http://schemas.microsoft.com/office/drawing/2014/main" id="{5982A259-E8E9-90E1-0E51-FF1845CE48CC}"/>
              </a:ext>
            </a:extLst>
          </p:cNvPr>
          <p:cNvSpPr>
            <a:spLocks noGrp="1"/>
          </p:cNvSpPr>
          <p:nvPr>
            <p:ph type="ftr" sz="quarter" idx="11"/>
          </p:nvPr>
        </p:nvSpPr>
        <p:spPr/>
        <p:txBody>
          <a:body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6BE5897E-3E79-A35B-200C-210D73EAA66C}"/>
              </a:ext>
            </a:extLst>
          </p:cNvPr>
          <p:cNvSpPr>
            <a:spLocks noGrp="1"/>
          </p:cNvSpPr>
          <p:nvPr>
            <p:ph type="sldNum" sz="quarter" idx="12"/>
          </p:nvPr>
        </p:nvSpPr>
        <p:spPr/>
        <p:txBody>
          <a:bodyPr/>
          <a:lstStyle/>
          <a:p>
            <a:fld id="{89B1C7BC-3183-4E4F-A809-86E65C5CAA6B}" type="slidenum">
              <a:rPr lang="it-IT" smtClean="0"/>
              <a:t>‹#›</a:t>
            </a:fld>
            <a:endParaRPr lang="it-IT"/>
          </a:p>
        </p:txBody>
      </p:sp>
    </p:spTree>
    <p:extLst>
      <p:ext uri="{BB962C8B-B14F-4D97-AF65-F5344CB8AC3E}">
        <p14:creationId xmlns:p14="http://schemas.microsoft.com/office/powerpoint/2010/main" val="254148616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ody">
    <p:spTree>
      <p:nvGrpSpPr>
        <p:cNvPr id="1" name=""/>
        <p:cNvGrpSpPr/>
        <p:nvPr/>
      </p:nvGrpSpPr>
      <p:grpSpPr>
        <a:xfrm>
          <a:off x="0" y="0"/>
          <a:ext cx="0" cy="0"/>
          <a:chOff x="0" y="0"/>
          <a:chExt cx="0" cy="0"/>
        </a:xfrm>
      </p:grpSpPr>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44149"/>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ast page">
    <p:spTree>
      <p:nvGrpSpPr>
        <p:cNvPr id="1" name=""/>
        <p:cNvGrpSpPr/>
        <p:nvPr/>
      </p:nvGrpSpPr>
      <p:grpSpPr>
        <a:xfrm>
          <a:off x="0" y="0"/>
          <a:ext cx="0" cy="0"/>
          <a:chOff x="0" y="0"/>
          <a:chExt cx="0" cy="0"/>
        </a:xfrm>
      </p:grpSpPr>
      <p:sp>
        <p:nvSpPr>
          <p:cNvPr id="13" name="Rechteck 12"/>
          <p:cNvSpPr/>
          <p:nvPr userDrawn="1"/>
        </p:nvSpPr>
        <p:spPr>
          <a:xfrm>
            <a:off x="1290228" y="4002147"/>
            <a:ext cx="2284015"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MeteoSvizzera</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Via ai Monti 146</a:t>
            </a:r>
          </a:p>
          <a:p>
            <a:pPr defTabSz="914400" eaLnBrk="0" fontAlgn="base" hangingPunct="0">
              <a:spcBef>
                <a:spcPct val="0"/>
              </a:spcBef>
              <a:spcAft>
                <a:spcPct val="0"/>
              </a:spcAft>
            </a:pPr>
            <a:r>
              <a:rPr lang="de-DE" sz="1400" dirty="0">
                <a:solidFill>
                  <a:srgbClr val="000000"/>
                </a:solidFill>
                <a:latin typeface="Arial" charset="0"/>
              </a:rPr>
              <a:t>CH-6605 Locarno-Monti</a:t>
            </a:r>
          </a:p>
          <a:p>
            <a:pPr defTabSz="914400" eaLnBrk="0" fontAlgn="base" hangingPunct="0">
              <a:spcBef>
                <a:spcPct val="0"/>
              </a:spcBef>
              <a:spcAft>
                <a:spcPct val="0"/>
              </a:spcAft>
            </a:pPr>
            <a:r>
              <a:rPr lang="de-DE" sz="1400" dirty="0">
                <a:solidFill>
                  <a:srgbClr val="000000"/>
                </a:solidFill>
                <a:latin typeface="Arial" charset="0"/>
              </a:rPr>
              <a:t>T +41 58 460 92 22</a:t>
            </a:r>
          </a:p>
          <a:p>
            <a:pPr defTabSz="914400" eaLnBrk="0" fontAlgn="base" hangingPunct="0">
              <a:spcBef>
                <a:spcPct val="0"/>
              </a:spcBef>
              <a:spcAft>
                <a:spcPct val="0"/>
              </a:spcAft>
            </a:pPr>
            <a:r>
              <a:rPr lang="de-DE" sz="1400" dirty="0" err="1">
                <a:solidFill>
                  <a:srgbClr val="000000"/>
                </a:solidFill>
                <a:latin typeface="Arial" charset="0"/>
              </a:rPr>
              <a:t>www.meteosvizzera.ch</a:t>
            </a:r>
            <a:endParaRPr lang="de-DE" sz="1400" dirty="0">
              <a:solidFill>
                <a:srgbClr val="000000"/>
              </a:solidFill>
              <a:latin typeface="Arial" charset="0"/>
            </a:endParaRPr>
          </a:p>
        </p:txBody>
      </p:sp>
      <p:sp>
        <p:nvSpPr>
          <p:cNvPr id="15" name="Rechteck 14"/>
          <p:cNvSpPr/>
          <p:nvPr userDrawn="1"/>
        </p:nvSpPr>
        <p:spPr>
          <a:xfrm>
            <a:off x="4014378" y="4002147"/>
            <a:ext cx="2005422"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MétéoSuisse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7bis, </a:t>
            </a:r>
            <a:r>
              <a:rPr lang="de-DE" sz="1400" dirty="0" err="1">
                <a:solidFill>
                  <a:srgbClr val="000000"/>
                </a:solidFill>
                <a:latin typeface="Arial" charset="0"/>
              </a:rPr>
              <a:t>av</a:t>
            </a:r>
            <a:r>
              <a:rPr lang="de-DE" sz="1400" dirty="0">
                <a:solidFill>
                  <a:srgbClr val="000000"/>
                </a:solidFill>
                <a:latin typeface="Arial" charset="0"/>
              </a:rPr>
              <a:t>. de la </a:t>
            </a:r>
            <a:r>
              <a:rPr lang="de-DE" sz="1400" dirty="0" err="1">
                <a:solidFill>
                  <a:srgbClr val="000000"/>
                </a:solidFill>
                <a:latin typeface="Arial" charset="0"/>
              </a:rPr>
              <a:t>Paix</a:t>
            </a:r>
            <a:endParaRPr lang="de-DE" sz="1400" dirty="0">
              <a:solidFill>
                <a:srgbClr val="000000"/>
              </a:solidFill>
              <a:latin typeface="Arial" charset="0"/>
            </a:endParaRPr>
          </a:p>
          <a:p>
            <a:pPr defTabSz="914400" eaLnBrk="0" fontAlgn="base" hangingPunct="0">
              <a:spcBef>
                <a:spcPct val="0"/>
              </a:spcBef>
              <a:spcAft>
                <a:spcPct val="0"/>
              </a:spcAft>
            </a:pPr>
            <a:r>
              <a:rPr lang="fr-FR" sz="1400" dirty="0">
                <a:solidFill>
                  <a:srgbClr val="000000"/>
                </a:solidFill>
                <a:latin typeface="Arial" charset="0"/>
              </a:rPr>
              <a:t>CH-1211 Genève 2</a:t>
            </a:r>
          </a:p>
          <a:p>
            <a:pPr defTabSz="914400" eaLnBrk="0" fontAlgn="base" hangingPunct="0">
              <a:spcBef>
                <a:spcPct val="0"/>
              </a:spcBef>
              <a:spcAft>
                <a:spcPct val="0"/>
              </a:spcAft>
            </a:pPr>
            <a:r>
              <a:rPr lang="fr-FR" sz="1400" dirty="0">
                <a:solidFill>
                  <a:srgbClr val="000000"/>
                </a:solidFill>
                <a:latin typeface="Arial" charset="0"/>
              </a:rPr>
              <a:t>T +41 58 460 98 88</a:t>
            </a:r>
          </a:p>
          <a:p>
            <a:pPr defTabSz="914400" eaLnBrk="0" fontAlgn="base" hangingPunct="0">
              <a:spcBef>
                <a:spcPct val="0"/>
              </a:spcBef>
              <a:spcAft>
                <a:spcPct val="0"/>
              </a:spcAft>
            </a:pPr>
            <a:r>
              <a:rPr lang="fr-FR" sz="1400" dirty="0" err="1">
                <a:solidFill>
                  <a:srgbClr val="000000"/>
                </a:solidFill>
                <a:latin typeface="Arial" charset="0"/>
              </a:rPr>
              <a:t>www.meteosuisse.ch</a:t>
            </a:r>
            <a:endParaRPr lang="de-DE" sz="1400" dirty="0">
              <a:solidFill>
                <a:srgbClr val="000000"/>
              </a:solidFill>
              <a:latin typeface="Arial" charset="0"/>
            </a:endParaRPr>
          </a:p>
        </p:txBody>
      </p:sp>
      <p:sp>
        <p:nvSpPr>
          <p:cNvPr id="16" name="Rechteck 15"/>
          <p:cNvSpPr/>
          <p:nvPr userDrawn="1"/>
        </p:nvSpPr>
        <p:spPr>
          <a:xfrm>
            <a:off x="6484528" y="4002147"/>
            <a:ext cx="2102930"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MétéoSuisse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err="1">
                <a:solidFill>
                  <a:srgbClr val="000000"/>
                </a:solidFill>
                <a:latin typeface="Arial" charset="0"/>
              </a:rPr>
              <a:t>Chemin</a:t>
            </a:r>
            <a:r>
              <a:rPr lang="de-DE" sz="1400" dirty="0">
                <a:solidFill>
                  <a:srgbClr val="000000"/>
                </a:solidFill>
                <a:latin typeface="Arial" charset="0"/>
              </a:rPr>
              <a:t> de </a:t>
            </a:r>
            <a:r>
              <a:rPr lang="de-DE" sz="1400" dirty="0" err="1">
                <a:solidFill>
                  <a:srgbClr val="000000"/>
                </a:solidFill>
                <a:latin typeface="Arial" charset="0"/>
              </a:rPr>
              <a:t>l‘Aérologie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CH-1530 Payerne</a:t>
            </a:r>
          </a:p>
          <a:p>
            <a:pPr defTabSz="914400" eaLnBrk="0" fontAlgn="base" hangingPunct="0">
              <a:spcBef>
                <a:spcPct val="0"/>
              </a:spcBef>
              <a:spcAft>
                <a:spcPct val="0"/>
              </a:spcAft>
            </a:pPr>
            <a:r>
              <a:rPr lang="de-DE" sz="1400" dirty="0">
                <a:solidFill>
                  <a:srgbClr val="000000"/>
                </a:solidFill>
                <a:latin typeface="Arial" charset="0"/>
              </a:rPr>
              <a:t>T +41 58 460 94 44</a:t>
            </a:r>
          </a:p>
          <a:p>
            <a:pPr defTabSz="914400" eaLnBrk="0" fontAlgn="base" hangingPunct="0">
              <a:spcBef>
                <a:spcPct val="0"/>
              </a:spcBef>
              <a:spcAft>
                <a:spcPct val="0"/>
              </a:spcAft>
            </a:pPr>
            <a:r>
              <a:rPr lang="de-DE" sz="1400" dirty="0" err="1">
                <a:solidFill>
                  <a:srgbClr val="000000"/>
                </a:solidFill>
                <a:latin typeface="Arial" charset="0"/>
              </a:rPr>
              <a:t>www.meteosuisse.ch</a:t>
            </a:r>
            <a:endParaRPr lang="de-DE" sz="1400" dirty="0">
              <a:solidFill>
                <a:srgbClr val="000000"/>
              </a:solidFill>
              <a:latin typeface="Arial" charset="0"/>
            </a:endParaRPr>
          </a:p>
        </p:txBody>
      </p:sp>
      <p:sp>
        <p:nvSpPr>
          <p:cNvPr id="20" name="Rechteck 19"/>
          <p:cNvSpPr/>
          <p:nvPr userDrawn="1"/>
        </p:nvSpPr>
        <p:spPr>
          <a:xfrm>
            <a:off x="1277766" y="1623013"/>
            <a:ext cx="3441290" cy="1231106"/>
          </a:xfrm>
          <a:prstGeom prst="rect">
            <a:avLst/>
          </a:prstGeom>
        </p:spPr>
        <p:txBody>
          <a:bodyPr wrap="square" lIns="0" tIns="0" rIns="0" bIns="0">
            <a:spAutoFit/>
          </a:bodyPr>
          <a:lstStyle/>
          <a:p>
            <a:pPr defTabSz="914400" eaLnBrk="0" fontAlgn="base" hangingPunct="0">
              <a:spcBef>
                <a:spcPct val="0"/>
              </a:spcBef>
              <a:spcAft>
                <a:spcPct val="0"/>
              </a:spcAft>
            </a:pPr>
            <a:r>
              <a:rPr lang="de-DE" sz="1600" b="1" dirty="0" err="1">
                <a:solidFill>
                  <a:srgbClr val="000000"/>
                </a:solidFill>
                <a:latin typeface="Arial" charset="0"/>
              </a:rPr>
              <a:t>MeteoSchweiz</a:t>
            </a:r>
            <a:r>
              <a:rPr lang="de-DE" sz="1600" b="1" dirty="0">
                <a:solidFill>
                  <a:srgbClr val="000000"/>
                </a:solidFill>
                <a:latin typeface="Arial" charset="0"/>
              </a:rPr>
              <a:t> </a:t>
            </a:r>
          </a:p>
          <a:p>
            <a:pPr defTabSz="914400" eaLnBrk="0" fontAlgn="base" hangingPunct="0">
              <a:spcBef>
                <a:spcPct val="0"/>
              </a:spcBef>
              <a:spcAft>
                <a:spcPct val="0"/>
              </a:spcAft>
            </a:pPr>
            <a:r>
              <a:rPr lang="de-DE" sz="1600" dirty="0">
                <a:solidFill>
                  <a:srgbClr val="000000"/>
                </a:solidFill>
                <a:latin typeface="Arial" charset="0"/>
              </a:rPr>
              <a:t>Operation Center 1 </a:t>
            </a:r>
          </a:p>
          <a:p>
            <a:pPr defTabSz="914400" eaLnBrk="0" fontAlgn="base" hangingPunct="0">
              <a:spcBef>
                <a:spcPct val="0"/>
              </a:spcBef>
              <a:spcAft>
                <a:spcPct val="0"/>
              </a:spcAft>
            </a:pPr>
            <a:r>
              <a:rPr lang="de-DE" sz="1600" dirty="0">
                <a:solidFill>
                  <a:srgbClr val="000000"/>
                </a:solidFill>
                <a:latin typeface="Arial" charset="0"/>
              </a:rPr>
              <a:t>CH-8058 Zürich-Flughafen </a:t>
            </a:r>
          </a:p>
          <a:p>
            <a:pPr defTabSz="914400" eaLnBrk="0" fontAlgn="base" hangingPunct="0">
              <a:spcBef>
                <a:spcPct val="0"/>
              </a:spcBef>
              <a:spcAft>
                <a:spcPct val="0"/>
              </a:spcAft>
            </a:pPr>
            <a:r>
              <a:rPr lang="de-DE" sz="1600" dirty="0">
                <a:solidFill>
                  <a:srgbClr val="000000"/>
                </a:solidFill>
                <a:latin typeface="Arial" charset="0"/>
              </a:rPr>
              <a:t>T +41 58 460 91 11 www.meteoschweiz.ch</a:t>
            </a:r>
          </a:p>
        </p:txBody>
      </p:sp>
      <p:grpSp>
        <p:nvGrpSpPr>
          <p:cNvPr id="14" name="Gruppieren 13"/>
          <p:cNvGrpSpPr/>
          <p:nvPr userDrawn="1"/>
        </p:nvGrpSpPr>
        <p:grpSpPr>
          <a:xfrm>
            <a:off x="911188" y="483439"/>
            <a:ext cx="2011958" cy="698500"/>
            <a:chOff x="911188" y="362579"/>
            <a:chExt cx="2011958" cy="523875"/>
          </a:xfrm>
        </p:grpSpPr>
        <p:pic>
          <p:nvPicPr>
            <p:cNvPr id="17" name="Picture 37" descr="Logo_CMYK_po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6071" y="378454"/>
              <a:ext cx="1997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4" descr="Wapp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1188" y="362579"/>
              <a:ext cx="292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958077612"/>
      </p:ext>
    </p:extLst>
  </p:cSld>
  <p:clrMapOvr>
    <a:masterClrMapping/>
  </p:clrMapOvr>
  <p:extLst>
    <p:ext uri="{DCECCB84-F9BA-43D5-87BE-67443E8EF086}">
      <p15:sldGuideLst xmlns:p15="http://schemas.microsoft.com/office/powerpoint/2012/main">
        <p15:guide id="1" orient="horz" pos="1620">
          <p15:clr>
            <a:srgbClr val="FBAE40"/>
          </p15:clr>
        </p15:guide>
        <p15:guide id="2" pos="290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7" name="Bildplatzhalter 6" descr="Schmuckbild ohne inhaltlichen Bezug zum Vortrag." title="Schmuckbild"/>
          <p:cNvSpPr>
            <a:spLocks noGrp="1"/>
          </p:cNvSpPr>
          <p:nvPr>
            <p:ph type="pic" sz="quarter" idx="13" hasCustomPrompt="1"/>
          </p:nvPr>
        </p:nvSpPr>
        <p:spPr>
          <a:xfrm>
            <a:off x="468314" y="1221317"/>
            <a:ext cx="8207375" cy="4800600"/>
          </a:xfrm>
          <a:solidFill>
            <a:schemeClr val="bg2"/>
          </a:solidFill>
        </p:spPr>
        <p:txBody>
          <a:bodyPr anchor="t" anchorCtr="1"/>
          <a:lstStyle>
            <a:lvl1pPr marL="0" indent="0" algn="ctr">
              <a:buFontTx/>
              <a:buNone/>
              <a:defRPr sz="3600" baseline="0">
                <a:solidFill>
                  <a:schemeClr val="tx2"/>
                </a:solidFill>
              </a:defRPr>
            </a:lvl1pPr>
          </a:lstStyle>
          <a:p>
            <a:r>
              <a:rPr lang="de-DE" dirty="0"/>
              <a:t>Platzhalter für (Titel-) Bild, durch Klicken auf Symbol hinzufügen</a:t>
            </a:r>
          </a:p>
        </p:txBody>
      </p:sp>
      <p:sp>
        <p:nvSpPr>
          <p:cNvPr id="2" name="Title 1"/>
          <p:cNvSpPr>
            <a:spLocks noGrp="1"/>
          </p:cNvSpPr>
          <p:nvPr>
            <p:ph type="ctrTitle" hasCustomPrompt="1"/>
          </p:nvPr>
        </p:nvSpPr>
        <p:spPr>
          <a:xfrm>
            <a:off x="395288" y="5529760"/>
            <a:ext cx="8353425" cy="651784"/>
          </a:xfrm>
          <a:solidFill>
            <a:schemeClr val="bg1"/>
          </a:solidFill>
        </p:spPr>
        <p:txBody>
          <a:bodyPr tIns="144000" bIns="90000" anchor="b"/>
          <a:lstStyle>
            <a:lvl1pPr algn="ctr">
              <a:defRPr sz="3000"/>
            </a:lvl1pPr>
          </a:lstStyle>
          <a:p>
            <a:r>
              <a:rPr lang="de-DE" dirty="0"/>
              <a:t>Titel durch Klicken bearbeiten</a:t>
            </a:r>
            <a:endParaRPr lang="en-US" dirty="0"/>
          </a:p>
        </p:txBody>
      </p:sp>
      <p:sp>
        <p:nvSpPr>
          <p:cNvPr id="3" name="Datumsplatzhalter 2"/>
          <p:cNvSpPr>
            <a:spLocks noGrp="1"/>
          </p:cNvSpPr>
          <p:nvPr>
            <p:ph type="dt" sz="half" idx="14"/>
          </p:nvPr>
        </p:nvSpPr>
        <p:spPr>
          <a:xfrm>
            <a:off x="542166" y="6319070"/>
            <a:ext cx="2143884" cy="366183"/>
          </a:xfrm>
        </p:spPr>
        <p:txBody>
          <a:bodyPr/>
          <a:lstStyle/>
          <a:p>
            <a:fld id="{D86233A9-3BD6-4690-B948-045EA2DFB5BF}" type="datetime1">
              <a:rPr lang="en-GB" smtClean="0"/>
              <a:t>05/09/2024</a:t>
            </a:fld>
            <a:endParaRPr lang="de-DE" dirty="0"/>
          </a:p>
        </p:txBody>
      </p:sp>
      <p:sp>
        <p:nvSpPr>
          <p:cNvPr id="5" name="Fußzeilenplatzhalter 4"/>
          <p:cNvSpPr>
            <a:spLocks noGrp="1"/>
          </p:cNvSpPr>
          <p:nvPr>
            <p:ph type="ftr" sz="quarter" idx="15"/>
          </p:nvPr>
        </p:nvSpPr>
        <p:spPr>
          <a:xfrm>
            <a:off x="3262313" y="6319070"/>
            <a:ext cx="5413375" cy="366183"/>
          </a:xfrm>
        </p:spPr>
        <p:txBody>
          <a:bodyPr/>
          <a:lstStyle/>
          <a:p>
            <a:endParaRPr lang="de-DE" dirty="0"/>
          </a:p>
        </p:txBody>
      </p:sp>
    </p:spTree>
    <p:extLst>
      <p:ext uri="{BB962C8B-B14F-4D97-AF65-F5344CB8AC3E}">
        <p14:creationId xmlns:p14="http://schemas.microsoft.com/office/powerpoint/2010/main" val="61662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8B95D-72EA-4BF6-9543-AA46ED935F6A}" type="datetime1">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361514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folie ohne Bild mit Untertite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288" y="3094465"/>
            <a:ext cx="8353425" cy="415498"/>
          </a:xfrm>
        </p:spPr>
        <p:txBody>
          <a:bodyPr anchor="b"/>
          <a:lstStyle>
            <a:lvl1pPr algn="ctr">
              <a:defRPr sz="3000"/>
            </a:lvl1pPr>
          </a:lstStyle>
          <a:p>
            <a:r>
              <a:rPr lang="de-DE" dirty="0"/>
              <a:t>Titel durch Klicken bearbeiten</a:t>
            </a:r>
            <a:endParaRPr lang="en-US" dirty="0"/>
          </a:p>
        </p:txBody>
      </p:sp>
      <p:sp>
        <p:nvSpPr>
          <p:cNvPr id="3" name="Subtitle 2"/>
          <p:cNvSpPr>
            <a:spLocks noGrp="1"/>
          </p:cNvSpPr>
          <p:nvPr>
            <p:ph type="subTitle" idx="1" hasCustomPrompt="1"/>
          </p:nvPr>
        </p:nvSpPr>
        <p:spPr>
          <a:xfrm>
            <a:off x="1143000" y="3602037"/>
            <a:ext cx="6858000" cy="2419880"/>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Untertitelmasters durch Klicken bearbeiten</a:t>
            </a:r>
            <a:endParaRPr lang="en-US" dirty="0"/>
          </a:p>
        </p:txBody>
      </p:sp>
      <p:sp>
        <p:nvSpPr>
          <p:cNvPr id="9" name="Datumsplatzhalter 8"/>
          <p:cNvSpPr>
            <a:spLocks noGrp="1"/>
          </p:cNvSpPr>
          <p:nvPr>
            <p:ph type="dt" sz="half" idx="10"/>
          </p:nvPr>
        </p:nvSpPr>
        <p:spPr>
          <a:xfrm>
            <a:off x="542166" y="6319070"/>
            <a:ext cx="2143884" cy="366183"/>
          </a:xfrm>
        </p:spPr>
        <p:txBody>
          <a:bodyPr/>
          <a:lstStyle/>
          <a:p>
            <a:fld id="{E7E78959-1C1E-4427-8073-3833376A7ADC}" type="datetime1">
              <a:rPr lang="en-GB" smtClean="0"/>
              <a:t>05/09/2024</a:t>
            </a:fld>
            <a:endParaRPr lang="de-DE" dirty="0"/>
          </a:p>
        </p:txBody>
      </p:sp>
      <p:sp>
        <p:nvSpPr>
          <p:cNvPr id="10" name="Fußzeilenplatzhalter 9"/>
          <p:cNvSpPr>
            <a:spLocks noGrp="1"/>
          </p:cNvSpPr>
          <p:nvPr>
            <p:ph type="ftr" sz="quarter" idx="11"/>
          </p:nvPr>
        </p:nvSpPr>
        <p:spPr>
          <a:xfrm>
            <a:off x="3262313" y="6319070"/>
            <a:ext cx="5413375" cy="366183"/>
          </a:xfrm>
        </p:spPr>
        <p:txBody>
          <a:bodyPr/>
          <a:lstStyle/>
          <a:p>
            <a:endParaRPr lang="de-DE" dirty="0"/>
          </a:p>
        </p:txBody>
      </p:sp>
    </p:spTree>
    <p:extLst>
      <p:ext uri="{BB962C8B-B14F-4D97-AF65-F5344CB8AC3E}">
        <p14:creationId xmlns:p14="http://schemas.microsoft.com/office/powerpoint/2010/main" val="168342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8" y="1152001"/>
            <a:ext cx="8353425"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7" y="1825626"/>
            <a:ext cx="8353426"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p:txBody>
          <a:bodyPr/>
          <a:lstStyle/>
          <a:p>
            <a:fld id="{46AE88E8-9956-45DD-A0F2-CD97947FF9CC}" type="datetime1">
              <a:rPr lang="en-GB" smtClean="0"/>
              <a:t>05/09/2024</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467820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2-Spaltig">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825626"/>
            <a:ext cx="8353426" cy="4196292"/>
          </a:xfrm>
          <a:prstGeom prst="rect">
            <a:avLst/>
          </a:prstGeom>
        </p:spPr>
        <p:txBody>
          <a:bodyPr numCol="2">
            <a:normAutofit/>
          </a:bodyPr>
          <a:lstStyle>
            <a:lvl1pPr>
              <a:defRPr sz="18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zweispaltig eingeben. </a:t>
            </a:r>
          </a:p>
        </p:txBody>
      </p:sp>
      <p:sp>
        <p:nvSpPr>
          <p:cNvPr id="7" name="Datumsplatzhalter 6"/>
          <p:cNvSpPr>
            <a:spLocks noGrp="1"/>
          </p:cNvSpPr>
          <p:nvPr>
            <p:ph type="dt" sz="half" idx="10"/>
          </p:nvPr>
        </p:nvSpPr>
        <p:spPr/>
        <p:txBody>
          <a:bodyPr/>
          <a:lstStyle/>
          <a:p>
            <a:fld id="{42916CC0-51BA-45B7-AC7D-3E7B3C905BF1}" type="datetime1">
              <a:rPr lang="en-GB" smtClean="0"/>
              <a:t>05/09/2024</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261089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m. Rasterbalken">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8" y="1152001"/>
            <a:ext cx="7560713"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8" y="1825626"/>
            <a:ext cx="756071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p:txBody>
          <a:bodyPr/>
          <a:lstStyle/>
          <a:p>
            <a:fld id="{33FE60DA-9E9E-48CE-85E8-03ED27312472}" type="datetime1">
              <a:rPr lang="en-GB" smtClean="0"/>
              <a:t>05/09/2024</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pic>
        <p:nvPicPr>
          <p:cNvPr id="10" name="Schmuckbild" descr="Ein breiter Balken am rechten Rand der Präsentation, der von oben nach unten aus Linien aufgebaut ist. Oben sind die Linien hellblau und verlaufen dann nach unten hin nach Weiß. " title="Schmuckbild Raster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000" y="1152000"/>
            <a:ext cx="1047872" cy="48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18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Inhalt mit Kernaussag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825626"/>
            <a:ext cx="8353426" cy="3254375"/>
          </a:xfrm>
          <a:prstGeom prst="rect">
            <a:avLst/>
          </a:prstGeom>
        </p:spPr>
        <p:txBody>
          <a:bodyPr>
            <a:normAutofit/>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de-DE" dirty="0"/>
              <a:t>Inhalt durch klicken auf ein Symbol einfügen oder Text eingeben. </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platzhalter 3"/>
          <p:cNvSpPr>
            <a:spLocks noGrp="1"/>
          </p:cNvSpPr>
          <p:nvPr>
            <p:ph type="body" sz="quarter" idx="13" hasCustomPrompt="1"/>
          </p:nvPr>
        </p:nvSpPr>
        <p:spPr>
          <a:xfrm>
            <a:off x="395288" y="5080000"/>
            <a:ext cx="8353425" cy="960000"/>
          </a:xfrm>
          <a:solidFill>
            <a:schemeClr val="tx1"/>
          </a:solidFill>
        </p:spPr>
        <p:txBody>
          <a:bodyPr anchor="ctr" anchorCtr="0">
            <a:normAutofit/>
          </a:bodyPr>
          <a:lstStyle>
            <a:lvl1pPr marL="0" indent="0" algn="ctr">
              <a:buFontTx/>
              <a:buNone/>
              <a:defRPr sz="1800">
                <a:solidFill>
                  <a:schemeClr val="bg1"/>
                </a:solidFill>
              </a:defRPr>
            </a:lvl1pPr>
          </a:lstStyle>
          <a:p>
            <a:pPr lvl="0"/>
            <a:r>
              <a:rPr lang="de-DE" dirty="0"/>
              <a:t>Setzen Sie hier ein Fazit oder die Kernaussage der Folie ein.</a:t>
            </a:r>
          </a:p>
        </p:txBody>
      </p:sp>
      <p:sp>
        <p:nvSpPr>
          <p:cNvPr id="7" name="Datumsplatzhalter 6"/>
          <p:cNvSpPr>
            <a:spLocks noGrp="1"/>
          </p:cNvSpPr>
          <p:nvPr>
            <p:ph type="dt" sz="half" idx="10"/>
          </p:nvPr>
        </p:nvSpPr>
        <p:spPr/>
        <p:txBody>
          <a:bodyPr/>
          <a:lstStyle/>
          <a:p>
            <a:fld id="{C93D3BCB-1A0E-4E1A-8700-2A3EC72069BB}" type="datetime1">
              <a:rPr lang="en-GB" smtClean="0"/>
              <a:t>05/09/2024</a:t>
            </a:fld>
            <a:endParaRPr lang="de-DE"/>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416247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sz="half" idx="1" hasCustomPrompt="1"/>
          </p:nvPr>
        </p:nvSpPr>
        <p:spPr>
          <a:xfrm>
            <a:off x="395289" y="1825626"/>
            <a:ext cx="4119562"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4" name="Content Placeholder 3"/>
          <p:cNvSpPr>
            <a:spLocks noGrp="1"/>
          </p:cNvSpPr>
          <p:nvPr>
            <p:ph sz="half" idx="2" hasCustomPrompt="1"/>
          </p:nvPr>
        </p:nvSpPr>
        <p:spPr>
          <a:xfrm>
            <a:off x="4629150" y="1825626"/>
            <a:ext cx="411956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p:txBody>
          <a:bodyPr/>
          <a:lstStyle/>
          <a:p>
            <a:fld id="{4ED93C08-A2A9-4464-85C3-EAFB21DE68A1}" type="datetime1">
              <a:rPr lang="en-GB" smtClean="0"/>
              <a:t>05/09/2024</a:t>
            </a:fld>
            <a:endParaRPr lang="de-DE"/>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544028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5" name="Vergleich 1"/>
          <p:cNvSpPr>
            <a:spLocks noGrp="1"/>
          </p:cNvSpPr>
          <p:nvPr>
            <p:ph type="title" hasCustomPrompt="1"/>
          </p:nvPr>
        </p:nvSpPr>
        <p:spPr>
          <a:xfrm>
            <a:off x="395288" y="1152001"/>
            <a:ext cx="4176713" cy="360099"/>
          </a:xfrm>
        </p:spPr>
        <p:txBody>
          <a:bodyPr/>
          <a:lstStyle>
            <a:lvl1pPr>
              <a:defRPr/>
            </a:lvl1pPr>
          </a:lstStyle>
          <a:p>
            <a:r>
              <a:rPr lang="de-DE" dirty="0"/>
              <a:t>Vergleich 1</a:t>
            </a:r>
          </a:p>
        </p:txBody>
      </p:sp>
      <p:sp>
        <p:nvSpPr>
          <p:cNvPr id="3" name="Inhalt 1"/>
          <p:cNvSpPr>
            <a:spLocks noGrp="1"/>
          </p:cNvSpPr>
          <p:nvPr>
            <p:ph sz="half" idx="1" hasCustomPrompt="1"/>
          </p:nvPr>
        </p:nvSpPr>
        <p:spPr>
          <a:xfrm>
            <a:off x="395289" y="1825626"/>
            <a:ext cx="4119562"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10" name="Vergleich 2"/>
          <p:cNvSpPr>
            <a:spLocks noGrp="1"/>
          </p:cNvSpPr>
          <p:nvPr>
            <p:ph type="body" sz="quarter" idx="3" hasCustomPrompt="1"/>
          </p:nvPr>
        </p:nvSpPr>
        <p:spPr>
          <a:xfrm>
            <a:off x="4629150" y="1152000"/>
            <a:ext cx="4118400" cy="480000"/>
          </a:xfrm>
          <a:prstGeom prst="rect">
            <a:avLst/>
          </a:prstGeom>
        </p:spPr>
        <p:txBody>
          <a:bodyPr tIns="0" bIns="0" anchor="t" anchorCtr="0">
            <a:noAutofit/>
          </a:bodyPr>
          <a:lstStyle>
            <a:lvl1pPr marL="0" indent="0" algn="l" defTabSz="685800" rtl="0" eaLnBrk="1" latinLnBrk="0" hangingPunct="1">
              <a:lnSpc>
                <a:spcPct val="90000"/>
              </a:lnSpc>
              <a:spcBef>
                <a:spcPct val="0"/>
              </a:spcBef>
              <a:buNone/>
              <a:defRPr lang="de-DE" sz="2600" kern="120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Vergleich 2</a:t>
            </a:r>
          </a:p>
        </p:txBody>
      </p:sp>
      <p:sp>
        <p:nvSpPr>
          <p:cNvPr id="4" name="Inhalt 2"/>
          <p:cNvSpPr>
            <a:spLocks noGrp="1"/>
          </p:cNvSpPr>
          <p:nvPr>
            <p:ph sz="half" idx="2" hasCustomPrompt="1"/>
          </p:nvPr>
        </p:nvSpPr>
        <p:spPr>
          <a:xfrm>
            <a:off x="4629150" y="1825626"/>
            <a:ext cx="411956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p:txBody>
          <a:bodyPr/>
          <a:lstStyle/>
          <a:p>
            <a:fld id="{AFAD2668-78AC-4A8E-BA0D-91535A2EC7CF}" type="datetime1">
              <a:rPr lang="en-GB" smtClean="0"/>
              <a:t>05/09/2024</a:t>
            </a:fld>
            <a:endParaRPr lang="de-DE"/>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4212979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mit Inhalt u. Überschrift">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95288" y="1152000"/>
            <a:ext cx="3183732" cy="360099"/>
          </a:xfrm>
        </p:spPr>
        <p:txBody>
          <a:bodyPr/>
          <a:lstStyle/>
          <a:p>
            <a:r>
              <a:rPr lang="de-DE" dirty="0"/>
              <a:t>Folientitel</a:t>
            </a:r>
          </a:p>
        </p:txBody>
      </p:sp>
      <p:sp>
        <p:nvSpPr>
          <p:cNvPr id="11" name="Content Placeholder 2"/>
          <p:cNvSpPr>
            <a:spLocks noGrp="1"/>
          </p:cNvSpPr>
          <p:nvPr>
            <p:ph sz="half" idx="1" hasCustomPrompt="1"/>
          </p:nvPr>
        </p:nvSpPr>
        <p:spPr>
          <a:xfrm>
            <a:off x="395289" y="2057399"/>
            <a:ext cx="3183731" cy="39645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8" name="Bildplatzhalter 6" descr="Schmuckbild ohne inhaltlichen Bezug zum Vortrag." title="Schmuckbild"/>
          <p:cNvSpPr>
            <a:spLocks noGrp="1"/>
          </p:cNvSpPr>
          <p:nvPr>
            <p:ph type="pic" sz="quarter" idx="13"/>
          </p:nvPr>
        </p:nvSpPr>
        <p:spPr>
          <a:xfrm>
            <a:off x="3887391" y="1152000"/>
            <a:ext cx="4861323" cy="4869917"/>
          </a:xfrm>
          <a:solidFill>
            <a:schemeClr val="bg2"/>
          </a:solidFill>
        </p:spPr>
        <p:txBody>
          <a:bodyPr anchor="t" anchorCtr="1">
            <a:normAutofit/>
          </a:bodyPr>
          <a:lstStyle>
            <a:lvl1pPr marL="0" indent="0" algn="ctr">
              <a:buFontTx/>
              <a:buNone/>
              <a:defRPr sz="2800" baseline="0">
                <a:solidFill>
                  <a:schemeClr val="tx2"/>
                </a:solidFill>
              </a:defRPr>
            </a:lvl1pPr>
          </a:lstStyle>
          <a:p>
            <a:r>
              <a:rPr lang="de-DE" dirty="0"/>
              <a:t>Bild durch Klicken auf Symbol hinzufügen</a:t>
            </a:r>
          </a:p>
        </p:txBody>
      </p:sp>
      <p:sp>
        <p:nvSpPr>
          <p:cNvPr id="12" name="Textplatzhalter 3"/>
          <p:cNvSpPr>
            <a:spLocks noGrp="1"/>
          </p:cNvSpPr>
          <p:nvPr>
            <p:ph type="body" sz="quarter" idx="18" hasCustomPrompt="1"/>
          </p:nvPr>
        </p:nvSpPr>
        <p:spPr>
          <a:xfrm>
            <a:off x="3887389" y="5764549"/>
            <a:ext cx="4861323"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 kurz erläutern.</a:t>
            </a:r>
          </a:p>
        </p:txBody>
      </p:sp>
      <p:sp>
        <p:nvSpPr>
          <p:cNvPr id="3" name="Datumsplatzhalter 2"/>
          <p:cNvSpPr>
            <a:spLocks noGrp="1"/>
          </p:cNvSpPr>
          <p:nvPr>
            <p:ph type="dt" sz="half" idx="14"/>
          </p:nvPr>
        </p:nvSpPr>
        <p:spPr/>
        <p:txBody>
          <a:bodyPr/>
          <a:lstStyle/>
          <a:p>
            <a:fld id="{ECEA35B9-E0A0-494E-BF50-3C4FAAE69B74}" type="datetime1">
              <a:rPr lang="en-GB" smtClean="0"/>
              <a:t>05/09/2024</a:t>
            </a:fld>
            <a:endParaRPr lang="de-DE"/>
          </a:p>
        </p:txBody>
      </p:sp>
      <p:sp>
        <p:nvSpPr>
          <p:cNvPr id="6" name="Fußzeilenplatzhalter 5"/>
          <p:cNvSpPr>
            <a:spLocks noGrp="1"/>
          </p:cNvSpPr>
          <p:nvPr>
            <p:ph type="ftr" sz="quarter" idx="15"/>
          </p:nvPr>
        </p:nvSpPr>
        <p:spPr/>
        <p:txBody>
          <a:bodyPr/>
          <a:lstStyle/>
          <a:p>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57961264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mit Überschrift und Infozeile">
    <p:spTree>
      <p:nvGrpSpPr>
        <p:cNvPr id="1" name=""/>
        <p:cNvGrpSpPr/>
        <p:nvPr/>
      </p:nvGrpSpPr>
      <p:grpSpPr>
        <a:xfrm>
          <a:off x="0" y="0"/>
          <a:ext cx="0" cy="0"/>
          <a:chOff x="0" y="0"/>
          <a:chExt cx="0" cy="0"/>
        </a:xfrm>
      </p:grpSpPr>
      <p:sp>
        <p:nvSpPr>
          <p:cNvPr id="14" name="Titel 4"/>
          <p:cNvSpPr>
            <a:spLocks noGrp="1"/>
          </p:cNvSpPr>
          <p:nvPr>
            <p:ph type="title" hasCustomPrompt="1"/>
          </p:nvPr>
        </p:nvSpPr>
        <p:spPr>
          <a:xfrm>
            <a:off x="395288" y="1152000"/>
            <a:ext cx="8353425" cy="360099"/>
          </a:xfrm>
        </p:spPr>
        <p:txBody>
          <a:bodyPr/>
          <a:lstStyle/>
          <a:p>
            <a:r>
              <a:rPr lang="de-DE" dirty="0"/>
              <a:t>Folientitel durch Klicken bearbeiten</a:t>
            </a:r>
          </a:p>
        </p:txBody>
      </p:sp>
      <p:sp>
        <p:nvSpPr>
          <p:cNvPr id="12" name="Content Placeholder 2"/>
          <p:cNvSpPr>
            <a:spLocks noGrp="1"/>
          </p:cNvSpPr>
          <p:nvPr>
            <p:ph idx="1" hasCustomPrompt="1"/>
          </p:nvPr>
        </p:nvSpPr>
        <p:spPr>
          <a:xfrm>
            <a:off x="395288" y="1825626"/>
            <a:ext cx="8353424" cy="4196292"/>
          </a:xfrm>
          <a:prstGeom prst="rect">
            <a:avLst/>
          </a:prstGeom>
          <a:solidFill>
            <a:schemeClr val="bg2"/>
          </a:solidFill>
        </p:spPr>
        <p:txBody>
          <a:bodyPr/>
          <a:lstStyle>
            <a:lvl1pPr marL="0" indent="0" algn="ctr">
              <a:buNone/>
              <a:defRPr baseline="0">
                <a:solidFill>
                  <a:schemeClr val="tx2"/>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Platzhalter durch Klick auf ein Icon füllen</a:t>
            </a:r>
            <a:endParaRPr lang="en-US" dirty="0"/>
          </a:p>
        </p:txBody>
      </p:sp>
      <p:sp>
        <p:nvSpPr>
          <p:cNvPr id="4" name="Textplatzhalter 3"/>
          <p:cNvSpPr>
            <a:spLocks noGrp="1"/>
          </p:cNvSpPr>
          <p:nvPr>
            <p:ph type="body" sz="quarter" idx="18" hasCustomPrompt="1"/>
          </p:nvPr>
        </p:nvSpPr>
        <p:spPr>
          <a:xfrm>
            <a:off x="395288" y="5764549"/>
            <a:ext cx="8353424"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Abbildung/Chart kurz erläutern.</a:t>
            </a:r>
          </a:p>
        </p:txBody>
      </p:sp>
      <p:sp>
        <p:nvSpPr>
          <p:cNvPr id="3" name="Datumsplatzhalter 2"/>
          <p:cNvSpPr>
            <a:spLocks noGrp="1"/>
          </p:cNvSpPr>
          <p:nvPr>
            <p:ph type="dt" sz="half" idx="14"/>
          </p:nvPr>
        </p:nvSpPr>
        <p:spPr/>
        <p:txBody>
          <a:bodyPr/>
          <a:lstStyle/>
          <a:p>
            <a:fld id="{9902B634-33C5-48DF-AF67-6F5A5FFAEB4E}" type="datetime1">
              <a:rPr lang="en-GB" smtClean="0"/>
              <a:t>05/09/2024</a:t>
            </a:fld>
            <a:endParaRPr lang="de-DE"/>
          </a:p>
        </p:txBody>
      </p:sp>
      <p:sp>
        <p:nvSpPr>
          <p:cNvPr id="6" name="Fußzeilenplatzhalter 5"/>
          <p:cNvSpPr>
            <a:spLocks noGrp="1"/>
          </p:cNvSpPr>
          <p:nvPr>
            <p:ph type="ftr" sz="quarter" idx="15"/>
          </p:nvPr>
        </p:nvSpPr>
        <p:spPr/>
        <p:txBody>
          <a:bodyPr/>
          <a:lstStyle/>
          <a:p>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39608138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 mit Faktenbox klein">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8" y="1825626"/>
            <a:ext cx="417671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2" name="Faktenbox Überschrift"/>
          <p:cNvSpPr txBox="1"/>
          <p:nvPr userDrawn="1"/>
        </p:nvSpPr>
        <p:spPr>
          <a:xfrm>
            <a:off x="6782585" y="4423619"/>
            <a:ext cx="1985177" cy="276999"/>
          </a:xfrm>
          <a:prstGeom prst="rect">
            <a:avLst/>
          </a:prstGeom>
          <a:noFill/>
        </p:spPr>
        <p:txBody>
          <a:bodyPr wrap="square" tIns="0" bIns="0" rtlCol="0">
            <a:spAutoFit/>
          </a:bodyPr>
          <a:lstStyle/>
          <a:p>
            <a:pPr algn="r"/>
            <a:r>
              <a:rPr lang="de-DE" sz="1800" b="1" dirty="0">
                <a:solidFill>
                  <a:srgbClr val="D1051B"/>
                </a:solidFill>
              </a:rPr>
              <a:t>FAKTEN</a:t>
            </a:r>
            <a:endParaRPr lang="de-DE" sz="1800" dirty="0"/>
          </a:p>
        </p:txBody>
      </p:sp>
      <p:sp>
        <p:nvSpPr>
          <p:cNvPr id="4" name="Faktenbox Inhalt"/>
          <p:cNvSpPr>
            <a:spLocks noGrp="1"/>
          </p:cNvSpPr>
          <p:nvPr>
            <p:ph type="body" sz="quarter" idx="13" hasCustomPrompt="1"/>
          </p:nvPr>
        </p:nvSpPr>
        <p:spPr>
          <a:xfrm>
            <a:off x="4686686" y="4824697"/>
            <a:ext cx="4062027" cy="1197219"/>
          </a:xfrm>
        </p:spPr>
        <p:txBody>
          <a:bodyPr/>
          <a:lstStyle>
            <a:lvl1pPr marL="0" indent="0" algn="r">
              <a:buNone/>
              <a:defRPr baseline="0"/>
            </a:lvl1pPr>
          </a:lstStyle>
          <a:p>
            <a:pPr lvl="0"/>
            <a:r>
              <a:rPr lang="de-DE" dirty="0"/>
              <a:t>Fakten-/Zitat durch klicken eingeben</a:t>
            </a:r>
          </a:p>
        </p:txBody>
      </p:sp>
      <p:pic>
        <p:nvPicPr>
          <p:cNvPr id="10" name="Faktenbox Schmuck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3397" y="4485218"/>
            <a:ext cx="136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6"/>
          <p:cNvSpPr>
            <a:spLocks noGrp="1"/>
          </p:cNvSpPr>
          <p:nvPr>
            <p:ph type="dt" sz="half" idx="10"/>
          </p:nvPr>
        </p:nvSpPr>
        <p:spPr/>
        <p:txBody>
          <a:bodyPr/>
          <a:lstStyle/>
          <a:p>
            <a:fld id="{60C6FA5A-FE84-463A-A080-BED9E03CA8C9}" type="datetime1">
              <a:rPr lang="en-GB" smtClean="0"/>
              <a:t>05/09/2024</a:t>
            </a:fld>
            <a:endParaRPr lang="de-DE"/>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2479135922"/>
      </p:ext>
    </p:extLst>
  </p:cSld>
  <p:clrMapOvr>
    <a:masterClrMapping/>
  </p:clrMapOvr>
  <p:extLst>
    <p:ext uri="{DCECCB84-F9BA-43D5-87BE-67443E8EF086}">
      <p15:sldGuideLst xmlns:p15="http://schemas.microsoft.com/office/powerpoint/2012/main">
        <p15:guide id="1" orient="horz" pos="21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BEB46-F3E8-4749-B59B-C2859F3A4449}" type="datetime1">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3060249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halt mit Faktenbox groß">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8" y="1825626"/>
            <a:ext cx="3027326"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pic>
        <p:nvPicPr>
          <p:cNvPr id="13" name="Schmuckbild Infokasten Hintergrund"/>
          <p:cNvPicPr>
            <a:picLocks noChangeAspect="1"/>
          </p:cNvPicPr>
          <p:nvPr/>
        </p:nvPicPr>
        <p:blipFill rotWithShape="1">
          <a:blip r:embed="rId2">
            <a:extLst>
              <a:ext uri="{28A0092B-C50C-407E-A947-70E740481C1C}">
                <a14:useLocalDpi xmlns:a14="http://schemas.microsoft.com/office/drawing/2010/main" val="0"/>
              </a:ext>
            </a:extLst>
          </a:blip>
          <a:srcRect l="6753" t="4981" r="5607" b="18337"/>
          <a:stretch/>
        </p:blipFill>
        <p:spPr bwMode="auto">
          <a:xfrm>
            <a:off x="3422613" y="1669065"/>
            <a:ext cx="5344206" cy="446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nfo Überschrift"/>
          <p:cNvSpPr txBox="1"/>
          <p:nvPr userDrawn="1"/>
        </p:nvSpPr>
        <p:spPr>
          <a:xfrm>
            <a:off x="3549391" y="1927653"/>
            <a:ext cx="1022610" cy="400110"/>
          </a:xfrm>
          <a:prstGeom prst="rect">
            <a:avLst/>
          </a:prstGeom>
          <a:noFill/>
        </p:spPr>
        <p:txBody>
          <a:bodyPr wrap="square" tIns="0" bIns="0" rtlCol="0">
            <a:spAutoFit/>
          </a:bodyPr>
          <a:lstStyle/>
          <a:p>
            <a:pPr algn="l"/>
            <a:r>
              <a:rPr lang="de-DE" sz="2600" b="0" dirty="0">
                <a:solidFill>
                  <a:schemeClr val="bg1"/>
                </a:solidFill>
                <a:latin typeface="+mj-lt"/>
              </a:rPr>
              <a:t>INFO</a:t>
            </a:r>
          </a:p>
        </p:txBody>
      </p:sp>
      <p:sp>
        <p:nvSpPr>
          <p:cNvPr id="17" name="Info Inhalt"/>
          <p:cNvSpPr>
            <a:spLocks noGrp="1"/>
          </p:cNvSpPr>
          <p:nvPr>
            <p:ph type="body" sz="quarter" idx="14" hasCustomPrompt="1"/>
          </p:nvPr>
        </p:nvSpPr>
        <p:spPr>
          <a:xfrm>
            <a:off x="3568848" y="2620433"/>
            <a:ext cx="5106841" cy="3401484"/>
          </a:xfrm>
        </p:spPr>
        <p:txBody>
          <a:bodyPr>
            <a:norm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Fakten als Text eingeben</a:t>
            </a:r>
          </a:p>
        </p:txBody>
      </p:sp>
      <p:sp>
        <p:nvSpPr>
          <p:cNvPr id="7" name="Datumsplatzhalter 6"/>
          <p:cNvSpPr>
            <a:spLocks noGrp="1"/>
          </p:cNvSpPr>
          <p:nvPr>
            <p:ph type="dt" sz="half" idx="10"/>
          </p:nvPr>
        </p:nvSpPr>
        <p:spPr/>
        <p:txBody>
          <a:bodyPr/>
          <a:lstStyle/>
          <a:p>
            <a:fld id="{6F833AE0-EE3E-4CCE-B6FB-DC1FA5ED0A6C}" type="datetime1">
              <a:rPr lang="en-GB" smtClean="0"/>
              <a:t>05/09/2024</a:t>
            </a:fld>
            <a:endParaRPr lang="de-DE"/>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2575112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ntaktdaten">
    <p:spTree>
      <p:nvGrpSpPr>
        <p:cNvPr id="1" name=""/>
        <p:cNvGrpSpPr/>
        <p:nvPr/>
      </p:nvGrpSpPr>
      <p:grpSpPr>
        <a:xfrm>
          <a:off x="0" y="0"/>
          <a:ext cx="0" cy="0"/>
          <a:chOff x="0" y="0"/>
          <a:chExt cx="0" cy="0"/>
        </a:xfrm>
      </p:grpSpPr>
      <p:sp>
        <p:nvSpPr>
          <p:cNvPr id="6" name="Titel 5"/>
          <p:cNvSpPr>
            <a:spLocks noGrp="1"/>
          </p:cNvSpPr>
          <p:nvPr>
            <p:ph type="title" hasCustomPrompt="1"/>
          </p:nvPr>
        </p:nvSpPr>
        <p:spPr>
          <a:xfrm>
            <a:off x="395286" y="1152001"/>
            <a:ext cx="5040000" cy="360099"/>
          </a:xfrm>
        </p:spPr>
        <p:txBody>
          <a:bodyPr/>
          <a:lstStyle/>
          <a:p>
            <a:r>
              <a:rPr lang="de-DE" sz="2600" dirty="0">
                <a:latin typeface="+mj-lt"/>
              </a:rPr>
              <a:t>Ihr Ansprechpartner</a:t>
            </a:r>
          </a:p>
        </p:txBody>
      </p:sp>
      <p:sp>
        <p:nvSpPr>
          <p:cNvPr id="9" name="Textplatzhalter 8"/>
          <p:cNvSpPr>
            <a:spLocks noGrp="1"/>
          </p:cNvSpPr>
          <p:nvPr>
            <p:ph type="body" sz="quarter" idx="13" hasCustomPrompt="1"/>
          </p:nvPr>
        </p:nvSpPr>
        <p:spPr>
          <a:xfrm>
            <a:off x="395288" y="2057400"/>
            <a:ext cx="5040000" cy="3964517"/>
          </a:xfrm>
        </p:spPr>
        <p:txBody>
          <a:bodyPr>
            <a:normAutofit/>
          </a:bodyPr>
          <a:lstStyle>
            <a:lvl1pPr marL="0" indent="0">
              <a:buNone/>
              <a:defRPr sz="1800"/>
            </a:lvl1pPr>
            <a:lvl2pPr marL="431800" indent="0">
              <a:buNone/>
              <a:defRPr/>
            </a:lvl2pPr>
            <a:lvl3pPr marL="914400" indent="0">
              <a:buNone/>
              <a:defRPr/>
            </a:lvl3pPr>
            <a:lvl4pPr marL="1371600" indent="0">
              <a:buNone/>
              <a:defRPr/>
            </a:lvl4pPr>
            <a:lvl5pPr marL="1828800" indent="0">
              <a:buNone/>
              <a:defRPr/>
            </a:lvl5pPr>
          </a:lstStyle>
          <a:p>
            <a:pPr lvl="0"/>
            <a:r>
              <a:rPr lang="de-DE" dirty="0"/>
              <a:t>Hans Mustermann</a:t>
            </a:r>
          </a:p>
          <a:p>
            <a:pPr lvl="0"/>
            <a:r>
              <a:rPr lang="de-DE" dirty="0"/>
              <a:t>Referat XX </a:t>
            </a:r>
            <a:r>
              <a:rPr lang="de-DE" dirty="0" err="1"/>
              <a:t>XX</a:t>
            </a:r>
            <a:endParaRPr lang="de-DE" dirty="0"/>
          </a:p>
          <a:p>
            <a:pPr lvl="0"/>
            <a:r>
              <a:rPr lang="de-DE" dirty="0"/>
              <a:t>Blindtextstraße 135</a:t>
            </a:r>
          </a:p>
          <a:p>
            <a:pPr lvl="0"/>
            <a:r>
              <a:rPr lang="de-DE" dirty="0"/>
              <a:t>12345 Musterstadt</a:t>
            </a:r>
          </a:p>
          <a:p>
            <a:pPr lvl="0"/>
            <a:endParaRPr lang="de-DE" dirty="0"/>
          </a:p>
          <a:p>
            <a:pPr lvl="0"/>
            <a:r>
              <a:rPr lang="de-DE" dirty="0"/>
              <a:t>hans.mustermann@dwd.de</a:t>
            </a:r>
          </a:p>
          <a:p>
            <a:pPr lvl="0"/>
            <a:r>
              <a:rPr lang="de-DE" dirty="0"/>
              <a:t>Tel.: +49 (0) 6789 / 10 11 -12</a:t>
            </a:r>
          </a:p>
        </p:txBody>
      </p:sp>
      <p:pic>
        <p:nvPicPr>
          <p:cNvPr id="10" name="Schmuckbild" descr="Das Bild soll zur Kontaktaufnahme anregen und zeigt Tippende Finger auf einem Laptop, Eine Hand an einem Telefonhörer und eine Dame beim Telefonieren." title="Schmuckbild zur Kontaktaufnah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98978" y="1221317"/>
            <a:ext cx="277671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p:cNvSpPr>
            <a:spLocks noGrp="1"/>
          </p:cNvSpPr>
          <p:nvPr>
            <p:ph type="dt" sz="half" idx="10"/>
          </p:nvPr>
        </p:nvSpPr>
        <p:spPr/>
        <p:txBody>
          <a:bodyPr/>
          <a:lstStyle/>
          <a:p>
            <a:fld id="{867D2B01-6FD2-49E4-807F-2E274C58A683}" type="datetime1">
              <a:rPr lang="en-GB" smtClean="0"/>
              <a:t>05/09/2024</a:t>
            </a:fld>
            <a:endParaRPr lang="de-DE"/>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2111689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EFE7-1DB4-6537-2354-8691A998EC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7FA4EE-B6EA-2B9C-FD9E-9141BEF3F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8023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022EC-7681-45B4-8A15-D968AA180CA5}" type="datetime1">
              <a:rPr lang="en-GB" smtClean="0"/>
              <a:t>05/09/2024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2416097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94479" y="188918"/>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srgbClr val="000000"/>
              </a:solidFill>
            </a:endParaRPr>
          </a:p>
        </p:txBody>
      </p:sp>
      <p:sp>
        <p:nvSpPr>
          <p:cNvPr id="40963" name="Rectangle 2"/>
          <p:cNvSpPr>
            <a:spLocks noGrp="1" noChangeArrowheads="1"/>
          </p:cNvSpPr>
          <p:nvPr>
            <p:ph type="ctrTitle"/>
          </p:nvPr>
        </p:nvSpPr>
        <p:spPr>
          <a:xfrm>
            <a:off x="468317" y="5440368"/>
            <a:ext cx="8207375" cy="898525"/>
          </a:xfrm>
        </p:spPr>
        <p:txBody>
          <a:bodyPr anchorCtr="1"/>
          <a:lstStyle>
            <a:lvl1pPr algn="ctr">
              <a:defRPr sz="2700"/>
            </a:lvl1pPr>
          </a:lstStyle>
          <a:p>
            <a:pPr lvl="0"/>
            <a:r>
              <a:rPr lang="de-DE" noProof="0"/>
              <a:t>Titelmasterformat durch Klicken bearbeiten</a:t>
            </a:r>
          </a:p>
        </p:txBody>
      </p:sp>
    </p:spTree>
    <p:extLst>
      <p:ext uri="{BB962C8B-B14F-4D97-AF65-F5344CB8AC3E}">
        <p14:creationId xmlns:p14="http://schemas.microsoft.com/office/powerpoint/2010/main" val="31608995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1">
            <a:extLst>
              <a:ext uri="{FF2B5EF4-FFF2-40B4-BE49-F238E27FC236}">
                <a16:creationId xmlns:a16="http://schemas.microsoft.com/office/drawing/2014/main" id="{E2C17C41-677B-44F5-90D9-03A0E8DAAE52}"/>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315184433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264319" indent="-264319">
              <a:buFont typeface="Wingdings" pitchFamily="2" charset="2"/>
              <a:buChar char="n"/>
              <a:defRPr/>
            </a:lvl1pPr>
            <a:lvl2pPr marL="519113" indent="-195263">
              <a:buFont typeface="Wingdings" pitchFamily="2" charset="2"/>
              <a:buChar char="n"/>
              <a:defRPr/>
            </a:lvl2pPr>
            <a:lvl3pPr marL="857250" indent="-171450">
              <a:buFont typeface="Wingdings" pitchFamily="2" charset="2"/>
              <a:buChar char="n"/>
              <a:defRPr/>
            </a:lvl3pPr>
            <a:lvl4pPr marL="1200150" indent="-171450">
              <a:buFont typeface="Wingdings" pitchFamily="2" charset="2"/>
              <a:buChar char="n"/>
              <a:defRPr/>
            </a:lvl4pPr>
            <a:lvl5pPr marL="1543050" indent="-171450">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1">
            <a:extLst>
              <a:ext uri="{FF2B5EF4-FFF2-40B4-BE49-F238E27FC236}">
                <a16:creationId xmlns:a16="http://schemas.microsoft.com/office/drawing/2014/main" id="{9490A6BC-5B71-459A-9C8F-8A5ED53FC27B}"/>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13556754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264319" indent="-264319">
              <a:buFont typeface="Wingdings" pitchFamily="2" charset="2"/>
              <a:buChar char=""/>
              <a:defRPr/>
            </a:lvl1pPr>
            <a:lvl2pPr marL="519113" indent="-195263">
              <a:buFont typeface="Wingdings" pitchFamily="2" charset="2"/>
              <a:buChar char=""/>
              <a:defRPr/>
            </a:lvl2pPr>
            <a:lvl3pPr marL="857250" indent="-171450">
              <a:buFont typeface="Wingdings" pitchFamily="2" charset="2"/>
              <a:buChar char=""/>
              <a:defRPr/>
            </a:lvl3pPr>
            <a:lvl4pPr marL="1200150" indent="-171450">
              <a:buFont typeface="Wingdings" pitchFamily="2" charset="2"/>
              <a:buChar char=""/>
              <a:defRPr/>
            </a:lvl4pPr>
            <a:lvl5pPr marL="1543050" indent="-17145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1">
            <a:extLst>
              <a:ext uri="{FF2B5EF4-FFF2-40B4-BE49-F238E27FC236}">
                <a16:creationId xmlns:a16="http://schemas.microsoft.com/office/drawing/2014/main" id="{92E81B97-8886-4B39-B7B4-6E3647FD4958}"/>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182196141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1">
            <a:extLst>
              <a:ext uri="{FF2B5EF4-FFF2-40B4-BE49-F238E27FC236}">
                <a16:creationId xmlns:a16="http://schemas.microsoft.com/office/drawing/2014/main" id="{20F75B91-5C23-4AEC-9501-FB1D92910925}"/>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184496480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endParaRPr/>
          </a:p>
        </p:txBody>
      </p:sp>
      <p:sp>
        <p:nvSpPr>
          <p:cNvPr id="3" name="PlaceHolder 2"/>
          <p:cNvSpPr>
            <a:spLocks noGrp="1"/>
          </p:cNvSpPr>
          <p:nvPr>
            <p:ph type="sldNum" idx="3"/>
          </p:nvPr>
        </p:nvSpPr>
        <p:spPr/>
        <p:txBody>
          <a:bodyPr/>
          <a:lstStyle/>
          <a:p>
            <a:fld id="{1DD97C3A-DD08-4ECF-85A0-0B43EAC8A211}" type="slidenum">
              <a:t>‹#›</a:t>
            </a:fld>
            <a:endParaRPr/>
          </a:p>
        </p:txBody>
      </p:sp>
      <p:sp>
        <p:nvSpPr>
          <p:cNvPr id="4" name="PlaceHolder 3"/>
          <p:cNvSpPr>
            <a:spLocks noGrp="1"/>
          </p:cNvSpPr>
          <p:nvPr>
            <p:ph type="dt" idx="1"/>
          </p:nvPr>
        </p:nvSpPr>
        <p:spPr/>
        <p:txBody>
          <a:bodyPr/>
          <a:lstStyle/>
          <a:p>
            <a:fld id="{BD46071D-D2AF-48A4-8B72-6406C9C923DC}" type="datetime1">
              <a:rPr lang="en-GB" smtClean="0"/>
              <a:t>05/09/2024</a:t>
            </a:fld>
            <a:endParaRPr/>
          </a:p>
        </p:txBody>
      </p:sp>
    </p:spTree>
    <p:extLst>
      <p:ext uri="{BB962C8B-B14F-4D97-AF65-F5344CB8AC3E}">
        <p14:creationId xmlns:p14="http://schemas.microsoft.com/office/powerpoint/2010/main" val="200756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885DE7-3902-4B69-8C86-1FECAC000A02}" type="datetime1">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2516553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endParaRPr/>
          </a:p>
        </p:txBody>
      </p:sp>
      <p:sp>
        <p:nvSpPr>
          <p:cNvPr id="2" name="PlaceHolder 4"/>
          <p:cNvSpPr>
            <a:spLocks noGrp="1"/>
          </p:cNvSpPr>
          <p:nvPr>
            <p:ph type="sldNum" idx="3"/>
          </p:nvPr>
        </p:nvSpPr>
        <p:spPr/>
        <p:txBody>
          <a:bodyPr/>
          <a:lstStyle/>
          <a:p>
            <a:fld id="{496CE514-5BF2-4229-8CB4-B9451D9FD2C1}" type="slidenum">
              <a:t>‹#›</a:t>
            </a:fld>
            <a:endParaRPr/>
          </a:p>
        </p:txBody>
      </p:sp>
      <p:sp>
        <p:nvSpPr>
          <p:cNvPr id="3" name="PlaceHolder 5"/>
          <p:cNvSpPr>
            <a:spLocks noGrp="1"/>
          </p:cNvSpPr>
          <p:nvPr>
            <p:ph type="dt" idx="1"/>
          </p:nvPr>
        </p:nvSpPr>
        <p:spPr/>
        <p:txBody>
          <a:bodyPr/>
          <a:lstStyle/>
          <a:p>
            <a:fld id="{D028BAE1-A790-4F67-A944-5C020952CF06}" type="datetime1">
              <a:rPr lang="en-GB" smtClean="0"/>
              <a:t>05/09/2024</a:t>
            </a:fld>
            <a:endParaRPr/>
          </a:p>
        </p:txBody>
      </p:sp>
    </p:spTree>
    <p:extLst>
      <p:ext uri="{BB962C8B-B14F-4D97-AF65-F5344CB8AC3E}">
        <p14:creationId xmlns:p14="http://schemas.microsoft.com/office/powerpoint/2010/main" val="896495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4" name="PlaceHolder 3"/>
          <p:cNvSpPr>
            <a:spLocks noGrp="1"/>
          </p:cNvSpPr>
          <p:nvPr>
            <p:ph type="ftr" idx="2"/>
          </p:nvPr>
        </p:nvSpPr>
        <p:spPr/>
        <p:txBody>
          <a:bodyPr/>
          <a:lstStyle/>
          <a:p>
            <a:endParaRPr/>
          </a:p>
        </p:txBody>
      </p:sp>
      <p:sp>
        <p:nvSpPr>
          <p:cNvPr id="5" name="PlaceHolder 4"/>
          <p:cNvSpPr>
            <a:spLocks noGrp="1"/>
          </p:cNvSpPr>
          <p:nvPr>
            <p:ph type="sldNum" idx="3"/>
          </p:nvPr>
        </p:nvSpPr>
        <p:spPr/>
        <p:txBody>
          <a:bodyPr/>
          <a:lstStyle/>
          <a:p>
            <a:fld id="{8A50F8F0-14BC-453C-A98F-CC20902ED773}" type="slidenum">
              <a:t>‹#›</a:t>
            </a:fld>
            <a:endParaRPr/>
          </a:p>
        </p:txBody>
      </p:sp>
      <p:sp>
        <p:nvSpPr>
          <p:cNvPr id="6" name="PlaceHolder 5"/>
          <p:cNvSpPr>
            <a:spLocks noGrp="1"/>
          </p:cNvSpPr>
          <p:nvPr>
            <p:ph type="dt" idx="1"/>
          </p:nvPr>
        </p:nvSpPr>
        <p:spPr/>
        <p:txBody>
          <a:bodyPr/>
          <a:lstStyle/>
          <a:p>
            <a:fld id="{589C434C-2220-406F-BC50-13DC2FE0A05B}" type="datetime1">
              <a:rPr lang="en-GB" smtClean="0"/>
              <a:t>05/09/2024</a:t>
            </a:fld>
            <a:endParaRPr/>
          </a:p>
        </p:txBody>
      </p:sp>
    </p:spTree>
    <p:extLst>
      <p:ext uri="{BB962C8B-B14F-4D97-AF65-F5344CB8AC3E}">
        <p14:creationId xmlns:p14="http://schemas.microsoft.com/office/powerpoint/2010/main" val="225614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5" name="PlaceHolder 4"/>
          <p:cNvSpPr>
            <a:spLocks noGrp="1"/>
          </p:cNvSpPr>
          <p:nvPr>
            <p:ph type="ftr" idx="2"/>
          </p:nvPr>
        </p:nvSpPr>
        <p:spPr/>
        <p:txBody>
          <a:bodyPr/>
          <a:lstStyle/>
          <a:p>
            <a:endParaRPr/>
          </a:p>
        </p:txBody>
      </p:sp>
      <p:sp>
        <p:nvSpPr>
          <p:cNvPr id="6" name="PlaceHolder 5"/>
          <p:cNvSpPr>
            <a:spLocks noGrp="1"/>
          </p:cNvSpPr>
          <p:nvPr>
            <p:ph type="sldNum" idx="3"/>
          </p:nvPr>
        </p:nvSpPr>
        <p:spPr/>
        <p:txBody>
          <a:bodyPr/>
          <a:lstStyle/>
          <a:p>
            <a:fld id="{5486A3F3-5EA9-48EF-83B1-312C7B7984FB}" type="slidenum">
              <a:t>‹#›</a:t>
            </a:fld>
            <a:endParaRPr/>
          </a:p>
        </p:txBody>
      </p:sp>
      <p:sp>
        <p:nvSpPr>
          <p:cNvPr id="7" name="PlaceHolder 6"/>
          <p:cNvSpPr>
            <a:spLocks noGrp="1"/>
          </p:cNvSpPr>
          <p:nvPr>
            <p:ph type="dt" idx="1"/>
          </p:nvPr>
        </p:nvSpPr>
        <p:spPr/>
        <p:txBody>
          <a:bodyPr/>
          <a:lstStyle/>
          <a:p>
            <a:fld id="{2BB0BBD9-8736-47E5-A713-CD51E524BF88}" type="datetime1">
              <a:rPr lang="en-GB" smtClean="0"/>
              <a:t>05/09/2024</a:t>
            </a:fld>
            <a:endParaRPr/>
          </a:p>
        </p:txBody>
      </p:sp>
    </p:spTree>
    <p:extLst>
      <p:ext uri="{BB962C8B-B14F-4D97-AF65-F5344CB8AC3E}">
        <p14:creationId xmlns:p14="http://schemas.microsoft.com/office/powerpoint/2010/main" val="2285532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3" name="PlaceHolder 2"/>
          <p:cNvSpPr>
            <a:spLocks noGrp="1"/>
          </p:cNvSpPr>
          <p:nvPr>
            <p:ph type="ftr" idx="2"/>
          </p:nvPr>
        </p:nvSpPr>
        <p:spPr/>
        <p:txBody>
          <a:bodyPr/>
          <a:lstStyle/>
          <a:p>
            <a:endParaRPr/>
          </a:p>
        </p:txBody>
      </p:sp>
      <p:sp>
        <p:nvSpPr>
          <p:cNvPr id="4" name="PlaceHolder 3"/>
          <p:cNvSpPr>
            <a:spLocks noGrp="1"/>
          </p:cNvSpPr>
          <p:nvPr>
            <p:ph type="sldNum" idx="3"/>
          </p:nvPr>
        </p:nvSpPr>
        <p:spPr/>
        <p:txBody>
          <a:bodyPr/>
          <a:lstStyle/>
          <a:p>
            <a:fld id="{F8E7CFC2-D3E5-4F82-B117-C8C0FF5B8F96}" type="slidenum">
              <a:t>‹#›</a:t>
            </a:fld>
            <a:endParaRPr/>
          </a:p>
        </p:txBody>
      </p:sp>
      <p:sp>
        <p:nvSpPr>
          <p:cNvPr id="5" name="PlaceHolder 4"/>
          <p:cNvSpPr>
            <a:spLocks noGrp="1"/>
          </p:cNvSpPr>
          <p:nvPr>
            <p:ph type="dt" idx="1"/>
          </p:nvPr>
        </p:nvSpPr>
        <p:spPr/>
        <p:txBody>
          <a:bodyPr/>
          <a:lstStyle/>
          <a:p>
            <a:fld id="{03590E17-323A-4014-8C2A-11B1B22311B9}" type="datetime1">
              <a:rPr lang="en-GB" smtClean="0"/>
              <a:t>05/09/2024</a:t>
            </a:fld>
            <a:endParaRPr/>
          </a:p>
        </p:txBody>
      </p:sp>
    </p:spTree>
    <p:extLst>
      <p:ext uri="{BB962C8B-B14F-4D97-AF65-F5344CB8AC3E}">
        <p14:creationId xmlns:p14="http://schemas.microsoft.com/office/powerpoint/2010/main" val="3903758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endParaRPr/>
          </a:p>
        </p:txBody>
      </p:sp>
      <p:sp>
        <p:nvSpPr>
          <p:cNvPr id="4" name="PlaceHolder 3"/>
          <p:cNvSpPr>
            <a:spLocks noGrp="1"/>
          </p:cNvSpPr>
          <p:nvPr>
            <p:ph type="sldNum" idx="3"/>
          </p:nvPr>
        </p:nvSpPr>
        <p:spPr/>
        <p:txBody>
          <a:bodyPr/>
          <a:lstStyle/>
          <a:p>
            <a:fld id="{5D2376D4-38C1-4E1C-9291-1B097AD70482}" type="slidenum">
              <a:t>‹#›</a:t>
            </a:fld>
            <a:endParaRPr/>
          </a:p>
        </p:txBody>
      </p:sp>
      <p:sp>
        <p:nvSpPr>
          <p:cNvPr id="5" name="PlaceHolder 4"/>
          <p:cNvSpPr>
            <a:spLocks noGrp="1"/>
          </p:cNvSpPr>
          <p:nvPr>
            <p:ph type="dt" idx="1"/>
          </p:nvPr>
        </p:nvSpPr>
        <p:spPr/>
        <p:txBody>
          <a:bodyPr/>
          <a:lstStyle/>
          <a:p>
            <a:fld id="{CFC09A0D-EDDB-458D-AA2B-F051F0F7E3D8}" type="datetime1">
              <a:rPr lang="en-GB" smtClean="0"/>
              <a:t>05/09/2024</a:t>
            </a:fld>
            <a:endParaRPr/>
          </a:p>
        </p:txBody>
      </p:sp>
    </p:spTree>
    <p:extLst>
      <p:ext uri="{BB962C8B-B14F-4D97-AF65-F5344CB8AC3E}">
        <p14:creationId xmlns:p14="http://schemas.microsoft.com/office/powerpoint/2010/main" val="2294078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A7A98639-563D-4F84-84CA-EB36992BE375}" type="slidenum">
              <a:t>‹#›</a:t>
            </a:fld>
            <a:endParaRPr/>
          </a:p>
        </p:txBody>
      </p:sp>
      <p:sp>
        <p:nvSpPr>
          <p:cNvPr id="8" name="PlaceHolder 7"/>
          <p:cNvSpPr>
            <a:spLocks noGrp="1"/>
          </p:cNvSpPr>
          <p:nvPr>
            <p:ph type="dt" idx="1"/>
          </p:nvPr>
        </p:nvSpPr>
        <p:spPr/>
        <p:txBody>
          <a:bodyPr/>
          <a:lstStyle/>
          <a:p>
            <a:fld id="{1C01147C-C58D-4A29-BC57-8E4F1BD9517B}" type="datetime1">
              <a:rPr lang="en-GB" smtClean="0"/>
              <a:t>05/09/2024</a:t>
            </a:fld>
            <a:endParaRPr/>
          </a:p>
        </p:txBody>
      </p:sp>
    </p:spTree>
    <p:extLst>
      <p:ext uri="{BB962C8B-B14F-4D97-AF65-F5344CB8AC3E}">
        <p14:creationId xmlns:p14="http://schemas.microsoft.com/office/powerpoint/2010/main" val="2146643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84D8DF62-9CA9-4801-AAEA-492FA54463F6}" type="slidenum">
              <a:t>‹#›</a:t>
            </a:fld>
            <a:endParaRPr/>
          </a:p>
        </p:txBody>
      </p:sp>
      <p:sp>
        <p:nvSpPr>
          <p:cNvPr id="8" name="PlaceHolder 7"/>
          <p:cNvSpPr>
            <a:spLocks noGrp="1"/>
          </p:cNvSpPr>
          <p:nvPr>
            <p:ph type="dt" idx="1"/>
          </p:nvPr>
        </p:nvSpPr>
        <p:spPr/>
        <p:txBody>
          <a:bodyPr/>
          <a:lstStyle/>
          <a:p>
            <a:fld id="{833CCCAB-5B9B-4AE3-B913-C2AA0B6EDAE0}" type="datetime1">
              <a:rPr lang="en-GB" smtClean="0"/>
              <a:t>05/09/2024</a:t>
            </a:fld>
            <a:endParaRPr/>
          </a:p>
        </p:txBody>
      </p:sp>
    </p:spTree>
    <p:extLst>
      <p:ext uri="{BB962C8B-B14F-4D97-AF65-F5344CB8AC3E}">
        <p14:creationId xmlns:p14="http://schemas.microsoft.com/office/powerpoint/2010/main" val="3971974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6" name="PlaceHolder 5"/>
          <p:cNvSpPr>
            <a:spLocks noGrp="1"/>
          </p:cNvSpPr>
          <p:nvPr>
            <p:ph type="ftr" idx="2"/>
          </p:nvPr>
        </p:nvSpPr>
        <p:spPr/>
        <p:txBody>
          <a:bodyPr/>
          <a:lstStyle/>
          <a:p>
            <a:endParaRPr/>
          </a:p>
        </p:txBody>
      </p:sp>
      <p:sp>
        <p:nvSpPr>
          <p:cNvPr id="7" name="PlaceHolder 6"/>
          <p:cNvSpPr>
            <a:spLocks noGrp="1"/>
          </p:cNvSpPr>
          <p:nvPr>
            <p:ph type="sldNum" idx="3"/>
          </p:nvPr>
        </p:nvSpPr>
        <p:spPr/>
        <p:txBody>
          <a:bodyPr/>
          <a:lstStyle/>
          <a:p>
            <a:fld id="{40EC73F1-B700-4A0C-8442-8FD7EE6DD70B}" type="slidenum">
              <a:t>‹#›</a:t>
            </a:fld>
            <a:endParaRPr/>
          </a:p>
        </p:txBody>
      </p:sp>
      <p:sp>
        <p:nvSpPr>
          <p:cNvPr id="8" name="PlaceHolder 7"/>
          <p:cNvSpPr>
            <a:spLocks noGrp="1"/>
          </p:cNvSpPr>
          <p:nvPr>
            <p:ph type="dt" idx="1"/>
          </p:nvPr>
        </p:nvSpPr>
        <p:spPr/>
        <p:txBody>
          <a:bodyPr/>
          <a:lstStyle/>
          <a:p>
            <a:fld id="{7D1BA6E8-94A2-4556-8B8C-E7B00A7031F1}" type="datetime1">
              <a:rPr lang="en-GB" smtClean="0"/>
              <a:t>05/09/2024</a:t>
            </a:fld>
            <a:endParaRPr/>
          </a:p>
        </p:txBody>
      </p:sp>
    </p:spTree>
    <p:extLst>
      <p:ext uri="{BB962C8B-B14F-4D97-AF65-F5344CB8AC3E}">
        <p14:creationId xmlns:p14="http://schemas.microsoft.com/office/powerpoint/2010/main" val="3907322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5" name="PlaceHolder 4"/>
          <p:cNvSpPr>
            <a:spLocks noGrp="1"/>
          </p:cNvSpPr>
          <p:nvPr>
            <p:ph type="ftr" idx="2"/>
          </p:nvPr>
        </p:nvSpPr>
        <p:spPr/>
        <p:txBody>
          <a:bodyPr/>
          <a:lstStyle/>
          <a:p>
            <a:endParaRPr/>
          </a:p>
        </p:txBody>
      </p:sp>
      <p:sp>
        <p:nvSpPr>
          <p:cNvPr id="6" name="PlaceHolder 5"/>
          <p:cNvSpPr>
            <a:spLocks noGrp="1"/>
          </p:cNvSpPr>
          <p:nvPr>
            <p:ph type="sldNum" idx="3"/>
          </p:nvPr>
        </p:nvSpPr>
        <p:spPr/>
        <p:txBody>
          <a:bodyPr/>
          <a:lstStyle/>
          <a:p>
            <a:fld id="{AB56A5AB-836E-4EE4-B3D2-5E34D0559194}" type="slidenum">
              <a:t>‹#›</a:t>
            </a:fld>
            <a:endParaRPr/>
          </a:p>
        </p:txBody>
      </p:sp>
      <p:sp>
        <p:nvSpPr>
          <p:cNvPr id="7" name="PlaceHolder 6"/>
          <p:cNvSpPr>
            <a:spLocks noGrp="1"/>
          </p:cNvSpPr>
          <p:nvPr>
            <p:ph type="dt" idx="1"/>
          </p:nvPr>
        </p:nvSpPr>
        <p:spPr/>
        <p:txBody>
          <a:bodyPr/>
          <a:lstStyle/>
          <a:p>
            <a:fld id="{479E35DB-1FC7-4A5F-989F-E5054FEE8CFF}" type="datetime1">
              <a:rPr lang="en-GB" smtClean="0"/>
              <a:t>05/09/2024</a:t>
            </a:fld>
            <a:endParaRPr/>
          </a:p>
        </p:txBody>
      </p:sp>
    </p:spTree>
    <p:extLst>
      <p:ext uri="{BB962C8B-B14F-4D97-AF65-F5344CB8AC3E}">
        <p14:creationId xmlns:p14="http://schemas.microsoft.com/office/powerpoint/2010/main" val="3086653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7" name="PlaceHolder 6"/>
          <p:cNvSpPr>
            <a:spLocks noGrp="1"/>
          </p:cNvSpPr>
          <p:nvPr>
            <p:ph type="ftr" idx="2"/>
          </p:nvPr>
        </p:nvSpPr>
        <p:spPr/>
        <p:txBody>
          <a:bodyPr/>
          <a:lstStyle/>
          <a:p>
            <a:endParaRPr/>
          </a:p>
        </p:txBody>
      </p:sp>
      <p:sp>
        <p:nvSpPr>
          <p:cNvPr id="8" name="PlaceHolder 7"/>
          <p:cNvSpPr>
            <a:spLocks noGrp="1"/>
          </p:cNvSpPr>
          <p:nvPr>
            <p:ph type="sldNum" idx="3"/>
          </p:nvPr>
        </p:nvSpPr>
        <p:spPr/>
        <p:txBody>
          <a:bodyPr/>
          <a:lstStyle/>
          <a:p>
            <a:fld id="{06BFDCFD-CCF3-4302-AB96-C57468C810E1}" type="slidenum">
              <a:t>‹#›</a:t>
            </a:fld>
            <a:endParaRPr/>
          </a:p>
        </p:txBody>
      </p:sp>
      <p:sp>
        <p:nvSpPr>
          <p:cNvPr id="9" name="PlaceHolder 8"/>
          <p:cNvSpPr>
            <a:spLocks noGrp="1"/>
          </p:cNvSpPr>
          <p:nvPr>
            <p:ph type="dt" idx="1"/>
          </p:nvPr>
        </p:nvSpPr>
        <p:spPr/>
        <p:txBody>
          <a:bodyPr/>
          <a:lstStyle/>
          <a:p>
            <a:fld id="{F82B32CD-CACC-4B8C-B246-BE05BEE84C16}" type="datetime1">
              <a:rPr lang="en-GB" smtClean="0"/>
              <a:t>05/09/2024</a:t>
            </a:fld>
            <a:endParaRPr/>
          </a:p>
        </p:txBody>
      </p:sp>
    </p:spTree>
    <p:extLst>
      <p:ext uri="{BB962C8B-B14F-4D97-AF65-F5344CB8AC3E}">
        <p14:creationId xmlns:p14="http://schemas.microsoft.com/office/powerpoint/2010/main" val="244009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1A9C02-A568-4A7B-AADA-1E6CD926559A}" type="datetime1">
              <a:rPr lang="en-GB" smtClean="0"/>
              <a:t>05/09/2024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1848042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pl-PL" sz="1800" b="0" strike="noStrike" spc="-1">
              <a:solidFill>
                <a:srgbClr val="000000"/>
              </a:solidFill>
              <a:latin typeface="Calibri"/>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pPr>
              <a:lnSpc>
                <a:spcPct val="90000"/>
              </a:lnSpc>
              <a:spcBef>
                <a:spcPts val="1417"/>
              </a:spcBef>
              <a:buNone/>
            </a:pPr>
            <a:endParaRPr lang="pl-PL" sz="2100" b="0" strike="noStrike" spc="-1">
              <a:solidFill>
                <a:srgbClr val="000000"/>
              </a:solidFill>
              <a:latin typeface="Calibri"/>
            </a:endParaRPr>
          </a:p>
        </p:txBody>
      </p:sp>
      <p:sp>
        <p:nvSpPr>
          <p:cNvPr id="9" name="PlaceHolder 8"/>
          <p:cNvSpPr>
            <a:spLocks noGrp="1"/>
          </p:cNvSpPr>
          <p:nvPr>
            <p:ph type="ftr" idx="2"/>
          </p:nvPr>
        </p:nvSpPr>
        <p:spPr/>
        <p:txBody>
          <a:bodyPr/>
          <a:lstStyle/>
          <a:p>
            <a:endParaRPr/>
          </a:p>
        </p:txBody>
      </p:sp>
      <p:sp>
        <p:nvSpPr>
          <p:cNvPr id="10" name="PlaceHolder 9"/>
          <p:cNvSpPr>
            <a:spLocks noGrp="1"/>
          </p:cNvSpPr>
          <p:nvPr>
            <p:ph type="sldNum" idx="3"/>
          </p:nvPr>
        </p:nvSpPr>
        <p:spPr/>
        <p:txBody>
          <a:bodyPr/>
          <a:lstStyle/>
          <a:p>
            <a:fld id="{24C8D68F-8EFD-4A73-AB2D-5C0AB3599B30}" type="slidenum">
              <a:t>‹#›</a:t>
            </a:fld>
            <a:endParaRPr/>
          </a:p>
        </p:txBody>
      </p:sp>
      <p:sp>
        <p:nvSpPr>
          <p:cNvPr id="11" name="PlaceHolder 10"/>
          <p:cNvSpPr>
            <a:spLocks noGrp="1"/>
          </p:cNvSpPr>
          <p:nvPr>
            <p:ph type="dt" idx="1"/>
          </p:nvPr>
        </p:nvSpPr>
        <p:spPr/>
        <p:txBody>
          <a:bodyPr/>
          <a:lstStyle/>
          <a:p>
            <a:fld id="{F45AEEE7-C7AA-40F9-A7F0-6B5E5DA23A1A}" type="datetime1">
              <a:rPr lang="en-GB" smtClean="0"/>
              <a:t>05/09/2024</a:t>
            </a:fld>
            <a:endParaRPr/>
          </a:p>
        </p:txBody>
      </p:sp>
    </p:spTree>
    <p:extLst>
      <p:ext uri="{BB962C8B-B14F-4D97-AF65-F5344CB8AC3E}">
        <p14:creationId xmlns:p14="http://schemas.microsoft.com/office/powerpoint/2010/main" val="1879175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2685" y="1122844"/>
            <a:ext cx="6858630" cy="2387243"/>
          </a:xfrm>
        </p:spPr>
        <p:txBody>
          <a:bodyPr anchor="b"/>
          <a:lstStyle>
            <a:lvl1pPr algn="ctr">
              <a:defRPr sz="4762"/>
            </a:lvl1pPr>
          </a:lstStyle>
          <a:p>
            <a:r>
              <a:rPr lang="it-IT"/>
              <a:t>Fare clic per modificare lo stile del titolo</a:t>
            </a:r>
          </a:p>
        </p:txBody>
      </p:sp>
      <p:sp>
        <p:nvSpPr>
          <p:cNvPr id="3" name="Sottotitolo 2"/>
          <p:cNvSpPr>
            <a:spLocks noGrp="1"/>
          </p:cNvSpPr>
          <p:nvPr>
            <p:ph type="subTitle" idx="1"/>
          </p:nvPr>
        </p:nvSpPr>
        <p:spPr>
          <a:xfrm>
            <a:off x="1142685" y="3602169"/>
            <a:ext cx="6858630" cy="1656090"/>
          </a:xfrm>
        </p:spPr>
        <p:txBody>
          <a:bodyPr/>
          <a:lstStyle>
            <a:lvl1pPr marL="0" indent="0" algn="ctr">
              <a:buNone/>
              <a:defRPr sz="1905"/>
            </a:lvl1pPr>
            <a:lvl2pPr marL="362834" indent="0" algn="ctr">
              <a:buNone/>
              <a:defRPr sz="1587"/>
            </a:lvl2pPr>
            <a:lvl3pPr marL="725668" indent="0" algn="ctr">
              <a:buNone/>
              <a:defRPr sz="1428"/>
            </a:lvl3pPr>
            <a:lvl4pPr marL="1088502" indent="0" algn="ctr">
              <a:buNone/>
              <a:defRPr sz="1270"/>
            </a:lvl4pPr>
            <a:lvl5pPr marL="1451336" indent="0" algn="ctr">
              <a:buNone/>
              <a:defRPr sz="1270"/>
            </a:lvl5pPr>
            <a:lvl6pPr marL="1814170" indent="0" algn="ctr">
              <a:buNone/>
              <a:defRPr sz="1270"/>
            </a:lvl6pPr>
            <a:lvl7pPr marL="2177004" indent="0" algn="ctr">
              <a:buNone/>
              <a:defRPr sz="1270"/>
            </a:lvl7pPr>
            <a:lvl8pPr marL="2539837" indent="0" algn="ctr">
              <a:buNone/>
              <a:defRPr sz="1270"/>
            </a:lvl8pPr>
            <a:lvl9pPr marL="2902671" indent="0" algn="ctr">
              <a:buNone/>
              <a:defRPr sz="1270"/>
            </a:lvl9pPr>
          </a:lstStyle>
          <a:p>
            <a:r>
              <a:rPr lang="it-IT"/>
              <a:t>Fare clic per modificare lo stile del sottotitolo dello schema</a:t>
            </a:r>
          </a:p>
        </p:txBody>
      </p:sp>
      <p:sp>
        <p:nvSpPr>
          <p:cNvPr id="4" name="Rectangle 6">
            <a:extLst>
              <a:ext uri="{FF2B5EF4-FFF2-40B4-BE49-F238E27FC236}">
                <a16:creationId xmlns:a16="http://schemas.microsoft.com/office/drawing/2014/main" id="{1B4AD615-1A61-FD4C-EF67-3AF4CA718598}"/>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731030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2F16B549-50E5-930B-64CC-E5300B414C05}"/>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2521576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626" y="1709690"/>
            <a:ext cx="7886669" cy="2853148"/>
          </a:xfrm>
        </p:spPr>
        <p:txBody>
          <a:bodyPr anchor="b"/>
          <a:lstStyle>
            <a:lvl1pPr>
              <a:defRPr sz="4762"/>
            </a:lvl1pPr>
          </a:lstStyle>
          <a:p>
            <a:r>
              <a:rPr lang="it-IT"/>
              <a:t>Fare clic per modificare lo stile del titolo</a:t>
            </a:r>
          </a:p>
        </p:txBody>
      </p:sp>
      <p:sp>
        <p:nvSpPr>
          <p:cNvPr id="3" name="Segnaposto testo 2"/>
          <p:cNvSpPr>
            <a:spLocks noGrp="1"/>
          </p:cNvSpPr>
          <p:nvPr>
            <p:ph type="body" idx="1"/>
          </p:nvPr>
        </p:nvSpPr>
        <p:spPr>
          <a:xfrm>
            <a:off x="623626" y="4588951"/>
            <a:ext cx="7886669" cy="1500789"/>
          </a:xfrm>
        </p:spPr>
        <p:txBody>
          <a:bodyPr/>
          <a:lstStyle>
            <a:lvl1pPr marL="0" indent="0">
              <a:buNone/>
              <a:defRPr sz="1905"/>
            </a:lvl1pPr>
            <a:lvl2pPr marL="362834" indent="0">
              <a:buNone/>
              <a:defRPr sz="1587"/>
            </a:lvl2pPr>
            <a:lvl3pPr marL="725668" indent="0">
              <a:buNone/>
              <a:defRPr sz="1428"/>
            </a:lvl3pPr>
            <a:lvl4pPr marL="1088502" indent="0">
              <a:buNone/>
              <a:defRPr sz="1270"/>
            </a:lvl4pPr>
            <a:lvl5pPr marL="1451336" indent="0">
              <a:buNone/>
              <a:defRPr sz="1270"/>
            </a:lvl5pPr>
            <a:lvl6pPr marL="1814170" indent="0">
              <a:buNone/>
              <a:defRPr sz="1270"/>
            </a:lvl6pPr>
            <a:lvl7pPr marL="2177004" indent="0">
              <a:buNone/>
              <a:defRPr sz="1270"/>
            </a:lvl7pPr>
            <a:lvl8pPr marL="2539837" indent="0">
              <a:buNone/>
              <a:defRPr sz="1270"/>
            </a:lvl8pPr>
            <a:lvl9pPr marL="2902671" indent="0">
              <a:buNone/>
              <a:defRPr sz="1270"/>
            </a:lvl9pPr>
          </a:lstStyle>
          <a:p>
            <a:pPr lvl="0"/>
            <a:r>
              <a:rPr lang="it-IT"/>
              <a:t>Fare clic per modificare stili del testo dello schema</a:t>
            </a:r>
          </a:p>
        </p:txBody>
      </p:sp>
      <p:sp>
        <p:nvSpPr>
          <p:cNvPr id="4" name="Rectangle 6">
            <a:extLst>
              <a:ext uri="{FF2B5EF4-FFF2-40B4-BE49-F238E27FC236}">
                <a16:creationId xmlns:a16="http://schemas.microsoft.com/office/drawing/2014/main" id="{682DE066-7191-054E-4957-CD64E4DB26F9}"/>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747903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326" y="1605240"/>
            <a:ext cx="4050421" cy="396637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8694" y="1605240"/>
            <a:ext cx="4050422" cy="396637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7AF35748-342A-CAA4-8FD1-D38E1D098879}"/>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863707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925" y="365577"/>
            <a:ext cx="7886669" cy="1324872"/>
          </a:xfrm>
        </p:spPr>
        <p:txBody>
          <a:bodyPr/>
          <a:lstStyle/>
          <a:p>
            <a:r>
              <a:rPr lang="it-IT"/>
              <a:t>Fare clic per modificare lo stile del titolo</a:t>
            </a:r>
          </a:p>
        </p:txBody>
      </p:sp>
      <p:sp>
        <p:nvSpPr>
          <p:cNvPr id="3" name="Segnaposto testo 2"/>
          <p:cNvSpPr>
            <a:spLocks noGrp="1"/>
          </p:cNvSpPr>
          <p:nvPr>
            <p:ph type="body" idx="1"/>
          </p:nvPr>
        </p:nvSpPr>
        <p:spPr>
          <a:xfrm>
            <a:off x="629926" y="1680829"/>
            <a:ext cx="3867743" cy="824609"/>
          </a:xfrm>
        </p:spPr>
        <p:txBody>
          <a:bodyPr anchor="b"/>
          <a:lstStyle>
            <a:lvl1pPr marL="0" indent="0">
              <a:buNone/>
              <a:defRPr sz="1905" b="1"/>
            </a:lvl1pPr>
            <a:lvl2pPr marL="362834" indent="0">
              <a:buNone/>
              <a:defRPr sz="1587" b="1"/>
            </a:lvl2pPr>
            <a:lvl3pPr marL="725668" indent="0">
              <a:buNone/>
              <a:defRPr sz="1428" b="1"/>
            </a:lvl3pPr>
            <a:lvl4pPr marL="1088502" indent="0">
              <a:buNone/>
              <a:defRPr sz="1270" b="1"/>
            </a:lvl4pPr>
            <a:lvl5pPr marL="1451336" indent="0">
              <a:buNone/>
              <a:defRPr sz="1270" b="1"/>
            </a:lvl5pPr>
            <a:lvl6pPr marL="1814170" indent="0">
              <a:buNone/>
              <a:defRPr sz="1270" b="1"/>
            </a:lvl6pPr>
            <a:lvl7pPr marL="2177004" indent="0">
              <a:buNone/>
              <a:defRPr sz="1270" b="1"/>
            </a:lvl7pPr>
            <a:lvl8pPr marL="2539837" indent="0">
              <a:buNone/>
              <a:defRPr sz="1270" b="1"/>
            </a:lvl8pPr>
            <a:lvl9pPr marL="2902671" indent="0">
              <a:buNone/>
              <a:defRPr sz="1270" b="1"/>
            </a:lvl9pPr>
          </a:lstStyle>
          <a:p>
            <a:pPr lvl="0"/>
            <a:r>
              <a:rPr lang="it-IT"/>
              <a:t>Fare clic per modificare stili del testo dello schema</a:t>
            </a:r>
          </a:p>
        </p:txBody>
      </p:sp>
      <p:sp>
        <p:nvSpPr>
          <p:cNvPr id="4" name="Segnaposto contenuto 3"/>
          <p:cNvSpPr>
            <a:spLocks noGrp="1"/>
          </p:cNvSpPr>
          <p:nvPr>
            <p:ph sz="half" idx="2"/>
          </p:nvPr>
        </p:nvSpPr>
        <p:spPr>
          <a:xfrm>
            <a:off x="629926" y="2505439"/>
            <a:ext cx="3867743" cy="368462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8694" y="1680829"/>
            <a:ext cx="3887901" cy="824609"/>
          </a:xfrm>
        </p:spPr>
        <p:txBody>
          <a:bodyPr anchor="b"/>
          <a:lstStyle>
            <a:lvl1pPr marL="0" indent="0">
              <a:buNone/>
              <a:defRPr sz="1905" b="1"/>
            </a:lvl1pPr>
            <a:lvl2pPr marL="362834" indent="0">
              <a:buNone/>
              <a:defRPr sz="1587" b="1"/>
            </a:lvl2pPr>
            <a:lvl3pPr marL="725668" indent="0">
              <a:buNone/>
              <a:defRPr sz="1428" b="1"/>
            </a:lvl3pPr>
            <a:lvl4pPr marL="1088502" indent="0">
              <a:buNone/>
              <a:defRPr sz="1270" b="1"/>
            </a:lvl4pPr>
            <a:lvl5pPr marL="1451336" indent="0">
              <a:buNone/>
              <a:defRPr sz="1270" b="1"/>
            </a:lvl5pPr>
            <a:lvl6pPr marL="1814170" indent="0">
              <a:buNone/>
              <a:defRPr sz="1270" b="1"/>
            </a:lvl6pPr>
            <a:lvl7pPr marL="2177004" indent="0">
              <a:buNone/>
              <a:defRPr sz="1270" b="1"/>
            </a:lvl7pPr>
            <a:lvl8pPr marL="2539837" indent="0">
              <a:buNone/>
              <a:defRPr sz="1270" b="1"/>
            </a:lvl8pPr>
            <a:lvl9pPr marL="2902671" indent="0">
              <a:buNone/>
              <a:defRPr sz="1270" b="1"/>
            </a:lvl9pPr>
          </a:lstStyle>
          <a:p>
            <a:pPr lvl="0"/>
            <a:r>
              <a:rPr lang="it-IT"/>
              <a:t>Fare clic per modificare stili del testo dello schema</a:t>
            </a:r>
          </a:p>
        </p:txBody>
      </p:sp>
      <p:sp>
        <p:nvSpPr>
          <p:cNvPr id="6" name="Segnaposto contenuto 5"/>
          <p:cNvSpPr>
            <a:spLocks noGrp="1"/>
          </p:cNvSpPr>
          <p:nvPr>
            <p:ph sz="quarter" idx="4"/>
          </p:nvPr>
        </p:nvSpPr>
        <p:spPr>
          <a:xfrm>
            <a:off x="4628694" y="2505439"/>
            <a:ext cx="3887901" cy="368462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a:extLst>
              <a:ext uri="{FF2B5EF4-FFF2-40B4-BE49-F238E27FC236}">
                <a16:creationId xmlns:a16="http://schemas.microsoft.com/office/drawing/2014/main" id="{A97C220E-E5F9-2117-B6BB-E0669BB3F501}"/>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3982007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A3C027C9-8764-F8FF-89BB-C96966467E32}"/>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2909445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49D1C7E-7887-9EE7-B455-593526CD33E4}"/>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2345087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926" y="457658"/>
            <a:ext cx="2949312" cy="1599742"/>
          </a:xfrm>
        </p:spPr>
        <p:txBody>
          <a:bodyPr anchor="b"/>
          <a:lstStyle>
            <a:lvl1pPr>
              <a:defRPr sz="2540"/>
            </a:lvl1pPr>
          </a:lstStyle>
          <a:p>
            <a:r>
              <a:rPr lang="it-IT"/>
              <a:t>Fare clic per modificare lo stile del titolo</a:t>
            </a:r>
          </a:p>
        </p:txBody>
      </p:sp>
      <p:sp>
        <p:nvSpPr>
          <p:cNvPr id="3" name="Segnaposto contenuto 2"/>
          <p:cNvSpPr>
            <a:spLocks noGrp="1"/>
          </p:cNvSpPr>
          <p:nvPr>
            <p:ph idx="1"/>
          </p:nvPr>
        </p:nvSpPr>
        <p:spPr>
          <a:xfrm>
            <a:off x="3887901" y="986783"/>
            <a:ext cx="4628693" cy="4874815"/>
          </a:xfrm>
        </p:spPr>
        <p:txBody>
          <a:bodyPr/>
          <a:lstStyle>
            <a:lvl1pPr>
              <a:defRPr sz="2540"/>
            </a:lvl1pPr>
            <a:lvl2pPr>
              <a:defRPr sz="2222"/>
            </a:lvl2pPr>
            <a:lvl3pPr>
              <a:defRPr sz="1905"/>
            </a:lvl3pPr>
            <a:lvl4pPr>
              <a:defRPr sz="1587"/>
            </a:lvl4pPr>
            <a:lvl5pPr>
              <a:defRPr sz="1587"/>
            </a:lvl5pPr>
            <a:lvl6pPr>
              <a:defRPr sz="1587"/>
            </a:lvl6pPr>
            <a:lvl7pPr>
              <a:defRPr sz="1587"/>
            </a:lvl7pPr>
            <a:lvl8pPr>
              <a:defRPr sz="1587"/>
            </a:lvl8pPr>
            <a:lvl9pPr>
              <a:defRPr sz="1587"/>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926" y="2057401"/>
            <a:ext cx="2949312" cy="3811069"/>
          </a:xfrm>
        </p:spPr>
        <p:txBody>
          <a:bodyPr/>
          <a:lstStyle>
            <a:lvl1pPr marL="0" indent="0">
              <a:buNone/>
              <a:defRPr sz="1270"/>
            </a:lvl1pPr>
            <a:lvl2pPr marL="362834" indent="0">
              <a:buNone/>
              <a:defRPr sz="1111"/>
            </a:lvl2pPr>
            <a:lvl3pPr marL="725668" indent="0">
              <a:buNone/>
              <a:defRPr sz="952"/>
            </a:lvl3pPr>
            <a:lvl4pPr marL="1088502" indent="0">
              <a:buNone/>
              <a:defRPr sz="794"/>
            </a:lvl4pPr>
            <a:lvl5pPr marL="1451336" indent="0">
              <a:buNone/>
              <a:defRPr sz="794"/>
            </a:lvl5pPr>
            <a:lvl6pPr marL="1814170" indent="0">
              <a:buNone/>
              <a:defRPr sz="794"/>
            </a:lvl6pPr>
            <a:lvl7pPr marL="2177004" indent="0">
              <a:buNone/>
              <a:defRPr sz="794"/>
            </a:lvl7pPr>
            <a:lvl8pPr marL="2539837" indent="0">
              <a:buNone/>
              <a:defRPr sz="794"/>
            </a:lvl8pPr>
            <a:lvl9pPr marL="2902671" indent="0">
              <a:buNone/>
              <a:defRPr sz="794"/>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04ADBD21-2AF7-C379-D503-FDFA401FFFD4}"/>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1407034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926" y="457658"/>
            <a:ext cx="2949312" cy="1599742"/>
          </a:xfrm>
        </p:spPr>
        <p:txBody>
          <a:bodyPr anchor="b"/>
          <a:lstStyle>
            <a:lvl1pPr>
              <a:defRPr sz="2540"/>
            </a:lvl1pPr>
          </a:lstStyle>
          <a:p>
            <a:r>
              <a:rPr lang="it-IT"/>
              <a:t>Fare clic per modificare lo stile del titolo</a:t>
            </a:r>
          </a:p>
        </p:txBody>
      </p:sp>
      <p:sp>
        <p:nvSpPr>
          <p:cNvPr id="3" name="Segnaposto immagine 2"/>
          <p:cNvSpPr>
            <a:spLocks noGrp="1"/>
          </p:cNvSpPr>
          <p:nvPr>
            <p:ph type="pic" idx="1"/>
          </p:nvPr>
        </p:nvSpPr>
        <p:spPr>
          <a:xfrm>
            <a:off x="3887901" y="986783"/>
            <a:ext cx="4628693" cy="4874815"/>
          </a:xfrm>
        </p:spPr>
        <p:txBody>
          <a:bodyPr/>
          <a:lstStyle>
            <a:lvl1pPr marL="0" indent="0">
              <a:buNone/>
              <a:defRPr sz="2540"/>
            </a:lvl1pPr>
            <a:lvl2pPr marL="362834" indent="0">
              <a:buNone/>
              <a:defRPr sz="2222"/>
            </a:lvl2pPr>
            <a:lvl3pPr marL="725668" indent="0">
              <a:buNone/>
              <a:defRPr sz="1905"/>
            </a:lvl3pPr>
            <a:lvl4pPr marL="1088502" indent="0">
              <a:buNone/>
              <a:defRPr sz="1587"/>
            </a:lvl4pPr>
            <a:lvl5pPr marL="1451336" indent="0">
              <a:buNone/>
              <a:defRPr sz="1587"/>
            </a:lvl5pPr>
            <a:lvl6pPr marL="1814170" indent="0">
              <a:buNone/>
              <a:defRPr sz="1587"/>
            </a:lvl6pPr>
            <a:lvl7pPr marL="2177004" indent="0">
              <a:buNone/>
              <a:defRPr sz="1587"/>
            </a:lvl7pPr>
            <a:lvl8pPr marL="2539837" indent="0">
              <a:buNone/>
              <a:defRPr sz="1587"/>
            </a:lvl8pPr>
            <a:lvl9pPr marL="2902671" indent="0">
              <a:buNone/>
              <a:defRPr sz="1587"/>
            </a:lvl9pPr>
          </a:lstStyle>
          <a:p>
            <a:pPr lvl="0"/>
            <a:endParaRPr lang="it-IT" noProof="0"/>
          </a:p>
        </p:txBody>
      </p:sp>
      <p:sp>
        <p:nvSpPr>
          <p:cNvPr id="4" name="Segnaposto testo 3"/>
          <p:cNvSpPr>
            <a:spLocks noGrp="1"/>
          </p:cNvSpPr>
          <p:nvPr>
            <p:ph type="body" sz="half" idx="2"/>
          </p:nvPr>
        </p:nvSpPr>
        <p:spPr>
          <a:xfrm>
            <a:off x="629926" y="2057401"/>
            <a:ext cx="2949312" cy="3811069"/>
          </a:xfrm>
        </p:spPr>
        <p:txBody>
          <a:bodyPr/>
          <a:lstStyle>
            <a:lvl1pPr marL="0" indent="0">
              <a:buNone/>
              <a:defRPr sz="1270"/>
            </a:lvl1pPr>
            <a:lvl2pPr marL="362834" indent="0">
              <a:buNone/>
              <a:defRPr sz="1111"/>
            </a:lvl2pPr>
            <a:lvl3pPr marL="725668" indent="0">
              <a:buNone/>
              <a:defRPr sz="952"/>
            </a:lvl3pPr>
            <a:lvl4pPr marL="1088502" indent="0">
              <a:buNone/>
              <a:defRPr sz="794"/>
            </a:lvl4pPr>
            <a:lvl5pPr marL="1451336" indent="0">
              <a:buNone/>
              <a:defRPr sz="794"/>
            </a:lvl5pPr>
            <a:lvl6pPr marL="1814170" indent="0">
              <a:buNone/>
              <a:defRPr sz="794"/>
            </a:lvl6pPr>
            <a:lvl7pPr marL="2177004" indent="0">
              <a:buNone/>
              <a:defRPr sz="794"/>
            </a:lvl7pPr>
            <a:lvl8pPr marL="2539837" indent="0">
              <a:buNone/>
              <a:defRPr sz="794"/>
            </a:lvl8pPr>
            <a:lvl9pPr marL="2902671" indent="0">
              <a:buNone/>
              <a:defRPr sz="794"/>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CC07E527-7FA9-CECE-80FE-67D419374D72}"/>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42703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82131D-A539-4EBC-8D79-5048E85AD8CB}" type="datetime1">
              <a:rPr lang="en-GB" smtClean="0"/>
              <a:t>05/09/2024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404498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31C08AC0-8543-95A2-3F68-83DE681A507E}"/>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1896362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9416" y="1605240"/>
            <a:ext cx="2129149" cy="396637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251971" y="1605240"/>
            <a:ext cx="6266500" cy="396637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69241240-7940-4818-3C2D-FDE8AC44ED68}"/>
              </a:ext>
            </a:extLst>
          </p:cNvPr>
          <p:cNvSpPr>
            <a:spLocks noGrp="1" noChangeArrowheads="1"/>
          </p:cNvSpPr>
          <p:nvPr>
            <p:ph type="ftr" idx="10"/>
          </p:nvPr>
        </p:nvSpPr>
        <p:spPr>
          <a:ln/>
        </p:spPr>
        <p:txBody>
          <a:bodyPr/>
          <a:lstStyle>
            <a:lvl1pPr>
              <a:defRPr/>
            </a:lvl1pPr>
          </a:lstStyle>
          <a:p>
            <a:pPr>
              <a:defRPr/>
            </a:pPr>
            <a:endParaRPr lang="en-GB" altLang="it-IT"/>
          </a:p>
        </p:txBody>
      </p:sp>
    </p:spTree>
    <p:extLst>
      <p:ext uri="{BB962C8B-B14F-4D97-AF65-F5344CB8AC3E}">
        <p14:creationId xmlns:p14="http://schemas.microsoft.com/office/powerpoint/2010/main" val="3322491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94479" y="188918"/>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p>
        </p:txBody>
      </p:sp>
      <p:sp>
        <p:nvSpPr>
          <p:cNvPr id="40963" name="Rectangle 2"/>
          <p:cNvSpPr>
            <a:spLocks noGrp="1" noChangeArrowheads="1"/>
          </p:cNvSpPr>
          <p:nvPr>
            <p:ph type="ctrTitle"/>
          </p:nvPr>
        </p:nvSpPr>
        <p:spPr>
          <a:xfrm>
            <a:off x="468317" y="5440368"/>
            <a:ext cx="8207375" cy="898525"/>
          </a:xfrm>
        </p:spPr>
        <p:txBody>
          <a:bodyPr anchorCtr="1"/>
          <a:lstStyle>
            <a:lvl1pPr algn="ctr">
              <a:defRPr sz="2700"/>
            </a:lvl1pPr>
          </a:lstStyle>
          <a:p>
            <a:pPr lvl="0"/>
            <a:r>
              <a:rPr lang="de-DE" noProof="0"/>
              <a:t>Titelmasterformat durch Klicken bearbeiten</a:t>
            </a:r>
          </a:p>
        </p:txBody>
      </p:sp>
    </p:spTree>
    <p:extLst>
      <p:ext uri="{BB962C8B-B14F-4D97-AF65-F5344CB8AC3E}">
        <p14:creationId xmlns:p14="http://schemas.microsoft.com/office/powerpoint/2010/main" val="216604661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285562638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264319" indent="-264319">
              <a:buFont typeface="Wingdings" pitchFamily="2" charset="2"/>
              <a:buChar char="n"/>
              <a:defRPr/>
            </a:lvl1pPr>
            <a:lvl2pPr marL="519113" indent="-195263">
              <a:buFont typeface="Wingdings" pitchFamily="2" charset="2"/>
              <a:buChar char="n"/>
              <a:defRPr/>
            </a:lvl2pPr>
            <a:lvl3pPr marL="857250" indent="-171450">
              <a:buFont typeface="Wingdings" pitchFamily="2" charset="2"/>
              <a:buChar char="n"/>
              <a:defRPr/>
            </a:lvl3pPr>
            <a:lvl4pPr marL="1200150" indent="-171450">
              <a:buFont typeface="Wingdings" pitchFamily="2" charset="2"/>
              <a:buChar char="n"/>
              <a:defRPr/>
            </a:lvl4pPr>
            <a:lvl5pPr marL="1543050" indent="-171450">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Foliennummernplatzhalter 1">
            <a:extLst>
              <a:ext uri="{FF2B5EF4-FFF2-40B4-BE49-F238E27FC236}">
                <a16:creationId xmlns:a16="http://schemas.microsoft.com/office/drawing/2014/main" id="{449BA8CE-6C30-4BD6-B3E2-BF4F89F6657A}"/>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413282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264319" indent="-264319">
              <a:buFont typeface="Wingdings" pitchFamily="2" charset="2"/>
              <a:buChar char=""/>
              <a:defRPr/>
            </a:lvl1pPr>
            <a:lvl2pPr marL="519113" indent="-195263">
              <a:buFont typeface="Wingdings" pitchFamily="2" charset="2"/>
              <a:buChar char=""/>
              <a:defRPr/>
            </a:lvl2pPr>
            <a:lvl3pPr marL="857250" indent="-171450">
              <a:buFont typeface="Wingdings" pitchFamily="2" charset="2"/>
              <a:buChar char=""/>
              <a:defRPr/>
            </a:lvl3pPr>
            <a:lvl4pPr marL="1200150" indent="-171450">
              <a:buFont typeface="Wingdings" pitchFamily="2" charset="2"/>
              <a:buChar char=""/>
              <a:defRPr/>
            </a:lvl4pPr>
            <a:lvl5pPr marL="1543050" indent="-17145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Foliennummernplatzhalter 1">
            <a:extLst>
              <a:ext uri="{FF2B5EF4-FFF2-40B4-BE49-F238E27FC236}">
                <a16:creationId xmlns:a16="http://schemas.microsoft.com/office/drawing/2014/main" id="{902D32D6-65E3-4E90-B229-509915A75468}"/>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52070567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a:extLst>
              <a:ext uri="{FF2B5EF4-FFF2-40B4-BE49-F238E27FC236}">
                <a16:creationId xmlns:a16="http://schemas.microsoft.com/office/drawing/2014/main" id="{052464A0-72C2-47D9-98AC-73C1F2729966}"/>
              </a:ext>
            </a:extLst>
          </p:cNvPr>
          <p:cNvSpPr>
            <a:spLocks noGrp="1"/>
          </p:cNvSpPr>
          <p:nvPr>
            <p:ph type="sldNum" sz="quarter" idx="11"/>
          </p:nvPr>
        </p:nvSpPr>
        <p:spPr>
          <a:xfrm>
            <a:off x="7542330" y="6381751"/>
            <a:ext cx="648072" cy="215900"/>
          </a:xfrm>
          <a:prstGeom prst="rect">
            <a:avLst/>
          </a:prstGeom>
        </p:spPr>
        <p:txBody>
          <a:bodyPr/>
          <a:lstStyle>
            <a:lvl1pPr>
              <a:defRPr sz="1050"/>
            </a:lvl1pPr>
          </a:lstStyle>
          <a:p>
            <a:pPr>
              <a:defRPr/>
            </a:pPr>
            <a:fld id="{9AEE1EEC-1F3D-496F-80FE-60C0313105A3}" type="slidenum">
              <a:rPr lang="de-DE" smtClean="0"/>
              <a:pPr>
                <a:defRPr/>
              </a:pPr>
              <a:t>‹#›</a:t>
            </a:fld>
            <a:endParaRPr lang="de-DE" dirty="0"/>
          </a:p>
        </p:txBody>
      </p:sp>
    </p:spTree>
    <p:extLst>
      <p:ext uri="{BB962C8B-B14F-4D97-AF65-F5344CB8AC3E}">
        <p14:creationId xmlns:p14="http://schemas.microsoft.com/office/powerpoint/2010/main" val="65179541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1188981" y="4805749"/>
            <a:ext cx="6858000" cy="8640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buNone/>
              <a:defRPr kumimoji="0" lang="de-DE" sz="2200" b="0" i="0" u="none" strike="noStrike" kern="1200" cap="none" spc="0" normalizeH="0" baseline="0" dirty="0" smtClean="0">
                <a:ln>
                  <a:noFill/>
                </a:ln>
                <a:solidFill>
                  <a:srgbClr val="000000"/>
                </a:solidFill>
                <a:effectLst/>
                <a:uLnTx/>
                <a:uFillTx/>
                <a:latin typeface="Arial"/>
              </a:defRPr>
            </a:lvl1pPr>
          </a:lstStyle>
          <a:p>
            <a:pPr marL="0" marR="0" lvl="0" indent="0" defTabSz="685800" eaLnBrk="1" fontAlgn="auto" latinLnBrk="0" hangingPunct="1">
              <a:lnSpc>
                <a:spcPct val="90000"/>
              </a:lnSpc>
              <a:spcBef>
                <a:spcPts val="750"/>
              </a:spcBef>
              <a:spcAft>
                <a:spcPts val="0"/>
              </a:spcAft>
              <a:buClrTx/>
              <a:buSzTx/>
              <a:tabLst/>
            </a:pPr>
            <a:r>
              <a:rPr lang="de-DE" dirty="0"/>
              <a:t>Untertitel Arial, 22 Punkt</a:t>
            </a:r>
          </a:p>
        </p:txBody>
      </p:sp>
      <p:sp>
        <p:nvSpPr>
          <p:cNvPr id="2" name="Titel 1"/>
          <p:cNvSpPr>
            <a:spLocks noGrp="1"/>
          </p:cNvSpPr>
          <p:nvPr>
            <p:ph type="title" hasCustomPrompt="1"/>
          </p:nvPr>
        </p:nvSpPr>
        <p:spPr>
          <a:xfrm>
            <a:off x="1147051" y="2458564"/>
            <a:ext cx="7617600" cy="2184000"/>
          </a:xfrm>
          <a:prstGeom prst="rect">
            <a:avLst/>
          </a:prstGeom>
        </p:spPr>
        <p:txBody>
          <a:bodyPr/>
          <a:lstStyle>
            <a:lvl1pPr>
              <a:defRPr kumimoji="0" lang="de-DE" sz="5200" b="0" i="0" u="none" strike="noStrike" kern="1200" cap="none" spc="0" normalizeH="0" baseline="0" dirty="0" smtClean="0">
                <a:ln>
                  <a:noFill/>
                </a:ln>
                <a:solidFill>
                  <a:srgbClr val="000000"/>
                </a:solidFill>
                <a:effectLst/>
                <a:uLnTx/>
                <a:uFillTx/>
                <a:latin typeface="+mj-lt"/>
                <a:ea typeface="+mj-ea"/>
                <a:cs typeface="+mj-cs"/>
              </a:defRPr>
            </a:lvl1pPr>
          </a:lstStyle>
          <a:p>
            <a:r>
              <a:rPr lang="de-DE" dirty="0"/>
              <a:t>Präsentationstitel Arial, 52 Punkt</a:t>
            </a:r>
          </a:p>
        </p:txBody>
      </p:sp>
      <p:sp>
        <p:nvSpPr>
          <p:cNvPr id="9" name="Text Box 32"/>
          <p:cNvSpPr txBox="1">
            <a:spLocks noChangeArrowheads="1"/>
          </p:cNvSpPr>
          <p:nvPr userDrawn="1"/>
        </p:nvSpPr>
        <p:spPr bwMode="auto">
          <a:xfrm>
            <a:off x="4572000" y="505073"/>
            <a:ext cx="3581400" cy="24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nSpc>
                <a:spcPct val="105000"/>
              </a:lnSpc>
              <a:spcBef>
                <a:spcPct val="50000"/>
              </a:spcBef>
              <a:defRPr/>
            </a:pPr>
            <a:r>
              <a:rPr lang="de-CH" sz="800" dirty="0"/>
              <a:t>Eidgenössisches Departement des Innern EDI</a:t>
            </a:r>
            <a:br>
              <a:rPr lang="de-CH" sz="800" dirty="0"/>
            </a:br>
            <a:r>
              <a:rPr lang="de-CH" sz="800" b="1" dirty="0"/>
              <a:t>Bundesamt für Meteorologie und Klimatologie </a:t>
            </a:r>
            <a:r>
              <a:rPr lang="de-CH" sz="800" b="1" dirty="0" err="1"/>
              <a:t>MeteoSchweiz</a:t>
            </a:r>
            <a:endParaRPr lang="de-CH" sz="800" dirty="0"/>
          </a:p>
        </p:txBody>
      </p:sp>
      <p:grpSp>
        <p:nvGrpSpPr>
          <p:cNvPr id="3" name="Gruppieren 2"/>
          <p:cNvGrpSpPr/>
          <p:nvPr userDrawn="1"/>
        </p:nvGrpSpPr>
        <p:grpSpPr>
          <a:xfrm>
            <a:off x="911188" y="483439"/>
            <a:ext cx="2011958" cy="698500"/>
            <a:chOff x="911188" y="362579"/>
            <a:chExt cx="2011958" cy="523875"/>
          </a:xfrm>
        </p:grpSpPr>
        <p:pic>
          <p:nvPicPr>
            <p:cNvPr id="11" name="Picture 37" descr="Logo_CMYK_po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6071" y="378454"/>
              <a:ext cx="1997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4" descr="Wapp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1188" y="362579"/>
              <a:ext cx="292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Grafik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59" y="2450376"/>
            <a:ext cx="9108000" cy="4373552"/>
          </a:xfrm>
          <a:prstGeom prst="rect">
            <a:avLst/>
          </a:prstGeom>
        </p:spPr>
      </p:pic>
    </p:spTree>
    <p:extLst>
      <p:ext uri="{BB962C8B-B14F-4D97-AF65-F5344CB8AC3E}">
        <p14:creationId xmlns:p14="http://schemas.microsoft.com/office/powerpoint/2010/main" val="717507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intermediate">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1295401" y="2716582"/>
            <a:ext cx="6509197" cy="944109"/>
          </a:xfrm>
          <a:prstGeom prst="rect">
            <a:avLst/>
          </a:prstGeom>
        </p:spPr>
        <p:txBody>
          <a:bodyPr/>
          <a:lstStyle>
            <a:lvl1pPr algn="ct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2933366800"/>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5" name="Rechteck 4"/>
          <p:cNvSpPr/>
          <p:nvPr userDrawn="1"/>
        </p:nvSpPr>
        <p:spPr bwMode="auto">
          <a:xfrm>
            <a:off x="0" y="-8547"/>
            <a:ext cx="9162000" cy="6876000"/>
          </a:xfrm>
          <a:prstGeom prst="rect">
            <a:avLst/>
          </a:prstGeom>
          <a:solidFill>
            <a:srgbClr val="7D6E5F">
              <a:lumMod val="60000"/>
              <a:lumOff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100" b="0" i="0" u="none" strike="noStrike" kern="0" cap="none" spc="0" normalizeH="0" baseline="0" noProof="0">
              <a:ln>
                <a:noFill/>
              </a:ln>
              <a:solidFill>
                <a:srgbClr val="B4A89C"/>
              </a:solidFill>
              <a:effectLst/>
              <a:uLnTx/>
              <a:uFillTx/>
              <a:latin typeface="Arial"/>
            </a:endParaRPr>
          </a:p>
        </p:txBody>
      </p:sp>
      <p:sp>
        <p:nvSpPr>
          <p:cNvPr id="4" name="Rectangle 17"/>
          <p:cNvSpPr>
            <a:spLocks noGrp="1" noChangeArrowheads="1"/>
          </p:cNvSpPr>
          <p:nvPr>
            <p:ph type="subTitle" idx="1" hasCustomPrompt="1"/>
          </p:nvPr>
        </p:nvSpPr>
        <p:spPr>
          <a:xfrm>
            <a:off x="1532414" y="2410885"/>
            <a:ext cx="6081933" cy="284516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buNone/>
              <a:defRPr lang="de-CH" sz="1800" baseline="0">
                <a:solidFill>
                  <a:schemeClr val="bg1"/>
                </a:solidFill>
              </a:defRPr>
            </a:lvl1pPr>
          </a:lstStyle>
          <a:p>
            <a:pPr lvl="0"/>
            <a:r>
              <a:rPr lang="de-CH" dirty="0"/>
              <a:t>Statement Arial normal 18. </a:t>
            </a:r>
            <a:r>
              <a:rPr lang="de-CH" dirty="0" err="1"/>
              <a:t>Feugiamet</a:t>
            </a:r>
            <a:r>
              <a:rPr lang="de-CH" dirty="0"/>
              <a:t> ad </a:t>
            </a:r>
            <a:r>
              <a:rPr lang="de-CH" dirty="0" err="1"/>
              <a:t>delisl</a:t>
            </a:r>
            <a:r>
              <a:rPr lang="de-CH" dirty="0"/>
              <a:t> in </a:t>
            </a:r>
            <a:r>
              <a:rPr lang="de-CH" dirty="0" err="1"/>
              <a:t>hent</a:t>
            </a:r>
            <a:r>
              <a:rPr lang="de-CH" dirty="0"/>
              <a:t> ad </a:t>
            </a:r>
            <a:r>
              <a:rPr lang="de-CH" dirty="0" err="1"/>
              <a:t>estion</a:t>
            </a:r>
            <a:r>
              <a:rPr lang="de-CH" dirty="0"/>
              <a:t> </a:t>
            </a:r>
            <a:r>
              <a:rPr lang="de-CH" dirty="0" err="1"/>
              <a:t>hent</a:t>
            </a:r>
            <a:r>
              <a:rPr lang="de-CH" dirty="0"/>
              <a:t> </a:t>
            </a:r>
            <a:r>
              <a:rPr lang="de-CH" dirty="0" err="1"/>
              <a:t>prat</a:t>
            </a:r>
            <a:r>
              <a:rPr lang="de-CH" dirty="0"/>
              <a:t> </a:t>
            </a:r>
            <a:r>
              <a:rPr lang="de-CH" dirty="0" err="1"/>
              <a:t>lortincilit</a:t>
            </a:r>
            <a:r>
              <a:rPr lang="de-CH" dirty="0"/>
              <a:t> </a:t>
            </a:r>
            <a:r>
              <a:rPr lang="de-CH" dirty="0" err="1"/>
              <a:t>utem</a:t>
            </a:r>
            <a:r>
              <a:rPr lang="de-CH" dirty="0"/>
              <a:t> </a:t>
            </a:r>
            <a:r>
              <a:rPr lang="de-CH" dirty="0" err="1"/>
              <a:t>doloreet</a:t>
            </a:r>
            <a:r>
              <a:rPr lang="de-CH" dirty="0"/>
              <a:t> </a:t>
            </a:r>
            <a:r>
              <a:rPr lang="de-CH" dirty="0" err="1"/>
              <a:t>alisis</a:t>
            </a:r>
            <a:r>
              <a:rPr lang="de-CH" dirty="0"/>
              <a:t> </a:t>
            </a:r>
            <a:r>
              <a:rPr lang="de-CH" dirty="0" err="1"/>
              <a:t>auguerc</a:t>
            </a:r>
            <a:r>
              <a:rPr lang="de-CH" dirty="0"/>
              <a:t> </a:t>
            </a:r>
            <a:r>
              <a:rPr lang="de-CH" dirty="0" err="1"/>
              <a:t>iliquatum</a:t>
            </a:r>
            <a:r>
              <a:rPr lang="de-CH" dirty="0"/>
              <a:t> </a:t>
            </a:r>
            <a:r>
              <a:rPr lang="de-CH" dirty="0" err="1"/>
              <a:t>euipsuscilis</a:t>
            </a:r>
            <a:r>
              <a:rPr lang="de-CH" dirty="0"/>
              <a:t> </a:t>
            </a:r>
            <a:r>
              <a:rPr lang="de-CH" dirty="0" err="1"/>
              <a:t>augue</a:t>
            </a:r>
            <a:r>
              <a:rPr lang="de-CH" dirty="0"/>
              <a:t> do </a:t>
            </a:r>
            <a:r>
              <a:rPr lang="de-CH" dirty="0" err="1"/>
              <a:t>consequipis</a:t>
            </a:r>
            <a:r>
              <a:rPr lang="de-CH" dirty="0"/>
              <a:t> </a:t>
            </a:r>
            <a:r>
              <a:rPr lang="de-CH" dirty="0" err="1"/>
              <a:t>nulputpat</a:t>
            </a:r>
            <a:r>
              <a:rPr lang="de-CH" dirty="0"/>
              <a:t> </a:t>
            </a:r>
            <a:r>
              <a:rPr lang="de-CH" dirty="0" err="1"/>
              <a:t>lum</a:t>
            </a:r>
            <a:r>
              <a:rPr lang="de-CH" dirty="0"/>
              <a:t> </a:t>
            </a:r>
            <a:r>
              <a:rPr lang="de-CH" dirty="0" err="1"/>
              <a:t>dolobore</a:t>
            </a:r>
            <a:r>
              <a:rPr lang="de-CH" dirty="0"/>
              <a:t> </a:t>
            </a:r>
            <a:r>
              <a:rPr lang="de-CH" dirty="0" err="1"/>
              <a:t>diodolorem</a:t>
            </a:r>
            <a:r>
              <a:rPr lang="de-CH" dirty="0"/>
              <a:t> </a:t>
            </a:r>
            <a:r>
              <a:rPr lang="de-CH" dirty="0" err="1"/>
              <a:t>nullam</a:t>
            </a:r>
            <a:r>
              <a:rPr lang="de-CH" dirty="0"/>
              <a:t>, </a:t>
            </a:r>
            <a:r>
              <a:rPr lang="de-CH" dirty="0" err="1"/>
              <a:t>susting</a:t>
            </a:r>
            <a:r>
              <a:rPr lang="de-CH" dirty="0"/>
              <a:t> </a:t>
            </a:r>
            <a:r>
              <a:rPr lang="de-CH" dirty="0" err="1"/>
              <a:t>eumsan</a:t>
            </a:r>
            <a:r>
              <a:rPr lang="de-CH" dirty="0"/>
              <a:t> </a:t>
            </a:r>
            <a:r>
              <a:rPr lang="de-CH" dirty="0" err="1"/>
              <a:t>veliquismod</a:t>
            </a:r>
            <a:r>
              <a:rPr lang="de-CH" dirty="0"/>
              <a:t> </a:t>
            </a:r>
            <a:r>
              <a:rPr lang="de-CH" dirty="0" err="1"/>
              <a:t>mincin</a:t>
            </a:r>
            <a:r>
              <a:rPr lang="de-CH" dirty="0"/>
              <a:t> </a:t>
            </a:r>
            <a:r>
              <a:rPr lang="de-CH" dirty="0" err="1"/>
              <a:t>ulluptat</a:t>
            </a:r>
            <a:r>
              <a:rPr lang="de-CH" dirty="0"/>
              <a:t>. </a:t>
            </a:r>
            <a:r>
              <a:rPr lang="de-CH" dirty="0" err="1"/>
              <a:t>Nulla</a:t>
            </a:r>
            <a:r>
              <a:rPr lang="de-CH" dirty="0"/>
              <a:t> </a:t>
            </a:r>
            <a:r>
              <a:rPr lang="de-CH" dirty="0" err="1"/>
              <a:t>commy</a:t>
            </a:r>
            <a:r>
              <a:rPr lang="de-CH" dirty="0"/>
              <a:t> </a:t>
            </a:r>
            <a:r>
              <a:rPr lang="de-CH" dirty="0" err="1"/>
              <a:t>niam</a:t>
            </a:r>
            <a:r>
              <a:rPr lang="de-CH" dirty="0"/>
              <a:t>, </a:t>
            </a:r>
            <a:r>
              <a:rPr lang="de-CH" dirty="0" err="1"/>
              <a:t>quismodit</a:t>
            </a:r>
            <a:r>
              <a:rPr lang="de-CH" dirty="0"/>
              <a:t> </a:t>
            </a:r>
            <a:r>
              <a:rPr lang="de-CH" dirty="0" err="1"/>
              <a:t>irilit</a:t>
            </a:r>
            <a:r>
              <a:rPr lang="de-CH" dirty="0"/>
              <a:t> </a:t>
            </a:r>
            <a:r>
              <a:rPr lang="de-CH" dirty="0" err="1"/>
              <a:t>incinim</a:t>
            </a:r>
            <a:r>
              <a:rPr lang="de-CH" dirty="0"/>
              <a:t> </a:t>
            </a:r>
            <a:r>
              <a:rPr lang="de-CH" dirty="0" err="1"/>
              <a:t>velisi</a:t>
            </a:r>
            <a:r>
              <a:rPr lang="de-CH" dirty="0"/>
              <a:t> </a:t>
            </a:r>
            <a:r>
              <a:rPr lang="de-CH" dirty="0" err="1"/>
              <a:t>exero</a:t>
            </a:r>
            <a:r>
              <a:rPr lang="de-CH" dirty="0"/>
              <a:t>,</a:t>
            </a:r>
          </a:p>
        </p:txBody>
      </p:sp>
    </p:spTree>
    <p:extLst>
      <p:ext uri="{BB962C8B-B14F-4D97-AF65-F5344CB8AC3E}">
        <p14:creationId xmlns:p14="http://schemas.microsoft.com/office/powerpoint/2010/main" val="25618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CC84E-EF8C-488D-BDCB-1CE61C4A073B}" type="datetime1">
              <a:rPr lang="en-GB" smtClean="0"/>
              <a:t>05/09/2024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4164120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ody">
    <p:spTree>
      <p:nvGrpSpPr>
        <p:cNvPr id="1" name=""/>
        <p:cNvGrpSpPr/>
        <p:nvPr/>
      </p:nvGrpSpPr>
      <p:grpSpPr>
        <a:xfrm>
          <a:off x="0" y="0"/>
          <a:ext cx="0" cy="0"/>
          <a:chOff x="0" y="0"/>
          <a:chExt cx="0" cy="0"/>
        </a:xfrm>
      </p:grpSpPr>
      <p:sp>
        <p:nvSpPr>
          <p:cNvPr id="13" name="Textplatzhalter 16"/>
          <p:cNvSpPr>
            <a:spLocks noGrp="1"/>
          </p:cNvSpPr>
          <p:nvPr>
            <p:ph type="body" sz="quarter" idx="15" hasCustomPrompt="1"/>
          </p:nvPr>
        </p:nvSpPr>
        <p:spPr>
          <a:xfrm>
            <a:off x="1179830" y="1859280"/>
            <a:ext cx="7527926" cy="3312161"/>
          </a:xfrm>
          <a:prstGeom prst="rect">
            <a:avLst/>
          </a:prstGeom>
        </p:spPr>
        <p:txBody>
          <a:bodyPr/>
          <a:lstStyle>
            <a:lvl1pPr marL="266700" marR="0" indent="-2667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a:lvl1pPr>
            <a:lvl2pPr marL="714375" indent="-257175">
              <a:buClrTx/>
              <a:buFont typeface="Symbol" panose="05050102010706020507" pitchFamily="18" charset="2"/>
              <a:buChar char="-"/>
              <a:defRPr sz="1600" baseline="0">
                <a:solidFill>
                  <a:schemeClr val="tx1"/>
                </a:solidFill>
              </a:defRPr>
            </a:lvl2pPr>
            <a:lvl3pPr>
              <a:buClrTx/>
              <a:defRPr sz="1600">
                <a:solidFill>
                  <a:schemeClr val="tx1"/>
                </a:solidFill>
              </a:defRPr>
            </a:lvl3pPr>
          </a:lstStyle>
          <a:p>
            <a:pPr lvl="0"/>
            <a:r>
              <a:rPr lang="de-CH" dirty="0"/>
              <a:t>Grundschrift mit Aufzählung, Arial normal, 16 Punkt</a:t>
            </a:r>
          </a:p>
          <a:p>
            <a:pPr lvl="1"/>
            <a:r>
              <a:rPr lang="de-CH" dirty="0"/>
              <a:t>Ebene zwei, 16 Punkt</a:t>
            </a:r>
          </a:p>
          <a:p>
            <a:pPr lvl="2"/>
            <a:endParaRPr lang="de-CH" dirty="0"/>
          </a:p>
        </p:txBody>
      </p:sp>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3809053387"/>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ody">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368171041"/>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body">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1186180" y="247614"/>
            <a:ext cx="7516008" cy="944109"/>
          </a:xfrm>
          <a:prstGeom prst="rect">
            <a:avLst/>
          </a:prstGeom>
        </p:spPr>
        <p:txBody>
          <a:bodyPr/>
          <a:lstStyle>
            <a:lvl1pPr>
              <a:defRPr sz="3200" b="0"/>
            </a:lvl1pPr>
          </a:lstStyle>
          <a:p>
            <a:r>
              <a:rPr lang="de-DE" dirty="0"/>
              <a:t>Titel, Arial, normal, 32 Punkt</a:t>
            </a:r>
          </a:p>
        </p:txBody>
      </p:sp>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863513"/>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ody">
    <p:spTree>
      <p:nvGrpSpPr>
        <p:cNvPr id="1" name=""/>
        <p:cNvGrpSpPr/>
        <p:nvPr/>
      </p:nvGrpSpPr>
      <p:grpSpPr>
        <a:xfrm>
          <a:off x="0" y="0"/>
          <a:ext cx="0" cy="0"/>
          <a:chOff x="0" y="0"/>
          <a:chExt cx="0" cy="0"/>
        </a:xfrm>
      </p:grpSpPr>
      <p:pic>
        <p:nvPicPr>
          <p:cNvPr id="7" name="Picture 44" descr="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832" y="499276"/>
            <a:ext cx="292100"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446549"/>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st page">
    <p:spTree>
      <p:nvGrpSpPr>
        <p:cNvPr id="1" name=""/>
        <p:cNvGrpSpPr/>
        <p:nvPr/>
      </p:nvGrpSpPr>
      <p:grpSpPr>
        <a:xfrm>
          <a:off x="0" y="0"/>
          <a:ext cx="0" cy="0"/>
          <a:chOff x="0" y="0"/>
          <a:chExt cx="0" cy="0"/>
        </a:xfrm>
      </p:grpSpPr>
      <p:sp>
        <p:nvSpPr>
          <p:cNvPr id="13" name="Rechteck 12"/>
          <p:cNvSpPr/>
          <p:nvPr userDrawn="1"/>
        </p:nvSpPr>
        <p:spPr>
          <a:xfrm>
            <a:off x="1290228" y="4002147"/>
            <a:ext cx="2284015"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MeteoSvizzera</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Via ai Monti 146</a:t>
            </a:r>
          </a:p>
          <a:p>
            <a:pPr defTabSz="914400" eaLnBrk="0" fontAlgn="base" hangingPunct="0">
              <a:spcBef>
                <a:spcPct val="0"/>
              </a:spcBef>
              <a:spcAft>
                <a:spcPct val="0"/>
              </a:spcAft>
            </a:pPr>
            <a:r>
              <a:rPr lang="de-DE" sz="1400" dirty="0">
                <a:solidFill>
                  <a:srgbClr val="000000"/>
                </a:solidFill>
                <a:latin typeface="Arial" charset="0"/>
              </a:rPr>
              <a:t>CH-6605 Locarno-Monti</a:t>
            </a:r>
          </a:p>
          <a:p>
            <a:pPr defTabSz="914400" eaLnBrk="0" fontAlgn="base" hangingPunct="0">
              <a:spcBef>
                <a:spcPct val="0"/>
              </a:spcBef>
              <a:spcAft>
                <a:spcPct val="0"/>
              </a:spcAft>
            </a:pPr>
            <a:r>
              <a:rPr lang="de-DE" sz="1400" dirty="0">
                <a:solidFill>
                  <a:srgbClr val="000000"/>
                </a:solidFill>
                <a:latin typeface="Arial" charset="0"/>
              </a:rPr>
              <a:t>T +41 58 460 92 22</a:t>
            </a:r>
          </a:p>
          <a:p>
            <a:pPr defTabSz="914400" eaLnBrk="0" fontAlgn="base" hangingPunct="0">
              <a:spcBef>
                <a:spcPct val="0"/>
              </a:spcBef>
              <a:spcAft>
                <a:spcPct val="0"/>
              </a:spcAft>
            </a:pPr>
            <a:r>
              <a:rPr lang="de-DE" sz="1400" dirty="0" err="1">
                <a:solidFill>
                  <a:srgbClr val="000000"/>
                </a:solidFill>
                <a:latin typeface="Arial" charset="0"/>
              </a:rPr>
              <a:t>www.meteosvizzera.ch</a:t>
            </a:r>
            <a:endParaRPr lang="de-DE" sz="1400" dirty="0">
              <a:solidFill>
                <a:srgbClr val="000000"/>
              </a:solidFill>
              <a:latin typeface="Arial" charset="0"/>
            </a:endParaRPr>
          </a:p>
        </p:txBody>
      </p:sp>
      <p:sp>
        <p:nvSpPr>
          <p:cNvPr id="15" name="Rechteck 14"/>
          <p:cNvSpPr/>
          <p:nvPr userDrawn="1"/>
        </p:nvSpPr>
        <p:spPr>
          <a:xfrm>
            <a:off x="4014378" y="4002147"/>
            <a:ext cx="2005422"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MétéoSuisse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7bis, </a:t>
            </a:r>
            <a:r>
              <a:rPr lang="de-DE" sz="1400" dirty="0" err="1">
                <a:solidFill>
                  <a:srgbClr val="000000"/>
                </a:solidFill>
                <a:latin typeface="Arial" charset="0"/>
              </a:rPr>
              <a:t>av</a:t>
            </a:r>
            <a:r>
              <a:rPr lang="de-DE" sz="1400" dirty="0">
                <a:solidFill>
                  <a:srgbClr val="000000"/>
                </a:solidFill>
                <a:latin typeface="Arial" charset="0"/>
              </a:rPr>
              <a:t>. de la </a:t>
            </a:r>
            <a:r>
              <a:rPr lang="de-DE" sz="1400" dirty="0" err="1">
                <a:solidFill>
                  <a:srgbClr val="000000"/>
                </a:solidFill>
                <a:latin typeface="Arial" charset="0"/>
              </a:rPr>
              <a:t>Paix</a:t>
            </a:r>
            <a:endParaRPr lang="de-DE" sz="1400" dirty="0">
              <a:solidFill>
                <a:srgbClr val="000000"/>
              </a:solidFill>
              <a:latin typeface="Arial" charset="0"/>
            </a:endParaRPr>
          </a:p>
          <a:p>
            <a:pPr defTabSz="914400" eaLnBrk="0" fontAlgn="base" hangingPunct="0">
              <a:spcBef>
                <a:spcPct val="0"/>
              </a:spcBef>
              <a:spcAft>
                <a:spcPct val="0"/>
              </a:spcAft>
            </a:pPr>
            <a:r>
              <a:rPr lang="fr-FR" sz="1400" dirty="0">
                <a:solidFill>
                  <a:srgbClr val="000000"/>
                </a:solidFill>
                <a:latin typeface="Arial" charset="0"/>
              </a:rPr>
              <a:t>CH-1211 Genève 2</a:t>
            </a:r>
          </a:p>
          <a:p>
            <a:pPr defTabSz="914400" eaLnBrk="0" fontAlgn="base" hangingPunct="0">
              <a:spcBef>
                <a:spcPct val="0"/>
              </a:spcBef>
              <a:spcAft>
                <a:spcPct val="0"/>
              </a:spcAft>
            </a:pPr>
            <a:r>
              <a:rPr lang="fr-FR" sz="1400" dirty="0">
                <a:solidFill>
                  <a:srgbClr val="000000"/>
                </a:solidFill>
                <a:latin typeface="Arial" charset="0"/>
              </a:rPr>
              <a:t>T +41 58 460 98 88</a:t>
            </a:r>
          </a:p>
          <a:p>
            <a:pPr defTabSz="914400" eaLnBrk="0" fontAlgn="base" hangingPunct="0">
              <a:spcBef>
                <a:spcPct val="0"/>
              </a:spcBef>
              <a:spcAft>
                <a:spcPct val="0"/>
              </a:spcAft>
            </a:pPr>
            <a:r>
              <a:rPr lang="fr-FR" sz="1400" dirty="0" err="1">
                <a:solidFill>
                  <a:srgbClr val="000000"/>
                </a:solidFill>
                <a:latin typeface="Arial" charset="0"/>
              </a:rPr>
              <a:t>www.meteosuisse.ch</a:t>
            </a:r>
            <a:endParaRPr lang="de-DE" sz="1400" dirty="0">
              <a:solidFill>
                <a:srgbClr val="000000"/>
              </a:solidFill>
              <a:latin typeface="Arial" charset="0"/>
            </a:endParaRPr>
          </a:p>
        </p:txBody>
      </p:sp>
      <p:sp>
        <p:nvSpPr>
          <p:cNvPr id="16" name="Rechteck 15"/>
          <p:cNvSpPr/>
          <p:nvPr userDrawn="1"/>
        </p:nvSpPr>
        <p:spPr>
          <a:xfrm>
            <a:off x="6484528" y="4002147"/>
            <a:ext cx="2102930" cy="1077218"/>
          </a:xfrm>
          <a:prstGeom prst="rect">
            <a:avLst/>
          </a:prstGeom>
        </p:spPr>
        <p:txBody>
          <a:bodyPr wrap="square" lIns="0" tIns="0" rIns="0" bIns="0">
            <a:spAutoFit/>
          </a:bodyPr>
          <a:lstStyle/>
          <a:p>
            <a:pPr defTabSz="914400" eaLnBrk="0" fontAlgn="base" hangingPunct="0">
              <a:spcBef>
                <a:spcPct val="0"/>
              </a:spcBef>
              <a:spcAft>
                <a:spcPct val="0"/>
              </a:spcAft>
            </a:pPr>
            <a:r>
              <a:rPr lang="de-DE" sz="1400" b="1" dirty="0" err="1">
                <a:solidFill>
                  <a:srgbClr val="000000"/>
                </a:solidFill>
                <a:latin typeface="Arial" charset="0"/>
              </a:rPr>
              <a:t>MétéoSuisse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err="1">
                <a:solidFill>
                  <a:srgbClr val="000000"/>
                </a:solidFill>
                <a:latin typeface="Arial" charset="0"/>
              </a:rPr>
              <a:t>Chemin</a:t>
            </a:r>
            <a:r>
              <a:rPr lang="de-DE" sz="1400" dirty="0">
                <a:solidFill>
                  <a:srgbClr val="000000"/>
                </a:solidFill>
                <a:latin typeface="Arial" charset="0"/>
              </a:rPr>
              <a:t> de </a:t>
            </a:r>
            <a:r>
              <a:rPr lang="de-DE" sz="1400" dirty="0" err="1">
                <a:solidFill>
                  <a:srgbClr val="000000"/>
                </a:solidFill>
                <a:latin typeface="Arial" charset="0"/>
              </a:rPr>
              <a:t>l‘Aérologie</a:t>
            </a:r>
            <a:endParaRPr lang="de-DE" sz="1400" dirty="0">
              <a:solidFill>
                <a:srgbClr val="000000"/>
              </a:solidFill>
              <a:latin typeface="Arial" charset="0"/>
            </a:endParaRPr>
          </a:p>
          <a:p>
            <a:pPr defTabSz="914400" eaLnBrk="0" fontAlgn="base" hangingPunct="0">
              <a:spcBef>
                <a:spcPct val="0"/>
              </a:spcBef>
              <a:spcAft>
                <a:spcPct val="0"/>
              </a:spcAft>
            </a:pPr>
            <a:r>
              <a:rPr lang="de-DE" sz="1400" dirty="0">
                <a:solidFill>
                  <a:srgbClr val="000000"/>
                </a:solidFill>
                <a:latin typeface="Arial" charset="0"/>
              </a:rPr>
              <a:t>CH-1530 Payerne</a:t>
            </a:r>
          </a:p>
          <a:p>
            <a:pPr defTabSz="914400" eaLnBrk="0" fontAlgn="base" hangingPunct="0">
              <a:spcBef>
                <a:spcPct val="0"/>
              </a:spcBef>
              <a:spcAft>
                <a:spcPct val="0"/>
              </a:spcAft>
            </a:pPr>
            <a:r>
              <a:rPr lang="de-DE" sz="1400" dirty="0">
                <a:solidFill>
                  <a:srgbClr val="000000"/>
                </a:solidFill>
                <a:latin typeface="Arial" charset="0"/>
              </a:rPr>
              <a:t>T +41 58 460 94 44</a:t>
            </a:r>
          </a:p>
          <a:p>
            <a:pPr defTabSz="914400" eaLnBrk="0" fontAlgn="base" hangingPunct="0">
              <a:spcBef>
                <a:spcPct val="0"/>
              </a:spcBef>
              <a:spcAft>
                <a:spcPct val="0"/>
              </a:spcAft>
            </a:pPr>
            <a:r>
              <a:rPr lang="de-DE" sz="1400" dirty="0" err="1">
                <a:solidFill>
                  <a:srgbClr val="000000"/>
                </a:solidFill>
                <a:latin typeface="Arial" charset="0"/>
              </a:rPr>
              <a:t>www.meteosuisse.ch</a:t>
            </a:r>
            <a:endParaRPr lang="de-DE" sz="1400" dirty="0">
              <a:solidFill>
                <a:srgbClr val="000000"/>
              </a:solidFill>
              <a:latin typeface="Arial" charset="0"/>
            </a:endParaRPr>
          </a:p>
        </p:txBody>
      </p:sp>
      <p:sp>
        <p:nvSpPr>
          <p:cNvPr id="20" name="Rechteck 19"/>
          <p:cNvSpPr/>
          <p:nvPr userDrawn="1"/>
        </p:nvSpPr>
        <p:spPr>
          <a:xfrm>
            <a:off x="1277766" y="1623013"/>
            <a:ext cx="3441290" cy="1231106"/>
          </a:xfrm>
          <a:prstGeom prst="rect">
            <a:avLst/>
          </a:prstGeom>
        </p:spPr>
        <p:txBody>
          <a:bodyPr wrap="square" lIns="0" tIns="0" rIns="0" bIns="0">
            <a:spAutoFit/>
          </a:bodyPr>
          <a:lstStyle/>
          <a:p>
            <a:pPr defTabSz="914400" eaLnBrk="0" fontAlgn="base" hangingPunct="0">
              <a:spcBef>
                <a:spcPct val="0"/>
              </a:spcBef>
              <a:spcAft>
                <a:spcPct val="0"/>
              </a:spcAft>
            </a:pPr>
            <a:r>
              <a:rPr lang="de-DE" sz="1600" b="1" dirty="0" err="1">
                <a:solidFill>
                  <a:srgbClr val="000000"/>
                </a:solidFill>
                <a:latin typeface="Arial" charset="0"/>
              </a:rPr>
              <a:t>MeteoSchweiz</a:t>
            </a:r>
            <a:r>
              <a:rPr lang="de-DE" sz="1600" b="1" dirty="0">
                <a:solidFill>
                  <a:srgbClr val="000000"/>
                </a:solidFill>
                <a:latin typeface="Arial" charset="0"/>
              </a:rPr>
              <a:t> </a:t>
            </a:r>
          </a:p>
          <a:p>
            <a:pPr defTabSz="914400" eaLnBrk="0" fontAlgn="base" hangingPunct="0">
              <a:spcBef>
                <a:spcPct val="0"/>
              </a:spcBef>
              <a:spcAft>
                <a:spcPct val="0"/>
              </a:spcAft>
            </a:pPr>
            <a:r>
              <a:rPr lang="de-DE" sz="1600" dirty="0">
                <a:solidFill>
                  <a:srgbClr val="000000"/>
                </a:solidFill>
                <a:latin typeface="Arial" charset="0"/>
              </a:rPr>
              <a:t>Operation Center 1 </a:t>
            </a:r>
          </a:p>
          <a:p>
            <a:pPr defTabSz="914400" eaLnBrk="0" fontAlgn="base" hangingPunct="0">
              <a:spcBef>
                <a:spcPct val="0"/>
              </a:spcBef>
              <a:spcAft>
                <a:spcPct val="0"/>
              </a:spcAft>
            </a:pPr>
            <a:r>
              <a:rPr lang="de-DE" sz="1600" dirty="0">
                <a:solidFill>
                  <a:srgbClr val="000000"/>
                </a:solidFill>
                <a:latin typeface="Arial" charset="0"/>
              </a:rPr>
              <a:t>CH-8058 Zürich-Flughafen </a:t>
            </a:r>
          </a:p>
          <a:p>
            <a:pPr defTabSz="914400" eaLnBrk="0" fontAlgn="base" hangingPunct="0">
              <a:spcBef>
                <a:spcPct val="0"/>
              </a:spcBef>
              <a:spcAft>
                <a:spcPct val="0"/>
              </a:spcAft>
            </a:pPr>
            <a:r>
              <a:rPr lang="de-DE" sz="1600" dirty="0">
                <a:solidFill>
                  <a:srgbClr val="000000"/>
                </a:solidFill>
                <a:latin typeface="Arial" charset="0"/>
              </a:rPr>
              <a:t>T +41 58 460 91 11 www.meteoschweiz.ch</a:t>
            </a:r>
          </a:p>
        </p:txBody>
      </p:sp>
      <p:grpSp>
        <p:nvGrpSpPr>
          <p:cNvPr id="14" name="Gruppieren 13"/>
          <p:cNvGrpSpPr/>
          <p:nvPr userDrawn="1"/>
        </p:nvGrpSpPr>
        <p:grpSpPr>
          <a:xfrm>
            <a:off x="911188" y="483439"/>
            <a:ext cx="2011958" cy="698500"/>
            <a:chOff x="911188" y="362579"/>
            <a:chExt cx="2011958" cy="523875"/>
          </a:xfrm>
        </p:grpSpPr>
        <p:pic>
          <p:nvPicPr>
            <p:cNvPr id="17" name="Picture 37" descr="Logo_CMYK_po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6071" y="378454"/>
              <a:ext cx="1997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4" descr="Wapp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1188" y="362579"/>
              <a:ext cx="292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276" y="5475513"/>
            <a:ext cx="9028091" cy="1356731"/>
          </a:xfrm>
          <a:prstGeom prst="rect">
            <a:avLst/>
          </a:prstGeom>
        </p:spPr>
      </p:pic>
    </p:spTree>
    <p:extLst>
      <p:ext uri="{BB962C8B-B14F-4D97-AF65-F5344CB8AC3E}">
        <p14:creationId xmlns:p14="http://schemas.microsoft.com/office/powerpoint/2010/main" val="974255980"/>
      </p:ext>
    </p:extLst>
  </p:cSld>
  <p:clrMapOvr>
    <a:masterClrMapping/>
  </p:clrMapOvr>
  <p:extLst>
    <p:ext uri="{DCECCB84-F9BA-43D5-87BE-67443E8EF086}">
      <p15:sldGuideLst xmlns:p15="http://schemas.microsoft.com/office/powerpoint/2012/main">
        <p15:guide id="1" orient="horz" pos="1620">
          <p15:clr>
            <a:srgbClr val="FBAE40"/>
          </p15:clr>
        </p15:guide>
        <p15:guide id="2" pos="290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body">
  <p:cSld name="5_body">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1179831" y="1859281"/>
            <a:ext cx="7527926" cy="3312161"/>
          </a:xfrm>
          <a:prstGeom prst="rect">
            <a:avLst/>
          </a:prstGeom>
          <a:noFill/>
          <a:ln>
            <a:noFill/>
          </a:ln>
        </p:spPr>
        <p:txBody>
          <a:bodyPr spcFirstLastPara="1" wrap="square" lIns="91425" tIns="45700" rIns="91425" bIns="45700" anchor="t" anchorCtr="0">
            <a:noAutofit/>
          </a:bodyPr>
          <a:lstStyle>
            <a:lvl1pPr marL="457189" marR="0" lvl="0" indent="-330192"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378" marR="0" lvl="1" indent="-330192" algn="l" rtl="0">
              <a:lnSpc>
                <a:spcPct val="100000"/>
              </a:lnSpc>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566" marR="0" lvl="2" indent="-330192"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754" marR="0" lvl="3" indent="-361941" algn="l" rtl="0">
              <a:lnSpc>
                <a:spcPct val="100000"/>
              </a:lnSpc>
              <a:spcBef>
                <a:spcPts val="420"/>
              </a:spcBef>
              <a:spcAft>
                <a:spcPts val="0"/>
              </a:spcAft>
              <a:buClr>
                <a:srgbClr val="C0C0C0"/>
              </a:buClr>
              <a:buSzPts val="2100"/>
              <a:buFont typeface="Arial"/>
              <a:buChar char="•"/>
              <a:defRPr sz="2100" b="0" i="0" u="none" strike="noStrike" cap="none">
                <a:solidFill>
                  <a:schemeClr val="dk1"/>
                </a:solidFill>
                <a:latin typeface="Arial"/>
                <a:ea typeface="Arial"/>
                <a:cs typeface="Arial"/>
                <a:sym typeface="Arial"/>
              </a:defRPr>
            </a:lvl4pPr>
            <a:lvl5pPr marL="2285943" marR="0" lvl="4" indent="-361941" algn="l" rtl="0">
              <a:lnSpc>
                <a:spcPct val="100000"/>
              </a:lnSpc>
              <a:spcBef>
                <a:spcPts val="420"/>
              </a:spcBef>
              <a:spcAft>
                <a:spcPts val="0"/>
              </a:spcAft>
              <a:buClr>
                <a:srgbClr val="DDDDDD"/>
              </a:buClr>
              <a:buSzPts val="2100"/>
              <a:buFont typeface="Arial"/>
              <a:buChar char="•"/>
              <a:defRPr sz="2100" b="0" i="0" u="none" strike="noStrike" cap="none">
                <a:solidFill>
                  <a:schemeClr val="dk1"/>
                </a:solidFill>
                <a:latin typeface="Arial"/>
                <a:ea typeface="Arial"/>
                <a:cs typeface="Arial"/>
                <a:sym typeface="Arial"/>
              </a:defRPr>
            </a:lvl5pPr>
            <a:lvl6pPr marL="2743132" marR="0" lvl="5" indent="-361941" algn="l" rtl="0">
              <a:lnSpc>
                <a:spcPct val="100000"/>
              </a:lnSpc>
              <a:spcBef>
                <a:spcPts val="420"/>
              </a:spcBef>
              <a:spcAft>
                <a:spcPts val="0"/>
              </a:spcAft>
              <a:buClr>
                <a:srgbClr val="DDDDDD"/>
              </a:buClr>
              <a:buSzPts val="2100"/>
              <a:buFont typeface="Arial"/>
              <a:buChar char="•"/>
              <a:defRPr sz="2100" b="0" i="0" u="none" strike="noStrike" cap="none">
                <a:solidFill>
                  <a:schemeClr val="dk1"/>
                </a:solidFill>
                <a:latin typeface="Arial"/>
                <a:ea typeface="Arial"/>
                <a:cs typeface="Arial"/>
                <a:sym typeface="Arial"/>
              </a:defRPr>
            </a:lvl6pPr>
            <a:lvl7pPr marL="3200320" marR="0" lvl="6" indent="-361941" algn="l" rtl="0">
              <a:lnSpc>
                <a:spcPct val="100000"/>
              </a:lnSpc>
              <a:spcBef>
                <a:spcPts val="420"/>
              </a:spcBef>
              <a:spcAft>
                <a:spcPts val="0"/>
              </a:spcAft>
              <a:buClr>
                <a:srgbClr val="DDDDDD"/>
              </a:buClr>
              <a:buSzPts val="2100"/>
              <a:buFont typeface="Arial"/>
              <a:buChar char="•"/>
              <a:defRPr sz="2100" b="0" i="0" u="none" strike="noStrike" cap="none">
                <a:solidFill>
                  <a:schemeClr val="dk1"/>
                </a:solidFill>
                <a:latin typeface="Arial"/>
                <a:ea typeface="Arial"/>
                <a:cs typeface="Arial"/>
                <a:sym typeface="Arial"/>
              </a:defRPr>
            </a:lvl7pPr>
            <a:lvl8pPr marL="3657509" marR="0" lvl="7" indent="-361941" algn="l" rtl="0">
              <a:lnSpc>
                <a:spcPct val="100000"/>
              </a:lnSpc>
              <a:spcBef>
                <a:spcPts val="420"/>
              </a:spcBef>
              <a:spcAft>
                <a:spcPts val="0"/>
              </a:spcAft>
              <a:buClr>
                <a:srgbClr val="DDDDDD"/>
              </a:buClr>
              <a:buSzPts val="2100"/>
              <a:buFont typeface="Arial"/>
              <a:buChar char="•"/>
              <a:defRPr sz="2100" b="0" i="0" u="none" strike="noStrike" cap="none">
                <a:solidFill>
                  <a:schemeClr val="dk1"/>
                </a:solidFill>
                <a:latin typeface="Arial"/>
                <a:ea typeface="Arial"/>
                <a:cs typeface="Arial"/>
                <a:sym typeface="Arial"/>
              </a:defRPr>
            </a:lvl8pPr>
            <a:lvl9pPr marL="4114697" marR="0" lvl="8" indent="-361941" algn="l" rtl="0">
              <a:lnSpc>
                <a:spcPct val="100000"/>
              </a:lnSpc>
              <a:spcBef>
                <a:spcPts val="420"/>
              </a:spcBef>
              <a:spcAft>
                <a:spcPts val="0"/>
              </a:spcAft>
              <a:buClr>
                <a:srgbClr val="DDDDDD"/>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title"/>
          </p:nvPr>
        </p:nvSpPr>
        <p:spPr>
          <a:xfrm>
            <a:off x="1186180" y="247615"/>
            <a:ext cx="7516008" cy="94410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Arial"/>
                <a:ea typeface="Arial"/>
                <a:cs typeface="Arial"/>
                <a:sym typeface="Arial"/>
              </a:defRPr>
            </a:lvl9pPr>
          </a:lstStyle>
          <a:p>
            <a:endParaRPr/>
          </a:p>
        </p:txBody>
      </p:sp>
      <p:pic>
        <p:nvPicPr>
          <p:cNvPr id="24" name="Google Shape;24;p3" descr="Wappen"/>
          <p:cNvPicPr preferRelativeResize="0"/>
          <p:nvPr/>
        </p:nvPicPr>
        <p:blipFill rotWithShape="1">
          <a:blip r:embed="rId2">
            <a:alphaModFix/>
          </a:blip>
          <a:srcRect/>
          <a:stretch/>
        </p:blipFill>
        <p:spPr>
          <a:xfrm>
            <a:off x="346833" y="499277"/>
            <a:ext cx="292100" cy="440267"/>
          </a:xfrm>
          <a:prstGeom prst="rect">
            <a:avLst/>
          </a:prstGeom>
          <a:noFill/>
          <a:ln>
            <a:noFill/>
          </a:ln>
        </p:spPr>
      </p:pic>
      <p:pic>
        <p:nvPicPr>
          <p:cNvPr id="25" name="Google Shape;25;p3"/>
          <p:cNvPicPr preferRelativeResize="0"/>
          <p:nvPr/>
        </p:nvPicPr>
        <p:blipFill rotWithShape="1">
          <a:blip r:embed="rId3">
            <a:alphaModFix/>
          </a:blip>
          <a:srcRect/>
          <a:stretch/>
        </p:blipFill>
        <p:spPr>
          <a:xfrm>
            <a:off x="57957" y="5465245"/>
            <a:ext cx="9072000" cy="1363328"/>
          </a:xfrm>
          <a:prstGeom prst="rect">
            <a:avLst/>
          </a:prstGeom>
          <a:noFill/>
          <a:ln>
            <a:noFill/>
          </a:ln>
        </p:spPr>
      </p:pic>
    </p:spTree>
    <p:extLst>
      <p:ext uri="{BB962C8B-B14F-4D97-AF65-F5344CB8AC3E}">
        <p14:creationId xmlns:p14="http://schemas.microsoft.com/office/powerpoint/2010/main" val="3631456803"/>
      </p:ext>
    </p:extLst>
  </p:cSld>
  <p:clrMapOvr>
    <a:masterClrMapping/>
  </p:clrMapOvr>
  <p:extLst>
    <p:ext uri="{DCECCB84-F9BA-43D5-87BE-67443E8EF086}">
      <p15:sldGuideLst xmlns:p15="http://schemas.microsoft.com/office/powerpoint/2012/main">
        <p15:guide id="1" orient="horz" pos="2935">
          <p15:clr>
            <a:srgbClr val="FBAE40"/>
          </p15:clr>
        </p15:guide>
        <p15:guide id="2" pos="81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7" name="Bildplatzhalter 6" descr="Schmuckbild ohne inhaltlichen Bezug zum Vortrag." title="Schmuckbild"/>
          <p:cNvSpPr>
            <a:spLocks noGrp="1"/>
          </p:cNvSpPr>
          <p:nvPr>
            <p:ph type="pic" sz="quarter" idx="13" hasCustomPrompt="1"/>
          </p:nvPr>
        </p:nvSpPr>
        <p:spPr>
          <a:xfrm>
            <a:off x="468314" y="1221317"/>
            <a:ext cx="8207375" cy="4800600"/>
          </a:xfrm>
          <a:solidFill>
            <a:schemeClr val="bg2"/>
          </a:solidFill>
        </p:spPr>
        <p:txBody>
          <a:bodyPr anchor="t" anchorCtr="1"/>
          <a:lstStyle>
            <a:lvl1pPr marL="0" indent="0" algn="ctr">
              <a:buFontTx/>
              <a:buNone/>
              <a:defRPr sz="3600" baseline="0">
                <a:solidFill>
                  <a:schemeClr val="tx2"/>
                </a:solidFill>
              </a:defRPr>
            </a:lvl1pPr>
          </a:lstStyle>
          <a:p>
            <a:r>
              <a:rPr lang="de-DE" dirty="0"/>
              <a:t>Platzhalter für (Titel-) Bild, durch Klicken auf Symbol hinzufügen</a:t>
            </a:r>
          </a:p>
        </p:txBody>
      </p:sp>
      <p:sp>
        <p:nvSpPr>
          <p:cNvPr id="2" name="Title 1"/>
          <p:cNvSpPr>
            <a:spLocks noGrp="1"/>
          </p:cNvSpPr>
          <p:nvPr>
            <p:ph type="ctrTitle" hasCustomPrompt="1"/>
          </p:nvPr>
        </p:nvSpPr>
        <p:spPr>
          <a:xfrm>
            <a:off x="395288" y="5529760"/>
            <a:ext cx="8353425" cy="651784"/>
          </a:xfrm>
          <a:solidFill>
            <a:schemeClr val="bg1"/>
          </a:solidFill>
        </p:spPr>
        <p:txBody>
          <a:bodyPr tIns="144000" bIns="90000" anchor="b"/>
          <a:lstStyle>
            <a:lvl1pPr algn="ctr">
              <a:defRPr sz="3000"/>
            </a:lvl1pPr>
          </a:lstStyle>
          <a:p>
            <a:r>
              <a:rPr lang="de-DE" dirty="0"/>
              <a:t>Titel durch Klicken bearbeiten</a:t>
            </a:r>
            <a:endParaRPr lang="en-US" dirty="0"/>
          </a:p>
        </p:txBody>
      </p:sp>
      <p:sp>
        <p:nvSpPr>
          <p:cNvPr id="3" name="Datumsplatzhalter 2"/>
          <p:cNvSpPr>
            <a:spLocks noGrp="1"/>
          </p:cNvSpPr>
          <p:nvPr>
            <p:ph type="dt" sz="half" idx="14"/>
          </p:nvPr>
        </p:nvSpPr>
        <p:spPr>
          <a:xfrm>
            <a:off x="542166" y="6319070"/>
            <a:ext cx="2143884" cy="366183"/>
          </a:xfrm>
        </p:spPr>
        <p:txBody>
          <a:bodyPr/>
          <a:lstStyle/>
          <a:p>
            <a:fld id="{C5C14467-76E0-4E85-B732-5D3DFDD44A86}" type="datetime1">
              <a:rPr lang="en-GB" smtClean="0"/>
              <a:t>05/09/2024</a:t>
            </a:fld>
            <a:endParaRPr lang="de-DE" dirty="0"/>
          </a:p>
        </p:txBody>
      </p:sp>
      <p:sp>
        <p:nvSpPr>
          <p:cNvPr id="5" name="Fußzeilenplatzhalter 4"/>
          <p:cNvSpPr>
            <a:spLocks noGrp="1"/>
          </p:cNvSpPr>
          <p:nvPr>
            <p:ph type="ftr" sz="quarter" idx="15"/>
          </p:nvPr>
        </p:nvSpPr>
        <p:spPr>
          <a:xfrm>
            <a:off x="3262313" y="6319070"/>
            <a:ext cx="5413375" cy="366183"/>
          </a:xfrm>
        </p:spPr>
        <p:txBody>
          <a:bodyPr/>
          <a:lstStyle>
            <a:lvl1pPr>
              <a:defRPr/>
            </a:lvl1pPr>
          </a:lstStyle>
          <a:p>
            <a:endParaRPr lang="de-DE" dirty="0"/>
          </a:p>
        </p:txBody>
      </p:sp>
    </p:spTree>
    <p:extLst>
      <p:ext uri="{BB962C8B-B14F-4D97-AF65-F5344CB8AC3E}">
        <p14:creationId xmlns:p14="http://schemas.microsoft.com/office/powerpoint/2010/main" val="3341160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ohne Bild mit Untertite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288" y="3094465"/>
            <a:ext cx="8353425" cy="415498"/>
          </a:xfrm>
        </p:spPr>
        <p:txBody>
          <a:bodyPr anchor="b"/>
          <a:lstStyle>
            <a:lvl1pPr algn="ctr">
              <a:defRPr sz="3000"/>
            </a:lvl1pPr>
          </a:lstStyle>
          <a:p>
            <a:r>
              <a:rPr lang="de-DE" dirty="0"/>
              <a:t>Titel durch Klicken bearbeiten</a:t>
            </a:r>
            <a:endParaRPr lang="en-US" dirty="0"/>
          </a:p>
        </p:txBody>
      </p:sp>
      <p:sp>
        <p:nvSpPr>
          <p:cNvPr id="3" name="Subtitle 2"/>
          <p:cNvSpPr>
            <a:spLocks noGrp="1"/>
          </p:cNvSpPr>
          <p:nvPr>
            <p:ph type="subTitle" idx="1" hasCustomPrompt="1"/>
          </p:nvPr>
        </p:nvSpPr>
        <p:spPr>
          <a:xfrm>
            <a:off x="1143000" y="3602037"/>
            <a:ext cx="6858000" cy="2419880"/>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Untertitelmasters durch Klicken bearbeiten</a:t>
            </a:r>
            <a:endParaRPr lang="en-US" dirty="0"/>
          </a:p>
        </p:txBody>
      </p:sp>
      <p:sp>
        <p:nvSpPr>
          <p:cNvPr id="6" name="Datumsplatzhalter 2">
            <a:extLst>
              <a:ext uri="{FF2B5EF4-FFF2-40B4-BE49-F238E27FC236}">
                <a16:creationId xmlns:a16="http://schemas.microsoft.com/office/drawing/2014/main" id="{020058DD-BBF5-4FDB-A7DD-7B264065DEBF}"/>
              </a:ext>
            </a:extLst>
          </p:cNvPr>
          <p:cNvSpPr>
            <a:spLocks noGrp="1"/>
          </p:cNvSpPr>
          <p:nvPr>
            <p:ph type="dt" sz="half" idx="14"/>
          </p:nvPr>
        </p:nvSpPr>
        <p:spPr>
          <a:xfrm>
            <a:off x="542166" y="6319070"/>
            <a:ext cx="2143884" cy="366183"/>
          </a:xfrm>
        </p:spPr>
        <p:txBody>
          <a:bodyPr/>
          <a:lstStyle/>
          <a:p>
            <a:fld id="{C88FEDFC-B9EC-4B74-A3DC-D25CC425FA0C}" type="datetime1">
              <a:rPr lang="en-GB" smtClean="0"/>
              <a:t>05/09/2024</a:t>
            </a:fld>
            <a:endParaRPr lang="de-DE" dirty="0"/>
          </a:p>
        </p:txBody>
      </p:sp>
      <p:sp>
        <p:nvSpPr>
          <p:cNvPr id="7" name="Fußzeilenplatzhalter 4">
            <a:extLst>
              <a:ext uri="{FF2B5EF4-FFF2-40B4-BE49-F238E27FC236}">
                <a16:creationId xmlns:a16="http://schemas.microsoft.com/office/drawing/2014/main" id="{14216C4E-45F8-4427-96D5-F4E1D28A6D9C}"/>
              </a:ext>
            </a:extLst>
          </p:cNvPr>
          <p:cNvSpPr>
            <a:spLocks noGrp="1"/>
          </p:cNvSpPr>
          <p:nvPr>
            <p:ph type="ftr" sz="quarter" idx="15"/>
          </p:nvPr>
        </p:nvSpPr>
        <p:spPr>
          <a:xfrm>
            <a:off x="3262313" y="6319070"/>
            <a:ext cx="5413375" cy="366183"/>
          </a:xfrm>
        </p:spPr>
        <p:txBody>
          <a:bodyPr/>
          <a:lstStyle>
            <a:lvl1pPr>
              <a:defRPr/>
            </a:lvl1pPr>
          </a:lstStyle>
          <a:p>
            <a:endParaRPr lang="de-DE" dirty="0"/>
          </a:p>
        </p:txBody>
      </p:sp>
    </p:spTree>
    <p:extLst>
      <p:ext uri="{BB962C8B-B14F-4D97-AF65-F5344CB8AC3E}">
        <p14:creationId xmlns:p14="http://schemas.microsoft.com/office/powerpoint/2010/main" val="1092820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7" name="Bildplatzhalter 6" descr="Schmuckbild ohne inhaltlichen Bezug zum Vortrag." title="Schmuckbild"/>
          <p:cNvSpPr>
            <a:spLocks noGrp="1"/>
          </p:cNvSpPr>
          <p:nvPr>
            <p:ph type="pic" sz="quarter" idx="13" hasCustomPrompt="1"/>
          </p:nvPr>
        </p:nvSpPr>
        <p:spPr>
          <a:xfrm>
            <a:off x="468314" y="1221317"/>
            <a:ext cx="8207375" cy="4800600"/>
          </a:xfrm>
          <a:solidFill>
            <a:schemeClr val="bg2"/>
          </a:solidFill>
        </p:spPr>
        <p:txBody>
          <a:bodyPr anchor="t" anchorCtr="1"/>
          <a:lstStyle>
            <a:lvl1pPr marL="0" indent="0" algn="ctr">
              <a:buFontTx/>
              <a:buNone/>
              <a:defRPr sz="3600" baseline="0">
                <a:solidFill>
                  <a:schemeClr val="tx2"/>
                </a:solidFill>
              </a:defRPr>
            </a:lvl1pPr>
          </a:lstStyle>
          <a:p>
            <a:r>
              <a:rPr lang="de-DE" dirty="0"/>
              <a:t>Platzhalter für (Titel-) Bild, durch Klicken auf Symbol hinzufügen</a:t>
            </a:r>
          </a:p>
        </p:txBody>
      </p:sp>
      <p:sp>
        <p:nvSpPr>
          <p:cNvPr id="2" name="Title 1"/>
          <p:cNvSpPr>
            <a:spLocks noGrp="1"/>
          </p:cNvSpPr>
          <p:nvPr>
            <p:ph type="ctrTitle" hasCustomPrompt="1"/>
          </p:nvPr>
        </p:nvSpPr>
        <p:spPr>
          <a:xfrm>
            <a:off x="395288" y="5529760"/>
            <a:ext cx="8353425" cy="651784"/>
          </a:xfrm>
          <a:solidFill>
            <a:schemeClr val="bg1"/>
          </a:solidFill>
        </p:spPr>
        <p:txBody>
          <a:bodyPr tIns="144000" bIns="90000" anchor="b"/>
          <a:lstStyle>
            <a:lvl1pPr algn="ctr">
              <a:defRPr sz="3000"/>
            </a:lvl1pPr>
          </a:lstStyle>
          <a:p>
            <a:r>
              <a:rPr lang="de-DE" dirty="0"/>
              <a:t>Titel durch Klicken bearbeiten</a:t>
            </a:r>
            <a:endParaRPr lang="en-US" dirty="0"/>
          </a:p>
        </p:txBody>
      </p:sp>
      <p:sp>
        <p:nvSpPr>
          <p:cNvPr id="3" name="Datumsplatzhalter 2"/>
          <p:cNvSpPr>
            <a:spLocks noGrp="1"/>
          </p:cNvSpPr>
          <p:nvPr>
            <p:ph type="dt" sz="half" idx="14"/>
          </p:nvPr>
        </p:nvSpPr>
        <p:spPr>
          <a:xfrm>
            <a:off x="542166" y="6319070"/>
            <a:ext cx="2143884" cy="366183"/>
          </a:xfrm>
          <a:prstGeom prst="rect">
            <a:avLst/>
          </a:prstGeom>
        </p:spPr>
        <p:txBody>
          <a:bodyPr/>
          <a:lstStyle/>
          <a:p>
            <a:fld id="{193EB65D-2E23-4B76-A4C1-BF5EDA68A9A6}" type="datetime1">
              <a:rPr lang="en-GB" smtClean="0"/>
              <a:t>05/09/2024</a:t>
            </a:fld>
            <a:endParaRPr lang="de-DE" dirty="0"/>
          </a:p>
        </p:txBody>
      </p:sp>
      <p:sp>
        <p:nvSpPr>
          <p:cNvPr id="5" name="Fußzeilenplatzhalter 4"/>
          <p:cNvSpPr>
            <a:spLocks noGrp="1"/>
          </p:cNvSpPr>
          <p:nvPr>
            <p:ph type="ftr" sz="quarter" idx="15"/>
          </p:nvPr>
        </p:nvSpPr>
        <p:spPr>
          <a:xfrm>
            <a:off x="3262313" y="6319070"/>
            <a:ext cx="5413375" cy="366183"/>
          </a:xfrm>
          <a:prstGeom prst="rect">
            <a:avLst/>
          </a:prstGeom>
        </p:spPr>
        <p:txBody>
          <a:bodyPr/>
          <a:lstStyle/>
          <a:p>
            <a:endParaRPr lang="de-DE" dirty="0"/>
          </a:p>
        </p:txBody>
      </p:sp>
    </p:spTree>
    <p:extLst>
      <p:ext uri="{BB962C8B-B14F-4D97-AF65-F5344CB8AC3E}">
        <p14:creationId xmlns:p14="http://schemas.microsoft.com/office/powerpoint/2010/main" val="1446996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folie ohne Bild mit Untertite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288" y="3094465"/>
            <a:ext cx="8353425" cy="415498"/>
          </a:xfrm>
        </p:spPr>
        <p:txBody>
          <a:bodyPr anchor="b"/>
          <a:lstStyle>
            <a:lvl1pPr algn="ctr">
              <a:defRPr sz="3000"/>
            </a:lvl1pPr>
          </a:lstStyle>
          <a:p>
            <a:r>
              <a:rPr lang="de-DE" dirty="0"/>
              <a:t>Titel durch Klicken bearbeiten</a:t>
            </a:r>
            <a:endParaRPr lang="en-US" dirty="0"/>
          </a:p>
        </p:txBody>
      </p:sp>
      <p:sp>
        <p:nvSpPr>
          <p:cNvPr id="3" name="Subtitle 2"/>
          <p:cNvSpPr>
            <a:spLocks noGrp="1"/>
          </p:cNvSpPr>
          <p:nvPr>
            <p:ph type="subTitle" idx="1" hasCustomPrompt="1"/>
          </p:nvPr>
        </p:nvSpPr>
        <p:spPr>
          <a:xfrm>
            <a:off x="1143000" y="3602037"/>
            <a:ext cx="6858000" cy="2419880"/>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Untertitelmasters durch Klicken bearbeiten</a:t>
            </a:r>
            <a:endParaRPr lang="en-US" dirty="0"/>
          </a:p>
        </p:txBody>
      </p:sp>
      <p:sp>
        <p:nvSpPr>
          <p:cNvPr id="9" name="Datumsplatzhalter 8"/>
          <p:cNvSpPr>
            <a:spLocks noGrp="1"/>
          </p:cNvSpPr>
          <p:nvPr>
            <p:ph type="dt" sz="half" idx="10"/>
          </p:nvPr>
        </p:nvSpPr>
        <p:spPr>
          <a:xfrm>
            <a:off x="542166" y="6319070"/>
            <a:ext cx="2143884" cy="366183"/>
          </a:xfrm>
          <a:prstGeom prst="rect">
            <a:avLst/>
          </a:prstGeom>
        </p:spPr>
        <p:txBody>
          <a:bodyPr/>
          <a:lstStyle/>
          <a:p>
            <a:fld id="{D5196725-E9AB-4A24-8B9D-6E0F60649FDF}" type="datetime1">
              <a:rPr lang="en-GB" smtClean="0"/>
              <a:t>05/09/2024</a:t>
            </a:fld>
            <a:endParaRPr lang="de-DE" dirty="0"/>
          </a:p>
        </p:txBody>
      </p:sp>
      <p:sp>
        <p:nvSpPr>
          <p:cNvPr id="10" name="Fußzeilenplatzhalter 9"/>
          <p:cNvSpPr>
            <a:spLocks noGrp="1"/>
          </p:cNvSpPr>
          <p:nvPr>
            <p:ph type="ftr" sz="quarter" idx="11"/>
          </p:nvPr>
        </p:nvSpPr>
        <p:spPr>
          <a:xfrm>
            <a:off x="3262313" y="6319070"/>
            <a:ext cx="5413375" cy="366183"/>
          </a:xfrm>
          <a:prstGeom prst="rect">
            <a:avLst/>
          </a:prstGeom>
        </p:spPr>
        <p:txBody>
          <a:bodyPr/>
          <a:lstStyle/>
          <a:p>
            <a:endParaRPr lang="de-DE" dirty="0"/>
          </a:p>
        </p:txBody>
      </p:sp>
    </p:spTree>
    <p:extLst>
      <p:ext uri="{BB962C8B-B14F-4D97-AF65-F5344CB8AC3E}">
        <p14:creationId xmlns:p14="http://schemas.microsoft.com/office/powerpoint/2010/main" val="44456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BDECC3-E0E7-49DD-809D-86C7C5AE687A}" type="datetime1">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272455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8" y="1152001"/>
            <a:ext cx="8353425"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7" y="1825626"/>
            <a:ext cx="8353426"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a:xfrm>
            <a:off x="542166" y="6319070"/>
            <a:ext cx="2143884" cy="366183"/>
          </a:xfrm>
          <a:prstGeom prst="rect">
            <a:avLst/>
          </a:prstGeom>
        </p:spPr>
        <p:txBody>
          <a:bodyPr/>
          <a:lstStyle/>
          <a:p>
            <a:fld id="{425F3859-FB77-4404-A5D7-19C4A8AA7D5A}" type="datetime1">
              <a:rPr lang="en-GB" smtClean="0"/>
              <a:t>05/09/2024</a:t>
            </a:fld>
            <a:endParaRPr lang="de-DE" dirty="0"/>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3173367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und Inhalt 2-Spaltig">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825626"/>
            <a:ext cx="8353426" cy="4196292"/>
          </a:xfrm>
          <a:prstGeom prst="rect">
            <a:avLst/>
          </a:prstGeom>
        </p:spPr>
        <p:txBody>
          <a:bodyPr numCol="2">
            <a:normAutofit/>
          </a:bodyPr>
          <a:lstStyle>
            <a:lvl1pPr>
              <a:defRPr sz="1800"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zweispaltig eingeben. </a:t>
            </a:r>
          </a:p>
        </p:txBody>
      </p:sp>
      <p:sp>
        <p:nvSpPr>
          <p:cNvPr id="7" name="Datumsplatzhalter 6"/>
          <p:cNvSpPr>
            <a:spLocks noGrp="1"/>
          </p:cNvSpPr>
          <p:nvPr>
            <p:ph type="dt" sz="half" idx="10"/>
          </p:nvPr>
        </p:nvSpPr>
        <p:spPr>
          <a:xfrm>
            <a:off x="542166" y="6319070"/>
            <a:ext cx="2143884" cy="366183"/>
          </a:xfrm>
          <a:prstGeom prst="rect">
            <a:avLst/>
          </a:prstGeom>
        </p:spPr>
        <p:txBody>
          <a:bodyPr/>
          <a:lstStyle/>
          <a:p>
            <a:fld id="{179104C5-7D59-4A73-AB98-0F6EF3FC9B23}" type="datetime1">
              <a:rPr lang="en-GB" smtClean="0"/>
              <a:t>05/09/2024</a:t>
            </a:fld>
            <a:endParaRPr lang="de-DE" dirty="0"/>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311530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und Inhalt m. Rasterbalken">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395288" y="1152001"/>
            <a:ext cx="7560713" cy="360099"/>
          </a:xfrm>
        </p:spPr>
        <p:txBody>
          <a:bodyPr/>
          <a:lstStyle>
            <a:lvl1pPr>
              <a:defRPr sz="2600"/>
            </a:lvl1pPr>
          </a:lstStyle>
          <a:p>
            <a:r>
              <a:rPr lang="de-DE" dirty="0"/>
              <a:t>Folientitel durch Klicken bearbeiten</a:t>
            </a:r>
          </a:p>
        </p:txBody>
      </p:sp>
      <p:sp>
        <p:nvSpPr>
          <p:cNvPr id="3" name="Content Placeholder 2"/>
          <p:cNvSpPr>
            <a:spLocks noGrp="1"/>
          </p:cNvSpPr>
          <p:nvPr>
            <p:ph idx="1" hasCustomPrompt="1"/>
          </p:nvPr>
        </p:nvSpPr>
        <p:spPr>
          <a:xfrm>
            <a:off x="395288" y="1825626"/>
            <a:ext cx="756071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7" name="Datumsplatzhalter 6"/>
          <p:cNvSpPr>
            <a:spLocks noGrp="1"/>
          </p:cNvSpPr>
          <p:nvPr>
            <p:ph type="dt" sz="half" idx="10"/>
          </p:nvPr>
        </p:nvSpPr>
        <p:spPr>
          <a:xfrm>
            <a:off x="542166" y="6319070"/>
            <a:ext cx="2143884" cy="366183"/>
          </a:xfrm>
          <a:prstGeom prst="rect">
            <a:avLst/>
          </a:prstGeom>
        </p:spPr>
        <p:txBody>
          <a:bodyPr/>
          <a:lstStyle/>
          <a:p>
            <a:fld id="{97421483-6588-4C40-8885-7168CD827EE3}" type="datetime1">
              <a:rPr lang="en-GB" smtClean="0"/>
              <a:t>05/09/2024</a:t>
            </a:fld>
            <a:endParaRPr lang="de-DE" dirty="0"/>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pic>
        <p:nvPicPr>
          <p:cNvPr id="10" name="Schmuckbild" descr="Ein breiter Balken am rechten Rand der Präsentation, der von oben nach unten aus Linien aufgebaut ist. Oben sind die Linien hellblau und verlaufen dann nach unten hin nach Weiß. " title="Schmuckbild Raster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6000" y="1152000"/>
            <a:ext cx="1047872" cy="48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189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und Inhalt mit Kernaussag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7" y="1825626"/>
            <a:ext cx="8353426" cy="3254375"/>
          </a:xfrm>
          <a:prstGeom prst="rect">
            <a:avLst/>
          </a:prstGeom>
        </p:spPr>
        <p:txBody>
          <a:bodyPr>
            <a:normAutofit/>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de-DE" dirty="0"/>
              <a:t>Inhalt durch klicken auf ein Symbol einfügen oder Text eingeben. </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platzhalter 3"/>
          <p:cNvSpPr>
            <a:spLocks noGrp="1"/>
          </p:cNvSpPr>
          <p:nvPr>
            <p:ph type="body" sz="quarter" idx="13" hasCustomPrompt="1"/>
          </p:nvPr>
        </p:nvSpPr>
        <p:spPr>
          <a:xfrm>
            <a:off x="395288" y="5080000"/>
            <a:ext cx="8353425" cy="960000"/>
          </a:xfrm>
          <a:solidFill>
            <a:schemeClr val="tx1"/>
          </a:solidFill>
        </p:spPr>
        <p:txBody>
          <a:bodyPr anchor="ctr" anchorCtr="0">
            <a:normAutofit/>
          </a:bodyPr>
          <a:lstStyle>
            <a:lvl1pPr marL="0" indent="0" algn="ctr">
              <a:buFontTx/>
              <a:buNone/>
              <a:defRPr sz="1800">
                <a:solidFill>
                  <a:schemeClr val="bg1"/>
                </a:solidFill>
              </a:defRPr>
            </a:lvl1pPr>
          </a:lstStyle>
          <a:p>
            <a:pPr lvl="0"/>
            <a:r>
              <a:rPr lang="de-DE" dirty="0"/>
              <a:t>Setzen Sie hier ein Fazit oder die Kernaussage der Folie ein.</a:t>
            </a:r>
          </a:p>
        </p:txBody>
      </p:sp>
      <p:sp>
        <p:nvSpPr>
          <p:cNvPr id="7" name="Datumsplatzhalter 6"/>
          <p:cNvSpPr>
            <a:spLocks noGrp="1"/>
          </p:cNvSpPr>
          <p:nvPr>
            <p:ph type="dt" sz="half" idx="10"/>
          </p:nvPr>
        </p:nvSpPr>
        <p:spPr>
          <a:xfrm>
            <a:off x="542166" y="6319070"/>
            <a:ext cx="2143884" cy="366183"/>
          </a:xfrm>
          <a:prstGeom prst="rect">
            <a:avLst/>
          </a:prstGeom>
        </p:spPr>
        <p:txBody>
          <a:bodyPr/>
          <a:lstStyle/>
          <a:p>
            <a:fld id="{3197EEB2-BC80-40F3-9E8C-5126221820D6}" type="datetime1">
              <a:rPr lang="en-GB" smtClean="0"/>
              <a:t>05/09/2024</a:t>
            </a:fld>
            <a:endParaRPr lang="de-DE"/>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39235851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sz="half" idx="1" hasCustomPrompt="1"/>
          </p:nvPr>
        </p:nvSpPr>
        <p:spPr>
          <a:xfrm>
            <a:off x="395289" y="1825626"/>
            <a:ext cx="4119562"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4" name="Content Placeholder 3"/>
          <p:cNvSpPr>
            <a:spLocks noGrp="1"/>
          </p:cNvSpPr>
          <p:nvPr>
            <p:ph sz="half" idx="2" hasCustomPrompt="1"/>
          </p:nvPr>
        </p:nvSpPr>
        <p:spPr>
          <a:xfrm>
            <a:off x="4629150" y="1825626"/>
            <a:ext cx="411956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a:xfrm>
            <a:off x="542166" y="6319070"/>
            <a:ext cx="2143884" cy="366183"/>
          </a:xfrm>
          <a:prstGeom prst="rect">
            <a:avLst/>
          </a:prstGeom>
        </p:spPr>
        <p:txBody>
          <a:bodyPr/>
          <a:lstStyle/>
          <a:p>
            <a:fld id="{82831516-7914-42C3-BF62-1FF315EAB6E5}" type="datetime1">
              <a:rPr lang="en-GB" smtClean="0"/>
              <a:t>05/09/2024</a:t>
            </a:fld>
            <a:endParaRPr lang="de-DE"/>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2930589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5" name="Vergleich 1"/>
          <p:cNvSpPr>
            <a:spLocks noGrp="1"/>
          </p:cNvSpPr>
          <p:nvPr>
            <p:ph type="title" hasCustomPrompt="1"/>
          </p:nvPr>
        </p:nvSpPr>
        <p:spPr>
          <a:xfrm>
            <a:off x="395288" y="1152001"/>
            <a:ext cx="4176713" cy="360099"/>
          </a:xfrm>
        </p:spPr>
        <p:txBody>
          <a:bodyPr/>
          <a:lstStyle>
            <a:lvl1pPr>
              <a:defRPr/>
            </a:lvl1pPr>
          </a:lstStyle>
          <a:p>
            <a:r>
              <a:rPr lang="de-DE" dirty="0"/>
              <a:t>Vergleich 1</a:t>
            </a:r>
          </a:p>
        </p:txBody>
      </p:sp>
      <p:sp>
        <p:nvSpPr>
          <p:cNvPr id="3" name="Inhalt 1"/>
          <p:cNvSpPr>
            <a:spLocks noGrp="1"/>
          </p:cNvSpPr>
          <p:nvPr>
            <p:ph sz="half" idx="1" hasCustomPrompt="1"/>
          </p:nvPr>
        </p:nvSpPr>
        <p:spPr>
          <a:xfrm>
            <a:off x="395289" y="1825626"/>
            <a:ext cx="4119562"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10" name="Vergleich 2"/>
          <p:cNvSpPr>
            <a:spLocks noGrp="1"/>
          </p:cNvSpPr>
          <p:nvPr>
            <p:ph type="body" sz="quarter" idx="3" hasCustomPrompt="1"/>
          </p:nvPr>
        </p:nvSpPr>
        <p:spPr>
          <a:xfrm>
            <a:off x="4629150" y="1152000"/>
            <a:ext cx="4118400" cy="480000"/>
          </a:xfrm>
          <a:prstGeom prst="rect">
            <a:avLst/>
          </a:prstGeom>
        </p:spPr>
        <p:txBody>
          <a:bodyPr tIns="0" bIns="0" anchor="t" anchorCtr="0">
            <a:noAutofit/>
          </a:bodyPr>
          <a:lstStyle>
            <a:lvl1pPr marL="0" indent="0" algn="l" defTabSz="685800" rtl="0" eaLnBrk="1" latinLnBrk="0" hangingPunct="1">
              <a:lnSpc>
                <a:spcPct val="90000"/>
              </a:lnSpc>
              <a:spcBef>
                <a:spcPct val="0"/>
              </a:spcBef>
              <a:buNone/>
              <a:defRPr lang="de-DE" sz="2600" kern="120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Vergleich 2</a:t>
            </a:r>
          </a:p>
        </p:txBody>
      </p:sp>
      <p:sp>
        <p:nvSpPr>
          <p:cNvPr id="4" name="Inhalt 2"/>
          <p:cNvSpPr>
            <a:spLocks noGrp="1"/>
          </p:cNvSpPr>
          <p:nvPr>
            <p:ph sz="half" idx="2" hasCustomPrompt="1"/>
          </p:nvPr>
        </p:nvSpPr>
        <p:spPr>
          <a:xfrm>
            <a:off x="4629150" y="1825626"/>
            <a:ext cx="411956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6" name="Datumsplatzhalter 5"/>
          <p:cNvSpPr>
            <a:spLocks noGrp="1"/>
          </p:cNvSpPr>
          <p:nvPr>
            <p:ph type="dt" sz="half" idx="10"/>
          </p:nvPr>
        </p:nvSpPr>
        <p:spPr>
          <a:xfrm>
            <a:off x="542166" y="6319070"/>
            <a:ext cx="2143884" cy="366183"/>
          </a:xfrm>
          <a:prstGeom prst="rect">
            <a:avLst/>
          </a:prstGeom>
        </p:spPr>
        <p:txBody>
          <a:bodyPr/>
          <a:lstStyle/>
          <a:p>
            <a:fld id="{AF9037AD-A9AA-4B86-9B51-632553A7D795}" type="datetime1">
              <a:rPr lang="en-GB" smtClean="0"/>
              <a:t>05/09/2024</a:t>
            </a:fld>
            <a:endParaRPr lang="de-DE"/>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3345195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it Inhalt u. Überschrift">
    <p:spTree>
      <p:nvGrpSpPr>
        <p:cNvPr id="1" name=""/>
        <p:cNvGrpSpPr/>
        <p:nvPr/>
      </p:nvGrpSpPr>
      <p:grpSpPr>
        <a:xfrm>
          <a:off x="0" y="0"/>
          <a:ext cx="0" cy="0"/>
          <a:chOff x="0" y="0"/>
          <a:chExt cx="0" cy="0"/>
        </a:xfrm>
      </p:grpSpPr>
      <p:sp>
        <p:nvSpPr>
          <p:cNvPr id="7" name="Titel 6"/>
          <p:cNvSpPr>
            <a:spLocks noGrp="1"/>
          </p:cNvSpPr>
          <p:nvPr>
            <p:ph type="title" hasCustomPrompt="1"/>
          </p:nvPr>
        </p:nvSpPr>
        <p:spPr>
          <a:xfrm>
            <a:off x="395288" y="1152000"/>
            <a:ext cx="3183732" cy="360099"/>
          </a:xfrm>
        </p:spPr>
        <p:txBody>
          <a:bodyPr/>
          <a:lstStyle/>
          <a:p>
            <a:r>
              <a:rPr lang="de-DE" dirty="0"/>
              <a:t>Folientitel</a:t>
            </a:r>
          </a:p>
        </p:txBody>
      </p:sp>
      <p:sp>
        <p:nvSpPr>
          <p:cNvPr id="11" name="Content Placeholder 2"/>
          <p:cNvSpPr>
            <a:spLocks noGrp="1"/>
          </p:cNvSpPr>
          <p:nvPr>
            <p:ph sz="half" idx="1" hasCustomPrompt="1"/>
          </p:nvPr>
        </p:nvSpPr>
        <p:spPr>
          <a:xfrm>
            <a:off x="395289" y="2057399"/>
            <a:ext cx="3183731" cy="3964519"/>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8" name="Bildplatzhalter 6" descr="Schmuckbild ohne inhaltlichen Bezug zum Vortrag." title="Schmuckbild"/>
          <p:cNvSpPr>
            <a:spLocks noGrp="1"/>
          </p:cNvSpPr>
          <p:nvPr>
            <p:ph type="pic" sz="quarter" idx="13"/>
          </p:nvPr>
        </p:nvSpPr>
        <p:spPr>
          <a:xfrm>
            <a:off x="3887391" y="1152000"/>
            <a:ext cx="4861323" cy="4869917"/>
          </a:xfrm>
          <a:solidFill>
            <a:schemeClr val="bg2"/>
          </a:solidFill>
        </p:spPr>
        <p:txBody>
          <a:bodyPr anchor="t" anchorCtr="1">
            <a:normAutofit/>
          </a:bodyPr>
          <a:lstStyle>
            <a:lvl1pPr marL="0" indent="0" algn="ctr">
              <a:buFontTx/>
              <a:buNone/>
              <a:defRPr sz="2800" baseline="0">
                <a:solidFill>
                  <a:schemeClr val="tx2"/>
                </a:solidFill>
              </a:defRPr>
            </a:lvl1pPr>
          </a:lstStyle>
          <a:p>
            <a:r>
              <a:rPr lang="de-DE" dirty="0"/>
              <a:t>Bild durch Klicken auf Symbol hinzufügen</a:t>
            </a:r>
          </a:p>
        </p:txBody>
      </p:sp>
      <p:sp>
        <p:nvSpPr>
          <p:cNvPr id="12" name="Textplatzhalter 3"/>
          <p:cNvSpPr>
            <a:spLocks noGrp="1"/>
          </p:cNvSpPr>
          <p:nvPr>
            <p:ph type="body" sz="quarter" idx="18" hasCustomPrompt="1"/>
          </p:nvPr>
        </p:nvSpPr>
        <p:spPr>
          <a:xfrm>
            <a:off x="3887389" y="5764549"/>
            <a:ext cx="4861323"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 kurz erläutern.</a:t>
            </a:r>
          </a:p>
        </p:txBody>
      </p:sp>
      <p:sp>
        <p:nvSpPr>
          <p:cNvPr id="3" name="Datumsplatzhalter 2"/>
          <p:cNvSpPr>
            <a:spLocks noGrp="1"/>
          </p:cNvSpPr>
          <p:nvPr>
            <p:ph type="dt" sz="half" idx="14"/>
          </p:nvPr>
        </p:nvSpPr>
        <p:spPr>
          <a:xfrm>
            <a:off x="542166" y="6319070"/>
            <a:ext cx="2143884" cy="366183"/>
          </a:xfrm>
          <a:prstGeom prst="rect">
            <a:avLst/>
          </a:prstGeom>
        </p:spPr>
        <p:txBody>
          <a:bodyPr/>
          <a:lstStyle/>
          <a:p>
            <a:fld id="{8DCB4385-2723-4545-9B5C-1043CD85355C}" type="datetime1">
              <a:rPr lang="en-GB" smtClean="0"/>
              <a:t>05/09/2024</a:t>
            </a:fld>
            <a:endParaRPr lang="de-DE"/>
          </a:p>
        </p:txBody>
      </p:sp>
      <p:sp>
        <p:nvSpPr>
          <p:cNvPr id="6" name="Fußzeilenplatzhalter 5"/>
          <p:cNvSpPr>
            <a:spLocks noGrp="1"/>
          </p:cNvSpPr>
          <p:nvPr>
            <p:ph type="ftr" sz="quarter" idx="15"/>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72741747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halt mit Überschrift und Infozeile">
    <p:spTree>
      <p:nvGrpSpPr>
        <p:cNvPr id="1" name=""/>
        <p:cNvGrpSpPr/>
        <p:nvPr/>
      </p:nvGrpSpPr>
      <p:grpSpPr>
        <a:xfrm>
          <a:off x="0" y="0"/>
          <a:ext cx="0" cy="0"/>
          <a:chOff x="0" y="0"/>
          <a:chExt cx="0" cy="0"/>
        </a:xfrm>
      </p:grpSpPr>
      <p:sp>
        <p:nvSpPr>
          <p:cNvPr id="14" name="Titel 4"/>
          <p:cNvSpPr>
            <a:spLocks noGrp="1"/>
          </p:cNvSpPr>
          <p:nvPr>
            <p:ph type="title" hasCustomPrompt="1"/>
          </p:nvPr>
        </p:nvSpPr>
        <p:spPr>
          <a:xfrm>
            <a:off x="395288" y="1152000"/>
            <a:ext cx="8353425" cy="360099"/>
          </a:xfrm>
        </p:spPr>
        <p:txBody>
          <a:bodyPr/>
          <a:lstStyle/>
          <a:p>
            <a:r>
              <a:rPr lang="de-DE" dirty="0"/>
              <a:t>Folientitel durch Klicken bearbeiten</a:t>
            </a:r>
          </a:p>
        </p:txBody>
      </p:sp>
      <p:sp>
        <p:nvSpPr>
          <p:cNvPr id="12" name="Content Placeholder 2"/>
          <p:cNvSpPr>
            <a:spLocks noGrp="1"/>
          </p:cNvSpPr>
          <p:nvPr>
            <p:ph idx="1" hasCustomPrompt="1"/>
          </p:nvPr>
        </p:nvSpPr>
        <p:spPr>
          <a:xfrm>
            <a:off x="395288" y="1825626"/>
            <a:ext cx="8353424" cy="4196292"/>
          </a:xfrm>
          <a:prstGeom prst="rect">
            <a:avLst/>
          </a:prstGeom>
          <a:solidFill>
            <a:schemeClr val="bg2"/>
          </a:solidFill>
        </p:spPr>
        <p:txBody>
          <a:bodyPr/>
          <a:lstStyle>
            <a:lvl1pPr marL="0" indent="0" algn="ctr">
              <a:buNone/>
              <a:defRPr baseline="0">
                <a:solidFill>
                  <a:schemeClr val="tx2"/>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Platzhalter durch Klick auf ein Icon füllen</a:t>
            </a:r>
            <a:endParaRPr lang="en-US" dirty="0"/>
          </a:p>
        </p:txBody>
      </p:sp>
      <p:sp>
        <p:nvSpPr>
          <p:cNvPr id="4" name="Textplatzhalter 3"/>
          <p:cNvSpPr>
            <a:spLocks noGrp="1"/>
          </p:cNvSpPr>
          <p:nvPr>
            <p:ph type="body" sz="quarter" idx="18" hasCustomPrompt="1"/>
          </p:nvPr>
        </p:nvSpPr>
        <p:spPr>
          <a:xfrm>
            <a:off x="395288" y="5764549"/>
            <a:ext cx="8353424" cy="257369"/>
          </a:xfrm>
          <a:solidFill>
            <a:schemeClr val="bg1">
              <a:alpha val="50000"/>
            </a:schemeClr>
          </a:solidFill>
        </p:spPr>
        <p:txBody>
          <a:bodyPr wrap="square" anchor="b" anchorCtr="0">
            <a:spAutoFit/>
          </a:bodyPr>
          <a:lstStyle>
            <a:lvl1pPr marL="0" indent="0" algn="r">
              <a:buNone/>
              <a:defRPr sz="1200">
                <a:solidFill>
                  <a:srgbClr val="000000"/>
                </a:solidFill>
              </a:defRPr>
            </a:lvl1pPr>
          </a:lstStyle>
          <a:p>
            <a:pPr lvl="0"/>
            <a:r>
              <a:rPr lang="de-DE" dirty="0"/>
              <a:t>In diesem Textfeld können Sie die Abbildung/Chart kurz erläutern.</a:t>
            </a:r>
          </a:p>
        </p:txBody>
      </p:sp>
      <p:sp>
        <p:nvSpPr>
          <p:cNvPr id="3" name="Datumsplatzhalter 2"/>
          <p:cNvSpPr>
            <a:spLocks noGrp="1"/>
          </p:cNvSpPr>
          <p:nvPr>
            <p:ph type="dt" sz="half" idx="14"/>
          </p:nvPr>
        </p:nvSpPr>
        <p:spPr>
          <a:xfrm>
            <a:off x="542166" y="6319070"/>
            <a:ext cx="2143884" cy="366183"/>
          </a:xfrm>
          <a:prstGeom prst="rect">
            <a:avLst/>
          </a:prstGeom>
        </p:spPr>
        <p:txBody>
          <a:bodyPr/>
          <a:lstStyle/>
          <a:p>
            <a:fld id="{5D2F6540-7FB1-4B68-BEF9-A07BA311A768}" type="datetime1">
              <a:rPr lang="en-GB" smtClean="0"/>
              <a:t>05/09/2024</a:t>
            </a:fld>
            <a:endParaRPr lang="de-DE"/>
          </a:p>
        </p:txBody>
      </p:sp>
      <p:sp>
        <p:nvSpPr>
          <p:cNvPr id="6" name="Fußzeilenplatzhalter 5"/>
          <p:cNvSpPr>
            <a:spLocks noGrp="1"/>
          </p:cNvSpPr>
          <p:nvPr>
            <p:ph type="ftr" sz="quarter" idx="15"/>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6"/>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89814245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halt mit Faktenbox klein">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8" y="1825626"/>
            <a:ext cx="4176713"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sp>
        <p:nvSpPr>
          <p:cNvPr id="2" name="Faktenbox Überschrift"/>
          <p:cNvSpPr txBox="1"/>
          <p:nvPr userDrawn="1"/>
        </p:nvSpPr>
        <p:spPr>
          <a:xfrm>
            <a:off x="6782585" y="4423619"/>
            <a:ext cx="1985177" cy="276999"/>
          </a:xfrm>
          <a:prstGeom prst="rect">
            <a:avLst/>
          </a:prstGeom>
          <a:noFill/>
        </p:spPr>
        <p:txBody>
          <a:bodyPr wrap="square" tIns="0" bIns="0" rtlCol="0">
            <a:spAutoFit/>
          </a:bodyPr>
          <a:lstStyle/>
          <a:p>
            <a:pPr algn="r"/>
            <a:r>
              <a:rPr lang="de-DE" sz="1800" b="1" dirty="0">
                <a:solidFill>
                  <a:srgbClr val="D1051B"/>
                </a:solidFill>
              </a:rPr>
              <a:t>FAKTEN</a:t>
            </a:r>
            <a:endParaRPr lang="de-DE" sz="1800" dirty="0"/>
          </a:p>
        </p:txBody>
      </p:sp>
      <p:sp>
        <p:nvSpPr>
          <p:cNvPr id="4" name="Faktenbox Inhalt"/>
          <p:cNvSpPr>
            <a:spLocks noGrp="1"/>
          </p:cNvSpPr>
          <p:nvPr>
            <p:ph type="body" sz="quarter" idx="13" hasCustomPrompt="1"/>
          </p:nvPr>
        </p:nvSpPr>
        <p:spPr>
          <a:xfrm>
            <a:off x="4686686" y="4824697"/>
            <a:ext cx="4062027" cy="1197219"/>
          </a:xfrm>
        </p:spPr>
        <p:txBody>
          <a:bodyPr/>
          <a:lstStyle>
            <a:lvl1pPr marL="0" indent="0" algn="r">
              <a:buNone/>
              <a:defRPr baseline="0"/>
            </a:lvl1pPr>
          </a:lstStyle>
          <a:p>
            <a:pPr lvl="0"/>
            <a:r>
              <a:rPr lang="de-DE" dirty="0"/>
              <a:t>Fakten-/Zitat durch klicken eingeben</a:t>
            </a:r>
          </a:p>
        </p:txBody>
      </p:sp>
      <p:pic>
        <p:nvPicPr>
          <p:cNvPr id="10" name="Faktenbox Schmuckbalk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63397" y="4485218"/>
            <a:ext cx="136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6"/>
          <p:cNvSpPr>
            <a:spLocks noGrp="1"/>
          </p:cNvSpPr>
          <p:nvPr>
            <p:ph type="dt" sz="half" idx="10"/>
          </p:nvPr>
        </p:nvSpPr>
        <p:spPr>
          <a:xfrm>
            <a:off x="542166" y="6319070"/>
            <a:ext cx="2143884" cy="366183"/>
          </a:xfrm>
          <a:prstGeom prst="rect">
            <a:avLst/>
          </a:prstGeom>
        </p:spPr>
        <p:txBody>
          <a:bodyPr/>
          <a:lstStyle/>
          <a:p>
            <a:fld id="{20DA4C1B-700C-4859-A45F-2F0ED1DAB2DB}" type="datetime1">
              <a:rPr lang="en-GB" smtClean="0"/>
              <a:t>05/09/2024</a:t>
            </a:fld>
            <a:endParaRPr lang="de-DE"/>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3186000435"/>
      </p:ext>
    </p:extLst>
  </p:cSld>
  <p:clrMapOvr>
    <a:masterClrMapping/>
  </p:clrMapOvr>
  <p:extLst>
    <p:ext uri="{DCECCB84-F9BA-43D5-87BE-67443E8EF086}">
      <p15:sldGuideLst xmlns:p15="http://schemas.microsoft.com/office/powerpoint/2012/main">
        <p15:guide id="1" orient="horz" pos="211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halt mit Faktenbox groß">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Folientitel durch Klicken bearbeiten</a:t>
            </a:r>
          </a:p>
        </p:txBody>
      </p:sp>
      <p:sp>
        <p:nvSpPr>
          <p:cNvPr id="3" name="Content Placeholder 2"/>
          <p:cNvSpPr>
            <a:spLocks noGrp="1"/>
          </p:cNvSpPr>
          <p:nvPr>
            <p:ph idx="1" hasCustomPrompt="1"/>
          </p:nvPr>
        </p:nvSpPr>
        <p:spPr>
          <a:xfrm>
            <a:off x="395288" y="1825626"/>
            <a:ext cx="3027326" cy="4196292"/>
          </a:xfrm>
          <a:prstGeom prst="rect">
            <a:avLst/>
          </a:prstGeom>
        </p:spPr>
        <p:txBody>
          <a:bodyPr>
            <a:normAutofit/>
          </a:bodyPr>
          <a:lstStyle>
            <a:lvl1pPr>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Inhalt durch klicken auf ein Symbol einfügen oder Text eingeben. </a:t>
            </a:r>
          </a:p>
        </p:txBody>
      </p:sp>
      <p:pic>
        <p:nvPicPr>
          <p:cNvPr id="13" name="Schmuckbild Infokasten Hintergrund"/>
          <p:cNvPicPr>
            <a:picLocks noChangeAspect="1"/>
          </p:cNvPicPr>
          <p:nvPr/>
        </p:nvPicPr>
        <p:blipFill rotWithShape="1">
          <a:blip r:embed="rId2">
            <a:extLst>
              <a:ext uri="{28A0092B-C50C-407E-A947-70E740481C1C}">
                <a14:useLocalDpi xmlns:a14="http://schemas.microsoft.com/office/drawing/2010/main" val="0"/>
              </a:ext>
            </a:extLst>
          </a:blip>
          <a:srcRect l="6753" t="4981" r="5607" b="18337"/>
          <a:stretch/>
        </p:blipFill>
        <p:spPr bwMode="auto">
          <a:xfrm>
            <a:off x="3422613" y="1669065"/>
            <a:ext cx="5344206" cy="446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nfo Überschrift"/>
          <p:cNvSpPr txBox="1"/>
          <p:nvPr userDrawn="1"/>
        </p:nvSpPr>
        <p:spPr>
          <a:xfrm>
            <a:off x="3549391" y="1927653"/>
            <a:ext cx="1022610" cy="400110"/>
          </a:xfrm>
          <a:prstGeom prst="rect">
            <a:avLst/>
          </a:prstGeom>
          <a:noFill/>
        </p:spPr>
        <p:txBody>
          <a:bodyPr wrap="square" tIns="0" bIns="0" rtlCol="0">
            <a:spAutoFit/>
          </a:bodyPr>
          <a:lstStyle/>
          <a:p>
            <a:pPr algn="l"/>
            <a:r>
              <a:rPr lang="de-DE" sz="2600" b="0" dirty="0">
                <a:solidFill>
                  <a:schemeClr val="bg1"/>
                </a:solidFill>
                <a:latin typeface="+mj-lt"/>
              </a:rPr>
              <a:t>INFO</a:t>
            </a:r>
          </a:p>
        </p:txBody>
      </p:sp>
      <p:sp>
        <p:nvSpPr>
          <p:cNvPr id="17" name="Info Inhalt"/>
          <p:cNvSpPr>
            <a:spLocks noGrp="1"/>
          </p:cNvSpPr>
          <p:nvPr>
            <p:ph type="body" sz="quarter" idx="14" hasCustomPrompt="1"/>
          </p:nvPr>
        </p:nvSpPr>
        <p:spPr>
          <a:xfrm>
            <a:off x="3568848" y="2620433"/>
            <a:ext cx="5106841" cy="3401484"/>
          </a:xfrm>
        </p:spPr>
        <p:txBody>
          <a:bodyPr>
            <a:norm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Fakten als Text eingeben</a:t>
            </a:r>
          </a:p>
        </p:txBody>
      </p:sp>
      <p:sp>
        <p:nvSpPr>
          <p:cNvPr id="7" name="Datumsplatzhalter 6"/>
          <p:cNvSpPr>
            <a:spLocks noGrp="1"/>
          </p:cNvSpPr>
          <p:nvPr>
            <p:ph type="dt" sz="half" idx="10"/>
          </p:nvPr>
        </p:nvSpPr>
        <p:spPr>
          <a:xfrm>
            <a:off x="542166" y="6319070"/>
            <a:ext cx="2143884" cy="366183"/>
          </a:xfrm>
          <a:prstGeom prst="rect">
            <a:avLst/>
          </a:prstGeom>
        </p:spPr>
        <p:txBody>
          <a:bodyPr/>
          <a:lstStyle/>
          <a:p>
            <a:fld id="{6455CFBC-B181-489C-B410-7EAF8ACF0ED6}" type="datetime1">
              <a:rPr lang="en-GB" smtClean="0"/>
              <a:t>05/09/2024</a:t>
            </a:fld>
            <a:endParaRPr lang="de-DE"/>
          </a:p>
        </p:txBody>
      </p:sp>
      <p:sp>
        <p:nvSpPr>
          <p:cNvPr id="8" name="Fußzeilenplatzhalter 7"/>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9" name="Foliennummernplatzhalter 8"/>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7880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56ADF4-79A0-42EC-8011-B3A4D78679CB}" type="datetime1">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CF772-E68F-4361-BA8B-04E036CC7765}" type="slidenum">
              <a:rPr lang="en-GB" smtClean="0"/>
              <a:t>‹#›</a:t>
            </a:fld>
            <a:endParaRPr lang="en-GB"/>
          </a:p>
        </p:txBody>
      </p:sp>
    </p:spTree>
    <p:extLst>
      <p:ext uri="{BB962C8B-B14F-4D97-AF65-F5344CB8AC3E}">
        <p14:creationId xmlns:p14="http://schemas.microsoft.com/office/powerpoint/2010/main" val="8544559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daten">
    <p:spTree>
      <p:nvGrpSpPr>
        <p:cNvPr id="1" name=""/>
        <p:cNvGrpSpPr/>
        <p:nvPr/>
      </p:nvGrpSpPr>
      <p:grpSpPr>
        <a:xfrm>
          <a:off x="0" y="0"/>
          <a:ext cx="0" cy="0"/>
          <a:chOff x="0" y="0"/>
          <a:chExt cx="0" cy="0"/>
        </a:xfrm>
      </p:grpSpPr>
      <p:sp>
        <p:nvSpPr>
          <p:cNvPr id="6" name="Titel 5"/>
          <p:cNvSpPr>
            <a:spLocks noGrp="1"/>
          </p:cNvSpPr>
          <p:nvPr>
            <p:ph type="title" hasCustomPrompt="1"/>
          </p:nvPr>
        </p:nvSpPr>
        <p:spPr>
          <a:xfrm>
            <a:off x="395286" y="1152001"/>
            <a:ext cx="5040000" cy="360099"/>
          </a:xfrm>
        </p:spPr>
        <p:txBody>
          <a:bodyPr/>
          <a:lstStyle/>
          <a:p>
            <a:r>
              <a:rPr lang="de-DE" sz="2600" dirty="0">
                <a:latin typeface="+mj-lt"/>
              </a:rPr>
              <a:t>Ihr Ansprechpartner</a:t>
            </a:r>
          </a:p>
        </p:txBody>
      </p:sp>
      <p:sp>
        <p:nvSpPr>
          <p:cNvPr id="9" name="Textplatzhalter 8"/>
          <p:cNvSpPr>
            <a:spLocks noGrp="1"/>
          </p:cNvSpPr>
          <p:nvPr>
            <p:ph type="body" sz="quarter" idx="13" hasCustomPrompt="1"/>
          </p:nvPr>
        </p:nvSpPr>
        <p:spPr>
          <a:xfrm>
            <a:off x="395288" y="2057400"/>
            <a:ext cx="5040000" cy="3964517"/>
          </a:xfrm>
        </p:spPr>
        <p:txBody>
          <a:bodyPr>
            <a:normAutofit/>
          </a:bodyPr>
          <a:lstStyle>
            <a:lvl1pPr marL="0" indent="0">
              <a:buNone/>
              <a:defRPr sz="1800"/>
            </a:lvl1pPr>
            <a:lvl2pPr marL="431800" indent="0">
              <a:buNone/>
              <a:defRPr/>
            </a:lvl2pPr>
            <a:lvl3pPr marL="914400" indent="0">
              <a:buNone/>
              <a:defRPr/>
            </a:lvl3pPr>
            <a:lvl4pPr marL="1371600" indent="0">
              <a:buNone/>
              <a:defRPr/>
            </a:lvl4pPr>
            <a:lvl5pPr marL="1828800" indent="0">
              <a:buNone/>
              <a:defRPr/>
            </a:lvl5pPr>
          </a:lstStyle>
          <a:p>
            <a:pPr lvl="0"/>
            <a:r>
              <a:rPr lang="de-DE" dirty="0"/>
              <a:t>Hans Mustermann</a:t>
            </a:r>
          </a:p>
          <a:p>
            <a:pPr lvl="0"/>
            <a:r>
              <a:rPr lang="de-DE" dirty="0"/>
              <a:t>Referat XX </a:t>
            </a:r>
            <a:r>
              <a:rPr lang="de-DE" dirty="0" err="1"/>
              <a:t>XX</a:t>
            </a:r>
            <a:endParaRPr lang="de-DE" dirty="0"/>
          </a:p>
          <a:p>
            <a:pPr lvl="0"/>
            <a:r>
              <a:rPr lang="de-DE" dirty="0"/>
              <a:t>Blindtextstraße 135</a:t>
            </a:r>
          </a:p>
          <a:p>
            <a:pPr lvl="0"/>
            <a:r>
              <a:rPr lang="de-DE" dirty="0"/>
              <a:t>12345 Musterstadt</a:t>
            </a:r>
          </a:p>
          <a:p>
            <a:pPr lvl="0"/>
            <a:endParaRPr lang="de-DE" dirty="0"/>
          </a:p>
          <a:p>
            <a:pPr lvl="0"/>
            <a:r>
              <a:rPr lang="de-DE" dirty="0"/>
              <a:t>hans.mustermann@dwd.de</a:t>
            </a:r>
          </a:p>
          <a:p>
            <a:pPr lvl="0"/>
            <a:r>
              <a:rPr lang="de-DE" dirty="0"/>
              <a:t>Tel.: +49 (0) 6789 / 10 11 -12</a:t>
            </a:r>
          </a:p>
        </p:txBody>
      </p:sp>
      <p:pic>
        <p:nvPicPr>
          <p:cNvPr id="10" name="Schmuckbild" descr="Das Bild soll zur Kontaktaufnahme anregen und zeigt Tippende Finger auf einem Laptop, Eine Hand an einem Telefonhörer und eine Dame beim Telefonieren." title="Schmuckbild zur Kontaktaufnah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98978" y="1221317"/>
            <a:ext cx="277671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p:cNvSpPr>
            <a:spLocks noGrp="1"/>
          </p:cNvSpPr>
          <p:nvPr>
            <p:ph type="dt" sz="half" idx="10"/>
          </p:nvPr>
        </p:nvSpPr>
        <p:spPr>
          <a:xfrm>
            <a:off x="542166" y="6319070"/>
            <a:ext cx="2143884" cy="366183"/>
          </a:xfrm>
          <a:prstGeom prst="rect">
            <a:avLst/>
          </a:prstGeom>
        </p:spPr>
        <p:txBody>
          <a:bodyPr/>
          <a:lstStyle/>
          <a:p>
            <a:fld id="{5749BE61-56BF-4FF4-8C3D-B9FDC936F01D}" type="datetime1">
              <a:rPr lang="en-GB" smtClean="0"/>
              <a:t>05/09/2024</a:t>
            </a:fld>
            <a:endParaRPr lang="de-DE"/>
          </a:p>
        </p:txBody>
      </p:sp>
      <p:sp>
        <p:nvSpPr>
          <p:cNvPr id="4" name="Fußzeilenplatzhalter 3"/>
          <p:cNvSpPr>
            <a:spLocks noGrp="1"/>
          </p:cNvSpPr>
          <p:nvPr>
            <p:ph type="ftr" sz="quarter" idx="11"/>
          </p:nvPr>
        </p:nvSpPr>
        <p:spPr>
          <a:xfrm>
            <a:off x="2686051" y="6319070"/>
            <a:ext cx="5539313" cy="366183"/>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6558FC84-22FA-4F5E-86B7-A7761BE44B02}" type="slidenum">
              <a:rPr lang="de-DE" smtClean="0"/>
              <a:t>‹#›</a:t>
            </a:fld>
            <a:endParaRPr lang="de-DE" dirty="0"/>
          </a:p>
        </p:txBody>
      </p:sp>
    </p:spTree>
    <p:extLst>
      <p:ext uri="{BB962C8B-B14F-4D97-AF65-F5344CB8AC3E}">
        <p14:creationId xmlns:p14="http://schemas.microsoft.com/office/powerpoint/2010/main" val="1880537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el und Inhalt Pfeile">
    <p:spTree>
      <p:nvGrpSpPr>
        <p:cNvPr id="1" name=""/>
        <p:cNvGrpSpPr/>
        <p:nvPr/>
      </p:nvGrpSpPr>
      <p:grpSpPr>
        <a:xfrm>
          <a:off x="0" y="0"/>
          <a:ext cx="0" cy="0"/>
          <a:chOff x="0" y="0"/>
          <a:chExt cx="0" cy="0"/>
        </a:xfrm>
      </p:grpSpPr>
      <p:sp>
        <p:nvSpPr>
          <p:cNvPr id="47" name="Line 23"/>
          <p:cNvSpPr/>
          <p:nvPr/>
        </p:nvSpPr>
        <p:spPr>
          <a:xfrm>
            <a:off x="244476" y="6351589"/>
            <a:ext cx="8613776" cy="1"/>
          </a:xfrm>
          <a:prstGeom prst="line">
            <a:avLst/>
          </a:prstGeom>
          <a:ln w="15240">
            <a:solidFill>
              <a:srgbClr val="2D4B9B"/>
            </a:solidFill>
          </a:ln>
        </p:spPr>
        <p:txBody>
          <a:bodyPr lIns="34289" rIns="34289"/>
          <a:lstStyle/>
          <a:p>
            <a:endParaRPr sz="1350"/>
          </a:p>
        </p:txBody>
      </p:sp>
      <p:pic>
        <p:nvPicPr>
          <p:cNvPr id="48" name="Picture 28" descr="Picture 28"/>
          <p:cNvPicPr>
            <a:picLocks/>
          </p:cNvPicPr>
          <p:nvPr/>
        </p:nvPicPr>
        <p:blipFill>
          <a:blip r:embed="rId2"/>
          <a:stretch>
            <a:fillRect/>
          </a:stretch>
        </p:blipFill>
        <p:spPr>
          <a:xfrm>
            <a:off x="358776" y="6405565"/>
            <a:ext cx="360364" cy="421079"/>
          </a:xfrm>
          <a:prstGeom prst="rect">
            <a:avLst/>
          </a:prstGeom>
          <a:ln w="12700">
            <a:miter lim="400000"/>
          </a:ln>
        </p:spPr>
      </p:pic>
      <p:sp>
        <p:nvSpPr>
          <p:cNvPr id="49" name="Line 23"/>
          <p:cNvSpPr/>
          <p:nvPr/>
        </p:nvSpPr>
        <p:spPr>
          <a:xfrm>
            <a:off x="244476" y="903289"/>
            <a:ext cx="8648701" cy="1"/>
          </a:xfrm>
          <a:prstGeom prst="line">
            <a:avLst/>
          </a:prstGeom>
          <a:ln w="25400">
            <a:solidFill>
              <a:srgbClr val="2D4B9B"/>
            </a:solidFill>
          </a:ln>
        </p:spPr>
        <p:txBody>
          <a:bodyPr lIns="34289" rIns="34289"/>
          <a:lstStyle/>
          <a:p>
            <a:endParaRPr sz="1350"/>
          </a:p>
        </p:txBody>
      </p:sp>
      <p:pic>
        <p:nvPicPr>
          <p:cNvPr id="50" name="Picture 12" descr="Picture 12"/>
          <p:cNvPicPr>
            <a:picLocks noChangeAspect="1"/>
          </p:cNvPicPr>
          <p:nvPr/>
        </p:nvPicPr>
        <p:blipFill>
          <a:blip r:embed="rId3"/>
          <a:stretch>
            <a:fillRect/>
          </a:stretch>
        </p:blipFill>
        <p:spPr>
          <a:xfrm>
            <a:off x="7164289" y="188912"/>
            <a:ext cx="1721645" cy="612776"/>
          </a:xfrm>
          <a:prstGeom prst="rect">
            <a:avLst/>
          </a:prstGeom>
          <a:ln w="12700">
            <a:miter lim="400000"/>
          </a:ln>
        </p:spPr>
      </p:pic>
      <p:sp>
        <p:nvSpPr>
          <p:cNvPr id="52" name="Titeltext"/>
          <p:cNvSpPr txBox="1">
            <a:spLocks noGrp="1"/>
          </p:cNvSpPr>
          <p:nvPr>
            <p:ph type="title"/>
          </p:nvPr>
        </p:nvSpPr>
        <p:spPr>
          <a:xfrm>
            <a:off x="395290" y="332657"/>
            <a:ext cx="6723551" cy="207749"/>
          </a:xfrm>
          <a:prstGeom prst="rect">
            <a:avLst/>
          </a:prstGeom>
        </p:spPr>
        <p:txBody>
          <a:bodyPr/>
          <a:lstStyle>
            <a:lvl1pPr>
              <a:defRPr sz="1500"/>
            </a:lvl1pPr>
          </a:lstStyle>
          <a:p>
            <a:r>
              <a:t>Titeltext</a:t>
            </a:r>
          </a:p>
        </p:txBody>
      </p:sp>
      <p:sp>
        <p:nvSpPr>
          <p:cNvPr id="53" name="Textebene 1…"/>
          <p:cNvSpPr txBox="1">
            <a:spLocks noGrp="1"/>
          </p:cNvSpPr>
          <p:nvPr>
            <p:ph type="body" idx="1"/>
          </p:nvPr>
        </p:nvSpPr>
        <p:spPr>
          <a:xfrm>
            <a:off x="395289" y="1124744"/>
            <a:ext cx="8353426" cy="5033171"/>
          </a:xfrm>
          <a:prstGeom prst="rect">
            <a:avLst/>
          </a:prstGeom>
        </p:spPr>
        <p:txBody>
          <a:bodyPr/>
          <a:lstStyle>
            <a:lvl1pPr indent="-242999">
              <a:spcBef>
                <a:spcPts val="1050"/>
              </a:spcBef>
              <a:buChar char="▪"/>
              <a:defRPr sz="1200"/>
            </a:lvl1pPr>
            <a:lvl2pPr marL="557684" indent="-308571">
              <a:spcBef>
                <a:spcPts val="1050"/>
              </a:spcBef>
              <a:defRPr sz="1200"/>
            </a:lvl2pPr>
            <a:lvl3pPr marL="895821" indent="-308571">
              <a:spcBef>
                <a:spcPts val="1050"/>
              </a:spcBef>
              <a:defRPr sz="1200"/>
            </a:lvl3pPr>
            <a:lvl4pPr marL="1238721" indent="-308571">
              <a:spcBef>
                <a:spcPts val="1050"/>
              </a:spcBef>
              <a:defRPr sz="1200"/>
            </a:lvl4pPr>
            <a:lvl5pPr marL="1581621" indent="-308571">
              <a:spcBef>
                <a:spcPts val="1050"/>
              </a:spcBef>
              <a:defRPr sz="1200"/>
            </a:lvl5pPr>
          </a:lstStyle>
          <a:p>
            <a:r>
              <a:t>Textebene 1</a:t>
            </a:r>
          </a:p>
          <a:p>
            <a:pPr lvl="1"/>
            <a:r>
              <a:t>Textebene 2</a:t>
            </a:r>
          </a:p>
          <a:p>
            <a:pPr lvl="2"/>
            <a:r>
              <a:t>Textebene 3</a:t>
            </a:r>
          </a:p>
          <a:p>
            <a:pPr lvl="3"/>
            <a:r>
              <a:t>Textebene 4</a:t>
            </a:r>
          </a:p>
          <a:p>
            <a:pPr lvl="4"/>
            <a:r>
              <a:t>Textebene 5</a:t>
            </a:r>
          </a:p>
        </p:txBody>
      </p:sp>
      <p:sp>
        <p:nvSpPr>
          <p:cNvPr id="55" name="Foliennummer"/>
          <p:cNvSpPr txBox="1">
            <a:spLocks noGrp="1"/>
          </p:cNvSpPr>
          <p:nvPr>
            <p:ph type="sldNum" sz="quarter" idx="2"/>
          </p:nvPr>
        </p:nvSpPr>
        <p:spPr>
          <a:xfrm>
            <a:off x="7639993" y="6458813"/>
            <a:ext cx="172188" cy="213263"/>
          </a:xfrm>
          <a:prstGeom prst="rect">
            <a:avLst/>
          </a:prstGeom>
        </p:spPr>
        <p:txBody>
          <a:bodyPr lIns="44999" tIns="44999" rIns="44999" bIns="44999" anchor="ctr"/>
          <a:lstStyle>
            <a:lvl1pPr>
              <a:defRPr sz="675"/>
            </a:lvl1pPr>
          </a:lstStyle>
          <a:p>
            <a:fld id="{86CB4B4D-7CA3-9044-876B-883B54F8677D}" type="slidenum">
              <a:t>‹#›</a:t>
            </a:fld>
            <a:endParaRPr/>
          </a:p>
        </p:txBody>
      </p:sp>
    </p:spTree>
    <p:extLst>
      <p:ext uri="{BB962C8B-B14F-4D97-AF65-F5344CB8AC3E}">
        <p14:creationId xmlns:p14="http://schemas.microsoft.com/office/powerpoint/2010/main" val="405720910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1143000" y="1122363"/>
            <a:ext cx="6858000" cy="2387600"/>
          </a:xfrm>
        </p:spPr>
        <p:txBody>
          <a:bodyPr anchor="b"/>
          <a:lstStyle>
            <a:lvl1pPr algn="ctr">
              <a:defRPr sz="4500"/>
            </a:lvl1pPr>
          </a:lstStyle>
          <a:p>
            <a:r>
              <a:rPr lang="ro-RO"/>
              <a:t>Clic pentru editare stil titlu</a:t>
            </a:r>
          </a:p>
        </p:txBody>
      </p:sp>
      <p:sp>
        <p:nvSpPr>
          <p:cNvPr id="3" name="Subtitlu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o-RO"/>
              <a:t>Clic pentru a edita stilul de subtitlu</a:t>
            </a:r>
          </a:p>
        </p:txBody>
      </p:sp>
      <p:sp>
        <p:nvSpPr>
          <p:cNvPr id="4" name="Substituent dată 3"/>
          <p:cNvSpPr>
            <a:spLocks noGrp="1"/>
          </p:cNvSpPr>
          <p:nvPr>
            <p:ph type="dt" sz="half" idx="10"/>
          </p:nvPr>
        </p:nvSpPr>
        <p:spPr/>
        <p:txBody>
          <a:bodyPr/>
          <a:lstStyle/>
          <a:p>
            <a:fld id="{F54662F6-93D0-4AD7-A1C1-CD0F2B60C0D9}" type="datetime1">
              <a:rPr lang="en-GB" smtClean="0"/>
              <a:t>05/09/2024</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11246711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CF1D33A3-9354-4F62-A879-AB00967BD7A3}" type="datetime1">
              <a:rPr lang="en-GB" smtClean="0"/>
              <a:t>05/09/2024</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4189726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623888" y="1709739"/>
            <a:ext cx="7886700" cy="2852737"/>
          </a:xfrm>
        </p:spPr>
        <p:txBody>
          <a:bodyPr anchor="b"/>
          <a:lstStyle>
            <a:lvl1pPr>
              <a:defRPr sz="4500"/>
            </a:lvl1pPr>
          </a:lstStyle>
          <a:p>
            <a:r>
              <a:rPr lang="ro-RO"/>
              <a:t>Clic pentru editare stil titlu</a:t>
            </a:r>
          </a:p>
        </p:txBody>
      </p:sp>
      <p:sp>
        <p:nvSpPr>
          <p:cNvPr id="3" name="Substituent text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ro-RO"/>
              <a:t>Clic pentru editare stiluri text Coordonator</a:t>
            </a:r>
          </a:p>
        </p:txBody>
      </p:sp>
      <p:sp>
        <p:nvSpPr>
          <p:cNvPr id="4" name="Substituent dată 3"/>
          <p:cNvSpPr>
            <a:spLocks noGrp="1"/>
          </p:cNvSpPr>
          <p:nvPr>
            <p:ph type="dt" sz="half" idx="10"/>
          </p:nvPr>
        </p:nvSpPr>
        <p:spPr/>
        <p:txBody>
          <a:bodyPr/>
          <a:lstStyle/>
          <a:p>
            <a:fld id="{D829E925-197E-4CB7-B28A-3AB45B4620FE}" type="datetime1">
              <a:rPr lang="en-GB" smtClean="0"/>
              <a:t>05/09/2024</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340383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sz="half" idx="1"/>
          </p:nvPr>
        </p:nvSpPr>
        <p:spPr>
          <a:xfrm>
            <a:off x="628650" y="1825625"/>
            <a:ext cx="38862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4629150" y="1825625"/>
            <a:ext cx="38862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p:cNvSpPr>
            <a:spLocks noGrp="1"/>
          </p:cNvSpPr>
          <p:nvPr>
            <p:ph type="dt" sz="half" idx="10"/>
          </p:nvPr>
        </p:nvSpPr>
        <p:spPr/>
        <p:txBody>
          <a:bodyPr/>
          <a:lstStyle/>
          <a:p>
            <a:fld id="{4CAE9045-8527-4488-A135-03809FECCFF6}" type="datetime1">
              <a:rPr lang="en-GB" smtClean="0"/>
              <a:t>05/09/2024</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79286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629841" y="365126"/>
            <a:ext cx="7886700" cy="1325563"/>
          </a:xfrm>
        </p:spPr>
        <p:txBody>
          <a:bodyPr/>
          <a:lstStyle/>
          <a:p>
            <a:r>
              <a:rPr lang="ro-RO"/>
              <a:t>Clic pentru editare stil titlu</a:t>
            </a:r>
          </a:p>
        </p:txBody>
      </p:sp>
      <p:sp>
        <p:nvSpPr>
          <p:cNvPr id="3" name="Substituent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Clic pentru editare stiluri text Coordonator</a:t>
            </a:r>
          </a:p>
        </p:txBody>
      </p:sp>
      <p:sp>
        <p:nvSpPr>
          <p:cNvPr id="4" name="Substituent conținut 3"/>
          <p:cNvSpPr>
            <a:spLocks noGrp="1"/>
          </p:cNvSpPr>
          <p:nvPr>
            <p:ph sz="half" idx="2"/>
          </p:nvPr>
        </p:nvSpPr>
        <p:spPr>
          <a:xfrm>
            <a:off x="629842" y="2505075"/>
            <a:ext cx="3868340"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Clic pentru editare stiluri text Coordonator</a:t>
            </a:r>
          </a:p>
        </p:txBody>
      </p:sp>
      <p:sp>
        <p:nvSpPr>
          <p:cNvPr id="6" name="Substituent conținut 5"/>
          <p:cNvSpPr>
            <a:spLocks noGrp="1"/>
          </p:cNvSpPr>
          <p:nvPr>
            <p:ph sz="quarter" idx="4"/>
          </p:nvPr>
        </p:nvSpPr>
        <p:spPr>
          <a:xfrm>
            <a:off x="4629150" y="2505075"/>
            <a:ext cx="3887391"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p:cNvSpPr>
            <a:spLocks noGrp="1"/>
          </p:cNvSpPr>
          <p:nvPr>
            <p:ph type="dt" sz="half" idx="10"/>
          </p:nvPr>
        </p:nvSpPr>
        <p:spPr/>
        <p:txBody>
          <a:bodyPr/>
          <a:lstStyle/>
          <a:p>
            <a:fld id="{F268419A-80CB-468E-B47B-5C359327B6F8}" type="datetime1">
              <a:rPr lang="en-GB" smtClean="0"/>
              <a:t>05/09/2024</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5083342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dată 2"/>
          <p:cNvSpPr>
            <a:spLocks noGrp="1"/>
          </p:cNvSpPr>
          <p:nvPr>
            <p:ph type="dt" sz="half" idx="10"/>
          </p:nvPr>
        </p:nvSpPr>
        <p:spPr/>
        <p:txBody>
          <a:bodyPr/>
          <a:lstStyle/>
          <a:p>
            <a:fld id="{B1C81820-9F8F-4B0E-9D71-1B7B440FF01E}" type="datetime1">
              <a:rPr lang="en-GB" smtClean="0"/>
              <a:t>05/09/2024</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798459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7DD48E8B-BCC2-4D96-8241-0650CDD19CEE}" type="datetime1">
              <a:rPr lang="en-GB" smtClean="0"/>
              <a:t>05/09/2024</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883809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29841" y="457200"/>
            <a:ext cx="2949178" cy="1600200"/>
          </a:xfrm>
        </p:spPr>
        <p:txBody>
          <a:bodyPr anchor="b"/>
          <a:lstStyle>
            <a:lvl1pPr>
              <a:defRPr sz="2400"/>
            </a:lvl1pPr>
          </a:lstStyle>
          <a:p>
            <a:r>
              <a:rPr lang="ro-RO"/>
              <a:t>Clic pentru editare stil titlu</a:t>
            </a:r>
          </a:p>
        </p:txBody>
      </p:sp>
      <p:sp>
        <p:nvSpPr>
          <p:cNvPr id="3" name="Substituent conținut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0E3C3CD5-B4A2-451A-A9A0-F830A90EA7B8}" type="datetime1">
              <a:rPr lang="en-GB" smtClean="0"/>
              <a:t>05/09/2024</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222656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7.jpeg"/><Relationship Id="rId2" Type="http://schemas.openxmlformats.org/officeDocument/2006/relationships/slideLayout" Target="../slideLayouts/slideLayout79.xml"/><Relationship Id="rId16" Type="http://schemas.openxmlformats.org/officeDocument/2006/relationships/image" Target="../media/image6.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10.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2.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6.png"/><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7.jpe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6.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4.xml"/><Relationship Id="rId7" Type="http://schemas.openxmlformats.org/officeDocument/2006/relationships/image" Target="../media/image13.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emf"/><Relationship Id="rId5" Type="http://schemas.openxmlformats.org/officeDocument/2006/relationships/slideLayout" Target="../slideLayouts/slideLayout71.xml"/><Relationship Id="rId10" Type="http://schemas.openxmlformats.org/officeDocument/2006/relationships/theme" Target="../theme/theme8.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4902D-0A51-45C8-AB07-626132D728F2}" type="datetime1">
              <a:rPr lang="en-GB" smtClean="0"/>
              <a:t>05/09/2024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CF772-E68F-4361-BA8B-04E036CC7765}" type="slidenum">
              <a:rPr lang="en-GB" smtClean="0"/>
              <a:t>‹#›</a:t>
            </a:fld>
            <a:endParaRPr lang="en-GB"/>
          </a:p>
        </p:txBody>
      </p:sp>
    </p:spTree>
    <p:extLst>
      <p:ext uri="{BB962C8B-B14F-4D97-AF65-F5344CB8AC3E}">
        <p14:creationId xmlns:p14="http://schemas.microsoft.com/office/powerpoint/2010/main" val="4075196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DWD-Logo" descr="Wort-Bild-Marke des Deutschen Wetterdienst. Wetter und Klima aus einer Hand." title="DWD-Logo"/>
          <p:cNvPicPr>
            <a:picLocks noChangeAspect="1"/>
          </p:cNvPicPr>
          <p:nvPr userDrawn="1"/>
        </p:nvPicPr>
        <p:blipFill>
          <a:blip r:embed="rId16"/>
          <a:stretch>
            <a:fillRect/>
          </a:stretch>
        </p:blipFill>
        <p:spPr>
          <a:xfrm>
            <a:off x="7387610" y="192000"/>
            <a:ext cx="1612390" cy="576000"/>
          </a:xfrm>
          <a:prstGeom prst="rect">
            <a:avLst/>
          </a:prstGeom>
        </p:spPr>
      </p:pic>
      <p:cxnSp>
        <p:nvCxnSpPr>
          <p:cNvPr id="10" name="Inhalt beginnt" descr="Ab hier sollte der Inhalt der Folie beginnen." title="Horizontale Linie"/>
          <p:cNvCxnSpPr/>
          <p:nvPr userDrawn="1"/>
        </p:nvCxnSpPr>
        <p:spPr>
          <a:xfrm>
            <a:off x="144000" y="960000"/>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 name="Titleplatzhalter"/>
          <p:cNvSpPr>
            <a:spLocks noGrp="1"/>
          </p:cNvSpPr>
          <p:nvPr>
            <p:ph type="title"/>
          </p:nvPr>
        </p:nvSpPr>
        <p:spPr>
          <a:xfrm>
            <a:off x="395288" y="1152001"/>
            <a:ext cx="8353425" cy="360099"/>
          </a:xfrm>
          <a:prstGeom prst="rect">
            <a:avLst/>
          </a:prstGeom>
        </p:spPr>
        <p:txBody>
          <a:bodyPr vert="horz" wrap="square" lIns="72000" tIns="0" rIns="72000" bIns="0" rtlCol="0" anchor="t" anchorCtr="0">
            <a:spAutoFit/>
          </a:bodyPr>
          <a:lstStyle/>
          <a:p>
            <a:r>
              <a:rPr lang="de-DE" dirty="0"/>
              <a:t>Folientitel durch Klicken bearbeiten</a:t>
            </a:r>
            <a:endParaRPr lang="en-US" dirty="0"/>
          </a:p>
        </p:txBody>
      </p:sp>
      <p:sp>
        <p:nvSpPr>
          <p:cNvPr id="13" name="Textplatzhalter"/>
          <p:cNvSpPr>
            <a:spLocks noGrp="1"/>
          </p:cNvSpPr>
          <p:nvPr>
            <p:ph type="body" idx="1"/>
          </p:nvPr>
        </p:nvSpPr>
        <p:spPr>
          <a:xfrm>
            <a:off x="395288" y="1826686"/>
            <a:ext cx="8353425" cy="4200965"/>
          </a:xfrm>
          <a:prstGeom prst="rect">
            <a:avLst/>
          </a:prstGeom>
        </p:spPr>
        <p:txBody>
          <a:bodyPr vert="horz" lIns="72000" tIns="36000" rIns="72000" bIns="36000" rtlCol="0">
            <a:normAutofit/>
          </a:bodyPr>
          <a:lstStyle/>
          <a:p>
            <a:pPr marL="352425" marR="0" lvl="0" indent="-352425"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ea typeface="+mn-ea"/>
                <a:cs typeface="+mn-cs"/>
              </a:rPr>
              <a:t>Text durch Klicken hinzufügen</a:t>
            </a:r>
          </a:p>
          <a:p>
            <a:pPr marL="692150" marR="0" lvl="1"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Zweite Ebene</a:t>
            </a:r>
          </a:p>
          <a:p>
            <a:pPr marL="1143000" marR="0" lvl="2"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Dritte Ebene</a:t>
            </a:r>
          </a:p>
          <a:p>
            <a:pPr marL="1600200" marR="0" lvl="3"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Vierte Ebene</a:t>
            </a:r>
          </a:p>
          <a:p>
            <a:pPr marL="2057400" marR="0" lvl="4"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Fünfte Ebene</a:t>
            </a:r>
          </a:p>
        </p:txBody>
      </p:sp>
      <p:cxnSp>
        <p:nvCxnSpPr>
          <p:cNvPr id="12" name="Inhalt endet" descr="Ab hier sollte der Inhalt der Folie beginnen." title="Horizontale Linie"/>
          <p:cNvCxnSpPr/>
          <p:nvPr userDrawn="1"/>
        </p:nvCxnSpPr>
        <p:spPr>
          <a:xfrm>
            <a:off x="144000" y="6211904"/>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Bundesadler" descr="Bundesadler_kleiner"/>
          <p:cNvPicPr>
            <a:picLocks noChangeAspect="1" noChangeArrowheads="1"/>
          </p:cNvPicPr>
          <p:nvPr userDrawn="1"/>
        </p:nvPicPr>
        <p:blipFill>
          <a:blip r:embed="rId17">
            <a:extLst>
              <a:ext uri="{28A0092B-C50C-407E-A947-70E740481C1C}">
                <a14:useLocalDpi xmlns:a14="http://schemas.microsoft.com/office/drawing/2010/main" val="0"/>
              </a:ext>
            </a:extLst>
          </a:blip>
          <a:stretch>
            <a:fillRect/>
          </a:stretch>
        </p:blipFill>
        <p:spPr bwMode="auto">
          <a:xfrm>
            <a:off x="144002" y="6310160"/>
            <a:ext cx="309177" cy="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liennummernplatzhalter"/>
          <p:cNvSpPr>
            <a:spLocks noGrp="1"/>
          </p:cNvSpPr>
          <p:nvPr>
            <p:ph type="sldNum" sz="quarter" idx="4"/>
          </p:nvPr>
        </p:nvSpPr>
        <p:spPr>
          <a:xfrm>
            <a:off x="8225363" y="6319070"/>
            <a:ext cx="523350" cy="366183"/>
          </a:xfrm>
          <a:prstGeom prst="rect">
            <a:avLst/>
          </a:prstGeom>
        </p:spPr>
        <p:txBody>
          <a:bodyPr vert="horz" lIns="91440" tIns="14400" rIns="91440" bIns="0" rtlCol="0" anchor="ctr"/>
          <a:lstStyle>
            <a:lvl1pPr algn="r">
              <a:defRPr sz="1000">
                <a:solidFill>
                  <a:schemeClr val="tx1">
                    <a:tint val="75000"/>
                  </a:schemeClr>
                </a:solidFill>
              </a:defRPr>
            </a:lvl1pPr>
          </a:lstStyle>
          <a:p>
            <a:fld id="{6558FC84-22FA-4F5E-86B7-A7761BE44B02}" type="slidenum">
              <a:rPr lang="de-DE" smtClean="0"/>
              <a:pPr/>
              <a:t>‹#›</a:t>
            </a:fld>
            <a:endParaRPr lang="de-DE" dirty="0"/>
          </a:p>
        </p:txBody>
      </p:sp>
    </p:spTree>
    <p:extLst>
      <p:ext uri="{BB962C8B-B14F-4D97-AF65-F5344CB8AC3E}">
        <p14:creationId xmlns:p14="http://schemas.microsoft.com/office/powerpoint/2010/main" val="115621485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hf hdr="0" ftr="0" dt="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600" kern="1200" baseline="0">
          <a:solidFill>
            <a:schemeClr val="tx1"/>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577">
          <p15:clr>
            <a:srgbClr val="F26B43"/>
          </p15:clr>
        </p15:guide>
        <p15:guide id="3" orient="horz" pos="2867">
          <p15:clr>
            <a:srgbClr val="F26B43"/>
          </p15:clr>
        </p15:guide>
        <p15:guide id="4" pos="5511">
          <p15:clr>
            <a:srgbClr val="F26B43"/>
          </p15:clr>
        </p15:guide>
        <p15:guide id="5" pos="249">
          <p15:clr>
            <a:srgbClr val="F26B43"/>
          </p15:clr>
        </p15:guide>
        <p15:guide id="6" pos="5465">
          <p15:clr>
            <a:srgbClr val="F26B43"/>
          </p15:clr>
        </p15:guide>
        <p15:guide id="7" pos="29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o-RO"/>
              <a:t>Clic pentru editare stil titlu</a:t>
            </a:r>
          </a:p>
        </p:txBody>
      </p:sp>
      <p:sp>
        <p:nvSpPr>
          <p:cNvPr id="3" name="Substituent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F783766C-7B45-477E-BFBC-2A82F1FB9C5F}" type="datetime1">
              <a:rPr lang="en-GB" smtClean="0"/>
              <a:t>05/09/2024</a:t>
            </a:fld>
            <a:endParaRPr lang="ro-RO"/>
          </a:p>
        </p:txBody>
      </p:sp>
      <p:sp>
        <p:nvSpPr>
          <p:cNvPr id="5" name="Substituent subsol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ro-RO"/>
          </a:p>
        </p:txBody>
      </p:sp>
      <p:sp>
        <p:nvSpPr>
          <p:cNvPr id="6" name="Substituent număr diapozitiv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B6C7AF6-F5DD-4AA3-9281-1BCA95A92161}" type="slidenum">
              <a:rPr lang="ro-RO" smtClean="0"/>
              <a:t>‹#›</a:t>
            </a:fld>
            <a:endParaRPr lang="ro-RO"/>
          </a:p>
        </p:txBody>
      </p:sp>
    </p:spTree>
    <p:extLst>
      <p:ext uri="{BB962C8B-B14F-4D97-AF65-F5344CB8AC3E}">
        <p14:creationId xmlns:p14="http://schemas.microsoft.com/office/powerpoint/2010/main" val="339959133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431038" y="204769"/>
            <a:ext cx="7758373" cy="858920"/>
          </a:xfrm>
          <a:prstGeom prst="rect">
            <a:avLst/>
          </a:prstGeom>
          <a:noFill/>
          <a:ln w="0">
            <a:noFill/>
          </a:ln>
        </p:spPr>
        <p:txBody>
          <a:bodyPr lIns="0" tIns="0" rIns="0" bIns="0" anchor="ctr">
            <a:noAutofit/>
          </a:bodyPr>
          <a:lstStyle/>
          <a:p>
            <a:pPr indent="0" algn="ctr">
              <a:buNone/>
            </a:pPr>
            <a:r>
              <a:rPr lang="it-IT" sz="3763" b="0" strike="noStrike" spc="-1">
                <a:solidFill>
                  <a:srgbClr val="000000"/>
                </a:solidFill>
                <a:latin typeface="Arial"/>
              </a:rPr>
              <a:t>Click to edit the title text format</a:t>
            </a:r>
          </a:p>
        </p:txBody>
      </p:sp>
      <p:sp>
        <p:nvSpPr>
          <p:cNvPr id="6" name="PlaceHolder 2"/>
          <p:cNvSpPr>
            <a:spLocks noGrp="1"/>
          </p:cNvSpPr>
          <p:nvPr>
            <p:ph type="body"/>
          </p:nvPr>
        </p:nvSpPr>
        <p:spPr>
          <a:xfrm>
            <a:off x="431038" y="1203141"/>
            <a:ext cx="7758373" cy="2983032"/>
          </a:xfrm>
          <a:prstGeom prst="rect">
            <a:avLst/>
          </a:prstGeom>
          <a:noFill/>
          <a:ln w="0">
            <a:noFill/>
          </a:ln>
        </p:spPr>
        <p:txBody>
          <a:bodyPr lIns="0" tIns="0" rIns="0" bIns="0" anchor="t">
            <a:normAutofit/>
          </a:bodyPr>
          <a:lstStyle/>
          <a:p>
            <a:pPr marL="432000" indent="-324000">
              <a:spcBef>
                <a:spcPts val="1412"/>
              </a:spcBef>
              <a:buClr>
                <a:srgbClr val="000000"/>
              </a:buClr>
              <a:buSzPct val="45000"/>
              <a:buFont typeface="Wingdings" charset="2"/>
              <a:buChar char=""/>
            </a:pPr>
            <a:r>
              <a:rPr lang="it-IT" sz="2737" b="0" strike="noStrike" spc="-1">
                <a:solidFill>
                  <a:srgbClr val="000000"/>
                </a:solidFill>
                <a:latin typeface="Arial"/>
              </a:rPr>
              <a:t>Click to edit the outline text format</a:t>
            </a:r>
          </a:p>
          <a:p>
            <a:pPr marL="738893" lvl="1" indent="-277085">
              <a:spcBef>
                <a:spcPts val="967"/>
              </a:spcBef>
              <a:buClr>
                <a:srgbClr val="000000"/>
              </a:buClr>
              <a:buSzPct val="75000"/>
              <a:buFont typeface="Symbol" charset="2"/>
              <a:buChar char=""/>
            </a:pPr>
            <a:r>
              <a:rPr lang="it-IT" sz="2395" b="0" strike="noStrike" spc="-1">
                <a:solidFill>
                  <a:srgbClr val="000000"/>
                </a:solidFill>
                <a:latin typeface="Arial"/>
              </a:rPr>
              <a:t>Second Outline Level</a:t>
            </a:r>
          </a:p>
          <a:p>
            <a:pPr marL="1108339" lvl="2" indent="-246298">
              <a:spcBef>
                <a:spcPts val="725"/>
              </a:spcBef>
              <a:buClr>
                <a:srgbClr val="000000"/>
              </a:buClr>
              <a:buSzPct val="45000"/>
              <a:buFont typeface="Wingdings" charset="2"/>
              <a:buChar char=""/>
            </a:pPr>
            <a:r>
              <a:rPr lang="it-IT" sz="2052" b="0" strike="noStrike" spc="-1">
                <a:solidFill>
                  <a:srgbClr val="000000"/>
                </a:solidFill>
                <a:latin typeface="Arial"/>
              </a:rPr>
              <a:t>Third Outline Level</a:t>
            </a:r>
          </a:p>
          <a:p>
            <a:pPr marL="1477786" lvl="3" indent="-184723">
              <a:spcBef>
                <a:spcPts val="482"/>
              </a:spcBef>
              <a:buClr>
                <a:srgbClr val="000000"/>
              </a:buClr>
              <a:buSzPct val="75000"/>
              <a:buFont typeface="Symbol" charset="2"/>
              <a:buChar char=""/>
            </a:pPr>
            <a:r>
              <a:rPr lang="it-IT" sz="1710" b="0" strike="noStrike" spc="-1">
                <a:solidFill>
                  <a:srgbClr val="000000"/>
                </a:solidFill>
                <a:latin typeface="Arial"/>
              </a:rPr>
              <a:t>Fourth Outline Level</a:t>
            </a:r>
          </a:p>
          <a:p>
            <a:pPr marL="1847232" lvl="4" indent="-184723">
              <a:spcBef>
                <a:spcPts val="240"/>
              </a:spcBef>
              <a:buClr>
                <a:srgbClr val="000000"/>
              </a:buClr>
              <a:buSzPct val="45000"/>
              <a:buFont typeface="Wingdings" charset="2"/>
              <a:buChar char=""/>
            </a:pPr>
            <a:r>
              <a:rPr lang="it-IT" sz="1710" b="0" strike="noStrike" spc="-1">
                <a:solidFill>
                  <a:srgbClr val="000000"/>
                </a:solidFill>
                <a:latin typeface="Arial"/>
              </a:rPr>
              <a:t>Fifth Outline Level</a:t>
            </a:r>
          </a:p>
          <a:p>
            <a:pPr marL="2216678" lvl="5" indent="-184723">
              <a:spcBef>
                <a:spcPts val="240"/>
              </a:spcBef>
              <a:buClr>
                <a:srgbClr val="000000"/>
              </a:buClr>
              <a:buSzPct val="45000"/>
              <a:buFont typeface="Wingdings" charset="2"/>
              <a:buChar char=""/>
            </a:pPr>
            <a:r>
              <a:rPr lang="it-IT" sz="1710" b="0" strike="noStrike" spc="-1">
                <a:solidFill>
                  <a:srgbClr val="000000"/>
                </a:solidFill>
                <a:latin typeface="Arial"/>
              </a:rPr>
              <a:t>Sixth Outline Level</a:t>
            </a:r>
          </a:p>
          <a:p>
            <a:pPr marL="2586125" lvl="6" indent="-184723">
              <a:spcBef>
                <a:spcPts val="240"/>
              </a:spcBef>
              <a:buClr>
                <a:srgbClr val="000000"/>
              </a:buClr>
              <a:buSzPct val="45000"/>
              <a:buFont typeface="Wingdings" charset="2"/>
              <a:buChar char=""/>
            </a:pPr>
            <a:r>
              <a:rPr lang="it-IT" sz="1710" b="0" strike="noStrike" spc="-1">
                <a:solidFill>
                  <a:srgbClr val="000000"/>
                </a:solidFill>
                <a:latin typeface="Arial"/>
              </a:rPr>
              <a:t>Seventh Outline Level</a:t>
            </a:r>
          </a:p>
        </p:txBody>
      </p:sp>
      <p:sp>
        <p:nvSpPr>
          <p:cNvPr id="2" name="PlaceHolder 3"/>
          <p:cNvSpPr>
            <a:spLocks noGrp="1"/>
          </p:cNvSpPr>
          <p:nvPr>
            <p:ph type="dt" idx="1"/>
          </p:nvPr>
        </p:nvSpPr>
        <p:spPr>
          <a:xfrm>
            <a:off x="431038" y="4685522"/>
            <a:ext cx="2008328" cy="354345"/>
          </a:xfrm>
          <a:prstGeom prst="rect">
            <a:avLst/>
          </a:prstGeom>
          <a:noFill/>
          <a:ln w="0">
            <a:noFill/>
          </a:ln>
        </p:spPr>
        <p:txBody>
          <a:bodyPr lIns="0" tIns="0" rIns="0" bIns="0" anchor="t">
            <a:noAutofit/>
          </a:bodyPr>
          <a:lstStyle>
            <a:lvl1pPr indent="0">
              <a:buNone/>
              <a:defRPr lang="it-IT" sz="1197" b="0" strike="noStrike" spc="-1">
                <a:solidFill>
                  <a:srgbClr val="000000"/>
                </a:solidFill>
                <a:latin typeface="Times New Roman"/>
              </a:defRPr>
            </a:lvl1pPr>
          </a:lstStyle>
          <a:p>
            <a:fld id="{288B3C84-DBFD-4426-BA24-82C1D02E19A0}" type="datetime1">
              <a:rPr lang="en-GB" smtClean="0"/>
              <a:t>05/09/2024</a:t>
            </a:fld>
            <a:endParaRPr lang="en-GB"/>
          </a:p>
        </p:txBody>
      </p:sp>
      <p:sp>
        <p:nvSpPr>
          <p:cNvPr id="3" name="PlaceHolder 4"/>
          <p:cNvSpPr>
            <a:spLocks noGrp="1"/>
          </p:cNvSpPr>
          <p:nvPr>
            <p:ph type="ftr" idx="2"/>
          </p:nvPr>
        </p:nvSpPr>
        <p:spPr>
          <a:xfrm>
            <a:off x="2947991" y="4685522"/>
            <a:ext cx="2732472" cy="354345"/>
          </a:xfrm>
          <a:prstGeom prst="rect">
            <a:avLst/>
          </a:prstGeom>
          <a:noFill/>
          <a:ln w="0">
            <a:noFill/>
          </a:ln>
        </p:spPr>
        <p:txBody>
          <a:bodyPr lIns="0" tIns="0" rIns="0" bIns="0" anchor="t">
            <a:noAutofit/>
          </a:bodyPr>
          <a:lstStyle>
            <a:lvl1pPr indent="0" algn="ctr">
              <a:buNone/>
              <a:defRPr lang="it-IT" sz="1197" b="0" strike="noStrike" spc="-1">
                <a:solidFill>
                  <a:srgbClr val="000000"/>
                </a:solidFill>
                <a:latin typeface="Times New Roman"/>
              </a:defRPr>
            </a:lvl1pPr>
          </a:lstStyle>
          <a:p>
            <a:endParaRPr lang="en-GB"/>
          </a:p>
        </p:txBody>
      </p:sp>
      <p:sp>
        <p:nvSpPr>
          <p:cNvPr id="4" name="PlaceHolder 5"/>
          <p:cNvSpPr>
            <a:spLocks noGrp="1"/>
          </p:cNvSpPr>
          <p:nvPr>
            <p:ph type="sldNum" idx="3"/>
          </p:nvPr>
        </p:nvSpPr>
        <p:spPr>
          <a:xfrm>
            <a:off x="6180775" y="4685522"/>
            <a:ext cx="2008328" cy="354345"/>
          </a:xfrm>
          <a:prstGeom prst="rect">
            <a:avLst/>
          </a:prstGeom>
          <a:noFill/>
          <a:ln w="0">
            <a:noFill/>
          </a:ln>
        </p:spPr>
        <p:txBody>
          <a:bodyPr lIns="0" tIns="0" rIns="0" bIns="0" anchor="t">
            <a:noAutofit/>
          </a:bodyPr>
          <a:lstStyle>
            <a:lvl1pPr indent="0" algn="r">
              <a:buNone/>
              <a:defRPr lang="it-IT" sz="1197" b="0" strike="noStrike" spc="-1">
                <a:solidFill>
                  <a:srgbClr val="000000"/>
                </a:solidFill>
                <a:latin typeface="Times New Roman"/>
              </a:defRPr>
            </a:lvl1pPr>
          </a:lstStyle>
          <a:p>
            <a:fld id="{886091BD-0BF3-45D3-A00D-0DBF4A34DAFF}" type="slidenum">
              <a:rPr lang="en-GB" smtClean="0"/>
              <a:pPr/>
              <a:t>‹#›</a:t>
            </a:fld>
            <a:endParaRPr lang="en-GB"/>
          </a:p>
        </p:txBody>
      </p:sp>
    </p:spTree>
    <p:extLst>
      <p:ext uri="{BB962C8B-B14F-4D97-AF65-F5344CB8AC3E}">
        <p14:creationId xmlns:p14="http://schemas.microsoft.com/office/powerpoint/2010/main" val="198314104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hf hdr="0" ftr="0" dt="0"/>
  <p:txStyles>
    <p:titleStyle>
      <a:lvl1pPr indent="0" algn="ctr" defTabSz="781995" rtl="0" eaLnBrk="1" latinLnBrk="0" hangingPunct="1">
        <a:lnSpc>
          <a:spcPct val="90000"/>
        </a:lnSpc>
        <a:spcBef>
          <a:spcPct val="0"/>
        </a:spcBef>
        <a:buNone/>
        <a:defRPr sz="3763" kern="1200">
          <a:solidFill>
            <a:schemeClr val="tx1"/>
          </a:solidFill>
          <a:latin typeface="+mj-lt"/>
          <a:ea typeface="+mj-ea"/>
          <a:cs typeface="+mj-cs"/>
        </a:defRPr>
      </a:lvl1pPr>
    </p:titleStyle>
    <p:bodyStyle>
      <a:lvl1pPr marL="369446" indent="-277085" algn="l" defTabSz="781995" rtl="0" eaLnBrk="1" latinLnBrk="0" hangingPunct="1">
        <a:lnSpc>
          <a:spcPct val="90000"/>
        </a:lnSpc>
        <a:spcBef>
          <a:spcPts val="1208"/>
        </a:spcBef>
        <a:buClr>
          <a:srgbClr val="000000"/>
        </a:buClr>
        <a:buSzPct val="45000"/>
        <a:buFont typeface="Wingdings" charset="2"/>
        <a:buChar char=""/>
        <a:defRPr sz="2395" kern="1200">
          <a:solidFill>
            <a:schemeClr val="tx1"/>
          </a:solidFill>
          <a:latin typeface="+mn-lt"/>
          <a:ea typeface="+mn-ea"/>
          <a:cs typeface="+mn-cs"/>
        </a:defRPr>
      </a:lvl1pPr>
      <a:lvl2pPr marL="586496" indent="-195499" algn="l" defTabSz="781995" rtl="0" eaLnBrk="1" latinLnBrk="0" hangingPunct="1">
        <a:lnSpc>
          <a:spcPct val="90000"/>
        </a:lnSpc>
        <a:spcBef>
          <a:spcPts val="428"/>
        </a:spcBef>
        <a:buFont typeface="Arial" panose="020B0604020202020204" pitchFamily="34" charset="0"/>
        <a:buChar char="•"/>
        <a:defRPr sz="2052" kern="1200">
          <a:solidFill>
            <a:schemeClr val="tx1"/>
          </a:solidFill>
          <a:latin typeface="+mn-lt"/>
          <a:ea typeface="+mn-ea"/>
          <a:cs typeface="+mn-cs"/>
        </a:defRPr>
      </a:lvl2pPr>
      <a:lvl3pPr marL="977494" indent="-195499" algn="l" defTabSz="781995" rtl="0" eaLnBrk="1" latinLnBrk="0" hangingPunct="1">
        <a:lnSpc>
          <a:spcPct val="90000"/>
        </a:lnSpc>
        <a:spcBef>
          <a:spcPts val="428"/>
        </a:spcBef>
        <a:buFont typeface="Arial" panose="020B0604020202020204" pitchFamily="34" charset="0"/>
        <a:buChar char="•"/>
        <a:defRPr sz="1710" kern="1200">
          <a:solidFill>
            <a:schemeClr val="tx1"/>
          </a:solidFill>
          <a:latin typeface="+mn-lt"/>
          <a:ea typeface="+mn-ea"/>
          <a:cs typeface="+mn-cs"/>
        </a:defRPr>
      </a:lvl3pPr>
      <a:lvl4pPr marL="1368491"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4pPr>
      <a:lvl5pPr marL="1759488"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5pPr>
      <a:lvl6pPr marL="2150486"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6pPr>
      <a:lvl7pPr marL="2541483"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7pPr>
      <a:lvl8pPr marL="2932481"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8pPr>
      <a:lvl9pPr marL="3323478" indent="-195499" algn="l" defTabSz="781995"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9pPr>
    </p:bodyStyle>
    <p:otherStyle>
      <a:defPPr>
        <a:defRPr lang="en-US"/>
      </a:defPPr>
      <a:lvl1pPr marL="0" algn="l" defTabSz="781995" rtl="0" eaLnBrk="1" latinLnBrk="0" hangingPunct="1">
        <a:defRPr sz="1539" kern="1200">
          <a:solidFill>
            <a:schemeClr val="tx1"/>
          </a:solidFill>
          <a:latin typeface="+mn-lt"/>
          <a:ea typeface="+mn-ea"/>
          <a:cs typeface="+mn-cs"/>
        </a:defRPr>
      </a:lvl1pPr>
      <a:lvl2pPr marL="390997" algn="l" defTabSz="781995" rtl="0" eaLnBrk="1" latinLnBrk="0" hangingPunct="1">
        <a:defRPr sz="1539" kern="1200">
          <a:solidFill>
            <a:schemeClr val="tx1"/>
          </a:solidFill>
          <a:latin typeface="+mn-lt"/>
          <a:ea typeface="+mn-ea"/>
          <a:cs typeface="+mn-cs"/>
        </a:defRPr>
      </a:lvl2pPr>
      <a:lvl3pPr marL="781995" algn="l" defTabSz="781995" rtl="0" eaLnBrk="1" latinLnBrk="0" hangingPunct="1">
        <a:defRPr sz="1539" kern="1200">
          <a:solidFill>
            <a:schemeClr val="tx1"/>
          </a:solidFill>
          <a:latin typeface="+mn-lt"/>
          <a:ea typeface="+mn-ea"/>
          <a:cs typeface="+mn-cs"/>
        </a:defRPr>
      </a:lvl3pPr>
      <a:lvl4pPr marL="1172992" algn="l" defTabSz="781995" rtl="0" eaLnBrk="1" latinLnBrk="0" hangingPunct="1">
        <a:defRPr sz="1539" kern="1200">
          <a:solidFill>
            <a:schemeClr val="tx1"/>
          </a:solidFill>
          <a:latin typeface="+mn-lt"/>
          <a:ea typeface="+mn-ea"/>
          <a:cs typeface="+mn-cs"/>
        </a:defRPr>
      </a:lvl4pPr>
      <a:lvl5pPr marL="1563990" algn="l" defTabSz="781995" rtl="0" eaLnBrk="1" latinLnBrk="0" hangingPunct="1">
        <a:defRPr sz="1539" kern="1200">
          <a:solidFill>
            <a:schemeClr val="tx1"/>
          </a:solidFill>
          <a:latin typeface="+mn-lt"/>
          <a:ea typeface="+mn-ea"/>
          <a:cs typeface="+mn-cs"/>
        </a:defRPr>
      </a:lvl5pPr>
      <a:lvl6pPr marL="1954987" algn="l" defTabSz="781995" rtl="0" eaLnBrk="1" latinLnBrk="0" hangingPunct="1">
        <a:defRPr sz="1539" kern="1200">
          <a:solidFill>
            <a:schemeClr val="tx1"/>
          </a:solidFill>
          <a:latin typeface="+mn-lt"/>
          <a:ea typeface="+mn-ea"/>
          <a:cs typeface="+mn-cs"/>
        </a:defRPr>
      </a:lvl6pPr>
      <a:lvl7pPr marL="2345985" algn="l" defTabSz="781995" rtl="0" eaLnBrk="1" latinLnBrk="0" hangingPunct="1">
        <a:defRPr sz="1539" kern="1200">
          <a:solidFill>
            <a:schemeClr val="tx1"/>
          </a:solidFill>
          <a:latin typeface="+mn-lt"/>
          <a:ea typeface="+mn-ea"/>
          <a:cs typeface="+mn-cs"/>
        </a:defRPr>
      </a:lvl7pPr>
      <a:lvl8pPr marL="2736982" algn="l" defTabSz="781995" rtl="0" eaLnBrk="1" latinLnBrk="0" hangingPunct="1">
        <a:defRPr sz="1539" kern="1200">
          <a:solidFill>
            <a:schemeClr val="tx1"/>
          </a:solidFill>
          <a:latin typeface="+mn-lt"/>
          <a:ea typeface="+mn-ea"/>
          <a:cs typeface="+mn-cs"/>
        </a:defRPr>
      </a:lvl8pPr>
      <a:lvl9pPr marL="3127980" algn="l" defTabSz="781995" rtl="0" eaLnBrk="1" latinLnBrk="0" hangingPunct="1">
        <a:defRPr sz="153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F5B80600-5AE5-496D-A9B6-BF1B14FE7B15}" type="datetime1">
              <a:rPr lang="en-GB" smtClean="0"/>
              <a:t>05/09/2024</a:t>
            </a:fld>
            <a:endParaRPr lang="pl-PL"/>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159958645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1143000" y="1122480"/>
            <a:ext cx="6857640" cy="238716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4612B858-9029-484B-92F9-2E8BFF1985AD}" type="datetime1">
              <a:rPr lang="en-GB" smtClean="0"/>
              <a:t>05/09/2024</a:t>
            </a:fld>
            <a:endParaRPr/>
          </a:p>
        </p:txBody>
      </p:sp>
      <p:sp>
        <p:nvSpPr>
          <p:cNvPr id="12" name="Google Shape;12;p1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Clr>
                <a:srgbClr val="8B8B8B"/>
              </a:buClr>
              <a:buSzPts val="900"/>
              <a:buFont typeface="Calibri"/>
              <a:buNone/>
              <a:defRPr sz="9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4" name="Google Shape;14;p1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55490"/>
      </p:ext>
    </p:extLst>
  </p:cSld>
  <p:clrMap bg1="lt1" tx1="dk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06EC1-EC7A-98A3-C9C6-28891C0BF4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A4509-E9B4-09B7-C59B-034BB36401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0A3FCA-ECBA-440F-C893-A7B2375BA19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80A622-DFC3-43C3-AE90-B313BDA96008}" type="datetime1">
              <a:rPr lang="en-GB" smtClean="0"/>
              <a:t>05/09/2024</a:t>
            </a:fld>
            <a:endParaRPr lang="it-IT"/>
          </a:p>
        </p:txBody>
      </p:sp>
      <p:sp>
        <p:nvSpPr>
          <p:cNvPr id="5" name="Footer Placeholder 4">
            <a:extLst>
              <a:ext uri="{FF2B5EF4-FFF2-40B4-BE49-F238E27FC236}">
                <a16:creationId xmlns:a16="http://schemas.microsoft.com/office/drawing/2014/main" id="{05BD9E90-2A58-ED82-CF92-B5F1746A41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06F25A1F-B696-2107-2F71-7C852B61445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B1C7BC-3183-4E4F-A809-86E65C5CAA6B}" type="slidenum">
              <a:rPr lang="it-IT" smtClean="0"/>
              <a:t>‹#›</a:t>
            </a:fld>
            <a:endParaRPr lang="it-IT"/>
          </a:p>
        </p:txBody>
      </p:sp>
    </p:spTree>
    <p:extLst>
      <p:ext uri="{BB962C8B-B14F-4D97-AF65-F5344CB8AC3E}">
        <p14:creationId xmlns:p14="http://schemas.microsoft.com/office/powerpoint/2010/main" val="203987866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06EC1-EC7A-98A3-C9C6-28891C0BF4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A4509-E9B4-09B7-C59B-034BB36401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0A3FCA-ECBA-440F-C893-A7B2375BA19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it-IT"/>
              <a:t>September the 7th 2020</a:t>
            </a:r>
          </a:p>
        </p:txBody>
      </p:sp>
      <p:sp>
        <p:nvSpPr>
          <p:cNvPr id="5" name="Footer Placeholder 4">
            <a:extLst>
              <a:ext uri="{FF2B5EF4-FFF2-40B4-BE49-F238E27FC236}">
                <a16:creationId xmlns:a16="http://schemas.microsoft.com/office/drawing/2014/main" id="{05BD9E90-2A58-ED82-CF92-B5F1746A41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Naima Vela - 22th COSMO General Meeting - Everywhere</a:t>
            </a:r>
            <a:endParaRPr lang="it-IT"/>
          </a:p>
        </p:txBody>
      </p:sp>
      <p:sp>
        <p:nvSpPr>
          <p:cNvPr id="6" name="Slide Number Placeholder 5">
            <a:extLst>
              <a:ext uri="{FF2B5EF4-FFF2-40B4-BE49-F238E27FC236}">
                <a16:creationId xmlns:a16="http://schemas.microsoft.com/office/drawing/2014/main" id="{06F25A1F-B696-2107-2F71-7C852B61445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B1C7BC-3183-4E4F-A809-86E65C5CAA6B}" type="slidenum">
              <a:rPr lang="it-IT" smtClean="0"/>
              <a:t>‹#›</a:t>
            </a:fld>
            <a:endParaRPr lang="it-IT"/>
          </a:p>
        </p:txBody>
      </p:sp>
    </p:spTree>
    <p:extLst>
      <p:ext uri="{BB962C8B-B14F-4D97-AF65-F5344CB8AC3E}">
        <p14:creationId xmlns:p14="http://schemas.microsoft.com/office/powerpoint/2010/main" val="362684382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 name="Bild 48"/>
          <p:cNvPicPr>
            <a:picLocks noChangeAspect="1"/>
          </p:cNvPicPr>
          <p:nvPr userDrawn="1"/>
        </p:nvPicPr>
        <p:blipFill>
          <a:blip r:embed="rId9"/>
          <a:stretch>
            <a:fillRect/>
          </a:stretch>
        </p:blipFill>
        <p:spPr>
          <a:xfrm>
            <a:off x="0" y="0"/>
            <a:ext cx="9144000" cy="137160"/>
          </a:xfrm>
          <a:prstGeom prst="rect">
            <a:avLst/>
          </a:prstGeom>
        </p:spPr>
      </p:pic>
      <p:sp>
        <p:nvSpPr>
          <p:cNvPr id="20" name="Rechteck 19"/>
          <p:cNvSpPr/>
          <p:nvPr userDrawn="1"/>
        </p:nvSpPr>
        <p:spPr bwMode="auto">
          <a:xfrm>
            <a:off x="5122001" y="6195553"/>
            <a:ext cx="2603077" cy="368300"/>
          </a:xfrm>
          <a:prstGeom prst="rect">
            <a:avLst/>
          </a:prstGeom>
          <a:noFill/>
          <a:ln w="9525" cap="flat" cmpd="sng" algn="ctr">
            <a:noFill/>
            <a:prstDash val="solid"/>
            <a:round/>
            <a:headEnd type="none" w="med" len="med"/>
            <a:tailEnd type="none" w="med" len="med"/>
          </a:ln>
          <a:effectLst/>
        </p:spPr>
        <p:txBody>
          <a:bodyPr vert="horz" wrap="square" lIns="0" tIns="45720" rIns="36000" bIns="45720" numCol="1" rtlCol="0" anchor="t" anchorCtr="0" compatLnSpc="1">
            <a:prstTxWarp prst="textNoShape">
              <a:avLst/>
            </a:prstTxWarp>
          </a:bodyPr>
          <a:lstStyle/>
          <a:p>
            <a:pPr algn="r">
              <a:defRPr/>
            </a:pPr>
            <a:r>
              <a:rPr lang="de-CH" sz="900" dirty="0">
                <a:solidFill>
                  <a:prstClr val="black"/>
                </a:solidFill>
                <a:latin typeface="Roboto Light"/>
                <a:cs typeface="Roboto Light"/>
              </a:rPr>
              <a:t>pirmin.kaufmann@meteoswiss.ch</a:t>
            </a:r>
            <a:endParaRPr lang="de-DE" sz="900" dirty="0">
              <a:solidFill>
                <a:prstClr val="black"/>
              </a:solidFill>
              <a:latin typeface="Roboto Light"/>
              <a:cs typeface="Roboto Light"/>
            </a:endParaRPr>
          </a:p>
        </p:txBody>
      </p:sp>
      <p:sp>
        <p:nvSpPr>
          <p:cNvPr id="25" name="Rechteck 24"/>
          <p:cNvSpPr/>
          <p:nvPr userDrawn="1"/>
        </p:nvSpPr>
        <p:spPr>
          <a:xfrm>
            <a:off x="7659142" y="6200753"/>
            <a:ext cx="1075037" cy="230832"/>
          </a:xfrm>
          <a:prstGeom prst="rect">
            <a:avLst/>
          </a:prstGeom>
        </p:spPr>
        <p:txBody>
          <a:bodyPr wrap="square">
            <a:spAutoFit/>
          </a:bodyPr>
          <a:lstStyle/>
          <a:p>
            <a:pPr algn="r" defTabSz="685800" eaLnBrk="1" fontAlgn="auto" hangingPunct="1">
              <a:spcBef>
                <a:spcPts val="0"/>
              </a:spcBef>
              <a:spcAft>
                <a:spcPts val="0"/>
              </a:spcAft>
            </a:pPr>
            <a:fld id="{1EE35605-8AB3-442C-A293-9F31FDF185BC}" type="slidenum">
              <a:rPr lang="de-CH" sz="900" smtClean="0">
                <a:solidFill>
                  <a:prstClr val="black"/>
                </a:solidFill>
                <a:latin typeface="Roboto Light"/>
                <a:cs typeface="Roboto Light"/>
              </a:rPr>
              <a:pPr algn="r" defTabSz="685800" eaLnBrk="1" fontAlgn="auto" hangingPunct="1">
                <a:spcBef>
                  <a:spcPts val="0"/>
                </a:spcBef>
                <a:spcAft>
                  <a:spcPts val="0"/>
                </a:spcAft>
              </a:pPr>
              <a:t>‹#›</a:t>
            </a:fld>
            <a:endParaRPr lang="de-DE" sz="900" dirty="0">
              <a:solidFill>
                <a:prstClr val="black"/>
              </a:solidFill>
              <a:latin typeface="Roboto Light"/>
              <a:cs typeface="Roboto Light"/>
            </a:endParaRPr>
          </a:p>
        </p:txBody>
      </p:sp>
    </p:spTree>
    <p:extLst>
      <p:ext uri="{BB962C8B-B14F-4D97-AF65-F5344CB8AC3E}">
        <p14:creationId xmlns:p14="http://schemas.microsoft.com/office/powerpoint/2010/main" val="27221773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hf hdr="0" ftr="0" dt="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1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DWD-Logo" descr="Wort-Bild-Marke des Deutschen Wetterdienst. Wetter und Klima aus einer Hand." title="DWD-Logo"/>
          <p:cNvPicPr>
            <a:picLocks noChangeAspect="1"/>
          </p:cNvPicPr>
          <p:nvPr userDrawn="1"/>
        </p:nvPicPr>
        <p:blipFill>
          <a:blip r:embed="rId17"/>
          <a:stretch>
            <a:fillRect/>
          </a:stretch>
        </p:blipFill>
        <p:spPr>
          <a:xfrm>
            <a:off x="7387610" y="192000"/>
            <a:ext cx="1612390" cy="576000"/>
          </a:xfrm>
          <a:prstGeom prst="rect">
            <a:avLst/>
          </a:prstGeom>
        </p:spPr>
      </p:pic>
      <p:cxnSp>
        <p:nvCxnSpPr>
          <p:cNvPr id="10" name="Inhalt beginnt" descr="Ab hier sollte der Inhalt der Folie beginnen." title="Horizontale Linie"/>
          <p:cNvCxnSpPr/>
          <p:nvPr userDrawn="1"/>
        </p:nvCxnSpPr>
        <p:spPr>
          <a:xfrm>
            <a:off x="144000" y="960000"/>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 name="Titleplatzhalter"/>
          <p:cNvSpPr>
            <a:spLocks noGrp="1"/>
          </p:cNvSpPr>
          <p:nvPr>
            <p:ph type="title"/>
          </p:nvPr>
        </p:nvSpPr>
        <p:spPr>
          <a:xfrm>
            <a:off x="395288" y="1152001"/>
            <a:ext cx="8353425" cy="360099"/>
          </a:xfrm>
          <a:prstGeom prst="rect">
            <a:avLst/>
          </a:prstGeom>
        </p:spPr>
        <p:txBody>
          <a:bodyPr vert="horz" wrap="square" lIns="72000" tIns="0" rIns="72000" bIns="0" rtlCol="0" anchor="t" anchorCtr="0">
            <a:spAutoFit/>
          </a:bodyPr>
          <a:lstStyle/>
          <a:p>
            <a:r>
              <a:rPr lang="de-DE" dirty="0"/>
              <a:t>Folientitel durch Klicken bearbeiten</a:t>
            </a:r>
            <a:endParaRPr lang="en-US" dirty="0"/>
          </a:p>
        </p:txBody>
      </p:sp>
      <p:sp>
        <p:nvSpPr>
          <p:cNvPr id="13" name="Textplatzhalter"/>
          <p:cNvSpPr>
            <a:spLocks noGrp="1"/>
          </p:cNvSpPr>
          <p:nvPr>
            <p:ph type="body" idx="1"/>
          </p:nvPr>
        </p:nvSpPr>
        <p:spPr>
          <a:xfrm>
            <a:off x="395288" y="1826686"/>
            <a:ext cx="8353425" cy="4200965"/>
          </a:xfrm>
          <a:prstGeom prst="rect">
            <a:avLst/>
          </a:prstGeom>
        </p:spPr>
        <p:txBody>
          <a:bodyPr vert="horz" lIns="72000" tIns="36000" rIns="72000" bIns="36000" rtlCol="0">
            <a:normAutofit/>
          </a:bodyPr>
          <a:lstStyle/>
          <a:p>
            <a:pPr marL="352425" marR="0" lvl="0" indent="-352425"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ea typeface="+mn-ea"/>
                <a:cs typeface="+mn-cs"/>
              </a:rPr>
              <a:t>Text durch Klicken hinzufügen</a:t>
            </a:r>
          </a:p>
          <a:p>
            <a:pPr marL="692150" marR="0" lvl="1"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Zweite Ebene</a:t>
            </a:r>
          </a:p>
          <a:p>
            <a:pPr marL="1143000" marR="0" lvl="2"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Dritte Ebene</a:t>
            </a:r>
          </a:p>
          <a:p>
            <a:pPr marL="1600200" marR="0" lvl="3"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Vierte Ebene</a:t>
            </a:r>
          </a:p>
          <a:p>
            <a:pPr marL="2057400" marR="0" lvl="4"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Fünfte Ebene</a:t>
            </a:r>
          </a:p>
        </p:txBody>
      </p:sp>
      <p:cxnSp>
        <p:nvCxnSpPr>
          <p:cNvPr id="12" name="Inhalt endet" descr="Ab hier sollte der Inhalt der Folie beginnen." title="Horizontale Linie"/>
          <p:cNvCxnSpPr/>
          <p:nvPr userDrawn="1"/>
        </p:nvCxnSpPr>
        <p:spPr>
          <a:xfrm>
            <a:off x="144000" y="6211904"/>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Bundesadler" descr="Bundesadler_kleiner"/>
          <p:cNvPicPr>
            <a:picLocks noChangeAspect="1" noChangeArrowheads="1"/>
          </p:cNvPicPr>
          <p:nvPr userDrawn="1"/>
        </p:nvPicPr>
        <p:blipFill>
          <a:blip r:embed="rId18">
            <a:extLst>
              <a:ext uri="{28A0092B-C50C-407E-A947-70E740481C1C}">
                <a14:useLocalDpi xmlns:a14="http://schemas.microsoft.com/office/drawing/2010/main" val="0"/>
              </a:ext>
            </a:extLst>
          </a:blip>
          <a:stretch>
            <a:fillRect/>
          </a:stretch>
        </p:blipFill>
        <p:spPr bwMode="auto">
          <a:xfrm>
            <a:off x="144002" y="6310160"/>
            <a:ext cx="309177" cy="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umsplatzhalter"/>
          <p:cNvSpPr>
            <a:spLocks noGrp="1"/>
          </p:cNvSpPr>
          <p:nvPr>
            <p:ph type="dt" sz="half" idx="2"/>
          </p:nvPr>
        </p:nvSpPr>
        <p:spPr>
          <a:xfrm>
            <a:off x="542166" y="6319070"/>
            <a:ext cx="2143884" cy="366183"/>
          </a:xfrm>
          <a:prstGeom prst="rect">
            <a:avLst/>
          </a:prstGeom>
        </p:spPr>
        <p:txBody>
          <a:bodyPr vert="horz" lIns="91440" tIns="14400" rIns="91440" bIns="0" rtlCol="0" anchor="ctr"/>
          <a:lstStyle>
            <a:lvl1pPr algn="l">
              <a:defRPr sz="1000">
                <a:solidFill>
                  <a:schemeClr val="tx1">
                    <a:tint val="75000"/>
                  </a:schemeClr>
                </a:solidFill>
              </a:defRPr>
            </a:lvl1pPr>
          </a:lstStyle>
          <a:p>
            <a:fld id="{3B201AF8-5C4D-440E-8474-43DF56C383D4}" type="datetime1">
              <a:rPr lang="en-GB" smtClean="0"/>
              <a:t>05/09/2024</a:t>
            </a:fld>
            <a:endParaRPr lang="de-DE" dirty="0"/>
          </a:p>
        </p:txBody>
      </p:sp>
      <p:sp>
        <p:nvSpPr>
          <p:cNvPr id="8" name="Fußzeilenplatzhalter"/>
          <p:cNvSpPr>
            <a:spLocks noGrp="1"/>
          </p:cNvSpPr>
          <p:nvPr>
            <p:ph type="ftr" sz="quarter" idx="3"/>
          </p:nvPr>
        </p:nvSpPr>
        <p:spPr>
          <a:xfrm>
            <a:off x="2686051" y="6319070"/>
            <a:ext cx="5539313" cy="366183"/>
          </a:xfrm>
          <a:prstGeom prst="rect">
            <a:avLst/>
          </a:prstGeom>
        </p:spPr>
        <p:txBody>
          <a:bodyPr vert="horz" lIns="91440" tIns="14400" rIns="91440" bIns="0" rtlCol="0" anchor="ctr"/>
          <a:lstStyle>
            <a:lvl1pPr algn="r">
              <a:defRPr sz="1000">
                <a:solidFill>
                  <a:schemeClr val="tx1">
                    <a:tint val="75000"/>
                  </a:schemeClr>
                </a:solidFill>
              </a:defRPr>
            </a:lvl1pPr>
          </a:lstStyle>
          <a:p>
            <a:endParaRPr lang="de-DE" dirty="0"/>
          </a:p>
        </p:txBody>
      </p:sp>
      <p:sp>
        <p:nvSpPr>
          <p:cNvPr id="9" name="Foliennummernplatzhalter"/>
          <p:cNvSpPr>
            <a:spLocks noGrp="1"/>
          </p:cNvSpPr>
          <p:nvPr>
            <p:ph type="sldNum" sz="quarter" idx="4"/>
          </p:nvPr>
        </p:nvSpPr>
        <p:spPr>
          <a:xfrm>
            <a:off x="8225363" y="6319070"/>
            <a:ext cx="523350" cy="366183"/>
          </a:xfrm>
          <a:prstGeom prst="rect">
            <a:avLst/>
          </a:prstGeom>
        </p:spPr>
        <p:txBody>
          <a:bodyPr vert="horz" lIns="91440" tIns="14400" rIns="91440" bIns="0" rtlCol="0" anchor="ctr"/>
          <a:lstStyle>
            <a:lvl1pPr algn="r">
              <a:defRPr sz="1000">
                <a:solidFill>
                  <a:schemeClr val="tx1">
                    <a:tint val="75000"/>
                  </a:schemeClr>
                </a:solidFill>
              </a:defRPr>
            </a:lvl1pPr>
          </a:lstStyle>
          <a:p>
            <a:fld id="{6558FC84-22FA-4F5E-86B7-A7761BE44B02}" type="slidenum">
              <a:rPr lang="de-DE" smtClean="0"/>
              <a:pPr/>
              <a:t>‹#›</a:t>
            </a:fld>
            <a:endParaRPr lang="de-DE" dirty="0"/>
          </a:p>
        </p:txBody>
      </p:sp>
    </p:spTree>
    <p:extLst>
      <p:ext uri="{BB962C8B-B14F-4D97-AF65-F5344CB8AC3E}">
        <p14:creationId xmlns:p14="http://schemas.microsoft.com/office/powerpoint/2010/main" val="249201308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12" r:id="rId14"/>
    <p:sldLayoutId id="2147483813" r:id="rId15"/>
  </p:sldLayoutIdLst>
  <p:hf hdr="0" ftr="0" dt="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600" kern="1200" baseline="0">
          <a:solidFill>
            <a:schemeClr val="tx1"/>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577">
          <p15:clr>
            <a:srgbClr val="F26B43"/>
          </p15:clr>
        </p15:guide>
        <p15:guide id="3" orient="horz" pos="2867">
          <p15:clr>
            <a:srgbClr val="F26B43"/>
          </p15:clr>
        </p15:guide>
        <p15:guide id="4" pos="5511">
          <p15:clr>
            <a:srgbClr val="F26B43"/>
          </p15:clr>
        </p15:guide>
        <p15:guide id="5" pos="249">
          <p15:clr>
            <a:srgbClr val="F26B43"/>
          </p15:clr>
        </p15:guide>
        <p15:guide id="6" pos="5465">
          <p15:clr>
            <a:srgbClr val="F26B43"/>
          </p15:clr>
        </p15:guide>
        <p15:guide id="7" pos="29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1" y="332656"/>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395291" y="1124749"/>
            <a:ext cx="8353425"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1" name="Line 23"/>
          <p:cNvSpPr>
            <a:spLocks noChangeShapeType="1"/>
          </p:cNvSpPr>
          <p:nvPr userDrawn="1"/>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srgbClr val="000000"/>
              </a:solidFill>
            </a:endParaRPr>
          </a:p>
        </p:txBody>
      </p:sp>
      <p:pic>
        <p:nvPicPr>
          <p:cNvPr id="2" name="Picture 12" descr="K:\Deutscher Wetterdienst\Corporate Design Aktuell\DWD-Logo-Komplett\20mm\RGB\Wortbildmarke mit Claim\bmp\Wortbildmarke-und-Claim-positiv-auf-weiss.bmp">
            <a:extLst>
              <a:ext uri="{FF2B5EF4-FFF2-40B4-BE49-F238E27FC236}">
                <a16:creationId xmlns:a16="http://schemas.microsoft.com/office/drawing/2014/main" id="{66E2881D-019F-4DCF-A0E0-CD914EC8D6B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69880" y="188918"/>
            <a:ext cx="1722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Bundesadler_kleiner">
            <a:extLst>
              <a:ext uri="{FF2B5EF4-FFF2-40B4-BE49-F238E27FC236}">
                <a16:creationId xmlns:a16="http://schemas.microsoft.com/office/drawing/2014/main" id="{43C11F61-4A84-447B-AE34-BAE5E269D5C1}"/>
              </a:ext>
            </a:extLst>
          </p:cNvPr>
          <p:cNvPicPr>
            <a:picLocks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58775" y="6405568"/>
            <a:ext cx="33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2569A21D-AD7E-4E53-B114-1FE905A6D3EC}"/>
              </a:ext>
            </a:extLst>
          </p:cNvPr>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8098680" y="6460437"/>
            <a:ext cx="793800" cy="280937"/>
          </a:xfrm>
          <a:prstGeom prst="rect">
            <a:avLst/>
          </a:prstGeom>
        </p:spPr>
      </p:pic>
      <p:sp>
        <p:nvSpPr>
          <p:cNvPr id="5" name="Line 23">
            <a:extLst>
              <a:ext uri="{FF2B5EF4-FFF2-40B4-BE49-F238E27FC236}">
                <a16:creationId xmlns:a16="http://schemas.microsoft.com/office/drawing/2014/main" id="{CECE168E-70C3-49AA-9C46-CA854D423C76}"/>
              </a:ext>
            </a:extLst>
          </p:cNvPr>
          <p:cNvSpPr>
            <a:spLocks noChangeShapeType="1"/>
          </p:cNvSpPr>
          <p:nvPr userDrawn="1"/>
        </p:nvSpPr>
        <p:spPr bwMode="auto">
          <a:xfrm>
            <a:off x="244478" y="6351588"/>
            <a:ext cx="8645400"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dirty="0"/>
          </a:p>
        </p:txBody>
      </p:sp>
    </p:spTree>
    <p:extLst>
      <p:ext uri="{BB962C8B-B14F-4D97-AF65-F5344CB8AC3E}">
        <p14:creationId xmlns:p14="http://schemas.microsoft.com/office/powerpoint/2010/main" val="401144936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p:transition>
    <p:fade/>
  </p:transition>
  <p:hf hdr="0" ftr="0" dt="0"/>
  <p:txStyles>
    <p:titleStyle>
      <a:lvl1pPr algn="l" rtl="0" eaLnBrk="0" fontAlgn="base" hangingPunct="0">
        <a:spcBef>
          <a:spcPct val="0"/>
        </a:spcBef>
        <a:spcAft>
          <a:spcPct val="0"/>
        </a:spcAft>
        <a:defRPr sz="1800" b="1">
          <a:solidFill>
            <a:schemeClr val="tx2"/>
          </a:solidFill>
          <a:latin typeface="+mj-lt"/>
          <a:ea typeface="+mj-ea"/>
          <a:cs typeface="+mj-cs"/>
        </a:defRPr>
      </a:lvl1pPr>
      <a:lvl2pPr algn="l" rtl="0" eaLnBrk="0" fontAlgn="base" hangingPunct="0">
        <a:spcBef>
          <a:spcPct val="0"/>
        </a:spcBef>
        <a:spcAft>
          <a:spcPct val="0"/>
        </a:spcAft>
        <a:defRPr sz="1800" b="1">
          <a:solidFill>
            <a:schemeClr val="tx2"/>
          </a:solidFill>
          <a:latin typeface="Arial" charset="0"/>
        </a:defRPr>
      </a:lvl2pPr>
      <a:lvl3pPr algn="l" rtl="0" eaLnBrk="0" fontAlgn="base" hangingPunct="0">
        <a:spcBef>
          <a:spcPct val="0"/>
        </a:spcBef>
        <a:spcAft>
          <a:spcPct val="0"/>
        </a:spcAft>
        <a:defRPr sz="1800" b="1">
          <a:solidFill>
            <a:schemeClr val="tx2"/>
          </a:solidFill>
          <a:latin typeface="Arial" charset="0"/>
        </a:defRPr>
      </a:lvl3pPr>
      <a:lvl4pPr algn="l" rtl="0" eaLnBrk="0" fontAlgn="base" hangingPunct="0">
        <a:spcBef>
          <a:spcPct val="0"/>
        </a:spcBef>
        <a:spcAft>
          <a:spcPct val="0"/>
        </a:spcAft>
        <a:defRPr sz="1800" b="1">
          <a:solidFill>
            <a:schemeClr val="tx2"/>
          </a:solidFill>
          <a:latin typeface="Arial" charset="0"/>
        </a:defRPr>
      </a:lvl4pPr>
      <a:lvl5pPr algn="l" rtl="0" eaLnBrk="0" fontAlgn="base" hangingPunct="0">
        <a:spcBef>
          <a:spcPct val="0"/>
        </a:spcBef>
        <a:spcAft>
          <a:spcPct val="0"/>
        </a:spcAft>
        <a:defRPr sz="1800" b="1">
          <a:solidFill>
            <a:schemeClr val="tx2"/>
          </a:solidFill>
          <a:latin typeface="Arial" charset="0"/>
        </a:defRPr>
      </a:lvl5pPr>
      <a:lvl6pPr marL="342900" algn="l" rtl="0" eaLnBrk="0" fontAlgn="base" hangingPunct="0">
        <a:spcBef>
          <a:spcPct val="0"/>
        </a:spcBef>
        <a:spcAft>
          <a:spcPct val="0"/>
        </a:spcAft>
        <a:defRPr sz="1800" b="1">
          <a:solidFill>
            <a:schemeClr val="accent1"/>
          </a:solidFill>
          <a:latin typeface="Arial" charset="0"/>
        </a:defRPr>
      </a:lvl6pPr>
      <a:lvl7pPr marL="685800" algn="l" rtl="0" eaLnBrk="0" fontAlgn="base" hangingPunct="0">
        <a:spcBef>
          <a:spcPct val="0"/>
        </a:spcBef>
        <a:spcAft>
          <a:spcPct val="0"/>
        </a:spcAft>
        <a:defRPr sz="1800" b="1">
          <a:solidFill>
            <a:schemeClr val="accent1"/>
          </a:solidFill>
          <a:latin typeface="Arial" charset="0"/>
        </a:defRPr>
      </a:lvl7pPr>
      <a:lvl8pPr marL="1028700" algn="l" rtl="0" eaLnBrk="0" fontAlgn="base" hangingPunct="0">
        <a:spcBef>
          <a:spcPct val="0"/>
        </a:spcBef>
        <a:spcAft>
          <a:spcPct val="0"/>
        </a:spcAft>
        <a:defRPr sz="1800" b="1">
          <a:solidFill>
            <a:schemeClr val="accent1"/>
          </a:solidFill>
          <a:latin typeface="Arial" charset="0"/>
        </a:defRPr>
      </a:lvl8pPr>
      <a:lvl9pPr marL="1371600" algn="l" rtl="0" eaLnBrk="0" fontAlgn="base" hangingPunct="0">
        <a:spcBef>
          <a:spcPct val="0"/>
        </a:spcBef>
        <a:spcAft>
          <a:spcPct val="0"/>
        </a:spcAft>
        <a:defRPr sz="1800" b="1">
          <a:solidFill>
            <a:schemeClr val="accent1"/>
          </a:solidFill>
          <a:latin typeface="Arial" charset="0"/>
        </a:defRPr>
      </a:lvl9pPr>
    </p:titleStyle>
    <p:bodyStyle>
      <a:lvl1pPr marL="264319" indent="-264319"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519113" indent="-195263"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8572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2001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15430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18859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2288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25717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29146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anchor="b">
            <a:noAutofit/>
          </a:bodyPr>
          <a:lstStyle/>
          <a:p>
            <a:pPr algn="ctr">
              <a:lnSpc>
                <a:spcPct val="90000"/>
              </a:lnSpc>
              <a:buNone/>
            </a:pPr>
            <a:r>
              <a:rPr lang="pl-PL" sz="4500" b="0" strike="noStrike" spc="-1">
                <a:solidFill>
                  <a:srgbClr val="000000"/>
                </a:solidFill>
                <a:latin typeface="Calibri Light"/>
              </a:rPr>
              <a:t>Kliknij, aby edytować styl</a:t>
            </a:r>
            <a:endParaRPr lang="pl-PL" sz="4500" b="0" strike="noStrike" spc="-1">
              <a:solidFill>
                <a:srgbClr val="000000"/>
              </a:solidFill>
              <a:latin typeface="Calibri"/>
            </a:endParaRPr>
          </a:p>
        </p:txBody>
      </p:sp>
      <p:sp>
        <p:nvSpPr>
          <p:cNvPr id="6" name="PlaceHolder 2"/>
          <p:cNvSpPr>
            <a:spLocks noGrp="1"/>
          </p:cNvSpPr>
          <p:nvPr>
            <p:ph type="dt" idx="1"/>
          </p:nvPr>
        </p:nvSpPr>
        <p:spPr>
          <a:xfrm>
            <a:off x="628560" y="6356520"/>
            <a:ext cx="2057040" cy="364680"/>
          </a:xfrm>
          <a:prstGeom prst="rect">
            <a:avLst/>
          </a:prstGeom>
          <a:noFill/>
          <a:ln w="0">
            <a:noFill/>
          </a:ln>
        </p:spPr>
        <p:txBody>
          <a:bodyPr anchor="ctr">
            <a:noAutofit/>
          </a:bodyPr>
          <a:lstStyle>
            <a:lvl1pPr>
              <a:lnSpc>
                <a:spcPct val="100000"/>
              </a:lnSpc>
              <a:buNone/>
              <a:defRPr lang="pl-PL" sz="900" b="0" strike="noStrike" spc="-1">
                <a:solidFill>
                  <a:srgbClr val="8B8B8B"/>
                </a:solidFill>
                <a:latin typeface="Calibri"/>
              </a:defRPr>
            </a:lvl1pPr>
          </a:lstStyle>
          <a:p>
            <a:pPr>
              <a:lnSpc>
                <a:spcPct val="100000"/>
              </a:lnSpc>
              <a:buNone/>
            </a:pPr>
            <a:fld id="{AF7EDB2D-90C0-4545-9C4C-B9E91A7E84D4}" type="datetime1">
              <a:rPr lang="en-GB" sz="900" b="0" strike="noStrike" spc="-1" smtClean="0">
                <a:latin typeface="Times New Roman"/>
              </a:rPr>
              <a:t>05/09/2024</a:t>
            </a:fld>
            <a:endParaRPr lang="en-US" sz="900" b="0" strike="noStrike" spc="-1">
              <a:latin typeface="Times New Roman"/>
            </a:endParaRPr>
          </a:p>
        </p:txBody>
      </p:sp>
      <p:sp>
        <p:nvSpPr>
          <p:cNvPr id="2" name="PlaceHolder 3"/>
          <p:cNvSpPr>
            <a:spLocks noGrp="1"/>
          </p:cNvSpPr>
          <p:nvPr>
            <p:ph type="ftr" idx="2"/>
          </p:nvPr>
        </p:nvSpPr>
        <p:spPr>
          <a:xfrm>
            <a:off x="3029040" y="6356520"/>
            <a:ext cx="308592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endParaRPr lang="en-US" sz="1400" b="0" strike="noStrike" spc="-1">
              <a:latin typeface="Times New Roman"/>
            </a:endParaRPr>
          </a:p>
        </p:txBody>
      </p:sp>
      <p:sp>
        <p:nvSpPr>
          <p:cNvPr id="3" name="PlaceHolder 4"/>
          <p:cNvSpPr>
            <a:spLocks noGrp="1"/>
          </p:cNvSpPr>
          <p:nvPr>
            <p:ph type="sldNum" idx="3"/>
          </p:nvPr>
        </p:nvSpPr>
        <p:spPr>
          <a:xfrm>
            <a:off x="6458040" y="6356520"/>
            <a:ext cx="2057040" cy="364680"/>
          </a:xfrm>
          <a:prstGeom prst="rect">
            <a:avLst/>
          </a:prstGeom>
          <a:noFill/>
          <a:ln w="0">
            <a:noFill/>
          </a:ln>
        </p:spPr>
        <p:txBody>
          <a:bodyPr anchor="ctr">
            <a:noAutofit/>
          </a:bodyPr>
          <a:lstStyle>
            <a:lvl1pPr algn="r">
              <a:lnSpc>
                <a:spcPct val="100000"/>
              </a:lnSpc>
              <a:buNone/>
              <a:defRPr lang="pl-PL" sz="900" b="0" strike="noStrike" spc="-1">
                <a:solidFill>
                  <a:srgbClr val="8B8B8B"/>
                </a:solidFill>
                <a:latin typeface="Calibri"/>
              </a:defRPr>
            </a:lvl1pPr>
          </a:lstStyle>
          <a:p>
            <a:pPr algn="r">
              <a:lnSpc>
                <a:spcPct val="100000"/>
              </a:lnSpc>
              <a:buNone/>
            </a:pPr>
            <a:fld id="{FE279DD5-9D94-4FD5-BA9A-C313D2B5D23F}" type="slidenum">
              <a:rPr lang="pl-PL" sz="900" b="0" strike="noStrike" spc="-1">
                <a:solidFill>
                  <a:srgbClr val="8B8B8B"/>
                </a:solidFill>
                <a:latin typeface="Calibri"/>
              </a:rPr>
              <a:t>‹#›</a:t>
            </a:fld>
            <a:endParaRPr lang="en-US" sz="9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pl-PL" sz="21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pl-PL" sz="15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pl-PL" sz="135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pl-PL" sz="135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pl-PL"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pl-PL"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pl-PL" sz="2000" b="0" strike="noStrike" spc="-1">
                <a:solidFill>
                  <a:srgbClr val="000000"/>
                </a:solidFill>
                <a:latin typeface="Calibri"/>
              </a:rPr>
              <a:t>Seventh Outline Level</a:t>
            </a:r>
          </a:p>
        </p:txBody>
      </p:sp>
    </p:spTree>
    <p:extLst>
      <p:ext uri="{BB962C8B-B14F-4D97-AF65-F5344CB8AC3E}">
        <p14:creationId xmlns:p14="http://schemas.microsoft.com/office/powerpoint/2010/main" val="25474890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1F785ED4-91C2-D56B-DB81-47652E669332}"/>
              </a:ext>
            </a:extLst>
          </p:cNvPr>
          <p:cNvSpPr>
            <a:spLocks noChangeArrowheads="1"/>
          </p:cNvSpPr>
          <p:nvPr/>
        </p:nvSpPr>
        <p:spPr bwMode="auto">
          <a:xfrm>
            <a:off x="2556239" y="6646350"/>
            <a:ext cx="6489493" cy="71466"/>
          </a:xfrm>
          <a:prstGeom prst="rect">
            <a:avLst/>
          </a:prstGeom>
          <a:gradFill rotWithShape="0">
            <a:gsLst>
              <a:gs pos="0">
                <a:srgbClr val="FFFFFF"/>
              </a:gs>
              <a:gs pos="100000">
                <a:srgbClr val="81CDDE"/>
              </a:gs>
            </a:gsLst>
            <a:lin ang="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Wingdings" panose="05000000000000000000" pitchFamily="2" charset="2"/>
              <a:buNone/>
            </a:pPr>
            <a:endParaRPr lang="it-IT" altLang="it-IT" sz="1428" dirty="0"/>
          </a:p>
        </p:txBody>
      </p:sp>
      <p:pic>
        <p:nvPicPr>
          <p:cNvPr id="1027" name="Picture 2">
            <a:extLst>
              <a:ext uri="{FF2B5EF4-FFF2-40B4-BE49-F238E27FC236}">
                <a16:creationId xmlns:a16="http://schemas.microsoft.com/office/drawing/2014/main" id="{9819B8A6-DF23-17BA-C7A7-1091174959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278" y="5997658"/>
            <a:ext cx="1114968" cy="744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3">
            <a:extLst>
              <a:ext uri="{FF2B5EF4-FFF2-40B4-BE49-F238E27FC236}">
                <a16:creationId xmlns:a16="http://schemas.microsoft.com/office/drawing/2014/main" id="{2038FA7A-4BFD-526B-0029-7A189934BE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5444" y="5997658"/>
            <a:ext cx="779847" cy="648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9" name="Picture 4">
            <a:extLst>
              <a:ext uri="{FF2B5EF4-FFF2-40B4-BE49-F238E27FC236}">
                <a16:creationId xmlns:a16="http://schemas.microsoft.com/office/drawing/2014/main" id="{BF8C5963-1433-BBBB-8738-EA286EA078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778616" cy="15818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0" name="Rectangle 5">
            <a:extLst>
              <a:ext uri="{FF2B5EF4-FFF2-40B4-BE49-F238E27FC236}">
                <a16:creationId xmlns:a16="http://schemas.microsoft.com/office/drawing/2014/main" id="{02893761-38E6-53D8-A8BF-561FF77ABAEC}"/>
              </a:ext>
            </a:extLst>
          </p:cNvPr>
          <p:cNvSpPr>
            <a:spLocks noGrp="1" noChangeArrowheads="1"/>
          </p:cNvSpPr>
          <p:nvPr>
            <p:ph type="title"/>
          </p:nvPr>
        </p:nvSpPr>
        <p:spPr bwMode="auto">
          <a:xfrm>
            <a:off x="251970" y="1722060"/>
            <a:ext cx="8516594" cy="549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it-IT"/>
              <a:t>Fai clic per modificare il formato del testo del titolo</a:t>
            </a:r>
          </a:p>
        </p:txBody>
      </p:sp>
      <p:sp>
        <p:nvSpPr>
          <p:cNvPr id="2" name="Rectangle 6">
            <a:extLst>
              <a:ext uri="{FF2B5EF4-FFF2-40B4-BE49-F238E27FC236}">
                <a16:creationId xmlns:a16="http://schemas.microsoft.com/office/drawing/2014/main" id="{F04C994B-AD96-CD00-02A4-2DAE05130F47}"/>
              </a:ext>
            </a:extLst>
          </p:cNvPr>
          <p:cNvSpPr>
            <a:spLocks noGrp="1" noChangeArrowheads="1"/>
          </p:cNvSpPr>
          <p:nvPr>
            <p:ph type="ftr"/>
          </p:nvPr>
        </p:nvSpPr>
        <p:spPr bwMode="auto">
          <a:xfrm>
            <a:off x="2641909" y="6350866"/>
            <a:ext cx="6396264" cy="267998"/>
          </a:xfrm>
          <a:prstGeom prst="rect">
            <a:avLst/>
          </a:prstGeom>
          <a:noFill/>
          <a:ln>
            <a:noFill/>
          </a:ln>
          <a:effectLst/>
        </p:spPr>
        <p:txBody>
          <a:bodyPr vert="horz" wrap="square" lIns="90000" tIns="45000" rIns="90000" bIns="45000" numCol="1" anchor="t" anchorCtr="0" compatLnSpc="1">
            <a:prstTxWarp prst="textNoShape">
              <a:avLst/>
            </a:prstTxWarp>
          </a:bodyPr>
          <a:lstStyle>
            <a:lvl1pPr algn="r" eaLnBrk="1" hangingPunct="1">
              <a:lnSpc>
                <a:spcPct val="100000"/>
              </a:lnSpc>
              <a:buClrTx/>
              <a:buSzPct val="100000"/>
              <a:buFontTx/>
              <a:buNone/>
              <a:tabLst>
                <a:tab pos="356535" algn="l"/>
                <a:tab pos="713069" algn="l"/>
                <a:tab pos="1069605" algn="l"/>
                <a:tab pos="1426139" algn="l"/>
                <a:tab pos="1782674" algn="l"/>
                <a:tab pos="2139208" algn="l"/>
                <a:tab pos="2495743" algn="l"/>
                <a:tab pos="2852278" algn="l"/>
                <a:tab pos="3208813" algn="l"/>
                <a:tab pos="3565347" algn="l"/>
                <a:tab pos="3921882" algn="l"/>
                <a:tab pos="4278417" algn="l"/>
                <a:tab pos="4634952" algn="l"/>
                <a:tab pos="4991486" algn="l"/>
                <a:tab pos="5348021" algn="l"/>
                <a:tab pos="5704556" algn="l"/>
                <a:tab pos="6061091" algn="l"/>
                <a:tab pos="6417625" algn="l"/>
              </a:tabLst>
              <a:defRPr sz="952" b="0">
                <a:solidFill>
                  <a:srgbClr val="2F5597"/>
                </a:solidFill>
                <a:latin typeface="Franklin Gothic Demi" panose="020B0703020102020204" pitchFamily="34" charset="0"/>
              </a:defRPr>
            </a:lvl1pPr>
          </a:lstStyle>
          <a:p>
            <a:pPr>
              <a:defRPr/>
            </a:pPr>
            <a:endParaRPr lang="en-GB" altLang="it-IT" dirty="0"/>
          </a:p>
        </p:txBody>
      </p:sp>
      <p:sp>
        <p:nvSpPr>
          <p:cNvPr id="1032" name="Rectangle 7">
            <a:extLst>
              <a:ext uri="{FF2B5EF4-FFF2-40B4-BE49-F238E27FC236}">
                <a16:creationId xmlns:a16="http://schemas.microsoft.com/office/drawing/2014/main" id="{B3F89551-4441-4C58-66E8-9A00F58576AE}"/>
              </a:ext>
            </a:extLst>
          </p:cNvPr>
          <p:cNvSpPr>
            <a:spLocks noGrp="1" noChangeArrowheads="1"/>
          </p:cNvSpPr>
          <p:nvPr>
            <p:ph type="body" idx="1"/>
          </p:nvPr>
        </p:nvSpPr>
        <p:spPr bwMode="auto">
          <a:xfrm>
            <a:off x="457327" y="1605240"/>
            <a:ext cx="8221789" cy="3966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it-IT"/>
              <a:t>Fai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p:txBody>
      </p:sp>
    </p:spTree>
    <p:extLst>
      <p:ext uri="{BB962C8B-B14F-4D97-AF65-F5344CB8AC3E}">
        <p14:creationId xmlns:p14="http://schemas.microsoft.com/office/powerpoint/2010/main" val="123041081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ftr="0" dt="0"/>
  <p:txStyles>
    <p:titleStyle>
      <a:lvl1pPr algn="l" defTabSz="356535" rtl="0" eaLnBrk="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356535"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2pPr>
      <a:lvl3pPr algn="l" defTabSz="356535"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3pPr>
      <a:lvl4pPr algn="l" defTabSz="356535"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4pPr>
      <a:lvl5pPr algn="l" defTabSz="356535"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5pPr>
      <a:lvl6pPr marL="1995587" indent="-181417" algn="l" defTabSz="356535"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6pPr>
      <a:lvl7pPr marL="2358420" indent="-181417" algn="l" defTabSz="356535"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7pPr>
      <a:lvl8pPr marL="2721254" indent="-181417" algn="l" defTabSz="356535"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8pPr>
      <a:lvl9pPr marL="3084088" indent="-181417" algn="l" defTabSz="356535"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defRPr>
      </a:lvl9pPr>
    </p:titleStyle>
    <p:bodyStyle>
      <a:lvl1pPr marL="272125" indent="-272125" algn="l" defTabSz="356535" rtl="0" eaLnBrk="0" fontAlgn="base" hangingPunct="0">
        <a:lnSpc>
          <a:spcPct val="93000"/>
        </a:lnSpc>
        <a:spcBef>
          <a:spcPts val="1131"/>
        </a:spcBef>
        <a:spcAft>
          <a:spcPct val="0"/>
        </a:spcAft>
        <a:buClr>
          <a:srgbClr val="000000"/>
        </a:buClr>
        <a:buSzPct val="100000"/>
        <a:buFont typeface="Times New Roman" panose="02020603050405020304" pitchFamily="18" charset="0"/>
        <a:defRPr sz="1905" kern="1200">
          <a:solidFill>
            <a:srgbClr val="000000"/>
          </a:solidFill>
          <a:latin typeface="+mn-lt"/>
          <a:ea typeface="+mn-ea"/>
          <a:cs typeface="+mn-cs"/>
        </a:defRPr>
      </a:lvl1pPr>
      <a:lvl2pPr marL="589605" indent="-226771" algn="l" defTabSz="356535" rtl="0" eaLnBrk="0" fontAlgn="base" hangingPunct="0">
        <a:lnSpc>
          <a:spcPct val="93000"/>
        </a:lnSpc>
        <a:spcBef>
          <a:spcPts val="903"/>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907085" indent="-181417" algn="l" defTabSz="356535" rtl="0" eaLnBrk="0" fontAlgn="base" hangingPunct="0">
        <a:lnSpc>
          <a:spcPct val="93000"/>
        </a:lnSpc>
        <a:spcBef>
          <a:spcPts val="675"/>
        </a:spcBef>
        <a:spcAft>
          <a:spcPct val="0"/>
        </a:spcAft>
        <a:buClr>
          <a:srgbClr val="000000"/>
        </a:buClr>
        <a:buSzPct val="100000"/>
        <a:buFont typeface="Times New Roman" panose="02020603050405020304" pitchFamily="18" charset="0"/>
        <a:defRPr sz="1190" kern="1200">
          <a:solidFill>
            <a:srgbClr val="000000"/>
          </a:solidFill>
          <a:latin typeface="+mn-lt"/>
          <a:ea typeface="+mn-ea"/>
          <a:cs typeface="+mn-cs"/>
        </a:defRPr>
      </a:lvl3pPr>
      <a:lvl4pPr marL="1269919" indent="-181417" algn="l" defTabSz="356535" rtl="0" eaLnBrk="0" fontAlgn="base" hangingPunct="0">
        <a:lnSpc>
          <a:spcPct val="93000"/>
        </a:lnSpc>
        <a:spcBef>
          <a:spcPts val="456"/>
        </a:spcBef>
        <a:spcAft>
          <a:spcPct val="0"/>
        </a:spcAft>
        <a:buClr>
          <a:srgbClr val="000000"/>
        </a:buClr>
        <a:buSzPct val="100000"/>
        <a:buFont typeface="Times New Roman" panose="02020603050405020304" pitchFamily="18" charset="0"/>
        <a:defRPr sz="1190" kern="1200">
          <a:solidFill>
            <a:srgbClr val="000000"/>
          </a:solidFill>
          <a:latin typeface="+mn-lt"/>
          <a:ea typeface="+mn-ea"/>
          <a:cs typeface="+mn-cs"/>
        </a:defRPr>
      </a:lvl4pPr>
      <a:lvl5pPr marL="1632753" indent="-181417" algn="l" defTabSz="356535" rtl="0" eaLnBrk="0" fontAlgn="base" hangingPunct="0">
        <a:lnSpc>
          <a:spcPct val="93000"/>
        </a:lnSpc>
        <a:spcBef>
          <a:spcPts val="229"/>
        </a:spcBef>
        <a:spcAft>
          <a:spcPct val="0"/>
        </a:spcAft>
        <a:buClr>
          <a:srgbClr val="000000"/>
        </a:buClr>
        <a:buSzPct val="100000"/>
        <a:buFont typeface="Times New Roman" panose="02020603050405020304" pitchFamily="18" charset="0"/>
        <a:defRPr sz="1587" kern="1200">
          <a:solidFill>
            <a:srgbClr val="000000"/>
          </a:solidFill>
          <a:latin typeface="+mn-lt"/>
          <a:ea typeface="+mn-ea"/>
          <a:cs typeface="+mn-cs"/>
        </a:defRPr>
      </a:lvl5pPr>
      <a:lvl6pPr marL="1995587" indent="-181417" algn="l" defTabSz="725668"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6pPr>
      <a:lvl7pPr marL="2358420" indent="-181417" algn="l" defTabSz="725668"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7pPr>
      <a:lvl8pPr marL="2721254" indent="-181417" algn="l" defTabSz="725668"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8pPr>
      <a:lvl9pPr marL="3084088" indent="-181417" algn="l" defTabSz="725668" rtl="0" eaLnBrk="1" latinLnBrk="0" hangingPunct="1">
        <a:lnSpc>
          <a:spcPct val="90000"/>
        </a:lnSpc>
        <a:spcBef>
          <a:spcPts val="397"/>
        </a:spcBef>
        <a:buFont typeface="Arial" panose="020B0604020202020204" pitchFamily="34" charset="0"/>
        <a:buChar char="•"/>
        <a:defRPr sz="1428" kern="1200">
          <a:solidFill>
            <a:schemeClr val="tx1"/>
          </a:solidFill>
          <a:latin typeface="+mn-lt"/>
          <a:ea typeface="+mn-ea"/>
          <a:cs typeface="+mn-cs"/>
        </a:defRPr>
      </a:lvl9pPr>
    </p:bodyStyle>
    <p:otherStyle>
      <a:defPPr>
        <a:defRPr lang="it-IT"/>
      </a:defPPr>
      <a:lvl1pPr marL="0" algn="l" defTabSz="725668" rtl="0" eaLnBrk="1" latinLnBrk="0" hangingPunct="1">
        <a:defRPr sz="1428" kern="1200">
          <a:solidFill>
            <a:schemeClr val="tx1"/>
          </a:solidFill>
          <a:latin typeface="+mn-lt"/>
          <a:ea typeface="+mn-ea"/>
          <a:cs typeface="+mn-cs"/>
        </a:defRPr>
      </a:lvl1pPr>
      <a:lvl2pPr marL="362834" algn="l" defTabSz="725668" rtl="0" eaLnBrk="1" latinLnBrk="0" hangingPunct="1">
        <a:defRPr sz="1428" kern="1200">
          <a:solidFill>
            <a:schemeClr val="tx1"/>
          </a:solidFill>
          <a:latin typeface="+mn-lt"/>
          <a:ea typeface="+mn-ea"/>
          <a:cs typeface="+mn-cs"/>
        </a:defRPr>
      </a:lvl2pPr>
      <a:lvl3pPr marL="725668" algn="l" defTabSz="725668" rtl="0" eaLnBrk="1" latinLnBrk="0" hangingPunct="1">
        <a:defRPr sz="1428" kern="1200">
          <a:solidFill>
            <a:schemeClr val="tx1"/>
          </a:solidFill>
          <a:latin typeface="+mn-lt"/>
          <a:ea typeface="+mn-ea"/>
          <a:cs typeface="+mn-cs"/>
        </a:defRPr>
      </a:lvl3pPr>
      <a:lvl4pPr marL="1088502" algn="l" defTabSz="725668" rtl="0" eaLnBrk="1" latinLnBrk="0" hangingPunct="1">
        <a:defRPr sz="1428" kern="1200">
          <a:solidFill>
            <a:schemeClr val="tx1"/>
          </a:solidFill>
          <a:latin typeface="+mn-lt"/>
          <a:ea typeface="+mn-ea"/>
          <a:cs typeface="+mn-cs"/>
        </a:defRPr>
      </a:lvl4pPr>
      <a:lvl5pPr marL="1451336" algn="l" defTabSz="725668" rtl="0" eaLnBrk="1" latinLnBrk="0" hangingPunct="1">
        <a:defRPr sz="1428" kern="1200">
          <a:solidFill>
            <a:schemeClr val="tx1"/>
          </a:solidFill>
          <a:latin typeface="+mn-lt"/>
          <a:ea typeface="+mn-ea"/>
          <a:cs typeface="+mn-cs"/>
        </a:defRPr>
      </a:lvl5pPr>
      <a:lvl6pPr marL="1814170" algn="l" defTabSz="725668" rtl="0" eaLnBrk="1" latinLnBrk="0" hangingPunct="1">
        <a:defRPr sz="1428" kern="1200">
          <a:solidFill>
            <a:schemeClr val="tx1"/>
          </a:solidFill>
          <a:latin typeface="+mn-lt"/>
          <a:ea typeface="+mn-ea"/>
          <a:cs typeface="+mn-cs"/>
        </a:defRPr>
      </a:lvl6pPr>
      <a:lvl7pPr marL="2177004" algn="l" defTabSz="725668" rtl="0" eaLnBrk="1" latinLnBrk="0" hangingPunct="1">
        <a:defRPr sz="1428" kern="1200">
          <a:solidFill>
            <a:schemeClr val="tx1"/>
          </a:solidFill>
          <a:latin typeface="+mn-lt"/>
          <a:ea typeface="+mn-ea"/>
          <a:cs typeface="+mn-cs"/>
        </a:defRPr>
      </a:lvl7pPr>
      <a:lvl8pPr marL="2539837" algn="l" defTabSz="725668" rtl="0" eaLnBrk="1" latinLnBrk="0" hangingPunct="1">
        <a:defRPr sz="1428" kern="1200">
          <a:solidFill>
            <a:schemeClr val="tx1"/>
          </a:solidFill>
          <a:latin typeface="+mn-lt"/>
          <a:ea typeface="+mn-ea"/>
          <a:cs typeface="+mn-cs"/>
        </a:defRPr>
      </a:lvl8pPr>
      <a:lvl9pPr marL="2902671" algn="l" defTabSz="725668" rtl="0" eaLnBrk="1" latinLnBrk="0" hangingPunct="1">
        <a:defRPr sz="142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1" y="1196975"/>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395291" y="1839913"/>
            <a:ext cx="8353425"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8" name="Line 23"/>
          <p:cNvSpPr>
            <a:spLocks noChangeShapeType="1"/>
          </p:cNvSpPr>
          <p:nvPr userDrawn="1"/>
        </p:nvSpPr>
        <p:spPr bwMode="auto">
          <a:xfrm>
            <a:off x="244478" y="6351588"/>
            <a:ext cx="8645400"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dirty="0"/>
          </a:p>
        </p:txBody>
      </p:sp>
      <p:pic>
        <p:nvPicPr>
          <p:cNvPr id="1029" name="Picture 28" descr="Bundesadler_kleiner"/>
          <p:cNvPicPr>
            <a:picLocks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58775" y="6405568"/>
            <a:ext cx="33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K:\Deutscher Wetterdienst\Corporate Design Aktuell\DWD-Logo-Komplett\20mm\RGB\Wortbildmarke mit Claim\bmp\Wortbildmarke-und-Claim-positiv-auf-weiss.bmp"/>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169880" y="188918"/>
            <a:ext cx="1722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244475" y="903288"/>
            <a:ext cx="86487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dirty="0"/>
          </a:p>
        </p:txBody>
      </p:sp>
    </p:spTree>
    <p:extLst>
      <p:ext uri="{BB962C8B-B14F-4D97-AF65-F5344CB8AC3E}">
        <p14:creationId xmlns:p14="http://schemas.microsoft.com/office/powerpoint/2010/main" val="32594805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p:transition>
    <p:fade/>
  </p:transition>
  <p:hf hdr="0" ftr="0" dt="0"/>
  <p:txStyles>
    <p:titleStyle>
      <a:lvl1pPr algn="l" rtl="0" eaLnBrk="0" fontAlgn="base" hangingPunct="0">
        <a:spcBef>
          <a:spcPct val="0"/>
        </a:spcBef>
        <a:spcAft>
          <a:spcPct val="0"/>
        </a:spcAft>
        <a:defRPr sz="1800" b="1">
          <a:solidFill>
            <a:schemeClr val="tx2"/>
          </a:solidFill>
          <a:latin typeface="+mj-lt"/>
          <a:ea typeface="+mj-ea"/>
          <a:cs typeface="+mj-cs"/>
        </a:defRPr>
      </a:lvl1pPr>
      <a:lvl2pPr algn="l" rtl="0" eaLnBrk="0" fontAlgn="base" hangingPunct="0">
        <a:spcBef>
          <a:spcPct val="0"/>
        </a:spcBef>
        <a:spcAft>
          <a:spcPct val="0"/>
        </a:spcAft>
        <a:defRPr sz="1800" b="1">
          <a:solidFill>
            <a:schemeClr val="tx2"/>
          </a:solidFill>
          <a:latin typeface="Arial" charset="0"/>
        </a:defRPr>
      </a:lvl2pPr>
      <a:lvl3pPr algn="l" rtl="0" eaLnBrk="0" fontAlgn="base" hangingPunct="0">
        <a:spcBef>
          <a:spcPct val="0"/>
        </a:spcBef>
        <a:spcAft>
          <a:spcPct val="0"/>
        </a:spcAft>
        <a:defRPr sz="1800" b="1">
          <a:solidFill>
            <a:schemeClr val="tx2"/>
          </a:solidFill>
          <a:latin typeface="Arial" charset="0"/>
        </a:defRPr>
      </a:lvl3pPr>
      <a:lvl4pPr algn="l" rtl="0" eaLnBrk="0" fontAlgn="base" hangingPunct="0">
        <a:spcBef>
          <a:spcPct val="0"/>
        </a:spcBef>
        <a:spcAft>
          <a:spcPct val="0"/>
        </a:spcAft>
        <a:defRPr sz="1800" b="1">
          <a:solidFill>
            <a:schemeClr val="tx2"/>
          </a:solidFill>
          <a:latin typeface="Arial" charset="0"/>
        </a:defRPr>
      </a:lvl4pPr>
      <a:lvl5pPr algn="l" rtl="0" eaLnBrk="0" fontAlgn="base" hangingPunct="0">
        <a:spcBef>
          <a:spcPct val="0"/>
        </a:spcBef>
        <a:spcAft>
          <a:spcPct val="0"/>
        </a:spcAft>
        <a:defRPr sz="1800" b="1">
          <a:solidFill>
            <a:schemeClr val="tx2"/>
          </a:solidFill>
          <a:latin typeface="Arial" charset="0"/>
        </a:defRPr>
      </a:lvl5pPr>
      <a:lvl6pPr marL="342900" algn="l" rtl="0" eaLnBrk="0" fontAlgn="base" hangingPunct="0">
        <a:spcBef>
          <a:spcPct val="0"/>
        </a:spcBef>
        <a:spcAft>
          <a:spcPct val="0"/>
        </a:spcAft>
        <a:defRPr sz="1800" b="1">
          <a:solidFill>
            <a:schemeClr val="accent1"/>
          </a:solidFill>
          <a:latin typeface="Arial" charset="0"/>
        </a:defRPr>
      </a:lvl6pPr>
      <a:lvl7pPr marL="685800" algn="l" rtl="0" eaLnBrk="0" fontAlgn="base" hangingPunct="0">
        <a:spcBef>
          <a:spcPct val="0"/>
        </a:spcBef>
        <a:spcAft>
          <a:spcPct val="0"/>
        </a:spcAft>
        <a:defRPr sz="1800" b="1">
          <a:solidFill>
            <a:schemeClr val="accent1"/>
          </a:solidFill>
          <a:latin typeface="Arial" charset="0"/>
        </a:defRPr>
      </a:lvl7pPr>
      <a:lvl8pPr marL="1028700" algn="l" rtl="0" eaLnBrk="0" fontAlgn="base" hangingPunct="0">
        <a:spcBef>
          <a:spcPct val="0"/>
        </a:spcBef>
        <a:spcAft>
          <a:spcPct val="0"/>
        </a:spcAft>
        <a:defRPr sz="1800" b="1">
          <a:solidFill>
            <a:schemeClr val="accent1"/>
          </a:solidFill>
          <a:latin typeface="Arial" charset="0"/>
        </a:defRPr>
      </a:lvl8pPr>
      <a:lvl9pPr marL="1371600" algn="l" rtl="0" eaLnBrk="0" fontAlgn="base" hangingPunct="0">
        <a:spcBef>
          <a:spcPct val="0"/>
        </a:spcBef>
        <a:spcAft>
          <a:spcPct val="0"/>
        </a:spcAft>
        <a:defRPr sz="1800" b="1">
          <a:solidFill>
            <a:schemeClr val="accent1"/>
          </a:solidFill>
          <a:latin typeface="Arial" charset="0"/>
        </a:defRPr>
      </a:lvl9pPr>
    </p:titleStyle>
    <p:bodyStyle>
      <a:lvl1pPr marL="264319" indent="-264319"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519113" indent="-195263"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8572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2001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1543050" indent="-1714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18859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2288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25717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2914650" indent="-17145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 name="Bild 48"/>
          <p:cNvPicPr>
            <a:picLocks noChangeAspect="1"/>
          </p:cNvPicPr>
          <p:nvPr userDrawn="1"/>
        </p:nvPicPr>
        <p:blipFill>
          <a:blip r:embed="rId11"/>
          <a:stretch>
            <a:fillRect/>
          </a:stretch>
        </p:blipFill>
        <p:spPr>
          <a:xfrm>
            <a:off x="0" y="0"/>
            <a:ext cx="9144000" cy="137160"/>
          </a:xfrm>
          <a:prstGeom prst="rect">
            <a:avLst/>
          </a:prstGeom>
        </p:spPr>
      </p:pic>
      <p:sp>
        <p:nvSpPr>
          <p:cNvPr id="25" name="Rechteck 24"/>
          <p:cNvSpPr/>
          <p:nvPr userDrawn="1"/>
        </p:nvSpPr>
        <p:spPr>
          <a:xfrm>
            <a:off x="7659142" y="6200753"/>
            <a:ext cx="1075037" cy="230832"/>
          </a:xfrm>
          <a:prstGeom prst="rect">
            <a:avLst/>
          </a:prstGeom>
        </p:spPr>
        <p:txBody>
          <a:bodyPr wrap="square">
            <a:spAutoFit/>
          </a:bodyPr>
          <a:lstStyle/>
          <a:p>
            <a:pPr algn="r" defTabSz="685800" eaLnBrk="1" fontAlgn="auto" hangingPunct="1">
              <a:spcBef>
                <a:spcPts val="0"/>
              </a:spcBef>
              <a:spcAft>
                <a:spcPts val="0"/>
              </a:spcAft>
            </a:pPr>
            <a:fld id="{1EE35605-8AB3-442C-A293-9F31FDF185BC}" type="slidenum">
              <a:rPr lang="de-CH" sz="900" smtClean="0">
                <a:solidFill>
                  <a:prstClr val="black"/>
                </a:solidFill>
                <a:latin typeface="Roboto Light"/>
                <a:cs typeface="Roboto Light"/>
              </a:rPr>
              <a:pPr algn="r" defTabSz="685800" eaLnBrk="1" fontAlgn="auto" hangingPunct="1">
                <a:spcBef>
                  <a:spcPts val="0"/>
                </a:spcBef>
                <a:spcAft>
                  <a:spcPts val="0"/>
                </a:spcAft>
              </a:pPr>
              <a:t>‹#›</a:t>
            </a:fld>
            <a:endParaRPr lang="de-DE" sz="900" dirty="0">
              <a:solidFill>
                <a:prstClr val="black"/>
              </a:solidFill>
              <a:latin typeface="Roboto Light"/>
              <a:cs typeface="Roboto Light"/>
            </a:endParaRPr>
          </a:p>
        </p:txBody>
      </p:sp>
    </p:spTree>
    <p:extLst>
      <p:ext uri="{BB962C8B-B14F-4D97-AF65-F5344CB8AC3E}">
        <p14:creationId xmlns:p14="http://schemas.microsoft.com/office/powerpoint/2010/main" val="421609114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hf hdr="0" ftr="0" dt="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1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DWD-Logo" descr="Wort-Bild-Marke des Deutschen Wetterdienst. Wetter und Klima aus einer Hand." title="DWD-Logo"/>
          <p:cNvPicPr>
            <a:picLocks noChangeAspect="1"/>
          </p:cNvPicPr>
          <p:nvPr userDrawn="1"/>
        </p:nvPicPr>
        <p:blipFill>
          <a:blip r:embed="rId4"/>
          <a:stretch>
            <a:fillRect/>
          </a:stretch>
        </p:blipFill>
        <p:spPr>
          <a:xfrm>
            <a:off x="7387610" y="192000"/>
            <a:ext cx="1612390" cy="576000"/>
          </a:xfrm>
          <a:prstGeom prst="rect">
            <a:avLst/>
          </a:prstGeom>
        </p:spPr>
      </p:pic>
      <p:cxnSp>
        <p:nvCxnSpPr>
          <p:cNvPr id="10" name="Inhalt beginnt" descr="Ab hier sollte der Inhalt der Folie beginnen." title="Horizontale Linie"/>
          <p:cNvCxnSpPr/>
          <p:nvPr userDrawn="1"/>
        </p:nvCxnSpPr>
        <p:spPr>
          <a:xfrm>
            <a:off x="144000" y="960000"/>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2" name="Titleplatzhalter"/>
          <p:cNvSpPr>
            <a:spLocks noGrp="1"/>
          </p:cNvSpPr>
          <p:nvPr>
            <p:ph type="title"/>
          </p:nvPr>
        </p:nvSpPr>
        <p:spPr>
          <a:xfrm>
            <a:off x="395288" y="1152001"/>
            <a:ext cx="8353425" cy="360099"/>
          </a:xfrm>
          <a:prstGeom prst="rect">
            <a:avLst/>
          </a:prstGeom>
        </p:spPr>
        <p:txBody>
          <a:bodyPr vert="horz" wrap="square" lIns="72000" tIns="0" rIns="72000" bIns="0" rtlCol="0" anchor="t" anchorCtr="0">
            <a:spAutoFit/>
          </a:bodyPr>
          <a:lstStyle/>
          <a:p>
            <a:r>
              <a:rPr lang="de-DE" dirty="0"/>
              <a:t>Folientitel durch Klicken bearbeiten</a:t>
            </a:r>
            <a:endParaRPr lang="en-US" dirty="0"/>
          </a:p>
        </p:txBody>
      </p:sp>
      <p:sp>
        <p:nvSpPr>
          <p:cNvPr id="13" name="Textplatzhalter"/>
          <p:cNvSpPr>
            <a:spLocks noGrp="1"/>
          </p:cNvSpPr>
          <p:nvPr>
            <p:ph type="body" idx="1"/>
          </p:nvPr>
        </p:nvSpPr>
        <p:spPr>
          <a:xfrm>
            <a:off x="395288" y="1826686"/>
            <a:ext cx="8353425" cy="4200965"/>
          </a:xfrm>
          <a:prstGeom prst="rect">
            <a:avLst/>
          </a:prstGeom>
        </p:spPr>
        <p:txBody>
          <a:bodyPr vert="horz" lIns="72000" tIns="36000" rIns="72000" bIns="36000" rtlCol="0">
            <a:normAutofit/>
          </a:bodyPr>
          <a:lstStyle/>
          <a:p>
            <a:pPr marL="352425" marR="0" lvl="0" indent="-352425"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ea typeface="+mn-ea"/>
                <a:cs typeface="+mn-cs"/>
              </a:rPr>
              <a:t>Text durch Klicken hinzufügen</a:t>
            </a:r>
          </a:p>
          <a:p>
            <a:pPr marL="692150" marR="0" lvl="1"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Zweite Ebene</a:t>
            </a:r>
          </a:p>
          <a:p>
            <a:pPr marL="1143000" marR="0" lvl="2"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Dritte Ebene</a:t>
            </a:r>
          </a:p>
          <a:p>
            <a:pPr marL="1600200" marR="0" lvl="3"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Vierte Ebene</a:t>
            </a:r>
          </a:p>
          <a:p>
            <a:pPr marL="2057400" marR="0" lvl="4"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a:pPr>
            <a:r>
              <a:rPr kumimoji="0" lang="de-DE" altLang="de-DE" sz="1800" b="0" i="0" u="none" strike="noStrike" kern="0" cap="none" spc="0" normalizeH="0" baseline="0" noProof="0" dirty="0">
                <a:ln>
                  <a:noFill/>
                </a:ln>
                <a:solidFill>
                  <a:srgbClr val="000000"/>
                </a:solidFill>
                <a:effectLst/>
                <a:uLnTx/>
                <a:uFillTx/>
                <a:latin typeface="+mn-lt"/>
              </a:rPr>
              <a:t>Fünfte Ebene</a:t>
            </a:r>
          </a:p>
        </p:txBody>
      </p:sp>
      <p:cxnSp>
        <p:nvCxnSpPr>
          <p:cNvPr id="12" name="Inhalt endet" descr="Ab hier sollte der Inhalt der Folie beginnen." title="Horizontale Linie"/>
          <p:cNvCxnSpPr/>
          <p:nvPr userDrawn="1"/>
        </p:nvCxnSpPr>
        <p:spPr>
          <a:xfrm>
            <a:off x="144000" y="6211904"/>
            <a:ext cx="8856000" cy="0"/>
          </a:xfrm>
          <a:prstGeom prst="line">
            <a:avLst/>
          </a:prstGeom>
          <a:ln w="12700">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Bundesadler" descr="Bundesadler_kleiner"/>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44002" y="6310160"/>
            <a:ext cx="309177" cy="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umsplatzhalter"/>
          <p:cNvSpPr>
            <a:spLocks noGrp="1"/>
          </p:cNvSpPr>
          <p:nvPr>
            <p:ph type="dt" sz="half" idx="2"/>
          </p:nvPr>
        </p:nvSpPr>
        <p:spPr>
          <a:xfrm>
            <a:off x="542166" y="6319070"/>
            <a:ext cx="2143884" cy="366183"/>
          </a:xfrm>
          <a:prstGeom prst="rect">
            <a:avLst/>
          </a:prstGeom>
        </p:spPr>
        <p:txBody>
          <a:bodyPr vert="horz" lIns="91440" tIns="14400" rIns="91440" bIns="0" rtlCol="0" anchor="ctr"/>
          <a:lstStyle>
            <a:lvl1pPr algn="l">
              <a:defRPr sz="1000">
                <a:solidFill>
                  <a:schemeClr val="tx1">
                    <a:tint val="75000"/>
                  </a:schemeClr>
                </a:solidFill>
              </a:defRPr>
            </a:lvl1pPr>
          </a:lstStyle>
          <a:p>
            <a:fld id="{2F2B4275-C05F-4480-82BF-1AEC30406A21}" type="datetime1">
              <a:rPr lang="en-GB" smtClean="0"/>
              <a:t>05/09/2024</a:t>
            </a:fld>
            <a:endParaRPr lang="de-DE" dirty="0"/>
          </a:p>
        </p:txBody>
      </p:sp>
      <p:sp>
        <p:nvSpPr>
          <p:cNvPr id="8" name="Fußzeilenplatzhalter"/>
          <p:cNvSpPr>
            <a:spLocks noGrp="1"/>
          </p:cNvSpPr>
          <p:nvPr>
            <p:ph type="ftr" sz="quarter" idx="3"/>
          </p:nvPr>
        </p:nvSpPr>
        <p:spPr>
          <a:xfrm>
            <a:off x="2686051" y="6319070"/>
            <a:ext cx="5539313" cy="366183"/>
          </a:xfrm>
          <a:prstGeom prst="rect">
            <a:avLst/>
          </a:prstGeom>
        </p:spPr>
        <p:txBody>
          <a:bodyPr vert="horz" lIns="91440" tIns="14400" rIns="91440" bIns="0" rtlCol="0" anchor="ctr"/>
          <a:lstStyle>
            <a:lvl1pPr algn="r">
              <a:defRPr sz="1000">
                <a:solidFill>
                  <a:schemeClr val="tx1">
                    <a:tint val="75000"/>
                  </a:schemeClr>
                </a:solidFill>
              </a:defRPr>
            </a:lvl1pPr>
          </a:lstStyle>
          <a:p>
            <a:endParaRPr lang="de-DE" dirty="0"/>
          </a:p>
        </p:txBody>
      </p:sp>
      <p:sp>
        <p:nvSpPr>
          <p:cNvPr id="9" name="Foliennummernplatzhalter"/>
          <p:cNvSpPr>
            <a:spLocks noGrp="1"/>
          </p:cNvSpPr>
          <p:nvPr>
            <p:ph type="sldNum" sz="quarter" idx="4"/>
          </p:nvPr>
        </p:nvSpPr>
        <p:spPr>
          <a:xfrm>
            <a:off x="8225363" y="6319070"/>
            <a:ext cx="523350" cy="366183"/>
          </a:xfrm>
          <a:prstGeom prst="rect">
            <a:avLst/>
          </a:prstGeom>
        </p:spPr>
        <p:txBody>
          <a:bodyPr vert="horz" lIns="91440" tIns="14400" rIns="91440" bIns="0" rtlCol="0" anchor="ctr"/>
          <a:lstStyle>
            <a:lvl1pPr algn="r">
              <a:defRPr sz="1000">
                <a:solidFill>
                  <a:schemeClr val="tx1">
                    <a:tint val="75000"/>
                  </a:schemeClr>
                </a:solidFill>
              </a:defRPr>
            </a:lvl1pPr>
          </a:lstStyle>
          <a:p>
            <a:fld id="{6558FC84-22FA-4F5E-86B7-A7761BE44B02}" type="slidenum">
              <a:rPr lang="de-DE" smtClean="0"/>
              <a:pPr/>
              <a:t>‹#›</a:t>
            </a:fld>
            <a:endParaRPr lang="de-DE" dirty="0"/>
          </a:p>
        </p:txBody>
      </p:sp>
    </p:spTree>
    <p:extLst>
      <p:ext uri="{BB962C8B-B14F-4D97-AF65-F5344CB8AC3E}">
        <p14:creationId xmlns:p14="http://schemas.microsoft.com/office/powerpoint/2010/main" val="2067880013"/>
      </p:ext>
    </p:extLst>
  </p:cSld>
  <p:clrMap bg1="lt1" tx1="dk1" bg2="lt2" tx2="dk2" accent1="accent1" accent2="accent2" accent3="accent3" accent4="accent4" accent5="accent5" accent6="accent6" hlink="hlink" folHlink="folHlink"/>
  <p:sldLayoutIdLst>
    <p:sldLayoutId id="2147483856" r:id="rId1"/>
    <p:sldLayoutId id="2147483857" r:id="rId2"/>
  </p:sldLayoutIdLst>
  <p:hf hdr="0" ftr="0" dt="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352425" marR="0" indent="-352425" algn="l" defTabSz="914400" rtl="0" eaLnBrk="0" fontAlgn="base" latinLnBrk="0" hangingPunct="0">
        <a:lnSpc>
          <a:spcPct val="100000"/>
        </a:lnSpc>
        <a:spcBef>
          <a:spcPct val="40000"/>
        </a:spcBef>
        <a:spcAft>
          <a:spcPct val="0"/>
        </a:spcAft>
        <a:buClr>
          <a:schemeClr val="tx1"/>
        </a:buClr>
        <a:buSzPct val="95000"/>
        <a:buFont typeface="Wingdings" panose="05000000000000000000" pitchFamily="2" charset="2"/>
        <a:buChar char=""/>
        <a:tabLst/>
        <a:defRPr sz="1600" kern="1200" baseline="0">
          <a:solidFill>
            <a:schemeClr val="tx1"/>
          </a:solidFill>
          <a:latin typeface="+mn-lt"/>
          <a:ea typeface="+mn-ea"/>
          <a:cs typeface="+mn-cs"/>
        </a:defRPr>
      </a:lvl1pPr>
      <a:lvl2pPr marL="692150" marR="0" indent="-26035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2pPr>
      <a:lvl3pPr marL="11430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3pPr>
      <a:lvl4pPr marL="16002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4pPr>
      <a:lvl5pPr marL="2057400" marR="0" indent="-228600" algn="l" defTabSz="914400" rtl="0" eaLnBrk="0" fontAlgn="base" latinLnBrk="0" hangingPunct="0">
        <a:lnSpc>
          <a:spcPct val="100000"/>
        </a:lnSpc>
        <a:spcBef>
          <a:spcPct val="40000"/>
        </a:spcBef>
        <a:spcAft>
          <a:spcPct val="0"/>
        </a:spcAft>
        <a:buClr>
          <a:srgbClr val="2D4B9B"/>
        </a:buClr>
        <a:buSzPct val="95000"/>
        <a:buFont typeface="Wingdings" panose="05000000000000000000" pitchFamily="2" charset="2"/>
        <a:buChar char="è"/>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577">
          <p15:clr>
            <a:srgbClr val="F26B43"/>
          </p15:clr>
        </p15:guide>
        <p15:guide id="3" orient="horz" pos="2867">
          <p15:clr>
            <a:srgbClr val="F26B43"/>
          </p15:clr>
        </p15:guide>
        <p15:guide id="4" pos="5511">
          <p15:clr>
            <a:srgbClr val="F26B43"/>
          </p15:clr>
        </p15:guide>
        <p15:guide id="5" pos="249">
          <p15:clr>
            <a:srgbClr val="F26B43"/>
          </p15:clr>
        </p15:guide>
        <p15:guide id="6" pos="5465">
          <p15:clr>
            <a:srgbClr val="F26B43"/>
          </p15:clr>
        </p15:guide>
        <p15:guide id="7" pos="2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hyperlink" Target="https://www.dwd.de/DE/forschung/wettervorhersage/num_modellierung/01_num_vorhersagemodelle/01c_wetterinterpretation/wetter_interpretation.pdf?__blob=publicationFile&amp;v=7"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4.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www.ninjo-workstation.com/overview.0.html" TargetMode="External"/><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0.JPG"/><Relationship Id="rId5" Type="http://schemas.openxmlformats.org/officeDocument/2006/relationships/image" Target="../media/image2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cosmo-model.org/view/repository/wg5/PP-CARMENS/Deliverables" TargetMode="Externa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9.png"/><Relationship Id="rId1" Type="http://schemas.openxmlformats.org/officeDocument/2006/relationships/slideLayout" Target="../slideLayouts/slideLayout99.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2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2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14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3.jp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7.jp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1.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5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15.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cosmo-model.org/shiny/users/fdbk/RfdbkVeriDoku.html" TargetMode="Externa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at in the middle of the ocean&#10;&#10;Description automatically generated">
            <a:extLst>
              <a:ext uri="{FF2B5EF4-FFF2-40B4-BE49-F238E27FC236}">
                <a16:creationId xmlns:a16="http://schemas.microsoft.com/office/drawing/2014/main" id="{DBA318F3-4FE0-8F50-347E-CA464F1F2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30488"/>
          </a:xfrm>
          <a:prstGeom prst="rect">
            <a:avLst/>
          </a:prstGeom>
        </p:spPr>
      </p:pic>
      <p:sp>
        <p:nvSpPr>
          <p:cNvPr id="6" name="TextBox 5">
            <a:extLst>
              <a:ext uri="{FF2B5EF4-FFF2-40B4-BE49-F238E27FC236}">
                <a16:creationId xmlns:a16="http://schemas.microsoft.com/office/drawing/2014/main" id="{0D23DA61-4C29-4B2B-FA45-D058AD0C27F1}"/>
              </a:ext>
            </a:extLst>
          </p:cNvPr>
          <p:cNvSpPr txBox="1"/>
          <p:nvPr/>
        </p:nvSpPr>
        <p:spPr>
          <a:xfrm>
            <a:off x="4537710" y="354598"/>
            <a:ext cx="65151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66666"/>
                </a:solidFill>
                <a:effectLst>
                  <a:outerShdw blurRad="38100" dist="38100" dir="2700000" algn="tl">
                    <a:srgbClr val="000000">
                      <a:alpha val="43137"/>
                    </a:srgbClr>
                  </a:outerShdw>
                </a:effectLst>
                <a:uLnTx/>
                <a:uFillTx/>
                <a:latin typeface="Century Gothic" pitchFamily="34" charset="0"/>
                <a:ea typeface="+mn-ea"/>
                <a:cs typeface="+mn-cs"/>
              </a:rPr>
              <a:t>WG5 Verification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66666"/>
                </a:solidFill>
                <a:effectLst>
                  <a:outerShdw blurRad="38100" dist="38100" dir="2700000" algn="tl">
                    <a:srgbClr val="000000">
                      <a:alpha val="43137"/>
                    </a:srgbClr>
                  </a:outerShdw>
                </a:effectLst>
                <a:uLnTx/>
                <a:uFillTx/>
                <a:latin typeface="Century Gothic" pitchFamily="34" charset="0"/>
                <a:ea typeface="+mn-ea"/>
                <a:cs typeface="+mn-cs"/>
              </a:rPr>
              <a:t>Case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itchFamily="34" charset="0"/>
                <a:ea typeface="+mn-ea"/>
                <a:cs typeface="+mn-cs"/>
              </a:rPr>
              <a:t>Overview of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itchFamily="34" charset="0"/>
                <a:ea typeface="+mn-ea"/>
                <a:cs typeface="+mn-cs"/>
              </a:rPr>
              <a:t>Flora </a:t>
            </a:r>
            <a:r>
              <a:rPr kumimoji="0" lang="en-US" sz="2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entury Gothic" pitchFamily="34" charset="0"/>
                <a:ea typeface="+mn-ea"/>
                <a:cs typeface="+mn-cs"/>
              </a:rPr>
              <a:t>Gofa</a:t>
            </a:r>
            <a:endParaRPr kumimoji="0" lang="en-US"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itchFamily="34" charset="0"/>
              <a:ea typeface="+mn-ea"/>
              <a:cs typeface="+mn-cs"/>
            </a:endParaRPr>
          </a:p>
        </p:txBody>
      </p:sp>
      <p:pic>
        <p:nvPicPr>
          <p:cNvPr id="7" name="Picture 5" descr="logo2nd">
            <a:extLst>
              <a:ext uri="{FF2B5EF4-FFF2-40B4-BE49-F238E27FC236}">
                <a16:creationId xmlns:a16="http://schemas.microsoft.com/office/drawing/2014/main" id="{BFF1B6AE-0017-D3F6-27B2-5CF3B9FCFBC1}"/>
              </a:ext>
            </a:extLst>
          </p:cNvPr>
          <p:cNvPicPr>
            <a:picLocks noChangeAspect="1" noChangeArrowheads="1"/>
          </p:cNvPicPr>
          <p:nvPr/>
        </p:nvPicPr>
        <p:blipFill>
          <a:blip r:embed="rId4" cstate="print"/>
          <a:srcRect/>
          <a:stretch>
            <a:fillRect/>
          </a:stretch>
        </p:blipFill>
        <p:spPr bwMode="auto">
          <a:xfrm>
            <a:off x="0" y="6400695"/>
            <a:ext cx="1786047" cy="446200"/>
          </a:xfrm>
          <a:prstGeom prst="rect">
            <a:avLst/>
          </a:prstGeom>
          <a:noFill/>
          <a:ln w="9525">
            <a:noFill/>
            <a:miter lim="800000"/>
            <a:headEnd/>
            <a:tailEnd/>
          </a:ln>
        </p:spPr>
      </p:pic>
      <p:pic>
        <p:nvPicPr>
          <p:cNvPr id="8" name="Picture 7" descr="Text&#10;&#10;Description automatically generated">
            <a:extLst>
              <a:ext uri="{FF2B5EF4-FFF2-40B4-BE49-F238E27FC236}">
                <a16:creationId xmlns:a16="http://schemas.microsoft.com/office/drawing/2014/main" id="{4272ED07-39E4-C44D-D38C-917677918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446" y="6372578"/>
            <a:ext cx="1395937" cy="487737"/>
          </a:xfrm>
          <a:prstGeom prst="rect">
            <a:avLst/>
          </a:prstGeom>
          <a:effectLst>
            <a:outerShdw blurRad="50800" dist="50800" dir="5400000" algn="ctr" rotWithShape="0">
              <a:schemeClr val="accent1">
                <a:lumMod val="75000"/>
              </a:schemeClr>
            </a:outerShdw>
          </a:effectLst>
        </p:spPr>
      </p:pic>
      <p:sp>
        <p:nvSpPr>
          <p:cNvPr id="9" name="Footer Placeholder 4">
            <a:extLst>
              <a:ext uri="{FF2B5EF4-FFF2-40B4-BE49-F238E27FC236}">
                <a16:creationId xmlns:a16="http://schemas.microsoft.com/office/drawing/2014/main" id="{A4FA973D-5E18-8968-5E84-BC87A6E045F9}"/>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WG5 review, 26</a:t>
            </a:r>
            <a:r>
              <a:rPr lang="en-US" sz="1400" baseline="30000" dirty="0" err="1">
                <a:solidFill>
                  <a:prstClr val="black"/>
                </a:solidFill>
                <a:effectLst>
                  <a:outerShdw blurRad="38100" dist="38100" dir="2700000" algn="tl">
                    <a:srgbClr val="000000">
                      <a:alpha val="43137"/>
                    </a:srgbClr>
                  </a:outerShdw>
                </a:effectLst>
                <a:latin typeface="Century Gothic" panose="020B0502020202020204" pitchFamily="34" charset="0"/>
              </a:rPr>
              <a:t>th</a:t>
            </a: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 COSMO General Meeting, Offenbach</a:t>
            </a:r>
            <a:r>
              <a:rPr lang="en-US" sz="1400" dirty="0">
                <a:solidFill>
                  <a:prstClr val="black"/>
                </a:solidFill>
                <a:effectLst>
                  <a:outerShdw blurRad="38100" dist="38100" dir="2700000" algn="tl">
                    <a:srgbClr val="000000">
                      <a:alpha val="43137"/>
                    </a:srgbClr>
                  </a:outerShdw>
                </a:effectLst>
                <a:latin typeface="Century Gothic" panose="020B0502020202020204" pitchFamily="34" charset="0"/>
              </a:rPr>
              <a:t>, 04.09.2024</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ndParaRPr>
          </a:p>
        </p:txBody>
      </p:sp>
      <p:sp>
        <p:nvSpPr>
          <p:cNvPr id="3" name="Multiplication Sign 2">
            <a:extLst>
              <a:ext uri="{FF2B5EF4-FFF2-40B4-BE49-F238E27FC236}">
                <a16:creationId xmlns:a16="http://schemas.microsoft.com/office/drawing/2014/main" id="{A6C8BC8E-17F2-C045-D829-FABD61374ACD}"/>
              </a:ext>
            </a:extLst>
          </p:cNvPr>
          <p:cNvSpPr/>
          <p:nvPr/>
        </p:nvSpPr>
        <p:spPr>
          <a:xfrm>
            <a:off x="4105951" y="53195"/>
            <a:ext cx="4985432" cy="179920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79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8BC81-0AB8-4FE4-9471-689BE7E9AF18}"/>
              </a:ext>
            </a:extLst>
          </p:cNvPr>
          <p:cNvSpPr>
            <a:spLocks noGrp="1"/>
          </p:cNvSpPr>
          <p:nvPr>
            <p:ph type="title"/>
          </p:nvPr>
        </p:nvSpPr>
        <p:spPr>
          <a:xfrm>
            <a:off x="305526" y="952584"/>
            <a:ext cx="8353425" cy="323850"/>
          </a:xfrm>
        </p:spPr>
        <p:txBody>
          <a:bodyPr/>
          <a:lstStyle/>
          <a:p>
            <a:r>
              <a:rPr lang="de-DE" dirty="0"/>
              <a:t>WW </a:t>
            </a:r>
            <a:r>
              <a:rPr lang="de-DE" dirty="0" err="1"/>
              <a:t>from</a:t>
            </a:r>
            <a:r>
              <a:rPr lang="de-DE" dirty="0"/>
              <a:t> Model Output</a:t>
            </a:r>
            <a:endParaRPr lang="en-US" dirty="0"/>
          </a:p>
        </p:txBody>
      </p:sp>
      <p:sp>
        <p:nvSpPr>
          <p:cNvPr id="3" name="Inhaltsplatzhalter 2">
            <a:extLst>
              <a:ext uri="{FF2B5EF4-FFF2-40B4-BE49-F238E27FC236}">
                <a16:creationId xmlns:a16="http://schemas.microsoft.com/office/drawing/2014/main" id="{B99FE6D6-23EC-4014-B226-80921B5CC06E}"/>
              </a:ext>
            </a:extLst>
          </p:cNvPr>
          <p:cNvSpPr>
            <a:spLocks noGrp="1"/>
          </p:cNvSpPr>
          <p:nvPr>
            <p:ph idx="1"/>
          </p:nvPr>
        </p:nvSpPr>
        <p:spPr>
          <a:xfrm>
            <a:off x="197514" y="1393434"/>
            <a:ext cx="8802978" cy="3774877"/>
          </a:xfrm>
        </p:spPr>
        <p:txBody>
          <a:bodyPr/>
          <a:lstStyle/>
          <a:p>
            <a:pPr>
              <a:spcBef>
                <a:spcPts val="300"/>
              </a:spcBef>
            </a:pPr>
            <a:r>
              <a:rPr lang="de-DE" b="1" dirty="0" err="1">
                <a:latin typeface="Liberation Mono" panose="02070409020205020404" pitchFamily="49" charset="0"/>
                <a:cs typeface="Liberation Mono" panose="02070409020205020404" pitchFamily="49" charset="0"/>
              </a:rPr>
              <a:t>Why</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using</a:t>
            </a:r>
            <a:r>
              <a:rPr lang="de-DE" b="1" dirty="0">
                <a:latin typeface="Liberation Mono" panose="02070409020205020404" pitchFamily="49" charset="0"/>
                <a:cs typeface="Liberation Mono" panose="02070409020205020404" pitchFamily="49" charset="0"/>
              </a:rPr>
              <a:t> WW: </a:t>
            </a:r>
            <a:r>
              <a:rPr lang="de-DE" b="1" dirty="0" err="1">
                <a:latin typeface="Liberation Mono" panose="02070409020205020404" pitchFamily="49" charset="0"/>
                <a:cs typeface="Liberation Mono" panose="02070409020205020404" pitchFamily="49" charset="0"/>
              </a:rPr>
              <a:t>direct</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connection</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to</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specific</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weather</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phenomena</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comparable</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with</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observed</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phenomena</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easier</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to</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interpret</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than</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raw</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model</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output</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helpful</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for</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forecaster</a:t>
            </a:r>
            <a:r>
              <a:rPr lang="de-DE" b="1" dirty="0">
                <a:latin typeface="Liberation Mono" panose="02070409020205020404" pitchFamily="49" charset="0"/>
                <a:cs typeface="Liberation Mono" panose="02070409020205020404" pitchFamily="49" charset="0"/>
              </a:rPr>
              <a:t> and warn </a:t>
            </a:r>
            <a:r>
              <a:rPr lang="de-DE" b="1" dirty="0" err="1">
                <a:latin typeface="Liberation Mono" panose="02070409020205020404" pitchFamily="49" charset="0"/>
                <a:cs typeface="Liberation Mono" panose="02070409020205020404" pitchFamily="49" charset="0"/>
              </a:rPr>
              <a:t>management</a:t>
            </a:r>
            <a:endParaRPr lang="de-DE" dirty="0">
              <a:latin typeface="Liberation Mono" panose="02070409020205020404" pitchFamily="49" charset="0"/>
              <a:cs typeface="Liberation Mono" panose="02070409020205020404" pitchFamily="49" charset="0"/>
            </a:endParaRPr>
          </a:p>
          <a:p>
            <a:pPr>
              <a:spcBef>
                <a:spcPts val="300"/>
              </a:spcBef>
            </a:pPr>
            <a:r>
              <a:rPr lang="de-DE" dirty="0">
                <a:latin typeface="Liberation Mono" panose="02070409020205020404" pitchFamily="49" charset="0"/>
                <a:cs typeface="Liberation Mono" panose="02070409020205020404" pitchFamily="49" charset="0"/>
              </a:rPr>
              <a:t>WW </a:t>
            </a:r>
            <a:r>
              <a:rPr lang="de-DE" dirty="0" err="1">
                <a:latin typeface="Liberation Mono" panose="02070409020205020404" pitchFamily="49" charset="0"/>
                <a:cs typeface="Liberation Mono" panose="02070409020205020404" pitchFamily="49" charset="0"/>
              </a:rPr>
              <a:t>calculated</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hourly</a:t>
            </a:r>
            <a:r>
              <a:rPr lang="de-DE" dirty="0">
                <a:latin typeface="Liberation Mono" panose="02070409020205020404" pitchFamily="49" charset="0"/>
                <a:cs typeface="Liberation Mono" panose="02070409020205020404" pitchFamily="49" charset="0"/>
              </a:rPr>
              <a:t> at </a:t>
            </a:r>
            <a:r>
              <a:rPr lang="de-DE" dirty="0" err="1">
                <a:latin typeface="Liberation Mono" panose="02070409020205020404" pitchFamily="49" charset="0"/>
                <a:cs typeface="Liberation Mono" panose="02070409020205020404" pitchFamily="49" charset="0"/>
              </a:rPr>
              <a:t>every</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model</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grid</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point</a:t>
            </a:r>
            <a:r>
              <a:rPr lang="de-DE" dirty="0">
                <a:latin typeface="Liberation Mono" panose="02070409020205020404" pitchFamily="49" charset="0"/>
                <a:cs typeface="Liberation Mono" panose="02070409020205020404" pitchFamily="49" charset="0"/>
              </a:rPr>
              <a:t> via </a:t>
            </a:r>
            <a:r>
              <a:rPr lang="de-DE" dirty="0" err="1">
                <a:latin typeface="Liberation Mono" panose="02070409020205020404" pitchFamily="49" charset="0"/>
                <a:cs typeface="Liberation Mono" panose="02070409020205020404" pitchFamily="49" charset="0"/>
              </a:rPr>
              <a:t>thresholding</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of</a:t>
            </a:r>
            <a:r>
              <a:rPr lang="de-DE" dirty="0">
                <a:latin typeface="Liberation Mono" panose="02070409020205020404" pitchFamily="49" charset="0"/>
                <a:cs typeface="Liberation Mono" panose="02070409020205020404" pitchFamily="49" charset="0"/>
              </a:rPr>
              <a:t> relevant </a:t>
            </a:r>
            <a:r>
              <a:rPr lang="de-DE" dirty="0" err="1">
                <a:latin typeface="Liberation Mono" panose="02070409020205020404" pitchFamily="49" charset="0"/>
                <a:cs typeface="Liberation Mono" panose="02070409020205020404" pitchFamily="49" charset="0"/>
              </a:rPr>
              <a:t>parameters</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tuning</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necessary</a:t>
            </a:r>
            <a:r>
              <a:rPr lang="de-DE" dirty="0">
                <a:latin typeface="Liberation Mono" panose="02070409020205020404" pitchFamily="49" charset="0"/>
                <a:cs typeface="Liberation Mono" panose="02070409020205020404" pitchFamily="49" charset="0"/>
              </a:rPr>
              <a:t>)</a:t>
            </a:r>
          </a:p>
          <a:p>
            <a:pPr>
              <a:spcBef>
                <a:spcPts val="300"/>
              </a:spcBef>
            </a:pPr>
            <a:r>
              <a:rPr lang="de-DE" dirty="0">
                <a:latin typeface="Liberation Mono" panose="02070409020205020404" pitchFamily="49" charset="0"/>
                <a:cs typeface="Liberation Mono" panose="02070409020205020404" pitchFamily="49" charset="0"/>
              </a:rPr>
              <a:t>ICON, ICON-EU </a:t>
            </a:r>
            <a:r>
              <a:rPr lang="de-DE" dirty="0">
                <a:latin typeface="Liberation Mono" panose="02070409020205020404" pitchFamily="49" charset="0"/>
                <a:cs typeface="Liberation Mono" panose="02070409020205020404" pitchFamily="49" charset="0"/>
                <a:sym typeface="Wingdings" panose="05000000000000000000" pitchFamily="2" charset="2"/>
              </a:rPr>
              <a:t></a:t>
            </a:r>
            <a:r>
              <a:rPr lang="de-DE" dirty="0">
                <a:latin typeface="Liberation Mono" panose="02070409020205020404" pitchFamily="49" charset="0"/>
                <a:cs typeface="Liberation Mono" panose="02070409020205020404" pitchFamily="49" charset="0"/>
              </a:rPr>
              <a:t> </a:t>
            </a:r>
            <a:r>
              <a:rPr lang="de-DE" dirty="0" err="1">
                <a:latin typeface="Liberation Mono" panose="02070409020205020404" pitchFamily="49" charset="0"/>
                <a:cs typeface="Liberation Mono" panose="02070409020205020404" pitchFamily="49" charset="0"/>
              </a:rPr>
              <a:t>internally</a:t>
            </a:r>
            <a:r>
              <a:rPr lang="de-DE" dirty="0">
                <a:latin typeface="Liberation Mono" panose="02070409020205020404" pitchFamily="49" charset="0"/>
                <a:cs typeface="Liberation Mono" panose="02070409020205020404" pitchFamily="49" charset="0"/>
              </a:rPr>
              <a:t>, ICON-D2, RUC </a:t>
            </a:r>
            <a:r>
              <a:rPr lang="de-DE" dirty="0">
                <a:latin typeface="Liberation Mono" panose="02070409020205020404" pitchFamily="49" charset="0"/>
                <a:cs typeface="Liberation Mono" panose="02070409020205020404" pitchFamily="49" charset="0"/>
                <a:sym typeface="Wingdings" panose="05000000000000000000" pitchFamily="2" charset="2"/>
              </a:rPr>
              <a:t> post-</a:t>
            </a:r>
            <a:r>
              <a:rPr lang="de-DE" dirty="0" err="1">
                <a:latin typeface="Liberation Mono" panose="02070409020205020404" pitchFamily="49" charset="0"/>
                <a:cs typeface="Liberation Mono" panose="02070409020205020404" pitchFamily="49" charset="0"/>
                <a:sym typeface="Wingdings" panose="05000000000000000000" pitchFamily="2" charset="2"/>
              </a:rPr>
              <a:t>processing</a:t>
            </a:r>
            <a:endParaRPr lang="en-US" dirty="0">
              <a:latin typeface="Liberation Mono" panose="02070409020205020404" pitchFamily="49" charset="0"/>
              <a:cs typeface="Liberation Mono" panose="02070409020205020404" pitchFamily="49" charset="0"/>
            </a:endParaRPr>
          </a:p>
          <a:p>
            <a:pPr>
              <a:spcBef>
                <a:spcPts val="300"/>
              </a:spcBef>
            </a:pPr>
            <a:r>
              <a:rPr lang="de-DE" dirty="0">
                <a:latin typeface="Liberation Mono" panose="02070409020205020404" pitchFamily="49" charset="0"/>
                <a:cs typeface="Liberation Mono" panose="02070409020205020404" pitchFamily="49" charset="0"/>
              </a:rPr>
              <a:t>W</a:t>
            </a:r>
            <a:r>
              <a:rPr lang="en-US" dirty="0">
                <a:latin typeface="Liberation Mono" panose="02070409020205020404" pitchFamily="49" charset="0"/>
                <a:cs typeface="Liberation Mono" panose="02070409020205020404" pitchFamily="49" charset="0"/>
              </a:rPr>
              <a:t>W contains weather of last hour </a:t>
            </a:r>
          </a:p>
          <a:p>
            <a:pPr>
              <a:spcBef>
                <a:spcPts val="300"/>
              </a:spcBef>
            </a:pPr>
            <a:r>
              <a:rPr lang="de-DE" dirty="0">
                <a:latin typeface="Liberation Mono" panose="02070409020205020404" pitchFamily="49" charset="0"/>
                <a:cs typeface="Liberation Mono" panose="02070409020205020404" pitchFamily="49" charset="0"/>
              </a:rPr>
              <a:t>S</a:t>
            </a:r>
            <a:r>
              <a:rPr lang="en-US" dirty="0" err="1">
                <a:latin typeface="Liberation Mono" panose="02070409020205020404" pitchFamily="49" charset="0"/>
                <a:cs typeface="Liberation Mono" panose="02070409020205020404" pitchFamily="49" charset="0"/>
              </a:rPr>
              <a:t>ometimes</a:t>
            </a:r>
            <a:r>
              <a:rPr lang="en-US" dirty="0">
                <a:latin typeface="Liberation Mono" panose="02070409020205020404" pitchFamily="49" charset="0"/>
                <a:cs typeface="Liberation Mono" panose="02070409020205020404" pitchFamily="49" charset="0"/>
              </a:rPr>
              <a:t>, </a:t>
            </a:r>
            <a:r>
              <a:rPr lang="en-US" dirty="0" err="1">
                <a:latin typeface="Liberation Mono" panose="02070409020205020404" pitchFamily="49" charset="0"/>
                <a:cs typeface="Liberation Mono" panose="02070409020205020404" pitchFamily="49" charset="0"/>
              </a:rPr>
              <a:t>ww</a:t>
            </a:r>
            <a:r>
              <a:rPr lang="en-US" dirty="0">
                <a:latin typeface="Liberation Mono" panose="02070409020205020404" pitchFamily="49" charset="0"/>
                <a:cs typeface="Liberation Mono" panose="02070409020205020404" pitchFamily="49" charset="0"/>
              </a:rPr>
              <a:t>-codes could differ from raw model output (e.g. </a:t>
            </a:r>
            <a:r>
              <a:rPr lang="en-US" dirty="0" err="1">
                <a:latin typeface="Liberation Mono" panose="02070409020205020404" pitchFamily="49" charset="0"/>
                <a:cs typeface="Liberation Mono" panose="02070409020205020404" pitchFamily="49" charset="0"/>
              </a:rPr>
              <a:t>ww</a:t>
            </a:r>
            <a:r>
              <a:rPr lang="en-US" dirty="0">
                <a:latin typeface="Liberation Mono" panose="02070409020205020404" pitchFamily="49" charset="0"/>
                <a:cs typeface="Liberation Mono" panose="02070409020205020404" pitchFamily="49" charset="0"/>
              </a:rPr>
              <a:t>=71 vs SNOW_GSP)</a:t>
            </a:r>
          </a:p>
          <a:p>
            <a:pPr>
              <a:spcBef>
                <a:spcPts val="300"/>
              </a:spcBef>
            </a:pPr>
            <a:r>
              <a:rPr lang="de-DE" dirty="0">
                <a:latin typeface="Liberation Mono" panose="02070409020205020404" pitchFamily="49" charset="0"/>
                <a:cs typeface="Liberation Mono" panose="02070409020205020404" pitchFamily="49" charset="0"/>
              </a:rPr>
              <a:t>D</a:t>
            </a:r>
            <a:r>
              <a:rPr lang="en-US" dirty="0" err="1">
                <a:latin typeface="Liberation Mono" panose="02070409020205020404" pitchFamily="49" charset="0"/>
                <a:cs typeface="Liberation Mono" panose="02070409020205020404" pitchFamily="49" charset="0"/>
              </a:rPr>
              <a:t>ue</a:t>
            </a:r>
            <a:r>
              <a:rPr lang="en-US" dirty="0">
                <a:latin typeface="Liberation Mono" panose="02070409020205020404" pitchFamily="49" charset="0"/>
                <a:cs typeface="Liberation Mono" panose="02070409020205020404" pitchFamily="49" charset="0"/>
              </a:rPr>
              <a:t> to temporal-, spatial-, technical- constrains, not all 99 </a:t>
            </a:r>
            <a:r>
              <a:rPr lang="en-US" dirty="0" err="1">
                <a:latin typeface="Liberation Mono" panose="02070409020205020404" pitchFamily="49" charset="0"/>
                <a:cs typeface="Liberation Mono" panose="02070409020205020404" pitchFamily="49" charset="0"/>
              </a:rPr>
              <a:t>ww</a:t>
            </a:r>
            <a:r>
              <a:rPr lang="en-US" dirty="0">
                <a:latin typeface="Liberation Mono" panose="02070409020205020404" pitchFamily="49" charset="0"/>
                <a:cs typeface="Liberation Mono" panose="02070409020205020404" pitchFamily="49" charset="0"/>
              </a:rPr>
              <a:t>-codes can be calculated</a:t>
            </a:r>
          </a:p>
          <a:p>
            <a:pPr>
              <a:spcBef>
                <a:spcPts val="300"/>
              </a:spcBef>
            </a:pPr>
            <a:r>
              <a:rPr lang="de-DE" b="1" dirty="0">
                <a:latin typeface="Liberation Mono" panose="02070409020205020404" pitchFamily="49" charset="0"/>
                <a:cs typeface="Liberation Mono" panose="02070409020205020404" pitchFamily="49" charset="0"/>
              </a:rPr>
              <a:t>Problems: Model </a:t>
            </a:r>
            <a:r>
              <a:rPr lang="de-DE" b="1" dirty="0" err="1">
                <a:latin typeface="Liberation Mono" panose="02070409020205020404" pitchFamily="49" charset="0"/>
                <a:cs typeface="Liberation Mono" panose="02070409020205020404" pitchFamily="49" charset="0"/>
              </a:rPr>
              <a:t>precipitation</a:t>
            </a:r>
            <a:r>
              <a:rPr lang="de-DE" b="1" dirty="0">
                <a:latin typeface="Liberation Mono" panose="02070409020205020404" pitchFamily="49" charset="0"/>
                <a:cs typeface="Liberation Mono" panose="02070409020205020404" pitchFamily="49" charset="0"/>
              </a:rPr>
              <a:t> (e.g. </a:t>
            </a:r>
            <a:r>
              <a:rPr lang="de-DE" b="1" dirty="0" err="1">
                <a:latin typeface="Liberation Mono" panose="02070409020205020404" pitchFamily="49" charset="0"/>
                <a:cs typeface="Liberation Mono" panose="02070409020205020404" pitchFamily="49" charset="0"/>
              </a:rPr>
              <a:t>showers</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mostly</a:t>
            </a:r>
            <a:r>
              <a:rPr lang="de-DE" b="1" dirty="0">
                <a:latin typeface="Liberation Mono" panose="02070409020205020404" pitchFamily="49" charset="0"/>
                <a:cs typeface="Liberation Mono" panose="02070409020205020404" pitchFamily="49" charset="0"/>
              </a:rPr>
              <a:t> sums </a:t>
            </a:r>
            <a:r>
              <a:rPr lang="de-DE" b="1" dirty="0" err="1">
                <a:latin typeface="Liberation Mono" panose="02070409020205020404" pitchFamily="49" charset="0"/>
                <a:cs typeface="Liberation Mono" panose="02070409020205020404" pitchFamily="49" charset="0"/>
              </a:rPr>
              <a:t>of</a:t>
            </a:r>
            <a:r>
              <a:rPr lang="de-DE" b="1" dirty="0">
                <a:latin typeface="Liberation Mono" panose="02070409020205020404" pitchFamily="49" charset="0"/>
                <a:cs typeface="Liberation Mono" panose="02070409020205020404" pitchFamily="49" charset="0"/>
              </a:rPr>
              <a:t> last </a:t>
            </a:r>
            <a:r>
              <a:rPr lang="de-DE" b="1" dirty="0" err="1">
                <a:latin typeface="Liberation Mono" panose="02070409020205020404" pitchFamily="49" charset="0"/>
                <a:cs typeface="Liberation Mono" panose="02070409020205020404" pitchFamily="49" charset="0"/>
              </a:rPr>
              <a:t>hour</a:t>
            </a:r>
            <a:r>
              <a:rPr lang="de-DE" b="1" dirty="0">
                <a:latin typeface="Liberation Mono" panose="02070409020205020404" pitchFamily="49" charset="0"/>
                <a:cs typeface="Liberation Mono" panose="02070409020205020404" pitchFamily="49" charset="0"/>
              </a:rPr>
              <a:t> but </a:t>
            </a:r>
            <a:r>
              <a:rPr lang="de-DE" b="1" dirty="0" err="1">
                <a:latin typeface="Liberation Mono" panose="02070409020205020404" pitchFamily="49" charset="0"/>
                <a:cs typeface="Liberation Mono" panose="02070409020205020404" pitchFamily="49" charset="0"/>
              </a:rPr>
              <a:t>ww</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observations</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instantaneous</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values</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leads</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to</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inconsistencies</a:t>
            </a:r>
            <a:r>
              <a:rPr lang="de-DE" b="1" dirty="0">
                <a:latin typeface="Liberation Mono" panose="02070409020205020404" pitchFamily="49" charset="0"/>
                <a:cs typeface="Liberation Mono" panose="02070409020205020404" pitchFamily="49" charset="0"/>
              </a:rPr>
              <a:t> and </a:t>
            </a:r>
            <a:r>
              <a:rPr lang="de-DE" b="1" dirty="0" err="1">
                <a:latin typeface="Liberation Mono" panose="02070409020205020404" pitchFamily="49" charset="0"/>
                <a:cs typeface="Liberation Mono" panose="02070409020205020404" pitchFamily="49" charset="0"/>
              </a:rPr>
              <a:t>misleading</a:t>
            </a:r>
            <a:r>
              <a:rPr lang="de-DE" b="1" dirty="0">
                <a:latin typeface="Liberation Mono" panose="02070409020205020404" pitchFamily="49" charset="0"/>
                <a:cs typeface="Liberation Mono" panose="02070409020205020404" pitchFamily="49" charset="0"/>
              </a:rPr>
              <a:t> </a:t>
            </a:r>
            <a:r>
              <a:rPr lang="de-DE" b="1" dirty="0" err="1">
                <a:latin typeface="Liberation Mono" panose="02070409020205020404" pitchFamily="49" charset="0"/>
                <a:cs typeface="Liberation Mono" panose="02070409020205020404" pitchFamily="49" charset="0"/>
              </a:rPr>
              <a:t>interpretation</a:t>
            </a:r>
            <a:endParaRPr lang="de-DE" b="1" dirty="0">
              <a:latin typeface="Liberation Mono" panose="02070409020205020404" pitchFamily="49" charset="0"/>
              <a:cs typeface="Liberation Mono" panose="02070409020205020404" pitchFamily="49" charset="0"/>
            </a:endParaRPr>
          </a:p>
          <a:p>
            <a:pPr>
              <a:spcBef>
                <a:spcPts val="300"/>
              </a:spcBef>
            </a:pPr>
            <a:r>
              <a:rPr lang="de-DE" dirty="0" err="1">
                <a:latin typeface="Liberation Mono" panose="02070409020205020404" pitchFamily="49" charset="0"/>
                <a:cs typeface="Liberation Mono" panose="02070409020205020404" pitchFamily="49" charset="0"/>
                <a:sym typeface="Wingdings" panose="05000000000000000000" pitchFamily="2" charset="2"/>
              </a:rPr>
              <a:t>Docu</a:t>
            </a:r>
            <a:r>
              <a:rPr lang="de-DE" dirty="0">
                <a:latin typeface="Liberation Mono" panose="02070409020205020404" pitchFamily="49" charset="0"/>
                <a:cs typeface="Liberation Mono" panose="02070409020205020404" pitchFamily="49" charset="0"/>
                <a:sym typeface="Wingdings" panose="05000000000000000000" pitchFamily="2" charset="2"/>
              </a:rPr>
              <a:t> (engl. </a:t>
            </a:r>
            <a:r>
              <a:rPr lang="de-DE" dirty="0" err="1">
                <a:latin typeface="Liberation Mono" panose="02070409020205020404" pitchFamily="49" charset="0"/>
                <a:cs typeface="Liberation Mono" panose="02070409020205020404" pitchFamily="49" charset="0"/>
                <a:sym typeface="Wingdings" panose="05000000000000000000" pitchFamily="2" charset="2"/>
              </a:rPr>
              <a:t>follows</a:t>
            </a:r>
            <a:r>
              <a:rPr lang="de-DE" dirty="0">
                <a:latin typeface="Liberation Mono" panose="02070409020205020404" pitchFamily="49" charset="0"/>
                <a:cs typeface="Liberation Mono" panose="02070409020205020404" pitchFamily="49" charset="0"/>
                <a:sym typeface="Wingdings" panose="05000000000000000000" pitchFamily="2" charset="2"/>
              </a:rPr>
              <a:t>): </a:t>
            </a:r>
            <a:r>
              <a:rPr lang="de-DE" dirty="0">
                <a:latin typeface="Liberation Mono" panose="02070409020205020404" pitchFamily="49" charset="0"/>
                <a:cs typeface="Liberation Mono" panose="02070409020205020404" pitchFamily="49" charset="0"/>
                <a:hlinkClick r:id="rId3"/>
              </a:rPr>
              <a:t>Wetterinterpretation für die Modelle ICON, ICON-EU, ICON-D2 und COSMO-D2 (dwd.de)</a:t>
            </a:r>
            <a:r>
              <a:rPr lang="de-DE" dirty="0">
                <a:latin typeface="Liberation Mono" panose="02070409020205020404" pitchFamily="49" charset="0"/>
                <a:cs typeface="Liberation Mono" panose="02070409020205020404" pitchFamily="49" charset="0"/>
              </a:rPr>
              <a:t> </a:t>
            </a:r>
          </a:p>
          <a:p>
            <a:endParaRPr lang="de-DE" dirty="0">
              <a:latin typeface="Liberation Mono" panose="02070409020205020404" pitchFamily="49" charset="0"/>
              <a:cs typeface="Liberation Mono" panose="02070409020205020404" pitchFamily="49" charset="0"/>
            </a:endParaRPr>
          </a:p>
        </p:txBody>
      </p:sp>
      <p:sp>
        <p:nvSpPr>
          <p:cNvPr id="4" name="Foliennummernplatzhalter 3">
            <a:extLst>
              <a:ext uri="{FF2B5EF4-FFF2-40B4-BE49-F238E27FC236}">
                <a16:creationId xmlns:a16="http://schemas.microsoft.com/office/drawing/2014/main" id="{8DA787FA-5751-486E-81FA-BEF7B459507E}"/>
              </a:ext>
            </a:extLst>
          </p:cNvPr>
          <p:cNvSpPr>
            <a:spLocks noGrp="1"/>
          </p:cNvSpPr>
          <p:nvPr>
            <p:ph type="sldNum" sz="quarter" idx="11"/>
          </p:nvPr>
        </p:nvSpPr>
        <p:spPr>
          <a:xfrm>
            <a:off x="7542330" y="5707381"/>
            <a:ext cx="648072" cy="215900"/>
          </a:xfrm>
        </p:spPr>
        <p:txBody>
          <a:bodyPr/>
          <a:lstStyle/>
          <a:p>
            <a:pPr defTabSz="685800" fontAlgn="base">
              <a:spcBef>
                <a:spcPct val="0"/>
              </a:spcBef>
              <a:spcAft>
                <a:spcPct val="0"/>
              </a:spcAft>
              <a:defRPr/>
            </a:pPr>
            <a:fld id="{9AEE1EEC-1F3D-496F-80FE-60C0313105A3}" type="slidenum">
              <a:rPr lang="de-DE">
                <a:solidFill>
                  <a:srgbClr val="000000"/>
                </a:solidFill>
                <a:latin typeface="Arial" charset="0"/>
                <a:cs typeface="Arial" charset="0"/>
              </a:rPr>
              <a:pPr defTabSz="685800" fontAlgn="base">
                <a:spcBef>
                  <a:spcPct val="0"/>
                </a:spcBef>
                <a:spcAft>
                  <a:spcPct val="0"/>
                </a:spcAft>
                <a:defRPr/>
              </a:pPr>
              <a:t>10</a:t>
            </a:fld>
            <a:endParaRPr lang="de-DE" dirty="0">
              <a:solidFill>
                <a:srgbClr val="000000"/>
              </a:solidFill>
              <a:latin typeface="Arial" charset="0"/>
              <a:cs typeface="Arial" charset="0"/>
            </a:endParaRPr>
          </a:p>
        </p:txBody>
      </p:sp>
      <p:sp>
        <p:nvSpPr>
          <p:cNvPr id="6" name="TextBox 5">
            <a:extLst>
              <a:ext uri="{FF2B5EF4-FFF2-40B4-BE49-F238E27FC236}">
                <a16:creationId xmlns:a16="http://schemas.microsoft.com/office/drawing/2014/main" id="{44DB6AEA-254D-4EE1-3A04-6B76FB75C5A2}"/>
              </a:ext>
            </a:extLst>
          </p:cNvPr>
          <p:cNvSpPr txBox="1"/>
          <p:nvPr/>
        </p:nvSpPr>
        <p:spPr>
          <a:xfrm>
            <a:off x="197514" y="121587"/>
            <a:ext cx="7654896" cy="677108"/>
          </a:xfrm>
          <a:prstGeom prst="rect">
            <a:avLst/>
          </a:prstGeom>
          <a:noFill/>
        </p:spPr>
        <p:txBody>
          <a:bodyPr wrap="square">
            <a:spAutoFit/>
          </a:bodyPr>
          <a:lstStyle/>
          <a:p>
            <a:pPr defTabSz="685800" fontAlgn="base">
              <a:spcBef>
                <a:spcPct val="0"/>
              </a:spcBef>
              <a:spcAft>
                <a:spcPct val="0"/>
              </a:spcAft>
            </a:pPr>
            <a:r>
              <a:rPr lang="de-DE" altLang="de-DE" sz="2000" b="1" dirty="0" err="1">
                <a:solidFill>
                  <a:srgbClr val="000000"/>
                </a:solidFill>
                <a:latin typeface="Arial" charset="0"/>
                <a:cs typeface="Arial" charset="0"/>
              </a:rPr>
              <a:t>Verification</a:t>
            </a:r>
            <a:r>
              <a:rPr lang="de-DE" altLang="de-DE" sz="2000" b="1" dirty="0">
                <a:solidFill>
                  <a:srgbClr val="000000"/>
                </a:solidFill>
                <a:latin typeface="Arial" charset="0"/>
                <a:cs typeface="Arial" charset="0"/>
              </a:rPr>
              <a:t> </a:t>
            </a:r>
            <a:r>
              <a:rPr lang="de-DE" altLang="de-DE" sz="2000" b="1" dirty="0" err="1">
                <a:solidFill>
                  <a:srgbClr val="000000"/>
                </a:solidFill>
                <a:latin typeface="Arial" charset="0"/>
                <a:cs typeface="Arial" charset="0"/>
              </a:rPr>
              <a:t>of</a:t>
            </a:r>
            <a:r>
              <a:rPr lang="de-DE" altLang="de-DE" sz="2000" b="1" dirty="0">
                <a:solidFill>
                  <a:srgbClr val="000000"/>
                </a:solidFill>
                <a:latin typeface="Arial" charset="0"/>
                <a:cs typeface="Arial" charset="0"/>
              </a:rPr>
              <a:t> </a:t>
            </a:r>
            <a:r>
              <a:rPr lang="de-DE" altLang="de-DE" sz="2000" b="1" dirty="0" err="1">
                <a:solidFill>
                  <a:srgbClr val="000000"/>
                </a:solidFill>
                <a:latin typeface="Arial" charset="0"/>
                <a:cs typeface="Arial" charset="0"/>
              </a:rPr>
              <a:t>Weather</a:t>
            </a:r>
            <a:r>
              <a:rPr lang="de-DE" altLang="de-DE" sz="2000" b="1" dirty="0">
                <a:solidFill>
                  <a:srgbClr val="000000"/>
                </a:solidFill>
                <a:latin typeface="Arial" charset="0"/>
                <a:cs typeface="Arial" charset="0"/>
              </a:rPr>
              <a:t> Interpretation (WW) at DWD</a:t>
            </a:r>
            <a:br>
              <a:rPr lang="de-DE" altLang="de-DE" sz="2000" b="1" dirty="0">
                <a:solidFill>
                  <a:srgbClr val="000000"/>
                </a:solidFill>
                <a:latin typeface="Arial" charset="0"/>
                <a:cs typeface="Arial" charset="0"/>
              </a:rPr>
            </a:br>
            <a:r>
              <a:rPr lang="de-DE" altLang="de-DE" b="1" dirty="0">
                <a:solidFill>
                  <a:srgbClr val="2D4B9B"/>
                </a:solidFill>
                <a:latin typeface="Arial"/>
                <a:cs typeface="Arial" charset="0"/>
              </a:rPr>
              <a:t>Michael Hoff</a:t>
            </a:r>
            <a:endParaRPr lang="en-GB" b="1" dirty="0">
              <a:solidFill>
                <a:srgbClr val="000000"/>
              </a:solidFill>
              <a:latin typeface="Arial" charset="0"/>
              <a:cs typeface="Arial" charset="0"/>
            </a:endParaRPr>
          </a:p>
        </p:txBody>
      </p:sp>
    </p:spTree>
    <p:extLst>
      <p:ext uri="{BB962C8B-B14F-4D97-AF65-F5344CB8AC3E}">
        <p14:creationId xmlns:p14="http://schemas.microsoft.com/office/powerpoint/2010/main" val="3965738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24CAC-F6FB-ED8B-E4B7-4C5025106004}"/>
              </a:ext>
            </a:extLst>
          </p:cNvPr>
          <p:cNvPicPr>
            <a:picLocks noChangeAspect="1"/>
          </p:cNvPicPr>
          <p:nvPr/>
        </p:nvPicPr>
        <p:blipFill>
          <a:blip r:embed="rId2"/>
          <a:srcRect l="1250" t="2390" r="2250" b="2941"/>
          <a:stretch/>
        </p:blipFill>
        <p:spPr>
          <a:xfrm>
            <a:off x="160020" y="485775"/>
            <a:ext cx="8823960" cy="5886450"/>
          </a:xfrm>
          <a:prstGeom prst="rect">
            <a:avLst/>
          </a:prstGeom>
        </p:spPr>
      </p:pic>
      <p:sp>
        <p:nvSpPr>
          <p:cNvPr id="4" name="TextBox 3">
            <a:extLst>
              <a:ext uri="{FF2B5EF4-FFF2-40B4-BE49-F238E27FC236}">
                <a16:creationId xmlns:a16="http://schemas.microsoft.com/office/drawing/2014/main" id="{7BA1F1D4-2311-B3EF-2749-1C114A1E7FDB}"/>
              </a:ext>
            </a:extLst>
          </p:cNvPr>
          <p:cNvSpPr txBox="1"/>
          <p:nvPr/>
        </p:nvSpPr>
        <p:spPr>
          <a:xfrm>
            <a:off x="7023100" y="485775"/>
            <a:ext cx="4572000" cy="369332"/>
          </a:xfrm>
          <a:prstGeom prst="rect">
            <a:avLst/>
          </a:prstGeom>
          <a:noFill/>
        </p:spPr>
        <p:txBody>
          <a:bodyPr wrap="square">
            <a:spAutoFit/>
          </a:bodyPr>
          <a:lstStyle/>
          <a:p>
            <a:r>
              <a:rPr lang="de-DE" altLang="de-DE" b="1" dirty="0">
                <a:solidFill>
                  <a:srgbClr val="2D4B9B"/>
                </a:solidFill>
                <a:latin typeface="Arial"/>
                <a:cs typeface="Arial" charset="0"/>
              </a:rPr>
              <a:t>Michael Hoff</a:t>
            </a:r>
            <a:endParaRPr lang="en-GB" dirty="0"/>
          </a:p>
        </p:txBody>
      </p:sp>
      <p:sp>
        <p:nvSpPr>
          <p:cNvPr id="2" name="Slide Number Placeholder 1">
            <a:extLst>
              <a:ext uri="{FF2B5EF4-FFF2-40B4-BE49-F238E27FC236}">
                <a16:creationId xmlns:a16="http://schemas.microsoft.com/office/drawing/2014/main" id="{7D019F93-7343-9ACC-A63D-4FEBC67211D9}"/>
              </a:ext>
            </a:extLst>
          </p:cNvPr>
          <p:cNvSpPr>
            <a:spLocks noGrp="1"/>
          </p:cNvSpPr>
          <p:nvPr>
            <p:ph type="sldNum" sz="quarter" idx="12"/>
          </p:nvPr>
        </p:nvSpPr>
        <p:spPr/>
        <p:txBody>
          <a:bodyPr/>
          <a:lstStyle/>
          <a:p>
            <a:fld id="{D04CF772-E68F-4361-BA8B-04E036CC7765}" type="slidenum">
              <a:rPr lang="en-GB" smtClean="0"/>
              <a:t>11</a:t>
            </a:fld>
            <a:endParaRPr lang="en-GB"/>
          </a:p>
        </p:txBody>
      </p:sp>
    </p:spTree>
    <p:extLst>
      <p:ext uri="{BB962C8B-B14F-4D97-AF65-F5344CB8AC3E}">
        <p14:creationId xmlns:p14="http://schemas.microsoft.com/office/powerpoint/2010/main" val="169508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EAD6AD-89E2-FCF7-C330-A0D696A7413D}"/>
              </a:ext>
            </a:extLst>
          </p:cNvPr>
          <p:cNvPicPr>
            <a:picLocks noChangeAspect="1"/>
          </p:cNvPicPr>
          <p:nvPr/>
        </p:nvPicPr>
        <p:blipFill>
          <a:blip r:embed="rId2"/>
          <a:srcRect l="1667" t="1169" r="1500" b="3130"/>
          <a:stretch/>
        </p:blipFill>
        <p:spPr>
          <a:xfrm>
            <a:off x="0" y="457199"/>
            <a:ext cx="9144000" cy="6137969"/>
          </a:xfrm>
          <a:prstGeom prst="rect">
            <a:avLst/>
          </a:prstGeom>
        </p:spPr>
      </p:pic>
      <p:sp>
        <p:nvSpPr>
          <p:cNvPr id="3" name="TextBox 2">
            <a:extLst>
              <a:ext uri="{FF2B5EF4-FFF2-40B4-BE49-F238E27FC236}">
                <a16:creationId xmlns:a16="http://schemas.microsoft.com/office/drawing/2014/main" id="{28871EAB-7A3C-AFC9-BA91-D3A5467E51E0}"/>
              </a:ext>
            </a:extLst>
          </p:cNvPr>
          <p:cNvSpPr txBox="1"/>
          <p:nvPr/>
        </p:nvSpPr>
        <p:spPr>
          <a:xfrm>
            <a:off x="7023100" y="485775"/>
            <a:ext cx="4572000" cy="369332"/>
          </a:xfrm>
          <a:prstGeom prst="rect">
            <a:avLst/>
          </a:prstGeom>
          <a:noFill/>
        </p:spPr>
        <p:txBody>
          <a:bodyPr wrap="square">
            <a:spAutoFit/>
          </a:bodyPr>
          <a:lstStyle/>
          <a:p>
            <a:r>
              <a:rPr lang="de-DE" altLang="de-DE" b="1" dirty="0">
                <a:solidFill>
                  <a:srgbClr val="2D4B9B"/>
                </a:solidFill>
                <a:latin typeface="Arial"/>
                <a:cs typeface="Arial" charset="0"/>
              </a:rPr>
              <a:t>Michael Hoff</a:t>
            </a:r>
            <a:endParaRPr lang="en-GB" dirty="0"/>
          </a:p>
        </p:txBody>
      </p:sp>
      <p:sp>
        <p:nvSpPr>
          <p:cNvPr id="2" name="Slide Number Placeholder 1">
            <a:extLst>
              <a:ext uri="{FF2B5EF4-FFF2-40B4-BE49-F238E27FC236}">
                <a16:creationId xmlns:a16="http://schemas.microsoft.com/office/drawing/2014/main" id="{71D3A967-E8CF-8CED-EF71-D8F26691D0DF}"/>
              </a:ext>
            </a:extLst>
          </p:cNvPr>
          <p:cNvSpPr>
            <a:spLocks noGrp="1"/>
          </p:cNvSpPr>
          <p:nvPr>
            <p:ph type="sldNum" sz="quarter" idx="12"/>
          </p:nvPr>
        </p:nvSpPr>
        <p:spPr/>
        <p:txBody>
          <a:bodyPr/>
          <a:lstStyle/>
          <a:p>
            <a:fld id="{D04CF772-E68F-4361-BA8B-04E036CC7765}" type="slidenum">
              <a:rPr lang="en-GB" smtClean="0"/>
              <a:t>12</a:t>
            </a:fld>
            <a:endParaRPr lang="en-GB"/>
          </a:p>
        </p:txBody>
      </p:sp>
    </p:spTree>
    <p:extLst>
      <p:ext uri="{BB962C8B-B14F-4D97-AF65-F5344CB8AC3E}">
        <p14:creationId xmlns:p14="http://schemas.microsoft.com/office/powerpoint/2010/main" val="132376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0D436-6277-12A7-54D1-9092D2B8461C}"/>
              </a:ext>
            </a:extLst>
          </p:cNvPr>
          <p:cNvPicPr>
            <a:picLocks noChangeAspect="1"/>
          </p:cNvPicPr>
          <p:nvPr/>
        </p:nvPicPr>
        <p:blipFill>
          <a:blip r:embed="rId2"/>
          <a:stretch>
            <a:fillRect/>
          </a:stretch>
        </p:blipFill>
        <p:spPr>
          <a:xfrm>
            <a:off x="0" y="2165063"/>
            <a:ext cx="4950000" cy="2958083"/>
          </a:xfrm>
          <a:prstGeom prst="rect">
            <a:avLst/>
          </a:prstGeom>
        </p:spPr>
      </p:pic>
      <p:pic>
        <p:nvPicPr>
          <p:cNvPr id="7" name="Picture 6">
            <a:extLst>
              <a:ext uri="{FF2B5EF4-FFF2-40B4-BE49-F238E27FC236}">
                <a16:creationId xmlns:a16="http://schemas.microsoft.com/office/drawing/2014/main" id="{020E71CF-2334-8C85-5C50-DE5E80F9000F}"/>
              </a:ext>
            </a:extLst>
          </p:cNvPr>
          <p:cNvPicPr>
            <a:picLocks noChangeAspect="1"/>
          </p:cNvPicPr>
          <p:nvPr/>
        </p:nvPicPr>
        <p:blipFill>
          <a:blip r:embed="rId2"/>
          <a:stretch>
            <a:fillRect/>
          </a:stretch>
        </p:blipFill>
        <p:spPr>
          <a:xfrm>
            <a:off x="4194313" y="3900104"/>
            <a:ext cx="4949687" cy="2957896"/>
          </a:xfrm>
          <a:prstGeom prst="rect">
            <a:avLst/>
          </a:prstGeom>
        </p:spPr>
      </p:pic>
      <p:pic>
        <p:nvPicPr>
          <p:cNvPr id="3" name="Picture 2">
            <a:extLst>
              <a:ext uri="{FF2B5EF4-FFF2-40B4-BE49-F238E27FC236}">
                <a16:creationId xmlns:a16="http://schemas.microsoft.com/office/drawing/2014/main" id="{A7AA8A72-D329-0780-86EB-FF53A5461452}"/>
              </a:ext>
            </a:extLst>
          </p:cNvPr>
          <p:cNvPicPr>
            <a:picLocks/>
          </p:cNvPicPr>
          <p:nvPr/>
        </p:nvPicPr>
        <p:blipFill>
          <a:blip r:embed="rId3"/>
          <a:stretch>
            <a:fillRect/>
          </a:stretch>
        </p:blipFill>
        <p:spPr>
          <a:xfrm>
            <a:off x="4194000" y="-1304"/>
            <a:ext cx="4950000" cy="2959200"/>
          </a:xfrm>
          <a:prstGeom prst="rect">
            <a:avLst/>
          </a:prstGeom>
        </p:spPr>
      </p:pic>
      <p:sp>
        <p:nvSpPr>
          <p:cNvPr id="8" name="Titel 1">
            <a:extLst>
              <a:ext uri="{FF2B5EF4-FFF2-40B4-BE49-F238E27FC236}">
                <a16:creationId xmlns:a16="http://schemas.microsoft.com/office/drawing/2014/main" id="{7108B776-D76B-6E40-8F2A-460081134505}"/>
              </a:ext>
            </a:extLst>
          </p:cNvPr>
          <p:cNvSpPr txBox="1">
            <a:spLocks/>
          </p:cNvSpPr>
          <p:nvPr/>
        </p:nvSpPr>
        <p:spPr>
          <a:xfrm>
            <a:off x="0" y="112157"/>
            <a:ext cx="3921905" cy="9612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Cloud and Precipitation Verification of ICON-CH Models</a:t>
            </a:r>
          </a:p>
          <a:p>
            <a:endParaRPr lang="de-CH" sz="3200" dirty="0"/>
          </a:p>
        </p:txBody>
      </p:sp>
      <p:sp>
        <p:nvSpPr>
          <p:cNvPr id="9" name="Textfeld 6">
            <a:extLst>
              <a:ext uri="{FF2B5EF4-FFF2-40B4-BE49-F238E27FC236}">
                <a16:creationId xmlns:a16="http://schemas.microsoft.com/office/drawing/2014/main" id="{9F65BE3F-1B15-BDA7-E16D-450E93DC8455}"/>
              </a:ext>
            </a:extLst>
          </p:cNvPr>
          <p:cNvSpPr txBox="1"/>
          <p:nvPr/>
        </p:nvSpPr>
        <p:spPr>
          <a:xfrm>
            <a:off x="330645" y="1888064"/>
            <a:ext cx="3789380" cy="276999"/>
          </a:xfrm>
          <a:prstGeom prst="rect">
            <a:avLst/>
          </a:prstGeom>
          <a:solidFill>
            <a:schemeClr val="bg1"/>
          </a:solidFill>
        </p:spPr>
        <p:txBody>
          <a:bodyPr wrap="square" rtlCol="0">
            <a:spAutoFit/>
          </a:bodyPr>
          <a:lstStyle/>
          <a:p>
            <a:r>
              <a:rPr lang="en-US" sz="1200" b="1" dirty="0"/>
              <a:t>Pirmin.Kaufmann@MeteoSwiss.ch</a:t>
            </a:r>
            <a:endParaRPr lang="de-CH" sz="1200" b="1" dirty="0"/>
          </a:p>
        </p:txBody>
      </p:sp>
      <p:pic>
        <p:nvPicPr>
          <p:cNvPr id="11" name="Picture 10">
            <a:extLst>
              <a:ext uri="{FF2B5EF4-FFF2-40B4-BE49-F238E27FC236}">
                <a16:creationId xmlns:a16="http://schemas.microsoft.com/office/drawing/2014/main" id="{F459711D-9C80-FBAD-5CD5-7E86914096DD}"/>
              </a:ext>
            </a:extLst>
          </p:cNvPr>
          <p:cNvPicPr>
            <a:picLocks noChangeAspect="1"/>
          </p:cNvPicPr>
          <p:nvPr/>
        </p:nvPicPr>
        <p:blipFill>
          <a:blip r:embed="rId4"/>
          <a:stretch>
            <a:fillRect/>
          </a:stretch>
        </p:blipFill>
        <p:spPr>
          <a:xfrm>
            <a:off x="4279617" y="2900793"/>
            <a:ext cx="4778765" cy="1052949"/>
          </a:xfrm>
          <a:prstGeom prst="rect">
            <a:avLst/>
          </a:prstGeom>
        </p:spPr>
      </p:pic>
      <p:sp>
        <p:nvSpPr>
          <p:cNvPr id="2" name="Slide Number Placeholder 1">
            <a:extLst>
              <a:ext uri="{FF2B5EF4-FFF2-40B4-BE49-F238E27FC236}">
                <a16:creationId xmlns:a16="http://schemas.microsoft.com/office/drawing/2014/main" id="{255CB21A-7C17-E8D7-5FC3-BD2A609525DA}"/>
              </a:ext>
            </a:extLst>
          </p:cNvPr>
          <p:cNvSpPr>
            <a:spLocks noGrp="1"/>
          </p:cNvSpPr>
          <p:nvPr>
            <p:ph type="sldNum" sz="quarter" idx="12"/>
          </p:nvPr>
        </p:nvSpPr>
        <p:spPr/>
        <p:txBody>
          <a:bodyPr/>
          <a:lstStyle/>
          <a:p>
            <a:fld id="{D04CF772-E68F-4361-BA8B-04E036CC7765}" type="slidenum">
              <a:rPr lang="en-GB" smtClean="0"/>
              <a:t>13</a:t>
            </a:fld>
            <a:endParaRPr lang="en-GB"/>
          </a:p>
        </p:txBody>
      </p:sp>
    </p:spTree>
    <p:extLst>
      <p:ext uri="{BB962C8B-B14F-4D97-AF65-F5344CB8AC3E}">
        <p14:creationId xmlns:p14="http://schemas.microsoft.com/office/powerpoint/2010/main" val="9765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023EC5-E7E6-78DC-CBF1-F03C22F33085}"/>
              </a:ext>
            </a:extLst>
          </p:cNvPr>
          <p:cNvPicPr>
            <a:picLocks noChangeAspect="1"/>
          </p:cNvPicPr>
          <p:nvPr/>
        </p:nvPicPr>
        <p:blipFill>
          <a:blip r:embed="rId2"/>
          <a:srcRect l="583" t="623" r="834" b="1401"/>
          <a:stretch/>
        </p:blipFill>
        <p:spPr>
          <a:xfrm>
            <a:off x="76200" y="213360"/>
            <a:ext cx="9014460" cy="3840480"/>
          </a:xfrm>
          <a:prstGeom prst="rect">
            <a:avLst/>
          </a:prstGeom>
        </p:spPr>
      </p:pic>
      <p:sp>
        <p:nvSpPr>
          <p:cNvPr id="4" name="Textfeld 6">
            <a:extLst>
              <a:ext uri="{FF2B5EF4-FFF2-40B4-BE49-F238E27FC236}">
                <a16:creationId xmlns:a16="http://schemas.microsoft.com/office/drawing/2014/main" id="{62E522EC-95CA-0EE0-8E45-9470EECF940A}"/>
              </a:ext>
            </a:extLst>
          </p:cNvPr>
          <p:cNvSpPr txBox="1"/>
          <p:nvPr/>
        </p:nvSpPr>
        <p:spPr>
          <a:xfrm>
            <a:off x="6510465" y="379305"/>
            <a:ext cx="2557335" cy="276999"/>
          </a:xfrm>
          <a:prstGeom prst="rect">
            <a:avLst/>
          </a:prstGeom>
          <a:solidFill>
            <a:schemeClr val="bg1"/>
          </a:solidFill>
        </p:spPr>
        <p:txBody>
          <a:bodyPr wrap="square" rtlCol="0">
            <a:spAutoFit/>
          </a:bodyPr>
          <a:lstStyle/>
          <a:p>
            <a:r>
              <a:rPr lang="en-US" sz="1200" b="1" dirty="0"/>
              <a:t>Pirmin.Kaufmann@MeteoSwiss.ch</a:t>
            </a:r>
            <a:endParaRPr lang="de-CH" sz="1200" b="1" dirty="0"/>
          </a:p>
        </p:txBody>
      </p:sp>
      <p:sp>
        <p:nvSpPr>
          <p:cNvPr id="5" name="Textplatzhalter 3">
            <a:extLst>
              <a:ext uri="{FF2B5EF4-FFF2-40B4-BE49-F238E27FC236}">
                <a16:creationId xmlns:a16="http://schemas.microsoft.com/office/drawing/2014/main" id="{BAE6BE8D-5F9F-2C91-A5D2-F960C40652C1}"/>
              </a:ext>
            </a:extLst>
          </p:cNvPr>
          <p:cNvSpPr txBox="1">
            <a:spLocks/>
          </p:cNvSpPr>
          <p:nvPr/>
        </p:nvSpPr>
        <p:spPr>
          <a:xfrm>
            <a:off x="4663440" y="4124305"/>
            <a:ext cx="4480560" cy="3373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kern="0" dirty="0"/>
              <a:t>General underestimation of frequency of event </a:t>
            </a:r>
          </a:p>
          <a:p>
            <a:pPr>
              <a:spcBef>
                <a:spcPts val="0"/>
              </a:spcBef>
            </a:pPr>
            <a:r>
              <a:rPr lang="en-US" sz="1400" b="1" kern="0" dirty="0"/>
              <a:t>THS depends on base frequency, so on season</a:t>
            </a:r>
            <a:r>
              <a:rPr lang="en-US" sz="1400" kern="0" dirty="0"/>
              <a:t>. </a:t>
            </a:r>
            <a:r>
              <a:rPr lang="en-US" sz="1400" dirty="0">
                <a:sym typeface="Wingdings" panose="05000000000000000000" pitchFamily="2" charset="2"/>
              </a:rPr>
              <a:t>Spring, Summer, Autumn,  </a:t>
            </a:r>
            <a:r>
              <a:rPr lang="en-US" sz="1400" dirty="0">
                <a:solidFill>
                  <a:srgbClr val="FF0000"/>
                </a:solidFill>
                <a:sym typeface="Wingdings" panose="05000000000000000000" pitchFamily="2" charset="2"/>
              </a:rPr>
              <a:t>THS is independent of averaging area</a:t>
            </a:r>
            <a:endParaRPr lang="en-US" sz="1400" kern="0" dirty="0">
              <a:solidFill>
                <a:srgbClr val="FF0000"/>
              </a:solidFill>
              <a:sym typeface="Wingdings" panose="05000000000000000000" pitchFamily="2" charset="2"/>
            </a:endParaRPr>
          </a:p>
          <a:p>
            <a:pPr>
              <a:spcBef>
                <a:spcPts val="0"/>
              </a:spcBef>
            </a:pPr>
            <a:r>
              <a:rPr lang="en-US" sz="1400" kern="0" dirty="0">
                <a:sym typeface="Wingdings" panose="05000000000000000000" pitchFamily="2" charset="2"/>
              </a:rPr>
              <a:t>ETS in</a:t>
            </a:r>
            <a:r>
              <a:rPr lang="en-US" sz="1400" dirty="0">
                <a:sym typeface="Wingdings" panose="05000000000000000000" pitchFamily="2" charset="2"/>
              </a:rPr>
              <a:t> winter is independent of averaging area</a:t>
            </a:r>
          </a:p>
          <a:p>
            <a:pPr>
              <a:spcBef>
                <a:spcPts val="0"/>
              </a:spcBef>
            </a:pPr>
            <a:r>
              <a:rPr lang="en-US" sz="1400" b="1" dirty="0">
                <a:solidFill>
                  <a:srgbClr val="FF0000"/>
                </a:solidFill>
                <a:effectLst>
                  <a:outerShdw blurRad="38100" dist="38100" dir="2700000" algn="tl">
                    <a:srgbClr val="000000">
                      <a:alpha val="43137"/>
                    </a:srgbClr>
                  </a:outerShdw>
                </a:effectLst>
                <a:sym typeface="Wingdings" panose="05000000000000000000" pitchFamily="2" charset="2"/>
              </a:rPr>
              <a:t>optimal radius depends on season</a:t>
            </a:r>
          </a:p>
          <a:p>
            <a:pPr marL="0" indent="0">
              <a:buFont typeface="Arial" panose="020B0604020202020204" pitchFamily="34" charset="0"/>
              <a:buNone/>
            </a:pPr>
            <a:endParaRPr lang="en-US" sz="1600" kern="0" dirty="0">
              <a:sym typeface="Wingdings" panose="05000000000000000000" pitchFamily="2" charset="2"/>
            </a:endParaRPr>
          </a:p>
          <a:p>
            <a:endParaRPr lang="en-US" sz="1600" kern="0" dirty="0"/>
          </a:p>
          <a:p>
            <a:endParaRPr lang="de-CH" sz="1600" dirty="0"/>
          </a:p>
        </p:txBody>
      </p:sp>
      <p:sp>
        <p:nvSpPr>
          <p:cNvPr id="6" name="Textplatzhalter 3">
            <a:extLst>
              <a:ext uri="{FF2B5EF4-FFF2-40B4-BE49-F238E27FC236}">
                <a16:creationId xmlns:a16="http://schemas.microsoft.com/office/drawing/2014/main" id="{91EABED6-CB4E-58A9-0634-5D5906D7C97A}"/>
              </a:ext>
            </a:extLst>
          </p:cNvPr>
          <p:cNvSpPr txBox="1">
            <a:spLocks/>
          </p:cNvSpPr>
          <p:nvPr/>
        </p:nvSpPr>
        <p:spPr>
          <a:xfrm>
            <a:off x="303530" y="4053840"/>
            <a:ext cx="4268470" cy="15144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Threat Score, </a:t>
            </a:r>
            <a:r>
              <a:rPr lang="en-US" sz="1400" kern="0" dirty="0"/>
              <a:t>depends on base frequency</a:t>
            </a:r>
            <a:br>
              <a:rPr lang="en-US" sz="1400" kern="0" dirty="0"/>
            </a:br>
            <a:r>
              <a:rPr lang="en-US" sz="1400" i="1" kern="0" dirty="0"/>
              <a:t>Larger</a:t>
            </a:r>
            <a:r>
              <a:rPr lang="en-US" sz="1400" kern="0" dirty="0"/>
              <a:t> averaging area </a:t>
            </a:r>
            <a:r>
              <a:rPr lang="en-US" sz="1400" kern="0" dirty="0">
                <a:sym typeface="Wingdings" panose="05000000000000000000" pitchFamily="2" charset="2"/>
              </a:rPr>
              <a:t> higher frequencies of events  higher THS</a:t>
            </a:r>
          </a:p>
          <a:p>
            <a:r>
              <a:rPr lang="en-US" sz="1400" dirty="0">
                <a:sym typeface="Wingdings" panose="05000000000000000000" pitchFamily="2" charset="2"/>
              </a:rPr>
              <a:t>ETS compensates </a:t>
            </a:r>
            <a:r>
              <a:rPr lang="en-US" sz="1400" kern="0" dirty="0"/>
              <a:t>frequency</a:t>
            </a:r>
            <a:r>
              <a:rPr lang="en-US" sz="1400" dirty="0">
                <a:sym typeface="Wingdings" panose="05000000000000000000" pitchFamily="2" charset="2"/>
              </a:rPr>
              <a:t> effect. Better for smaller averaging area (as opposed to THS)</a:t>
            </a:r>
            <a:endParaRPr lang="en-US" sz="1400" kern="0" dirty="0">
              <a:sym typeface="Wingdings" panose="05000000000000000000" pitchFamily="2" charset="2"/>
            </a:endParaRPr>
          </a:p>
          <a:p>
            <a:endParaRPr lang="en-US" sz="1400" kern="0" dirty="0"/>
          </a:p>
          <a:p>
            <a:endParaRPr lang="de-CH" sz="1400" dirty="0"/>
          </a:p>
        </p:txBody>
      </p:sp>
      <p:sp>
        <p:nvSpPr>
          <p:cNvPr id="2" name="Slide Number Placeholder 1">
            <a:extLst>
              <a:ext uri="{FF2B5EF4-FFF2-40B4-BE49-F238E27FC236}">
                <a16:creationId xmlns:a16="http://schemas.microsoft.com/office/drawing/2014/main" id="{FF9F3555-8EB8-39C7-5705-FF895ACABF15}"/>
              </a:ext>
            </a:extLst>
          </p:cNvPr>
          <p:cNvSpPr>
            <a:spLocks noGrp="1"/>
          </p:cNvSpPr>
          <p:nvPr>
            <p:ph type="sldNum" sz="quarter" idx="12"/>
          </p:nvPr>
        </p:nvSpPr>
        <p:spPr/>
        <p:txBody>
          <a:bodyPr/>
          <a:lstStyle/>
          <a:p>
            <a:fld id="{D04CF772-E68F-4361-BA8B-04E036CC7765}" type="slidenum">
              <a:rPr lang="en-GB" smtClean="0"/>
              <a:t>14</a:t>
            </a:fld>
            <a:endParaRPr lang="en-GB"/>
          </a:p>
        </p:txBody>
      </p:sp>
      <p:pic>
        <p:nvPicPr>
          <p:cNvPr id="7" name="Picture 6">
            <a:extLst>
              <a:ext uri="{FF2B5EF4-FFF2-40B4-BE49-F238E27FC236}">
                <a16:creationId xmlns:a16="http://schemas.microsoft.com/office/drawing/2014/main" id="{CB8A53FA-7B5B-9418-6181-E11ACC6A9C6E}"/>
              </a:ext>
            </a:extLst>
          </p:cNvPr>
          <p:cNvPicPr>
            <a:picLocks noChangeAspect="1"/>
          </p:cNvPicPr>
          <p:nvPr/>
        </p:nvPicPr>
        <p:blipFill>
          <a:blip r:embed="rId3"/>
          <a:stretch>
            <a:fillRect/>
          </a:stretch>
        </p:blipFill>
        <p:spPr>
          <a:xfrm>
            <a:off x="2274057" y="5668527"/>
            <a:ext cx="4778765" cy="1052949"/>
          </a:xfrm>
          <a:prstGeom prst="rect">
            <a:avLst/>
          </a:prstGeom>
        </p:spPr>
      </p:pic>
    </p:spTree>
    <p:extLst>
      <p:ext uri="{BB962C8B-B14F-4D97-AF65-F5344CB8AC3E}">
        <p14:creationId xmlns:p14="http://schemas.microsoft.com/office/powerpoint/2010/main" val="36164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3B52A-7BA9-09E6-848E-BDEFD1B64730}"/>
              </a:ext>
            </a:extLst>
          </p:cNvPr>
          <p:cNvPicPr>
            <a:picLocks noChangeAspect="1"/>
          </p:cNvPicPr>
          <p:nvPr/>
        </p:nvPicPr>
        <p:blipFill>
          <a:blip r:embed="rId2"/>
          <a:srcRect l="1956" t="1964" r="1522" b="2913"/>
          <a:stretch/>
        </p:blipFill>
        <p:spPr>
          <a:xfrm>
            <a:off x="0" y="785191"/>
            <a:ext cx="9160666" cy="5168348"/>
          </a:xfrm>
          <a:prstGeom prst="rect">
            <a:avLst/>
          </a:prstGeom>
        </p:spPr>
      </p:pic>
      <p:sp>
        <p:nvSpPr>
          <p:cNvPr id="2" name="Slide Number Placeholder 1">
            <a:extLst>
              <a:ext uri="{FF2B5EF4-FFF2-40B4-BE49-F238E27FC236}">
                <a16:creationId xmlns:a16="http://schemas.microsoft.com/office/drawing/2014/main" id="{5C25B3F9-5968-45C8-2C45-93615C0C4BD2}"/>
              </a:ext>
            </a:extLst>
          </p:cNvPr>
          <p:cNvSpPr>
            <a:spLocks noGrp="1"/>
          </p:cNvSpPr>
          <p:nvPr>
            <p:ph type="sldNum" sz="quarter" idx="12"/>
          </p:nvPr>
        </p:nvSpPr>
        <p:spPr/>
        <p:txBody>
          <a:bodyPr/>
          <a:lstStyle/>
          <a:p>
            <a:fld id="{D04CF772-E68F-4361-BA8B-04E036CC7765}" type="slidenum">
              <a:rPr lang="en-GB" smtClean="0"/>
              <a:t>15</a:t>
            </a:fld>
            <a:endParaRPr lang="en-GB"/>
          </a:p>
        </p:txBody>
      </p:sp>
    </p:spTree>
    <p:extLst>
      <p:ext uri="{BB962C8B-B14F-4D97-AF65-F5344CB8AC3E}">
        <p14:creationId xmlns:p14="http://schemas.microsoft.com/office/powerpoint/2010/main" val="139258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67D6E-3908-6B24-21D8-E789BD89CCE8}"/>
              </a:ext>
            </a:extLst>
          </p:cNvPr>
          <p:cNvPicPr>
            <a:picLocks noChangeAspect="1"/>
          </p:cNvPicPr>
          <p:nvPr/>
        </p:nvPicPr>
        <p:blipFill>
          <a:blip r:embed="rId2"/>
          <a:stretch>
            <a:fillRect/>
          </a:stretch>
        </p:blipFill>
        <p:spPr>
          <a:xfrm>
            <a:off x="0" y="745435"/>
            <a:ext cx="9144000" cy="5367130"/>
          </a:xfrm>
          <a:prstGeom prst="rect">
            <a:avLst/>
          </a:prstGeom>
        </p:spPr>
      </p:pic>
      <p:sp>
        <p:nvSpPr>
          <p:cNvPr id="2" name="Slide Number Placeholder 1">
            <a:extLst>
              <a:ext uri="{FF2B5EF4-FFF2-40B4-BE49-F238E27FC236}">
                <a16:creationId xmlns:a16="http://schemas.microsoft.com/office/drawing/2014/main" id="{AB2B5CE0-82D2-8CF1-E3CF-EC84FAA3C683}"/>
              </a:ext>
            </a:extLst>
          </p:cNvPr>
          <p:cNvSpPr>
            <a:spLocks noGrp="1"/>
          </p:cNvSpPr>
          <p:nvPr>
            <p:ph type="sldNum" sz="quarter" idx="12"/>
          </p:nvPr>
        </p:nvSpPr>
        <p:spPr/>
        <p:txBody>
          <a:bodyPr/>
          <a:lstStyle/>
          <a:p>
            <a:fld id="{D04CF772-E68F-4361-BA8B-04E036CC7765}" type="slidenum">
              <a:rPr lang="en-GB" smtClean="0"/>
              <a:t>16</a:t>
            </a:fld>
            <a:endParaRPr lang="en-GB"/>
          </a:p>
        </p:txBody>
      </p:sp>
    </p:spTree>
    <p:extLst>
      <p:ext uri="{BB962C8B-B14F-4D97-AF65-F5344CB8AC3E}">
        <p14:creationId xmlns:p14="http://schemas.microsoft.com/office/powerpoint/2010/main" val="263004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461826" y="658797"/>
            <a:ext cx="8004989" cy="367922"/>
          </a:xfrm>
          <a:prstGeom prst="rect">
            <a:avLst/>
          </a:prstGeom>
          <a:noFill/>
          <a:ln w="0">
            <a:noFill/>
          </a:ln>
        </p:spPr>
        <p:txBody>
          <a:bodyPr lIns="76971" tIns="38486" rIns="76971" bIns="38486" anchor="t">
            <a:noAutofit/>
          </a:bodyPr>
          <a:lstStyle/>
          <a:p>
            <a:pPr defTabSz="781995"/>
            <a:r>
              <a:rPr lang="en-US" sz="2052" b="1" spc="-1">
                <a:solidFill>
                  <a:srgbClr val="000000"/>
                </a:solidFill>
                <a:latin typeface="Arial"/>
              </a:rPr>
              <a:t>03 August 2024, max of 3h precipitation</a:t>
            </a:r>
            <a:endParaRPr lang="it-IT" sz="2052" spc="-1">
              <a:solidFill>
                <a:srgbClr val="000000"/>
              </a:solidFill>
              <a:latin typeface="Arial"/>
            </a:endParaRPr>
          </a:p>
        </p:txBody>
      </p:sp>
      <p:sp>
        <p:nvSpPr>
          <p:cNvPr id="50" name="TextBox 49"/>
          <p:cNvSpPr txBox="1"/>
          <p:nvPr/>
        </p:nvSpPr>
        <p:spPr>
          <a:xfrm>
            <a:off x="431038" y="4198850"/>
            <a:ext cx="8158931" cy="1385479"/>
          </a:xfrm>
          <a:prstGeom prst="rect">
            <a:avLst/>
          </a:prstGeom>
          <a:noFill/>
          <a:ln w="0">
            <a:noFill/>
          </a:ln>
        </p:spPr>
        <p:txBody>
          <a:bodyPr lIns="76971" tIns="38486" rIns="76971" bIns="38486" anchor="t">
            <a:noAutofit/>
          </a:bodyPr>
          <a:lstStyle/>
          <a:p>
            <a:pPr defTabSz="781995">
              <a:spcBef>
                <a:spcPts val="970"/>
              </a:spcBef>
            </a:pPr>
            <a:r>
              <a:rPr lang="en-US" sz="1539" spc="-1">
                <a:solidFill>
                  <a:srgbClr val="000000"/>
                </a:solidFill>
                <a:latin typeface="Arial"/>
                <a:ea typeface="Noto Sans CJK SC"/>
              </a:rPr>
              <a:t>Forecaster complain:</a:t>
            </a:r>
            <a:endParaRPr lang="it-IT" sz="1539" spc="-1">
              <a:solidFill>
                <a:srgbClr val="000000"/>
              </a:solidFill>
              <a:latin typeface="Arial"/>
            </a:endParaRPr>
          </a:p>
          <a:p>
            <a:pPr defTabSz="781995">
              <a:spcBef>
                <a:spcPts val="242"/>
              </a:spcBef>
            </a:pPr>
            <a:r>
              <a:rPr lang="en-US" sz="1539" i="1" spc="-1">
                <a:solidFill>
                  <a:srgbClr val="000000"/>
                </a:solidFill>
                <a:latin typeface="Arial"/>
                <a:ea typeface="Noto Sans CJK SC"/>
              </a:rPr>
              <a:t>“80 mm in 3 hours is a heavy storm, but 220 mm is a very extreme event.</a:t>
            </a:r>
            <a:endParaRPr lang="it-IT" sz="1539" spc="-1">
              <a:solidFill>
                <a:srgbClr val="000000"/>
              </a:solidFill>
              <a:latin typeface="Arial"/>
            </a:endParaRPr>
          </a:p>
          <a:p>
            <a:pPr defTabSz="781995"/>
            <a:r>
              <a:rPr lang="en-US" sz="1539" i="1" spc="-1">
                <a:solidFill>
                  <a:srgbClr val="000000"/>
                </a:solidFill>
                <a:latin typeface="Arial"/>
                <a:ea typeface="Noto Sans CJK SC"/>
              </a:rPr>
              <a:t>On the whole, Icon is a very good model: the convection is realistic, and at the correct location, it’s like looking at a radar map. But this huge amount of precipitation makes it very difficult to use the model, and the hydrologists panic.”</a:t>
            </a:r>
            <a:endParaRPr lang="it-IT" sz="1539" spc="-1">
              <a:solidFill>
                <a:srgbClr val="000000"/>
              </a:solidFill>
              <a:latin typeface="Arial"/>
            </a:endParaRPr>
          </a:p>
        </p:txBody>
      </p:sp>
      <p:sp>
        <p:nvSpPr>
          <p:cNvPr id="51" name="TextBox 50"/>
          <p:cNvSpPr txBox="1"/>
          <p:nvPr/>
        </p:nvSpPr>
        <p:spPr>
          <a:xfrm>
            <a:off x="1200749" y="3706235"/>
            <a:ext cx="2647804" cy="369461"/>
          </a:xfrm>
          <a:prstGeom prst="rect">
            <a:avLst/>
          </a:prstGeom>
          <a:noFill/>
          <a:ln w="0">
            <a:noFill/>
          </a:ln>
        </p:spPr>
        <p:txBody>
          <a:bodyPr lIns="76971" tIns="38486" rIns="76971" bIns="38486" anchor="t">
            <a:noAutofit/>
          </a:bodyPr>
          <a:lstStyle/>
          <a:p>
            <a:pPr algn="ctr" defTabSz="781995"/>
            <a:r>
              <a:rPr lang="en-US" sz="1368" spc="-1">
                <a:solidFill>
                  <a:srgbClr val="000000"/>
                </a:solidFill>
                <a:latin typeface="Times New Roman"/>
              </a:rPr>
              <a:t>Forecast (00Z run, d+0)</a:t>
            </a:r>
            <a:endParaRPr lang="it-IT" sz="1368" spc="-1">
              <a:solidFill>
                <a:srgbClr val="000000"/>
              </a:solidFill>
              <a:latin typeface="Arial"/>
            </a:endParaRPr>
          </a:p>
        </p:txBody>
      </p:sp>
      <p:sp>
        <p:nvSpPr>
          <p:cNvPr id="52" name="TextBox 51"/>
          <p:cNvSpPr txBox="1"/>
          <p:nvPr/>
        </p:nvSpPr>
        <p:spPr>
          <a:xfrm>
            <a:off x="4772205" y="3706235"/>
            <a:ext cx="3694610" cy="369461"/>
          </a:xfrm>
          <a:prstGeom prst="rect">
            <a:avLst/>
          </a:prstGeom>
          <a:noFill/>
          <a:ln w="0">
            <a:noFill/>
          </a:ln>
        </p:spPr>
        <p:txBody>
          <a:bodyPr lIns="76971" tIns="38486" rIns="76971" bIns="38486" anchor="t">
            <a:noAutofit/>
          </a:bodyPr>
          <a:lstStyle/>
          <a:p>
            <a:pPr algn="ctr" defTabSz="781995"/>
            <a:r>
              <a:rPr lang="en-US" sz="1368" spc="-1">
                <a:solidFill>
                  <a:srgbClr val="000000"/>
                </a:solidFill>
                <a:latin typeface="Times New Roman"/>
              </a:rPr>
              <a:t>Observations (radar+rain gauges)</a:t>
            </a:r>
            <a:endParaRPr lang="it-IT" sz="1368" spc="-1">
              <a:solidFill>
                <a:srgbClr val="000000"/>
              </a:solidFill>
              <a:latin typeface="Arial"/>
            </a:endParaRPr>
          </a:p>
        </p:txBody>
      </p:sp>
      <p:pic>
        <p:nvPicPr>
          <p:cNvPr id="53" name="Picture 52"/>
          <p:cNvPicPr/>
          <p:nvPr/>
        </p:nvPicPr>
        <p:blipFill>
          <a:blip r:embed="rId2"/>
          <a:srcRect l="19142" t="26976" r="7010" b="14246"/>
          <a:stretch/>
        </p:blipFill>
        <p:spPr>
          <a:xfrm>
            <a:off x="4772205" y="1120316"/>
            <a:ext cx="4089010" cy="2308824"/>
          </a:xfrm>
          <a:prstGeom prst="rect">
            <a:avLst/>
          </a:prstGeom>
          <a:ln w="0">
            <a:solidFill>
              <a:srgbClr val="000000"/>
            </a:solidFill>
          </a:ln>
        </p:spPr>
      </p:pic>
      <p:pic>
        <p:nvPicPr>
          <p:cNvPr id="54" name="Picture 53"/>
          <p:cNvPicPr/>
          <p:nvPr/>
        </p:nvPicPr>
        <p:blipFill>
          <a:blip r:embed="rId2"/>
          <a:srcRect l="11359" t="91202" r="7010"/>
          <a:stretch/>
        </p:blipFill>
        <p:spPr>
          <a:xfrm>
            <a:off x="923653" y="3459620"/>
            <a:ext cx="3232784" cy="246615"/>
          </a:xfrm>
          <a:prstGeom prst="rect">
            <a:avLst/>
          </a:prstGeom>
          <a:ln w="0">
            <a:noFill/>
          </a:ln>
        </p:spPr>
      </p:pic>
      <p:pic>
        <p:nvPicPr>
          <p:cNvPr id="55" name="Picture 54"/>
          <p:cNvPicPr/>
          <p:nvPr/>
        </p:nvPicPr>
        <p:blipFill>
          <a:blip r:embed="rId2"/>
          <a:srcRect l="11359" t="91202" r="7010"/>
          <a:stretch/>
        </p:blipFill>
        <p:spPr>
          <a:xfrm>
            <a:off x="5264820" y="3459928"/>
            <a:ext cx="3232784" cy="246615"/>
          </a:xfrm>
          <a:prstGeom prst="rect">
            <a:avLst/>
          </a:prstGeom>
          <a:ln w="0">
            <a:noFill/>
          </a:ln>
        </p:spPr>
      </p:pic>
      <p:pic>
        <p:nvPicPr>
          <p:cNvPr id="56" name="Picture 55"/>
          <p:cNvPicPr/>
          <p:nvPr/>
        </p:nvPicPr>
        <p:blipFill>
          <a:blip r:embed="rId3"/>
          <a:srcRect l="19686" t="28640" r="7175" b="15856"/>
          <a:stretch/>
        </p:blipFill>
        <p:spPr>
          <a:xfrm>
            <a:off x="330052" y="1120316"/>
            <a:ext cx="4288211" cy="2308824"/>
          </a:xfrm>
          <a:prstGeom prst="rect">
            <a:avLst/>
          </a:prstGeom>
          <a:ln w="0">
            <a:solidFill>
              <a:srgbClr val="000000"/>
            </a:solidFill>
          </a:ln>
        </p:spPr>
      </p:pic>
      <p:sp>
        <p:nvSpPr>
          <p:cNvPr id="57" name="Straight Connector 56"/>
          <p:cNvSpPr/>
          <p:nvPr/>
        </p:nvSpPr>
        <p:spPr>
          <a:xfrm flipV="1">
            <a:off x="2001247" y="2782582"/>
            <a:ext cx="862076" cy="338673"/>
          </a:xfrm>
          <a:prstGeom prst="line">
            <a:avLst/>
          </a:prstGeom>
          <a:ln w="0">
            <a:solidFill>
              <a:srgbClr val="666666"/>
            </a:solidFill>
            <a:tailEnd type="triangle" w="med" len="med"/>
          </a:ln>
        </p:spPr>
        <p:style>
          <a:lnRef idx="0">
            <a:scrgbClr r="0" g="0" b="0"/>
          </a:lnRef>
          <a:fillRef idx="0">
            <a:scrgbClr r="0" g="0" b="0"/>
          </a:fillRef>
          <a:effectRef idx="0">
            <a:scrgbClr r="0" g="0" b="0"/>
          </a:effectRef>
          <a:fontRef idx="minor"/>
        </p:style>
        <p:txBody>
          <a:bodyPr lIns="76971" tIns="38486" rIns="76971" bIns="38486" anchor="ctr">
            <a:noAutofit/>
          </a:bodyPr>
          <a:lstStyle/>
          <a:p>
            <a:pPr defTabSz="781995"/>
            <a:endParaRPr lang="en-US" sz="1539" spc="-1">
              <a:solidFill>
                <a:srgbClr val="000000"/>
              </a:solidFill>
              <a:latin typeface="Arial"/>
            </a:endParaRPr>
          </a:p>
        </p:txBody>
      </p:sp>
      <p:sp>
        <p:nvSpPr>
          <p:cNvPr id="58" name="TextBox 57"/>
          <p:cNvSpPr txBox="1"/>
          <p:nvPr/>
        </p:nvSpPr>
        <p:spPr>
          <a:xfrm>
            <a:off x="1693363" y="3059678"/>
            <a:ext cx="769710" cy="307884"/>
          </a:xfrm>
          <a:prstGeom prst="rect">
            <a:avLst/>
          </a:prstGeom>
          <a:noFill/>
          <a:ln w="0">
            <a:noFill/>
          </a:ln>
        </p:spPr>
        <p:txBody>
          <a:bodyPr lIns="76971" tIns="38486" rIns="76971" bIns="38486" anchor="t">
            <a:noAutofit/>
          </a:bodyPr>
          <a:lstStyle/>
          <a:p>
            <a:pPr defTabSz="781995"/>
            <a:r>
              <a:rPr lang="en-US" sz="1368" spc="-1">
                <a:solidFill>
                  <a:srgbClr val="000000"/>
                </a:solidFill>
                <a:latin typeface="Times New Roman"/>
              </a:rPr>
              <a:t>222 mm</a:t>
            </a:r>
            <a:endParaRPr lang="it-IT" sz="1368" spc="-1">
              <a:solidFill>
                <a:srgbClr val="000000"/>
              </a:solidFill>
              <a:latin typeface="Arial"/>
            </a:endParaRPr>
          </a:p>
        </p:txBody>
      </p:sp>
      <p:sp>
        <p:nvSpPr>
          <p:cNvPr id="59" name="TextBox 58"/>
          <p:cNvSpPr txBox="1"/>
          <p:nvPr/>
        </p:nvSpPr>
        <p:spPr>
          <a:xfrm>
            <a:off x="5541916" y="2967313"/>
            <a:ext cx="769710" cy="307884"/>
          </a:xfrm>
          <a:prstGeom prst="rect">
            <a:avLst/>
          </a:prstGeom>
          <a:noFill/>
          <a:ln w="0">
            <a:noFill/>
          </a:ln>
        </p:spPr>
        <p:txBody>
          <a:bodyPr lIns="76971" tIns="38486" rIns="76971" bIns="38486" anchor="t">
            <a:noAutofit/>
          </a:bodyPr>
          <a:lstStyle/>
          <a:p>
            <a:pPr defTabSz="781995"/>
            <a:r>
              <a:rPr lang="en-US" sz="1368" spc="-1">
                <a:solidFill>
                  <a:srgbClr val="000000"/>
                </a:solidFill>
                <a:latin typeface="Times New Roman"/>
              </a:rPr>
              <a:t>79 mm</a:t>
            </a:r>
            <a:endParaRPr lang="it-IT" sz="1368" spc="-1">
              <a:solidFill>
                <a:srgbClr val="000000"/>
              </a:solidFill>
              <a:latin typeface="Arial"/>
            </a:endParaRPr>
          </a:p>
        </p:txBody>
      </p:sp>
      <p:sp>
        <p:nvSpPr>
          <p:cNvPr id="60" name="Straight Connector 59"/>
          <p:cNvSpPr/>
          <p:nvPr/>
        </p:nvSpPr>
        <p:spPr>
          <a:xfrm flipV="1">
            <a:off x="5911377" y="2567064"/>
            <a:ext cx="769710" cy="461826"/>
          </a:xfrm>
          <a:prstGeom prst="line">
            <a:avLst/>
          </a:prstGeom>
          <a:ln w="0">
            <a:solidFill>
              <a:srgbClr val="666666"/>
            </a:solidFill>
            <a:tailEnd type="triangle" w="med" len="med"/>
          </a:ln>
        </p:spPr>
        <p:style>
          <a:lnRef idx="0">
            <a:scrgbClr r="0" g="0" b="0"/>
          </a:lnRef>
          <a:fillRef idx="0">
            <a:scrgbClr r="0" g="0" b="0"/>
          </a:fillRef>
          <a:effectRef idx="0">
            <a:scrgbClr r="0" g="0" b="0"/>
          </a:effectRef>
          <a:fontRef idx="minor"/>
        </p:style>
        <p:txBody>
          <a:bodyPr lIns="76971" tIns="38486" rIns="76971" bIns="38486" anchor="ctr">
            <a:noAutofit/>
          </a:bodyPr>
          <a:lstStyle/>
          <a:p>
            <a:pPr defTabSz="781995"/>
            <a:endParaRPr lang="en-US" sz="1539" spc="-1">
              <a:solidFill>
                <a:srgbClr val="000000"/>
              </a:solidFill>
              <a:latin typeface="Arial"/>
            </a:endParaRPr>
          </a:p>
        </p:txBody>
      </p:sp>
      <p:sp>
        <p:nvSpPr>
          <p:cNvPr id="61" name="TextBox 60"/>
          <p:cNvSpPr txBox="1"/>
          <p:nvPr/>
        </p:nvSpPr>
        <p:spPr>
          <a:xfrm>
            <a:off x="7906774" y="1766565"/>
            <a:ext cx="769710" cy="307884"/>
          </a:xfrm>
          <a:prstGeom prst="rect">
            <a:avLst/>
          </a:prstGeom>
          <a:noFill/>
          <a:ln w="0">
            <a:noFill/>
          </a:ln>
        </p:spPr>
        <p:txBody>
          <a:bodyPr lIns="76971" tIns="38486" rIns="76971" bIns="38486" anchor="t">
            <a:noAutofit/>
          </a:bodyPr>
          <a:lstStyle/>
          <a:p>
            <a:pPr defTabSz="781995"/>
            <a:r>
              <a:rPr lang="en-US" sz="1368" spc="-1">
                <a:solidFill>
                  <a:srgbClr val="000000"/>
                </a:solidFill>
                <a:latin typeface="Times New Roman"/>
              </a:rPr>
              <a:t>127 mm</a:t>
            </a:r>
            <a:endParaRPr lang="it-IT" sz="1368" spc="-1">
              <a:solidFill>
                <a:srgbClr val="000000"/>
              </a:solidFill>
              <a:latin typeface="Arial"/>
            </a:endParaRPr>
          </a:p>
        </p:txBody>
      </p:sp>
      <p:sp>
        <p:nvSpPr>
          <p:cNvPr id="62" name="Straight Connector 61"/>
          <p:cNvSpPr/>
          <p:nvPr/>
        </p:nvSpPr>
        <p:spPr>
          <a:xfrm flipH="1">
            <a:off x="7296855" y="1889718"/>
            <a:ext cx="708134" cy="277096"/>
          </a:xfrm>
          <a:prstGeom prst="line">
            <a:avLst/>
          </a:prstGeom>
          <a:ln w="0">
            <a:solidFill>
              <a:srgbClr val="666666"/>
            </a:solidFill>
            <a:tailEnd type="triangle" w="med" len="med"/>
          </a:ln>
        </p:spPr>
        <p:style>
          <a:lnRef idx="0">
            <a:scrgbClr r="0" g="0" b="0"/>
          </a:lnRef>
          <a:fillRef idx="0">
            <a:scrgbClr r="0" g="0" b="0"/>
          </a:fillRef>
          <a:effectRef idx="0">
            <a:scrgbClr r="0" g="0" b="0"/>
          </a:effectRef>
          <a:fontRef idx="minor"/>
        </p:style>
        <p:txBody>
          <a:bodyPr lIns="76971" tIns="38486" rIns="76971" bIns="38486" anchor="ctr">
            <a:noAutofit/>
          </a:bodyPr>
          <a:lstStyle/>
          <a:p>
            <a:pPr defTabSz="781995"/>
            <a:endParaRPr lang="en-US" sz="1539" spc="-1">
              <a:solidFill>
                <a:srgbClr val="000000"/>
              </a:solidFill>
              <a:latin typeface="Arial"/>
            </a:endParaRPr>
          </a:p>
        </p:txBody>
      </p:sp>
      <p:sp>
        <p:nvSpPr>
          <p:cNvPr id="63" name="TextBox 62"/>
          <p:cNvSpPr txBox="1"/>
          <p:nvPr/>
        </p:nvSpPr>
        <p:spPr>
          <a:xfrm>
            <a:off x="8158931" y="2351545"/>
            <a:ext cx="769710" cy="307884"/>
          </a:xfrm>
          <a:prstGeom prst="rect">
            <a:avLst/>
          </a:prstGeom>
          <a:noFill/>
          <a:ln w="0">
            <a:noFill/>
          </a:ln>
        </p:spPr>
        <p:txBody>
          <a:bodyPr lIns="76971" tIns="38486" rIns="76971" bIns="38486" anchor="t">
            <a:noAutofit/>
          </a:bodyPr>
          <a:lstStyle/>
          <a:p>
            <a:pPr defTabSz="781995"/>
            <a:r>
              <a:rPr lang="en-US" sz="1368" spc="-1">
                <a:solidFill>
                  <a:srgbClr val="000000"/>
                </a:solidFill>
                <a:latin typeface="Times New Roman"/>
              </a:rPr>
              <a:t>75 mm</a:t>
            </a:r>
            <a:endParaRPr lang="it-IT" sz="1368" spc="-1">
              <a:solidFill>
                <a:srgbClr val="000000"/>
              </a:solidFill>
              <a:latin typeface="Arial"/>
            </a:endParaRPr>
          </a:p>
        </p:txBody>
      </p:sp>
      <p:sp>
        <p:nvSpPr>
          <p:cNvPr id="64" name="Straight Connector 63"/>
          <p:cNvSpPr/>
          <p:nvPr/>
        </p:nvSpPr>
        <p:spPr>
          <a:xfrm flipH="1">
            <a:off x="7851047" y="2505487"/>
            <a:ext cx="307884" cy="123154"/>
          </a:xfrm>
          <a:prstGeom prst="line">
            <a:avLst/>
          </a:prstGeom>
          <a:ln w="0">
            <a:solidFill>
              <a:srgbClr val="666666"/>
            </a:solidFill>
            <a:tailEnd type="triangle" w="med" len="med"/>
          </a:ln>
        </p:spPr>
        <p:style>
          <a:lnRef idx="0">
            <a:scrgbClr r="0" g="0" b="0"/>
          </a:lnRef>
          <a:fillRef idx="0">
            <a:scrgbClr r="0" g="0" b="0"/>
          </a:fillRef>
          <a:effectRef idx="0">
            <a:scrgbClr r="0" g="0" b="0"/>
          </a:effectRef>
          <a:fontRef idx="minor"/>
        </p:style>
        <p:txBody>
          <a:bodyPr lIns="76971" tIns="38486" rIns="76971" bIns="38486" anchor="ctr">
            <a:noAutofit/>
          </a:bodyPr>
          <a:lstStyle/>
          <a:p>
            <a:pPr defTabSz="781995"/>
            <a:endParaRPr lang="en-US" sz="1539" spc="-1">
              <a:solidFill>
                <a:srgbClr val="000000"/>
              </a:solidFill>
              <a:latin typeface="Arial"/>
            </a:endParaRPr>
          </a:p>
        </p:txBody>
      </p:sp>
      <p:pic>
        <p:nvPicPr>
          <p:cNvPr id="3" name="Picture 2" descr="A black and red text on a white background&#10;&#10;Description automatically generated">
            <a:extLst>
              <a:ext uri="{FF2B5EF4-FFF2-40B4-BE49-F238E27FC236}">
                <a16:creationId xmlns:a16="http://schemas.microsoft.com/office/drawing/2014/main" id="{D2947C22-5343-386F-71C4-2F07711A9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933" y="5842127"/>
            <a:ext cx="1015873" cy="1015873"/>
          </a:xfrm>
          <a:prstGeom prst="rect">
            <a:avLst/>
          </a:prstGeom>
        </p:spPr>
      </p:pic>
      <p:sp>
        <p:nvSpPr>
          <p:cNvPr id="4" name="TextBox 3">
            <a:extLst>
              <a:ext uri="{FF2B5EF4-FFF2-40B4-BE49-F238E27FC236}">
                <a16:creationId xmlns:a16="http://schemas.microsoft.com/office/drawing/2014/main" id="{F2B42259-1687-4EA2-556D-E6FB0DE29974}"/>
              </a:ext>
            </a:extLst>
          </p:cNvPr>
          <p:cNvSpPr txBox="1"/>
          <p:nvPr/>
        </p:nvSpPr>
        <p:spPr>
          <a:xfrm>
            <a:off x="7829635" y="5707483"/>
            <a:ext cx="2156791" cy="369332"/>
          </a:xfrm>
          <a:prstGeom prst="rect">
            <a:avLst/>
          </a:prstGeom>
          <a:noFill/>
        </p:spPr>
        <p:txBody>
          <a:bodyPr wrap="square" rtlCol="0">
            <a:spAutoFit/>
          </a:bodyPr>
          <a:lstStyle/>
          <a:p>
            <a:r>
              <a:rPr lang="en-GB" i="1" dirty="0"/>
              <a:t>E. </a:t>
            </a:r>
            <a:r>
              <a:rPr lang="en-GB" i="1" dirty="0" err="1"/>
              <a:t>Minguzzi</a:t>
            </a:r>
            <a:endParaRPr lang="en-GB" i="1" dirty="0"/>
          </a:p>
        </p:txBody>
      </p:sp>
      <p:sp>
        <p:nvSpPr>
          <p:cNvPr id="2" name="Slide Number Placeholder 1">
            <a:extLst>
              <a:ext uri="{FF2B5EF4-FFF2-40B4-BE49-F238E27FC236}">
                <a16:creationId xmlns:a16="http://schemas.microsoft.com/office/drawing/2014/main" id="{9E225679-08FB-1DC8-111D-DBDD2E42C0CD}"/>
              </a:ext>
            </a:extLst>
          </p:cNvPr>
          <p:cNvSpPr>
            <a:spLocks noGrp="1"/>
          </p:cNvSpPr>
          <p:nvPr>
            <p:ph type="sldNum" idx="3"/>
          </p:nvPr>
        </p:nvSpPr>
        <p:spPr/>
        <p:txBody>
          <a:bodyPr/>
          <a:lstStyle/>
          <a:p>
            <a:fld id="{DF977530-2D97-4B9C-94FE-AA93C42A6675}" type="slidenum">
              <a:rPr lang="en-GB" smtClean="0"/>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461826" y="658797"/>
            <a:ext cx="8004989" cy="367922"/>
          </a:xfrm>
          <a:prstGeom prst="rect">
            <a:avLst/>
          </a:prstGeom>
          <a:noFill/>
          <a:ln w="0">
            <a:noFill/>
          </a:ln>
        </p:spPr>
        <p:txBody>
          <a:bodyPr lIns="76971" tIns="38486" rIns="76971" bIns="38486" anchor="t">
            <a:noAutofit/>
          </a:bodyPr>
          <a:lstStyle/>
          <a:p>
            <a:pPr defTabSz="781995"/>
            <a:r>
              <a:rPr lang="en-US" sz="2052" b="1" spc="-1">
                <a:solidFill>
                  <a:srgbClr val="000000"/>
                </a:solidFill>
                <a:latin typeface="Arial"/>
              </a:rPr>
              <a:t>Icon-2I (operational)</a:t>
            </a:r>
            <a:endParaRPr lang="it-IT" sz="2052" spc="-1">
              <a:solidFill>
                <a:srgbClr val="000000"/>
              </a:solidFill>
              <a:latin typeface="Arial"/>
            </a:endParaRPr>
          </a:p>
        </p:txBody>
      </p:sp>
      <p:sp>
        <p:nvSpPr>
          <p:cNvPr id="66" name="TextBox 65"/>
          <p:cNvSpPr txBox="1"/>
          <p:nvPr/>
        </p:nvSpPr>
        <p:spPr>
          <a:xfrm>
            <a:off x="399941" y="1374935"/>
            <a:ext cx="2488937" cy="3316529"/>
          </a:xfrm>
          <a:prstGeom prst="rect">
            <a:avLst/>
          </a:prstGeom>
          <a:noFill/>
          <a:ln w="0">
            <a:solidFill>
              <a:srgbClr val="000000"/>
            </a:solidFill>
          </a:ln>
        </p:spPr>
        <p:txBody>
          <a:bodyPr lIns="76971" tIns="38486" rIns="76971" bIns="38486" anchor="t">
            <a:noAutofit/>
          </a:bodyPr>
          <a:lstStyle/>
          <a:p>
            <a:pPr defTabSz="781995">
              <a:spcBef>
                <a:spcPts val="970"/>
              </a:spcBef>
            </a:pPr>
            <a:r>
              <a:rPr lang="en-US" sz="1539" spc="-1" dirty="0">
                <a:solidFill>
                  <a:srgbClr val="000000"/>
                </a:solidFill>
                <a:latin typeface="Arial"/>
                <a:ea typeface="Noto Sans CJK SC"/>
              </a:rPr>
              <a:t>In July/August 2024, precipitation was overestimated almost every day.</a:t>
            </a:r>
            <a:endParaRPr lang="it-IT" sz="1539" spc="-1" dirty="0">
              <a:solidFill>
                <a:srgbClr val="000000"/>
              </a:solidFill>
              <a:latin typeface="Arial"/>
            </a:endParaRPr>
          </a:p>
          <a:p>
            <a:pPr defTabSz="781995">
              <a:spcBef>
                <a:spcPts val="970"/>
              </a:spcBef>
            </a:pPr>
            <a:r>
              <a:rPr lang="en-US" sz="1539" spc="-1" dirty="0">
                <a:solidFill>
                  <a:srgbClr val="000000"/>
                </a:solidFill>
                <a:latin typeface="Arial"/>
                <a:ea typeface="Noto Sans CJK SC"/>
              </a:rPr>
              <a:t>During Spring 2024, although convective conditions were already prevailing, Icon forecasts were not biased.</a:t>
            </a:r>
            <a:endParaRPr lang="it-IT" sz="1539" spc="-1" dirty="0">
              <a:solidFill>
                <a:srgbClr val="000000"/>
              </a:solidFill>
              <a:latin typeface="Arial"/>
            </a:endParaRPr>
          </a:p>
          <a:p>
            <a:pPr defTabSz="781995">
              <a:spcBef>
                <a:spcPts val="970"/>
              </a:spcBef>
            </a:pPr>
            <a:r>
              <a:rPr lang="en-US" sz="1539" spc="-1" dirty="0">
                <a:solidFill>
                  <a:srgbClr val="000000"/>
                </a:solidFill>
                <a:latin typeface="Arial"/>
                <a:ea typeface="Noto Sans CJK SC"/>
              </a:rPr>
              <a:t>In Summer, model behavior changed abruptly.</a:t>
            </a:r>
            <a:endParaRPr lang="it-IT" sz="1539" spc="-1" dirty="0">
              <a:solidFill>
                <a:srgbClr val="000000"/>
              </a:solidFill>
              <a:latin typeface="Arial"/>
            </a:endParaRPr>
          </a:p>
        </p:txBody>
      </p:sp>
      <p:sp>
        <p:nvSpPr>
          <p:cNvPr id="67" name="TextBox 66"/>
          <p:cNvSpPr txBox="1"/>
          <p:nvPr/>
        </p:nvSpPr>
        <p:spPr>
          <a:xfrm>
            <a:off x="6588722" y="5799848"/>
            <a:ext cx="2155189" cy="307884"/>
          </a:xfrm>
          <a:prstGeom prst="rect">
            <a:avLst/>
          </a:prstGeom>
          <a:noFill/>
          <a:ln w="0">
            <a:noFill/>
          </a:ln>
        </p:spPr>
        <p:txBody>
          <a:bodyPr lIns="76971" tIns="38486" rIns="76971" bIns="38486" anchor="t">
            <a:noAutofit/>
          </a:bodyPr>
          <a:lstStyle/>
          <a:p>
            <a:pPr algn="ctr" defTabSz="781995"/>
            <a:r>
              <a:rPr lang="en-US" sz="1368" b="1" spc="-1">
                <a:solidFill>
                  <a:srgbClr val="000000"/>
                </a:solidFill>
                <a:latin typeface="Times New Roman"/>
              </a:rPr>
              <a:t>July-August 2024</a:t>
            </a:r>
            <a:endParaRPr lang="it-IT" sz="1368" spc="-1">
              <a:solidFill>
                <a:srgbClr val="000000"/>
              </a:solidFill>
              <a:latin typeface="Arial"/>
            </a:endParaRPr>
          </a:p>
        </p:txBody>
      </p:sp>
      <p:sp>
        <p:nvSpPr>
          <p:cNvPr id="68" name="TextBox 67"/>
          <p:cNvSpPr txBox="1"/>
          <p:nvPr/>
        </p:nvSpPr>
        <p:spPr>
          <a:xfrm>
            <a:off x="3017265" y="1581834"/>
            <a:ext cx="615768" cy="338673"/>
          </a:xfrm>
          <a:prstGeom prst="rect">
            <a:avLst/>
          </a:prstGeom>
          <a:noFill/>
          <a:ln w="0">
            <a:noFill/>
          </a:ln>
        </p:spPr>
        <p:txBody>
          <a:bodyPr lIns="76971" tIns="38486" rIns="76971" bIns="38486" anchor="t">
            <a:noAutofit/>
          </a:bodyPr>
          <a:lstStyle/>
          <a:p>
            <a:pPr algn="ctr" defTabSz="781995"/>
            <a:r>
              <a:rPr lang="en-US" sz="1368" spc="-1">
                <a:solidFill>
                  <a:srgbClr val="000000"/>
                </a:solidFill>
                <a:latin typeface="Times New Roman"/>
              </a:rPr>
              <a:t>Max</a:t>
            </a:r>
            <a:endParaRPr lang="it-IT" sz="1368" spc="-1">
              <a:solidFill>
                <a:srgbClr val="000000"/>
              </a:solidFill>
              <a:latin typeface="Arial"/>
            </a:endParaRPr>
          </a:p>
        </p:txBody>
      </p:sp>
      <p:sp>
        <p:nvSpPr>
          <p:cNvPr id="69" name="TextBox 68"/>
          <p:cNvSpPr txBox="1"/>
          <p:nvPr/>
        </p:nvSpPr>
        <p:spPr>
          <a:xfrm>
            <a:off x="3048054" y="4352792"/>
            <a:ext cx="615768" cy="338673"/>
          </a:xfrm>
          <a:prstGeom prst="rect">
            <a:avLst/>
          </a:prstGeom>
          <a:noFill/>
          <a:ln w="0">
            <a:noFill/>
          </a:ln>
        </p:spPr>
        <p:txBody>
          <a:bodyPr lIns="76971" tIns="38486" rIns="76971" bIns="38486" anchor="t">
            <a:noAutofit/>
          </a:bodyPr>
          <a:lstStyle/>
          <a:p>
            <a:pPr algn="ctr" defTabSz="781995"/>
            <a:r>
              <a:rPr lang="en-US" sz="1368" spc="-1">
                <a:solidFill>
                  <a:srgbClr val="000000"/>
                </a:solidFill>
                <a:latin typeface="Times New Roman"/>
              </a:rPr>
              <a:t>Mean</a:t>
            </a:r>
            <a:endParaRPr lang="it-IT" sz="1368" spc="-1">
              <a:solidFill>
                <a:srgbClr val="000000"/>
              </a:solidFill>
              <a:latin typeface="Arial"/>
            </a:endParaRPr>
          </a:p>
        </p:txBody>
      </p:sp>
      <p:pic>
        <p:nvPicPr>
          <p:cNvPr id="70" name="Google Shape;61;p14"/>
          <p:cNvPicPr/>
          <p:nvPr/>
        </p:nvPicPr>
        <p:blipFill>
          <a:blip r:embed="rId2"/>
          <a:stretch/>
        </p:blipFill>
        <p:spPr>
          <a:xfrm>
            <a:off x="3571149" y="565817"/>
            <a:ext cx="2678592" cy="2678592"/>
          </a:xfrm>
          <a:prstGeom prst="rect">
            <a:avLst/>
          </a:prstGeom>
          <a:ln w="0">
            <a:noFill/>
          </a:ln>
        </p:spPr>
      </p:pic>
      <p:pic>
        <p:nvPicPr>
          <p:cNvPr id="71" name="Google Shape;97;p17"/>
          <p:cNvPicPr/>
          <p:nvPr/>
        </p:nvPicPr>
        <p:blipFill>
          <a:blip r:embed="rId3"/>
          <a:stretch/>
        </p:blipFill>
        <p:spPr>
          <a:xfrm>
            <a:off x="3571149" y="3182216"/>
            <a:ext cx="2709689" cy="2709689"/>
          </a:xfrm>
          <a:prstGeom prst="rect">
            <a:avLst/>
          </a:prstGeom>
          <a:ln w="0">
            <a:noFill/>
          </a:ln>
        </p:spPr>
      </p:pic>
      <p:pic>
        <p:nvPicPr>
          <p:cNvPr id="72" name="Google Shape;61;p 1"/>
          <p:cNvPicPr/>
          <p:nvPr/>
        </p:nvPicPr>
        <p:blipFill>
          <a:blip r:embed="rId4"/>
          <a:stretch/>
        </p:blipFill>
        <p:spPr>
          <a:xfrm>
            <a:off x="6189088" y="565816"/>
            <a:ext cx="2677977" cy="2677977"/>
          </a:xfrm>
          <a:prstGeom prst="rect">
            <a:avLst/>
          </a:prstGeom>
          <a:ln w="0">
            <a:noFill/>
          </a:ln>
        </p:spPr>
      </p:pic>
      <p:pic>
        <p:nvPicPr>
          <p:cNvPr id="73" name="Google Shape;105;p18"/>
          <p:cNvPicPr/>
          <p:nvPr/>
        </p:nvPicPr>
        <p:blipFill>
          <a:blip r:embed="rId5"/>
          <a:stretch/>
        </p:blipFill>
        <p:spPr>
          <a:xfrm>
            <a:off x="6250049" y="3213928"/>
            <a:ext cx="2617016" cy="2617016"/>
          </a:xfrm>
          <a:prstGeom prst="rect">
            <a:avLst/>
          </a:prstGeom>
          <a:ln w="0">
            <a:noFill/>
          </a:ln>
        </p:spPr>
      </p:pic>
      <p:sp>
        <p:nvSpPr>
          <p:cNvPr id="74" name="TextBox 73"/>
          <p:cNvSpPr txBox="1"/>
          <p:nvPr/>
        </p:nvSpPr>
        <p:spPr>
          <a:xfrm>
            <a:off x="3879341" y="5799848"/>
            <a:ext cx="2155189" cy="307884"/>
          </a:xfrm>
          <a:prstGeom prst="rect">
            <a:avLst/>
          </a:prstGeom>
          <a:noFill/>
          <a:ln w="0">
            <a:noFill/>
          </a:ln>
        </p:spPr>
        <p:txBody>
          <a:bodyPr lIns="76971" tIns="38486" rIns="76971" bIns="38486" anchor="t">
            <a:noAutofit/>
          </a:bodyPr>
          <a:lstStyle/>
          <a:p>
            <a:pPr algn="ctr" defTabSz="781995"/>
            <a:r>
              <a:rPr lang="en-US" sz="1368" b="1" spc="-1">
                <a:solidFill>
                  <a:srgbClr val="000000"/>
                </a:solidFill>
                <a:latin typeface="Times New Roman"/>
              </a:rPr>
              <a:t>May 2024</a:t>
            </a:r>
            <a:endParaRPr lang="it-IT" sz="1368" spc="-1">
              <a:solidFill>
                <a:srgbClr val="000000"/>
              </a:solidFill>
              <a:latin typeface="Arial"/>
            </a:endParaRPr>
          </a:p>
        </p:txBody>
      </p:sp>
      <p:sp>
        <p:nvSpPr>
          <p:cNvPr id="75" name="TextBox 74"/>
          <p:cNvSpPr txBox="1"/>
          <p:nvPr/>
        </p:nvSpPr>
        <p:spPr>
          <a:xfrm>
            <a:off x="3263572" y="6107732"/>
            <a:ext cx="5849800" cy="307884"/>
          </a:xfrm>
          <a:prstGeom prst="rect">
            <a:avLst/>
          </a:prstGeom>
          <a:noFill/>
          <a:ln w="0">
            <a:noFill/>
          </a:ln>
        </p:spPr>
        <p:txBody>
          <a:bodyPr lIns="76971" tIns="38486" rIns="76971" bIns="38486" anchor="t">
            <a:noAutofit/>
          </a:bodyPr>
          <a:lstStyle/>
          <a:p>
            <a:pPr defTabSz="781995"/>
            <a:r>
              <a:rPr lang="en-US" sz="1368" i="1" spc="-1">
                <a:solidFill>
                  <a:srgbClr val="000000"/>
                </a:solidFill>
                <a:latin typeface="Times New Roman"/>
              </a:rPr>
              <a:t>3h precipitation in N. Italy “warning areas” (≈ 2000 km2), forecast times +00/24</a:t>
            </a:r>
            <a:endParaRPr lang="it-IT" sz="1368" spc="-1">
              <a:solidFill>
                <a:srgbClr val="000000"/>
              </a:solidFill>
              <a:latin typeface="Arial"/>
            </a:endParaRPr>
          </a:p>
        </p:txBody>
      </p:sp>
      <p:pic>
        <p:nvPicPr>
          <p:cNvPr id="2" name="Picture 1" descr="A black and red text on a white background&#10;&#10;Description automatically generated">
            <a:extLst>
              <a:ext uri="{FF2B5EF4-FFF2-40B4-BE49-F238E27FC236}">
                <a16:creationId xmlns:a16="http://schemas.microsoft.com/office/drawing/2014/main" id="{E86D6027-73CE-D7C9-09E7-8D4A2D2E52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1" y="5852066"/>
            <a:ext cx="1015873" cy="1015873"/>
          </a:xfrm>
          <a:prstGeom prst="rect">
            <a:avLst/>
          </a:prstGeom>
        </p:spPr>
      </p:pic>
      <p:sp>
        <p:nvSpPr>
          <p:cNvPr id="3" name="TextBox 2">
            <a:extLst>
              <a:ext uri="{FF2B5EF4-FFF2-40B4-BE49-F238E27FC236}">
                <a16:creationId xmlns:a16="http://schemas.microsoft.com/office/drawing/2014/main" id="{1A6E24AB-1F1F-09F0-6979-990512DD722B}"/>
              </a:ext>
            </a:extLst>
          </p:cNvPr>
          <p:cNvSpPr txBox="1"/>
          <p:nvPr/>
        </p:nvSpPr>
        <p:spPr>
          <a:xfrm>
            <a:off x="-15262" y="5667400"/>
            <a:ext cx="2156791" cy="369332"/>
          </a:xfrm>
          <a:prstGeom prst="rect">
            <a:avLst/>
          </a:prstGeom>
          <a:noFill/>
        </p:spPr>
        <p:txBody>
          <a:bodyPr wrap="square" rtlCol="0">
            <a:spAutoFit/>
          </a:bodyPr>
          <a:lstStyle/>
          <a:p>
            <a:r>
              <a:rPr lang="en-GB" i="1" dirty="0"/>
              <a:t>E. </a:t>
            </a:r>
            <a:r>
              <a:rPr lang="en-GB" i="1" dirty="0" err="1"/>
              <a:t>Minguzzi</a:t>
            </a:r>
            <a:endParaRPr lang="en-GB" i="1" dirty="0"/>
          </a:p>
        </p:txBody>
      </p:sp>
      <p:sp>
        <p:nvSpPr>
          <p:cNvPr id="4" name="Slide Number Placeholder 3">
            <a:extLst>
              <a:ext uri="{FF2B5EF4-FFF2-40B4-BE49-F238E27FC236}">
                <a16:creationId xmlns:a16="http://schemas.microsoft.com/office/drawing/2014/main" id="{49FB6EA2-DED9-A906-E999-BB06EB44449C}"/>
              </a:ext>
            </a:extLst>
          </p:cNvPr>
          <p:cNvSpPr>
            <a:spLocks noGrp="1"/>
          </p:cNvSpPr>
          <p:nvPr>
            <p:ph type="sldNum" idx="3"/>
          </p:nvPr>
        </p:nvSpPr>
        <p:spPr/>
        <p:txBody>
          <a:bodyPr/>
          <a:lstStyle/>
          <a:p>
            <a:fld id="{DF977530-2D97-4B9C-94FE-AA93C42A6675}" type="slidenum">
              <a:rPr lang="en-GB" smtClean="0"/>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8FD2087-2A0A-4D42-B1DD-E891C5AAFAB9}"/>
              </a:ext>
            </a:extLst>
          </p:cNvPr>
          <p:cNvPicPr>
            <a:picLocks noChangeAspect="1"/>
          </p:cNvPicPr>
          <p:nvPr/>
        </p:nvPicPr>
        <p:blipFill>
          <a:blip r:embed="rId2"/>
          <a:stretch>
            <a:fillRect/>
          </a:stretch>
        </p:blipFill>
        <p:spPr>
          <a:xfrm>
            <a:off x="0" y="1649896"/>
            <a:ext cx="3631299" cy="2576411"/>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06B00837-6A94-4F53-A36F-2BA5EBACB39B}"/>
              </a:ext>
            </a:extLst>
          </p:cNvPr>
          <p:cNvSpPr txBox="1"/>
          <p:nvPr/>
        </p:nvSpPr>
        <p:spPr>
          <a:xfrm>
            <a:off x="288448" y="4410430"/>
            <a:ext cx="3115082" cy="369332"/>
          </a:xfrm>
          <a:prstGeom prst="rect">
            <a:avLst/>
          </a:prstGeom>
          <a:noFill/>
        </p:spPr>
        <p:txBody>
          <a:bodyPr wrap="square" rtlCol="0">
            <a:spAutoFit/>
          </a:bodyPr>
          <a:lstStyle/>
          <a:p>
            <a:r>
              <a:rPr lang="en-US" sz="900" dirty="0">
                <a:solidFill>
                  <a:srgbClr val="2D4B9B"/>
                </a:solidFill>
                <a:latin typeface="Arial"/>
              </a:rPr>
              <a:t>https://www.dwd.de/DE/leistungen/hobbymet_wk_europa/hobbyeuropakarten.html</a:t>
            </a:r>
          </a:p>
        </p:txBody>
      </p:sp>
      <p:sp>
        <p:nvSpPr>
          <p:cNvPr id="8" name="Textfeld 7">
            <a:extLst>
              <a:ext uri="{FF2B5EF4-FFF2-40B4-BE49-F238E27FC236}">
                <a16:creationId xmlns:a16="http://schemas.microsoft.com/office/drawing/2014/main" id="{E40B082A-E8B4-4190-A212-0E4AE88A0715}"/>
              </a:ext>
            </a:extLst>
          </p:cNvPr>
          <p:cNvSpPr txBox="1"/>
          <p:nvPr/>
        </p:nvSpPr>
        <p:spPr>
          <a:xfrm>
            <a:off x="3692187" y="1052846"/>
            <a:ext cx="5513832" cy="5047536"/>
          </a:xfrm>
          <a:prstGeom prst="rect">
            <a:avLst/>
          </a:prstGeom>
          <a:noFill/>
        </p:spPr>
        <p:txBody>
          <a:bodyPr wrap="square" rtlCol="0">
            <a:spAutoFit/>
          </a:bodyPr>
          <a:lstStyle/>
          <a:p>
            <a:r>
              <a:rPr lang="en-US" sz="1400" b="1" dirty="0">
                <a:solidFill>
                  <a:srgbClr val="2D4B9B"/>
                </a:solidFill>
                <a:latin typeface="Arial"/>
              </a:rPr>
              <a:t>Background</a:t>
            </a:r>
          </a:p>
          <a:p>
            <a:pPr marL="285750" indent="-285750">
              <a:buFont typeface="Arial" panose="020B0604020202020204" pitchFamily="34" charset="0"/>
              <a:buChar char="•"/>
            </a:pPr>
            <a:r>
              <a:rPr lang="en-US" sz="1400" dirty="0">
                <a:solidFill>
                  <a:srgbClr val="2D4B9B"/>
                </a:solidFill>
                <a:latin typeface="Arial"/>
              </a:rPr>
              <a:t>Front analysis is an important product pointing to relevant weather </a:t>
            </a:r>
          </a:p>
          <a:p>
            <a:pPr marL="285750" indent="-285750">
              <a:buFont typeface="Arial" panose="020B0604020202020204" pitchFamily="34" charset="0"/>
              <a:buChar char="•"/>
            </a:pPr>
            <a:r>
              <a:rPr lang="en-US" sz="1400" dirty="0">
                <a:solidFill>
                  <a:srgbClr val="2D4B9B"/>
                </a:solidFill>
                <a:latin typeface="Arial"/>
              </a:rPr>
              <a:t>Front analysis maps are hand drawn for 00 and 12 UTC</a:t>
            </a:r>
          </a:p>
          <a:p>
            <a:pPr marL="285750" indent="-285750">
              <a:buFont typeface="Arial" panose="020B0604020202020204" pitchFamily="34" charset="0"/>
              <a:buChar char="•"/>
            </a:pPr>
            <a:r>
              <a:rPr lang="en-US" sz="1400" dirty="0">
                <a:solidFill>
                  <a:srgbClr val="2D4B9B"/>
                </a:solidFill>
                <a:latin typeface="Arial"/>
              </a:rPr>
              <a:t>Front forecasts for +36h, +60h, +84h and +108h from 00UTC</a:t>
            </a:r>
          </a:p>
          <a:p>
            <a:pPr marL="285750" indent="-285750">
              <a:buFont typeface="Arial" panose="020B0604020202020204" pitchFamily="34" charset="0"/>
              <a:buChar char="•"/>
            </a:pPr>
            <a:r>
              <a:rPr lang="en-US" sz="1400" dirty="0">
                <a:solidFill>
                  <a:srgbClr val="2D4B9B"/>
                </a:solidFill>
                <a:latin typeface="Arial"/>
              </a:rPr>
              <a:t>Time consuming effort involving a lot of synoptic</a:t>
            </a:r>
          </a:p>
          <a:p>
            <a:pPr marL="285750" indent="-285750">
              <a:buFont typeface="Arial" panose="020B0604020202020204" pitchFamily="34" charset="0"/>
              <a:buChar char="•"/>
            </a:pPr>
            <a:r>
              <a:rPr lang="en-US" sz="1400" dirty="0">
                <a:solidFill>
                  <a:srgbClr val="2D4B9B"/>
                </a:solidFill>
                <a:latin typeface="Arial"/>
              </a:rPr>
              <a:t>Since 2021 available as machine readable XML (</a:t>
            </a:r>
            <a:r>
              <a:rPr lang="en-US" sz="1400" dirty="0" err="1">
                <a:solidFill>
                  <a:srgbClr val="2D4B9B"/>
                </a:solidFill>
                <a:latin typeface="Arial"/>
                <a:hlinkClick r:id="rId3"/>
              </a:rPr>
              <a:t>Ninjo</a:t>
            </a:r>
            <a:r>
              <a:rPr lang="en-US" sz="1400" dirty="0">
                <a:solidFill>
                  <a:srgbClr val="2D4B9B"/>
                </a:solidFill>
                <a:latin typeface="Arial"/>
              </a:rPr>
              <a:t> export)</a:t>
            </a:r>
          </a:p>
          <a:p>
            <a:endParaRPr lang="en-US" sz="1400" dirty="0">
              <a:solidFill>
                <a:srgbClr val="2D4B9B"/>
              </a:solidFill>
              <a:latin typeface="Arial"/>
            </a:endParaRPr>
          </a:p>
          <a:p>
            <a:r>
              <a:rPr lang="en-US" sz="1400" b="1" dirty="0">
                <a:solidFill>
                  <a:srgbClr val="2D4B9B"/>
                </a:solidFill>
                <a:latin typeface="Arial"/>
              </a:rPr>
              <a:t>Literature on AI for fronts</a:t>
            </a:r>
          </a:p>
          <a:p>
            <a:r>
              <a:rPr lang="en-US" sz="1400" dirty="0" err="1">
                <a:solidFill>
                  <a:srgbClr val="2D4B9B"/>
                </a:solidFill>
                <a:latin typeface="Arial"/>
              </a:rPr>
              <a:t>Biard</a:t>
            </a:r>
            <a:r>
              <a:rPr lang="en-US" sz="1400" dirty="0">
                <a:solidFill>
                  <a:srgbClr val="2D4B9B"/>
                </a:solidFill>
                <a:latin typeface="Arial"/>
              </a:rPr>
              <a:t> and Kunkel, ASCMO, 2019</a:t>
            </a:r>
          </a:p>
          <a:p>
            <a:r>
              <a:rPr lang="en-US" sz="1400" dirty="0" err="1">
                <a:solidFill>
                  <a:srgbClr val="2D4B9B"/>
                </a:solidFill>
                <a:latin typeface="Arial"/>
              </a:rPr>
              <a:t>Niebler</a:t>
            </a:r>
            <a:r>
              <a:rPr lang="en-US" sz="1400" dirty="0">
                <a:solidFill>
                  <a:srgbClr val="2D4B9B"/>
                </a:solidFill>
                <a:latin typeface="Arial"/>
              </a:rPr>
              <a:t> et al., WCD, 2021</a:t>
            </a:r>
          </a:p>
          <a:p>
            <a:pPr marL="285750" indent="-285750">
              <a:buFont typeface="Arial" panose="020B0604020202020204" pitchFamily="34" charset="0"/>
              <a:buChar char="•"/>
            </a:pPr>
            <a:endParaRPr lang="en-US" sz="1400" dirty="0">
              <a:solidFill>
                <a:srgbClr val="2D4B9B"/>
              </a:solidFill>
              <a:latin typeface="Arial"/>
            </a:endParaRPr>
          </a:p>
          <a:p>
            <a:r>
              <a:rPr lang="en-US" sz="1400" b="1" dirty="0">
                <a:solidFill>
                  <a:srgbClr val="2D4B9B"/>
                </a:solidFill>
                <a:latin typeface="Arial"/>
              </a:rPr>
              <a:t>Goal</a:t>
            </a:r>
          </a:p>
          <a:p>
            <a:pPr marL="268288" lvl="1" indent="-268288">
              <a:buFont typeface="Arial" panose="020B0604020202020204" pitchFamily="34" charset="0"/>
              <a:buChar char="•"/>
            </a:pPr>
            <a:r>
              <a:rPr lang="en-US" sz="1400" dirty="0">
                <a:solidFill>
                  <a:srgbClr val="2D4B9B"/>
                </a:solidFill>
                <a:latin typeface="Arial"/>
              </a:rPr>
              <a:t>Train an AI to draw front with NWP input</a:t>
            </a:r>
          </a:p>
          <a:p>
            <a:pPr marL="268288" lvl="1" indent="-268288">
              <a:buFont typeface="Arial" panose="020B0604020202020204" pitchFamily="34" charset="0"/>
              <a:buChar char="•"/>
            </a:pPr>
            <a:r>
              <a:rPr lang="en-US" sz="1400" dirty="0">
                <a:solidFill>
                  <a:srgbClr val="2D4B9B"/>
                </a:solidFill>
                <a:latin typeface="Arial"/>
              </a:rPr>
              <a:t>Have a front product for every model analysis and forecast step</a:t>
            </a:r>
          </a:p>
          <a:p>
            <a:pPr marL="268288" lvl="1" indent="-268288">
              <a:buFont typeface="Arial" panose="020B0604020202020204" pitchFamily="34" charset="0"/>
              <a:buChar char="•"/>
            </a:pPr>
            <a:r>
              <a:rPr lang="en-US" sz="1400" dirty="0">
                <a:solidFill>
                  <a:srgbClr val="2D4B9B"/>
                </a:solidFill>
                <a:latin typeface="Arial"/>
              </a:rPr>
              <a:t>Use it in verification</a:t>
            </a:r>
          </a:p>
          <a:p>
            <a:pPr marL="268288" lvl="1" indent="-268288">
              <a:buFont typeface="Arial" panose="020B0604020202020204" pitchFamily="34" charset="0"/>
              <a:buChar char="•"/>
            </a:pPr>
            <a:r>
              <a:rPr lang="en-US" sz="1400" dirty="0">
                <a:solidFill>
                  <a:srgbClr val="2D4B9B"/>
                </a:solidFill>
                <a:latin typeface="Arial"/>
              </a:rPr>
              <a:t>Offer an AI front guidance to forecasters</a:t>
            </a:r>
          </a:p>
          <a:p>
            <a:pPr marL="268288" lvl="1" indent="-268288">
              <a:buFont typeface="Arial" panose="020B0604020202020204" pitchFamily="34" charset="0"/>
              <a:buChar char="•"/>
            </a:pPr>
            <a:endParaRPr lang="en-US" sz="1400" dirty="0">
              <a:solidFill>
                <a:srgbClr val="2D4B9B"/>
              </a:solidFill>
              <a:latin typeface="Arial"/>
            </a:endParaRPr>
          </a:p>
          <a:p>
            <a:pPr marL="0" lvl="1"/>
            <a:endParaRPr lang="en-US" sz="1400" dirty="0">
              <a:solidFill>
                <a:srgbClr val="2D4B9B"/>
              </a:solidFill>
              <a:latin typeface="Arial"/>
            </a:endParaRPr>
          </a:p>
          <a:p>
            <a:pPr marL="0" lvl="1"/>
            <a:endParaRPr lang="en-US" sz="1400" dirty="0">
              <a:solidFill>
                <a:srgbClr val="2D4B9B"/>
              </a:solidFill>
              <a:latin typeface="Arial"/>
            </a:endParaRPr>
          </a:p>
          <a:p>
            <a:pPr marL="0" lvl="1"/>
            <a:endParaRPr lang="en-US" sz="1400" dirty="0">
              <a:solidFill>
                <a:srgbClr val="2D4B9B"/>
              </a:solidFill>
              <a:latin typeface="Arial"/>
            </a:endParaRPr>
          </a:p>
          <a:p>
            <a:endParaRPr lang="en-US" sz="1400" dirty="0">
              <a:solidFill>
                <a:srgbClr val="2D4B9B"/>
              </a:solidFill>
              <a:latin typeface="Arial"/>
            </a:endParaRPr>
          </a:p>
          <a:p>
            <a:pPr marL="285750" indent="-285750">
              <a:buFont typeface="Arial" panose="020B0604020202020204" pitchFamily="34" charset="0"/>
              <a:buChar char="•"/>
            </a:pPr>
            <a:endParaRPr lang="en-US" sz="1400" dirty="0">
              <a:solidFill>
                <a:srgbClr val="2D4B9B"/>
              </a:solidFill>
              <a:latin typeface="Arial"/>
            </a:endParaRPr>
          </a:p>
        </p:txBody>
      </p:sp>
      <p:sp>
        <p:nvSpPr>
          <p:cNvPr id="2" name="Titel 2">
            <a:extLst>
              <a:ext uri="{FF2B5EF4-FFF2-40B4-BE49-F238E27FC236}">
                <a16:creationId xmlns:a16="http://schemas.microsoft.com/office/drawing/2014/main" id="{15968B97-08EC-3FE2-98E6-3E344B72453D}"/>
              </a:ext>
            </a:extLst>
          </p:cNvPr>
          <p:cNvSpPr>
            <a:spLocks noGrp="1"/>
          </p:cNvSpPr>
          <p:nvPr>
            <p:ph type="ctrTitle"/>
          </p:nvPr>
        </p:nvSpPr>
        <p:spPr>
          <a:xfrm>
            <a:off x="-469888" y="498848"/>
            <a:ext cx="8026209" cy="553998"/>
          </a:xfrm>
        </p:spPr>
        <p:txBody>
          <a:bodyPr/>
          <a:lstStyle/>
          <a:p>
            <a:r>
              <a:rPr lang="en-US" sz="2000" b="1" dirty="0"/>
              <a:t>An AI front prediction system    -Verification Update- </a:t>
            </a:r>
            <a:br>
              <a:rPr lang="en-US" sz="2000" b="1" dirty="0"/>
            </a:br>
            <a:endParaRPr lang="en-US" sz="2000" b="1" dirty="0"/>
          </a:p>
        </p:txBody>
      </p:sp>
      <p:sp>
        <p:nvSpPr>
          <p:cNvPr id="3" name="TextBox 2">
            <a:extLst>
              <a:ext uri="{FF2B5EF4-FFF2-40B4-BE49-F238E27FC236}">
                <a16:creationId xmlns:a16="http://schemas.microsoft.com/office/drawing/2014/main" id="{D9B94C56-BD43-2C8A-573D-0E31BD5CE428}"/>
              </a:ext>
            </a:extLst>
          </p:cNvPr>
          <p:cNvSpPr txBox="1"/>
          <p:nvPr/>
        </p:nvSpPr>
        <p:spPr>
          <a:xfrm>
            <a:off x="7180497" y="76283"/>
            <a:ext cx="1694278" cy="365760"/>
          </a:xfrm>
          <a:prstGeom prst="rect">
            <a:avLst/>
          </a:prstGeom>
          <a:noFill/>
        </p:spPr>
        <p:txBody>
          <a:bodyPr wrap="square">
            <a:spAutoFit/>
          </a:bodyPr>
          <a:lstStyle/>
          <a:p>
            <a:r>
              <a:rPr lang="de-DE" altLang="de-DE" b="1" kern="0" dirty="0">
                <a:solidFill>
                  <a:srgbClr val="2D4B9B"/>
                </a:solidFill>
                <a:latin typeface="Arial"/>
              </a:rPr>
              <a:t>Felix Fundel</a:t>
            </a:r>
            <a:endParaRPr lang="en-GB" dirty="0">
              <a:solidFill>
                <a:srgbClr val="2D4B9B"/>
              </a:solidFill>
              <a:latin typeface="Arial"/>
            </a:endParaRPr>
          </a:p>
        </p:txBody>
      </p:sp>
      <p:sp>
        <p:nvSpPr>
          <p:cNvPr id="11" name="Textfeld 5">
            <a:extLst>
              <a:ext uri="{FF2B5EF4-FFF2-40B4-BE49-F238E27FC236}">
                <a16:creationId xmlns:a16="http://schemas.microsoft.com/office/drawing/2014/main" id="{9B11366F-E723-B40A-D600-D41A2B766103}"/>
              </a:ext>
            </a:extLst>
          </p:cNvPr>
          <p:cNvSpPr txBox="1"/>
          <p:nvPr/>
        </p:nvSpPr>
        <p:spPr>
          <a:xfrm>
            <a:off x="3742416" y="4939205"/>
            <a:ext cx="5413374" cy="1384995"/>
          </a:xfrm>
          <a:prstGeom prst="rect">
            <a:avLst/>
          </a:prstGeom>
          <a:noFill/>
        </p:spPr>
        <p:txBody>
          <a:bodyPr wrap="square" rtlCol="0">
            <a:spAutoFit/>
          </a:bodyPr>
          <a:lstStyle/>
          <a:p>
            <a:r>
              <a:rPr lang="en-US" sz="1400" b="1" dirty="0">
                <a:solidFill>
                  <a:srgbClr val="2D4B9B"/>
                </a:solidFill>
                <a:latin typeface="Arial"/>
              </a:rPr>
              <a:t>Preprocessing Model Input</a:t>
            </a:r>
            <a:endParaRPr lang="en-US" sz="1400" dirty="0">
              <a:solidFill>
                <a:srgbClr val="2D4B9B"/>
              </a:solidFill>
              <a:latin typeface="Arial"/>
            </a:endParaRPr>
          </a:p>
          <a:p>
            <a:pPr marL="285750" indent="-285750">
              <a:buFont typeface="Arial" panose="020B0604020202020204" pitchFamily="34" charset="0"/>
              <a:buChar char="•"/>
            </a:pPr>
            <a:r>
              <a:rPr lang="en-US" sz="1400" dirty="0">
                <a:solidFill>
                  <a:srgbClr val="2D4B9B"/>
                </a:solidFill>
                <a:latin typeface="Arial"/>
              </a:rPr>
              <a:t>ICON global deterministic (~0.12°), </a:t>
            </a:r>
            <a:r>
              <a:rPr lang="en-US" sz="1400" dirty="0" err="1">
                <a:solidFill>
                  <a:srgbClr val="2D4B9B"/>
                </a:solidFill>
                <a:latin typeface="Arial"/>
              </a:rPr>
              <a:t>vv</a:t>
            </a:r>
            <a:r>
              <a:rPr lang="en-US" sz="1400" dirty="0">
                <a:solidFill>
                  <a:srgbClr val="2D4B9B"/>
                </a:solidFill>
                <a:latin typeface="Arial"/>
              </a:rPr>
              <a:t>=0</a:t>
            </a:r>
          </a:p>
          <a:p>
            <a:pPr marL="285750" indent="-285750">
              <a:buFont typeface="Arial" panose="020B0604020202020204" pitchFamily="34" charset="0"/>
              <a:buChar char="•"/>
            </a:pPr>
            <a:r>
              <a:rPr lang="en-US" sz="1400" dirty="0">
                <a:solidFill>
                  <a:srgbClr val="2D4B9B"/>
                </a:solidFill>
                <a:latin typeface="Arial"/>
              </a:rPr>
              <a:t>PMSL, RH2M, T2M, U10M, V10M</a:t>
            </a:r>
          </a:p>
          <a:p>
            <a:pPr marL="285750" indent="-285750">
              <a:buFont typeface="Arial" panose="020B0604020202020204" pitchFamily="34" charset="0"/>
              <a:buChar char="•"/>
            </a:pPr>
            <a:r>
              <a:rPr lang="en-US" sz="1400" dirty="0">
                <a:solidFill>
                  <a:srgbClr val="2D4B9B"/>
                </a:solidFill>
                <a:latin typeface="Arial"/>
              </a:rPr>
              <a:t>Re-gridded to ~0.4° (256x128 grid points)</a:t>
            </a:r>
          </a:p>
          <a:p>
            <a:pPr marL="285750" indent="-285750">
              <a:buFont typeface="Arial" panose="020B0604020202020204" pitchFamily="34" charset="0"/>
              <a:buChar char="•"/>
            </a:pPr>
            <a:r>
              <a:rPr lang="en-US" sz="1400" dirty="0">
                <a:solidFill>
                  <a:srgbClr val="2D4B9B"/>
                </a:solidFill>
                <a:latin typeface="Arial"/>
              </a:rPr>
              <a:t>Each variable normalized</a:t>
            </a:r>
          </a:p>
          <a:p>
            <a:pPr marL="285750" indent="-285750">
              <a:buFont typeface="Arial" panose="020B0604020202020204" pitchFamily="34" charset="0"/>
              <a:buChar char="•"/>
            </a:pPr>
            <a:endParaRPr lang="en-US" sz="1400" dirty="0">
              <a:solidFill>
                <a:srgbClr val="2D4B9B"/>
              </a:solidFill>
              <a:latin typeface="Arial"/>
            </a:endParaRPr>
          </a:p>
        </p:txBody>
      </p:sp>
    </p:spTree>
    <p:extLst>
      <p:ext uri="{BB962C8B-B14F-4D97-AF65-F5344CB8AC3E}">
        <p14:creationId xmlns:p14="http://schemas.microsoft.com/office/powerpoint/2010/main" val="113266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56D23B0-904D-48BC-AF8B-5251650D5EBC}"/>
              </a:ext>
            </a:extLst>
          </p:cNvPr>
          <p:cNvPicPr>
            <a:picLocks noChangeAspect="1"/>
          </p:cNvPicPr>
          <p:nvPr/>
        </p:nvPicPr>
        <p:blipFill>
          <a:blip r:embed="rId2"/>
          <a:stretch>
            <a:fillRect/>
          </a:stretch>
        </p:blipFill>
        <p:spPr>
          <a:xfrm>
            <a:off x="786785" y="361852"/>
            <a:ext cx="8321719" cy="5227387"/>
          </a:xfrm>
          <a:prstGeom prst="rect">
            <a:avLst/>
          </a:prstGeom>
        </p:spPr>
      </p:pic>
      <p:grpSp>
        <p:nvGrpSpPr>
          <p:cNvPr id="5" name="Group 4">
            <a:extLst>
              <a:ext uri="{FF2B5EF4-FFF2-40B4-BE49-F238E27FC236}">
                <a16:creationId xmlns:a16="http://schemas.microsoft.com/office/drawing/2014/main" id="{E92828DB-7962-5328-5197-78309428C741}"/>
              </a:ext>
            </a:extLst>
          </p:cNvPr>
          <p:cNvGrpSpPr/>
          <p:nvPr/>
        </p:nvGrpSpPr>
        <p:grpSpPr>
          <a:xfrm>
            <a:off x="650029" y="1160686"/>
            <a:ext cx="1473699" cy="2763990"/>
            <a:chOff x="3376714" y="2045317"/>
            <a:chExt cx="2057400" cy="3830092"/>
          </a:xfrm>
        </p:grpSpPr>
        <p:pic>
          <p:nvPicPr>
            <p:cNvPr id="7" name="Picture 6" descr="A boat in the middle of the ocean&#10;&#10;Description automatically generated">
              <a:extLst>
                <a:ext uri="{FF2B5EF4-FFF2-40B4-BE49-F238E27FC236}">
                  <a16:creationId xmlns:a16="http://schemas.microsoft.com/office/drawing/2014/main" id="{C88AB8E1-8A58-3575-B0DD-22E75325A7F4}"/>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17346" r="48237" b="20254"/>
            <a:stretch/>
          </p:blipFill>
          <p:spPr>
            <a:xfrm>
              <a:off x="3376714" y="2045317"/>
              <a:ext cx="2057400" cy="3830092"/>
            </a:xfrm>
            <a:prstGeom prst="rect">
              <a:avLst/>
            </a:prstGeom>
          </p:spPr>
        </p:pic>
        <p:sp>
          <p:nvSpPr>
            <p:cNvPr id="8" name="TextBox 7">
              <a:extLst>
                <a:ext uri="{FF2B5EF4-FFF2-40B4-BE49-F238E27FC236}">
                  <a16:creationId xmlns:a16="http://schemas.microsoft.com/office/drawing/2014/main" id="{0973C330-A86C-59D7-7320-621670E14D7B}"/>
                </a:ext>
              </a:extLst>
            </p:cNvPr>
            <p:cNvSpPr txBox="1"/>
            <p:nvPr/>
          </p:nvSpPr>
          <p:spPr>
            <a:xfrm>
              <a:off x="3392671" y="2819058"/>
              <a:ext cx="1884443" cy="511788"/>
            </a:xfrm>
            <a:prstGeom prst="rect">
              <a:avLst/>
            </a:prstGeom>
            <a:noFill/>
          </p:spPr>
          <p:txBody>
            <a:bodyPr wrap="square" rtlCol="0">
              <a:spAutoFit/>
            </a:bodyPr>
            <a:lstStyle/>
            <a:p>
              <a:r>
                <a:rPr lang="en-GB" b="1" dirty="0">
                  <a:effectLst>
                    <a:outerShdw blurRad="38100" dist="38100" dir="2700000" algn="tl">
                      <a:srgbClr val="000000">
                        <a:alpha val="43137"/>
                      </a:srgbClr>
                    </a:outerShdw>
                  </a:effectLst>
                  <a:latin typeface="Tenorite" panose="00000500000000000000" pitchFamily="2" charset="0"/>
                </a:rPr>
                <a:t>SOFTWARE</a:t>
              </a:r>
            </a:p>
          </p:txBody>
        </p:sp>
      </p:grpSp>
      <p:grpSp>
        <p:nvGrpSpPr>
          <p:cNvPr id="9" name="Group 8">
            <a:extLst>
              <a:ext uri="{FF2B5EF4-FFF2-40B4-BE49-F238E27FC236}">
                <a16:creationId xmlns:a16="http://schemas.microsoft.com/office/drawing/2014/main" id="{5A730CCC-E1A0-C231-8B18-E78AAD572446}"/>
              </a:ext>
            </a:extLst>
          </p:cNvPr>
          <p:cNvGrpSpPr/>
          <p:nvPr/>
        </p:nvGrpSpPr>
        <p:grpSpPr>
          <a:xfrm>
            <a:off x="6867052" y="1161082"/>
            <a:ext cx="1473699" cy="2763990"/>
            <a:chOff x="3376714" y="2045317"/>
            <a:chExt cx="2057400" cy="3830092"/>
          </a:xfrm>
        </p:grpSpPr>
        <p:pic>
          <p:nvPicPr>
            <p:cNvPr id="10" name="Picture 9" descr="A boat in the middle of the ocean&#10;&#10;Description automatically generated">
              <a:extLst>
                <a:ext uri="{FF2B5EF4-FFF2-40B4-BE49-F238E27FC236}">
                  <a16:creationId xmlns:a16="http://schemas.microsoft.com/office/drawing/2014/main" id="{24BF5A9E-A80F-D55C-E244-283D5E5D1B84}"/>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17346" r="48237" b="20254"/>
            <a:stretch/>
          </p:blipFill>
          <p:spPr>
            <a:xfrm>
              <a:off x="3376714" y="2045317"/>
              <a:ext cx="2057400" cy="3830092"/>
            </a:xfrm>
            <a:prstGeom prst="rect">
              <a:avLst/>
            </a:prstGeom>
          </p:spPr>
        </p:pic>
        <p:sp>
          <p:nvSpPr>
            <p:cNvPr id="11" name="TextBox 10">
              <a:extLst>
                <a:ext uri="{FF2B5EF4-FFF2-40B4-BE49-F238E27FC236}">
                  <a16:creationId xmlns:a16="http://schemas.microsoft.com/office/drawing/2014/main" id="{660C65DB-8C69-5720-6DEE-7A6BFC902A12}"/>
                </a:ext>
              </a:extLst>
            </p:cNvPr>
            <p:cNvSpPr txBox="1"/>
            <p:nvPr/>
          </p:nvSpPr>
          <p:spPr>
            <a:xfrm>
              <a:off x="3376714" y="2787381"/>
              <a:ext cx="1884443" cy="895628"/>
            </a:xfrm>
            <a:prstGeom prst="rect">
              <a:avLst/>
            </a:prstGeom>
            <a:noFill/>
          </p:spPr>
          <p:txBody>
            <a:bodyPr wrap="square" rtlCol="0">
              <a:spAutoFit/>
            </a:bodyPr>
            <a:lstStyle/>
            <a:p>
              <a:r>
                <a:rPr lang="en-GB" b="1" dirty="0">
                  <a:effectLst>
                    <a:outerShdw blurRad="38100" dist="38100" dir="2700000" algn="tl">
                      <a:srgbClr val="000000">
                        <a:alpha val="43137"/>
                      </a:srgbClr>
                    </a:outerShdw>
                  </a:effectLst>
                  <a:latin typeface="Tenorite" panose="00000500000000000000" pitchFamily="2" charset="0"/>
                </a:rPr>
                <a:t>COMMON</a:t>
              </a:r>
            </a:p>
            <a:p>
              <a:r>
                <a:rPr lang="en-GB" b="1" dirty="0">
                  <a:effectLst>
                    <a:outerShdw blurRad="38100" dist="38100" dir="2700000" algn="tl">
                      <a:srgbClr val="000000">
                        <a:alpha val="43137"/>
                      </a:srgbClr>
                    </a:outerShdw>
                  </a:effectLst>
                  <a:latin typeface="Tenorite" panose="00000500000000000000" pitchFamily="2" charset="0"/>
                </a:rPr>
                <a:t>Verification</a:t>
              </a:r>
            </a:p>
          </p:txBody>
        </p:sp>
      </p:grpSp>
      <p:grpSp>
        <p:nvGrpSpPr>
          <p:cNvPr id="13" name="Group 12">
            <a:extLst>
              <a:ext uri="{FF2B5EF4-FFF2-40B4-BE49-F238E27FC236}">
                <a16:creationId xmlns:a16="http://schemas.microsoft.com/office/drawing/2014/main" id="{71925F3B-FE37-E98C-4D24-F6FFE8321FCF}"/>
              </a:ext>
            </a:extLst>
          </p:cNvPr>
          <p:cNvGrpSpPr/>
          <p:nvPr/>
        </p:nvGrpSpPr>
        <p:grpSpPr>
          <a:xfrm>
            <a:off x="2201245" y="1171503"/>
            <a:ext cx="1473699" cy="2763990"/>
            <a:chOff x="3376714" y="2045317"/>
            <a:chExt cx="2057400" cy="3830092"/>
          </a:xfrm>
        </p:grpSpPr>
        <p:pic>
          <p:nvPicPr>
            <p:cNvPr id="15" name="Picture 14" descr="A boat in the middle of the ocean&#10;&#10;Description automatically generated">
              <a:extLst>
                <a:ext uri="{FF2B5EF4-FFF2-40B4-BE49-F238E27FC236}">
                  <a16:creationId xmlns:a16="http://schemas.microsoft.com/office/drawing/2014/main" id="{4F2732D3-D808-62B9-059D-4963E14E5121}"/>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17346" r="48237" b="20254"/>
            <a:stretch/>
          </p:blipFill>
          <p:spPr>
            <a:xfrm>
              <a:off x="3376714" y="2045317"/>
              <a:ext cx="2057400" cy="3830092"/>
            </a:xfrm>
            <a:prstGeom prst="rect">
              <a:avLst/>
            </a:prstGeom>
          </p:spPr>
        </p:pic>
        <p:sp>
          <p:nvSpPr>
            <p:cNvPr id="17" name="TextBox 16">
              <a:extLst>
                <a:ext uri="{FF2B5EF4-FFF2-40B4-BE49-F238E27FC236}">
                  <a16:creationId xmlns:a16="http://schemas.microsoft.com/office/drawing/2014/main" id="{FBE8EED3-C1F6-C9D1-3EF9-4A824E60A915}"/>
                </a:ext>
              </a:extLst>
            </p:cNvPr>
            <p:cNvSpPr txBox="1"/>
            <p:nvPr/>
          </p:nvSpPr>
          <p:spPr>
            <a:xfrm>
              <a:off x="3376714" y="2771542"/>
              <a:ext cx="1884443" cy="895628"/>
            </a:xfrm>
            <a:prstGeom prst="rect">
              <a:avLst/>
            </a:prstGeom>
            <a:noFill/>
          </p:spPr>
          <p:txBody>
            <a:bodyPr wrap="square" rtlCol="0">
              <a:spAutoFit/>
            </a:bodyPr>
            <a:lstStyle/>
            <a:p>
              <a:r>
                <a:rPr lang="en-GB" b="1" dirty="0">
                  <a:effectLst>
                    <a:outerShdw blurRad="38100" dist="38100" dir="2700000" algn="tl">
                      <a:srgbClr val="000000">
                        <a:alpha val="43137"/>
                      </a:srgbClr>
                    </a:outerShdw>
                  </a:effectLst>
                  <a:latin typeface="Tenorite" panose="00000500000000000000" pitchFamily="2" charset="0"/>
                </a:rPr>
                <a:t>NWP </a:t>
              </a:r>
            </a:p>
            <a:p>
              <a:r>
                <a:rPr lang="en-GB" b="1" dirty="0">
                  <a:effectLst>
                    <a:outerShdw blurRad="38100" dist="38100" dir="2700000" algn="tl">
                      <a:srgbClr val="000000">
                        <a:alpha val="43137"/>
                      </a:srgbClr>
                    </a:outerShdw>
                  </a:effectLst>
                  <a:latin typeface="Tenorite" panose="00000500000000000000" pitchFamily="2" charset="0"/>
                </a:rPr>
                <a:t>Test suite</a:t>
              </a:r>
            </a:p>
          </p:txBody>
        </p:sp>
      </p:grpSp>
      <p:grpSp>
        <p:nvGrpSpPr>
          <p:cNvPr id="19" name="Group 18">
            <a:extLst>
              <a:ext uri="{FF2B5EF4-FFF2-40B4-BE49-F238E27FC236}">
                <a16:creationId xmlns:a16="http://schemas.microsoft.com/office/drawing/2014/main" id="{A22376E8-26FA-A331-72C1-B8215892E44E}"/>
              </a:ext>
            </a:extLst>
          </p:cNvPr>
          <p:cNvGrpSpPr/>
          <p:nvPr/>
        </p:nvGrpSpPr>
        <p:grpSpPr>
          <a:xfrm>
            <a:off x="3793180" y="1164709"/>
            <a:ext cx="1473699" cy="2763990"/>
            <a:chOff x="3376714" y="2045317"/>
            <a:chExt cx="2057400" cy="3830092"/>
          </a:xfrm>
        </p:grpSpPr>
        <p:pic>
          <p:nvPicPr>
            <p:cNvPr id="21" name="Picture 20" descr="A boat in the middle of the ocean&#10;&#10;Description automatically generated">
              <a:extLst>
                <a:ext uri="{FF2B5EF4-FFF2-40B4-BE49-F238E27FC236}">
                  <a16:creationId xmlns:a16="http://schemas.microsoft.com/office/drawing/2014/main" id="{47C95B2E-5C22-B11C-AD48-C673343F306E}"/>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17346" r="48237" b="20254"/>
            <a:stretch/>
          </p:blipFill>
          <p:spPr>
            <a:xfrm>
              <a:off x="3376714" y="2045317"/>
              <a:ext cx="2057400" cy="3830092"/>
            </a:xfrm>
            <a:prstGeom prst="rect">
              <a:avLst/>
            </a:prstGeom>
          </p:spPr>
        </p:pic>
        <p:sp>
          <p:nvSpPr>
            <p:cNvPr id="22" name="TextBox 21">
              <a:extLst>
                <a:ext uri="{FF2B5EF4-FFF2-40B4-BE49-F238E27FC236}">
                  <a16:creationId xmlns:a16="http://schemas.microsoft.com/office/drawing/2014/main" id="{D52E9B3B-BE16-FB3B-ABEF-5F8D542366D2}"/>
                </a:ext>
              </a:extLst>
            </p:cNvPr>
            <p:cNvSpPr txBox="1"/>
            <p:nvPr/>
          </p:nvSpPr>
          <p:spPr>
            <a:xfrm>
              <a:off x="3376714" y="2708187"/>
              <a:ext cx="1884443" cy="895628"/>
            </a:xfrm>
            <a:prstGeom prst="rect">
              <a:avLst/>
            </a:prstGeom>
            <a:noFill/>
          </p:spPr>
          <p:txBody>
            <a:bodyPr wrap="square" rtlCol="0">
              <a:spAutoFit/>
            </a:bodyPr>
            <a:lstStyle/>
            <a:p>
              <a:r>
                <a:rPr lang="en-GB" b="1" dirty="0">
                  <a:effectLst>
                    <a:outerShdw blurRad="38100" dist="38100" dir="2700000" algn="tl">
                      <a:srgbClr val="000000">
                        <a:alpha val="43137"/>
                      </a:srgbClr>
                    </a:outerShdw>
                  </a:effectLst>
                  <a:latin typeface="Tenorite" panose="00000500000000000000" pitchFamily="2" charset="0"/>
                </a:rPr>
                <a:t>Methods - HIW</a:t>
              </a:r>
            </a:p>
          </p:txBody>
        </p:sp>
      </p:grpSp>
      <p:grpSp>
        <p:nvGrpSpPr>
          <p:cNvPr id="23" name="Group 22">
            <a:extLst>
              <a:ext uri="{FF2B5EF4-FFF2-40B4-BE49-F238E27FC236}">
                <a16:creationId xmlns:a16="http://schemas.microsoft.com/office/drawing/2014/main" id="{C5F3ACD4-1E41-635C-1D23-7A865B2D5171}"/>
              </a:ext>
            </a:extLst>
          </p:cNvPr>
          <p:cNvGrpSpPr/>
          <p:nvPr/>
        </p:nvGrpSpPr>
        <p:grpSpPr>
          <a:xfrm>
            <a:off x="5338160" y="1160124"/>
            <a:ext cx="1649760" cy="2763990"/>
            <a:chOff x="3376714" y="2045317"/>
            <a:chExt cx="2303195" cy="3830092"/>
          </a:xfrm>
        </p:grpSpPr>
        <p:pic>
          <p:nvPicPr>
            <p:cNvPr id="24" name="Picture 23" descr="A boat in the middle of the ocean&#10;&#10;Description automatically generated">
              <a:extLst>
                <a:ext uri="{FF2B5EF4-FFF2-40B4-BE49-F238E27FC236}">
                  <a16:creationId xmlns:a16="http://schemas.microsoft.com/office/drawing/2014/main" id="{B4897A60-D377-914C-5386-56B1391BAF94}"/>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17346" r="48237" b="20254"/>
            <a:stretch/>
          </p:blipFill>
          <p:spPr>
            <a:xfrm>
              <a:off x="3376714" y="2045317"/>
              <a:ext cx="2057400" cy="3830092"/>
            </a:xfrm>
            <a:prstGeom prst="rect">
              <a:avLst/>
            </a:prstGeom>
          </p:spPr>
        </p:pic>
        <p:sp>
          <p:nvSpPr>
            <p:cNvPr id="25" name="TextBox 24">
              <a:extLst>
                <a:ext uri="{FF2B5EF4-FFF2-40B4-BE49-F238E27FC236}">
                  <a16:creationId xmlns:a16="http://schemas.microsoft.com/office/drawing/2014/main" id="{FFC2E359-921E-5DF0-A785-AA3A45BB0572}"/>
                </a:ext>
              </a:extLst>
            </p:cNvPr>
            <p:cNvSpPr txBox="1"/>
            <p:nvPr/>
          </p:nvSpPr>
          <p:spPr>
            <a:xfrm>
              <a:off x="3376714" y="2795770"/>
              <a:ext cx="2303195" cy="852979"/>
            </a:xfrm>
            <a:prstGeom prst="rect">
              <a:avLst/>
            </a:prstGeom>
            <a:noFill/>
          </p:spPr>
          <p:txBody>
            <a:bodyPr wrap="square" rtlCol="0">
              <a:spAutoFit/>
            </a:bodyPr>
            <a:lstStyle/>
            <a:p>
              <a:r>
                <a:rPr lang="en-GB" b="1" dirty="0">
                  <a:effectLst>
                    <a:outerShdw blurRad="38100" dist="38100" dir="2700000" algn="tl">
                      <a:srgbClr val="000000">
                        <a:alpha val="43137"/>
                      </a:srgbClr>
                    </a:outerShdw>
                  </a:effectLst>
                  <a:latin typeface="Tenorite" panose="00000500000000000000" pitchFamily="2" charset="0"/>
                </a:rPr>
                <a:t>PP / PT</a:t>
              </a:r>
            </a:p>
            <a:p>
              <a:r>
                <a:rPr lang="en-GB" sz="1600" b="1" dirty="0">
                  <a:effectLst>
                    <a:outerShdw blurRad="38100" dist="38100" dir="2700000" algn="tl">
                      <a:srgbClr val="000000">
                        <a:alpha val="43137"/>
                      </a:srgbClr>
                    </a:outerShdw>
                  </a:effectLst>
                  <a:latin typeface="Tenorite" panose="00000500000000000000" pitchFamily="2" charset="0"/>
                </a:rPr>
                <a:t>Collaborations</a:t>
              </a:r>
            </a:p>
          </p:txBody>
        </p:sp>
      </p:grpSp>
      <p:pic>
        <p:nvPicPr>
          <p:cNvPr id="16" name="Picture 5" descr="logo2nd">
            <a:extLst>
              <a:ext uri="{FF2B5EF4-FFF2-40B4-BE49-F238E27FC236}">
                <a16:creationId xmlns:a16="http://schemas.microsoft.com/office/drawing/2014/main" id="{6742583A-8CCB-6DB4-73AB-340DCFF2AA2D}"/>
              </a:ext>
            </a:extLst>
          </p:cNvPr>
          <p:cNvPicPr>
            <a:picLocks noChangeAspect="1" noChangeArrowheads="1"/>
          </p:cNvPicPr>
          <p:nvPr/>
        </p:nvPicPr>
        <p:blipFill>
          <a:blip r:embed="rId4" cstate="print"/>
          <a:srcRect/>
          <a:stretch>
            <a:fillRect/>
          </a:stretch>
        </p:blipFill>
        <p:spPr bwMode="auto">
          <a:xfrm>
            <a:off x="0" y="6400695"/>
            <a:ext cx="1786047" cy="446200"/>
          </a:xfrm>
          <a:prstGeom prst="rect">
            <a:avLst/>
          </a:prstGeom>
          <a:noFill/>
          <a:ln w="9525">
            <a:noFill/>
            <a:miter lim="800000"/>
            <a:headEnd/>
            <a:tailEnd/>
          </a:ln>
        </p:spPr>
      </p:pic>
      <p:pic>
        <p:nvPicPr>
          <p:cNvPr id="18" name="Picture 17" descr="Text&#10;&#10;Description automatically generated">
            <a:extLst>
              <a:ext uri="{FF2B5EF4-FFF2-40B4-BE49-F238E27FC236}">
                <a16:creationId xmlns:a16="http://schemas.microsoft.com/office/drawing/2014/main" id="{52B2F4F5-D530-4B23-D650-45DB10082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446" y="6372578"/>
            <a:ext cx="1395937" cy="487737"/>
          </a:xfrm>
          <a:prstGeom prst="rect">
            <a:avLst/>
          </a:prstGeom>
          <a:effectLst>
            <a:outerShdw blurRad="50800" dist="50800" dir="5400000" algn="ctr" rotWithShape="0">
              <a:schemeClr val="accent1">
                <a:lumMod val="75000"/>
              </a:schemeClr>
            </a:outerShdw>
          </a:effectLst>
        </p:spPr>
      </p:pic>
      <p:sp>
        <p:nvSpPr>
          <p:cNvPr id="20" name="Footer Placeholder 4">
            <a:extLst>
              <a:ext uri="{FF2B5EF4-FFF2-40B4-BE49-F238E27FC236}">
                <a16:creationId xmlns:a16="http://schemas.microsoft.com/office/drawing/2014/main" id="{235D4EF0-E2B1-8689-B955-0184AFA4353E}"/>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2" name="Slide Number Placeholder 1">
            <a:extLst>
              <a:ext uri="{FF2B5EF4-FFF2-40B4-BE49-F238E27FC236}">
                <a16:creationId xmlns:a16="http://schemas.microsoft.com/office/drawing/2014/main" id="{B3591BF8-8E01-85DE-C245-A7F58A1C66C8}"/>
              </a:ext>
            </a:extLst>
          </p:cNvPr>
          <p:cNvSpPr>
            <a:spLocks noGrp="1"/>
          </p:cNvSpPr>
          <p:nvPr>
            <p:ph type="sldNum" sz="quarter" idx="12"/>
          </p:nvPr>
        </p:nvSpPr>
        <p:spPr/>
        <p:txBody>
          <a:bodyPr/>
          <a:lstStyle/>
          <a:p>
            <a:fld id="{D04CF772-E68F-4361-BA8B-04E036CC7765}" type="slidenum">
              <a:rPr lang="en-GB" smtClean="0"/>
              <a:t>2</a:t>
            </a:fld>
            <a:endParaRPr lang="en-GB"/>
          </a:p>
        </p:txBody>
      </p:sp>
    </p:spTree>
    <p:extLst>
      <p:ext uri="{BB962C8B-B14F-4D97-AF65-F5344CB8AC3E}">
        <p14:creationId xmlns:p14="http://schemas.microsoft.com/office/powerpoint/2010/main" val="1756043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F7268B4-FF87-43BF-8040-97E546198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02" y="1755234"/>
            <a:ext cx="3909445" cy="2345666"/>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C28B8C95-84DD-4930-9B3B-B76B5700C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328" y="1755234"/>
            <a:ext cx="3909444" cy="2345666"/>
          </a:xfrm>
          <a:prstGeom prst="rect">
            <a:avLst/>
          </a:prstGeom>
          <a:ln>
            <a:noFill/>
          </a:ln>
          <a:effectLst>
            <a:outerShdw blurRad="292100" dist="139700" dir="2700000" algn="tl" rotWithShape="0">
              <a:srgbClr val="333333">
                <a:alpha val="65000"/>
              </a:srgbClr>
            </a:outerShdw>
          </a:effectLst>
        </p:spPr>
      </p:pic>
      <p:sp>
        <p:nvSpPr>
          <p:cNvPr id="12" name="Textfeld 11">
            <a:extLst>
              <a:ext uri="{FF2B5EF4-FFF2-40B4-BE49-F238E27FC236}">
                <a16:creationId xmlns:a16="http://schemas.microsoft.com/office/drawing/2014/main" id="{2FDC96B6-C8CC-4635-BD55-ED62C29B56E8}"/>
              </a:ext>
            </a:extLst>
          </p:cNvPr>
          <p:cNvSpPr txBox="1"/>
          <p:nvPr/>
        </p:nvSpPr>
        <p:spPr>
          <a:xfrm>
            <a:off x="1381538" y="1530628"/>
            <a:ext cx="1916960" cy="274469"/>
          </a:xfrm>
          <a:prstGeom prst="rect">
            <a:avLst/>
          </a:prstGeom>
          <a:noFill/>
        </p:spPr>
        <p:txBody>
          <a:bodyPr wrap="square" rtlCol="0">
            <a:spAutoFit/>
          </a:bodyPr>
          <a:lstStyle/>
          <a:p>
            <a:r>
              <a:rPr lang="en-US" sz="1200" b="1">
                <a:solidFill>
                  <a:srgbClr val="2D4B9B"/>
                </a:solidFill>
                <a:latin typeface="Arial"/>
              </a:rPr>
              <a:t>AI 48h front forecasts</a:t>
            </a:r>
          </a:p>
        </p:txBody>
      </p:sp>
      <p:sp>
        <p:nvSpPr>
          <p:cNvPr id="13" name="Textfeld 12">
            <a:extLst>
              <a:ext uri="{FF2B5EF4-FFF2-40B4-BE49-F238E27FC236}">
                <a16:creationId xmlns:a16="http://schemas.microsoft.com/office/drawing/2014/main" id="{058D6414-F662-4F0B-BD81-7F5F83CA26C0}"/>
              </a:ext>
            </a:extLst>
          </p:cNvPr>
          <p:cNvSpPr txBox="1"/>
          <p:nvPr/>
        </p:nvSpPr>
        <p:spPr>
          <a:xfrm>
            <a:off x="5520711" y="1530628"/>
            <a:ext cx="2315602" cy="274469"/>
          </a:xfrm>
          <a:prstGeom prst="rect">
            <a:avLst/>
          </a:prstGeom>
          <a:noFill/>
        </p:spPr>
        <p:txBody>
          <a:bodyPr wrap="square" rtlCol="0">
            <a:spAutoFit/>
          </a:bodyPr>
          <a:lstStyle/>
          <a:p>
            <a:r>
              <a:rPr lang="en-US" sz="1200" b="1">
                <a:solidFill>
                  <a:srgbClr val="2D4B9B"/>
                </a:solidFill>
                <a:latin typeface="Arial"/>
              </a:rPr>
              <a:t>Human 48h front forecasts</a:t>
            </a:r>
          </a:p>
        </p:txBody>
      </p:sp>
      <p:sp>
        <p:nvSpPr>
          <p:cNvPr id="10" name="Textfeld 9">
            <a:extLst>
              <a:ext uri="{FF2B5EF4-FFF2-40B4-BE49-F238E27FC236}">
                <a16:creationId xmlns:a16="http://schemas.microsoft.com/office/drawing/2014/main" id="{A5CF3487-E3F7-4584-8BFF-693474111040}"/>
              </a:ext>
            </a:extLst>
          </p:cNvPr>
          <p:cNvSpPr txBox="1"/>
          <p:nvPr/>
        </p:nvSpPr>
        <p:spPr>
          <a:xfrm>
            <a:off x="1263153" y="4679166"/>
            <a:ext cx="907954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2D4B9B"/>
                </a:solidFill>
                <a:latin typeface="Arial"/>
              </a:rPr>
              <a:t>May 2024 AI and human front forecasts</a:t>
            </a:r>
          </a:p>
          <a:p>
            <a:pPr marL="285750" indent="-285750">
              <a:buFont typeface="Arial" panose="020B0604020202020204" pitchFamily="34" charset="0"/>
              <a:buChar char="•"/>
            </a:pPr>
            <a:r>
              <a:rPr lang="en-US" sz="1600" dirty="0">
                <a:solidFill>
                  <a:srgbClr val="2D4B9B"/>
                </a:solidFill>
                <a:latin typeface="Arial"/>
              </a:rPr>
              <a:t>Realistic front classification and position</a:t>
            </a:r>
          </a:p>
          <a:p>
            <a:pPr marL="285750" indent="-285750">
              <a:buFont typeface="Arial" panose="020B0604020202020204" pitchFamily="34" charset="0"/>
              <a:buChar char="•"/>
            </a:pPr>
            <a:r>
              <a:rPr lang="en-US" sz="1600" dirty="0">
                <a:solidFill>
                  <a:srgbClr val="2D4B9B"/>
                </a:solidFill>
                <a:latin typeface="Arial"/>
              </a:rPr>
              <a:t>AI fronts come with probability, thus broader, reflecting the model uncertainty</a:t>
            </a:r>
          </a:p>
        </p:txBody>
      </p:sp>
    </p:spTree>
    <p:extLst>
      <p:ext uri="{BB962C8B-B14F-4D97-AF65-F5344CB8AC3E}">
        <p14:creationId xmlns:p14="http://schemas.microsoft.com/office/powerpoint/2010/main" val="42965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85FACEE-81F3-49D4-8B47-1ED7097B85B9}"/>
              </a:ext>
            </a:extLst>
          </p:cNvPr>
          <p:cNvSpPr>
            <a:spLocks noGrp="1"/>
          </p:cNvSpPr>
          <p:nvPr>
            <p:ph type="sldNum" sz="quarter" idx="2"/>
          </p:nvPr>
        </p:nvSpPr>
        <p:spPr>
          <a:xfrm>
            <a:off x="7639993" y="4667689"/>
            <a:ext cx="172188" cy="1440000"/>
          </a:xfrm>
        </p:spPr>
        <p:txBody>
          <a:bodyPr/>
          <a:lstStyle/>
          <a:p>
            <a:fld id="{86CB4B4D-7CA3-9044-876B-883B54F8677D}" type="slidenum">
              <a:rPr lang="en-US">
                <a:solidFill>
                  <a:srgbClr val="2D4B9B">
                    <a:tint val="75000"/>
                  </a:srgbClr>
                </a:solidFill>
                <a:latin typeface="Arial"/>
              </a:rPr>
              <a:pPr/>
              <a:t>21</a:t>
            </a:fld>
            <a:endParaRPr lang="en-US">
              <a:solidFill>
                <a:srgbClr val="2D4B9B">
                  <a:tint val="75000"/>
                </a:srgbClr>
              </a:solidFill>
              <a:latin typeface="Arial"/>
            </a:endParaRPr>
          </a:p>
        </p:txBody>
      </p:sp>
      <p:pic>
        <p:nvPicPr>
          <p:cNvPr id="5" name="Grafik 4">
            <a:extLst>
              <a:ext uri="{FF2B5EF4-FFF2-40B4-BE49-F238E27FC236}">
                <a16:creationId xmlns:a16="http://schemas.microsoft.com/office/drawing/2014/main" id="{18B3E5AD-34D4-4C73-8912-67184090120E}"/>
              </a:ext>
            </a:extLst>
          </p:cNvPr>
          <p:cNvPicPr>
            <a:picLocks noChangeAspect="1"/>
          </p:cNvPicPr>
          <p:nvPr/>
        </p:nvPicPr>
        <p:blipFill>
          <a:blip r:embed="rId3"/>
          <a:stretch>
            <a:fillRect/>
          </a:stretch>
        </p:blipFill>
        <p:spPr>
          <a:xfrm>
            <a:off x="1037274" y="1508347"/>
            <a:ext cx="2794051" cy="1746282"/>
          </a:xfrm>
          <a:prstGeom prst="rect">
            <a:avLst/>
          </a:prstGeom>
        </p:spPr>
      </p:pic>
      <p:pic>
        <p:nvPicPr>
          <p:cNvPr id="6" name="Grafik 5">
            <a:extLst>
              <a:ext uri="{FF2B5EF4-FFF2-40B4-BE49-F238E27FC236}">
                <a16:creationId xmlns:a16="http://schemas.microsoft.com/office/drawing/2014/main" id="{159EBE61-EFB5-4210-9C82-DCA5673F922E}"/>
              </a:ext>
            </a:extLst>
          </p:cNvPr>
          <p:cNvPicPr>
            <a:picLocks noChangeAspect="1"/>
          </p:cNvPicPr>
          <p:nvPr/>
        </p:nvPicPr>
        <p:blipFill>
          <a:blip r:embed="rId4"/>
          <a:stretch>
            <a:fillRect/>
          </a:stretch>
        </p:blipFill>
        <p:spPr>
          <a:xfrm>
            <a:off x="1037274" y="3061627"/>
            <a:ext cx="2794051" cy="1746282"/>
          </a:xfrm>
          <a:prstGeom prst="rect">
            <a:avLst/>
          </a:prstGeom>
        </p:spPr>
      </p:pic>
      <p:pic>
        <p:nvPicPr>
          <p:cNvPr id="7" name="Grafik 6">
            <a:extLst>
              <a:ext uri="{FF2B5EF4-FFF2-40B4-BE49-F238E27FC236}">
                <a16:creationId xmlns:a16="http://schemas.microsoft.com/office/drawing/2014/main" id="{8864A145-6B84-48A7-9A77-241692B79FE6}"/>
              </a:ext>
            </a:extLst>
          </p:cNvPr>
          <p:cNvPicPr>
            <a:picLocks noChangeAspect="1"/>
          </p:cNvPicPr>
          <p:nvPr/>
        </p:nvPicPr>
        <p:blipFill>
          <a:blip r:embed="rId5"/>
          <a:stretch>
            <a:fillRect/>
          </a:stretch>
        </p:blipFill>
        <p:spPr>
          <a:xfrm>
            <a:off x="3577179" y="1508347"/>
            <a:ext cx="2794051" cy="1746282"/>
          </a:xfrm>
          <a:prstGeom prst="rect">
            <a:avLst/>
          </a:prstGeom>
        </p:spPr>
      </p:pic>
      <p:pic>
        <p:nvPicPr>
          <p:cNvPr id="8" name="Grafik 7">
            <a:extLst>
              <a:ext uri="{FF2B5EF4-FFF2-40B4-BE49-F238E27FC236}">
                <a16:creationId xmlns:a16="http://schemas.microsoft.com/office/drawing/2014/main" id="{9CA15D19-0468-4313-8E96-3EDBD9525278}"/>
              </a:ext>
            </a:extLst>
          </p:cNvPr>
          <p:cNvPicPr>
            <a:picLocks noChangeAspect="1"/>
          </p:cNvPicPr>
          <p:nvPr/>
        </p:nvPicPr>
        <p:blipFill>
          <a:blip r:embed="rId6"/>
          <a:stretch>
            <a:fillRect/>
          </a:stretch>
        </p:blipFill>
        <p:spPr>
          <a:xfrm>
            <a:off x="3616531" y="3061627"/>
            <a:ext cx="2794051" cy="1746282"/>
          </a:xfrm>
          <a:prstGeom prst="rect">
            <a:avLst/>
          </a:prstGeom>
        </p:spPr>
      </p:pic>
      <p:pic>
        <p:nvPicPr>
          <p:cNvPr id="9" name="Grafik 8">
            <a:extLst>
              <a:ext uri="{FF2B5EF4-FFF2-40B4-BE49-F238E27FC236}">
                <a16:creationId xmlns:a16="http://schemas.microsoft.com/office/drawing/2014/main" id="{1286EC72-DAB6-4EBB-BB17-ACC89AF97C37}"/>
              </a:ext>
            </a:extLst>
          </p:cNvPr>
          <p:cNvPicPr>
            <a:picLocks noChangeAspect="1"/>
          </p:cNvPicPr>
          <p:nvPr/>
        </p:nvPicPr>
        <p:blipFill>
          <a:blip r:embed="rId7"/>
          <a:stretch>
            <a:fillRect/>
          </a:stretch>
        </p:blipFill>
        <p:spPr>
          <a:xfrm>
            <a:off x="6195788" y="1508347"/>
            <a:ext cx="2794051" cy="1746282"/>
          </a:xfrm>
          <a:prstGeom prst="rect">
            <a:avLst/>
          </a:prstGeom>
        </p:spPr>
      </p:pic>
      <p:pic>
        <p:nvPicPr>
          <p:cNvPr id="10" name="Grafik 9">
            <a:extLst>
              <a:ext uri="{FF2B5EF4-FFF2-40B4-BE49-F238E27FC236}">
                <a16:creationId xmlns:a16="http://schemas.microsoft.com/office/drawing/2014/main" id="{B7C82044-0142-41EB-A3E2-3EAE0F04CA79}"/>
              </a:ext>
            </a:extLst>
          </p:cNvPr>
          <p:cNvPicPr>
            <a:picLocks noChangeAspect="1"/>
          </p:cNvPicPr>
          <p:nvPr/>
        </p:nvPicPr>
        <p:blipFill>
          <a:blip r:embed="rId8"/>
          <a:stretch>
            <a:fillRect/>
          </a:stretch>
        </p:blipFill>
        <p:spPr>
          <a:xfrm>
            <a:off x="6164789" y="3061627"/>
            <a:ext cx="2794051" cy="1746282"/>
          </a:xfrm>
          <a:prstGeom prst="rect">
            <a:avLst/>
          </a:prstGeom>
        </p:spPr>
      </p:pic>
      <p:sp>
        <p:nvSpPr>
          <p:cNvPr id="11" name="Textfeld 10">
            <a:extLst>
              <a:ext uri="{FF2B5EF4-FFF2-40B4-BE49-F238E27FC236}">
                <a16:creationId xmlns:a16="http://schemas.microsoft.com/office/drawing/2014/main" id="{F773B5C4-1EF3-44D3-B5E4-99DC36BDC072}"/>
              </a:ext>
            </a:extLst>
          </p:cNvPr>
          <p:cNvSpPr txBox="1"/>
          <p:nvPr/>
        </p:nvSpPr>
        <p:spPr>
          <a:xfrm>
            <a:off x="1837508" y="1016099"/>
            <a:ext cx="1229824" cy="369332"/>
          </a:xfrm>
          <a:prstGeom prst="rect">
            <a:avLst/>
          </a:prstGeom>
          <a:noFill/>
        </p:spPr>
        <p:txBody>
          <a:bodyPr wrap="none" rtlCol="0">
            <a:spAutoFit/>
          </a:bodyPr>
          <a:lstStyle/>
          <a:p>
            <a:r>
              <a:rPr lang="de-DE" b="1" dirty="0">
                <a:solidFill>
                  <a:srgbClr val="2D4B9B"/>
                </a:solidFill>
                <a:latin typeface="Arial"/>
              </a:rPr>
              <a:t>+1.5 </a:t>
            </a:r>
            <a:r>
              <a:rPr lang="de-DE" b="1" dirty="0" err="1">
                <a:solidFill>
                  <a:srgbClr val="2D4B9B"/>
                </a:solidFill>
                <a:latin typeface="Arial"/>
              </a:rPr>
              <a:t>days</a:t>
            </a:r>
            <a:endParaRPr lang="en-US" b="1" dirty="0">
              <a:solidFill>
                <a:srgbClr val="2D4B9B"/>
              </a:solidFill>
              <a:latin typeface="Arial"/>
            </a:endParaRPr>
          </a:p>
        </p:txBody>
      </p:sp>
      <p:sp>
        <p:nvSpPr>
          <p:cNvPr id="13" name="Textfeld 12">
            <a:extLst>
              <a:ext uri="{FF2B5EF4-FFF2-40B4-BE49-F238E27FC236}">
                <a16:creationId xmlns:a16="http://schemas.microsoft.com/office/drawing/2014/main" id="{BFEF3C3F-7A65-41C8-B714-D9E9D5367239}"/>
              </a:ext>
            </a:extLst>
          </p:cNvPr>
          <p:cNvSpPr txBox="1"/>
          <p:nvPr/>
        </p:nvSpPr>
        <p:spPr>
          <a:xfrm>
            <a:off x="4358639" y="1025735"/>
            <a:ext cx="1229824" cy="369332"/>
          </a:xfrm>
          <a:prstGeom prst="rect">
            <a:avLst/>
          </a:prstGeom>
          <a:noFill/>
        </p:spPr>
        <p:txBody>
          <a:bodyPr wrap="none" rtlCol="0">
            <a:spAutoFit/>
          </a:bodyPr>
          <a:lstStyle/>
          <a:p>
            <a:r>
              <a:rPr lang="de-DE" b="1" dirty="0">
                <a:solidFill>
                  <a:srgbClr val="2D4B9B"/>
                </a:solidFill>
                <a:latin typeface="Arial"/>
              </a:rPr>
              <a:t>+2.5 </a:t>
            </a:r>
            <a:r>
              <a:rPr lang="de-DE" b="1" dirty="0" err="1">
                <a:solidFill>
                  <a:srgbClr val="2D4B9B"/>
                </a:solidFill>
                <a:latin typeface="Arial"/>
              </a:rPr>
              <a:t>days</a:t>
            </a:r>
            <a:endParaRPr lang="en-US" b="1" dirty="0">
              <a:solidFill>
                <a:srgbClr val="2D4B9B"/>
              </a:solidFill>
              <a:latin typeface="Arial"/>
            </a:endParaRPr>
          </a:p>
        </p:txBody>
      </p:sp>
      <p:sp>
        <p:nvSpPr>
          <p:cNvPr id="14" name="Textfeld 13">
            <a:extLst>
              <a:ext uri="{FF2B5EF4-FFF2-40B4-BE49-F238E27FC236}">
                <a16:creationId xmlns:a16="http://schemas.microsoft.com/office/drawing/2014/main" id="{F9A42BE5-8622-454B-BA15-B5743FA09ACF}"/>
              </a:ext>
            </a:extLst>
          </p:cNvPr>
          <p:cNvSpPr txBox="1"/>
          <p:nvPr/>
        </p:nvSpPr>
        <p:spPr>
          <a:xfrm>
            <a:off x="7036338" y="972953"/>
            <a:ext cx="1229824" cy="369332"/>
          </a:xfrm>
          <a:prstGeom prst="rect">
            <a:avLst/>
          </a:prstGeom>
          <a:noFill/>
        </p:spPr>
        <p:txBody>
          <a:bodyPr wrap="none" rtlCol="0">
            <a:spAutoFit/>
          </a:bodyPr>
          <a:lstStyle/>
          <a:p>
            <a:r>
              <a:rPr lang="de-DE" b="1" dirty="0">
                <a:solidFill>
                  <a:srgbClr val="2D4B9B"/>
                </a:solidFill>
                <a:latin typeface="Arial"/>
              </a:rPr>
              <a:t>+4.5 </a:t>
            </a:r>
            <a:r>
              <a:rPr lang="de-DE" b="1" dirty="0" err="1">
                <a:solidFill>
                  <a:srgbClr val="2D4B9B"/>
                </a:solidFill>
                <a:latin typeface="Arial"/>
              </a:rPr>
              <a:t>days</a:t>
            </a:r>
            <a:endParaRPr lang="en-US" b="1" dirty="0">
              <a:solidFill>
                <a:srgbClr val="2D4B9B"/>
              </a:solidFill>
              <a:latin typeface="Arial"/>
            </a:endParaRPr>
          </a:p>
        </p:txBody>
      </p:sp>
      <p:sp>
        <p:nvSpPr>
          <p:cNvPr id="17" name="Median of Maximum Interest (MMI)">
            <a:extLst>
              <a:ext uri="{FF2B5EF4-FFF2-40B4-BE49-F238E27FC236}">
                <a16:creationId xmlns:a16="http://schemas.microsoft.com/office/drawing/2014/main" id="{E443D6F0-2835-4EEB-8E16-98BE8273139B}"/>
              </a:ext>
            </a:extLst>
          </p:cNvPr>
          <p:cNvSpPr txBox="1">
            <a:spLocks noGrp="1"/>
          </p:cNvSpPr>
          <p:nvPr>
            <p:ph type="title"/>
          </p:nvPr>
        </p:nvSpPr>
        <p:spPr>
          <a:xfrm>
            <a:off x="312787" y="474424"/>
            <a:ext cx="6723551" cy="276999"/>
          </a:xfrm>
          <a:prstGeom prst="rect">
            <a:avLst/>
          </a:prstGeom>
        </p:spPr>
        <p:txBody>
          <a:bodyPr/>
          <a:lstStyle/>
          <a:p>
            <a:r>
              <a:rPr lang="en-US" sz="2000" b="1" dirty="0"/>
              <a:t>Evaluation (against human analysis) </a:t>
            </a:r>
          </a:p>
        </p:txBody>
      </p:sp>
      <p:sp>
        <p:nvSpPr>
          <p:cNvPr id="16" name="Textfeld 15">
            <a:extLst>
              <a:ext uri="{FF2B5EF4-FFF2-40B4-BE49-F238E27FC236}">
                <a16:creationId xmlns:a16="http://schemas.microsoft.com/office/drawing/2014/main" id="{C95F3501-3D55-4A02-A793-6BB34B180A4D}"/>
              </a:ext>
            </a:extLst>
          </p:cNvPr>
          <p:cNvSpPr txBox="1"/>
          <p:nvPr/>
        </p:nvSpPr>
        <p:spPr>
          <a:xfrm>
            <a:off x="232724" y="2070391"/>
            <a:ext cx="495561" cy="369332"/>
          </a:xfrm>
          <a:prstGeom prst="rect">
            <a:avLst/>
          </a:prstGeom>
          <a:noFill/>
        </p:spPr>
        <p:txBody>
          <a:bodyPr wrap="square" rtlCol="0">
            <a:spAutoFit/>
          </a:bodyPr>
          <a:lstStyle/>
          <a:p>
            <a:r>
              <a:rPr lang="de-DE" b="1" dirty="0">
                <a:solidFill>
                  <a:srgbClr val="2D4B9B"/>
                </a:solidFill>
                <a:latin typeface="Arial"/>
              </a:rPr>
              <a:t>AI</a:t>
            </a:r>
            <a:endParaRPr lang="en-US" b="1" dirty="0">
              <a:solidFill>
                <a:srgbClr val="2D4B9B"/>
              </a:solidFill>
              <a:latin typeface="Arial"/>
            </a:endParaRPr>
          </a:p>
        </p:txBody>
      </p:sp>
      <p:sp>
        <p:nvSpPr>
          <p:cNvPr id="19" name="Textfeld 18">
            <a:extLst>
              <a:ext uri="{FF2B5EF4-FFF2-40B4-BE49-F238E27FC236}">
                <a16:creationId xmlns:a16="http://schemas.microsoft.com/office/drawing/2014/main" id="{63AAAF35-DD5E-4226-B29A-979968FB9FC3}"/>
              </a:ext>
            </a:extLst>
          </p:cNvPr>
          <p:cNvSpPr txBox="1"/>
          <p:nvPr/>
        </p:nvSpPr>
        <p:spPr>
          <a:xfrm>
            <a:off x="64912" y="3520369"/>
            <a:ext cx="1153251" cy="369332"/>
          </a:xfrm>
          <a:prstGeom prst="rect">
            <a:avLst/>
          </a:prstGeom>
          <a:noFill/>
        </p:spPr>
        <p:txBody>
          <a:bodyPr wrap="square" rtlCol="0">
            <a:spAutoFit/>
          </a:bodyPr>
          <a:lstStyle/>
          <a:p>
            <a:r>
              <a:rPr lang="de-DE" b="1" dirty="0">
                <a:solidFill>
                  <a:srgbClr val="2D4B9B"/>
                </a:solidFill>
                <a:latin typeface="Arial"/>
              </a:rPr>
              <a:t>Human</a:t>
            </a:r>
            <a:endParaRPr lang="en-US" b="1" dirty="0">
              <a:solidFill>
                <a:srgbClr val="2D4B9B"/>
              </a:solidFill>
              <a:latin typeface="Arial"/>
            </a:endParaRPr>
          </a:p>
        </p:txBody>
      </p:sp>
      <p:pic>
        <p:nvPicPr>
          <p:cNvPr id="15" name="Grafik 14">
            <a:extLst>
              <a:ext uri="{FF2B5EF4-FFF2-40B4-BE49-F238E27FC236}">
                <a16:creationId xmlns:a16="http://schemas.microsoft.com/office/drawing/2014/main" id="{6E6C2CA0-98D4-4B87-A2A6-12DD6E5D69DE}"/>
              </a:ext>
            </a:extLst>
          </p:cNvPr>
          <p:cNvPicPr>
            <a:picLocks noChangeAspect="1"/>
          </p:cNvPicPr>
          <p:nvPr/>
        </p:nvPicPr>
        <p:blipFill>
          <a:blip r:embed="rId9"/>
          <a:stretch>
            <a:fillRect/>
          </a:stretch>
        </p:blipFill>
        <p:spPr>
          <a:xfrm>
            <a:off x="734697" y="6356636"/>
            <a:ext cx="8132769" cy="298730"/>
          </a:xfrm>
          <a:prstGeom prst="rect">
            <a:avLst/>
          </a:prstGeom>
        </p:spPr>
      </p:pic>
      <p:sp>
        <p:nvSpPr>
          <p:cNvPr id="3" name="TextBox 2">
            <a:extLst>
              <a:ext uri="{FF2B5EF4-FFF2-40B4-BE49-F238E27FC236}">
                <a16:creationId xmlns:a16="http://schemas.microsoft.com/office/drawing/2014/main" id="{DFFA0AD9-7480-553C-BA17-E3F14062BD6F}"/>
              </a:ext>
            </a:extLst>
          </p:cNvPr>
          <p:cNvSpPr txBox="1"/>
          <p:nvPr/>
        </p:nvSpPr>
        <p:spPr>
          <a:xfrm>
            <a:off x="0" y="5105219"/>
            <a:ext cx="9348203" cy="954107"/>
          </a:xfrm>
          <a:prstGeom prst="rect">
            <a:avLst/>
          </a:prstGeom>
          <a:noFill/>
        </p:spPr>
        <p:txBody>
          <a:bodyPr wrap="square">
            <a:spAutoFit/>
          </a:bodyPr>
          <a:lstStyle/>
          <a:p>
            <a:r>
              <a:rPr lang="en-US" sz="1400" b="1" dirty="0"/>
              <a:t>AI forecasts outperform forecaster forecasts, reasons:</a:t>
            </a:r>
          </a:p>
          <a:p>
            <a:pPr marL="742950" lvl="1" indent="-285750">
              <a:buFont typeface="Arial" panose="020B0604020202020204" pitchFamily="34" charset="0"/>
              <a:buChar char="•"/>
            </a:pPr>
            <a:r>
              <a:rPr lang="en-US" sz="1400" b="1" dirty="0"/>
              <a:t>AI not subject to personal preferences, time-pressure, previously made analysis, i.e. consistency</a:t>
            </a:r>
          </a:p>
          <a:p>
            <a:pPr marL="742950" lvl="1" indent="-285750">
              <a:buFont typeface="Arial" panose="020B0604020202020204" pitchFamily="34" charset="0"/>
              <a:buChar char="•"/>
            </a:pPr>
            <a:r>
              <a:rPr lang="en-US" sz="1400" b="1" dirty="0"/>
              <a:t>AI and forecaster input is the same (ICON model), no advantage for forecasters</a:t>
            </a:r>
          </a:p>
          <a:p>
            <a:pPr marL="742950" lvl="1" indent="-285750">
              <a:buFont typeface="Arial" panose="020B0604020202020204" pitchFamily="34" charset="0"/>
              <a:buChar char="•"/>
            </a:pPr>
            <a:endParaRPr lang="en-US" sz="1400" b="1" dirty="0"/>
          </a:p>
        </p:txBody>
      </p:sp>
    </p:spTree>
    <p:extLst>
      <p:ext uri="{BB962C8B-B14F-4D97-AF65-F5344CB8AC3E}">
        <p14:creationId xmlns:p14="http://schemas.microsoft.com/office/powerpoint/2010/main" val="9403574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80460" y="3352800"/>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6" name="Picture 5" descr="logo2nd">
            <a:extLst>
              <a:ext uri="{FF2B5EF4-FFF2-40B4-BE49-F238E27FC236}">
                <a16:creationId xmlns:a16="http://schemas.microsoft.com/office/drawing/2014/main" id="{264ACB4A-D4E3-53E6-27D3-C05E6149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69919"/>
            <a:ext cx="1802581" cy="4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8C05DA4-5892-8002-4F2C-CF11607F4168}"/>
              </a:ext>
            </a:extLst>
          </p:cNvPr>
          <p:cNvPicPr>
            <a:picLocks noChangeAspect="1"/>
          </p:cNvPicPr>
          <p:nvPr/>
        </p:nvPicPr>
        <p:blipFill>
          <a:blip r:embed="rId4"/>
          <a:stretch>
            <a:fillRect/>
          </a:stretch>
        </p:blipFill>
        <p:spPr>
          <a:xfrm>
            <a:off x="786785" y="361852"/>
            <a:ext cx="8321719" cy="5227387"/>
          </a:xfrm>
          <a:prstGeom prst="rect">
            <a:avLst/>
          </a:prstGeom>
        </p:spPr>
      </p:pic>
      <p:pic>
        <p:nvPicPr>
          <p:cNvPr id="5" name="Picture 5" descr="logo2nd">
            <a:extLst>
              <a:ext uri="{FF2B5EF4-FFF2-40B4-BE49-F238E27FC236}">
                <a16:creationId xmlns:a16="http://schemas.microsoft.com/office/drawing/2014/main" id="{09542B6B-7A77-D5F8-A45F-6481F13E862D}"/>
              </a:ext>
            </a:extLst>
          </p:cNvPr>
          <p:cNvPicPr>
            <a:picLocks noChangeAspect="1" noChangeArrowheads="1"/>
          </p:cNvPicPr>
          <p:nvPr/>
        </p:nvPicPr>
        <p:blipFill>
          <a:blip r:embed="rId3" cstate="print"/>
          <a:srcRect/>
          <a:stretch>
            <a:fillRect/>
          </a:stretch>
        </p:blipFill>
        <p:spPr bwMode="auto">
          <a:xfrm>
            <a:off x="7945" y="6457294"/>
            <a:ext cx="1523675" cy="380653"/>
          </a:xfrm>
          <a:prstGeom prst="rect">
            <a:avLst/>
          </a:prstGeom>
          <a:noFill/>
          <a:ln w="9525">
            <a:noFill/>
            <a:miter lim="800000"/>
            <a:headEnd/>
            <a:tailEnd/>
          </a:ln>
        </p:spPr>
      </p:pic>
      <p:pic>
        <p:nvPicPr>
          <p:cNvPr id="8" name="Picture 7" descr="Text&#10;&#10;Description automatically generated">
            <a:extLst>
              <a:ext uri="{FF2B5EF4-FFF2-40B4-BE49-F238E27FC236}">
                <a16:creationId xmlns:a16="http://schemas.microsoft.com/office/drawing/2014/main" id="{8073280E-0670-8249-3B59-400E5720D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78" y="6369898"/>
            <a:ext cx="1370896" cy="478988"/>
          </a:xfrm>
          <a:prstGeom prst="rect">
            <a:avLst/>
          </a:prstGeom>
          <a:effectLst>
            <a:outerShdw blurRad="50800" dist="50800" dir="5400000" algn="ctr" rotWithShape="0">
              <a:schemeClr val="accent1">
                <a:lumMod val="75000"/>
              </a:schemeClr>
            </a:outerShdw>
          </a:effectLst>
        </p:spPr>
      </p:pic>
      <p:grpSp>
        <p:nvGrpSpPr>
          <p:cNvPr id="16" name="Group 15">
            <a:extLst>
              <a:ext uri="{FF2B5EF4-FFF2-40B4-BE49-F238E27FC236}">
                <a16:creationId xmlns:a16="http://schemas.microsoft.com/office/drawing/2014/main" id="{B28AA788-D478-74FA-7EDD-90FB28650C94}"/>
              </a:ext>
            </a:extLst>
          </p:cNvPr>
          <p:cNvGrpSpPr/>
          <p:nvPr/>
        </p:nvGrpSpPr>
        <p:grpSpPr>
          <a:xfrm>
            <a:off x="3784687" y="1592887"/>
            <a:ext cx="2106145" cy="3830092"/>
            <a:chOff x="3406140" y="2061156"/>
            <a:chExt cx="2106145" cy="3830092"/>
          </a:xfrm>
        </p:grpSpPr>
        <p:pic>
          <p:nvPicPr>
            <p:cNvPr id="17" name="Picture 16" descr="A boat in the middle of the ocean&#10;&#10;Description automatically generated">
              <a:extLst>
                <a:ext uri="{FF2B5EF4-FFF2-40B4-BE49-F238E27FC236}">
                  <a16:creationId xmlns:a16="http://schemas.microsoft.com/office/drawing/2014/main" id="{2B469324-831A-53B9-FBFE-C3FECF99F4BE}"/>
                </a:ext>
              </a:extLst>
            </p:cNvPr>
            <p:cNvPicPr>
              <a:picLocks noChangeAspect="1"/>
            </p:cNvPicPr>
            <p:nvPr/>
          </p:nvPicPr>
          <p:blipFill rotWithShape="1">
            <a:blip r:embed="rId6">
              <a:extLst>
                <a:ext uri="{28A0092B-C50C-407E-A947-70E740481C1C}">
                  <a14:useLocalDpi xmlns:a14="http://schemas.microsoft.com/office/drawing/2010/main" val="0"/>
                </a:ext>
              </a:extLst>
            </a:blip>
            <a:srcRect l="29263" t="17346" r="48237" b="20254"/>
            <a:stretch/>
          </p:blipFill>
          <p:spPr>
            <a:xfrm>
              <a:off x="3406140" y="2061156"/>
              <a:ext cx="2057400" cy="3830092"/>
            </a:xfrm>
            <a:prstGeom prst="rect">
              <a:avLst/>
            </a:prstGeom>
          </p:spPr>
        </p:pic>
        <p:sp>
          <p:nvSpPr>
            <p:cNvPr id="18" name="TextBox 17">
              <a:extLst>
                <a:ext uri="{FF2B5EF4-FFF2-40B4-BE49-F238E27FC236}">
                  <a16:creationId xmlns:a16="http://schemas.microsoft.com/office/drawing/2014/main" id="{DE811A70-8AA2-9C96-60E2-7892476B6277}"/>
                </a:ext>
              </a:extLst>
            </p:cNvPr>
            <p:cNvSpPr txBox="1"/>
            <p:nvPr/>
          </p:nvSpPr>
          <p:spPr>
            <a:xfrm>
              <a:off x="3474720" y="2679286"/>
              <a:ext cx="2037565" cy="661720"/>
            </a:xfrm>
            <a:prstGeom prst="rect">
              <a:avLst/>
            </a:prstGeom>
            <a:noFill/>
          </p:spPr>
          <p:txBody>
            <a:bodyPr wrap="square" rtlCol="0">
              <a:spAutoFit/>
            </a:bodyPr>
            <a:lstStyle/>
            <a:p>
              <a:r>
                <a:rPr lang="en-GB" sz="2000" b="1" spc="300" dirty="0">
                  <a:solidFill>
                    <a:srgbClr val="002060"/>
                  </a:solidFill>
                  <a:effectLst>
                    <a:outerShdw blurRad="38100" dist="38100" dir="2700000" algn="tl">
                      <a:srgbClr val="000000">
                        <a:alpha val="43137"/>
                      </a:srgbClr>
                    </a:outerShdw>
                  </a:effectLst>
                  <a:latin typeface="Tenorite" panose="00000500000000000000" pitchFamily="2" charset="0"/>
                </a:rPr>
                <a:t>PP / PT</a:t>
              </a:r>
            </a:p>
            <a:p>
              <a:r>
                <a:rPr lang="en-GB" sz="1700" b="1" dirty="0">
                  <a:solidFill>
                    <a:srgbClr val="002060"/>
                  </a:solidFill>
                  <a:effectLst>
                    <a:outerShdw blurRad="38100" dist="38100" dir="2700000" algn="tl">
                      <a:srgbClr val="000000">
                        <a:alpha val="43137"/>
                      </a:srgbClr>
                    </a:outerShdw>
                  </a:effectLst>
                  <a:latin typeface="Tenorite" panose="00000500000000000000" pitchFamily="2" charset="0"/>
                </a:rPr>
                <a:t>+</a:t>
              </a:r>
              <a:r>
                <a:rPr lang="en-GB" sz="1100" b="1" dirty="0">
                  <a:solidFill>
                    <a:srgbClr val="002060"/>
                  </a:solidFill>
                  <a:effectLst>
                    <a:outerShdw blurRad="38100" dist="38100" dir="2700000" algn="tl">
                      <a:srgbClr val="000000">
                        <a:alpha val="43137"/>
                      </a:srgbClr>
                    </a:outerShdw>
                  </a:effectLst>
                  <a:latin typeface="Tenorite" panose="00000500000000000000" pitchFamily="2" charset="0"/>
                </a:rPr>
                <a:t>COLLABORATIONS</a:t>
              </a:r>
            </a:p>
          </p:txBody>
        </p:sp>
      </p:grpSp>
      <p:sp>
        <p:nvSpPr>
          <p:cNvPr id="14" name="Footer Placeholder 4">
            <a:extLst>
              <a:ext uri="{FF2B5EF4-FFF2-40B4-BE49-F238E27FC236}">
                <a16:creationId xmlns:a16="http://schemas.microsoft.com/office/drawing/2014/main" id="{A6775F94-5BA6-EDF0-E5E3-CBC160BE9461}"/>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Tree>
    <p:extLst>
      <p:ext uri="{BB962C8B-B14F-4D97-AF65-F5344CB8AC3E}">
        <p14:creationId xmlns:p14="http://schemas.microsoft.com/office/powerpoint/2010/main" val="1340703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545F125-A223-08C8-425E-4DBCEE242A42}"/>
              </a:ext>
            </a:extLst>
          </p:cNvPr>
          <p:cNvSpPr txBox="1">
            <a:spLocks noChangeArrowheads="1"/>
          </p:cNvSpPr>
          <p:nvPr/>
        </p:nvSpPr>
        <p:spPr bwMode="auto">
          <a:xfrm>
            <a:off x="1818861" y="46440"/>
            <a:ext cx="6122504" cy="1295343"/>
          </a:xfrm>
          <a:prstGeom prst="rect">
            <a:avLst/>
          </a:prstGeom>
          <a:gradFill rotWithShape="0">
            <a:gsLst>
              <a:gs pos="0">
                <a:srgbClr val="FFFFCC"/>
              </a:gs>
              <a:gs pos="100000">
                <a:srgbClr val="FFFF00"/>
              </a:gs>
            </a:gsLst>
            <a:lin ang="36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166688">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1pPr>
            <a:lvl2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2pPr>
            <a:lvl3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3pPr>
            <a:lvl4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4pPr>
            <a:lvl5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9pPr>
          </a:lstStyle>
          <a:p>
            <a:pPr marL="195843" indent="-151203" algn="ctr" defTabSz="414726" fontAlgn="base">
              <a:lnSpc>
                <a:spcPct val="150000"/>
              </a:lnSpc>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sz="2400" b="1" dirty="0">
                <a:solidFill>
                  <a:srgbClr val="002060"/>
                </a:solidFill>
                <a:cs typeface="DejaVu Sans" charset="0"/>
              </a:rPr>
              <a:t>PP CARMENs</a:t>
            </a:r>
          </a:p>
          <a:p>
            <a:pPr marL="195843" indent="-151203" algn="ctr" defTabSz="414726" fontAlgn="base">
              <a:lnSpc>
                <a:spcPct val="150000"/>
              </a:lnSpc>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b="1" i="1" dirty="0"/>
              <a:t> </a:t>
            </a:r>
            <a:r>
              <a:rPr lang="en-US" altLang="en-US" b="1" i="1" dirty="0">
                <a:solidFill>
                  <a:srgbClr val="111111"/>
                </a:solidFill>
              </a:rPr>
              <a:t>Cosmo Application of </a:t>
            </a:r>
            <a:r>
              <a:rPr lang="en-US" altLang="en-US" b="1" i="1" dirty="0" err="1">
                <a:solidFill>
                  <a:srgbClr val="111111"/>
                </a:solidFill>
              </a:rPr>
              <a:t>Rfdbk</a:t>
            </a:r>
            <a:r>
              <a:rPr lang="en-US" altLang="en-US" b="1" i="1" dirty="0">
                <a:solidFill>
                  <a:srgbClr val="111111"/>
                </a:solidFill>
              </a:rPr>
              <a:t>/MEC on ENS</a:t>
            </a:r>
          </a:p>
          <a:p>
            <a:pPr marL="195843" indent="-151203" algn="ctr" defTabSz="414726" fontAlgn="base">
              <a:lnSpc>
                <a:spcPct val="150000"/>
              </a:lnSpc>
              <a:spcBef>
                <a:spcPct val="0"/>
              </a:spcBef>
              <a:spcAft>
                <a:spcPct val="0"/>
              </a:spcAft>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GB" altLang="en-US" sz="1400" b="1" i="1" dirty="0">
                <a:solidFill>
                  <a:srgbClr val="0070C0"/>
                </a:solidFill>
                <a:cs typeface="DejaVu Sans" charset="0"/>
              </a:rPr>
              <a:t>PL S. </a:t>
            </a:r>
            <a:r>
              <a:rPr lang="en-GB" altLang="en-US" sz="1400" b="1" i="1" dirty="0" err="1">
                <a:solidFill>
                  <a:srgbClr val="0070C0"/>
                </a:solidFill>
                <a:cs typeface="DejaVu Sans" charset="0"/>
              </a:rPr>
              <a:t>Gabrian</a:t>
            </a:r>
            <a:endParaRPr lang="en-US" altLang="en-US" dirty="0">
              <a:solidFill>
                <a:srgbClr val="000000"/>
              </a:solidFill>
              <a:cs typeface="DejaVu Sans" charset="0"/>
            </a:endParaRPr>
          </a:p>
          <a:p>
            <a:pPr marL="195843" indent="-151203" algn="just"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endParaRPr lang="en-US" altLang="en-US" dirty="0">
              <a:solidFill>
                <a:srgbClr val="000000"/>
              </a:solidFill>
              <a:cs typeface="DejaVu Sans" charset="0"/>
            </a:endParaRPr>
          </a:p>
        </p:txBody>
      </p:sp>
      <p:sp>
        <p:nvSpPr>
          <p:cNvPr id="3" name="Titlu 1">
            <a:extLst>
              <a:ext uri="{FF2B5EF4-FFF2-40B4-BE49-F238E27FC236}">
                <a16:creationId xmlns:a16="http://schemas.microsoft.com/office/drawing/2014/main" id="{ADA364EE-DA98-0333-B370-590B6091508B}"/>
              </a:ext>
            </a:extLst>
          </p:cNvPr>
          <p:cNvSpPr txBox="1">
            <a:spLocks/>
          </p:cNvSpPr>
          <p:nvPr/>
        </p:nvSpPr>
        <p:spPr>
          <a:xfrm>
            <a:off x="3135794" y="1875698"/>
            <a:ext cx="2872409" cy="5633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2060"/>
                </a:solidFill>
                <a:effectLst>
                  <a:outerShdw blurRad="38100" dist="38100" dir="2700000" algn="tl">
                    <a:srgbClr val="000000">
                      <a:alpha val="43137"/>
                    </a:srgbClr>
                  </a:outerShdw>
                </a:effectLst>
              </a:rPr>
              <a:t>Project Objectives</a:t>
            </a:r>
          </a:p>
        </p:txBody>
      </p:sp>
      <p:sp>
        <p:nvSpPr>
          <p:cNvPr id="4" name="Substituent conținut 2">
            <a:extLst>
              <a:ext uri="{FF2B5EF4-FFF2-40B4-BE49-F238E27FC236}">
                <a16:creationId xmlns:a16="http://schemas.microsoft.com/office/drawing/2014/main" id="{031091AE-192A-33CC-A69C-0979921C0FD2}"/>
              </a:ext>
            </a:extLst>
          </p:cNvPr>
          <p:cNvSpPr txBox="1">
            <a:spLocks/>
          </p:cNvSpPr>
          <p:nvPr/>
        </p:nvSpPr>
        <p:spPr>
          <a:xfrm>
            <a:off x="318478" y="2392774"/>
            <a:ext cx="8543639" cy="33773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effectLst>
                  <a:outerShdw blurRad="38100" dist="38100" dir="2700000" algn="tl">
                    <a:srgbClr val="000000">
                      <a:alpha val="43137"/>
                    </a:srgbClr>
                  </a:outerShdw>
                </a:effectLst>
                <a:latin typeface="Arial"/>
                <a:cs typeface="Arial"/>
              </a:rPr>
              <a:t>Each participating service to have set up a web shiny platform where at least one season of scores based on local EPS system outputs, will have been calculated (MEC+FFV2) and uploaded</a:t>
            </a:r>
            <a:r>
              <a:rPr lang="en-US" sz="1900" dirty="0">
                <a:latin typeface="Arial"/>
                <a:cs typeface="Arial"/>
              </a:rPr>
              <a:t>. </a:t>
            </a:r>
          </a:p>
          <a:p>
            <a:r>
              <a:rPr lang="en-US" sz="1900" dirty="0">
                <a:latin typeface="Arial"/>
                <a:cs typeface="Arial"/>
              </a:rPr>
              <a:t>An EPS dedicated shiny platform on COSMO web that the stats (</a:t>
            </a:r>
            <a:r>
              <a:rPr lang="en-US" sz="1900" dirty="0" err="1">
                <a:latin typeface="Arial"/>
                <a:cs typeface="Arial"/>
              </a:rPr>
              <a:t>rdata</a:t>
            </a:r>
            <a:r>
              <a:rPr lang="en-US" sz="1900" dirty="0">
                <a:latin typeface="Arial"/>
                <a:cs typeface="Arial"/>
              </a:rPr>
              <a:t>) files from each EPS system plus COSMO-LEPS will be uploaded at least for a season following all the prerequisites of CP verification.</a:t>
            </a:r>
          </a:p>
          <a:p>
            <a:r>
              <a:rPr lang="en-US" sz="1900" dirty="0">
                <a:effectLst>
                  <a:outerShdw blurRad="38100" dist="38100" dir="2700000" algn="tl">
                    <a:srgbClr val="000000">
                      <a:alpha val="43137"/>
                    </a:srgbClr>
                  </a:outerShdw>
                </a:effectLst>
                <a:latin typeface="Arial"/>
                <a:cs typeface="Arial"/>
              </a:rPr>
              <a:t>After the completion of the PP this infrastructure will be used for COMMON PLOTS activity for following year.</a:t>
            </a:r>
          </a:p>
          <a:p>
            <a:endParaRPr lang="en-US" sz="1900" dirty="0">
              <a:latin typeface="Arial"/>
              <a:cs typeface="Arial"/>
            </a:endParaRPr>
          </a:p>
        </p:txBody>
      </p:sp>
      <p:pic>
        <p:nvPicPr>
          <p:cNvPr id="5" name="Imagine 3" descr="O imagine care conține text, captură de ecran, Font, cerc&#10;&#10;Descriere generată automat">
            <a:extLst>
              <a:ext uri="{FF2B5EF4-FFF2-40B4-BE49-F238E27FC236}">
                <a16:creationId xmlns:a16="http://schemas.microsoft.com/office/drawing/2014/main" id="{2A0B791D-396A-683A-B5BF-F64CD6C33731}"/>
              </a:ext>
            </a:extLst>
          </p:cNvPr>
          <p:cNvPicPr>
            <a:picLocks noChangeAspect="1"/>
          </p:cNvPicPr>
          <p:nvPr/>
        </p:nvPicPr>
        <p:blipFill>
          <a:blip r:embed="rId2"/>
          <a:stretch>
            <a:fillRect/>
          </a:stretch>
        </p:blipFill>
        <p:spPr>
          <a:xfrm>
            <a:off x="0" y="46440"/>
            <a:ext cx="1818861" cy="412024"/>
          </a:xfrm>
          <a:prstGeom prst="rect">
            <a:avLst/>
          </a:prstGeom>
        </p:spPr>
      </p:pic>
      <p:pic>
        <p:nvPicPr>
          <p:cNvPr id="6" name="Imagine 5" descr="National Meteorological Administration">
            <a:extLst>
              <a:ext uri="{FF2B5EF4-FFF2-40B4-BE49-F238E27FC236}">
                <a16:creationId xmlns:a16="http://schemas.microsoft.com/office/drawing/2014/main" id="{BD4E5681-CD38-E727-7F23-E176E1B1CA64}"/>
              </a:ext>
            </a:extLst>
          </p:cNvPr>
          <p:cNvPicPr>
            <a:picLocks noChangeAspect="1"/>
          </p:cNvPicPr>
          <p:nvPr/>
        </p:nvPicPr>
        <p:blipFill>
          <a:blip r:embed="rId3"/>
          <a:stretch>
            <a:fillRect/>
          </a:stretch>
        </p:blipFill>
        <p:spPr>
          <a:xfrm>
            <a:off x="8080513" y="46440"/>
            <a:ext cx="993913" cy="951501"/>
          </a:xfrm>
          <a:prstGeom prst="rect">
            <a:avLst/>
          </a:prstGeom>
        </p:spPr>
      </p:pic>
      <p:sp>
        <p:nvSpPr>
          <p:cNvPr id="8" name="Footer Placeholder 4">
            <a:extLst>
              <a:ext uri="{FF2B5EF4-FFF2-40B4-BE49-F238E27FC236}">
                <a16:creationId xmlns:a16="http://schemas.microsoft.com/office/drawing/2014/main" id="{B711206A-C1C8-9425-46FE-D60E14E1082C}"/>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7" name="Slide Number Placeholder 6">
            <a:extLst>
              <a:ext uri="{FF2B5EF4-FFF2-40B4-BE49-F238E27FC236}">
                <a16:creationId xmlns:a16="http://schemas.microsoft.com/office/drawing/2014/main" id="{2C1AEBE0-4571-734A-0F77-C3B16A09681A}"/>
              </a:ext>
            </a:extLst>
          </p:cNvPr>
          <p:cNvSpPr>
            <a:spLocks noGrp="1"/>
          </p:cNvSpPr>
          <p:nvPr>
            <p:ph type="sldNum" sz="quarter" idx="12"/>
          </p:nvPr>
        </p:nvSpPr>
        <p:spPr/>
        <p:txBody>
          <a:bodyPr/>
          <a:lstStyle/>
          <a:p>
            <a:fld id="{D04CF772-E68F-4361-BA8B-04E036CC7765}" type="slidenum">
              <a:rPr lang="en-GB" smtClean="0"/>
              <a:t>23</a:t>
            </a:fld>
            <a:endParaRPr lang="en-GB"/>
          </a:p>
        </p:txBody>
      </p:sp>
    </p:spTree>
    <p:extLst>
      <p:ext uri="{BB962C8B-B14F-4D97-AF65-F5344CB8AC3E}">
        <p14:creationId xmlns:p14="http://schemas.microsoft.com/office/powerpoint/2010/main" val="340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ubstituent conținut 3">
            <a:extLst>
              <a:ext uri="{FF2B5EF4-FFF2-40B4-BE49-F238E27FC236}">
                <a16:creationId xmlns:a16="http://schemas.microsoft.com/office/drawing/2014/main" id="{258A005B-D40A-CA1F-3DAC-5B8AA8D73B4C}"/>
              </a:ext>
            </a:extLst>
          </p:cNvPr>
          <p:cNvGraphicFramePr>
            <a:graphicFrameLocks noGrp="1"/>
          </p:cNvGraphicFramePr>
          <p:nvPr>
            <p:ph idx="1"/>
            <p:extLst>
              <p:ext uri="{D42A27DB-BD31-4B8C-83A1-F6EECF244321}">
                <p14:modId xmlns:p14="http://schemas.microsoft.com/office/powerpoint/2010/main" val="2535073806"/>
              </p:ext>
            </p:extLst>
          </p:nvPr>
        </p:nvGraphicFramePr>
        <p:xfrm>
          <a:off x="323021" y="900670"/>
          <a:ext cx="8676861" cy="4353340"/>
        </p:xfrm>
        <a:graphic>
          <a:graphicData uri="http://schemas.openxmlformats.org/drawingml/2006/table">
            <a:tbl>
              <a:tblPr firstRow="1" bandRow="1">
                <a:tableStyleId>{5C22544A-7EE6-4342-B048-85BDC9FD1C3A}</a:tableStyleId>
              </a:tblPr>
              <a:tblGrid>
                <a:gridCol w="974575">
                  <a:extLst>
                    <a:ext uri="{9D8B030D-6E8A-4147-A177-3AD203B41FA5}">
                      <a16:colId xmlns:a16="http://schemas.microsoft.com/office/drawing/2014/main" val="4221552877"/>
                    </a:ext>
                  </a:extLst>
                </a:gridCol>
                <a:gridCol w="3500090">
                  <a:extLst>
                    <a:ext uri="{9D8B030D-6E8A-4147-A177-3AD203B41FA5}">
                      <a16:colId xmlns:a16="http://schemas.microsoft.com/office/drawing/2014/main" val="867318375"/>
                    </a:ext>
                  </a:extLst>
                </a:gridCol>
                <a:gridCol w="1435663">
                  <a:extLst>
                    <a:ext uri="{9D8B030D-6E8A-4147-A177-3AD203B41FA5}">
                      <a16:colId xmlns:a16="http://schemas.microsoft.com/office/drawing/2014/main" val="2397722215"/>
                    </a:ext>
                  </a:extLst>
                </a:gridCol>
                <a:gridCol w="1446144">
                  <a:extLst>
                    <a:ext uri="{9D8B030D-6E8A-4147-A177-3AD203B41FA5}">
                      <a16:colId xmlns:a16="http://schemas.microsoft.com/office/drawing/2014/main" val="878600168"/>
                    </a:ext>
                  </a:extLst>
                </a:gridCol>
                <a:gridCol w="1320389">
                  <a:extLst>
                    <a:ext uri="{9D8B030D-6E8A-4147-A177-3AD203B41FA5}">
                      <a16:colId xmlns:a16="http://schemas.microsoft.com/office/drawing/2014/main" val="2187634920"/>
                    </a:ext>
                  </a:extLst>
                </a:gridCol>
              </a:tblGrid>
              <a:tr h="552131">
                <a:tc>
                  <a:txBody>
                    <a:bodyPr/>
                    <a:lstStyle/>
                    <a:p>
                      <a:pPr algn="ctr"/>
                      <a:r>
                        <a:rPr lang="en-US" sz="1000" noProof="0" dirty="0"/>
                        <a:t>Task 2 </a:t>
                      </a:r>
                    </a:p>
                  </a:txBody>
                  <a:tcPr marL="68580" marR="68580" marT="34290" marB="34290"/>
                </a:tc>
                <a:tc>
                  <a:txBody>
                    <a:bodyPr/>
                    <a:lstStyle/>
                    <a:p>
                      <a:pPr lvl="0" algn="ctr">
                        <a:buNone/>
                      </a:pPr>
                      <a:r>
                        <a:rPr lang="en-US" sz="1400" b="1" i="0" u="none" strike="noStrike" baseline="0" noProof="0" dirty="0">
                          <a:solidFill>
                            <a:srgbClr val="FFFFFF"/>
                          </a:solidFill>
                          <a:latin typeface="Aptos"/>
                        </a:rPr>
                        <a:t>MEC and </a:t>
                      </a:r>
                      <a:r>
                        <a:rPr lang="en-US" sz="1400" b="1" i="0" u="none" strike="noStrike" baseline="0" noProof="0" dirty="0" err="1">
                          <a:solidFill>
                            <a:srgbClr val="FFFFFF"/>
                          </a:solidFill>
                          <a:latin typeface="Aptos"/>
                        </a:rPr>
                        <a:t>Rfdbk</a:t>
                      </a:r>
                      <a:r>
                        <a:rPr lang="en-US" sz="1400" b="1" i="0" u="none" strike="noStrike" baseline="0" noProof="0" dirty="0">
                          <a:solidFill>
                            <a:srgbClr val="FFFFFF"/>
                          </a:solidFill>
                          <a:latin typeface="Aptos"/>
                        </a:rPr>
                        <a:t> system adaptations for EPS systems</a:t>
                      </a:r>
                      <a:endParaRPr lang="en-US" sz="1000" noProof="0" dirty="0"/>
                    </a:p>
                  </a:txBody>
                  <a:tcPr marL="68580" marR="68580" marT="34290" marB="34290"/>
                </a:tc>
                <a:tc>
                  <a:txBody>
                    <a:bodyPr/>
                    <a:lstStyle/>
                    <a:p>
                      <a:pPr lvl="0" algn="ctr">
                        <a:buNone/>
                      </a:pPr>
                      <a:r>
                        <a:rPr lang="en-US" sz="1000" noProof="0" dirty="0"/>
                        <a:t>Status</a:t>
                      </a:r>
                    </a:p>
                  </a:txBody>
                  <a:tcPr marL="68580" marR="68580" marT="34290" marB="34290"/>
                </a:tc>
                <a:tc>
                  <a:txBody>
                    <a:bodyPr/>
                    <a:lstStyle/>
                    <a:p>
                      <a:pPr lvl="0" algn="ctr">
                        <a:buNone/>
                      </a:pPr>
                      <a:r>
                        <a:rPr lang="en-US" sz="1000" noProof="0" dirty="0"/>
                        <a:t>Start</a:t>
                      </a:r>
                    </a:p>
                  </a:txBody>
                  <a:tcPr marL="68580" marR="68580" marT="34290" marB="34290"/>
                </a:tc>
                <a:tc>
                  <a:txBody>
                    <a:bodyPr/>
                    <a:lstStyle/>
                    <a:p>
                      <a:pPr lvl="0" algn="ctr">
                        <a:buNone/>
                      </a:pPr>
                      <a:r>
                        <a:rPr lang="en-US" sz="1000" noProof="0" dirty="0"/>
                        <a:t>End</a:t>
                      </a:r>
                    </a:p>
                  </a:txBody>
                  <a:tcPr marL="68580" marR="68580" marT="34290" marB="34290"/>
                </a:tc>
                <a:extLst>
                  <a:ext uri="{0D108BD9-81ED-4DB2-BD59-A6C34878D82A}">
                    <a16:rowId xmlns:a16="http://schemas.microsoft.com/office/drawing/2014/main" val="1571892027"/>
                  </a:ext>
                </a:extLst>
              </a:tr>
              <a:tr h="552131">
                <a:tc>
                  <a:txBody>
                    <a:bodyPr/>
                    <a:lstStyle/>
                    <a:p>
                      <a:r>
                        <a:rPr lang="en-US" sz="1000" noProof="0" dirty="0"/>
                        <a:t>2.1</a:t>
                      </a:r>
                    </a:p>
                  </a:txBody>
                  <a:tcPr marL="68580" marR="68580" marT="34290" marB="34290"/>
                </a:tc>
                <a:tc>
                  <a:txBody>
                    <a:bodyPr/>
                    <a:lstStyle/>
                    <a:p>
                      <a:pPr lvl="0">
                        <a:buNone/>
                      </a:pPr>
                      <a:r>
                        <a:rPr lang="en-US" sz="1400" b="0" i="0" u="none" strike="noStrike" baseline="0" noProof="0" dirty="0">
                          <a:solidFill>
                            <a:srgbClr val="000000"/>
                          </a:solidFill>
                          <a:latin typeface="Arial Nova"/>
                        </a:rPr>
                        <a:t>MEC instructions for Feedback Files based on EPS model output</a:t>
                      </a:r>
                      <a:endParaRPr lang="en-US" sz="1400" b="0" i="0" u="none" strike="noStrike" noProof="0" dirty="0">
                        <a:solidFill>
                          <a:srgbClr val="000000"/>
                        </a:solidFill>
                        <a:latin typeface="Arial Nova"/>
                      </a:endParaRPr>
                    </a:p>
                  </a:txBody>
                  <a:tcPr marL="68580" marR="68580" marT="34290" marB="34290"/>
                </a:tc>
                <a:tc>
                  <a:txBody>
                    <a:bodyPr/>
                    <a:lstStyle/>
                    <a:p>
                      <a:pPr marL="0" lvl="0" indent="0" algn="l">
                        <a:lnSpc>
                          <a:spcPct val="100000"/>
                        </a:lnSpc>
                        <a:buNone/>
                      </a:pPr>
                      <a:r>
                        <a:rPr lang="en-US" sz="1400" b="1" i="0" u="none" strike="noStrike" baseline="0" noProof="0" dirty="0">
                          <a:solidFill>
                            <a:srgbClr val="4EA72E"/>
                          </a:solidFill>
                          <a:latin typeface="Aptos"/>
                        </a:rPr>
                        <a:t>Finalized: 05.2024</a:t>
                      </a:r>
                      <a:endParaRPr lang="ro-RO" sz="1000" dirty="0"/>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txBody>
                  <a:tcPr marL="68580" marR="68580" marT="34290" marB="34290"/>
                </a:tc>
                <a:tc>
                  <a:txBody>
                    <a:bodyPr/>
                    <a:lstStyle/>
                    <a:p>
                      <a:r>
                        <a:rPr lang="en-US" sz="1000" b="1" noProof="0" dirty="0"/>
                        <a:t>2024-02</a:t>
                      </a:r>
                    </a:p>
                  </a:txBody>
                  <a:tcPr marL="68580" marR="68580" marT="34290" marB="34290"/>
                </a:tc>
                <a:extLst>
                  <a:ext uri="{0D108BD9-81ED-4DB2-BD59-A6C34878D82A}">
                    <a16:rowId xmlns:a16="http://schemas.microsoft.com/office/drawing/2014/main" val="4141231895"/>
                  </a:ext>
                </a:extLst>
              </a:tr>
              <a:tr h="420469">
                <a:tc>
                  <a:txBody>
                    <a:bodyPr/>
                    <a:lstStyle/>
                    <a:p>
                      <a:endParaRPr lang="en-US" sz="1000" noProof="0" dirty="0"/>
                    </a:p>
                  </a:txBody>
                  <a:tcPr marL="68580" marR="68580" marT="34290" marB="34290"/>
                </a:tc>
                <a:tc gridSpan="2">
                  <a:txBody>
                    <a:bodyPr/>
                    <a:lstStyle/>
                    <a:p>
                      <a:pPr marL="285750" indent="-285750">
                        <a:buFont typeface="Arial"/>
                        <a:buChar char="•"/>
                      </a:pPr>
                      <a:r>
                        <a:rPr lang="en-US" sz="1000" noProof="0" dirty="0"/>
                        <a:t>Issue the latest version of the guidelines available only on NMA FTP server; error uploading to COSMO repository</a:t>
                      </a:r>
                    </a:p>
                  </a:txBody>
                  <a:tcPr marL="68580" marR="68580" marT="34290" marB="34290"/>
                </a:tc>
                <a:tc hMerge="1">
                  <a:txBody>
                    <a:bodyPr/>
                    <a:lstStyle/>
                    <a:p>
                      <a:endParaRPr lang="ro-RO"/>
                    </a:p>
                  </a:txBody>
                  <a:tcPr/>
                </a:tc>
                <a:tc>
                  <a:txBody>
                    <a:bodyPr/>
                    <a:lstStyle/>
                    <a:p>
                      <a:endParaRPr lang="en-US" sz="1000" noProof="0" dirty="0"/>
                    </a:p>
                  </a:txBody>
                  <a:tcPr marL="68580" marR="68580" marT="34290" marB="34290"/>
                </a:tc>
                <a:tc>
                  <a:txBody>
                    <a:bodyPr/>
                    <a:lstStyle/>
                    <a:p>
                      <a:endParaRPr lang="en-US" sz="1000" noProof="0" dirty="0"/>
                    </a:p>
                  </a:txBody>
                  <a:tcPr marL="68580" marR="68580" marT="34290" marB="34290"/>
                </a:tc>
                <a:extLst>
                  <a:ext uri="{0D108BD9-81ED-4DB2-BD59-A6C34878D82A}">
                    <a16:rowId xmlns:a16="http://schemas.microsoft.com/office/drawing/2014/main" val="2686569030"/>
                  </a:ext>
                </a:extLst>
              </a:tr>
              <a:tr h="552131">
                <a:tc>
                  <a:txBody>
                    <a:bodyPr/>
                    <a:lstStyle/>
                    <a:p>
                      <a:r>
                        <a:rPr lang="en-US" sz="1000" noProof="0" dirty="0"/>
                        <a:t>2.2</a:t>
                      </a:r>
                    </a:p>
                  </a:txBody>
                  <a:tcPr marL="68580" marR="68580" marT="34290" marB="34290"/>
                </a:tc>
                <a:tc>
                  <a:txBody>
                    <a:bodyPr/>
                    <a:lstStyle/>
                    <a:p>
                      <a:pPr lvl="0" algn="l">
                        <a:lnSpc>
                          <a:spcPct val="100000"/>
                        </a:lnSpc>
                        <a:spcBef>
                          <a:spcPts val="0"/>
                        </a:spcBef>
                        <a:spcAft>
                          <a:spcPts val="0"/>
                        </a:spcAft>
                        <a:buNone/>
                      </a:pPr>
                      <a:r>
                        <a:rPr lang="en-US" sz="1400" b="0" i="0" u="none" strike="noStrike" baseline="0" noProof="0" dirty="0">
                          <a:solidFill>
                            <a:srgbClr val="000000"/>
                          </a:solidFill>
                          <a:latin typeface="Arial Nova"/>
                        </a:rPr>
                        <a:t>MEC instructions of </a:t>
                      </a:r>
                      <a:r>
                        <a:rPr lang="en-US" sz="1400" b="0" i="0" u="none" strike="noStrike" baseline="0" noProof="0" dirty="0" err="1">
                          <a:solidFill>
                            <a:srgbClr val="000000"/>
                          </a:solidFill>
                          <a:latin typeface="Arial Nova"/>
                        </a:rPr>
                        <a:t>Rfdbk</a:t>
                      </a:r>
                      <a:r>
                        <a:rPr lang="en-US" sz="1400" b="0" i="0" u="none" strike="noStrike" baseline="0" noProof="0" dirty="0">
                          <a:solidFill>
                            <a:srgbClr val="000000"/>
                          </a:solidFill>
                          <a:latin typeface="Arial Nova"/>
                        </a:rPr>
                        <a:t> for ENS production and probabilistic scores</a:t>
                      </a:r>
                      <a:endParaRPr lang="en-US" sz="1400" b="0" i="0" u="none" strike="noStrike" noProof="0" dirty="0">
                        <a:solidFill>
                          <a:srgbClr val="000000"/>
                        </a:solidFill>
                        <a:latin typeface="Arial Nova"/>
                      </a:endParaRPr>
                    </a:p>
                  </a:txBody>
                  <a:tcPr marL="68580" marR="68580" marT="34290" marB="34290"/>
                </a:tc>
                <a:tc>
                  <a:txBody>
                    <a:bodyPr/>
                    <a:lstStyle/>
                    <a:p>
                      <a:pPr marL="0" lvl="0" indent="0" algn="l">
                        <a:lnSpc>
                          <a:spcPct val="100000"/>
                        </a:lnSpc>
                        <a:buNone/>
                      </a:pPr>
                      <a:r>
                        <a:rPr lang="en-US" sz="1400" b="1" i="0" u="none" strike="noStrike" baseline="0" noProof="0" dirty="0">
                          <a:solidFill>
                            <a:srgbClr val="4EA72E"/>
                          </a:solidFill>
                          <a:latin typeface="Aptos"/>
                        </a:rPr>
                        <a:t>Finalized: 07.2024</a:t>
                      </a:r>
                      <a:endParaRPr lang="ro-RO" sz="1000" dirty="0"/>
                    </a:p>
                  </a:txBody>
                  <a:tcPr marL="68580" marR="68580" marT="34290" marB="34290"/>
                </a:tc>
                <a:tc>
                  <a:txBody>
                    <a:bodyPr/>
                    <a:lstStyle/>
                    <a:p>
                      <a:r>
                        <a:rPr lang="en-US" sz="1000" noProof="0" dirty="0"/>
                        <a:t>2022-09</a:t>
                      </a:r>
                    </a:p>
                  </a:txBody>
                  <a:tcPr marL="68580" marR="68580" marT="34290" marB="34290"/>
                </a:tc>
                <a:tc>
                  <a:txBody>
                    <a:bodyPr/>
                    <a:lstStyle/>
                    <a:p>
                      <a:pPr lvl="0" algn="l">
                        <a:lnSpc>
                          <a:spcPct val="100000"/>
                        </a:lnSpc>
                        <a:spcBef>
                          <a:spcPts val="0"/>
                        </a:spcBef>
                        <a:spcAft>
                          <a:spcPts val="0"/>
                        </a:spcAft>
                        <a:buNone/>
                      </a:pPr>
                      <a:r>
                        <a:rPr lang="en-US" sz="1400" b="1" i="0" u="none" strike="noStrike" noProof="0" dirty="0">
                          <a:solidFill>
                            <a:srgbClr val="000000"/>
                          </a:solidFill>
                          <a:latin typeface="Aptos"/>
                        </a:rPr>
                        <a:t>2024-02</a:t>
                      </a:r>
                    </a:p>
                  </a:txBody>
                  <a:tcPr marL="68580" marR="68580" marT="34290" marB="34290"/>
                </a:tc>
                <a:extLst>
                  <a:ext uri="{0D108BD9-81ED-4DB2-BD59-A6C34878D82A}">
                    <a16:rowId xmlns:a16="http://schemas.microsoft.com/office/drawing/2014/main" val="1852160309"/>
                  </a:ext>
                </a:extLst>
              </a:tr>
              <a:tr h="310043">
                <a:tc>
                  <a:txBody>
                    <a:bodyPr/>
                    <a:lstStyle/>
                    <a:p>
                      <a:endParaRPr lang="en-US" sz="1000" noProof="0" dirty="0"/>
                    </a:p>
                  </a:txBody>
                  <a:tcPr marL="68580" marR="68580" marT="34290" marB="34290"/>
                </a:tc>
                <a:tc>
                  <a:txBody>
                    <a:bodyPr/>
                    <a:lstStyle/>
                    <a:p>
                      <a:pPr marL="285750" indent="-285750">
                        <a:buFont typeface="Arial"/>
                        <a:buChar char="•"/>
                      </a:pPr>
                      <a:endParaRPr lang="en-US" sz="1000" noProof="0" dirty="0"/>
                    </a:p>
                  </a:txBody>
                  <a:tcPr marL="68580" marR="68580" marT="34290" marB="34290"/>
                </a:tc>
                <a:tc>
                  <a:txBody>
                    <a:bodyPr/>
                    <a:lstStyle/>
                    <a:p>
                      <a:endParaRPr lang="en-US" sz="1000" noProof="0" dirty="0"/>
                    </a:p>
                  </a:txBody>
                  <a:tcPr marL="68580" marR="68580" marT="34290" marB="34290"/>
                </a:tc>
                <a:tc>
                  <a:txBody>
                    <a:bodyPr/>
                    <a:lstStyle/>
                    <a:p>
                      <a:endParaRPr lang="en-US" sz="1000" noProof="0" dirty="0"/>
                    </a:p>
                  </a:txBody>
                  <a:tcPr marL="68580" marR="68580" marT="34290" marB="34290"/>
                </a:tc>
                <a:tc>
                  <a:txBody>
                    <a:bodyPr/>
                    <a:lstStyle/>
                    <a:p>
                      <a:endParaRPr lang="en-US" sz="1000" noProof="0" dirty="0"/>
                    </a:p>
                  </a:txBody>
                  <a:tcPr marL="68580" marR="68580" marT="34290" marB="34290"/>
                </a:tc>
                <a:extLst>
                  <a:ext uri="{0D108BD9-81ED-4DB2-BD59-A6C34878D82A}">
                    <a16:rowId xmlns:a16="http://schemas.microsoft.com/office/drawing/2014/main" val="2059509736"/>
                  </a:ext>
                </a:extLst>
              </a:tr>
              <a:tr h="552131">
                <a:tc>
                  <a:txBody>
                    <a:bodyPr/>
                    <a:lstStyle/>
                    <a:p>
                      <a:pPr lvl="0">
                        <a:buNone/>
                      </a:pPr>
                      <a:r>
                        <a:rPr lang="en-US" sz="1000" noProof="0" dirty="0"/>
                        <a:t>2.3</a:t>
                      </a:r>
                    </a:p>
                  </a:txBody>
                  <a:tcPr marL="68580" marR="68580" marT="34290" marB="34290"/>
                </a:tc>
                <a:tc>
                  <a:txBody>
                    <a:bodyPr/>
                    <a:lstStyle/>
                    <a:p>
                      <a:pPr lvl="0">
                        <a:buNone/>
                      </a:pPr>
                      <a:r>
                        <a:rPr lang="en-US" sz="1400" b="0" i="0" u="none" strike="noStrike" baseline="0" noProof="0" dirty="0">
                          <a:solidFill>
                            <a:srgbClr val="000000"/>
                          </a:solidFill>
                          <a:latin typeface="Aptos"/>
                        </a:rPr>
                        <a:t>EPS evaluation guidelines as part of Common Plot activity</a:t>
                      </a:r>
                      <a:endParaRPr lang="en-US" sz="1000" noProof="0" dirty="0"/>
                    </a:p>
                  </a:txBody>
                  <a:tcPr marL="68580" marR="68580" marT="34290" marB="34290"/>
                </a:tc>
                <a:tc>
                  <a:txBody>
                    <a:bodyPr/>
                    <a:lstStyle/>
                    <a:p>
                      <a:pPr lvl="0">
                        <a:buNone/>
                      </a:pPr>
                      <a:r>
                        <a:rPr lang="en-US" sz="1000" b="1" noProof="0" dirty="0">
                          <a:solidFill>
                            <a:schemeClr val="accent2"/>
                          </a:solidFill>
                        </a:rPr>
                        <a:t>Ongoing</a:t>
                      </a:r>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p>
                      <a:pPr lvl="0">
                        <a:buNone/>
                      </a:pPr>
                      <a:endParaRPr lang="en-US" sz="1000" noProof="0" dirty="0"/>
                    </a:p>
                  </a:txBody>
                  <a:tcPr marL="68580" marR="68580" marT="34290" marB="34290"/>
                </a:tc>
                <a:tc>
                  <a:txBody>
                    <a:bodyPr/>
                    <a:lstStyle/>
                    <a:p>
                      <a:pPr lvl="0">
                        <a:buNone/>
                      </a:pPr>
                      <a:r>
                        <a:rPr lang="en-US" sz="1000" b="1" noProof="0" dirty="0"/>
                        <a:t>2024-02</a:t>
                      </a:r>
                    </a:p>
                  </a:txBody>
                  <a:tcPr marL="68580" marR="68580" marT="34290" marB="34290"/>
                </a:tc>
                <a:extLst>
                  <a:ext uri="{0D108BD9-81ED-4DB2-BD59-A6C34878D82A}">
                    <a16:rowId xmlns:a16="http://schemas.microsoft.com/office/drawing/2014/main" val="2980631379"/>
                  </a:ext>
                </a:extLst>
              </a:tr>
              <a:tr h="552131">
                <a:tc>
                  <a:txBody>
                    <a:bodyPr/>
                    <a:lstStyle/>
                    <a:p>
                      <a:pPr lvl="0">
                        <a:buNone/>
                      </a:pPr>
                      <a:endParaRPr lang="en-US" sz="1000" noProof="0" dirty="0"/>
                    </a:p>
                  </a:txBody>
                  <a:tcPr marL="68580" marR="68580" marT="34290" marB="34290"/>
                </a:tc>
                <a:tc>
                  <a:txBody>
                    <a:bodyPr/>
                    <a:lstStyle/>
                    <a:p>
                      <a:pPr marL="285750" lvl="0" indent="-285750">
                        <a:buClr>
                          <a:srgbClr val="000000"/>
                        </a:buClr>
                        <a:buFont typeface="Arial,Sans-Serif"/>
                        <a:buChar char="•"/>
                      </a:pPr>
                      <a:r>
                        <a:rPr lang="en-US" sz="1400" b="0" i="1" u="none" strike="noStrike" noProof="0" dirty="0">
                          <a:solidFill>
                            <a:srgbClr val="000000"/>
                          </a:solidFill>
                          <a:latin typeface="Aptos"/>
                        </a:rPr>
                        <a:t>First draft of the deliverable available</a:t>
                      </a:r>
                    </a:p>
                  </a:txBody>
                  <a:tcPr marL="68580" marR="68580" marT="34290" marB="34290"/>
                </a:tc>
                <a:tc>
                  <a:txBody>
                    <a:bodyPr/>
                    <a:lstStyle/>
                    <a:p>
                      <a:pPr marL="285750" lvl="0" indent="-285750">
                        <a:buFont typeface="Arial"/>
                        <a:buChar char="•"/>
                      </a:pPr>
                      <a:endParaRPr lang="en-US" sz="1000" noProof="0" dirty="0"/>
                    </a:p>
                  </a:txBody>
                  <a:tcPr marL="68580" marR="68580" marT="34290" marB="34290"/>
                </a:tc>
                <a:tc>
                  <a:txBody>
                    <a:bodyPr/>
                    <a:lstStyle/>
                    <a:p>
                      <a:pPr lvl="0">
                        <a:buNone/>
                      </a:pPr>
                      <a:endParaRPr lang="en-US" sz="1000" noProof="0" dirty="0"/>
                    </a:p>
                  </a:txBody>
                  <a:tcPr marL="68580" marR="68580" marT="34290" marB="34290"/>
                </a:tc>
                <a:tc>
                  <a:txBody>
                    <a:bodyPr/>
                    <a:lstStyle/>
                    <a:p>
                      <a:pPr lvl="0">
                        <a:buNone/>
                      </a:pPr>
                      <a:endParaRPr lang="en-US" sz="1000" noProof="0" dirty="0"/>
                    </a:p>
                  </a:txBody>
                  <a:tcPr marL="68580" marR="68580" marT="34290" marB="34290"/>
                </a:tc>
                <a:extLst>
                  <a:ext uri="{0D108BD9-81ED-4DB2-BD59-A6C34878D82A}">
                    <a16:rowId xmlns:a16="http://schemas.microsoft.com/office/drawing/2014/main" val="2558948267"/>
                  </a:ext>
                </a:extLst>
              </a:tr>
              <a:tr h="552131">
                <a:tc>
                  <a:txBody>
                    <a:bodyPr/>
                    <a:lstStyle/>
                    <a:p>
                      <a:pPr lvl="0">
                        <a:buNone/>
                      </a:pPr>
                      <a:r>
                        <a:rPr lang="en-US" sz="1000" noProof="0" dirty="0"/>
                        <a:t>2.4</a:t>
                      </a:r>
                    </a:p>
                  </a:txBody>
                  <a:tcPr marL="68580" marR="68580" marT="34290" marB="34290"/>
                </a:tc>
                <a:tc>
                  <a:txBody>
                    <a:bodyPr/>
                    <a:lstStyle/>
                    <a:p>
                      <a:pPr lvl="0">
                        <a:buNone/>
                      </a:pPr>
                      <a:r>
                        <a:rPr lang="en-US" sz="1400" b="0" i="0" u="none" strike="noStrike" baseline="0" noProof="0" dirty="0">
                          <a:solidFill>
                            <a:srgbClr val="000000"/>
                          </a:solidFill>
                          <a:latin typeface="Aptos"/>
                        </a:rPr>
                        <a:t>Scripts to produce verification scores for EPS forecasts</a:t>
                      </a:r>
                      <a:endParaRPr lang="en-US" sz="1000" noProof="0" dirty="0"/>
                    </a:p>
                  </a:txBody>
                  <a:tcPr marL="68580" marR="68580" marT="34290" marB="34290"/>
                </a:tc>
                <a:tc>
                  <a:txBody>
                    <a:bodyPr/>
                    <a:lstStyle/>
                    <a:p>
                      <a:pPr marL="0" lvl="0" indent="0" algn="l">
                        <a:lnSpc>
                          <a:spcPct val="100000"/>
                        </a:lnSpc>
                        <a:buNone/>
                      </a:pPr>
                      <a:r>
                        <a:rPr lang="en-US" sz="1400" b="1" i="0" u="none" strike="noStrike" baseline="0" noProof="0" dirty="0">
                          <a:solidFill>
                            <a:srgbClr val="4EA72E"/>
                          </a:solidFill>
                          <a:latin typeface="Aptos"/>
                        </a:rPr>
                        <a:t>Finalized: 07.2024</a:t>
                      </a:r>
                      <a:endParaRPr lang="ro-RO" sz="1000" dirty="0"/>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p>
                      <a:pPr lvl="0">
                        <a:buNone/>
                      </a:pPr>
                      <a:endParaRPr lang="en-US" sz="1000" noProof="0" dirty="0"/>
                    </a:p>
                  </a:txBody>
                  <a:tcPr marL="68580" marR="68580" marT="34290" marB="34290"/>
                </a:tc>
                <a:tc>
                  <a:txBody>
                    <a:bodyPr/>
                    <a:lstStyle/>
                    <a:p>
                      <a:pPr lvl="0">
                        <a:buNone/>
                      </a:pPr>
                      <a:r>
                        <a:rPr lang="en-US" sz="1000" b="1" noProof="0" dirty="0"/>
                        <a:t>2024-02</a:t>
                      </a:r>
                    </a:p>
                  </a:txBody>
                  <a:tcPr marL="68580" marR="68580" marT="34290" marB="34290"/>
                </a:tc>
                <a:extLst>
                  <a:ext uri="{0D108BD9-81ED-4DB2-BD59-A6C34878D82A}">
                    <a16:rowId xmlns:a16="http://schemas.microsoft.com/office/drawing/2014/main" val="1352990269"/>
                  </a:ext>
                </a:extLst>
              </a:tr>
              <a:tr h="310042">
                <a:tc>
                  <a:txBody>
                    <a:bodyPr/>
                    <a:lstStyle/>
                    <a:p>
                      <a:pPr lvl="0">
                        <a:buNone/>
                      </a:pPr>
                      <a:endParaRPr lang="en-US" sz="1000" noProof="0" dirty="0"/>
                    </a:p>
                  </a:txBody>
                  <a:tcPr marL="68580" marR="68580" marT="34290" marB="34290"/>
                </a:tc>
                <a:tc gridSpan="2">
                  <a:txBody>
                    <a:bodyPr/>
                    <a:lstStyle/>
                    <a:p>
                      <a:pPr marL="285750" lvl="0" indent="-285750">
                        <a:buFont typeface="Arial"/>
                        <a:buChar char="•"/>
                      </a:pPr>
                      <a:r>
                        <a:rPr lang="en-US" sz="1000" noProof="0" dirty="0"/>
                        <a:t>Script examples/templates to produce the </a:t>
                      </a:r>
                      <a:r>
                        <a:rPr lang="en-US" sz="1000" noProof="0" err="1"/>
                        <a:t>Scorefiles</a:t>
                      </a:r>
                      <a:r>
                        <a:rPr lang="en-US" sz="1000" noProof="0" dirty="0"/>
                        <a:t> from model output</a:t>
                      </a:r>
                    </a:p>
                  </a:txBody>
                  <a:tcPr marL="68580" marR="68580" marT="34290" marB="34290"/>
                </a:tc>
                <a:tc hMerge="1">
                  <a:txBody>
                    <a:bodyPr/>
                    <a:lstStyle/>
                    <a:p>
                      <a:endParaRPr lang="ro-RO"/>
                    </a:p>
                  </a:txBody>
                  <a:tcPr/>
                </a:tc>
                <a:tc>
                  <a:txBody>
                    <a:bodyPr/>
                    <a:lstStyle/>
                    <a:p>
                      <a:pPr lvl="0">
                        <a:buNone/>
                      </a:pPr>
                      <a:endParaRPr lang="en-US" sz="1000" noProof="0" dirty="0"/>
                    </a:p>
                  </a:txBody>
                  <a:tcPr marL="68580" marR="68580" marT="34290" marB="34290"/>
                </a:tc>
                <a:tc>
                  <a:txBody>
                    <a:bodyPr/>
                    <a:lstStyle/>
                    <a:p>
                      <a:pPr lvl="0">
                        <a:buNone/>
                      </a:pPr>
                      <a:endParaRPr lang="en-US" sz="1000" noProof="0" dirty="0"/>
                    </a:p>
                  </a:txBody>
                  <a:tcPr marL="68580" marR="68580" marT="34290" marB="34290"/>
                </a:tc>
                <a:extLst>
                  <a:ext uri="{0D108BD9-81ED-4DB2-BD59-A6C34878D82A}">
                    <a16:rowId xmlns:a16="http://schemas.microsoft.com/office/drawing/2014/main" val="1536338145"/>
                  </a:ext>
                </a:extLst>
              </a:tr>
            </a:tbl>
          </a:graphicData>
        </a:graphic>
      </p:graphicFrame>
      <p:sp>
        <p:nvSpPr>
          <p:cNvPr id="2" name="Dreptunghi: colțuri rotunjite 1">
            <a:extLst>
              <a:ext uri="{FF2B5EF4-FFF2-40B4-BE49-F238E27FC236}">
                <a16:creationId xmlns:a16="http://schemas.microsoft.com/office/drawing/2014/main" id="{594ED5B4-613C-A253-AB4D-E5DD2B1DB2E3}"/>
              </a:ext>
            </a:extLst>
          </p:cNvPr>
          <p:cNvSpPr/>
          <p:nvPr/>
        </p:nvSpPr>
        <p:spPr>
          <a:xfrm>
            <a:off x="1355988" y="5399305"/>
            <a:ext cx="6226220" cy="1001495"/>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Aptos" panose="020B0004020202020204"/>
              </a:rPr>
              <a:t>COSMO PP CARMENS Task 2 Deliverables available at:</a:t>
            </a:r>
          </a:p>
          <a:p>
            <a:pPr algn="ctr" defTabSz="685800"/>
            <a:r>
              <a:rPr lang="en-US" sz="1350" dirty="0">
                <a:solidFill>
                  <a:prstClr val="black"/>
                </a:solidFill>
                <a:latin typeface="Aptos" panose="020B0004020202020204"/>
                <a:hlinkClick r:id="rId2">
                  <a:extLst>
                    <a:ext uri="{A12FA001-AC4F-418D-AE19-62706E023703}">
                      <ahyp:hlinkClr xmlns:ahyp="http://schemas.microsoft.com/office/drawing/2018/hyperlinkcolor" val="tx"/>
                    </a:ext>
                  </a:extLst>
                </a:hlinkClick>
              </a:rPr>
              <a:t>https://www.</a:t>
            </a:r>
            <a:r>
              <a:rPr lang="en-US" sz="1600" dirty="0">
                <a:solidFill>
                  <a:prstClr val="black"/>
                </a:solidFill>
                <a:latin typeface="Aptos" panose="020B0004020202020204"/>
                <a:hlinkClick r:id="rId2">
                  <a:extLst>
                    <a:ext uri="{A12FA001-AC4F-418D-AE19-62706E023703}">
                      <ahyp:hlinkClr xmlns:ahyp="http://schemas.microsoft.com/office/drawing/2018/hyperlinkcolor" val="tx"/>
                    </a:ext>
                  </a:extLst>
                </a:hlinkClick>
              </a:rPr>
              <a:t>cosmo-model</a:t>
            </a:r>
            <a:r>
              <a:rPr lang="en-US" sz="1350" dirty="0">
                <a:solidFill>
                  <a:prstClr val="black"/>
                </a:solidFill>
                <a:latin typeface="Aptos" panose="020B0004020202020204"/>
                <a:hlinkClick r:id="rId2">
                  <a:extLst>
                    <a:ext uri="{A12FA001-AC4F-418D-AE19-62706E023703}">
                      <ahyp:hlinkClr xmlns:ahyp="http://schemas.microsoft.com/office/drawing/2018/hyperlinkcolor" val="tx"/>
                    </a:ext>
                  </a:extLst>
                </a:hlinkClick>
              </a:rPr>
              <a:t>.org/view/repository/wg5/PP-CARMENS/Deliverables</a:t>
            </a:r>
          </a:p>
        </p:txBody>
      </p:sp>
      <p:sp>
        <p:nvSpPr>
          <p:cNvPr id="3" name="Text Box 5">
            <a:extLst>
              <a:ext uri="{FF2B5EF4-FFF2-40B4-BE49-F238E27FC236}">
                <a16:creationId xmlns:a16="http://schemas.microsoft.com/office/drawing/2014/main" id="{C0273537-BA5F-4E3F-5CA3-3D7203C86BB2}"/>
              </a:ext>
            </a:extLst>
          </p:cNvPr>
          <p:cNvSpPr txBox="1">
            <a:spLocks noChangeArrowheads="1"/>
          </p:cNvSpPr>
          <p:nvPr/>
        </p:nvSpPr>
        <p:spPr bwMode="auto">
          <a:xfrm>
            <a:off x="1818861" y="46441"/>
            <a:ext cx="6122504" cy="708934"/>
          </a:xfrm>
          <a:prstGeom prst="rect">
            <a:avLst/>
          </a:prstGeom>
          <a:gradFill rotWithShape="0">
            <a:gsLst>
              <a:gs pos="0">
                <a:srgbClr val="FFFFCC"/>
              </a:gs>
              <a:gs pos="100000">
                <a:srgbClr val="FFFF00"/>
              </a:gs>
            </a:gsLst>
            <a:lin ang="36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166688">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1pPr>
            <a:lvl2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2pPr>
            <a:lvl3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3pPr>
            <a:lvl4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4pPr>
            <a:lvl5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9pPr>
          </a:lstStyle>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sz="2400" b="1" dirty="0">
                <a:solidFill>
                  <a:srgbClr val="002060"/>
                </a:solidFill>
                <a:cs typeface="DejaVu Sans" charset="0"/>
              </a:rPr>
              <a:t>PP CARMENs</a:t>
            </a:r>
          </a:p>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b="1" i="1" dirty="0"/>
              <a:t> </a:t>
            </a:r>
            <a:r>
              <a:rPr lang="en-US" altLang="en-US" b="1" i="1" dirty="0">
                <a:solidFill>
                  <a:srgbClr val="111111"/>
                </a:solidFill>
              </a:rPr>
              <a:t>Cosmo Application of </a:t>
            </a:r>
            <a:r>
              <a:rPr lang="en-US" altLang="en-US" b="1" i="1" dirty="0" err="1">
                <a:solidFill>
                  <a:srgbClr val="111111"/>
                </a:solidFill>
              </a:rPr>
              <a:t>Rfdbk</a:t>
            </a:r>
            <a:r>
              <a:rPr lang="en-US" altLang="en-US" b="1" i="1" dirty="0">
                <a:solidFill>
                  <a:srgbClr val="111111"/>
                </a:solidFill>
              </a:rPr>
              <a:t>/MEC on ENS</a:t>
            </a:r>
          </a:p>
        </p:txBody>
      </p:sp>
      <p:sp>
        <p:nvSpPr>
          <p:cNvPr id="5" name="Footer Placeholder 4">
            <a:extLst>
              <a:ext uri="{FF2B5EF4-FFF2-40B4-BE49-F238E27FC236}">
                <a16:creationId xmlns:a16="http://schemas.microsoft.com/office/drawing/2014/main" id="{FB92B2F7-0443-A09F-376C-B98D7324EF0A}"/>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6" name="Slide Number Placeholder 5">
            <a:extLst>
              <a:ext uri="{FF2B5EF4-FFF2-40B4-BE49-F238E27FC236}">
                <a16:creationId xmlns:a16="http://schemas.microsoft.com/office/drawing/2014/main" id="{AED8D120-5332-DD03-A874-84AC2F4EE4F1}"/>
              </a:ext>
            </a:extLst>
          </p:cNvPr>
          <p:cNvSpPr>
            <a:spLocks noGrp="1"/>
          </p:cNvSpPr>
          <p:nvPr>
            <p:ph type="sldNum" sz="quarter" idx="12"/>
          </p:nvPr>
        </p:nvSpPr>
        <p:spPr/>
        <p:txBody>
          <a:bodyPr/>
          <a:lstStyle/>
          <a:p>
            <a:fld id="{0B6C7AF6-F5DD-4AA3-9281-1BCA95A92161}" type="slidenum">
              <a:rPr lang="ro-RO" smtClean="0"/>
              <a:t>24</a:t>
            </a:fld>
            <a:endParaRPr lang="ro-RO"/>
          </a:p>
        </p:txBody>
      </p:sp>
    </p:spTree>
    <p:extLst>
      <p:ext uri="{BB962C8B-B14F-4D97-AF65-F5344CB8AC3E}">
        <p14:creationId xmlns:p14="http://schemas.microsoft.com/office/powerpoint/2010/main" val="176112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53EE234-575B-2AE9-D0B6-58F980365167}"/>
              </a:ext>
            </a:extLst>
          </p:cNvPr>
          <p:cNvSpPr>
            <a:spLocks noGrp="1"/>
          </p:cNvSpPr>
          <p:nvPr>
            <p:ph type="title"/>
          </p:nvPr>
        </p:nvSpPr>
        <p:spPr>
          <a:xfrm>
            <a:off x="0" y="0"/>
            <a:ext cx="3699841" cy="1600200"/>
          </a:xfrm>
        </p:spPr>
        <p:txBody>
          <a:bodyPr/>
          <a:lstStyle/>
          <a:p>
            <a:r>
              <a:rPr lang="ro-RO" b="1" dirty="0"/>
              <a:t>Task 2 – </a:t>
            </a:r>
            <a:r>
              <a:rPr lang="ro-RO" b="1" dirty="0" err="1"/>
              <a:t>Running</a:t>
            </a:r>
            <a:r>
              <a:rPr lang="ro-RO" b="1" dirty="0"/>
              <a:t> IFS-ENS </a:t>
            </a:r>
          </a:p>
        </p:txBody>
      </p:sp>
      <p:pic>
        <p:nvPicPr>
          <p:cNvPr id="4" name="Substituent conținut 3" descr="Plot object">
            <a:extLst>
              <a:ext uri="{FF2B5EF4-FFF2-40B4-BE49-F238E27FC236}">
                <a16:creationId xmlns:a16="http://schemas.microsoft.com/office/drawing/2014/main" id="{D7EF6AE5-923E-CB64-F3FC-B27C292812E2}"/>
              </a:ext>
            </a:extLst>
          </p:cNvPr>
          <p:cNvPicPr>
            <a:picLocks noGrp="1" noChangeAspect="1"/>
          </p:cNvPicPr>
          <p:nvPr>
            <p:ph idx="1"/>
          </p:nvPr>
        </p:nvPicPr>
        <p:blipFill>
          <a:blip r:embed="rId2"/>
          <a:stretch>
            <a:fillRect/>
          </a:stretch>
        </p:blipFill>
        <p:spPr>
          <a:xfrm>
            <a:off x="3195936" y="1649280"/>
            <a:ext cx="5948064" cy="3559440"/>
          </a:xfrm>
        </p:spPr>
      </p:pic>
      <p:sp>
        <p:nvSpPr>
          <p:cNvPr id="6" name="Substituent text 5">
            <a:extLst>
              <a:ext uri="{FF2B5EF4-FFF2-40B4-BE49-F238E27FC236}">
                <a16:creationId xmlns:a16="http://schemas.microsoft.com/office/drawing/2014/main" id="{D4C68388-AE1A-036E-27E7-48ACF8E0573A}"/>
              </a:ext>
            </a:extLst>
          </p:cNvPr>
          <p:cNvSpPr>
            <a:spLocks noGrp="1"/>
          </p:cNvSpPr>
          <p:nvPr>
            <p:ph type="body" sz="half" idx="2"/>
          </p:nvPr>
        </p:nvSpPr>
        <p:spPr>
          <a:xfrm>
            <a:off x="41183" y="1849998"/>
            <a:ext cx="3433500" cy="3811588"/>
          </a:xfrm>
        </p:spPr>
        <p:txBody>
          <a:bodyPr vert="horz" lIns="68580" tIns="34290" rIns="68580" bIns="34290" rtlCol="0" anchor="t">
            <a:normAutofit/>
          </a:bodyPr>
          <a:lstStyle/>
          <a:p>
            <a:pPr marL="214313" indent="-214313">
              <a:buChar char="•"/>
            </a:pPr>
            <a:r>
              <a:rPr lang="ro-RO" sz="1600" dirty="0" err="1"/>
              <a:t>According</a:t>
            </a:r>
            <a:r>
              <a:rPr lang="ro-RO" sz="1600" dirty="0"/>
              <a:t> </a:t>
            </a:r>
            <a:r>
              <a:rPr lang="ro-RO" sz="1600" dirty="0" err="1"/>
              <a:t>to</a:t>
            </a:r>
            <a:r>
              <a:rPr lang="ro-RO" sz="1600" dirty="0"/>
              <a:t> </a:t>
            </a:r>
            <a:r>
              <a:rPr lang="ro-RO" sz="1600" dirty="0" err="1"/>
              <a:t>the</a:t>
            </a:r>
            <a:r>
              <a:rPr lang="ro-RO" sz="1600" dirty="0"/>
              <a:t> </a:t>
            </a:r>
            <a:r>
              <a:rPr lang="ro-RO" sz="1600" dirty="0" err="1"/>
              <a:t>project</a:t>
            </a:r>
            <a:r>
              <a:rPr lang="ro-RO" sz="1600" dirty="0"/>
              <a:t> </a:t>
            </a:r>
            <a:r>
              <a:rPr lang="ro-RO" sz="1600" dirty="0" err="1"/>
              <a:t>proposal</a:t>
            </a:r>
            <a:r>
              <a:rPr lang="ro-RO" sz="1600" dirty="0"/>
              <a:t> IFS-ENS </a:t>
            </a:r>
            <a:r>
              <a:rPr lang="ro-RO" sz="1600" dirty="0" err="1"/>
              <a:t>has</a:t>
            </a:r>
            <a:r>
              <a:rPr lang="ro-RO" sz="1600" dirty="0"/>
              <a:t> </a:t>
            </a:r>
            <a:r>
              <a:rPr lang="ro-RO" sz="1600" dirty="0" err="1"/>
              <a:t>been</a:t>
            </a:r>
            <a:r>
              <a:rPr lang="ro-RO" sz="1600" dirty="0"/>
              <a:t> </a:t>
            </a:r>
            <a:r>
              <a:rPr lang="ro-RO" sz="1600" dirty="0" err="1"/>
              <a:t>tested</a:t>
            </a:r>
            <a:r>
              <a:rPr lang="ro-RO" sz="1600" dirty="0"/>
              <a:t> in </a:t>
            </a:r>
            <a:r>
              <a:rPr lang="ro-RO" sz="1600" dirty="0" err="1"/>
              <a:t>the</a:t>
            </a:r>
            <a:r>
              <a:rPr lang="ro-RO" sz="1600" dirty="0"/>
              <a:t> in </a:t>
            </a:r>
            <a:r>
              <a:rPr lang="ro-RO" sz="1600" dirty="0" err="1"/>
              <a:t>the</a:t>
            </a:r>
            <a:r>
              <a:rPr lang="ro-RO" sz="1600" dirty="0"/>
              <a:t> </a:t>
            </a:r>
            <a:r>
              <a:rPr lang="ro-RO" sz="1600" dirty="0" err="1"/>
              <a:t>verification</a:t>
            </a:r>
            <a:r>
              <a:rPr lang="ro-RO" sz="1600" dirty="0"/>
              <a:t> </a:t>
            </a:r>
            <a:r>
              <a:rPr lang="ro-RO" sz="1600" dirty="0" err="1"/>
              <a:t>system</a:t>
            </a:r>
            <a:r>
              <a:rPr lang="ro-RO" sz="1600" dirty="0"/>
              <a:t>.</a:t>
            </a:r>
          </a:p>
          <a:p>
            <a:r>
              <a:rPr lang="ro-RO" sz="1600" dirty="0" err="1"/>
              <a:t>Extent</a:t>
            </a:r>
            <a:r>
              <a:rPr lang="ro-RO" sz="1600" dirty="0"/>
              <a:t> :</a:t>
            </a:r>
          </a:p>
          <a:p>
            <a:pPr marL="214313" indent="-214313">
              <a:buChar char="•"/>
            </a:pPr>
            <a:r>
              <a:rPr lang="ro-RO" sz="1600" dirty="0" err="1"/>
              <a:t>Only</a:t>
            </a:r>
            <a:r>
              <a:rPr lang="ro-RO" sz="1600" dirty="0"/>
              <a:t> 2 </a:t>
            </a:r>
            <a:r>
              <a:rPr lang="ro-RO" sz="1600" dirty="0" err="1"/>
              <a:t>members</a:t>
            </a:r>
            <a:r>
              <a:rPr lang="ro-RO" sz="1600" dirty="0"/>
              <a:t> </a:t>
            </a:r>
            <a:r>
              <a:rPr lang="ro-RO" sz="1600" dirty="0" err="1"/>
              <a:t>where</a:t>
            </a:r>
            <a:r>
              <a:rPr lang="ro-RO" sz="1600" dirty="0"/>
              <a:t> </a:t>
            </a:r>
            <a:r>
              <a:rPr lang="ro-RO" sz="1600" dirty="0" err="1"/>
              <a:t>included</a:t>
            </a:r>
          </a:p>
          <a:p>
            <a:pPr marL="214313" indent="-214313">
              <a:buChar char="•"/>
            </a:pPr>
            <a:r>
              <a:rPr lang="ro-RO" sz="1600" dirty="0"/>
              <a:t>Only 1 day was validated using the forecast from the day and the previoous day.</a:t>
            </a:r>
          </a:p>
          <a:p>
            <a:r>
              <a:rPr lang="ro-RO" sz="1600" dirty="0"/>
              <a:t>In the guidelines for mec and in the template the </a:t>
            </a:r>
          </a:p>
          <a:p>
            <a:endParaRPr lang="ro-RO" sz="1600" dirty="0"/>
          </a:p>
        </p:txBody>
      </p:sp>
      <p:pic>
        <p:nvPicPr>
          <p:cNvPr id="5" name="Imagine 4" descr="O imagine care conține text, captură de ecran, Font, cerc&#10;&#10;Descriere generată automat">
            <a:extLst>
              <a:ext uri="{FF2B5EF4-FFF2-40B4-BE49-F238E27FC236}">
                <a16:creationId xmlns:a16="http://schemas.microsoft.com/office/drawing/2014/main" id="{C84D0763-9644-A4DC-9BD3-FEB3F9924504}"/>
              </a:ext>
            </a:extLst>
          </p:cNvPr>
          <p:cNvPicPr>
            <a:picLocks noChangeAspect="1"/>
          </p:cNvPicPr>
          <p:nvPr/>
        </p:nvPicPr>
        <p:blipFill>
          <a:blip r:embed="rId3"/>
          <a:stretch>
            <a:fillRect/>
          </a:stretch>
        </p:blipFill>
        <p:spPr>
          <a:xfrm>
            <a:off x="124709" y="249798"/>
            <a:ext cx="1842411" cy="414804"/>
          </a:xfrm>
          <a:prstGeom prst="rect">
            <a:avLst/>
          </a:prstGeom>
        </p:spPr>
      </p:pic>
      <p:pic>
        <p:nvPicPr>
          <p:cNvPr id="7" name="Imagine 6" descr="National Meteorological Administration">
            <a:extLst>
              <a:ext uri="{FF2B5EF4-FFF2-40B4-BE49-F238E27FC236}">
                <a16:creationId xmlns:a16="http://schemas.microsoft.com/office/drawing/2014/main" id="{80DED73B-5B39-4441-0EFF-70A4501B796E}"/>
              </a:ext>
            </a:extLst>
          </p:cNvPr>
          <p:cNvPicPr>
            <a:picLocks noChangeAspect="1"/>
          </p:cNvPicPr>
          <p:nvPr/>
        </p:nvPicPr>
        <p:blipFill>
          <a:blip r:embed="rId4"/>
          <a:stretch>
            <a:fillRect/>
          </a:stretch>
        </p:blipFill>
        <p:spPr>
          <a:xfrm>
            <a:off x="8257291" y="92868"/>
            <a:ext cx="762000" cy="728663"/>
          </a:xfrm>
          <a:prstGeom prst="rect">
            <a:avLst/>
          </a:prstGeom>
        </p:spPr>
      </p:pic>
      <p:sp>
        <p:nvSpPr>
          <p:cNvPr id="3" name="Text Box 5">
            <a:extLst>
              <a:ext uri="{FF2B5EF4-FFF2-40B4-BE49-F238E27FC236}">
                <a16:creationId xmlns:a16="http://schemas.microsoft.com/office/drawing/2014/main" id="{BDCEAE2E-E98D-22E5-C71B-1A3BC84C4000}"/>
              </a:ext>
            </a:extLst>
          </p:cNvPr>
          <p:cNvSpPr txBox="1">
            <a:spLocks noChangeArrowheads="1"/>
          </p:cNvSpPr>
          <p:nvPr/>
        </p:nvSpPr>
        <p:spPr bwMode="auto">
          <a:xfrm>
            <a:off x="1818861" y="46441"/>
            <a:ext cx="6122504" cy="708934"/>
          </a:xfrm>
          <a:prstGeom prst="rect">
            <a:avLst/>
          </a:prstGeom>
          <a:gradFill rotWithShape="0">
            <a:gsLst>
              <a:gs pos="0">
                <a:srgbClr val="FFFFCC"/>
              </a:gs>
              <a:gs pos="100000">
                <a:srgbClr val="FFFF00"/>
              </a:gs>
            </a:gsLst>
            <a:lin ang="36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166688">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1pPr>
            <a:lvl2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2pPr>
            <a:lvl3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3pPr>
            <a:lvl4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4pPr>
            <a:lvl5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9pPr>
          </a:lstStyle>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sz="2400" b="1" dirty="0">
                <a:solidFill>
                  <a:srgbClr val="002060"/>
                </a:solidFill>
                <a:cs typeface="DejaVu Sans" charset="0"/>
              </a:rPr>
              <a:t>PP CARMENs</a:t>
            </a:r>
          </a:p>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b="1" i="1" dirty="0"/>
              <a:t> </a:t>
            </a:r>
            <a:r>
              <a:rPr lang="en-US" altLang="en-US" b="1" i="1" dirty="0">
                <a:solidFill>
                  <a:srgbClr val="111111"/>
                </a:solidFill>
              </a:rPr>
              <a:t>Cosmo Application of </a:t>
            </a:r>
            <a:r>
              <a:rPr lang="en-US" altLang="en-US" b="1" i="1" dirty="0" err="1">
                <a:solidFill>
                  <a:srgbClr val="111111"/>
                </a:solidFill>
              </a:rPr>
              <a:t>Rfdbk</a:t>
            </a:r>
            <a:r>
              <a:rPr lang="en-US" altLang="en-US" b="1" i="1" dirty="0">
                <a:solidFill>
                  <a:srgbClr val="111111"/>
                </a:solidFill>
              </a:rPr>
              <a:t>/MEC on ENS</a:t>
            </a:r>
          </a:p>
        </p:txBody>
      </p:sp>
      <p:sp>
        <p:nvSpPr>
          <p:cNvPr id="8" name="Footer Placeholder 4">
            <a:extLst>
              <a:ext uri="{FF2B5EF4-FFF2-40B4-BE49-F238E27FC236}">
                <a16:creationId xmlns:a16="http://schemas.microsoft.com/office/drawing/2014/main" id="{0C7DEFD8-2CA2-DBA6-E6D5-EAC1DF8113F6}"/>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9" name="Slide Number Placeholder 8">
            <a:extLst>
              <a:ext uri="{FF2B5EF4-FFF2-40B4-BE49-F238E27FC236}">
                <a16:creationId xmlns:a16="http://schemas.microsoft.com/office/drawing/2014/main" id="{9E114022-0E7E-FB7A-C64B-55FE7CC770E9}"/>
              </a:ext>
            </a:extLst>
          </p:cNvPr>
          <p:cNvSpPr>
            <a:spLocks noGrp="1"/>
          </p:cNvSpPr>
          <p:nvPr>
            <p:ph type="sldNum" sz="quarter" idx="12"/>
          </p:nvPr>
        </p:nvSpPr>
        <p:spPr/>
        <p:txBody>
          <a:bodyPr/>
          <a:lstStyle/>
          <a:p>
            <a:fld id="{0B6C7AF6-F5DD-4AA3-9281-1BCA95A92161}" type="slidenum">
              <a:rPr lang="ro-RO" smtClean="0"/>
              <a:t>25</a:t>
            </a:fld>
            <a:endParaRPr lang="ro-RO"/>
          </a:p>
        </p:txBody>
      </p:sp>
    </p:spTree>
    <p:extLst>
      <p:ext uri="{BB962C8B-B14F-4D97-AF65-F5344CB8AC3E}">
        <p14:creationId xmlns:p14="http://schemas.microsoft.com/office/powerpoint/2010/main" val="3805424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ubstituent conținut 3">
            <a:extLst>
              <a:ext uri="{FF2B5EF4-FFF2-40B4-BE49-F238E27FC236}">
                <a16:creationId xmlns:a16="http://schemas.microsoft.com/office/drawing/2014/main" id="{258A005B-D40A-CA1F-3DAC-5B8AA8D73B4C}"/>
              </a:ext>
            </a:extLst>
          </p:cNvPr>
          <p:cNvGraphicFramePr>
            <a:graphicFrameLocks noGrp="1"/>
          </p:cNvGraphicFramePr>
          <p:nvPr>
            <p:ph idx="1"/>
          </p:nvPr>
        </p:nvGraphicFramePr>
        <p:xfrm>
          <a:off x="628650" y="1096690"/>
          <a:ext cx="7886690" cy="4850130"/>
        </p:xfrm>
        <a:graphic>
          <a:graphicData uri="http://schemas.openxmlformats.org/drawingml/2006/table">
            <a:tbl>
              <a:tblPr firstRow="1" bandRow="1">
                <a:tableStyleId>{5C22544A-7EE6-4342-B048-85BDC9FD1C3A}</a:tableStyleId>
              </a:tblPr>
              <a:tblGrid>
                <a:gridCol w="885824">
                  <a:extLst>
                    <a:ext uri="{9D8B030D-6E8A-4147-A177-3AD203B41FA5}">
                      <a16:colId xmlns:a16="http://schemas.microsoft.com/office/drawing/2014/main" val="4221552877"/>
                    </a:ext>
                  </a:extLst>
                </a:gridCol>
                <a:gridCol w="3181349">
                  <a:extLst>
                    <a:ext uri="{9D8B030D-6E8A-4147-A177-3AD203B41FA5}">
                      <a16:colId xmlns:a16="http://schemas.microsoft.com/office/drawing/2014/main" val="867318375"/>
                    </a:ext>
                  </a:extLst>
                </a:gridCol>
                <a:gridCol w="1304922">
                  <a:extLst>
                    <a:ext uri="{9D8B030D-6E8A-4147-A177-3AD203B41FA5}">
                      <a16:colId xmlns:a16="http://schemas.microsoft.com/office/drawing/2014/main" val="2397722215"/>
                    </a:ext>
                  </a:extLst>
                </a:gridCol>
                <a:gridCol w="1314449">
                  <a:extLst>
                    <a:ext uri="{9D8B030D-6E8A-4147-A177-3AD203B41FA5}">
                      <a16:colId xmlns:a16="http://schemas.microsoft.com/office/drawing/2014/main" val="878600168"/>
                    </a:ext>
                  </a:extLst>
                </a:gridCol>
                <a:gridCol w="1200146">
                  <a:extLst>
                    <a:ext uri="{9D8B030D-6E8A-4147-A177-3AD203B41FA5}">
                      <a16:colId xmlns:a16="http://schemas.microsoft.com/office/drawing/2014/main" val="2187634920"/>
                    </a:ext>
                  </a:extLst>
                </a:gridCol>
              </a:tblGrid>
              <a:tr h="685800">
                <a:tc>
                  <a:txBody>
                    <a:bodyPr/>
                    <a:lstStyle/>
                    <a:p>
                      <a:pPr algn="ctr"/>
                      <a:r>
                        <a:rPr lang="en-US" sz="1000" noProof="0" dirty="0"/>
                        <a:t>Task 3 </a:t>
                      </a:r>
                    </a:p>
                  </a:txBody>
                  <a:tcPr marL="68580" marR="68580" marT="34290" marB="34290"/>
                </a:tc>
                <a:tc>
                  <a:txBody>
                    <a:bodyPr/>
                    <a:lstStyle/>
                    <a:p>
                      <a:pPr lvl="0" algn="ctr">
                        <a:buNone/>
                      </a:pPr>
                      <a:r>
                        <a:rPr lang="en-US" sz="1400" b="1" i="0" u="none" strike="noStrike" baseline="0" noProof="0" dirty="0">
                          <a:solidFill>
                            <a:srgbClr val="FFFFFF"/>
                          </a:solidFill>
                          <a:latin typeface="Aptos"/>
                        </a:rPr>
                        <a:t>Semi-automatic use of the </a:t>
                      </a:r>
                      <a:r>
                        <a:rPr lang="en-US" sz="1400" b="1" i="0" u="none" strike="noStrike" baseline="0" noProof="0" dirty="0" err="1">
                          <a:solidFill>
                            <a:srgbClr val="FFFFFF"/>
                          </a:solidFill>
                          <a:latin typeface="Aptos"/>
                        </a:rPr>
                        <a:t>Rfdbk</a:t>
                      </a:r>
                      <a:r>
                        <a:rPr lang="en-US" sz="1400" b="1" i="0" u="none" strike="noStrike" baseline="0" noProof="0" dirty="0">
                          <a:solidFill>
                            <a:srgbClr val="FFFFFF"/>
                          </a:solidFill>
                          <a:latin typeface="Aptos"/>
                        </a:rPr>
                        <a:t> for ENS production and probabilistic scores</a:t>
                      </a:r>
                      <a:endParaRPr lang="ro-RO" sz="1000" dirty="0"/>
                    </a:p>
                  </a:txBody>
                  <a:tcPr marL="68580" marR="68580" marT="34290" marB="34290"/>
                </a:tc>
                <a:tc>
                  <a:txBody>
                    <a:bodyPr/>
                    <a:lstStyle/>
                    <a:p>
                      <a:pPr lvl="0" algn="ctr">
                        <a:buNone/>
                      </a:pPr>
                      <a:r>
                        <a:rPr lang="en-US" sz="1000" noProof="0" dirty="0"/>
                        <a:t>Status</a:t>
                      </a:r>
                    </a:p>
                  </a:txBody>
                  <a:tcPr marL="68580" marR="68580" marT="34290" marB="34290"/>
                </a:tc>
                <a:tc>
                  <a:txBody>
                    <a:bodyPr/>
                    <a:lstStyle/>
                    <a:p>
                      <a:pPr lvl="0" algn="ctr">
                        <a:buNone/>
                      </a:pPr>
                      <a:r>
                        <a:rPr lang="en-US" sz="1000" noProof="0" dirty="0"/>
                        <a:t>Start</a:t>
                      </a:r>
                    </a:p>
                  </a:txBody>
                  <a:tcPr marL="68580" marR="68580" marT="34290" marB="34290"/>
                </a:tc>
                <a:tc>
                  <a:txBody>
                    <a:bodyPr/>
                    <a:lstStyle/>
                    <a:p>
                      <a:pPr lvl="0" algn="ctr">
                        <a:buNone/>
                      </a:pPr>
                      <a:r>
                        <a:rPr lang="en-US" sz="1000" noProof="0" dirty="0"/>
                        <a:t>End</a:t>
                      </a:r>
                    </a:p>
                  </a:txBody>
                  <a:tcPr marL="68580" marR="68580" marT="34290" marB="34290"/>
                </a:tc>
                <a:extLst>
                  <a:ext uri="{0D108BD9-81ED-4DB2-BD59-A6C34878D82A}">
                    <a16:rowId xmlns:a16="http://schemas.microsoft.com/office/drawing/2014/main" val="1571892027"/>
                  </a:ext>
                </a:extLst>
              </a:tr>
              <a:tr h="480060">
                <a:tc>
                  <a:txBody>
                    <a:bodyPr/>
                    <a:lstStyle/>
                    <a:p>
                      <a:r>
                        <a:rPr lang="en-US" sz="1000" noProof="0" dirty="0"/>
                        <a:t>3.1</a:t>
                      </a:r>
                    </a:p>
                  </a:txBody>
                  <a:tcPr marL="68580" marR="68580" marT="34290" marB="34290"/>
                </a:tc>
                <a:tc>
                  <a:txBody>
                    <a:bodyPr/>
                    <a:lstStyle/>
                    <a:p>
                      <a:pPr lvl="0">
                        <a:buNone/>
                      </a:pPr>
                      <a:r>
                        <a:rPr lang="en-US" sz="1400" b="0" i="0" u="none" strike="noStrike" baseline="0" noProof="0" dirty="0">
                          <a:solidFill>
                            <a:srgbClr val="000000"/>
                          </a:solidFill>
                          <a:latin typeface="Arial Nova"/>
                        </a:rPr>
                        <a:t>Installation and adaptation of MEC-</a:t>
                      </a:r>
                      <a:r>
                        <a:rPr lang="en-US" sz="1400" b="0" i="0" u="none" strike="noStrike" baseline="0" noProof="0" dirty="0" err="1">
                          <a:solidFill>
                            <a:srgbClr val="000000"/>
                          </a:solidFill>
                          <a:latin typeface="Arial Nova"/>
                        </a:rPr>
                        <a:t>Rfdbk</a:t>
                      </a:r>
                      <a:r>
                        <a:rPr lang="en-US" sz="1400" b="0" i="0" u="none" strike="noStrike" baseline="0" noProof="0" dirty="0">
                          <a:solidFill>
                            <a:srgbClr val="000000"/>
                          </a:solidFill>
                          <a:latin typeface="Arial Nova"/>
                        </a:rPr>
                        <a:t> system for EPS</a:t>
                      </a:r>
                      <a:endParaRPr lang="ro-RO" sz="1000" dirty="0"/>
                    </a:p>
                  </a:txBody>
                  <a:tcPr marL="68580" marR="68580" marT="34290" marB="34290"/>
                </a:tc>
                <a:tc>
                  <a:txBody>
                    <a:bodyPr/>
                    <a:lstStyle/>
                    <a:p>
                      <a:pPr marL="0" lvl="0" indent="0" algn="l">
                        <a:lnSpc>
                          <a:spcPct val="100000"/>
                        </a:lnSpc>
                        <a:buNone/>
                      </a:pPr>
                      <a:r>
                        <a:rPr lang="en-US" sz="1400" b="1" i="0" u="none" strike="noStrike" baseline="0" noProof="0" dirty="0">
                          <a:solidFill>
                            <a:schemeClr val="accent2"/>
                          </a:solidFill>
                          <a:latin typeface="Aptos"/>
                        </a:rPr>
                        <a:t>Started 06.2024</a:t>
                      </a:r>
                      <a:endParaRPr lang="ro-RO" sz="1000" dirty="0">
                        <a:solidFill>
                          <a:schemeClr val="accent2"/>
                        </a:solidFill>
                      </a:endParaRPr>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txBody>
                  <a:tcPr marL="68580" marR="68580" marT="34290" marB="34290"/>
                </a:tc>
                <a:tc>
                  <a:txBody>
                    <a:bodyPr/>
                    <a:lstStyle/>
                    <a:p>
                      <a:r>
                        <a:rPr lang="en-US" sz="1000" noProof="0" dirty="0"/>
                        <a:t>2024-02</a:t>
                      </a:r>
                    </a:p>
                  </a:txBody>
                  <a:tcPr marL="68580" marR="68580" marT="34290" marB="34290"/>
                </a:tc>
                <a:extLst>
                  <a:ext uri="{0D108BD9-81ED-4DB2-BD59-A6C34878D82A}">
                    <a16:rowId xmlns:a16="http://schemas.microsoft.com/office/drawing/2014/main" val="4141231895"/>
                  </a:ext>
                </a:extLst>
              </a:tr>
              <a:tr h="617220">
                <a:tc>
                  <a:txBody>
                    <a:bodyPr/>
                    <a:lstStyle/>
                    <a:p>
                      <a:endParaRPr lang="en-US" sz="1000" noProof="0" dirty="0"/>
                    </a:p>
                  </a:txBody>
                  <a:tcPr marL="68580" marR="68580" marT="34290" marB="34290"/>
                </a:tc>
                <a:tc gridSpan="2">
                  <a:txBody>
                    <a:bodyPr/>
                    <a:lstStyle/>
                    <a:p>
                      <a:pPr marL="285750" indent="-285750">
                        <a:buFont typeface="Arial"/>
                        <a:buChar char="•"/>
                      </a:pPr>
                      <a:r>
                        <a:rPr lang="en-US" sz="1200" noProof="0" dirty="0"/>
                        <a:t>NMA and HNMS tested the verification system MEC/FFV2 </a:t>
                      </a:r>
                      <a:r>
                        <a:rPr lang="en-US" sz="1200" noProof="0" dirty="0" err="1"/>
                        <a:t>succesfully</a:t>
                      </a:r>
                      <a:r>
                        <a:rPr lang="en-US" sz="1200" noProof="0" dirty="0"/>
                        <a:t>.</a:t>
                      </a:r>
                    </a:p>
                    <a:p>
                      <a:pPr marL="285750" lvl="0" indent="-285750">
                        <a:buFont typeface="Arial"/>
                        <a:buChar char="•"/>
                      </a:pPr>
                      <a:r>
                        <a:rPr lang="en-US" sz="1200" noProof="0" dirty="0"/>
                        <a:t>PST tested </a:t>
                      </a:r>
                      <a:r>
                        <a:rPr lang="en-US" sz="1200" noProof="0" dirty="0" err="1"/>
                        <a:t>succefully</a:t>
                      </a:r>
                      <a:r>
                        <a:rPr lang="en-US" sz="1200" noProof="0" dirty="0"/>
                        <a:t> the procedures on ECMWF MARS</a:t>
                      </a:r>
                      <a:r>
                        <a:rPr lang="en-US" sz="1000" noProof="0" dirty="0"/>
                        <a:t> </a:t>
                      </a:r>
                    </a:p>
                  </a:txBody>
                  <a:tcPr marL="68580" marR="68580" marT="34290" marB="34290"/>
                </a:tc>
                <a:tc hMerge="1">
                  <a:txBody>
                    <a:bodyPr/>
                    <a:lstStyle/>
                    <a:p>
                      <a:endParaRPr lang="ro-RO"/>
                    </a:p>
                  </a:txBody>
                  <a:tcPr/>
                </a:tc>
                <a:tc>
                  <a:txBody>
                    <a:bodyPr/>
                    <a:lstStyle/>
                    <a:p>
                      <a:endParaRPr lang="en-US" sz="1000" noProof="0" dirty="0"/>
                    </a:p>
                  </a:txBody>
                  <a:tcPr marL="68580" marR="68580" marT="34290" marB="34290"/>
                </a:tc>
                <a:tc>
                  <a:txBody>
                    <a:bodyPr/>
                    <a:lstStyle/>
                    <a:p>
                      <a:endParaRPr lang="en-US" sz="1000" noProof="0" dirty="0"/>
                    </a:p>
                  </a:txBody>
                  <a:tcPr marL="68580" marR="68580" marT="34290" marB="34290"/>
                </a:tc>
                <a:extLst>
                  <a:ext uri="{0D108BD9-81ED-4DB2-BD59-A6C34878D82A}">
                    <a16:rowId xmlns:a16="http://schemas.microsoft.com/office/drawing/2014/main" val="2686569030"/>
                  </a:ext>
                </a:extLst>
              </a:tr>
              <a:tr h="480060">
                <a:tc>
                  <a:txBody>
                    <a:bodyPr/>
                    <a:lstStyle/>
                    <a:p>
                      <a:r>
                        <a:rPr lang="en-US" sz="1000" noProof="0" dirty="0"/>
                        <a:t>3.2</a:t>
                      </a:r>
                    </a:p>
                  </a:txBody>
                  <a:tcPr marL="68580" marR="68580" marT="34290" marB="34290"/>
                </a:tc>
                <a:tc>
                  <a:txBody>
                    <a:bodyPr/>
                    <a:lstStyle/>
                    <a:p>
                      <a:pPr lvl="0" algn="l">
                        <a:lnSpc>
                          <a:spcPct val="100000"/>
                        </a:lnSpc>
                        <a:spcBef>
                          <a:spcPts val="0"/>
                        </a:spcBef>
                        <a:spcAft>
                          <a:spcPts val="0"/>
                        </a:spcAft>
                        <a:buNone/>
                      </a:pPr>
                      <a:r>
                        <a:rPr lang="en-US" sz="1400" b="0" i="0" u="none" strike="noStrike" baseline="0" noProof="0" dirty="0">
                          <a:solidFill>
                            <a:srgbClr val="000000"/>
                          </a:solidFill>
                          <a:latin typeface="Arial Nova"/>
                        </a:rPr>
                        <a:t>Preparation of Seasonal FF and test with </a:t>
                      </a:r>
                      <a:r>
                        <a:rPr lang="en-US" sz="1400" b="0" i="0" u="none" strike="noStrike" baseline="0" noProof="0" dirty="0" err="1">
                          <a:solidFill>
                            <a:srgbClr val="000000"/>
                          </a:solidFill>
                          <a:latin typeface="Arial Nova"/>
                        </a:rPr>
                        <a:t>Rfdbk</a:t>
                      </a:r>
                      <a:endParaRPr lang="ro-RO" sz="1000" dirty="0" err="1"/>
                    </a:p>
                  </a:txBody>
                  <a:tcPr marL="68580" marR="68580" marT="34290" marB="34290"/>
                </a:tc>
                <a:tc>
                  <a:txBody>
                    <a:bodyPr/>
                    <a:lstStyle/>
                    <a:p>
                      <a:pPr marL="0" lvl="0" indent="0" algn="l">
                        <a:lnSpc>
                          <a:spcPct val="100000"/>
                        </a:lnSpc>
                        <a:buNone/>
                      </a:pPr>
                      <a:r>
                        <a:rPr lang="en-US" sz="1400" b="1" i="0" u="none" strike="noStrike" baseline="0" noProof="0" dirty="0">
                          <a:solidFill>
                            <a:schemeClr val="accent2"/>
                          </a:solidFill>
                          <a:latin typeface="Aptos"/>
                        </a:rPr>
                        <a:t>Started 06.2024</a:t>
                      </a:r>
                      <a:endParaRPr lang="ro-RO" sz="1000" dirty="0">
                        <a:solidFill>
                          <a:schemeClr val="accent2"/>
                        </a:solidFill>
                      </a:endParaRPr>
                    </a:p>
                  </a:txBody>
                  <a:tcPr marL="68580" marR="68580" marT="34290" marB="34290"/>
                </a:tc>
                <a:tc>
                  <a:txBody>
                    <a:bodyPr/>
                    <a:lstStyle/>
                    <a:p>
                      <a:r>
                        <a:rPr lang="en-US" sz="1000" noProof="0" dirty="0"/>
                        <a:t>2022-09</a:t>
                      </a:r>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2024-02</a:t>
                      </a:r>
                    </a:p>
                  </a:txBody>
                  <a:tcPr marL="68580" marR="68580" marT="34290" marB="34290"/>
                </a:tc>
                <a:extLst>
                  <a:ext uri="{0D108BD9-81ED-4DB2-BD59-A6C34878D82A}">
                    <a16:rowId xmlns:a16="http://schemas.microsoft.com/office/drawing/2014/main" val="1852160309"/>
                  </a:ext>
                </a:extLst>
              </a:tr>
              <a:tr h="278130">
                <a:tc>
                  <a:txBody>
                    <a:bodyPr/>
                    <a:lstStyle/>
                    <a:p>
                      <a:endParaRPr lang="en-US" sz="1000" noProof="0" dirty="0"/>
                    </a:p>
                  </a:txBody>
                  <a:tcPr marL="68580" marR="68580" marT="34290" marB="34290"/>
                </a:tc>
                <a:tc gridSpan="2">
                  <a:txBody>
                    <a:bodyPr/>
                    <a:lstStyle/>
                    <a:p>
                      <a:pPr marL="285750" indent="-285750">
                        <a:buFont typeface="Arial"/>
                        <a:buChar char="•"/>
                      </a:pPr>
                      <a:r>
                        <a:rPr lang="en-US" sz="1200" noProof="0" dirty="0"/>
                        <a:t>To produce 2 seasons of FF, </a:t>
                      </a:r>
                      <a:r>
                        <a:rPr lang="en-US" sz="1200" noProof="0" err="1"/>
                        <a:t>ScoreFiles</a:t>
                      </a:r>
                      <a:r>
                        <a:rPr lang="en-US" sz="1200" noProof="0" dirty="0"/>
                        <a:t>, and Score Plots</a:t>
                      </a:r>
                      <a:endParaRPr lang="en-US" sz="1200" noProof="0" dirty="0" err="1"/>
                    </a:p>
                  </a:txBody>
                  <a:tcPr marL="68580" marR="68580" marT="34290" marB="34290"/>
                </a:tc>
                <a:tc hMerge="1">
                  <a:txBody>
                    <a:bodyPr/>
                    <a:lstStyle/>
                    <a:p>
                      <a:endParaRPr lang="ro-RO"/>
                    </a:p>
                  </a:txBody>
                  <a:tcPr/>
                </a:tc>
                <a:tc>
                  <a:txBody>
                    <a:bodyPr/>
                    <a:lstStyle/>
                    <a:p>
                      <a:endParaRPr lang="en-US" sz="1000" noProof="0" dirty="0"/>
                    </a:p>
                  </a:txBody>
                  <a:tcPr marL="68580" marR="68580" marT="34290" marB="34290"/>
                </a:tc>
                <a:tc>
                  <a:txBody>
                    <a:bodyPr/>
                    <a:lstStyle/>
                    <a:p>
                      <a:endParaRPr lang="en-US" sz="1000" noProof="0" dirty="0"/>
                    </a:p>
                  </a:txBody>
                  <a:tcPr marL="68580" marR="68580" marT="34290" marB="34290"/>
                </a:tc>
                <a:extLst>
                  <a:ext uri="{0D108BD9-81ED-4DB2-BD59-A6C34878D82A}">
                    <a16:rowId xmlns:a16="http://schemas.microsoft.com/office/drawing/2014/main" val="2059509736"/>
                  </a:ext>
                </a:extLst>
              </a:tr>
              <a:tr h="685800">
                <a:tc>
                  <a:txBody>
                    <a:bodyPr/>
                    <a:lstStyle/>
                    <a:p>
                      <a:pPr lvl="0">
                        <a:buNone/>
                      </a:pPr>
                      <a:r>
                        <a:rPr lang="en-US" sz="1000" noProof="0" dirty="0"/>
                        <a:t>3.3</a:t>
                      </a:r>
                    </a:p>
                  </a:txBody>
                  <a:tcPr marL="68580" marR="68580" marT="34290" marB="34290"/>
                </a:tc>
                <a:tc>
                  <a:txBody>
                    <a:bodyPr/>
                    <a:lstStyle/>
                    <a:p>
                      <a:pPr lvl="0">
                        <a:buNone/>
                      </a:pPr>
                      <a:r>
                        <a:rPr lang="en-US" sz="1400" b="0" i="0" u="none" strike="noStrike" baseline="0" noProof="0" dirty="0">
                          <a:solidFill>
                            <a:srgbClr val="000000"/>
                          </a:solidFill>
                          <a:latin typeface="Aptos"/>
                        </a:rPr>
                        <a:t>Adaptation of Shiny visualization libraries for EPS</a:t>
                      </a:r>
                      <a:endParaRPr lang="ro-RO" sz="1000" dirty="0"/>
                    </a:p>
                  </a:txBody>
                  <a:tcPr marL="68580" marR="68580" marT="34290" marB="34290"/>
                </a:tc>
                <a:tc>
                  <a:txBody>
                    <a:bodyPr/>
                    <a:lstStyle/>
                    <a:p>
                      <a:pPr lvl="0" algn="l">
                        <a:lnSpc>
                          <a:spcPct val="100000"/>
                        </a:lnSpc>
                        <a:spcBef>
                          <a:spcPts val="0"/>
                        </a:spcBef>
                        <a:spcAft>
                          <a:spcPts val="0"/>
                        </a:spcAft>
                        <a:buNone/>
                      </a:pPr>
                      <a:r>
                        <a:rPr lang="en-US" sz="1400" b="1" i="0" u="none" strike="noStrike" baseline="0" noProof="0" dirty="0">
                          <a:solidFill>
                            <a:schemeClr val="accent2"/>
                          </a:solidFill>
                          <a:latin typeface="Aptos"/>
                        </a:rPr>
                        <a:t>Started 06.2024</a:t>
                      </a:r>
                      <a:endParaRPr lang="en-US" sz="1400" b="0" i="0" u="none" strike="noStrike" baseline="0" noProof="0" dirty="0">
                        <a:solidFill>
                          <a:srgbClr val="000000"/>
                        </a:solidFill>
                        <a:latin typeface="Aptos"/>
                      </a:endParaRPr>
                    </a:p>
                    <a:p>
                      <a:pPr marL="0" lvl="0" indent="0" algn="l">
                        <a:lnSpc>
                          <a:spcPct val="100000"/>
                        </a:lnSpc>
                        <a:buNone/>
                      </a:pPr>
                      <a:endParaRPr lang="en-US" sz="1400" b="1" i="0" u="none" strike="noStrike" baseline="0" noProof="0" dirty="0">
                        <a:solidFill>
                          <a:srgbClr val="FF0000"/>
                        </a:solidFill>
                        <a:latin typeface="Aptos"/>
                      </a:endParaRPr>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p>
                      <a:pPr lvl="0">
                        <a:buNone/>
                      </a:pPr>
                      <a:endParaRPr lang="en-US" sz="1000" noProof="0" dirty="0"/>
                    </a:p>
                  </a:txBody>
                  <a:tcPr marL="68580" marR="68580" marT="34290" marB="34290"/>
                </a:tc>
                <a:tc>
                  <a:txBody>
                    <a:bodyPr/>
                    <a:lstStyle/>
                    <a:p>
                      <a:pPr lvl="0">
                        <a:buNone/>
                      </a:pPr>
                      <a:r>
                        <a:rPr lang="en-US" sz="1000" noProof="0" dirty="0"/>
                        <a:t>2024-02</a:t>
                      </a:r>
                    </a:p>
                  </a:txBody>
                  <a:tcPr marL="68580" marR="68580" marT="34290" marB="34290"/>
                </a:tc>
                <a:extLst>
                  <a:ext uri="{0D108BD9-81ED-4DB2-BD59-A6C34878D82A}">
                    <a16:rowId xmlns:a16="http://schemas.microsoft.com/office/drawing/2014/main" val="2980631379"/>
                  </a:ext>
                </a:extLst>
              </a:tr>
              <a:tr h="617220">
                <a:tc>
                  <a:txBody>
                    <a:bodyPr/>
                    <a:lstStyle/>
                    <a:p>
                      <a:pPr lvl="0">
                        <a:buNone/>
                      </a:pPr>
                      <a:endParaRPr lang="en-US" sz="1000" noProof="0" dirty="0"/>
                    </a:p>
                  </a:txBody>
                  <a:tcPr marL="68580" marR="68580" marT="34290" marB="34290"/>
                </a:tc>
                <a:tc gridSpan="2">
                  <a:txBody>
                    <a:bodyPr/>
                    <a:lstStyle/>
                    <a:p>
                      <a:pPr marL="285750" lvl="0" indent="-285750">
                        <a:buFont typeface="Arial"/>
                        <a:buChar char="•"/>
                      </a:pPr>
                      <a:r>
                        <a:rPr lang="en-US" sz="1200" noProof="0" dirty="0"/>
                        <a:t>All the participants to the FFV2 have been given access to Shiny visualization libraries GitHub. Brief instructions available.</a:t>
                      </a:r>
                      <a:endParaRPr lang="en-US" sz="1200" noProof="0" dirty="0" err="1"/>
                    </a:p>
                  </a:txBody>
                  <a:tcPr marL="68580" marR="68580" marT="34290" marB="34290"/>
                </a:tc>
                <a:tc hMerge="1">
                  <a:txBody>
                    <a:bodyPr/>
                    <a:lstStyle/>
                    <a:p>
                      <a:endParaRPr lang="ro-RO"/>
                    </a:p>
                  </a:txBody>
                  <a:tcPr/>
                </a:tc>
                <a:tc>
                  <a:txBody>
                    <a:bodyPr/>
                    <a:lstStyle/>
                    <a:p>
                      <a:pPr lvl="0">
                        <a:buNone/>
                      </a:pPr>
                      <a:endParaRPr lang="en-US" sz="1000" noProof="0" dirty="0"/>
                    </a:p>
                  </a:txBody>
                  <a:tcPr marL="68580" marR="68580" marT="34290" marB="34290"/>
                </a:tc>
                <a:tc>
                  <a:txBody>
                    <a:bodyPr/>
                    <a:lstStyle/>
                    <a:p>
                      <a:pPr lvl="0">
                        <a:buNone/>
                      </a:pPr>
                      <a:endParaRPr lang="en-US" sz="1000" noProof="0" dirty="0"/>
                    </a:p>
                  </a:txBody>
                  <a:tcPr marL="68580" marR="68580" marT="34290" marB="34290"/>
                </a:tc>
                <a:extLst>
                  <a:ext uri="{0D108BD9-81ED-4DB2-BD59-A6C34878D82A}">
                    <a16:rowId xmlns:a16="http://schemas.microsoft.com/office/drawing/2014/main" val="2558948267"/>
                  </a:ext>
                </a:extLst>
              </a:tr>
              <a:tr h="480060">
                <a:tc>
                  <a:txBody>
                    <a:bodyPr/>
                    <a:lstStyle/>
                    <a:p>
                      <a:pPr lvl="0">
                        <a:buNone/>
                      </a:pPr>
                      <a:r>
                        <a:rPr lang="en-US" sz="1000" noProof="0" dirty="0"/>
                        <a:t>3.4</a:t>
                      </a:r>
                    </a:p>
                  </a:txBody>
                  <a:tcPr marL="68580" marR="68580" marT="34290" marB="34290"/>
                </a:tc>
                <a:tc>
                  <a:txBody>
                    <a:bodyPr/>
                    <a:lstStyle/>
                    <a:p>
                      <a:pPr lvl="0">
                        <a:buNone/>
                      </a:pPr>
                      <a:r>
                        <a:rPr lang="en-US" sz="1400" b="0" i="0" u="none" strike="noStrike" baseline="0" noProof="0" dirty="0">
                          <a:solidFill>
                            <a:srgbClr val="000000"/>
                          </a:solidFill>
                          <a:latin typeface="Aptos"/>
                        </a:rPr>
                        <a:t>Test of system features on Seasonal EPS forecasts over Common Area</a:t>
                      </a:r>
                      <a:endParaRPr lang="ro-RO" sz="1000" dirty="0"/>
                    </a:p>
                  </a:txBody>
                  <a:tcPr marL="68580" marR="68580" marT="34290" marB="34290"/>
                </a:tc>
                <a:tc>
                  <a:txBody>
                    <a:bodyPr/>
                    <a:lstStyle/>
                    <a:p>
                      <a:pPr lvl="0">
                        <a:buNone/>
                      </a:pPr>
                      <a:r>
                        <a:rPr lang="en-US" sz="1000" b="1" noProof="0" dirty="0">
                          <a:solidFill>
                            <a:srgbClr val="FF0000"/>
                          </a:solidFill>
                        </a:rPr>
                        <a:t>Not Started</a:t>
                      </a:r>
                    </a:p>
                  </a:txBody>
                  <a:tcPr marL="68580" marR="68580" marT="34290" marB="34290"/>
                </a:tc>
                <a:tc>
                  <a:txBody>
                    <a:bodyPr/>
                    <a:lstStyle/>
                    <a:p>
                      <a:pPr lvl="0" algn="l">
                        <a:lnSpc>
                          <a:spcPct val="100000"/>
                        </a:lnSpc>
                        <a:spcBef>
                          <a:spcPts val="0"/>
                        </a:spcBef>
                        <a:spcAft>
                          <a:spcPts val="0"/>
                        </a:spcAft>
                        <a:buNone/>
                      </a:pPr>
                      <a:r>
                        <a:rPr lang="en-US" sz="1400" b="0" i="0" u="none" strike="noStrike" noProof="0" dirty="0">
                          <a:solidFill>
                            <a:srgbClr val="000000"/>
                          </a:solidFill>
                          <a:latin typeface="Aptos"/>
                        </a:rPr>
                        <a:t>2022-09</a:t>
                      </a:r>
                    </a:p>
                    <a:p>
                      <a:pPr lvl="0">
                        <a:buNone/>
                      </a:pPr>
                      <a:endParaRPr lang="en-US" sz="1000" noProof="0" dirty="0"/>
                    </a:p>
                  </a:txBody>
                  <a:tcPr marL="68580" marR="68580" marT="34290" marB="34290"/>
                </a:tc>
                <a:tc>
                  <a:txBody>
                    <a:bodyPr/>
                    <a:lstStyle/>
                    <a:p>
                      <a:pPr lvl="0">
                        <a:buNone/>
                      </a:pPr>
                      <a:r>
                        <a:rPr lang="en-US" sz="1000" noProof="0" dirty="0"/>
                        <a:t>2024-02</a:t>
                      </a:r>
                    </a:p>
                  </a:txBody>
                  <a:tcPr marL="68580" marR="68580" marT="34290" marB="34290"/>
                </a:tc>
                <a:extLst>
                  <a:ext uri="{0D108BD9-81ED-4DB2-BD59-A6C34878D82A}">
                    <a16:rowId xmlns:a16="http://schemas.microsoft.com/office/drawing/2014/main" val="1352990269"/>
                  </a:ext>
                </a:extLst>
              </a:tr>
              <a:tr h="434340">
                <a:tc>
                  <a:txBody>
                    <a:bodyPr/>
                    <a:lstStyle/>
                    <a:p>
                      <a:pPr lvl="0">
                        <a:buNone/>
                      </a:pPr>
                      <a:endParaRPr lang="en-US" sz="1000" noProof="0" dirty="0"/>
                    </a:p>
                  </a:txBody>
                  <a:tcPr marL="68580" marR="68580" marT="34290" marB="34290"/>
                </a:tc>
                <a:tc gridSpan="2">
                  <a:txBody>
                    <a:bodyPr/>
                    <a:lstStyle/>
                    <a:p>
                      <a:pPr marL="285750" lvl="0" indent="-285750">
                        <a:buFont typeface="Arial"/>
                        <a:buChar char="•"/>
                      </a:pPr>
                      <a:r>
                        <a:rPr lang="en-US" sz="1200" noProof="0" dirty="0"/>
                        <a:t>Anticipated to start after one season of FF are available , and end on March 2025</a:t>
                      </a:r>
                    </a:p>
                  </a:txBody>
                  <a:tcPr marL="68580" marR="68580" marT="34290" marB="34290"/>
                </a:tc>
                <a:tc hMerge="1">
                  <a:txBody>
                    <a:bodyPr/>
                    <a:lstStyle/>
                    <a:p>
                      <a:endParaRPr lang="ro-RO"/>
                    </a:p>
                  </a:txBody>
                  <a:tcPr/>
                </a:tc>
                <a:tc>
                  <a:txBody>
                    <a:bodyPr/>
                    <a:lstStyle/>
                    <a:p>
                      <a:pPr lvl="0">
                        <a:buNone/>
                      </a:pPr>
                      <a:endParaRPr lang="en-US" sz="1000" noProof="0" dirty="0"/>
                    </a:p>
                  </a:txBody>
                  <a:tcPr marL="68580" marR="68580" marT="34290" marB="34290"/>
                </a:tc>
                <a:tc>
                  <a:txBody>
                    <a:bodyPr/>
                    <a:lstStyle/>
                    <a:p>
                      <a:pPr lvl="0">
                        <a:buNone/>
                      </a:pPr>
                      <a:endParaRPr lang="en-US" sz="1000" noProof="0" dirty="0"/>
                    </a:p>
                  </a:txBody>
                  <a:tcPr marL="68580" marR="68580" marT="34290" marB="34290"/>
                </a:tc>
                <a:extLst>
                  <a:ext uri="{0D108BD9-81ED-4DB2-BD59-A6C34878D82A}">
                    <a16:rowId xmlns:a16="http://schemas.microsoft.com/office/drawing/2014/main" val="1536338145"/>
                  </a:ext>
                </a:extLst>
              </a:tr>
            </a:tbl>
          </a:graphicData>
        </a:graphic>
      </p:graphicFrame>
      <p:sp>
        <p:nvSpPr>
          <p:cNvPr id="2" name="Text Box 5">
            <a:extLst>
              <a:ext uri="{FF2B5EF4-FFF2-40B4-BE49-F238E27FC236}">
                <a16:creationId xmlns:a16="http://schemas.microsoft.com/office/drawing/2014/main" id="{651F0731-0F74-6B93-C00F-EA625CD1EFD9}"/>
              </a:ext>
            </a:extLst>
          </p:cNvPr>
          <p:cNvSpPr txBox="1">
            <a:spLocks noChangeArrowheads="1"/>
          </p:cNvSpPr>
          <p:nvPr/>
        </p:nvSpPr>
        <p:spPr bwMode="auto">
          <a:xfrm>
            <a:off x="1818861" y="46441"/>
            <a:ext cx="6122504" cy="708934"/>
          </a:xfrm>
          <a:prstGeom prst="rect">
            <a:avLst/>
          </a:prstGeom>
          <a:gradFill rotWithShape="0">
            <a:gsLst>
              <a:gs pos="0">
                <a:srgbClr val="FFFFCC"/>
              </a:gs>
              <a:gs pos="100000">
                <a:srgbClr val="FFFF00"/>
              </a:gs>
            </a:gsLst>
            <a:lin ang="36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marL="215900" indent="-166688">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1pPr>
            <a:lvl2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2pPr>
            <a:lvl3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3pPr>
            <a:lvl4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4pPr>
            <a:lvl5pPr>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 pos="9601200" algn="l"/>
                <a:tab pos="10058400" algn="l"/>
                <a:tab pos="10515600" algn="l"/>
              </a:tabLst>
              <a:defRPr>
                <a:solidFill>
                  <a:srgbClr val="FFFFFF"/>
                </a:solidFill>
                <a:latin typeface="Arial" panose="020B0604020202020204" pitchFamily="34" charset="0"/>
                <a:cs typeface="Arial" panose="020B0604020202020204" pitchFamily="34" charset="0"/>
              </a:defRPr>
            </a:lvl9pPr>
          </a:lstStyle>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sz="2400" b="1" dirty="0">
                <a:solidFill>
                  <a:srgbClr val="002060"/>
                </a:solidFill>
                <a:cs typeface="DejaVu Sans" charset="0"/>
              </a:rPr>
              <a:t>PP CARMENs</a:t>
            </a:r>
          </a:p>
          <a:p>
            <a:pPr marL="195843" indent="-151203" algn="ctr" defTabSz="414726" fontAlgn="base">
              <a:spcBef>
                <a:spcPct val="0"/>
              </a:spcBef>
              <a:spcAft>
                <a:spcPct val="0"/>
              </a:spcAft>
              <a:buSzPct val="100000"/>
              <a:tabLst>
                <a:tab pos="0" algn="l"/>
                <a:tab pos="191523" algn="l"/>
                <a:tab pos="606249" algn="l"/>
                <a:tab pos="1020976" algn="l"/>
                <a:tab pos="1435702" algn="l"/>
                <a:tab pos="1850428" algn="l"/>
                <a:tab pos="2265154" algn="l"/>
                <a:tab pos="2679880" algn="l"/>
                <a:tab pos="3094606" algn="l"/>
                <a:tab pos="3509332" algn="l"/>
                <a:tab pos="3924058" algn="l"/>
                <a:tab pos="4338784" algn="l"/>
                <a:tab pos="4753511" algn="l"/>
                <a:tab pos="5168237" algn="l"/>
                <a:tab pos="5582963" algn="l"/>
                <a:tab pos="5997689" algn="l"/>
                <a:tab pos="6412415" algn="l"/>
                <a:tab pos="6827141" algn="l"/>
                <a:tab pos="7241867" algn="l"/>
                <a:tab pos="7656593" algn="l"/>
                <a:tab pos="8071320" algn="l"/>
                <a:tab pos="8486046" algn="l"/>
                <a:tab pos="8709249" algn="l"/>
                <a:tab pos="9123975" algn="l"/>
                <a:tab pos="9538701" algn="l"/>
              </a:tabLst>
            </a:pPr>
            <a:r>
              <a:rPr lang="en-US" altLang="en-US" b="1" i="1" dirty="0"/>
              <a:t> </a:t>
            </a:r>
            <a:r>
              <a:rPr lang="en-US" altLang="en-US" b="1" i="1" dirty="0">
                <a:solidFill>
                  <a:srgbClr val="111111"/>
                </a:solidFill>
              </a:rPr>
              <a:t>Cosmo Application of </a:t>
            </a:r>
            <a:r>
              <a:rPr lang="en-US" altLang="en-US" b="1" i="1" dirty="0" err="1">
                <a:solidFill>
                  <a:srgbClr val="111111"/>
                </a:solidFill>
              </a:rPr>
              <a:t>Rfdbk</a:t>
            </a:r>
            <a:r>
              <a:rPr lang="en-US" altLang="en-US" b="1" i="1" dirty="0">
                <a:solidFill>
                  <a:srgbClr val="111111"/>
                </a:solidFill>
              </a:rPr>
              <a:t>/MEC on ENS</a:t>
            </a:r>
          </a:p>
        </p:txBody>
      </p:sp>
      <p:pic>
        <p:nvPicPr>
          <p:cNvPr id="3" name="Imagine 3" descr="O imagine care conține text, captură de ecran, Font, cerc&#10;&#10;Descriere generată automat">
            <a:extLst>
              <a:ext uri="{FF2B5EF4-FFF2-40B4-BE49-F238E27FC236}">
                <a16:creationId xmlns:a16="http://schemas.microsoft.com/office/drawing/2014/main" id="{D92CB35E-39B6-3E3D-7A7A-3286CE1B6B16}"/>
              </a:ext>
            </a:extLst>
          </p:cNvPr>
          <p:cNvPicPr>
            <a:picLocks noChangeAspect="1"/>
          </p:cNvPicPr>
          <p:nvPr/>
        </p:nvPicPr>
        <p:blipFill>
          <a:blip r:embed="rId2"/>
          <a:stretch>
            <a:fillRect/>
          </a:stretch>
        </p:blipFill>
        <p:spPr>
          <a:xfrm>
            <a:off x="0" y="46440"/>
            <a:ext cx="1818861" cy="412024"/>
          </a:xfrm>
          <a:prstGeom prst="rect">
            <a:avLst/>
          </a:prstGeom>
        </p:spPr>
      </p:pic>
      <p:pic>
        <p:nvPicPr>
          <p:cNvPr id="5" name="Imagine 5" descr="National Meteorological Administration">
            <a:extLst>
              <a:ext uri="{FF2B5EF4-FFF2-40B4-BE49-F238E27FC236}">
                <a16:creationId xmlns:a16="http://schemas.microsoft.com/office/drawing/2014/main" id="{46A71E8A-53B9-BA2F-55E9-AEB9EBE7ED8C}"/>
              </a:ext>
            </a:extLst>
          </p:cNvPr>
          <p:cNvPicPr>
            <a:picLocks noChangeAspect="1"/>
          </p:cNvPicPr>
          <p:nvPr/>
        </p:nvPicPr>
        <p:blipFill>
          <a:blip r:embed="rId3"/>
          <a:stretch>
            <a:fillRect/>
          </a:stretch>
        </p:blipFill>
        <p:spPr>
          <a:xfrm>
            <a:off x="8080513" y="46440"/>
            <a:ext cx="993913" cy="951501"/>
          </a:xfrm>
          <a:prstGeom prst="rect">
            <a:avLst/>
          </a:prstGeom>
        </p:spPr>
      </p:pic>
      <p:sp>
        <p:nvSpPr>
          <p:cNvPr id="6" name="Footer Placeholder 4">
            <a:extLst>
              <a:ext uri="{FF2B5EF4-FFF2-40B4-BE49-F238E27FC236}">
                <a16:creationId xmlns:a16="http://schemas.microsoft.com/office/drawing/2014/main" id="{1C8C6C54-7B6C-266B-1DBF-DE74CDF8E3B5}"/>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7" name="Slide Number Placeholder 6">
            <a:extLst>
              <a:ext uri="{FF2B5EF4-FFF2-40B4-BE49-F238E27FC236}">
                <a16:creationId xmlns:a16="http://schemas.microsoft.com/office/drawing/2014/main" id="{6A688D45-8CF9-551B-57AE-650789EA80D0}"/>
              </a:ext>
            </a:extLst>
          </p:cNvPr>
          <p:cNvSpPr>
            <a:spLocks noGrp="1"/>
          </p:cNvSpPr>
          <p:nvPr>
            <p:ph type="sldNum" sz="quarter" idx="12"/>
          </p:nvPr>
        </p:nvSpPr>
        <p:spPr/>
        <p:txBody>
          <a:bodyPr/>
          <a:lstStyle/>
          <a:p>
            <a:fld id="{0B6C7AF6-F5DD-4AA3-9281-1BCA95A92161}" type="slidenum">
              <a:rPr lang="ro-RO" smtClean="0"/>
              <a:t>26</a:t>
            </a:fld>
            <a:endParaRPr lang="ro-RO"/>
          </a:p>
        </p:txBody>
      </p:sp>
    </p:spTree>
    <p:extLst>
      <p:ext uri="{BB962C8B-B14F-4D97-AF65-F5344CB8AC3E}">
        <p14:creationId xmlns:p14="http://schemas.microsoft.com/office/powerpoint/2010/main" val="1442273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3"/>
          <p:cNvSpPr/>
          <p:nvPr/>
        </p:nvSpPr>
        <p:spPr>
          <a:xfrm>
            <a:off x="291674" y="1741781"/>
            <a:ext cx="8504903" cy="2246769"/>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The aim of PT EPOCS is to assess the use of weather data from Personal Weather Stations (PWS) and other Opportunistic Sensors (OS).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The main scientific aims of this PP are: </a:t>
            </a:r>
          </a:p>
          <a:p>
            <a:pPr marR="0" lvl="0" algn="l" defTabSz="914400" rtl="0" eaLnBrk="1" fontAlgn="auto" latinLnBrk="0" hangingPunct="1">
              <a:lnSpc>
                <a:spcPct val="100000"/>
              </a:lnSpc>
              <a:spcBef>
                <a:spcPts val="0"/>
              </a:spcBef>
              <a:spcAft>
                <a:spcPts val="0"/>
              </a:spcAft>
              <a:buClrTx/>
              <a:buSzTx/>
              <a:tabLst/>
              <a:defRPr/>
            </a:pP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he development and testing of data Quality Control (QC) algorithms</a:t>
            </a: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he evaluation of quality and usefulness of</a:t>
            </a: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this</a:t>
            </a:r>
            <a:r>
              <a:rPr kumimoji="0" lang="el-GR"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data </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for potential applications </a:t>
            </a:r>
            <a:r>
              <a:rPr lang="en-GB" sz="2000" spc="-1" dirty="0">
                <a:solidFill>
                  <a:srgbClr val="000000"/>
                </a:solidFill>
                <a:latin typeface="Calibri" panose="020F0502020204030204" pitchFamily="34" charset="0"/>
                <a:cs typeface="Calibri" panose="020F0502020204030204" pitchFamily="34" charset="0"/>
              </a:rPr>
              <a:t>(</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nowcasting</a:t>
            </a: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NWP</a:t>
            </a:r>
            <a:r>
              <a:rPr kumimoji="0" lang="pl-PL"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and </a:t>
            </a:r>
            <a:r>
              <a:rPr kumimoji="0" lang="en-US" sz="20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model forecast verification)</a:t>
            </a:r>
            <a:endParaRPr kumimoji="0" lang="en-US" sz="20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92" name="Rectangle 12"/>
          <p:cNvSpPr/>
          <p:nvPr/>
        </p:nvSpPr>
        <p:spPr>
          <a:xfrm>
            <a:off x="6184616" y="6253642"/>
            <a:ext cx="2956680" cy="640440"/>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4" name="Title 2"/>
          <p:cNvSpPr/>
          <p:nvPr/>
        </p:nvSpPr>
        <p:spPr>
          <a:xfrm>
            <a:off x="304920" y="82440"/>
            <a:ext cx="6549480" cy="5295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1"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en-US" sz="2000" b="1" i="0" u="none" strike="noStrike" kern="1200" cap="none" spc="-1" normalizeH="0" baseline="0" noProof="0" dirty="0">
                <a:ln>
                  <a:noFill/>
                </a:ln>
                <a:solidFill>
                  <a:srgbClr val="FFFFFF"/>
                </a:solidFill>
                <a:effectLst/>
                <a:uLnTx/>
                <a:uFillTx/>
                <a:latin typeface="Calibri" panose="020F0502020204030204" pitchFamily="34" charset="0"/>
                <a:cs typeface="Calibri" panose="020F0502020204030204" pitchFamily="34" charset="0"/>
              </a:rPr>
              <a:t>COSMO PT EPOCS </a:t>
            </a:r>
            <a:r>
              <a:rPr kumimoji="0" lang="pl-PL" sz="2000" b="1" i="0" u="none" strike="noStrike" kern="1200" cap="none" spc="-1" normalizeH="0" baseline="0" noProof="0" dirty="0">
                <a:ln>
                  <a:noFill/>
                </a:ln>
                <a:solidFill>
                  <a:srgbClr val="FFFFFF"/>
                </a:solidFill>
                <a:effectLst/>
                <a:uLnTx/>
                <a:uFillTx/>
                <a:latin typeface="Calibri" panose="020F0502020204030204" pitchFamily="34" charset="0"/>
                <a:cs typeface="Calibri" panose="020F0502020204030204" pitchFamily="34" charset="0"/>
              </a:rPr>
              <a:t> - </a:t>
            </a:r>
            <a:r>
              <a:rPr kumimoji="0" lang="en-US" sz="2000" b="1" i="0" u="none" strike="noStrike" kern="1200" cap="none" spc="-1" normalizeH="0" baseline="0" noProof="0" dirty="0">
                <a:ln>
                  <a:noFill/>
                </a:ln>
                <a:solidFill>
                  <a:srgbClr val="FFFFFF"/>
                </a:solidFill>
                <a:effectLst/>
                <a:uLnTx/>
                <a:uFillTx/>
                <a:latin typeface="Calibri" panose="020F0502020204030204" pitchFamily="34" charset="0"/>
                <a:cs typeface="Calibri" panose="020F0502020204030204" pitchFamily="34" charset="0"/>
              </a:rPr>
              <a:t>description</a:t>
            </a:r>
            <a:endParaRPr kumimoji="0" lang="en-US" sz="20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5" name="Obraz 8"/>
          <p:cNvPicPr/>
          <p:nvPr/>
        </p:nvPicPr>
        <p:blipFill>
          <a:blip r:embed="rId3"/>
          <a:stretch/>
        </p:blipFill>
        <p:spPr>
          <a:xfrm>
            <a:off x="6902100" y="6379462"/>
            <a:ext cx="1646280" cy="388800"/>
          </a:xfrm>
          <a:prstGeom prst="rect">
            <a:avLst/>
          </a:prstGeom>
          <a:ln w="0">
            <a:noFill/>
          </a:ln>
        </p:spPr>
      </p:pic>
      <p:sp>
        <p:nvSpPr>
          <p:cNvPr id="2" name="Rectangle 16">
            <a:extLst>
              <a:ext uri="{FF2B5EF4-FFF2-40B4-BE49-F238E27FC236}">
                <a16:creationId xmlns:a16="http://schemas.microsoft.com/office/drawing/2014/main" id="{493479CB-D470-D1CE-62FF-00150240503E}"/>
              </a:ext>
            </a:extLst>
          </p:cNvPr>
          <p:cNvSpPr/>
          <p:nvPr/>
        </p:nvSpPr>
        <p:spPr>
          <a:xfrm>
            <a:off x="0" y="0"/>
            <a:ext cx="7725240" cy="15066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FF0000"/>
                </a:solidFill>
                <a:effectLst/>
                <a:uLnTx/>
                <a:uFillTx/>
                <a:latin typeface="Calibri" panose="020F0502020204030204" pitchFamily="34" charset="0"/>
                <a:ea typeface="Times New Roman"/>
                <a:cs typeface="Calibri" panose="020F0502020204030204" pitchFamily="34" charset="0"/>
              </a:rPr>
              <a:t>Priority Task</a:t>
            </a:r>
            <a:r>
              <a:rPr kumimoji="0" lang="en-US" sz="2400" b="1" i="0" u="none" strike="noStrike" kern="1200" cap="none" spc="-1"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rPr>
              <a:t>: EPOCS (</a:t>
            </a:r>
            <a:r>
              <a:rPr kumimoji="0" lang="en-US" sz="2400" b="1" i="0" u="none" strike="noStrike" kern="1200" cap="none" spc="-1" normalizeH="0" baseline="0" noProof="0" dirty="0">
                <a:ln>
                  <a:noFill/>
                </a:ln>
                <a:solidFill>
                  <a:srgbClr val="0070C0"/>
                </a:solidFill>
                <a:effectLst/>
                <a:uLnTx/>
                <a:uFillTx/>
                <a:latin typeface="Calibri" panose="020F0502020204030204" pitchFamily="34" charset="0"/>
                <a:ea typeface="Times New Roman"/>
                <a:cs typeface="Calibri" panose="020F0502020204030204" pitchFamily="34" charset="0"/>
              </a:rPr>
              <a:t>E</a:t>
            </a:r>
            <a:r>
              <a:rPr kumimoji="0" lang="en-US" sz="2400" b="1" i="0" u="none" strike="noStrike" kern="1200" cap="none" spc="-1"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rPr>
              <a:t>valuate </a:t>
            </a:r>
            <a:r>
              <a:rPr kumimoji="0" lang="en-US" sz="2400" b="1" i="0" u="none" strike="noStrike" kern="1200" cap="none" spc="-1" normalizeH="0" baseline="0" noProof="0" dirty="0">
                <a:ln>
                  <a:noFill/>
                </a:ln>
                <a:solidFill>
                  <a:srgbClr val="0070C0"/>
                </a:solidFill>
                <a:effectLst/>
                <a:uLnTx/>
                <a:uFillTx/>
                <a:latin typeface="Calibri" panose="020F0502020204030204" pitchFamily="34" charset="0"/>
                <a:ea typeface="Times New Roman"/>
                <a:cs typeface="Calibri" panose="020F0502020204030204" pitchFamily="34" charset="0"/>
              </a:rPr>
              <a:t>P</a:t>
            </a:r>
            <a:r>
              <a:rPr kumimoji="0" lang="en-US" sz="2400" b="1" i="0" u="none" strike="noStrike" kern="1200" cap="none" spc="-1"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rPr>
              <a:t>ersonal Weather Station and </a:t>
            </a:r>
            <a:r>
              <a:rPr kumimoji="0" lang="en-US" sz="2400" b="1" i="0" u="none" strike="noStrike" kern="1200" cap="none" spc="-1" normalizeH="0" baseline="0" noProof="0" dirty="0">
                <a:ln>
                  <a:noFill/>
                </a:ln>
                <a:solidFill>
                  <a:srgbClr val="0070C0"/>
                </a:solidFill>
                <a:effectLst/>
                <a:uLnTx/>
                <a:uFillTx/>
                <a:latin typeface="Calibri" panose="020F0502020204030204" pitchFamily="34" charset="0"/>
                <a:ea typeface="Times New Roman"/>
                <a:cs typeface="Calibri" panose="020F0502020204030204" pitchFamily="34" charset="0"/>
              </a:rPr>
              <a:t>O</a:t>
            </a:r>
            <a:r>
              <a:rPr kumimoji="0" lang="en-US" sz="2400" b="1" i="0" u="none" strike="noStrike" kern="1200" cap="none" spc="-1"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rPr>
              <a:t>pportunistic Sensor Data </a:t>
            </a:r>
            <a:r>
              <a:rPr kumimoji="0" lang="en-US" sz="2400" b="1" i="0" u="none" strike="noStrike" kern="1200" cap="none" spc="-1" normalizeH="0" baseline="0" noProof="0" dirty="0" err="1">
                <a:ln>
                  <a:noFill/>
                </a:ln>
                <a:solidFill>
                  <a:srgbClr val="0070C0"/>
                </a:solidFill>
                <a:effectLst/>
                <a:uLnTx/>
                <a:uFillTx/>
                <a:latin typeface="Calibri" panose="020F0502020204030204" pitchFamily="34" charset="0"/>
                <a:ea typeface="Times New Roman"/>
                <a:cs typeface="Calibri" panose="020F0502020204030204" pitchFamily="34" charset="0"/>
              </a:rPr>
              <a:t>C</a:t>
            </a:r>
            <a:r>
              <a:rPr kumimoji="0" lang="en-US" sz="2400" b="1" i="0" u="none" strike="noStrike" kern="1200" cap="none" spc="-1" normalizeH="0" baseline="0" noProof="0" dirty="0" err="1">
                <a:ln>
                  <a:noFill/>
                </a:ln>
                <a:solidFill>
                  <a:srgbClr val="000000"/>
                </a:solidFill>
                <a:effectLst/>
                <a:uLnTx/>
                <a:uFillTx/>
                <a:latin typeface="Calibri" panose="020F0502020204030204" pitchFamily="34" charset="0"/>
                <a:ea typeface="Times New Roman"/>
                <a:cs typeface="Calibri" panose="020F0502020204030204" pitchFamily="34" charset="0"/>
              </a:rPr>
              <a:t>rowd</a:t>
            </a:r>
            <a:r>
              <a:rPr kumimoji="0" lang="en-US" sz="2400" b="1" i="0" u="none" strike="noStrike" kern="1200" cap="none" spc="-1" normalizeH="0" baseline="0" noProof="0" dirty="0" err="1">
                <a:ln>
                  <a:noFill/>
                </a:ln>
                <a:solidFill>
                  <a:srgbClr val="0070C0"/>
                </a:solidFill>
                <a:effectLst/>
                <a:uLnTx/>
                <a:uFillTx/>
                <a:latin typeface="Calibri" panose="020F0502020204030204" pitchFamily="34" charset="0"/>
                <a:ea typeface="Times New Roman"/>
                <a:cs typeface="Calibri" panose="020F0502020204030204" pitchFamily="34" charset="0"/>
              </a:rPr>
              <a:t>S</a:t>
            </a:r>
            <a:r>
              <a:rPr kumimoji="0" lang="en-US" sz="2400" b="1" i="0" u="none" strike="noStrike" kern="1200" cap="none" spc="-1" normalizeH="0" baseline="0" noProof="0" dirty="0" err="1">
                <a:ln>
                  <a:noFill/>
                </a:ln>
                <a:solidFill>
                  <a:srgbClr val="000000"/>
                </a:solidFill>
                <a:effectLst/>
                <a:uLnTx/>
                <a:uFillTx/>
                <a:latin typeface="Calibri" panose="020F0502020204030204" pitchFamily="34" charset="0"/>
                <a:ea typeface="Times New Roman"/>
                <a:cs typeface="Calibri" panose="020F0502020204030204" pitchFamily="34" charset="0"/>
              </a:rPr>
              <a:t>ourcing</a:t>
            </a:r>
            <a:r>
              <a:rPr kumimoji="0" lang="en-US" sz="2400" b="1" i="0" u="none" strike="noStrike" kern="1200" cap="none" spc="-1" normalizeH="0" baseline="0" noProof="0" dirty="0">
                <a:ln>
                  <a:noFill/>
                </a:ln>
                <a:solidFill>
                  <a:srgbClr val="000000"/>
                </a:solidFill>
                <a:effectLst/>
                <a:uLnTx/>
                <a:uFillTx/>
                <a:latin typeface="Calibri" panose="020F0502020204030204" pitchFamily="34" charset="0"/>
                <a:ea typeface="Times New Roman"/>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000000"/>
                </a:solidFill>
                <a:latin typeface="Calibri" panose="020F0502020204030204" pitchFamily="34" charset="0"/>
                <a:cs typeface="Calibri" panose="020F0502020204030204" pitchFamily="34" charset="0"/>
              </a:rPr>
              <a:t>PL: Joanna </a:t>
            </a:r>
            <a:r>
              <a:rPr lang="en-US" sz="2000" b="1" spc="-1" dirty="0" err="1">
                <a:solidFill>
                  <a:srgbClr val="000000"/>
                </a:solidFill>
                <a:latin typeface="Calibri" panose="020F0502020204030204" pitchFamily="34" charset="0"/>
                <a:cs typeface="Calibri" panose="020F0502020204030204" pitchFamily="34" charset="0"/>
              </a:rPr>
              <a:t>Linkowska</a:t>
            </a:r>
            <a:r>
              <a:rPr lang="en-US" sz="2000" b="1" spc="-1" dirty="0">
                <a:solidFill>
                  <a:srgbClr val="000000"/>
                </a:solidFill>
                <a:latin typeface="Calibri" panose="020F0502020204030204" pitchFamily="34" charset="0"/>
                <a:cs typeface="Calibri" panose="020F0502020204030204" pitchFamily="34" charset="0"/>
              </a:rPr>
              <a:t>, IMGW-IB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3DC3704-78C5-7058-7E84-68E19A017C21}"/>
              </a:ext>
            </a:extLst>
          </p:cNvPr>
          <p:cNvPicPr>
            <a:picLocks noChangeAspect="1"/>
          </p:cNvPicPr>
          <p:nvPr/>
        </p:nvPicPr>
        <p:blipFill>
          <a:blip r:embed="rId4"/>
          <a:stretch>
            <a:fillRect/>
          </a:stretch>
        </p:blipFill>
        <p:spPr>
          <a:xfrm>
            <a:off x="0" y="5029266"/>
            <a:ext cx="5486876" cy="1847248"/>
          </a:xfrm>
          <a:prstGeom prst="rect">
            <a:avLst/>
          </a:prstGeom>
        </p:spPr>
      </p:pic>
      <p:pic>
        <p:nvPicPr>
          <p:cNvPr id="10" name="Picture 3">
            <a:extLst>
              <a:ext uri="{FF2B5EF4-FFF2-40B4-BE49-F238E27FC236}">
                <a16:creationId xmlns:a16="http://schemas.microsoft.com/office/drawing/2014/main" id="{1A9B8960-3F36-56AD-2D77-0D2CDB98FE98}"/>
              </a:ext>
            </a:extLst>
          </p:cNvPr>
          <p:cNvPicPr/>
          <p:nvPr/>
        </p:nvPicPr>
        <p:blipFill>
          <a:blip r:embed="rId5"/>
          <a:stretch/>
        </p:blipFill>
        <p:spPr>
          <a:xfrm>
            <a:off x="6184616" y="4223681"/>
            <a:ext cx="2876687" cy="1729210"/>
          </a:xfrm>
          <a:prstGeom prst="rect">
            <a:avLst/>
          </a:prstGeom>
          <a:ln w="0">
            <a:noFill/>
          </a:ln>
        </p:spPr>
      </p:pic>
      <p:pic>
        <p:nvPicPr>
          <p:cNvPr id="11" name="Obraz 2">
            <a:extLst>
              <a:ext uri="{FF2B5EF4-FFF2-40B4-BE49-F238E27FC236}">
                <a16:creationId xmlns:a16="http://schemas.microsoft.com/office/drawing/2014/main" id="{983B1AF9-9720-81D3-68C6-AA7BFA8B8F9B}"/>
              </a:ext>
            </a:extLst>
          </p:cNvPr>
          <p:cNvPicPr/>
          <p:nvPr/>
        </p:nvPicPr>
        <p:blipFill>
          <a:blip r:embed="rId6"/>
          <a:srcRect b="20522"/>
          <a:stretch/>
        </p:blipFill>
        <p:spPr>
          <a:xfrm>
            <a:off x="7297200" y="89738"/>
            <a:ext cx="1846800" cy="1467720"/>
          </a:xfrm>
          <a:prstGeom prst="rect">
            <a:avLst/>
          </a:prstGeom>
          <a:ln w="0">
            <a:noFill/>
          </a:ln>
        </p:spPr>
      </p:pic>
      <p:sp>
        <p:nvSpPr>
          <p:cNvPr id="3" name="Slide Number Placeholder 2">
            <a:extLst>
              <a:ext uri="{FF2B5EF4-FFF2-40B4-BE49-F238E27FC236}">
                <a16:creationId xmlns:a16="http://schemas.microsoft.com/office/drawing/2014/main" id="{BE9821EA-5E52-4A81-77EB-CA6FCC7C95D2}"/>
              </a:ext>
            </a:extLst>
          </p:cNvPr>
          <p:cNvSpPr>
            <a:spLocks noGrp="1"/>
          </p:cNvSpPr>
          <p:nvPr>
            <p:ph type="sldNum" idx="3"/>
          </p:nvPr>
        </p:nvSpPr>
        <p:spPr/>
        <p:txBody>
          <a:bodyPr/>
          <a:lstStyle/>
          <a:p>
            <a:fld id="{496CE514-5BF2-4229-8CB4-B9451D9FD2C1}" type="slidenum">
              <a:rPr lang="en-GB" smtClean="0"/>
              <a:t>27</a:t>
            </a:fld>
            <a:endParaRPr lang="en-GB"/>
          </a:p>
        </p:txBody>
      </p:sp>
    </p:spTree>
    <p:extLst>
      <p:ext uri="{BB962C8B-B14F-4D97-AF65-F5344CB8AC3E}">
        <p14:creationId xmlns:p14="http://schemas.microsoft.com/office/powerpoint/2010/main" val="4080367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E3651CC2-E240-A40B-8222-65375331EA20}"/>
              </a:ext>
            </a:extLst>
          </p:cNvPr>
          <p:cNvSpPr/>
          <p:nvPr/>
        </p:nvSpPr>
        <p:spPr>
          <a:xfrm>
            <a:off x="6998932" y="688142"/>
            <a:ext cx="2145068" cy="497774"/>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p:style>
        <p:txBody>
          <a:bodyPr/>
          <a:lstStyle/>
          <a:p>
            <a:pPr defTabSz="685800"/>
            <a:endParaRPr lang="en-GB" sz="1350">
              <a:solidFill>
                <a:prstClr val="black"/>
              </a:solidFill>
              <a:latin typeface="Aptos" panose="020B0004020202020204"/>
            </a:endParaRPr>
          </a:p>
        </p:txBody>
      </p:sp>
      <p:sp>
        <p:nvSpPr>
          <p:cNvPr id="5" name="Rectangle 13">
            <a:extLst>
              <a:ext uri="{FF2B5EF4-FFF2-40B4-BE49-F238E27FC236}">
                <a16:creationId xmlns:a16="http://schemas.microsoft.com/office/drawing/2014/main" id="{90FD8AFC-D91E-B15E-4D0C-0A38F160F7D5}"/>
              </a:ext>
            </a:extLst>
          </p:cNvPr>
          <p:cNvSpPr/>
          <p:nvPr/>
        </p:nvSpPr>
        <p:spPr>
          <a:xfrm>
            <a:off x="-1022" y="9761"/>
            <a:ext cx="9144752" cy="74224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p:style>
        <p:txBody>
          <a:bodyPr/>
          <a:lstStyle/>
          <a:p>
            <a:pPr defTabSz="685800"/>
            <a:endParaRPr lang="en-GB" sz="1350">
              <a:solidFill>
                <a:prstClr val="black"/>
              </a:solidFill>
              <a:latin typeface="Aptos" panose="020B0004020202020204"/>
            </a:endParaRPr>
          </a:p>
        </p:txBody>
      </p:sp>
      <p:sp>
        <p:nvSpPr>
          <p:cNvPr id="2" name="Rectangle 3">
            <a:extLst>
              <a:ext uri="{FF2B5EF4-FFF2-40B4-BE49-F238E27FC236}">
                <a16:creationId xmlns:a16="http://schemas.microsoft.com/office/drawing/2014/main" id="{0D90E9A8-12DB-23FA-9CBB-2D5297FCC68E}"/>
              </a:ext>
            </a:extLst>
          </p:cNvPr>
          <p:cNvSpPr/>
          <p:nvPr/>
        </p:nvSpPr>
        <p:spPr>
          <a:xfrm>
            <a:off x="102739" y="2942051"/>
            <a:ext cx="9040991" cy="2039020"/>
          </a:xfrm>
          <a:prstGeom prst="rect">
            <a:avLst/>
          </a:prstGeom>
          <a:noFill/>
          <a:ln w="0">
            <a:noFill/>
          </a:ln>
        </p:spPr>
        <p:style>
          <a:lnRef idx="0">
            <a:scrgbClr r="0" g="0" b="0"/>
          </a:lnRef>
          <a:fillRef idx="0">
            <a:scrgbClr r="0" g="0" b="0"/>
          </a:fillRef>
          <a:effectRef idx="0">
            <a:scrgbClr r="0" g="0" b="0"/>
          </a:effectRef>
          <a:fontRef idx="minor"/>
        </p:style>
        <p:txBody>
          <a:bodyPr wrap="square" lIns="68580" tIns="34290" rIns="68580" bIns="34290" anchor="t">
            <a:spAutoFit/>
          </a:bodyPr>
          <a:lstStyle/>
          <a:p>
            <a:pPr defTabSz="685800"/>
            <a:endParaRPr lang="en-US" sz="1400" spc="-1" dirty="0">
              <a:solidFill>
                <a:prstClr val="black"/>
              </a:solidFill>
              <a:latin typeface="Calibri" panose="020F0502020204030204" pitchFamily="34" charset="0"/>
              <a:cs typeface="Calibri" panose="020F0502020204030204" pitchFamily="34" charset="0"/>
            </a:endParaRPr>
          </a:p>
          <a:p>
            <a:pPr defTabSz="685800"/>
            <a:r>
              <a:rPr lang="en-US" sz="1600" b="1" spc="-1" dirty="0">
                <a:solidFill>
                  <a:srgbClr val="FF0000"/>
                </a:solidFill>
                <a:latin typeface="Calibri" panose="020F0502020204030204" pitchFamily="34" charset="0"/>
                <a:cs typeface="Calibri" panose="020F0502020204030204" pitchFamily="34" charset="0"/>
              </a:rPr>
              <a:t>2.</a:t>
            </a:r>
            <a:r>
              <a:rPr lang="en-US" sz="1600" spc="-1" dirty="0">
                <a:solidFill>
                  <a:srgbClr val="FF0000"/>
                </a:solidFill>
                <a:latin typeface="Calibri" panose="020F0502020204030204" pitchFamily="34" charset="0"/>
                <a:cs typeface="Calibri" panose="020F0502020204030204" pitchFamily="34" charset="0"/>
              </a:rPr>
              <a:t> </a:t>
            </a:r>
            <a:r>
              <a:rPr lang="en-US" sz="1600" b="1" spc="-1" dirty="0">
                <a:solidFill>
                  <a:srgbClr val="FF0000"/>
                </a:solidFill>
                <a:latin typeface="Calibri" panose="020F0502020204030204" pitchFamily="34" charset="0"/>
                <a:ea typeface="Calibri"/>
                <a:cs typeface="Calibri" panose="020F0502020204030204" pitchFamily="34" charset="0"/>
              </a:rPr>
              <a:t>QC algorithms for precipitation</a:t>
            </a:r>
            <a:endParaRPr lang="en-US" sz="1600" spc="-1" dirty="0">
              <a:solidFill>
                <a:srgbClr val="FF0000"/>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2.1</a:t>
            </a:r>
            <a:r>
              <a:rPr lang="en-US" sz="1400" spc="-1" dirty="0">
                <a:solidFill>
                  <a:srgbClr val="2A6099"/>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Development and testing automatic QC methods based on the </a:t>
            </a:r>
            <a:r>
              <a:rPr lang="en-US" sz="1400" b="1" spc="-1" dirty="0" err="1">
                <a:solidFill>
                  <a:srgbClr val="2A6099"/>
                </a:solidFill>
                <a:latin typeface="Calibri" panose="020F0502020204030204" pitchFamily="34" charset="0"/>
                <a:ea typeface="Calibri"/>
                <a:cs typeface="Calibri" panose="020F0502020204030204" pitchFamily="34" charset="0"/>
              </a:rPr>
              <a:t>RainGaugeQC</a:t>
            </a:r>
            <a:r>
              <a:rPr lang="en-US" sz="1400" b="1" spc="-1" dirty="0">
                <a:solidFill>
                  <a:srgbClr val="2A6099"/>
                </a:solidFill>
                <a:latin typeface="Calibri" panose="020F0502020204030204" pitchFamily="34" charset="0"/>
                <a:ea typeface="Calibri"/>
                <a:cs typeface="Calibri" panose="020F0502020204030204" pitchFamily="34" charset="0"/>
              </a:rPr>
              <a:t> algorithms developed at IMGW-PIB.</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pl-PL" sz="1400" spc="-1" dirty="0">
                <a:solidFill>
                  <a:srgbClr val="000000"/>
                </a:solidFill>
                <a:latin typeface="Calibri" panose="020F0502020204030204" pitchFamily="34" charset="0"/>
                <a:ea typeface="Calibri"/>
                <a:cs typeface="Calibri" panose="020F0502020204030204" pitchFamily="34" charset="0"/>
              </a:rPr>
              <a:t>Katarzyna Ośródka, Jan Szturc, Anna Jurczyk </a:t>
            </a:r>
            <a:r>
              <a:rPr lang="en-US" sz="1400" spc="-1" dirty="0">
                <a:solidFill>
                  <a:srgbClr val="000000"/>
                </a:solidFill>
                <a:latin typeface="Calibri" panose="020F0502020204030204" pitchFamily="34" charset="0"/>
                <a:ea typeface="DejaVu Sans"/>
                <a:cs typeface="Calibri" panose="020F0502020204030204" pitchFamily="34" charset="0"/>
              </a:rPr>
              <a:t>(March 2023 - February 2024)</a:t>
            </a:r>
            <a:endParaRPr lang="en-US" sz="1400" b="1" spc="-1" dirty="0">
              <a:solidFill>
                <a:srgbClr val="2A6099"/>
              </a:solidFill>
              <a:latin typeface="Calibri" panose="020F0502020204030204" pitchFamily="34" charset="0"/>
              <a:ea typeface="Calibri"/>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2.2</a:t>
            </a:r>
            <a:r>
              <a:rPr lang="en-US" sz="1400" spc="-1" dirty="0">
                <a:solidFill>
                  <a:srgbClr val="2A6099"/>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Testing and application of the open-source software package TITAN for a quality control of ground data.</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DejaVu Sans"/>
                <a:cs typeface="Calibri" panose="020F0502020204030204" pitchFamily="34" charset="0"/>
              </a:rPr>
              <a:t>Elena Oberto,</a:t>
            </a:r>
            <a:r>
              <a:rPr lang="en-US" sz="1400" spc="-1" dirty="0">
                <a:solidFill>
                  <a:srgbClr val="000000"/>
                </a:solidFill>
                <a:latin typeface="Calibri" panose="020F0502020204030204" pitchFamily="34" charset="0"/>
                <a:ea typeface="Calibri"/>
                <a:cs typeface="Calibri" panose="020F0502020204030204" pitchFamily="34" charset="0"/>
              </a:rPr>
              <a:t> Umberto Pellegrini (March 2023 - February 2024)</a:t>
            </a:r>
            <a:endParaRPr lang="en-US" sz="1400" b="1" spc="-1" dirty="0">
              <a:solidFill>
                <a:srgbClr val="00B050"/>
              </a:solidFill>
              <a:latin typeface="Calibri" panose="020F0502020204030204" pitchFamily="34" charset="0"/>
              <a:cs typeface="Calibri" panose="020F0502020204030204" pitchFamily="34" charset="0"/>
            </a:endParaRPr>
          </a:p>
          <a:p>
            <a:pPr marL="342900" defTabSz="685800"/>
            <a:endParaRPr lang="en-US" sz="1400" spc="-1" dirty="0">
              <a:solidFill>
                <a:prstClr val="black"/>
              </a:solidFill>
              <a:latin typeface="Calibri" panose="020F0502020204030204" pitchFamily="34" charset="0"/>
              <a:cs typeface="Calibri" panose="020F0502020204030204" pitchFamily="34" charset="0"/>
            </a:endParaRPr>
          </a:p>
          <a:p>
            <a:pPr marL="342900" defTabSz="685800"/>
            <a:endParaRPr lang="en-US" sz="1400" spc="-1" dirty="0">
              <a:solidFill>
                <a:prstClr val="black"/>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28EF48B-B889-A11F-CE90-A5B1BE8DE3B7}"/>
              </a:ext>
            </a:extLst>
          </p:cNvPr>
          <p:cNvSpPr/>
          <p:nvPr/>
        </p:nvSpPr>
        <p:spPr>
          <a:xfrm>
            <a:off x="136518" y="4698186"/>
            <a:ext cx="9049383" cy="1608133"/>
          </a:xfrm>
          <a:prstGeom prst="rect">
            <a:avLst/>
          </a:prstGeom>
          <a:noFill/>
          <a:ln w="0">
            <a:noFill/>
          </a:ln>
        </p:spPr>
        <p:style>
          <a:lnRef idx="0">
            <a:scrgbClr r="0" g="0" b="0"/>
          </a:lnRef>
          <a:fillRef idx="0">
            <a:scrgbClr r="0" g="0" b="0"/>
          </a:fillRef>
          <a:effectRef idx="0">
            <a:scrgbClr r="0" g="0" b="0"/>
          </a:effectRef>
          <a:fontRef idx="minor"/>
        </p:style>
        <p:txBody>
          <a:bodyPr wrap="square" lIns="68580" tIns="34290" rIns="68580" bIns="34290" anchor="t">
            <a:spAutoFit/>
          </a:bodyPr>
          <a:lstStyle/>
          <a:p>
            <a:pPr defTabSz="685800"/>
            <a:r>
              <a:rPr lang="en-US" sz="1600" b="1" spc="-1" dirty="0">
                <a:solidFill>
                  <a:srgbClr val="FF0000"/>
                </a:solidFill>
                <a:latin typeface="Calibri" panose="020F0502020204030204" pitchFamily="34" charset="0"/>
                <a:cs typeface="Calibri" panose="020F0502020204030204" pitchFamily="34" charset="0"/>
              </a:rPr>
              <a:t>3.</a:t>
            </a:r>
            <a:r>
              <a:rPr lang="en-US" sz="1600" spc="-1" dirty="0">
                <a:solidFill>
                  <a:srgbClr val="FF0000"/>
                </a:solidFill>
                <a:latin typeface="Calibri" panose="020F0502020204030204" pitchFamily="34" charset="0"/>
                <a:cs typeface="Calibri" panose="020F0502020204030204" pitchFamily="34" charset="0"/>
              </a:rPr>
              <a:t> </a:t>
            </a:r>
            <a:r>
              <a:rPr lang="en-US" sz="1600" b="1" spc="-1" dirty="0">
                <a:solidFill>
                  <a:srgbClr val="FF0000"/>
                </a:solidFill>
                <a:latin typeface="Calibri" panose="020F0502020204030204" pitchFamily="34" charset="0"/>
                <a:ea typeface="Calibri"/>
                <a:cs typeface="Calibri" panose="020F0502020204030204" pitchFamily="34" charset="0"/>
              </a:rPr>
              <a:t>Analysis of PWS based gridded rainfall products</a:t>
            </a:r>
            <a:endParaRPr lang="en-US" sz="1600" spc="-1" dirty="0">
              <a:solidFill>
                <a:srgbClr val="FF0000"/>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3.1</a:t>
            </a:r>
            <a:r>
              <a:rPr lang="en-US" sz="1400" spc="-1" dirty="0">
                <a:solidFill>
                  <a:srgbClr val="2A6099"/>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Processing different rainfall data sources (private rain gauges, commercial microwave links, sewer/water service stations, etc.)</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DejaVu Sans"/>
                <a:cs typeface="Calibri" panose="020F0502020204030204" pitchFamily="34" charset="0"/>
              </a:rPr>
              <a:t>Katarzyna Ośródka, Anna Jurczyk</a:t>
            </a:r>
            <a:r>
              <a:rPr lang="pl-PL" sz="1400" spc="-1" dirty="0">
                <a:solidFill>
                  <a:srgbClr val="000000"/>
                </a:solidFill>
                <a:latin typeface="Calibri" panose="020F0502020204030204" pitchFamily="34" charset="0"/>
                <a:ea typeface="DejaVu Sans"/>
                <a:cs typeface="Calibri" panose="020F0502020204030204" pitchFamily="34" charset="0"/>
              </a:rPr>
              <a:t>,</a:t>
            </a:r>
            <a:r>
              <a:rPr lang="en-US" sz="1400" spc="-1" dirty="0">
                <a:solidFill>
                  <a:srgbClr val="000000"/>
                </a:solidFill>
                <a:latin typeface="Calibri" panose="020F0502020204030204" pitchFamily="34" charset="0"/>
                <a:ea typeface="DejaVu Sans"/>
                <a:cs typeface="Calibri" panose="020F0502020204030204" pitchFamily="34" charset="0"/>
              </a:rPr>
              <a:t> Jan Szturc (</a:t>
            </a:r>
            <a:r>
              <a:rPr lang="en-US" sz="1400" spc="-1" dirty="0">
                <a:solidFill>
                  <a:srgbClr val="000000"/>
                </a:solidFill>
                <a:latin typeface="Calibri" panose="020F0502020204030204" pitchFamily="34" charset="0"/>
                <a:ea typeface="Calibri"/>
                <a:cs typeface="Calibri" panose="020F0502020204030204" pitchFamily="34" charset="0"/>
              </a:rPr>
              <a:t>March 2023 - February 2024)</a:t>
            </a:r>
            <a:r>
              <a:rPr lang="en-US" sz="1400" b="1" spc="-1" dirty="0">
                <a:solidFill>
                  <a:srgbClr val="158466"/>
                </a:solidFill>
                <a:latin typeface="Calibri" panose="020F0502020204030204" pitchFamily="34" charset="0"/>
                <a:ea typeface="Calibri"/>
                <a:cs typeface="Calibri" panose="020F0502020204030204" pitchFamily="34" charset="0"/>
              </a:rPr>
              <a:t>Combine PWS with other standard data (telemetry, radar, satellite) into </a:t>
            </a:r>
            <a:r>
              <a:rPr lang="pl-PL" sz="1400" b="1" spc="-1" dirty="0">
                <a:solidFill>
                  <a:srgbClr val="158466"/>
                </a:solidFill>
                <a:latin typeface="Calibri" panose="020F0502020204030204" pitchFamily="34" charset="0"/>
                <a:ea typeface="Calibri"/>
                <a:cs typeface="Calibri" panose="020F0502020204030204" pitchFamily="34" charset="0"/>
              </a:rPr>
              <a:t> </a:t>
            </a:r>
            <a:r>
              <a:rPr lang="en-US" sz="1400" b="1" spc="-1" dirty="0">
                <a:solidFill>
                  <a:srgbClr val="158466"/>
                </a:solidFill>
                <a:latin typeface="Calibri" panose="020F0502020204030204" pitchFamily="34" charset="0"/>
                <a:ea typeface="Calibri"/>
                <a:cs typeface="Calibri" panose="020F0502020204030204" pitchFamily="34" charset="0"/>
              </a:rPr>
              <a:t>new enhanced rainfall estimates (</a:t>
            </a:r>
            <a:r>
              <a:rPr lang="en-US" sz="1400" b="1" spc="-1" dirty="0" err="1">
                <a:solidFill>
                  <a:srgbClr val="158466"/>
                </a:solidFill>
                <a:latin typeface="Calibri" panose="020F0502020204030204" pitchFamily="34" charset="0"/>
                <a:ea typeface="Calibri"/>
                <a:cs typeface="Calibri" panose="020F0502020204030204" pitchFamily="34" charset="0"/>
              </a:rPr>
              <a:t>RainGRS</a:t>
            </a:r>
            <a:r>
              <a:rPr lang="en-US" sz="1400" b="1" spc="-1" dirty="0">
                <a:solidFill>
                  <a:srgbClr val="158466"/>
                </a:solidFill>
                <a:latin typeface="Calibri" panose="020F0502020204030204" pitchFamily="34" charset="0"/>
                <a:ea typeface="Calibri"/>
                <a:cs typeface="Calibri" panose="020F0502020204030204" pitchFamily="34" charset="0"/>
              </a:rPr>
              <a:t>+)</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3.2 Reliability analysis of a gridded </a:t>
            </a:r>
            <a:r>
              <a:rPr lang="en-US" sz="1400" b="1" spc="-1" dirty="0" err="1">
                <a:solidFill>
                  <a:srgbClr val="2A6099"/>
                </a:solidFill>
                <a:latin typeface="Calibri" panose="020F0502020204030204" pitchFamily="34" charset="0"/>
                <a:ea typeface="Calibri"/>
                <a:cs typeface="Calibri" panose="020F0502020204030204" pitchFamily="34" charset="0"/>
              </a:rPr>
              <a:t>RainGRS</a:t>
            </a:r>
            <a:r>
              <a:rPr lang="en-US" sz="1400" b="1" spc="-1" dirty="0">
                <a:solidFill>
                  <a:srgbClr val="2A6099"/>
                </a:solidFill>
                <a:latin typeface="Calibri" panose="020F0502020204030204" pitchFamily="34" charset="0"/>
                <a:ea typeface="Calibri"/>
                <a:cs typeface="Calibri" panose="020F0502020204030204" pitchFamily="34" charset="0"/>
              </a:rPr>
              <a:t>+ high-resolution estimates of precipitation.</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DejaVu Sans"/>
                <a:cs typeface="Calibri" panose="020F0502020204030204" pitchFamily="34" charset="0"/>
              </a:rPr>
              <a:t>Joanna </a:t>
            </a:r>
            <a:r>
              <a:rPr lang="en-US" sz="1400" spc="-1" dirty="0" err="1">
                <a:solidFill>
                  <a:srgbClr val="000000"/>
                </a:solidFill>
                <a:latin typeface="Calibri" panose="020F0502020204030204" pitchFamily="34" charset="0"/>
                <a:ea typeface="DejaVu Sans"/>
                <a:cs typeface="Calibri" panose="020F0502020204030204" pitchFamily="34" charset="0"/>
              </a:rPr>
              <a:t>Linkowska</a:t>
            </a:r>
            <a:r>
              <a:rPr lang="en-US" sz="1400" spc="-1" dirty="0">
                <a:solidFill>
                  <a:srgbClr val="000000"/>
                </a:solidFill>
                <a:latin typeface="Calibri" panose="020F0502020204030204" pitchFamily="34" charset="0"/>
                <a:ea typeface="DejaVu Sans"/>
                <a:cs typeface="Calibri" panose="020F0502020204030204" pitchFamily="34" charset="0"/>
              </a:rPr>
              <a:t> (September</a:t>
            </a:r>
            <a:r>
              <a:rPr lang="en-US" sz="1400" spc="-1" dirty="0">
                <a:solidFill>
                  <a:srgbClr val="000000"/>
                </a:solidFill>
                <a:latin typeface="Calibri" panose="020F0502020204030204" pitchFamily="34" charset="0"/>
                <a:ea typeface="Calibri"/>
                <a:cs typeface="Calibri" panose="020F0502020204030204" pitchFamily="34" charset="0"/>
              </a:rPr>
              <a:t> 2023 - February 2024)</a:t>
            </a:r>
            <a:endParaRPr lang="en-US" sz="1400" spc="-1" dirty="0">
              <a:solidFill>
                <a:prstClr val="black"/>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D865CF41-2CB9-1EE9-32F2-10E5AC0C5F2E}"/>
              </a:ext>
            </a:extLst>
          </p:cNvPr>
          <p:cNvSpPr/>
          <p:nvPr/>
        </p:nvSpPr>
        <p:spPr>
          <a:xfrm>
            <a:off x="50723" y="816584"/>
            <a:ext cx="9041261" cy="2469907"/>
          </a:xfrm>
          <a:prstGeom prst="rect">
            <a:avLst/>
          </a:prstGeom>
          <a:noFill/>
          <a:ln w="0">
            <a:noFill/>
          </a:ln>
        </p:spPr>
        <p:style>
          <a:lnRef idx="0">
            <a:scrgbClr r="0" g="0" b="0"/>
          </a:lnRef>
          <a:fillRef idx="0">
            <a:scrgbClr r="0" g="0" b="0"/>
          </a:fillRef>
          <a:effectRef idx="0">
            <a:scrgbClr r="0" g="0" b="0"/>
          </a:effectRef>
          <a:fontRef idx="minor"/>
        </p:style>
        <p:txBody>
          <a:bodyPr wrap="square" lIns="68580" tIns="34290" rIns="68580" bIns="34290" anchor="t">
            <a:spAutoFit/>
          </a:bodyPr>
          <a:lstStyle/>
          <a:p>
            <a:pPr defTabSz="685800"/>
            <a:r>
              <a:rPr lang="en-US" sz="1600" b="1" spc="-1" dirty="0">
                <a:solidFill>
                  <a:srgbClr val="FF0000"/>
                </a:solidFill>
                <a:latin typeface="Calibri" panose="020F0502020204030204" pitchFamily="34" charset="0"/>
                <a:cs typeface="Calibri" panose="020F0502020204030204" pitchFamily="34" charset="0"/>
              </a:rPr>
              <a:t>1.</a:t>
            </a:r>
            <a:r>
              <a:rPr lang="en-US" sz="1600" spc="-1" dirty="0">
                <a:solidFill>
                  <a:srgbClr val="FF0000"/>
                </a:solidFill>
                <a:latin typeface="Calibri" panose="020F0502020204030204" pitchFamily="34" charset="0"/>
                <a:cs typeface="Calibri" panose="020F0502020204030204" pitchFamily="34" charset="0"/>
              </a:rPr>
              <a:t> </a:t>
            </a:r>
            <a:r>
              <a:rPr lang="en-US" sz="1600" b="1" spc="-1" dirty="0">
                <a:solidFill>
                  <a:srgbClr val="FF0000"/>
                </a:solidFill>
                <a:latin typeface="Calibri" panose="020F0502020204030204" pitchFamily="34" charset="0"/>
                <a:ea typeface="Calibri"/>
                <a:cs typeface="Calibri" panose="020F0502020204030204" pitchFamily="34" charset="0"/>
              </a:rPr>
              <a:t>PWS databases survey and exploitation</a:t>
            </a:r>
            <a:endParaRPr lang="en-US" sz="1600" spc="-1" dirty="0">
              <a:solidFill>
                <a:srgbClr val="FF0000"/>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1.1</a:t>
            </a:r>
            <a:r>
              <a:rPr lang="en-US" sz="1400" spc="-1" dirty="0">
                <a:solidFill>
                  <a:srgbClr val="2A6099"/>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Comprehensive survey of available data platforms at the European and Global level.</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Calibri"/>
                <a:cs typeface="Calibri" panose="020F0502020204030204" pitchFamily="34" charset="0"/>
              </a:rPr>
              <a:t>Marcin </a:t>
            </a:r>
            <a:r>
              <a:rPr lang="en-US" sz="1400" spc="-1" dirty="0" err="1">
                <a:solidFill>
                  <a:srgbClr val="000000"/>
                </a:solidFill>
                <a:latin typeface="Calibri" panose="020F0502020204030204" pitchFamily="34" charset="0"/>
                <a:ea typeface="Calibri"/>
                <a:cs typeface="Calibri" panose="020F0502020204030204" pitchFamily="34" charset="0"/>
              </a:rPr>
              <a:t>Grzelczyk</a:t>
            </a:r>
            <a:r>
              <a:rPr lang="en-US" sz="1400" spc="-1" dirty="0">
                <a:solidFill>
                  <a:srgbClr val="000000"/>
                </a:solidFill>
                <a:latin typeface="Calibri" panose="020F0502020204030204" pitchFamily="34" charset="0"/>
                <a:ea typeface="Calibri"/>
                <a:cs typeface="Calibri" panose="020F0502020204030204" pitchFamily="34" charset="0"/>
              </a:rPr>
              <a:t>, Francesco </a:t>
            </a:r>
            <a:r>
              <a:rPr lang="en-US" sz="1400" spc="-1" dirty="0" err="1">
                <a:solidFill>
                  <a:srgbClr val="000000"/>
                </a:solidFill>
                <a:latin typeface="Calibri" panose="020F0502020204030204" pitchFamily="34" charset="0"/>
                <a:ea typeface="Calibri"/>
                <a:cs typeface="Calibri" panose="020F0502020204030204" pitchFamily="34" charset="0"/>
              </a:rPr>
              <a:t>Sudati</a:t>
            </a:r>
            <a:r>
              <a:rPr lang="en-US" sz="1400" spc="-1" dirty="0">
                <a:solidFill>
                  <a:srgbClr val="000000"/>
                </a:solidFill>
                <a:latin typeface="Calibri" panose="020F0502020204030204" pitchFamily="34" charset="0"/>
                <a:ea typeface="Calibri"/>
                <a:cs typeface="Calibri" panose="020F0502020204030204" pitchFamily="34" charset="0"/>
              </a:rPr>
              <a:t>, Massimo </a:t>
            </a:r>
            <a:r>
              <a:rPr lang="en-US" sz="1400" spc="-1" dirty="0" err="1">
                <a:solidFill>
                  <a:srgbClr val="000000"/>
                </a:solidFill>
                <a:latin typeface="Calibri" panose="020F0502020204030204" pitchFamily="34" charset="0"/>
                <a:ea typeface="Calibri"/>
                <a:cs typeface="Calibri" panose="020F0502020204030204" pitchFamily="34" charset="0"/>
              </a:rPr>
              <a:t>Milelli</a:t>
            </a:r>
            <a:r>
              <a:rPr lang="en-US" sz="1400" spc="-1" dirty="0">
                <a:solidFill>
                  <a:srgbClr val="000000"/>
                </a:solidFill>
                <a:latin typeface="Calibri" panose="020F0502020204030204" pitchFamily="34" charset="0"/>
                <a:ea typeface="Calibri"/>
                <a:cs typeface="Calibri" panose="020F0502020204030204" pitchFamily="34" charset="0"/>
              </a:rPr>
              <a:t> </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1.2 Testing the process of collection of a real-time PWS data (from IMGW-PIB employees that are using their own stations) by starting new internal database server. </a:t>
            </a:r>
            <a:endParaRPr lang="en-US" sz="1400" spc="-1" dirty="0">
              <a:solidFill>
                <a:prstClr val="black"/>
              </a:solidFill>
              <a:latin typeface="Calibri" panose="020F0502020204030204" pitchFamily="34" charset="0"/>
              <a:cs typeface="Calibri" panose="020F0502020204030204" pitchFamily="34" charset="0"/>
            </a:endParaRPr>
          </a:p>
          <a:p>
            <a:pPr defTabSz="685800"/>
            <a:r>
              <a:rPr lang="en-US" sz="1400" spc="-1" dirty="0">
                <a:solidFill>
                  <a:srgbClr val="000000"/>
                </a:solidFill>
                <a:latin typeface="Calibri" panose="020F0502020204030204" pitchFamily="34" charset="0"/>
                <a:ea typeface="Calibri"/>
                <a:cs typeface="Calibri" panose="020F0502020204030204" pitchFamily="34" charset="0"/>
              </a:rPr>
              <a:t>            Marcin </a:t>
            </a:r>
            <a:r>
              <a:rPr lang="en-US" sz="1400" spc="-1" dirty="0" err="1">
                <a:solidFill>
                  <a:srgbClr val="000000"/>
                </a:solidFill>
                <a:latin typeface="Calibri" panose="020F0502020204030204" pitchFamily="34" charset="0"/>
                <a:ea typeface="Calibri"/>
                <a:cs typeface="Calibri" panose="020F0502020204030204" pitchFamily="34" charset="0"/>
              </a:rPr>
              <a:t>Grzelczyk</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1.3</a:t>
            </a:r>
            <a:r>
              <a:rPr lang="en-US" sz="1400" spc="-1" dirty="0">
                <a:solidFill>
                  <a:srgbClr val="000000"/>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Testing integrity and correctness of stored data, assess usefulness of external databases/projects (CENAGIS).</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Calibri"/>
                <a:cs typeface="Calibri" panose="020F0502020204030204" pitchFamily="34" charset="0"/>
              </a:rPr>
              <a:t>Marcin </a:t>
            </a:r>
            <a:r>
              <a:rPr lang="en-US" sz="1400" spc="-1" dirty="0" err="1">
                <a:solidFill>
                  <a:srgbClr val="000000"/>
                </a:solidFill>
                <a:latin typeface="Calibri" panose="020F0502020204030204" pitchFamily="34" charset="0"/>
                <a:ea typeface="Calibri"/>
                <a:cs typeface="Calibri" panose="020F0502020204030204" pitchFamily="34" charset="0"/>
              </a:rPr>
              <a:t>Grzelczyk</a:t>
            </a:r>
            <a:r>
              <a:rPr lang="en-US" sz="1400" spc="-1" dirty="0">
                <a:solidFill>
                  <a:srgbClr val="000000"/>
                </a:solidFill>
                <a:latin typeface="Calibri" panose="020F0502020204030204" pitchFamily="34" charset="0"/>
                <a:ea typeface="Calibri"/>
                <a:cs typeface="Calibri" panose="020F0502020204030204" pitchFamily="34" charset="0"/>
              </a:rPr>
              <a:t> </a:t>
            </a:r>
          </a:p>
          <a:p>
            <a:pPr marL="342900" defTabSz="685800"/>
            <a:r>
              <a:rPr lang="en-US" sz="1400" b="1" spc="-1" dirty="0">
                <a:solidFill>
                  <a:srgbClr val="2A6099"/>
                </a:solidFill>
                <a:latin typeface="Calibri" panose="020F0502020204030204" pitchFamily="34" charset="0"/>
                <a:ea typeface="Calibri"/>
                <a:cs typeface="Calibri" panose="020F0502020204030204" pitchFamily="34" charset="0"/>
              </a:rPr>
              <a:t>1.4</a:t>
            </a:r>
            <a:r>
              <a:rPr lang="en-US" sz="1400" spc="-1" dirty="0">
                <a:solidFill>
                  <a:srgbClr val="2A6099"/>
                </a:solidFill>
                <a:latin typeface="Calibri" panose="020F0502020204030204" pitchFamily="34" charset="0"/>
                <a:ea typeface="Calibri"/>
                <a:cs typeface="Calibri" panose="020F0502020204030204" pitchFamily="34" charset="0"/>
              </a:rPr>
              <a:t> </a:t>
            </a:r>
            <a:r>
              <a:rPr lang="en-US" sz="1400" b="1" spc="-1" dirty="0">
                <a:solidFill>
                  <a:srgbClr val="2A6099"/>
                </a:solidFill>
                <a:latin typeface="Calibri" panose="020F0502020204030204" pitchFamily="34" charset="0"/>
                <a:ea typeface="Calibri"/>
                <a:cs typeface="Calibri" panose="020F0502020204030204" pitchFamily="34" charset="0"/>
              </a:rPr>
              <a:t>Analysis of the mobile PWS sensors: testing QC proprieties of a new mobile weather sensors from </a:t>
            </a:r>
            <a:r>
              <a:rPr lang="en-US" sz="1400" b="1" spc="-1" dirty="0" err="1">
                <a:solidFill>
                  <a:srgbClr val="2A6099"/>
                </a:solidFill>
                <a:latin typeface="Calibri" panose="020F0502020204030204" pitchFamily="34" charset="0"/>
                <a:ea typeface="Calibri"/>
                <a:cs typeface="Calibri" panose="020F0502020204030204" pitchFamily="34" charset="0"/>
              </a:rPr>
              <a:t>Meteotracker</a:t>
            </a:r>
            <a:r>
              <a:rPr lang="en-US" sz="1400" b="1" spc="-1" dirty="0">
                <a:solidFill>
                  <a:srgbClr val="2A6099"/>
                </a:solidFill>
                <a:latin typeface="Calibri" panose="020F0502020204030204" pitchFamily="34" charset="0"/>
                <a:ea typeface="Calibri"/>
                <a:cs typeface="Calibri" panose="020F0502020204030204" pitchFamily="34" charset="0"/>
              </a:rPr>
              <a:t>. </a:t>
            </a:r>
            <a:endParaRPr lang="en-US" sz="1400" spc="-1" dirty="0">
              <a:solidFill>
                <a:prstClr val="black"/>
              </a:solidFill>
              <a:latin typeface="Calibri" panose="020F0502020204030204" pitchFamily="34" charset="0"/>
              <a:cs typeface="Calibri" panose="020F0502020204030204" pitchFamily="34" charset="0"/>
            </a:endParaRPr>
          </a:p>
          <a:p>
            <a:pPr marL="342900" defTabSz="685800"/>
            <a:r>
              <a:rPr lang="en-US" sz="1400" spc="-1" dirty="0">
                <a:solidFill>
                  <a:srgbClr val="000000"/>
                </a:solidFill>
                <a:latin typeface="Calibri" panose="020F0502020204030204" pitchFamily="34" charset="0"/>
                <a:ea typeface="Calibri"/>
                <a:cs typeface="Calibri" panose="020F0502020204030204" pitchFamily="34" charset="0"/>
              </a:rPr>
              <a:t>Francesco </a:t>
            </a:r>
            <a:r>
              <a:rPr lang="en-US" sz="1400" spc="-1" dirty="0" err="1">
                <a:solidFill>
                  <a:srgbClr val="000000"/>
                </a:solidFill>
                <a:latin typeface="Calibri" panose="020F0502020204030204" pitchFamily="34" charset="0"/>
                <a:ea typeface="Calibri"/>
                <a:cs typeface="Calibri" panose="020F0502020204030204" pitchFamily="34" charset="0"/>
              </a:rPr>
              <a:t>Sudati</a:t>
            </a:r>
            <a:r>
              <a:rPr lang="en-US" sz="1400" spc="-1" dirty="0">
                <a:solidFill>
                  <a:srgbClr val="000000"/>
                </a:solidFill>
                <a:latin typeface="Calibri" panose="020F0502020204030204" pitchFamily="34" charset="0"/>
                <a:ea typeface="Calibri"/>
                <a:cs typeface="Calibri" panose="020F0502020204030204" pitchFamily="34" charset="0"/>
              </a:rPr>
              <a:t>, Massimo </a:t>
            </a:r>
            <a:r>
              <a:rPr lang="en-US" sz="1400" spc="-1" dirty="0" err="1">
                <a:solidFill>
                  <a:srgbClr val="000000"/>
                </a:solidFill>
                <a:latin typeface="Calibri" panose="020F0502020204030204" pitchFamily="34" charset="0"/>
                <a:ea typeface="Calibri"/>
                <a:cs typeface="Calibri" panose="020F0502020204030204" pitchFamily="34" charset="0"/>
              </a:rPr>
              <a:t>Milelli</a:t>
            </a:r>
            <a:endParaRPr lang="en-US" sz="1400" spc="-1" dirty="0">
              <a:solidFill>
                <a:srgbClr val="000000"/>
              </a:solidFill>
              <a:latin typeface="Calibri" panose="020F0502020204030204" pitchFamily="34" charset="0"/>
              <a:ea typeface="Calibri"/>
              <a:cs typeface="Calibri" panose="020F0502020204030204" pitchFamily="34" charset="0"/>
            </a:endParaRPr>
          </a:p>
          <a:p>
            <a:pPr marL="342900" defTabSz="685800"/>
            <a:endParaRPr lang="en-US" sz="1400" spc="-1" dirty="0">
              <a:solidFill>
                <a:srgbClr val="000000"/>
              </a:solidFill>
              <a:latin typeface="Calibri" panose="020F0502020204030204" pitchFamily="34" charset="0"/>
              <a:ea typeface="Calibri"/>
              <a:cs typeface="Calibri" panose="020F0502020204030204" pitchFamily="34" charset="0"/>
            </a:endParaRPr>
          </a:p>
        </p:txBody>
      </p:sp>
      <p:sp>
        <p:nvSpPr>
          <p:cNvPr id="8" name="Rectangle 16">
            <a:extLst>
              <a:ext uri="{FF2B5EF4-FFF2-40B4-BE49-F238E27FC236}">
                <a16:creationId xmlns:a16="http://schemas.microsoft.com/office/drawing/2014/main" id="{F541A3B7-DA68-4277-9B17-F32D48590FB5}"/>
              </a:ext>
            </a:extLst>
          </p:cNvPr>
          <p:cNvSpPr/>
          <p:nvPr/>
        </p:nvSpPr>
        <p:spPr>
          <a:xfrm>
            <a:off x="-30765" y="-56070"/>
            <a:ext cx="9072027" cy="806823"/>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gn="ctr" defTabSz="685800"/>
            <a:r>
              <a:rPr lang="en-US" sz="2400" b="1" spc="-1" dirty="0">
                <a:solidFill>
                  <a:prstClr val="white"/>
                </a:solidFill>
                <a:effectLst>
                  <a:outerShdw blurRad="38100" dist="38100" dir="2700000" algn="tl">
                    <a:srgbClr val="000000">
                      <a:alpha val="43137"/>
                    </a:srgbClr>
                  </a:outerShdw>
                </a:effectLst>
                <a:latin typeface="Times New Roman"/>
                <a:ea typeface="Times New Roman"/>
              </a:rPr>
              <a:t>Priority Task  </a:t>
            </a:r>
            <a:r>
              <a:rPr lang="en-US" sz="2400" b="1" spc="-1" dirty="0">
                <a:solidFill>
                  <a:srgbClr val="FF0000"/>
                </a:solidFill>
                <a:effectLst>
                  <a:outerShdw blurRad="38100" dist="38100" dir="2700000" algn="tl">
                    <a:srgbClr val="000000">
                      <a:alpha val="43137"/>
                    </a:srgbClr>
                  </a:outerShdw>
                </a:effectLst>
                <a:latin typeface="Times New Roman"/>
                <a:ea typeface="Times New Roman"/>
              </a:rPr>
              <a:t>EPOCS</a:t>
            </a:r>
            <a:endParaRPr lang="en-US" sz="2400" b="1" spc="-1" dirty="0">
              <a:solidFill>
                <a:prstClr val="white"/>
              </a:solidFill>
              <a:effectLst>
                <a:outerShdw blurRad="38100" dist="38100" dir="2700000" algn="tl">
                  <a:srgbClr val="000000">
                    <a:alpha val="43137"/>
                  </a:srgbClr>
                </a:outerShdw>
              </a:effectLst>
              <a:latin typeface="Times New Roman"/>
              <a:ea typeface="Times New Roman"/>
            </a:endParaRPr>
          </a:p>
          <a:p>
            <a:pPr defTabSz="685800"/>
            <a:r>
              <a:rPr lang="en-US" sz="2400" b="1" spc="-1" dirty="0">
                <a:solidFill>
                  <a:srgbClr val="FF0000"/>
                </a:solidFill>
                <a:effectLst>
                  <a:outerShdw blurRad="38100" dist="38100" dir="2700000" algn="tl">
                    <a:srgbClr val="000000">
                      <a:alpha val="43137"/>
                    </a:srgbClr>
                  </a:outerShdw>
                </a:effectLst>
                <a:latin typeface="Times New Roman"/>
                <a:ea typeface="Times New Roman"/>
              </a:rPr>
              <a:t>E</a:t>
            </a:r>
            <a:r>
              <a:rPr lang="en-US" sz="2400" b="1" spc="-1" dirty="0">
                <a:solidFill>
                  <a:prstClr val="white"/>
                </a:solidFill>
                <a:effectLst>
                  <a:outerShdw blurRad="38100" dist="38100" dir="2700000" algn="tl">
                    <a:srgbClr val="000000">
                      <a:alpha val="43137"/>
                    </a:srgbClr>
                  </a:outerShdw>
                </a:effectLst>
                <a:latin typeface="Times New Roman"/>
                <a:ea typeface="Times New Roman"/>
              </a:rPr>
              <a:t>valuate </a:t>
            </a:r>
            <a:r>
              <a:rPr lang="en-US" sz="2400" b="1" spc="-1" dirty="0">
                <a:solidFill>
                  <a:srgbClr val="FF0000"/>
                </a:solidFill>
                <a:effectLst>
                  <a:outerShdw blurRad="38100" dist="38100" dir="2700000" algn="tl">
                    <a:srgbClr val="000000">
                      <a:alpha val="43137"/>
                    </a:srgbClr>
                  </a:outerShdw>
                </a:effectLst>
                <a:latin typeface="Times New Roman"/>
                <a:ea typeface="Times New Roman"/>
              </a:rPr>
              <a:t>P</a:t>
            </a:r>
            <a:r>
              <a:rPr lang="en-US" sz="2400" b="1" spc="-1" dirty="0">
                <a:solidFill>
                  <a:prstClr val="white"/>
                </a:solidFill>
                <a:effectLst>
                  <a:outerShdw blurRad="38100" dist="38100" dir="2700000" algn="tl">
                    <a:srgbClr val="000000">
                      <a:alpha val="43137"/>
                    </a:srgbClr>
                  </a:outerShdw>
                </a:effectLst>
                <a:latin typeface="Times New Roman"/>
                <a:ea typeface="Times New Roman"/>
              </a:rPr>
              <a:t>ersonal Weather Station and </a:t>
            </a:r>
            <a:r>
              <a:rPr lang="en-US" sz="2400" b="1" spc="-1" dirty="0">
                <a:solidFill>
                  <a:srgbClr val="FF0000"/>
                </a:solidFill>
                <a:effectLst>
                  <a:outerShdw blurRad="38100" dist="38100" dir="2700000" algn="tl">
                    <a:srgbClr val="000000">
                      <a:alpha val="43137"/>
                    </a:srgbClr>
                  </a:outerShdw>
                </a:effectLst>
                <a:latin typeface="Times New Roman"/>
                <a:ea typeface="Times New Roman"/>
              </a:rPr>
              <a:t>O</a:t>
            </a:r>
            <a:r>
              <a:rPr lang="en-US" sz="2400" b="1" spc="-1" dirty="0">
                <a:solidFill>
                  <a:prstClr val="white"/>
                </a:solidFill>
                <a:effectLst>
                  <a:outerShdw blurRad="38100" dist="38100" dir="2700000" algn="tl">
                    <a:srgbClr val="000000">
                      <a:alpha val="43137"/>
                    </a:srgbClr>
                  </a:outerShdw>
                </a:effectLst>
                <a:latin typeface="Times New Roman"/>
                <a:ea typeface="Times New Roman"/>
              </a:rPr>
              <a:t>pportunistic </a:t>
            </a:r>
            <a:r>
              <a:rPr lang="en-US" sz="2400" b="1" spc="-1" dirty="0">
                <a:solidFill>
                  <a:srgbClr val="FF0000"/>
                </a:solidFill>
                <a:effectLst>
                  <a:outerShdw blurRad="38100" dist="38100" dir="2700000" algn="tl">
                    <a:srgbClr val="000000">
                      <a:alpha val="43137"/>
                    </a:srgbClr>
                  </a:outerShdw>
                </a:effectLst>
                <a:latin typeface="Times New Roman"/>
                <a:ea typeface="Times New Roman"/>
              </a:rPr>
              <a:t>S</a:t>
            </a:r>
            <a:r>
              <a:rPr lang="en-US" sz="2400" b="1" spc="-1" dirty="0">
                <a:solidFill>
                  <a:prstClr val="white"/>
                </a:solidFill>
                <a:effectLst>
                  <a:outerShdw blurRad="38100" dist="38100" dir="2700000" algn="tl">
                    <a:srgbClr val="000000">
                      <a:alpha val="43137"/>
                    </a:srgbClr>
                  </a:outerShdw>
                </a:effectLst>
                <a:latin typeface="Times New Roman"/>
                <a:ea typeface="Times New Roman"/>
              </a:rPr>
              <a:t>ensor Data</a:t>
            </a:r>
            <a:endParaRPr lang="en-US" sz="2400" spc="-1" dirty="0">
              <a:solidFill>
                <a:prstClr val="black"/>
              </a:solidFill>
              <a:latin typeface="Arial"/>
            </a:endParaRPr>
          </a:p>
        </p:txBody>
      </p:sp>
      <p:sp>
        <p:nvSpPr>
          <p:cNvPr id="11" name="TextBox 10">
            <a:extLst>
              <a:ext uri="{FF2B5EF4-FFF2-40B4-BE49-F238E27FC236}">
                <a16:creationId xmlns:a16="http://schemas.microsoft.com/office/drawing/2014/main" id="{10DD05AA-2E13-9C53-2BCE-BCF41FD7CF48}"/>
              </a:ext>
            </a:extLst>
          </p:cNvPr>
          <p:cNvSpPr txBox="1"/>
          <p:nvPr/>
        </p:nvSpPr>
        <p:spPr>
          <a:xfrm>
            <a:off x="7119182" y="544448"/>
            <a:ext cx="2004800" cy="715581"/>
          </a:xfrm>
          <a:prstGeom prst="rect">
            <a:avLst/>
          </a:prstGeom>
          <a:noFill/>
        </p:spPr>
        <p:txBody>
          <a:bodyPr wrap="square">
            <a:spAutoFit/>
          </a:bodyPr>
          <a:lstStyle/>
          <a:p>
            <a:pPr algn="ctr" defTabSz="685800"/>
            <a:br>
              <a:rPr lang="en-GB" sz="1350" dirty="0">
                <a:solidFill>
                  <a:prstClr val="black"/>
                </a:solidFill>
                <a:latin typeface="Aptos" panose="020B0004020202020204"/>
              </a:rPr>
            </a:br>
            <a:r>
              <a:rPr lang="en-GB" sz="1350" dirty="0">
                <a:solidFill>
                  <a:prstClr val="black"/>
                </a:solidFill>
                <a:latin typeface="Aptos" panose="020B0004020202020204"/>
              </a:rPr>
              <a:t>PL: </a:t>
            </a:r>
            <a:r>
              <a:rPr lang="en-GB" sz="1350" b="1" spc="-1" dirty="0">
                <a:solidFill>
                  <a:prstClr val="black"/>
                </a:solidFill>
                <a:latin typeface="Calibri"/>
              </a:rPr>
              <a:t>Joanna Linkowska, IMGW-PIB</a:t>
            </a:r>
            <a:endParaRPr lang="en-GB" sz="1350" dirty="0">
              <a:solidFill>
                <a:prstClr val="black"/>
              </a:solidFill>
              <a:latin typeface="Aptos" panose="020B0004020202020204"/>
            </a:endParaRPr>
          </a:p>
        </p:txBody>
      </p:sp>
      <p:sp>
        <p:nvSpPr>
          <p:cNvPr id="7" name="Slide Number Placeholder 6">
            <a:extLst>
              <a:ext uri="{FF2B5EF4-FFF2-40B4-BE49-F238E27FC236}">
                <a16:creationId xmlns:a16="http://schemas.microsoft.com/office/drawing/2014/main" id="{9401C6B1-6D51-1690-0F44-D6623DA22EC2}"/>
              </a:ext>
            </a:extLst>
          </p:cNvPr>
          <p:cNvSpPr>
            <a:spLocks noGrp="1"/>
          </p:cNvSpPr>
          <p:nvPr>
            <p:ph type="sldNum" idx="3"/>
          </p:nvPr>
        </p:nvSpPr>
        <p:spPr/>
        <p:txBody>
          <a:bodyPr/>
          <a:lstStyle/>
          <a:p>
            <a:fld id="{496CE514-5BF2-4229-8CB4-B9451D9FD2C1}" type="slidenum">
              <a:rPr lang="en-GB" smtClean="0"/>
              <a:t>28</a:t>
            </a:fld>
            <a:endParaRPr lang="en-GB"/>
          </a:p>
        </p:txBody>
      </p:sp>
      <p:sp>
        <p:nvSpPr>
          <p:cNvPr id="9" name="TextBox 8">
            <a:extLst>
              <a:ext uri="{FF2B5EF4-FFF2-40B4-BE49-F238E27FC236}">
                <a16:creationId xmlns:a16="http://schemas.microsoft.com/office/drawing/2014/main" id="{E40416F5-C35A-A2FD-96CD-19DF756B0630}"/>
              </a:ext>
            </a:extLst>
          </p:cNvPr>
          <p:cNvSpPr txBox="1"/>
          <p:nvPr/>
        </p:nvSpPr>
        <p:spPr>
          <a:xfrm>
            <a:off x="1795984" y="6462262"/>
            <a:ext cx="6719366" cy="380855"/>
          </a:xfrm>
          <a:prstGeom prst="rect">
            <a:avLst/>
          </a:prstGeom>
          <a:noFill/>
        </p:spPr>
        <p:txBody>
          <a:bodyPr wrap="square" rtlCol="0">
            <a:spAutoFit/>
          </a:bodyPr>
          <a:lstStyle/>
          <a:p>
            <a:r>
              <a:rPr lang="en-GB" i="1" dirty="0">
                <a:effectLst>
                  <a:outerShdw blurRad="38100" dist="38100" dir="2700000" algn="tl">
                    <a:srgbClr val="000000">
                      <a:alpha val="43137"/>
                    </a:srgbClr>
                  </a:outerShdw>
                </a:effectLst>
              </a:rPr>
              <a:t>Reports available for each subtask on COSMO web</a:t>
            </a:r>
          </a:p>
        </p:txBody>
      </p:sp>
    </p:spTree>
    <p:extLst>
      <p:ext uri="{BB962C8B-B14F-4D97-AF65-F5344CB8AC3E}">
        <p14:creationId xmlns:p14="http://schemas.microsoft.com/office/powerpoint/2010/main" val="1241434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blinds(horizontal)">
                                      <p:cBhvr>
                                        <p:cTn id="31" dur="500"/>
                                        <p:tgtEl>
                                          <p:spTgt spid="6">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blinds(horizontal)">
                                      <p:cBhvr>
                                        <p:cTn id="36" dur="500"/>
                                        <p:tgtEl>
                                          <p:spTgt spid="2">
                                            <p:txEl>
                                              <p:pRg st="1" end="1"/>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blinds(horizontal)">
                                      <p:cBhvr>
                                        <p:cTn id="39" dur="500"/>
                                        <p:tgtEl>
                                          <p:spTgt spid="2">
                                            <p:txEl>
                                              <p:pRg st="2" end="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blinds(horizontal)">
                                      <p:cBhvr>
                                        <p:cTn id="42" dur="500"/>
                                        <p:tgtEl>
                                          <p:spTgt spid="2">
                                            <p:txEl>
                                              <p:pRg st="3" end="3"/>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blinds(horizontal)">
                                      <p:cBhvr>
                                        <p:cTn id="45" dur="500"/>
                                        <p:tgtEl>
                                          <p:spTgt spid="2">
                                            <p:txEl>
                                              <p:pRg st="4" end="4"/>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blinds(horizontal)">
                                      <p:cBhvr>
                                        <p:cTn id="48" dur="500"/>
                                        <p:tgtEl>
                                          <p:spTgt spid="2">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blinds(horizontal)">
                                      <p:cBhvr>
                                        <p:cTn id="53" dur="500"/>
                                        <p:tgtEl>
                                          <p:spTgt spid="4">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blinds(horizontal)">
                                      <p:cBhvr>
                                        <p:cTn id="56" dur="500"/>
                                        <p:tgtEl>
                                          <p:spTgt spid="4">
                                            <p:txEl>
                                              <p:pRg st="1" end="1"/>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blinds(horizontal)">
                                      <p:cBhvr>
                                        <p:cTn id="59" dur="500"/>
                                        <p:tgtEl>
                                          <p:spTgt spid="4">
                                            <p:txEl>
                                              <p:pRg st="2" end="2"/>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blinds(horizontal)">
                                      <p:cBhvr>
                                        <p:cTn id="62" dur="500"/>
                                        <p:tgtEl>
                                          <p:spTgt spid="4">
                                            <p:txEl>
                                              <p:pRg st="3" end="3"/>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Effect transition="in" filter="blinds(horizontal)">
                                      <p:cBhvr>
                                        <p:cTn id="6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ymbol zastępczy zawartości 30"/>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4154756" y="1113504"/>
            <a:ext cx="2163968" cy="1934796"/>
          </a:xfrm>
        </p:spPr>
      </p:pic>
      <p:sp>
        <p:nvSpPr>
          <p:cNvPr id="10" name="Rectangle 12">
            <a:extLst>
              <a:ext uri="{FF2B5EF4-FFF2-40B4-BE49-F238E27FC236}">
                <a16:creationId xmlns:a16="http://schemas.microsoft.com/office/drawing/2014/main" id="{E6B95B88-9AC9-1D40-8DBC-EB74DB61A68F}"/>
              </a:ext>
            </a:extLst>
          </p:cNvPr>
          <p:cNvSpPr/>
          <p:nvPr/>
        </p:nvSpPr>
        <p:spPr>
          <a:xfrm>
            <a:off x="7036492" y="0"/>
            <a:ext cx="2119805" cy="765036"/>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l-PL" sz="1013">
              <a:solidFill>
                <a:prstClr val="white"/>
              </a:solidFill>
              <a:highlight>
                <a:srgbClr val="35F0CC"/>
              </a:highlight>
              <a:latin typeface="Calibri" panose="020F0502020204030204"/>
            </a:endParaRPr>
          </a:p>
        </p:txBody>
      </p:sp>
      <p:sp>
        <p:nvSpPr>
          <p:cNvPr id="12" name="Rectangle 13">
            <a:extLst>
              <a:ext uri="{FF2B5EF4-FFF2-40B4-BE49-F238E27FC236}">
                <a16:creationId xmlns:a16="http://schemas.microsoft.com/office/drawing/2014/main" id="{F0EA4D38-2432-4044-8072-12AEACBAD5FE}"/>
              </a:ext>
            </a:extLst>
          </p:cNvPr>
          <p:cNvSpPr/>
          <p:nvPr/>
        </p:nvSpPr>
        <p:spPr>
          <a:xfrm>
            <a:off x="0" y="-12401"/>
            <a:ext cx="7022849" cy="830021"/>
          </a:xfrm>
          <a:prstGeom prst="rect">
            <a:avLst/>
          </a:prstGeom>
          <a:solidFill>
            <a:srgbClr val="122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pl-PL" dirty="0">
              <a:solidFill>
                <a:prstClr val="white"/>
              </a:solidFill>
              <a:latin typeface="Calibri" panose="020F0502020204030204"/>
            </a:endParaRPr>
          </a:p>
        </p:txBody>
      </p:sp>
      <p:sp>
        <p:nvSpPr>
          <p:cNvPr id="13" name="Title 2">
            <a:extLst>
              <a:ext uri="{FF2B5EF4-FFF2-40B4-BE49-F238E27FC236}">
                <a16:creationId xmlns:a16="http://schemas.microsoft.com/office/drawing/2014/main" id="{0EF56503-5850-B241-9827-923016B794D8}"/>
              </a:ext>
            </a:extLst>
          </p:cNvPr>
          <p:cNvSpPr txBox="1">
            <a:spLocks/>
          </p:cNvSpPr>
          <p:nvPr/>
        </p:nvSpPr>
        <p:spPr>
          <a:xfrm>
            <a:off x="17608" y="216384"/>
            <a:ext cx="6768396" cy="377321"/>
          </a:xfrm>
          <a:prstGeom prst="rect">
            <a:avLst/>
          </a:prstGeom>
        </p:spPr>
        <p:txBody>
          <a:bodyPr vert="horz" lIns="68580" tIns="34290" rIns="68580" bIns="34290" rtlCol="0" anchor="ctr">
            <a:no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algn="l" defTabSz="514337">
              <a:defRPr/>
            </a:pPr>
            <a:r>
              <a:rPr lang="pl-PL" sz="1800" b="1" spc="-1" dirty="0">
                <a:solidFill>
                  <a:prstClr val="white"/>
                </a:solidFill>
                <a:latin typeface="Calibri"/>
              </a:rPr>
              <a:t>3.2 </a:t>
            </a:r>
            <a:r>
              <a:rPr lang="en-US" sz="1800" b="1" spc="-1" dirty="0">
                <a:solidFill>
                  <a:prstClr val="white"/>
                </a:solidFill>
                <a:latin typeface="Calibri"/>
                <a:ea typeface="Calibri"/>
              </a:rPr>
              <a:t>Reliability analysis of a gridded </a:t>
            </a:r>
            <a:r>
              <a:rPr lang="en-US" sz="1800" b="1" spc="-1" dirty="0" err="1">
                <a:solidFill>
                  <a:prstClr val="white"/>
                </a:solidFill>
                <a:latin typeface="Calibri"/>
                <a:ea typeface="Calibri"/>
              </a:rPr>
              <a:t>RainGRS</a:t>
            </a:r>
            <a:r>
              <a:rPr lang="en-US" sz="1800" b="1" spc="-1" dirty="0">
                <a:solidFill>
                  <a:prstClr val="white"/>
                </a:solidFill>
                <a:latin typeface="Calibri"/>
                <a:ea typeface="Calibri"/>
              </a:rPr>
              <a:t>+ high-resolution estimates of precipitation</a:t>
            </a:r>
            <a:r>
              <a:rPr lang="pl-PL" sz="1800" b="1" spc="-1" dirty="0">
                <a:solidFill>
                  <a:prstClr val="white"/>
                </a:solidFill>
                <a:latin typeface="Calibri"/>
              </a:rPr>
              <a:t>  - </a:t>
            </a:r>
            <a:r>
              <a:rPr lang="pl-PL" sz="1800" b="1" spc="-1" dirty="0" err="1">
                <a:solidFill>
                  <a:prstClr val="white"/>
                </a:solidFill>
                <a:latin typeface="Calibri"/>
              </a:rPr>
              <a:t>case</a:t>
            </a:r>
            <a:r>
              <a:rPr lang="pl-PL" sz="1800" b="1" spc="-1" dirty="0">
                <a:solidFill>
                  <a:prstClr val="white"/>
                </a:solidFill>
                <a:latin typeface="Calibri"/>
              </a:rPr>
              <a:t> </a:t>
            </a:r>
            <a:r>
              <a:rPr lang="pl-PL" sz="1800" b="1" spc="-1" dirty="0" err="1">
                <a:solidFill>
                  <a:prstClr val="white"/>
                </a:solidFill>
                <a:latin typeface="Calibri"/>
              </a:rPr>
              <a:t>study</a:t>
            </a:r>
            <a:r>
              <a:rPr lang="pl-PL" sz="1800" b="1" spc="-1" dirty="0">
                <a:solidFill>
                  <a:prstClr val="white"/>
                </a:solidFill>
                <a:latin typeface="Calibri"/>
              </a:rPr>
              <a:t> 20230919-20231001- 24h </a:t>
            </a:r>
            <a:r>
              <a:rPr lang="pl-PL" sz="1800" b="1" spc="-1" dirty="0" err="1">
                <a:solidFill>
                  <a:prstClr val="white"/>
                </a:solidFill>
                <a:latin typeface="Calibri"/>
              </a:rPr>
              <a:t>precipitation</a:t>
            </a:r>
            <a:r>
              <a:rPr lang="pl-PL" sz="1800" b="1" spc="-1" dirty="0">
                <a:solidFill>
                  <a:prstClr val="white"/>
                </a:solidFill>
                <a:latin typeface="Calibri"/>
              </a:rPr>
              <a:t> (Joanna </a:t>
            </a:r>
            <a:r>
              <a:rPr lang="pl-PL" sz="1800" b="1" spc="-1" dirty="0" err="1">
                <a:solidFill>
                  <a:prstClr val="white"/>
                </a:solidFill>
                <a:latin typeface="Calibri"/>
              </a:rPr>
              <a:t>Linkowska</a:t>
            </a:r>
            <a:r>
              <a:rPr lang="pl-PL" sz="1800" b="1" spc="-1" dirty="0">
                <a:solidFill>
                  <a:prstClr val="white"/>
                </a:solidFill>
                <a:latin typeface="Calibri"/>
              </a:rPr>
              <a:t>)</a:t>
            </a:r>
            <a:endParaRPr lang="pl-PL" sz="1800" b="1" dirty="0">
              <a:solidFill>
                <a:prstClr val="white"/>
              </a:solidFill>
              <a:latin typeface="Arial" panose="020B0604020202020204" pitchFamily="34" charset="0"/>
              <a:cs typeface="Arial" panose="020B0604020202020204" pitchFamily="34" charset="0"/>
            </a:endParaRPr>
          </a:p>
        </p:txBody>
      </p:sp>
      <p:pic>
        <p:nvPicPr>
          <p:cNvPr id="8" name="Grafika 7">
            <a:extLst>
              <a:ext uri="{FF2B5EF4-FFF2-40B4-BE49-F238E27FC236}">
                <a16:creationId xmlns:a16="http://schemas.microsoft.com/office/drawing/2014/main" id="{BF82042E-54C0-4BDB-856A-9CAC873F3B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8869" y="96629"/>
            <a:ext cx="1440534" cy="507867"/>
          </a:xfrm>
          <a:prstGeom prst="rect">
            <a:avLst/>
          </a:prstGeom>
        </p:spPr>
      </p:pic>
      <p:pic>
        <p:nvPicPr>
          <p:cNvPr id="29" name="Symbol zastępczy zawartości 28"/>
          <p:cNvPicPr>
            <a:picLocks noGrp="1" noChangeAspect="1"/>
          </p:cNvPicPr>
          <p:nvPr>
            <p:ph/>
          </p:nvPr>
        </p:nvPicPr>
        <p:blipFill rotWithShape="1">
          <a:blip r:embed="rId6" cstate="print">
            <a:extLst>
              <a:ext uri="{28A0092B-C50C-407E-A947-70E740481C1C}">
                <a14:useLocalDpi xmlns:a14="http://schemas.microsoft.com/office/drawing/2010/main" val="0"/>
              </a:ext>
            </a:extLst>
          </a:blip>
          <a:srcRect l="2" t="3653" r="54284" b="-3653"/>
          <a:stretch/>
        </p:blipFill>
        <p:spPr>
          <a:xfrm>
            <a:off x="2239676" y="1140274"/>
            <a:ext cx="2163967" cy="2010346"/>
          </a:xfrm>
        </p:spPr>
      </p:pic>
      <p:pic>
        <p:nvPicPr>
          <p:cNvPr id="30" name="Symbol zastępczy zawartości 29"/>
          <p:cNvPicPr>
            <a:picLocks noGrp="1" noChangeAspect="1"/>
          </p:cNvPicPr>
          <p:nvPr>
            <p:ph/>
          </p:nvPr>
        </p:nvPicPr>
        <p:blipFill rotWithShape="1">
          <a:blip r:embed="rId6" cstate="print">
            <a:extLst>
              <a:ext uri="{28A0092B-C50C-407E-A947-70E740481C1C}">
                <a14:useLocalDpi xmlns:a14="http://schemas.microsoft.com/office/drawing/2010/main" val="0"/>
              </a:ext>
            </a:extLst>
          </a:blip>
          <a:srcRect l="47641" t="3237" r="371" b="-3237"/>
          <a:stretch/>
        </p:blipFill>
        <p:spPr>
          <a:xfrm>
            <a:off x="5556" y="1097363"/>
            <a:ext cx="2484979" cy="2010346"/>
          </a:xfrm>
        </p:spPr>
      </p:pic>
      <p:sp>
        <p:nvSpPr>
          <p:cNvPr id="32" name="pole tekstowe 31"/>
          <p:cNvSpPr txBox="1"/>
          <p:nvPr/>
        </p:nvSpPr>
        <p:spPr>
          <a:xfrm>
            <a:off x="2939209" y="910866"/>
            <a:ext cx="1144430" cy="253916"/>
          </a:xfrm>
          <a:prstGeom prst="rect">
            <a:avLst/>
          </a:prstGeom>
          <a:noFill/>
        </p:spPr>
        <p:txBody>
          <a:bodyPr wrap="square" rtlCol="0">
            <a:spAutoFit/>
          </a:bodyPr>
          <a:lstStyle/>
          <a:p>
            <a:pPr defTabSz="685800">
              <a:defRPr/>
            </a:pPr>
            <a:r>
              <a:rPr lang="pl-PL" sz="1050" b="1" dirty="0" err="1">
                <a:solidFill>
                  <a:prstClr val="black"/>
                </a:solidFill>
                <a:latin typeface="Arial"/>
              </a:rPr>
              <a:t>Rain</a:t>
            </a:r>
            <a:r>
              <a:rPr lang="pl-PL" sz="1050" b="1" dirty="0">
                <a:solidFill>
                  <a:prstClr val="black"/>
                </a:solidFill>
                <a:latin typeface="Arial"/>
              </a:rPr>
              <a:t> GRS</a:t>
            </a:r>
            <a:endParaRPr lang="en-GB" sz="1050" b="1" dirty="0">
              <a:solidFill>
                <a:prstClr val="black"/>
              </a:solidFill>
              <a:latin typeface="Arial"/>
            </a:endParaRPr>
          </a:p>
        </p:txBody>
      </p:sp>
      <p:sp>
        <p:nvSpPr>
          <p:cNvPr id="33" name="pole tekstowe 32"/>
          <p:cNvSpPr txBox="1"/>
          <p:nvPr/>
        </p:nvSpPr>
        <p:spPr>
          <a:xfrm>
            <a:off x="4085602" y="915330"/>
            <a:ext cx="2478549" cy="230832"/>
          </a:xfrm>
          <a:prstGeom prst="rect">
            <a:avLst/>
          </a:prstGeom>
          <a:noFill/>
        </p:spPr>
        <p:txBody>
          <a:bodyPr wrap="square" lIns="68580" tIns="34290" rIns="68580" bIns="34290" rtlCol="0" anchor="t">
            <a:spAutoFit/>
          </a:bodyPr>
          <a:lstStyle/>
          <a:p>
            <a:pPr algn="ctr" defTabSz="685800">
              <a:defRPr/>
            </a:pPr>
            <a:r>
              <a:rPr lang="pl-PL" sz="1050" b="1" dirty="0" err="1">
                <a:solidFill>
                  <a:prstClr val="black"/>
                </a:solidFill>
                <a:latin typeface="Arial"/>
              </a:rPr>
              <a:t>Rain</a:t>
            </a:r>
            <a:r>
              <a:rPr lang="pl-PL" sz="1050" b="1" dirty="0">
                <a:solidFill>
                  <a:prstClr val="black"/>
                </a:solidFill>
                <a:latin typeface="Arial"/>
              </a:rPr>
              <a:t> GRS + </a:t>
            </a:r>
            <a:endParaRPr lang="en-US" sz="1050" b="1" dirty="0">
              <a:solidFill>
                <a:prstClr val="black"/>
              </a:solidFill>
              <a:latin typeface="Arial"/>
              <a:cs typeface="Arial"/>
            </a:endParaRPr>
          </a:p>
        </p:txBody>
      </p:sp>
      <p:sp>
        <p:nvSpPr>
          <p:cNvPr id="34" name="pole tekstowe 33"/>
          <p:cNvSpPr txBox="1"/>
          <p:nvPr/>
        </p:nvSpPr>
        <p:spPr>
          <a:xfrm>
            <a:off x="187243" y="883417"/>
            <a:ext cx="2095280" cy="253916"/>
          </a:xfrm>
          <a:prstGeom prst="rect">
            <a:avLst/>
          </a:prstGeom>
          <a:noFill/>
        </p:spPr>
        <p:txBody>
          <a:bodyPr wrap="square" rtlCol="0">
            <a:spAutoFit/>
          </a:bodyPr>
          <a:lstStyle/>
          <a:p>
            <a:pPr algn="ctr" defTabSz="685800">
              <a:defRPr/>
            </a:pPr>
            <a:r>
              <a:rPr lang="pl-PL" sz="1050" b="1" dirty="0" err="1">
                <a:solidFill>
                  <a:prstClr val="black"/>
                </a:solidFill>
                <a:latin typeface="Arial"/>
              </a:rPr>
              <a:t>Rain</a:t>
            </a:r>
            <a:r>
              <a:rPr lang="pl-PL" sz="1050" b="1" dirty="0">
                <a:solidFill>
                  <a:prstClr val="black"/>
                </a:solidFill>
                <a:latin typeface="Arial"/>
              </a:rPr>
              <a:t> G</a:t>
            </a:r>
            <a:r>
              <a:rPr lang="en-US" sz="1050" b="1" dirty="0">
                <a:solidFill>
                  <a:prstClr val="black"/>
                </a:solidFill>
                <a:latin typeface="Arial"/>
              </a:rPr>
              <a:t>auges </a:t>
            </a:r>
            <a:r>
              <a:rPr lang="en-US" sz="1050" b="1" dirty="0" err="1">
                <a:solidFill>
                  <a:prstClr val="black"/>
                </a:solidFill>
                <a:latin typeface="Arial"/>
              </a:rPr>
              <a:t>Hellmans</a:t>
            </a:r>
            <a:endParaRPr lang="en-US" sz="1050" b="1" dirty="0">
              <a:solidFill>
                <a:prstClr val="black"/>
              </a:solidFill>
              <a:latin typeface="Arial"/>
            </a:endParaRPr>
          </a:p>
        </p:txBody>
      </p:sp>
      <p:pic>
        <p:nvPicPr>
          <p:cNvPr id="2" name="Obraz 1"/>
          <p:cNvPicPr>
            <a:picLocks noChangeAspect="1"/>
          </p:cNvPicPr>
          <p:nvPr/>
        </p:nvPicPr>
        <p:blipFill>
          <a:blip r:embed="rId7"/>
          <a:stretch>
            <a:fillRect/>
          </a:stretch>
        </p:blipFill>
        <p:spPr>
          <a:xfrm>
            <a:off x="6874890" y="964288"/>
            <a:ext cx="2047639" cy="1738970"/>
          </a:xfrm>
          <a:prstGeom prst="rect">
            <a:avLst/>
          </a:prstGeom>
        </p:spPr>
      </p:pic>
      <p:sp>
        <p:nvSpPr>
          <p:cNvPr id="3" name="Prostokąt 2"/>
          <p:cNvSpPr/>
          <p:nvPr/>
        </p:nvSpPr>
        <p:spPr>
          <a:xfrm rot="16200000">
            <a:off x="5868070" y="1589441"/>
            <a:ext cx="1501571" cy="415498"/>
          </a:xfrm>
          <a:prstGeom prst="rect">
            <a:avLst/>
          </a:prstGeom>
        </p:spPr>
        <p:txBody>
          <a:bodyPr wrap="square">
            <a:spAutoFit/>
          </a:bodyPr>
          <a:lstStyle/>
          <a:p>
            <a:pPr defTabSz="685800"/>
            <a:r>
              <a:rPr lang="en-GB" sz="1050" b="1" dirty="0">
                <a:solidFill>
                  <a:prstClr val="black"/>
                </a:solidFill>
                <a:latin typeface="Aptos" panose="020B0004020202020204"/>
              </a:rPr>
              <a:t>Difference Rain GRS+ vs Rain GRS</a:t>
            </a:r>
          </a:p>
        </p:txBody>
      </p:sp>
      <p:sp>
        <p:nvSpPr>
          <p:cNvPr id="6" name="pole tekstowe 5">
            <a:extLst>
              <a:ext uri="{FF2B5EF4-FFF2-40B4-BE49-F238E27FC236}">
                <a16:creationId xmlns:a16="http://schemas.microsoft.com/office/drawing/2014/main" id="{3A9A01D4-2B1B-EDB6-71B5-4CEF6315DA3B}"/>
              </a:ext>
            </a:extLst>
          </p:cNvPr>
          <p:cNvSpPr txBox="1"/>
          <p:nvPr/>
        </p:nvSpPr>
        <p:spPr>
          <a:xfrm>
            <a:off x="451146" y="3206533"/>
            <a:ext cx="5541921"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200" b="1" dirty="0">
                <a:solidFill>
                  <a:prstClr val="black"/>
                </a:solidFill>
                <a:latin typeface="Aptos" panose="020B0004020202020204"/>
              </a:rPr>
              <a:t>Rain GRS v s Hellmann Rain Gauges</a:t>
            </a:r>
          </a:p>
        </p:txBody>
      </p:sp>
      <p:sp>
        <p:nvSpPr>
          <p:cNvPr id="7" name="pole tekstowe 6">
            <a:extLst>
              <a:ext uri="{FF2B5EF4-FFF2-40B4-BE49-F238E27FC236}">
                <a16:creationId xmlns:a16="http://schemas.microsoft.com/office/drawing/2014/main" id="{8BBED234-9A58-DC5E-193F-6DF6218BA75F}"/>
              </a:ext>
            </a:extLst>
          </p:cNvPr>
          <p:cNvSpPr txBox="1"/>
          <p:nvPr/>
        </p:nvSpPr>
        <p:spPr>
          <a:xfrm>
            <a:off x="3321659" y="3219358"/>
            <a:ext cx="3080084"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200" b="1" dirty="0">
                <a:solidFill>
                  <a:prstClr val="black"/>
                </a:solidFill>
                <a:latin typeface="Aptos" panose="020B0004020202020204"/>
              </a:rPr>
              <a:t>Rain GRS + v s Hellmann Rain Gauges</a:t>
            </a:r>
          </a:p>
        </p:txBody>
      </p:sp>
      <p:sp>
        <p:nvSpPr>
          <p:cNvPr id="9" name="pole tekstowe 8">
            <a:extLst>
              <a:ext uri="{FF2B5EF4-FFF2-40B4-BE49-F238E27FC236}">
                <a16:creationId xmlns:a16="http://schemas.microsoft.com/office/drawing/2014/main" id="{24A24A7F-B61A-3BDD-8462-DFC5B2C21F52}"/>
              </a:ext>
            </a:extLst>
          </p:cNvPr>
          <p:cNvSpPr txBox="1"/>
          <p:nvPr/>
        </p:nvSpPr>
        <p:spPr>
          <a:xfrm>
            <a:off x="6293287" y="2924394"/>
            <a:ext cx="2873774"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defTabSz="685800">
              <a:buFont typeface="Wingdings"/>
              <a:buChar char="q"/>
            </a:pPr>
            <a:r>
              <a:rPr lang="en-US" sz="1400" dirty="0">
                <a:solidFill>
                  <a:prstClr val="black"/>
                </a:solidFill>
                <a:latin typeface="Aptos" panose="020B0004020202020204"/>
              </a:rPr>
              <a:t>Slightly better POD and ETS for </a:t>
            </a:r>
            <a:r>
              <a:rPr lang="en-US" sz="1400" dirty="0" err="1">
                <a:solidFill>
                  <a:prstClr val="black"/>
                </a:solidFill>
                <a:latin typeface="Aptos" panose="020B0004020202020204"/>
              </a:rPr>
              <a:t>RainGRS</a:t>
            </a:r>
            <a:r>
              <a:rPr lang="en-US" sz="1400" dirty="0">
                <a:solidFill>
                  <a:prstClr val="black"/>
                </a:solidFill>
                <a:latin typeface="Aptos" panose="020B0004020202020204"/>
              </a:rPr>
              <a:t> + for all the thresholds, </a:t>
            </a:r>
            <a:endParaRPr lang="pl-PL" sz="1400" dirty="0">
              <a:solidFill>
                <a:prstClr val="black"/>
              </a:solidFill>
              <a:latin typeface="Aptos" panose="020B0004020202020204"/>
            </a:endParaRPr>
          </a:p>
          <a:p>
            <a:pPr marL="214313" indent="-214313" defTabSz="685800">
              <a:buFont typeface="Wingdings"/>
              <a:buChar char="q"/>
            </a:pPr>
            <a:r>
              <a:rPr lang="en-US" sz="1400" dirty="0">
                <a:solidFill>
                  <a:prstClr val="black"/>
                </a:solidFill>
                <a:latin typeface="Aptos" panose="020B0004020202020204"/>
              </a:rPr>
              <a:t>FAR slightly better only for small precipitation. </a:t>
            </a:r>
            <a:endParaRPr lang="pl-PL" sz="1400" dirty="0">
              <a:solidFill>
                <a:prstClr val="black"/>
              </a:solidFill>
              <a:latin typeface="Aptos" panose="020B0004020202020204"/>
            </a:endParaRPr>
          </a:p>
          <a:p>
            <a:pPr marL="214313" indent="-214313" defTabSz="685800">
              <a:buFont typeface="Wingdings"/>
              <a:buChar char="q"/>
            </a:pPr>
            <a:r>
              <a:rPr lang="en-US" sz="1400" dirty="0">
                <a:solidFill>
                  <a:prstClr val="black"/>
                </a:solidFill>
                <a:latin typeface="Aptos" panose="020B0004020202020204"/>
              </a:rPr>
              <a:t>BIAS better for all the thresholds except 2.0mm and 10.0mm.</a:t>
            </a:r>
          </a:p>
        </p:txBody>
      </p:sp>
      <p:pic>
        <p:nvPicPr>
          <p:cNvPr id="11" name="Obraz 10" descr="Obraz zawierający tekst, zrzut ekranu, Czcionka, numer&#10;&#10;Opis wygenerowany automatycznie">
            <a:extLst>
              <a:ext uri="{FF2B5EF4-FFF2-40B4-BE49-F238E27FC236}">
                <a16:creationId xmlns:a16="http://schemas.microsoft.com/office/drawing/2014/main" id="{7ACCF4A9-AF65-1FF8-4FDF-8476105ABA2D}"/>
              </a:ext>
            </a:extLst>
          </p:cNvPr>
          <p:cNvPicPr>
            <a:picLocks noChangeAspect="1"/>
          </p:cNvPicPr>
          <p:nvPr/>
        </p:nvPicPr>
        <p:blipFill>
          <a:blip r:embed="rId8"/>
          <a:stretch>
            <a:fillRect/>
          </a:stretch>
        </p:blipFill>
        <p:spPr>
          <a:xfrm>
            <a:off x="262797" y="3493845"/>
            <a:ext cx="5730270" cy="933076"/>
          </a:xfrm>
          <a:prstGeom prst="rect">
            <a:avLst/>
          </a:prstGeom>
        </p:spPr>
      </p:pic>
      <p:pic>
        <p:nvPicPr>
          <p:cNvPr id="17" name="Obraz 16" descr="Obraz zawierający tekst, zrzut ekranu, żółty, Wielobarwność&#10;&#10;Opis wygenerowany automatycznie">
            <a:extLst>
              <a:ext uri="{FF2B5EF4-FFF2-40B4-BE49-F238E27FC236}">
                <a16:creationId xmlns:a16="http://schemas.microsoft.com/office/drawing/2014/main" id="{EF41E4E7-801C-2152-D1A8-D56A65528F60}"/>
              </a:ext>
            </a:extLst>
          </p:cNvPr>
          <p:cNvPicPr>
            <a:picLocks noChangeAspect="1"/>
          </p:cNvPicPr>
          <p:nvPr/>
        </p:nvPicPr>
        <p:blipFill>
          <a:blip r:embed="rId9"/>
          <a:stretch>
            <a:fillRect/>
          </a:stretch>
        </p:blipFill>
        <p:spPr>
          <a:xfrm>
            <a:off x="262797" y="4665924"/>
            <a:ext cx="2325549" cy="2081003"/>
          </a:xfrm>
          <a:prstGeom prst="rect">
            <a:avLst/>
          </a:prstGeom>
        </p:spPr>
      </p:pic>
      <p:sp>
        <p:nvSpPr>
          <p:cNvPr id="16" name="pole tekstowe 15">
            <a:extLst>
              <a:ext uri="{FF2B5EF4-FFF2-40B4-BE49-F238E27FC236}">
                <a16:creationId xmlns:a16="http://schemas.microsoft.com/office/drawing/2014/main" id="{D1ED9511-0703-EA0D-93B3-5C9A05FB4D76}"/>
              </a:ext>
            </a:extLst>
          </p:cNvPr>
          <p:cNvSpPr txBox="1"/>
          <p:nvPr/>
        </p:nvSpPr>
        <p:spPr>
          <a:xfrm rot="16200000">
            <a:off x="-361961" y="5699323"/>
            <a:ext cx="109840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050" dirty="0">
                <a:solidFill>
                  <a:prstClr val="black"/>
                </a:solidFill>
                <a:latin typeface="Aptos" panose="020B0004020202020204"/>
              </a:rPr>
              <a:t>Rain GRS</a:t>
            </a:r>
          </a:p>
        </p:txBody>
      </p:sp>
      <p:pic>
        <p:nvPicPr>
          <p:cNvPr id="20" name="Obraz 19" descr="Obraz zawierający tekst, zrzut ekranu, żółty, Równolegle&#10;&#10;Opis wygenerowany automatycznie">
            <a:extLst>
              <a:ext uri="{FF2B5EF4-FFF2-40B4-BE49-F238E27FC236}">
                <a16:creationId xmlns:a16="http://schemas.microsoft.com/office/drawing/2014/main" id="{578FC94A-7AD0-E453-E07D-160CF903D8A9}"/>
              </a:ext>
            </a:extLst>
          </p:cNvPr>
          <p:cNvPicPr>
            <a:picLocks noChangeAspect="1"/>
          </p:cNvPicPr>
          <p:nvPr/>
        </p:nvPicPr>
        <p:blipFill>
          <a:blip r:embed="rId10"/>
          <a:stretch>
            <a:fillRect/>
          </a:stretch>
        </p:blipFill>
        <p:spPr>
          <a:xfrm>
            <a:off x="2157074" y="4689410"/>
            <a:ext cx="2284901" cy="2043844"/>
          </a:xfrm>
          <a:prstGeom prst="rect">
            <a:avLst/>
          </a:prstGeom>
        </p:spPr>
      </p:pic>
      <p:pic>
        <p:nvPicPr>
          <p:cNvPr id="22" name="Obraz 21" descr="Obraz zawierający tekst, zrzut ekranu, Wielobarwność, diagram&#10;&#10;Opis wygenerowany automatycznie">
            <a:extLst>
              <a:ext uri="{FF2B5EF4-FFF2-40B4-BE49-F238E27FC236}">
                <a16:creationId xmlns:a16="http://schemas.microsoft.com/office/drawing/2014/main" id="{D8831355-6A1B-98B5-C34F-207237399AC7}"/>
              </a:ext>
            </a:extLst>
          </p:cNvPr>
          <p:cNvPicPr>
            <a:picLocks noChangeAspect="1"/>
          </p:cNvPicPr>
          <p:nvPr/>
        </p:nvPicPr>
        <p:blipFill>
          <a:blip r:embed="rId11"/>
          <a:stretch>
            <a:fillRect/>
          </a:stretch>
        </p:blipFill>
        <p:spPr>
          <a:xfrm>
            <a:off x="4202663" y="4689411"/>
            <a:ext cx="2285144" cy="2043844"/>
          </a:xfrm>
          <a:prstGeom prst="rect">
            <a:avLst/>
          </a:prstGeom>
        </p:spPr>
      </p:pic>
      <p:sp>
        <p:nvSpPr>
          <p:cNvPr id="21" name="pole tekstowe 20">
            <a:extLst>
              <a:ext uri="{FF2B5EF4-FFF2-40B4-BE49-F238E27FC236}">
                <a16:creationId xmlns:a16="http://schemas.microsoft.com/office/drawing/2014/main" id="{555524A4-A9B6-0452-B9BB-4285EBECBF9C}"/>
              </a:ext>
            </a:extLst>
          </p:cNvPr>
          <p:cNvSpPr txBox="1"/>
          <p:nvPr/>
        </p:nvSpPr>
        <p:spPr>
          <a:xfrm rot="16200000">
            <a:off x="1570914" y="5661687"/>
            <a:ext cx="114156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050" dirty="0">
                <a:solidFill>
                  <a:prstClr val="black"/>
                </a:solidFill>
                <a:latin typeface="Aptos" panose="020B0004020202020204"/>
              </a:rPr>
              <a:t>Rain GRS + </a:t>
            </a:r>
          </a:p>
        </p:txBody>
      </p:sp>
      <p:sp>
        <p:nvSpPr>
          <p:cNvPr id="23" name="pole tekstowe 22">
            <a:extLst>
              <a:ext uri="{FF2B5EF4-FFF2-40B4-BE49-F238E27FC236}">
                <a16:creationId xmlns:a16="http://schemas.microsoft.com/office/drawing/2014/main" id="{404EDEBF-9CBF-6110-9FA8-34BD992B2FAE}"/>
              </a:ext>
            </a:extLst>
          </p:cNvPr>
          <p:cNvSpPr txBox="1"/>
          <p:nvPr/>
        </p:nvSpPr>
        <p:spPr>
          <a:xfrm rot="16200000">
            <a:off x="3391236" y="5552608"/>
            <a:ext cx="152704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050" dirty="0">
                <a:solidFill>
                  <a:prstClr val="black"/>
                </a:solidFill>
                <a:latin typeface="Aptos" panose="020B0004020202020204"/>
              </a:rPr>
              <a:t>Difference Rain GRS+ vs Rain GRS</a:t>
            </a:r>
          </a:p>
        </p:txBody>
      </p:sp>
      <p:sp>
        <p:nvSpPr>
          <p:cNvPr id="24" name="pole tekstowe 23">
            <a:extLst>
              <a:ext uri="{FF2B5EF4-FFF2-40B4-BE49-F238E27FC236}">
                <a16:creationId xmlns:a16="http://schemas.microsoft.com/office/drawing/2014/main" id="{C26A6B6C-1FC9-06B8-3E89-BD17D2DD394E}"/>
              </a:ext>
            </a:extLst>
          </p:cNvPr>
          <p:cNvSpPr txBox="1"/>
          <p:nvPr/>
        </p:nvSpPr>
        <p:spPr>
          <a:xfrm>
            <a:off x="6466775" y="4452600"/>
            <a:ext cx="2678284" cy="2031325"/>
          </a:xfrm>
          <a:prstGeom prst="rect">
            <a:avLst/>
          </a:prstGeom>
          <a:noFill/>
        </p:spPr>
        <p:txBody>
          <a:bodyPr wrap="square">
            <a:spAutoFit/>
          </a:bodyPr>
          <a:lstStyle/>
          <a:p>
            <a:pPr marL="214313" indent="-214313" defTabSz="685800">
              <a:buFont typeface="Wingdings"/>
              <a:buChar char="q"/>
            </a:pPr>
            <a:r>
              <a:rPr lang="pl-PL" sz="1400" dirty="0">
                <a:solidFill>
                  <a:prstClr val="black"/>
                </a:solidFill>
                <a:latin typeface="Aptos" panose="020B0004020202020204"/>
              </a:rPr>
              <a:t>For a</a:t>
            </a:r>
            <a:r>
              <a:rPr lang="en-US" sz="1400" dirty="0" err="1">
                <a:solidFill>
                  <a:prstClr val="black"/>
                </a:solidFill>
                <a:latin typeface="Aptos" panose="020B0004020202020204"/>
              </a:rPr>
              <a:t>ll</a:t>
            </a:r>
            <a:r>
              <a:rPr lang="en-US" sz="1400" dirty="0">
                <a:solidFill>
                  <a:prstClr val="black"/>
                </a:solidFill>
                <a:latin typeface="Aptos" panose="020B0004020202020204"/>
              </a:rPr>
              <a:t> thresholds </a:t>
            </a:r>
            <a:r>
              <a:rPr lang="pl-PL" sz="1400" dirty="0">
                <a:solidFill>
                  <a:prstClr val="black"/>
                </a:solidFill>
                <a:latin typeface="Aptos" panose="020B0004020202020204"/>
              </a:rPr>
              <a:t>&amp;</a:t>
            </a:r>
            <a:r>
              <a:rPr lang="en-US" sz="1400" dirty="0">
                <a:solidFill>
                  <a:prstClr val="black"/>
                </a:solidFill>
                <a:latin typeface="Aptos" panose="020B0004020202020204"/>
              </a:rPr>
              <a:t> spatial scales FSS &gt; 0.7 </a:t>
            </a:r>
            <a:endParaRPr lang="pl-PL" sz="1400" dirty="0">
              <a:solidFill>
                <a:prstClr val="black"/>
              </a:solidFill>
              <a:latin typeface="Aptos" panose="020B0004020202020204"/>
            </a:endParaRPr>
          </a:p>
          <a:p>
            <a:pPr marL="214313" indent="-214313" defTabSz="685800">
              <a:buFont typeface="Wingdings"/>
              <a:buChar char="q"/>
            </a:pPr>
            <a:r>
              <a:rPr lang="en-US" sz="1400" dirty="0">
                <a:solidFill>
                  <a:prstClr val="black"/>
                </a:solidFill>
                <a:latin typeface="Aptos" panose="020B0004020202020204"/>
              </a:rPr>
              <a:t>Very high values of FSS for smaller t</a:t>
            </a:r>
            <a:r>
              <a:rPr lang="pl-PL" sz="1400" dirty="0">
                <a:solidFill>
                  <a:prstClr val="black"/>
                </a:solidFill>
                <a:latin typeface="Aptos" panose="020B0004020202020204"/>
              </a:rPr>
              <a:t>h</a:t>
            </a:r>
            <a:r>
              <a:rPr lang="en-US" sz="1400" dirty="0" err="1">
                <a:solidFill>
                  <a:prstClr val="black"/>
                </a:solidFill>
                <a:latin typeface="Aptos" panose="020B0004020202020204"/>
              </a:rPr>
              <a:t>resholds</a:t>
            </a:r>
            <a:r>
              <a:rPr lang="en-US" sz="1400" dirty="0">
                <a:solidFill>
                  <a:prstClr val="black"/>
                </a:solidFill>
                <a:latin typeface="Aptos" panose="020B0004020202020204"/>
              </a:rPr>
              <a:t> and smaller </a:t>
            </a:r>
            <a:r>
              <a:rPr lang="pl-PL" sz="1400" dirty="0">
                <a:solidFill>
                  <a:prstClr val="black"/>
                </a:solidFill>
                <a:latin typeface="Aptos" panose="020B0004020202020204"/>
              </a:rPr>
              <a:t>&amp; </a:t>
            </a:r>
            <a:r>
              <a:rPr lang="en-US" sz="1400" dirty="0">
                <a:solidFill>
                  <a:prstClr val="black"/>
                </a:solidFill>
                <a:latin typeface="Aptos" panose="020B0004020202020204"/>
              </a:rPr>
              <a:t>larger spatial scales</a:t>
            </a:r>
          </a:p>
          <a:p>
            <a:pPr marL="214313" indent="-214313" defTabSz="685800">
              <a:buFont typeface="Wingdings"/>
              <a:buChar char="q"/>
            </a:pPr>
            <a:r>
              <a:rPr lang="en-US" sz="1400" dirty="0">
                <a:solidFill>
                  <a:prstClr val="black"/>
                </a:solidFill>
                <a:latin typeface="Aptos" panose="020B0004020202020204"/>
              </a:rPr>
              <a:t>Difference of FSS for Rain GRS </a:t>
            </a:r>
            <a:r>
              <a:rPr lang="pl-PL" sz="1400" dirty="0">
                <a:solidFill>
                  <a:prstClr val="black"/>
                </a:solidFill>
                <a:latin typeface="Aptos" panose="020B0004020202020204"/>
              </a:rPr>
              <a:t>&amp;</a:t>
            </a:r>
            <a:r>
              <a:rPr lang="en-US" sz="1400" dirty="0">
                <a:solidFill>
                  <a:prstClr val="black"/>
                </a:solidFill>
                <a:latin typeface="Aptos" panose="020B0004020202020204"/>
              </a:rPr>
              <a:t> Rain GRS + are neglectable</a:t>
            </a:r>
          </a:p>
        </p:txBody>
      </p:sp>
      <p:sp>
        <p:nvSpPr>
          <p:cNvPr id="4" name="Slide Number Placeholder 3">
            <a:extLst>
              <a:ext uri="{FF2B5EF4-FFF2-40B4-BE49-F238E27FC236}">
                <a16:creationId xmlns:a16="http://schemas.microsoft.com/office/drawing/2014/main" id="{D25F32AE-4695-A6D1-CA44-E46F61F24D95}"/>
              </a:ext>
            </a:extLst>
          </p:cNvPr>
          <p:cNvSpPr>
            <a:spLocks noGrp="1"/>
          </p:cNvSpPr>
          <p:nvPr>
            <p:ph type="sldNum" idx="3"/>
          </p:nvPr>
        </p:nvSpPr>
        <p:spPr/>
        <p:txBody>
          <a:bodyPr/>
          <a:lstStyle/>
          <a:p>
            <a:fld id="{06BFDCFD-CCF3-4302-AB96-C57468C810E1}" type="slidenum">
              <a:rPr lang="en-GB" smtClean="0"/>
              <a:t>29</a:t>
            </a:fld>
            <a:endParaRPr lang="en-GB"/>
          </a:p>
        </p:txBody>
      </p:sp>
    </p:spTree>
    <p:extLst>
      <p:ext uri="{BB962C8B-B14F-4D97-AF65-F5344CB8AC3E}">
        <p14:creationId xmlns:p14="http://schemas.microsoft.com/office/powerpoint/2010/main" val="409107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ermata, testo, Policromia, linea&#10;&#10;Descrizione generata automaticamente">
            <a:extLst>
              <a:ext uri="{FF2B5EF4-FFF2-40B4-BE49-F238E27FC236}">
                <a16:creationId xmlns:a16="http://schemas.microsoft.com/office/drawing/2014/main" id="{A8B544C0-F070-77CB-B654-BE854878F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192" y="2683560"/>
            <a:ext cx="2946902" cy="1473452"/>
          </a:xfrm>
          <a:prstGeom prst="rect">
            <a:avLst/>
          </a:prstGeom>
        </p:spPr>
      </p:pic>
      <p:sp>
        <p:nvSpPr>
          <p:cNvPr id="4098" name="CasellaDiTesto 16">
            <a:extLst>
              <a:ext uri="{FF2B5EF4-FFF2-40B4-BE49-F238E27FC236}">
                <a16:creationId xmlns:a16="http://schemas.microsoft.com/office/drawing/2014/main" id="{34B77203-DD20-6A8A-14E4-7A22059F9F3C}"/>
              </a:ext>
            </a:extLst>
          </p:cNvPr>
          <p:cNvSpPr txBox="1">
            <a:spLocks noChangeArrowheads="1"/>
          </p:cNvSpPr>
          <p:nvPr/>
        </p:nvSpPr>
        <p:spPr bwMode="auto">
          <a:xfrm>
            <a:off x="-1338" y="241044"/>
            <a:ext cx="7430641" cy="126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356535" eaLnBrk="0" fontAlgn="base" hangingPunct="0">
              <a:spcBef>
                <a:spcPct val="0"/>
              </a:spcBef>
              <a:spcAft>
                <a:spcPct val="0"/>
              </a:spcAft>
              <a:defRPr/>
            </a:pPr>
            <a:r>
              <a:rPr lang="en-GB" altLang="zh-CN" sz="3809" b="1" dirty="0">
                <a:solidFill>
                  <a:srgbClr val="000000"/>
                </a:solidFill>
                <a:effectLst>
                  <a:outerShdw blurRad="38100" dist="38100" dir="2700000" algn="tl">
                    <a:srgbClr val="000000">
                      <a:alpha val="43137"/>
                    </a:srgbClr>
                  </a:outerShdw>
                </a:effectLst>
                <a:latin typeface="Calibri Light" panose="020F0302020204030204" pitchFamily="34" charset="0"/>
                <a:ea typeface="SimSun" panose="02010600030101010101" pitchFamily="2" charset="-122"/>
              </a:rPr>
              <a:t>VAST 3.0   </a:t>
            </a:r>
            <a:r>
              <a:rPr lang="en-GB" sz="2540" b="1" dirty="0">
                <a:solidFill>
                  <a:srgbClr val="000000"/>
                </a:solidFill>
                <a:latin typeface="Calibri Light"/>
                <a:ea typeface="SimSun"/>
                <a:cs typeface="Calibri Light"/>
              </a:rPr>
              <a:t>Naima Vela, </a:t>
            </a:r>
            <a:r>
              <a:rPr lang="en-GB" altLang="zh-CN" sz="2222" b="1" dirty="0">
                <a:solidFill>
                  <a:srgbClr val="000000"/>
                </a:solidFill>
                <a:latin typeface="Calibri Light"/>
                <a:ea typeface="SimSun"/>
                <a:cs typeface="Calibri Light"/>
              </a:rPr>
              <a:t>Arpa Piemonte, Torino, Italy</a:t>
            </a:r>
            <a:endParaRPr lang="en-GB" sz="1905" b="1" dirty="0">
              <a:solidFill>
                <a:srgbClr val="000000"/>
              </a:solidFill>
              <a:latin typeface="Calibri Light" panose="020F0302020204030204" pitchFamily="34" charset="0"/>
              <a:cs typeface="Calibri Light"/>
            </a:endParaRPr>
          </a:p>
          <a:p>
            <a:pPr defTabSz="356535" fontAlgn="base" hangingPunct="0">
              <a:spcBef>
                <a:spcPct val="0"/>
              </a:spcBef>
              <a:spcAft>
                <a:spcPct val="0"/>
              </a:spcAft>
            </a:pPr>
            <a:endParaRPr lang="en-GB" altLang="zh-CN" sz="3809" b="1" dirty="0">
              <a:solidFill>
                <a:srgbClr val="000000"/>
              </a:solidFill>
              <a:effectLst>
                <a:outerShdw blurRad="38100" dist="38100" dir="2700000" algn="tl">
                  <a:srgbClr val="000000">
                    <a:alpha val="43137"/>
                  </a:srgbClr>
                </a:outerShdw>
              </a:effectLst>
              <a:latin typeface="Calibri Light" panose="020F0302020204030204" pitchFamily="34" charset="0"/>
              <a:ea typeface="SimSun" panose="02010600030101010101" pitchFamily="2" charset="-122"/>
            </a:endParaRPr>
          </a:p>
        </p:txBody>
      </p:sp>
      <p:sp>
        <p:nvSpPr>
          <p:cNvPr id="4099" name="Freccia a destra 2">
            <a:extLst>
              <a:ext uri="{FF2B5EF4-FFF2-40B4-BE49-F238E27FC236}">
                <a16:creationId xmlns:a16="http://schemas.microsoft.com/office/drawing/2014/main" id="{29BA593F-9C2A-4FF2-5522-B3B88928EBFC}"/>
              </a:ext>
            </a:extLst>
          </p:cNvPr>
          <p:cNvSpPr>
            <a:spLocks noChangeArrowheads="1"/>
          </p:cNvSpPr>
          <p:nvPr/>
        </p:nvSpPr>
        <p:spPr bwMode="auto">
          <a:xfrm>
            <a:off x="3600655" y="3093587"/>
            <a:ext cx="655123" cy="725002"/>
          </a:xfrm>
          <a:prstGeom prst="rightArrow">
            <a:avLst>
              <a:gd name="adj1" fmla="val 50000"/>
              <a:gd name="adj2" fmla="val 49548"/>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356535" fontAlgn="base" hangingPunct="0">
              <a:lnSpc>
                <a:spcPct val="93000"/>
              </a:lnSpc>
              <a:spcBef>
                <a:spcPct val="0"/>
              </a:spcBef>
              <a:spcAft>
                <a:spcPct val="0"/>
              </a:spcAft>
              <a:buClr>
                <a:srgbClr val="000000"/>
              </a:buClr>
              <a:buSzPct val="100000"/>
            </a:pPr>
            <a:endParaRPr lang="it-IT" altLang="it-IT" sz="1905" b="1" dirty="0">
              <a:solidFill>
                <a:srgbClr val="000000"/>
              </a:solidFill>
              <a:latin typeface="Calibri Light" panose="020F0302020204030204" pitchFamily="34" charset="0"/>
            </a:endParaRPr>
          </a:p>
        </p:txBody>
      </p:sp>
      <p:sp>
        <p:nvSpPr>
          <p:cNvPr id="4100" name="Freccia a destra 3">
            <a:extLst>
              <a:ext uri="{FF2B5EF4-FFF2-40B4-BE49-F238E27FC236}">
                <a16:creationId xmlns:a16="http://schemas.microsoft.com/office/drawing/2014/main" id="{A7227851-877B-30FB-B16F-07A0D16D739C}"/>
              </a:ext>
            </a:extLst>
          </p:cNvPr>
          <p:cNvSpPr>
            <a:spLocks noChangeArrowheads="1"/>
          </p:cNvSpPr>
          <p:nvPr/>
        </p:nvSpPr>
        <p:spPr bwMode="auto">
          <a:xfrm>
            <a:off x="3600655" y="3017996"/>
            <a:ext cx="971346" cy="725002"/>
          </a:xfrm>
          <a:prstGeom prst="rightArrow">
            <a:avLst>
              <a:gd name="adj1" fmla="val 50000"/>
              <a:gd name="adj2" fmla="val 50100"/>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356535" fontAlgn="base" hangingPunct="0">
              <a:lnSpc>
                <a:spcPct val="93000"/>
              </a:lnSpc>
              <a:spcBef>
                <a:spcPct val="0"/>
              </a:spcBef>
              <a:spcAft>
                <a:spcPct val="0"/>
              </a:spcAft>
              <a:buClr>
                <a:srgbClr val="000000"/>
              </a:buClr>
              <a:buSzPct val="100000"/>
            </a:pPr>
            <a:endParaRPr lang="it-IT" altLang="it-IT" sz="1905" b="1" dirty="0">
              <a:solidFill>
                <a:srgbClr val="000000"/>
              </a:solidFill>
              <a:latin typeface="Calibri Light" panose="020F0302020204030204" pitchFamily="34" charset="0"/>
            </a:endParaRPr>
          </a:p>
        </p:txBody>
      </p:sp>
      <p:pic>
        <p:nvPicPr>
          <p:cNvPr id="4103" name="Immagine 3">
            <a:extLst>
              <a:ext uri="{FF2B5EF4-FFF2-40B4-BE49-F238E27FC236}">
                <a16:creationId xmlns:a16="http://schemas.microsoft.com/office/drawing/2014/main" id="{D9265952-B967-B17C-564D-2BF10E91A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90" t="16528" r="16504" b="13814"/>
          <a:stretch>
            <a:fillRect/>
          </a:stretch>
        </p:blipFill>
        <p:spPr bwMode="auto">
          <a:xfrm>
            <a:off x="7943846" y="4742"/>
            <a:ext cx="1200155" cy="8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3FAD2EC5-0868-4306-9644-ED00340B88C2}"/>
              </a:ext>
            </a:extLst>
          </p:cNvPr>
          <p:cNvSpPr txBox="1">
            <a:spLocks/>
          </p:cNvSpPr>
          <p:nvPr/>
        </p:nvSpPr>
        <p:spPr>
          <a:xfrm>
            <a:off x="2783957" y="6156584"/>
            <a:ext cx="6396264" cy="245671"/>
          </a:xfrm>
          <a:prstGeom prst="rect">
            <a:avLst/>
          </a:prstGeom>
        </p:spPr>
        <p:txBody>
          <a:bodyPr/>
          <a:lstStyle>
            <a:defPPr>
              <a:defRPr lang="en-GB"/>
            </a:defPPr>
            <a:lvl1pPr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1pPr>
            <a:lvl2pPr marL="742950" indent="-28575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2pPr>
            <a:lvl3pPr marL="11430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3pPr>
            <a:lvl4pPr marL="16002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4pPr>
            <a:lvl5pPr marL="20574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5pPr>
            <a:lvl6pPr marL="2286000" algn="l" defTabSz="914400" rtl="0" eaLnBrk="1" latinLnBrk="0" hangingPunct="1">
              <a:defRPr sz="2400" b="1" kern="1200">
                <a:solidFill>
                  <a:schemeClr val="tx1"/>
                </a:solidFill>
                <a:latin typeface="Calibri Light" panose="020F0302020204030204" pitchFamily="34" charset="0"/>
                <a:ea typeface="+mn-ea"/>
                <a:cs typeface="+mn-cs"/>
              </a:defRPr>
            </a:lvl6pPr>
            <a:lvl7pPr marL="2743200" algn="l" defTabSz="914400" rtl="0" eaLnBrk="1" latinLnBrk="0" hangingPunct="1">
              <a:defRPr sz="2400" b="1" kern="1200">
                <a:solidFill>
                  <a:schemeClr val="tx1"/>
                </a:solidFill>
                <a:latin typeface="Calibri Light" panose="020F0302020204030204" pitchFamily="34" charset="0"/>
                <a:ea typeface="+mn-ea"/>
                <a:cs typeface="+mn-cs"/>
              </a:defRPr>
            </a:lvl7pPr>
            <a:lvl8pPr marL="3200400" algn="l" defTabSz="914400" rtl="0" eaLnBrk="1" latinLnBrk="0" hangingPunct="1">
              <a:defRPr sz="2400" b="1" kern="1200">
                <a:solidFill>
                  <a:schemeClr val="tx1"/>
                </a:solidFill>
                <a:latin typeface="Calibri Light" panose="020F0302020204030204" pitchFamily="34" charset="0"/>
                <a:ea typeface="+mn-ea"/>
                <a:cs typeface="+mn-cs"/>
              </a:defRPr>
            </a:lvl8pPr>
            <a:lvl9pPr marL="3657600" algn="l" defTabSz="914400" rtl="0" eaLnBrk="1" latinLnBrk="0" hangingPunct="1">
              <a:defRPr sz="2400" b="1" kern="1200">
                <a:solidFill>
                  <a:schemeClr val="tx1"/>
                </a:solidFill>
                <a:latin typeface="Calibri Light" panose="020F0302020204030204" pitchFamily="34" charset="0"/>
                <a:ea typeface="+mn-ea"/>
                <a:cs typeface="+mn-cs"/>
              </a:defRPr>
            </a:lvl9pPr>
          </a:lstStyle>
          <a:p>
            <a:pPr algn="r" defTabSz="356535"/>
            <a:r>
              <a:rPr lang="en-US" sz="952" dirty="0">
                <a:solidFill>
                  <a:srgbClr val="000000"/>
                </a:solidFill>
              </a:rPr>
              <a:t>September the 2</a:t>
            </a:r>
            <a:r>
              <a:rPr lang="en-US" sz="952" baseline="30000" dirty="0">
                <a:solidFill>
                  <a:srgbClr val="000000"/>
                </a:solidFill>
              </a:rPr>
              <a:t>nd</a:t>
            </a:r>
            <a:r>
              <a:rPr lang="en-US" sz="952" dirty="0">
                <a:solidFill>
                  <a:srgbClr val="000000"/>
                </a:solidFill>
              </a:rPr>
              <a:t> 2024 - 26</a:t>
            </a:r>
            <a:r>
              <a:rPr lang="en-US" sz="952" baseline="30000" dirty="0">
                <a:solidFill>
                  <a:srgbClr val="000000"/>
                </a:solidFill>
              </a:rPr>
              <a:t>th</a:t>
            </a:r>
            <a:r>
              <a:rPr lang="en-US" sz="952" dirty="0">
                <a:solidFill>
                  <a:srgbClr val="000000"/>
                </a:solidFill>
              </a:rPr>
              <a:t> COSMO General Meeting - Offenbach</a:t>
            </a:r>
          </a:p>
        </p:txBody>
      </p:sp>
      <p:sp>
        <p:nvSpPr>
          <p:cNvPr id="4" name="CasellaDiTesto 3">
            <a:extLst>
              <a:ext uri="{FF2B5EF4-FFF2-40B4-BE49-F238E27FC236}">
                <a16:creationId xmlns:a16="http://schemas.microsoft.com/office/drawing/2014/main" id="{4EFE1F4A-75D1-3B96-1B24-9B1B5FF4FB22}"/>
              </a:ext>
            </a:extLst>
          </p:cNvPr>
          <p:cNvSpPr txBox="1"/>
          <p:nvPr/>
        </p:nvSpPr>
        <p:spPr>
          <a:xfrm>
            <a:off x="-19489" y="1242530"/>
            <a:ext cx="9092583" cy="1851276"/>
          </a:xfrm>
          <a:prstGeom prst="rect">
            <a:avLst/>
          </a:prstGeom>
          <a:noFill/>
        </p:spPr>
        <p:txBody>
          <a:bodyPr wrap="square" rtlCol="0">
            <a:spAutoFit/>
          </a:bodyPr>
          <a:lstStyle/>
          <a:p>
            <a:pPr defTabSz="356535" eaLnBrk="0" fontAlgn="base" hangingPunct="0">
              <a:spcBef>
                <a:spcPct val="0"/>
              </a:spcBef>
              <a:spcAft>
                <a:spcPct val="0"/>
              </a:spcAft>
            </a:pPr>
            <a:r>
              <a:rPr lang="it-IT" sz="1905" b="1" u="sng" dirty="0">
                <a:solidFill>
                  <a:srgbClr val="FF0000"/>
                </a:solidFill>
                <a:latin typeface="Calibri Light" panose="020F0302020204030204" pitchFamily="34" charset="0"/>
              </a:rPr>
              <a:t>VAST 3.0 </a:t>
            </a:r>
            <a:r>
              <a:rPr lang="en-GB" sz="1905" b="1" dirty="0">
                <a:solidFill>
                  <a:srgbClr val="FF0000"/>
                </a:solidFill>
                <a:latin typeface="Calibri Light" panose="020F0302020204030204" pitchFamily="34" charset="0"/>
              </a:rPr>
              <a:t>(Versus Additional Statistical Techniques) </a:t>
            </a:r>
            <a:r>
              <a:rPr lang="en-GB" sz="1905" b="1" dirty="0">
                <a:solidFill>
                  <a:srgbClr val="000000"/>
                </a:solidFill>
                <a:latin typeface="Calibri Light" panose="020F0302020204030204" pitchFamily="34" charset="0"/>
              </a:rPr>
              <a:t>is</a:t>
            </a:r>
            <a:r>
              <a:rPr lang="it-IT" sz="1905" b="1" dirty="0">
                <a:solidFill>
                  <a:srgbClr val="000000"/>
                </a:solidFill>
                <a:latin typeface="Calibri Light" panose="020F0302020204030204" pitchFamily="34" charset="0"/>
              </a:rPr>
              <a:t> a software package </a:t>
            </a:r>
            <a:r>
              <a:rPr lang="en-GB" sz="1905" b="1" dirty="0">
                <a:solidFill>
                  <a:srgbClr val="000000"/>
                </a:solidFill>
                <a:latin typeface="Calibri Light" panose="020F0302020204030204" pitchFamily="34" charset="0"/>
              </a:rPr>
              <a:t>composed</a:t>
            </a:r>
            <a:r>
              <a:rPr lang="it-IT" sz="1905" b="1" dirty="0">
                <a:solidFill>
                  <a:srgbClr val="000000"/>
                </a:solidFill>
                <a:latin typeface="Calibri Light" panose="020F0302020204030204" pitchFamily="34" charset="0"/>
              </a:rPr>
              <a:t> by Bash, Fortran 90 and R scripts </a:t>
            </a:r>
            <a:r>
              <a:rPr lang="en-GB" sz="1905" b="1" dirty="0">
                <a:solidFill>
                  <a:srgbClr val="000000"/>
                </a:solidFill>
                <a:latin typeface="Calibri Light" panose="020F0302020204030204" pitchFamily="34" charset="0"/>
              </a:rPr>
              <a:t>to verify the dichotomic parameters of the ICON-LAM according to a multi intensity and multi scale spatial verification approach.</a:t>
            </a:r>
          </a:p>
          <a:p>
            <a:pPr defTabSz="356535" eaLnBrk="0" fontAlgn="base" hangingPunct="0">
              <a:spcBef>
                <a:spcPct val="0"/>
              </a:spcBef>
              <a:spcAft>
                <a:spcPct val="0"/>
              </a:spcAft>
            </a:pPr>
            <a:r>
              <a:rPr lang="en-GB" sz="1905" b="1" dirty="0">
                <a:solidFill>
                  <a:srgbClr val="000000"/>
                </a:solidFill>
                <a:latin typeface="Calibri Light" panose="020F0302020204030204" pitchFamily="34" charset="0"/>
              </a:rPr>
              <a:t>Categorical scores can be calculated through different upscaling approaches (normal upscale, yes/no, minimum coverage, fuzzy logic, etc.). </a:t>
            </a:r>
          </a:p>
          <a:p>
            <a:pPr defTabSz="356535" eaLnBrk="0" fontAlgn="base" hangingPunct="0">
              <a:spcBef>
                <a:spcPct val="0"/>
              </a:spcBef>
              <a:spcAft>
                <a:spcPct val="0"/>
              </a:spcAft>
            </a:pPr>
            <a:r>
              <a:rPr lang="en-GB" sz="1905" b="1" dirty="0">
                <a:solidFill>
                  <a:srgbClr val="000000"/>
                </a:solidFill>
                <a:latin typeface="Calibri Light" panose="020F0302020204030204" pitchFamily="34" charset="0"/>
              </a:rPr>
              <a:t>Non categorical scores are also included (FSS, BSS and </a:t>
            </a:r>
            <a:r>
              <a:rPr lang="en-GB" sz="1905" b="1" dirty="0" err="1">
                <a:solidFill>
                  <a:srgbClr val="000000"/>
                </a:solidFill>
                <a:latin typeface="Calibri Light" panose="020F0302020204030204" pitchFamily="34" charset="0"/>
              </a:rPr>
              <a:t>ETSr</a:t>
            </a:r>
            <a:r>
              <a:rPr lang="en-GB" sz="1905" b="1" dirty="0">
                <a:solidFill>
                  <a:srgbClr val="000000"/>
                </a:solidFill>
                <a:latin typeface="Calibri Light" panose="020F0302020204030204" pitchFamily="34" charset="0"/>
              </a:rPr>
              <a:t>). </a:t>
            </a:r>
          </a:p>
        </p:txBody>
      </p:sp>
      <p:sp>
        <p:nvSpPr>
          <p:cNvPr id="5" name="CasellaDiTesto 3">
            <a:extLst>
              <a:ext uri="{FF2B5EF4-FFF2-40B4-BE49-F238E27FC236}">
                <a16:creationId xmlns:a16="http://schemas.microsoft.com/office/drawing/2014/main" id="{E270A0DC-DFBC-E554-1D4D-ED69DCD05B1B}"/>
              </a:ext>
            </a:extLst>
          </p:cNvPr>
          <p:cNvSpPr txBox="1"/>
          <p:nvPr/>
        </p:nvSpPr>
        <p:spPr>
          <a:xfrm>
            <a:off x="48622" y="3897113"/>
            <a:ext cx="9024472" cy="1972720"/>
          </a:xfrm>
          <a:prstGeom prst="rect">
            <a:avLst/>
          </a:prstGeom>
          <a:noFill/>
        </p:spPr>
        <p:txBody>
          <a:bodyPr wrap="square" rtlCol="0">
            <a:spAutoFit/>
          </a:bodyPr>
          <a:lstStyle/>
          <a:p>
            <a:pPr marL="226771" indent="-226771" defTabSz="356535" eaLnBrk="0" fontAlgn="base" hangingPunct="0">
              <a:spcBef>
                <a:spcPct val="0"/>
              </a:spcBef>
              <a:spcAft>
                <a:spcPct val="0"/>
              </a:spcAft>
              <a:buFont typeface="Arial" panose="020B0604020202020204" pitchFamily="34" charset="0"/>
              <a:buChar char="•"/>
            </a:pPr>
            <a:r>
              <a:rPr lang="en-US" sz="1587" dirty="0">
                <a:solidFill>
                  <a:srgbClr val="000000"/>
                </a:solidFill>
                <a:latin typeface="Calibri Light" panose="020F0302020204030204" pitchFamily="34" charset="0"/>
                <a:cs typeface="Calibri Light" panose="020F0302020204030204" pitchFamily="34" charset="0"/>
              </a:rPr>
              <a:t>The </a:t>
            </a:r>
            <a:r>
              <a:rPr lang="en-US" sz="1587" dirty="0" err="1">
                <a:solidFill>
                  <a:srgbClr val="000000"/>
                </a:solidFill>
                <a:latin typeface="Calibri Light" panose="020F0302020204030204" pitchFamily="34" charset="0"/>
                <a:cs typeface="Calibri Light" panose="020F0302020204030204" pitchFamily="34" charset="0"/>
              </a:rPr>
              <a:t>grib</a:t>
            </a:r>
            <a:r>
              <a:rPr lang="en-US" sz="1587" dirty="0">
                <a:solidFill>
                  <a:srgbClr val="000000"/>
                </a:solidFill>
                <a:latin typeface="Calibri Light" panose="020F0302020204030204" pitchFamily="34" charset="0"/>
                <a:cs typeface="Calibri Light" panose="020F0302020204030204" pitchFamily="34" charset="0"/>
              </a:rPr>
              <a:t> files are elaborated using </a:t>
            </a:r>
            <a:r>
              <a:rPr lang="en-US" sz="1587" b="1" dirty="0">
                <a:solidFill>
                  <a:srgbClr val="000000"/>
                </a:solidFill>
                <a:latin typeface="Calibri Light" panose="020F0302020204030204" pitchFamily="34" charset="0"/>
                <a:cs typeface="Calibri Light" panose="020F0302020204030204" pitchFamily="34" charset="0"/>
              </a:rPr>
              <a:t>CDO</a:t>
            </a:r>
            <a:r>
              <a:rPr lang="en-US" sz="1587" dirty="0">
                <a:solidFill>
                  <a:srgbClr val="000000"/>
                </a:solidFill>
                <a:latin typeface="Calibri Light" panose="020F0302020204030204" pitchFamily="34" charset="0"/>
                <a:cs typeface="Calibri Light" panose="020F0302020204030204" pitchFamily="34" charset="0"/>
              </a:rPr>
              <a:t> functions </a:t>
            </a:r>
            <a:br>
              <a:rPr lang="en-US" sz="1428" dirty="0">
                <a:solidFill>
                  <a:srgbClr val="000000"/>
                </a:solidFill>
                <a:latin typeface="Arial" panose="020B0604020202020204" pitchFamily="34" charset="0"/>
              </a:rPr>
            </a:br>
            <a:r>
              <a:rPr lang="en-US" sz="1428" dirty="0">
                <a:solidFill>
                  <a:srgbClr val="000000"/>
                </a:solidFill>
                <a:latin typeface="Arial" panose="020B0604020202020204" pitchFamily="34" charset="0"/>
              </a:rPr>
              <a:t>(</a:t>
            </a:r>
            <a:r>
              <a:rPr lang="en-US" sz="1428" dirty="0">
                <a:solidFill>
                  <a:srgbClr val="0462C1"/>
                </a:solidFill>
                <a:latin typeface="Arial" panose="020B0604020202020204" pitchFamily="34" charset="0"/>
              </a:rPr>
              <a:t>https://code.mpimet.mpg.de/projects/cdo/wiki/Cdo#Documentation</a:t>
            </a:r>
            <a:r>
              <a:rPr lang="en-US" sz="1428" dirty="0">
                <a:solidFill>
                  <a:srgbClr val="000000"/>
                </a:solidFill>
                <a:latin typeface="Arial" panose="020B0604020202020204" pitchFamily="34" charset="0"/>
              </a:rPr>
              <a:t>) </a:t>
            </a:r>
          </a:p>
          <a:p>
            <a:pPr marL="226771" indent="-226771" defTabSz="356535" eaLnBrk="0" fontAlgn="base" hangingPunct="0">
              <a:spcBef>
                <a:spcPct val="0"/>
              </a:spcBef>
              <a:spcAft>
                <a:spcPct val="0"/>
              </a:spcAft>
              <a:buFont typeface="Arial" panose="020B0604020202020204" pitchFamily="34" charset="0"/>
              <a:buChar char="•"/>
            </a:pPr>
            <a:r>
              <a:rPr lang="en-US" sz="1587" dirty="0">
                <a:solidFill>
                  <a:srgbClr val="000000"/>
                </a:solidFill>
                <a:latin typeface="Calibri Light" panose="020F0302020204030204" pitchFamily="34" charset="0"/>
                <a:cs typeface="Calibri Light" panose="020F0302020204030204" pitchFamily="34" charset="0"/>
              </a:rPr>
              <a:t>The ECMWF package “</a:t>
            </a:r>
            <a:r>
              <a:rPr lang="en-US" sz="1587" b="1" dirty="0" err="1">
                <a:solidFill>
                  <a:srgbClr val="000000"/>
                </a:solidFill>
                <a:latin typeface="Calibri Light" panose="020F0302020204030204" pitchFamily="34" charset="0"/>
                <a:cs typeface="Calibri Light" panose="020F0302020204030204" pitchFamily="34" charset="0"/>
              </a:rPr>
              <a:t>grib_api</a:t>
            </a:r>
            <a:r>
              <a:rPr lang="en-US" sz="1587" dirty="0">
                <a:solidFill>
                  <a:srgbClr val="000000"/>
                </a:solidFill>
                <a:latin typeface="Calibri Light" panose="020F0302020204030204" pitchFamily="34" charset="0"/>
                <a:cs typeface="Calibri Light" panose="020F0302020204030204" pitchFamily="34" charset="0"/>
              </a:rPr>
              <a:t>” or “</a:t>
            </a:r>
            <a:r>
              <a:rPr lang="en-US" sz="1587" b="1" dirty="0" err="1">
                <a:solidFill>
                  <a:srgbClr val="000000"/>
                </a:solidFill>
                <a:latin typeface="Calibri Light" panose="020F0302020204030204" pitchFamily="34" charset="0"/>
                <a:cs typeface="Calibri Light" panose="020F0302020204030204" pitchFamily="34" charset="0"/>
              </a:rPr>
              <a:t>ecCodes</a:t>
            </a:r>
            <a:r>
              <a:rPr lang="en-US" sz="1587" dirty="0">
                <a:solidFill>
                  <a:srgbClr val="000000"/>
                </a:solidFill>
                <a:latin typeface="Calibri Light" panose="020F0302020204030204" pitchFamily="34" charset="0"/>
                <a:cs typeface="Calibri Light" panose="020F0302020204030204" pitchFamily="34" charset="0"/>
              </a:rPr>
              <a:t>” is needed by the user to elaborate the </a:t>
            </a:r>
            <a:r>
              <a:rPr lang="en-US" sz="1587" dirty="0" err="1">
                <a:solidFill>
                  <a:srgbClr val="000000"/>
                </a:solidFill>
                <a:latin typeface="Calibri Light" panose="020F0302020204030204" pitchFamily="34" charset="0"/>
                <a:cs typeface="Calibri Light" panose="020F0302020204030204" pitchFamily="34" charset="0"/>
              </a:rPr>
              <a:t>grib</a:t>
            </a:r>
            <a:r>
              <a:rPr lang="en-US" sz="1587" dirty="0">
                <a:solidFill>
                  <a:srgbClr val="000000"/>
                </a:solidFill>
                <a:latin typeface="Calibri Light" panose="020F0302020204030204" pitchFamily="34" charset="0"/>
                <a:cs typeface="Calibri Light" panose="020F0302020204030204" pitchFamily="34" charset="0"/>
              </a:rPr>
              <a:t> files </a:t>
            </a:r>
            <a:br>
              <a:rPr lang="en-US" sz="1428" dirty="0">
                <a:solidFill>
                  <a:srgbClr val="000000"/>
                </a:solidFill>
                <a:latin typeface="Arial" panose="020B0604020202020204" pitchFamily="34" charset="0"/>
              </a:rPr>
            </a:br>
            <a:r>
              <a:rPr lang="en-US" sz="1428" dirty="0">
                <a:solidFill>
                  <a:srgbClr val="000000"/>
                </a:solidFill>
                <a:latin typeface="Arial" panose="020B0604020202020204" pitchFamily="34" charset="0"/>
              </a:rPr>
              <a:t>(</a:t>
            </a:r>
            <a:r>
              <a:rPr lang="en-US" sz="1428" dirty="0">
                <a:solidFill>
                  <a:srgbClr val="0462C1"/>
                </a:solidFill>
                <a:latin typeface="Arial" panose="020B0604020202020204" pitchFamily="34" charset="0"/>
              </a:rPr>
              <a:t>https://www.ecmwf.int/en/elibrary/80529-grib-api </a:t>
            </a:r>
            <a:r>
              <a:rPr lang="en-US" sz="1428" dirty="0">
                <a:solidFill>
                  <a:srgbClr val="000000"/>
                </a:solidFill>
                <a:latin typeface="Arial" panose="020B0604020202020204" pitchFamily="34" charset="0"/>
              </a:rPr>
              <a:t>, </a:t>
            </a:r>
            <a:r>
              <a:rPr lang="en-US" sz="1428" dirty="0">
                <a:solidFill>
                  <a:srgbClr val="0462C1"/>
                </a:solidFill>
                <a:latin typeface="Arial" panose="020B0604020202020204" pitchFamily="34" charset="0"/>
              </a:rPr>
              <a:t>https://confluence.ecmwf.int/display/ECC </a:t>
            </a:r>
            <a:r>
              <a:rPr lang="en-US" sz="1428" dirty="0">
                <a:solidFill>
                  <a:srgbClr val="000000"/>
                </a:solidFill>
                <a:latin typeface="Arial" panose="020B0604020202020204" pitchFamily="34" charset="0"/>
              </a:rPr>
              <a:t>) </a:t>
            </a:r>
          </a:p>
          <a:p>
            <a:pPr marL="226771" indent="-226771" defTabSz="356535" eaLnBrk="0" fontAlgn="base" hangingPunct="0">
              <a:spcBef>
                <a:spcPct val="0"/>
              </a:spcBef>
              <a:spcAft>
                <a:spcPct val="0"/>
              </a:spcAft>
              <a:buFont typeface="Arial" panose="020B0604020202020204" pitchFamily="34" charset="0"/>
              <a:buChar char="•"/>
            </a:pPr>
            <a:r>
              <a:rPr lang="en-US" sz="1587" dirty="0">
                <a:solidFill>
                  <a:srgbClr val="000000"/>
                </a:solidFill>
                <a:latin typeface="Calibri Light" panose="020F0302020204030204" pitchFamily="34" charset="0"/>
                <a:cs typeface="Calibri Light" panose="020F0302020204030204" pitchFamily="34" charset="0"/>
              </a:rPr>
              <a:t>Part of the fuzzy elaboration is run through Fortran 90 scripts compiled using the </a:t>
            </a:r>
            <a:r>
              <a:rPr lang="en-US" sz="1587" b="1" dirty="0" err="1">
                <a:solidFill>
                  <a:srgbClr val="000000"/>
                </a:solidFill>
                <a:latin typeface="Calibri Light" panose="020F0302020204030204" pitchFamily="34" charset="0"/>
                <a:cs typeface="Calibri Light" panose="020F0302020204030204" pitchFamily="34" charset="0"/>
              </a:rPr>
              <a:t>gfortran</a:t>
            </a:r>
            <a:r>
              <a:rPr lang="en-US" sz="1587" dirty="0">
                <a:solidFill>
                  <a:srgbClr val="000000"/>
                </a:solidFill>
                <a:latin typeface="Calibri Light" panose="020F0302020204030204" pitchFamily="34" charset="0"/>
                <a:cs typeface="Calibri Light" panose="020F0302020204030204" pitchFamily="34" charset="0"/>
              </a:rPr>
              <a:t> compiler </a:t>
            </a:r>
            <a:br>
              <a:rPr lang="en-US" sz="1428" dirty="0">
                <a:solidFill>
                  <a:srgbClr val="000000"/>
                </a:solidFill>
                <a:latin typeface="Arial" panose="020B0604020202020204" pitchFamily="34" charset="0"/>
              </a:rPr>
            </a:br>
            <a:r>
              <a:rPr lang="en-US" sz="1428" dirty="0">
                <a:solidFill>
                  <a:srgbClr val="000000"/>
                </a:solidFill>
                <a:latin typeface="Arial" panose="020B0604020202020204" pitchFamily="34" charset="0"/>
              </a:rPr>
              <a:t>(</a:t>
            </a:r>
            <a:r>
              <a:rPr lang="en-US" sz="1428" dirty="0">
                <a:solidFill>
                  <a:srgbClr val="0462C1"/>
                </a:solidFill>
                <a:latin typeface="Arial" panose="020B0604020202020204" pitchFamily="34" charset="0"/>
              </a:rPr>
              <a:t>https://gcc.gnu.org/onlinedocs/gfortran/</a:t>
            </a:r>
            <a:r>
              <a:rPr lang="en-US" sz="1428" dirty="0">
                <a:solidFill>
                  <a:srgbClr val="000000"/>
                </a:solidFill>
                <a:latin typeface="Arial" panose="020B0604020202020204" pitchFamily="34" charset="0"/>
              </a:rPr>
              <a:t>)</a:t>
            </a:r>
          </a:p>
          <a:p>
            <a:pPr marL="226771" indent="-226771" defTabSz="356535" eaLnBrk="0" fontAlgn="base" hangingPunct="0">
              <a:spcBef>
                <a:spcPct val="0"/>
              </a:spcBef>
              <a:spcAft>
                <a:spcPct val="0"/>
              </a:spcAft>
              <a:buFont typeface="Arial" panose="020B0604020202020204" pitchFamily="34" charset="0"/>
              <a:buChar char="•"/>
            </a:pPr>
            <a:r>
              <a:rPr lang="en-US" sz="1587" dirty="0">
                <a:solidFill>
                  <a:srgbClr val="000000"/>
                </a:solidFill>
                <a:latin typeface="Calibri Light" panose="020F0302020204030204" pitchFamily="34" charset="0"/>
                <a:cs typeface="Calibri Light" panose="020F0302020204030204" pitchFamily="34" charset="0"/>
              </a:rPr>
              <a:t>The plots are created by VAST using </a:t>
            </a:r>
            <a:r>
              <a:rPr lang="en-US" sz="1587" b="1" dirty="0">
                <a:solidFill>
                  <a:srgbClr val="000000"/>
                </a:solidFill>
                <a:latin typeface="Calibri Light" panose="020F0302020204030204" pitchFamily="34" charset="0"/>
                <a:cs typeface="Calibri Light" panose="020F0302020204030204" pitchFamily="34" charset="0"/>
              </a:rPr>
              <a:t>R</a:t>
            </a:r>
            <a:r>
              <a:rPr lang="en-US" sz="1587" dirty="0">
                <a:solidFill>
                  <a:srgbClr val="000000"/>
                </a:solidFill>
                <a:latin typeface="Calibri Light" panose="020F0302020204030204" pitchFamily="34" charset="0"/>
                <a:cs typeface="Calibri Light" panose="020F0302020204030204" pitchFamily="34" charset="0"/>
              </a:rPr>
              <a:t> </a:t>
            </a:r>
            <a:br>
              <a:rPr lang="en-US" sz="1428" dirty="0">
                <a:solidFill>
                  <a:srgbClr val="000000"/>
                </a:solidFill>
                <a:latin typeface="Arial" panose="020B0604020202020204" pitchFamily="34" charset="0"/>
              </a:rPr>
            </a:br>
            <a:r>
              <a:rPr lang="en-US" sz="1428" dirty="0">
                <a:solidFill>
                  <a:srgbClr val="000000"/>
                </a:solidFill>
                <a:latin typeface="Arial" panose="020B0604020202020204" pitchFamily="34" charset="0"/>
              </a:rPr>
              <a:t>(</a:t>
            </a:r>
            <a:r>
              <a:rPr lang="en-US" sz="1428" dirty="0">
                <a:solidFill>
                  <a:srgbClr val="0462C1"/>
                </a:solidFill>
                <a:latin typeface="Arial" panose="020B0604020202020204" pitchFamily="34" charset="0"/>
              </a:rPr>
              <a:t>https://www.r-project.org/</a:t>
            </a:r>
            <a:r>
              <a:rPr lang="en-US" sz="1428" dirty="0">
                <a:solidFill>
                  <a:srgbClr val="000000"/>
                </a:solidFill>
                <a:latin typeface="Arial" panose="020B0604020202020204" pitchFamily="34" charset="0"/>
              </a:rPr>
              <a:t>) </a:t>
            </a:r>
            <a:r>
              <a:rPr lang="en-US" sz="1587" dirty="0">
                <a:solidFill>
                  <a:srgbClr val="000000"/>
                </a:solidFill>
                <a:latin typeface="Calibri Light" panose="020F0302020204030204" pitchFamily="34" charset="0"/>
                <a:cs typeface="Calibri Light" panose="020F0302020204030204" pitchFamily="34" charset="0"/>
              </a:rPr>
              <a:t>A version </a:t>
            </a:r>
            <a:r>
              <a:rPr lang="en-US" sz="1587" b="1" dirty="0">
                <a:solidFill>
                  <a:srgbClr val="000000"/>
                </a:solidFill>
                <a:latin typeface="Calibri Light" panose="020F0302020204030204" pitchFamily="34" charset="0"/>
                <a:cs typeface="Calibri Light" panose="020F0302020204030204" pitchFamily="34" charset="0"/>
              </a:rPr>
              <a:t>3.0</a:t>
            </a:r>
            <a:r>
              <a:rPr lang="en-US" sz="1587" dirty="0">
                <a:solidFill>
                  <a:srgbClr val="000000"/>
                </a:solidFill>
                <a:latin typeface="Calibri Light" panose="020F0302020204030204" pitchFamily="34" charset="0"/>
                <a:cs typeface="Calibri Light" panose="020F0302020204030204" pitchFamily="34" charset="0"/>
              </a:rPr>
              <a:t> or higher is required. </a:t>
            </a:r>
            <a:endParaRPr lang="en-US" sz="1587" b="1" dirty="0">
              <a:solidFill>
                <a:srgbClr val="000000"/>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39045466-3DDB-8491-2D7A-90E1E89DE939}"/>
              </a:ext>
            </a:extLst>
          </p:cNvPr>
          <p:cNvSpPr txBox="1"/>
          <p:nvPr/>
        </p:nvSpPr>
        <p:spPr>
          <a:xfrm>
            <a:off x="70905" y="2853991"/>
            <a:ext cx="4909229" cy="1264962"/>
          </a:xfrm>
          <a:prstGeom prst="rect">
            <a:avLst/>
          </a:prstGeom>
          <a:noFill/>
        </p:spPr>
        <p:txBody>
          <a:bodyPr wrap="square" rtlCol="0">
            <a:spAutoFit/>
          </a:bodyPr>
          <a:lstStyle/>
          <a:p>
            <a:pPr defTabSz="356535" eaLnBrk="0" fontAlgn="base" hangingPunct="0">
              <a:spcBef>
                <a:spcPct val="0"/>
              </a:spcBef>
              <a:spcAft>
                <a:spcPct val="0"/>
              </a:spcAft>
            </a:pPr>
            <a:endParaRPr lang="it-IT" sz="1905" b="1" dirty="0">
              <a:solidFill>
                <a:srgbClr val="000000"/>
              </a:solidFill>
              <a:latin typeface="Calibri Light" panose="020F0302020204030204" pitchFamily="34" charset="0"/>
            </a:endParaRPr>
          </a:p>
          <a:p>
            <a:pPr defTabSz="356535" eaLnBrk="0" fontAlgn="base" hangingPunct="0">
              <a:spcBef>
                <a:spcPct val="0"/>
              </a:spcBef>
              <a:spcAft>
                <a:spcPct val="0"/>
              </a:spcAft>
            </a:pPr>
            <a:r>
              <a:rPr lang="it-IT" b="1" u="sng" dirty="0">
                <a:solidFill>
                  <a:srgbClr val="000000"/>
                </a:solidFill>
                <a:latin typeface="Calibri Light" panose="020F0302020204030204" pitchFamily="34" charset="0"/>
              </a:rPr>
              <a:t>INPUT: </a:t>
            </a:r>
            <a:r>
              <a:rPr lang="it-IT" b="1" dirty="0">
                <a:solidFill>
                  <a:srgbClr val="000000"/>
                </a:solidFill>
                <a:latin typeface="Calibri Light" panose="020F0302020204030204" pitchFamily="34" charset="0"/>
              </a:rPr>
              <a:t>GRIB</a:t>
            </a:r>
            <a:r>
              <a:rPr lang="en-US" b="1" dirty="0">
                <a:solidFill>
                  <a:srgbClr val="000000"/>
                </a:solidFill>
                <a:latin typeface="Calibri Light" panose="020F0302020204030204" pitchFamily="34" charset="0"/>
              </a:rPr>
              <a:t> files (forecast and observation)</a:t>
            </a:r>
          </a:p>
          <a:p>
            <a:pPr defTabSz="356535" eaLnBrk="0" fontAlgn="base" hangingPunct="0">
              <a:spcBef>
                <a:spcPct val="0"/>
              </a:spcBef>
              <a:spcAft>
                <a:spcPct val="0"/>
              </a:spcAft>
            </a:pPr>
            <a:r>
              <a:rPr lang="en-US" b="1" u="sng" dirty="0">
                <a:solidFill>
                  <a:srgbClr val="000000"/>
                </a:solidFill>
                <a:latin typeface="Calibri Light" panose="020F0302020204030204" pitchFamily="34" charset="0"/>
              </a:rPr>
              <a:t>OUTPUT: </a:t>
            </a:r>
            <a:r>
              <a:rPr lang="en-US" b="1" dirty="0">
                <a:solidFill>
                  <a:srgbClr val="000000"/>
                </a:solidFill>
                <a:latin typeface="Calibri Light" panose="020F0302020204030204" pitchFamily="34" charset="0"/>
              </a:rPr>
              <a:t>heatmap plots</a:t>
            </a:r>
          </a:p>
          <a:p>
            <a:pPr defTabSz="356535" eaLnBrk="0" fontAlgn="base" hangingPunct="0">
              <a:spcBef>
                <a:spcPct val="0"/>
              </a:spcBef>
              <a:spcAft>
                <a:spcPct val="0"/>
              </a:spcAft>
            </a:pPr>
            <a:endParaRPr lang="en-GB" sz="1905" b="1" dirty="0">
              <a:solidFill>
                <a:srgbClr val="000000"/>
              </a:solidFill>
              <a:latin typeface="Calibri Light" panose="020F03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2DE152BF-13BD-074E-D261-F8A96EDB51E7}"/>
              </a:ext>
            </a:extLst>
          </p:cNvPr>
          <p:cNvSpPr/>
          <p:nvPr/>
        </p:nvSpPr>
        <p:spPr>
          <a:xfrm>
            <a:off x="7417503" y="25278"/>
            <a:ext cx="1726497" cy="856217"/>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351" b="0" i="0" u="none" strike="noStrike" kern="1200" cap="none" spc="0" normalizeH="0" baseline="0" noProof="0">
              <a:ln>
                <a:noFill/>
              </a:ln>
              <a:solidFill>
                <a:prstClr val="white"/>
              </a:solidFill>
              <a:effectLst/>
              <a:highlight>
                <a:srgbClr val="35F0CC"/>
              </a:highlight>
              <a:uLnTx/>
              <a:uFillTx/>
              <a:latin typeface="Calibri" panose="020F0502020204030204"/>
              <a:ea typeface="+mn-ea"/>
              <a:cs typeface="+mn-cs"/>
            </a:endParaRPr>
          </a:p>
        </p:txBody>
      </p:sp>
      <p:sp>
        <p:nvSpPr>
          <p:cNvPr id="3" name="Rectangle 13">
            <a:extLst>
              <a:ext uri="{FF2B5EF4-FFF2-40B4-BE49-F238E27FC236}">
                <a16:creationId xmlns:a16="http://schemas.microsoft.com/office/drawing/2014/main" id="{DF8A89AF-88A4-3B0C-1C74-ADE16DE8A0CD}"/>
              </a:ext>
            </a:extLst>
          </p:cNvPr>
          <p:cNvSpPr/>
          <p:nvPr/>
        </p:nvSpPr>
        <p:spPr>
          <a:xfrm>
            <a:off x="0" y="0"/>
            <a:ext cx="7417503" cy="909305"/>
          </a:xfrm>
          <a:prstGeom prst="rect">
            <a:avLst/>
          </a:prstGeom>
          <a:solidFill>
            <a:srgbClr val="122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09CCE575-4F77-CBC0-E1E5-A3FC77BD6758}"/>
              </a:ext>
            </a:extLst>
          </p:cNvPr>
          <p:cNvSpPr txBox="1">
            <a:spLocks/>
          </p:cNvSpPr>
          <p:nvPr/>
        </p:nvSpPr>
        <p:spPr>
          <a:xfrm>
            <a:off x="175096" y="202500"/>
            <a:ext cx="6697109" cy="512798"/>
          </a:xfrm>
          <a:prstGeom prst="rect">
            <a:avLst/>
          </a:prstGeom>
        </p:spPr>
        <p:txBody>
          <a:bodyPr vert="horz" lIns="91440" tIns="45720" rIns="91440" bIns="45720" rtlCol="0" anchor="ctr">
            <a:no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pl-PL" sz="1600" b="1" i="0" u="none" strike="noStrike" kern="1200" cap="none" spc="-1" normalizeH="0" baseline="0" noProof="0" dirty="0">
                <a:ln>
                  <a:noFill/>
                </a:ln>
                <a:solidFill>
                  <a:prstClr val="white"/>
                </a:solidFill>
                <a:effectLst/>
                <a:uLnTx/>
                <a:uFillTx/>
                <a:latin typeface="Calibri"/>
              </a:rPr>
              <a:t>3.2 </a:t>
            </a:r>
            <a:r>
              <a:rPr kumimoji="0" lang="en-US" sz="1800" b="1" i="0" u="none" strike="noStrike" kern="1200" cap="none" spc="-1" normalizeH="0" baseline="0" noProof="0" dirty="0">
                <a:ln>
                  <a:noFill/>
                </a:ln>
                <a:solidFill>
                  <a:prstClr val="white"/>
                </a:solidFill>
                <a:effectLst/>
                <a:uLnTx/>
                <a:uFillTx/>
                <a:latin typeface="Calibri"/>
                <a:ea typeface="Calibri"/>
              </a:rPr>
              <a:t>Reliability analysis of a gridded </a:t>
            </a:r>
            <a:r>
              <a:rPr kumimoji="0" lang="en-US" sz="1800" b="1" i="0" u="none" strike="noStrike" kern="1200" cap="none" spc="-1" normalizeH="0" baseline="0" noProof="0" dirty="0" err="1">
                <a:ln>
                  <a:noFill/>
                </a:ln>
                <a:solidFill>
                  <a:prstClr val="white"/>
                </a:solidFill>
                <a:effectLst/>
                <a:uLnTx/>
                <a:uFillTx/>
                <a:latin typeface="Calibri"/>
                <a:ea typeface="Calibri"/>
              </a:rPr>
              <a:t>RainGRS</a:t>
            </a:r>
            <a:r>
              <a:rPr kumimoji="0" lang="en-US" sz="1800" b="1" i="0" u="none" strike="noStrike" kern="1200" cap="none" spc="-1" normalizeH="0" baseline="0" noProof="0" dirty="0">
                <a:ln>
                  <a:noFill/>
                </a:ln>
                <a:solidFill>
                  <a:prstClr val="white"/>
                </a:solidFill>
                <a:effectLst/>
                <a:uLnTx/>
                <a:uFillTx/>
                <a:latin typeface="Calibri"/>
                <a:ea typeface="Calibri"/>
              </a:rPr>
              <a:t>+ high-resolution estimates of precipitation</a:t>
            </a:r>
            <a:r>
              <a:rPr kumimoji="0" lang="pl-PL" sz="1600" b="1" i="0" u="none" strike="noStrike" kern="1200" cap="none" spc="-1" normalizeH="0" baseline="0" noProof="0" dirty="0">
                <a:ln>
                  <a:noFill/>
                </a:ln>
                <a:solidFill>
                  <a:prstClr val="white"/>
                </a:solidFill>
                <a:effectLst/>
                <a:uLnTx/>
                <a:uFillTx/>
                <a:latin typeface="Calibri"/>
              </a:rPr>
              <a:t>  </a:t>
            </a:r>
            <a:r>
              <a:rPr lang="pl-PL" sz="1600" b="1" spc="-1" dirty="0">
                <a:solidFill>
                  <a:prstClr val="white"/>
                </a:solidFill>
                <a:latin typeface="Calibri"/>
              </a:rPr>
              <a:t>- CML </a:t>
            </a:r>
            <a:r>
              <a:rPr lang="pl-PL" sz="1600" b="1" spc="-1" dirty="0" err="1">
                <a:solidFill>
                  <a:prstClr val="white"/>
                </a:solidFill>
                <a:latin typeface="Calibri"/>
              </a:rPr>
              <a:t>based</a:t>
            </a:r>
            <a:r>
              <a:rPr lang="pl-PL" sz="1600" b="1" spc="-1" dirty="0">
                <a:solidFill>
                  <a:prstClr val="white"/>
                </a:solidFill>
                <a:latin typeface="Calibri"/>
              </a:rPr>
              <a:t> </a:t>
            </a:r>
            <a:r>
              <a:rPr lang="pl-PL" sz="1600" b="1" spc="-1" dirty="0" err="1">
                <a:solidFill>
                  <a:prstClr val="white"/>
                </a:solidFill>
                <a:latin typeface="Calibri"/>
              </a:rPr>
              <a:t>precipitation</a:t>
            </a:r>
            <a:r>
              <a:rPr lang="pl-PL" sz="1600" b="1" spc="-1" dirty="0">
                <a:solidFill>
                  <a:prstClr val="white"/>
                </a:solidFill>
                <a:latin typeface="Calibri"/>
              </a:rPr>
              <a:t>  </a:t>
            </a:r>
            <a:r>
              <a:rPr lang="pl-PL" sz="1600" b="1" spc="-1" dirty="0" err="1">
                <a:solidFill>
                  <a:prstClr val="white"/>
                </a:solidFill>
                <a:latin typeface="Calibri"/>
              </a:rPr>
              <a:t>case</a:t>
            </a:r>
            <a:r>
              <a:rPr lang="pl-PL" sz="1600" b="1" spc="-1" dirty="0">
                <a:solidFill>
                  <a:prstClr val="white"/>
                </a:solidFill>
                <a:latin typeface="Calibri"/>
              </a:rPr>
              <a:t> </a:t>
            </a:r>
            <a:r>
              <a:rPr lang="pl-PL" sz="1600" b="1" spc="-1" dirty="0" err="1">
                <a:solidFill>
                  <a:prstClr val="white"/>
                </a:solidFill>
                <a:latin typeface="Calibri"/>
              </a:rPr>
              <a:t>study</a:t>
            </a:r>
            <a:r>
              <a:rPr lang="pl-PL" sz="1600" b="1" spc="-1" dirty="0">
                <a:solidFill>
                  <a:prstClr val="white"/>
                </a:solidFill>
                <a:latin typeface="Calibri"/>
              </a:rPr>
              <a:t> (Joanna </a:t>
            </a:r>
            <a:r>
              <a:rPr lang="pl-PL" sz="1600" b="1" spc="-1" dirty="0" err="1">
                <a:solidFill>
                  <a:prstClr val="white"/>
                </a:solidFill>
                <a:latin typeface="Calibri"/>
              </a:rPr>
              <a:t>Linkowska</a:t>
            </a:r>
            <a:r>
              <a:rPr lang="pl-PL" sz="1600" b="1" spc="-1" dirty="0">
                <a:solidFill>
                  <a:prstClr val="white"/>
                </a:solidFill>
                <a:latin typeface="Calibri"/>
              </a:rPr>
              <a:t>)</a:t>
            </a:r>
            <a:endParaRPr kumimoji="0" lang="pl-PL"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Grafika 7">
            <a:extLst>
              <a:ext uri="{FF2B5EF4-FFF2-40B4-BE49-F238E27FC236}">
                <a16:creationId xmlns:a16="http://schemas.microsoft.com/office/drawing/2014/main" id="{C3BCF8C2-24D1-6E7B-58FA-60F365458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4383" y="150539"/>
            <a:ext cx="1454521" cy="512798"/>
          </a:xfrm>
          <a:prstGeom prst="rect">
            <a:avLst/>
          </a:prstGeom>
        </p:spPr>
      </p:pic>
      <p:pic>
        <p:nvPicPr>
          <p:cNvPr id="6" name="Obraz 1">
            <a:extLst>
              <a:ext uri="{FF2B5EF4-FFF2-40B4-BE49-F238E27FC236}">
                <a16:creationId xmlns:a16="http://schemas.microsoft.com/office/drawing/2014/main" id="{8E30868E-F620-DD3F-2181-F392579641FB}"/>
              </a:ext>
            </a:extLst>
          </p:cNvPr>
          <p:cNvPicPr>
            <a:picLocks noChangeAspect="1"/>
          </p:cNvPicPr>
          <p:nvPr/>
        </p:nvPicPr>
        <p:blipFill>
          <a:blip r:embed="rId5"/>
          <a:stretch>
            <a:fillRect/>
          </a:stretch>
        </p:blipFill>
        <p:spPr>
          <a:xfrm>
            <a:off x="-13935" y="1552313"/>
            <a:ext cx="4633016" cy="3380634"/>
          </a:xfrm>
          <a:prstGeom prst="rect">
            <a:avLst/>
          </a:prstGeom>
        </p:spPr>
      </p:pic>
      <p:sp>
        <p:nvSpPr>
          <p:cNvPr id="7" name="Prostokąt 2">
            <a:extLst>
              <a:ext uri="{FF2B5EF4-FFF2-40B4-BE49-F238E27FC236}">
                <a16:creationId xmlns:a16="http://schemas.microsoft.com/office/drawing/2014/main" id="{2EDAF8DA-D54C-1841-852A-22B8050BACB4}"/>
              </a:ext>
            </a:extLst>
          </p:cNvPr>
          <p:cNvSpPr/>
          <p:nvPr/>
        </p:nvSpPr>
        <p:spPr>
          <a:xfrm>
            <a:off x="-132348" y="1109914"/>
            <a:ext cx="3946357" cy="338554"/>
          </a:xfrm>
          <a:prstGeom prst="rect">
            <a:avLst/>
          </a:prstGeom>
        </p:spPr>
        <p:txBody>
          <a:bodyPr wrap="square">
            <a:spAutoFit/>
          </a:bodyPr>
          <a:lstStyle/>
          <a:p>
            <a:pPr algn="ctr"/>
            <a:r>
              <a:rPr lang="pl-PL" sz="1600" b="1" dirty="0"/>
              <a:t>24h </a:t>
            </a:r>
            <a:r>
              <a:rPr lang="en-GB" sz="1600" b="1" dirty="0"/>
              <a:t>precipitation (mm) Opole</a:t>
            </a:r>
            <a:r>
              <a:rPr lang="pl-PL" sz="1600" b="1" dirty="0"/>
              <a:t> </a:t>
            </a:r>
            <a:r>
              <a:rPr lang="pl-PL" sz="1600" b="1" dirty="0" err="1"/>
              <a:t>station</a:t>
            </a:r>
            <a:endParaRPr lang="en-GB" sz="1600" b="1" dirty="0"/>
          </a:p>
        </p:txBody>
      </p:sp>
      <p:sp>
        <p:nvSpPr>
          <p:cNvPr id="8" name="Prostokąt 3">
            <a:extLst>
              <a:ext uri="{FF2B5EF4-FFF2-40B4-BE49-F238E27FC236}">
                <a16:creationId xmlns:a16="http://schemas.microsoft.com/office/drawing/2014/main" id="{6259ECF0-BFDF-6005-D4AD-AC2667EFBC64}"/>
              </a:ext>
            </a:extLst>
          </p:cNvPr>
          <p:cNvSpPr/>
          <p:nvPr/>
        </p:nvSpPr>
        <p:spPr>
          <a:xfrm>
            <a:off x="72890" y="5121761"/>
            <a:ext cx="4848726" cy="1077218"/>
          </a:xfrm>
          <a:prstGeom prst="rect">
            <a:avLst/>
          </a:prstGeom>
        </p:spPr>
        <p:txBody>
          <a:bodyPr wrap="square" lIns="91440" tIns="45720" rIns="91440" bIns="45720" anchor="t">
            <a:spAutoFit/>
          </a:bodyPr>
          <a:lstStyle/>
          <a:p>
            <a:r>
              <a:rPr lang="pl-PL" sz="1600" b="1" dirty="0"/>
              <a:t>C</a:t>
            </a:r>
            <a:r>
              <a:rPr lang="en-GB" sz="1600" b="1" dirty="0" err="1"/>
              <a:t>orrect</a:t>
            </a:r>
            <a:r>
              <a:rPr lang="en-GB" sz="1600" b="1" dirty="0"/>
              <a:t> detection of the precipitation using CML-based estimates </a:t>
            </a:r>
            <a:r>
              <a:rPr lang="pl-PL" sz="1600" b="1" dirty="0"/>
              <a:t>(CML-2) </a:t>
            </a:r>
            <a:r>
              <a:rPr lang="en-GB" sz="1600" b="1" dirty="0"/>
              <a:t>with respect to</a:t>
            </a:r>
            <a:r>
              <a:rPr lang="pl-PL" sz="1600" b="1" dirty="0"/>
              <a:t> the</a:t>
            </a:r>
            <a:r>
              <a:rPr lang="en-GB" sz="1600" b="1" dirty="0"/>
              <a:t> manual rain gauge, </a:t>
            </a:r>
            <a:r>
              <a:rPr lang="pl-PL" sz="1600" b="1" dirty="0"/>
              <a:t>but </a:t>
            </a:r>
            <a:r>
              <a:rPr lang="en-GB" sz="1600" b="1" dirty="0"/>
              <a:t>not </a:t>
            </a:r>
            <a:r>
              <a:rPr lang="pl-PL" sz="1600" b="1" dirty="0" err="1"/>
              <a:t>quite</a:t>
            </a:r>
            <a:r>
              <a:rPr lang="pl-PL" sz="1600" b="1" dirty="0"/>
              <a:t> </a:t>
            </a:r>
            <a:r>
              <a:rPr lang="en-GB" sz="1600" b="1" dirty="0"/>
              <a:t>satisfactory</a:t>
            </a:r>
            <a:r>
              <a:rPr lang="pl-PL" sz="1600" b="1" dirty="0"/>
              <a:t> </a:t>
            </a:r>
            <a:r>
              <a:rPr lang="en-GB" sz="1600" b="1" dirty="0"/>
              <a:t>estimation of the</a:t>
            </a:r>
            <a:r>
              <a:rPr lang="pl-PL" sz="1600" b="1" dirty="0"/>
              <a:t> </a:t>
            </a:r>
            <a:r>
              <a:rPr lang="en-GB" sz="1600" b="1" dirty="0"/>
              <a:t>precipitation </a:t>
            </a:r>
            <a:r>
              <a:rPr lang="pl-PL" sz="1600" b="1" dirty="0" err="1"/>
              <a:t>amount</a:t>
            </a:r>
            <a:r>
              <a:rPr lang="pl-PL" sz="1600" b="1" dirty="0"/>
              <a:t>.</a:t>
            </a:r>
            <a:endParaRPr lang="en-GB" sz="1600" b="1" dirty="0"/>
          </a:p>
        </p:txBody>
      </p:sp>
      <p:pic>
        <p:nvPicPr>
          <p:cNvPr id="9" name="Obraz 15" descr="Obraz zawierający tekst, zrzut ekranu, Wielobarwność, Równolegle&#10;&#10;Opis wygenerowany automatycznie">
            <a:extLst>
              <a:ext uri="{FF2B5EF4-FFF2-40B4-BE49-F238E27FC236}">
                <a16:creationId xmlns:a16="http://schemas.microsoft.com/office/drawing/2014/main" id="{EBD9EB7E-0E85-4D2A-D9F7-13588792244F}"/>
              </a:ext>
            </a:extLst>
          </p:cNvPr>
          <p:cNvPicPr>
            <a:picLocks noChangeAspect="1"/>
          </p:cNvPicPr>
          <p:nvPr/>
        </p:nvPicPr>
        <p:blipFill>
          <a:blip r:embed="rId6"/>
          <a:stretch>
            <a:fillRect/>
          </a:stretch>
        </p:blipFill>
        <p:spPr>
          <a:xfrm>
            <a:off x="4506997" y="1989973"/>
            <a:ext cx="2407474" cy="2146846"/>
          </a:xfrm>
          <a:prstGeom prst="rect">
            <a:avLst/>
          </a:prstGeom>
        </p:spPr>
      </p:pic>
      <p:pic>
        <p:nvPicPr>
          <p:cNvPr id="10" name="Obraz 16" descr="Obraz zawierający tekst, zrzut ekranu, Wielobarwność, Równolegle&#10;&#10;Opis wygenerowany automatycznie">
            <a:extLst>
              <a:ext uri="{FF2B5EF4-FFF2-40B4-BE49-F238E27FC236}">
                <a16:creationId xmlns:a16="http://schemas.microsoft.com/office/drawing/2014/main" id="{63BF4988-7136-97F1-54E9-5CE18AEB5660}"/>
              </a:ext>
            </a:extLst>
          </p:cNvPr>
          <p:cNvPicPr>
            <a:picLocks noChangeAspect="1"/>
          </p:cNvPicPr>
          <p:nvPr/>
        </p:nvPicPr>
        <p:blipFill>
          <a:blip r:embed="rId7"/>
          <a:stretch>
            <a:fillRect/>
          </a:stretch>
        </p:blipFill>
        <p:spPr>
          <a:xfrm>
            <a:off x="6778227" y="2021220"/>
            <a:ext cx="2286929" cy="2049979"/>
          </a:xfrm>
          <a:prstGeom prst="rect">
            <a:avLst/>
          </a:prstGeom>
        </p:spPr>
      </p:pic>
      <p:sp>
        <p:nvSpPr>
          <p:cNvPr id="11" name="pole tekstowe 17">
            <a:extLst>
              <a:ext uri="{FF2B5EF4-FFF2-40B4-BE49-F238E27FC236}">
                <a16:creationId xmlns:a16="http://schemas.microsoft.com/office/drawing/2014/main" id="{8AD9D5BC-213F-0FFA-C5DD-E3BBD432D674}"/>
              </a:ext>
            </a:extLst>
          </p:cNvPr>
          <p:cNvSpPr txBox="1"/>
          <p:nvPr/>
        </p:nvSpPr>
        <p:spPr>
          <a:xfrm>
            <a:off x="4572000" y="1154828"/>
            <a:ext cx="21579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FFS: CML vs </a:t>
            </a:r>
            <a:r>
              <a:rPr lang="en-US" b="1" dirty="0" err="1"/>
              <a:t>RainGRS</a:t>
            </a:r>
            <a:endParaRPr lang="en-US" b="1" dirty="0"/>
          </a:p>
        </p:txBody>
      </p:sp>
      <p:sp>
        <p:nvSpPr>
          <p:cNvPr id="12" name="pole tekstowe 18">
            <a:extLst>
              <a:ext uri="{FF2B5EF4-FFF2-40B4-BE49-F238E27FC236}">
                <a16:creationId xmlns:a16="http://schemas.microsoft.com/office/drawing/2014/main" id="{C5C6D180-1FFB-3366-1F79-DCF61664EECD}"/>
              </a:ext>
            </a:extLst>
          </p:cNvPr>
          <p:cNvSpPr txBox="1"/>
          <p:nvPr/>
        </p:nvSpPr>
        <p:spPr>
          <a:xfrm>
            <a:off x="6872205" y="1177445"/>
            <a:ext cx="20742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CML vs Hellman Rain Gauges</a:t>
            </a:r>
          </a:p>
        </p:txBody>
      </p:sp>
      <p:sp>
        <p:nvSpPr>
          <p:cNvPr id="13" name="pole tekstowe 19">
            <a:extLst>
              <a:ext uri="{FF2B5EF4-FFF2-40B4-BE49-F238E27FC236}">
                <a16:creationId xmlns:a16="http://schemas.microsoft.com/office/drawing/2014/main" id="{9658A224-FA56-7A16-06D2-28A6993C1945}"/>
              </a:ext>
            </a:extLst>
          </p:cNvPr>
          <p:cNvSpPr txBox="1"/>
          <p:nvPr/>
        </p:nvSpPr>
        <p:spPr>
          <a:xfrm>
            <a:off x="4848726" y="4237396"/>
            <a:ext cx="391285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sz="1600" dirty="0"/>
              <a:t>Higher FSS values for CML compared to Rain GRS than against Rain Gauges.</a:t>
            </a:r>
            <a:endParaRPr lang="pl-PL" sz="1600" dirty="0"/>
          </a:p>
          <a:p>
            <a:pPr marL="285750" indent="-285750">
              <a:buFont typeface="Wingdings"/>
              <a:buChar char="q"/>
            </a:pPr>
            <a:r>
              <a:rPr lang="en-US" sz="1600" dirty="0"/>
              <a:t>Very high or high FSS for smaller thresholds and small and larger spatial scales.</a:t>
            </a:r>
            <a:endParaRPr lang="pl-PL" sz="1600" dirty="0"/>
          </a:p>
          <a:p>
            <a:pPr marL="285750" indent="-285750">
              <a:buFont typeface="Wingdings"/>
              <a:buChar char="q"/>
            </a:pPr>
            <a:r>
              <a:rPr lang="en-US" sz="1600" dirty="0"/>
              <a:t>Better scores for </a:t>
            </a:r>
            <a:r>
              <a:rPr lang="en-US" sz="1600" dirty="0" err="1"/>
              <a:t>RainGRS</a:t>
            </a:r>
            <a:r>
              <a:rPr lang="en-US" sz="1600" dirty="0"/>
              <a:t> than Rain Gages for higher thresholds and larger spatial scales</a:t>
            </a:r>
          </a:p>
        </p:txBody>
      </p:sp>
      <p:sp>
        <p:nvSpPr>
          <p:cNvPr id="14" name="pole tekstowe 23">
            <a:extLst>
              <a:ext uri="{FF2B5EF4-FFF2-40B4-BE49-F238E27FC236}">
                <a16:creationId xmlns:a16="http://schemas.microsoft.com/office/drawing/2014/main" id="{6CE78E1B-46E1-CABD-64B6-7C06EC25F0B6}"/>
              </a:ext>
            </a:extLst>
          </p:cNvPr>
          <p:cNvSpPr txBox="1"/>
          <p:nvPr/>
        </p:nvSpPr>
        <p:spPr>
          <a:xfrm>
            <a:off x="4921616" y="6251559"/>
            <a:ext cx="4266323" cy="6553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b="1" dirty="0">
                <a:ea typeface="+mn-lt"/>
                <a:cs typeface="+mn-lt"/>
              </a:rPr>
              <a:t>The spatial precipitation distribution captured relatively well</a:t>
            </a:r>
          </a:p>
        </p:txBody>
      </p:sp>
      <p:sp>
        <p:nvSpPr>
          <p:cNvPr id="15" name="Slide Number Placeholder 14">
            <a:extLst>
              <a:ext uri="{FF2B5EF4-FFF2-40B4-BE49-F238E27FC236}">
                <a16:creationId xmlns:a16="http://schemas.microsoft.com/office/drawing/2014/main" id="{EEFE48BF-1C30-04F7-F6FC-1CEA354859FE}"/>
              </a:ext>
            </a:extLst>
          </p:cNvPr>
          <p:cNvSpPr>
            <a:spLocks noGrp="1"/>
          </p:cNvSpPr>
          <p:nvPr>
            <p:ph type="sldNum" sz="quarter" idx="12"/>
          </p:nvPr>
        </p:nvSpPr>
        <p:spPr/>
        <p:txBody>
          <a:bodyPr/>
          <a:lstStyle/>
          <a:p>
            <a:fld id="{C77C6C3F-668B-4AF5-BFA9-0F657EB068D6}" type="slidenum">
              <a:rPr lang="pl-PL" smtClean="0"/>
              <a:t>30</a:t>
            </a:fld>
            <a:endParaRPr lang="pl-PL"/>
          </a:p>
        </p:txBody>
      </p:sp>
    </p:spTree>
    <p:extLst>
      <p:ext uri="{BB962C8B-B14F-4D97-AF65-F5344CB8AC3E}">
        <p14:creationId xmlns:p14="http://schemas.microsoft.com/office/powerpoint/2010/main" val="3974790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ymbol zastępczy zawartości 30"/>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4154756" y="1113504"/>
            <a:ext cx="2163968" cy="1934796"/>
          </a:xfrm>
        </p:spPr>
      </p:pic>
      <p:sp>
        <p:nvSpPr>
          <p:cNvPr id="10" name="Rectangle 12">
            <a:extLst>
              <a:ext uri="{FF2B5EF4-FFF2-40B4-BE49-F238E27FC236}">
                <a16:creationId xmlns:a16="http://schemas.microsoft.com/office/drawing/2014/main" id="{E6B95B88-9AC9-1D40-8DBC-EB74DB61A68F}"/>
              </a:ext>
            </a:extLst>
          </p:cNvPr>
          <p:cNvSpPr/>
          <p:nvPr/>
        </p:nvSpPr>
        <p:spPr>
          <a:xfrm>
            <a:off x="7036492" y="0"/>
            <a:ext cx="2119805" cy="765036"/>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pl-PL" sz="1013" b="0" i="0" u="none" strike="noStrike" kern="1200" cap="none" spc="0" normalizeH="0" baseline="0" noProof="0">
              <a:ln>
                <a:noFill/>
              </a:ln>
              <a:solidFill>
                <a:prstClr val="white"/>
              </a:solidFill>
              <a:effectLst/>
              <a:highlight>
                <a:srgbClr val="35F0CC"/>
              </a:highlight>
              <a:uLnTx/>
              <a:uFillTx/>
              <a:latin typeface="Calibri" panose="020F0502020204030204"/>
              <a:ea typeface="+mn-ea"/>
              <a:cs typeface="+mn-cs"/>
            </a:endParaRPr>
          </a:p>
        </p:txBody>
      </p:sp>
      <p:sp>
        <p:nvSpPr>
          <p:cNvPr id="12" name="Rectangle 13">
            <a:extLst>
              <a:ext uri="{FF2B5EF4-FFF2-40B4-BE49-F238E27FC236}">
                <a16:creationId xmlns:a16="http://schemas.microsoft.com/office/drawing/2014/main" id="{F0EA4D38-2432-4044-8072-12AEACBAD5FE}"/>
              </a:ext>
            </a:extLst>
          </p:cNvPr>
          <p:cNvSpPr/>
          <p:nvPr/>
        </p:nvSpPr>
        <p:spPr>
          <a:xfrm>
            <a:off x="0" y="-12401"/>
            <a:ext cx="7022849" cy="830021"/>
          </a:xfrm>
          <a:prstGeom prst="rect">
            <a:avLst/>
          </a:prstGeom>
          <a:solidFill>
            <a:srgbClr val="122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2">
            <a:extLst>
              <a:ext uri="{FF2B5EF4-FFF2-40B4-BE49-F238E27FC236}">
                <a16:creationId xmlns:a16="http://schemas.microsoft.com/office/drawing/2014/main" id="{0EF56503-5850-B241-9827-923016B794D8}"/>
              </a:ext>
            </a:extLst>
          </p:cNvPr>
          <p:cNvSpPr txBox="1">
            <a:spLocks/>
          </p:cNvSpPr>
          <p:nvPr/>
        </p:nvSpPr>
        <p:spPr>
          <a:xfrm>
            <a:off x="17608" y="216384"/>
            <a:ext cx="6768396" cy="377321"/>
          </a:xfrm>
          <a:prstGeom prst="rect">
            <a:avLst/>
          </a:prstGeom>
        </p:spPr>
        <p:txBody>
          <a:bodyPr vert="horz" lIns="68580" tIns="34290" rIns="68580" bIns="34290" rtlCol="0" anchor="ctr">
            <a:no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pl-PL" sz="1800" b="1" i="0" u="none" strike="noStrike" kern="1200" cap="none" spc="-1" normalizeH="0" baseline="0" noProof="0" dirty="0">
                <a:ln>
                  <a:noFill/>
                </a:ln>
                <a:solidFill>
                  <a:prstClr val="white"/>
                </a:solidFill>
                <a:effectLst/>
                <a:uLnTx/>
                <a:uFillTx/>
                <a:latin typeface="Calibri"/>
                <a:ea typeface="+mj-ea"/>
                <a:cs typeface="+mj-cs"/>
              </a:rPr>
              <a:t>3.2 </a:t>
            </a:r>
            <a:r>
              <a:rPr kumimoji="0" lang="en-US" sz="1800" b="1" i="0" u="none" strike="noStrike" kern="1200" cap="none" spc="-1" normalizeH="0" baseline="0" noProof="0" dirty="0">
                <a:ln>
                  <a:noFill/>
                </a:ln>
                <a:solidFill>
                  <a:prstClr val="white"/>
                </a:solidFill>
                <a:effectLst/>
                <a:uLnTx/>
                <a:uFillTx/>
                <a:latin typeface="Calibri"/>
                <a:ea typeface="Calibri"/>
                <a:cs typeface="+mj-cs"/>
              </a:rPr>
              <a:t>Reliability analysis of a gridded </a:t>
            </a:r>
            <a:r>
              <a:rPr kumimoji="0" lang="en-US" sz="1800" b="1" i="0" u="none" strike="noStrike" kern="1200" cap="none" spc="-1" normalizeH="0" baseline="0" noProof="0" dirty="0" err="1">
                <a:ln>
                  <a:noFill/>
                </a:ln>
                <a:solidFill>
                  <a:prstClr val="white"/>
                </a:solidFill>
                <a:effectLst/>
                <a:uLnTx/>
                <a:uFillTx/>
                <a:latin typeface="Calibri"/>
                <a:ea typeface="Calibri"/>
                <a:cs typeface="+mj-cs"/>
              </a:rPr>
              <a:t>RainGRS</a:t>
            </a:r>
            <a:r>
              <a:rPr kumimoji="0" lang="en-US" sz="1800" b="1" i="0" u="none" strike="noStrike" kern="1200" cap="none" spc="-1" normalizeH="0" baseline="0" noProof="0" dirty="0">
                <a:ln>
                  <a:noFill/>
                </a:ln>
                <a:solidFill>
                  <a:prstClr val="white"/>
                </a:solidFill>
                <a:effectLst/>
                <a:uLnTx/>
                <a:uFillTx/>
                <a:latin typeface="Calibri"/>
                <a:ea typeface="Calibri"/>
                <a:cs typeface="+mj-cs"/>
              </a:rPr>
              <a:t>+ high-resolution estimates of precipitation</a:t>
            </a:r>
            <a:r>
              <a:rPr kumimoji="0" lang="pl-PL" sz="1800" b="1" i="0" u="none" strike="noStrike" kern="1200" cap="none" spc="-1" normalizeH="0" baseline="0" noProof="0" dirty="0">
                <a:ln>
                  <a:noFill/>
                </a:ln>
                <a:solidFill>
                  <a:prstClr val="white"/>
                </a:solidFill>
                <a:effectLst/>
                <a:uLnTx/>
                <a:uFillTx/>
                <a:latin typeface="Calibri"/>
                <a:ea typeface="+mj-ea"/>
                <a:cs typeface="+mj-cs"/>
              </a:rPr>
              <a:t>  - </a:t>
            </a:r>
            <a:r>
              <a:rPr kumimoji="0" lang="pl-PL" sz="1800" b="1" i="0" u="none" strike="noStrike" kern="1200" cap="none" spc="-1" normalizeH="0" baseline="0" noProof="0" dirty="0" err="1">
                <a:ln>
                  <a:noFill/>
                </a:ln>
                <a:solidFill>
                  <a:prstClr val="white"/>
                </a:solidFill>
                <a:effectLst/>
                <a:uLnTx/>
                <a:uFillTx/>
                <a:latin typeface="Calibri"/>
                <a:ea typeface="+mj-ea"/>
                <a:cs typeface="+mj-cs"/>
              </a:rPr>
              <a:t>case</a:t>
            </a:r>
            <a:r>
              <a:rPr kumimoji="0" lang="pl-PL" sz="1800" b="1" i="0" u="none" strike="noStrike" kern="1200" cap="none" spc="-1" normalizeH="0" baseline="0" noProof="0" dirty="0">
                <a:ln>
                  <a:noFill/>
                </a:ln>
                <a:solidFill>
                  <a:prstClr val="white"/>
                </a:solidFill>
                <a:effectLst/>
                <a:uLnTx/>
                <a:uFillTx/>
                <a:latin typeface="Calibri"/>
                <a:ea typeface="+mj-ea"/>
                <a:cs typeface="+mj-cs"/>
              </a:rPr>
              <a:t> </a:t>
            </a:r>
            <a:r>
              <a:rPr kumimoji="0" lang="pl-PL" sz="1800" b="1" i="0" u="none" strike="noStrike" kern="1200" cap="none" spc="-1" normalizeH="0" baseline="0" noProof="0" dirty="0" err="1">
                <a:ln>
                  <a:noFill/>
                </a:ln>
                <a:solidFill>
                  <a:prstClr val="white"/>
                </a:solidFill>
                <a:effectLst/>
                <a:uLnTx/>
                <a:uFillTx/>
                <a:latin typeface="Calibri"/>
                <a:ea typeface="+mj-ea"/>
                <a:cs typeface="+mj-cs"/>
              </a:rPr>
              <a:t>study</a:t>
            </a:r>
            <a:r>
              <a:rPr kumimoji="0" lang="pl-PL" sz="1800" b="1" i="0" u="none" strike="noStrike" kern="1200" cap="none" spc="-1" normalizeH="0" baseline="0" noProof="0" dirty="0">
                <a:ln>
                  <a:noFill/>
                </a:ln>
                <a:solidFill>
                  <a:prstClr val="white"/>
                </a:solidFill>
                <a:effectLst/>
                <a:uLnTx/>
                <a:uFillTx/>
                <a:latin typeface="Calibri"/>
                <a:ea typeface="+mj-ea"/>
                <a:cs typeface="+mj-cs"/>
              </a:rPr>
              <a:t> 20230919-20231001- 24h </a:t>
            </a:r>
            <a:r>
              <a:rPr kumimoji="0" lang="pl-PL" sz="1800" b="1" i="0" u="none" strike="noStrike" kern="1200" cap="none" spc="-1" normalizeH="0" baseline="0" noProof="0" dirty="0" err="1">
                <a:ln>
                  <a:noFill/>
                </a:ln>
                <a:solidFill>
                  <a:prstClr val="white"/>
                </a:solidFill>
                <a:effectLst/>
                <a:uLnTx/>
                <a:uFillTx/>
                <a:latin typeface="Calibri"/>
                <a:ea typeface="+mj-ea"/>
                <a:cs typeface="+mj-cs"/>
              </a:rPr>
              <a:t>precipitation</a:t>
            </a:r>
            <a:r>
              <a:rPr kumimoji="0" lang="pl-PL" sz="1800" b="1" i="0" u="none" strike="noStrike" kern="1200" cap="none" spc="-1" normalizeH="0" baseline="0" noProof="0" dirty="0">
                <a:ln>
                  <a:noFill/>
                </a:ln>
                <a:solidFill>
                  <a:prstClr val="white"/>
                </a:solidFill>
                <a:effectLst/>
                <a:uLnTx/>
                <a:uFillTx/>
                <a:latin typeface="Calibri"/>
                <a:ea typeface="+mj-ea"/>
                <a:cs typeface="+mj-cs"/>
              </a:rPr>
              <a:t> (Joanna </a:t>
            </a:r>
            <a:r>
              <a:rPr kumimoji="0" lang="pl-PL" sz="1800" b="1" i="0" u="none" strike="noStrike" kern="1200" cap="none" spc="-1" normalizeH="0" baseline="0" noProof="0" dirty="0" err="1">
                <a:ln>
                  <a:noFill/>
                </a:ln>
                <a:solidFill>
                  <a:prstClr val="white"/>
                </a:solidFill>
                <a:effectLst/>
                <a:uLnTx/>
                <a:uFillTx/>
                <a:latin typeface="Calibri"/>
                <a:ea typeface="+mj-ea"/>
                <a:cs typeface="+mj-cs"/>
              </a:rPr>
              <a:t>Linkowska</a:t>
            </a:r>
            <a:r>
              <a:rPr kumimoji="0" lang="pl-PL" sz="1800" b="1" i="0" u="none" strike="noStrike" kern="1200" cap="none" spc="-1" normalizeH="0" baseline="0" noProof="0" dirty="0">
                <a:ln>
                  <a:noFill/>
                </a:ln>
                <a:solidFill>
                  <a:prstClr val="white"/>
                </a:solidFill>
                <a:effectLst/>
                <a:uLnTx/>
                <a:uFillTx/>
                <a:latin typeface="Calibri"/>
                <a:ea typeface="+mj-ea"/>
                <a:cs typeface="+mj-cs"/>
              </a:rPr>
              <a:t>)</a:t>
            </a:r>
            <a:endParaRPr kumimoji="0" lang="pl-PL"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8" name="Grafika 7">
            <a:extLst>
              <a:ext uri="{FF2B5EF4-FFF2-40B4-BE49-F238E27FC236}">
                <a16:creationId xmlns:a16="http://schemas.microsoft.com/office/drawing/2014/main" id="{BF82042E-54C0-4BDB-856A-9CAC873F3B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8869" y="96629"/>
            <a:ext cx="1440534" cy="507867"/>
          </a:xfrm>
          <a:prstGeom prst="rect">
            <a:avLst/>
          </a:prstGeom>
        </p:spPr>
      </p:pic>
      <p:pic>
        <p:nvPicPr>
          <p:cNvPr id="29" name="Symbol zastępczy zawartości 28"/>
          <p:cNvPicPr>
            <a:picLocks noGrp="1" noChangeAspect="1"/>
          </p:cNvPicPr>
          <p:nvPr>
            <p:ph/>
          </p:nvPr>
        </p:nvPicPr>
        <p:blipFill rotWithShape="1">
          <a:blip r:embed="rId6" cstate="print">
            <a:extLst>
              <a:ext uri="{28A0092B-C50C-407E-A947-70E740481C1C}">
                <a14:useLocalDpi xmlns:a14="http://schemas.microsoft.com/office/drawing/2010/main" val="0"/>
              </a:ext>
            </a:extLst>
          </a:blip>
          <a:srcRect l="2" t="3653" r="54284" b="-3653"/>
          <a:stretch/>
        </p:blipFill>
        <p:spPr>
          <a:xfrm>
            <a:off x="2239676" y="1140274"/>
            <a:ext cx="2163967" cy="2010346"/>
          </a:xfrm>
        </p:spPr>
      </p:pic>
      <p:pic>
        <p:nvPicPr>
          <p:cNvPr id="30" name="Symbol zastępczy zawartości 29"/>
          <p:cNvPicPr>
            <a:picLocks noGrp="1" noChangeAspect="1"/>
          </p:cNvPicPr>
          <p:nvPr>
            <p:ph/>
          </p:nvPr>
        </p:nvPicPr>
        <p:blipFill rotWithShape="1">
          <a:blip r:embed="rId6" cstate="print">
            <a:extLst>
              <a:ext uri="{28A0092B-C50C-407E-A947-70E740481C1C}">
                <a14:useLocalDpi xmlns:a14="http://schemas.microsoft.com/office/drawing/2010/main" val="0"/>
              </a:ext>
            </a:extLst>
          </a:blip>
          <a:srcRect l="47641" t="3237" r="371" b="-3237"/>
          <a:stretch/>
        </p:blipFill>
        <p:spPr>
          <a:xfrm>
            <a:off x="5556" y="1097363"/>
            <a:ext cx="2484979" cy="2010346"/>
          </a:xfrm>
        </p:spPr>
      </p:pic>
      <p:sp>
        <p:nvSpPr>
          <p:cNvPr id="32" name="pole tekstowe 31"/>
          <p:cNvSpPr txBox="1"/>
          <p:nvPr/>
        </p:nvSpPr>
        <p:spPr>
          <a:xfrm>
            <a:off x="2939209" y="910866"/>
            <a:ext cx="1144430"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pl-PL" sz="1050" b="1" i="0" u="none" strike="noStrike" kern="1200" cap="none" spc="0" normalizeH="0" baseline="0" noProof="0" dirty="0" err="1">
                <a:ln>
                  <a:noFill/>
                </a:ln>
                <a:solidFill>
                  <a:prstClr val="black"/>
                </a:solidFill>
                <a:effectLst/>
                <a:uLnTx/>
                <a:uFillTx/>
                <a:latin typeface="Arial"/>
                <a:ea typeface="+mn-ea"/>
                <a:cs typeface="+mn-cs"/>
              </a:rPr>
              <a:t>Rain</a:t>
            </a:r>
            <a:r>
              <a:rPr kumimoji="0" lang="pl-PL" sz="1050" b="1" i="0" u="none" strike="noStrike" kern="1200" cap="none" spc="0" normalizeH="0" baseline="0" noProof="0" dirty="0">
                <a:ln>
                  <a:noFill/>
                </a:ln>
                <a:solidFill>
                  <a:prstClr val="black"/>
                </a:solidFill>
                <a:effectLst/>
                <a:uLnTx/>
                <a:uFillTx/>
                <a:latin typeface="Arial"/>
                <a:ea typeface="+mn-ea"/>
                <a:cs typeface="+mn-cs"/>
              </a:rPr>
              <a:t> GRS</a:t>
            </a:r>
            <a:endParaRPr kumimoji="0" lang="en-GB" sz="1050" b="1" i="0" u="none" strike="noStrike" kern="1200" cap="none" spc="0" normalizeH="0" baseline="0" noProof="0" dirty="0">
              <a:ln>
                <a:noFill/>
              </a:ln>
              <a:solidFill>
                <a:prstClr val="black"/>
              </a:solidFill>
              <a:effectLst/>
              <a:uLnTx/>
              <a:uFillTx/>
              <a:latin typeface="Arial"/>
              <a:ea typeface="+mn-ea"/>
              <a:cs typeface="+mn-cs"/>
            </a:endParaRPr>
          </a:p>
        </p:txBody>
      </p:sp>
      <p:sp>
        <p:nvSpPr>
          <p:cNvPr id="33" name="pole tekstowe 32"/>
          <p:cNvSpPr txBox="1"/>
          <p:nvPr/>
        </p:nvSpPr>
        <p:spPr>
          <a:xfrm>
            <a:off x="4085602" y="915330"/>
            <a:ext cx="2478549" cy="230832"/>
          </a:xfrm>
          <a:prstGeom prst="rect">
            <a:avLst/>
          </a:prstGeom>
          <a:noFill/>
        </p:spPr>
        <p:txBody>
          <a:bodyPr wrap="square" lIns="68580" tIns="34290" rIns="68580" bIns="3429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1050" b="1" i="0" u="none" strike="noStrike" kern="1200" cap="none" spc="0" normalizeH="0" baseline="0" noProof="0" dirty="0" err="1">
                <a:ln>
                  <a:noFill/>
                </a:ln>
                <a:solidFill>
                  <a:prstClr val="black"/>
                </a:solidFill>
                <a:effectLst/>
                <a:uLnTx/>
                <a:uFillTx/>
                <a:latin typeface="Arial"/>
                <a:ea typeface="+mn-ea"/>
                <a:cs typeface="+mn-cs"/>
              </a:rPr>
              <a:t>Rain</a:t>
            </a:r>
            <a:r>
              <a:rPr kumimoji="0" lang="pl-PL" sz="1050" b="1" i="0" u="none" strike="noStrike" kern="1200" cap="none" spc="0" normalizeH="0" baseline="0" noProof="0" dirty="0">
                <a:ln>
                  <a:noFill/>
                </a:ln>
                <a:solidFill>
                  <a:prstClr val="black"/>
                </a:solidFill>
                <a:effectLst/>
                <a:uLnTx/>
                <a:uFillTx/>
                <a:latin typeface="Arial"/>
                <a:ea typeface="+mn-ea"/>
                <a:cs typeface="+mn-cs"/>
              </a:rPr>
              <a:t> GRS + </a:t>
            </a:r>
            <a:endParaRPr kumimoji="0" lang="en-US" sz="1050" b="1" i="0" u="none" strike="noStrike" kern="1200" cap="none" spc="0" normalizeH="0" baseline="0" noProof="0" dirty="0">
              <a:ln>
                <a:noFill/>
              </a:ln>
              <a:solidFill>
                <a:prstClr val="black"/>
              </a:solidFill>
              <a:effectLst/>
              <a:uLnTx/>
              <a:uFillTx/>
              <a:latin typeface="Arial"/>
              <a:ea typeface="+mn-ea"/>
              <a:cs typeface="Arial"/>
            </a:endParaRPr>
          </a:p>
        </p:txBody>
      </p:sp>
      <p:sp>
        <p:nvSpPr>
          <p:cNvPr id="34" name="pole tekstowe 33"/>
          <p:cNvSpPr txBox="1"/>
          <p:nvPr/>
        </p:nvSpPr>
        <p:spPr>
          <a:xfrm>
            <a:off x="187243" y="883417"/>
            <a:ext cx="2095280"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1050" b="1" i="0" u="none" strike="noStrike" kern="1200" cap="none" spc="0" normalizeH="0" baseline="0" noProof="0" dirty="0" err="1">
                <a:ln>
                  <a:noFill/>
                </a:ln>
                <a:solidFill>
                  <a:prstClr val="black"/>
                </a:solidFill>
                <a:effectLst/>
                <a:uLnTx/>
                <a:uFillTx/>
                <a:latin typeface="Arial"/>
                <a:ea typeface="+mn-ea"/>
                <a:cs typeface="+mn-cs"/>
              </a:rPr>
              <a:t>Rain</a:t>
            </a:r>
            <a:r>
              <a:rPr kumimoji="0" lang="pl-PL" sz="1050" b="1" i="0" u="none" strike="noStrike" kern="1200" cap="none" spc="0" normalizeH="0" baseline="0" noProof="0" dirty="0">
                <a:ln>
                  <a:noFill/>
                </a:ln>
                <a:solidFill>
                  <a:prstClr val="black"/>
                </a:solidFill>
                <a:effectLst/>
                <a:uLnTx/>
                <a:uFillTx/>
                <a:latin typeface="Arial"/>
                <a:ea typeface="+mn-ea"/>
                <a:cs typeface="+mn-cs"/>
              </a:rPr>
              <a:t> G</a:t>
            </a:r>
            <a:r>
              <a:rPr kumimoji="0" lang="en-US" sz="1050" b="1" i="0" u="none" strike="noStrike" kern="1200" cap="none" spc="0" normalizeH="0" baseline="0" noProof="0" dirty="0">
                <a:ln>
                  <a:noFill/>
                </a:ln>
                <a:solidFill>
                  <a:prstClr val="black"/>
                </a:solidFill>
                <a:effectLst/>
                <a:uLnTx/>
                <a:uFillTx/>
                <a:latin typeface="Arial"/>
                <a:ea typeface="+mn-ea"/>
                <a:cs typeface="+mn-cs"/>
              </a:rPr>
              <a:t>auges </a:t>
            </a:r>
            <a:r>
              <a:rPr kumimoji="0" lang="en-US" sz="1050" b="1" i="0" u="none" strike="noStrike" kern="1200" cap="none" spc="0" normalizeH="0" baseline="0" noProof="0" dirty="0" err="1">
                <a:ln>
                  <a:noFill/>
                </a:ln>
                <a:solidFill>
                  <a:prstClr val="black"/>
                </a:solidFill>
                <a:effectLst/>
                <a:uLnTx/>
                <a:uFillTx/>
                <a:latin typeface="Arial"/>
                <a:ea typeface="+mn-ea"/>
                <a:cs typeface="+mn-cs"/>
              </a:rPr>
              <a:t>Hellmans</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2" name="Obraz 1"/>
          <p:cNvPicPr>
            <a:picLocks noChangeAspect="1"/>
          </p:cNvPicPr>
          <p:nvPr/>
        </p:nvPicPr>
        <p:blipFill>
          <a:blip r:embed="rId7"/>
          <a:stretch>
            <a:fillRect/>
          </a:stretch>
        </p:blipFill>
        <p:spPr>
          <a:xfrm>
            <a:off x="6874890" y="964288"/>
            <a:ext cx="2047639" cy="1738970"/>
          </a:xfrm>
          <a:prstGeom prst="rect">
            <a:avLst/>
          </a:prstGeom>
        </p:spPr>
      </p:pic>
      <p:sp>
        <p:nvSpPr>
          <p:cNvPr id="3" name="Prostokąt 2"/>
          <p:cNvSpPr/>
          <p:nvPr/>
        </p:nvSpPr>
        <p:spPr>
          <a:xfrm rot="16200000">
            <a:off x="5868070" y="1589441"/>
            <a:ext cx="1501571"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ptos" panose="020B0004020202020204"/>
                <a:ea typeface="+mn-ea"/>
                <a:cs typeface="+mn-cs"/>
              </a:rPr>
              <a:t>Difference Rain GRS+ vs Rain GRS</a:t>
            </a:r>
          </a:p>
        </p:txBody>
      </p:sp>
      <p:sp>
        <p:nvSpPr>
          <p:cNvPr id="6" name="pole tekstowe 5">
            <a:extLst>
              <a:ext uri="{FF2B5EF4-FFF2-40B4-BE49-F238E27FC236}">
                <a16:creationId xmlns:a16="http://schemas.microsoft.com/office/drawing/2014/main" id="{3A9A01D4-2B1B-EDB6-71B5-4CEF6315DA3B}"/>
              </a:ext>
            </a:extLst>
          </p:cNvPr>
          <p:cNvSpPr txBox="1"/>
          <p:nvPr/>
        </p:nvSpPr>
        <p:spPr>
          <a:xfrm>
            <a:off x="451146" y="3206533"/>
            <a:ext cx="5541921"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a:ea typeface="+mn-ea"/>
                <a:cs typeface="+mn-cs"/>
              </a:rPr>
              <a:t>Rain GRS v s Hellmann Rain Gauges</a:t>
            </a:r>
          </a:p>
        </p:txBody>
      </p:sp>
      <p:sp>
        <p:nvSpPr>
          <p:cNvPr id="7" name="pole tekstowe 6">
            <a:extLst>
              <a:ext uri="{FF2B5EF4-FFF2-40B4-BE49-F238E27FC236}">
                <a16:creationId xmlns:a16="http://schemas.microsoft.com/office/drawing/2014/main" id="{8BBED234-9A58-DC5E-193F-6DF6218BA75F}"/>
              </a:ext>
            </a:extLst>
          </p:cNvPr>
          <p:cNvSpPr txBox="1"/>
          <p:nvPr/>
        </p:nvSpPr>
        <p:spPr>
          <a:xfrm>
            <a:off x="3321659" y="3219358"/>
            <a:ext cx="3080084"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a:ea typeface="+mn-ea"/>
                <a:cs typeface="+mn-cs"/>
              </a:rPr>
              <a:t>Rain GRS + v s Hellmann Rain Gauges</a:t>
            </a:r>
          </a:p>
        </p:txBody>
      </p:sp>
      <p:sp>
        <p:nvSpPr>
          <p:cNvPr id="9" name="pole tekstowe 8">
            <a:extLst>
              <a:ext uri="{FF2B5EF4-FFF2-40B4-BE49-F238E27FC236}">
                <a16:creationId xmlns:a16="http://schemas.microsoft.com/office/drawing/2014/main" id="{24A24A7F-B61A-3BDD-8462-DFC5B2C21F52}"/>
              </a:ext>
            </a:extLst>
          </p:cNvPr>
          <p:cNvSpPr txBox="1"/>
          <p:nvPr/>
        </p:nvSpPr>
        <p:spPr>
          <a:xfrm>
            <a:off x="6293287" y="2924394"/>
            <a:ext cx="2873774"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Slightly better POD and ETS for </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RainGRS</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 for all the thresholds, </a:t>
            </a:r>
            <a:endPar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FAR slightly better only for small precipitation. </a:t>
            </a:r>
            <a:endPar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BIAS better for all the thresholds except 2.0mm and 10.0mm.</a:t>
            </a:r>
          </a:p>
        </p:txBody>
      </p:sp>
      <p:pic>
        <p:nvPicPr>
          <p:cNvPr id="11" name="Obraz 10" descr="Obraz zawierający tekst, zrzut ekranu, Czcionka, numer&#10;&#10;Opis wygenerowany automatycznie">
            <a:extLst>
              <a:ext uri="{FF2B5EF4-FFF2-40B4-BE49-F238E27FC236}">
                <a16:creationId xmlns:a16="http://schemas.microsoft.com/office/drawing/2014/main" id="{7ACCF4A9-AF65-1FF8-4FDF-8476105ABA2D}"/>
              </a:ext>
            </a:extLst>
          </p:cNvPr>
          <p:cNvPicPr>
            <a:picLocks noChangeAspect="1"/>
          </p:cNvPicPr>
          <p:nvPr/>
        </p:nvPicPr>
        <p:blipFill>
          <a:blip r:embed="rId8"/>
          <a:stretch>
            <a:fillRect/>
          </a:stretch>
        </p:blipFill>
        <p:spPr>
          <a:xfrm>
            <a:off x="262797" y="3493845"/>
            <a:ext cx="5730270" cy="933076"/>
          </a:xfrm>
          <a:prstGeom prst="rect">
            <a:avLst/>
          </a:prstGeom>
        </p:spPr>
      </p:pic>
      <p:pic>
        <p:nvPicPr>
          <p:cNvPr id="17" name="Obraz 16" descr="Obraz zawierający tekst, zrzut ekranu, żółty, Wielobarwność&#10;&#10;Opis wygenerowany automatycznie">
            <a:extLst>
              <a:ext uri="{FF2B5EF4-FFF2-40B4-BE49-F238E27FC236}">
                <a16:creationId xmlns:a16="http://schemas.microsoft.com/office/drawing/2014/main" id="{EF41E4E7-801C-2152-D1A8-D56A65528F60}"/>
              </a:ext>
            </a:extLst>
          </p:cNvPr>
          <p:cNvPicPr>
            <a:picLocks noChangeAspect="1"/>
          </p:cNvPicPr>
          <p:nvPr/>
        </p:nvPicPr>
        <p:blipFill>
          <a:blip r:embed="rId9"/>
          <a:stretch>
            <a:fillRect/>
          </a:stretch>
        </p:blipFill>
        <p:spPr>
          <a:xfrm>
            <a:off x="262797" y="4665924"/>
            <a:ext cx="2325549" cy="2081003"/>
          </a:xfrm>
          <a:prstGeom prst="rect">
            <a:avLst/>
          </a:prstGeom>
        </p:spPr>
      </p:pic>
      <p:sp>
        <p:nvSpPr>
          <p:cNvPr id="16" name="pole tekstowe 15">
            <a:extLst>
              <a:ext uri="{FF2B5EF4-FFF2-40B4-BE49-F238E27FC236}">
                <a16:creationId xmlns:a16="http://schemas.microsoft.com/office/drawing/2014/main" id="{D1ED9511-0703-EA0D-93B3-5C9A05FB4D76}"/>
              </a:ext>
            </a:extLst>
          </p:cNvPr>
          <p:cNvSpPr txBox="1"/>
          <p:nvPr/>
        </p:nvSpPr>
        <p:spPr>
          <a:xfrm rot="16200000">
            <a:off x="-361961" y="5699323"/>
            <a:ext cx="1098409"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0B0004020202020204"/>
                <a:ea typeface="+mn-ea"/>
                <a:cs typeface="+mn-cs"/>
              </a:rPr>
              <a:t>Rain GRS</a:t>
            </a:r>
          </a:p>
        </p:txBody>
      </p:sp>
      <p:pic>
        <p:nvPicPr>
          <p:cNvPr id="20" name="Obraz 19" descr="Obraz zawierający tekst, zrzut ekranu, żółty, Równolegle&#10;&#10;Opis wygenerowany automatycznie">
            <a:extLst>
              <a:ext uri="{FF2B5EF4-FFF2-40B4-BE49-F238E27FC236}">
                <a16:creationId xmlns:a16="http://schemas.microsoft.com/office/drawing/2014/main" id="{578FC94A-7AD0-E453-E07D-160CF903D8A9}"/>
              </a:ext>
            </a:extLst>
          </p:cNvPr>
          <p:cNvPicPr>
            <a:picLocks noChangeAspect="1"/>
          </p:cNvPicPr>
          <p:nvPr/>
        </p:nvPicPr>
        <p:blipFill>
          <a:blip r:embed="rId10"/>
          <a:stretch>
            <a:fillRect/>
          </a:stretch>
        </p:blipFill>
        <p:spPr>
          <a:xfrm>
            <a:off x="2157074" y="4689410"/>
            <a:ext cx="2284901" cy="2043844"/>
          </a:xfrm>
          <a:prstGeom prst="rect">
            <a:avLst/>
          </a:prstGeom>
        </p:spPr>
      </p:pic>
      <p:pic>
        <p:nvPicPr>
          <p:cNvPr id="22" name="Obraz 21" descr="Obraz zawierający tekst, zrzut ekranu, Wielobarwność, diagram&#10;&#10;Opis wygenerowany automatycznie">
            <a:extLst>
              <a:ext uri="{FF2B5EF4-FFF2-40B4-BE49-F238E27FC236}">
                <a16:creationId xmlns:a16="http://schemas.microsoft.com/office/drawing/2014/main" id="{D8831355-6A1B-98B5-C34F-207237399AC7}"/>
              </a:ext>
            </a:extLst>
          </p:cNvPr>
          <p:cNvPicPr>
            <a:picLocks noChangeAspect="1"/>
          </p:cNvPicPr>
          <p:nvPr/>
        </p:nvPicPr>
        <p:blipFill>
          <a:blip r:embed="rId11"/>
          <a:stretch>
            <a:fillRect/>
          </a:stretch>
        </p:blipFill>
        <p:spPr>
          <a:xfrm>
            <a:off x="4202663" y="4689411"/>
            <a:ext cx="2285144" cy="2043844"/>
          </a:xfrm>
          <a:prstGeom prst="rect">
            <a:avLst/>
          </a:prstGeom>
        </p:spPr>
      </p:pic>
      <p:sp>
        <p:nvSpPr>
          <p:cNvPr id="21" name="pole tekstowe 20">
            <a:extLst>
              <a:ext uri="{FF2B5EF4-FFF2-40B4-BE49-F238E27FC236}">
                <a16:creationId xmlns:a16="http://schemas.microsoft.com/office/drawing/2014/main" id="{555524A4-A9B6-0452-B9BB-4285EBECBF9C}"/>
              </a:ext>
            </a:extLst>
          </p:cNvPr>
          <p:cNvSpPr txBox="1"/>
          <p:nvPr/>
        </p:nvSpPr>
        <p:spPr>
          <a:xfrm rot="16200000">
            <a:off x="1570914" y="5661687"/>
            <a:ext cx="114156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0B0004020202020204"/>
                <a:ea typeface="+mn-ea"/>
                <a:cs typeface="+mn-cs"/>
              </a:rPr>
              <a:t>Rain GRS + </a:t>
            </a:r>
          </a:p>
        </p:txBody>
      </p:sp>
      <p:sp>
        <p:nvSpPr>
          <p:cNvPr id="23" name="pole tekstowe 22">
            <a:extLst>
              <a:ext uri="{FF2B5EF4-FFF2-40B4-BE49-F238E27FC236}">
                <a16:creationId xmlns:a16="http://schemas.microsoft.com/office/drawing/2014/main" id="{404EDEBF-9CBF-6110-9FA8-34BD992B2FAE}"/>
              </a:ext>
            </a:extLst>
          </p:cNvPr>
          <p:cNvSpPr txBox="1"/>
          <p:nvPr/>
        </p:nvSpPr>
        <p:spPr>
          <a:xfrm rot="16200000">
            <a:off x="3391236" y="5552608"/>
            <a:ext cx="152704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0B0004020202020204"/>
                <a:ea typeface="+mn-ea"/>
                <a:cs typeface="+mn-cs"/>
              </a:rPr>
              <a:t>Difference Rain GRS+ vs Rain GRS</a:t>
            </a:r>
          </a:p>
        </p:txBody>
      </p:sp>
      <p:sp>
        <p:nvSpPr>
          <p:cNvPr id="24" name="pole tekstowe 23">
            <a:extLst>
              <a:ext uri="{FF2B5EF4-FFF2-40B4-BE49-F238E27FC236}">
                <a16:creationId xmlns:a16="http://schemas.microsoft.com/office/drawing/2014/main" id="{C26A6B6C-1FC9-06B8-3E89-BD17D2DD394E}"/>
              </a:ext>
            </a:extLst>
          </p:cNvPr>
          <p:cNvSpPr txBox="1"/>
          <p:nvPr/>
        </p:nvSpPr>
        <p:spPr>
          <a:xfrm>
            <a:off x="6466775" y="4452600"/>
            <a:ext cx="2678284" cy="2031325"/>
          </a:xfrm>
          <a:prstGeom prst="rect">
            <a:avLst/>
          </a:prstGeom>
          <a:noFill/>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rPr>
              <a:t>For a</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ll</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thresholds </a:t>
            </a:r>
            <a:r>
              <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rPr>
              <a:t>&amp;</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spatial scales FSS &gt; 0.7 </a:t>
            </a:r>
            <a:endPar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Very high values of FSS for smaller t</a:t>
            </a:r>
            <a:r>
              <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rPr>
              <a:t>h</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resholds</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and smaller </a:t>
            </a:r>
            <a:r>
              <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rPr>
              <a:t>&amp;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larger spatial scales</a:t>
            </a:r>
          </a:p>
          <a:p>
            <a:pPr marL="214313" marR="0" lvl="0" indent="-214313" algn="l" defTabSz="685800" rtl="0" eaLnBrk="1" fontAlgn="auto" latinLnBrk="0" hangingPunct="1">
              <a:lnSpc>
                <a:spcPct val="100000"/>
              </a:lnSpc>
              <a:spcBef>
                <a:spcPts val="0"/>
              </a:spcBef>
              <a:spcAft>
                <a:spcPts val="0"/>
              </a:spcAft>
              <a:buClrTx/>
              <a:buSzTx/>
              <a:buFont typeface="Wingdings"/>
              <a:buChar char="q"/>
              <a:tabLst/>
              <a:defRPr/>
            </a:pP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Difference of FSS for Rain GRS </a:t>
            </a:r>
            <a:r>
              <a:rPr kumimoji="0" lang="pl-PL" sz="1400" b="0" i="0" u="none" strike="noStrike" kern="1200" cap="none" spc="0" normalizeH="0" baseline="0" noProof="0" dirty="0">
                <a:ln>
                  <a:noFill/>
                </a:ln>
                <a:solidFill>
                  <a:prstClr val="black"/>
                </a:solidFill>
                <a:effectLst/>
                <a:uLnTx/>
                <a:uFillTx/>
                <a:latin typeface="Aptos" panose="020B0004020202020204"/>
                <a:ea typeface="+mn-ea"/>
                <a:cs typeface="+mn-cs"/>
              </a:rPr>
              <a:t>&amp;</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Rain GRS + are neglectable</a:t>
            </a:r>
          </a:p>
        </p:txBody>
      </p:sp>
      <p:sp>
        <p:nvSpPr>
          <p:cNvPr id="4" name="Slide Number Placeholder 3">
            <a:extLst>
              <a:ext uri="{FF2B5EF4-FFF2-40B4-BE49-F238E27FC236}">
                <a16:creationId xmlns:a16="http://schemas.microsoft.com/office/drawing/2014/main" id="{D25F32AE-4695-A6D1-CA44-E46F61F24D95}"/>
              </a:ext>
            </a:extLst>
          </p:cNvPr>
          <p:cNvSpPr>
            <a:spLocks noGrp="1"/>
          </p:cNvSpPr>
          <p:nvPr>
            <p:ph type="sldNum"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BFDCFD-CCF3-4302-AB96-C57468C810E1}" type="slidenum">
              <a:rPr kumimoji="0" lang="en-GB" sz="9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Tree>
    <p:extLst>
      <p:ext uri="{BB962C8B-B14F-4D97-AF65-F5344CB8AC3E}">
        <p14:creationId xmlns:p14="http://schemas.microsoft.com/office/powerpoint/2010/main" val="458673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
          <p:cNvSpPr/>
          <p:nvPr/>
        </p:nvSpPr>
        <p:spPr>
          <a:xfrm>
            <a:off x="-48844" y="5516966"/>
            <a:ext cx="9241689" cy="1341033"/>
          </a:xfrm>
          <a:prstGeom prst="rect">
            <a:avLst/>
          </a:prstGeom>
          <a:solidFill>
            <a:srgbClr val="122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105" name="Google Shape;105;p1"/>
          <p:cNvSpPr txBox="1">
            <a:spLocks noGrp="1"/>
          </p:cNvSpPr>
          <p:nvPr>
            <p:ph type="title"/>
          </p:nvPr>
        </p:nvSpPr>
        <p:spPr>
          <a:xfrm>
            <a:off x="27124" y="5573601"/>
            <a:ext cx="9116876" cy="12277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400"/>
              <a:buFont typeface="Arial"/>
              <a:buNone/>
            </a:pPr>
            <a:br>
              <a:rPr lang="en-US" sz="1400" dirty="0">
                <a:latin typeface="Times New Roman" panose="02020603050405020304" pitchFamily="18" charset="0"/>
                <a:cs typeface="Times New Roman" panose="02020603050405020304" pitchFamily="18" charset="0"/>
              </a:rPr>
            </a:br>
            <a:r>
              <a:rPr lang="en-US" sz="1400" b="1" strike="noStrike" dirty="0">
                <a:solidFill>
                  <a:srgbClr val="FFFF00"/>
                </a:solidFill>
                <a:latin typeface="Times New Roman" panose="02020603050405020304" pitchFamily="18" charset="0"/>
                <a:ea typeface="Calibri"/>
                <a:cs typeface="Times New Roman" panose="02020603050405020304" pitchFamily="18" charset="0"/>
                <a:sym typeface="Calibri"/>
              </a:rPr>
              <a:t>IMGW-PIB</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Jan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Szturc</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Anna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Jurczyk</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Katarzyna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Ośródka</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Magdalena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Pasierb</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Marcin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Grzelczyk</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Radosław</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Drożdżoł</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Martyna</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Zosicz</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Bartłomiej</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Sobczyk, Adam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Jaczewski</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Joanna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Linkowska</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b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br>
            <a:r>
              <a:rPr lang="en-US" sz="1400" b="1" strike="noStrike" dirty="0">
                <a:solidFill>
                  <a:srgbClr val="FFFF00"/>
                </a:solidFill>
                <a:latin typeface="Times New Roman" panose="02020603050405020304" pitchFamily="18" charset="0"/>
                <a:ea typeface="Calibri"/>
                <a:cs typeface="Times New Roman" panose="02020603050405020304" pitchFamily="18" charset="0"/>
                <a:sym typeface="Calibri"/>
              </a:rPr>
              <a:t>HNMS: </a:t>
            </a:r>
            <a:r>
              <a:rPr lang="en-US" sz="1400" b="1" strike="noStrike" dirty="0">
                <a:solidFill>
                  <a:schemeClr val="lt1"/>
                </a:solidFill>
                <a:latin typeface="Times New Roman" panose="02020603050405020304" pitchFamily="18" charset="0"/>
                <a:ea typeface="Calibri"/>
                <a:cs typeface="Times New Roman" panose="02020603050405020304" pitchFamily="18" charset="0"/>
                <a:sym typeface="Calibri"/>
              </a:rPr>
              <a:t>Flora </a:t>
            </a:r>
            <a:r>
              <a:rPr lang="en-US" sz="1400" b="1" strike="noStrike" dirty="0" err="1">
                <a:solidFill>
                  <a:schemeClr val="lt1"/>
                </a:solidFill>
                <a:latin typeface="Times New Roman" panose="02020603050405020304" pitchFamily="18" charset="0"/>
                <a:ea typeface="Calibri"/>
                <a:cs typeface="Times New Roman" panose="02020603050405020304" pitchFamily="18" charset="0"/>
                <a:sym typeface="Calibri"/>
              </a:rPr>
              <a:t>Gofa</a:t>
            </a:r>
            <a:r>
              <a:rPr lang="en-US" sz="1400" b="1" strike="noStrike" dirty="0">
                <a:solidFill>
                  <a:schemeClr val="lt1"/>
                </a:solidFill>
                <a:latin typeface="Times New Roman" panose="02020603050405020304" pitchFamily="18" charset="0"/>
                <a:ea typeface="Calibri"/>
                <a:cs typeface="Times New Roman" panose="02020603050405020304" pitchFamily="18" charset="0"/>
                <a:sym typeface="Calibri"/>
              </a:rPr>
              <a:t>, Dimitra </a:t>
            </a:r>
            <a:r>
              <a:rPr lang="en-US" sz="1400" b="1" strike="noStrike" dirty="0" err="1">
                <a:solidFill>
                  <a:schemeClr val="lt1"/>
                </a:solidFill>
                <a:latin typeface="Times New Roman" panose="02020603050405020304" pitchFamily="18" charset="0"/>
                <a:ea typeface="Calibri"/>
                <a:cs typeface="Times New Roman" panose="02020603050405020304" pitchFamily="18" charset="0"/>
                <a:sym typeface="Calibri"/>
              </a:rPr>
              <a:t>Boucouvala</a:t>
            </a:r>
            <a:br>
              <a:rPr lang="en-US" sz="1400" dirty="0">
                <a:latin typeface="Times New Roman" panose="02020603050405020304" pitchFamily="18" charset="0"/>
                <a:cs typeface="Times New Roman" panose="02020603050405020304" pitchFamily="18" charset="0"/>
              </a:rPr>
            </a:br>
            <a:r>
              <a:rPr lang="en-US" sz="1400" b="1" strike="noStrike" dirty="0">
                <a:solidFill>
                  <a:srgbClr val="FFFF00"/>
                </a:solidFill>
                <a:latin typeface="Times New Roman" panose="02020603050405020304" pitchFamily="18" charset="0"/>
                <a:ea typeface="Calibri"/>
                <a:cs typeface="Times New Roman" panose="02020603050405020304" pitchFamily="18" charset="0"/>
                <a:sym typeface="Calibri"/>
              </a:rPr>
              <a:t>CIMA</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Massimo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Milelli</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Elena Oberto, </a:t>
            </a:r>
            <a:r>
              <a:rPr lang="en-US" sz="1400" b="1" dirty="0">
                <a:solidFill>
                  <a:srgbClr val="FFFFFF"/>
                </a:solidFill>
                <a:latin typeface="Times New Roman" panose="02020603050405020304" pitchFamily="18" charset="0"/>
                <a:ea typeface="Calibri"/>
                <a:cs typeface="Times New Roman" panose="02020603050405020304" pitchFamily="18" charset="0"/>
                <a:sym typeface="Calibri"/>
              </a:rPr>
              <a:t>Francesco </a:t>
            </a:r>
            <a:r>
              <a:rPr lang="en-US" sz="1400" b="1" dirty="0" err="1">
                <a:solidFill>
                  <a:srgbClr val="FFFFFF"/>
                </a:solidFill>
                <a:latin typeface="Times New Roman" panose="02020603050405020304" pitchFamily="18" charset="0"/>
                <a:ea typeface="Calibri"/>
                <a:cs typeface="Times New Roman" panose="02020603050405020304" pitchFamily="18" charset="0"/>
                <a:sym typeface="Calibri"/>
              </a:rPr>
              <a:t>Uboldi</a:t>
            </a:r>
            <a:br>
              <a:rPr lang="en-US" sz="1400" b="1" dirty="0">
                <a:solidFill>
                  <a:srgbClr val="FFFFFF"/>
                </a:solidFill>
                <a:latin typeface="Times New Roman" panose="02020603050405020304" pitchFamily="18" charset="0"/>
                <a:ea typeface="Calibri"/>
                <a:cs typeface="Times New Roman" panose="02020603050405020304" pitchFamily="18" charset="0"/>
                <a:sym typeface="Calibri"/>
              </a:rPr>
            </a:br>
            <a:r>
              <a:rPr lang="en-US" sz="1400" b="1" dirty="0">
                <a:solidFill>
                  <a:srgbClr val="FFFF00"/>
                </a:solidFill>
                <a:latin typeface="Times New Roman" panose="02020603050405020304" pitchFamily="18" charset="0"/>
                <a:ea typeface="Calibri"/>
                <a:cs typeface="Times New Roman" panose="02020603050405020304" pitchFamily="18" charset="0"/>
                <a:sym typeface="Calibri"/>
              </a:rPr>
              <a:t>ARPA Piemonte</a:t>
            </a:r>
            <a:r>
              <a:rPr lang="en-US" sz="1400" b="1" dirty="0">
                <a:solidFill>
                  <a:schemeClr val="lt1"/>
                </a:solidFill>
                <a:latin typeface="Times New Roman" panose="02020603050405020304" pitchFamily="18" charset="0"/>
                <a:ea typeface="Calibri"/>
                <a:cs typeface="Times New Roman" panose="02020603050405020304" pitchFamily="18" charset="0"/>
                <a:sym typeface="Calibri"/>
              </a:rPr>
              <a:t>: Valeria </a:t>
            </a:r>
            <a:r>
              <a:rPr lang="en-US" sz="1400" b="1" dirty="0" err="1">
                <a:solidFill>
                  <a:schemeClr val="lt1"/>
                </a:solidFill>
                <a:latin typeface="Times New Roman" panose="02020603050405020304" pitchFamily="18" charset="0"/>
                <a:ea typeface="Calibri"/>
                <a:cs typeface="Times New Roman" panose="02020603050405020304" pitchFamily="18" charset="0"/>
                <a:sym typeface="Calibri"/>
              </a:rPr>
              <a:t>Garbero</a:t>
            </a:r>
            <a:endParaRPr sz="1400" b="1" dirty="0">
              <a:solidFill>
                <a:schemeClr val="lt1"/>
              </a:solidFill>
              <a:latin typeface="Times New Roman" panose="02020603050405020304" pitchFamily="18" charset="0"/>
              <a:ea typeface="Calibri"/>
              <a:cs typeface="Times New Roman" panose="02020603050405020304" pitchFamily="18" charset="0"/>
              <a:sym typeface="Calibri"/>
            </a:endParaRPr>
          </a:p>
          <a:p>
            <a:pPr marL="0" lvl="0" indent="0" algn="l" rtl="0">
              <a:lnSpc>
                <a:spcPct val="90000"/>
              </a:lnSpc>
              <a:spcBef>
                <a:spcPts val="0"/>
              </a:spcBef>
              <a:spcAft>
                <a:spcPts val="0"/>
              </a:spcAft>
              <a:buClr>
                <a:schemeClr val="dk1"/>
              </a:buClr>
              <a:buSzPts val="1400"/>
              <a:buFont typeface="Arial"/>
              <a:buNone/>
            </a:pPr>
            <a:r>
              <a:rPr lang="en-US" sz="1400" b="1" dirty="0" err="1">
                <a:solidFill>
                  <a:srgbClr val="FFFF00"/>
                </a:solidFill>
                <a:latin typeface="Times New Roman" panose="02020603050405020304" pitchFamily="18" charset="0"/>
                <a:ea typeface="Calibri"/>
                <a:cs typeface="Times New Roman" panose="02020603050405020304" pitchFamily="18" charset="0"/>
                <a:sym typeface="Calibri"/>
              </a:rPr>
              <a:t>Politecnico</a:t>
            </a:r>
            <a:r>
              <a:rPr lang="en-US" sz="1400" b="1" dirty="0">
                <a:solidFill>
                  <a:srgbClr val="FFFF00"/>
                </a:solidFill>
                <a:latin typeface="Times New Roman" panose="02020603050405020304" pitchFamily="18" charset="0"/>
                <a:ea typeface="Calibri"/>
                <a:cs typeface="Times New Roman" panose="02020603050405020304" pitchFamily="18" charset="0"/>
                <a:sym typeface="Calibri"/>
              </a:rPr>
              <a:t> di Torino</a:t>
            </a:r>
            <a:r>
              <a:rPr lang="en-US" sz="1400" b="1" dirty="0">
                <a:solidFill>
                  <a:schemeClr val="lt1"/>
                </a:solidFill>
                <a:latin typeface="Times New Roman" panose="02020603050405020304" pitchFamily="18" charset="0"/>
                <a:ea typeface="Calibri"/>
                <a:cs typeface="Times New Roman" panose="02020603050405020304" pitchFamily="18" charset="0"/>
                <a:sym typeface="Calibri"/>
              </a:rPr>
              <a:t>: Tanguy </a:t>
            </a:r>
            <a:r>
              <a:rPr lang="en-US" sz="1400" b="1" dirty="0" err="1">
                <a:solidFill>
                  <a:schemeClr val="lt1"/>
                </a:solidFill>
                <a:latin typeface="Times New Roman" panose="02020603050405020304" pitchFamily="18" charset="0"/>
                <a:ea typeface="Calibri"/>
                <a:cs typeface="Times New Roman" panose="02020603050405020304" pitchFamily="18" charset="0"/>
                <a:sym typeface="Calibri"/>
              </a:rPr>
              <a:t>Houget</a:t>
            </a:r>
            <a:br>
              <a:rPr lang="en-US" sz="1400" dirty="0">
                <a:latin typeface="Times New Roman" panose="02020603050405020304" pitchFamily="18" charset="0"/>
                <a:cs typeface="Times New Roman" panose="02020603050405020304" pitchFamily="18" charset="0"/>
              </a:rPr>
            </a:br>
            <a:r>
              <a:rPr lang="en-US" sz="1400" b="1" strike="noStrike" dirty="0">
                <a:solidFill>
                  <a:srgbClr val="FFFF00"/>
                </a:solidFill>
                <a:latin typeface="Times New Roman" panose="02020603050405020304" pitchFamily="18" charset="0"/>
                <a:ea typeface="Calibri"/>
                <a:cs typeface="Times New Roman" panose="02020603050405020304" pitchFamily="18" charset="0"/>
                <a:sym typeface="Calibri"/>
              </a:rPr>
              <a:t>CNMCA</a:t>
            </a: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Francesco </a:t>
            </a:r>
            <a:r>
              <a:rPr lang="en-US" sz="1400" b="1" strike="noStrike" dirty="0" err="1">
                <a:solidFill>
                  <a:srgbClr val="FFFFFF"/>
                </a:solidFill>
                <a:latin typeface="Times New Roman" panose="02020603050405020304" pitchFamily="18" charset="0"/>
                <a:ea typeface="Calibri"/>
                <a:cs typeface="Times New Roman" panose="02020603050405020304" pitchFamily="18" charset="0"/>
                <a:sym typeface="Calibri"/>
              </a:rPr>
              <a:t>Sudati</a:t>
            </a:r>
            <a:br>
              <a:rPr lang="en-US" sz="1400" dirty="0">
                <a:latin typeface="Times New Roman" panose="02020603050405020304" pitchFamily="18" charset="0"/>
                <a:cs typeface="Times New Roman" panose="02020603050405020304" pitchFamily="18" charset="0"/>
              </a:rPr>
            </a:br>
            <a:r>
              <a:rPr lang="en-US" sz="1400" b="1" strike="noStrike" dirty="0">
                <a:solidFill>
                  <a:srgbClr val="FFFFFF"/>
                </a:solidFill>
                <a:latin typeface="Times New Roman" panose="02020603050405020304" pitchFamily="18" charset="0"/>
                <a:ea typeface="Calibri"/>
                <a:cs typeface="Times New Roman" panose="02020603050405020304" pitchFamily="18" charset="0"/>
                <a:sym typeface="Calibri"/>
              </a:rPr>
              <a:t> </a:t>
            </a:r>
            <a:endParaRPr sz="1400" b="0" strike="noStrik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11" name="Google Shape;111;p1"/>
          <p:cNvSpPr/>
          <p:nvPr/>
        </p:nvSpPr>
        <p:spPr>
          <a:xfrm>
            <a:off x="58731" y="0"/>
            <a:ext cx="9241689" cy="829543"/>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Times New Roman"/>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Priority Project: </a:t>
            </a:r>
            <a:r>
              <a:rPr kumimoji="0" lang="en-US" sz="2400" b="1" i="0" u="none" strike="sngStrike" kern="0" cap="none" spc="0" normalizeH="0" baseline="0" noProof="0" dirty="0">
                <a:ln>
                  <a:noFill/>
                </a:ln>
                <a:solidFill>
                  <a:srgbClr val="FF0000"/>
                </a:solidFill>
                <a:effectLst/>
                <a:uLnTx/>
                <a:uFillTx/>
                <a:latin typeface="Times New Roman" panose="02020603050405020304" pitchFamily="18" charset="0"/>
                <a:ea typeface="Times New Roman"/>
                <a:cs typeface="Times New Roman" panose="02020603050405020304" pitchFamily="18" charset="0"/>
                <a:sym typeface="Times New Roman"/>
              </a:rPr>
              <a:t>E</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APOCS (</a:t>
            </a:r>
            <a:r>
              <a:rPr kumimoji="0" lang="en-US" sz="2400" b="1" i="0" u="none" strike="sngStrike" kern="0" cap="none" spc="0" normalizeH="0" baseline="0" noProof="0" dirty="0">
                <a:ln>
                  <a:noFill/>
                </a:ln>
                <a:solidFill>
                  <a:srgbClr val="FF0000"/>
                </a:solidFill>
                <a:effectLst/>
                <a:uLnTx/>
                <a:uFillTx/>
                <a:latin typeface="Times New Roman" panose="02020603050405020304" pitchFamily="18" charset="0"/>
                <a:ea typeface="Times New Roman"/>
                <a:cs typeface="Times New Roman" panose="02020603050405020304" pitchFamily="18" charset="0"/>
                <a:sym typeface="Times New Roman"/>
              </a:rPr>
              <a:t>Evaluate</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2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Times New Roman"/>
                <a:cs typeface="Times New Roman" panose="02020603050405020304" pitchFamily="18" charset="0"/>
                <a:sym typeface="Times New Roman"/>
              </a:rPr>
              <a:t>A</a:t>
            </a:r>
            <a:r>
              <a:rPr kumimoji="0" 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Times New Roman"/>
                <a:cs typeface="Times New Roman" panose="02020603050405020304" pitchFamily="18" charset="0"/>
                <a:sym typeface="Times New Roman"/>
              </a:rPr>
              <a:t>pplication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of </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a:cs typeface="Times New Roman" panose="02020603050405020304" pitchFamily="18" charset="0"/>
                <a:sym typeface="Times New Roman"/>
              </a:rPr>
              <a:t>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ersonal Weather Station and </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a:cs typeface="Times New Roman" panose="02020603050405020304" pitchFamily="18" charset="0"/>
                <a:sym typeface="Times New Roman"/>
              </a:rPr>
              <a:t>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pportunistic Sensor Data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a:cs typeface="Times New Roman" panose="02020603050405020304" pitchFamily="18" charset="0"/>
                <a:sym typeface="Times New Roman"/>
              </a:rPr>
              <a:t>C</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rowd</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a:cs typeface="Times New Roman" panose="02020603050405020304" pitchFamily="18" charset="0"/>
                <a:sym typeface="Times New Roman"/>
              </a:rPr>
              <a:t>S</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ourcing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a:t>
            </a: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2" name="Google Shape;131;g2e822a8b737_4_9">
            <a:extLst>
              <a:ext uri="{FF2B5EF4-FFF2-40B4-BE49-F238E27FC236}">
                <a16:creationId xmlns:a16="http://schemas.microsoft.com/office/drawing/2014/main" id="{A3AABAB6-C6F1-D6A7-9529-8640F02BB150}"/>
              </a:ext>
            </a:extLst>
          </p:cNvPr>
          <p:cNvSpPr/>
          <p:nvPr/>
        </p:nvSpPr>
        <p:spPr>
          <a:xfrm>
            <a:off x="58731" y="829543"/>
            <a:ext cx="9009300" cy="5688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spcBef>
                <a:spcPts val="60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0000"/>
                </a:solidFill>
                <a:uLnTx/>
                <a:uFillTx/>
                <a:latin typeface="Times New Roman" panose="02020603050405020304" pitchFamily="18" charset="0"/>
                <a:ea typeface="Arial"/>
                <a:cs typeface="Times New Roman" panose="02020603050405020304" pitchFamily="18" charset="0"/>
                <a:sym typeface="Arial"/>
              </a:rPr>
              <a:t>Task 1 Development of COSMO PWS database</a:t>
            </a:r>
            <a:endParaRPr kumimoji="0" sz="1600" b="1" i="0" u="none" strike="noStrike" kern="0" cap="none" spc="0" normalizeH="0" baseline="0" noProof="0" dirty="0">
              <a:ln>
                <a:noFill/>
              </a:ln>
              <a:solidFill>
                <a:srgbClr val="FF0000"/>
              </a:solidFill>
              <a:uLnTx/>
              <a:uFillTx/>
              <a:latin typeface="Times New Roman" panose="02020603050405020304" pitchFamily="18" charset="0"/>
              <a:ea typeface="Arial"/>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Subtask 1.1 Survey on available PWS from COSMO employees</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Subtask 1.2 Building up passer for decoding data formats</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Subtask 1.3 Adaptation or building up transfer protocols</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Subtask 1.4 Development database functionalities</a:t>
            </a:r>
            <a:endParaRPr kumimoji="0" sz="1400" b="0" i="0" u="none" strike="noStrike" kern="0" cap="none" spc="0" normalizeH="0" baseline="0" noProof="0" dirty="0">
              <a:ln>
                <a:noFill/>
              </a:ln>
              <a:solidFill>
                <a:srgbClr val="000000"/>
              </a:solidFill>
              <a:uLnTx/>
              <a:uFillTx/>
              <a:latin typeface="Times New Roman" panose="02020603050405020304" pitchFamily="18" charset="0"/>
              <a:ea typeface="Arial"/>
              <a:cs typeface="Times New Roman" panose="02020603050405020304" pitchFamily="18" charset="0"/>
              <a:sym typeface="Arial"/>
            </a:endParaRPr>
          </a:p>
          <a:p>
            <a:pPr marL="0" marR="0" lvl="0" indent="0" algn="just" defTabSz="914400" rtl="0" eaLnBrk="1" fontAlgn="auto" latinLnBrk="0" hangingPunct="1">
              <a:spcBef>
                <a:spcPts val="60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0000"/>
                </a:solidFill>
                <a:uLnTx/>
                <a:uFillTx/>
                <a:latin typeface="Times New Roman" panose="02020603050405020304" pitchFamily="18" charset="0"/>
                <a:ea typeface="Arial"/>
                <a:cs typeface="Times New Roman" panose="02020603050405020304" pitchFamily="18" charset="0"/>
                <a:sym typeface="Arial"/>
              </a:rPr>
              <a:t>Task 2 Further testing of different QC to new databases and parameters</a:t>
            </a:r>
            <a:endParaRPr kumimoji="0" sz="1600" b="1" i="0" u="none" strike="noStrike" kern="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Pts val="1100"/>
              <a:buFont typeface="Arial"/>
              <a:buNone/>
              <a:tabLst/>
              <a:defRPr/>
            </a:pP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2.1: Adaptation of the </a:t>
            </a: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RainGaugeQC</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system to CML-based precipitation data</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Pts val="1100"/>
              <a:buFont typeface="Arial"/>
              <a:buNone/>
              <a:tabLst/>
              <a:defRPr/>
            </a:pP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2.2: Titan lib applied to “not conventional” </a:t>
            </a: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raingauge</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datasets.</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Pts val="1100"/>
              <a:buFont typeface="Arial"/>
              <a:buNone/>
              <a:tabLst/>
              <a:defRPr/>
            </a:pP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2.3: Quality control procedure for T2m and Rh2m%</a:t>
            </a:r>
            <a:endParaRPr kumimoji="0"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Aft>
                <a:spcPts val="0"/>
              </a:spcAft>
              <a:buClr>
                <a:srgbClr val="000000"/>
              </a:buClr>
              <a:buSzPts val="1100"/>
              <a:buFont typeface="Arial"/>
              <a:buNone/>
              <a:tabLst/>
              <a:defRPr/>
            </a:pP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2.4: Comparison between the “</a:t>
            </a:r>
            <a:r>
              <a:rPr kumimoji="0" lang="en-US"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Meteonetwork</a:t>
            </a:r>
            <a:r>
              <a:rPr kumimoji="0" lang="en-US"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network and CML</a:t>
            </a:r>
          </a:p>
          <a:p>
            <a:pPr marL="0" marR="0" lvl="0" indent="0" algn="just" defTabSz="914400" rtl="0" eaLnBrk="1" fontAlgn="auto" latinLnBrk="0" hangingPunct="1">
              <a:spcBef>
                <a:spcPts val="600"/>
              </a:spcBef>
              <a:spcAft>
                <a:spcPts val="0"/>
              </a:spcAft>
              <a:buClr>
                <a:srgbClr val="000000"/>
              </a:buClr>
              <a:buSzPts val="1100"/>
              <a:buFont typeface="Arial"/>
              <a:buNone/>
              <a:tabLst/>
              <a:defRPr/>
            </a:pPr>
            <a:r>
              <a:rPr kumimoji="0" lang="en-GB" sz="1600" b="1" i="0" u="none" strike="noStrike" kern="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sym typeface="Arial"/>
              </a:rPr>
              <a:t>Task 3 Adaptation of PWS to verification over Greece</a:t>
            </a:r>
          </a:p>
          <a:p>
            <a:pPr marL="0" marR="0" lvl="0" indent="0" algn="just" defTabSz="914400" rtl="0" eaLnBrk="1" fontAlgn="auto" latinLnBrk="0" hangingPunct="1">
              <a:spcAft>
                <a:spcPts val="0"/>
              </a:spcAft>
              <a:buClr>
                <a:srgbClr val="000000"/>
              </a:buClr>
              <a:buSzPts val="1100"/>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3.1: Titan lib applied to meteorological data in the Greek domain</a:t>
            </a:r>
          </a:p>
          <a:p>
            <a:pPr marL="0" marR="0" lvl="0" indent="0" algn="just" defTabSz="914400" rtl="0" eaLnBrk="1" fontAlgn="auto" latinLnBrk="0" hangingPunct="1">
              <a:spcAft>
                <a:spcPts val="0"/>
              </a:spcAft>
              <a:buClr>
                <a:srgbClr val="000000"/>
              </a:buClr>
              <a:buSzPts val="1100"/>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3.2: Climatology based Interpolation methodology of precipitation data from various sources</a:t>
            </a:r>
            <a:endParaRPr kumimoji="0" lang="en-GB" sz="1600" b="0"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Bef>
                <a:spcPts val="60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FF0000"/>
                </a:solidFill>
                <a:uLnTx/>
                <a:uFillTx/>
                <a:latin typeface="Times New Roman" panose="02020603050405020304" pitchFamily="18" charset="0"/>
                <a:ea typeface="Arial"/>
                <a:cs typeface="Times New Roman" panose="02020603050405020304" pitchFamily="18" charset="0"/>
                <a:sym typeface="Arial"/>
              </a:rPr>
              <a:t>Task 4. Application of PWS products to model data assimilation and verification</a:t>
            </a:r>
          </a:p>
          <a:p>
            <a:pPr marL="0" marR="0" lvl="0" indent="0" algn="just" defTabSz="914400" rtl="0" eaLnBrk="1" fontAlgn="auto" latinLnBrk="0" hangingPunct="1">
              <a:spcAft>
                <a:spcPts val="0"/>
              </a:spcAft>
              <a:buClr>
                <a:srgbClr val="000000"/>
              </a:buClr>
              <a:buSzPts val="1100"/>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4.1: Improving </a:t>
            </a: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RainGRS</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precipitation estimates</a:t>
            </a:r>
          </a:p>
          <a:p>
            <a:pPr marL="0" marR="0" lvl="0" indent="0" algn="just" defTabSz="914400" rtl="0" eaLnBrk="1" fontAlgn="auto" latinLnBrk="0" hangingPunct="1">
              <a:spcAft>
                <a:spcPts val="0"/>
              </a:spcAft>
              <a:buClr>
                <a:srgbClr val="000000"/>
              </a:buClr>
              <a:buSzTx/>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4.2: Spatial verification techniques based on gridded precipitation </a:t>
            </a: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obs</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enhanced with crowdsource data</a:t>
            </a:r>
          </a:p>
          <a:p>
            <a:pPr marL="0" marR="0" lvl="0" indent="0" algn="just" defTabSz="914400" rtl="0" eaLnBrk="1" fontAlgn="auto" latinLnBrk="0" hangingPunct="1">
              <a:spcAft>
                <a:spcPts val="0"/>
              </a:spcAft>
              <a:buClr>
                <a:srgbClr val="000000"/>
              </a:buClr>
              <a:buSzTx/>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4.3: Application of PWS to NWP model verification in urban areas.</a:t>
            </a:r>
          </a:p>
          <a:p>
            <a:pPr marL="0" marR="0" lvl="0" indent="0" algn="just" defTabSz="914400" rtl="0" eaLnBrk="1" fontAlgn="auto" latinLnBrk="0" hangingPunct="1">
              <a:spcAft>
                <a:spcPts val="0"/>
              </a:spcAft>
              <a:buClr>
                <a:srgbClr val="000000"/>
              </a:buClr>
              <a:buSzPts val="1100"/>
              <a:buFont typeface="Arial"/>
              <a:buNone/>
              <a:tabLst/>
              <a:defRPr/>
            </a:pP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SubTask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4.4: Application of gridded </a:t>
            </a: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RainGRS</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precipitation estimates for assimilation in NWP models</a:t>
            </a:r>
          </a:p>
          <a:p>
            <a:pPr marL="0" marR="0" lvl="0" indent="0" algn="just" defTabSz="914400" rtl="0" eaLnBrk="1" fontAlgn="auto" latinLnBrk="0" hangingPunct="1">
              <a:spcAft>
                <a:spcPts val="0"/>
              </a:spcAft>
              <a:buClr>
                <a:srgbClr val="000000"/>
              </a:buClr>
              <a:buSzPts val="1100"/>
              <a:buFont typeface="Arial"/>
              <a:buNone/>
              <a:tabLst/>
              <a:defRPr/>
            </a:pP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Sub Task 4.5: Application of </a:t>
            </a:r>
            <a:r>
              <a:rPr kumimoji="0" lang="en-GB" sz="1400" b="1" i="0" u="none" strike="noStrike" kern="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sym typeface="Arial"/>
              </a:rPr>
              <a:t>Meteonetwork</a:t>
            </a:r>
            <a:r>
              <a:rPr kumimoji="0" lang="en-GB" sz="1400" b="1"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rPr>
              <a:t> PWS at CNMCA: testing stability and consistency</a:t>
            </a:r>
            <a:endParaRPr kumimoji="0" sz="1600" b="0" i="0" u="none" strike="noStrike" kern="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5"/>
                                        </p:tgtEl>
                                        <p:attrNameLst>
                                          <p:attrName>style.visibility</p:attrName>
                                        </p:attrNameLst>
                                      </p:cBhvr>
                                      <p:to>
                                        <p:strVal val="visible"/>
                                      </p:to>
                                    </p:set>
                                    <p:anim calcmode="lin" valueType="num">
                                      <p:cBhvr additive="base">
                                        <p:cTn id="53" dur="500" fill="hold"/>
                                        <p:tgtEl>
                                          <p:spTgt spid="105"/>
                                        </p:tgtEl>
                                        <p:attrNameLst>
                                          <p:attrName>ppt_x</p:attrName>
                                        </p:attrNameLst>
                                      </p:cBhvr>
                                      <p:tavLst>
                                        <p:tav tm="0">
                                          <p:val>
                                            <p:strVal val="#ppt_x"/>
                                          </p:val>
                                        </p:tav>
                                        <p:tav tm="100000">
                                          <p:val>
                                            <p:strVal val="#ppt_x"/>
                                          </p:val>
                                        </p:tav>
                                      </p:tavLst>
                                    </p:anim>
                                    <p:anim calcmode="lin" valueType="num">
                                      <p:cBhvr additive="base">
                                        <p:cTn id="54"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80460" y="3352800"/>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1" name="Picture 20">
            <a:extLst>
              <a:ext uri="{FF2B5EF4-FFF2-40B4-BE49-F238E27FC236}">
                <a16:creationId xmlns:a16="http://schemas.microsoft.com/office/drawing/2014/main" id="{38C05DA4-5892-8002-4F2C-CF11607F4168}"/>
              </a:ext>
            </a:extLst>
          </p:cNvPr>
          <p:cNvPicPr>
            <a:picLocks noChangeAspect="1"/>
          </p:cNvPicPr>
          <p:nvPr/>
        </p:nvPicPr>
        <p:blipFill>
          <a:blip r:embed="rId3"/>
          <a:stretch>
            <a:fillRect/>
          </a:stretch>
        </p:blipFill>
        <p:spPr>
          <a:xfrm>
            <a:off x="786785" y="361852"/>
            <a:ext cx="8321719" cy="5227387"/>
          </a:xfrm>
          <a:prstGeom prst="rect">
            <a:avLst/>
          </a:prstGeom>
        </p:spPr>
      </p:pic>
      <p:pic>
        <p:nvPicPr>
          <p:cNvPr id="5" name="Picture 5" descr="logo2nd">
            <a:extLst>
              <a:ext uri="{FF2B5EF4-FFF2-40B4-BE49-F238E27FC236}">
                <a16:creationId xmlns:a16="http://schemas.microsoft.com/office/drawing/2014/main" id="{09542B6B-7A77-D5F8-A45F-6481F13E862D}"/>
              </a:ext>
            </a:extLst>
          </p:cNvPr>
          <p:cNvPicPr>
            <a:picLocks noChangeAspect="1" noChangeArrowheads="1"/>
          </p:cNvPicPr>
          <p:nvPr/>
        </p:nvPicPr>
        <p:blipFill>
          <a:blip r:embed="rId4" cstate="print"/>
          <a:srcRect/>
          <a:stretch>
            <a:fillRect/>
          </a:stretch>
        </p:blipFill>
        <p:spPr bwMode="auto">
          <a:xfrm>
            <a:off x="7945" y="6457294"/>
            <a:ext cx="1523675" cy="380653"/>
          </a:xfrm>
          <a:prstGeom prst="rect">
            <a:avLst/>
          </a:prstGeom>
          <a:noFill/>
          <a:ln w="9525">
            <a:noFill/>
            <a:miter lim="800000"/>
            <a:headEnd/>
            <a:tailEnd/>
          </a:ln>
        </p:spPr>
      </p:pic>
      <p:pic>
        <p:nvPicPr>
          <p:cNvPr id="8" name="Picture 7" descr="Text&#10;&#10;Description automatically generated">
            <a:extLst>
              <a:ext uri="{FF2B5EF4-FFF2-40B4-BE49-F238E27FC236}">
                <a16:creationId xmlns:a16="http://schemas.microsoft.com/office/drawing/2014/main" id="{8073280E-0670-8249-3B59-400E5720D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78" y="6369898"/>
            <a:ext cx="1370896" cy="478988"/>
          </a:xfrm>
          <a:prstGeom prst="rect">
            <a:avLst/>
          </a:prstGeom>
          <a:effectLst>
            <a:outerShdw blurRad="50800" dist="50800" dir="5400000" algn="ctr" rotWithShape="0">
              <a:schemeClr val="accent1">
                <a:lumMod val="75000"/>
              </a:schemeClr>
            </a:outerShdw>
          </a:effectLst>
        </p:spPr>
      </p:pic>
      <p:grpSp>
        <p:nvGrpSpPr>
          <p:cNvPr id="6" name="Group 5">
            <a:extLst>
              <a:ext uri="{FF2B5EF4-FFF2-40B4-BE49-F238E27FC236}">
                <a16:creationId xmlns:a16="http://schemas.microsoft.com/office/drawing/2014/main" id="{CBF0CA42-0798-0501-A34C-2B3B832ED96C}"/>
              </a:ext>
            </a:extLst>
          </p:cNvPr>
          <p:cNvGrpSpPr/>
          <p:nvPr/>
        </p:nvGrpSpPr>
        <p:grpSpPr>
          <a:xfrm>
            <a:off x="3737609" y="1537038"/>
            <a:ext cx="2321027" cy="3830092"/>
            <a:chOff x="3406140" y="2061156"/>
            <a:chExt cx="2057400" cy="3830092"/>
          </a:xfrm>
        </p:grpSpPr>
        <p:pic>
          <p:nvPicPr>
            <p:cNvPr id="10" name="Picture 9" descr="A boat in the middle of the ocean&#10;&#10;Description automatically generated">
              <a:extLst>
                <a:ext uri="{FF2B5EF4-FFF2-40B4-BE49-F238E27FC236}">
                  <a16:creationId xmlns:a16="http://schemas.microsoft.com/office/drawing/2014/main" id="{2D7B0C0D-F658-6FD6-DE3B-771181FC3CC0}"/>
                </a:ext>
              </a:extLst>
            </p:cNvPr>
            <p:cNvPicPr>
              <a:picLocks noChangeAspect="1"/>
            </p:cNvPicPr>
            <p:nvPr/>
          </p:nvPicPr>
          <p:blipFill rotWithShape="1">
            <a:blip r:embed="rId6">
              <a:extLst>
                <a:ext uri="{28A0092B-C50C-407E-A947-70E740481C1C}">
                  <a14:useLocalDpi xmlns:a14="http://schemas.microsoft.com/office/drawing/2010/main" val="0"/>
                </a:ext>
              </a:extLst>
            </a:blip>
            <a:srcRect l="29263" t="17346" r="48237" b="20254"/>
            <a:stretch/>
          </p:blipFill>
          <p:spPr>
            <a:xfrm>
              <a:off x="3406140" y="2061156"/>
              <a:ext cx="2057400" cy="3830092"/>
            </a:xfrm>
            <a:prstGeom prst="rect">
              <a:avLst/>
            </a:prstGeom>
          </p:spPr>
        </p:pic>
        <p:sp>
          <p:nvSpPr>
            <p:cNvPr id="11" name="TextBox 10">
              <a:extLst>
                <a:ext uri="{FF2B5EF4-FFF2-40B4-BE49-F238E27FC236}">
                  <a16:creationId xmlns:a16="http://schemas.microsoft.com/office/drawing/2014/main" id="{847554A9-B68D-DE5B-30C9-575CB6DDFCAB}"/>
                </a:ext>
              </a:extLst>
            </p:cNvPr>
            <p:cNvSpPr txBox="1"/>
            <p:nvPr/>
          </p:nvSpPr>
          <p:spPr>
            <a:xfrm>
              <a:off x="3513122" y="2176224"/>
              <a:ext cx="1580697" cy="1631216"/>
            </a:xfrm>
            <a:prstGeom prst="rect">
              <a:avLst/>
            </a:prstGeom>
            <a:noFill/>
          </p:spPr>
          <p:txBody>
            <a:bodyPr wrap="square" rtlCol="0">
              <a:spAutoFit/>
            </a:bodyPr>
            <a:lstStyle/>
            <a:p>
              <a:r>
                <a:rPr lang="en-GB" sz="2000" b="1" dirty="0">
                  <a:effectLst>
                    <a:outerShdw blurRad="38100" dist="38100" dir="2700000" algn="tl">
                      <a:srgbClr val="000000">
                        <a:alpha val="43137"/>
                      </a:srgbClr>
                    </a:outerShdw>
                  </a:effectLst>
                  <a:latin typeface="Tenorite" panose="00000500000000000000" pitchFamily="2" charset="0"/>
                </a:rPr>
                <a:t>Performance Trends derived from </a:t>
              </a:r>
            </a:p>
            <a:p>
              <a:r>
                <a:rPr lang="en-GB" sz="2000" b="1" dirty="0">
                  <a:solidFill>
                    <a:srgbClr val="FF0000"/>
                  </a:solidFill>
                  <a:effectLst>
                    <a:outerShdw blurRad="38100" dist="38100" dir="2700000" algn="tl">
                      <a:srgbClr val="000000">
                        <a:alpha val="43137"/>
                      </a:srgbClr>
                    </a:outerShdw>
                  </a:effectLst>
                  <a:latin typeface="Tenorite" panose="00000500000000000000" pitchFamily="2" charset="0"/>
                </a:rPr>
                <a:t>Common Plots</a:t>
              </a:r>
            </a:p>
          </p:txBody>
        </p:sp>
      </p:grpSp>
      <p:sp>
        <p:nvSpPr>
          <p:cNvPr id="2" name="Footer Placeholder 4">
            <a:extLst>
              <a:ext uri="{FF2B5EF4-FFF2-40B4-BE49-F238E27FC236}">
                <a16:creationId xmlns:a16="http://schemas.microsoft.com/office/drawing/2014/main" id="{1B4A41A4-2203-454F-A7C3-94587129AE8F}"/>
              </a:ext>
            </a:extLst>
          </p:cNvPr>
          <p:cNvSpPr txBox="1">
            <a:spLocks/>
          </p:cNvSpPr>
          <p:nvPr/>
        </p:nvSpPr>
        <p:spPr>
          <a:xfrm>
            <a:off x="1202218" y="6484157"/>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WG5 review, 26</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Offenbach</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04.09.2024</a:t>
            </a:r>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endParaRPr>
          </a:p>
        </p:txBody>
      </p:sp>
      <p:sp>
        <p:nvSpPr>
          <p:cNvPr id="3" name="Slide Number Placeholder 2">
            <a:extLst>
              <a:ext uri="{FF2B5EF4-FFF2-40B4-BE49-F238E27FC236}">
                <a16:creationId xmlns:a16="http://schemas.microsoft.com/office/drawing/2014/main" id="{D7BA69DB-9BBC-C90D-2384-9C824BA4729B}"/>
              </a:ext>
            </a:extLst>
          </p:cNvPr>
          <p:cNvSpPr>
            <a:spLocks noGrp="1"/>
          </p:cNvSpPr>
          <p:nvPr>
            <p:ph type="sldNum" sz="quarter" idx="12"/>
          </p:nvPr>
        </p:nvSpPr>
        <p:spPr/>
        <p:txBody>
          <a:bodyPr/>
          <a:lstStyle/>
          <a:p>
            <a:fld id="{D04CF772-E68F-4361-BA8B-04E036CC7765}" type="slidenum">
              <a:rPr lang="en-GB" smtClean="0"/>
              <a:t>33</a:t>
            </a:fld>
            <a:endParaRPr lang="en-GB"/>
          </a:p>
        </p:txBody>
      </p:sp>
      <p:pic>
        <p:nvPicPr>
          <p:cNvPr id="9" name="Picture 8" descr="A blue graph with arrow pointing up&#10;&#10;Description automatically generated">
            <a:extLst>
              <a:ext uri="{FF2B5EF4-FFF2-40B4-BE49-F238E27FC236}">
                <a16:creationId xmlns:a16="http://schemas.microsoft.com/office/drawing/2014/main" id="{1235B4C3-8B40-8CD2-96A8-4CFFE904B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7010" y="3410652"/>
            <a:ext cx="2262223" cy="1508148"/>
          </a:xfrm>
          <a:prstGeom prst="rect">
            <a:avLst/>
          </a:prstGeom>
        </p:spPr>
      </p:pic>
    </p:spTree>
    <p:extLst>
      <p:ext uri="{BB962C8B-B14F-4D97-AF65-F5344CB8AC3E}">
        <p14:creationId xmlns:p14="http://schemas.microsoft.com/office/powerpoint/2010/main" val="143946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72515" y="3381386"/>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67760E82-FA72-2879-EDFD-EE28B7B18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630" y="1077763"/>
            <a:ext cx="4526280" cy="2468880"/>
          </a:xfrm>
          <a:prstGeom prst="rect">
            <a:avLst/>
          </a:prstGeom>
        </p:spPr>
      </p:pic>
      <p:pic>
        <p:nvPicPr>
          <p:cNvPr id="15" name="Picture 14">
            <a:extLst>
              <a:ext uri="{FF2B5EF4-FFF2-40B4-BE49-F238E27FC236}">
                <a16:creationId xmlns:a16="http://schemas.microsoft.com/office/drawing/2014/main" id="{4A5C93AD-F347-8AD5-B6DF-11F26FF27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510" y="3546643"/>
            <a:ext cx="4526280" cy="2468880"/>
          </a:xfrm>
          <a:prstGeom prst="rect">
            <a:avLst/>
          </a:prstGeom>
        </p:spPr>
      </p:pic>
      <p:sp>
        <p:nvSpPr>
          <p:cNvPr id="3" name="TextBox 2">
            <a:extLst>
              <a:ext uri="{FF2B5EF4-FFF2-40B4-BE49-F238E27FC236}">
                <a16:creationId xmlns:a16="http://schemas.microsoft.com/office/drawing/2014/main" id="{404D21A9-CD91-17EB-209E-F2886F0F1D76}"/>
              </a:ext>
            </a:extLst>
          </p:cNvPr>
          <p:cNvSpPr txBox="1"/>
          <p:nvPr/>
        </p:nvSpPr>
        <p:spPr>
          <a:xfrm>
            <a:off x="-113676" y="-21769"/>
            <a:ext cx="78119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CCFF"/>
                </a:highlight>
                <a:uLnTx/>
                <a:uFillTx/>
                <a:latin typeface="Century Gothic" panose="020B0502020202020204" pitchFamily="34" charset="0"/>
                <a:ea typeface="+mn-ea"/>
                <a:cs typeface="+mn-cs"/>
              </a:rPr>
              <a:t>2mT</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Century Gothic" panose="020B0502020202020204" pitchFamily="34" charset="0"/>
                <a:ea typeface="+mn-ea"/>
                <a:cs typeface="+mn-cs"/>
              </a:rPr>
              <a:t>@12+24UTC</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all </a:t>
            </a:r>
            <a:r>
              <a:rPr kumimoji="0" lang="en-GB" sz="2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COSMO</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ICON </a:t>
            </a: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ComA2. 2021-2024 </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p>
        </p:txBody>
      </p:sp>
      <p:pic>
        <p:nvPicPr>
          <p:cNvPr id="16" name="Picture 15" descr="A graph of a sound wave&#10;&#10;Description automatically generated with medium confidence">
            <a:extLst>
              <a:ext uri="{FF2B5EF4-FFF2-40B4-BE49-F238E27FC236}">
                <a16:creationId xmlns:a16="http://schemas.microsoft.com/office/drawing/2014/main" id="{06B0B0A3-9081-2FC3-CDD9-948DFCDFB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 y="3546643"/>
            <a:ext cx="4527600" cy="2469600"/>
          </a:xfrm>
          <a:prstGeom prst="rect">
            <a:avLst/>
          </a:prstGeom>
        </p:spPr>
      </p:pic>
      <p:pic>
        <p:nvPicPr>
          <p:cNvPr id="18" name="Picture 17" descr="A graph of a wave&#10;&#10;Description automatically generated with medium confidence">
            <a:extLst>
              <a:ext uri="{FF2B5EF4-FFF2-40B4-BE49-F238E27FC236}">
                <a16:creationId xmlns:a16="http://schemas.microsoft.com/office/drawing/2014/main" id="{88922B74-1152-F00E-A88C-022308D04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77763"/>
            <a:ext cx="4527600" cy="2469600"/>
          </a:xfrm>
          <a:prstGeom prst="rect">
            <a:avLst/>
          </a:prstGeom>
        </p:spPr>
      </p:pic>
      <p:sp>
        <p:nvSpPr>
          <p:cNvPr id="20" name="TextBox 19">
            <a:extLst>
              <a:ext uri="{FF2B5EF4-FFF2-40B4-BE49-F238E27FC236}">
                <a16:creationId xmlns:a16="http://schemas.microsoft.com/office/drawing/2014/main" id="{B16D055D-3636-7BA9-5C14-EB9A41B53976}"/>
              </a:ext>
            </a:extLst>
          </p:cNvPr>
          <p:cNvSpPr txBox="1"/>
          <p:nvPr/>
        </p:nvSpPr>
        <p:spPr>
          <a:xfrm>
            <a:off x="36574" y="439896"/>
            <a:ext cx="744687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actorial</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timeseries</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linked</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to</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ME and RMSE</a:t>
            </a: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thicker lines represent the smoothed average. Used: </a:t>
            </a:r>
            <a:r>
              <a:rPr kumimoji="0" lang="en-US"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geom_smooth</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that adds a regression line to a plot, and it uses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loess smooth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when there are fewer than 1000 observations, and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GAM</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when there are more. </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60682622-F2D4-68F6-1F52-63C67B5501CD}"/>
              </a:ext>
            </a:extLst>
          </p:cNvPr>
          <p:cNvSpPr/>
          <p:nvPr/>
        </p:nvSpPr>
        <p:spPr>
          <a:xfrm>
            <a:off x="36574" y="115376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24" name="Arrow: Pentagon 23">
            <a:extLst>
              <a:ext uri="{FF2B5EF4-FFF2-40B4-BE49-F238E27FC236}">
                <a16:creationId xmlns:a16="http://schemas.microsoft.com/office/drawing/2014/main" id="{F2957813-A30F-4703-DD80-966047D1F213}"/>
              </a:ext>
            </a:extLst>
          </p:cNvPr>
          <p:cNvSpPr/>
          <p:nvPr/>
        </p:nvSpPr>
        <p:spPr>
          <a:xfrm>
            <a:off x="4879238" y="115376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25" name="Arrow: Pentagon 24">
            <a:extLst>
              <a:ext uri="{FF2B5EF4-FFF2-40B4-BE49-F238E27FC236}">
                <a16:creationId xmlns:a16="http://schemas.microsoft.com/office/drawing/2014/main" id="{86BBE21C-57E2-9A70-87D4-4310388C5FB3}"/>
              </a:ext>
            </a:extLst>
          </p:cNvPr>
          <p:cNvSpPr/>
          <p:nvPr/>
        </p:nvSpPr>
        <p:spPr>
          <a:xfrm>
            <a:off x="49988" y="364702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26" name="Arrow: Pentagon 25">
            <a:extLst>
              <a:ext uri="{FF2B5EF4-FFF2-40B4-BE49-F238E27FC236}">
                <a16:creationId xmlns:a16="http://schemas.microsoft.com/office/drawing/2014/main" id="{955E5352-44A9-EC8A-0783-5A7CBE1FE30A}"/>
              </a:ext>
            </a:extLst>
          </p:cNvPr>
          <p:cNvSpPr/>
          <p:nvPr/>
        </p:nvSpPr>
        <p:spPr>
          <a:xfrm>
            <a:off x="4892652" y="364702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28" name="Sun 27">
            <a:extLst>
              <a:ext uri="{FF2B5EF4-FFF2-40B4-BE49-F238E27FC236}">
                <a16:creationId xmlns:a16="http://schemas.microsoft.com/office/drawing/2014/main" id="{CA4A8714-9FE8-9D12-0636-015987D54401}"/>
              </a:ext>
            </a:extLst>
          </p:cNvPr>
          <p:cNvSpPr/>
          <p:nvPr/>
        </p:nvSpPr>
        <p:spPr>
          <a:xfrm>
            <a:off x="4238649" y="2042259"/>
            <a:ext cx="577901" cy="563270"/>
          </a:xfrm>
          <a:prstGeom prst="su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Moon 28">
            <a:extLst>
              <a:ext uri="{FF2B5EF4-FFF2-40B4-BE49-F238E27FC236}">
                <a16:creationId xmlns:a16="http://schemas.microsoft.com/office/drawing/2014/main" id="{363D855B-FB0B-E06D-1738-26D4D355D365}"/>
              </a:ext>
            </a:extLst>
          </p:cNvPr>
          <p:cNvSpPr/>
          <p:nvPr/>
        </p:nvSpPr>
        <p:spPr>
          <a:xfrm>
            <a:off x="4469587" y="3939896"/>
            <a:ext cx="256032" cy="491342"/>
          </a:xfrm>
          <a:prstGeom prst="mo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C2E6E8D-F5AE-D72C-FD7B-65811EB6BCF2}"/>
              </a:ext>
            </a:extLst>
          </p:cNvPr>
          <p:cNvSpPr txBox="1"/>
          <p:nvPr/>
        </p:nvSpPr>
        <p:spPr>
          <a:xfrm>
            <a:off x="234403" y="5793875"/>
            <a:ext cx="889238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Error reduced with ICON-LAMs, as diurnal cycle,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tendency to underestimate mainly in the winter night hours, but much less than COSMO that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understimates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noon and overestimates at night (diurnal cycle minimized)</a:t>
            </a:r>
          </a:p>
        </p:txBody>
      </p:sp>
      <p:sp>
        <p:nvSpPr>
          <p:cNvPr id="4" name="Slide Number Placeholder 3">
            <a:extLst>
              <a:ext uri="{FF2B5EF4-FFF2-40B4-BE49-F238E27FC236}">
                <a16:creationId xmlns:a16="http://schemas.microsoft.com/office/drawing/2014/main" id="{6C8C993C-6494-778C-1EB2-94E2C5602553}"/>
              </a:ext>
            </a:extLst>
          </p:cNvPr>
          <p:cNvSpPr>
            <a:spLocks noGrp="1"/>
          </p:cNvSpPr>
          <p:nvPr>
            <p:ph type="sldNum" sz="quarter" idx="12"/>
          </p:nvPr>
        </p:nvSpPr>
        <p:spPr/>
        <p:txBody>
          <a:bodyPr/>
          <a:lstStyle/>
          <a:p>
            <a:fld id="{89B1C7BC-3183-4E4F-A809-86E65C5CAA6B}" type="slidenum">
              <a:rPr lang="it-IT" smtClean="0"/>
              <a:t>34</a:t>
            </a:fld>
            <a:endParaRPr lang="it-IT"/>
          </a:p>
        </p:txBody>
      </p:sp>
    </p:spTree>
    <p:extLst>
      <p:ext uri="{BB962C8B-B14F-4D97-AF65-F5344CB8AC3E}">
        <p14:creationId xmlns:p14="http://schemas.microsoft.com/office/powerpoint/2010/main" val="3941793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E768CA-0F20-2666-1D00-FCA1102EF094}"/>
              </a:ext>
            </a:extLst>
          </p:cNvPr>
          <p:cNvSpPr txBox="1"/>
          <p:nvPr/>
        </p:nvSpPr>
        <p:spPr>
          <a:xfrm>
            <a:off x="-79461" y="-30111"/>
            <a:ext cx="89975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300" normalizeH="0" baseline="0" noProof="0" dirty="0">
                <a:ln>
                  <a:noFill/>
                </a:ln>
                <a:effectLst>
                  <a:outerShdw blurRad="38100" dist="38100" dir="2700000" algn="tl">
                    <a:srgbClr val="000000">
                      <a:alpha val="43137"/>
                    </a:srgbClr>
                  </a:outerShdw>
                </a:effectLst>
                <a:highlight>
                  <a:srgbClr val="FF00FF"/>
                </a:highlight>
                <a:uLnTx/>
                <a:uFillTx/>
                <a:latin typeface="Century Gothic" pitchFamily="34" charset="0"/>
                <a:ea typeface="+mn-ea"/>
                <a:cs typeface="+mn-cs"/>
              </a:rPr>
              <a:t>Driving Models</a:t>
            </a:r>
          </a:p>
        </p:txBody>
      </p:sp>
      <p:sp>
        <p:nvSpPr>
          <p:cNvPr id="8" name="TextBox 7">
            <a:extLst>
              <a:ext uri="{FF2B5EF4-FFF2-40B4-BE49-F238E27FC236}">
                <a16:creationId xmlns:a16="http://schemas.microsoft.com/office/drawing/2014/main" id="{717A53EA-7289-11BA-5DE0-0B0016541215}"/>
              </a:ext>
            </a:extLst>
          </p:cNvPr>
          <p:cNvSpPr txBox="1"/>
          <p:nvPr/>
        </p:nvSpPr>
        <p:spPr>
          <a:xfrm>
            <a:off x="146419" y="800905"/>
            <a:ext cx="4425582" cy="64633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descr="A graph of different colored lines&#10;&#10;Description automatically generated">
            <a:extLst>
              <a:ext uri="{FF2B5EF4-FFF2-40B4-BE49-F238E27FC236}">
                <a16:creationId xmlns:a16="http://schemas.microsoft.com/office/drawing/2014/main" id="{7320694A-DD58-7A18-8E61-E6247322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763"/>
            <a:ext cx="9093708" cy="3351848"/>
          </a:xfrm>
          <a:prstGeom prst="rect">
            <a:avLst/>
          </a:prstGeom>
        </p:spPr>
      </p:pic>
      <p:pic>
        <p:nvPicPr>
          <p:cNvPr id="9" name="Picture 8">
            <a:extLst>
              <a:ext uri="{FF2B5EF4-FFF2-40B4-BE49-F238E27FC236}">
                <a16:creationId xmlns:a16="http://schemas.microsoft.com/office/drawing/2014/main" id="{E7A6F12D-4B88-2C9D-4B9D-41918E63A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 y="3759725"/>
            <a:ext cx="9093600" cy="3350863"/>
          </a:xfrm>
          <a:prstGeom prst="rect">
            <a:avLst/>
          </a:prstGeom>
        </p:spPr>
      </p:pic>
      <p:grpSp>
        <p:nvGrpSpPr>
          <p:cNvPr id="15" name="Group 14">
            <a:extLst>
              <a:ext uri="{FF2B5EF4-FFF2-40B4-BE49-F238E27FC236}">
                <a16:creationId xmlns:a16="http://schemas.microsoft.com/office/drawing/2014/main" id="{1D2BDE8A-3087-2592-E140-607FF2287486}"/>
              </a:ext>
            </a:extLst>
          </p:cNvPr>
          <p:cNvGrpSpPr/>
          <p:nvPr/>
        </p:nvGrpSpPr>
        <p:grpSpPr>
          <a:xfrm>
            <a:off x="1853493" y="4151474"/>
            <a:ext cx="3633108" cy="745107"/>
            <a:chOff x="153492" y="2887436"/>
            <a:chExt cx="3633108" cy="745107"/>
          </a:xfrm>
        </p:grpSpPr>
        <p:sp>
          <p:nvSpPr>
            <p:cNvPr id="16" name="Rectangle 15">
              <a:extLst>
                <a:ext uri="{FF2B5EF4-FFF2-40B4-BE49-F238E27FC236}">
                  <a16:creationId xmlns:a16="http://schemas.microsoft.com/office/drawing/2014/main" id="{5595FC51-0FEE-38BA-E5AB-E1EA46ECDFE9}"/>
                </a:ext>
              </a:extLst>
            </p:cNvPr>
            <p:cNvSpPr/>
            <p:nvPr/>
          </p:nvSpPr>
          <p:spPr>
            <a:xfrm>
              <a:off x="153492" y="2887436"/>
              <a:ext cx="1602031" cy="745107"/>
            </a:xfrm>
            <a:prstGeom prst="rect">
              <a:avLst/>
            </a:prstGeom>
            <a:noFill/>
            <a:ln w="1905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Pentagon 16">
              <a:extLst>
                <a:ext uri="{FF2B5EF4-FFF2-40B4-BE49-F238E27FC236}">
                  <a16:creationId xmlns:a16="http://schemas.microsoft.com/office/drawing/2014/main" id="{7C555DEB-1BD0-6CD4-7A24-C831A995B041}"/>
                </a:ext>
              </a:extLst>
            </p:cNvPr>
            <p:cNvSpPr/>
            <p:nvPr/>
          </p:nvSpPr>
          <p:spPr>
            <a:xfrm flipH="1">
              <a:off x="1755524" y="2947509"/>
              <a:ext cx="2031076" cy="584775"/>
            </a:xfrm>
            <a:prstGeom prst="homePlate">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rPr>
                <a:t>Smaller errors in summer with ICONs</a:t>
              </a:r>
              <a:endParaRPr lang="en-GB" sz="1000" b="1" dirty="0"/>
            </a:p>
          </p:txBody>
        </p:sp>
      </p:grpSp>
      <p:grpSp>
        <p:nvGrpSpPr>
          <p:cNvPr id="3" name="Group 2">
            <a:extLst>
              <a:ext uri="{FF2B5EF4-FFF2-40B4-BE49-F238E27FC236}">
                <a16:creationId xmlns:a16="http://schemas.microsoft.com/office/drawing/2014/main" id="{32787477-C36C-426A-8586-36EE984C1B8B}"/>
              </a:ext>
            </a:extLst>
          </p:cNvPr>
          <p:cNvGrpSpPr/>
          <p:nvPr/>
        </p:nvGrpSpPr>
        <p:grpSpPr>
          <a:xfrm>
            <a:off x="1853493" y="6043057"/>
            <a:ext cx="4269719" cy="745107"/>
            <a:chOff x="153492" y="2887436"/>
            <a:chExt cx="4269719" cy="745107"/>
          </a:xfrm>
        </p:grpSpPr>
        <p:sp>
          <p:nvSpPr>
            <p:cNvPr id="4" name="Rectangle 3">
              <a:extLst>
                <a:ext uri="{FF2B5EF4-FFF2-40B4-BE49-F238E27FC236}">
                  <a16:creationId xmlns:a16="http://schemas.microsoft.com/office/drawing/2014/main" id="{DB9F8BEC-BF07-5A5C-6E9F-54B5B40E3A4D}"/>
                </a:ext>
              </a:extLst>
            </p:cNvPr>
            <p:cNvSpPr/>
            <p:nvPr/>
          </p:nvSpPr>
          <p:spPr>
            <a:xfrm>
              <a:off x="153492" y="2887436"/>
              <a:ext cx="1602031" cy="745107"/>
            </a:xfrm>
            <a:prstGeom prst="rect">
              <a:avLst/>
            </a:prstGeom>
            <a:noFill/>
            <a:ln w="1905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Pentagon 4">
              <a:extLst>
                <a:ext uri="{FF2B5EF4-FFF2-40B4-BE49-F238E27FC236}">
                  <a16:creationId xmlns:a16="http://schemas.microsoft.com/office/drawing/2014/main" id="{2C48C93D-ED0C-3DF4-CA6C-72EED189873F}"/>
                </a:ext>
              </a:extLst>
            </p:cNvPr>
            <p:cNvSpPr/>
            <p:nvPr/>
          </p:nvSpPr>
          <p:spPr>
            <a:xfrm flipH="1">
              <a:off x="1755520" y="2901473"/>
              <a:ext cx="2667691" cy="650903"/>
            </a:xfrm>
            <a:prstGeom prst="homePlate">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Century Gothic" panose="020B0502020202020204" pitchFamily="34" charset="0"/>
                </a:rPr>
                <a:t>Diurnal cycle stronger  in COSMO+IFS</a:t>
              </a:r>
            </a:p>
            <a:p>
              <a:pPr algn="ctr"/>
              <a:r>
                <a:rPr lang="en-GB" sz="900" b="1" dirty="0">
                  <a:solidFill>
                    <a:schemeClr val="tx1"/>
                  </a:solidFill>
                  <a:latin typeface="Century Gothic" panose="020B0502020202020204" pitchFamily="34" charset="0"/>
                </a:rPr>
                <a:t>Opposite phase</a:t>
              </a:r>
            </a:p>
            <a:p>
              <a:pPr algn="ctr"/>
              <a:r>
                <a:rPr lang="en-GB" sz="900" b="1" dirty="0">
                  <a:solidFill>
                    <a:schemeClr val="tx1"/>
                  </a:solidFill>
                  <a:latin typeface="Century Gothic" panose="020B0502020202020204" pitchFamily="34" charset="0"/>
                </a:rPr>
                <a:t>Underestimation summer mainly </a:t>
              </a:r>
              <a:r>
                <a:rPr lang="el-GR" sz="900" b="1" dirty="0">
                  <a:solidFill>
                    <a:schemeClr val="tx1"/>
                  </a:solidFill>
                  <a:latin typeface="Century Gothic" panose="020B0502020202020204" pitchFamily="34" charset="0"/>
                </a:rPr>
                <a:t>@</a:t>
              </a:r>
              <a:r>
                <a:rPr lang="en-GB" sz="900" b="1" dirty="0">
                  <a:solidFill>
                    <a:schemeClr val="tx1"/>
                  </a:solidFill>
                  <a:latin typeface="Century Gothic" panose="020B0502020202020204" pitchFamily="34" charset="0"/>
                </a:rPr>
                <a:t>night (ICON)/overestimation </a:t>
              </a:r>
              <a:r>
                <a:rPr lang="el-GR" sz="900" b="1" dirty="0">
                  <a:solidFill>
                    <a:schemeClr val="tx1"/>
                  </a:solidFill>
                  <a:latin typeface="Century Gothic" panose="020B0502020202020204" pitchFamily="34" charset="0"/>
                </a:rPr>
                <a:t>@</a:t>
              </a:r>
              <a:r>
                <a:rPr lang="en-GB" sz="900" b="1" dirty="0">
                  <a:solidFill>
                    <a:schemeClr val="tx1"/>
                  </a:solidFill>
                  <a:latin typeface="Century Gothic" panose="020B0502020202020204" pitchFamily="34" charset="0"/>
                </a:rPr>
                <a:t>summer</a:t>
              </a:r>
            </a:p>
          </p:txBody>
        </p:sp>
      </p:grpSp>
      <p:sp>
        <p:nvSpPr>
          <p:cNvPr id="18" name="Arrow: Pentagon 17">
            <a:extLst>
              <a:ext uri="{FF2B5EF4-FFF2-40B4-BE49-F238E27FC236}">
                <a16:creationId xmlns:a16="http://schemas.microsoft.com/office/drawing/2014/main" id="{132530AC-B15E-FBA2-3216-7836A5C11C73}"/>
              </a:ext>
            </a:extLst>
          </p:cNvPr>
          <p:cNvSpPr/>
          <p:nvPr/>
        </p:nvSpPr>
        <p:spPr>
          <a:xfrm>
            <a:off x="1879967" y="489150"/>
            <a:ext cx="1152241" cy="31175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WINTER</a:t>
            </a:r>
          </a:p>
        </p:txBody>
      </p:sp>
      <p:sp>
        <p:nvSpPr>
          <p:cNvPr id="19" name="Arrow: Pentagon 18">
            <a:extLst>
              <a:ext uri="{FF2B5EF4-FFF2-40B4-BE49-F238E27FC236}">
                <a16:creationId xmlns:a16="http://schemas.microsoft.com/office/drawing/2014/main" id="{89FF8DEF-E4CF-97A5-8C6F-24BF1BC09B1C}"/>
              </a:ext>
            </a:extLst>
          </p:cNvPr>
          <p:cNvSpPr/>
          <p:nvPr/>
        </p:nvSpPr>
        <p:spPr>
          <a:xfrm>
            <a:off x="1975217" y="3694211"/>
            <a:ext cx="1152241" cy="311755"/>
          </a:xfrm>
          <a:prstGeom prst="homePlat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SUMMER</a:t>
            </a:r>
          </a:p>
        </p:txBody>
      </p:sp>
      <p:sp>
        <p:nvSpPr>
          <p:cNvPr id="2" name="Slide Number Placeholder 1">
            <a:extLst>
              <a:ext uri="{FF2B5EF4-FFF2-40B4-BE49-F238E27FC236}">
                <a16:creationId xmlns:a16="http://schemas.microsoft.com/office/drawing/2014/main" id="{A840982B-BFD3-63FF-A332-5EE503BBAC3E}"/>
              </a:ext>
            </a:extLst>
          </p:cNvPr>
          <p:cNvSpPr>
            <a:spLocks noGrp="1"/>
          </p:cNvSpPr>
          <p:nvPr>
            <p:ph type="sldNum" sz="quarter" idx="12"/>
          </p:nvPr>
        </p:nvSpPr>
        <p:spPr/>
        <p:txBody>
          <a:bodyPr/>
          <a:lstStyle/>
          <a:p>
            <a:fld id="{89B1C7BC-3183-4E4F-A809-86E65C5CAA6B}" type="slidenum">
              <a:rPr lang="it-IT" smtClean="0"/>
              <a:t>35</a:t>
            </a:fld>
            <a:endParaRPr lang="it-IT"/>
          </a:p>
        </p:txBody>
      </p:sp>
    </p:spTree>
    <p:extLst>
      <p:ext uri="{BB962C8B-B14F-4D97-AF65-F5344CB8AC3E}">
        <p14:creationId xmlns:p14="http://schemas.microsoft.com/office/powerpoint/2010/main" val="254400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72515" y="3381386"/>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6094BBE9-FA66-20A4-859E-4BA04C66D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 y="1043793"/>
            <a:ext cx="4526280" cy="2468880"/>
          </a:xfrm>
          <a:prstGeom prst="rect">
            <a:avLst/>
          </a:prstGeom>
        </p:spPr>
      </p:pic>
      <p:pic>
        <p:nvPicPr>
          <p:cNvPr id="10" name="Picture 9">
            <a:extLst>
              <a:ext uri="{FF2B5EF4-FFF2-40B4-BE49-F238E27FC236}">
                <a16:creationId xmlns:a16="http://schemas.microsoft.com/office/drawing/2014/main" id="{176438EE-1984-8366-67AF-B154AC6D2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950" y="1043793"/>
            <a:ext cx="4526280" cy="2468880"/>
          </a:xfrm>
          <a:prstGeom prst="rect">
            <a:avLst/>
          </a:prstGeom>
        </p:spPr>
      </p:pic>
      <p:pic>
        <p:nvPicPr>
          <p:cNvPr id="12" name="Picture 11">
            <a:extLst>
              <a:ext uri="{FF2B5EF4-FFF2-40B4-BE49-F238E27FC236}">
                <a16:creationId xmlns:a16="http://schemas.microsoft.com/office/drawing/2014/main" id="{7344DCC0-615D-7B27-919E-C24E8FA3C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 y="3501492"/>
            <a:ext cx="4526280" cy="2468880"/>
          </a:xfrm>
          <a:prstGeom prst="rect">
            <a:avLst/>
          </a:prstGeom>
        </p:spPr>
      </p:pic>
      <p:pic>
        <p:nvPicPr>
          <p:cNvPr id="14" name="Picture 13">
            <a:extLst>
              <a:ext uri="{FF2B5EF4-FFF2-40B4-BE49-F238E27FC236}">
                <a16:creationId xmlns:a16="http://schemas.microsoft.com/office/drawing/2014/main" id="{08F28040-D4C1-0F34-0EEA-1AEEA3BA5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895" y="3501492"/>
            <a:ext cx="4526280" cy="2468880"/>
          </a:xfrm>
          <a:prstGeom prst="rect">
            <a:avLst/>
          </a:prstGeom>
        </p:spPr>
      </p:pic>
      <p:sp>
        <p:nvSpPr>
          <p:cNvPr id="2" name="Arrow: Pentagon 1">
            <a:extLst>
              <a:ext uri="{FF2B5EF4-FFF2-40B4-BE49-F238E27FC236}">
                <a16:creationId xmlns:a16="http://schemas.microsoft.com/office/drawing/2014/main" id="{BC7CA08F-F5D8-E6ED-6C7E-24BC9D7AAA01}"/>
              </a:ext>
            </a:extLst>
          </p:cNvPr>
          <p:cNvSpPr/>
          <p:nvPr/>
        </p:nvSpPr>
        <p:spPr>
          <a:xfrm>
            <a:off x="36574" y="115376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9" name="Arrow: Pentagon 8">
            <a:extLst>
              <a:ext uri="{FF2B5EF4-FFF2-40B4-BE49-F238E27FC236}">
                <a16:creationId xmlns:a16="http://schemas.microsoft.com/office/drawing/2014/main" id="{3C70F7ED-91E8-D37C-88E0-42C2E9D043F0}"/>
              </a:ext>
            </a:extLst>
          </p:cNvPr>
          <p:cNvSpPr/>
          <p:nvPr/>
        </p:nvSpPr>
        <p:spPr>
          <a:xfrm>
            <a:off x="4879238" y="115376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1" name="Arrow: Pentagon 10">
            <a:extLst>
              <a:ext uri="{FF2B5EF4-FFF2-40B4-BE49-F238E27FC236}">
                <a16:creationId xmlns:a16="http://schemas.microsoft.com/office/drawing/2014/main" id="{C2346D62-3DEB-6AFC-9240-57B1CCF69FBE}"/>
              </a:ext>
            </a:extLst>
          </p:cNvPr>
          <p:cNvSpPr/>
          <p:nvPr/>
        </p:nvSpPr>
        <p:spPr>
          <a:xfrm>
            <a:off x="49988" y="364702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13" name="Arrow: Pentagon 12">
            <a:extLst>
              <a:ext uri="{FF2B5EF4-FFF2-40B4-BE49-F238E27FC236}">
                <a16:creationId xmlns:a16="http://schemas.microsoft.com/office/drawing/2014/main" id="{DAFD6548-9557-65E4-512B-3E9FD139D249}"/>
              </a:ext>
            </a:extLst>
          </p:cNvPr>
          <p:cNvSpPr/>
          <p:nvPr/>
        </p:nvSpPr>
        <p:spPr>
          <a:xfrm>
            <a:off x="4892652" y="364702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5" name="Sun 14">
            <a:extLst>
              <a:ext uri="{FF2B5EF4-FFF2-40B4-BE49-F238E27FC236}">
                <a16:creationId xmlns:a16="http://schemas.microsoft.com/office/drawing/2014/main" id="{2691CA15-3EC2-B0C8-071B-468BF6E3BBC0}"/>
              </a:ext>
            </a:extLst>
          </p:cNvPr>
          <p:cNvSpPr/>
          <p:nvPr/>
        </p:nvSpPr>
        <p:spPr>
          <a:xfrm>
            <a:off x="4238649" y="2042259"/>
            <a:ext cx="577901" cy="563270"/>
          </a:xfrm>
          <a:prstGeom prst="su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Moon 15">
            <a:extLst>
              <a:ext uri="{FF2B5EF4-FFF2-40B4-BE49-F238E27FC236}">
                <a16:creationId xmlns:a16="http://schemas.microsoft.com/office/drawing/2014/main" id="{3C94D6E6-32DE-85C9-7FB4-ED16E617B24F}"/>
              </a:ext>
            </a:extLst>
          </p:cNvPr>
          <p:cNvSpPr/>
          <p:nvPr/>
        </p:nvSpPr>
        <p:spPr>
          <a:xfrm>
            <a:off x="4443984" y="4091055"/>
            <a:ext cx="256032" cy="491342"/>
          </a:xfrm>
          <a:prstGeom prst="mo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C6D041-E878-AD9F-524D-B9C7BF5BD36D}"/>
              </a:ext>
            </a:extLst>
          </p:cNvPr>
          <p:cNvSpPr txBox="1"/>
          <p:nvPr/>
        </p:nvSpPr>
        <p:spPr>
          <a:xfrm>
            <a:off x="0" y="-21769"/>
            <a:ext cx="81084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highlight>
                  <a:srgbClr val="FFCCFF"/>
                </a:highlight>
                <a:uLnTx/>
                <a:uFillTx/>
                <a:latin typeface="Century Gothic" panose="020B0502020202020204" pitchFamily="34" charset="0"/>
                <a:ea typeface="+mn-ea"/>
                <a:cs typeface="+mn-cs"/>
              </a:rPr>
              <a:t>WinsSp</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Century Gothic" panose="020B0502020202020204" pitchFamily="34" charset="0"/>
                <a:ea typeface="+mn-ea"/>
                <a:cs typeface="+mn-cs"/>
              </a:rPr>
              <a:t>@12+24UTC</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all </a:t>
            </a:r>
            <a:r>
              <a:rPr kumimoji="0" lang="en-GB" sz="2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COSMO</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ICON </a:t>
            </a: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ComA2, 2021-2024 </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5D889A12-6260-441E-94D9-B1006EB61654}"/>
              </a:ext>
            </a:extLst>
          </p:cNvPr>
          <p:cNvSpPr txBox="1"/>
          <p:nvPr/>
        </p:nvSpPr>
        <p:spPr>
          <a:xfrm>
            <a:off x="36574" y="439896"/>
            <a:ext cx="744687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actorial</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timeseries</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linked</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to</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ME and RMSE</a:t>
            </a: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thicker lines represent the smoothed average. Used: </a:t>
            </a:r>
            <a:r>
              <a:rPr kumimoji="0" lang="en-US"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geom_smooth</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that adds a regression line to a plot, and it uses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loess smooth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when there are fewer than 1000 observations, and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GAM</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when there are more. </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5" descr="logo2nd">
            <a:extLst>
              <a:ext uri="{FF2B5EF4-FFF2-40B4-BE49-F238E27FC236}">
                <a16:creationId xmlns:a16="http://schemas.microsoft.com/office/drawing/2014/main" id="{F7A0DB02-B07A-CE54-2B0E-36A8E8E1CC60}"/>
              </a:ext>
            </a:extLst>
          </p:cNvPr>
          <p:cNvPicPr>
            <a:picLocks noChangeAspect="1" noChangeArrowheads="1"/>
          </p:cNvPicPr>
          <p:nvPr/>
        </p:nvPicPr>
        <p:blipFill>
          <a:blip r:embed="rId7" cstate="print"/>
          <a:srcRect/>
          <a:stretch>
            <a:fillRect/>
          </a:stretch>
        </p:blipFill>
        <p:spPr bwMode="auto">
          <a:xfrm>
            <a:off x="0" y="6515318"/>
            <a:ext cx="1405841" cy="351215"/>
          </a:xfrm>
          <a:prstGeom prst="rect">
            <a:avLst/>
          </a:prstGeom>
          <a:noFill/>
          <a:ln w="9525">
            <a:noFill/>
            <a:miter lim="800000"/>
            <a:headEnd/>
            <a:tailEnd/>
          </a:ln>
        </p:spPr>
      </p:pic>
      <p:pic>
        <p:nvPicPr>
          <p:cNvPr id="20" name="Picture 19" descr="Text&#10;&#10;Description automatically generated">
            <a:extLst>
              <a:ext uri="{FF2B5EF4-FFF2-40B4-BE49-F238E27FC236}">
                <a16:creationId xmlns:a16="http://schemas.microsoft.com/office/drawing/2014/main" id="{26FEEA95-46A5-6F4C-8904-D83C13554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1851" y="6438670"/>
            <a:ext cx="1255877" cy="438801"/>
          </a:xfrm>
          <a:prstGeom prst="rect">
            <a:avLst/>
          </a:prstGeom>
          <a:effectLst>
            <a:outerShdw blurRad="50800" dist="50800" dir="5400000" algn="ctr" rotWithShape="0">
              <a:schemeClr val="accent1">
                <a:lumMod val="75000"/>
              </a:schemeClr>
            </a:outerShdw>
          </a:effectLst>
        </p:spPr>
      </p:pic>
      <p:sp>
        <p:nvSpPr>
          <p:cNvPr id="21" name="Footer Placeholder 4">
            <a:extLst>
              <a:ext uri="{FF2B5EF4-FFF2-40B4-BE49-F238E27FC236}">
                <a16:creationId xmlns:a16="http://schemas.microsoft.com/office/drawing/2014/main" id="{14DC74FA-6FA4-478F-7B74-853BA73E8410}"/>
              </a:ext>
            </a:extLst>
          </p:cNvPr>
          <p:cNvSpPr txBox="1">
            <a:spLocks/>
          </p:cNvSpPr>
          <p:nvPr/>
        </p:nvSpPr>
        <p:spPr>
          <a:xfrm>
            <a:off x="1125903" y="6515318"/>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26</a:t>
            </a:r>
            <a:r>
              <a:rPr kumimoji="0" lang="en-US" sz="1600" b="0" i="1" u="none" strike="noStrike" kern="1200" cap="none" spc="0" normalizeH="0" baseline="30000" noProof="0" dirty="0" err="1">
                <a:ln>
                  <a:noFill/>
                </a:ln>
                <a:solidFill>
                  <a:prstClr val="black"/>
                </a:solidFill>
                <a:effectLst/>
                <a:uLnTx/>
                <a:uFillTx/>
                <a:latin typeface="Tenorite" panose="00000500000000000000" pitchFamily="2" charset="0"/>
                <a:ea typeface="+mn-ea"/>
                <a:cs typeface="+mn-cs"/>
              </a:rPr>
              <a:t>th</a:t>
            </a:r>
            <a:r>
              <a:rPr kumimoji="0" lang="en-US" sz="1600" b="0"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COSMO General Meeting, Offenbach, 02 Sept 2024 </a:t>
            </a:r>
          </a:p>
        </p:txBody>
      </p:sp>
      <p:sp>
        <p:nvSpPr>
          <p:cNvPr id="3" name="TextBox 2">
            <a:extLst>
              <a:ext uri="{FF2B5EF4-FFF2-40B4-BE49-F238E27FC236}">
                <a16:creationId xmlns:a16="http://schemas.microsoft.com/office/drawing/2014/main" id="{AA12311E-3DCF-1D7D-37D7-B2C82AB5FD53}"/>
              </a:ext>
            </a:extLst>
          </p:cNvPr>
          <p:cNvSpPr txBox="1"/>
          <p:nvPr/>
        </p:nvSpPr>
        <p:spPr>
          <a:xfrm>
            <a:off x="251612" y="5880938"/>
            <a:ext cx="88923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Smaller change in performance in </a:t>
            </a:r>
            <a:r>
              <a:rPr lang="en-GB" dirty="0">
                <a:solidFill>
                  <a:prstClr val="black"/>
                </a:solidFill>
                <a:latin typeface="Calibri" panose="020F0502020204030204"/>
              </a:rPr>
              <a:t>W</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ind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speed, tendency to underestimate mainly at night </a:t>
            </a:r>
          </a:p>
        </p:txBody>
      </p:sp>
      <p:sp>
        <p:nvSpPr>
          <p:cNvPr id="5" name="Slide Number Placeholder 4">
            <a:extLst>
              <a:ext uri="{FF2B5EF4-FFF2-40B4-BE49-F238E27FC236}">
                <a16:creationId xmlns:a16="http://schemas.microsoft.com/office/drawing/2014/main" id="{F71EF20C-9329-06C8-9AAE-AE92984A115F}"/>
              </a:ext>
            </a:extLst>
          </p:cNvPr>
          <p:cNvSpPr>
            <a:spLocks noGrp="1"/>
          </p:cNvSpPr>
          <p:nvPr>
            <p:ph type="sldNum" sz="quarter" idx="12"/>
          </p:nvPr>
        </p:nvSpPr>
        <p:spPr/>
        <p:txBody>
          <a:bodyPr/>
          <a:lstStyle/>
          <a:p>
            <a:fld id="{89B1C7BC-3183-4E4F-A809-86E65C5CAA6B}" type="slidenum">
              <a:rPr lang="it-IT" smtClean="0"/>
              <a:t>36</a:t>
            </a:fld>
            <a:endParaRPr lang="it-IT"/>
          </a:p>
        </p:txBody>
      </p:sp>
    </p:spTree>
    <p:extLst>
      <p:ext uri="{BB962C8B-B14F-4D97-AF65-F5344CB8AC3E}">
        <p14:creationId xmlns:p14="http://schemas.microsoft.com/office/powerpoint/2010/main" val="675016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72515" y="3381386"/>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7DE0C2B1-02E6-A2EA-0771-18F168F2D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 y="1052139"/>
            <a:ext cx="4526280" cy="2468880"/>
          </a:xfrm>
          <a:prstGeom prst="rect">
            <a:avLst/>
          </a:prstGeom>
        </p:spPr>
      </p:pic>
      <p:pic>
        <p:nvPicPr>
          <p:cNvPr id="9" name="Picture 8">
            <a:extLst>
              <a:ext uri="{FF2B5EF4-FFF2-40B4-BE49-F238E27FC236}">
                <a16:creationId xmlns:a16="http://schemas.microsoft.com/office/drawing/2014/main" id="{C848D8C2-E303-A3B2-C0DF-5254F7731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205" y="1024461"/>
            <a:ext cx="4526280" cy="2468880"/>
          </a:xfrm>
          <a:prstGeom prst="rect">
            <a:avLst/>
          </a:prstGeom>
        </p:spPr>
      </p:pic>
      <p:pic>
        <p:nvPicPr>
          <p:cNvPr id="12" name="Picture 11">
            <a:extLst>
              <a:ext uri="{FF2B5EF4-FFF2-40B4-BE49-F238E27FC236}">
                <a16:creationId xmlns:a16="http://schemas.microsoft.com/office/drawing/2014/main" id="{00A19193-9151-0512-ECBE-E7D3CF551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 y="3730643"/>
            <a:ext cx="4526280" cy="2468880"/>
          </a:xfrm>
          <a:prstGeom prst="rect">
            <a:avLst/>
          </a:prstGeom>
        </p:spPr>
      </p:pic>
      <p:pic>
        <p:nvPicPr>
          <p:cNvPr id="14" name="Picture 13">
            <a:extLst>
              <a:ext uri="{FF2B5EF4-FFF2-40B4-BE49-F238E27FC236}">
                <a16:creationId xmlns:a16="http://schemas.microsoft.com/office/drawing/2014/main" id="{3B884F1E-57A2-43B8-5D45-B32F5450D2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554" y="3703754"/>
            <a:ext cx="4526280" cy="2468880"/>
          </a:xfrm>
          <a:prstGeom prst="rect">
            <a:avLst/>
          </a:prstGeom>
        </p:spPr>
      </p:pic>
      <p:sp>
        <p:nvSpPr>
          <p:cNvPr id="2" name="Arrow: Pentagon 1">
            <a:extLst>
              <a:ext uri="{FF2B5EF4-FFF2-40B4-BE49-F238E27FC236}">
                <a16:creationId xmlns:a16="http://schemas.microsoft.com/office/drawing/2014/main" id="{3D962A87-7238-D21C-1203-CA43B18D04AB}"/>
              </a:ext>
            </a:extLst>
          </p:cNvPr>
          <p:cNvSpPr/>
          <p:nvPr/>
        </p:nvSpPr>
        <p:spPr>
          <a:xfrm>
            <a:off x="36574" y="115376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4" name="Arrow: Pentagon 3">
            <a:extLst>
              <a:ext uri="{FF2B5EF4-FFF2-40B4-BE49-F238E27FC236}">
                <a16:creationId xmlns:a16="http://schemas.microsoft.com/office/drawing/2014/main" id="{CBFE0C9A-26BD-E133-B386-973E4A83CDC4}"/>
              </a:ext>
            </a:extLst>
          </p:cNvPr>
          <p:cNvSpPr/>
          <p:nvPr/>
        </p:nvSpPr>
        <p:spPr>
          <a:xfrm>
            <a:off x="4879238" y="115376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0" name="Arrow: Pentagon 9">
            <a:extLst>
              <a:ext uri="{FF2B5EF4-FFF2-40B4-BE49-F238E27FC236}">
                <a16:creationId xmlns:a16="http://schemas.microsoft.com/office/drawing/2014/main" id="{6AE5DCC1-38EE-AC1F-2586-B6212BC28EEA}"/>
              </a:ext>
            </a:extLst>
          </p:cNvPr>
          <p:cNvSpPr/>
          <p:nvPr/>
        </p:nvSpPr>
        <p:spPr>
          <a:xfrm>
            <a:off x="49988" y="3647025"/>
            <a:ext cx="1104597" cy="250753"/>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13" name="Arrow: Pentagon 12">
            <a:extLst>
              <a:ext uri="{FF2B5EF4-FFF2-40B4-BE49-F238E27FC236}">
                <a16:creationId xmlns:a16="http://schemas.microsoft.com/office/drawing/2014/main" id="{0A3D694E-882E-2F76-2400-7C8ABF6B533D}"/>
              </a:ext>
            </a:extLst>
          </p:cNvPr>
          <p:cNvSpPr/>
          <p:nvPr/>
        </p:nvSpPr>
        <p:spPr>
          <a:xfrm>
            <a:off x="4892652" y="3647024"/>
            <a:ext cx="965607" cy="25075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5" name="Sun 14">
            <a:extLst>
              <a:ext uri="{FF2B5EF4-FFF2-40B4-BE49-F238E27FC236}">
                <a16:creationId xmlns:a16="http://schemas.microsoft.com/office/drawing/2014/main" id="{AE28BE83-7B50-FA7F-1359-134A040CF6E7}"/>
              </a:ext>
            </a:extLst>
          </p:cNvPr>
          <p:cNvSpPr/>
          <p:nvPr/>
        </p:nvSpPr>
        <p:spPr>
          <a:xfrm>
            <a:off x="4238649" y="2042259"/>
            <a:ext cx="577901" cy="563270"/>
          </a:xfrm>
          <a:prstGeom prst="su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Moon 15">
            <a:extLst>
              <a:ext uri="{FF2B5EF4-FFF2-40B4-BE49-F238E27FC236}">
                <a16:creationId xmlns:a16="http://schemas.microsoft.com/office/drawing/2014/main" id="{82198251-E4CA-2626-4967-D2081AA3D43A}"/>
              </a:ext>
            </a:extLst>
          </p:cNvPr>
          <p:cNvSpPr/>
          <p:nvPr/>
        </p:nvSpPr>
        <p:spPr>
          <a:xfrm>
            <a:off x="4443984" y="4281250"/>
            <a:ext cx="256032" cy="491342"/>
          </a:xfrm>
          <a:prstGeom prst="mo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8A0B7A1-0A6B-9662-99D7-111B0D62CB1F}"/>
              </a:ext>
            </a:extLst>
          </p:cNvPr>
          <p:cNvSpPr txBox="1"/>
          <p:nvPr/>
        </p:nvSpPr>
        <p:spPr>
          <a:xfrm>
            <a:off x="-399380" y="12369"/>
            <a:ext cx="83041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CCFF"/>
                </a:highlight>
                <a:uLnTx/>
                <a:uFillTx/>
                <a:latin typeface="Century Gothic" panose="020B0502020202020204" pitchFamily="34" charset="0"/>
                <a:ea typeface="+mn-ea"/>
                <a:cs typeface="+mn-cs"/>
              </a:rPr>
              <a:t>TCC</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Century Gothic" panose="020B0502020202020204" pitchFamily="34" charset="0"/>
                <a:ea typeface="+mn-ea"/>
                <a:cs typeface="+mn-cs"/>
              </a:rPr>
              <a:t>@12+24UTC</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all </a:t>
            </a:r>
            <a:r>
              <a:rPr kumimoji="0" lang="en-GB" sz="2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COSMO</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ICON </a:t>
            </a: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ComA2, 2021-2024 </a:t>
            </a:r>
          </a:p>
        </p:txBody>
      </p:sp>
      <p:sp>
        <p:nvSpPr>
          <p:cNvPr id="18" name="TextBox 17">
            <a:extLst>
              <a:ext uri="{FF2B5EF4-FFF2-40B4-BE49-F238E27FC236}">
                <a16:creationId xmlns:a16="http://schemas.microsoft.com/office/drawing/2014/main" id="{BBBCD9C6-6674-7834-C341-E1E194E0DD3A}"/>
              </a:ext>
            </a:extLst>
          </p:cNvPr>
          <p:cNvSpPr txBox="1"/>
          <p:nvPr/>
        </p:nvSpPr>
        <p:spPr>
          <a:xfrm>
            <a:off x="29259" y="425266"/>
            <a:ext cx="744687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actorial</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timeseries</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linked</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l-GR"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to</a:t>
            </a:r>
            <a:r>
              <a:rPr kumimoji="0" lang="el-GR"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ME and RMSE</a:t>
            </a:r>
            <a:r>
              <a:rPr kumimoji="0" lang="en-GB"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thicker lines represent the smoothed average. Used: </a:t>
            </a:r>
            <a:r>
              <a:rPr kumimoji="0" lang="en-US" sz="1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geom_smooth</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that adds a regression line to a plot, and it uses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loess smooth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when there are fewer than 1000 observations, and a </a:t>
            </a:r>
            <a:r>
              <a:rPr kumimoji="0" lang="en-US" sz="1000" b="0" i="0" u="sng"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GAM</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when there are more. </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5" descr="logo2nd">
            <a:extLst>
              <a:ext uri="{FF2B5EF4-FFF2-40B4-BE49-F238E27FC236}">
                <a16:creationId xmlns:a16="http://schemas.microsoft.com/office/drawing/2014/main" id="{9CD0B00E-CC44-526E-BF4D-5B7D68A90637}"/>
              </a:ext>
            </a:extLst>
          </p:cNvPr>
          <p:cNvPicPr>
            <a:picLocks noChangeAspect="1" noChangeArrowheads="1"/>
          </p:cNvPicPr>
          <p:nvPr/>
        </p:nvPicPr>
        <p:blipFill>
          <a:blip r:embed="rId7" cstate="print"/>
          <a:srcRect/>
          <a:stretch>
            <a:fillRect/>
          </a:stretch>
        </p:blipFill>
        <p:spPr bwMode="auto">
          <a:xfrm>
            <a:off x="0" y="6515318"/>
            <a:ext cx="1405841" cy="351215"/>
          </a:xfrm>
          <a:prstGeom prst="rect">
            <a:avLst/>
          </a:prstGeom>
          <a:noFill/>
          <a:ln w="9525">
            <a:noFill/>
            <a:miter lim="800000"/>
            <a:headEnd/>
            <a:tailEnd/>
          </a:ln>
        </p:spPr>
      </p:pic>
      <p:pic>
        <p:nvPicPr>
          <p:cNvPr id="20" name="Picture 19" descr="Text&#10;&#10;Description automatically generated">
            <a:extLst>
              <a:ext uri="{FF2B5EF4-FFF2-40B4-BE49-F238E27FC236}">
                <a16:creationId xmlns:a16="http://schemas.microsoft.com/office/drawing/2014/main" id="{2470D76B-825A-228D-8783-B01430EA37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1851" y="6438670"/>
            <a:ext cx="1255877" cy="438801"/>
          </a:xfrm>
          <a:prstGeom prst="rect">
            <a:avLst/>
          </a:prstGeom>
          <a:effectLst>
            <a:outerShdw blurRad="50800" dist="50800" dir="5400000" algn="ctr" rotWithShape="0">
              <a:schemeClr val="accent1">
                <a:lumMod val="75000"/>
              </a:schemeClr>
            </a:outerShdw>
          </a:effectLst>
        </p:spPr>
      </p:pic>
      <p:sp>
        <p:nvSpPr>
          <p:cNvPr id="21" name="Footer Placeholder 4">
            <a:extLst>
              <a:ext uri="{FF2B5EF4-FFF2-40B4-BE49-F238E27FC236}">
                <a16:creationId xmlns:a16="http://schemas.microsoft.com/office/drawing/2014/main" id="{082E8BDE-E0E7-5E01-20F3-01A32A6E51CD}"/>
              </a:ext>
            </a:extLst>
          </p:cNvPr>
          <p:cNvSpPr txBox="1">
            <a:spLocks/>
          </p:cNvSpPr>
          <p:nvPr/>
        </p:nvSpPr>
        <p:spPr>
          <a:xfrm>
            <a:off x="1125903" y="6515318"/>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26</a:t>
            </a:r>
            <a:r>
              <a:rPr kumimoji="0" lang="en-US" sz="1600" b="0" i="1" u="none" strike="noStrike" kern="1200" cap="none" spc="0" normalizeH="0" baseline="30000" noProof="0" dirty="0" err="1">
                <a:ln>
                  <a:noFill/>
                </a:ln>
                <a:solidFill>
                  <a:prstClr val="black"/>
                </a:solidFill>
                <a:effectLst/>
                <a:uLnTx/>
                <a:uFillTx/>
                <a:latin typeface="Tenorite" panose="00000500000000000000" pitchFamily="2" charset="0"/>
                <a:ea typeface="+mn-ea"/>
                <a:cs typeface="+mn-cs"/>
              </a:rPr>
              <a:t>th</a:t>
            </a:r>
            <a:r>
              <a:rPr kumimoji="0" lang="en-US" sz="1600" b="0" i="1" u="none" strike="noStrike" kern="1200" cap="none" spc="0" normalizeH="0" baseline="0" noProof="0" dirty="0">
                <a:ln>
                  <a:noFill/>
                </a:ln>
                <a:solidFill>
                  <a:prstClr val="black"/>
                </a:solidFill>
                <a:effectLst/>
                <a:uLnTx/>
                <a:uFillTx/>
                <a:latin typeface="Tenorite" panose="00000500000000000000" pitchFamily="2" charset="0"/>
                <a:ea typeface="+mn-ea"/>
                <a:cs typeface="+mn-cs"/>
              </a:rPr>
              <a:t> COSMO General Meeting, Offenbach, 02 Sept 2024 </a:t>
            </a:r>
          </a:p>
        </p:txBody>
      </p:sp>
      <p:sp>
        <p:nvSpPr>
          <p:cNvPr id="5" name="TextBox 4">
            <a:extLst>
              <a:ext uri="{FF2B5EF4-FFF2-40B4-BE49-F238E27FC236}">
                <a16:creationId xmlns:a16="http://schemas.microsoft.com/office/drawing/2014/main" id="{09EDD95E-DEDD-01D8-F727-D92F65E2AB0F}"/>
              </a:ext>
            </a:extLst>
          </p:cNvPr>
          <p:cNvSpPr txBox="1"/>
          <p:nvPr/>
        </p:nvSpPr>
        <p:spPr>
          <a:xfrm>
            <a:off x="251612" y="5880938"/>
            <a:ext cx="88923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Ambiguous performance in RMSE, both models tend to overestimate during warm months esp. </a:t>
            </a:r>
            <a:r>
              <a:rPr lang="el-GR" dirty="0">
                <a:solidFill>
                  <a:prstClr val="black"/>
                </a:solidFill>
                <a:latin typeface="Calibri" panose="020F0502020204030204"/>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night hours (model dependant).</a:t>
            </a:r>
          </a:p>
        </p:txBody>
      </p:sp>
      <p:sp>
        <p:nvSpPr>
          <p:cNvPr id="6" name="Slide Number Placeholder 5">
            <a:extLst>
              <a:ext uri="{FF2B5EF4-FFF2-40B4-BE49-F238E27FC236}">
                <a16:creationId xmlns:a16="http://schemas.microsoft.com/office/drawing/2014/main" id="{591B9431-47AD-CB1C-EE6F-F53238DC7313}"/>
              </a:ext>
            </a:extLst>
          </p:cNvPr>
          <p:cNvSpPr>
            <a:spLocks noGrp="1"/>
          </p:cNvSpPr>
          <p:nvPr>
            <p:ph type="sldNum" sz="quarter" idx="12"/>
          </p:nvPr>
        </p:nvSpPr>
        <p:spPr/>
        <p:txBody>
          <a:bodyPr/>
          <a:lstStyle/>
          <a:p>
            <a:fld id="{89B1C7BC-3183-4E4F-A809-86E65C5CAA6B}" type="slidenum">
              <a:rPr lang="it-IT" smtClean="0"/>
              <a:t>37</a:t>
            </a:fld>
            <a:endParaRPr lang="it-IT"/>
          </a:p>
        </p:txBody>
      </p:sp>
    </p:spTree>
    <p:extLst>
      <p:ext uri="{BB962C8B-B14F-4D97-AF65-F5344CB8AC3E}">
        <p14:creationId xmlns:p14="http://schemas.microsoft.com/office/powerpoint/2010/main" val="2611113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34216B27-8792-667E-37D1-23E674746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562" y="879506"/>
            <a:ext cx="4643438" cy="5029200"/>
          </a:xfrm>
          <a:prstGeom prst="rect">
            <a:avLst/>
          </a:prstGeom>
        </p:spPr>
      </p:pic>
      <p:pic>
        <p:nvPicPr>
          <p:cNvPr id="14" name="Εικόνα 13" descr="Εικόνα που περιέχει clipart, σχεδίαση&#10;&#10;Περιγραφή που δημιουργήθηκε αυτόματα">
            <a:extLst>
              <a:ext uri="{FF2B5EF4-FFF2-40B4-BE49-F238E27FC236}">
                <a16:creationId xmlns:a16="http://schemas.microsoft.com/office/drawing/2014/main" id="{35B40E09-7FBC-6426-8477-4D7F2ED23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092" y="1231048"/>
            <a:ext cx="521357" cy="425042"/>
          </a:xfrm>
          <a:prstGeom prst="rect">
            <a:avLst/>
          </a:prstGeom>
          <a:solidFill>
            <a:srgbClr val="D3EDFF"/>
          </a:solidFill>
        </p:spPr>
      </p:pic>
      <p:pic>
        <p:nvPicPr>
          <p:cNvPr id="19" name="Εικόνα 18" descr="Εικόνα που περιέχει γραφικά, clipart, τέχνη, σχεδίαση&#10;&#10;Περιγραφή που δημιουργήθηκε αυτόματα">
            <a:extLst>
              <a:ext uri="{FF2B5EF4-FFF2-40B4-BE49-F238E27FC236}">
                <a16:creationId xmlns:a16="http://schemas.microsoft.com/office/drawing/2014/main" id="{043C19D6-A872-2A80-EF96-6548D4BF0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142" y="1231048"/>
            <a:ext cx="522831" cy="424800"/>
          </a:xfrm>
          <a:prstGeom prst="rect">
            <a:avLst/>
          </a:prstGeom>
          <a:noFill/>
        </p:spPr>
      </p:pic>
      <p:sp>
        <p:nvSpPr>
          <p:cNvPr id="3" name="TextBox 2">
            <a:extLst>
              <a:ext uri="{FF2B5EF4-FFF2-40B4-BE49-F238E27FC236}">
                <a16:creationId xmlns:a16="http://schemas.microsoft.com/office/drawing/2014/main" id="{8A0C401E-C848-C1E2-E43B-24359F9E4980}"/>
              </a:ext>
            </a:extLst>
          </p:cNvPr>
          <p:cNvSpPr txBox="1"/>
          <p:nvPr/>
        </p:nvSpPr>
        <p:spPr>
          <a:xfrm>
            <a:off x="246024" y="5882191"/>
            <a:ext cx="8720175"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0000"/>
                </a:solidFill>
                <a:effectLst/>
                <a:highlight>
                  <a:srgbClr val="FFFFCC"/>
                </a:highlight>
                <a:uLnTx/>
                <a:uFillTx/>
                <a:latin typeface="Century Gothic" panose="020B0502020202020204" pitchFamily="34" charset="0"/>
                <a:ea typeface="+mn-ea"/>
                <a:cs typeface="+mn-cs"/>
              </a:rPr>
              <a:t>SysEr</a:t>
            </a:r>
            <a:r>
              <a:rPr kumimoji="0" lang="en-GB"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higher amounts of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preci</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ICON models seem drier with a tendency to underestimate mainly in summer.</a:t>
            </a:r>
          </a:p>
        </p:txBody>
      </p:sp>
      <p:sp>
        <p:nvSpPr>
          <p:cNvPr id="2" name="Arrow: Pentagon 1">
            <a:extLst>
              <a:ext uri="{FF2B5EF4-FFF2-40B4-BE49-F238E27FC236}">
                <a16:creationId xmlns:a16="http://schemas.microsoft.com/office/drawing/2014/main" id="{D63DF709-A66F-1823-3F0E-DDB3719FC599}"/>
              </a:ext>
            </a:extLst>
          </p:cNvPr>
          <p:cNvSpPr/>
          <p:nvPr/>
        </p:nvSpPr>
        <p:spPr>
          <a:xfrm>
            <a:off x="4262391" y="1170225"/>
            <a:ext cx="1152241" cy="311755"/>
          </a:xfrm>
          <a:prstGeom prst="homePlat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SPRING</a:t>
            </a:r>
          </a:p>
        </p:txBody>
      </p:sp>
      <p:sp>
        <p:nvSpPr>
          <p:cNvPr id="5" name="object 8">
            <a:extLst>
              <a:ext uri="{FF2B5EF4-FFF2-40B4-BE49-F238E27FC236}">
                <a16:creationId xmlns:a16="http://schemas.microsoft.com/office/drawing/2014/main" id="{248CC56F-FB57-23FD-1986-B859C0B08950}"/>
              </a:ext>
            </a:extLst>
          </p:cNvPr>
          <p:cNvSpPr txBox="1">
            <a:spLocks/>
          </p:cNvSpPr>
          <p:nvPr/>
        </p:nvSpPr>
        <p:spPr>
          <a:xfrm>
            <a:off x="0" y="-1197"/>
            <a:ext cx="2559154" cy="290464"/>
          </a:xfrm>
          <a:prstGeom prst="rect">
            <a:avLst/>
          </a:prstGeom>
          <a:solidFill>
            <a:srgbClr val="D3EDFF"/>
          </a:solidFill>
        </p:spPr>
        <p:txBody>
          <a:bodyPr vert="horz" wrap="square" lIns="0" tIns="13335"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00" marR="0" lvl="0" indent="0" algn="l" defTabSz="685800" rtl="0" eaLnBrk="1" fontAlgn="auto" latinLnBrk="0" hangingPunct="1">
              <a:lnSpc>
                <a:spcPct val="100000"/>
              </a:lnSpc>
              <a:spcBef>
                <a:spcPts val="105"/>
              </a:spcBef>
              <a:spcAft>
                <a:spcPts val="0"/>
              </a:spcAft>
              <a:buClrTx/>
              <a:buSzTx/>
              <a:buFontTx/>
              <a:buNone/>
              <a:tabLst/>
              <a:defRPr/>
            </a:pPr>
            <a:r>
              <a:rPr kumimoji="0" lang="en-GB" sz="1800" b="1" i="0" u="none" strike="noStrike" kern="1200" cap="none" spc="-5" normalizeH="0" baseline="0" noProof="0" dirty="0">
                <a:ln>
                  <a:noFill/>
                </a:ln>
                <a:solidFill>
                  <a:srgbClr val="003366"/>
                </a:solidFill>
                <a:effectLst>
                  <a:outerShdw blurRad="38100" dist="38100" dir="2700000" algn="tl">
                    <a:srgbClr val="000000">
                      <a:alpha val="43137"/>
                    </a:srgbClr>
                  </a:outerShdw>
                </a:effectLst>
                <a:uLnTx/>
                <a:uFillTx/>
                <a:latin typeface="Century Gothic" panose="020B0502020202020204" pitchFamily="34" charset="0"/>
                <a:ea typeface="+mj-ea"/>
                <a:cs typeface="Calibri"/>
              </a:rPr>
              <a:t>COSMO&amp;ICON </a:t>
            </a:r>
            <a:r>
              <a:rPr kumimoji="0" lang="en-GB" sz="1800" b="1" i="0" u="none" strike="noStrike" kern="1200" cap="none" spc="-5"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j-ea"/>
                <a:cs typeface="Calibri"/>
              </a:rPr>
              <a:t>ComA2</a:t>
            </a:r>
            <a:endParaRPr kumimoji="0" lang="en-GB"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j-ea"/>
              <a:cs typeface="Calibri"/>
            </a:endParaRPr>
          </a:p>
        </p:txBody>
      </p:sp>
      <p:sp>
        <p:nvSpPr>
          <p:cNvPr id="13" name="TextBox 12">
            <a:extLst>
              <a:ext uri="{FF2B5EF4-FFF2-40B4-BE49-F238E27FC236}">
                <a16:creationId xmlns:a16="http://schemas.microsoft.com/office/drawing/2014/main" id="{9ADDB950-9233-546E-B0B7-B1189001F42D}"/>
              </a:ext>
            </a:extLst>
          </p:cNvPr>
          <p:cNvSpPr txBox="1"/>
          <p:nvPr/>
        </p:nvSpPr>
        <p:spPr>
          <a:xfrm>
            <a:off x="2957513" y="436646"/>
            <a:ext cx="24928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highlight>
                  <a:srgbClr val="FFCCFF"/>
                </a:highlight>
                <a:uLnTx/>
                <a:uFillTx/>
                <a:latin typeface="Century Gothic" panose="020B0502020202020204" pitchFamily="34" charset="0"/>
                <a:ea typeface="+mn-ea"/>
                <a:cs typeface="+mn-cs"/>
              </a:rPr>
              <a:t>6h Precipitation</a:t>
            </a:r>
          </a:p>
        </p:txBody>
      </p:sp>
      <p:pic>
        <p:nvPicPr>
          <p:cNvPr id="7" name="Immagine 2" descr="Immagine che contiene testo, schermata, linea, diagramma&#10;&#10;Descrizione generata automaticamente">
            <a:extLst>
              <a:ext uri="{FF2B5EF4-FFF2-40B4-BE49-F238E27FC236}">
                <a16:creationId xmlns:a16="http://schemas.microsoft.com/office/drawing/2014/main" id="{EF85A65C-E2F3-D359-0393-B2A81B1FA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023" y="1252894"/>
            <a:ext cx="3629624" cy="3629624"/>
          </a:xfrm>
          <a:prstGeom prst="rect">
            <a:avLst/>
          </a:prstGeom>
        </p:spPr>
      </p:pic>
      <p:sp>
        <p:nvSpPr>
          <p:cNvPr id="8" name="Rettangolo 3">
            <a:extLst>
              <a:ext uri="{FF2B5EF4-FFF2-40B4-BE49-F238E27FC236}">
                <a16:creationId xmlns:a16="http://schemas.microsoft.com/office/drawing/2014/main" id="{7C79B7CB-AB71-5E63-123D-3FC18772C14E}"/>
              </a:ext>
            </a:extLst>
          </p:cNvPr>
          <p:cNvSpPr/>
          <p:nvPr/>
        </p:nvSpPr>
        <p:spPr bwMode="auto">
          <a:xfrm>
            <a:off x="929602" y="1326102"/>
            <a:ext cx="699949" cy="333259"/>
          </a:xfrm>
          <a:prstGeom prst="rect">
            <a:avLst/>
          </a:prstGeom>
          <a:noFill/>
          <a:ln w="28575"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67" tIns="36284" rIns="72567" bIns="36284" numCol="1" rtlCol="0" anchor="ctr" anchorCtr="0" compatLnSpc="1">
            <a:prstTxWarp prst="textNoShape">
              <a:avLst/>
            </a:prstTxWarp>
            <a:spAutoFit/>
          </a:bodyPr>
          <a:lstStyle/>
          <a:p>
            <a:pPr marL="0" marR="0" lvl="0" indent="0" algn="l" defTabSz="356535" rtl="0" eaLnBrk="1" fontAlgn="base" latinLnBrk="0" hangingPunct="0">
              <a:lnSpc>
                <a:spcPct val="93000"/>
              </a:lnSpc>
              <a:spcBef>
                <a:spcPct val="0"/>
              </a:spcBef>
              <a:spcAft>
                <a:spcPct val="0"/>
              </a:spcAft>
              <a:buClr>
                <a:srgbClr val="000000"/>
              </a:buClr>
              <a:buSzPct val="100000"/>
              <a:buFontTx/>
              <a:buNone/>
              <a:tabLst/>
              <a:defRPr/>
            </a:pPr>
            <a:endParaRPr kumimoji="0" lang="en-GB" sz="1905" b="1" i="0" u="none" strike="noStrike" kern="1200" cap="none" spc="0" normalizeH="0" baseline="0" noProof="0">
              <a:ln>
                <a:noFill/>
              </a:ln>
              <a:solidFill>
                <a:srgbClr val="000000"/>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0702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miling&#10;&#10;Description automatically generated">
            <a:extLst>
              <a:ext uri="{FF2B5EF4-FFF2-40B4-BE49-F238E27FC236}">
                <a16:creationId xmlns:a16="http://schemas.microsoft.com/office/drawing/2014/main" id="{10B219A3-BB88-1741-D04C-DACAB5BF7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61" y="594533"/>
            <a:ext cx="3173331" cy="2114125"/>
          </a:xfrm>
          <a:prstGeom prst="rect">
            <a:avLst/>
          </a:prstGeom>
        </p:spPr>
      </p:pic>
      <p:pic>
        <p:nvPicPr>
          <p:cNvPr id="9" name="Picture 8" descr="A person and person smiling&#10;&#10;Description automatically generated">
            <a:extLst>
              <a:ext uri="{FF2B5EF4-FFF2-40B4-BE49-F238E27FC236}">
                <a16:creationId xmlns:a16="http://schemas.microsoft.com/office/drawing/2014/main" id="{5B47F289-3EA9-F696-BC80-AC9D8724B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751" y="3524425"/>
            <a:ext cx="2610695" cy="2610695"/>
          </a:xfrm>
          <a:prstGeom prst="rect">
            <a:avLst/>
          </a:prstGeom>
        </p:spPr>
      </p:pic>
      <p:pic>
        <p:nvPicPr>
          <p:cNvPr id="2" name="Picture 5" descr="logo2nd">
            <a:extLst>
              <a:ext uri="{FF2B5EF4-FFF2-40B4-BE49-F238E27FC236}">
                <a16:creationId xmlns:a16="http://schemas.microsoft.com/office/drawing/2014/main" id="{369FF7A5-B82D-483D-1EEC-7B29B67661ED}"/>
              </a:ext>
            </a:extLst>
          </p:cNvPr>
          <p:cNvPicPr>
            <a:picLocks noChangeAspect="1" noChangeArrowheads="1"/>
          </p:cNvPicPr>
          <p:nvPr/>
        </p:nvPicPr>
        <p:blipFill>
          <a:blip r:embed="rId4" cstate="print"/>
          <a:srcRect/>
          <a:stretch>
            <a:fillRect/>
          </a:stretch>
        </p:blipFill>
        <p:spPr bwMode="auto">
          <a:xfrm>
            <a:off x="0" y="6400695"/>
            <a:ext cx="1786047" cy="446200"/>
          </a:xfrm>
          <a:prstGeom prst="rect">
            <a:avLst/>
          </a:prstGeom>
          <a:noFill/>
          <a:ln w="9525">
            <a:noFill/>
            <a:miter lim="800000"/>
            <a:headEnd/>
            <a:tailEnd/>
          </a:ln>
        </p:spPr>
      </p:pic>
      <p:pic>
        <p:nvPicPr>
          <p:cNvPr id="4" name="Picture 3" descr="Text&#10;&#10;Description automatically generated">
            <a:extLst>
              <a:ext uri="{FF2B5EF4-FFF2-40B4-BE49-F238E27FC236}">
                <a16:creationId xmlns:a16="http://schemas.microsoft.com/office/drawing/2014/main" id="{5796D60C-A6BD-649E-342A-5A9BE0208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446" y="6372578"/>
            <a:ext cx="1395937" cy="487737"/>
          </a:xfrm>
          <a:prstGeom prst="rect">
            <a:avLst/>
          </a:prstGeom>
          <a:effectLst>
            <a:outerShdw blurRad="50800" dist="50800" dir="5400000" algn="ctr" rotWithShape="0">
              <a:schemeClr val="accent1">
                <a:lumMod val="75000"/>
              </a:schemeClr>
            </a:outerShdw>
          </a:effectLst>
        </p:spPr>
      </p:pic>
      <p:sp>
        <p:nvSpPr>
          <p:cNvPr id="6" name="Footer Placeholder 4">
            <a:extLst>
              <a:ext uri="{FF2B5EF4-FFF2-40B4-BE49-F238E27FC236}">
                <a16:creationId xmlns:a16="http://schemas.microsoft.com/office/drawing/2014/main" id="{D1EB8589-93D9-3595-B15F-C7B1E66DF814}"/>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WG5 review, 26</a:t>
            </a:r>
            <a:r>
              <a:rPr lang="en-US" sz="1400" baseline="30000" dirty="0" err="1">
                <a:solidFill>
                  <a:prstClr val="black"/>
                </a:solidFill>
                <a:effectLst>
                  <a:outerShdw blurRad="38100" dist="38100" dir="2700000" algn="tl">
                    <a:srgbClr val="000000">
                      <a:alpha val="43137"/>
                    </a:srgbClr>
                  </a:outerShdw>
                </a:effectLst>
                <a:latin typeface="Century Gothic" panose="020B0502020202020204" pitchFamily="34" charset="0"/>
              </a:rPr>
              <a:t>th</a:t>
            </a: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 COSMO General Meeting, Offenbach</a:t>
            </a:r>
            <a:r>
              <a:rPr lang="en-US" sz="1400" dirty="0">
                <a:solidFill>
                  <a:prstClr val="black"/>
                </a:solidFill>
                <a:effectLst>
                  <a:outerShdw blurRad="38100" dist="38100" dir="2700000" algn="tl">
                    <a:srgbClr val="000000">
                      <a:alpha val="43137"/>
                    </a:srgbClr>
                  </a:outerShdw>
                </a:effectLst>
                <a:latin typeface="Century Gothic" panose="020B0502020202020204" pitchFamily="34" charset="0"/>
              </a:rPr>
              <a:t>, 04.09.2024</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4E20483B-5D96-A56F-911E-22DDA23B8045}"/>
              </a:ext>
            </a:extLst>
          </p:cNvPr>
          <p:cNvSpPr txBox="1"/>
          <p:nvPr/>
        </p:nvSpPr>
        <p:spPr>
          <a:xfrm>
            <a:off x="6973" y="1076989"/>
            <a:ext cx="6304313" cy="4985980"/>
          </a:xfrm>
          <a:prstGeom prst="rect">
            <a:avLst/>
          </a:prstGeom>
          <a:noFill/>
        </p:spPr>
        <p:txBody>
          <a:bodyPr wrap="square" rtlCol="0">
            <a:spAutoFit/>
          </a:bodyPr>
          <a:lstStyle/>
          <a:p>
            <a:pPr marL="285750" indent="-285750">
              <a:buFont typeface="Arial" panose="020B0604020202020204" pitchFamily="34" charset="0"/>
              <a:buChar char="•"/>
            </a:pPr>
            <a:r>
              <a:rPr lang="el-GR" sz="2400" b="1" dirty="0">
                <a:solidFill>
                  <a:srgbClr val="0070C0"/>
                </a:solidFill>
              </a:rPr>
              <a:t> </a:t>
            </a:r>
            <a:r>
              <a:rPr lang="en-GB" sz="2400" b="1" dirty="0">
                <a:solidFill>
                  <a:srgbClr val="0070C0"/>
                </a:solidFill>
              </a:rPr>
              <a:t>COSMO is (was) a </a:t>
            </a:r>
            <a:r>
              <a:rPr lang="en-GB" sz="2400" b="1" u="sng" dirty="0">
                <a:solidFill>
                  <a:srgbClr val="0070C0"/>
                </a:solidFill>
              </a:rPr>
              <a:t>good</a:t>
            </a:r>
            <a:r>
              <a:rPr lang="en-GB" sz="2400" b="1" dirty="0">
                <a:solidFill>
                  <a:srgbClr val="0070C0"/>
                </a:solidFill>
              </a:rPr>
              <a:t> model </a:t>
            </a:r>
          </a:p>
          <a:p>
            <a:pPr marL="742950" lvl="1" indent="-285750">
              <a:buFont typeface="Arial" panose="020B0604020202020204" pitchFamily="34" charset="0"/>
              <a:buChar char="•"/>
            </a:pPr>
            <a:r>
              <a:rPr lang="en-GB" sz="2200" dirty="0"/>
              <a:t>long term relationship based on reliability, trust, familiarity, reluctance to change… </a:t>
            </a:r>
          </a:p>
          <a:p>
            <a:pPr marL="742950" lvl="1" indent="-285750">
              <a:buFont typeface="Arial" panose="020B0604020202020204" pitchFamily="34" charset="0"/>
              <a:buChar char="•"/>
            </a:pPr>
            <a:r>
              <a:rPr lang="en-GB" sz="2200" dirty="0"/>
              <a:t>its evolution ceased though</a:t>
            </a:r>
          </a:p>
          <a:p>
            <a:pPr lvl="1"/>
            <a:endParaRPr lang="en-GB" sz="2400" dirty="0"/>
          </a:p>
          <a:p>
            <a:endParaRPr lang="en-GB" sz="2400" b="1" dirty="0">
              <a:solidFill>
                <a:srgbClr val="FF0000"/>
              </a:solidFill>
            </a:endParaRPr>
          </a:p>
          <a:p>
            <a:endParaRPr lang="en-GB" sz="2400" b="1" dirty="0">
              <a:solidFill>
                <a:srgbClr val="FF0000"/>
              </a:solidFill>
            </a:endParaRPr>
          </a:p>
          <a:p>
            <a:pPr marL="285750" indent="-285750">
              <a:buFont typeface="Arial" panose="020B0604020202020204" pitchFamily="34" charset="0"/>
              <a:buChar char="•"/>
            </a:pPr>
            <a:r>
              <a:rPr lang="en-GB" sz="2400" b="1" dirty="0">
                <a:solidFill>
                  <a:srgbClr val="FF0000"/>
                </a:solidFill>
              </a:rPr>
              <a:t>ICON is a </a:t>
            </a:r>
            <a:r>
              <a:rPr lang="en-GB" sz="2400" b="1" u="sng" dirty="0">
                <a:solidFill>
                  <a:srgbClr val="FF0000"/>
                </a:solidFill>
              </a:rPr>
              <a:t>VERY good </a:t>
            </a:r>
            <a:r>
              <a:rPr lang="en-GB" sz="2400" b="1" dirty="0">
                <a:solidFill>
                  <a:srgbClr val="FF0000"/>
                </a:solidFill>
              </a:rPr>
              <a:t>model </a:t>
            </a:r>
          </a:p>
          <a:p>
            <a:pPr marL="742950" lvl="1" indent="-285750">
              <a:buFont typeface="Arial" panose="020B0604020202020204" pitchFamily="34" charset="0"/>
              <a:buChar char="•"/>
            </a:pPr>
            <a:r>
              <a:rPr lang="en-GB" sz="2200" dirty="0"/>
              <a:t>younger, challenging, immature,</a:t>
            </a:r>
          </a:p>
          <a:p>
            <a:pPr lvl="1"/>
            <a:r>
              <a:rPr lang="en-GB" sz="2200" dirty="0"/>
              <a:t>     susceptible of improvement</a:t>
            </a:r>
          </a:p>
          <a:p>
            <a:pPr marL="742950" lvl="1" indent="-285750">
              <a:buFont typeface="Arial" panose="020B0604020202020204" pitchFamily="34" charset="0"/>
              <a:buChar char="•"/>
            </a:pPr>
            <a:r>
              <a:rPr lang="en-GB" sz="2200" dirty="0"/>
              <a:t>shares some common flaws and strengths as COSMO</a:t>
            </a:r>
          </a:p>
          <a:p>
            <a:pPr marL="742950" lvl="1" indent="-285750">
              <a:buFont typeface="Arial" panose="020B0604020202020204" pitchFamily="34" charset="0"/>
              <a:buChar char="•"/>
            </a:pPr>
            <a:r>
              <a:rPr lang="en-GB" sz="2200" dirty="0"/>
              <a:t>reduce constant comparison with COSMO (X), </a:t>
            </a:r>
          </a:p>
          <a:p>
            <a:pPr lvl="1"/>
            <a:r>
              <a:rPr lang="en-GB" sz="2200" dirty="0"/>
              <a:t>     focus on tuning its </a:t>
            </a:r>
            <a:r>
              <a:rPr lang="en-GB" sz="2200" dirty="0" err="1"/>
              <a:t>behavior</a:t>
            </a:r>
            <a:r>
              <a:rPr lang="en-GB" sz="2200" dirty="0"/>
              <a:t> </a:t>
            </a:r>
          </a:p>
        </p:txBody>
      </p:sp>
      <p:sp>
        <p:nvSpPr>
          <p:cNvPr id="10" name="TextBox 9">
            <a:extLst>
              <a:ext uri="{FF2B5EF4-FFF2-40B4-BE49-F238E27FC236}">
                <a16:creationId xmlns:a16="http://schemas.microsoft.com/office/drawing/2014/main" id="{F3C09CE7-BE67-EB85-0670-94671ED4CF14}"/>
              </a:ext>
            </a:extLst>
          </p:cNvPr>
          <p:cNvSpPr txBox="1"/>
          <p:nvPr/>
        </p:nvSpPr>
        <p:spPr>
          <a:xfrm>
            <a:off x="7340222" y="66375"/>
            <a:ext cx="1244978" cy="430887"/>
          </a:xfrm>
          <a:prstGeom prst="rect">
            <a:avLst/>
          </a:prstGeom>
          <a:noFill/>
        </p:spPr>
        <p:txBody>
          <a:bodyPr wrap="square" rtlCol="0">
            <a:spAutoFit/>
          </a:bodyPr>
          <a:lstStyle/>
          <a:p>
            <a:r>
              <a:rPr lang="en-GB" sz="2200" b="1" dirty="0">
                <a:solidFill>
                  <a:srgbClr val="0070C0"/>
                </a:solidFill>
                <a:effectLst>
                  <a:outerShdw blurRad="38100" dist="38100" dir="2700000" algn="tl">
                    <a:srgbClr val="000000">
                      <a:alpha val="43137"/>
                    </a:srgbClr>
                  </a:outerShdw>
                </a:effectLst>
              </a:rPr>
              <a:t>COSMO</a:t>
            </a:r>
          </a:p>
        </p:txBody>
      </p:sp>
      <p:sp>
        <p:nvSpPr>
          <p:cNvPr id="11" name="Arrow: Down 10">
            <a:extLst>
              <a:ext uri="{FF2B5EF4-FFF2-40B4-BE49-F238E27FC236}">
                <a16:creationId xmlns:a16="http://schemas.microsoft.com/office/drawing/2014/main" id="{A100E1E9-F3AE-2EA3-329C-26D784340E43}"/>
              </a:ext>
            </a:extLst>
          </p:cNvPr>
          <p:cNvSpPr/>
          <p:nvPr/>
        </p:nvSpPr>
        <p:spPr>
          <a:xfrm>
            <a:off x="7695446" y="407278"/>
            <a:ext cx="288621" cy="4826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26614282-F33C-8021-64F3-F70E0A5F9305}"/>
              </a:ext>
            </a:extLst>
          </p:cNvPr>
          <p:cNvSpPr/>
          <p:nvPr/>
        </p:nvSpPr>
        <p:spPr>
          <a:xfrm>
            <a:off x="6780668" y="3441096"/>
            <a:ext cx="288621" cy="4826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3" name="TextBox 12">
            <a:extLst>
              <a:ext uri="{FF2B5EF4-FFF2-40B4-BE49-F238E27FC236}">
                <a16:creationId xmlns:a16="http://schemas.microsoft.com/office/drawing/2014/main" id="{F81709CB-361B-D9EE-966F-23BFD6B161C1}"/>
              </a:ext>
            </a:extLst>
          </p:cNvPr>
          <p:cNvSpPr txBox="1"/>
          <p:nvPr/>
        </p:nvSpPr>
        <p:spPr>
          <a:xfrm>
            <a:off x="6511247" y="2968869"/>
            <a:ext cx="999067" cy="430887"/>
          </a:xfrm>
          <a:prstGeom prst="rect">
            <a:avLst/>
          </a:prstGeom>
          <a:noFill/>
        </p:spPr>
        <p:txBody>
          <a:bodyPr wrap="square" rtlCol="0">
            <a:spAutoFit/>
          </a:bodyPr>
          <a:lstStyle/>
          <a:p>
            <a:r>
              <a:rPr lang="en-GB" sz="2200" b="1" dirty="0">
                <a:solidFill>
                  <a:srgbClr val="FF0000"/>
                </a:solidFill>
                <a:effectLst>
                  <a:outerShdw blurRad="38100" dist="38100" dir="2700000" algn="tl">
                    <a:srgbClr val="000000">
                      <a:alpha val="43137"/>
                    </a:srgbClr>
                  </a:outerShdw>
                </a:effectLst>
              </a:rPr>
              <a:t>ICON</a:t>
            </a:r>
          </a:p>
        </p:txBody>
      </p:sp>
      <p:sp>
        <p:nvSpPr>
          <p:cNvPr id="14" name="Multiplication Sign 13">
            <a:extLst>
              <a:ext uri="{FF2B5EF4-FFF2-40B4-BE49-F238E27FC236}">
                <a16:creationId xmlns:a16="http://schemas.microsoft.com/office/drawing/2014/main" id="{39DB280B-AB6C-D52B-1A9C-94308A361E9C}"/>
              </a:ext>
            </a:extLst>
          </p:cNvPr>
          <p:cNvSpPr/>
          <p:nvPr/>
        </p:nvSpPr>
        <p:spPr>
          <a:xfrm>
            <a:off x="6264654" y="571042"/>
            <a:ext cx="2491319" cy="2786725"/>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1E46CA0-953E-3EE8-C34D-7D52711BE491}"/>
              </a:ext>
            </a:extLst>
          </p:cNvPr>
          <p:cNvSpPr txBox="1"/>
          <p:nvPr/>
        </p:nvSpPr>
        <p:spPr>
          <a:xfrm>
            <a:off x="78395" y="114890"/>
            <a:ext cx="5105400" cy="584775"/>
          </a:xfrm>
          <a:prstGeom prst="rect">
            <a:avLst/>
          </a:prstGeom>
          <a:noFill/>
        </p:spPr>
        <p:txBody>
          <a:bodyPr wrap="square" rtlCol="0">
            <a:spAutoFit/>
          </a:bodyPr>
          <a:lstStyle/>
          <a:p>
            <a:r>
              <a:rPr lang="en-GB" sz="3200" b="1" i="1" dirty="0"/>
              <a:t>Verification experience…</a:t>
            </a:r>
          </a:p>
        </p:txBody>
      </p:sp>
      <p:sp>
        <p:nvSpPr>
          <p:cNvPr id="3" name="Slide Number Placeholder 2">
            <a:extLst>
              <a:ext uri="{FF2B5EF4-FFF2-40B4-BE49-F238E27FC236}">
                <a16:creationId xmlns:a16="http://schemas.microsoft.com/office/drawing/2014/main" id="{1E9B427C-9BF0-750C-E017-AA3577B4F2C8}"/>
              </a:ext>
            </a:extLst>
          </p:cNvPr>
          <p:cNvSpPr>
            <a:spLocks noGrp="1"/>
          </p:cNvSpPr>
          <p:nvPr>
            <p:ph type="sldNum" sz="quarter" idx="12"/>
          </p:nvPr>
        </p:nvSpPr>
        <p:spPr/>
        <p:txBody>
          <a:bodyPr/>
          <a:lstStyle/>
          <a:p>
            <a:fld id="{D04CF772-E68F-4361-BA8B-04E036CC7765}" type="slidenum">
              <a:rPr lang="en-GB" smtClean="0"/>
              <a:t>39</a:t>
            </a:fld>
            <a:endParaRPr lang="en-GB" dirty="0"/>
          </a:p>
        </p:txBody>
      </p:sp>
    </p:spTree>
    <p:extLst>
      <p:ext uri="{BB962C8B-B14F-4D97-AF65-F5344CB8AC3E}">
        <p14:creationId xmlns:p14="http://schemas.microsoft.com/office/powerpoint/2010/main" val="32526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E84A29A-5D74-2387-4286-CBB2298AAD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989" y="2564506"/>
            <a:ext cx="6700696" cy="3350348"/>
          </a:xfrm>
          <a:prstGeom prst="rect">
            <a:avLst/>
          </a:prstGeom>
        </p:spPr>
      </p:pic>
      <p:pic>
        <p:nvPicPr>
          <p:cNvPr id="8196" name="Picture 4">
            <a:extLst>
              <a:ext uri="{FF2B5EF4-FFF2-40B4-BE49-F238E27FC236}">
                <a16:creationId xmlns:a16="http://schemas.microsoft.com/office/drawing/2014/main" id="{D6742AC0-BDC7-851B-3CA1-020923C3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112" y="457405"/>
            <a:ext cx="2456710" cy="5505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B8D2F7F1-639F-12F6-82AA-72422222DBC7}"/>
              </a:ext>
            </a:extLst>
          </p:cNvPr>
          <p:cNvSpPr txBox="1"/>
          <p:nvPr/>
        </p:nvSpPr>
        <p:spPr>
          <a:xfrm>
            <a:off x="400338" y="1771765"/>
            <a:ext cx="7927442" cy="971804"/>
          </a:xfrm>
          <a:prstGeom prst="rect">
            <a:avLst/>
          </a:prstGeom>
          <a:noFill/>
        </p:spPr>
        <p:txBody>
          <a:bodyPr wrap="square" rtlCol="0">
            <a:spAutoFit/>
          </a:bodyPr>
          <a:lstStyle/>
          <a:p>
            <a:pPr defTabSz="356535" eaLnBrk="0" fontAlgn="base" hangingPunct="0">
              <a:spcBef>
                <a:spcPct val="0"/>
              </a:spcBef>
              <a:spcAft>
                <a:spcPct val="0"/>
              </a:spcAft>
            </a:pPr>
            <a:r>
              <a:rPr lang="en-GB" sz="1905" b="1" dirty="0">
                <a:solidFill>
                  <a:srgbClr val="000000"/>
                </a:solidFill>
                <a:latin typeface="Calibri Light" panose="020F0302020204030204" pitchFamily="34" charset="0"/>
              </a:rPr>
              <a:t>OUTPUT: </a:t>
            </a:r>
          </a:p>
          <a:p>
            <a:pPr marL="272125" indent="-272125" defTabSz="356535" eaLnBrk="0" fontAlgn="base" hangingPunct="0">
              <a:spcBef>
                <a:spcPct val="0"/>
              </a:spcBef>
              <a:spcAft>
                <a:spcPct val="0"/>
              </a:spcAft>
              <a:buFont typeface="Arial" panose="020B0604020202020204" pitchFamily="34" charset="0"/>
              <a:buChar char="•"/>
            </a:pPr>
            <a:r>
              <a:rPr lang="en-US" sz="1905" b="1" dirty="0">
                <a:solidFill>
                  <a:srgbClr val="000000"/>
                </a:solidFill>
                <a:latin typeface="Calibri Light" panose="020F0302020204030204" pitchFamily="34" charset="0"/>
              </a:rPr>
              <a:t>The script produces the Fractions Skill Score heatmap plots according to the user’s selection</a:t>
            </a:r>
            <a:endParaRPr lang="en-US" sz="1905" b="1" dirty="0">
              <a:solidFill>
                <a:srgbClr val="000000"/>
              </a:solidFill>
              <a:latin typeface="Calibri Light" panose="020F0302020204030204" pitchFamily="34" charset="0"/>
              <a:cs typeface="Calibri Light" panose="020F0302020204030204" pitchFamily="34" charset="0"/>
            </a:endParaRPr>
          </a:p>
        </p:txBody>
      </p:sp>
      <p:sp>
        <p:nvSpPr>
          <p:cNvPr id="4" name="CasellaDiTesto 3">
            <a:extLst>
              <a:ext uri="{FF2B5EF4-FFF2-40B4-BE49-F238E27FC236}">
                <a16:creationId xmlns:a16="http://schemas.microsoft.com/office/drawing/2014/main" id="{D7F3326A-D00D-283B-4886-EC7F55312172}"/>
              </a:ext>
            </a:extLst>
          </p:cNvPr>
          <p:cNvSpPr txBox="1"/>
          <p:nvPr/>
        </p:nvSpPr>
        <p:spPr>
          <a:xfrm>
            <a:off x="450270" y="1314596"/>
            <a:ext cx="8282204" cy="580800"/>
          </a:xfrm>
          <a:prstGeom prst="rect">
            <a:avLst/>
          </a:prstGeom>
          <a:noFill/>
        </p:spPr>
        <p:txBody>
          <a:bodyPr wrap="none" rtlCol="0">
            <a:spAutoFit/>
          </a:bodyPr>
          <a:lstStyle/>
          <a:p>
            <a:pPr defTabSz="356535" eaLnBrk="0" fontAlgn="base" hangingPunct="0">
              <a:spcBef>
                <a:spcPct val="0"/>
              </a:spcBef>
              <a:spcAft>
                <a:spcPct val="0"/>
              </a:spcAft>
            </a:pPr>
            <a:r>
              <a:rPr lang="it-IT" sz="3174" b="1" dirty="0">
                <a:solidFill>
                  <a:srgbClr val="000000"/>
                </a:solidFill>
                <a:effectLst>
                  <a:outerShdw blurRad="38100" dist="38100" dir="2700000" algn="tl">
                    <a:srgbClr val="000000">
                      <a:alpha val="43137"/>
                    </a:srgbClr>
                  </a:outerShdw>
                </a:effectLst>
                <a:latin typeface="Arial Black" panose="020B0A04020102020204" pitchFamily="34" charset="0"/>
              </a:rPr>
              <a:t>MAKE_FSS_PERIOD_VAST_3_0.SH / 3</a:t>
            </a:r>
            <a:endParaRPr lang="en-US" sz="3174" b="1" dirty="0">
              <a:solidFill>
                <a:srgbClr val="000000"/>
              </a:solidFill>
              <a:effectLst>
                <a:outerShdw blurRad="38100" dist="38100" dir="2700000" algn="tl">
                  <a:srgbClr val="000000">
                    <a:alpha val="43137"/>
                  </a:srgbClr>
                </a:outerShdw>
              </a:effectLst>
              <a:latin typeface="Arial Black" panose="020B0A04020102020204" pitchFamily="34" charset="0"/>
            </a:endParaRPr>
          </a:p>
        </p:txBody>
      </p:sp>
      <p:sp>
        <p:nvSpPr>
          <p:cNvPr id="3" name="Rettangolo 2">
            <a:extLst>
              <a:ext uri="{FF2B5EF4-FFF2-40B4-BE49-F238E27FC236}">
                <a16:creationId xmlns:a16="http://schemas.microsoft.com/office/drawing/2014/main" id="{B324E5E4-15FB-B406-4619-90FDEE04532E}"/>
              </a:ext>
            </a:extLst>
          </p:cNvPr>
          <p:cNvSpPr/>
          <p:nvPr/>
        </p:nvSpPr>
        <p:spPr bwMode="auto">
          <a:xfrm>
            <a:off x="743214" y="3960690"/>
            <a:ext cx="857191" cy="345915"/>
          </a:xfrm>
          <a:prstGeom prst="rect">
            <a:avLst/>
          </a:prstGeom>
          <a:noFill/>
          <a:ln w="3810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67" tIns="36284" rIns="72567" bIns="36284" numCol="1" rtlCol="0" anchor="ctr" anchorCtr="0" compatLnSpc="1">
            <a:prstTxWarp prst="textNoShape">
              <a:avLst/>
            </a:prstTxWarp>
            <a:spAutoFit/>
          </a:bodyPr>
          <a:lstStyle/>
          <a:p>
            <a:pPr defTabSz="356535" fontAlgn="base" hangingPunct="0">
              <a:lnSpc>
                <a:spcPct val="93000"/>
              </a:lnSpc>
              <a:spcBef>
                <a:spcPct val="0"/>
              </a:spcBef>
              <a:spcAft>
                <a:spcPct val="0"/>
              </a:spcAft>
              <a:buClr>
                <a:srgbClr val="000000"/>
              </a:buClr>
              <a:buSzPct val="100000"/>
            </a:pPr>
            <a:endParaRPr lang="en-GB" sz="1905" b="1">
              <a:solidFill>
                <a:srgbClr val="000000"/>
              </a:solidFill>
              <a:latin typeface="Calibri Light" panose="020F0302020204030204" pitchFamily="34" charset="0"/>
            </a:endParaRPr>
          </a:p>
        </p:txBody>
      </p:sp>
      <p:sp>
        <p:nvSpPr>
          <p:cNvPr id="5" name="CasellaDiTesto 4">
            <a:extLst>
              <a:ext uri="{FF2B5EF4-FFF2-40B4-BE49-F238E27FC236}">
                <a16:creationId xmlns:a16="http://schemas.microsoft.com/office/drawing/2014/main" id="{A3873188-A0CC-6365-EFDF-58BD61D634C8}"/>
              </a:ext>
            </a:extLst>
          </p:cNvPr>
          <p:cNvSpPr txBox="1"/>
          <p:nvPr/>
        </p:nvSpPr>
        <p:spPr>
          <a:xfrm>
            <a:off x="815008" y="3864768"/>
            <a:ext cx="1200067" cy="483209"/>
          </a:xfrm>
          <a:prstGeom prst="rect">
            <a:avLst/>
          </a:prstGeom>
          <a:noFill/>
        </p:spPr>
        <p:txBody>
          <a:bodyPr wrap="square" rtlCol="0">
            <a:spAutoFit/>
          </a:bodyPr>
          <a:lstStyle/>
          <a:p>
            <a:pPr defTabSz="356535" eaLnBrk="0" fontAlgn="base" hangingPunct="0">
              <a:spcBef>
                <a:spcPct val="0"/>
              </a:spcBef>
              <a:spcAft>
                <a:spcPct val="0"/>
              </a:spcAft>
            </a:pPr>
            <a:r>
              <a:rPr lang="en-GB" sz="2540" b="1" dirty="0">
                <a:solidFill>
                  <a:srgbClr val="000000"/>
                </a:solidFill>
                <a:latin typeface="Calibri Light" panose="020F0302020204030204" pitchFamily="34" charset="0"/>
              </a:rPr>
              <a:t>-l LT</a:t>
            </a:r>
          </a:p>
        </p:txBody>
      </p:sp>
      <p:sp>
        <p:nvSpPr>
          <p:cNvPr id="7" name="Segnaposto data 1">
            <a:extLst>
              <a:ext uri="{FF2B5EF4-FFF2-40B4-BE49-F238E27FC236}">
                <a16:creationId xmlns:a16="http://schemas.microsoft.com/office/drawing/2014/main" id="{7F0B163D-A4F1-E5C6-A0E9-E0AC8819A2C4}"/>
              </a:ext>
            </a:extLst>
          </p:cNvPr>
          <p:cNvSpPr txBox="1">
            <a:spLocks/>
          </p:cNvSpPr>
          <p:nvPr/>
        </p:nvSpPr>
        <p:spPr>
          <a:xfrm>
            <a:off x="2747421" y="6154924"/>
            <a:ext cx="6396264" cy="245671"/>
          </a:xfrm>
          <a:prstGeom prst="rect">
            <a:avLst/>
          </a:prstGeom>
        </p:spPr>
        <p:txBody>
          <a:bodyPr/>
          <a:lstStyle>
            <a:defPPr>
              <a:defRPr lang="en-GB"/>
            </a:defPPr>
            <a:lvl1pPr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1pPr>
            <a:lvl2pPr marL="742950" indent="-28575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2pPr>
            <a:lvl3pPr marL="11430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3pPr>
            <a:lvl4pPr marL="16002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4pPr>
            <a:lvl5pPr marL="2057400" indent="-228600" algn="l" defTabSz="449263" rtl="0" eaLnBrk="0" fontAlgn="base" hangingPunct="0">
              <a:spcBef>
                <a:spcPct val="0"/>
              </a:spcBef>
              <a:spcAft>
                <a:spcPct val="0"/>
              </a:spcAft>
              <a:defRPr sz="2400" b="1" kern="1200">
                <a:solidFill>
                  <a:schemeClr val="tx1"/>
                </a:solidFill>
                <a:latin typeface="Calibri Light" panose="020F0302020204030204" pitchFamily="34" charset="0"/>
                <a:ea typeface="+mn-ea"/>
                <a:cs typeface="+mn-cs"/>
              </a:defRPr>
            </a:lvl5pPr>
            <a:lvl6pPr marL="2286000" algn="l" defTabSz="914400" rtl="0" eaLnBrk="1" latinLnBrk="0" hangingPunct="1">
              <a:defRPr sz="2400" b="1" kern="1200">
                <a:solidFill>
                  <a:schemeClr val="tx1"/>
                </a:solidFill>
                <a:latin typeface="Calibri Light" panose="020F0302020204030204" pitchFamily="34" charset="0"/>
                <a:ea typeface="+mn-ea"/>
                <a:cs typeface="+mn-cs"/>
              </a:defRPr>
            </a:lvl6pPr>
            <a:lvl7pPr marL="2743200" algn="l" defTabSz="914400" rtl="0" eaLnBrk="1" latinLnBrk="0" hangingPunct="1">
              <a:defRPr sz="2400" b="1" kern="1200">
                <a:solidFill>
                  <a:schemeClr val="tx1"/>
                </a:solidFill>
                <a:latin typeface="Calibri Light" panose="020F0302020204030204" pitchFamily="34" charset="0"/>
                <a:ea typeface="+mn-ea"/>
                <a:cs typeface="+mn-cs"/>
              </a:defRPr>
            </a:lvl7pPr>
            <a:lvl8pPr marL="3200400" algn="l" defTabSz="914400" rtl="0" eaLnBrk="1" latinLnBrk="0" hangingPunct="1">
              <a:defRPr sz="2400" b="1" kern="1200">
                <a:solidFill>
                  <a:schemeClr val="tx1"/>
                </a:solidFill>
                <a:latin typeface="Calibri Light" panose="020F0302020204030204" pitchFamily="34" charset="0"/>
                <a:ea typeface="+mn-ea"/>
                <a:cs typeface="+mn-cs"/>
              </a:defRPr>
            </a:lvl8pPr>
            <a:lvl9pPr marL="3657600" algn="l" defTabSz="914400" rtl="0" eaLnBrk="1" latinLnBrk="0" hangingPunct="1">
              <a:defRPr sz="2400" b="1" kern="1200">
                <a:solidFill>
                  <a:schemeClr val="tx1"/>
                </a:solidFill>
                <a:latin typeface="Calibri Light" panose="020F0302020204030204" pitchFamily="34" charset="0"/>
                <a:ea typeface="+mn-ea"/>
                <a:cs typeface="+mn-cs"/>
              </a:defRPr>
            </a:lvl9pPr>
          </a:lstStyle>
          <a:p>
            <a:pPr algn="r" defTabSz="356535"/>
            <a:r>
              <a:rPr lang="en-US" sz="952" dirty="0">
                <a:solidFill>
                  <a:srgbClr val="000000"/>
                </a:solidFill>
              </a:rPr>
              <a:t>September the 2</a:t>
            </a:r>
            <a:r>
              <a:rPr lang="en-US" sz="952" baseline="30000" dirty="0">
                <a:solidFill>
                  <a:srgbClr val="000000"/>
                </a:solidFill>
              </a:rPr>
              <a:t>nd</a:t>
            </a:r>
            <a:r>
              <a:rPr lang="en-US" sz="952" dirty="0">
                <a:solidFill>
                  <a:srgbClr val="000000"/>
                </a:solidFill>
              </a:rPr>
              <a:t> 2024 - 26</a:t>
            </a:r>
            <a:r>
              <a:rPr lang="en-US" sz="952" baseline="30000" dirty="0">
                <a:solidFill>
                  <a:srgbClr val="000000"/>
                </a:solidFill>
              </a:rPr>
              <a:t>th</a:t>
            </a:r>
            <a:r>
              <a:rPr lang="en-US" sz="952" dirty="0">
                <a:solidFill>
                  <a:srgbClr val="000000"/>
                </a:solidFill>
              </a:rPr>
              <a:t> COSMO General Meeting - Offenbach</a:t>
            </a:r>
          </a:p>
        </p:txBody>
      </p:sp>
      <p:sp>
        <p:nvSpPr>
          <p:cNvPr id="8" name="Rettangolo 7">
            <a:extLst>
              <a:ext uri="{FF2B5EF4-FFF2-40B4-BE49-F238E27FC236}">
                <a16:creationId xmlns:a16="http://schemas.microsoft.com/office/drawing/2014/main" id="{2A621C88-2E83-6BE1-BB0D-8E3E19C48890}"/>
              </a:ext>
            </a:extLst>
          </p:cNvPr>
          <p:cNvSpPr/>
          <p:nvPr/>
        </p:nvSpPr>
        <p:spPr bwMode="auto">
          <a:xfrm>
            <a:off x="4972022" y="2644712"/>
            <a:ext cx="571461" cy="345915"/>
          </a:xfrm>
          <a:prstGeom prst="rect">
            <a:avLst/>
          </a:prstGeom>
          <a:noFill/>
          <a:ln w="19050" cap="flat" cmpd="sng" algn="ctr">
            <a:solidFill>
              <a:srgbClr val="CC00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67" tIns="36284" rIns="72567" bIns="36284" numCol="1" rtlCol="0" anchor="ctr" anchorCtr="0" compatLnSpc="1">
            <a:prstTxWarp prst="textNoShape">
              <a:avLst/>
            </a:prstTxWarp>
            <a:spAutoFit/>
          </a:bodyPr>
          <a:lstStyle/>
          <a:p>
            <a:pPr defTabSz="356535" fontAlgn="base" hangingPunct="0">
              <a:lnSpc>
                <a:spcPct val="93000"/>
              </a:lnSpc>
              <a:spcBef>
                <a:spcPct val="0"/>
              </a:spcBef>
              <a:spcAft>
                <a:spcPct val="0"/>
              </a:spcAft>
              <a:buClr>
                <a:srgbClr val="000000"/>
              </a:buClr>
              <a:buSzPct val="100000"/>
            </a:pPr>
            <a:endParaRPr lang="en-GB" sz="1905" b="1">
              <a:solidFill>
                <a:srgbClr val="000000"/>
              </a:solidFill>
              <a:latin typeface="Calibri Light" panose="020F0302020204030204" pitchFamily="34" charset="0"/>
            </a:endParaRPr>
          </a:p>
        </p:txBody>
      </p:sp>
      <p:pic>
        <p:nvPicPr>
          <p:cNvPr id="9" name="Google Shape;56;p13">
            <a:extLst>
              <a:ext uri="{FF2B5EF4-FFF2-40B4-BE49-F238E27FC236}">
                <a16:creationId xmlns:a16="http://schemas.microsoft.com/office/drawing/2014/main" id="{8436EAB2-A4E7-43B1-B864-E5A120D501C7}"/>
              </a:ext>
            </a:extLst>
          </p:cNvPr>
          <p:cNvPicPr preferRelativeResize="0"/>
          <p:nvPr/>
        </p:nvPicPr>
        <p:blipFill>
          <a:blip r:embed="rId5">
            <a:alphaModFix/>
          </a:blip>
          <a:stretch>
            <a:fillRect/>
          </a:stretch>
        </p:blipFill>
        <p:spPr>
          <a:xfrm>
            <a:off x="2457596" y="5869992"/>
            <a:ext cx="610185" cy="572625"/>
          </a:xfrm>
          <a:prstGeom prst="rect">
            <a:avLst/>
          </a:prstGeom>
          <a:noFill/>
          <a:ln>
            <a:noFill/>
          </a:ln>
        </p:spPr>
      </p:pic>
    </p:spTree>
    <p:extLst>
      <p:ext uri="{BB962C8B-B14F-4D97-AF65-F5344CB8AC3E}">
        <p14:creationId xmlns:p14="http://schemas.microsoft.com/office/powerpoint/2010/main" val="2490243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72515" y="3381386"/>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1" name="Picture 20">
            <a:extLst>
              <a:ext uri="{FF2B5EF4-FFF2-40B4-BE49-F238E27FC236}">
                <a16:creationId xmlns:a16="http://schemas.microsoft.com/office/drawing/2014/main" id="{38C05DA4-5892-8002-4F2C-CF11607F4168}"/>
              </a:ext>
            </a:extLst>
          </p:cNvPr>
          <p:cNvPicPr>
            <a:picLocks noChangeAspect="1"/>
          </p:cNvPicPr>
          <p:nvPr/>
        </p:nvPicPr>
        <p:blipFill>
          <a:blip r:embed="rId3"/>
          <a:stretch>
            <a:fillRect/>
          </a:stretch>
        </p:blipFill>
        <p:spPr>
          <a:xfrm>
            <a:off x="391043" y="-337742"/>
            <a:ext cx="8321719" cy="5227387"/>
          </a:xfrm>
          <a:prstGeom prst="rect">
            <a:avLst/>
          </a:prstGeom>
        </p:spPr>
      </p:pic>
      <p:pic>
        <p:nvPicPr>
          <p:cNvPr id="5" name="Picture 5" descr="logo2nd">
            <a:extLst>
              <a:ext uri="{FF2B5EF4-FFF2-40B4-BE49-F238E27FC236}">
                <a16:creationId xmlns:a16="http://schemas.microsoft.com/office/drawing/2014/main" id="{09542B6B-7A77-D5F8-A45F-6481F13E862D}"/>
              </a:ext>
            </a:extLst>
          </p:cNvPr>
          <p:cNvPicPr>
            <a:picLocks noChangeAspect="1" noChangeArrowheads="1"/>
          </p:cNvPicPr>
          <p:nvPr/>
        </p:nvPicPr>
        <p:blipFill>
          <a:blip r:embed="rId4" cstate="print"/>
          <a:srcRect/>
          <a:stretch>
            <a:fillRect/>
          </a:stretch>
        </p:blipFill>
        <p:spPr bwMode="auto">
          <a:xfrm>
            <a:off x="0" y="6485880"/>
            <a:ext cx="1523675" cy="380653"/>
          </a:xfrm>
          <a:prstGeom prst="rect">
            <a:avLst/>
          </a:prstGeom>
          <a:noFill/>
          <a:ln w="9525">
            <a:noFill/>
            <a:miter lim="800000"/>
            <a:headEnd/>
            <a:tailEnd/>
          </a:ln>
        </p:spPr>
      </p:pic>
      <p:pic>
        <p:nvPicPr>
          <p:cNvPr id="8" name="Picture 7" descr="Text&#10;&#10;Description automatically generated">
            <a:extLst>
              <a:ext uri="{FF2B5EF4-FFF2-40B4-BE49-F238E27FC236}">
                <a16:creationId xmlns:a16="http://schemas.microsoft.com/office/drawing/2014/main" id="{8073280E-0670-8249-3B59-400E5720D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963" y="6316373"/>
            <a:ext cx="1370896" cy="478988"/>
          </a:xfrm>
          <a:prstGeom prst="rect">
            <a:avLst/>
          </a:prstGeom>
          <a:effectLst>
            <a:outerShdw blurRad="50800" dist="50800" dir="5400000" algn="ctr" rotWithShape="0">
              <a:schemeClr val="accent1">
                <a:lumMod val="75000"/>
              </a:schemeClr>
            </a:outerShdw>
          </a:effectLst>
        </p:spPr>
      </p:pic>
      <p:sp>
        <p:nvSpPr>
          <p:cNvPr id="10" name="TextBox 9">
            <a:extLst>
              <a:ext uri="{FF2B5EF4-FFF2-40B4-BE49-F238E27FC236}">
                <a16:creationId xmlns:a16="http://schemas.microsoft.com/office/drawing/2014/main" id="{907D09CD-85D4-1751-4EEF-CBA4A273BC6D}"/>
              </a:ext>
            </a:extLst>
          </p:cNvPr>
          <p:cNvSpPr txBox="1"/>
          <p:nvPr/>
        </p:nvSpPr>
        <p:spPr>
          <a:xfrm>
            <a:off x="-30805" y="137635"/>
            <a:ext cx="73634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rPr>
              <a:t>Discussion on MODEL ERRORs</a:t>
            </a:r>
          </a:p>
        </p:txBody>
      </p:sp>
      <p:sp>
        <p:nvSpPr>
          <p:cNvPr id="11" name="TextBox 10">
            <a:extLst>
              <a:ext uri="{FF2B5EF4-FFF2-40B4-BE49-F238E27FC236}">
                <a16:creationId xmlns:a16="http://schemas.microsoft.com/office/drawing/2014/main" id="{EFA6D3CF-2920-AACB-D803-48B3488C8D52}"/>
              </a:ext>
            </a:extLst>
          </p:cNvPr>
          <p:cNvSpPr txBox="1"/>
          <p:nvPr/>
        </p:nvSpPr>
        <p:spPr>
          <a:xfrm>
            <a:off x="106141" y="888549"/>
            <a:ext cx="893171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1" dirty="0">
                <a:solidFill>
                  <a:prstClr val="black"/>
                </a:solidFill>
                <a:latin typeface="Century Gothic" panose="020B0502020202020204" pitchFamily="34" charset="0"/>
              </a:rPr>
              <a:t>1</a:t>
            </a:r>
            <a:r>
              <a:rPr lang="en-GB" b="1" i="1" baseline="30000" dirty="0">
                <a:solidFill>
                  <a:prstClr val="black"/>
                </a:solidFill>
                <a:latin typeface="Century Gothic" panose="020B0502020202020204" pitchFamily="34" charset="0"/>
              </a:rPr>
              <a:t>st</a:t>
            </a:r>
            <a:r>
              <a:rPr lang="en-GB" b="1" i="1" dirty="0">
                <a:solidFill>
                  <a:prstClr val="black"/>
                </a:solidFill>
                <a:latin typeface="Century Gothic" panose="020B0502020202020204" pitchFamily="34" charset="0"/>
              </a:rPr>
              <a:t> Meeting (</a:t>
            </a:r>
            <a:r>
              <a:rPr kumimoji="0" lang="en-GB" b="1" i="1" u="none" strike="noStrike" kern="1200" cap="none" spc="0" normalizeH="0" baseline="0" noProof="0" dirty="0">
                <a:ln>
                  <a:noFill/>
                </a:ln>
                <a:solidFill>
                  <a:prstClr val="black"/>
                </a:solidFill>
                <a:effectLst/>
                <a:uLnTx/>
                <a:uFillTx/>
                <a:latin typeface="Century Gothic" panose="020B0502020202020204" pitchFamily="34" charset="0"/>
              </a:rPr>
              <a:t>Videoconference</a:t>
            </a:r>
            <a:r>
              <a:rPr lang="en-GB" b="1" i="1" dirty="0">
                <a:solidFill>
                  <a:prstClr val="black"/>
                </a:solidFill>
                <a:latin typeface="Century Gothic" panose="020B0502020202020204" pitchFamily="34" charset="0"/>
              </a:rPr>
              <a:t>) </a:t>
            </a:r>
            <a:r>
              <a:rPr kumimoji="0" lang="en-GB" b="1" i="1" u="none" strike="noStrike" kern="1200" cap="none" spc="0" normalizeH="0" baseline="0" noProof="0" dirty="0">
                <a:ln>
                  <a:noFill/>
                </a:ln>
                <a:solidFill>
                  <a:prstClr val="black"/>
                </a:solidFill>
                <a:effectLst/>
                <a:uLnTx/>
                <a:uFillTx/>
                <a:latin typeface="Century Gothic" panose="020B0502020202020204" pitchFamily="34" charset="0"/>
              </a:rPr>
              <a:t> </a:t>
            </a:r>
            <a:r>
              <a:rPr lang="en-GB" b="1" i="1" dirty="0">
                <a:solidFill>
                  <a:prstClr val="black"/>
                </a:solidFill>
                <a:latin typeface="Century Gothic" panose="020B0502020202020204" pitchFamily="34" charset="0"/>
              </a:rPr>
              <a:t>24.01.2024</a:t>
            </a:r>
            <a:endParaRPr kumimoji="0" lang="en-GB" b="1" i="0" u="none" strike="noStrike" kern="1200" cap="none" spc="0" normalizeH="0" baseline="0" noProof="0" dirty="0">
              <a:ln>
                <a:noFill/>
              </a:ln>
              <a:solidFill>
                <a:prstClr val="black"/>
              </a:solidFill>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Based on Common Area and National Domain verification results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Standard and Conditional Verification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Fuzzy on precipitation and TCC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solidFill>
                  <a:prstClr val="black"/>
                </a:solidFill>
                <a:effectLst>
                  <a:outerShdw blurRad="38100" dist="38100" dir="2700000" algn="tl">
                    <a:srgbClr val="000000">
                      <a:alpha val="43137"/>
                    </a:srgbClr>
                  </a:outerShdw>
                </a:effectLst>
                <a:latin typeface="Century Gothic" panose="020B0502020202020204" pitchFamily="34" charset="0"/>
              </a:rPr>
              <a:t>Focus</a:t>
            </a:r>
            <a:r>
              <a:rPr kumimoji="0" lang="en-GB"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Relative performance of COSMO/ICON implementations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b="0" i="0" u="sng" strike="noStrike" kern="1200" cap="none" spc="0" normalizeH="0" baseline="0" noProof="0" dirty="0">
                <a:ln>
                  <a:noFill/>
                </a:ln>
                <a:solidFill>
                  <a:prstClr val="black"/>
                </a:solidFill>
                <a:effectLst/>
                <a:uLnTx/>
                <a:uFillTx/>
                <a:latin typeface="Century Gothic" panose="020B0502020202020204" pitchFamily="34" charset="0"/>
              </a:rPr>
              <a:t>Reporting of systematic errors of ICON-LAMs </a:t>
            </a: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(dependence on: season, hour, geographical location, weather, other parameters) </a:t>
            </a:r>
          </a:p>
          <a:p>
            <a:pPr marR="0" lvl="0" algn="l" defTabSz="457200" rtl="0" eaLnBrk="1" fontAlgn="auto" latinLnBrk="0" hangingPunct="1">
              <a:lnSpc>
                <a:spcPct val="100000"/>
              </a:lnSpc>
              <a:spcBef>
                <a:spcPts val="0"/>
              </a:spcBef>
              <a:spcAft>
                <a:spcPts val="0"/>
              </a:spcAft>
              <a:buClrTx/>
              <a:buSzTx/>
              <a:tabLst/>
              <a:defRPr/>
            </a:pPr>
            <a:endParaRPr lang="en-GB" dirty="0">
              <a:solidFill>
                <a:prstClr val="black"/>
              </a:solidFill>
              <a:latin typeface="Century Gothic" panose="020B0502020202020204" pitchFamily="34" charset="0"/>
            </a:endParaRPr>
          </a:p>
          <a:p>
            <a:pPr marR="0" lvl="0" defTabSz="457200" rtl="0" eaLnBrk="1" fontAlgn="auto" latinLnBrk="0" hangingPunct="1">
              <a:lnSpc>
                <a:spcPct val="100000"/>
              </a:lnSpc>
              <a:spcBef>
                <a:spcPts val="0"/>
              </a:spcBef>
              <a:spcAft>
                <a:spcPts val="0"/>
              </a:spcAft>
              <a:buClrTx/>
              <a:buSzTx/>
              <a:tabLst/>
              <a:defRPr/>
            </a:pPr>
            <a:r>
              <a:rPr lang="en-GB" b="1" dirty="0">
                <a:solidFill>
                  <a:srgbClr val="FF0000"/>
                </a:solidFill>
                <a:latin typeface="Century Gothic" panose="020B0502020202020204" pitchFamily="34" charset="0"/>
              </a:rPr>
              <a:t>2</a:t>
            </a:r>
            <a:r>
              <a:rPr lang="en-GB" b="1" baseline="30000" dirty="0">
                <a:solidFill>
                  <a:srgbClr val="FF0000"/>
                </a:solidFill>
                <a:latin typeface="Century Gothic" panose="020B0502020202020204" pitchFamily="34" charset="0"/>
              </a:rPr>
              <a:t>nd</a:t>
            </a:r>
            <a:r>
              <a:rPr lang="en-GB" b="1" dirty="0">
                <a:solidFill>
                  <a:srgbClr val="FF0000"/>
                </a:solidFill>
                <a:latin typeface="Century Gothic" panose="020B0502020202020204" pitchFamily="34" charset="0"/>
              </a:rPr>
              <a:t> Meeting (end November 2024)</a:t>
            </a:r>
          </a:p>
          <a:p>
            <a:pPr lvl="0">
              <a:defRPr/>
            </a:pPr>
            <a:r>
              <a:rPr lang="en-GB" b="1" dirty="0">
                <a:solidFill>
                  <a:prstClr val="black"/>
                </a:solidFill>
                <a:effectLst>
                  <a:outerShdw blurRad="38100" dist="38100" dir="2700000" algn="tl">
                    <a:srgbClr val="000000">
                      <a:alpha val="43137"/>
                    </a:srgbClr>
                  </a:outerShdw>
                </a:effectLst>
                <a:latin typeface="Century Gothic" panose="020B0502020202020204" pitchFamily="34" charset="0"/>
              </a:rPr>
              <a:t>Focus:</a:t>
            </a:r>
          </a:p>
          <a:p>
            <a:pPr marL="285750" lvl="0" indent="-285750">
              <a:buFont typeface="Wingdings" panose="05000000000000000000" pitchFamily="2" charset="2"/>
              <a:buChar char="Ø"/>
              <a:defRPr/>
            </a:pPr>
            <a:r>
              <a:rPr lang="en-GB" dirty="0">
                <a:solidFill>
                  <a:schemeClr val="accent3"/>
                </a:solidFill>
                <a:latin typeface="Century Gothic" panose="020B0502020202020204" pitchFamily="34" charset="0"/>
              </a:rPr>
              <a:t>Relative performance of COSMO/ICON implementations</a:t>
            </a:r>
          </a:p>
          <a:p>
            <a:pPr marL="285750" lvl="0" indent="-285750">
              <a:buFont typeface="Wingdings" panose="05000000000000000000" pitchFamily="2" charset="2"/>
              <a:buChar char="Ø"/>
              <a:defRPr/>
            </a:pPr>
            <a:r>
              <a:rPr lang="en-GB" u="sng" dirty="0">
                <a:solidFill>
                  <a:prstClr val="black"/>
                </a:solidFill>
                <a:latin typeface="Century Gothic" panose="020B0502020202020204" pitchFamily="34" charset="0"/>
              </a:rPr>
              <a:t>Reporting of systematic errors of ICON-LAMs </a:t>
            </a:r>
            <a:r>
              <a:rPr lang="en-GB" dirty="0">
                <a:solidFill>
                  <a:prstClr val="black"/>
                </a:solidFill>
                <a:latin typeface="Century Gothic" panose="020B0502020202020204" pitchFamily="34" charset="0"/>
              </a:rPr>
              <a:t>(dependence on: season, hour, geographical location, weather, other parameters) </a:t>
            </a:r>
          </a:p>
          <a:p>
            <a:pPr marL="285750" lvl="0" indent="-285750">
              <a:buFont typeface="Wingdings" panose="05000000000000000000" pitchFamily="2" charset="2"/>
              <a:buChar char="Ø"/>
              <a:defRPr/>
            </a:pPr>
            <a:r>
              <a:rPr lang="en-GB" u="sng" dirty="0">
                <a:solidFill>
                  <a:prstClr val="black"/>
                </a:solidFill>
                <a:latin typeface="Century Gothic" panose="020B0502020202020204" pitchFamily="34" charset="0"/>
              </a:rPr>
              <a:t>Tuning on model errors</a:t>
            </a:r>
          </a:p>
          <a:p>
            <a:pPr marR="0" lvl="0" defTabSz="457200" rtl="0" eaLnBrk="1" fontAlgn="auto" latinLnBrk="0" hangingPunct="1">
              <a:lnSpc>
                <a:spcPct val="100000"/>
              </a:lnSpc>
              <a:spcBef>
                <a:spcPts val="0"/>
              </a:spcBef>
              <a:spcAft>
                <a:spcPts val="0"/>
              </a:spcAft>
              <a:buClrTx/>
              <a:buSzTx/>
              <a:tabLst/>
              <a:defRPr/>
            </a:pPr>
            <a:endParaRPr lang="en-GB" b="1" dirty="0">
              <a:solidFill>
                <a:srgbClr val="FF0000"/>
              </a:solidFill>
              <a:latin typeface="Century Gothic" panose="020B0502020202020204" pitchFamily="34" charset="0"/>
            </a:endParaRPr>
          </a:p>
          <a:p>
            <a:pPr marR="0" lvl="0" algn="ctr" defTabSz="457200" rtl="0" eaLnBrk="1" fontAlgn="auto" latinLnBrk="0" hangingPunct="1">
              <a:lnSpc>
                <a:spcPct val="100000"/>
              </a:lnSpc>
              <a:spcBef>
                <a:spcPts val="0"/>
              </a:spcBef>
              <a:spcAft>
                <a:spcPts val="0"/>
              </a:spcAft>
              <a:buClrTx/>
              <a:buSzTx/>
              <a:tabLst/>
              <a:defRPr/>
            </a:pPr>
            <a:endParaRPr kumimoji="0" lang="en-GB" b="1" i="0" u="none" strike="noStrike" kern="1200" cap="none" spc="0" normalizeH="0" baseline="0" noProof="0" dirty="0">
              <a:ln>
                <a:noFill/>
              </a:ln>
              <a:solidFill>
                <a:srgbClr val="FF0000"/>
              </a:solidFill>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9" name="Footer Placeholder 4">
            <a:extLst>
              <a:ext uri="{FF2B5EF4-FFF2-40B4-BE49-F238E27FC236}">
                <a16:creationId xmlns:a16="http://schemas.microsoft.com/office/drawing/2014/main" id="{24B37C20-295F-4D30-E83E-1A0EB9BABD5A}"/>
              </a:ext>
            </a:extLst>
          </p:cNvPr>
          <p:cNvSpPr txBox="1">
            <a:spLocks/>
          </p:cNvSpPr>
          <p:nvPr/>
        </p:nvSpPr>
        <p:spPr>
          <a:xfrm>
            <a:off x="1125903" y="6515318"/>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prstClr val="black"/>
                </a:solidFill>
                <a:uLnTx/>
                <a:uFillTx/>
                <a:latin typeface="Tenorite" panose="00000500000000000000" pitchFamily="2" charset="0"/>
              </a:rPr>
              <a:t>26</a:t>
            </a:r>
            <a:r>
              <a:rPr lang="en-US" sz="1600" i="1" baseline="30000" dirty="0" err="1">
                <a:solidFill>
                  <a:prstClr val="black"/>
                </a:solidFill>
                <a:latin typeface="Tenorite" panose="00000500000000000000" pitchFamily="2" charset="0"/>
              </a:rPr>
              <a:t>th</a:t>
            </a:r>
            <a:r>
              <a:rPr kumimoji="0" lang="en-US" sz="1600" i="1" u="none" strike="noStrike" kern="1200" cap="none" spc="0" normalizeH="0" baseline="0" noProof="0" dirty="0">
                <a:ln>
                  <a:noFill/>
                </a:ln>
                <a:solidFill>
                  <a:prstClr val="black"/>
                </a:solidFill>
                <a:uLnTx/>
                <a:uFillTx/>
                <a:latin typeface="Tenorite" panose="00000500000000000000" pitchFamily="2" charset="0"/>
              </a:rPr>
              <a:t> COSMO General Meeting, Offenbach</a:t>
            </a:r>
            <a:r>
              <a:rPr lang="en-US" sz="1600" i="1" dirty="0">
                <a:solidFill>
                  <a:prstClr val="black"/>
                </a:solidFill>
                <a:latin typeface="Tenorite" panose="00000500000000000000" pitchFamily="2" charset="0"/>
              </a:rPr>
              <a:t>, 02</a:t>
            </a:r>
            <a:r>
              <a:rPr kumimoji="0" lang="en-US" sz="1600" i="1" u="none" strike="noStrike" kern="1200" cap="none" spc="0" normalizeH="0" baseline="0" noProof="0" dirty="0">
                <a:ln>
                  <a:noFill/>
                </a:ln>
                <a:solidFill>
                  <a:prstClr val="black"/>
                </a:solidFill>
                <a:uLnTx/>
                <a:uFillTx/>
                <a:latin typeface="Tenorite" panose="00000500000000000000" pitchFamily="2" charset="0"/>
              </a:rPr>
              <a:t> Sept 2024 </a:t>
            </a:r>
          </a:p>
        </p:txBody>
      </p:sp>
      <p:sp>
        <p:nvSpPr>
          <p:cNvPr id="2" name="Slide Number Placeholder 1">
            <a:extLst>
              <a:ext uri="{FF2B5EF4-FFF2-40B4-BE49-F238E27FC236}">
                <a16:creationId xmlns:a16="http://schemas.microsoft.com/office/drawing/2014/main" id="{9F5C475B-F7FE-A3EE-4133-60FBB203C65B}"/>
              </a:ext>
            </a:extLst>
          </p:cNvPr>
          <p:cNvSpPr>
            <a:spLocks noGrp="1"/>
          </p:cNvSpPr>
          <p:nvPr>
            <p:ph type="sldNum" sz="quarter" idx="12"/>
          </p:nvPr>
        </p:nvSpPr>
        <p:spPr>
          <a:xfrm>
            <a:off x="7087677" y="5752361"/>
            <a:ext cx="2057400" cy="365125"/>
          </a:xfrm>
        </p:spPr>
        <p:txBody>
          <a:bodyPr/>
          <a:lstStyle/>
          <a:p>
            <a:fld id="{D04CF772-E68F-4361-BA8B-04E036CC7765}" type="slidenum">
              <a:rPr lang="en-GB" b="1" smtClean="0">
                <a:effectLst>
                  <a:outerShdw blurRad="38100" dist="38100" dir="2700000" algn="tl">
                    <a:srgbClr val="000000">
                      <a:alpha val="43137"/>
                    </a:srgbClr>
                  </a:outerShdw>
                </a:effectLst>
              </a:rPr>
              <a:t>40</a:t>
            </a:fld>
            <a:endParaRPr lang="en-GB"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864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at in the middle of the ocean&#10;&#10;Description automatically generated">
            <a:extLst>
              <a:ext uri="{FF2B5EF4-FFF2-40B4-BE49-F238E27FC236}">
                <a16:creationId xmlns:a16="http://schemas.microsoft.com/office/drawing/2014/main" id="{FDDE0479-775C-7558-002A-CBEE1D2C9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53"/>
            <a:ext cx="9144000" cy="6357770"/>
          </a:xfrm>
          <a:prstGeom prst="rect">
            <a:avLst/>
          </a:prstGeom>
        </p:spPr>
      </p:pic>
      <p:sp>
        <p:nvSpPr>
          <p:cNvPr id="4" name="TextBox 3">
            <a:extLst>
              <a:ext uri="{FF2B5EF4-FFF2-40B4-BE49-F238E27FC236}">
                <a16:creationId xmlns:a16="http://schemas.microsoft.com/office/drawing/2014/main" id="{FB5F66AF-EDEA-1EA3-627F-1721E44CFCCC}"/>
              </a:ext>
            </a:extLst>
          </p:cNvPr>
          <p:cNvSpPr txBox="1"/>
          <p:nvPr/>
        </p:nvSpPr>
        <p:spPr>
          <a:xfrm>
            <a:off x="98282" y="395357"/>
            <a:ext cx="9045718" cy="4924425"/>
          </a:xfrm>
          <a:prstGeom prst="rect">
            <a:avLst/>
          </a:prstGeom>
          <a:noFill/>
        </p:spPr>
        <p:txBody>
          <a:bodyPr wrap="square" rtlCol="0">
            <a:spAutoFit/>
          </a:bodyPr>
          <a:lstStyle/>
          <a:p>
            <a:endParaRPr lang="en-US" sz="2400" dirty="0">
              <a:solidFill>
                <a:schemeClr val="bg1"/>
              </a:solidFill>
              <a:latin typeface="Century Gothic" pitchFamily="34" charset="0"/>
            </a:endParaRPr>
          </a:p>
          <a:p>
            <a:r>
              <a:rPr lang="en-US" sz="3200" b="1" dirty="0">
                <a:solidFill>
                  <a:schemeClr val="bg1"/>
                </a:solidFill>
                <a:effectLst>
                  <a:outerShdw blurRad="38100" dist="38100" dir="2700000" algn="tl">
                    <a:srgbClr val="000000">
                      <a:alpha val="43137"/>
                    </a:srgbClr>
                  </a:outerShdw>
                </a:effectLst>
                <a:latin typeface="Century Gothic" pitchFamily="34" charset="0"/>
              </a:rPr>
              <a:t>WG5 activities contributors</a:t>
            </a:r>
          </a:p>
          <a:p>
            <a:endParaRPr lang="en-US" sz="1400" dirty="0">
              <a:solidFill>
                <a:schemeClr val="bg1"/>
              </a:solidFill>
              <a:latin typeface="Century Gothic" pitchFamily="34" charset="0"/>
            </a:endParaRPr>
          </a:p>
          <a:p>
            <a:r>
              <a:rPr lang="en-US" sz="2000" i="1" dirty="0">
                <a:solidFill>
                  <a:schemeClr val="bg1"/>
                </a:solidFill>
                <a:latin typeface="Century Gothic" pitchFamily="34" charset="0"/>
              </a:rPr>
              <a:t>F. Fundel, J. </a:t>
            </a:r>
            <a:r>
              <a:rPr lang="en-US" sz="2000" i="1" dirty="0" err="1">
                <a:solidFill>
                  <a:schemeClr val="bg1"/>
                </a:solidFill>
                <a:latin typeface="Century Gothic" pitchFamily="34" charset="0"/>
              </a:rPr>
              <a:t>Linkowska</a:t>
            </a:r>
            <a:r>
              <a:rPr lang="en-US" sz="2000" i="1" dirty="0">
                <a:solidFill>
                  <a:schemeClr val="bg1"/>
                </a:solidFill>
                <a:latin typeface="Century Gothic" pitchFamily="34" charset="0"/>
              </a:rPr>
              <a:t>, N. Vela, S. </a:t>
            </a:r>
            <a:r>
              <a:rPr lang="en-US" sz="2000" i="1" dirty="0" err="1">
                <a:solidFill>
                  <a:schemeClr val="bg1"/>
                </a:solidFill>
                <a:latin typeface="Century Gothic" pitchFamily="34" charset="0"/>
              </a:rPr>
              <a:t>Gabrian</a:t>
            </a:r>
            <a:r>
              <a:rPr lang="en-US" sz="2000" i="1" dirty="0">
                <a:solidFill>
                  <a:schemeClr val="bg1"/>
                </a:solidFill>
                <a:latin typeface="Century Gothic" pitchFamily="34" charset="0"/>
              </a:rPr>
              <a:t>,         </a:t>
            </a:r>
          </a:p>
          <a:p>
            <a:r>
              <a:rPr lang="en-US" sz="2000" i="1" dirty="0">
                <a:solidFill>
                  <a:schemeClr val="bg1"/>
                </a:solidFill>
                <a:latin typeface="Century Gothic" pitchFamily="34" charset="0"/>
              </a:rPr>
              <a:t>S. </a:t>
            </a:r>
            <a:r>
              <a:rPr lang="en-US" sz="2000" i="1" dirty="0" err="1">
                <a:solidFill>
                  <a:schemeClr val="bg1"/>
                </a:solidFill>
                <a:latin typeface="Century Gothic" pitchFamily="34" charset="0"/>
              </a:rPr>
              <a:t>Dinicila</a:t>
            </a:r>
            <a:r>
              <a:rPr lang="en-US" sz="2000" i="1" dirty="0">
                <a:solidFill>
                  <a:schemeClr val="bg1"/>
                </a:solidFill>
                <a:latin typeface="Century Gothic" pitchFamily="34" charset="0"/>
              </a:rPr>
              <a:t>, </a:t>
            </a:r>
            <a:r>
              <a:rPr lang="en-US" sz="2000" i="1" dirty="0" err="1">
                <a:solidFill>
                  <a:schemeClr val="bg1"/>
                </a:solidFill>
                <a:latin typeface="Century Gothic" pitchFamily="34" charset="0"/>
              </a:rPr>
              <a:t>M.S.Tesini</a:t>
            </a:r>
            <a:r>
              <a:rPr lang="en-US" sz="2000" i="1" dirty="0">
                <a:solidFill>
                  <a:schemeClr val="bg1"/>
                </a:solidFill>
                <a:latin typeface="Century Gothic" pitchFamily="34" charset="0"/>
              </a:rPr>
              <a:t>, F. </a:t>
            </a:r>
            <a:r>
              <a:rPr lang="en-US" sz="2000" i="1" dirty="0" err="1">
                <a:solidFill>
                  <a:schemeClr val="bg1"/>
                </a:solidFill>
                <a:latin typeface="Century Gothic" pitchFamily="34" charset="0"/>
              </a:rPr>
              <a:t>Sudati</a:t>
            </a:r>
            <a:r>
              <a:rPr lang="en-US" sz="2000" i="1" dirty="0">
                <a:solidFill>
                  <a:schemeClr val="bg1"/>
                </a:solidFill>
                <a:latin typeface="Century Gothic" pitchFamily="34" charset="0"/>
              </a:rPr>
              <a:t>, F. </a:t>
            </a:r>
            <a:r>
              <a:rPr lang="en-US" sz="2000" i="1" dirty="0" err="1">
                <a:solidFill>
                  <a:schemeClr val="bg1"/>
                </a:solidFill>
                <a:latin typeface="Century Gothic" pitchFamily="34" charset="0"/>
              </a:rPr>
              <a:t>Batignani</a:t>
            </a:r>
            <a:r>
              <a:rPr lang="en-US" sz="2000" i="1" dirty="0">
                <a:solidFill>
                  <a:schemeClr val="bg1"/>
                </a:solidFill>
                <a:latin typeface="Century Gothic" pitchFamily="34" charset="0"/>
              </a:rPr>
              <a:t>, D. </a:t>
            </a:r>
            <a:r>
              <a:rPr lang="en-US" sz="2000" i="1" dirty="0" err="1">
                <a:solidFill>
                  <a:schemeClr val="bg1"/>
                </a:solidFill>
                <a:latin typeface="Century Gothic" pitchFamily="34" charset="0"/>
              </a:rPr>
              <a:t>Boucouvala</a:t>
            </a:r>
            <a:r>
              <a:rPr lang="en-US" sz="2000" i="1" dirty="0">
                <a:solidFill>
                  <a:schemeClr val="bg1"/>
                </a:solidFill>
                <a:latin typeface="Century Gothic" pitchFamily="34" charset="0"/>
              </a:rPr>
              <a:t>, P. Kaufmann, M. </a:t>
            </a:r>
            <a:r>
              <a:rPr lang="en-US" sz="2000" i="1" dirty="0" err="1">
                <a:solidFill>
                  <a:schemeClr val="bg1"/>
                </a:solidFill>
                <a:latin typeface="Century Gothic" pitchFamily="34" charset="0"/>
              </a:rPr>
              <a:t>Zosicz</a:t>
            </a:r>
            <a:r>
              <a:rPr lang="en-US" sz="2000" i="1" dirty="0">
                <a:solidFill>
                  <a:schemeClr val="bg1"/>
                </a:solidFill>
                <a:latin typeface="Century Gothic" pitchFamily="34" charset="0"/>
              </a:rPr>
              <a:t>, M. </a:t>
            </a:r>
            <a:r>
              <a:rPr lang="en-US" sz="2000" i="1" dirty="0" err="1">
                <a:solidFill>
                  <a:schemeClr val="bg1"/>
                </a:solidFill>
                <a:latin typeface="Century Gothic" pitchFamily="34" charset="0"/>
              </a:rPr>
              <a:t>Grzelczyk</a:t>
            </a:r>
            <a:r>
              <a:rPr lang="en-US" sz="2000" i="1" dirty="0">
                <a:solidFill>
                  <a:schemeClr val="bg1"/>
                </a:solidFill>
                <a:latin typeface="Century Gothic" pitchFamily="34" charset="0"/>
              </a:rPr>
              <a:t>,</a:t>
            </a:r>
            <a:r>
              <a:rPr lang="en-US" sz="2000" dirty="0">
                <a:solidFill>
                  <a:schemeClr val="bg1"/>
                </a:solidFill>
                <a:latin typeface="Century Gothic" panose="020B0502020202020204" pitchFamily="34" charset="0"/>
              </a:rPr>
              <a:t> A. </a:t>
            </a:r>
            <a:r>
              <a:rPr lang="en-US" sz="2000" dirty="0" err="1">
                <a:solidFill>
                  <a:schemeClr val="bg1"/>
                </a:solidFill>
                <a:latin typeface="Century Gothic" panose="020B0502020202020204" pitchFamily="34" charset="0"/>
              </a:rPr>
              <a:t>Surowiecki</a:t>
            </a:r>
            <a:r>
              <a:rPr lang="en-US" sz="2000" dirty="0">
                <a:solidFill>
                  <a:schemeClr val="bg1"/>
                </a:solidFill>
                <a:latin typeface="Century Gothic" panose="020B0502020202020204" pitchFamily="34" charset="0"/>
              </a:rPr>
              <a:t> </a:t>
            </a:r>
            <a:r>
              <a:rPr lang="en-US" sz="2000" i="1" dirty="0">
                <a:solidFill>
                  <a:schemeClr val="bg1"/>
                </a:solidFill>
                <a:latin typeface="Century Gothic" pitchFamily="34" charset="0"/>
              </a:rPr>
              <a:t> P. Khain, B. </a:t>
            </a:r>
            <a:r>
              <a:rPr lang="en-US" sz="2000" i="1" dirty="0" err="1">
                <a:solidFill>
                  <a:schemeClr val="bg1"/>
                </a:solidFill>
                <a:latin typeface="Century Gothic" pitchFamily="34" charset="0"/>
              </a:rPr>
              <a:t>Maco</a:t>
            </a:r>
            <a:r>
              <a:rPr lang="en-US" sz="2000" i="1" dirty="0">
                <a:solidFill>
                  <a:schemeClr val="bg1"/>
                </a:solidFill>
                <a:latin typeface="Century Gothic" pitchFamily="34" charset="0"/>
              </a:rPr>
              <a:t>, </a:t>
            </a:r>
            <a:r>
              <a:rPr lang="en-US" sz="2000" i="1" dirty="0" err="1">
                <a:solidFill>
                  <a:schemeClr val="bg1"/>
                </a:solidFill>
                <a:latin typeface="Century Gothic" pitchFamily="34" charset="0"/>
              </a:rPr>
              <a:t>F.Gofa</a:t>
            </a:r>
            <a:r>
              <a:rPr lang="en-US" sz="2000" i="1" dirty="0">
                <a:solidFill>
                  <a:schemeClr val="bg1"/>
                </a:solidFill>
                <a:latin typeface="Century Gothic" pitchFamily="34" charset="0"/>
              </a:rPr>
              <a:t>,….</a:t>
            </a:r>
          </a:p>
          <a:p>
            <a:endParaRPr lang="en-US" sz="2000" i="1" dirty="0">
              <a:solidFill>
                <a:schemeClr val="bg1"/>
              </a:solidFill>
              <a:latin typeface="Century Gothic" pitchFamily="34" charset="0"/>
            </a:endParaRPr>
          </a:p>
          <a:p>
            <a:endParaRPr lang="en-US" sz="2400" dirty="0">
              <a:solidFill>
                <a:schemeClr val="bg1"/>
              </a:solidFill>
              <a:latin typeface="Century Gothic" pitchFamily="34" charset="0"/>
            </a:endParaRPr>
          </a:p>
          <a:p>
            <a:endParaRPr lang="en-US" sz="2400" dirty="0">
              <a:solidFill>
                <a:schemeClr val="bg1"/>
              </a:solidFill>
              <a:latin typeface="Century Gothic" pitchFamily="34" charset="0"/>
            </a:endParaRPr>
          </a:p>
          <a:p>
            <a:endParaRPr lang="en-US" sz="2400" dirty="0">
              <a:solidFill>
                <a:schemeClr val="bg1"/>
              </a:solidFill>
              <a:latin typeface="Century Gothic" pitchFamily="34" charset="0"/>
            </a:endParaRPr>
          </a:p>
          <a:p>
            <a:endParaRPr lang="en-US" sz="2400" dirty="0">
              <a:solidFill>
                <a:schemeClr val="bg1"/>
              </a:solidFill>
              <a:latin typeface="Century Gothic" pitchFamily="34" charset="0"/>
            </a:endParaRPr>
          </a:p>
          <a:p>
            <a:endParaRPr lang="en-US" sz="2400" dirty="0">
              <a:solidFill>
                <a:schemeClr val="bg1"/>
              </a:solidFill>
              <a:latin typeface="Century Gothic" pitchFamily="34" charset="0"/>
            </a:endParaRPr>
          </a:p>
          <a:p>
            <a:endParaRPr lang="en-US" sz="2400" dirty="0">
              <a:solidFill>
                <a:schemeClr val="bg1"/>
              </a:solidFill>
              <a:latin typeface="Century Gothic" pitchFamily="34" charset="0"/>
            </a:endParaRPr>
          </a:p>
        </p:txBody>
      </p:sp>
      <p:pic>
        <p:nvPicPr>
          <p:cNvPr id="6" name="Εικόνα 5">
            <a:extLst>
              <a:ext uri="{FF2B5EF4-FFF2-40B4-BE49-F238E27FC236}">
                <a16:creationId xmlns:a16="http://schemas.microsoft.com/office/drawing/2014/main" id="{0E20F6BC-5727-7C58-19D2-8F7671FAEB53}"/>
              </a:ext>
            </a:extLst>
          </p:cNvPr>
          <p:cNvPicPr>
            <a:picLocks noChangeAspect="1"/>
          </p:cNvPicPr>
          <p:nvPr/>
        </p:nvPicPr>
        <p:blipFill rotWithShape="1">
          <a:blip r:embed="rId3">
            <a:extLst>
              <a:ext uri="{28A0092B-C50C-407E-A947-70E740481C1C}">
                <a14:useLocalDpi xmlns:a14="http://schemas.microsoft.com/office/drawing/2010/main" val="0"/>
              </a:ext>
            </a:extLst>
          </a:blip>
          <a:srcRect b="6925"/>
          <a:stretch/>
        </p:blipFill>
        <p:spPr>
          <a:xfrm rot="20812625">
            <a:off x="5437946" y="2893758"/>
            <a:ext cx="2076450" cy="2047909"/>
          </a:xfrm>
          <a:prstGeom prst="rect">
            <a:avLst/>
          </a:prstGeom>
        </p:spPr>
      </p:pic>
      <p:pic>
        <p:nvPicPr>
          <p:cNvPr id="7" name="Picture 5" descr="logo2nd">
            <a:extLst>
              <a:ext uri="{FF2B5EF4-FFF2-40B4-BE49-F238E27FC236}">
                <a16:creationId xmlns:a16="http://schemas.microsoft.com/office/drawing/2014/main" id="{DC603F91-0C6F-F266-B731-D02C5B8EF33D}"/>
              </a:ext>
            </a:extLst>
          </p:cNvPr>
          <p:cNvPicPr>
            <a:picLocks noChangeAspect="1" noChangeArrowheads="1"/>
          </p:cNvPicPr>
          <p:nvPr/>
        </p:nvPicPr>
        <p:blipFill>
          <a:blip r:embed="rId4" cstate="print"/>
          <a:srcRect/>
          <a:stretch>
            <a:fillRect/>
          </a:stretch>
        </p:blipFill>
        <p:spPr bwMode="auto">
          <a:xfrm>
            <a:off x="0" y="6400695"/>
            <a:ext cx="1786047" cy="446200"/>
          </a:xfrm>
          <a:prstGeom prst="rect">
            <a:avLst/>
          </a:prstGeom>
          <a:noFill/>
          <a:ln w="9525">
            <a:noFill/>
            <a:miter lim="800000"/>
            <a:headEnd/>
            <a:tailEnd/>
          </a:ln>
        </p:spPr>
      </p:pic>
      <p:pic>
        <p:nvPicPr>
          <p:cNvPr id="8" name="Picture 7" descr="Text&#10;&#10;Description automatically generated">
            <a:extLst>
              <a:ext uri="{FF2B5EF4-FFF2-40B4-BE49-F238E27FC236}">
                <a16:creationId xmlns:a16="http://schemas.microsoft.com/office/drawing/2014/main" id="{C71BA08B-82F1-4794-2AD5-F028C84F3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446" y="6372578"/>
            <a:ext cx="1395937" cy="487737"/>
          </a:xfrm>
          <a:prstGeom prst="rect">
            <a:avLst/>
          </a:prstGeom>
          <a:effectLst>
            <a:outerShdw blurRad="50800" dist="50800" dir="5400000" algn="ctr" rotWithShape="0">
              <a:schemeClr val="accent1">
                <a:lumMod val="75000"/>
              </a:schemeClr>
            </a:outerShdw>
          </a:effectLst>
        </p:spPr>
      </p:pic>
      <p:sp>
        <p:nvSpPr>
          <p:cNvPr id="9" name="Footer Placeholder 4">
            <a:extLst>
              <a:ext uri="{FF2B5EF4-FFF2-40B4-BE49-F238E27FC236}">
                <a16:creationId xmlns:a16="http://schemas.microsoft.com/office/drawing/2014/main" id="{AA000D0F-0A71-C217-E99D-68602439A79F}"/>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WG5 review, 26</a:t>
            </a:r>
            <a:r>
              <a:rPr lang="en-US" sz="1400" baseline="30000" dirty="0" err="1">
                <a:solidFill>
                  <a:prstClr val="black"/>
                </a:solidFill>
                <a:effectLst>
                  <a:outerShdw blurRad="38100" dist="38100" dir="2700000" algn="tl">
                    <a:srgbClr val="000000">
                      <a:alpha val="43137"/>
                    </a:srgbClr>
                  </a:outerShdw>
                </a:effectLst>
                <a:latin typeface="Century Gothic" panose="020B0502020202020204" pitchFamily="34" charset="0"/>
              </a:rPr>
              <a:t>th</a:t>
            </a: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 COSMO General Meeting, Offenbach</a:t>
            </a:r>
            <a:r>
              <a:rPr lang="en-US" sz="1400" dirty="0">
                <a:solidFill>
                  <a:prstClr val="black"/>
                </a:solidFill>
                <a:effectLst>
                  <a:outerShdw blurRad="38100" dist="38100" dir="2700000" algn="tl">
                    <a:srgbClr val="000000">
                      <a:alpha val="43137"/>
                    </a:srgbClr>
                  </a:outerShdw>
                </a:effectLst>
                <a:latin typeface="Century Gothic" panose="020B0502020202020204" pitchFamily="34" charset="0"/>
              </a:rPr>
              <a:t>, 04.09.2024</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ndParaRPr>
          </a:p>
        </p:txBody>
      </p:sp>
    </p:spTree>
    <p:extLst>
      <p:ext uri="{BB962C8B-B14F-4D97-AF65-F5344CB8AC3E}">
        <p14:creationId xmlns:p14="http://schemas.microsoft.com/office/powerpoint/2010/main" val="83450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80D38-1B40-1042-04F8-ED801BBDB43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89" y="3746921"/>
            <a:ext cx="4654800" cy="3246796"/>
          </a:xfrm>
          <a:prstGeom prst="rect">
            <a:avLst/>
          </a:prstGeom>
        </p:spPr>
      </p:pic>
      <p:graphicFrame>
        <p:nvGraphicFramePr>
          <p:cNvPr id="7" name="Table 6"/>
          <p:cNvGraphicFramePr>
            <a:graphicFrameLocks noGrp="1"/>
          </p:cNvGraphicFramePr>
          <p:nvPr/>
        </p:nvGraphicFramePr>
        <p:xfrm>
          <a:off x="3672515" y="3381386"/>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FC2BE3A4-3DFD-98E8-20BE-C65DCFCD7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1131"/>
            <a:ext cx="4653111" cy="3246796"/>
          </a:xfrm>
          <a:prstGeom prst="rect">
            <a:avLst/>
          </a:prstGeom>
        </p:spPr>
      </p:pic>
      <p:pic>
        <p:nvPicPr>
          <p:cNvPr id="12" name="Picture 11">
            <a:extLst>
              <a:ext uri="{FF2B5EF4-FFF2-40B4-BE49-F238E27FC236}">
                <a16:creationId xmlns:a16="http://schemas.microsoft.com/office/drawing/2014/main" id="{01E842DF-8B23-A30F-89A5-7AC088CB4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692" y="3735915"/>
            <a:ext cx="4653111" cy="3246796"/>
          </a:xfrm>
          <a:prstGeom prst="rect">
            <a:avLst/>
          </a:prstGeom>
        </p:spPr>
      </p:pic>
      <p:pic>
        <p:nvPicPr>
          <p:cNvPr id="14" name="Picture 13">
            <a:extLst>
              <a:ext uri="{FF2B5EF4-FFF2-40B4-BE49-F238E27FC236}">
                <a16:creationId xmlns:a16="http://schemas.microsoft.com/office/drawing/2014/main" id="{CBF2C1FA-17E5-31A7-EB61-3F5C883F94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692" y="511131"/>
            <a:ext cx="4653111" cy="3246796"/>
          </a:xfrm>
          <a:prstGeom prst="rect">
            <a:avLst/>
          </a:prstGeom>
        </p:spPr>
      </p:pic>
      <p:sp>
        <p:nvSpPr>
          <p:cNvPr id="8" name="TextBox 7">
            <a:extLst>
              <a:ext uri="{FF2B5EF4-FFF2-40B4-BE49-F238E27FC236}">
                <a16:creationId xmlns:a16="http://schemas.microsoft.com/office/drawing/2014/main" id="{935FCA9A-8EB9-92AB-8416-1164085ED23B}"/>
              </a:ext>
            </a:extLst>
          </p:cNvPr>
          <p:cNvSpPr txBox="1"/>
          <p:nvPr/>
        </p:nvSpPr>
        <p:spPr>
          <a:xfrm>
            <a:off x="0" y="0"/>
            <a:ext cx="71296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HeatMaps</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all </a:t>
            </a:r>
            <a:r>
              <a:rPr kumimoji="0" lang="en-GB" sz="24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COSMO</a:t>
            </a:r>
            <a:r>
              <a:rPr kumimoji="0" lang="en-GB"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rPr>
              <a:t>ICON </a:t>
            </a:r>
            <a:r>
              <a:rPr kumimoji="0" lang="en-GB"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ComA2, 2021-2024 </a:t>
            </a:r>
          </a:p>
        </p:txBody>
      </p:sp>
      <p:graphicFrame>
        <p:nvGraphicFramePr>
          <p:cNvPr id="10" name="Table 9">
            <a:extLst>
              <a:ext uri="{FF2B5EF4-FFF2-40B4-BE49-F238E27FC236}">
                <a16:creationId xmlns:a16="http://schemas.microsoft.com/office/drawing/2014/main" id="{32527A8A-F938-B45B-89E6-95096E10B440}"/>
              </a:ext>
            </a:extLst>
          </p:cNvPr>
          <p:cNvGraphicFramePr>
            <a:graphicFrameLocks noGrp="1"/>
          </p:cNvGraphicFramePr>
          <p:nvPr/>
        </p:nvGraphicFramePr>
        <p:xfrm>
          <a:off x="2980534" y="3047752"/>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Arrow: Pentagon 10">
            <a:extLst>
              <a:ext uri="{FF2B5EF4-FFF2-40B4-BE49-F238E27FC236}">
                <a16:creationId xmlns:a16="http://schemas.microsoft.com/office/drawing/2014/main" id="{BA0096E5-E565-E0B7-168F-4D20D1156023}"/>
              </a:ext>
            </a:extLst>
          </p:cNvPr>
          <p:cNvSpPr/>
          <p:nvPr/>
        </p:nvSpPr>
        <p:spPr>
          <a:xfrm>
            <a:off x="0" y="692410"/>
            <a:ext cx="840725" cy="378474"/>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13" name="Arrow: Pentagon 12">
            <a:extLst>
              <a:ext uri="{FF2B5EF4-FFF2-40B4-BE49-F238E27FC236}">
                <a16:creationId xmlns:a16="http://schemas.microsoft.com/office/drawing/2014/main" id="{0CBDF561-23B0-921B-E337-CF7B1893E86C}"/>
              </a:ext>
            </a:extLst>
          </p:cNvPr>
          <p:cNvSpPr/>
          <p:nvPr/>
        </p:nvSpPr>
        <p:spPr>
          <a:xfrm>
            <a:off x="4430202" y="776396"/>
            <a:ext cx="840725" cy="263716"/>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5" name="Arrow: Pentagon 14">
            <a:extLst>
              <a:ext uri="{FF2B5EF4-FFF2-40B4-BE49-F238E27FC236}">
                <a16:creationId xmlns:a16="http://schemas.microsoft.com/office/drawing/2014/main" id="{829F3B81-0260-EFFA-4324-A3F85FA15BB1}"/>
              </a:ext>
            </a:extLst>
          </p:cNvPr>
          <p:cNvSpPr/>
          <p:nvPr/>
        </p:nvSpPr>
        <p:spPr>
          <a:xfrm>
            <a:off x="0" y="3947948"/>
            <a:ext cx="749686" cy="378474"/>
          </a:xfrm>
          <a:prstGeom prst="homePlat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Mean Error</a:t>
            </a:r>
          </a:p>
        </p:txBody>
      </p:sp>
      <p:sp>
        <p:nvSpPr>
          <p:cNvPr id="16" name="Arrow: Pentagon 15">
            <a:extLst>
              <a:ext uri="{FF2B5EF4-FFF2-40B4-BE49-F238E27FC236}">
                <a16:creationId xmlns:a16="http://schemas.microsoft.com/office/drawing/2014/main" id="{1A3F805B-D410-057A-8A57-EF91F43DE887}"/>
              </a:ext>
            </a:extLst>
          </p:cNvPr>
          <p:cNvSpPr/>
          <p:nvPr/>
        </p:nvSpPr>
        <p:spPr>
          <a:xfrm>
            <a:off x="4448436" y="4056998"/>
            <a:ext cx="858893" cy="226309"/>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RMSE</a:t>
            </a:r>
          </a:p>
        </p:txBody>
      </p:sp>
      <p:sp>
        <p:nvSpPr>
          <p:cNvPr id="18" name="TextBox 17">
            <a:extLst>
              <a:ext uri="{FF2B5EF4-FFF2-40B4-BE49-F238E27FC236}">
                <a16:creationId xmlns:a16="http://schemas.microsoft.com/office/drawing/2014/main" id="{FACAC9DE-A90A-302E-CC7A-37E37169371A}"/>
              </a:ext>
            </a:extLst>
          </p:cNvPr>
          <p:cNvSpPr txBox="1"/>
          <p:nvPr/>
        </p:nvSpPr>
        <p:spPr>
          <a:xfrm>
            <a:off x="4026536" y="1151664"/>
            <a:ext cx="107503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CC"/>
                </a:highlight>
                <a:uLnTx/>
                <a:uFillTx/>
                <a:latin typeface="Century Gothic" panose="020B0502020202020204" pitchFamily="34" charset="0"/>
                <a:ea typeface="+mn-ea"/>
                <a:cs typeface="+mn-cs"/>
              </a:rPr>
              <a:t>ICON</a:t>
            </a:r>
            <a:endParaRPr kumimoji="0" lang="en-GB"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F9E8360-FD86-EE01-8551-E2310DFE85B2}"/>
              </a:ext>
            </a:extLst>
          </p:cNvPr>
          <p:cNvSpPr txBox="1"/>
          <p:nvPr/>
        </p:nvSpPr>
        <p:spPr>
          <a:xfrm>
            <a:off x="3920924" y="4416703"/>
            <a:ext cx="1161536"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highlight>
                  <a:srgbClr val="FFFFCC"/>
                </a:highlight>
                <a:uLnTx/>
                <a:uFillTx/>
                <a:latin typeface="Century Gothic" panose="020B0502020202020204" pitchFamily="34" charset="0"/>
                <a:ea typeface="+mn-ea"/>
                <a:cs typeface="+mn-cs"/>
              </a:rPr>
              <a:t>COSMO</a:t>
            </a:r>
            <a:endParaRPr kumimoji="0" lang="en-GB" sz="17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7164E744-3DF3-C6E4-334D-26CCF638CE77}"/>
              </a:ext>
            </a:extLst>
          </p:cNvPr>
          <p:cNvSpPr>
            <a:spLocks noGrp="1"/>
          </p:cNvSpPr>
          <p:nvPr>
            <p:ph type="sldNum" sz="quarter" idx="12"/>
          </p:nvPr>
        </p:nvSpPr>
        <p:spPr/>
        <p:txBody>
          <a:bodyPr/>
          <a:lstStyle/>
          <a:p>
            <a:fld id="{D04CF772-E68F-4361-BA8B-04E036CC7765}" type="slidenum">
              <a:rPr lang="en-GB" smtClean="0"/>
              <a:t>42</a:t>
            </a:fld>
            <a:endParaRPr lang="en-GB"/>
          </a:p>
        </p:txBody>
      </p:sp>
    </p:spTree>
    <p:extLst>
      <p:ext uri="{BB962C8B-B14F-4D97-AF65-F5344CB8AC3E}">
        <p14:creationId xmlns:p14="http://schemas.microsoft.com/office/powerpoint/2010/main" val="332918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02A3F3-4B64-11DD-C9CC-EFF001918C56}"/>
              </a:ext>
            </a:extLst>
          </p:cNvPr>
          <p:cNvSpPr txBox="1"/>
          <p:nvPr/>
        </p:nvSpPr>
        <p:spPr>
          <a:xfrm>
            <a:off x="234315" y="395341"/>
            <a:ext cx="8675370" cy="5538696"/>
          </a:xfrm>
          <a:prstGeom prst="rect">
            <a:avLst/>
          </a:prstGeom>
          <a:noFill/>
        </p:spPr>
        <p:txBody>
          <a:bodyPr wrap="square">
            <a:spAutoFit/>
          </a:bodyPr>
          <a:lstStyle/>
          <a:p>
            <a:pPr>
              <a:lnSpc>
                <a:spcPct val="107000"/>
              </a:lnSpc>
              <a:spcAft>
                <a:spcPts val="800"/>
              </a:spcAft>
            </a:pPr>
            <a:r>
              <a:rPr lang="en-GB"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CLM-Community EVAL Group meeting</a:t>
            </a:r>
          </a:p>
          <a:p>
            <a:pPr>
              <a:lnSpc>
                <a:spcPct val="107000"/>
              </a:lnSpc>
              <a:spcAft>
                <a:spcPts val="800"/>
              </a:spcAft>
            </a:pPr>
            <a:r>
              <a:rPr lang="en-GB" sz="2400" b="1">
                <a:effectLst/>
                <a:latin typeface="Calibri" panose="020F0502020204030204" pitchFamily="34" charset="0"/>
                <a:ea typeface="Calibri" panose="020F0502020204030204" pitchFamily="34" charset="0"/>
                <a:cs typeface="Times New Roman" panose="02020603050405020304" pitchFamily="18" charset="0"/>
              </a:rPr>
              <a:t>ICCARUS 2024</a:t>
            </a:r>
          </a:p>
          <a:p>
            <a:pPr>
              <a:lnSpc>
                <a:spcPct val="107000"/>
              </a:lnSpc>
              <a:spcAft>
                <a:spcPts val="800"/>
              </a:spcAft>
            </a:pPr>
            <a:r>
              <a:rPr lang="en-GB" sz="2400" b="1">
                <a:effectLst/>
                <a:latin typeface="Calibri" panose="020F0502020204030204" pitchFamily="34" charset="0"/>
                <a:ea typeface="Calibri" panose="020F0502020204030204" pitchFamily="34" charset="0"/>
                <a:cs typeface="Times New Roman" panose="02020603050405020304" pitchFamily="18" charset="0"/>
              </a:rPr>
              <a:t>TOPICS</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WG5 current activities - enable R Shiny also for global and regional climate  ICON simulations (“seamless verification”), especially for testing of new ICON versions</a:t>
            </a:r>
          </a:p>
          <a:p>
            <a:pPr marL="285750" indent="-285750">
              <a:lnSpc>
                <a:spcPct val="107000"/>
              </a:lnSpc>
              <a:spcAft>
                <a:spcPts val="800"/>
              </a:spcAft>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Tuning ICON-Seamless-Atmosphere</a:t>
            </a:r>
          </a:p>
          <a:p>
            <a:pPr marL="285750" indent="-285750">
              <a:lnSpc>
                <a:spcPct val="107000"/>
              </a:lnSpc>
              <a:spcAft>
                <a:spcPts val="800"/>
              </a:spcAft>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Calibri" panose="020F0502020204030204" pitchFamily="34" charset="0"/>
              </a:rPr>
              <a:t>COPAT2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Discussion on future collaboration between WG5 and WG EVAL</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focus on topics of common interest.</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prepare a list with points of common interest </a:t>
            </a:r>
          </a:p>
          <a:p>
            <a:pPr marL="800100" lvl="1" indent="-342900">
              <a:lnSpc>
                <a:spcPct val="107000"/>
              </a:lnSpc>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preliminary meeting in a smaller group to discuss a priority list of common interest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5" descr="logo2nd">
            <a:extLst>
              <a:ext uri="{FF2B5EF4-FFF2-40B4-BE49-F238E27FC236}">
                <a16:creationId xmlns:a16="http://schemas.microsoft.com/office/drawing/2014/main" id="{91F8FD15-07EC-8AC9-7065-99A6592D28B5}"/>
              </a:ext>
            </a:extLst>
          </p:cNvPr>
          <p:cNvPicPr>
            <a:picLocks noChangeAspect="1" noChangeArrowheads="1"/>
          </p:cNvPicPr>
          <p:nvPr/>
        </p:nvPicPr>
        <p:blipFill>
          <a:blip r:embed="rId3" cstate="print"/>
          <a:srcRect/>
          <a:stretch>
            <a:fillRect/>
          </a:stretch>
        </p:blipFill>
        <p:spPr bwMode="auto">
          <a:xfrm>
            <a:off x="7945" y="6457294"/>
            <a:ext cx="1523675" cy="380653"/>
          </a:xfrm>
          <a:prstGeom prst="rect">
            <a:avLst/>
          </a:prstGeom>
          <a:noFill/>
          <a:ln w="9525">
            <a:noFill/>
            <a:miter lim="800000"/>
            <a:headEnd/>
            <a:tailEnd/>
          </a:ln>
        </p:spPr>
      </p:pic>
      <p:pic>
        <p:nvPicPr>
          <p:cNvPr id="9" name="Picture 8" descr="Text&#10;&#10;Description automatically generated">
            <a:extLst>
              <a:ext uri="{FF2B5EF4-FFF2-40B4-BE49-F238E27FC236}">
                <a16:creationId xmlns:a16="http://schemas.microsoft.com/office/drawing/2014/main" id="{BAB0B653-BF35-5FCF-7081-F74B7E0B3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778" y="6369898"/>
            <a:ext cx="1370896" cy="478988"/>
          </a:xfrm>
          <a:prstGeom prst="rect">
            <a:avLst/>
          </a:prstGeom>
          <a:effectLst>
            <a:outerShdw blurRad="50800" dist="50800" dir="5400000" algn="ctr" rotWithShape="0">
              <a:schemeClr val="accent1">
                <a:lumMod val="75000"/>
              </a:schemeClr>
            </a:outerShdw>
          </a:effectLst>
        </p:spPr>
      </p:pic>
      <p:sp>
        <p:nvSpPr>
          <p:cNvPr id="10" name="Footer Placeholder 4">
            <a:extLst>
              <a:ext uri="{FF2B5EF4-FFF2-40B4-BE49-F238E27FC236}">
                <a16:creationId xmlns:a16="http://schemas.microsoft.com/office/drawing/2014/main" id="{7079EA3D-BD67-952F-050F-6F51261CCC7C}"/>
              </a:ext>
            </a:extLst>
          </p:cNvPr>
          <p:cNvSpPr txBox="1">
            <a:spLocks/>
          </p:cNvSpPr>
          <p:nvPr/>
        </p:nvSpPr>
        <p:spPr>
          <a:xfrm>
            <a:off x="1115616" y="649641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25</a:t>
            </a:r>
            <a:r>
              <a:rPr lang="en-US" sz="1600" baseline="30000" dirty="0" err="1">
                <a:solidFill>
                  <a:prstClr val="black"/>
                </a:solidFill>
                <a:effectLst>
                  <a:outerShdw blurRad="38100" dist="38100" dir="2700000" algn="tl">
                    <a:srgbClr val="000000">
                      <a:alpha val="43137"/>
                    </a:srgbClr>
                  </a:outerShdw>
                </a:effectLst>
                <a:latin typeface="Tenorite" panose="00000500000000000000" pitchFamily="2" charset="0"/>
              </a:rPr>
              <a:t>th</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COSMO General Meeting, </a:t>
            </a:r>
            <a:r>
              <a:rPr kumimoji="0" lang="en-US"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Gdańsk</a:t>
            </a:r>
            <a:r>
              <a:rPr lang="en-US" sz="1600" dirty="0">
                <a:solidFill>
                  <a:prstClr val="black"/>
                </a:solidFill>
                <a:effectLst>
                  <a:outerShdw blurRad="38100" dist="38100" dir="2700000" algn="tl">
                    <a:srgbClr val="000000">
                      <a:alpha val="43137"/>
                    </a:srgbClr>
                  </a:outerShdw>
                </a:effectLst>
                <a:latin typeface="Tenorite" panose="00000500000000000000" pitchFamily="2" charset="0"/>
              </a:rPr>
              <a:t>, 12</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enorite" panose="00000500000000000000" pitchFamily="2" charset="0"/>
              </a:rPr>
              <a:t> Sept 2023 </a:t>
            </a:r>
          </a:p>
        </p:txBody>
      </p:sp>
      <p:sp>
        <p:nvSpPr>
          <p:cNvPr id="2" name="Slide Number Placeholder 1">
            <a:extLst>
              <a:ext uri="{FF2B5EF4-FFF2-40B4-BE49-F238E27FC236}">
                <a16:creationId xmlns:a16="http://schemas.microsoft.com/office/drawing/2014/main" id="{10FC94B8-774E-EABF-9BC1-8F63D9C16D4B}"/>
              </a:ext>
            </a:extLst>
          </p:cNvPr>
          <p:cNvSpPr>
            <a:spLocks noGrp="1"/>
          </p:cNvSpPr>
          <p:nvPr>
            <p:ph type="sldNum" sz="quarter" idx="12"/>
          </p:nvPr>
        </p:nvSpPr>
        <p:spPr/>
        <p:txBody>
          <a:bodyPr/>
          <a:lstStyle/>
          <a:p>
            <a:fld id="{D04CF772-E68F-4361-BA8B-04E036CC7765}" type="slidenum">
              <a:rPr lang="en-GB" smtClean="0"/>
              <a:t>43</a:t>
            </a:fld>
            <a:endParaRPr lang="en-GB"/>
          </a:p>
        </p:txBody>
      </p:sp>
    </p:spTree>
    <p:extLst>
      <p:ext uri="{BB962C8B-B14F-4D97-AF65-F5344CB8AC3E}">
        <p14:creationId xmlns:p14="http://schemas.microsoft.com/office/powerpoint/2010/main" val="1043059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47B7627C-A721-9885-46B5-ABAAB644B380}"/>
              </a:ext>
            </a:extLst>
          </p:cNvPr>
          <p:cNvSpPr/>
          <p:nvPr/>
        </p:nvSpPr>
        <p:spPr>
          <a:xfrm>
            <a:off x="6340075" y="857250"/>
            <a:ext cx="2806252" cy="536714"/>
          </a:xfrm>
          <a:prstGeom prst="rect">
            <a:avLst/>
          </a:prstGeom>
          <a:solidFill>
            <a:srgbClr val="35F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pl-PL" sz="760">
              <a:solidFill>
                <a:prstClr val="white"/>
              </a:solidFill>
              <a:highlight>
                <a:srgbClr val="35F0CC"/>
              </a:highlight>
              <a:latin typeface="Aptos" panose="020B0004020202020204"/>
            </a:endParaRPr>
          </a:p>
        </p:txBody>
      </p:sp>
      <p:sp>
        <p:nvSpPr>
          <p:cNvPr id="9" name="Rectangle 13">
            <a:extLst>
              <a:ext uri="{FF2B5EF4-FFF2-40B4-BE49-F238E27FC236}">
                <a16:creationId xmlns:a16="http://schemas.microsoft.com/office/drawing/2014/main" id="{E36DB36B-28C9-FA8B-A9FC-048520E19FD9}"/>
              </a:ext>
            </a:extLst>
          </p:cNvPr>
          <p:cNvSpPr/>
          <p:nvPr/>
        </p:nvSpPr>
        <p:spPr>
          <a:xfrm>
            <a:off x="0" y="857250"/>
            <a:ext cx="7287981" cy="536714"/>
          </a:xfrm>
          <a:prstGeom prst="rect">
            <a:avLst/>
          </a:prstGeom>
          <a:solidFill>
            <a:srgbClr val="122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pl-PL" sz="760">
              <a:solidFill>
                <a:prstClr val="white"/>
              </a:solidFill>
              <a:latin typeface="Aptos" panose="020B0004020202020204"/>
            </a:endParaRPr>
          </a:p>
        </p:txBody>
      </p:sp>
      <p:sp>
        <p:nvSpPr>
          <p:cNvPr id="10" name="Title 2">
            <a:extLst>
              <a:ext uri="{FF2B5EF4-FFF2-40B4-BE49-F238E27FC236}">
                <a16:creationId xmlns:a16="http://schemas.microsoft.com/office/drawing/2014/main" id="{5912702B-4928-DD11-4F88-86A58CA845E3}"/>
              </a:ext>
            </a:extLst>
          </p:cNvPr>
          <p:cNvSpPr txBox="1">
            <a:spLocks/>
          </p:cNvSpPr>
          <p:nvPr/>
        </p:nvSpPr>
        <p:spPr>
          <a:xfrm>
            <a:off x="128398" y="862764"/>
            <a:ext cx="7038601" cy="523165"/>
          </a:xfrm>
          <a:prstGeom prst="rect">
            <a:avLst/>
          </a:prstGeom>
        </p:spPr>
        <p:txBody>
          <a:bodyPr vert="horz" lIns="51435" tIns="25718" rIns="51435" bIns="25718" rtlCol="0" anchor="ctr">
            <a:no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algn="l" defTabSz="514337"/>
            <a:r>
              <a:rPr lang="pl-PL" sz="1500" b="1" dirty="0">
                <a:solidFill>
                  <a:prstClr val="white"/>
                </a:solidFill>
                <a:latin typeface="Calibri"/>
                <a:cs typeface="Arial"/>
              </a:rPr>
              <a:t>3.1 Processing </a:t>
            </a:r>
            <a:r>
              <a:rPr lang="pl-PL" sz="1500" b="1" dirty="0" err="1">
                <a:solidFill>
                  <a:prstClr val="white"/>
                </a:solidFill>
                <a:latin typeface="Calibri"/>
                <a:cs typeface="Arial"/>
              </a:rPr>
              <a:t>different</a:t>
            </a:r>
            <a:r>
              <a:rPr lang="pl-PL" sz="1500" b="1" dirty="0">
                <a:solidFill>
                  <a:prstClr val="white"/>
                </a:solidFill>
                <a:latin typeface="Calibri"/>
                <a:cs typeface="Arial"/>
              </a:rPr>
              <a:t> </a:t>
            </a:r>
            <a:r>
              <a:rPr lang="pl-PL" sz="1500" b="1" dirty="0" err="1">
                <a:solidFill>
                  <a:prstClr val="white"/>
                </a:solidFill>
                <a:latin typeface="Calibri"/>
                <a:cs typeface="Arial"/>
              </a:rPr>
              <a:t>rainfall</a:t>
            </a:r>
            <a:r>
              <a:rPr lang="pl-PL" sz="1500" b="1" dirty="0">
                <a:solidFill>
                  <a:prstClr val="white"/>
                </a:solidFill>
                <a:latin typeface="Calibri"/>
                <a:cs typeface="Arial"/>
              </a:rPr>
              <a:t> data </a:t>
            </a:r>
            <a:r>
              <a:rPr lang="pl-PL" sz="1500" b="1" dirty="0" err="1">
                <a:solidFill>
                  <a:prstClr val="white"/>
                </a:solidFill>
                <a:latin typeface="Calibri"/>
                <a:cs typeface="Arial"/>
              </a:rPr>
              <a:t>sources</a:t>
            </a:r>
            <a:r>
              <a:rPr lang="pl-PL" sz="1500" b="1" dirty="0">
                <a:solidFill>
                  <a:prstClr val="white"/>
                </a:solidFill>
                <a:latin typeface="Calibri"/>
                <a:cs typeface="Arial"/>
              </a:rPr>
              <a:t> (</a:t>
            </a:r>
            <a:r>
              <a:rPr lang="pl-PL" sz="1500" b="1" dirty="0" err="1">
                <a:solidFill>
                  <a:prstClr val="white"/>
                </a:solidFill>
                <a:latin typeface="Calibri"/>
                <a:cs typeface="Arial"/>
              </a:rPr>
              <a:t>private</a:t>
            </a:r>
            <a:r>
              <a:rPr lang="pl-PL" sz="1500" b="1" dirty="0">
                <a:solidFill>
                  <a:prstClr val="white"/>
                </a:solidFill>
                <a:latin typeface="Calibri"/>
                <a:cs typeface="Arial"/>
              </a:rPr>
              <a:t> </a:t>
            </a:r>
            <a:r>
              <a:rPr lang="pl-PL" sz="1500" b="1" dirty="0" err="1">
                <a:solidFill>
                  <a:prstClr val="white"/>
                </a:solidFill>
                <a:latin typeface="Calibri"/>
                <a:cs typeface="Arial"/>
              </a:rPr>
              <a:t>rain</a:t>
            </a:r>
            <a:r>
              <a:rPr lang="pl-PL" sz="1500" b="1" dirty="0">
                <a:solidFill>
                  <a:prstClr val="white"/>
                </a:solidFill>
                <a:latin typeface="Calibri"/>
                <a:cs typeface="Arial"/>
              </a:rPr>
              <a:t> </a:t>
            </a:r>
            <a:r>
              <a:rPr lang="pl-PL" sz="1500" b="1" dirty="0" err="1">
                <a:solidFill>
                  <a:prstClr val="white"/>
                </a:solidFill>
                <a:latin typeface="Calibri"/>
                <a:cs typeface="Arial"/>
              </a:rPr>
              <a:t>gauges</a:t>
            </a:r>
            <a:r>
              <a:rPr lang="pl-PL" sz="1500" b="1" dirty="0">
                <a:solidFill>
                  <a:prstClr val="white"/>
                </a:solidFill>
                <a:latin typeface="Calibri"/>
                <a:cs typeface="Arial"/>
              </a:rPr>
              <a:t>, </a:t>
            </a:r>
            <a:r>
              <a:rPr lang="pl-PL" sz="1500" b="1" dirty="0" err="1">
                <a:solidFill>
                  <a:prstClr val="white"/>
                </a:solidFill>
                <a:latin typeface="Calibri"/>
                <a:cs typeface="Arial"/>
              </a:rPr>
              <a:t>commercial</a:t>
            </a:r>
            <a:r>
              <a:rPr lang="pl-PL" sz="1500" b="1" dirty="0">
                <a:solidFill>
                  <a:prstClr val="white"/>
                </a:solidFill>
                <a:latin typeface="Calibri"/>
                <a:cs typeface="Arial"/>
              </a:rPr>
              <a:t> </a:t>
            </a:r>
            <a:r>
              <a:rPr lang="pl-PL" sz="1500" b="1" dirty="0" err="1">
                <a:solidFill>
                  <a:prstClr val="white"/>
                </a:solidFill>
                <a:latin typeface="Calibri"/>
                <a:cs typeface="Arial"/>
              </a:rPr>
              <a:t>microwave</a:t>
            </a:r>
            <a:r>
              <a:rPr lang="pl-PL" sz="1500" b="1" dirty="0">
                <a:solidFill>
                  <a:prstClr val="white"/>
                </a:solidFill>
                <a:latin typeface="Calibri"/>
                <a:cs typeface="Arial"/>
              </a:rPr>
              <a:t> </a:t>
            </a:r>
            <a:r>
              <a:rPr lang="pl-PL" sz="1500" b="1" dirty="0" err="1">
                <a:solidFill>
                  <a:prstClr val="white"/>
                </a:solidFill>
                <a:latin typeface="Calibri"/>
                <a:cs typeface="Arial"/>
              </a:rPr>
              <a:t>links</a:t>
            </a:r>
            <a:r>
              <a:rPr lang="pl-PL" sz="1500" b="1" dirty="0">
                <a:solidFill>
                  <a:prstClr val="white"/>
                </a:solidFill>
                <a:latin typeface="Calibri"/>
                <a:cs typeface="Arial"/>
              </a:rPr>
              <a:t>, </a:t>
            </a:r>
            <a:r>
              <a:rPr lang="pl-PL" sz="1500" b="1" dirty="0" err="1">
                <a:solidFill>
                  <a:prstClr val="white"/>
                </a:solidFill>
                <a:latin typeface="Calibri"/>
                <a:cs typeface="Arial"/>
              </a:rPr>
              <a:t>sewer</a:t>
            </a:r>
            <a:r>
              <a:rPr lang="pl-PL" sz="1500" b="1" dirty="0">
                <a:solidFill>
                  <a:prstClr val="white"/>
                </a:solidFill>
                <a:latin typeface="Calibri"/>
                <a:cs typeface="Arial"/>
              </a:rPr>
              <a:t>/</a:t>
            </a:r>
            <a:r>
              <a:rPr lang="pl-PL" sz="1500" b="1" dirty="0" err="1">
                <a:solidFill>
                  <a:prstClr val="white"/>
                </a:solidFill>
                <a:latin typeface="Calibri"/>
                <a:cs typeface="Arial"/>
              </a:rPr>
              <a:t>water</a:t>
            </a:r>
            <a:r>
              <a:rPr lang="pl-PL" sz="1500" b="1" dirty="0">
                <a:solidFill>
                  <a:prstClr val="white"/>
                </a:solidFill>
                <a:latin typeface="Calibri"/>
                <a:cs typeface="Arial"/>
              </a:rPr>
              <a:t> service </a:t>
            </a:r>
            <a:r>
              <a:rPr lang="pl-PL" sz="1500" b="1" dirty="0" err="1">
                <a:solidFill>
                  <a:prstClr val="white"/>
                </a:solidFill>
                <a:latin typeface="Calibri"/>
                <a:cs typeface="Arial"/>
              </a:rPr>
              <a:t>stations</a:t>
            </a:r>
            <a:r>
              <a:rPr lang="pl-PL" sz="1500" b="1" dirty="0">
                <a:solidFill>
                  <a:prstClr val="white"/>
                </a:solidFill>
                <a:latin typeface="Calibri"/>
                <a:cs typeface="Arial"/>
              </a:rPr>
              <a:t>, etc.)  (K. Ośródka, A. Jurczyk, J. Szturc)</a:t>
            </a:r>
          </a:p>
        </p:txBody>
      </p:sp>
      <p:pic>
        <p:nvPicPr>
          <p:cNvPr id="12" name="Grafika 11">
            <a:extLst>
              <a:ext uri="{FF2B5EF4-FFF2-40B4-BE49-F238E27FC236}">
                <a16:creationId xmlns:a16="http://schemas.microsoft.com/office/drawing/2014/main" id="{57DDD8CC-CE6F-E1D8-F6E0-7CC275AB12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5713" y="973457"/>
            <a:ext cx="1101269" cy="414348"/>
          </a:xfrm>
          <a:prstGeom prst="rect">
            <a:avLst/>
          </a:prstGeom>
        </p:spPr>
      </p:pic>
      <p:sp>
        <p:nvSpPr>
          <p:cNvPr id="2" name="pole tekstowe 1">
            <a:extLst>
              <a:ext uri="{FF2B5EF4-FFF2-40B4-BE49-F238E27FC236}">
                <a16:creationId xmlns:a16="http://schemas.microsoft.com/office/drawing/2014/main" id="{8C0F01DE-B857-FDEA-5BEC-BF2E534884F1}"/>
              </a:ext>
            </a:extLst>
          </p:cNvPr>
          <p:cNvSpPr txBox="1"/>
          <p:nvPr/>
        </p:nvSpPr>
        <p:spPr>
          <a:xfrm>
            <a:off x="1330" y="1573438"/>
            <a:ext cx="3086039" cy="4257576"/>
          </a:xfrm>
          <a:prstGeom prst="rect">
            <a:avLst/>
          </a:prstGeom>
          <a:noFill/>
        </p:spPr>
        <p:txBody>
          <a:bodyPr wrap="square" lIns="68580" tIns="34290" rIns="68580" bIns="34290" anchor="t">
            <a:spAutoFit/>
          </a:bodyPr>
          <a:lstStyle/>
          <a:p>
            <a:pPr defTabSz="685800">
              <a:spcAft>
                <a:spcPts val="450"/>
              </a:spcAft>
            </a:pPr>
            <a:r>
              <a:rPr lang="pl-PL" sz="1350" dirty="0">
                <a:solidFill>
                  <a:prstClr val="black"/>
                </a:solidFill>
                <a:latin typeface="Aptos"/>
                <a:cs typeface="Arial"/>
              </a:rPr>
              <a:t>The </a:t>
            </a:r>
            <a:r>
              <a:rPr lang="en-US" sz="1350" dirty="0" err="1">
                <a:solidFill>
                  <a:prstClr val="black"/>
                </a:solidFill>
                <a:latin typeface="Aptos"/>
                <a:cs typeface="Arial"/>
              </a:rPr>
              <a:t>RainGRS</a:t>
            </a:r>
            <a:r>
              <a:rPr lang="en-US" sz="1350" dirty="0">
                <a:solidFill>
                  <a:prstClr val="black"/>
                </a:solidFill>
                <a:latin typeface="Aptos"/>
                <a:cs typeface="Arial"/>
              </a:rPr>
              <a:t>+ </a:t>
            </a:r>
            <a:r>
              <a:rPr lang="pl-PL" sz="1350" dirty="0">
                <a:solidFill>
                  <a:prstClr val="black"/>
                </a:solidFill>
                <a:latin typeface="Aptos"/>
                <a:cs typeface="Arial"/>
              </a:rPr>
              <a:t>system </a:t>
            </a:r>
            <a:r>
              <a:rPr lang="en-US" sz="1350" dirty="0">
                <a:solidFill>
                  <a:prstClr val="black"/>
                </a:solidFill>
                <a:latin typeface="Aptos"/>
                <a:cs typeface="Arial"/>
              </a:rPr>
              <a:t>was developed to generate real-time estimates of multi-source precipitation fields. </a:t>
            </a:r>
            <a:endParaRPr lang="pl-PL" sz="1350" dirty="0">
              <a:solidFill>
                <a:prstClr val="black"/>
              </a:solidFill>
              <a:latin typeface="Aptos"/>
              <a:cs typeface="Arial"/>
            </a:endParaRPr>
          </a:p>
          <a:p>
            <a:pPr defTabSz="685800">
              <a:spcAft>
                <a:spcPts val="450"/>
              </a:spcAft>
            </a:pPr>
            <a:endParaRPr lang="pl-PL" sz="1350" dirty="0">
              <a:solidFill>
                <a:prstClr val="black"/>
              </a:solidFill>
              <a:latin typeface="Aptos"/>
              <a:cs typeface="Arial"/>
            </a:endParaRPr>
          </a:p>
          <a:p>
            <a:pPr defTabSz="685800">
              <a:spcAft>
                <a:spcPts val="450"/>
              </a:spcAft>
            </a:pPr>
            <a:r>
              <a:rPr lang="en-US" sz="1350" dirty="0">
                <a:solidFill>
                  <a:prstClr val="black"/>
                </a:solidFill>
                <a:latin typeface="Aptos"/>
                <a:cs typeface="Arial"/>
              </a:rPr>
              <a:t>The input data are:</a:t>
            </a:r>
            <a:endParaRPr lang="pl-PL" sz="1350" dirty="0">
              <a:solidFill>
                <a:prstClr val="black"/>
              </a:solidFill>
              <a:latin typeface="Aptos"/>
              <a:cs typeface="Arial"/>
            </a:endParaRPr>
          </a:p>
          <a:p>
            <a:pPr marL="471488" lvl="1" indent="-214313" defTabSz="685800">
              <a:spcAft>
                <a:spcPts val="450"/>
              </a:spcAft>
              <a:buFont typeface="Wingdings"/>
              <a:buChar char="q"/>
            </a:pPr>
            <a:r>
              <a:rPr lang="en-US" sz="1350" dirty="0">
                <a:solidFill>
                  <a:prstClr val="black"/>
                </a:solidFill>
                <a:latin typeface="Aptos"/>
                <a:cs typeface="Arial"/>
              </a:rPr>
              <a:t>IMGW rain gauge network</a:t>
            </a:r>
            <a:r>
              <a:rPr lang="pl-PL" sz="1350" dirty="0">
                <a:solidFill>
                  <a:prstClr val="black"/>
                </a:solidFill>
                <a:latin typeface="Aptos"/>
                <a:cs typeface="Arial"/>
              </a:rPr>
              <a:t>,</a:t>
            </a:r>
          </a:p>
          <a:p>
            <a:pPr marL="471488" lvl="1" indent="-214313" defTabSz="685800">
              <a:spcAft>
                <a:spcPts val="450"/>
              </a:spcAft>
              <a:buFont typeface="Wingdings" panose="05000000000000000000" pitchFamily="2" charset="2"/>
              <a:buChar char="q"/>
            </a:pPr>
            <a:r>
              <a:rPr lang="pl-PL" sz="1350" dirty="0" err="1">
                <a:solidFill>
                  <a:prstClr val="black"/>
                </a:solidFill>
                <a:latin typeface="Aptos"/>
                <a:cs typeface="Arial"/>
              </a:rPr>
              <a:t>Unprofessional</a:t>
            </a:r>
            <a:r>
              <a:rPr lang="pl-PL" sz="1350" dirty="0">
                <a:solidFill>
                  <a:prstClr val="black"/>
                </a:solidFill>
                <a:latin typeface="Aptos"/>
                <a:cs typeface="Arial"/>
              </a:rPr>
              <a:t> networks of </a:t>
            </a:r>
            <a:r>
              <a:rPr lang="pl-PL" sz="1350" dirty="0" err="1">
                <a:solidFill>
                  <a:prstClr val="black"/>
                </a:solidFill>
                <a:latin typeface="Aptos"/>
                <a:cs typeface="Arial"/>
              </a:rPr>
              <a:t>rain</a:t>
            </a:r>
            <a:r>
              <a:rPr lang="pl-PL" sz="1350" dirty="0">
                <a:solidFill>
                  <a:prstClr val="black"/>
                </a:solidFill>
                <a:latin typeface="Aptos"/>
                <a:cs typeface="Arial"/>
              </a:rPr>
              <a:t> </a:t>
            </a:r>
            <a:r>
              <a:rPr lang="pl-PL" sz="1350" dirty="0" err="1">
                <a:solidFill>
                  <a:prstClr val="black"/>
                </a:solidFill>
                <a:latin typeface="Aptos"/>
                <a:cs typeface="Arial"/>
              </a:rPr>
              <a:t>gauges</a:t>
            </a:r>
            <a:r>
              <a:rPr lang="pl-PL" sz="1350" dirty="0">
                <a:solidFill>
                  <a:prstClr val="black"/>
                </a:solidFill>
                <a:latin typeface="Aptos"/>
                <a:cs typeface="Arial"/>
              </a:rPr>
              <a:t> (</a:t>
            </a:r>
            <a:r>
              <a:rPr lang="pl-PL" sz="1350" dirty="0" err="1">
                <a:solidFill>
                  <a:prstClr val="black"/>
                </a:solidFill>
                <a:latin typeface="Aptos"/>
                <a:cs typeface="Arial"/>
              </a:rPr>
              <a:t>Polish</a:t>
            </a:r>
            <a:r>
              <a:rPr lang="pl-PL" sz="1350" dirty="0">
                <a:solidFill>
                  <a:prstClr val="black"/>
                </a:solidFill>
                <a:latin typeface="Aptos"/>
                <a:cs typeface="Arial"/>
              </a:rPr>
              <a:t> </a:t>
            </a:r>
            <a:r>
              <a:rPr lang="pl-PL" sz="1350" dirty="0" err="1">
                <a:solidFill>
                  <a:prstClr val="black"/>
                </a:solidFill>
                <a:latin typeface="Aptos"/>
                <a:cs typeface="Arial"/>
              </a:rPr>
              <a:t>Forest</a:t>
            </a:r>
            <a:r>
              <a:rPr lang="pl-PL" sz="1350" dirty="0">
                <a:solidFill>
                  <a:prstClr val="black"/>
                </a:solidFill>
                <a:latin typeface="Aptos"/>
                <a:cs typeface="Arial"/>
              </a:rPr>
              <a:t> </a:t>
            </a:r>
            <a:r>
              <a:rPr lang="pl-PL" sz="1350" dirty="0" err="1">
                <a:solidFill>
                  <a:prstClr val="black"/>
                </a:solidFill>
                <a:latin typeface="Aptos"/>
                <a:cs typeface="Arial"/>
              </a:rPr>
              <a:t>State</a:t>
            </a:r>
            <a:r>
              <a:rPr lang="pl-PL" sz="1350" dirty="0">
                <a:solidFill>
                  <a:prstClr val="black"/>
                </a:solidFill>
                <a:latin typeface="Aptos"/>
                <a:cs typeface="Arial"/>
              </a:rPr>
              <a:t> data)</a:t>
            </a:r>
          </a:p>
          <a:p>
            <a:pPr marL="471488" lvl="1" indent="-214313" defTabSz="685800">
              <a:spcAft>
                <a:spcPts val="450"/>
              </a:spcAft>
              <a:buFont typeface="Wingdings" panose="05000000000000000000" pitchFamily="2" charset="2"/>
              <a:buChar char="q"/>
            </a:pPr>
            <a:r>
              <a:rPr lang="en-US" sz="1350" dirty="0">
                <a:solidFill>
                  <a:prstClr val="black"/>
                </a:solidFill>
                <a:latin typeface="Aptos"/>
                <a:cs typeface="Arial"/>
              </a:rPr>
              <a:t>IMGW POLRAD radar network</a:t>
            </a:r>
            <a:r>
              <a:rPr lang="pl-PL" sz="1350" dirty="0">
                <a:solidFill>
                  <a:prstClr val="black"/>
                </a:solidFill>
                <a:latin typeface="Aptos"/>
                <a:cs typeface="Arial"/>
              </a:rPr>
              <a:t> </a:t>
            </a:r>
            <a:r>
              <a:rPr lang="pl-PL" sz="1350" dirty="0" err="1">
                <a:solidFill>
                  <a:prstClr val="black"/>
                </a:solidFill>
                <a:latin typeface="Aptos"/>
                <a:cs typeface="Arial"/>
              </a:rPr>
              <a:t>completed</a:t>
            </a:r>
            <a:r>
              <a:rPr lang="pl-PL" sz="1350" dirty="0">
                <a:solidFill>
                  <a:prstClr val="black"/>
                </a:solidFill>
                <a:latin typeface="Aptos"/>
                <a:cs typeface="Arial"/>
              </a:rPr>
              <a:t> with </a:t>
            </a:r>
            <a:r>
              <a:rPr lang="pl-PL" sz="1350" dirty="0" err="1">
                <a:solidFill>
                  <a:prstClr val="black"/>
                </a:solidFill>
                <a:latin typeface="Aptos"/>
                <a:cs typeface="Arial"/>
              </a:rPr>
              <a:t>radars</a:t>
            </a:r>
            <a:r>
              <a:rPr lang="pl-PL" sz="1350" dirty="0">
                <a:solidFill>
                  <a:prstClr val="black"/>
                </a:solidFill>
                <a:latin typeface="Aptos"/>
                <a:cs typeface="Arial"/>
              </a:rPr>
              <a:t> from </a:t>
            </a:r>
            <a:r>
              <a:rPr lang="pl-PL" sz="1350" dirty="0" err="1">
                <a:solidFill>
                  <a:prstClr val="black"/>
                </a:solidFill>
                <a:latin typeface="Aptos"/>
                <a:cs typeface="Arial"/>
              </a:rPr>
              <a:t>neighbouring</a:t>
            </a:r>
            <a:r>
              <a:rPr lang="pl-PL" sz="1350" dirty="0">
                <a:solidFill>
                  <a:prstClr val="black"/>
                </a:solidFill>
                <a:latin typeface="Aptos"/>
                <a:cs typeface="Arial"/>
              </a:rPr>
              <a:t> </a:t>
            </a:r>
            <a:r>
              <a:rPr lang="pl-PL" sz="1350" dirty="0" err="1">
                <a:solidFill>
                  <a:prstClr val="black"/>
                </a:solidFill>
                <a:latin typeface="Aptos"/>
                <a:cs typeface="Arial"/>
              </a:rPr>
              <a:t>countries</a:t>
            </a:r>
            <a:r>
              <a:rPr lang="pl-PL" sz="1350" dirty="0">
                <a:solidFill>
                  <a:prstClr val="black"/>
                </a:solidFill>
                <a:latin typeface="Aptos"/>
                <a:cs typeface="Arial"/>
              </a:rPr>
              <a:t> (GE, CZ, SK, LT, DK),</a:t>
            </a:r>
          </a:p>
          <a:p>
            <a:pPr marL="471488" lvl="1" indent="-214313" defTabSz="685800">
              <a:spcAft>
                <a:spcPts val="450"/>
              </a:spcAft>
              <a:buFont typeface="Wingdings" panose="05000000000000000000" pitchFamily="2" charset="2"/>
              <a:buChar char="q"/>
            </a:pPr>
            <a:r>
              <a:rPr lang="en-US" sz="1350" dirty="0">
                <a:solidFill>
                  <a:prstClr val="black"/>
                </a:solidFill>
                <a:latin typeface="Aptos"/>
                <a:cs typeface="Arial"/>
              </a:rPr>
              <a:t>EUMETNET OPERA radar </a:t>
            </a:r>
            <a:r>
              <a:rPr lang="pl-PL" sz="1350" dirty="0" err="1">
                <a:solidFill>
                  <a:prstClr val="black"/>
                </a:solidFill>
                <a:latin typeface="Aptos"/>
                <a:cs typeface="Arial"/>
              </a:rPr>
              <a:t>precipitation</a:t>
            </a:r>
            <a:r>
              <a:rPr lang="pl-PL" sz="1350" dirty="0">
                <a:solidFill>
                  <a:prstClr val="black"/>
                </a:solidFill>
                <a:latin typeface="Aptos"/>
                <a:cs typeface="Arial"/>
              </a:rPr>
              <a:t>,</a:t>
            </a:r>
          </a:p>
          <a:p>
            <a:pPr marL="471488" lvl="1" indent="-214313" defTabSz="685800">
              <a:spcAft>
                <a:spcPts val="450"/>
              </a:spcAft>
              <a:buFont typeface="Wingdings" panose="05000000000000000000" pitchFamily="2" charset="2"/>
              <a:buChar char="q"/>
            </a:pPr>
            <a:r>
              <a:rPr lang="pl-PL" sz="1350" dirty="0" err="1">
                <a:solidFill>
                  <a:prstClr val="black"/>
                </a:solidFill>
                <a:latin typeface="Aptos"/>
                <a:cs typeface="Arial"/>
              </a:rPr>
              <a:t>Meteosat</a:t>
            </a:r>
            <a:r>
              <a:rPr lang="pl-PL" sz="1350" dirty="0">
                <a:solidFill>
                  <a:prstClr val="black"/>
                </a:solidFill>
                <a:latin typeface="Aptos"/>
                <a:cs typeface="Arial"/>
              </a:rPr>
              <a:t> (NWC-SAF)</a:t>
            </a:r>
            <a:r>
              <a:rPr lang="en-US" sz="1350" dirty="0">
                <a:solidFill>
                  <a:prstClr val="black"/>
                </a:solidFill>
                <a:latin typeface="Aptos"/>
                <a:cs typeface="Arial"/>
              </a:rPr>
              <a:t> </a:t>
            </a:r>
            <a:r>
              <a:rPr lang="pl-PL" sz="1350" dirty="0" err="1">
                <a:solidFill>
                  <a:prstClr val="black"/>
                </a:solidFill>
                <a:latin typeface="Aptos"/>
                <a:cs typeface="Arial"/>
              </a:rPr>
              <a:t>based</a:t>
            </a:r>
            <a:r>
              <a:rPr lang="pl-PL" sz="1350" dirty="0">
                <a:solidFill>
                  <a:prstClr val="black"/>
                </a:solidFill>
                <a:latin typeface="Aptos"/>
                <a:cs typeface="Arial"/>
              </a:rPr>
              <a:t> </a:t>
            </a:r>
            <a:r>
              <a:rPr lang="en-US" sz="1350" dirty="0">
                <a:solidFill>
                  <a:prstClr val="black"/>
                </a:solidFill>
                <a:latin typeface="Aptos"/>
                <a:cs typeface="Arial"/>
              </a:rPr>
              <a:t>precipitation </a:t>
            </a:r>
            <a:r>
              <a:rPr lang="en-US" sz="1350" dirty="0" err="1">
                <a:solidFill>
                  <a:prstClr val="black"/>
                </a:solidFill>
                <a:latin typeface="Aptos"/>
                <a:cs typeface="Arial"/>
              </a:rPr>
              <a:t>estimat</a:t>
            </a:r>
            <a:r>
              <a:rPr lang="pl-PL" sz="1350" dirty="0">
                <a:solidFill>
                  <a:prstClr val="black"/>
                </a:solidFill>
                <a:latin typeface="Aptos"/>
                <a:cs typeface="Arial"/>
              </a:rPr>
              <a:t>es</a:t>
            </a:r>
            <a:r>
              <a:rPr lang="en-US" sz="1350" dirty="0">
                <a:solidFill>
                  <a:prstClr val="black"/>
                </a:solidFill>
                <a:latin typeface="Aptos"/>
                <a:cs typeface="Arial"/>
              </a:rPr>
              <a:t> (</a:t>
            </a:r>
            <a:r>
              <a:rPr lang="pl-PL" sz="1350" dirty="0" err="1">
                <a:solidFill>
                  <a:prstClr val="black"/>
                </a:solidFill>
                <a:latin typeface="Aptos"/>
                <a:cs typeface="Arial"/>
              </a:rPr>
              <a:t>algorithm</a:t>
            </a:r>
            <a:r>
              <a:rPr lang="pl-PL" sz="1350" dirty="0">
                <a:solidFill>
                  <a:prstClr val="black"/>
                </a:solidFill>
                <a:latin typeface="Aptos"/>
                <a:cs typeface="Arial"/>
              </a:rPr>
              <a:t>: </a:t>
            </a:r>
            <a:r>
              <a:rPr lang="en-US" sz="1350" dirty="0">
                <a:solidFill>
                  <a:prstClr val="black"/>
                </a:solidFill>
                <a:latin typeface="Aptos"/>
                <a:cs typeface="Arial"/>
              </a:rPr>
              <a:t>Jurczyk et al., 2020, </a:t>
            </a:r>
            <a:br>
              <a:rPr lang="pl-PL" sz="1350" dirty="0">
                <a:solidFill>
                  <a:prstClr val="black"/>
                </a:solidFill>
                <a:latin typeface="Aptos"/>
                <a:cs typeface="Arial"/>
              </a:rPr>
            </a:br>
            <a:r>
              <a:rPr lang="en-US" sz="1350" dirty="0">
                <a:solidFill>
                  <a:prstClr val="black"/>
                </a:solidFill>
                <a:latin typeface="Aptos"/>
                <a:cs typeface="Arial"/>
              </a:rPr>
              <a:t>Remote Sensing)</a:t>
            </a:r>
            <a:r>
              <a:rPr lang="pl-PL" sz="1350" dirty="0">
                <a:solidFill>
                  <a:prstClr val="black"/>
                </a:solidFill>
                <a:latin typeface="Aptos"/>
                <a:cs typeface="Arial"/>
              </a:rPr>
              <a:t>.</a:t>
            </a:r>
          </a:p>
        </p:txBody>
      </p:sp>
      <p:pic>
        <p:nvPicPr>
          <p:cNvPr id="3" name="Obraz 2">
            <a:extLst>
              <a:ext uri="{FF2B5EF4-FFF2-40B4-BE49-F238E27FC236}">
                <a16:creationId xmlns:a16="http://schemas.microsoft.com/office/drawing/2014/main" id="{9AADC4D9-A203-505A-96B9-2D27118B323E}"/>
              </a:ext>
            </a:extLst>
          </p:cNvPr>
          <p:cNvPicPr>
            <a:picLocks noChangeAspect="1"/>
          </p:cNvPicPr>
          <p:nvPr/>
        </p:nvPicPr>
        <p:blipFill>
          <a:blip r:embed="rId4"/>
          <a:stretch/>
        </p:blipFill>
        <p:spPr>
          <a:xfrm>
            <a:off x="3087412" y="1443620"/>
            <a:ext cx="5924837" cy="4292852"/>
          </a:xfrm>
          <a:prstGeom prst="rect">
            <a:avLst/>
          </a:prstGeom>
          <a:ln>
            <a:noFill/>
          </a:ln>
        </p:spPr>
      </p:pic>
      <p:sp>
        <p:nvSpPr>
          <p:cNvPr id="4" name="pole tekstowe 3">
            <a:extLst>
              <a:ext uri="{FF2B5EF4-FFF2-40B4-BE49-F238E27FC236}">
                <a16:creationId xmlns:a16="http://schemas.microsoft.com/office/drawing/2014/main" id="{72F0C455-8171-212C-74CF-C446073FF13F}"/>
              </a:ext>
            </a:extLst>
          </p:cNvPr>
          <p:cNvSpPr txBox="1"/>
          <p:nvPr/>
        </p:nvSpPr>
        <p:spPr>
          <a:xfrm>
            <a:off x="3369757" y="4498714"/>
            <a:ext cx="1693061" cy="10618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pl-PL" sz="1050" dirty="0">
                <a:solidFill>
                  <a:prstClr val="black"/>
                </a:solidFill>
                <a:latin typeface="Arial"/>
                <a:cs typeface="Arial"/>
              </a:rPr>
              <a:t>A</a:t>
            </a:r>
            <a:r>
              <a:rPr lang="en-GB" sz="1050" dirty="0" err="1">
                <a:solidFill>
                  <a:prstClr val="black"/>
                </a:solidFill>
                <a:latin typeface="Arial"/>
                <a:cs typeface="Arial"/>
              </a:rPr>
              <a:t>lgorithm</a:t>
            </a:r>
            <a:r>
              <a:rPr lang="pl-PL" sz="1050" dirty="0">
                <a:solidFill>
                  <a:prstClr val="black"/>
                </a:solidFill>
                <a:latin typeface="Arial"/>
                <a:cs typeface="Arial"/>
              </a:rPr>
              <a:t>:</a:t>
            </a:r>
            <a:r>
              <a:rPr lang="en-GB" sz="1050" dirty="0">
                <a:solidFill>
                  <a:prstClr val="black"/>
                </a:solidFill>
                <a:latin typeface="Arial"/>
                <a:cs typeface="Arial"/>
              </a:rPr>
              <a:t> a conditional merging </a:t>
            </a:r>
            <a:r>
              <a:rPr lang="pl-PL" sz="1050" dirty="0">
                <a:solidFill>
                  <a:prstClr val="black"/>
                </a:solidFill>
                <a:latin typeface="Arial"/>
                <a:cs typeface="Arial"/>
              </a:rPr>
              <a:t>(</a:t>
            </a:r>
            <a:r>
              <a:rPr lang="en-GB" sz="1050" dirty="0">
                <a:solidFill>
                  <a:prstClr val="black"/>
                </a:solidFill>
                <a:latin typeface="Arial"/>
                <a:cs typeface="Arial"/>
              </a:rPr>
              <a:t>Sinclair and Pegram</a:t>
            </a:r>
            <a:r>
              <a:rPr lang="pl-PL" sz="1050" dirty="0">
                <a:solidFill>
                  <a:prstClr val="black"/>
                </a:solidFill>
                <a:latin typeface="Arial"/>
                <a:cs typeface="Arial"/>
              </a:rPr>
              <a:t>,</a:t>
            </a:r>
            <a:r>
              <a:rPr lang="en-GB" sz="1050" dirty="0">
                <a:solidFill>
                  <a:prstClr val="black"/>
                </a:solidFill>
                <a:latin typeface="Arial"/>
                <a:cs typeface="Arial"/>
              </a:rPr>
              <a:t> 2005) modified by taking into account the quality information of the individual input data</a:t>
            </a:r>
            <a:r>
              <a:rPr lang="pl-PL" sz="1200" dirty="0">
                <a:solidFill>
                  <a:prstClr val="black"/>
                </a:solidFill>
                <a:latin typeface="Arial"/>
                <a:cs typeface="Arial"/>
              </a:rPr>
              <a:t>.</a:t>
            </a:r>
          </a:p>
        </p:txBody>
      </p:sp>
    </p:spTree>
    <p:extLst>
      <p:ext uri="{BB962C8B-B14F-4D97-AF65-F5344CB8AC3E}">
        <p14:creationId xmlns:p14="http://schemas.microsoft.com/office/powerpoint/2010/main" val="2920435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FA94F1-D090-95F6-4D70-4CABB0ED68CC}"/>
              </a:ext>
            </a:extLst>
          </p:cNvPr>
          <p:cNvPicPr>
            <a:picLocks noChangeAspect="1"/>
          </p:cNvPicPr>
          <p:nvPr/>
        </p:nvPicPr>
        <p:blipFill>
          <a:blip r:embed="rId2"/>
          <a:stretch>
            <a:fillRect/>
          </a:stretch>
        </p:blipFill>
        <p:spPr>
          <a:xfrm>
            <a:off x="0" y="158872"/>
            <a:ext cx="9144000" cy="6540255"/>
          </a:xfrm>
          <a:prstGeom prst="rect">
            <a:avLst/>
          </a:prstGeom>
        </p:spPr>
      </p:pic>
      <p:sp>
        <p:nvSpPr>
          <p:cNvPr id="15" name="TextBox 14">
            <a:extLst>
              <a:ext uri="{FF2B5EF4-FFF2-40B4-BE49-F238E27FC236}">
                <a16:creationId xmlns:a16="http://schemas.microsoft.com/office/drawing/2014/main" id="{3B72D048-FB75-55E5-8961-15D81498119E}"/>
              </a:ext>
            </a:extLst>
          </p:cNvPr>
          <p:cNvSpPr txBox="1"/>
          <p:nvPr/>
        </p:nvSpPr>
        <p:spPr>
          <a:xfrm>
            <a:off x="3606801" y="704850"/>
            <a:ext cx="660399" cy="307777"/>
          </a:xfrm>
          <a:prstGeom prst="rect">
            <a:avLst/>
          </a:prstGeom>
          <a:solidFill>
            <a:schemeClr val="accent4">
              <a:lumMod val="60000"/>
              <a:lumOff val="40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FINE</a:t>
            </a:r>
          </a:p>
        </p:txBody>
      </p:sp>
      <p:sp>
        <p:nvSpPr>
          <p:cNvPr id="2" name="TextBox 1">
            <a:extLst>
              <a:ext uri="{FF2B5EF4-FFF2-40B4-BE49-F238E27FC236}">
                <a16:creationId xmlns:a16="http://schemas.microsoft.com/office/drawing/2014/main" id="{609FC3F7-026E-C83D-2685-33478ECBCA80}"/>
              </a:ext>
            </a:extLst>
          </p:cNvPr>
          <p:cNvSpPr txBox="1"/>
          <p:nvPr/>
        </p:nvSpPr>
        <p:spPr>
          <a:xfrm>
            <a:off x="6172200" y="704850"/>
            <a:ext cx="563563" cy="307777"/>
          </a:xfrm>
          <a:prstGeom prst="rect">
            <a:avLst/>
          </a:prstGeom>
          <a:solidFill>
            <a:srgbClr val="00FFFF"/>
          </a:solidFill>
        </p:spPr>
        <p:txBody>
          <a:bodyPr wrap="square" rtlCol="0">
            <a:spAutoFit/>
          </a:bodyPr>
          <a:lstStyle/>
          <a:p>
            <a:pPr algn="ctr"/>
            <a:r>
              <a:rPr lang="en-US" sz="1400" b="1" dirty="0">
                <a:effectLst>
                  <a:outerShdw blurRad="38100" dist="38100" dir="2700000" algn="tl">
                    <a:srgbClr val="000000">
                      <a:alpha val="43137"/>
                    </a:srgbClr>
                  </a:outerShdw>
                </a:effectLst>
                <a:highlight>
                  <a:srgbClr val="00FFFF"/>
                </a:highlight>
              </a:rPr>
              <a:t>MIX</a:t>
            </a:r>
          </a:p>
        </p:txBody>
      </p:sp>
      <p:sp>
        <p:nvSpPr>
          <p:cNvPr id="3" name="TextBox 2">
            <a:extLst>
              <a:ext uri="{FF2B5EF4-FFF2-40B4-BE49-F238E27FC236}">
                <a16:creationId xmlns:a16="http://schemas.microsoft.com/office/drawing/2014/main" id="{801FE173-A03A-61CF-F278-7AC55B1370DF}"/>
              </a:ext>
            </a:extLst>
          </p:cNvPr>
          <p:cNvSpPr txBox="1"/>
          <p:nvPr/>
        </p:nvSpPr>
        <p:spPr>
          <a:xfrm>
            <a:off x="3703637" y="3733800"/>
            <a:ext cx="563563" cy="307777"/>
          </a:xfrm>
          <a:prstGeom prst="rect">
            <a:avLst/>
          </a:prstGeom>
          <a:solidFill>
            <a:srgbClr val="00FFFF"/>
          </a:solidFill>
        </p:spPr>
        <p:txBody>
          <a:bodyPr wrap="square" rtlCol="0">
            <a:spAutoFit/>
          </a:bodyPr>
          <a:lstStyle/>
          <a:p>
            <a:pPr algn="ctr"/>
            <a:r>
              <a:rPr lang="en-US" sz="1400" b="1" dirty="0">
                <a:effectLst>
                  <a:outerShdw blurRad="38100" dist="38100" dir="2700000" algn="tl">
                    <a:srgbClr val="000000">
                      <a:alpha val="43137"/>
                    </a:srgbClr>
                  </a:outerShdw>
                </a:effectLst>
                <a:highlight>
                  <a:srgbClr val="00FFFF"/>
                </a:highlight>
              </a:rPr>
              <a:t>MIX</a:t>
            </a:r>
          </a:p>
        </p:txBody>
      </p:sp>
      <p:sp>
        <p:nvSpPr>
          <p:cNvPr id="4" name="TextBox 3">
            <a:extLst>
              <a:ext uri="{FF2B5EF4-FFF2-40B4-BE49-F238E27FC236}">
                <a16:creationId xmlns:a16="http://schemas.microsoft.com/office/drawing/2014/main" id="{B64D3FA3-6F94-6D0F-5E8F-C8E6489AD3A8}"/>
              </a:ext>
            </a:extLst>
          </p:cNvPr>
          <p:cNvSpPr txBox="1"/>
          <p:nvPr/>
        </p:nvSpPr>
        <p:spPr>
          <a:xfrm>
            <a:off x="838200" y="3730823"/>
            <a:ext cx="660399" cy="307777"/>
          </a:xfrm>
          <a:prstGeom prst="rect">
            <a:avLst/>
          </a:prstGeom>
          <a:solidFill>
            <a:schemeClr val="accent4">
              <a:lumMod val="60000"/>
              <a:lumOff val="40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FINE</a:t>
            </a:r>
          </a:p>
        </p:txBody>
      </p:sp>
      <p:sp>
        <p:nvSpPr>
          <p:cNvPr id="5" name="TextBox 4">
            <a:extLst>
              <a:ext uri="{FF2B5EF4-FFF2-40B4-BE49-F238E27FC236}">
                <a16:creationId xmlns:a16="http://schemas.microsoft.com/office/drawing/2014/main" id="{29476D5D-5199-1661-8319-643697D13FC2}"/>
              </a:ext>
            </a:extLst>
          </p:cNvPr>
          <p:cNvSpPr txBox="1"/>
          <p:nvPr/>
        </p:nvSpPr>
        <p:spPr>
          <a:xfrm>
            <a:off x="762000" y="759023"/>
            <a:ext cx="838200" cy="307777"/>
          </a:xfrm>
          <a:prstGeom prst="rect">
            <a:avLst/>
          </a:prstGeom>
          <a:solidFill>
            <a:srgbClr val="FFFF00"/>
          </a:solidFill>
        </p:spPr>
        <p:txBody>
          <a:bodyPr wrap="square" rtlCol="0">
            <a:spAutoFit/>
          </a:bodyPr>
          <a:lstStyle/>
          <a:p>
            <a:pPr algn="ctr"/>
            <a:r>
              <a:rPr lang="en-US" sz="1400" b="1" dirty="0">
                <a:effectLst>
                  <a:outerShdw blurRad="38100" dist="38100" dir="2700000" algn="tl">
                    <a:srgbClr val="000000">
                      <a:alpha val="43137"/>
                    </a:srgbClr>
                  </a:outerShdw>
                </a:effectLst>
              </a:rPr>
              <a:t>COARSE</a:t>
            </a:r>
          </a:p>
        </p:txBody>
      </p:sp>
      <p:sp>
        <p:nvSpPr>
          <p:cNvPr id="6" name="TextBox 5">
            <a:extLst>
              <a:ext uri="{FF2B5EF4-FFF2-40B4-BE49-F238E27FC236}">
                <a16:creationId xmlns:a16="http://schemas.microsoft.com/office/drawing/2014/main" id="{6CFDFF2E-4336-110F-3403-C0FEAF0013F5}"/>
              </a:ext>
            </a:extLst>
          </p:cNvPr>
          <p:cNvSpPr txBox="1"/>
          <p:nvPr/>
        </p:nvSpPr>
        <p:spPr>
          <a:xfrm>
            <a:off x="6096000" y="3733800"/>
            <a:ext cx="858078" cy="307777"/>
          </a:xfrm>
          <a:prstGeom prst="rect">
            <a:avLst/>
          </a:prstGeom>
          <a:solidFill>
            <a:schemeClr val="bg1">
              <a:lumMod val="85000"/>
            </a:schemeClr>
          </a:solidFill>
        </p:spPr>
        <p:txBody>
          <a:bodyPr wrap="square" rtlCol="0">
            <a:spAutoFit/>
          </a:bodyPr>
          <a:lstStyle/>
          <a:p>
            <a:pPr algn="ctr"/>
            <a:r>
              <a:rPr lang="en-US" sz="1400" b="1" dirty="0">
                <a:effectLst>
                  <a:outerShdw blurRad="38100" dist="38100" dir="2700000" algn="tl">
                    <a:srgbClr val="000000">
                      <a:alpha val="43137"/>
                    </a:srgbClr>
                  </a:outerShdw>
                </a:effectLst>
              </a:rPr>
              <a:t>Optional</a:t>
            </a:r>
          </a:p>
        </p:txBody>
      </p:sp>
      <p:sp>
        <p:nvSpPr>
          <p:cNvPr id="7" name="Rectangle 6">
            <a:extLst>
              <a:ext uri="{FF2B5EF4-FFF2-40B4-BE49-F238E27FC236}">
                <a16:creationId xmlns:a16="http://schemas.microsoft.com/office/drawing/2014/main" id="{085A5D3A-58E2-9C6F-0EDF-97E0E5E7DC52}"/>
              </a:ext>
            </a:extLst>
          </p:cNvPr>
          <p:cNvSpPr/>
          <p:nvPr/>
        </p:nvSpPr>
        <p:spPr>
          <a:xfrm>
            <a:off x="3529585" y="704850"/>
            <a:ext cx="2566416" cy="305943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7C5083E-A110-8AE2-224E-429DB8EFCFFB}"/>
              </a:ext>
            </a:extLst>
          </p:cNvPr>
          <p:cNvSpPr/>
          <p:nvPr/>
        </p:nvSpPr>
        <p:spPr>
          <a:xfrm>
            <a:off x="883921" y="3764281"/>
            <a:ext cx="2566416" cy="27553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B6F2702-6FC0-033D-8878-BBDBEBB6F25D}"/>
              </a:ext>
            </a:extLst>
          </p:cNvPr>
          <p:cNvSpPr/>
          <p:nvPr/>
        </p:nvSpPr>
        <p:spPr>
          <a:xfrm>
            <a:off x="5952744" y="3730823"/>
            <a:ext cx="3081528" cy="312717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BD04F1F5-6AF9-2FA7-FD66-15A554CA9673}"/>
              </a:ext>
            </a:extLst>
          </p:cNvPr>
          <p:cNvCxnSpPr>
            <a:cxnSpLocks/>
          </p:cNvCxnSpPr>
          <p:nvPr/>
        </p:nvCxnSpPr>
        <p:spPr>
          <a:xfrm flipH="1">
            <a:off x="7988300" y="1066800"/>
            <a:ext cx="863600" cy="1447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F071C3-4942-14AD-E1ED-547AA14F480B}"/>
              </a:ext>
            </a:extLst>
          </p:cNvPr>
          <p:cNvCxnSpPr>
            <a:cxnSpLocks/>
          </p:cNvCxnSpPr>
          <p:nvPr/>
        </p:nvCxnSpPr>
        <p:spPr>
          <a:xfrm>
            <a:off x="3673570" y="4038600"/>
            <a:ext cx="816864" cy="8882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0F65A576-77AB-B1CB-85D7-DCD1D7F0494A}"/>
              </a:ext>
            </a:extLst>
          </p:cNvPr>
          <p:cNvSpPr>
            <a:spLocks noGrp="1"/>
          </p:cNvSpPr>
          <p:nvPr>
            <p:ph type="sldNum" sz="quarter" idx="12"/>
          </p:nvPr>
        </p:nvSpPr>
        <p:spPr/>
        <p:txBody>
          <a:bodyPr/>
          <a:lstStyle/>
          <a:p>
            <a:fld id="{D04CF772-E68F-4361-BA8B-04E036CC7765}" type="slidenum">
              <a:rPr lang="en-GB" smtClean="0"/>
              <a:t>45</a:t>
            </a:fld>
            <a:endParaRPr lang="en-GB"/>
          </a:p>
        </p:txBody>
      </p:sp>
    </p:spTree>
    <p:extLst>
      <p:ext uri="{BB962C8B-B14F-4D97-AF65-F5344CB8AC3E}">
        <p14:creationId xmlns:p14="http://schemas.microsoft.com/office/powerpoint/2010/main" val="93801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E7C3950-45D2-479B-85B8-D3E0A4200271}"/>
              </a:ext>
            </a:extLst>
          </p:cNvPr>
          <p:cNvSpPr>
            <a:spLocks noGrp="1"/>
          </p:cNvSpPr>
          <p:nvPr>
            <p:ph type="sldNum" sz="quarter" idx="11"/>
          </p:nvPr>
        </p:nvSpPr>
        <p:spPr>
          <a:xfrm>
            <a:off x="7542330" y="5261611"/>
            <a:ext cx="648072" cy="215900"/>
          </a:xfrm>
        </p:spPr>
        <p:txBody>
          <a:bodyPr/>
          <a:lstStyle/>
          <a:p>
            <a:pPr defTabSz="685800" fontAlgn="base">
              <a:spcBef>
                <a:spcPct val="0"/>
              </a:spcBef>
              <a:spcAft>
                <a:spcPct val="0"/>
              </a:spcAft>
              <a:defRPr/>
            </a:pPr>
            <a:fld id="{9AEE1EEC-1F3D-496F-80FE-60C0313105A3}" type="slidenum">
              <a:rPr lang="de-DE">
                <a:solidFill>
                  <a:srgbClr val="000000"/>
                </a:solidFill>
                <a:latin typeface="Arial" charset="0"/>
                <a:cs typeface="Arial" charset="0"/>
              </a:rPr>
              <a:pPr defTabSz="685800" fontAlgn="base">
                <a:spcBef>
                  <a:spcPct val="0"/>
                </a:spcBef>
                <a:spcAft>
                  <a:spcPct val="0"/>
                </a:spcAft>
                <a:defRPr/>
              </a:pPr>
              <a:t>46</a:t>
            </a:fld>
            <a:endParaRPr lang="de-DE" dirty="0">
              <a:solidFill>
                <a:srgbClr val="000000"/>
              </a:solidFill>
              <a:latin typeface="Arial" charset="0"/>
              <a:cs typeface="Arial" charset="0"/>
            </a:endParaRPr>
          </a:p>
        </p:txBody>
      </p:sp>
      <p:sp>
        <p:nvSpPr>
          <p:cNvPr id="5" name="Titel 1">
            <a:extLst>
              <a:ext uri="{FF2B5EF4-FFF2-40B4-BE49-F238E27FC236}">
                <a16:creationId xmlns:a16="http://schemas.microsoft.com/office/drawing/2014/main" id="{EDBB743D-BDA7-4A18-9D58-963AF2AD1631}"/>
              </a:ext>
            </a:extLst>
          </p:cNvPr>
          <p:cNvSpPr>
            <a:spLocks noGrp="1"/>
          </p:cNvSpPr>
          <p:nvPr>
            <p:ph type="title"/>
          </p:nvPr>
        </p:nvSpPr>
        <p:spPr>
          <a:xfrm>
            <a:off x="395291" y="634841"/>
            <a:ext cx="8353425" cy="323850"/>
          </a:xfrm>
        </p:spPr>
        <p:txBody>
          <a:bodyPr>
            <a:normAutofit fontScale="90000"/>
          </a:bodyPr>
          <a:lstStyle/>
          <a:p>
            <a:r>
              <a:rPr lang="en-US" dirty="0"/>
              <a:t>MEC</a:t>
            </a:r>
          </a:p>
        </p:txBody>
      </p:sp>
      <p:pic>
        <p:nvPicPr>
          <p:cNvPr id="6" name="Grafik 5">
            <a:extLst>
              <a:ext uri="{FF2B5EF4-FFF2-40B4-BE49-F238E27FC236}">
                <a16:creationId xmlns:a16="http://schemas.microsoft.com/office/drawing/2014/main" id="{2B1152B3-B3FA-478D-B295-71004019BA3A}"/>
              </a:ext>
            </a:extLst>
          </p:cNvPr>
          <p:cNvPicPr>
            <a:picLocks noChangeAspect="1"/>
          </p:cNvPicPr>
          <p:nvPr/>
        </p:nvPicPr>
        <p:blipFill>
          <a:blip r:embed="rId3"/>
          <a:stretch>
            <a:fillRect/>
          </a:stretch>
        </p:blipFill>
        <p:spPr>
          <a:xfrm>
            <a:off x="395291" y="1245316"/>
            <a:ext cx="3582349" cy="3634645"/>
          </a:xfrm>
          <a:prstGeom prst="rect">
            <a:avLst/>
          </a:prstGeom>
        </p:spPr>
      </p:pic>
      <p:sp>
        <p:nvSpPr>
          <p:cNvPr id="7" name="Textfeld 6">
            <a:extLst>
              <a:ext uri="{FF2B5EF4-FFF2-40B4-BE49-F238E27FC236}">
                <a16:creationId xmlns:a16="http://schemas.microsoft.com/office/drawing/2014/main" id="{6035AD10-9E41-4488-9814-206A5CB045DC}"/>
              </a:ext>
            </a:extLst>
          </p:cNvPr>
          <p:cNvSpPr txBox="1"/>
          <p:nvPr/>
        </p:nvSpPr>
        <p:spPr>
          <a:xfrm>
            <a:off x="2897814" y="545401"/>
            <a:ext cx="3009157" cy="307777"/>
          </a:xfrm>
          <a:prstGeom prst="rect">
            <a:avLst/>
          </a:prstGeom>
          <a:noFill/>
        </p:spPr>
        <p:txBody>
          <a:bodyPr wrap="none" rtlCol="0">
            <a:spAutoFit/>
          </a:bodyPr>
          <a:lstStyle/>
          <a:p>
            <a:pPr defTabSz="685800" fontAlgn="base">
              <a:spcBef>
                <a:spcPct val="0"/>
              </a:spcBef>
              <a:spcAft>
                <a:spcPct val="0"/>
              </a:spcAft>
            </a:pPr>
            <a:r>
              <a:rPr lang="de-DE" sz="1400" b="1" dirty="0" err="1">
                <a:solidFill>
                  <a:srgbClr val="000000"/>
                </a:solidFill>
                <a:latin typeface="Arial" charset="0"/>
                <a:cs typeface="Arial" charset="0"/>
              </a:rPr>
              <a:t>Pangu</a:t>
            </a:r>
            <a:r>
              <a:rPr lang="de-DE" sz="1400" b="1" dirty="0">
                <a:solidFill>
                  <a:srgbClr val="000000"/>
                </a:solidFill>
                <a:latin typeface="Arial" charset="0"/>
                <a:cs typeface="Arial" charset="0"/>
              </a:rPr>
              <a:t> (ICON </a:t>
            </a:r>
            <a:r>
              <a:rPr lang="de-DE" sz="1400" b="1" dirty="0" err="1">
                <a:solidFill>
                  <a:srgbClr val="000000"/>
                </a:solidFill>
                <a:latin typeface="Arial" charset="0"/>
                <a:cs typeface="Arial" charset="0"/>
              </a:rPr>
              <a:t>initialized</a:t>
            </a:r>
            <a:r>
              <a:rPr lang="de-DE" sz="1400" b="1" dirty="0">
                <a:solidFill>
                  <a:srgbClr val="000000"/>
                </a:solidFill>
                <a:latin typeface="Arial" charset="0"/>
                <a:cs typeface="Arial" charset="0"/>
              </a:rPr>
              <a:t>) vs. ICON</a:t>
            </a:r>
            <a:endParaRPr lang="en-US" sz="1400" b="1" dirty="0">
              <a:solidFill>
                <a:srgbClr val="000000"/>
              </a:solidFill>
              <a:latin typeface="Arial" charset="0"/>
              <a:cs typeface="Arial" charset="0"/>
            </a:endParaRPr>
          </a:p>
        </p:txBody>
      </p:sp>
      <p:pic>
        <p:nvPicPr>
          <p:cNvPr id="8" name="Grafik 7">
            <a:extLst>
              <a:ext uri="{FF2B5EF4-FFF2-40B4-BE49-F238E27FC236}">
                <a16:creationId xmlns:a16="http://schemas.microsoft.com/office/drawing/2014/main" id="{DFFDAF63-7B06-4388-A6F4-5BE065618758}"/>
              </a:ext>
            </a:extLst>
          </p:cNvPr>
          <p:cNvPicPr>
            <a:picLocks noChangeAspect="1"/>
          </p:cNvPicPr>
          <p:nvPr/>
        </p:nvPicPr>
        <p:blipFill>
          <a:blip r:embed="rId4"/>
          <a:stretch>
            <a:fillRect/>
          </a:stretch>
        </p:blipFill>
        <p:spPr>
          <a:xfrm>
            <a:off x="4036331" y="1250800"/>
            <a:ext cx="4712378" cy="3081170"/>
          </a:xfrm>
          <a:prstGeom prst="rect">
            <a:avLst/>
          </a:prstGeom>
        </p:spPr>
      </p:pic>
      <p:sp>
        <p:nvSpPr>
          <p:cNvPr id="2" name="Textfeld 1">
            <a:extLst>
              <a:ext uri="{FF2B5EF4-FFF2-40B4-BE49-F238E27FC236}">
                <a16:creationId xmlns:a16="http://schemas.microsoft.com/office/drawing/2014/main" id="{7E996BBD-E2E0-436D-A8CE-894B6C00495D}"/>
              </a:ext>
            </a:extLst>
          </p:cNvPr>
          <p:cNvSpPr txBox="1"/>
          <p:nvPr/>
        </p:nvSpPr>
        <p:spPr>
          <a:xfrm>
            <a:off x="3786458" y="4792300"/>
            <a:ext cx="4731103" cy="646331"/>
          </a:xfrm>
          <a:prstGeom prst="rect">
            <a:avLst/>
          </a:prstGeom>
          <a:noFill/>
        </p:spPr>
        <p:txBody>
          <a:bodyPr wrap="none" rtlCol="0">
            <a:spAutoFit/>
          </a:bodyPr>
          <a:lstStyle/>
          <a:p>
            <a:pPr marL="214313" indent="-214313" defTabSz="685800" fontAlgn="base">
              <a:spcBef>
                <a:spcPct val="0"/>
              </a:spcBef>
              <a:spcAft>
                <a:spcPct val="0"/>
              </a:spcAft>
              <a:buFont typeface="Arial" panose="020B0604020202020204" pitchFamily="34" charset="0"/>
              <a:buChar char="•"/>
            </a:pPr>
            <a:r>
              <a:rPr lang="de-DE" sz="1200" b="1" dirty="0" err="1">
                <a:solidFill>
                  <a:srgbClr val="000000"/>
                </a:solidFill>
                <a:latin typeface="Arial" charset="0"/>
                <a:cs typeface="Arial" charset="0"/>
              </a:rPr>
              <a:t>Good</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performance</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upper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air</a:t>
            </a:r>
            <a:endParaRPr lang="de-DE" sz="1200" b="1"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r>
              <a:rPr lang="de-DE" sz="1200" b="1" dirty="0">
                <a:solidFill>
                  <a:srgbClr val="000000"/>
                </a:solidFill>
                <a:latin typeface="Arial" charset="0"/>
                <a:cs typeface="Arial" charset="0"/>
              </a:rPr>
              <a:t>Not on ICON </a:t>
            </a:r>
            <a:r>
              <a:rPr lang="de-DE" sz="1200" b="1" dirty="0" err="1">
                <a:solidFill>
                  <a:srgbClr val="000000"/>
                </a:solidFill>
                <a:latin typeface="Arial" charset="0"/>
                <a:cs typeface="Arial" charset="0"/>
              </a:rPr>
              <a:t>level</a:t>
            </a:r>
            <a:r>
              <a:rPr lang="de-DE" sz="1200" b="1" dirty="0">
                <a:solidFill>
                  <a:srgbClr val="000000"/>
                </a:solidFill>
                <a:latin typeface="Arial" charset="0"/>
                <a:cs typeface="Arial" charset="0"/>
              </a:rPr>
              <a:t> at </a:t>
            </a:r>
            <a:r>
              <a:rPr lang="de-DE" sz="1200" b="1" dirty="0" err="1">
                <a:solidFill>
                  <a:srgbClr val="000000"/>
                </a:solidFill>
                <a:latin typeface="Arial" charset="0"/>
                <a:cs typeface="Arial" charset="0"/>
              </a:rPr>
              <a:t>or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near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surface</a:t>
            </a:r>
            <a:r>
              <a:rPr lang="de-DE" sz="1200" b="1" dirty="0">
                <a:solidFill>
                  <a:srgbClr val="000000"/>
                </a:solidFill>
                <a:latin typeface="Arial" charset="0"/>
                <a:cs typeface="Arial" charset="0"/>
              </a:rPr>
              <a:t> and in </a:t>
            </a:r>
            <a:r>
              <a:rPr lang="de-DE" sz="1200" b="1" dirty="0" err="1">
                <a:solidFill>
                  <a:srgbClr val="000000"/>
                </a:solidFill>
                <a:latin typeface="Arial" charset="0"/>
                <a:cs typeface="Arial" charset="0"/>
              </a:rPr>
              <a:t>very</a:t>
            </a:r>
            <a:r>
              <a:rPr lang="de-DE" sz="1200" b="1" dirty="0">
                <a:solidFill>
                  <a:srgbClr val="000000"/>
                </a:solidFill>
                <a:latin typeface="Arial" charset="0"/>
                <a:cs typeface="Arial" charset="0"/>
              </a:rPr>
              <a:t> high </a:t>
            </a:r>
            <a:r>
              <a:rPr lang="de-DE" sz="1200" b="1" dirty="0" err="1">
                <a:solidFill>
                  <a:srgbClr val="000000"/>
                </a:solidFill>
                <a:latin typeface="Arial" charset="0"/>
                <a:cs typeface="Arial" charset="0"/>
              </a:rPr>
              <a:t>levels</a:t>
            </a:r>
            <a:endParaRPr lang="de-DE" sz="1200" b="1"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r>
              <a:rPr lang="de-DE" sz="1200" b="1" dirty="0" err="1">
                <a:solidFill>
                  <a:srgbClr val="000000"/>
                </a:solidFill>
                <a:latin typeface="Arial" charset="0"/>
                <a:cs typeface="Arial" charset="0"/>
              </a:rPr>
              <a:t>Some</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issues</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with</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humidity</a:t>
            </a:r>
            <a:r>
              <a:rPr lang="de-DE" sz="1200" b="1" dirty="0">
                <a:solidFill>
                  <a:srgbClr val="000000"/>
                </a:solidFill>
                <a:latin typeface="Arial" charset="0"/>
                <a:cs typeface="Arial" charset="0"/>
              </a:rPr>
              <a:t> sensitive variables at </a:t>
            </a:r>
            <a:r>
              <a:rPr lang="de-DE" sz="1200" b="1" dirty="0" err="1">
                <a:solidFill>
                  <a:srgbClr val="000000"/>
                </a:solidFill>
                <a:latin typeface="Arial" charset="0"/>
                <a:cs typeface="Arial" charset="0"/>
              </a:rPr>
              <a:t>surface</a:t>
            </a:r>
            <a:endParaRPr lang="en-US" sz="1200" b="1" dirty="0">
              <a:solidFill>
                <a:srgbClr val="000000"/>
              </a:solidFill>
              <a:latin typeface="Arial" charset="0"/>
              <a:cs typeface="Arial" charset="0"/>
            </a:endParaRPr>
          </a:p>
        </p:txBody>
      </p:sp>
      <p:sp>
        <p:nvSpPr>
          <p:cNvPr id="3" name="Textfeld 2">
            <a:extLst>
              <a:ext uri="{FF2B5EF4-FFF2-40B4-BE49-F238E27FC236}">
                <a16:creationId xmlns:a16="http://schemas.microsoft.com/office/drawing/2014/main" id="{A89C4E5B-C827-44B8-A345-E288A46EC6A3}"/>
              </a:ext>
            </a:extLst>
          </p:cNvPr>
          <p:cNvSpPr txBox="1"/>
          <p:nvPr/>
        </p:nvSpPr>
        <p:spPr>
          <a:xfrm>
            <a:off x="1986150" y="945234"/>
            <a:ext cx="1335687" cy="300082"/>
          </a:xfrm>
          <a:prstGeom prst="rect">
            <a:avLst/>
          </a:prstGeom>
          <a:noFill/>
        </p:spPr>
        <p:txBody>
          <a:bodyPr wrap="none" rtlCol="0">
            <a:spAutoFit/>
          </a:bodyPr>
          <a:lstStyle/>
          <a:p>
            <a:pPr defTabSz="685800" fontAlgn="base">
              <a:spcBef>
                <a:spcPct val="0"/>
              </a:spcBef>
              <a:spcAft>
                <a:spcPct val="0"/>
              </a:spcAft>
            </a:pPr>
            <a:r>
              <a:rPr lang="de-DE" sz="1350" b="1" dirty="0">
                <a:solidFill>
                  <a:srgbClr val="000000"/>
                </a:solidFill>
                <a:latin typeface="Arial" charset="0"/>
                <a:cs typeface="Arial" charset="0"/>
              </a:rPr>
              <a:t>TEMP 2024/07</a:t>
            </a:r>
            <a:endParaRPr lang="en-US" sz="1350" b="1" dirty="0">
              <a:solidFill>
                <a:srgbClr val="000000"/>
              </a:solidFill>
              <a:latin typeface="Arial" charset="0"/>
              <a:cs typeface="Arial" charset="0"/>
            </a:endParaRPr>
          </a:p>
        </p:txBody>
      </p:sp>
      <p:sp>
        <p:nvSpPr>
          <p:cNvPr id="9" name="Textfeld 8">
            <a:extLst>
              <a:ext uri="{FF2B5EF4-FFF2-40B4-BE49-F238E27FC236}">
                <a16:creationId xmlns:a16="http://schemas.microsoft.com/office/drawing/2014/main" id="{3BA455DE-80F6-49A2-8A15-12AF8E1ECE83}"/>
              </a:ext>
            </a:extLst>
          </p:cNvPr>
          <p:cNvSpPr txBox="1"/>
          <p:nvPr/>
        </p:nvSpPr>
        <p:spPr>
          <a:xfrm>
            <a:off x="6573494" y="972237"/>
            <a:ext cx="1460721" cy="300082"/>
          </a:xfrm>
          <a:prstGeom prst="rect">
            <a:avLst/>
          </a:prstGeom>
          <a:noFill/>
        </p:spPr>
        <p:txBody>
          <a:bodyPr wrap="none" rtlCol="0">
            <a:spAutoFit/>
          </a:bodyPr>
          <a:lstStyle/>
          <a:p>
            <a:pPr defTabSz="685800" fontAlgn="base">
              <a:spcBef>
                <a:spcPct val="0"/>
              </a:spcBef>
              <a:spcAft>
                <a:spcPct val="0"/>
              </a:spcAft>
            </a:pPr>
            <a:r>
              <a:rPr lang="de-DE" sz="1350" b="1" dirty="0">
                <a:solidFill>
                  <a:srgbClr val="000000"/>
                </a:solidFill>
                <a:latin typeface="Arial" charset="0"/>
                <a:cs typeface="Arial" charset="0"/>
              </a:rPr>
              <a:t>SYNOP 2024/07</a:t>
            </a:r>
            <a:endParaRPr lang="en-US" sz="1350" b="1" dirty="0">
              <a:solidFill>
                <a:srgbClr val="000000"/>
              </a:solidFill>
              <a:latin typeface="Arial" charset="0"/>
              <a:cs typeface="Arial" charset="0"/>
            </a:endParaRPr>
          </a:p>
        </p:txBody>
      </p:sp>
    </p:spTree>
    <p:extLst>
      <p:ext uri="{BB962C8B-B14F-4D97-AF65-F5344CB8AC3E}">
        <p14:creationId xmlns:p14="http://schemas.microsoft.com/office/powerpoint/2010/main" val="653738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DBB743D-BDA7-4A18-9D58-963AF2AD1631}"/>
              </a:ext>
            </a:extLst>
          </p:cNvPr>
          <p:cNvSpPr>
            <a:spLocks noGrp="1"/>
          </p:cNvSpPr>
          <p:nvPr>
            <p:ph type="title"/>
          </p:nvPr>
        </p:nvSpPr>
        <p:spPr>
          <a:xfrm>
            <a:off x="395291" y="600551"/>
            <a:ext cx="8353425" cy="323850"/>
          </a:xfrm>
        </p:spPr>
        <p:txBody>
          <a:bodyPr>
            <a:normAutofit fontScale="90000"/>
          </a:bodyPr>
          <a:lstStyle/>
          <a:p>
            <a:r>
              <a:rPr lang="en-US" dirty="0"/>
              <a:t>MEC</a:t>
            </a:r>
          </a:p>
        </p:txBody>
      </p:sp>
      <p:sp>
        <p:nvSpPr>
          <p:cNvPr id="7" name="Textfeld 6">
            <a:extLst>
              <a:ext uri="{FF2B5EF4-FFF2-40B4-BE49-F238E27FC236}">
                <a16:creationId xmlns:a16="http://schemas.microsoft.com/office/drawing/2014/main" id="{6035AD10-9E41-4488-9814-206A5CB045DC}"/>
              </a:ext>
            </a:extLst>
          </p:cNvPr>
          <p:cNvSpPr txBox="1"/>
          <p:nvPr/>
        </p:nvSpPr>
        <p:spPr>
          <a:xfrm>
            <a:off x="2951820" y="512436"/>
            <a:ext cx="2749471" cy="307777"/>
          </a:xfrm>
          <a:prstGeom prst="rect">
            <a:avLst/>
          </a:prstGeom>
          <a:noFill/>
        </p:spPr>
        <p:txBody>
          <a:bodyPr wrap="none" rtlCol="0">
            <a:spAutoFit/>
          </a:bodyPr>
          <a:lstStyle/>
          <a:p>
            <a:pPr defTabSz="685800" fontAlgn="base">
              <a:spcBef>
                <a:spcPct val="0"/>
              </a:spcBef>
              <a:spcAft>
                <a:spcPct val="0"/>
              </a:spcAft>
            </a:pPr>
            <a:r>
              <a:rPr lang="de-DE" sz="1350" b="1" dirty="0" err="1">
                <a:solidFill>
                  <a:srgbClr val="000000"/>
                </a:solidFill>
                <a:latin typeface="Arial" charset="0"/>
                <a:cs typeface="Arial" charset="0"/>
              </a:rPr>
              <a:t>Pangu</a:t>
            </a:r>
            <a:r>
              <a:rPr lang="de-DE" sz="1350" b="1" dirty="0">
                <a:solidFill>
                  <a:srgbClr val="000000"/>
                </a:solidFill>
                <a:latin typeface="Arial" charset="0"/>
                <a:cs typeface="Arial" charset="0"/>
              </a:rPr>
              <a:t> (EC </a:t>
            </a:r>
            <a:r>
              <a:rPr lang="de-DE" sz="1400" b="1" dirty="0" err="1">
                <a:solidFill>
                  <a:srgbClr val="000000"/>
                </a:solidFill>
                <a:latin typeface="Arial" charset="0"/>
                <a:cs typeface="Arial" charset="0"/>
              </a:rPr>
              <a:t>initialized</a:t>
            </a:r>
            <a:r>
              <a:rPr lang="de-DE" sz="1350" b="1" dirty="0">
                <a:solidFill>
                  <a:srgbClr val="000000"/>
                </a:solidFill>
                <a:latin typeface="Arial" charset="0"/>
                <a:cs typeface="Arial" charset="0"/>
              </a:rPr>
              <a:t>) vs. ICON</a:t>
            </a:r>
            <a:endParaRPr lang="en-US" sz="1350" b="1" dirty="0">
              <a:solidFill>
                <a:srgbClr val="000000"/>
              </a:solidFill>
              <a:latin typeface="Arial" charset="0"/>
              <a:cs typeface="Arial" charset="0"/>
            </a:endParaRPr>
          </a:p>
        </p:txBody>
      </p:sp>
      <p:pic>
        <p:nvPicPr>
          <p:cNvPr id="2" name="Grafik 1">
            <a:extLst>
              <a:ext uri="{FF2B5EF4-FFF2-40B4-BE49-F238E27FC236}">
                <a16:creationId xmlns:a16="http://schemas.microsoft.com/office/drawing/2014/main" id="{D11714DD-1C8D-4301-A4CC-21E5AC9BE892}"/>
              </a:ext>
            </a:extLst>
          </p:cNvPr>
          <p:cNvPicPr>
            <a:picLocks noChangeAspect="1"/>
          </p:cNvPicPr>
          <p:nvPr/>
        </p:nvPicPr>
        <p:blipFill>
          <a:blip r:embed="rId3"/>
          <a:stretch>
            <a:fillRect/>
          </a:stretch>
        </p:blipFill>
        <p:spPr>
          <a:xfrm>
            <a:off x="395291" y="1213859"/>
            <a:ext cx="3696649" cy="3750614"/>
          </a:xfrm>
          <a:prstGeom prst="rect">
            <a:avLst/>
          </a:prstGeom>
        </p:spPr>
      </p:pic>
      <p:pic>
        <p:nvPicPr>
          <p:cNvPr id="3" name="Grafik 2">
            <a:extLst>
              <a:ext uri="{FF2B5EF4-FFF2-40B4-BE49-F238E27FC236}">
                <a16:creationId xmlns:a16="http://schemas.microsoft.com/office/drawing/2014/main" id="{77671DAA-715A-4FAA-A02A-041ED0991124}"/>
              </a:ext>
            </a:extLst>
          </p:cNvPr>
          <p:cNvPicPr>
            <a:picLocks noChangeAspect="1"/>
          </p:cNvPicPr>
          <p:nvPr/>
        </p:nvPicPr>
        <p:blipFill>
          <a:blip r:embed="rId4"/>
          <a:stretch>
            <a:fillRect/>
          </a:stretch>
        </p:blipFill>
        <p:spPr>
          <a:xfrm>
            <a:off x="4064502" y="1200640"/>
            <a:ext cx="4684207" cy="3062750"/>
          </a:xfrm>
          <a:prstGeom prst="rect">
            <a:avLst/>
          </a:prstGeom>
        </p:spPr>
      </p:pic>
      <p:sp>
        <p:nvSpPr>
          <p:cNvPr id="8" name="Textfeld 7">
            <a:extLst>
              <a:ext uri="{FF2B5EF4-FFF2-40B4-BE49-F238E27FC236}">
                <a16:creationId xmlns:a16="http://schemas.microsoft.com/office/drawing/2014/main" id="{AF0679AF-24BC-4B9C-BFE3-1120B26940BF}"/>
              </a:ext>
            </a:extLst>
          </p:cNvPr>
          <p:cNvSpPr txBox="1"/>
          <p:nvPr/>
        </p:nvSpPr>
        <p:spPr>
          <a:xfrm>
            <a:off x="1970215" y="937620"/>
            <a:ext cx="1335687" cy="300082"/>
          </a:xfrm>
          <a:prstGeom prst="rect">
            <a:avLst/>
          </a:prstGeom>
          <a:noFill/>
        </p:spPr>
        <p:txBody>
          <a:bodyPr wrap="none" rtlCol="0">
            <a:spAutoFit/>
          </a:bodyPr>
          <a:lstStyle/>
          <a:p>
            <a:pPr defTabSz="685800" fontAlgn="base">
              <a:spcBef>
                <a:spcPct val="0"/>
              </a:spcBef>
              <a:spcAft>
                <a:spcPct val="0"/>
              </a:spcAft>
            </a:pPr>
            <a:r>
              <a:rPr lang="de-DE" sz="1350" b="1" dirty="0">
                <a:solidFill>
                  <a:srgbClr val="000000"/>
                </a:solidFill>
                <a:latin typeface="Arial" charset="0"/>
                <a:cs typeface="Arial" charset="0"/>
              </a:rPr>
              <a:t>TEMP 2024/07</a:t>
            </a:r>
            <a:endParaRPr lang="en-US" sz="1350" b="1" dirty="0">
              <a:solidFill>
                <a:srgbClr val="000000"/>
              </a:solidFill>
              <a:latin typeface="Arial" charset="0"/>
              <a:cs typeface="Arial" charset="0"/>
            </a:endParaRPr>
          </a:p>
        </p:txBody>
      </p:sp>
      <p:sp>
        <p:nvSpPr>
          <p:cNvPr id="9" name="Textfeld 8">
            <a:extLst>
              <a:ext uri="{FF2B5EF4-FFF2-40B4-BE49-F238E27FC236}">
                <a16:creationId xmlns:a16="http://schemas.microsoft.com/office/drawing/2014/main" id="{D03A179F-3B8A-457A-AEBB-7DCBE0006571}"/>
              </a:ext>
            </a:extLst>
          </p:cNvPr>
          <p:cNvSpPr txBox="1"/>
          <p:nvPr/>
        </p:nvSpPr>
        <p:spPr>
          <a:xfrm>
            <a:off x="6516216" y="980578"/>
            <a:ext cx="1460721" cy="300082"/>
          </a:xfrm>
          <a:prstGeom prst="rect">
            <a:avLst/>
          </a:prstGeom>
          <a:noFill/>
        </p:spPr>
        <p:txBody>
          <a:bodyPr wrap="none" rtlCol="0">
            <a:spAutoFit/>
          </a:bodyPr>
          <a:lstStyle/>
          <a:p>
            <a:pPr defTabSz="685800" fontAlgn="base">
              <a:spcBef>
                <a:spcPct val="0"/>
              </a:spcBef>
              <a:spcAft>
                <a:spcPct val="0"/>
              </a:spcAft>
            </a:pPr>
            <a:r>
              <a:rPr lang="de-DE" sz="1350" b="1" dirty="0">
                <a:solidFill>
                  <a:srgbClr val="000000"/>
                </a:solidFill>
                <a:latin typeface="Arial" charset="0"/>
                <a:cs typeface="Arial" charset="0"/>
              </a:rPr>
              <a:t>SYNOP 2024/07</a:t>
            </a:r>
            <a:endParaRPr lang="en-US" sz="1350" b="1" dirty="0">
              <a:solidFill>
                <a:srgbClr val="000000"/>
              </a:solidFill>
              <a:latin typeface="Arial" charset="0"/>
              <a:cs typeface="Arial" charset="0"/>
            </a:endParaRPr>
          </a:p>
        </p:txBody>
      </p:sp>
      <p:sp>
        <p:nvSpPr>
          <p:cNvPr id="10" name="Textfeld 9">
            <a:extLst>
              <a:ext uri="{FF2B5EF4-FFF2-40B4-BE49-F238E27FC236}">
                <a16:creationId xmlns:a16="http://schemas.microsoft.com/office/drawing/2014/main" id="{B5AC20F3-90B8-485F-B1B1-E7A2B534B867}"/>
              </a:ext>
            </a:extLst>
          </p:cNvPr>
          <p:cNvSpPr txBox="1"/>
          <p:nvPr/>
        </p:nvSpPr>
        <p:spPr>
          <a:xfrm>
            <a:off x="3847184" y="4667302"/>
            <a:ext cx="5146281" cy="830997"/>
          </a:xfrm>
          <a:prstGeom prst="rect">
            <a:avLst/>
          </a:prstGeom>
          <a:noFill/>
        </p:spPr>
        <p:txBody>
          <a:bodyPr wrap="none" rtlCol="0">
            <a:spAutoFit/>
          </a:bodyPr>
          <a:lstStyle/>
          <a:p>
            <a:pPr marL="214313" indent="-214313" defTabSz="685800" fontAlgn="base">
              <a:spcBef>
                <a:spcPct val="0"/>
              </a:spcBef>
              <a:spcAft>
                <a:spcPct val="0"/>
              </a:spcAft>
              <a:buFont typeface="Arial" panose="020B0604020202020204" pitchFamily="34" charset="0"/>
              <a:buChar char="•"/>
            </a:pPr>
            <a:r>
              <a:rPr lang="de-DE" sz="1200" b="1" dirty="0" err="1">
                <a:solidFill>
                  <a:srgbClr val="000000"/>
                </a:solidFill>
                <a:latin typeface="Arial" charset="0"/>
                <a:cs typeface="Arial" charset="0"/>
              </a:rPr>
              <a:t>Similar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pattern</a:t>
            </a:r>
            <a:endParaRPr lang="de-DE" sz="1200" b="1"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r>
              <a:rPr lang="de-DE" sz="1200" b="1" dirty="0">
                <a:solidFill>
                  <a:srgbClr val="000000"/>
                </a:solidFill>
                <a:latin typeface="Arial" charset="0"/>
                <a:cs typeface="Arial" charset="0"/>
              </a:rPr>
              <a:t>Upper </a:t>
            </a:r>
            <a:r>
              <a:rPr lang="de-DE" sz="1200" b="1" dirty="0" err="1">
                <a:solidFill>
                  <a:srgbClr val="000000"/>
                </a:solidFill>
                <a:latin typeface="Arial" charset="0"/>
                <a:cs typeface="Arial" charset="0"/>
              </a:rPr>
              <a:t>air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prifts</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using</a:t>
            </a:r>
            <a:r>
              <a:rPr lang="de-DE" sz="1200" b="1" dirty="0">
                <a:solidFill>
                  <a:srgbClr val="000000"/>
                </a:solidFill>
                <a:latin typeface="Arial" charset="0"/>
                <a:cs typeface="Arial" charset="0"/>
              </a:rPr>
              <a:t> EC initial </a:t>
            </a:r>
            <a:r>
              <a:rPr lang="de-DE" sz="1200" b="1" dirty="0" err="1">
                <a:solidFill>
                  <a:srgbClr val="000000"/>
                </a:solidFill>
                <a:latin typeface="Arial" charset="0"/>
                <a:cs typeface="Arial" charset="0"/>
              </a:rPr>
              <a:t>conditions</a:t>
            </a:r>
            <a:endParaRPr lang="de-DE" sz="1200" b="1"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r>
              <a:rPr lang="de-DE" sz="1200" b="1" dirty="0">
                <a:solidFill>
                  <a:srgbClr val="000000"/>
                </a:solidFill>
                <a:latin typeface="Arial" charset="0"/>
                <a:cs typeface="Arial" charset="0"/>
              </a:rPr>
              <a:t>Surface </a:t>
            </a:r>
            <a:r>
              <a:rPr lang="de-DE" sz="1200" b="1" dirty="0" err="1">
                <a:solidFill>
                  <a:srgbClr val="000000"/>
                </a:solidFill>
                <a:latin typeface="Arial" charset="0"/>
                <a:cs typeface="Arial" charset="0"/>
              </a:rPr>
              <a:t>verification</a:t>
            </a:r>
            <a:r>
              <a:rPr lang="de-DE" sz="1200" b="1" dirty="0">
                <a:solidFill>
                  <a:srgbClr val="000000"/>
                </a:solidFill>
                <a:latin typeface="Arial" charset="0"/>
                <a:cs typeface="Arial" charset="0"/>
              </a:rPr>
              <a:t> was a </a:t>
            </a:r>
            <a:r>
              <a:rPr lang="de-DE" sz="1200" b="1" dirty="0" err="1">
                <a:solidFill>
                  <a:srgbClr val="000000"/>
                </a:solidFill>
                <a:latin typeface="Arial" charset="0"/>
                <a:cs typeface="Arial" charset="0"/>
              </a:rPr>
              <a:t>bit</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better</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using</a:t>
            </a:r>
            <a:r>
              <a:rPr lang="de-DE" sz="1200" b="1" dirty="0">
                <a:solidFill>
                  <a:srgbClr val="000000"/>
                </a:solidFill>
                <a:latin typeface="Arial" charset="0"/>
                <a:cs typeface="Arial" charset="0"/>
              </a:rPr>
              <a:t> ICON initial </a:t>
            </a:r>
            <a:r>
              <a:rPr lang="de-DE" sz="1200" b="1" dirty="0" err="1">
                <a:solidFill>
                  <a:srgbClr val="000000"/>
                </a:solidFill>
                <a:latin typeface="Arial" charset="0"/>
                <a:cs typeface="Arial" charset="0"/>
              </a:rPr>
              <a:t>conditions</a:t>
            </a:r>
            <a:endParaRPr lang="de-DE" sz="1200" b="1"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endParaRPr lang="en-US" sz="1200" b="1" dirty="0">
              <a:solidFill>
                <a:srgbClr val="000000"/>
              </a:solidFill>
              <a:latin typeface="Arial" charset="0"/>
              <a:cs typeface="Arial" charset="0"/>
            </a:endParaRPr>
          </a:p>
        </p:txBody>
      </p:sp>
      <p:sp>
        <p:nvSpPr>
          <p:cNvPr id="4" name="Slide Number Placeholder 3">
            <a:extLst>
              <a:ext uri="{FF2B5EF4-FFF2-40B4-BE49-F238E27FC236}">
                <a16:creationId xmlns:a16="http://schemas.microsoft.com/office/drawing/2014/main" id="{A92978D1-76E3-BC82-CD7E-94C64777104F}"/>
              </a:ext>
            </a:extLst>
          </p:cNvPr>
          <p:cNvSpPr>
            <a:spLocks noGrp="1"/>
          </p:cNvSpPr>
          <p:nvPr>
            <p:ph type="sldNum" sz="quarter" idx="12"/>
          </p:nvPr>
        </p:nvSpPr>
        <p:spPr/>
        <p:txBody>
          <a:bodyPr/>
          <a:lstStyle/>
          <a:p>
            <a:fld id="{D04CF772-E68F-4361-BA8B-04E036CC7765}" type="slidenum">
              <a:rPr lang="en-GB" smtClean="0"/>
              <a:t>47</a:t>
            </a:fld>
            <a:endParaRPr lang="en-GB"/>
          </a:p>
        </p:txBody>
      </p:sp>
    </p:spTree>
    <p:extLst>
      <p:ext uri="{BB962C8B-B14F-4D97-AF65-F5344CB8AC3E}">
        <p14:creationId xmlns:p14="http://schemas.microsoft.com/office/powerpoint/2010/main" val="429167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4E52C-2530-0172-B468-FA8E1CDEB889}"/>
              </a:ext>
            </a:extLst>
          </p:cNvPr>
          <p:cNvPicPr>
            <a:picLocks noChangeAspect="1"/>
          </p:cNvPicPr>
          <p:nvPr/>
        </p:nvPicPr>
        <p:blipFill>
          <a:blip r:embed="rId2"/>
          <a:stretch>
            <a:fillRect/>
          </a:stretch>
        </p:blipFill>
        <p:spPr>
          <a:xfrm>
            <a:off x="0" y="0"/>
            <a:ext cx="9144000" cy="6618595"/>
          </a:xfrm>
          <a:prstGeom prst="rect">
            <a:avLst/>
          </a:prstGeom>
        </p:spPr>
      </p:pic>
      <p:sp>
        <p:nvSpPr>
          <p:cNvPr id="2" name="Slide Number Placeholder 1">
            <a:extLst>
              <a:ext uri="{FF2B5EF4-FFF2-40B4-BE49-F238E27FC236}">
                <a16:creationId xmlns:a16="http://schemas.microsoft.com/office/drawing/2014/main" id="{F67791D5-7694-91D7-6FD7-C4CB692188AC}"/>
              </a:ext>
            </a:extLst>
          </p:cNvPr>
          <p:cNvSpPr>
            <a:spLocks noGrp="1"/>
          </p:cNvSpPr>
          <p:nvPr>
            <p:ph type="sldNum" sz="quarter" idx="12"/>
          </p:nvPr>
        </p:nvSpPr>
        <p:spPr/>
        <p:txBody>
          <a:bodyPr/>
          <a:lstStyle/>
          <a:p>
            <a:fld id="{D04CF772-E68F-4361-BA8B-04E036CC7765}" type="slidenum">
              <a:rPr lang="en-GB" smtClean="0"/>
              <a:t>5</a:t>
            </a:fld>
            <a:endParaRPr lang="en-GB"/>
          </a:p>
        </p:txBody>
      </p:sp>
    </p:spTree>
    <p:extLst>
      <p:ext uri="{BB962C8B-B14F-4D97-AF65-F5344CB8AC3E}">
        <p14:creationId xmlns:p14="http://schemas.microsoft.com/office/powerpoint/2010/main" val="177004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AA421-39BC-4255-97F4-156845B0E4CF}"/>
              </a:ext>
            </a:extLst>
          </p:cNvPr>
          <p:cNvSpPr>
            <a:spLocks noGrp="1"/>
          </p:cNvSpPr>
          <p:nvPr>
            <p:ph type="title"/>
          </p:nvPr>
        </p:nvSpPr>
        <p:spPr>
          <a:xfrm>
            <a:off x="296614" y="442466"/>
            <a:ext cx="8353425" cy="323850"/>
          </a:xfrm>
        </p:spPr>
        <p:txBody>
          <a:bodyPr/>
          <a:lstStyle/>
          <a:p>
            <a:r>
              <a:rPr lang="de-DE" altLang="de-DE" dirty="0"/>
              <a:t>FFV2 Update</a:t>
            </a:r>
            <a:endParaRPr lang="en-US" dirty="0"/>
          </a:p>
        </p:txBody>
      </p:sp>
      <p:sp>
        <p:nvSpPr>
          <p:cNvPr id="4" name="Foliennummernplatzhalter 3">
            <a:extLst>
              <a:ext uri="{FF2B5EF4-FFF2-40B4-BE49-F238E27FC236}">
                <a16:creationId xmlns:a16="http://schemas.microsoft.com/office/drawing/2014/main" id="{A6199549-3A96-4BFB-A43E-A2792AA2D418}"/>
              </a:ext>
            </a:extLst>
          </p:cNvPr>
          <p:cNvSpPr>
            <a:spLocks noGrp="1"/>
          </p:cNvSpPr>
          <p:nvPr>
            <p:ph type="sldNum" sz="quarter" idx="11"/>
          </p:nvPr>
        </p:nvSpPr>
        <p:spPr/>
        <p:txBody>
          <a:bodyPr/>
          <a:lstStyle/>
          <a:p>
            <a:pPr defTabSz="685800" fontAlgn="base">
              <a:spcBef>
                <a:spcPct val="0"/>
              </a:spcBef>
              <a:spcAft>
                <a:spcPct val="0"/>
              </a:spcAft>
              <a:defRPr/>
            </a:pPr>
            <a:fld id="{9AEE1EEC-1F3D-496F-80FE-60C0313105A3}" type="slidenum">
              <a:rPr lang="en-US">
                <a:solidFill>
                  <a:srgbClr val="000000"/>
                </a:solidFill>
                <a:latin typeface="Arial" charset="0"/>
                <a:cs typeface="Arial" charset="0"/>
              </a:rPr>
              <a:pPr defTabSz="685800" fontAlgn="base">
                <a:spcBef>
                  <a:spcPct val="0"/>
                </a:spcBef>
                <a:spcAft>
                  <a:spcPct val="0"/>
                </a:spcAft>
                <a:defRPr/>
              </a:pPr>
              <a:t>6</a:t>
            </a:fld>
            <a:endParaRPr lang="en-US">
              <a:solidFill>
                <a:srgbClr val="000000"/>
              </a:solidFill>
              <a:latin typeface="Arial" charset="0"/>
              <a:cs typeface="Arial" charset="0"/>
            </a:endParaRPr>
          </a:p>
        </p:txBody>
      </p:sp>
      <p:sp>
        <p:nvSpPr>
          <p:cNvPr id="5" name="Textfeld 4">
            <a:extLst>
              <a:ext uri="{FF2B5EF4-FFF2-40B4-BE49-F238E27FC236}">
                <a16:creationId xmlns:a16="http://schemas.microsoft.com/office/drawing/2014/main" id="{04FB0D5F-8759-4A37-8262-F9F70515E12A}"/>
              </a:ext>
            </a:extLst>
          </p:cNvPr>
          <p:cNvSpPr txBox="1"/>
          <p:nvPr/>
        </p:nvSpPr>
        <p:spPr>
          <a:xfrm>
            <a:off x="80247" y="1145317"/>
            <a:ext cx="8569792" cy="4016484"/>
          </a:xfrm>
          <a:prstGeom prst="rect">
            <a:avLst/>
          </a:prstGeom>
          <a:noFill/>
        </p:spPr>
        <p:txBody>
          <a:bodyPr wrap="square" rtlCol="0">
            <a:spAutoFit/>
          </a:bodyPr>
          <a:lstStyle/>
          <a:p>
            <a:pPr marL="214313"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Avoid </a:t>
            </a:r>
            <a:r>
              <a:rPr lang="en-US" sz="1500" dirty="0" err="1">
                <a:solidFill>
                  <a:srgbClr val="000000"/>
                </a:solidFill>
                <a:latin typeface="Arial" charset="0"/>
                <a:cs typeface="Arial" charset="0"/>
              </a:rPr>
              <a:t>scp</a:t>
            </a:r>
            <a:r>
              <a:rPr lang="en-US" sz="1500" dirty="0">
                <a:solidFill>
                  <a:srgbClr val="000000"/>
                </a:solidFill>
                <a:latin typeface="Arial" charset="0"/>
                <a:cs typeface="Arial" charset="0"/>
              </a:rPr>
              <a:t> of results if Shiny-Apps and verification run on same server.</a:t>
            </a:r>
          </a:p>
          <a:p>
            <a:pPr marL="214313"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Allow upper and lower threshold in ensemble verification</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e.g. categorical and probabilistic scores for gusts between 10 and 20 m/s</a:t>
            </a:r>
          </a:p>
          <a:p>
            <a:pPr marL="214313"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Same </a:t>
            </a:r>
            <a:r>
              <a:rPr lang="en-US" sz="1500" dirty="0" err="1">
                <a:solidFill>
                  <a:srgbClr val="000000"/>
                </a:solidFill>
                <a:latin typeface="Arial" charset="0"/>
                <a:cs typeface="Arial" charset="0"/>
              </a:rPr>
              <a:t>Tmin</a:t>
            </a:r>
            <a:r>
              <a:rPr lang="en-US" sz="1500" dirty="0">
                <a:solidFill>
                  <a:srgbClr val="000000"/>
                </a:solidFill>
                <a:latin typeface="Arial" charset="0"/>
                <a:cs typeface="Arial" charset="0"/>
              </a:rPr>
              <a:t>/</a:t>
            </a:r>
            <a:r>
              <a:rPr lang="en-US" sz="1500" dirty="0" err="1">
                <a:solidFill>
                  <a:srgbClr val="000000"/>
                </a:solidFill>
                <a:latin typeface="Arial" charset="0"/>
                <a:cs typeface="Arial" charset="0"/>
              </a:rPr>
              <a:t>Tmax</a:t>
            </a:r>
            <a:r>
              <a:rPr lang="en-US" sz="1500" dirty="0">
                <a:solidFill>
                  <a:srgbClr val="000000"/>
                </a:solidFill>
                <a:latin typeface="Arial" charset="0"/>
                <a:cs typeface="Arial" charset="0"/>
              </a:rPr>
              <a:t> observation filter consistent with TD2M and T2M</a:t>
            </a:r>
          </a:p>
          <a:p>
            <a:pPr marL="557213" lvl="1" indent="-214313" defTabSz="685800" fontAlgn="base">
              <a:spcBef>
                <a:spcPct val="0"/>
              </a:spcBef>
              <a:spcAft>
                <a:spcPct val="0"/>
              </a:spcAft>
              <a:buFont typeface="Arial" panose="020B0604020202020204" pitchFamily="34" charset="0"/>
              <a:buChar char="•"/>
            </a:pPr>
            <a:r>
              <a:rPr lang="en-US" sz="1500" dirty="0" err="1">
                <a:solidFill>
                  <a:srgbClr val="000000"/>
                </a:solidFill>
                <a:latin typeface="Arial" charset="0"/>
                <a:cs typeface="Arial" charset="0"/>
              </a:rPr>
              <a:t>z_station</a:t>
            </a:r>
            <a:r>
              <a:rPr lang="en-US" sz="1500" dirty="0">
                <a:solidFill>
                  <a:srgbClr val="000000"/>
                </a:solidFill>
                <a:latin typeface="Arial" charset="0"/>
                <a:cs typeface="Arial" charset="0"/>
              </a:rPr>
              <a:t> – </a:t>
            </a:r>
            <a:r>
              <a:rPr lang="en-US" sz="1500" dirty="0" err="1">
                <a:solidFill>
                  <a:srgbClr val="000000"/>
                </a:solidFill>
                <a:latin typeface="Arial" charset="0"/>
                <a:cs typeface="Arial" charset="0"/>
              </a:rPr>
              <a:t>z_modsurf</a:t>
            </a:r>
            <a:r>
              <a:rPr lang="en-US" sz="1500" dirty="0">
                <a:solidFill>
                  <a:srgbClr val="000000"/>
                </a:solidFill>
                <a:latin typeface="Arial" charset="0"/>
                <a:cs typeface="Arial" charset="0"/>
              </a:rPr>
              <a:t> &lt;=150m</a:t>
            </a:r>
          </a:p>
          <a:p>
            <a:pPr marL="557213" lvl="1" indent="-214313" defTabSz="685800" fontAlgn="base">
              <a:spcBef>
                <a:spcPct val="0"/>
              </a:spcBef>
              <a:spcAft>
                <a:spcPct val="0"/>
              </a:spcAft>
              <a:buFont typeface="Arial" panose="020B0604020202020204" pitchFamily="34" charset="0"/>
              <a:buChar char="•"/>
            </a:pPr>
            <a:r>
              <a:rPr lang="en-US" sz="1500" dirty="0" err="1">
                <a:solidFill>
                  <a:srgbClr val="000000"/>
                </a:solidFill>
                <a:latin typeface="Arial" charset="0"/>
                <a:cs typeface="Arial" charset="0"/>
              </a:rPr>
              <a:t>sso_stdh</a:t>
            </a:r>
            <a:r>
              <a:rPr lang="en-US" sz="1500" dirty="0">
                <a:solidFill>
                  <a:srgbClr val="000000"/>
                </a:solidFill>
                <a:latin typeface="Arial" charset="0"/>
                <a:cs typeface="Arial" charset="0"/>
              </a:rPr>
              <a:t> &lt;= 200</a:t>
            </a:r>
          </a:p>
          <a:p>
            <a:pPr marL="214313"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Updating </a:t>
            </a:r>
            <a:r>
              <a:rPr lang="en-US" sz="1500" dirty="0" err="1">
                <a:solidFill>
                  <a:srgbClr val="000000"/>
                </a:solidFill>
                <a:latin typeface="Arial" charset="0"/>
                <a:cs typeface="Arial" charset="0"/>
              </a:rPr>
              <a:t>bitcheck</a:t>
            </a:r>
            <a:r>
              <a:rPr lang="en-US" sz="1500" dirty="0">
                <a:solidFill>
                  <a:srgbClr val="000000"/>
                </a:solidFill>
                <a:latin typeface="Arial" charset="0"/>
                <a:cs typeface="Arial" charset="0"/>
              </a:rPr>
              <a:t> function (bitcheck2)</a:t>
            </a:r>
          </a:p>
          <a:p>
            <a:pPr marL="557213" lvl="1" indent="-214313" defTabSz="685800" fontAlgn="base">
              <a:spcBef>
                <a:spcPct val="0"/>
              </a:spcBef>
              <a:spcAft>
                <a:spcPct val="0"/>
              </a:spcAft>
              <a:buFont typeface="Arial" panose="020B0604020202020204" pitchFamily="34" charset="0"/>
              <a:buChar char="•"/>
            </a:pPr>
            <a:r>
              <a:rPr lang="en-US" sz="1500" dirty="0" err="1">
                <a:solidFill>
                  <a:srgbClr val="000000"/>
                </a:solidFill>
                <a:latin typeface="Arial" charset="0"/>
                <a:cs typeface="Arial" charset="0"/>
              </a:rPr>
              <a:t>bitcheck</a:t>
            </a:r>
            <a:r>
              <a:rPr lang="en-US" sz="1500" dirty="0">
                <a:solidFill>
                  <a:srgbClr val="000000"/>
                </a:solidFill>
                <a:latin typeface="Arial" charset="0"/>
                <a:cs typeface="Arial" charset="0"/>
              </a:rPr>
              <a:t> allows to filter bit encoded variables (e.g. ‚flags‘ that hold reasons for obs. rejection)</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Any combination of bits can be set for an observation</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Old </a:t>
            </a:r>
            <a:r>
              <a:rPr lang="en-US" sz="1500" dirty="0" err="1">
                <a:solidFill>
                  <a:srgbClr val="000000"/>
                </a:solidFill>
                <a:latin typeface="Arial" charset="0"/>
                <a:cs typeface="Arial" charset="0"/>
              </a:rPr>
              <a:t>bitcheck</a:t>
            </a:r>
            <a:r>
              <a:rPr lang="en-US" sz="1500" dirty="0">
                <a:solidFill>
                  <a:srgbClr val="000000"/>
                </a:solidFill>
                <a:latin typeface="Arial" charset="0"/>
                <a:cs typeface="Arial" charset="0"/>
              </a:rPr>
              <a:t> function only checked if a bit is set.</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New function can check if a bit and only this bit is set or not set.</a:t>
            </a:r>
          </a:p>
          <a:p>
            <a:pPr marL="214313"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Additional filtering options</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t>
            </a:r>
            <a:r>
              <a:rPr lang="en-US" sz="1500" dirty="0" err="1">
                <a:solidFill>
                  <a:srgbClr val="000000"/>
                </a:solidFill>
                <a:latin typeface="Arial" charset="0"/>
                <a:cs typeface="Arial" charset="0"/>
              </a:rPr>
              <a:t>mdlsfc</a:t>
            </a:r>
            <a:r>
              <a:rPr lang="en-US" sz="1500" dirty="0">
                <a:solidFill>
                  <a:srgbClr val="000000"/>
                </a:solidFill>
                <a:latin typeface="Arial" charset="0"/>
                <a:cs typeface="Arial" charset="0"/>
              </a:rPr>
              <a:t>‘ (model surface characteristics)</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t>
            </a:r>
            <a:r>
              <a:rPr lang="en-US" sz="1500" dirty="0" err="1">
                <a:solidFill>
                  <a:srgbClr val="000000"/>
                </a:solidFill>
                <a:latin typeface="Arial" charset="0"/>
                <a:cs typeface="Arial" charset="0"/>
              </a:rPr>
              <a:t>level_sig</a:t>
            </a:r>
            <a:r>
              <a:rPr lang="en-US" sz="1500" dirty="0">
                <a:solidFill>
                  <a:srgbClr val="000000"/>
                </a:solidFill>
                <a:latin typeface="Arial" charset="0"/>
                <a:cs typeface="Arial" charset="0"/>
              </a:rPr>
              <a:t>‘ (type of TEMP level)</a:t>
            </a:r>
          </a:p>
          <a:p>
            <a:pPr marL="557213" lvl="1" indent="-214313"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a:t>
            </a:r>
            <a:r>
              <a:rPr lang="en-US" sz="1500" dirty="0" err="1">
                <a:solidFill>
                  <a:srgbClr val="000000"/>
                </a:solidFill>
                <a:latin typeface="Arial" charset="0"/>
                <a:cs typeface="Arial" charset="0"/>
              </a:rPr>
              <a:t>veri_model</a:t>
            </a:r>
            <a:r>
              <a:rPr lang="en-US" sz="1500" dirty="0">
                <a:solidFill>
                  <a:srgbClr val="000000"/>
                </a:solidFill>
                <a:latin typeface="Arial" charset="0"/>
                <a:cs typeface="Arial" charset="0"/>
              </a:rPr>
              <a:t>‘ (model name)</a:t>
            </a:r>
          </a:p>
          <a:p>
            <a:pPr marL="200025" lvl="1" indent="-200025" defTabSz="685800" fontAlgn="base">
              <a:spcBef>
                <a:spcPct val="0"/>
              </a:spcBef>
              <a:spcAft>
                <a:spcPct val="0"/>
              </a:spcAft>
              <a:buFont typeface="Arial" panose="020B0604020202020204" pitchFamily="34" charset="0"/>
              <a:buChar char="•"/>
            </a:pPr>
            <a:r>
              <a:rPr lang="en-US" sz="1500" dirty="0">
                <a:solidFill>
                  <a:srgbClr val="000000"/>
                </a:solidFill>
                <a:latin typeface="Arial" charset="0"/>
                <a:cs typeface="Arial" charset="0"/>
              </a:rPr>
              <a:t>Extension for ocean observations (ARGOS, OSTIA, SMOS) </a:t>
            </a:r>
          </a:p>
          <a:p>
            <a:pPr marL="342900" lvl="1" defTabSz="685800" fontAlgn="base">
              <a:spcBef>
                <a:spcPct val="0"/>
              </a:spcBef>
              <a:spcAft>
                <a:spcPct val="0"/>
              </a:spcAft>
            </a:pPr>
            <a:endParaRPr lang="en-US" sz="1500" dirty="0">
              <a:solidFill>
                <a:srgbClr val="000000"/>
              </a:solidFill>
              <a:latin typeface="Arial" charset="0"/>
              <a:cs typeface="Arial" charset="0"/>
            </a:endParaRPr>
          </a:p>
        </p:txBody>
      </p:sp>
      <p:sp>
        <p:nvSpPr>
          <p:cNvPr id="3" name="Textfeld 4">
            <a:extLst>
              <a:ext uri="{FF2B5EF4-FFF2-40B4-BE49-F238E27FC236}">
                <a16:creationId xmlns:a16="http://schemas.microsoft.com/office/drawing/2014/main" id="{F99730BE-A1A1-9937-736F-0E97AD8AD0E9}"/>
              </a:ext>
            </a:extLst>
          </p:cNvPr>
          <p:cNvSpPr txBox="1"/>
          <p:nvPr/>
        </p:nvSpPr>
        <p:spPr>
          <a:xfrm>
            <a:off x="296614" y="5123313"/>
            <a:ext cx="7730783" cy="954107"/>
          </a:xfrm>
          <a:prstGeom prst="rect">
            <a:avLst/>
          </a:prstGeom>
          <a:noFill/>
        </p:spPr>
        <p:txBody>
          <a:bodyPr wrap="square" rtlCol="0">
            <a:spAutoFit/>
          </a:bodyPr>
          <a:lstStyle/>
          <a:p>
            <a:pPr defTabSz="685800" fontAlgn="base">
              <a:spcBef>
                <a:spcPct val="0"/>
              </a:spcBef>
              <a:spcAft>
                <a:spcPct val="0"/>
              </a:spcAft>
            </a:pPr>
            <a:r>
              <a:rPr lang="de-DE" sz="1400" dirty="0" err="1">
                <a:solidFill>
                  <a:srgbClr val="000000"/>
                </a:solidFill>
                <a:latin typeface="Arial" charset="0"/>
                <a:cs typeface="Arial" charset="0"/>
              </a:rPr>
              <a:t>Revised</a:t>
            </a:r>
            <a:r>
              <a:rPr lang="de-DE" sz="1400" dirty="0">
                <a:solidFill>
                  <a:srgbClr val="000000"/>
                </a:solidFill>
                <a:latin typeface="Arial" charset="0"/>
                <a:cs typeface="Arial" charset="0"/>
              </a:rPr>
              <a:t> </a:t>
            </a:r>
            <a:r>
              <a:rPr lang="de-DE" sz="1400" dirty="0" err="1">
                <a:solidFill>
                  <a:srgbClr val="000000"/>
                </a:solidFill>
                <a:latin typeface="Arial" charset="0"/>
                <a:cs typeface="Arial" charset="0"/>
              </a:rPr>
              <a:t>Documentation</a:t>
            </a:r>
            <a:endParaRPr lang="de-DE" sz="1400" dirty="0">
              <a:solidFill>
                <a:srgbClr val="000000"/>
              </a:solidFill>
              <a:latin typeface="Arial" charset="0"/>
              <a:cs typeface="Arial" charset="0"/>
            </a:endParaRPr>
          </a:p>
          <a:p>
            <a:pPr defTabSz="685800" fontAlgn="base">
              <a:spcBef>
                <a:spcPct val="0"/>
              </a:spcBef>
              <a:spcAft>
                <a:spcPct val="0"/>
              </a:spcAft>
            </a:pPr>
            <a:r>
              <a:rPr lang="en-US" sz="1400" dirty="0">
                <a:solidFill>
                  <a:srgbClr val="000000"/>
                </a:solidFill>
                <a:latin typeface="Arial" charset="0"/>
                <a:cs typeface="Arial" charset="0"/>
                <a:hlinkClick r:id="rId2"/>
              </a:rPr>
              <a:t>http://www.cosmo-model.org/shiny/users/fdbk/RfdbkVeriDoku.html</a:t>
            </a:r>
            <a:endParaRPr lang="en-US" sz="1400" dirty="0">
              <a:solidFill>
                <a:srgbClr val="000000"/>
              </a:solidFill>
              <a:latin typeface="Arial" charset="0"/>
              <a:cs typeface="Arial" charset="0"/>
            </a:endParaRPr>
          </a:p>
          <a:p>
            <a:pPr defTabSz="685800" fontAlgn="base">
              <a:spcBef>
                <a:spcPct val="0"/>
              </a:spcBef>
              <a:spcAft>
                <a:spcPct val="0"/>
              </a:spcAft>
            </a:pPr>
            <a:endParaRPr lang="de-DE" sz="1400" dirty="0">
              <a:solidFill>
                <a:srgbClr val="000000"/>
              </a:solidFill>
              <a:latin typeface="Arial" charset="0"/>
              <a:cs typeface="Arial" charset="0"/>
            </a:endParaRPr>
          </a:p>
          <a:p>
            <a:pPr defTabSz="685800" fontAlgn="base">
              <a:spcBef>
                <a:spcPct val="0"/>
              </a:spcBef>
              <a:spcAft>
                <a:spcPct val="0"/>
              </a:spcAft>
            </a:pPr>
            <a:r>
              <a:rPr lang="de-DE" sz="1400" dirty="0">
                <a:solidFill>
                  <a:srgbClr val="000000"/>
                </a:solidFill>
                <a:latin typeface="Arial" charset="0"/>
                <a:cs typeface="Arial" charset="0"/>
              </a:rPr>
              <a:t>S</a:t>
            </a:r>
            <a:r>
              <a:rPr lang="en-US" sz="1400" dirty="0" err="1">
                <a:solidFill>
                  <a:srgbClr val="000000"/>
                </a:solidFill>
                <a:latin typeface="Arial" charset="0"/>
                <a:cs typeface="Arial" charset="0"/>
              </a:rPr>
              <a:t>ome</a:t>
            </a:r>
            <a:r>
              <a:rPr lang="en-US" sz="1400" dirty="0">
                <a:solidFill>
                  <a:srgbClr val="000000"/>
                </a:solidFill>
                <a:latin typeface="Arial" charset="0"/>
                <a:cs typeface="Arial" charset="0"/>
              </a:rPr>
              <a:t> updates relevant for EPS verification</a:t>
            </a:r>
          </a:p>
        </p:txBody>
      </p:sp>
      <p:sp>
        <p:nvSpPr>
          <p:cNvPr id="6" name="Rectangle 3">
            <a:extLst>
              <a:ext uri="{FF2B5EF4-FFF2-40B4-BE49-F238E27FC236}">
                <a16:creationId xmlns:a16="http://schemas.microsoft.com/office/drawing/2014/main" id="{348EFA8A-31A4-44F2-3FA9-7EB975795335}"/>
              </a:ext>
            </a:extLst>
          </p:cNvPr>
          <p:cNvSpPr txBox="1">
            <a:spLocks noChangeArrowheads="1"/>
          </p:cNvSpPr>
          <p:nvPr/>
        </p:nvSpPr>
        <p:spPr bwMode="auto">
          <a:xfrm>
            <a:off x="7050795" y="-258457"/>
            <a:ext cx="2495832" cy="64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264319" indent="-264319" defTabSz="685800">
              <a:spcBef>
                <a:spcPct val="0"/>
              </a:spcBef>
              <a:buClr>
                <a:srgbClr val="2D4B9B"/>
              </a:buClr>
              <a:buNone/>
            </a:pPr>
            <a:r>
              <a:rPr lang="de-DE" altLang="de-DE" sz="1400" b="1" kern="0" dirty="0">
                <a:solidFill>
                  <a:srgbClr val="000000"/>
                </a:solidFill>
                <a:latin typeface="Arial"/>
              </a:rPr>
              <a:t>	</a:t>
            </a:r>
          </a:p>
          <a:p>
            <a:pPr marL="264319" indent="-264319" defTabSz="685800">
              <a:spcBef>
                <a:spcPct val="0"/>
              </a:spcBef>
              <a:buClr>
                <a:srgbClr val="2D4B9B"/>
              </a:buClr>
              <a:buNone/>
            </a:pPr>
            <a:endParaRPr lang="de-DE" altLang="de-DE" sz="1400" b="1" kern="0" dirty="0">
              <a:solidFill>
                <a:srgbClr val="000000"/>
              </a:solidFill>
              <a:latin typeface="Arial"/>
            </a:endParaRPr>
          </a:p>
          <a:p>
            <a:pPr marL="264319" indent="-264319" defTabSz="685800">
              <a:spcBef>
                <a:spcPct val="0"/>
              </a:spcBef>
              <a:buClr>
                <a:srgbClr val="2D4B9B"/>
              </a:buClr>
              <a:buNone/>
            </a:pPr>
            <a:r>
              <a:rPr lang="de-DE" altLang="de-DE" sz="1400" b="1" kern="0" dirty="0">
                <a:solidFill>
                  <a:srgbClr val="000000"/>
                </a:solidFill>
                <a:latin typeface="Arial"/>
              </a:rPr>
              <a:t>	Felix Fundel</a:t>
            </a:r>
          </a:p>
          <a:p>
            <a:pPr marL="264319" indent="-264319" defTabSz="685800">
              <a:spcBef>
                <a:spcPct val="0"/>
              </a:spcBef>
              <a:buClr>
                <a:srgbClr val="2D4B9B"/>
              </a:buClr>
              <a:buNone/>
            </a:pPr>
            <a:r>
              <a:rPr lang="de-DE" altLang="de-DE" sz="1400" kern="0" dirty="0">
                <a:solidFill>
                  <a:srgbClr val="000000"/>
                </a:solidFill>
                <a:latin typeface="Arial"/>
              </a:rPr>
              <a:t>		</a:t>
            </a:r>
          </a:p>
        </p:txBody>
      </p:sp>
    </p:spTree>
    <p:extLst>
      <p:ext uri="{BB962C8B-B14F-4D97-AF65-F5344CB8AC3E}">
        <p14:creationId xmlns:p14="http://schemas.microsoft.com/office/powerpoint/2010/main" val="10471851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4B3E9-D759-457A-AAC2-DE6C0ADF1BBA}"/>
              </a:ext>
            </a:extLst>
          </p:cNvPr>
          <p:cNvSpPr>
            <a:spLocks noGrp="1"/>
          </p:cNvSpPr>
          <p:nvPr>
            <p:ph type="title"/>
          </p:nvPr>
        </p:nvSpPr>
        <p:spPr>
          <a:xfrm>
            <a:off x="246701" y="260349"/>
            <a:ext cx="8353425" cy="431800"/>
          </a:xfrm>
        </p:spPr>
        <p:txBody>
          <a:bodyPr/>
          <a:lstStyle/>
          <a:p>
            <a:r>
              <a:rPr lang="en-US" dirty="0"/>
              <a:t>MEC</a:t>
            </a:r>
          </a:p>
        </p:txBody>
      </p:sp>
      <p:sp>
        <p:nvSpPr>
          <p:cNvPr id="4" name="Foliennummernplatzhalter 3">
            <a:extLst>
              <a:ext uri="{FF2B5EF4-FFF2-40B4-BE49-F238E27FC236}">
                <a16:creationId xmlns:a16="http://schemas.microsoft.com/office/drawing/2014/main" id="{111CF2A9-BC95-4DB2-B67D-4D41834DCE7B}"/>
              </a:ext>
            </a:extLst>
          </p:cNvPr>
          <p:cNvSpPr>
            <a:spLocks noGrp="1"/>
          </p:cNvSpPr>
          <p:nvPr>
            <p:ph type="sldNum" sz="quarter" idx="11"/>
          </p:nvPr>
        </p:nvSpPr>
        <p:spPr/>
        <p:txBody>
          <a:bodyPr/>
          <a:lstStyle/>
          <a:p>
            <a:pPr defTabSz="685800" fontAlgn="base">
              <a:spcBef>
                <a:spcPct val="0"/>
              </a:spcBef>
              <a:spcAft>
                <a:spcPct val="0"/>
              </a:spcAft>
              <a:defRPr/>
            </a:pPr>
            <a:fld id="{9AEE1EEC-1F3D-496F-80FE-60C0313105A3}" type="slidenum">
              <a:rPr lang="en-US">
                <a:solidFill>
                  <a:srgbClr val="000000"/>
                </a:solidFill>
                <a:latin typeface="Arial" charset="0"/>
                <a:cs typeface="Arial" charset="0"/>
              </a:rPr>
              <a:pPr defTabSz="685800" fontAlgn="base">
                <a:spcBef>
                  <a:spcPct val="0"/>
                </a:spcBef>
                <a:spcAft>
                  <a:spcPct val="0"/>
                </a:spcAft>
                <a:defRPr/>
              </a:pPr>
              <a:t>7</a:t>
            </a:fld>
            <a:endParaRPr lang="en-US">
              <a:solidFill>
                <a:srgbClr val="000000"/>
              </a:solidFill>
              <a:latin typeface="Arial" charset="0"/>
              <a:cs typeface="Arial" charset="0"/>
            </a:endParaRPr>
          </a:p>
        </p:txBody>
      </p:sp>
      <p:sp>
        <p:nvSpPr>
          <p:cNvPr id="5" name="Textfeld 4">
            <a:extLst>
              <a:ext uri="{FF2B5EF4-FFF2-40B4-BE49-F238E27FC236}">
                <a16:creationId xmlns:a16="http://schemas.microsoft.com/office/drawing/2014/main" id="{3CE4FEA0-17A4-419E-87E8-330028B29C63}"/>
              </a:ext>
            </a:extLst>
          </p:cNvPr>
          <p:cNvSpPr txBox="1"/>
          <p:nvPr/>
        </p:nvSpPr>
        <p:spPr>
          <a:xfrm>
            <a:off x="98111" y="1002265"/>
            <a:ext cx="7565213" cy="3754874"/>
          </a:xfrm>
          <a:prstGeom prst="rect">
            <a:avLst/>
          </a:prstGeom>
          <a:noFill/>
        </p:spPr>
        <p:txBody>
          <a:bodyPr wrap="none" rtlCol="0">
            <a:spAutoFit/>
          </a:bodyPr>
          <a:lstStyle/>
          <a:p>
            <a:pPr defTabSz="685800" fontAlgn="base">
              <a:spcBef>
                <a:spcPct val="0"/>
              </a:spcBef>
              <a:spcAft>
                <a:spcPct val="0"/>
              </a:spcAft>
            </a:pPr>
            <a:r>
              <a:rPr lang="en-US" sz="1400" b="1" dirty="0">
                <a:solidFill>
                  <a:srgbClr val="000000"/>
                </a:solidFill>
                <a:latin typeface="Arial" charset="0"/>
                <a:cs typeface="Arial" charset="0"/>
              </a:rPr>
              <a:t>AI model verification needed</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DWD started developing an own AI model (AICON) and reanalysis (DREAM) for training</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Verification with in house tool needed</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Available AI models (</a:t>
            </a:r>
            <a:r>
              <a:rPr lang="en-US" sz="1400" dirty="0" err="1">
                <a:solidFill>
                  <a:srgbClr val="000000"/>
                </a:solidFill>
                <a:latin typeface="Arial" charset="0"/>
                <a:cs typeface="Arial" charset="0"/>
              </a:rPr>
              <a:t>Pangu</a:t>
            </a:r>
            <a:r>
              <a:rPr lang="en-US" sz="1400" dirty="0">
                <a:solidFill>
                  <a:srgbClr val="000000"/>
                </a:solidFill>
                <a:latin typeface="Arial" charset="0"/>
                <a:cs typeface="Arial" charset="0"/>
              </a:rPr>
              <a:t>, </a:t>
            </a:r>
            <a:r>
              <a:rPr lang="en-US" sz="1400" dirty="0" err="1">
                <a:solidFill>
                  <a:srgbClr val="000000"/>
                </a:solidFill>
                <a:latin typeface="Arial" charset="0"/>
                <a:cs typeface="Arial" charset="0"/>
              </a:rPr>
              <a:t>GraphCast</a:t>
            </a:r>
            <a:r>
              <a:rPr lang="en-US" sz="1400" dirty="0">
                <a:solidFill>
                  <a:srgbClr val="000000"/>
                </a:solidFill>
                <a:latin typeface="Arial" charset="0"/>
                <a:cs typeface="Arial" charset="0"/>
              </a:rPr>
              <a:t>, AIFS.. run by ECMWF) have reduced output</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T, Z, U, V, RH on 13 pressure levels</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T2M, U10M, V10M, TD2M, PMSL, (TOT_PREC)</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0.25° ERA5 grid</a:t>
            </a:r>
          </a:p>
          <a:p>
            <a:pPr defTabSz="685800" fontAlgn="base">
              <a:spcBef>
                <a:spcPct val="0"/>
              </a:spcBef>
              <a:spcAft>
                <a:spcPct val="0"/>
              </a:spcAft>
            </a:pPr>
            <a:endParaRPr lang="en-US" sz="1400" dirty="0">
              <a:solidFill>
                <a:srgbClr val="000000"/>
              </a:solidFill>
              <a:latin typeface="Arial" charset="0"/>
              <a:cs typeface="Arial" charset="0"/>
            </a:endParaRPr>
          </a:p>
          <a:p>
            <a:pPr defTabSz="685800" fontAlgn="base">
              <a:spcBef>
                <a:spcPct val="0"/>
              </a:spcBef>
              <a:spcAft>
                <a:spcPct val="0"/>
              </a:spcAft>
            </a:pPr>
            <a:r>
              <a:rPr lang="en-US" sz="1400" b="1" dirty="0">
                <a:solidFill>
                  <a:srgbClr val="000000"/>
                </a:solidFill>
                <a:latin typeface="Arial" charset="0"/>
                <a:cs typeface="Arial" charset="0"/>
              </a:rPr>
              <a:t>MEC adaptations</a:t>
            </a:r>
            <a:endParaRPr lang="en-US" sz="1400" dirty="0">
              <a:solidFill>
                <a:srgbClr val="000000"/>
              </a:solidFill>
              <a:latin typeface="Arial" charset="0"/>
              <a:cs typeface="Arial" charset="0"/>
            </a:endParaRP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Needed to cope with fewer levels (linear vertical interpolation to avoid overshooting)</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Needed to works with PMSL and PS</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But still uses lowest model level for FF10M, renders verification on pressure levels useless</a:t>
            </a:r>
          </a:p>
          <a:p>
            <a:pPr marL="214313" indent="-214313" defTabSz="685800" fontAlgn="base">
              <a:spcBef>
                <a:spcPct val="0"/>
              </a:spcBef>
              <a:spcAft>
                <a:spcPct val="0"/>
              </a:spcAft>
              <a:buFont typeface="Arial" panose="020B0604020202020204" pitchFamily="34" charset="0"/>
              <a:buChar char="•"/>
            </a:pPr>
            <a:r>
              <a:rPr lang="en-US" sz="1400" dirty="0">
                <a:solidFill>
                  <a:srgbClr val="000000"/>
                </a:solidFill>
                <a:latin typeface="Arial" charset="0"/>
                <a:cs typeface="Arial" charset="0"/>
              </a:rPr>
              <a:t>MEC developments by Harald </a:t>
            </a:r>
            <a:r>
              <a:rPr lang="en-US" sz="1400" dirty="0" err="1">
                <a:solidFill>
                  <a:srgbClr val="000000"/>
                </a:solidFill>
                <a:latin typeface="Arial" charset="0"/>
                <a:cs typeface="Arial" charset="0"/>
              </a:rPr>
              <a:t>Anlauf</a:t>
            </a:r>
            <a:endParaRPr lang="en-US" sz="1400" dirty="0">
              <a:solidFill>
                <a:srgbClr val="000000"/>
              </a:solidFill>
              <a:latin typeface="Arial" charset="0"/>
              <a:cs typeface="Arial" charset="0"/>
            </a:endParaRPr>
          </a:p>
          <a:p>
            <a:pPr defTabSz="685800" fontAlgn="base">
              <a:spcBef>
                <a:spcPct val="0"/>
              </a:spcBef>
              <a:spcAft>
                <a:spcPct val="0"/>
              </a:spcAft>
            </a:pPr>
            <a:endParaRPr lang="en-US" sz="1400" b="1" dirty="0">
              <a:solidFill>
                <a:srgbClr val="000000"/>
              </a:solidFill>
              <a:latin typeface="Arial" charset="0"/>
              <a:cs typeface="Arial" charset="0"/>
            </a:endParaRPr>
          </a:p>
          <a:p>
            <a:pPr defTabSz="685800" fontAlgn="base">
              <a:spcBef>
                <a:spcPct val="0"/>
              </a:spcBef>
              <a:spcAft>
                <a:spcPct val="0"/>
              </a:spcAft>
            </a:pPr>
            <a:r>
              <a:rPr lang="en-GB" sz="1400" b="1" dirty="0">
                <a:solidFill>
                  <a:srgbClr val="000000"/>
                </a:solidFill>
                <a:latin typeface="Arial" charset="0"/>
                <a:cs typeface="Arial" charset="0"/>
              </a:rPr>
              <a:t>Still some MEC work coming up with AICON</a:t>
            </a:r>
          </a:p>
          <a:p>
            <a:pPr defTabSz="685800" fontAlgn="base">
              <a:spcBef>
                <a:spcPct val="0"/>
              </a:spcBef>
              <a:spcAft>
                <a:spcPct val="0"/>
              </a:spcAft>
            </a:pPr>
            <a:r>
              <a:rPr lang="en-GB" sz="1400" dirty="0">
                <a:solidFill>
                  <a:srgbClr val="000000"/>
                </a:solidFill>
                <a:latin typeface="Arial" charset="0"/>
                <a:cs typeface="Arial" charset="0"/>
              </a:rPr>
              <a:t>MEC needs to work on model levels without HHL</a:t>
            </a:r>
          </a:p>
          <a:p>
            <a:pPr defTabSz="685800" fontAlgn="base">
              <a:spcBef>
                <a:spcPct val="0"/>
              </a:spcBef>
              <a:spcAft>
                <a:spcPct val="0"/>
              </a:spcAft>
            </a:pPr>
            <a:r>
              <a:rPr lang="en-GB" sz="1400" dirty="0">
                <a:solidFill>
                  <a:srgbClr val="000000"/>
                </a:solidFill>
                <a:latin typeface="Arial" charset="0"/>
                <a:cs typeface="Arial" charset="0"/>
              </a:rPr>
              <a:t>For FF10M verification MEC needs to use surface wind not lowest model level</a:t>
            </a:r>
          </a:p>
        </p:txBody>
      </p:sp>
      <p:sp>
        <p:nvSpPr>
          <p:cNvPr id="6" name="Rectangle 3">
            <a:extLst>
              <a:ext uri="{FF2B5EF4-FFF2-40B4-BE49-F238E27FC236}">
                <a16:creationId xmlns:a16="http://schemas.microsoft.com/office/drawing/2014/main" id="{2E27B1D8-018F-ED2E-B0FD-1FCA005245B1}"/>
              </a:ext>
            </a:extLst>
          </p:cNvPr>
          <p:cNvSpPr txBox="1">
            <a:spLocks noChangeArrowheads="1"/>
          </p:cNvSpPr>
          <p:nvPr/>
        </p:nvSpPr>
        <p:spPr bwMode="auto">
          <a:xfrm>
            <a:off x="7050795" y="-258457"/>
            <a:ext cx="2495832" cy="64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264319" indent="-264319" defTabSz="685800">
              <a:spcBef>
                <a:spcPct val="0"/>
              </a:spcBef>
              <a:buClr>
                <a:srgbClr val="2D4B9B"/>
              </a:buClr>
              <a:buNone/>
            </a:pPr>
            <a:r>
              <a:rPr lang="de-DE" altLang="de-DE" sz="1400" b="1" kern="0" dirty="0">
                <a:solidFill>
                  <a:srgbClr val="000000"/>
                </a:solidFill>
                <a:latin typeface="Arial"/>
              </a:rPr>
              <a:t>	</a:t>
            </a:r>
          </a:p>
          <a:p>
            <a:pPr marL="264319" indent="-264319" defTabSz="685800">
              <a:spcBef>
                <a:spcPct val="0"/>
              </a:spcBef>
              <a:buClr>
                <a:srgbClr val="2D4B9B"/>
              </a:buClr>
              <a:buNone/>
            </a:pPr>
            <a:endParaRPr lang="de-DE" altLang="de-DE" sz="1400" b="1" kern="0" dirty="0">
              <a:solidFill>
                <a:srgbClr val="000000"/>
              </a:solidFill>
              <a:latin typeface="Arial"/>
            </a:endParaRPr>
          </a:p>
          <a:p>
            <a:pPr marL="264319" indent="-264319" defTabSz="685800">
              <a:spcBef>
                <a:spcPct val="0"/>
              </a:spcBef>
              <a:buClr>
                <a:srgbClr val="2D4B9B"/>
              </a:buClr>
              <a:buNone/>
            </a:pPr>
            <a:r>
              <a:rPr lang="de-DE" altLang="de-DE" sz="1400" b="1" kern="0" dirty="0">
                <a:solidFill>
                  <a:srgbClr val="000000"/>
                </a:solidFill>
                <a:latin typeface="Arial"/>
              </a:rPr>
              <a:t>	Felix Fundel</a:t>
            </a:r>
          </a:p>
          <a:p>
            <a:pPr marL="264319" indent="-264319" defTabSz="685800">
              <a:spcBef>
                <a:spcPct val="0"/>
              </a:spcBef>
              <a:buClr>
                <a:srgbClr val="2D4B9B"/>
              </a:buClr>
              <a:buNone/>
            </a:pPr>
            <a:r>
              <a:rPr lang="de-DE" altLang="de-DE" sz="1400" kern="0" dirty="0">
                <a:solidFill>
                  <a:srgbClr val="000000"/>
                </a:solidFill>
                <a:latin typeface="Arial"/>
              </a:rPr>
              <a:t>		</a:t>
            </a:r>
          </a:p>
        </p:txBody>
      </p:sp>
    </p:spTree>
    <p:extLst>
      <p:ext uri="{BB962C8B-B14F-4D97-AF65-F5344CB8AC3E}">
        <p14:creationId xmlns:p14="http://schemas.microsoft.com/office/powerpoint/2010/main" val="38755715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B77A1CD-4AFC-4DBA-8A9C-B28E7D878F58}"/>
              </a:ext>
            </a:extLst>
          </p:cNvPr>
          <p:cNvPicPr>
            <a:picLocks noChangeAspect="1"/>
          </p:cNvPicPr>
          <p:nvPr/>
        </p:nvPicPr>
        <p:blipFill>
          <a:blip r:embed="rId2"/>
          <a:stretch>
            <a:fillRect/>
          </a:stretch>
        </p:blipFill>
        <p:spPr>
          <a:xfrm>
            <a:off x="3984086" y="1144694"/>
            <a:ext cx="5056420" cy="3306120"/>
          </a:xfrm>
          <a:prstGeom prst="rect">
            <a:avLst/>
          </a:prstGeom>
        </p:spPr>
      </p:pic>
      <p:pic>
        <p:nvPicPr>
          <p:cNvPr id="6" name="Grafik 5">
            <a:extLst>
              <a:ext uri="{FF2B5EF4-FFF2-40B4-BE49-F238E27FC236}">
                <a16:creationId xmlns:a16="http://schemas.microsoft.com/office/drawing/2014/main" id="{5684D974-2926-480A-AE3D-7F981BB8DC5F}"/>
              </a:ext>
            </a:extLst>
          </p:cNvPr>
          <p:cNvPicPr>
            <a:picLocks noChangeAspect="1"/>
          </p:cNvPicPr>
          <p:nvPr/>
        </p:nvPicPr>
        <p:blipFill>
          <a:blip r:embed="rId3"/>
          <a:stretch>
            <a:fillRect/>
          </a:stretch>
        </p:blipFill>
        <p:spPr>
          <a:xfrm>
            <a:off x="0" y="1277957"/>
            <a:ext cx="4183703" cy="4244778"/>
          </a:xfrm>
          <a:prstGeom prst="rect">
            <a:avLst/>
          </a:prstGeom>
        </p:spPr>
      </p:pic>
      <p:sp>
        <p:nvSpPr>
          <p:cNvPr id="7" name="Titel 1">
            <a:extLst>
              <a:ext uri="{FF2B5EF4-FFF2-40B4-BE49-F238E27FC236}">
                <a16:creationId xmlns:a16="http://schemas.microsoft.com/office/drawing/2014/main" id="{F0D498BB-A8E7-40DA-A089-E66F56AE3026}"/>
              </a:ext>
            </a:extLst>
          </p:cNvPr>
          <p:cNvSpPr>
            <a:spLocks noGrp="1"/>
          </p:cNvSpPr>
          <p:nvPr>
            <p:ph type="title"/>
          </p:nvPr>
        </p:nvSpPr>
        <p:spPr>
          <a:xfrm>
            <a:off x="395291" y="531971"/>
            <a:ext cx="8353425" cy="323850"/>
          </a:xfrm>
        </p:spPr>
        <p:txBody>
          <a:bodyPr/>
          <a:lstStyle/>
          <a:p>
            <a:r>
              <a:rPr lang="en-US" dirty="0"/>
              <a:t>MEC</a:t>
            </a:r>
          </a:p>
        </p:txBody>
      </p:sp>
      <p:sp>
        <p:nvSpPr>
          <p:cNvPr id="8" name="Textfeld 7">
            <a:extLst>
              <a:ext uri="{FF2B5EF4-FFF2-40B4-BE49-F238E27FC236}">
                <a16:creationId xmlns:a16="http://schemas.microsoft.com/office/drawing/2014/main" id="{2B2A728E-EEF0-41C4-AC9A-DA73AA77D3CB}"/>
              </a:ext>
            </a:extLst>
          </p:cNvPr>
          <p:cNvSpPr txBox="1"/>
          <p:nvPr/>
        </p:nvSpPr>
        <p:spPr>
          <a:xfrm>
            <a:off x="3297086" y="578290"/>
            <a:ext cx="1439818" cy="307777"/>
          </a:xfrm>
          <a:prstGeom prst="rect">
            <a:avLst/>
          </a:prstGeom>
          <a:noFill/>
        </p:spPr>
        <p:txBody>
          <a:bodyPr wrap="none" rtlCol="0">
            <a:spAutoFit/>
          </a:bodyPr>
          <a:lstStyle/>
          <a:p>
            <a:pPr defTabSz="685800" fontAlgn="base">
              <a:spcBef>
                <a:spcPct val="0"/>
              </a:spcBef>
              <a:spcAft>
                <a:spcPct val="0"/>
              </a:spcAft>
            </a:pPr>
            <a:r>
              <a:rPr lang="de-DE" sz="1400" b="1" dirty="0">
                <a:solidFill>
                  <a:srgbClr val="000000"/>
                </a:solidFill>
                <a:latin typeface="Arial" charset="0"/>
                <a:cs typeface="Arial" charset="0"/>
              </a:rPr>
              <a:t>AIFS  vs. ICON</a:t>
            </a:r>
            <a:endParaRPr lang="en-US" sz="1400" b="1" dirty="0">
              <a:solidFill>
                <a:srgbClr val="000000"/>
              </a:solidFill>
              <a:latin typeface="Arial" charset="0"/>
              <a:cs typeface="Arial" charset="0"/>
            </a:endParaRPr>
          </a:p>
        </p:txBody>
      </p:sp>
      <p:sp>
        <p:nvSpPr>
          <p:cNvPr id="9" name="Textfeld 8">
            <a:extLst>
              <a:ext uri="{FF2B5EF4-FFF2-40B4-BE49-F238E27FC236}">
                <a16:creationId xmlns:a16="http://schemas.microsoft.com/office/drawing/2014/main" id="{F110891D-AB80-4429-ACB8-211B49FDCCB5}"/>
              </a:ext>
            </a:extLst>
          </p:cNvPr>
          <p:cNvSpPr txBox="1"/>
          <p:nvPr/>
        </p:nvSpPr>
        <p:spPr>
          <a:xfrm>
            <a:off x="4572000" y="4870499"/>
            <a:ext cx="3494996" cy="461665"/>
          </a:xfrm>
          <a:prstGeom prst="rect">
            <a:avLst/>
          </a:prstGeom>
          <a:noFill/>
        </p:spPr>
        <p:txBody>
          <a:bodyPr wrap="none" rtlCol="0">
            <a:spAutoFit/>
          </a:bodyPr>
          <a:lstStyle/>
          <a:p>
            <a:pPr marL="214313" indent="-214313" defTabSz="685800" fontAlgn="base">
              <a:spcBef>
                <a:spcPct val="0"/>
              </a:spcBef>
              <a:spcAft>
                <a:spcPct val="0"/>
              </a:spcAft>
              <a:buFont typeface="Arial" panose="020B0604020202020204" pitchFamily="34" charset="0"/>
              <a:buChar char="•"/>
            </a:pPr>
            <a:r>
              <a:rPr lang="de-DE" sz="1200" b="1" dirty="0">
                <a:solidFill>
                  <a:srgbClr val="000000"/>
                </a:solidFill>
                <a:latin typeface="Arial" charset="0"/>
                <a:cs typeface="Arial" charset="0"/>
              </a:rPr>
              <a:t>AIFS </a:t>
            </a:r>
            <a:r>
              <a:rPr lang="de-DE" sz="1200" b="1" dirty="0" err="1">
                <a:solidFill>
                  <a:srgbClr val="000000"/>
                </a:solidFill>
                <a:latin typeface="Arial" charset="0"/>
                <a:cs typeface="Arial" charset="0"/>
              </a:rPr>
              <a:t>much</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improved</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compared</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to</a:t>
            </a:r>
            <a:r>
              <a:rPr lang="de-DE" sz="1200" b="1" dirty="0">
                <a:solidFill>
                  <a:srgbClr val="000000"/>
                </a:solidFill>
                <a:latin typeface="Arial" charset="0"/>
                <a:cs typeface="Arial" charset="0"/>
              </a:rPr>
              <a:t> PANGU</a:t>
            </a:r>
          </a:p>
          <a:p>
            <a:pPr marL="214313" indent="-214313" defTabSz="685800" fontAlgn="base">
              <a:spcBef>
                <a:spcPct val="0"/>
              </a:spcBef>
              <a:spcAft>
                <a:spcPct val="0"/>
              </a:spcAft>
              <a:buFont typeface="Arial" panose="020B0604020202020204" pitchFamily="34" charset="0"/>
              <a:buChar char="•"/>
            </a:pPr>
            <a:r>
              <a:rPr lang="de-DE" sz="1200" b="1" dirty="0">
                <a:solidFill>
                  <a:srgbClr val="000000"/>
                </a:solidFill>
                <a:latin typeface="Arial" charset="0"/>
                <a:cs typeface="Arial" charset="0"/>
              </a:rPr>
              <a:t>Even </a:t>
            </a:r>
            <a:r>
              <a:rPr lang="de-DE" sz="1200" b="1" dirty="0" err="1">
                <a:solidFill>
                  <a:srgbClr val="000000"/>
                </a:solidFill>
                <a:latin typeface="Arial" charset="0"/>
                <a:cs typeface="Arial" charset="0"/>
              </a:rPr>
              <a:t>surface</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scores</a:t>
            </a:r>
            <a:r>
              <a:rPr lang="de-DE" sz="1200" b="1" dirty="0">
                <a:solidFill>
                  <a:srgbClr val="000000"/>
                </a:solidFill>
                <a:latin typeface="Arial" charset="0"/>
                <a:cs typeface="Arial" charset="0"/>
              </a:rPr>
              <a:t> </a:t>
            </a:r>
            <a:r>
              <a:rPr lang="de-DE" sz="1200" b="1" dirty="0" err="1">
                <a:solidFill>
                  <a:srgbClr val="000000"/>
                </a:solidFill>
                <a:latin typeface="Arial" charset="0"/>
                <a:cs typeface="Arial" charset="0"/>
              </a:rPr>
              <a:t>are</a:t>
            </a:r>
            <a:r>
              <a:rPr lang="de-DE" sz="1200" b="1" dirty="0">
                <a:solidFill>
                  <a:srgbClr val="000000"/>
                </a:solidFill>
                <a:latin typeface="Arial" charset="0"/>
                <a:cs typeface="Arial" charset="0"/>
              </a:rPr>
              <a:t> </a:t>
            </a:r>
            <a:endParaRPr lang="en-US" sz="1200" b="1" dirty="0">
              <a:solidFill>
                <a:srgbClr val="000000"/>
              </a:solidFill>
              <a:latin typeface="Arial" charset="0"/>
              <a:cs typeface="Arial" charset="0"/>
            </a:endParaRPr>
          </a:p>
        </p:txBody>
      </p:sp>
      <p:sp>
        <p:nvSpPr>
          <p:cNvPr id="2" name="Rectangle 3">
            <a:extLst>
              <a:ext uri="{FF2B5EF4-FFF2-40B4-BE49-F238E27FC236}">
                <a16:creationId xmlns:a16="http://schemas.microsoft.com/office/drawing/2014/main" id="{DAB59A46-FA0E-BA6E-4A58-323EB244B96B}"/>
              </a:ext>
            </a:extLst>
          </p:cNvPr>
          <p:cNvSpPr txBox="1">
            <a:spLocks noChangeArrowheads="1"/>
          </p:cNvSpPr>
          <p:nvPr/>
        </p:nvSpPr>
        <p:spPr bwMode="auto">
          <a:xfrm>
            <a:off x="7050795" y="-258457"/>
            <a:ext cx="2495832" cy="64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264319" indent="-264319" defTabSz="685800">
              <a:spcBef>
                <a:spcPct val="0"/>
              </a:spcBef>
              <a:buClr>
                <a:srgbClr val="2D4B9B"/>
              </a:buClr>
              <a:buNone/>
            </a:pPr>
            <a:r>
              <a:rPr lang="de-DE" altLang="de-DE" sz="1400" b="1" kern="0" dirty="0">
                <a:solidFill>
                  <a:srgbClr val="000000"/>
                </a:solidFill>
                <a:latin typeface="Arial"/>
              </a:rPr>
              <a:t>	</a:t>
            </a:r>
          </a:p>
          <a:p>
            <a:pPr marL="264319" indent="-264319" defTabSz="685800">
              <a:spcBef>
                <a:spcPct val="0"/>
              </a:spcBef>
              <a:buClr>
                <a:srgbClr val="2D4B9B"/>
              </a:buClr>
              <a:buNone/>
            </a:pPr>
            <a:endParaRPr lang="de-DE" altLang="de-DE" sz="1400" b="1" kern="0" dirty="0">
              <a:solidFill>
                <a:srgbClr val="000000"/>
              </a:solidFill>
              <a:latin typeface="Arial"/>
            </a:endParaRPr>
          </a:p>
          <a:p>
            <a:pPr marL="264319" indent="-264319" defTabSz="685800">
              <a:spcBef>
                <a:spcPct val="0"/>
              </a:spcBef>
              <a:buClr>
                <a:srgbClr val="2D4B9B"/>
              </a:buClr>
              <a:buNone/>
            </a:pPr>
            <a:r>
              <a:rPr lang="de-DE" altLang="de-DE" sz="1400" b="1" kern="0" dirty="0">
                <a:solidFill>
                  <a:srgbClr val="000000"/>
                </a:solidFill>
                <a:latin typeface="Arial"/>
              </a:rPr>
              <a:t>	Felix Fundel</a:t>
            </a:r>
          </a:p>
          <a:p>
            <a:pPr marL="264319" indent="-264319" defTabSz="685800">
              <a:spcBef>
                <a:spcPct val="0"/>
              </a:spcBef>
              <a:buClr>
                <a:srgbClr val="2D4B9B"/>
              </a:buClr>
              <a:buNone/>
            </a:pPr>
            <a:r>
              <a:rPr lang="de-DE" altLang="de-DE" sz="1400" kern="0" dirty="0">
                <a:solidFill>
                  <a:srgbClr val="000000"/>
                </a:solidFill>
                <a:latin typeface="Arial"/>
              </a:rPr>
              <a:t>		</a:t>
            </a:r>
          </a:p>
        </p:txBody>
      </p:sp>
      <p:sp>
        <p:nvSpPr>
          <p:cNvPr id="3" name="Slide Number Placeholder 2">
            <a:extLst>
              <a:ext uri="{FF2B5EF4-FFF2-40B4-BE49-F238E27FC236}">
                <a16:creationId xmlns:a16="http://schemas.microsoft.com/office/drawing/2014/main" id="{F76D0EA9-66A4-C994-0FF0-16C9DE45053F}"/>
              </a:ext>
            </a:extLst>
          </p:cNvPr>
          <p:cNvSpPr>
            <a:spLocks noGrp="1"/>
          </p:cNvSpPr>
          <p:nvPr>
            <p:ph type="sldNum" sz="quarter" idx="11"/>
          </p:nvPr>
        </p:nvSpPr>
        <p:spPr/>
        <p:txBody>
          <a:bodyPr/>
          <a:lstStyle/>
          <a:p>
            <a:pPr>
              <a:defRPr/>
            </a:pPr>
            <a:fld id="{9AEE1EEC-1F3D-496F-80FE-60C0313105A3}" type="slidenum">
              <a:rPr lang="de-DE" smtClean="0"/>
              <a:pPr>
                <a:defRPr/>
              </a:pPr>
              <a:t>8</a:t>
            </a:fld>
            <a:endParaRPr lang="de-DE" dirty="0"/>
          </a:p>
        </p:txBody>
      </p:sp>
    </p:spTree>
    <p:extLst>
      <p:ext uri="{BB962C8B-B14F-4D97-AF65-F5344CB8AC3E}">
        <p14:creationId xmlns:p14="http://schemas.microsoft.com/office/powerpoint/2010/main" val="32615269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680460" y="3352800"/>
          <a:ext cx="1783080" cy="152400"/>
        </p:xfrm>
        <a:graphic>
          <a:graphicData uri="http://schemas.openxmlformats.org/drawingml/2006/table">
            <a:tbl>
              <a:tblPr/>
              <a:tblGrid>
                <a:gridCol w="1783080">
                  <a:extLst>
                    <a:ext uri="{9D8B030D-6E8A-4147-A177-3AD203B41FA5}">
                      <a16:colId xmlns:a16="http://schemas.microsoft.com/office/drawing/2014/main"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6" name="Picture 5" descr="logo2nd">
            <a:extLst>
              <a:ext uri="{FF2B5EF4-FFF2-40B4-BE49-F238E27FC236}">
                <a16:creationId xmlns:a16="http://schemas.microsoft.com/office/drawing/2014/main" id="{264ACB4A-D4E3-53E6-27D3-C05E6149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69919"/>
            <a:ext cx="1802581" cy="4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8C05DA4-5892-8002-4F2C-CF11607F4168}"/>
              </a:ext>
            </a:extLst>
          </p:cNvPr>
          <p:cNvPicPr>
            <a:picLocks noChangeAspect="1"/>
          </p:cNvPicPr>
          <p:nvPr/>
        </p:nvPicPr>
        <p:blipFill>
          <a:blip r:embed="rId4"/>
          <a:stretch>
            <a:fillRect/>
          </a:stretch>
        </p:blipFill>
        <p:spPr>
          <a:xfrm>
            <a:off x="786785" y="361852"/>
            <a:ext cx="8321719" cy="5227387"/>
          </a:xfrm>
          <a:prstGeom prst="rect">
            <a:avLst/>
          </a:prstGeom>
        </p:spPr>
      </p:pic>
      <p:grpSp>
        <p:nvGrpSpPr>
          <p:cNvPr id="16" name="Group 15">
            <a:extLst>
              <a:ext uri="{FF2B5EF4-FFF2-40B4-BE49-F238E27FC236}">
                <a16:creationId xmlns:a16="http://schemas.microsoft.com/office/drawing/2014/main" id="{B28AA788-D478-74FA-7EDD-90FB28650C94}"/>
              </a:ext>
            </a:extLst>
          </p:cNvPr>
          <p:cNvGrpSpPr/>
          <p:nvPr/>
        </p:nvGrpSpPr>
        <p:grpSpPr>
          <a:xfrm>
            <a:off x="3784687" y="1592887"/>
            <a:ext cx="2106145" cy="3830092"/>
            <a:chOff x="3406140" y="2061156"/>
            <a:chExt cx="2106145" cy="3830092"/>
          </a:xfrm>
        </p:grpSpPr>
        <p:pic>
          <p:nvPicPr>
            <p:cNvPr id="17" name="Picture 16" descr="A boat in the middle of the ocean&#10;&#10;Description automatically generated">
              <a:extLst>
                <a:ext uri="{FF2B5EF4-FFF2-40B4-BE49-F238E27FC236}">
                  <a16:creationId xmlns:a16="http://schemas.microsoft.com/office/drawing/2014/main" id="{2B469324-831A-53B9-FBFE-C3FECF99F4BE}"/>
                </a:ext>
              </a:extLst>
            </p:cNvPr>
            <p:cNvPicPr>
              <a:picLocks noChangeAspect="1"/>
            </p:cNvPicPr>
            <p:nvPr/>
          </p:nvPicPr>
          <p:blipFill rotWithShape="1">
            <a:blip r:embed="rId5">
              <a:extLst>
                <a:ext uri="{28A0092B-C50C-407E-A947-70E740481C1C}">
                  <a14:useLocalDpi xmlns:a14="http://schemas.microsoft.com/office/drawing/2010/main" val="0"/>
                </a:ext>
              </a:extLst>
            </a:blip>
            <a:srcRect l="29263" t="17346" r="48237" b="20254"/>
            <a:stretch/>
          </p:blipFill>
          <p:spPr>
            <a:xfrm>
              <a:off x="3406140" y="2061156"/>
              <a:ext cx="2057400" cy="3830092"/>
            </a:xfrm>
            <a:prstGeom prst="rect">
              <a:avLst/>
            </a:prstGeom>
          </p:spPr>
        </p:pic>
        <p:sp>
          <p:nvSpPr>
            <p:cNvPr id="18" name="TextBox 17">
              <a:extLst>
                <a:ext uri="{FF2B5EF4-FFF2-40B4-BE49-F238E27FC236}">
                  <a16:creationId xmlns:a16="http://schemas.microsoft.com/office/drawing/2014/main" id="{DE811A70-8AA2-9C96-60E2-7892476B6277}"/>
                </a:ext>
              </a:extLst>
            </p:cNvPr>
            <p:cNvSpPr txBox="1"/>
            <p:nvPr/>
          </p:nvSpPr>
          <p:spPr>
            <a:xfrm>
              <a:off x="3474720" y="2679286"/>
              <a:ext cx="2037565" cy="677108"/>
            </a:xfrm>
            <a:prstGeom prst="rect">
              <a:avLst/>
            </a:prstGeom>
            <a:noFill/>
          </p:spPr>
          <p:txBody>
            <a:bodyPr wrap="square" rtlCol="0">
              <a:spAutoFit/>
            </a:bodyPr>
            <a:lstStyle/>
            <a:p>
              <a:r>
                <a:rPr lang="en-GB" b="1" spc="300" dirty="0" err="1">
                  <a:effectLst>
                    <a:outerShdw blurRad="38100" dist="38100" dir="2700000" algn="tl">
                      <a:srgbClr val="000000">
                        <a:alpha val="43137"/>
                      </a:srgbClr>
                    </a:outerShdw>
                  </a:effectLst>
                  <a:latin typeface="Tenorite" panose="00000500000000000000" pitchFamily="2" charset="0"/>
                </a:rPr>
                <a:t>VerifMethods</a:t>
              </a:r>
              <a:r>
                <a:rPr lang="en-GB" b="1" spc="300" dirty="0">
                  <a:effectLst>
                    <a:outerShdw blurRad="38100" dist="38100" dir="2700000" algn="tl">
                      <a:srgbClr val="000000">
                        <a:alpha val="43137"/>
                      </a:srgbClr>
                    </a:outerShdw>
                  </a:effectLst>
                  <a:latin typeface="Tenorite" panose="00000500000000000000" pitchFamily="2" charset="0"/>
                </a:rPr>
                <a:t> </a:t>
              </a:r>
            </a:p>
            <a:p>
              <a:r>
                <a:rPr lang="en-GB" sz="2000" b="1" spc="300" dirty="0">
                  <a:effectLst>
                    <a:outerShdw blurRad="38100" dist="38100" dir="2700000" algn="tl">
                      <a:srgbClr val="000000">
                        <a:alpha val="43137"/>
                      </a:srgbClr>
                    </a:outerShdw>
                  </a:effectLst>
                  <a:latin typeface="Tenorite" panose="00000500000000000000" pitchFamily="2" charset="0"/>
                </a:rPr>
                <a:t>HIW</a:t>
              </a:r>
            </a:p>
          </p:txBody>
        </p:sp>
      </p:grpSp>
      <p:pic>
        <p:nvPicPr>
          <p:cNvPr id="2" name="Picture 5" descr="logo2nd">
            <a:extLst>
              <a:ext uri="{FF2B5EF4-FFF2-40B4-BE49-F238E27FC236}">
                <a16:creationId xmlns:a16="http://schemas.microsoft.com/office/drawing/2014/main" id="{BE7D1B3A-8915-854F-C5DC-CCE5D7FCC54A}"/>
              </a:ext>
            </a:extLst>
          </p:cNvPr>
          <p:cNvPicPr>
            <a:picLocks noChangeAspect="1" noChangeArrowheads="1"/>
          </p:cNvPicPr>
          <p:nvPr/>
        </p:nvPicPr>
        <p:blipFill>
          <a:blip r:embed="rId3" cstate="print"/>
          <a:srcRect/>
          <a:stretch>
            <a:fillRect/>
          </a:stretch>
        </p:blipFill>
        <p:spPr bwMode="auto">
          <a:xfrm>
            <a:off x="0" y="6400695"/>
            <a:ext cx="1786047" cy="446200"/>
          </a:xfrm>
          <a:prstGeom prst="rect">
            <a:avLst/>
          </a:prstGeom>
          <a:noFill/>
          <a:ln w="9525">
            <a:noFill/>
            <a:miter lim="800000"/>
            <a:headEnd/>
            <a:tailEnd/>
          </a:ln>
        </p:spPr>
      </p:pic>
      <p:pic>
        <p:nvPicPr>
          <p:cNvPr id="3" name="Picture 7" descr="Text&#10;&#10;Description automatically generated">
            <a:extLst>
              <a:ext uri="{FF2B5EF4-FFF2-40B4-BE49-F238E27FC236}">
                <a16:creationId xmlns:a16="http://schemas.microsoft.com/office/drawing/2014/main" id="{E0971D86-6EF3-3A01-F92A-3255C81CC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446" y="6372578"/>
            <a:ext cx="1395937" cy="487737"/>
          </a:xfrm>
          <a:prstGeom prst="rect">
            <a:avLst/>
          </a:prstGeom>
          <a:effectLst>
            <a:outerShdw blurRad="50800" dist="50800" dir="5400000" algn="ctr" rotWithShape="0">
              <a:schemeClr val="accent1">
                <a:lumMod val="75000"/>
              </a:schemeClr>
            </a:outerShdw>
          </a:effectLst>
        </p:spPr>
      </p:pic>
      <p:sp>
        <p:nvSpPr>
          <p:cNvPr id="4" name="Footer Placeholder 4">
            <a:extLst>
              <a:ext uri="{FF2B5EF4-FFF2-40B4-BE49-F238E27FC236}">
                <a16:creationId xmlns:a16="http://schemas.microsoft.com/office/drawing/2014/main" id="{8C1C0FE5-CAFF-1692-817A-7E2A34CE4162}"/>
              </a:ext>
            </a:extLst>
          </p:cNvPr>
          <p:cNvSpPr txBox="1">
            <a:spLocks/>
          </p:cNvSpPr>
          <p:nvPr/>
        </p:nvSpPr>
        <p:spPr>
          <a:xfrm>
            <a:off x="1224252" y="6462123"/>
            <a:ext cx="6990474" cy="342682"/>
          </a:xfrm>
          <a:prstGeom prst="rect">
            <a:avLst/>
          </a:prstGeom>
        </p:spPr>
        <p:txBody>
          <a:bodyPr vert="horz" anchor="b"/>
          <a:lstStyle>
            <a:defPPr>
              <a:defRPr lang="it-IT"/>
            </a:defPPr>
            <a:lvl1pPr marL="0" algn="ctr"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WG5 review, 26</a:t>
            </a:r>
            <a:r>
              <a:rPr lang="en-US" sz="1400" baseline="30000" dirty="0" err="1">
                <a:solidFill>
                  <a:prstClr val="black"/>
                </a:solidFill>
                <a:effectLst>
                  <a:outerShdw blurRad="38100" dist="38100" dir="2700000" algn="tl">
                    <a:srgbClr val="000000">
                      <a:alpha val="43137"/>
                    </a:srgbClr>
                  </a:outerShdw>
                </a:effectLst>
                <a:latin typeface="Century Gothic" panose="020B0502020202020204" pitchFamily="34" charset="0"/>
              </a:rPr>
              <a:t>th</a:t>
            </a: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rPr>
              <a:t> COSMO General Meeting, Offenbach</a:t>
            </a:r>
            <a:r>
              <a:rPr lang="en-US" sz="1400" dirty="0">
                <a:solidFill>
                  <a:prstClr val="black"/>
                </a:solidFill>
                <a:effectLst>
                  <a:outerShdw blurRad="38100" dist="38100" dir="2700000" algn="tl">
                    <a:srgbClr val="000000">
                      <a:alpha val="43137"/>
                    </a:srgbClr>
                  </a:outerShdw>
                </a:effectLst>
                <a:latin typeface="Century Gothic" panose="020B0502020202020204" pitchFamily="34" charset="0"/>
              </a:rPr>
              <a:t>, 04.09.2024</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2E1EFC80-8F20-5067-725B-032B3EBE371C}"/>
              </a:ext>
            </a:extLst>
          </p:cNvPr>
          <p:cNvSpPr>
            <a:spLocks noGrp="1"/>
          </p:cNvSpPr>
          <p:nvPr>
            <p:ph type="sldNum" sz="quarter" idx="12"/>
          </p:nvPr>
        </p:nvSpPr>
        <p:spPr/>
        <p:txBody>
          <a:bodyPr/>
          <a:lstStyle/>
          <a:p>
            <a:fld id="{D04CF772-E68F-4361-BA8B-04E036CC7765}" type="slidenum">
              <a:rPr lang="en-GB" smtClean="0"/>
              <a:t>9</a:t>
            </a:fld>
            <a:endParaRPr lang="en-GB"/>
          </a:p>
        </p:txBody>
      </p:sp>
    </p:spTree>
    <p:extLst>
      <p:ext uri="{BB962C8B-B14F-4D97-AF65-F5344CB8AC3E}">
        <p14:creationId xmlns:p14="http://schemas.microsoft.com/office/powerpoint/2010/main" val="1062684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2_DWD-PowerPoint">
  <a:themeElements>
    <a:clrScheme name="DWD-Farben PowerPoint">
      <a:dk1>
        <a:srgbClr val="2D4B9B"/>
      </a:dk1>
      <a:lt1>
        <a:sysClr val="window" lastClr="FFFFFF"/>
      </a:lt1>
      <a:dk2>
        <a:srgbClr val="96B9DC"/>
      </a:dk2>
      <a:lt2>
        <a:srgbClr val="D2E1F5"/>
      </a:lt2>
      <a:accent1>
        <a:srgbClr val="2D4B9B"/>
      </a:accent1>
      <a:accent2>
        <a:srgbClr val="9E3D00"/>
      </a:accent2>
      <a:accent3>
        <a:srgbClr val="945100"/>
      </a:accent3>
      <a:accent4>
        <a:srgbClr val="DE8004"/>
      </a:accent4>
      <a:accent5>
        <a:srgbClr val="608E00"/>
      </a:accent5>
      <a:accent6>
        <a:srgbClr val="2F6100"/>
      </a:accent6>
      <a:hlink>
        <a:srgbClr val="2D4B9B"/>
      </a:hlink>
      <a:folHlink>
        <a:srgbClr val="2D4B9B"/>
      </a:folHlink>
    </a:clrScheme>
    <a:fontScheme name="DWD-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ă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yw pakietu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reuzraster komplett">
  <a:themeElements>
    <a:clrScheme name="Benutzerdefiniert 1">
      <a:dk1>
        <a:srgbClr val="000000"/>
      </a:dk1>
      <a:lt1>
        <a:srgbClr val="FFFFFF"/>
      </a:lt1>
      <a:dk2>
        <a:srgbClr val="000000"/>
      </a:dk2>
      <a:lt2>
        <a:srgbClr val="7D6E5F"/>
      </a:lt2>
      <a:accent1>
        <a:srgbClr val="FF0000"/>
      </a:accent1>
      <a:accent2>
        <a:srgbClr val="7D6E5F"/>
      </a:accent2>
      <a:accent3>
        <a:srgbClr val="5A735F"/>
      </a:accent3>
      <a:accent4>
        <a:srgbClr val="000000"/>
      </a:accent4>
      <a:accent5>
        <a:srgbClr val="DAEDEF"/>
      </a:accent5>
      <a:accent6>
        <a:srgbClr val="FAB45F"/>
      </a:accent6>
      <a:hlink>
        <a:srgbClr val="000000"/>
      </a:hlink>
      <a:folHlink>
        <a:srgbClr val="000000"/>
      </a:folHlink>
    </a:clrScheme>
    <a:fontScheme name="GSEDI">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lnDef>
  </a:objectDefaults>
  <a:extraClrSchemeLst>
    <a:extraClrScheme>
      <a:clrScheme name="GSED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ED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ED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ED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ED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ED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EDI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ED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ED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ED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ED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ED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_Format_16-9.pptx" id="{14B80262-283B-4455-926B-736EE80994B7}" vid="{03C32CFB-F977-44A6-8C51-B08D66399866}"/>
    </a:ext>
  </a:extLst>
</a:theme>
</file>

<file path=ppt/theme/theme3.xml><?xml version="1.0" encoding="utf-8"?>
<a:theme xmlns:a="http://schemas.openxmlformats.org/drawingml/2006/main" name="1_DWD-PowerPoint">
  <a:themeElements>
    <a:clrScheme name="DWD-Farben PowerPoint">
      <a:dk1>
        <a:srgbClr val="2D4B9B"/>
      </a:dk1>
      <a:lt1>
        <a:sysClr val="window" lastClr="FFFFFF"/>
      </a:lt1>
      <a:dk2>
        <a:srgbClr val="96B9DC"/>
      </a:dk2>
      <a:lt2>
        <a:srgbClr val="D2E1F5"/>
      </a:lt2>
      <a:accent1>
        <a:srgbClr val="2D4B9B"/>
      </a:accent1>
      <a:accent2>
        <a:srgbClr val="9E3D00"/>
      </a:accent2>
      <a:accent3>
        <a:srgbClr val="945100"/>
      </a:accent3>
      <a:accent4>
        <a:srgbClr val="DE8004"/>
      </a:accent4>
      <a:accent5>
        <a:srgbClr val="608E00"/>
      </a:accent5>
      <a:accent6>
        <a:srgbClr val="2F6100"/>
      </a:accent6>
      <a:hlink>
        <a:srgbClr val="2D4B9B"/>
      </a:hlink>
      <a:folHlink>
        <a:srgbClr val="2D4B9B"/>
      </a:folHlink>
    </a:clrScheme>
    <a:fontScheme name="DWD-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449263" rtl="0" eaLnBrk="1" fontAlgn="base" latinLnBrk="0" hangingPunct="0">
          <a:lnSpc>
            <a:spcPct val="93000"/>
          </a:lnSpc>
          <a:spcBef>
            <a:spcPct val="0"/>
          </a:spcBef>
          <a:spcAft>
            <a:spcPct val="0"/>
          </a:spcAft>
          <a:buClr>
            <a:srgbClr val="000000"/>
          </a:buClr>
          <a:buSzPct val="100000"/>
          <a:buFont typeface="Wingdings" panose="05000000000000000000" pitchFamily="2" charset="2"/>
          <a:buNone/>
          <a:tabLst/>
          <a:defRPr kumimoji="0" lang="en-GB" altLang="it-IT" sz="2400" b="1" i="0" u="none" strike="noStrike" cap="none" normalizeH="0" baseline="0" smtClean="0">
            <a:ln>
              <a:noFill/>
            </a:ln>
            <a:solidFill>
              <a:schemeClr val="tx1"/>
            </a:solidFill>
            <a:effectLst/>
            <a:latin typeface="Calibri Light" panose="020F030202020403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449263" rtl="0" eaLnBrk="1" fontAlgn="base" latinLnBrk="0" hangingPunct="0">
          <a:lnSpc>
            <a:spcPct val="93000"/>
          </a:lnSpc>
          <a:spcBef>
            <a:spcPct val="0"/>
          </a:spcBef>
          <a:spcAft>
            <a:spcPct val="0"/>
          </a:spcAft>
          <a:buClr>
            <a:srgbClr val="000000"/>
          </a:buClr>
          <a:buSzPct val="100000"/>
          <a:buFont typeface="Wingdings" panose="05000000000000000000" pitchFamily="2" charset="2"/>
          <a:buNone/>
          <a:tabLst/>
          <a:defRPr kumimoji="0" lang="en-GB" altLang="it-IT" sz="2400" b="1" i="0" u="none" strike="noStrike" cap="none" normalizeH="0" baseline="0" smtClean="0">
            <a:ln>
              <a:noFill/>
            </a:ln>
            <a:solidFill>
              <a:schemeClr val="tx1"/>
            </a:solidFill>
            <a:effectLst/>
            <a:latin typeface="Calibri Light" panose="020F030202020403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Kreuzraster komplett">
  <a:themeElements>
    <a:clrScheme name="Benutzerdefiniert 1">
      <a:dk1>
        <a:srgbClr val="000000"/>
      </a:dk1>
      <a:lt1>
        <a:srgbClr val="FFFFFF"/>
      </a:lt1>
      <a:dk2>
        <a:srgbClr val="000000"/>
      </a:dk2>
      <a:lt2>
        <a:srgbClr val="7D6E5F"/>
      </a:lt2>
      <a:accent1>
        <a:srgbClr val="FF0000"/>
      </a:accent1>
      <a:accent2>
        <a:srgbClr val="7D6E5F"/>
      </a:accent2>
      <a:accent3>
        <a:srgbClr val="5A735F"/>
      </a:accent3>
      <a:accent4>
        <a:srgbClr val="000000"/>
      </a:accent4>
      <a:accent5>
        <a:srgbClr val="DAEDEF"/>
      </a:accent5>
      <a:accent6>
        <a:srgbClr val="FAB45F"/>
      </a:accent6>
      <a:hlink>
        <a:srgbClr val="000000"/>
      </a:hlink>
      <a:folHlink>
        <a:srgbClr val="000000"/>
      </a:folHlink>
    </a:clrScheme>
    <a:fontScheme name="GSEDI">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100" b="0" i="0" u="none" strike="noStrike" cap="none" normalizeH="0" baseline="0" smtClean="0">
            <a:ln>
              <a:noFill/>
            </a:ln>
            <a:solidFill>
              <a:schemeClr val="tx1"/>
            </a:solidFill>
            <a:effectLst/>
            <a:latin typeface="Arial" charset="0"/>
          </a:defRPr>
        </a:defPPr>
      </a:lstStyle>
    </a:lnDef>
  </a:objectDefaults>
  <a:extraClrSchemeLst>
    <a:extraClrScheme>
      <a:clrScheme name="GSED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ED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ED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ED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ED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ED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EDI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ED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ED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ED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ED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ED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_Format_16-9.pptx" id="{14B80262-283B-4455-926B-736EE80994B7}" vid="{03C32CFB-F977-44A6-8C51-B08D66399866}"/>
    </a:ext>
  </a:extLst>
</a:theme>
</file>

<file path=ppt/theme/theme9.xml><?xml version="1.0" encoding="utf-8"?>
<a:theme xmlns:a="http://schemas.openxmlformats.org/drawingml/2006/main" name="DWD-PowerPoint">
  <a:themeElements>
    <a:clrScheme name="DWD-Farben PowerPoint">
      <a:dk1>
        <a:srgbClr val="2D4B9B"/>
      </a:dk1>
      <a:lt1>
        <a:sysClr val="window" lastClr="FFFFFF"/>
      </a:lt1>
      <a:dk2>
        <a:srgbClr val="96B9DC"/>
      </a:dk2>
      <a:lt2>
        <a:srgbClr val="D2E1F5"/>
      </a:lt2>
      <a:accent1>
        <a:srgbClr val="2D4B9B"/>
      </a:accent1>
      <a:accent2>
        <a:srgbClr val="9E3D00"/>
      </a:accent2>
      <a:accent3>
        <a:srgbClr val="945100"/>
      </a:accent3>
      <a:accent4>
        <a:srgbClr val="DE8004"/>
      </a:accent4>
      <a:accent5>
        <a:srgbClr val="608E00"/>
      </a:accent5>
      <a:accent6>
        <a:srgbClr val="2F6100"/>
      </a:accent6>
      <a:hlink>
        <a:srgbClr val="2D4B9B"/>
      </a:hlink>
      <a:folHlink>
        <a:srgbClr val="2D4B9B"/>
      </a:folHlink>
    </a:clrScheme>
    <a:fontScheme name="DWD-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2531</TotalTime>
  <Words>4771</Words>
  <Application>Microsoft Office PowerPoint</Application>
  <PresentationFormat>On-screen Show (4:3)</PresentationFormat>
  <Paragraphs>597</Paragraphs>
  <Slides>47</Slides>
  <Notes>24</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47</vt:i4>
      </vt:variant>
    </vt:vector>
  </HeadingPairs>
  <TitlesOfParts>
    <vt:vector size="81" baseType="lpstr">
      <vt:lpstr>Aptos</vt:lpstr>
      <vt:lpstr>Aptos Display</vt:lpstr>
      <vt:lpstr>Arial</vt:lpstr>
      <vt:lpstr>Arial Black</vt:lpstr>
      <vt:lpstr>Arial Nova</vt:lpstr>
      <vt:lpstr>Arial,Sans-Serif</vt:lpstr>
      <vt:lpstr>Calibri</vt:lpstr>
      <vt:lpstr>Calibri Light</vt:lpstr>
      <vt:lpstr>Century Gothic</vt:lpstr>
      <vt:lpstr>DejaVu Sans</vt:lpstr>
      <vt:lpstr>Franklin Gothic Demi</vt:lpstr>
      <vt:lpstr>Liberation Mono</vt:lpstr>
      <vt:lpstr>Noto Sans Symbols</vt:lpstr>
      <vt:lpstr>Roboto Light</vt:lpstr>
      <vt:lpstr>Symbol</vt:lpstr>
      <vt:lpstr>Tenorite</vt:lpstr>
      <vt:lpstr>Times New Roman</vt:lpstr>
      <vt:lpstr>Wingdings</vt:lpstr>
      <vt:lpstr>Office Theme</vt:lpstr>
      <vt:lpstr>1_Kreuzraster komplett</vt:lpstr>
      <vt:lpstr>1_DWD-PowerPoint</vt:lpstr>
      <vt:lpstr>1_DWD Standard Master</vt:lpstr>
      <vt:lpstr>3_Office Theme</vt:lpstr>
      <vt:lpstr>Struttura predefinita</vt:lpstr>
      <vt:lpstr>DWD Standard Master</vt:lpstr>
      <vt:lpstr>2_Kreuzraster komplett</vt:lpstr>
      <vt:lpstr>DWD-PowerPoint</vt:lpstr>
      <vt:lpstr>2_DWD-PowerPoint</vt:lpstr>
      <vt:lpstr>Temă Office</vt:lpstr>
      <vt:lpstr>2_Office Theme</vt:lpstr>
      <vt:lpstr>Motyw pakietu Office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FFV2 Update</vt:lpstr>
      <vt:lpstr>MEC</vt:lpstr>
      <vt:lpstr>MEC</vt:lpstr>
      <vt:lpstr>PowerPoint Presentation</vt:lpstr>
      <vt:lpstr>WW from Model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AI front prediction system    -Verification Update-  </vt:lpstr>
      <vt:lpstr>PowerPoint Presentation</vt:lpstr>
      <vt:lpstr>Evaluation (against human analysis) </vt:lpstr>
      <vt:lpstr>PowerPoint Presentation</vt:lpstr>
      <vt:lpstr>PowerPoint Presentation</vt:lpstr>
      <vt:lpstr>PowerPoint Presentation</vt:lpstr>
      <vt:lpstr>Task 2 – Running IFS-ENS </vt:lpstr>
      <vt:lpstr>PowerPoint Presentation</vt:lpstr>
      <vt:lpstr>PowerPoint Presentation</vt:lpstr>
      <vt:lpstr>PowerPoint Presentation</vt:lpstr>
      <vt:lpstr>PowerPoint Presentation</vt:lpstr>
      <vt:lpstr>PowerPoint Presentation</vt:lpstr>
      <vt:lpstr>PowerPoint Presentation</vt:lpstr>
      <vt:lpstr> IMGW-PIB: Jan Szturc, Anna Jurczyk, Katarzyna Ośródka, Magdalena Pasierb, Marcin Grzelczyk, Radosław Drożdżoł, Martyna Zosicz, Bartłomiej Sobczyk, Adam Jaczewski, Joanna Linkowska (?) HNMS: Flora Gofa, Dimitra Boucouvala CIMA: Massimo Milelli, Elena Oberto, Francesco Uboldi ARPA Piemonte: Valeria Garbero Politecnico di Torino: Tanguy Houget CNMCA: Francesco Sudati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vt:lpstr>
      <vt:lpstr>MEC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Flora Gofa</dc:creator>
  <cp:lastModifiedBy>Flora Gofa</cp:lastModifiedBy>
  <cp:revision>168</cp:revision>
  <dcterms:created xsi:type="dcterms:W3CDTF">2023-09-03T06:59:38Z</dcterms:created>
  <dcterms:modified xsi:type="dcterms:W3CDTF">2024-09-05T06:18:58Z</dcterms:modified>
</cp:coreProperties>
</file>