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0" r:id="rId3"/>
  </p:sldMasterIdLst>
  <p:notesMasterIdLst>
    <p:notesMasterId r:id="rId42"/>
  </p:notesMasterIdLst>
  <p:handoutMasterIdLst>
    <p:handoutMasterId r:id="rId43"/>
  </p:handoutMasterIdLst>
  <p:sldIdLst>
    <p:sldId id="334" r:id="rId4"/>
    <p:sldId id="852" r:id="rId5"/>
    <p:sldId id="989" r:id="rId6"/>
    <p:sldId id="854" r:id="rId7"/>
    <p:sldId id="995" r:id="rId8"/>
    <p:sldId id="996" r:id="rId9"/>
    <p:sldId id="998" r:id="rId10"/>
    <p:sldId id="997" r:id="rId11"/>
    <p:sldId id="999" r:id="rId12"/>
    <p:sldId id="951" r:id="rId13"/>
    <p:sldId id="1007" r:id="rId14"/>
    <p:sldId id="957" r:id="rId15"/>
    <p:sldId id="959" r:id="rId16"/>
    <p:sldId id="627" r:id="rId17"/>
    <p:sldId id="952" r:id="rId18"/>
    <p:sldId id="987" r:id="rId19"/>
    <p:sldId id="1008" r:id="rId20"/>
    <p:sldId id="1032" r:id="rId21"/>
    <p:sldId id="1035" r:id="rId22"/>
    <p:sldId id="1034" r:id="rId23"/>
    <p:sldId id="1023" r:id="rId24"/>
    <p:sldId id="1031" r:id="rId25"/>
    <p:sldId id="1025" r:id="rId26"/>
    <p:sldId id="858" r:id="rId27"/>
    <p:sldId id="956" r:id="rId28"/>
    <p:sldId id="1037" r:id="rId29"/>
    <p:sldId id="692" r:id="rId30"/>
    <p:sldId id="678" r:id="rId31"/>
    <p:sldId id="693" r:id="rId32"/>
    <p:sldId id="1036" r:id="rId33"/>
    <p:sldId id="1009" r:id="rId34"/>
    <p:sldId id="1018" r:id="rId35"/>
    <p:sldId id="1015" r:id="rId36"/>
    <p:sldId id="1014" r:id="rId37"/>
    <p:sldId id="1019" r:id="rId38"/>
    <p:sldId id="872" r:id="rId39"/>
    <p:sldId id="1017" r:id="rId40"/>
    <p:sldId id="994" r:id="rId41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CC"/>
    <a:srgbClr val="008000"/>
    <a:srgbClr val="0000FF"/>
    <a:srgbClr val="33CC33"/>
    <a:srgbClr val="005A9E"/>
    <a:srgbClr val="00FF00"/>
    <a:srgbClr val="00CC00"/>
    <a:srgbClr val="0066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>
      <p:cViewPr varScale="1">
        <p:scale>
          <a:sx n="68" d="100"/>
          <a:sy n="68" d="100"/>
        </p:scale>
        <p:origin x="13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52083AA-FCAE-46E9-92CC-9FF1C2B3F616}" type="datetimeFigureOut">
              <a:rPr lang="he-IL" smtClean="0"/>
              <a:t>ל'/אב/תשפ"ד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1E85DD3-4DE7-423F-81A4-FBF1B679BEE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59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B6950A7-E748-455D-AC61-9CB6E7AA54CC}" type="datetimeFigureOut">
              <a:rPr lang="he-IL" smtClean="0"/>
              <a:t>ל'/אב/תשפ"ד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35FB8DA-4C1D-49DB-B1E6-449BD2911D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650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383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56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431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9" y="188922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7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9" y="544037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51315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5" y="225425"/>
            <a:ext cx="23034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Detlev Majewski, DWD, Abt. FE1 – 09/2013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4DEE-EBFC-4CFE-BE72-BB0BBEFEE1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359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468313" y="6581785"/>
            <a:ext cx="1816100" cy="207963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>
                <a:latin typeface="Arial" pitchFamily="34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ED5C9C-BB4B-4A21-A5DE-E9C17CEBA3E6}" type="datetime1">
              <a:rPr lang="de-DE">
                <a:solidFill>
                  <a:srgbClr val="000000"/>
                </a:solidFill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03.09.2024</a:t>
            </a:fld>
            <a:r>
              <a:rPr lang="de-DE">
                <a:solidFill>
                  <a:srgbClr val="000000"/>
                </a:solidFill>
              </a:rPr>
              <a:t>  Zängl</a:t>
            </a:r>
          </a:p>
        </p:txBody>
      </p:sp>
    </p:spTree>
    <p:extLst>
      <p:ext uri="{BB962C8B-B14F-4D97-AF65-F5344CB8AC3E}">
        <p14:creationId xmlns:p14="http://schemas.microsoft.com/office/powerpoint/2010/main" val="84072957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00039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052736"/>
            <a:ext cx="8353425" cy="431800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700808"/>
            <a:ext cx="8353425" cy="4318000"/>
          </a:xfrm>
        </p:spPr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547813" y="6381750"/>
            <a:ext cx="3887787" cy="2159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SINFONY 2017, Offenbach</a:t>
            </a:r>
            <a:endParaRPr lang="de-DE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CF19639-3722-4182-86C8-0187D405F82D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354136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711240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03751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886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489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SINFONY 2017, Offenbach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F6491-FF58-4B5D-AB2D-B43F69F7F3E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26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012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109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81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758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47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1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934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40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1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91" y="1839915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6" name="Line 23"/>
          <p:cNvSpPr>
            <a:spLocks noChangeShapeType="1"/>
          </p:cNvSpPr>
          <p:nvPr userDrawn="1"/>
        </p:nvSpPr>
        <p:spPr bwMode="auto">
          <a:xfrm>
            <a:off x="244481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7" name="Picture 28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7" y="6405571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9" y="188922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Line 23"/>
          <p:cNvSpPr>
            <a:spLocks noChangeShapeType="1"/>
          </p:cNvSpPr>
          <p:nvPr userDrawn="1"/>
        </p:nvSpPr>
        <p:spPr bwMode="auto">
          <a:xfrm>
            <a:off x="244477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1" y="6381750"/>
            <a:ext cx="3709988" cy="215900"/>
          </a:xfrm>
          <a:prstGeom prst="rect">
            <a:avLst/>
          </a:prstGeom>
          <a:ln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Detlev Majewski, DWD, Abt. FE1 – 09/2013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67C543-A322-4623-A76E-F52826ECA13D}" type="slidenum">
              <a:rPr lang="de-DE">
                <a:solidFill>
                  <a:srgbClr val="000000"/>
                </a:solidFill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06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21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316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421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351" indent="-352351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007" indent="-260296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079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184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8289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5394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Textmasterformate durch Klicken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1116013" y="6416675"/>
            <a:ext cx="3709987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noProof="0"/>
              <a:t>SINFONY 2017, Offenbach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752475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C496A2-5975-4C2B-9DFE-02A2A139E47F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366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2AC91EB-7CA0-4670-BA34-5B5724CC3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"/>
          <a:stretch/>
        </p:blipFill>
        <p:spPr>
          <a:xfrm>
            <a:off x="-9227" y="950861"/>
            <a:ext cx="9144000" cy="498338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45640" y="2401518"/>
            <a:ext cx="8395550" cy="1368152"/>
          </a:xfrm>
          <a:solidFill>
            <a:schemeClr val="bg1">
              <a:alpha val="54000"/>
            </a:schemeClr>
          </a:solidFill>
          <a:ln w="25400">
            <a:solidFill>
              <a:schemeClr val="tx2"/>
            </a:solidFill>
          </a:ln>
        </p:spPr>
        <p:txBody>
          <a:bodyPr>
            <a:noAutofit/>
          </a:bodyPr>
          <a:lstStyle/>
          <a:p>
            <a:pPr rtl="0"/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dirty="0"/>
              <a:t>louds and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dirty="0"/>
              <a:t>erosols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mprovements in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CON </a:t>
            </a:r>
            <a:r>
              <a:rPr lang="en-US" sz="3600" b="1" dirty="0">
                <a:solidFill>
                  <a:srgbClr val="FF0000"/>
                </a:solidFill>
              </a:rPr>
              <a:t>R</a:t>
            </a:r>
            <a:r>
              <a:rPr lang="en-US" sz="3600" dirty="0"/>
              <a:t>adiation Scheme - </a:t>
            </a:r>
            <a:r>
              <a:rPr lang="en-US" sz="3600" b="1" dirty="0">
                <a:solidFill>
                  <a:srgbClr val="FF0000"/>
                </a:solidFill>
              </a:rPr>
              <a:t>CAIIR</a:t>
            </a:r>
            <a:r>
              <a:rPr lang="en-US" sz="3600" dirty="0"/>
              <a:t> Priority Project</a:t>
            </a:r>
            <a:endParaRPr lang="he-IL" sz="3600" dirty="0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971600" y="5977688"/>
            <a:ext cx="770480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/>
              <a:t>Harel Muskatel (IMS)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sz="2000" dirty="0"/>
              <a:t>26</a:t>
            </a:r>
            <a:r>
              <a:rPr lang="en-US" sz="2000" baseline="30000" dirty="0"/>
              <a:t>th</a:t>
            </a:r>
            <a:r>
              <a:rPr lang="en-US" sz="2000" dirty="0"/>
              <a:t> COSMO General Meeting, September 4, 2024</a:t>
            </a:r>
            <a:endParaRPr lang="he-IL" sz="2000" dirty="0"/>
          </a:p>
        </p:txBody>
      </p:sp>
      <p:sp>
        <p:nvSpPr>
          <p:cNvPr id="14" name="כותרת משנה 2"/>
          <p:cNvSpPr txBox="1">
            <a:spLocks/>
          </p:cNvSpPr>
          <p:nvPr/>
        </p:nvSpPr>
        <p:spPr>
          <a:xfrm>
            <a:off x="8358944" y="-210952"/>
            <a:ext cx="964493" cy="42190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chemeClr val="bg1"/>
                </a:solidFill>
                <a:ea typeface="+mj-ea"/>
                <a:cs typeface="+mj-cs"/>
              </a:rPr>
              <a:t>בס"ד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E6754E-6E3A-4E1B-BA0D-6F40241CB5C3}"/>
              </a:ext>
            </a:extLst>
          </p:cNvPr>
          <p:cNvGrpSpPr/>
          <p:nvPr/>
        </p:nvGrpSpPr>
        <p:grpSpPr>
          <a:xfrm>
            <a:off x="1606316" y="116632"/>
            <a:ext cx="5773996" cy="709325"/>
            <a:chOff x="955631" y="534536"/>
            <a:chExt cx="6272289" cy="925325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77FCF177-0D43-4D07-91E4-B9B27A0FE800}"/>
                </a:ext>
              </a:extLst>
            </p:cNvPr>
            <p:cNvGrpSpPr/>
            <p:nvPr/>
          </p:nvGrpSpPr>
          <p:grpSpPr>
            <a:xfrm>
              <a:off x="955631" y="534536"/>
              <a:ext cx="5100526" cy="925324"/>
              <a:chOff x="280869" y="177715"/>
              <a:chExt cx="5100526" cy="925324"/>
            </a:xfrm>
          </p:grpSpPr>
          <p:pic>
            <p:nvPicPr>
              <p:cNvPr id="15" name="תמונה 5">
                <a:extLst>
                  <a:ext uri="{FF2B5EF4-FFF2-40B4-BE49-F238E27FC236}">
                    <a16:creationId xmlns:a16="http://schemas.microsoft.com/office/drawing/2014/main" id="{959EFD2B-5055-4619-AEF0-430E58555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981" y="188640"/>
                <a:ext cx="857250" cy="914399"/>
              </a:xfrm>
              <a:prstGeom prst="rect">
                <a:avLst/>
              </a:prstGeom>
            </p:spPr>
          </p:pic>
          <p:pic>
            <p:nvPicPr>
              <p:cNvPr id="16" name="Picture 44" descr="logo">
                <a:extLst>
                  <a:ext uri="{FF2B5EF4-FFF2-40B4-BE49-F238E27FC236}">
                    <a16:creationId xmlns:a16="http://schemas.microsoft.com/office/drawing/2014/main" id="{858E1821-6532-4E29-9237-BC1311C811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869" y="332656"/>
                <a:ext cx="2835002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תמונה 7">
                <a:extLst>
                  <a:ext uri="{FF2B5EF4-FFF2-40B4-BE49-F238E27FC236}">
                    <a16:creationId xmlns:a16="http://schemas.microsoft.com/office/drawing/2014/main" id="{6D2B9339-CFD1-4712-B846-11F340DA7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1315" y="177715"/>
                <a:ext cx="720080" cy="895621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42356E-1F6F-4591-80BB-29DD9287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2966" y="564238"/>
              <a:ext cx="874954" cy="895623"/>
            </a:xfrm>
            <a:prstGeom prst="rect">
              <a:avLst/>
            </a:prstGeom>
          </p:spPr>
        </p:pic>
      </p:grpSp>
      <p:cxnSp>
        <p:nvCxnSpPr>
          <p:cNvPr id="18" name="מחבר ישר 5">
            <a:extLst>
              <a:ext uri="{FF2B5EF4-FFF2-40B4-BE49-F238E27FC236}">
                <a16:creationId xmlns:a16="http://schemas.microsoft.com/office/drawing/2014/main" id="{ABE4F48C-9B0B-491E-8061-758D0D3EC166}"/>
              </a:ext>
            </a:extLst>
          </p:cNvPr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5">
            <a:extLst>
              <a:ext uri="{FF2B5EF4-FFF2-40B4-BE49-F238E27FC236}">
                <a16:creationId xmlns:a16="http://schemas.microsoft.com/office/drawing/2014/main" id="{F70DEFBD-D11F-47DA-9A81-6D1941C3E3E0}"/>
              </a:ext>
            </a:extLst>
          </p:cNvPr>
          <p:cNvCxnSpPr/>
          <p:nvPr/>
        </p:nvCxnSpPr>
        <p:spPr>
          <a:xfrm>
            <a:off x="-8258" y="935827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climatology - Seasonal AOD at 550nm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024C21C-0460-4980-B1E0-8C8638CE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90" y="825651"/>
            <a:ext cx="6532162" cy="596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87129-2789-4E8E-B6DC-144093B91357}"/>
              </a:ext>
            </a:extLst>
          </p:cNvPr>
          <p:cNvSpPr/>
          <p:nvPr/>
        </p:nvSpPr>
        <p:spPr>
          <a:xfrm>
            <a:off x="7884368" y="6164573"/>
            <a:ext cx="124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 err="1"/>
              <a:t>Bozzo</a:t>
            </a:r>
            <a:r>
              <a:rPr lang="en-US" dirty="0"/>
              <a:t> et al.</a:t>
            </a:r>
          </a:p>
          <a:p>
            <a:pPr algn="l" rtl="0"/>
            <a:r>
              <a:rPr lang="en-US" dirty="0"/>
              <a:t>2017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542658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Zonal-mean layer-integrated mass profiles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7D87129-2789-4E8E-B6DC-144093B91357}"/>
              </a:ext>
            </a:extLst>
          </p:cNvPr>
          <p:cNvSpPr/>
          <p:nvPr/>
        </p:nvSpPr>
        <p:spPr>
          <a:xfrm>
            <a:off x="5940152" y="6146360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/>
              <a:t>Bozzo</a:t>
            </a:r>
            <a:r>
              <a:rPr lang="en-US" dirty="0"/>
              <a:t> et al. 2020</a:t>
            </a:r>
            <a:endParaRPr lang="he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2EF9C-4125-479F-B87E-841F2A00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9" y="841070"/>
            <a:ext cx="4280909" cy="596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90CB6-2B91-4F7A-B871-F3533475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55" y="1535253"/>
            <a:ext cx="4310983" cy="435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E4440F-F864-4F85-8BE4-E0B8703781CA}"/>
              </a:ext>
            </a:extLst>
          </p:cNvPr>
          <p:cNvSpPr/>
          <p:nvPr/>
        </p:nvSpPr>
        <p:spPr>
          <a:xfrm>
            <a:off x="890004" y="1553108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SS</a:t>
            </a:r>
            <a:endParaRPr lang="he-IL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520ACF-B0E6-4AE6-A188-A3F5D1132FD9}"/>
              </a:ext>
            </a:extLst>
          </p:cNvPr>
          <p:cNvSpPr/>
          <p:nvPr/>
        </p:nvSpPr>
        <p:spPr>
          <a:xfrm>
            <a:off x="1411187" y="974313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Jan</a:t>
            </a:r>
            <a:endParaRPr lang="he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3BF3A-261B-466B-B5FD-97CBCA6612AD}"/>
              </a:ext>
            </a:extLst>
          </p:cNvPr>
          <p:cNvSpPr/>
          <p:nvPr/>
        </p:nvSpPr>
        <p:spPr>
          <a:xfrm>
            <a:off x="3562152" y="97431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Jul</a:t>
            </a:r>
            <a:endParaRPr lang="he-I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D7295-5120-40B0-9360-E89E605CC129}"/>
              </a:ext>
            </a:extLst>
          </p:cNvPr>
          <p:cNvSpPr/>
          <p:nvPr/>
        </p:nvSpPr>
        <p:spPr>
          <a:xfrm>
            <a:off x="5669899" y="161950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Jan</a:t>
            </a:r>
            <a:endParaRPr lang="he-I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21BA3-CE48-484E-A2DC-25ACA2ECA076}"/>
              </a:ext>
            </a:extLst>
          </p:cNvPr>
          <p:cNvSpPr/>
          <p:nvPr/>
        </p:nvSpPr>
        <p:spPr>
          <a:xfrm>
            <a:off x="7820864" y="162880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Jul</a:t>
            </a:r>
            <a:endParaRPr lang="he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900F17-E327-416E-8F6F-DCF9AAD9E825}"/>
              </a:ext>
            </a:extLst>
          </p:cNvPr>
          <p:cNvSpPr/>
          <p:nvPr/>
        </p:nvSpPr>
        <p:spPr>
          <a:xfrm>
            <a:off x="858715" y="3556537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DU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A14CFC-DAF3-426C-9559-15DA77995672}"/>
              </a:ext>
            </a:extLst>
          </p:cNvPr>
          <p:cNvSpPr/>
          <p:nvPr/>
        </p:nvSpPr>
        <p:spPr>
          <a:xfrm>
            <a:off x="797801" y="5523903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OM</a:t>
            </a:r>
            <a:endParaRPr lang="he-IL" b="1" dirty="0">
              <a:solidFill>
                <a:srgbClr val="008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CCCC6D-2B3F-4251-9C90-466CFF62ED12}"/>
              </a:ext>
            </a:extLst>
          </p:cNvPr>
          <p:cNvSpPr/>
          <p:nvPr/>
        </p:nvSpPr>
        <p:spPr>
          <a:xfrm>
            <a:off x="5179960" y="2276872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BC</a:t>
            </a:r>
            <a:endParaRPr lang="he-IL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011DB1-941D-4147-A7E0-8938CE1B275D}"/>
              </a:ext>
            </a:extLst>
          </p:cNvPr>
          <p:cNvSpPr/>
          <p:nvPr/>
        </p:nvSpPr>
        <p:spPr>
          <a:xfrm>
            <a:off x="5225570" y="4199614"/>
            <a:ext cx="444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00CC"/>
                </a:solidFill>
              </a:rPr>
              <a:t>SU</a:t>
            </a:r>
            <a:endParaRPr lang="he-IL" b="1" dirty="0">
              <a:solidFill>
                <a:srgbClr val="9900C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51AE9-ADEB-4FAC-A351-99B190CCC479}"/>
              </a:ext>
            </a:extLst>
          </p:cNvPr>
          <p:cNvSpPr/>
          <p:nvPr/>
        </p:nvSpPr>
        <p:spPr>
          <a:xfrm>
            <a:off x="6732240" y="5816297"/>
            <a:ext cx="748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gr/m</a:t>
            </a:r>
            <a:r>
              <a:rPr lang="en-US" sz="1200" baseline="30000" dirty="0"/>
              <a:t>2</a:t>
            </a:r>
            <a:endParaRPr lang="he-IL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4467334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" y="1569655"/>
            <a:ext cx="9125045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ICON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Ice nucleation with </a:t>
            </a:r>
            <a:r>
              <a:rPr lang="en-U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DeMott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(2015)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1"/>
              <p:cNvSpPr/>
              <p:nvPr/>
            </p:nvSpPr>
            <p:spPr>
              <a:xfrm>
                <a:off x="0" y="5217433"/>
                <a:ext cx="3232214" cy="380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𝐈𝐍</m:t>
                      </m:r>
                      <m:r>
                        <a:rPr lang="en-US" alt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altLang="de-DE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US" altLang="de-DE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𝒆𝒙𝒑</m:t>
                          </m:r>
                        </m:e>
                        <m:sup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𝟑𝟎𝟒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de-D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he-IL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מלבן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17433"/>
                <a:ext cx="3232214" cy="380810"/>
              </a:xfrm>
              <a:prstGeom prst="rect">
                <a:avLst/>
              </a:prstGeom>
              <a:blipFill rotWithShape="0">
                <a:blip r:embed="rId3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2"/>
              <p:cNvSpPr/>
              <p:nvPr/>
            </p:nvSpPr>
            <p:spPr>
              <a:xfrm>
                <a:off x="3635769" y="5013176"/>
                <a:ext cx="5388848" cy="594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rtl="0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𝐈𝐍</m:t>
                    </m:r>
                    <m:r>
                      <a:rPr lang="en-US" altLang="de-DE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altLang="de-DE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𝒏𝒅𝒖𝒔𝒕</m:t>
                    </m:r>
                    <m:r>
                      <a:rPr lang="en-US" altLang="de-DE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de-DE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altLang="de-DE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de-DE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𝒅𝒖𝒔𝒕</m:t>
                            </m:r>
                          </m:sub>
                        </m:sSub>
                      </m:e>
                      <m:sup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sup>
                    </m:sSup>
                    <m:sSup>
                      <m:sSupPr>
                        <m:ctrlP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𝒆𝒙𝒑</m:t>
                        </m:r>
                      </m:e>
                      <m:sup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𝟒𝟔</m:t>
                        </m:r>
                        <m:d>
                          <m:dPr>
                            <m:ctrlPr>
                              <a:rPr lang="en-US" altLang="de-DE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altLang="de-DE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de-DE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de-DE" altLang="de-DE" b="1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מלבן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769" y="5013176"/>
                <a:ext cx="5388848" cy="594715"/>
              </a:xfrm>
              <a:prstGeom prst="rect">
                <a:avLst/>
              </a:prstGeom>
              <a:blipFill rotWithShape="0">
                <a:blip r:embed="rId4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מלבן 8"/>
          <p:cNvSpPr/>
          <p:nvPr/>
        </p:nvSpPr>
        <p:spPr>
          <a:xfrm>
            <a:off x="5466096" y="5884997"/>
            <a:ext cx="112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err="1"/>
              <a:t>Tegen</a:t>
            </a:r>
            <a:r>
              <a:rPr lang="en-US" sz="2400" b="1" dirty="0"/>
              <a:t> </a:t>
            </a:r>
            <a:endParaRPr lang="he-IL" sz="2400" b="1" dirty="0"/>
          </a:p>
        </p:txBody>
      </p:sp>
      <p:sp>
        <p:nvSpPr>
          <p:cNvPr id="10" name="מלבן 9"/>
          <p:cNvSpPr/>
          <p:nvPr/>
        </p:nvSpPr>
        <p:spPr>
          <a:xfrm>
            <a:off x="6876256" y="5884996"/>
            <a:ext cx="214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008000"/>
                </a:solidFill>
              </a:rPr>
              <a:t>CAMS forecast</a:t>
            </a:r>
            <a:endParaRPr lang="he-IL" sz="2400" b="1" dirty="0">
              <a:solidFill>
                <a:srgbClr val="008000"/>
              </a:solidFill>
            </a:endParaRPr>
          </a:p>
        </p:txBody>
      </p:sp>
      <p:cxnSp>
        <p:nvCxnSpPr>
          <p:cNvPr id="5" name="מחבר חץ ישר 4"/>
          <p:cNvCxnSpPr>
            <a:endCxn id="8" idx="2"/>
          </p:cNvCxnSpPr>
          <p:nvPr/>
        </p:nvCxnSpPr>
        <p:spPr>
          <a:xfrm flipV="1">
            <a:off x="5868144" y="5607891"/>
            <a:ext cx="462049" cy="34139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 flipV="1">
            <a:off x="6732241" y="5607891"/>
            <a:ext cx="517559" cy="32971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FAA733-ACEE-4785-824A-395CA7D4B97B}"/>
              </a:ext>
            </a:extLst>
          </p:cNvPr>
          <p:cNvGrpSpPr/>
          <p:nvPr/>
        </p:nvGrpSpPr>
        <p:grpSpPr>
          <a:xfrm>
            <a:off x="5658060" y="5619563"/>
            <a:ext cx="2730364" cy="1235035"/>
            <a:chOff x="5658060" y="5619563"/>
            <a:chExt cx="2730364" cy="1235035"/>
          </a:xfrm>
        </p:grpSpPr>
        <p:sp>
          <p:nvSpPr>
            <p:cNvPr id="13" name="מלבן 9">
              <a:extLst>
                <a:ext uri="{FF2B5EF4-FFF2-40B4-BE49-F238E27FC236}">
                  <a16:creationId xmlns:a16="http://schemas.microsoft.com/office/drawing/2014/main" id="{82BC9E31-2287-43D3-8FFC-2AEE8657AB2F}"/>
                </a:ext>
              </a:extLst>
            </p:cNvPr>
            <p:cNvSpPr/>
            <p:nvPr/>
          </p:nvSpPr>
          <p:spPr>
            <a:xfrm>
              <a:off x="5658060" y="6392933"/>
              <a:ext cx="27303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b="1" dirty="0">
                  <a:solidFill>
                    <a:srgbClr val="FF0000"/>
                  </a:solidFill>
                </a:rPr>
                <a:t>CAMS climatology</a:t>
              </a:r>
              <a:endParaRPr lang="he-IL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מחבר חץ ישר 13">
              <a:extLst>
                <a:ext uri="{FF2B5EF4-FFF2-40B4-BE49-F238E27FC236}">
                  <a16:creationId xmlns:a16="http://schemas.microsoft.com/office/drawing/2014/main" id="{337A7F19-FD9C-4956-8633-F92EF3225B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3634" y="5619563"/>
              <a:ext cx="19165" cy="885755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1380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ICON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Ice nucleation with </a:t>
            </a:r>
            <a:r>
              <a:rPr lang="en-U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DeMott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(2015)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6" y="1421471"/>
            <a:ext cx="8172400" cy="463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32040" y="2780928"/>
            <a:ext cx="2664296" cy="34957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000" b="1" dirty="0"/>
              <a:t>direct </a:t>
            </a:r>
            <a:r>
              <a:rPr lang="en-US" sz="2000" b="1" dirty="0">
                <a:solidFill>
                  <a:srgbClr val="008000"/>
                </a:solidFill>
              </a:rPr>
              <a:t>+ indirect effect</a:t>
            </a:r>
            <a:endParaRPr lang="he-IL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0157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14</a:t>
            </a:fld>
            <a:endParaRPr lang="he-IL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49188" y="-193712"/>
            <a:ext cx="8229600" cy="122413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IMS verifications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2C688-4953-4207-8EC2-0D867F555767}"/>
              </a:ext>
            </a:extLst>
          </p:cNvPr>
          <p:cNvGrpSpPr/>
          <p:nvPr/>
        </p:nvGrpSpPr>
        <p:grpSpPr>
          <a:xfrm>
            <a:off x="1160748" y="1165704"/>
            <a:ext cx="6822504" cy="4680520"/>
            <a:chOff x="1277888" y="1735129"/>
            <a:chExt cx="6372200" cy="41065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88" y="1735129"/>
              <a:ext cx="6372200" cy="4106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4355976" y="4653136"/>
              <a:ext cx="1152128" cy="864096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2699792" y="2780928"/>
              <a:ext cx="3240360" cy="28083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CE108F6-C895-44A7-ACAA-E5E3F0C0E0F0}"/>
              </a:ext>
            </a:extLst>
          </p:cNvPr>
          <p:cNvSpPr/>
          <p:nvPr/>
        </p:nvSpPr>
        <p:spPr>
          <a:xfrm>
            <a:off x="2780934" y="5985984"/>
            <a:ext cx="3205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Angsana New" panose="02020603050405020304" pitchFamily="18" charset="-34"/>
              </a:rPr>
              <a:t>Southeast Europe Domain (SEE)</a:t>
            </a:r>
            <a:endParaRPr lang="en-IL" dirty="0">
              <a:solidFill>
                <a:srgbClr val="0000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50CE3-C30A-49C4-8AF3-42EC171A2B89}"/>
              </a:ext>
            </a:extLst>
          </p:cNvPr>
          <p:cNvSpPr/>
          <p:nvPr/>
        </p:nvSpPr>
        <p:spPr>
          <a:xfrm>
            <a:off x="3457913" y="6314976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cs typeface="Angsana New" panose="02020603050405020304" pitchFamily="18" charset="-34"/>
              </a:rPr>
              <a:t>IMS Domain (EM)</a:t>
            </a:r>
            <a:endParaRPr lang="en-IL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041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IMS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8E25448-7E86-4D77-9407-229858BC31AF}"/>
              </a:ext>
            </a:extLst>
          </p:cNvPr>
          <p:cNvGrpSpPr/>
          <p:nvPr/>
        </p:nvGrpSpPr>
        <p:grpSpPr>
          <a:xfrm>
            <a:off x="2710615" y="3638462"/>
            <a:ext cx="5328592" cy="3052193"/>
            <a:chOff x="1623094" y="3284984"/>
            <a:chExt cx="5877124" cy="3467810"/>
          </a:xfrm>
        </p:grpSpPr>
        <p:pic>
          <p:nvPicPr>
            <p:cNvPr id="1026" name="img262540" descr="089483ec-80ba-40b2-a482-5f13d29f1bf2">
              <a:extLst>
                <a:ext uri="{FF2B5EF4-FFF2-40B4-BE49-F238E27FC236}">
                  <a16:creationId xmlns:a16="http://schemas.microsoft.com/office/drawing/2014/main" id="{67B12176-F399-444E-B4A8-26D294A8DE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2" b="15205"/>
            <a:stretch/>
          </p:blipFill>
          <p:spPr bwMode="auto">
            <a:xfrm>
              <a:off x="1623094" y="3284984"/>
              <a:ext cx="5877124" cy="3467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img262540" descr="089483ec-80ba-40b2-a482-5f13d29f1bf2">
              <a:extLst>
                <a:ext uri="{FF2B5EF4-FFF2-40B4-BE49-F238E27FC236}">
                  <a16:creationId xmlns:a16="http://schemas.microsoft.com/office/drawing/2014/main" id="{7D94AAE7-683E-4580-887A-2A4AD95A40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3" t="84506" r="35622" b="1897"/>
            <a:stretch/>
          </p:blipFill>
          <p:spPr bwMode="auto">
            <a:xfrm>
              <a:off x="2961665" y="5221582"/>
              <a:ext cx="3667425" cy="1251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FB105D-756E-4441-8794-FC8318252C10}"/>
                </a:ext>
              </a:extLst>
            </p:cNvPr>
            <p:cNvSpPr/>
            <p:nvPr/>
          </p:nvSpPr>
          <p:spPr>
            <a:xfrm>
              <a:off x="3385375" y="4900621"/>
              <a:ext cx="2820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Dec-2021, Jan-Apr-Oct-2022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id="{46771596-C0C5-4FEC-86AA-54C5F7E1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599" y="905347"/>
            <a:ext cx="5616624" cy="263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5BC33F9-7795-45BE-BC87-E3AB03C4951F}"/>
              </a:ext>
            </a:extLst>
          </p:cNvPr>
          <p:cNvSpPr/>
          <p:nvPr/>
        </p:nvSpPr>
        <p:spPr>
          <a:xfrm>
            <a:off x="21190" y="4796824"/>
            <a:ext cx="2556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altLang="de-DE" sz="2400" b="1" dirty="0">
                <a:solidFill>
                  <a:srgbClr val="FF0000"/>
                </a:solidFill>
                <a:cs typeface="Angsana New" panose="02020603050405020304" pitchFamily="18" charset="-34"/>
              </a:rPr>
              <a:t>CAMS climatology</a:t>
            </a:r>
            <a:endParaRPr lang="en-US" altLang="de-DE" sz="2400" b="1" dirty="0">
              <a:solidFill>
                <a:srgbClr val="0000FF"/>
              </a:solidFill>
              <a:cs typeface="Angsana New" panose="02020603050405020304" pitchFamily="18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B028AD-5A3E-4D8F-AFBD-C119B83C172E}"/>
              </a:ext>
            </a:extLst>
          </p:cNvPr>
          <p:cNvSpPr/>
          <p:nvPr/>
        </p:nvSpPr>
        <p:spPr>
          <a:xfrm>
            <a:off x="234847" y="2097267"/>
            <a:ext cx="2043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400" b="1" dirty="0">
                <a:solidFill>
                  <a:srgbClr val="00B050"/>
                </a:solidFill>
                <a:cs typeface="Angsana New" panose="02020603050405020304" pitchFamily="18" charset="-34"/>
              </a:rPr>
              <a:t>CAMS forecast</a:t>
            </a:r>
            <a:endParaRPr lang="en-US" altLang="de-DE" sz="2400" b="1" dirty="0">
              <a:solidFill>
                <a:srgbClr val="0000FF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6950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16</a:t>
            </a:fld>
            <a:endParaRPr lang="he-IL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1064" y="-193712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ICON Radiation Verifications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583668" y="982470"/>
            <a:ext cx="5976664" cy="738664"/>
          </a:xfrm>
          <a:prstGeom prst="rect">
            <a:avLst/>
          </a:prstGeom>
          <a:ln w="254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Bef>
                <a:spcPct val="0"/>
              </a:spcBef>
            </a:pPr>
            <a:r>
              <a:rPr lang="en-US" altLang="de-DE" sz="2800" dirty="0">
                <a:cs typeface="Angsana New" panose="02020603050405020304" pitchFamily="18" charset="-34"/>
              </a:rPr>
              <a:t>Dec2021, Jan, Apr, May, Sep, Oct 2022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3480" r="7863" b="21541"/>
          <a:stretch/>
        </p:blipFill>
        <p:spPr>
          <a:xfrm>
            <a:off x="797078" y="1864625"/>
            <a:ext cx="7549844" cy="465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581128"/>
            <a:ext cx="319305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189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Global simulations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589D69-13CB-430E-A941-E9A93A916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9"/>
          <a:stretch/>
        </p:blipFill>
        <p:spPr>
          <a:xfrm>
            <a:off x="-1" y="2673560"/>
            <a:ext cx="9144000" cy="318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67B043-6914-420E-8077-0B7EA30A714F}"/>
              </a:ext>
            </a:extLst>
          </p:cNvPr>
          <p:cNvGrpSpPr/>
          <p:nvPr/>
        </p:nvGrpSpPr>
        <p:grpSpPr>
          <a:xfrm>
            <a:off x="1006624" y="1122382"/>
            <a:ext cx="7131266" cy="1468281"/>
            <a:chOff x="927170" y="1122382"/>
            <a:chExt cx="7131266" cy="14682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AA18D-31A8-4395-9AAD-2F39AE39A946}"/>
                </a:ext>
              </a:extLst>
            </p:cNvPr>
            <p:cNvSpPr/>
            <p:nvPr/>
          </p:nvSpPr>
          <p:spPr>
            <a:xfrm>
              <a:off x="927170" y="2118694"/>
              <a:ext cx="31683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altLang="de-DE" sz="2400" b="1" dirty="0" err="1">
                  <a:solidFill>
                    <a:srgbClr val="FF0000"/>
                  </a:solidFill>
                  <a:cs typeface="Angsana New" panose="02020603050405020304" pitchFamily="18" charset="-34"/>
                </a:rPr>
                <a:t>CAMSclim</a:t>
              </a:r>
              <a:r>
                <a:rPr lang="en-US" altLang="de-DE" sz="2400" b="1" dirty="0">
                  <a:solidFill>
                    <a:srgbClr val="FF0000"/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2400" b="1" dirty="0">
                  <a:cs typeface="Angsana New" panose="02020603050405020304" pitchFamily="18" charset="-34"/>
                </a:rPr>
                <a:t>- </a:t>
              </a:r>
              <a:r>
                <a:rPr lang="en-US" sz="2400" b="1" dirty="0">
                  <a:solidFill>
                    <a:srgbClr val="0000FF"/>
                  </a:solidFill>
                  <a:cs typeface="Angsana New" panose="02020603050405020304" pitchFamily="18" charset="-34"/>
                </a:rPr>
                <a:t>default</a:t>
              </a:r>
              <a:endParaRPr lang="en-US" altLang="de-DE" sz="2400" b="1" dirty="0">
                <a:solidFill>
                  <a:srgbClr val="0000FF"/>
                </a:solidFill>
                <a:cs typeface="Angsana New" panose="02020603050405020304" pitchFamily="18" charset="-3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595623-4203-49AB-9BDD-208EC0DA588C}"/>
                </a:ext>
              </a:extLst>
            </p:cNvPr>
            <p:cNvSpPr/>
            <p:nvPr/>
          </p:nvSpPr>
          <p:spPr>
            <a:xfrm>
              <a:off x="5474266" y="2128998"/>
              <a:ext cx="25841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sz="2400" b="1" dirty="0" err="1">
                  <a:solidFill>
                    <a:srgbClr val="00B050"/>
                  </a:solidFill>
                  <a:cs typeface="Angsana New" panose="02020603050405020304" pitchFamily="18" charset="-34"/>
                </a:rPr>
                <a:t>CAMSforc</a:t>
              </a:r>
              <a:r>
                <a:rPr lang="en-US" altLang="de-DE" sz="2400" b="1" dirty="0">
                  <a:solidFill>
                    <a:srgbClr val="00B050"/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2400" b="1" dirty="0">
                  <a:cs typeface="Angsana New" panose="02020603050405020304" pitchFamily="18" charset="-34"/>
                </a:rPr>
                <a:t>- </a:t>
              </a:r>
              <a:r>
                <a:rPr lang="en-US" sz="2400" b="1" dirty="0">
                  <a:solidFill>
                    <a:srgbClr val="0000FF"/>
                  </a:solidFill>
                  <a:cs typeface="Angsana New" panose="02020603050405020304" pitchFamily="18" charset="-34"/>
                </a:rPr>
                <a:t>default</a:t>
              </a:r>
              <a:endParaRPr lang="en-US" altLang="de-DE" sz="2400" b="1" dirty="0">
                <a:solidFill>
                  <a:srgbClr val="0000FF"/>
                </a:solidFill>
                <a:cs typeface="Angsana New" panose="02020603050405020304" pitchFamily="18" charset="-3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74612-D351-409A-8E1D-F6421E5C8556}"/>
                </a:ext>
              </a:extLst>
            </p:cNvPr>
            <p:cNvSpPr/>
            <p:nvPr/>
          </p:nvSpPr>
          <p:spPr>
            <a:xfrm>
              <a:off x="1888371" y="1122382"/>
              <a:ext cx="52083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>
                  <a:cs typeface="Angsana New" panose="02020603050405020304" pitchFamily="18" charset="-34"/>
                </a:rPr>
                <a:t>Surface 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cs typeface="Angsana New" panose="02020603050405020304" pitchFamily="18" charset="-34"/>
                </a:rPr>
                <a:t>SW</a:t>
              </a:r>
              <a:r>
                <a:rPr lang="en-US" sz="3600" b="1" dirty="0">
                  <a:cs typeface="Angsana New" panose="02020603050405020304" pitchFamily="18" charset="-34"/>
                </a:rPr>
                <a:t> irradiance July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71142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6">
            <a:extLst>
              <a:ext uri="{FF2B5EF4-FFF2-40B4-BE49-F238E27FC236}">
                <a16:creationId xmlns:a16="http://schemas.microsoft.com/office/drawing/2014/main" id="{F848C194-F2CF-4149-B280-6ACC8342DC24}"/>
              </a:ext>
            </a:extLst>
          </p:cNvPr>
          <p:cNvGrpSpPr/>
          <p:nvPr/>
        </p:nvGrpSpPr>
        <p:grpSpPr>
          <a:xfrm>
            <a:off x="395536" y="870785"/>
            <a:ext cx="8321040" cy="3332305"/>
            <a:chOff x="751586" y="848290"/>
            <a:chExt cx="8321040" cy="33323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9FB507-7256-4E25-8B06-CA68B83B0016}"/>
                </a:ext>
              </a:extLst>
            </p:cNvPr>
            <p:cNvSpPr txBox="1"/>
            <p:nvPr/>
          </p:nvSpPr>
          <p:spPr>
            <a:xfrm>
              <a:off x="2623794" y="848290"/>
              <a:ext cx="537038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000" dirty="0">
                  <a:latin typeface="Arial" pitchFamily="34" charset="0"/>
                  <a:cs typeface="Arial" pitchFamily="34" charset="0"/>
                </a:rPr>
                <a:t>5</a:t>
              </a:r>
              <a:r>
                <a:rPr lang="el-GR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model versions considered entire year 2023</a:t>
              </a:r>
              <a:endParaRPr lang="el-GR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656FF5-3BF3-400F-A04F-1C689663345E}"/>
                </a:ext>
              </a:extLst>
            </p:cNvPr>
            <p:cNvSpPr txBox="1"/>
            <p:nvPr/>
          </p:nvSpPr>
          <p:spPr>
            <a:xfrm>
              <a:off x="751586" y="1318273"/>
              <a:ext cx="8321040" cy="2862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9388" indent="-179388" algn="l" rtl="0"/>
              <a:r>
                <a:rPr lang="el-GR" dirty="0">
                  <a:latin typeface="Arial" pitchFamily="34" charset="0"/>
                  <a:cs typeface="Arial" pitchFamily="34" charset="0"/>
                </a:rPr>
                <a:t>      ~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2000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runs based on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ICON-IMS starting at 00 UTC daily:</a:t>
              </a:r>
              <a:endParaRPr lang="el-GR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n-US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orizontal grid size: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R2B10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(~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2.5</a:t>
              </a:r>
              <a:r>
                <a:rPr lang="el-GR" dirty="0" err="1">
                  <a:latin typeface="Arial" pitchFamily="34" charset="0"/>
                  <a:cs typeface="Arial" pitchFamily="34" charset="0"/>
                </a:rPr>
                <a:t>km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).</a:t>
              </a:r>
              <a:r>
                <a:rPr lang="el-GR" baseline="300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n-US" dirty="0">
                  <a:latin typeface="Arial" pitchFamily="34" charset="0"/>
                  <a:cs typeface="Arial" pitchFamily="34" charset="0"/>
                </a:rPr>
                <a:t>1621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1061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grid points (wider area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of Central and Eastern Mediterranean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l-GR" dirty="0">
                  <a:latin typeface="Arial" pitchFamily="34" charset="0"/>
                  <a:cs typeface="Arial" pitchFamily="34" charset="0"/>
                </a:rPr>
                <a:t> 6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5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err="1">
                  <a:latin typeface="Arial" pitchFamily="34" charset="0"/>
                  <a:cs typeface="Arial" pitchFamily="34" charset="0"/>
                </a:rPr>
                <a:t>levels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l-GR" dirty="0">
                  <a:latin typeface="Arial" pitchFamily="34" charset="0"/>
                  <a:cs typeface="Arial" pitchFamily="34" charset="0"/>
                </a:rPr>
                <a:t>Integration time-step: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24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secs.</a:t>
              </a: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l-GR" dirty="0">
                  <a:latin typeface="Arial" pitchFamily="34" charset="0"/>
                  <a:cs typeface="Arial" pitchFamily="34" charset="0"/>
                </a:rPr>
                <a:t>Integration period: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48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hs.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( An equivalent period of 10 years of model runs)</a:t>
              </a:r>
              <a:endParaRPr lang="el-GR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l-GR" dirty="0" err="1">
                  <a:latin typeface="Arial" pitchFamily="34" charset="0"/>
                  <a:cs typeface="Arial" pitchFamily="34" charset="0"/>
                </a:rPr>
                <a:t>Boundary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err="1">
                  <a:latin typeface="Arial" pitchFamily="34" charset="0"/>
                  <a:cs typeface="Arial" pitchFamily="34" charset="0"/>
                </a:rPr>
                <a:t>conditions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: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l-GR" dirty="0" err="1">
                  <a:latin typeface="Arial" pitchFamily="34" charset="0"/>
                  <a:cs typeface="Arial" pitchFamily="34" charset="0"/>
                </a:rPr>
                <a:t>hr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IFS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Forecast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l-GR" dirty="0">
                  <a:latin typeface="Arial" pitchFamily="34" charset="0"/>
                  <a:cs typeface="Arial" pitchFamily="34" charset="0"/>
                </a:rPr>
                <a:t>Computational Cost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of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~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80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milion</a:t>
              </a:r>
              <a:r>
                <a:rPr lang="en-US" baseline="30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b.u. on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ATOS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Supercomputing System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of ECMWF  (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G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ratis HNMS).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l" rtl="0">
                <a:buBlip>
                  <a:blip r:embed="rId2"/>
                </a:buBlip>
              </a:pPr>
              <a:r>
                <a:rPr lang="en-US" dirty="0">
                  <a:latin typeface="Arial" pitchFamily="34" charset="0"/>
                  <a:cs typeface="Arial" pitchFamily="34" charset="0"/>
                </a:rPr>
                <a:t>Storage volume of ~20Tb at ECFS </a:t>
              </a:r>
              <a:endParaRPr lang="el-GR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Εικόνα 1">
            <a:extLst>
              <a:ext uri="{FF2B5EF4-FFF2-40B4-BE49-F238E27FC236}">
                <a16:creationId xmlns:a16="http://schemas.microsoft.com/office/drawing/2014/main" id="{81DFB149-BD73-48D4-B7B6-07F85220C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90" y="3591499"/>
            <a:ext cx="4170714" cy="322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0709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369280-6169-4FDA-A290-9DE7143C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5868144" cy="386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E92B1-D02B-47B9-A6D1-27295B36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23" y="3769566"/>
            <a:ext cx="4121517" cy="310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3797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41378"/>
            <a:ext cx="8229600" cy="911358"/>
          </a:xfrm>
        </p:spPr>
        <p:txBody>
          <a:bodyPr>
            <a:noAutofit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C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louds and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A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erosols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mprovements in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CON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R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adiation Scheme -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CAIIR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Priority Project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911969" y="1733086"/>
            <a:ext cx="403715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None/>
            </a:pPr>
            <a:r>
              <a:rPr lang="en-US" altLang="de-DE" sz="2000" b="1" u="sng" dirty="0">
                <a:solidFill>
                  <a:srgbClr val="0000FF"/>
                </a:solidFill>
                <a:latin typeface="+mn-lt"/>
              </a:rPr>
              <a:t>Participants</a:t>
            </a:r>
            <a:r>
              <a:rPr lang="en-US" altLang="de-DE" sz="2000" b="1" dirty="0">
                <a:solidFill>
                  <a:srgbClr val="0000FF"/>
                </a:solidFill>
                <a:latin typeface="+mn-lt"/>
                <a:cs typeface="Angsana New" panose="02020603050405020304" pitchFamily="18" charset="-34"/>
              </a:rPr>
              <a:t>:</a:t>
            </a:r>
          </a:p>
          <a:p>
            <a:pPr algn="l" rtl="0">
              <a:spcBef>
                <a:spcPct val="0"/>
              </a:spcBef>
              <a:buClrTx/>
              <a:buSzTx/>
              <a:buNone/>
            </a:pPr>
            <a:endParaRPr lang="en-US" altLang="de-DE" sz="1200" u="sng" dirty="0">
              <a:solidFill>
                <a:srgbClr val="0000FF"/>
              </a:solidFill>
              <a:latin typeface="+mn-lt"/>
              <a:cs typeface="Angsana New" panose="02020603050405020304" pitchFamily="18" charset="-34"/>
            </a:endParaRP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Harel Muskatel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Pavel Khain (</a:t>
            </a:r>
            <a:r>
              <a:rPr lang="de-DE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Alon Shtivelman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Yoav Levi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Daniel Rieger </a:t>
            </a:r>
            <a:r>
              <a:rPr lang="de-DE" altLang="de-DE" sz="2000" dirty="0">
                <a:cs typeface="Angsana New" panose="02020603050405020304" pitchFamily="18" charset="-34"/>
              </a:rPr>
              <a:t>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Ulrich Blahak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ngsana New" panose="02020603050405020304" pitchFamily="18" charset="-34"/>
              </a:rPr>
              <a:t>Euripides Augoustoglou (</a:t>
            </a:r>
            <a:r>
              <a:rPr lang="en-US" sz="2000" dirty="0">
                <a:solidFill>
                  <a:srgbClr val="9900CC"/>
                </a:solidFill>
                <a:latin typeface="+mn-lt"/>
                <a:cs typeface="Angsana New" panose="02020603050405020304" pitchFamily="18" charset="-34"/>
              </a:rPr>
              <a:t>HNMS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)</a:t>
            </a:r>
            <a:endParaRPr lang="de-DE" altLang="de-DE" sz="2000" dirty="0">
              <a:latin typeface="+mn-lt"/>
              <a:cs typeface="Angsana New" panose="02020603050405020304" pitchFamily="18" charset="-34"/>
            </a:endParaRP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de-DE" altLang="de-DE" sz="2000" dirty="0">
              <a:latin typeface="+mn-lt"/>
              <a:cs typeface="Angsana New" panose="02020603050405020304" pitchFamily="18" charset="-34"/>
            </a:endParaRPr>
          </a:p>
        </p:txBody>
      </p:sp>
      <p:sp>
        <p:nvSpPr>
          <p:cNvPr id="13" name="Textfeld 4"/>
          <p:cNvSpPr txBox="1">
            <a:spLocks noChangeArrowheads="1"/>
          </p:cNvSpPr>
          <p:nvPr/>
        </p:nvSpPr>
        <p:spPr bwMode="auto">
          <a:xfrm>
            <a:off x="1398944" y="1081806"/>
            <a:ext cx="7100354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sz="2000" b="1" u="sng" dirty="0">
                <a:solidFill>
                  <a:srgbClr val="0000FF"/>
                </a:solidFill>
                <a:latin typeface="+mn-lt"/>
              </a:rPr>
              <a:t>Project duration</a:t>
            </a:r>
            <a:r>
              <a:rPr lang="en-US" sz="2000" b="1" dirty="0">
                <a:latin typeface="+mn-lt"/>
              </a:rPr>
              <a:t>:  March 2020 - August 2024</a:t>
            </a:r>
          </a:p>
        </p:txBody>
      </p:sp>
      <p:sp>
        <p:nvSpPr>
          <p:cNvPr id="15" name="מציין מיקום תוכן 2"/>
          <p:cNvSpPr>
            <a:spLocks noGrp="1"/>
          </p:cNvSpPr>
          <p:nvPr>
            <p:ph idx="1"/>
          </p:nvPr>
        </p:nvSpPr>
        <p:spPr>
          <a:xfrm>
            <a:off x="611560" y="4740650"/>
            <a:ext cx="6624736" cy="1877177"/>
          </a:xfrm>
        </p:spPr>
        <p:txBody>
          <a:bodyPr>
            <a:noAutofit/>
          </a:bodyPr>
          <a:lstStyle/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/>
              <a:t>Cloud optics 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/>
              <a:t>Aerosols inputs: CAMS forecast, CAMS climatology, </a:t>
            </a:r>
          </a:p>
          <a:p>
            <a:pPr marL="457200" lvl="1" indent="0" algn="l" rtl="0">
              <a:buNone/>
            </a:pPr>
            <a:r>
              <a:rPr lang="en-US" sz="2000" dirty="0"/>
              <a:t>    2D AOD advection scheme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/>
              <a:t>Microphysics – new cloud nucleation schemes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/>
              <a:t>Spectral Bin Microphysics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5164635" y="1782242"/>
            <a:ext cx="3999306" cy="2328575"/>
            <a:chOff x="4499992" y="2060848"/>
            <a:chExt cx="3999306" cy="2328575"/>
          </a:xfrm>
        </p:grpSpPr>
        <p:sp>
          <p:nvSpPr>
            <p:cNvPr id="14" name="Textfeld 4"/>
            <p:cNvSpPr txBox="1">
              <a:spLocks noChangeArrowheads="1"/>
            </p:cNvSpPr>
            <p:nvPr/>
          </p:nvSpPr>
          <p:spPr bwMode="auto">
            <a:xfrm>
              <a:off x="4608776" y="2185749"/>
              <a:ext cx="3890522" cy="220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Alexey </a:t>
              </a:r>
              <a:r>
                <a:rPr lang="en-US" sz="2000" dirty="0" err="1">
                  <a:latin typeface="+mn-lt"/>
                  <a:cs typeface="Angsana New" panose="02020603050405020304" pitchFamily="18" charset="-34"/>
                </a:rPr>
                <a:t>Poliukhov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Julia </a:t>
              </a:r>
              <a:r>
                <a:rPr lang="en-US" sz="2000" dirty="0" err="1">
                  <a:latin typeface="+mn-lt"/>
                  <a:cs typeface="Angsana New" panose="02020603050405020304" pitchFamily="18" charset="-34"/>
                </a:rPr>
                <a:t>Khlestova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Gdaly Rivin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Natalia Chubarova 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Marina Shatunova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endParaRPr lang="en-US" sz="2000" dirty="0">
                <a:latin typeface="+mn-lt"/>
                <a:cs typeface="Angsana New" panose="02020603050405020304" pitchFamily="18" charset="-34"/>
              </a:endParaRPr>
            </a:p>
            <a:p>
              <a:pPr algn="l" rtl="0">
                <a:spcBef>
                  <a:spcPct val="0"/>
                </a:spcBef>
                <a:buClrTx/>
                <a:buSzTx/>
                <a:buNone/>
              </a:pPr>
              <a:endParaRPr lang="de-DE" altLang="de-DE" sz="2000" dirty="0">
                <a:latin typeface="+mn-lt"/>
                <a:cs typeface="Angsana New" panose="02020603050405020304" pitchFamily="18" charset="-34"/>
              </a:endParaRP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endParaRPr lang="en-US" sz="2000" dirty="0">
                <a:latin typeface="+mn-lt"/>
                <a:cs typeface="Angsana New" panose="02020603050405020304" pitchFamily="18" charset="-34"/>
              </a:endParaRPr>
            </a:p>
          </p:txBody>
        </p:sp>
        <p:sp>
          <p:nvSpPr>
            <p:cNvPr id="2" name="סוגר מרובע כפול 1"/>
            <p:cNvSpPr/>
            <p:nvPr/>
          </p:nvSpPr>
          <p:spPr>
            <a:xfrm>
              <a:off x="4499992" y="2060848"/>
              <a:ext cx="3312368" cy="1877177"/>
            </a:xfrm>
            <a:prstGeom prst="bracketPair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6" name="Textfeld 4">
            <a:extLst>
              <a:ext uri="{FF2B5EF4-FFF2-40B4-BE49-F238E27FC236}">
                <a16:creationId xmlns:a16="http://schemas.microsoft.com/office/drawing/2014/main" id="{8F972FE6-18EC-4378-B463-A59FC8ABC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29" y="3744097"/>
            <a:ext cx="40371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Martin Kohler </a:t>
            </a:r>
            <a:r>
              <a:rPr lang="de-DE" altLang="de-DE" sz="2000" dirty="0">
                <a:cs typeface="Angsana New" panose="02020603050405020304" pitchFamily="18" charset="-34"/>
              </a:rPr>
              <a:t>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Alberto De Lozar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Uli Shaettler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236037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3DB339-6A06-4D0C-AEC9-E008F2C8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42" y="1356293"/>
            <a:ext cx="7699915" cy="473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29023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B412B-9999-44A2-ACBD-B966D62E0730}"/>
              </a:ext>
            </a:extLst>
          </p:cNvPr>
          <p:cNvGrpSpPr/>
          <p:nvPr/>
        </p:nvGrpSpPr>
        <p:grpSpPr>
          <a:xfrm>
            <a:off x="916400" y="1065447"/>
            <a:ext cx="7776864" cy="5391497"/>
            <a:chOff x="395536" y="476672"/>
            <a:chExt cx="8496944" cy="5895553"/>
          </a:xfrm>
        </p:grpSpPr>
        <p:pic>
          <p:nvPicPr>
            <p:cNvPr id="6" name="1 - Εικόνα" descr="tot_prec_18_42.png">
              <a:extLst>
                <a:ext uri="{FF2B5EF4-FFF2-40B4-BE49-F238E27FC236}">
                  <a16:creationId xmlns:a16="http://schemas.microsoft.com/office/drawing/2014/main" id="{C3ECD08D-E2EE-4AAE-9E41-17B3A3811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485775"/>
              <a:ext cx="7620000" cy="5886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B1FC48-FC58-436E-BFE2-86C4BD1CA8BE}"/>
                </a:ext>
              </a:extLst>
            </p:cNvPr>
            <p:cNvSpPr txBox="1"/>
            <p:nvPr/>
          </p:nvSpPr>
          <p:spPr>
            <a:xfrm>
              <a:off x="395536" y="476672"/>
              <a:ext cx="8496944" cy="3702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24hr accumulated precipitation (</a:t>
              </a:r>
              <a:r>
                <a:rPr lang="en-US" sz="1600" dirty="0" err="1">
                  <a:solidFill>
                    <a:srgbClr val="0070C0"/>
                  </a:solidFill>
                </a:rPr>
                <a:t>tot_prec</a:t>
              </a:r>
              <a:r>
                <a:rPr lang="en-US" sz="1600" dirty="0">
                  <a:solidFill>
                    <a:srgbClr val="0070C0"/>
                  </a:solidFill>
                </a:rPr>
                <a:t>) [default (</a:t>
              </a:r>
              <a:r>
                <a:rPr lang="en-US" sz="1600" dirty="0" err="1">
                  <a:solidFill>
                    <a:srgbClr val="0070C0"/>
                  </a:solidFill>
                </a:rPr>
                <a:t>Tegen</a:t>
              </a:r>
              <a:r>
                <a:rPr lang="en-US" sz="1600" dirty="0">
                  <a:solidFill>
                    <a:srgbClr val="0070C0"/>
                  </a:solidFill>
                </a:rPr>
                <a:t>)] 2023090418-2023090518 UTC 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EEDCB1-8A2F-44A1-A6BA-CA23776F17FB}"/>
                </a:ext>
              </a:extLst>
            </p:cNvPr>
            <p:cNvSpPr txBox="1"/>
            <p:nvPr/>
          </p:nvSpPr>
          <p:spPr>
            <a:xfrm>
              <a:off x="395536" y="5877272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mm 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344742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Εικόνα 1">
            <a:extLst>
              <a:ext uri="{FF2B5EF4-FFF2-40B4-BE49-F238E27FC236}">
                <a16:creationId xmlns:a16="http://schemas.microsoft.com/office/drawing/2014/main" id="{9F88B430-0D6D-4332-AF4C-7BC992BC7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854918"/>
            <a:ext cx="7620000" cy="58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DCA39A-AB28-408D-ABD0-3B24CFC4FC41}"/>
              </a:ext>
            </a:extLst>
          </p:cNvPr>
          <p:cNvSpPr txBox="1"/>
          <p:nvPr/>
        </p:nvSpPr>
        <p:spPr>
          <a:xfrm>
            <a:off x="1322668" y="6318423"/>
            <a:ext cx="36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endParaRPr lang="en-US" baseline="30000" dirty="0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3819BCE8-6A0C-4869-A066-ABBEFD1882FC}"/>
              </a:ext>
            </a:extLst>
          </p:cNvPr>
          <p:cNvSpPr/>
          <p:nvPr/>
        </p:nvSpPr>
        <p:spPr>
          <a:xfrm>
            <a:off x="2676182" y="2213967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85D2D17D-1462-49BA-BCEB-D99C3886CE63}"/>
              </a:ext>
            </a:extLst>
          </p:cNvPr>
          <p:cNvSpPr/>
          <p:nvPr/>
        </p:nvSpPr>
        <p:spPr>
          <a:xfrm>
            <a:off x="2699792" y="2429991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5ED63170-04CA-4650-9130-30C075FA7008}"/>
              </a:ext>
            </a:extLst>
          </p:cNvPr>
          <p:cNvSpPr/>
          <p:nvPr/>
        </p:nvSpPr>
        <p:spPr>
          <a:xfrm>
            <a:off x="3063240" y="2609423"/>
            <a:ext cx="239634" cy="216024"/>
          </a:xfrm>
          <a:prstGeom prst="mathMultiply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2313327-0D76-477D-A9C2-2C0D871949A2}"/>
              </a:ext>
            </a:extLst>
          </p:cNvPr>
          <p:cNvSpPr/>
          <p:nvPr/>
        </p:nvSpPr>
        <p:spPr>
          <a:xfrm>
            <a:off x="3756302" y="2934047"/>
            <a:ext cx="239634" cy="216024"/>
          </a:xfrm>
          <a:prstGeom prst="mathMultiply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6CA81979-55D8-4985-8B63-6A3F62EE5E37}"/>
              </a:ext>
            </a:extLst>
          </p:cNvPr>
          <p:cNvSpPr/>
          <p:nvPr/>
        </p:nvSpPr>
        <p:spPr>
          <a:xfrm>
            <a:off x="3275856" y="2862039"/>
            <a:ext cx="239634" cy="216024"/>
          </a:xfrm>
          <a:prstGeom prst="mathMultiply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C1D59940-AF83-439B-86B5-6F2CF044ECE6}"/>
              </a:ext>
            </a:extLst>
          </p:cNvPr>
          <p:cNvSpPr/>
          <p:nvPr/>
        </p:nvSpPr>
        <p:spPr>
          <a:xfrm>
            <a:off x="3059832" y="3086447"/>
            <a:ext cx="239634" cy="216024"/>
          </a:xfrm>
          <a:prstGeom prst="mathMultiply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597C3460-1CE9-431B-BB85-438E71B51034}"/>
              </a:ext>
            </a:extLst>
          </p:cNvPr>
          <p:cNvSpPr/>
          <p:nvPr/>
        </p:nvSpPr>
        <p:spPr>
          <a:xfrm>
            <a:off x="3540278" y="307806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940697CE-AA34-4DE2-99B6-A8EC799DEE60}"/>
              </a:ext>
            </a:extLst>
          </p:cNvPr>
          <p:cNvSpPr/>
          <p:nvPr/>
        </p:nvSpPr>
        <p:spPr>
          <a:xfrm>
            <a:off x="1763688" y="358211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777DC1C0-9C32-4E4F-A7CB-FF1502498468}"/>
              </a:ext>
            </a:extLst>
          </p:cNvPr>
          <p:cNvSpPr/>
          <p:nvPr/>
        </p:nvSpPr>
        <p:spPr>
          <a:xfrm>
            <a:off x="3923928" y="358211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4BD80B26-4D72-449E-9F88-C84C7ED0414D}"/>
              </a:ext>
            </a:extLst>
          </p:cNvPr>
          <p:cNvSpPr/>
          <p:nvPr/>
        </p:nvSpPr>
        <p:spPr>
          <a:xfrm>
            <a:off x="3036222" y="398102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CE75B57A-656B-45B6-9827-A77F805F217E}"/>
              </a:ext>
            </a:extLst>
          </p:cNvPr>
          <p:cNvSpPr/>
          <p:nvPr/>
        </p:nvSpPr>
        <p:spPr>
          <a:xfrm>
            <a:off x="3995936" y="3654127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61464A92-A77E-48D7-A794-D38E33CA44C9}"/>
              </a:ext>
            </a:extLst>
          </p:cNvPr>
          <p:cNvSpPr/>
          <p:nvPr/>
        </p:nvSpPr>
        <p:spPr>
          <a:xfrm>
            <a:off x="3923928" y="379814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31847E8A-67B6-406E-9077-D55356B30ADD}"/>
              </a:ext>
            </a:extLst>
          </p:cNvPr>
          <p:cNvSpPr/>
          <p:nvPr/>
        </p:nvSpPr>
        <p:spPr>
          <a:xfrm>
            <a:off x="3779912" y="3654127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522E7A00-C020-44D0-BFEA-9EB23EEA735B}"/>
              </a:ext>
            </a:extLst>
          </p:cNvPr>
          <p:cNvSpPr/>
          <p:nvPr/>
        </p:nvSpPr>
        <p:spPr>
          <a:xfrm>
            <a:off x="2051720" y="379814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C0E28AE7-D081-4DA5-8BA8-7C83CB9DF8D0}"/>
              </a:ext>
            </a:extLst>
          </p:cNvPr>
          <p:cNvSpPr/>
          <p:nvPr/>
        </p:nvSpPr>
        <p:spPr>
          <a:xfrm>
            <a:off x="3275856" y="394215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139B49C3-569C-4641-811B-D6A305C0E557}"/>
              </a:ext>
            </a:extLst>
          </p:cNvPr>
          <p:cNvSpPr/>
          <p:nvPr/>
        </p:nvSpPr>
        <p:spPr>
          <a:xfrm>
            <a:off x="2771800" y="430219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2217BDB8-1811-43C2-8B9A-C051F36E6768}"/>
              </a:ext>
            </a:extLst>
          </p:cNvPr>
          <p:cNvSpPr/>
          <p:nvPr/>
        </p:nvSpPr>
        <p:spPr>
          <a:xfrm>
            <a:off x="4139952" y="373451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A114A91B-C964-4246-891F-BA52298BDBD8}"/>
              </a:ext>
            </a:extLst>
          </p:cNvPr>
          <p:cNvSpPr/>
          <p:nvPr/>
        </p:nvSpPr>
        <p:spPr>
          <a:xfrm>
            <a:off x="3419872" y="487826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A5683B98-65A0-4EF0-92B6-7EC6EF687FCE}"/>
              </a:ext>
            </a:extLst>
          </p:cNvPr>
          <p:cNvSpPr/>
          <p:nvPr/>
        </p:nvSpPr>
        <p:spPr>
          <a:xfrm>
            <a:off x="4206240" y="5261183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FAC088DF-757C-47DD-8FB5-567AD91C6EB9}"/>
              </a:ext>
            </a:extLst>
          </p:cNvPr>
          <p:cNvSpPr/>
          <p:nvPr/>
        </p:nvSpPr>
        <p:spPr>
          <a:xfrm>
            <a:off x="4076328" y="3582119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487A65E8-FF3C-454E-8537-357ABAF96539}"/>
              </a:ext>
            </a:extLst>
          </p:cNvPr>
          <p:cNvSpPr/>
          <p:nvPr/>
        </p:nvSpPr>
        <p:spPr>
          <a:xfrm>
            <a:off x="4260358" y="1709911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4F843-9C03-40A8-9535-179D8121DBB3}"/>
              </a:ext>
            </a:extLst>
          </p:cNvPr>
          <p:cNvSpPr txBox="1"/>
          <p:nvPr/>
        </p:nvSpPr>
        <p:spPr>
          <a:xfrm>
            <a:off x="3414879" y="2718023"/>
            <a:ext cx="58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Volos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AB9240-2F56-4AA3-81AF-A92ED96BBD93}"/>
              </a:ext>
            </a:extLst>
          </p:cNvPr>
          <p:cNvSpPr txBox="1"/>
          <p:nvPr/>
        </p:nvSpPr>
        <p:spPr>
          <a:xfrm>
            <a:off x="3198855" y="250199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Larisa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F02180-2A44-4117-AC4F-9060BBCA62CB}"/>
              </a:ext>
            </a:extLst>
          </p:cNvPr>
          <p:cNvSpPr txBox="1"/>
          <p:nvPr/>
        </p:nvSpPr>
        <p:spPr>
          <a:xfrm>
            <a:off x="3918935" y="2870423"/>
            <a:ext cx="795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Skiathos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0385AA-48DE-4F3C-8C49-0677CA06305E}"/>
              </a:ext>
            </a:extLst>
          </p:cNvPr>
          <p:cNvSpPr txBox="1"/>
          <p:nvPr/>
        </p:nvSpPr>
        <p:spPr>
          <a:xfrm>
            <a:off x="2555777" y="3006055"/>
            <a:ext cx="64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565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in ICON – HNMS verifications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B2D1028-243F-4356-91B4-275039B7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617316"/>
            <a:ext cx="4584700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069AF01F-63EA-46EB-8ABD-887E3F448607}"/>
              </a:ext>
            </a:extLst>
          </p:cNvPr>
          <p:cNvSpPr/>
          <p:nvPr/>
        </p:nvSpPr>
        <p:spPr>
          <a:xfrm>
            <a:off x="3059832" y="2911971"/>
            <a:ext cx="239634" cy="216024"/>
          </a:xfrm>
          <a:prstGeom prst="mathMultiply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FDA85BE-7834-4C5F-BC9B-F53F9C51DC8F}"/>
              </a:ext>
            </a:extLst>
          </p:cNvPr>
          <p:cNvSpPr/>
          <p:nvPr/>
        </p:nvSpPr>
        <p:spPr>
          <a:xfrm>
            <a:off x="3900318" y="2911971"/>
            <a:ext cx="239634" cy="2160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2DFA8-1994-4520-928B-88F67F2FC38F}"/>
              </a:ext>
            </a:extLst>
          </p:cNvPr>
          <p:cNvSpPr txBox="1"/>
          <p:nvPr/>
        </p:nvSpPr>
        <p:spPr>
          <a:xfrm>
            <a:off x="3312990" y="283996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13D15-0368-45B3-92C6-749E43CE0051}"/>
              </a:ext>
            </a:extLst>
          </p:cNvPr>
          <p:cNvSpPr txBox="1"/>
          <p:nvPr/>
        </p:nvSpPr>
        <p:spPr>
          <a:xfrm>
            <a:off x="1907704" y="2110591"/>
            <a:ext cx="532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Accumulated Precipitation 2023090318-20230718 UTC</a:t>
            </a:r>
          </a:p>
        </p:txBody>
      </p:sp>
    </p:spTree>
    <p:extLst>
      <p:ext uri="{BB962C8B-B14F-4D97-AF65-F5344CB8AC3E}">
        <p14:creationId xmlns:p14="http://schemas.microsoft.com/office/powerpoint/2010/main" val="83729844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22400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2D AOD</a:t>
            </a:r>
            <a:r>
              <a:rPr lang="he-IL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advection scheme </a:t>
            </a:r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(D. </a:t>
            </a:r>
            <a:r>
              <a:rPr lang="es-E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Rieger</a:t>
            </a:r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)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892480" cy="1908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49093"/>
            <a:ext cx="8604448" cy="311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633" y="6370044"/>
            <a:ext cx="6408712" cy="3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1897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22400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2D AOD – verifications against AERONET stations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5F7900-3019-4966-A214-5D792D85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016"/>
            <a:ext cx="9144000" cy="411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3963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cs typeface="Angsana New" panose="02020603050405020304" pitchFamily="18" charset="-34"/>
              </a:rPr>
              <a:t>CAIIR Tasks: </a:t>
            </a:r>
            <a:r>
              <a:rPr lang="en-US" sz="3200" b="1" dirty="0">
                <a:solidFill>
                  <a:srgbClr val="008000"/>
                </a:solidFill>
                <a:cs typeface="Angsana New" panose="02020603050405020304" pitchFamily="18" charset="-34"/>
              </a:rPr>
              <a:t>done</a:t>
            </a:r>
            <a:r>
              <a:rPr lang="en-US" sz="3200" b="1" dirty="0">
                <a:cs typeface="Angsana New" panose="02020603050405020304" pitchFamily="18" charset="-34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 removed</a:t>
            </a:r>
            <a:r>
              <a:rPr lang="en-US" sz="3200" b="1" dirty="0">
                <a:cs typeface="Angsana New" panose="02020603050405020304" pitchFamily="18" charset="-34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3200" b="1" dirty="0">
                <a:solidFill>
                  <a:srgbClr val="0000FF"/>
                </a:solidFill>
                <a:cs typeface="Angsana New" panose="02020603050405020304" pitchFamily="18" charset="-34"/>
              </a:rPr>
              <a:t>moved to ACLIIM</a:t>
            </a:r>
            <a:endParaRPr lang="he-IL" sz="3200" b="1" dirty="0">
              <a:solidFill>
                <a:srgbClr val="0000FF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AA76F8-5BF9-4B38-A196-F32F435B8717}"/>
              </a:ext>
            </a:extLst>
          </p:cNvPr>
          <p:cNvSpPr/>
          <p:nvPr/>
        </p:nvSpPr>
        <p:spPr>
          <a:xfrm>
            <a:off x="323528" y="908720"/>
            <a:ext cx="8640960" cy="5657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Analysis and revision 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of ice optical properties based on Fu (1996, 1998) in </a:t>
            </a:r>
            <a:r>
              <a:rPr lang="en-GB" sz="1700" dirty="0" err="1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ecRAD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New liquid clouds optics based on Hu &amp; </a:t>
            </a:r>
            <a:r>
              <a:rPr lang="en-GB" sz="1700" dirty="0" err="1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Stamnes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(better parametrisation available)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New ice nucleation parametrization (</a:t>
            </a:r>
            <a:r>
              <a:rPr lang="en-GB" sz="1700" dirty="0" err="1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DeMott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2015) </a:t>
            </a:r>
            <a:r>
              <a:rPr lang="en-GB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/ Implementation of Segal &amp; Khain (2006) droplets activation scheme for the effective radius calculation in ICON radiation 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CAMS forecasted aerosols 3D fields as input for ICON radiation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CAMS climatology aerosols as input for ICON radiation scheme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Improvements/testing of </a:t>
            </a: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the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2D aerosols advection scheme in ICON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</a:t>
            </a:r>
            <a:r>
              <a:rPr lang="en-US" sz="1700" dirty="0" err="1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Kinne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aerosols climatology fields as input for ICON radiation scheme (done in DWD)</a:t>
            </a:r>
            <a:endParaRPr lang="en-GB" sz="1700" dirty="0">
              <a:solidFill>
                <a:srgbClr val="FF0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Testing the radiation code using different aerosol inputs against experimental datasets for clear/cloudy sky conditions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Analysis/Revision of shallow convection scheme/SGS cloudiness in ICON radiation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Systematic tuning (CALMO methodology) of the different ICON-RRTM versions for finding the best operative setup (lack of resources)</a:t>
            </a:r>
          </a:p>
          <a:p>
            <a:pPr marL="34290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</a:rPr>
              <a:t>Warm phase SBM / </a:t>
            </a:r>
            <a:r>
              <a:rPr lang="en-US" sz="1700" dirty="0">
                <a:solidFill>
                  <a:srgbClr val="0000FF"/>
                </a:solidFill>
              </a:rPr>
              <a:t>Mixed phase SBM</a:t>
            </a:r>
            <a:endParaRPr lang="en-GB" sz="1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507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A69B28-ED7E-4AD2-8C7F-D76257AEC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273448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-174285" y="1270577"/>
            <a:ext cx="9492570" cy="1414115"/>
          </a:xfrm>
        </p:spPr>
        <p:txBody>
          <a:bodyPr>
            <a:normAutofit/>
          </a:bodyPr>
          <a:lstStyle/>
          <a:p>
            <a:pPr rtl="0"/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dirty="0"/>
              <a:t>erosol-</a:t>
            </a:r>
            <a:r>
              <a:rPr lang="en-US" sz="3600" b="1" dirty="0" err="1">
                <a:solidFill>
                  <a:srgbClr val="FF0000"/>
                </a:solidFill>
              </a:rPr>
              <a:t>CL</a:t>
            </a:r>
            <a:r>
              <a:rPr lang="en-US" sz="3600" dirty="0" err="1"/>
              <a:t>oud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nteractions in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CON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dirty="0"/>
              <a:t>odel: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ACLIIM</a:t>
            </a:r>
            <a:r>
              <a:rPr lang="en-US" sz="3600" dirty="0"/>
              <a:t> Priority Project</a:t>
            </a:r>
            <a:endParaRPr lang="he-IL" sz="3600" dirty="0"/>
          </a:p>
        </p:txBody>
      </p:sp>
      <p:sp>
        <p:nvSpPr>
          <p:cNvPr id="14" name="כותרת משנה 2"/>
          <p:cNvSpPr txBox="1">
            <a:spLocks/>
          </p:cNvSpPr>
          <p:nvPr/>
        </p:nvSpPr>
        <p:spPr>
          <a:xfrm>
            <a:off x="8144011" y="-27384"/>
            <a:ext cx="964493" cy="42190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0000FF"/>
                </a:solidFill>
                <a:ea typeface="+mj-ea"/>
                <a:cs typeface="+mj-cs"/>
              </a:rPr>
              <a:t>בס"ד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275A74-AF4A-4144-A100-E5D624D4EB03}"/>
              </a:ext>
            </a:extLst>
          </p:cNvPr>
          <p:cNvGrpSpPr/>
          <p:nvPr/>
        </p:nvGrpSpPr>
        <p:grpSpPr>
          <a:xfrm>
            <a:off x="1617211" y="197015"/>
            <a:ext cx="5909577" cy="717588"/>
            <a:chOff x="1187624" y="545461"/>
            <a:chExt cx="6419570" cy="936104"/>
          </a:xfrm>
        </p:grpSpPr>
        <p:grpSp>
          <p:nvGrpSpPr>
            <p:cNvPr id="12" name="קבוצה 11"/>
            <p:cNvGrpSpPr/>
            <p:nvPr/>
          </p:nvGrpSpPr>
          <p:grpSpPr>
            <a:xfrm>
              <a:off x="1187624" y="545461"/>
              <a:ext cx="5283274" cy="936104"/>
              <a:chOff x="512862" y="188640"/>
              <a:chExt cx="5283274" cy="936104"/>
            </a:xfrm>
          </p:grpSpPr>
          <p:pic>
            <p:nvPicPr>
              <p:cNvPr id="6" name="תמונה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766" y="188640"/>
                <a:ext cx="857250" cy="914400"/>
              </a:xfrm>
              <a:prstGeom prst="rect">
                <a:avLst/>
              </a:prstGeom>
            </p:spPr>
          </p:pic>
          <p:pic>
            <p:nvPicPr>
              <p:cNvPr id="7" name="Picture 44" descr="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62" y="332656"/>
                <a:ext cx="2835002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תמונה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056" y="229123"/>
                <a:ext cx="720080" cy="895621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022669-7C2F-4F57-9F1F-C15DA723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2240" y="564239"/>
              <a:ext cx="874954" cy="895622"/>
            </a:xfrm>
            <a:prstGeom prst="rect">
              <a:avLst/>
            </a:prstGeom>
          </p:spPr>
        </p:pic>
      </p:grpSp>
      <p:cxnSp>
        <p:nvCxnSpPr>
          <p:cNvPr id="15" name="מחבר ישר 5">
            <a:extLst>
              <a:ext uri="{FF2B5EF4-FFF2-40B4-BE49-F238E27FC236}">
                <a16:creationId xmlns:a16="http://schemas.microsoft.com/office/drawing/2014/main" id="{D7C27B49-D484-4E6C-855F-356CF7AA47FA}"/>
              </a:ext>
            </a:extLst>
          </p:cNvPr>
          <p:cNvCxnSpPr/>
          <p:nvPr/>
        </p:nvCxnSpPr>
        <p:spPr>
          <a:xfrm>
            <a:off x="0" y="5587423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5">
            <a:extLst>
              <a:ext uri="{FF2B5EF4-FFF2-40B4-BE49-F238E27FC236}">
                <a16:creationId xmlns:a16="http://schemas.microsoft.com/office/drawing/2014/main" id="{4666BB1F-508D-49D0-9E15-41373B4A78F8}"/>
              </a:ext>
            </a:extLst>
          </p:cNvPr>
          <p:cNvCxnSpPr/>
          <p:nvPr/>
        </p:nvCxnSpPr>
        <p:spPr>
          <a:xfrm>
            <a:off x="0" y="2864349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74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7">
            <a:extLst>
              <a:ext uri="{FF2B5EF4-FFF2-40B4-BE49-F238E27FC236}">
                <a16:creationId xmlns:a16="http://schemas.microsoft.com/office/drawing/2014/main" id="{CA1A4EDC-EBA6-4432-868C-9B563C856A73}"/>
              </a:ext>
            </a:extLst>
          </p:cNvPr>
          <p:cNvSpPr/>
          <p:nvPr/>
        </p:nvSpPr>
        <p:spPr>
          <a:xfrm>
            <a:off x="0" y="0"/>
            <a:ext cx="9135454" cy="1052736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1763688" y="1529953"/>
            <a:ext cx="7100354" cy="4276257"/>
            <a:chOff x="2088252" y="1342243"/>
            <a:chExt cx="7100354" cy="4276257"/>
          </a:xfrm>
        </p:grpSpPr>
        <p:sp>
          <p:nvSpPr>
            <p:cNvPr id="4" name="Textfeld 4"/>
            <p:cNvSpPr txBox="1">
              <a:spLocks noChangeArrowheads="1"/>
            </p:cNvSpPr>
            <p:nvPr/>
          </p:nvSpPr>
          <p:spPr bwMode="auto">
            <a:xfrm>
              <a:off x="2160259" y="2782403"/>
              <a:ext cx="5143143" cy="2836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b="1" u="sng" dirty="0">
                  <a:solidFill>
                    <a:srgbClr val="0000FF"/>
                  </a:solidFill>
                  <a:cs typeface="Arial" panose="020B0604020202020204" pitchFamily="34" charset="0"/>
                </a:rPr>
                <a:t>Participants</a:t>
              </a:r>
              <a:r>
                <a:rPr lang="en-US" altLang="de-DE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:</a:t>
              </a:r>
            </a:p>
            <a:p>
              <a:pPr algn="l" rtl="0">
                <a:spcBef>
                  <a:spcPct val="0"/>
                </a:spcBef>
                <a:buClrTx/>
                <a:buSzTx/>
                <a:buNone/>
              </a:pPr>
              <a:endParaRPr lang="en-US" altLang="de-DE" sz="1200" u="sng" dirty="0">
                <a:solidFill>
                  <a:srgbClr val="0000FF"/>
                </a:solidFill>
                <a:latin typeface="+mn-lt"/>
                <a:cs typeface="Angsana New" panose="02020603050405020304" pitchFamily="18" charset="-34"/>
              </a:endParaRP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de-DE" sz="2000" dirty="0">
                  <a:cs typeface="Arial" panose="020B0604020202020204" pitchFamily="34" charset="0"/>
                </a:rPr>
                <a:t>Harel Muskatel (</a:t>
              </a:r>
              <a:r>
                <a:rPr lang="en-US" altLang="de-DE" sz="2000" dirty="0">
                  <a:solidFill>
                    <a:srgbClr val="00B050"/>
                  </a:solidFill>
                  <a:cs typeface="Arial" panose="020B0604020202020204" pitchFamily="34" charset="0"/>
                </a:rPr>
                <a:t>IMS</a:t>
              </a:r>
              <a:r>
                <a:rPr lang="en-US" altLang="de-DE" sz="2000" dirty="0">
                  <a:cs typeface="Arial" panose="020B0604020202020204" pitchFamily="34" charset="0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rial" panose="020B0604020202020204" pitchFamily="34" charset="0"/>
                </a:rPr>
                <a:t>Pavel Khain (</a:t>
              </a:r>
              <a:r>
                <a:rPr lang="de-DE" altLang="de-DE" sz="2000" dirty="0">
                  <a:solidFill>
                    <a:srgbClr val="00B050"/>
                  </a:solidFill>
                  <a:cs typeface="Arial" panose="020B0604020202020204" pitchFamily="34" charset="0"/>
                </a:rPr>
                <a:t>IMS</a:t>
              </a:r>
              <a:r>
                <a:rPr lang="de-DE" altLang="de-DE" sz="2000" dirty="0">
                  <a:cs typeface="Arial" panose="020B0604020202020204" pitchFamily="34" charset="0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/>
                <a:t>E</a:t>
              </a:r>
              <a:r>
                <a:rPr lang="en-US" sz="2000" dirty="0">
                  <a:cs typeface="Angsana New" panose="02020603050405020304" pitchFamily="18" charset="-34"/>
                </a:rPr>
                <a:t>uripides Augoustoglou </a:t>
              </a:r>
              <a:r>
                <a:rPr lang="en-US" sz="2000" dirty="0"/>
                <a:t>(</a:t>
              </a:r>
              <a:r>
                <a:rPr lang="en-US" sz="2000" dirty="0">
                  <a:solidFill>
                    <a:srgbClr val="9900CC"/>
                  </a:solidFill>
                </a:rPr>
                <a:t>HNMS</a:t>
              </a:r>
              <a:r>
                <a:rPr lang="en-US" sz="2000" dirty="0"/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ngsana New" panose="02020603050405020304" pitchFamily="18" charset="-34"/>
                </a:rPr>
                <a:t>Daniel Rieger (</a:t>
              </a:r>
              <a:r>
                <a:rPr lang="de-DE" altLang="de-DE" sz="2000" dirty="0">
                  <a:solidFill>
                    <a:srgbClr val="00B0F0"/>
                  </a:solidFill>
                  <a:cs typeface="Angsana New" panose="02020603050405020304" pitchFamily="18" charset="-34"/>
                </a:rPr>
                <a:t>DWD</a:t>
              </a:r>
              <a:r>
                <a:rPr lang="de-DE" altLang="de-DE" sz="2000" dirty="0"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ngsana New" panose="02020603050405020304" pitchFamily="18" charset="-34"/>
                </a:rPr>
                <a:t>Alberto de Lozar (</a:t>
              </a:r>
              <a:r>
                <a:rPr lang="de-DE" altLang="de-DE" sz="2000" dirty="0">
                  <a:solidFill>
                    <a:srgbClr val="00B0F0"/>
                  </a:solidFill>
                  <a:cs typeface="Angsana New" panose="02020603050405020304" pitchFamily="18" charset="-34"/>
                </a:rPr>
                <a:t>DWD</a:t>
              </a:r>
              <a:r>
                <a:rPr lang="de-DE" altLang="de-DE" sz="2000" dirty="0">
                  <a:cs typeface="Angsana New" panose="02020603050405020304" pitchFamily="18" charset="-34"/>
                </a:rPr>
                <a:t>)</a:t>
              </a:r>
            </a:p>
          </p:txBody>
        </p:sp>
        <p:sp>
          <p:nvSpPr>
            <p:cNvPr id="16" name="Textfeld 4"/>
            <p:cNvSpPr txBox="1">
              <a:spLocks noChangeArrowheads="1"/>
            </p:cNvSpPr>
            <p:nvPr/>
          </p:nvSpPr>
          <p:spPr bwMode="auto">
            <a:xfrm>
              <a:off x="2088252" y="1342243"/>
              <a:ext cx="7100354" cy="967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Ø"/>
              </a:pPr>
              <a:r>
                <a:rPr lang="en-US" sz="2000" b="1" dirty="0">
                  <a:cs typeface="Arial" panose="020B0604020202020204" pitchFamily="34" charset="0"/>
                </a:rPr>
                <a:t>September 2024 - August 2027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Ø"/>
              </a:pPr>
              <a:r>
                <a:rPr lang="en-US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Total planed FTEs </a:t>
              </a:r>
              <a:r>
                <a:rPr lang="en-US" sz="2000" b="1" dirty="0">
                  <a:cs typeface="Arial" panose="020B0604020202020204" pitchFamily="34" charset="0"/>
                </a:rPr>
                <a:t>: 4.8  </a:t>
              </a:r>
            </a:p>
          </p:txBody>
        </p:sp>
      </p:grp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8FE7630C-A88C-431D-B596-8E9C062AC78A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EE185AF-7BF5-4E14-985A-2EB2A5631F2C}"/>
              </a:ext>
            </a:extLst>
          </p:cNvPr>
          <p:cNvSpPr txBox="1">
            <a:spLocks/>
          </p:cNvSpPr>
          <p:nvPr/>
        </p:nvSpPr>
        <p:spPr>
          <a:xfrm>
            <a:off x="-8546" y="214705"/>
            <a:ext cx="8633682" cy="62332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erosol-</a:t>
            </a:r>
            <a:r>
              <a:rPr lang="en-US" sz="3200" b="1" dirty="0" err="1">
                <a:solidFill>
                  <a:srgbClr val="FF0000"/>
                </a:solidFill>
              </a:rPr>
              <a:t>CL</a:t>
            </a:r>
            <a:r>
              <a:rPr lang="en-US" sz="3200" dirty="0" err="1"/>
              <a:t>oud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dirty="0"/>
              <a:t>nteractions in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dirty="0"/>
              <a:t>CON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odel: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ACLIIM</a:t>
            </a:r>
            <a:r>
              <a:rPr lang="en-US" sz="3200" dirty="0"/>
              <a:t> Priority Project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2037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7">
            <a:extLst>
              <a:ext uri="{FF2B5EF4-FFF2-40B4-BE49-F238E27FC236}">
                <a16:creationId xmlns:a16="http://schemas.microsoft.com/office/drawing/2014/main" id="{0065713E-D17A-4B6D-9165-6E2019CD0F4F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2146334A-DD13-4125-B4E1-F42F37CD7CCB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107F3C8-8398-41BA-BC77-E91A68BDBF8E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CDNC importance for radiation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A5E925-F65C-430E-B1C3-8D365E4114CF}"/>
              </a:ext>
            </a:extLst>
          </p:cNvPr>
          <p:cNvGrpSpPr/>
          <p:nvPr/>
        </p:nvGrpSpPr>
        <p:grpSpPr>
          <a:xfrm>
            <a:off x="635744" y="1772816"/>
            <a:ext cx="7968704" cy="3759556"/>
            <a:chOff x="457200" y="2092786"/>
            <a:chExt cx="7968704" cy="37595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9FFDEA-D036-4E47-BC5F-D9EBFD0BF0F4}"/>
                </a:ext>
              </a:extLst>
            </p:cNvPr>
            <p:cNvGrpSpPr/>
            <p:nvPr/>
          </p:nvGrpSpPr>
          <p:grpSpPr>
            <a:xfrm>
              <a:off x="457200" y="2492896"/>
              <a:ext cx="7968704" cy="3359446"/>
              <a:chOff x="596996" y="3411803"/>
              <a:chExt cx="7968704" cy="3359446"/>
            </a:xfrm>
          </p:grpSpPr>
          <p:pic>
            <p:nvPicPr>
              <p:cNvPr id="6" name="Grafik 6">
                <a:extLst>
                  <a:ext uri="{FF2B5EF4-FFF2-40B4-BE49-F238E27FC236}">
                    <a16:creationId xmlns:a16="http://schemas.microsoft.com/office/drawing/2014/main" id="{97F30D53-8A4B-4BF6-AEC2-9523D22306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333"/>
              <a:stretch/>
            </p:blipFill>
            <p:spPr>
              <a:xfrm>
                <a:off x="596996" y="3411803"/>
                <a:ext cx="4206825" cy="33594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BF269E-A034-4B7A-BCF6-AE72095D7F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35"/>
              <a:stretch/>
            </p:blipFill>
            <p:spPr>
              <a:xfrm>
                <a:off x="4803821" y="3411803"/>
                <a:ext cx="3761879" cy="3300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Textfeld 4">
              <a:extLst>
                <a:ext uri="{FF2B5EF4-FFF2-40B4-BE49-F238E27FC236}">
                  <a16:creationId xmlns:a16="http://schemas.microsoft.com/office/drawing/2014/main" id="{E1CB5415-67C1-4DE1-95B7-224CDA4D7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092786"/>
              <a:ext cx="2304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dirty="0">
                  <a:cs typeface="Arial" panose="020B0604020202020204" pitchFamily="34" charset="0"/>
                </a:rPr>
                <a:t>SBM simulations</a:t>
              </a:r>
              <a:endParaRPr lang="de-DE" altLang="de-DE" sz="2000" dirty="0">
                <a:cs typeface="Angsana New" panose="02020603050405020304" pitchFamily="18" charset="-34"/>
              </a:endParaRPr>
            </a:p>
          </p:txBody>
        </p:sp>
        <p:sp>
          <p:nvSpPr>
            <p:cNvPr id="16" name="Textfeld 4">
              <a:extLst>
                <a:ext uri="{FF2B5EF4-FFF2-40B4-BE49-F238E27FC236}">
                  <a16:creationId xmlns:a16="http://schemas.microsoft.com/office/drawing/2014/main" id="{3A25F4FA-D303-4E40-96E1-17A5A1832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2960" y="2104223"/>
              <a:ext cx="28083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dirty="0">
                  <a:cs typeface="Arial" panose="020B0604020202020204" pitchFamily="34" charset="0"/>
                </a:rPr>
                <a:t>COSMO simulations</a:t>
              </a:r>
              <a:endParaRPr lang="de-DE" altLang="de-DE" sz="2000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8326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New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ice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optical properties for </a:t>
            </a:r>
            <a:r>
              <a:rPr lang="en-U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ecRAD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/>
        </p:blipFill>
        <p:spPr bwMode="auto">
          <a:xfrm>
            <a:off x="1166178" y="1135250"/>
            <a:ext cx="6987284" cy="472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מלבן 4"/>
          <p:cNvSpPr/>
          <p:nvPr/>
        </p:nvSpPr>
        <p:spPr>
          <a:xfrm>
            <a:off x="1187138" y="5969376"/>
            <a:ext cx="2079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size: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µm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µm 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מלבן 2">
            <a:extLst>
              <a:ext uri="{FF2B5EF4-FFF2-40B4-BE49-F238E27FC236}">
                <a16:creationId xmlns:a16="http://schemas.microsoft.com/office/drawing/2014/main" id="{B3C2D70F-391A-4E68-A741-565A8229CCA3}"/>
              </a:ext>
            </a:extLst>
          </p:cNvPr>
          <p:cNvSpPr/>
          <p:nvPr/>
        </p:nvSpPr>
        <p:spPr>
          <a:xfrm>
            <a:off x="1691680" y="82742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Muskatel, Blahak, Khain, Levi &amp; Fu;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89.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5481B2B2-1B05-4D94-B4F3-1901A38F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5969376"/>
            <a:ext cx="285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particles surfaces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Rough/Smooth</a:t>
            </a:r>
          </a:p>
        </p:txBody>
      </p:sp>
      <p:sp>
        <p:nvSpPr>
          <p:cNvPr id="14" name="מלבן 4">
            <a:extLst>
              <a:ext uri="{FF2B5EF4-FFF2-40B4-BE49-F238E27FC236}">
                <a16:creationId xmlns:a16="http://schemas.microsoft.com/office/drawing/2014/main" id="{0AE8EB25-37C6-4027-BC6A-6811CC2D145D}"/>
              </a:ext>
            </a:extLst>
          </p:cNvPr>
          <p:cNvSpPr/>
          <p:nvPr/>
        </p:nvSpPr>
        <p:spPr>
          <a:xfrm>
            <a:off x="5946024" y="5969376"/>
            <a:ext cx="2114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Wavelength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393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7">
            <a:extLst>
              <a:ext uri="{FF2B5EF4-FFF2-40B4-BE49-F238E27FC236}">
                <a16:creationId xmlns:a16="http://schemas.microsoft.com/office/drawing/2014/main" id="{0065713E-D17A-4B6D-9165-6E2019CD0F4F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2146334A-DD13-4125-B4E1-F42F37CD7CCB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107F3C8-8398-41BA-BC77-E91A68BDBF8E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CDNC importance for microphysics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13" name="תמונה 5">
            <a:extLst>
              <a:ext uri="{FF2B5EF4-FFF2-40B4-BE49-F238E27FC236}">
                <a16:creationId xmlns:a16="http://schemas.microsoft.com/office/drawing/2014/main" id="{B6900A52-771D-4298-8808-72A1BBD3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989" y="1268760"/>
            <a:ext cx="6394499" cy="486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מלבן 6">
            <a:extLst>
              <a:ext uri="{FF2B5EF4-FFF2-40B4-BE49-F238E27FC236}">
                <a16:creationId xmlns:a16="http://schemas.microsoft.com/office/drawing/2014/main" id="{B0F01E15-9DA8-438A-99FD-8CD8E7D1C338}"/>
              </a:ext>
            </a:extLst>
          </p:cNvPr>
          <p:cNvSpPr/>
          <p:nvPr/>
        </p:nvSpPr>
        <p:spPr>
          <a:xfrm>
            <a:off x="4267202" y="63521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/>
              <a:t>Rosenfeld et al., Science, 321 , 2008 </a:t>
            </a:r>
            <a:endParaRPr lang="he-IL" dirty="0"/>
          </a:p>
        </p:txBody>
      </p:sp>
      <p:sp>
        <p:nvSpPr>
          <p:cNvPr id="18" name="מלבן 2">
            <a:extLst>
              <a:ext uri="{FF2B5EF4-FFF2-40B4-BE49-F238E27FC236}">
                <a16:creationId xmlns:a16="http://schemas.microsoft.com/office/drawing/2014/main" id="{59D63C67-D0B1-4EEF-822C-B0F611A13021}"/>
              </a:ext>
            </a:extLst>
          </p:cNvPr>
          <p:cNvSpPr/>
          <p:nvPr/>
        </p:nvSpPr>
        <p:spPr>
          <a:xfrm>
            <a:off x="35496" y="1635277"/>
            <a:ext cx="2599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>
                <a:solidFill>
                  <a:srgbClr val="0000FF"/>
                </a:solidFill>
              </a:rPr>
              <a:t>Pristine tropical clouds with low CCN concentration can rain out too quickly to mature to long lived clouds </a:t>
            </a:r>
          </a:p>
        </p:txBody>
      </p:sp>
      <p:sp>
        <p:nvSpPr>
          <p:cNvPr id="19" name="מלבן 7">
            <a:extLst>
              <a:ext uri="{FF2B5EF4-FFF2-40B4-BE49-F238E27FC236}">
                <a16:creationId xmlns:a16="http://schemas.microsoft.com/office/drawing/2014/main" id="{537421F6-2881-4E1E-8217-7E4EF5AA2659}"/>
              </a:ext>
            </a:extLst>
          </p:cNvPr>
          <p:cNvSpPr/>
          <p:nvPr/>
        </p:nvSpPr>
        <p:spPr>
          <a:xfrm>
            <a:off x="-36512" y="3812847"/>
            <a:ext cx="259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>
                <a:solidFill>
                  <a:srgbClr val="FF0000"/>
                </a:solidFill>
              </a:rPr>
              <a:t>Polluted clouds with very high CCN concentrations may evaporate before rain can occur </a:t>
            </a:r>
          </a:p>
        </p:txBody>
      </p:sp>
    </p:spTree>
    <p:extLst>
      <p:ext uri="{BB962C8B-B14F-4D97-AF65-F5344CB8AC3E}">
        <p14:creationId xmlns:p14="http://schemas.microsoft.com/office/powerpoint/2010/main" val="81699680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503734" y="1124744"/>
            <a:ext cx="83534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Calculation of CDNC from N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CN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is estimated from Segal &amp; Khain (2006) 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lang="de-DE" kern="0" dirty="0">
                <a:solidFill>
                  <a:srgbClr val="000000"/>
                </a:solidFill>
                <a:latin typeface="Arial"/>
              </a:rPr>
              <a:t>4D look-up table:</a:t>
            </a:r>
          </a:p>
          <a:p>
            <a:pPr marL="431800" marR="0" lvl="1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5" name="מלבן 4"/>
          <p:cNvSpPr/>
          <p:nvPr/>
        </p:nvSpPr>
        <p:spPr>
          <a:xfrm>
            <a:off x="800976" y="5733256"/>
            <a:ext cx="2190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>
                <a:solidFill>
                  <a:srgbClr val="FF0000"/>
                </a:solidFill>
                <a:latin typeface="Arial"/>
              </a:rPr>
              <a:t>Segal &amp; Khain (2006) </a:t>
            </a:r>
            <a:endParaRPr lang="he-IL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מלבן 14"/>
              <p:cNvSpPr/>
              <p:nvPr/>
            </p:nvSpPr>
            <p:spPr>
              <a:xfrm>
                <a:off x="2915816" y="1484784"/>
                <a:ext cx="3940818" cy="37555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𝑪𝑫𝑵𝑪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𝒄𝒏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𝒍𝒐𝒈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𝒎𝒐𝒅</m:t>
                          </m:r>
                        </m:sub>
                      </m:sSub>
                      <m:sSub>
                        <m:sSubPr>
                          <m:ctrlP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𝑪𝑩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5" name="מלבן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484784"/>
                <a:ext cx="3940818" cy="37555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350202" y="2394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Segal &amp; Khain cloud droplets activation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71391-4560-473F-95D6-056A4F88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" y="2241658"/>
            <a:ext cx="3754329" cy="336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">
            <a:extLst>
              <a:ext uri="{FF2B5EF4-FFF2-40B4-BE49-F238E27FC236}">
                <a16:creationId xmlns:a16="http://schemas.microsoft.com/office/drawing/2014/main" id="{ACE28DA1-AAF1-4753-BD7A-5F187485B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52" y="2345061"/>
            <a:ext cx="5422391" cy="315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48260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1331640" y="6499738"/>
            <a:ext cx="76535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/>
              <a:t>Daniel Rothenberg and </a:t>
            </a:r>
            <a:r>
              <a:rPr lang="en-US" sz="1600" dirty="0" err="1"/>
              <a:t>Chien</a:t>
            </a:r>
            <a:r>
              <a:rPr lang="en-US" sz="1600" dirty="0"/>
              <a:t> Wang, 2016. </a:t>
            </a:r>
            <a:r>
              <a:rPr lang="en-US" sz="1600" i="1" dirty="0"/>
              <a:t>J. Atmos. Sci.</a:t>
            </a:r>
            <a:r>
              <a:rPr lang="en-US" sz="1600" dirty="0"/>
              <a:t>, </a:t>
            </a:r>
            <a:r>
              <a:rPr lang="en-US" sz="1600" b="1" dirty="0"/>
              <a:t>73</a:t>
            </a:r>
            <a:r>
              <a:rPr lang="en-US" sz="1600" dirty="0"/>
              <a:t>, 1255–1272. </a:t>
            </a:r>
            <a:endParaRPr lang="he-IL" sz="16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 err="1">
                <a:solidFill>
                  <a:srgbClr val="FF0000"/>
                </a:solidFill>
                <a:cs typeface="Angsana New" panose="02020603050405020304" pitchFamily="18" charset="-34"/>
              </a:rPr>
              <a:t>pyrcel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: cloud parcel model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9ECF12-FF66-49E0-9887-4F9279A4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066882"/>
            <a:ext cx="7956376" cy="327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מלבן 6">
            <a:extLst>
              <a:ext uri="{FF2B5EF4-FFF2-40B4-BE49-F238E27FC236}">
                <a16:creationId xmlns:a16="http://schemas.microsoft.com/office/drawing/2014/main" id="{F842237E-4467-4124-B5F0-C78F36540FE7}"/>
              </a:ext>
            </a:extLst>
          </p:cNvPr>
          <p:cNvSpPr/>
          <p:nvPr/>
        </p:nvSpPr>
        <p:spPr>
          <a:xfrm>
            <a:off x="119863" y="1184300"/>
            <a:ext cx="8388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Setup </a:t>
            </a:r>
            <a:r>
              <a:rPr lang="en-US" i="1" dirty="0" err="1">
                <a:solidFill>
                  <a:srgbClr val="FF0000"/>
                </a:solidFill>
              </a:rPr>
              <a:t>pyrcel</a:t>
            </a: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Run </a:t>
            </a:r>
            <a:r>
              <a:rPr lang="en-US" i="1" dirty="0" err="1">
                <a:solidFill>
                  <a:srgbClr val="FF0000"/>
                </a:solidFill>
              </a:rPr>
              <a:t>pyrcel</a:t>
            </a:r>
            <a:r>
              <a:rPr lang="en-US" dirty="0"/>
              <a:t> with different combinations of initial conditions:</a:t>
            </a:r>
          </a:p>
          <a:p>
            <a:pPr marL="1257300" lvl="2" indent="-342900" algn="just" rtl="0">
              <a:buFont typeface="+mj-lt"/>
              <a:buAutoNum type="arabicPeriod"/>
            </a:pP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Train a </a:t>
            </a:r>
            <a:r>
              <a:rPr lang="en-US" dirty="0">
                <a:solidFill>
                  <a:srgbClr val="FF0000"/>
                </a:solidFill>
              </a:rPr>
              <a:t>ML model</a:t>
            </a: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Plug-in of the trained ML model in ICON (</a:t>
            </a:r>
            <a:r>
              <a:rPr lang="en-US" dirty="0">
                <a:solidFill>
                  <a:srgbClr val="FF0000"/>
                </a:solidFill>
              </a:rPr>
              <a:t>Comin)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14">
                <a:extLst>
                  <a:ext uri="{FF2B5EF4-FFF2-40B4-BE49-F238E27FC236}">
                    <a16:creationId xmlns:a16="http://schemas.microsoft.com/office/drawing/2014/main" id="{5F4BB6CB-9F14-4248-9565-D9A7D548A0C8}"/>
                  </a:ext>
                </a:extLst>
              </p:cNvPr>
              <p:cNvSpPr/>
              <p:nvPr/>
            </p:nvSpPr>
            <p:spPr>
              <a:xfrm>
                <a:off x="2343666" y="1837127"/>
                <a:ext cx="3940818" cy="37555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𝑪𝑫𝑵𝑪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𝒄𝒏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sSub>
                        <m:sSubPr>
                          <m:ctrlP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𝑪𝑩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9" name="מלבן 14">
                <a:extLst>
                  <a:ext uri="{FF2B5EF4-FFF2-40B4-BE49-F238E27FC236}">
                    <a16:creationId xmlns:a16="http://schemas.microsoft.com/office/drawing/2014/main" id="{5F4BB6CB-9F14-4248-9565-D9A7D548A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66" y="1837127"/>
                <a:ext cx="3940818" cy="37555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14617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Comparisons to other datasets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452A1-BF28-448A-9546-DD7F54C33913}"/>
              </a:ext>
            </a:extLst>
          </p:cNvPr>
          <p:cNvSpPr/>
          <p:nvPr/>
        </p:nvSpPr>
        <p:spPr>
          <a:xfrm>
            <a:off x="1076934" y="1320265"/>
            <a:ext cx="7404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1. </a:t>
            </a:r>
            <a:r>
              <a:rPr lang="en-US" sz="2400" dirty="0">
                <a:solidFill>
                  <a:srgbClr val="FF0000"/>
                </a:solidFill>
              </a:rPr>
              <a:t>MODIS climatology </a:t>
            </a:r>
            <a:r>
              <a:rPr lang="en-US" sz="2400" dirty="0"/>
              <a:t>(already in ICON) </a:t>
            </a:r>
          </a:p>
          <a:p>
            <a:pPr algn="l" rtl="0"/>
            <a:r>
              <a:rPr lang="en-US" sz="2400" dirty="0"/>
              <a:t>2. </a:t>
            </a:r>
            <a:r>
              <a:rPr lang="en-US" sz="2400" dirty="0">
                <a:solidFill>
                  <a:srgbClr val="FF0000"/>
                </a:solidFill>
              </a:rPr>
              <a:t>MODIS daily values </a:t>
            </a:r>
            <a:r>
              <a:rPr lang="en-US" sz="2400" dirty="0"/>
              <a:t>2000-2020 (</a:t>
            </a:r>
            <a:r>
              <a:rPr lang="en-US" sz="2400" dirty="0" err="1"/>
              <a:t>Gryspeerdt</a:t>
            </a:r>
            <a:r>
              <a:rPr lang="en-US" sz="2400" dirty="0"/>
              <a:t> et al., 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B6FE4-0353-40FD-94B4-834CE20B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47218"/>
            <a:ext cx="8739041" cy="31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8E8E1D-1B05-4C63-A2E9-333D95BAE742}"/>
              </a:ext>
            </a:extLst>
          </p:cNvPr>
          <p:cNvSpPr/>
          <p:nvPr/>
        </p:nvSpPr>
        <p:spPr>
          <a:xfrm>
            <a:off x="1475656" y="5885319"/>
            <a:ext cx="8900392" cy="28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>
              <a:lnSpc>
                <a:spcPct val="115000"/>
              </a:lnSpc>
              <a:spcAft>
                <a:spcPts val="600"/>
              </a:spcAft>
              <a:tabLst>
                <a:tab pos="449580" algn="l"/>
              </a:tabLst>
            </a:pPr>
            <a:r>
              <a:rPr lang="en-GB" sz="1200" dirty="0" err="1">
                <a:latin typeface="Arial" panose="020B0604020202020204" pitchFamily="34" charset="0"/>
                <a:ea typeface="Droid Sans Fallback"/>
                <a:cs typeface="FreeSans"/>
              </a:rPr>
              <a:t>Bennartz</a:t>
            </a:r>
            <a:r>
              <a:rPr lang="en-GB" sz="1200" dirty="0">
                <a:latin typeface="Arial" panose="020B0604020202020204" pitchFamily="34" charset="0"/>
                <a:ea typeface="Droid Sans Fallback"/>
                <a:cs typeface="FreeSans"/>
              </a:rPr>
              <a:t>, R; Rausch, J (2017). ATMOSPHERIC CHEMISTRY AND PHYSICS, 17(16), 9815-9836</a:t>
            </a:r>
            <a:r>
              <a:rPr lang="en-GB" sz="1200" dirty="0">
                <a:solidFill>
                  <a:srgbClr val="000000"/>
                </a:solidFill>
                <a:latin typeface="Verdana" panose="020B0604030504040204" pitchFamily="34" charset="0"/>
                <a:ea typeface="Droid Sans Fallback"/>
                <a:cs typeface="FreeSans"/>
              </a:rPr>
              <a:t>.</a:t>
            </a:r>
            <a:endParaRPr lang="en-IL" sz="1200" dirty="0">
              <a:latin typeface="Arial" panose="020B0604020202020204" pitchFamily="34" charset="0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69383851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Comparisons to other datasets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730E6-8949-4626-81F2-0F118B5D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35" y="1559542"/>
            <a:ext cx="4809983" cy="516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1452A1-BF28-448A-9546-DD7F54C33913}"/>
              </a:ext>
            </a:extLst>
          </p:cNvPr>
          <p:cNvSpPr/>
          <p:nvPr/>
        </p:nvSpPr>
        <p:spPr>
          <a:xfrm>
            <a:off x="827584" y="1026767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3. </a:t>
            </a:r>
            <a:r>
              <a:rPr lang="en-US" sz="2400" dirty="0">
                <a:solidFill>
                  <a:srgbClr val="FF0000"/>
                </a:solidFill>
              </a:rPr>
              <a:t>CAMS reanalysis </a:t>
            </a:r>
            <a:r>
              <a:rPr lang="en-US" sz="2400" dirty="0"/>
              <a:t>daily values 2003-2021 (Block et al., 2024)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99331344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35</a:t>
            </a:fld>
            <a:endParaRPr lang="he-IL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49188" y="-193712"/>
            <a:ext cx="8229600" cy="122413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Verifications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D4BCF-0C21-4188-B4AB-490F82276421}"/>
              </a:ext>
            </a:extLst>
          </p:cNvPr>
          <p:cNvGrpSpPr/>
          <p:nvPr/>
        </p:nvGrpSpPr>
        <p:grpSpPr>
          <a:xfrm>
            <a:off x="2641349" y="938102"/>
            <a:ext cx="3645278" cy="2738377"/>
            <a:chOff x="1277888" y="1735129"/>
            <a:chExt cx="6372200" cy="41065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88" y="1735129"/>
              <a:ext cx="6372200" cy="4106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4355976" y="4653136"/>
              <a:ext cx="1152128" cy="864096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2699792" y="2780928"/>
              <a:ext cx="3240360" cy="28083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A5F124-D02A-4E2E-90E8-0D31B4D8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71" y="3743212"/>
            <a:ext cx="4314056" cy="305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973445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35454" cy="1052736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72052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95536" y="214705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Spectral Bin Microphysics in ICON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254" y="1387848"/>
            <a:ext cx="47016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Warm-Phase Spectral-Bin Microphysics (SBM) scheme was implemented in ICON </a:t>
            </a:r>
            <a:r>
              <a:rPr lang="en-US" sz="2000" kern="0" dirty="0"/>
              <a:t>in master as part of </a:t>
            </a:r>
            <a:r>
              <a:rPr lang="en-US" sz="2000" kern="0" dirty="0">
                <a:solidFill>
                  <a:srgbClr val="FF0000"/>
                </a:solidFill>
              </a:rPr>
              <a:t>CAIIR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66 bins: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droplets + CCN tracers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Runs ~7 times slower than 1M.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SBM and 2M schemes compared</a:t>
            </a:r>
            <a:r>
              <a:rPr lang="en-US" sz="2000" kern="0" dirty="0">
                <a:solidFill>
                  <a:prstClr val="black"/>
                </a:solidFill>
              </a:rPr>
              <a:t>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SBM shows reasonable behavior, strong sensitivity to CCN.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Example: Cumulonimbus development (Weisman-</a:t>
            </a:r>
            <a:r>
              <a:rPr lang="en-US" sz="2000" kern="0" dirty="0" err="1">
                <a:solidFill>
                  <a:prstClr val="black"/>
                </a:solidFill>
              </a:rPr>
              <a:t>Klemp</a:t>
            </a:r>
            <a:r>
              <a:rPr lang="en-US" sz="2000" kern="0" dirty="0">
                <a:solidFill>
                  <a:prstClr val="black"/>
                </a:solidFill>
              </a:rPr>
              <a:t> 1982)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FF0000"/>
                </a:solidFill>
              </a:rPr>
              <a:t>ACLIIM</a:t>
            </a:r>
            <a:r>
              <a:rPr lang="en-US" sz="2000" kern="0" dirty="0">
                <a:solidFill>
                  <a:prstClr val="black"/>
                </a:solidFill>
              </a:rPr>
              <a:t>: mixed-phase SBM implementation and calibration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6292762"/>
            <a:ext cx="634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</a:rPr>
              <a:t>Acknowledgments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Axel Seifert, Daniel Reinert, Daniel Rieger</a:t>
            </a:r>
          </a:p>
        </p:txBody>
      </p:sp>
      <p:grpSp>
        <p:nvGrpSpPr>
          <p:cNvPr id="35" name="קבוצה 34"/>
          <p:cNvGrpSpPr/>
          <p:nvPr/>
        </p:nvGrpSpPr>
        <p:grpSpPr>
          <a:xfrm>
            <a:off x="4807870" y="1434252"/>
            <a:ext cx="4040652" cy="4063676"/>
            <a:chOff x="8414839" y="-68355"/>
            <a:chExt cx="3755048" cy="4030703"/>
          </a:xfrm>
        </p:grpSpPr>
        <p:pic>
          <p:nvPicPr>
            <p:cNvPr id="36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237" y="0"/>
              <a:ext cx="2914650" cy="3657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7" name="Straight Arrow Connector 24"/>
            <p:cNvCxnSpPr/>
            <p:nvPr/>
          </p:nvCxnSpPr>
          <p:spPr>
            <a:xfrm>
              <a:off x="9255237" y="3767995"/>
              <a:ext cx="291465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26"/>
            <p:cNvPicPr>
              <a:picLocks noChangeAspect="1"/>
            </p:cNvPicPr>
            <p:nvPr/>
          </p:nvPicPr>
          <p:blipFill rotWithShape="1">
            <a:blip r:embed="rId3"/>
            <a:srcRect b="46963"/>
            <a:stretch/>
          </p:blipFill>
          <p:spPr>
            <a:xfrm rot="16200000" flipV="1">
              <a:off x="7134180" y="1692578"/>
              <a:ext cx="3657600" cy="272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 rot="5400000">
              <a:off x="8661544" y="1619501"/>
              <a:ext cx="1641533" cy="34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QC+QR (g/kg)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08152" y="33764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11261" y="2493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11262" y="16534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1061" y="7887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14839" y="-68355"/>
              <a:ext cx="418704" cy="36933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58743" y="3684863"/>
              <a:ext cx="707245" cy="2774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>
              <a:spAutoFit/>
            </a:bodyPr>
            <a:lstStyle/>
            <a:p>
              <a:r>
                <a:rPr lang="en-US" dirty="0"/>
                <a:t>50km</a:t>
              </a:r>
            </a:p>
          </p:txBody>
        </p:sp>
      </p:grpSp>
      <p:sp>
        <p:nvSpPr>
          <p:cNvPr id="19" name="מלבן 18"/>
          <p:cNvSpPr/>
          <p:nvPr/>
        </p:nvSpPr>
        <p:spPr>
          <a:xfrm>
            <a:off x="970167" y="5833538"/>
            <a:ext cx="8525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Khain, P., J. </a:t>
            </a:r>
            <a:r>
              <a:rPr lang="en-US" dirty="0" err="1"/>
              <a:t>Shpund</a:t>
            </a:r>
            <a:r>
              <a:rPr lang="en-US" dirty="0"/>
              <a:t>, Y. Levi and A.P. Khain, 2022. Atmos. Res., 279, 106388.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36245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784976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Vertical resolution impact on cloud formation, cloud cover and precipitation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AFD79-BF07-43B8-BF33-85D27C93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67" y="985565"/>
            <a:ext cx="4680520" cy="270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9FB7A-A735-4638-87D2-265446AB2977}"/>
              </a:ext>
            </a:extLst>
          </p:cNvPr>
          <p:cNvSpPr/>
          <p:nvPr/>
        </p:nvSpPr>
        <p:spPr>
          <a:xfrm>
            <a:off x="2051720" y="6518977"/>
            <a:ext cx="7344816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>
              <a:lnSpc>
                <a:spcPct val="115000"/>
              </a:lnSpc>
              <a:spcAft>
                <a:spcPts val="600"/>
              </a:spcAft>
              <a:tabLst>
                <a:tab pos="449580" algn="l"/>
              </a:tabLst>
            </a:pPr>
            <a:r>
              <a:rPr lang="en-GB" sz="1400" dirty="0">
                <a:latin typeface="Arial" panose="020B0604020202020204" pitchFamily="34" charset="0"/>
                <a:ea typeface="Droid Sans Fallback"/>
                <a:cs typeface="FreeSans"/>
              </a:rPr>
              <a:t>Schmidt, H., et al. </a:t>
            </a:r>
            <a:r>
              <a:rPr lang="en-GB" sz="1400" dirty="0" err="1">
                <a:latin typeface="Arial" panose="020B0604020202020204" pitchFamily="34" charset="0"/>
                <a:ea typeface="Droid Sans Fallback"/>
                <a:cs typeface="FreeSans"/>
              </a:rPr>
              <a:t>Geosci</a:t>
            </a:r>
            <a:r>
              <a:rPr lang="en-GB" sz="1400" dirty="0">
                <a:latin typeface="Arial" panose="020B0604020202020204" pitchFamily="34" charset="0"/>
                <a:ea typeface="Droid Sans Fallback"/>
                <a:cs typeface="FreeSans"/>
              </a:rPr>
              <a:t>. Model Dev., 17, 1563–1584, 2024.</a:t>
            </a:r>
            <a:endParaRPr lang="en-IL" sz="1400" dirty="0">
              <a:latin typeface="Arial" panose="020B0604020202020204" pitchFamily="34" charset="0"/>
              <a:ea typeface="Droid Sans Fallback"/>
              <a:cs typeface="Free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5C549-ECFE-403E-A944-4270B73D8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6" y="3761693"/>
            <a:ext cx="4860461" cy="262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29059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243E1-DD32-419F-9300-5C72D6E22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10415918" cy="705678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79570B0-6391-4A8D-979D-EA027B9B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623326"/>
          </a:xfrm>
        </p:spPr>
        <p:txBody>
          <a:bodyPr>
            <a:noAutofit/>
          </a:bodyPr>
          <a:lstStyle/>
          <a:p>
            <a:pPr rtl="0"/>
            <a:r>
              <a:rPr lang="en-US" sz="5400" b="1" dirty="0">
                <a:cs typeface="Angsana New" panose="02020603050405020304" pitchFamily="18" charset="-34"/>
              </a:rPr>
              <a:t>Thanks for Your Attention!</a:t>
            </a:r>
            <a:endParaRPr lang="he-IL" sz="5400" b="1" dirty="0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75662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3568" y="108748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29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in </a:t>
            </a:r>
            <a:r>
              <a:rPr lang="en-US" sz="29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ecRAD</a:t>
            </a:r>
            <a:endParaRPr lang="he-IL" sz="2900" b="1" dirty="0">
              <a:solidFill>
                <a:srgbClr val="003399"/>
              </a:solidFill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0DEFD73-F55C-4D93-9A97-A49EE11D0CFD}"/>
              </a:ext>
            </a:extLst>
          </p:cNvPr>
          <p:cNvSpPr/>
          <p:nvPr/>
        </p:nvSpPr>
        <p:spPr>
          <a:xfrm>
            <a:off x="6553202" y="6485753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kern="0" dirty="0">
                <a:solidFill>
                  <a:srgbClr val="0000FF"/>
                </a:solidFill>
              </a:rPr>
              <a:t>Alberto de </a:t>
            </a:r>
            <a:r>
              <a:rPr lang="en-US" kern="0" dirty="0" err="1">
                <a:solidFill>
                  <a:srgbClr val="0000FF"/>
                </a:solidFill>
              </a:rPr>
              <a:t>Lozar</a:t>
            </a:r>
            <a:r>
              <a:rPr lang="en-US" kern="0" dirty="0">
                <a:solidFill>
                  <a:srgbClr val="0000FF"/>
                </a:solidFill>
              </a:rPr>
              <a:t> (DWD)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C6188BF-173D-473A-B839-1AC0438F3710}"/>
              </a:ext>
            </a:extLst>
          </p:cNvPr>
          <p:cNvSpPr txBox="1">
            <a:spLocks/>
          </p:cNvSpPr>
          <p:nvPr/>
        </p:nvSpPr>
        <p:spPr bwMode="auto">
          <a:xfrm>
            <a:off x="769717" y="1009569"/>
            <a:ext cx="7801845" cy="124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The new option </a:t>
            </a:r>
            <a:r>
              <a:rPr lang="en-GB" b="1" dirty="0" err="1">
                <a:cs typeface="Andale Mono"/>
              </a:rPr>
              <a:t>ecrad_use_general_cloud_optics</a:t>
            </a:r>
            <a:r>
              <a:rPr lang="en-GB" b="1" dirty="0">
                <a:cs typeface="Andale Mono"/>
              </a:rPr>
              <a:t> = .true. </a:t>
            </a:r>
            <a:r>
              <a:rPr lang="en-GB" dirty="0">
                <a:cs typeface="Andale Mono"/>
              </a:rPr>
              <a:t>allows for considering each hydrometeor independently in the radiation calculations. The optical properties as function of the effective radius are provided in external files for each hydrometeor.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D55A52-1442-4D23-9B21-D10FAC3E4AC5}"/>
              </a:ext>
            </a:extLst>
          </p:cNvPr>
          <p:cNvSpPr/>
          <p:nvPr/>
        </p:nvSpPr>
        <p:spPr>
          <a:xfrm>
            <a:off x="586867" y="2252390"/>
            <a:ext cx="45720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l" rtl="0"/>
            <a:r>
              <a:rPr lang="en-GB" dirty="0" err="1">
                <a:latin typeface="Andale Mono"/>
                <a:cs typeface="Andale Mono"/>
              </a:rPr>
              <a:t>ecrad_</a:t>
            </a:r>
            <a:r>
              <a:rPr lang="en-GB" dirty="0" err="1">
                <a:solidFill>
                  <a:srgbClr val="008000"/>
                </a:solidFill>
                <a:latin typeface="Andale Mono"/>
                <a:cs typeface="Andale Mono"/>
              </a:rPr>
              <a:t>iice</a:t>
            </a:r>
            <a:r>
              <a:rPr lang="en-GB" dirty="0">
                <a:latin typeface="Andale Mono"/>
                <a:cs typeface="Andale Mono"/>
              </a:rPr>
              <a:t>/</a:t>
            </a:r>
            <a:r>
              <a:rPr lang="en-GB" dirty="0" err="1">
                <a:solidFill>
                  <a:srgbClr val="FF0000"/>
                </a:solidFill>
                <a:latin typeface="Andale Mono"/>
                <a:cs typeface="Andale Mono"/>
              </a:rPr>
              <a:t>igraupe</a:t>
            </a:r>
            <a:r>
              <a:rPr lang="en-GB" dirty="0" err="1">
                <a:latin typeface="Andale Mono"/>
                <a:cs typeface="Andale Mono"/>
              </a:rPr>
              <a:t>l</a:t>
            </a:r>
            <a:r>
              <a:rPr lang="en-GB" dirty="0">
                <a:latin typeface="Andale Mono"/>
                <a:cs typeface="Andale Mono"/>
              </a:rPr>
              <a:t>/</a:t>
            </a:r>
            <a:r>
              <a:rPr lang="en-GB" dirty="0" err="1">
                <a:solidFill>
                  <a:srgbClr val="0000FF"/>
                </a:solidFill>
                <a:latin typeface="Andale Mono"/>
                <a:cs typeface="Andale Mono"/>
              </a:rPr>
              <a:t>isnow</a:t>
            </a:r>
            <a:r>
              <a:rPr lang="en-GB" dirty="0" err="1">
                <a:latin typeface="Andale Mono"/>
                <a:cs typeface="Andale Mono"/>
              </a:rPr>
              <a:t>_scat</a:t>
            </a:r>
            <a:r>
              <a:rPr lang="en-GB" dirty="0">
                <a:latin typeface="Andale Mono"/>
                <a:cs typeface="Andale Mono"/>
              </a:rPr>
              <a:t> = 0, 10, 11</a:t>
            </a:r>
            <a:br>
              <a:rPr lang="en-GB" dirty="0"/>
            </a:br>
            <a:r>
              <a:rPr lang="he-IL" dirty="0"/>
              <a:t> </a:t>
            </a:r>
            <a:r>
              <a:rPr lang="en-GB" dirty="0">
                <a:latin typeface="Andale Mono" panose="020B0509000000000004" pitchFamily="49" charset="0"/>
              </a:rPr>
              <a:t>0   </a:t>
            </a:r>
            <a:r>
              <a:rPr lang="en-GB" dirty="0"/>
              <a:t>     </a:t>
            </a:r>
            <a:r>
              <a:rPr lang="en-US" kern="0" dirty="0">
                <a:solidFill>
                  <a:schemeClr val="tx2"/>
                </a:solidFill>
                <a:latin typeface="Andale Mono"/>
                <a:cs typeface="Andale Mono"/>
              </a:rPr>
              <a:t>! Rough Muskatel et al. (2021)</a:t>
            </a:r>
          </a:p>
          <a:p>
            <a:pPr algn="l" rtl="0"/>
            <a:r>
              <a:rPr lang="en-US" kern="0" dirty="0">
                <a:latin typeface="Andale Mono"/>
                <a:cs typeface="Andale Mono"/>
              </a:rPr>
              <a:t> 10      </a:t>
            </a:r>
            <a:r>
              <a:rPr lang="en-US" kern="0" dirty="0">
                <a:solidFill>
                  <a:schemeClr val="tx2"/>
                </a:solidFill>
                <a:latin typeface="Andale Mono"/>
                <a:cs typeface="Andale Mono"/>
              </a:rPr>
              <a:t>! Smooth Muskatel et al. (2021)</a:t>
            </a:r>
          </a:p>
          <a:p>
            <a:pPr algn="l" rtl="0"/>
            <a:r>
              <a:rPr lang="en-US" kern="0" dirty="0">
                <a:latin typeface="Andale Mono"/>
                <a:cs typeface="Andale Mono"/>
              </a:rPr>
              <a:t> 11</a:t>
            </a:r>
            <a:r>
              <a:rPr lang="en-US" kern="0" dirty="0">
                <a:solidFill>
                  <a:schemeClr val="tx2"/>
                </a:solidFill>
                <a:latin typeface="Andale Mono"/>
                <a:cs typeface="Andale Mono"/>
              </a:rPr>
              <a:t>      ! Baran (no large particles) for </a:t>
            </a:r>
            <a:r>
              <a:rPr lang="en-GB" dirty="0" err="1">
                <a:solidFill>
                  <a:srgbClr val="008000"/>
                </a:solidFill>
                <a:latin typeface="Andale Mono"/>
                <a:cs typeface="Andale Mono"/>
              </a:rPr>
              <a:t>iice</a:t>
            </a:r>
            <a:r>
              <a:rPr lang="en-GB" dirty="0">
                <a:solidFill>
                  <a:srgbClr val="008000"/>
                </a:solidFill>
                <a:latin typeface="Andale Mono"/>
                <a:cs typeface="Andale Mono"/>
              </a:rPr>
              <a:t> </a:t>
            </a:r>
            <a:r>
              <a:rPr lang="en-GB" kern="0" dirty="0">
                <a:solidFill>
                  <a:schemeClr val="tx2"/>
                </a:solidFill>
                <a:latin typeface="Andale Mono"/>
              </a:rPr>
              <a:t>only</a:t>
            </a:r>
            <a:endParaRPr lang="en-US" kern="0" dirty="0">
              <a:solidFill>
                <a:schemeClr val="tx2"/>
              </a:solidFill>
              <a:latin typeface="Andale Mon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A4D00-C2B1-4EA4-820A-5650E9817292}"/>
              </a:ext>
            </a:extLst>
          </p:cNvPr>
          <p:cNvSpPr/>
          <p:nvPr/>
        </p:nvSpPr>
        <p:spPr>
          <a:xfrm>
            <a:off x="5439906" y="2500472"/>
            <a:ext cx="28506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GB" dirty="0" err="1">
                <a:latin typeface="Andale Mono"/>
                <a:cs typeface="Andale Mono"/>
              </a:rPr>
              <a:t>ecrad</a:t>
            </a:r>
            <a:r>
              <a:rPr lang="en-GB" dirty="0">
                <a:latin typeface="Andale Mono"/>
                <a:cs typeface="Andale Mono"/>
              </a:rPr>
              <a:t>_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ndale Mono"/>
                <a:cs typeface="Andale Mono"/>
              </a:rPr>
              <a:t>illiquid</a:t>
            </a:r>
            <a:r>
              <a:rPr lang="en-GB" dirty="0">
                <a:latin typeface="Andale Mono"/>
                <a:cs typeface="Andale Mono"/>
              </a:rPr>
              <a:t>/</a:t>
            </a:r>
            <a:r>
              <a:rPr lang="en-GB" dirty="0" err="1">
                <a:solidFill>
                  <a:srgbClr val="9900CC"/>
                </a:solidFill>
                <a:latin typeface="Andale Mono"/>
                <a:cs typeface="Andale Mono"/>
              </a:rPr>
              <a:t>irain</a:t>
            </a:r>
            <a:r>
              <a:rPr lang="en-GB" dirty="0" err="1">
                <a:latin typeface="Andale Mono"/>
                <a:cs typeface="Andale Mono"/>
              </a:rPr>
              <a:t>_scat</a:t>
            </a:r>
            <a:r>
              <a:rPr lang="en-GB" dirty="0">
                <a:latin typeface="Andale Mono"/>
                <a:cs typeface="Andale Mono"/>
              </a:rPr>
              <a:t> = 0</a:t>
            </a:r>
            <a:br>
              <a:rPr lang="en-GB" dirty="0"/>
            </a:br>
            <a:r>
              <a:rPr lang="en-US" kern="0" dirty="0">
                <a:latin typeface="Andale Mono"/>
                <a:cs typeface="Andale Mono"/>
              </a:rPr>
              <a:t> 0       </a:t>
            </a:r>
            <a:r>
              <a:rPr lang="en-US" kern="0" dirty="0">
                <a:solidFill>
                  <a:schemeClr val="tx2"/>
                </a:solidFill>
                <a:latin typeface="Andale Mono"/>
                <a:cs typeface="Andale Mono"/>
              </a:rPr>
              <a:t>! Mie calculations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D7CF6D-5556-4860-8E34-CD3B8053A440}"/>
              </a:ext>
            </a:extLst>
          </p:cNvPr>
          <p:cNvGrpSpPr/>
          <p:nvPr/>
        </p:nvGrpSpPr>
        <p:grpSpPr>
          <a:xfrm>
            <a:off x="2555528" y="3622389"/>
            <a:ext cx="4060974" cy="3190987"/>
            <a:chOff x="35496" y="1209828"/>
            <a:chExt cx="4389143" cy="3317840"/>
          </a:xfrm>
        </p:grpSpPr>
        <p:pic>
          <p:nvPicPr>
            <p:cNvPr id="11" name="Picture 10" descr="A map of the united kingdom&#10;&#10;Description automatically generated">
              <a:extLst>
                <a:ext uri="{FF2B5EF4-FFF2-40B4-BE49-F238E27FC236}">
                  <a16:creationId xmlns:a16="http://schemas.microsoft.com/office/drawing/2014/main" id="{30E0D2C2-EDB2-4D6B-A345-73A0FB2DB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0" b="9768"/>
            <a:stretch/>
          </p:blipFill>
          <p:spPr>
            <a:xfrm>
              <a:off x="35496" y="1412776"/>
              <a:ext cx="4320728" cy="3114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feld 1">
              <a:extLst>
                <a:ext uri="{FF2B5EF4-FFF2-40B4-BE49-F238E27FC236}">
                  <a16:creationId xmlns:a16="http://schemas.microsoft.com/office/drawing/2014/main" id="{E9E35C1E-3958-4417-B3CD-81C39DFD9635}"/>
                </a:ext>
              </a:extLst>
            </p:cNvPr>
            <p:cNvSpPr txBox="1"/>
            <p:nvPr/>
          </p:nvSpPr>
          <p:spPr>
            <a:xfrm>
              <a:off x="218423" y="1209828"/>
              <a:ext cx="42062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TOA Upwelling LW (W/m</a:t>
              </a:r>
              <a:r>
                <a:rPr lang="de-DE" baseline="30000" dirty="0"/>
                <a:t>2</a:t>
              </a:r>
              <a:r>
                <a:rPr lang="de-DE" dirty="0"/>
                <a:t>) </a:t>
              </a:r>
              <a:r>
                <a:rPr lang="de-DE" dirty="0">
                  <a:solidFill>
                    <a:srgbClr val="FF0000"/>
                  </a:solidFill>
                </a:rPr>
                <a:t>Full</a:t>
              </a:r>
              <a:r>
                <a:rPr lang="de-DE" dirty="0"/>
                <a:t> – </a:t>
              </a:r>
              <a:r>
                <a:rPr lang="de-DE" dirty="0">
                  <a:solidFill>
                    <a:srgbClr val="0000FF"/>
                  </a:solidFill>
                </a:rPr>
                <a:t>Reference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1256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effect on radiation 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B9482-206B-4A3B-806B-EE6510497717}"/>
              </a:ext>
            </a:extLst>
          </p:cNvPr>
          <p:cNvSpPr/>
          <p:nvPr/>
        </p:nvSpPr>
        <p:spPr>
          <a:xfrm>
            <a:off x="1696149" y="1015246"/>
            <a:ext cx="5963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cs typeface="Angsana New" panose="02020603050405020304" pitchFamily="18" charset="-34"/>
              </a:rPr>
              <a:t>Surface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Angsana New" panose="02020603050405020304" pitchFamily="18" charset="-34"/>
              </a:rPr>
              <a:t>SW</a:t>
            </a:r>
            <a:r>
              <a:rPr lang="en-US" sz="3600" b="1" dirty="0">
                <a:cs typeface="Angsana New" panose="02020603050405020304" pitchFamily="18" charset="-34"/>
              </a:rPr>
              <a:t> irradiance January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AC4F7-18AF-467F-8805-6CDA2ACA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8" t="51576"/>
          <a:stretch/>
        </p:blipFill>
        <p:spPr>
          <a:xfrm>
            <a:off x="971600" y="1628800"/>
            <a:ext cx="7412910" cy="505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76808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effect on radiation 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B9482-206B-4A3B-806B-EE6510497717}"/>
              </a:ext>
            </a:extLst>
          </p:cNvPr>
          <p:cNvSpPr/>
          <p:nvPr/>
        </p:nvSpPr>
        <p:spPr>
          <a:xfrm>
            <a:off x="1834382" y="980728"/>
            <a:ext cx="5208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cs typeface="Angsana New" panose="02020603050405020304" pitchFamily="18" charset="-34"/>
              </a:rPr>
              <a:t>Surface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Angsana New" panose="02020603050405020304" pitchFamily="18" charset="-34"/>
              </a:rPr>
              <a:t>SW</a:t>
            </a:r>
            <a:r>
              <a:rPr lang="en-US" sz="3600" b="1" dirty="0">
                <a:cs typeface="Angsana New" panose="02020603050405020304" pitchFamily="18" charset="-34"/>
              </a:rPr>
              <a:t> irradiance July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91C1C-CD72-4EDD-874A-7BDF5E06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51498"/>
          <a:stretch/>
        </p:blipFill>
        <p:spPr>
          <a:xfrm>
            <a:off x="861812" y="1556792"/>
            <a:ext cx="7420376" cy="512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57747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effect on radiation 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B9482-206B-4A3B-806B-EE6510497717}"/>
              </a:ext>
            </a:extLst>
          </p:cNvPr>
          <p:cNvSpPr/>
          <p:nvPr/>
        </p:nvSpPr>
        <p:spPr>
          <a:xfrm>
            <a:off x="1899472" y="1045632"/>
            <a:ext cx="5345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cs typeface="Angsana New" panose="02020603050405020304" pitchFamily="18" charset="-34"/>
              </a:rPr>
              <a:t>TOA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Angsana New" panose="02020603050405020304" pitchFamily="18" charset="-34"/>
              </a:rPr>
              <a:t>SW</a:t>
            </a:r>
            <a:r>
              <a:rPr lang="en-US" sz="3600" b="1" dirty="0">
                <a:cs typeface="Angsana New" panose="02020603050405020304" pitchFamily="18" charset="-34"/>
              </a:rPr>
              <a:t> irradiance January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98AFA-BE4D-4607-B2FE-11BEA7F09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52207"/>
          <a:stretch/>
        </p:blipFill>
        <p:spPr>
          <a:xfrm>
            <a:off x="841578" y="1691963"/>
            <a:ext cx="7460843" cy="502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5133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effect on radiation 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FA378D-222E-456B-A20D-325E8AEB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6" t="51463"/>
          <a:stretch/>
        </p:blipFill>
        <p:spPr>
          <a:xfrm>
            <a:off x="851378" y="1663648"/>
            <a:ext cx="7441244" cy="508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CB9482-206B-4A3B-806B-EE6510497717}"/>
              </a:ext>
            </a:extLst>
          </p:cNvPr>
          <p:cNvSpPr/>
          <p:nvPr/>
        </p:nvSpPr>
        <p:spPr>
          <a:xfrm>
            <a:off x="2051720" y="986253"/>
            <a:ext cx="4589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cs typeface="Angsana New" panose="02020603050405020304" pitchFamily="18" charset="-34"/>
              </a:rPr>
              <a:t>TOA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Angsana New" panose="02020603050405020304" pitchFamily="18" charset="-34"/>
              </a:rPr>
              <a:t>SW</a:t>
            </a:r>
            <a:r>
              <a:rPr lang="en-US" sz="3600" b="1" dirty="0">
                <a:cs typeface="Angsana New" panose="02020603050405020304" pitchFamily="18" charset="-34"/>
              </a:rPr>
              <a:t> irradiance July</a:t>
            </a:r>
          </a:p>
        </p:txBody>
      </p:sp>
    </p:spTree>
    <p:extLst>
      <p:ext uri="{BB962C8B-B14F-4D97-AF65-F5344CB8AC3E}">
        <p14:creationId xmlns:p14="http://schemas.microsoft.com/office/powerpoint/2010/main" val="314666518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climatology and forecasted aerosols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17321CB-0BB1-41BB-9DA3-C85AD2BE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63" y="888166"/>
            <a:ext cx="4097073" cy="580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8954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39133</TotalTime>
  <Words>1343</Words>
  <Application>Microsoft Office PowerPoint</Application>
  <PresentationFormat>On-screen Show (4:3)</PresentationFormat>
  <Paragraphs>224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Andale Mono</vt:lpstr>
      <vt:lpstr>Angsana New</vt:lpstr>
      <vt:lpstr>Arial</vt:lpstr>
      <vt:lpstr>Calibri</vt:lpstr>
      <vt:lpstr>Cambria Math</vt:lpstr>
      <vt:lpstr>Droid Sans Fallback</vt:lpstr>
      <vt:lpstr>FreeSans</vt:lpstr>
      <vt:lpstr>Times New Roman</vt:lpstr>
      <vt:lpstr>Verdana</vt:lpstr>
      <vt:lpstr>Wingdings</vt:lpstr>
      <vt:lpstr>ערכת נושא Office</vt:lpstr>
      <vt:lpstr>1_DWD Standard Master</vt:lpstr>
      <vt:lpstr>DWD Standard Master</vt:lpstr>
      <vt:lpstr>Clouds and Aerosols Improvements in ICON Radiation Scheme - CAIIR Priority Project</vt:lpstr>
      <vt:lpstr>Clouds and Aerosols Improvements in ICON Radiation Scheme - CAIIR Priority Project</vt:lpstr>
      <vt:lpstr>New ice optical properties for ecRAD</vt:lpstr>
      <vt:lpstr>Large Hydrometeors in ecRAD</vt:lpstr>
      <vt:lpstr>Large hydrometeors effect on radiation </vt:lpstr>
      <vt:lpstr>Large hydrometeors effect on radiation </vt:lpstr>
      <vt:lpstr>Large hydrometeors effect on radiation </vt:lpstr>
      <vt:lpstr>Large hydrometeors effect on radiation </vt:lpstr>
      <vt:lpstr>CAMS climatology and forecasted aerosols</vt:lpstr>
      <vt:lpstr>CAMS climatology - Seasonal AOD at 550nm</vt:lpstr>
      <vt:lpstr>Zonal-mean layer-integrated mass profiles</vt:lpstr>
      <vt:lpstr>ICON Ice nucleation with DeMott (2015) scheme</vt:lpstr>
      <vt:lpstr>ICON Ice nucleation with DeMott (2015) scheme</vt:lpstr>
      <vt:lpstr>IMS verifications</vt:lpstr>
      <vt:lpstr>CAMS in ICON – IMS verifications</vt:lpstr>
      <vt:lpstr>PowerPoint Presentation</vt:lpstr>
      <vt:lpstr>Global simulations</vt:lpstr>
      <vt:lpstr>CAMS in ICON – HNMS verifications</vt:lpstr>
      <vt:lpstr>CAMS in ICON – HNMS verifications</vt:lpstr>
      <vt:lpstr>CAMS in ICON – HNMS verifications</vt:lpstr>
      <vt:lpstr>CAMS in ICON – HNMS verifications</vt:lpstr>
      <vt:lpstr>CAMS in ICON – HNMS verifications</vt:lpstr>
      <vt:lpstr>CAMS in ICON – HNMS verifications</vt:lpstr>
      <vt:lpstr>2D AOD advection scheme (D. Rieger)</vt:lpstr>
      <vt:lpstr>2D AOD – verifications against AERONET stations</vt:lpstr>
      <vt:lpstr>CAIIR Tasks: done, removed, moved to ACLIIM</vt:lpstr>
      <vt:lpstr>Aerosol-CLoud Interactions in ICON Model:  ACLIIM Priority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Verifications</vt:lpstr>
      <vt:lpstr>Spectral Bin Microphysics in ICON</vt:lpstr>
      <vt:lpstr>PowerPoint Presentation</vt:lpstr>
      <vt:lpstr>Thanks for Your Attention!</vt:lpstr>
    </vt:vector>
  </TitlesOfParts>
  <Company>MOT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PP –T2(RC)2</dc:title>
  <dc:creator>Harel</dc:creator>
  <cp:lastModifiedBy>Yoav Levi</cp:lastModifiedBy>
  <cp:revision>1221</cp:revision>
  <cp:lastPrinted>2016-01-18T09:11:48Z</cp:lastPrinted>
  <dcterms:created xsi:type="dcterms:W3CDTF">2015-08-09T10:05:37Z</dcterms:created>
  <dcterms:modified xsi:type="dcterms:W3CDTF">2024-09-03T15:33:50Z</dcterms:modified>
</cp:coreProperties>
</file>