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7" r:id="rId5"/>
    <p:sldId id="273" r:id="rId6"/>
    <p:sldId id="405" r:id="rId7"/>
    <p:sldId id="577" r:id="rId8"/>
    <p:sldId id="436" r:id="rId9"/>
    <p:sldId id="416" r:id="rId10"/>
    <p:sldId id="477" r:id="rId11"/>
    <p:sldId id="435" r:id="rId12"/>
    <p:sldId id="414" r:id="rId13"/>
    <p:sldId id="595" r:id="rId14"/>
    <p:sldId id="1309" r:id="rId15"/>
    <p:sldId id="1317" r:id="rId16"/>
    <p:sldId id="1727" r:id="rId17"/>
    <p:sldId id="262" r:id="rId18"/>
    <p:sldId id="383" r:id="rId19"/>
    <p:sldId id="1724" r:id="rId20"/>
    <p:sldId id="378" r:id="rId21"/>
    <p:sldId id="256" r:id="rId22"/>
    <p:sldId id="369" r:id="rId23"/>
    <p:sldId id="278" r:id="rId24"/>
    <p:sldId id="1725" r:id="rId25"/>
    <p:sldId id="1726" r:id="rId26"/>
    <p:sldId id="276" r:id="rId27"/>
    <p:sldId id="277" r:id="rId28"/>
    <p:sldId id="275" r:id="rId29"/>
    <p:sldId id="271"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660"/>
  </p:normalViewPr>
  <p:slideViewPr>
    <p:cSldViewPr snapToGrid="0">
      <p:cViewPr varScale="1">
        <p:scale>
          <a:sx n="64" d="100"/>
          <a:sy n="64" d="100"/>
        </p:scale>
        <p:origin x="680"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3524E-6E33-4215-AE4A-582621A9D2EF}" type="datetimeFigureOut">
              <a:rPr lang="en-GB" smtClean="0"/>
              <a:t>03/09/2024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0D922-F26B-425D-B230-A3047E028C62}" type="slidenum">
              <a:rPr lang="en-GB" smtClean="0"/>
              <a:t>‹N›</a:t>
            </a:fld>
            <a:endParaRPr lang="en-GB"/>
          </a:p>
        </p:txBody>
      </p:sp>
    </p:spTree>
    <p:extLst>
      <p:ext uri="{BB962C8B-B14F-4D97-AF65-F5344CB8AC3E}">
        <p14:creationId xmlns:p14="http://schemas.microsoft.com/office/powerpoint/2010/main" val="61871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435824-F435-405F-82FC-C5B86CD5CBFE}" type="slidenum">
              <a:rPr lang="de-CH" smtClean="0"/>
              <a:pPr>
                <a:defRPr/>
              </a:pPr>
              <a:t>8</a:t>
            </a:fld>
            <a:endParaRPr lang="de-CH"/>
          </a:p>
        </p:txBody>
      </p:sp>
    </p:spTree>
    <p:extLst>
      <p:ext uri="{BB962C8B-B14F-4D97-AF65-F5344CB8AC3E}">
        <p14:creationId xmlns:p14="http://schemas.microsoft.com/office/powerpoint/2010/main" val="293040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d19f4f800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d19f4f800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45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e4a38a4edf_0_236: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e4a38a4edf_0_236:notes"/>
          <p:cNvSpPr txBox="1">
            <a:spLocks noGrp="1"/>
          </p:cNvSpPr>
          <p:nvPr>
            <p:ph type="body" idx="1"/>
          </p:nvPr>
        </p:nvSpPr>
        <p:spPr>
          <a:xfrm>
            <a:off x="936415" y="4421824"/>
            <a:ext cx="5150400" cy="4189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4" name="Google Shape;94;ge4a38a4edf_0_236:notes"/>
          <p:cNvSpPr txBox="1">
            <a:spLocks noGrp="1"/>
          </p:cNvSpPr>
          <p:nvPr>
            <p:ph type="sldNum" idx="12"/>
          </p:nvPr>
        </p:nvSpPr>
        <p:spPr>
          <a:xfrm>
            <a:off x="3979758" y="8843645"/>
            <a:ext cx="3043200" cy="465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10</a:t>
            </a:fld>
            <a:endParaRPr/>
          </a:p>
        </p:txBody>
      </p:sp>
    </p:spTree>
    <p:extLst>
      <p:ext uri="{BB962C8B-B14F-4D97-AF65-F5344CB8AC3E}">
        <p14:creationId xmlns:p14="http://schemas.microsoft.com/office/powerpoint/2010/main" val="342442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PlaceHolder 1"/>
          <p:cNvSpPr>
            <a:spLocks noGrp="1" noRot="1" noChangeAspect="1"/>
          </p:cNvSpPr>
          <p:nvPr>
            <p:ph type="sldImg"/>
          </p:nvPr>
        </p:nvSpPr>
        <p:spPr>
          <a:xfrm>
            <a:off x="941388" y="765175"/>
            <a:ext cx="4787900" cy="3590925"/>
          </a:xfrm>
          <a:prstGeom prst="rect">
            <a:avLst/>
          </a:prstGeom>
          <a:ln w="0">
            <a:noFill/>
          </a:ln>
        </p:spPr>
      </p:sp>
      <p:sp>
        <p:nvSpPr>
          <p:cNvPr id="469" name="PlaceHolder 2"/>
          <p:cNvSpPr>
            <a:spLocks noGrp="1"/>
          </p:cNvSpPr>
          <p:nvPr>
            <p:ph type="body"/>
          </p:nvPr>
        </p:nvSpPr>
        <p:spPr>
          <a:xfrm>
            <a:off x="890280" y="4662000"/>
            <a:ext cx="4887720" cy="4356720"/>
          </a:xfrm>
          <a:prstGeom prst="rect">
            <a:avLst/>
          </a:prstGeom>
          <a:noFill/>
          <a:ln w="0">
            <a:noFill/>
          </a:ln>
        </p:spPr>
        <p:txBody>
          <a:bodyPr lIns="0" tIns="0" rIns="0" bIns="0" anchor="t">
            <a:noAutofit/>
          </a:bodyPr>
          <a:lstStyle/>
          <a:p>
            <a:pPr indent="0">
              <a:spcBef>
                <a:spcPts val="448"/>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dirty="0">
                <a:solidFill>
                  <a:srgbClr val="000000"/>
                </a:solidFill>
                <a:latin typeface="Arial"/>
              </a:rPr>
              <a:t>- </a:t>
            </a:r>
            <a:r>
              <a:rPr lang="de-DE" sz="1200" b="0" strike="noStrike" spc="-1" dirty="0" err="1">
                <a:solidFill>
                  <a:srgbClr val="000000"/>
                </a:solidFill>
                <a:latin typeface="Arial"/>
              </a:rPr>
              <a:t>short</a:t>
            </a:r>
            <a:r>
              <a:rPr lang="de-DE" sz="1200" b="0" strike="noStrike" spc="-1">
                <a:solidFill>
                  <a:srgbClr val="000000"/>
                </a:solidFill>
                <a:latin typeface="Arial"/>
              </a:rPr>
              <a:t> look to the operational timetable</a:t>
            </a:r>
            <a:endParaRPr lang="en-GB" sz="1200" b="0" strike="noStrike" spc="-1">
              <a:solidFill>
                <a:srgbClr val="000000"/>
              </a:solidFill>
              <a:latin typeface="Arial"/>
            </a:endParaRPr>
          </a:p>
          <a:p>
            <a:pPr indent="0">
              <a:spcBef>
                <a:spcPts val="448"/>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 here we have a look onto the outer part</a:t>
            </a:r>
            <a:endParaRPr lang="en-GB" sz="1200" b="0" strike="noStrike" spc="-1">
              <a:solidFill>
                <a:srgbClr val="000000"/>
              </a:solidFill>
              <a:latin typeface="Arial"/>
            </a:endParaRPr>
          </a:p>
          <a:p>
            <a:pPr indent="0">
              <a:spcBef>
                <a:spcPts val="448"/>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	Schedule of GME, C-EU, C-DE, WAVE and RLM</a:t>
            </a:r>
            <a:endParaRPr lang="en-GB" sz="1200" b="0" strike="noStrike" spc="-1">
              <a:solidFill>
                <a:srgbClr val="000000"/>
              </a:solidFill>
              <a:latin typeface="Arial"/>
            </a:endParaRPr>
          </a:p>
          <a:p>
            <a:pPr indent="0">
              <a:spcBef>
                <a:spcPts val="448"/>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 dark colors = forecast runs</a:t>
            </a:r>
            <a:endParaRPr lang="en-GB" sz="1200" b="0" strike="noStrike" spc="-1">
              <a:solidFill>
                <a:srgbClr val="000000"/>
              </a:solidFill>
              <a:latin typeface="Arial"/>
            </a:endParaRPr>
          </a:p>
          <a:p>
            <a:pPr indent="0">
              <a:spcBef>
                <a:spcPts val="448"/>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 brighter colors assimilation</a:t>
            </a:r>
            <a:endParaRPr lang="en-GB" sz="1200" b="0" strike="noStrike" spc="-1">
              <a:solidFill>
                <a:srgbClr val="000000"/>
              </a:solidFill>
              <a:latin typeface="Arial"/>
            </a:endParaRPr>
          </a:p>
          <a:p>
            <a:pPr indent="0">
              <a:spcBef>
                <a:spcPts val="448"/>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 the innerpart contains the schedule of our operational parallel suite</a:t>
            </a:r>
            <a:endParaRPr lang="en-GB" sz="1200" b="0" strike="noStrike" spc="-1">
              <a:solidFill>
                <a:srgbClr val="000000"/>
              </a:solidFill>
              <a:latin typeface="Arial"/>
            </a:endParaRPr>
          </a:p>
          <a:p>
            <a:pPr indent="0">
              <a:spcBef>
                <a:spcPts val="448"/>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200" b="0" strike="noStrike" spc="-1">
                <a:solidFill>
                  <a:srgbClr val="000000"/>
                </a:solidFill>
                <a:latin typeface="Arial"/>
              </a:rPr>
              <a:t>  → later</a:t>
            </a:r>
            <a:endParaRPr lang="en-GB" sz="1200" b="0" strike="noStrike" spc="-1">
              <a:solidFill>
                <a:srgbClr val="000000"/>
              </a:solidFill>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85611-F4DE-43EB-A1C1-C04B2C9906BB}" type="slidenum">
              <a:rPr lang="de-DE" smtClean="0"/>
              <a:t>18</a:t>
            </a:fld>
            <a:endParaRPr lang="de-DE"/>
          </a:p>
        </p:txBody>
      </p:sp>
    </p:spTree>
    <p:extLst>
      <p:ext uri="{BB962C8B-B14F-4D97-AF65-F5344CB8AC3E}">
        <p14:creationId xmlns:p14="http://schemas.microsoft.com/office/powerpoint/2010/main" val="16041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2c197264421_0_1071:notes"/>
          <p:cNvSpPr>
            <a:spLocks noGrp="1" noRot="1" noChangeAspect="1"/>
          </p:cNvSpPr>
          <p:nvPr>
            <p:ph type="sldImg" idx="2"/>
          </p:nvPr>
        </p:nvSpPr>
        <p:spPr>
          <a:xfrm>
            <a:off x="438150" y="717550"/>
            <a:ext cx="5983288" cy="33655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2" name="Google Shape;1602;g2c197264421_0_1071:notes"/>
          <p:cNvSpPr txBox="1">
            <a:spLocks noGrp="1"/>
          </p:cNvSpPr>
          <p:nvPr>
            <p:ph type="body" idx="1"/>
          </p:nvPr>
        </p:nvSpPr>
        <p:spPr>
          <a:xfrm>
            <a:off x="914182" y="4370930"/>
            <a:ext cx="5029500" cy="4085700"/>
          </a:xfrm>
          <a:prstGeom prst="rect">
            <a:avLst/>
          </a:prstGeom>
          <a:noFill/>
          <a:ln>
            <a:noFill/>
          </a:ln>
        </p:spPr>
        <p:txBody>
          <a:bodyPr spcFirstLastPara="1" wrap="square" lIns="89225" tIns="44600" rIns="89225" bIns="446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603" name="Google Shape;1603;g2c197264421_0_1071:notes"/>
          <p:cNvSpPr txBox="1">
            <a:spLocks noGrp="1"/>
          </p:cNvSpPr>
          <p:nvPr>
            <p:ph type="sldNum" idx="12"/>
          </p:nvPr>
        </p:nvSpPr>
        <p:spPr>
          <a:xfrm>
            <a:off x="3885275" y="8670203"/>
            <a:ext cx="2972700" cy="501600"/>
          </a:xfrm>
          <a:prstGeom prst="rect">
            <a:avLst/>
          </a:prstGeom>
          <a:noFill/>
          <a:ln>
            <a:noFill/>
          </a:ln>
        </p:spPr>
        <p:txBody>
          <a:bodyPr spcFirstLastPara="1" wrap="square" lIns="89225" tIns="44600" rIns="89225" bIns="446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w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DC54DA-BBA6-4486-8594-ABFFB2BCC3E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280848AB-961B-4FB9-BDA7-8E4BF29098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DCE2038E-ED1E-461D-897E-65D56B1FEFD9}"/>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5" name="Segnaposto piè di pagina 4">
            <a:extLst>
              <a:ext uri="{FF2B5EF4-FFF2-40B4-BE49-F238E27FC236}">
                <a16:creationId xmlns:a16="http://schemas.microsoft.com/office/drawing/2014/main" id="{84669CE7-2FDA-4960-8E39-4A82E2CBC5EB}"/>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DF31CAC3-3C08-40D7-A6FD-879E1A9704D5}"/>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218281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7DBFA5-CECF-4978-8E27-2B1D15C4D85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5CC30FF2-30C2-4131-8B3F-F704FF6E34D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3D75E10-B62A-4068-8348-08C6FCA6C2E9}"/>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5" name="Segnaposto piè di pagina 4">
            <a:extLst>
              <a:ext uri="{FF2B5EF4-FFF2-40B4-BE49-F238E27FC236}">
                <a16:creationId xmlns:a16="http://schemas.microsoft.com/office/drawing/2014/main" id="{DE8B7D34-5007-449D-8CD9-772F6A90FEA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9468CD3B-CC89-454F-9986-84A533F2D2AE}"/>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3159148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A9A0EEC-E89D-4BBD-B6F2-FC167DA29FD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D9229ABF-518C-40B1-BBE7-73E5C0D0F1A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8E06F87-677E-4B50-9F95-6AE1C0616147}"/>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5" name="Segnaposto piè di pagina 4">
            <a:extLst>
              <a:ext uri="{FF2B5EF4-FFF2-40B4-BE49-F238E27FC236}">
                <a16:creationId xmlns:a16="http://schemas.microsoft.com/office/drawing/2014/main" id="{2F67984C-4104-4944-9F40-A780280C579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3CED42FE-3BDC-4262-9787-4790674C54EA}"/>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3893809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ody">
    <p:spTree>
      <p:nvGrpSpPr>
        <p:cNvPr id="1" name=""/>
        <p:cNvGrpSpPr/>
        <p:nvPr/>
      </p:nvGrpSpPr>
      <p:grpSpPr>
        <a:xfrm>
          <a:off x="0" y="0"/>
          <a:ext cx="0" cy="0"/>
          <a:chOff x="0" y="0"/>
          <a:chExt cx="0" cy="0"/>
        </a:xfrm>
      </p:grpSpPr>
      <p:sp>
        <p:nvSpPr>
          <p:cNvPr id="13" name="Textplatzhalter 16"/>
          <p:cNvSpPr>
            <a:spLocks noGrp="1"/>
          </p:cNvSpPr>
          <p:nvPr>
            <p:ph type="body" sz="quarter" idx="15" hasCustomPrompt="1"/>
          </p:nvPr>
        </p:nvSpPr>
        <p:spPr>
          <a:xfrm>
            <a:off x="1573107" y="1859280"/>
            <a:ext cx="10037235" cy="3312161"/>
          </a:xfrm>
          <a:prstGeom prst="rect">
            <a:avLst/>
          </a:prstGeom>
        </p:spPr>
        <p:txBody>
          <a:bodyPr/>
          <a:lstStyle>
            <a:lvl1pPr marL="355591" marR="0" indent="-355591"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sz="2133"/>
            </a:lvl1pPr>
            <a:lvl2pPr marL="952476" indent="-342891">
              <a:buClrTx/>
              <a:buFont typeface="Symbol" panose="05050102010706020507" pitchFamily="18" charset="2"/>
              <a:buChar char="-"/>
              <a:defRPr sz="2133" baseline="0"/>
            </a:lvl2pPr>
            <a:lvl3pPr>
              <a:buClrTx/>
              <a:defRPr sz="2133"/>
            </a:lvl3pPr>
          </a:lstStyle>
          <a:p>
            <a:pPr lvl="0"/>
            <a:r>
              <a:rPr lang="en-GB" noProof="0" dirty="0" err="1"/>
              <a:t>Grundschrift</a:t>
            </a:r>
            <a:r>
              <a:rPr lang="en-GB" noProof="0" dirty="0"/>
              <a:t> </a:t>
            </a:r>
            <a:r>
              <a:rPr lang="en-GB" noProof="0" dirty="0" err="1"/>
              <a:t>mit</a:t>
            </a:r>
            <a:r>
              <a:rPr lang="en-GB" noProof="0" dirty="0"/>
              <a:t> </a:t>
            </a:r>
            <a:r>
              <a:rPr lang="en-GB" noProof="0" dirty="0" err="1"/>
              <a:t>Aufzählung</a:t>
            </a:r>
            <a:r>
              <a:rPr lang="en-GB" noProof="0" dirty="0"/>
              <a:t>, Arial normal, 16 </a:t>
            </a:r>
            <a:r>
              <a:rPr lang="en-GB" noProof="0" dirty="0" err="1"/>
              <a:t>Punkt</a:t>
            </a:r>
            <a:endParaRPr lang="en-GB" noProof="0" dirty="0"/>
          </a:p>
          <a:p>
            <a:pPr lvl="1"/>
            <a:r>
              <a:rPr lang="en-GB" noProof="0" dirty="0" err="1"/>
              <a:t>Ebene</a:t>
            </a:r>
            <a:r>
              <a:rPr lang="en-GB" noProof="0" dirty="0"/>
              <a:t> </a:t>
            </a:r>
            <a:r>
              <a:rPr lang="en-GB" noProof="0" dirty="0" err="1"/>
              <a:t>zwei</a:t>
            </a:r>
            <a:r>
              <a:rPr lang="en-GB" noProof="0" dirty="0"/>
              <a:t>, 16 </a:t>
            </a:r>
            <a:r>
              <a:rPr lang="en-GB" noProof="0" dirty="0" err="1"/>
              <a:t>Punkt</a:t>
            </a:r>
            <a:endParaRPr lang="en-GB" noProof="0" dirty="0"/>
          </a:p>
          <a:p>
            <a:pPr lvl="2"/>
            <a:endParaRPr lang="en-GB" noProof="0" dirty="0"/>
          </a:p>
        </p:txBody>
      </p:sp>
      <p:sp>
        <p:nvSpPr>
          <p:cNvPr id="14" name="Titel 3"/>
          <p:cNvSpPr>
            <a:spLocks noGrp="1"/>
          </p:cNvSpPr>
          <p:nvPr>
            <p:ph type="title" hasCustomPrompt="1"/>
          </p:nvPr>
        </p:nvSpPr>
        <p:spPr>
          <a:xfrm>
            <a:off x="1581573" y="247614"/>
            <a:ext cx="10021344" cy="944109"/>
          </a:xfrm>
          <a:prstGeom prst="rect">
            <a:avLst/>
          </a:prstGeom>
        </p:spPr>
        <p:txBody>
          <a:bodyPr/>
          <a:lstStyle>
            <a:lvl1pPr>
              <a:defRPr sz="4267" b="0"/>
            </a:lvl1pPr>
          </a:lstStyle>
          <a:p>
            <a:r>
              <a:rPr lang="en-GB" noProof="0" dirty="0"/>
              <a:t>Title, Arial, normal, 32 point</a:t>
            </a:r>
          </a:p>
        </p:txBody>
      </p:sp>
      <p:pic>
        <p:nvPicPr>
          <p:cNvPr id="7"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2443" y="499276"/>
            <a:ext cx="389467"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6" y="5465245"/>
            <a:ext cx="12096000" cy="1363328"/>
          </a:xfrm>
          <a:prstGeom prst="rect">
            <a:avLst/>
          </a:prstGeom>
        </p:spPr>
      </p:pic>
    </p:spTree>
    <p:extLst>
      <p:ext uri="{BB962C8B-B14F-4D97-AF65-F5344CB8AC3E}">
        <p14:creationId xmlns:p14="http://schemas.microsoft.com/office/powerpoint/2010/main" val="3798511205"/>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ody">
  <p:cSld name="2_body">
    <p:spTree>
      <p:nvGrpSpPr>
        <p:cNvPr id="1" name="Shape 58"/>
        <p:cNvGrpSpPr/>
        <p:nvPr/>
      </p:nvGrpSpPr>
      <p:grpSpPr>
        <a:xfrm>
          <a:off x="0" y="0"/>
          <a:ext cx="0" cy="0"/>
          <a:chOff x="0" y="0"/>
          <a:chExt cx="0" cy="0"/>
        </a:xfrm>
      </p:grpSpPr>
      <p:sp>
        <p:nvSpPr>
          <p:cNvPr id="59" name="Google Shape;59;p14"/>
          <p:cNvSpPr txBox="1">
            <a:spLocks noGrp="1"/>
          </p:cNvSpPr>
          <p:nvPr>
            <p:ph type="body" idx="1"/>
          </p:nvPr>
        </p:nvSpPr>
        <p:spPr>
          <a:xfrm>
            <a:off x="1573107" y="1859279"/>
            <a:ext cx="10037200" cy="3312000"/>
          </a:xfrm>
          <a:prstGeom prst="rect">
            <a:avLst/>
          </a:prstGeom>
          <a:noFill/>
          <a:ln>
            <a:noFill/>
          </a:ln>
        </p:spPr>
        <p:txBody>
          <a:bodyPr spcFirstLastPara="1" wrap="square" lIns="91425" tIns="45700" rIns="91425" bIns="45700" anchor="t" anchorCtr="0">
            <a:normAutofit/>
          </a:bodyPr>
          <a:lstStyle>
            <a:lvl1pPr marL="609585" marR="0" lvl="0" indent="-440256" algn="l" rtl="0">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1pPr>
            <a:lvl2pPr marL="1219170" marR="0" lvl="1" indent="-440256" algn="l" rtl="0">
              <a:spcBef>
                <a:spcPts val="427"/>
              </a:spcBef>
              <a:spcAft>
                <a:spcPts val="0"/>
              </a:spcAft>
              <a:buClr>
                <a:schemeClr val="dk1"/>
              </a:buClr>
              <a:buSzPts val="1600"/>
              <a:buFont typeface="Noto Sans Symbols"/>
              <a:buChar char="−"/>
              <a:defRPr sz="2133" b="0" i="0" u="none" strike="noStrike" cap="none">
                <a:solidFill>
                  <a:schemeClr val="dk1"/>
                </a:solidFill>
                <a:latin typeface="Arial"/>
                <a:ea typeface="Arial"/>
                <a:cs typeface="Arial"/>
                <a:sym typeface="Arial"/>
              </a:defRPr>
            </a:lvl2pPr>
            <a:lvl3pPr marL="1828754" marR="0" lvl="2" indent="-440256" algn="l" rtl="0">
              <a:spcBef>
                <a:spcPts val="42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3pPr>
            <a:lvl4pPr marL="2438339" marR="0" lvl="3" indent="-482588" algn="l" rtl="0">
              <a:spcBef>
                <a:spcPts val="560"/>
              </a:spcBef>
              <a:spcAft>
                <a:spcPts val="0"/>
              </a:spcAft>
              <a:buClr>
                <a:srgbClr val="C0C0C0"/>
              </a:buClr>
              <a:buSzPts val="2100"/>
              <a:buFont typeface="Arial"/>
              <a:buChar char="•"/>
              <a:defRPr sz="2800" b="0" i="0" u="none" strike="noStrike" cap="none">
                <a:solidFill>
                  <a:schemeClr val="dk1"/>
                </a:solidFill>
                <a:latin typeface="Arial"/>
                <a:ea typeface="Arial"/>
                <a:cs typeface="Arial"/>
                <a:sym typeface="Arial"/>
              </a:defRPr>
            </a:lvl4pPr>
            <a:lvl5pPr marL="3047924" marR="0" lvl="4" indent="-482588" algn="l" rtl="0">
              <a:spcBef>
                <a:spcPts val="560"/>
              </a:spcBef>
              <a:spcAft>
                <a:spcPts val="0"/>
              </a:spcAft>
              <a:buClr>
                <a:srgbClr val="DDDDDD"/>
              </a:buClr>
              <a:buSzPts val="2100"/>
              <a:buFont typeface="Arial"/>
              <a:buChar char="•"/>
              <a:defRPr sz="2800" b="0" i="0" u="none" strike="noStrike" cap="none">
                <a:solidFill>
                  <a:schemeClr val="dk1"/>
                </a:solidFill>
                <a:latin typeface="Arial"/>
                <a:ea typeface="Arial"/>
                <a:cs typeface="Arial"/>
                <a:sym typeface="Arial"/>
              </a:defRPr>
            </a:lvl5pPr>
            <a:lvl6pPr marL="3657509" marR="0" lvl="5" indent="-482588" algn="l" rtl="0">
              <a:spcBef>
                <a:spcPts val="560"/>
              </a:spcBef>
              <a:spcAft>
                <a:spcPts val="0"/>
              </a:spcAft>
              <a:buClr>
                <a:srgbClr val="DDDDDD"/>
              </a:buClr>
              <a:buSzPts val="2100"/>
              <a:buFont typeface="Arial"/>
              <a:buChar char="•"/>
              <a:defRPr sz="2800" b="0" i="0" u="none" strike="noStrike" cap="none">
                <a:solidFill>
                  <a:schemeClr val="dk1"/>
                </a:solidFill>
                <a:latin typeface="Arial"/>
                <a:ea typeface="Arial"/>
                <a:cs typeface="Arial"/>
                <a:sym typeface="Arial"/>
              </a:defRPr>
            </a:lvl6pPr>
            <a:lvl7pPr marL="4267093" marR="0" lvl="6" indent="-482588" algn="l" rtl="0">
              <a:spcBef>
                <a:spcPts val="560"/>
              </a:spcBef>
              <a:spcAft>
                <a:spcPts val="0"/>
              </a:spcAft>
              <a:buClr>
                <a:srgbClr val="DDDDDD"/>
              </a:buClr>
              <a:buSzPts val="2100"/>
              <a:buFont typeface="Arial"/>
              <a:buChar char="•"/>
              <a:defRPr sz="2800" b="0" i="0" u="none" strike="noStrike" cap="none">
                <a:solidFill>
                  <a:schemeClr val="dk1"/>
                </a:solidFill>
                <a:latin typeface="Arial"/>
                <a:ea typeface="Arial"/>
                <a:cs typeface="Arial"/>
                <a:sym typeface="Arial"/>
              </a:defRPr>
            </a:lvl7pPr>
            <a:lvl8pPr marL="4876678" marR="0" lvl="7" indent="-482588" algn="l" rtl="0">
              <a:spcBef>
                <a:spcPts val="560"/>
              </a:spcBef>
              <a:spcAft>
                <a:spcPts val="0"/>
              </a:spcAft>
              <a:buClr>
                <a:srgbClr val="DDDDDD"/>
              </a:buClr>
              <a:buSzPts val="2100"/>
              <a:buFont typeface="Arial"/>
              <a:buChar char="•"/>
              <a:defRPr sz="2800" b="0" i="0" u="none" strike="noStrike" cap="none">
                <a:solidFill>
                  <a:schemeClr val="dk1"/>
                </a:solidFill>
                <a:latin typeface="Arial"/>
                <a:ea typeface="Arial"/>
                <a:cs typeface="Arial"/>
                <a:sym typeface="Arial"/>
              </a:defRPr>
            </a:lvl8pPr>
            <a:lvl9pPr marL="5486263" marR="0" lvl="8" indent="-482588" algn="l" rtl="0">
              <a:spcBef>
                <a:spcPts val="560"/>
              </a:spcBef>
              <a:spcAft>
                <a:spcPts val="0"/>
              </a:spcAft>
              <a:buClr>
                <a:srgbClr val="DDDDDD"/>
              </a:buClr>
              <a:buSzPts val="2100"/>
              <a:buFont typeface="Arial"/>
              <a:buChar char="•"/>
              <a:defRPr sz="2800" b="0" i="0" u="none" strike="noStrike" cap="none">
                <a:solidFill>
                  <a:schemeClr val="dk1"/>
                </a:solidFill>
                <a:latin typeface="Arial"/>
                <a:ea typeface="Arial"/>
                <a:cs typeface="Arial"/>
                <a:sym typeface="Arial"/>
              </a:defRPr>
            </a:lvl9pPr>
          </a:lstStyle>
          <a:p>
            <a:endParaRPr/>
          </a:p>
        </p:txBody>
      </p:sp>
      <p:sp>
        <p:nvSpPr>
          <p:cNvPr id="60" name="Google Shape;60;p14"/>
          <p:cNvSpPr txBox="1">
            <a:spLocks noGrp="1"/>
          </p:cNvSpPr>
          <p:nvPr>
            <p:ph type="title"/>
          </p:nvPr>
        </p:nvSpPr>
        <p:spPr>
          <a:xfrm>
            <a:off x="1581573" y="247613"/>
            <a:ext cx="10021200" cy="9440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SzPts val="2800"/>
              <a:buNone/>
              <a:defRPr sz="4267" b="0" i="0" u="none" strike="noStrike" cap="none">
                <a:solidFill>
                  <a:schemeClr val="dk1"/>
                </a:solidFill>
                <a:latin typeface="Arial"/>
                <a:ea typeface="Arial"/>
                <a:cs typeface="Arial"/>
                <a:sym typeface="Arial"/>
              </a:defRPr>
            </a:lvl1pPr>
            <a:lvl2pPr marR="0" lvl="1" algn="l" rtl="0">
              <a:spcBef>
                <a:spcPts val="0"/>
              </a:spcBef>
              <a:spcAft>
                <a:spcPts val="0"/>
              </a:spcAft>
              <a:buSzPts val="2800"/>
              <a:buNone/>
              <a:defRPr sz="4267" b="1" i="0" u="none" strike="noStrike" cap="none">
                <a:solidFill>
                  <a:schemeClr val="dk1"/>
                </a:solidFill>
                <a:latin typeface="Arial"/>
                <a:ea typeface="Arial"/>
                <a:cs typeface="Arial"/>
                <a:sym typeface="Arial"/>
              </a:defRPr>
            </a:lvl2pPr>
            <a:lvl3pPr marR="0" lvl="2" algn="l" rtl="0">
              <a:spcBef>
                <a:spcPts val="0"/>
              </a:spcBef>
              <a:spcAft>
                <a:spcPts val="0"/>
              </a:spcAft>
              <a:buSzPts val="2800"/>
              <a:buNone/>
              <a:defRPr sz="4267" b="1" i="0" u="none" strike="noStrike" cap="none">
                <a:solidFill>
                  <a:schemeClr val="dk1"/>
                </a:solidFill>
                <a:latin typeface="Arial"/>
                <a:ea typeface="Arial"/>
                <a:cs typeface="Arial"/>
                <a:sym typeface="Arial"/>
              </a:defRPr>
            </a:lvl3pPr>
            <a:lvl4pPr marR="0" lvl="3" algn="l" rtl="0">
              <a:spcBef>
                <a:spcPts val="0"/>
              </a:spcBef>
              <a:spcAft>
                <a:spcPts val="0"/>
              </a:spcAft>
              <a:buSzPts val="2800"/>
              <a:buNone/>
              <a:defRPr sz="4267" b="1" i="0" u="none" strike="noStrike" cap="none">
                <a:solidFill>
                  <a:schemeClr val="dk1"/>
                </a:solidFill>
                <a:latin typeface="Arial"/>
                <a:ea typeface="Arial"/>
                <a:cs typeface="Arial"/>
                <a:sym typeface="Arial"/>
              </a:defRPr>
            </a:lvl4pPr>
            <a:lvl5pPr marR="0" lvl="4" algn="l" rtl="0">
              <a:spcBef>
                <a:spcPts val="0"/>
              </a:spcBef>
              <a:spcAft>
                <a:spcPts val="0"/>
              </a:spcAft>
              <a:buSzPts val="2800"/>
              <a:buNone/>
              <a:defRPr sz="4267" b="1" i="0" u="none" strike="noStrike" cap="none">
                <a:solidFill>
                  <a:schemeClr val="dk1"/>
                </a:solidFill>
                <a:latin typeface="Arial"/>
                <a:ea typeface="Arial"/>
                <a:cs typeface="Arial"/>
                <a:sym typeface="Arial"/>
              </a:defRPr>
            </a:lvl5pPr>
            <a:lvl6pPr marR="0" lvl="5" algn="l" rtl="0">
              <a:spcBef>
                <a:spcPts val="0"/>
              </a:spcBef>
              <a:spcAft>
                <a:spcPts val="0"/>
              </a:spcAft>
              <a:buSzPts val="2800"/>
              <a:buNone/>
              <a:defRPr sz="4267" b="1" i="0" u="none" strike="noStrike" cap="none">
                <a:solidFill>
                  <a:schemeClr val="dk1"/>
                </a:solidFill>
                <a:latin typeface="Arial"/>
                <a:ea typeface="Arial"/>
                <a:cs typeface="Arial"/>
                <a:sym typeface="Arial"/>
              </a:defRPr>
            </a:lvl6pPr>
            <a:lvl7pPr marR="0" lvl="6" algn="l" rtl="0">
              <a:spcBef>
                <a:spcPts val="0"/>
              </a:spcBef>
              <a:spcAft>
                <a:spcPts val="0"/>
              </a:spcAft>
              <a:buSzPts val="2800"/>
              <a:buNone/>
              <a:defRPr sz="4267" b="1" i="0" u="none" strike="noStrike" cap="none">
                <a:solidFill>
                  <a:schemeClr val="dk1"/>
                </a:solidFill>
                <a:latin typeface="Arial"/>
                <a:ea typeface="Arial"/>
                <a:cs typeface="Arial"/>
                <a:sym typeface="Arial"/>
              </a:defRPr>
            </a:lvl7pPr>
            <a:lvl8pPr marR="0" lvl="7" algn="l" rtl="0">
              <a:spcBef>
                <a:spcPts val="0"/>
              </a:spcBef>
              <a:spcAft>
                <a:spcPts val="0"/>
              </a:spcAft>
              <a:buSzPts val="2800"/>
              <a:buNone/>
              <a:defRPr sz="4267" b="1" i="0" u="none" strike="noStrike" cap="none">
                <a:solidFill>
                  <a:schemeClr val="dk1"/>
                </a:solidFill>
                <a:latin typeface="Arial"/>
                <a:ea typeface="Arial"/>
                <a:cs typeface="Arial"/>
                <a:sym typeface="Arial"/>
              </a:defRPr>
            </a:lvl8pPr>
            <a:lvl9pPr marR="0" lvl="8" algn="l" rtl="0">
              <a:spcBef>
                <a:spcPts val="0"/>
              </a:spcBef>
              <a:spcAft>
                <a:spcPts val="0"/>
              </a:spcAft>
              <a:buSzPts val="2800"/>
              <a:buNone/>
              <a:defRPr sz="4267" b="1" i="0" u="none" strike="noStrike" cap="none">
                <a:solidFill>
                  <a:schemeClr val="dk1"/>
                </a:solidFill>
                <a:latin typeface="Arial"/>
                <a:ea typeface="Arial"/>
                <a:cs typeface="Arial"/>
                <a:sym typeface="Arial"/>
              </a:defRPr>
            </a:lvl9pPr>
          </a:lstStyle>
          <a:p>
            <a:endParaRPr/>
          </a:p>
        </p:txBody>
      </p:sp>
      <p:pic>
        <p:nvPicPr>
          <p:cNvPr id="61" name="Google Shape;61;p14" descr="Wappen"/>
          <p:cNvPicPr preferRelativeResize="0"/>
          <p:nvPr/>
        </p:nvPicPr>
        <p:blipFill rotWithShape="1">
          <a:blip r:embed="rId2">
            <a:alphaModFix/>
          </a:blip>
          <a:srcRect/>
          <a:stretch/>
        </p:blipFill>
        <p:spPr>
          <a:xfrm>
            <a:off x="462443" y="422043"/>
            <a:ext cx="389467" cy="440267"/>
          </a:xfrm>
          <a:prstGeom prst="rect">
            <a:avLst/>
          </a:prstGeom>
          <a:noFill/>
          <a:ln>
            <a:noFill/>
          </a:ln>
        </p:spPr>
      </p:pic>
      <p:sp>
        <p:nvSpPr>
          <p:cNvPr id="62" name="Google Shape;62;p14"/>
          <p:cNvSpPr/>
          <p:nvPr/>
        </p:nvSpPr>
        <p:spPr>
          <a:xfrm>
            <a:off x="1524093" y="6151605"/>
            <a:ext cx="1760800" cy="372000"/>
          </a:xfrm>
          <a:prstGeom prst="rect">
            <a:avLst/>
          </a:prstGeom>
          <a:solidFill>
            <a:schemeClr val="lt1"/>
          </a:solid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chemeClr val="dk1"/>
              </a:buClr>
              <a:buSzPts val="2100"/>
              <a:buFont typeface="Arial"/>
              <a:buNone/>
            </a:pPr>
            <a:endParaRPr sz="2800" b="0" i="0" u="none" strike="noStrike" cap="none">
              <a:solidFill>
                <a:schemeClr val="lt1"/>
              </a:solidFill>
              <a:latin typeface="Arial"/>
              <a:ea typeface="Arial"/>
              <a:cs typeface="Arial"/>
              <a:sym typeface="Arial"/>
            </a:endParaRPr>
          </a:p>
        </p:txBody>
      </p:sp>
      <p:sp>
        <p:nvSpPr>
          <p:cNvPr id="63" name="Google Shape;63;p14"/>
          <p:cNvSpPr/>
          <p:nvPr/>
        </p:nvSpPr>
        <p:spPr>
          <a:xfrm>
            <a:off x="1638067" y="6037189"/>
            <a:ext cx="1687200" cy="119600"/>
          </a:xfrm>
          <a:prstGeom prst="rect">
            <a:avLst/>
          </a:prstGeom>
          <a:solidFill>
            <a:schemeClr val="lt1"/>
          </a:solid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chemeClr val="dk1"/>
              </a:buClr>
              <a:buSzPts val="2100"/>
              <a:buFont typeface="Arial"/>
              <a:buNone/>
            </a:pPr>
            <a:endParaRPr sz="2800" b="0" i="0" u="none" strike="noStrike" cap="none">
              <a:solidFill>
                <a:schemeClr val="lt1"/>
              </a:solidFill>
              <a:latin typeface="Arial"/>
              <a:ea typeface="Arial"/>
              <a:cs typeface="Arial"/>
              <a:sym typeface="Arial"/>
            </a:endParaRPr>
          </a:p>
        </p:txBody>
      </p:sp>
      <p:pic>
        <p:nvPicPr>
          <p:cNvPr id="64" name="Google Shape;64;p14"/>
          <p:cNvPicPr preferRelativeResize="0"/>
          <p:nvPr/>
        </p:nvPicPr>
        <p:blipFill rotWithShape="1">
          <a:blip r:embed="rId3">
            <a:alphaModFix/>
          </a:blip>
          <a:srcRect l="8446" t="78006" r="10882"/>
          <a:stretch/>
        </p:blipFill>
        <p:spPr>
          <a:xfrm>
            <a:off x="462432" y="6341954"/>
            <a:ext cx="1389280" cy="239372"/>
          </a:xfrm>
          <a:prstGeom prst="rect">
            <a:avLst/>
          </a:prstGeom>
          <a:noFill/>
          <a:ln>
            <a:noFill/>
          </a:ln>
        </p:spPr>
      </p:pic>
    </p:spTree>
    <p:extLst>
      <p:ext uri="{BB962C8B-B14F-4D97-AF65-F5344CB8AC3E}">
        <p14:creationId xmlns:p14="http://schemas.microsoft.com/office/powerpoint/2010/main" val="1241823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ody_type_1">
    <p:spTree>
      <p:nvGrpSpPr>
        <p:cNvPr id="1" name=""/>
        <p:cNvGrpSpPr/>
        <p:nvPr/>
      </p:nvGrpSpPr>
      <p:grpSpPr>
        <a:xfrm>
          <a:off x="0" y="0"/>
          <a:ext cx="0" cy="0"/>
          <a:chOff x="0" y="0"/>
          <a:chExt cx="0" cy="0"/>
        </a:xfrm>
      </p:grpSpPr>
      <p:sp>
        <p:nvSpPr>
          <p:cNvPr id="6" name="Textplatzhalter 16"/>
          <p:cNvSpPr>
            <a:spLocks noGrp="1"/>
          </p:cNvSpPr>
          <p:nvPr>
            <p:ph type="body" sz="quarter" idx="15" hasCustomPrompt="1"/>
          </p:nvPr>
        </p:nvSpPr>
        <p:spPr>
          <a:xfrm>
            <a:off x="1583267" y="1997051"/>
            <a:ext cx="10037235" cy="2955949"/>
          </a:xfrm>
          <a:prstGeom prst="rect">
            <a:avLst/>
          </a:prstGeom>
        </p:spPr>
        <p:txBody>
          <a:bodyPr/>
          <a:lstStyle>
            <a:lvl1pPr marL="380990" marR="0" indent="-380990"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sz="2133"/>
            </a:lvl1pPr>
          </a:lstStyle>
          <a:p>
            <a:pPr lvl="0"/>
            <a:r>
              <a:rPr lang="de-CH" noProof="0" dirty="0"/>
              <a:t>Grundschrift mit Aufzählung, Arial normal, 16 Punkt</a:t>
            </a:r>
          </a:p>
          <a:p>
            <a:pPr lvl="0"/>
            <a:r>
              <a:rPr lang="de-CH" noProof="0" dirty="0"/>
              <a:t>Grundschrift mit Aufzählung, Arial normal, 16 Punkt</a:t>
            </a:r>
          </a:p>
          <a:p>
            <a:pPr marL="380990" marR="0" lvl="0" indent="-380990"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de-CH" noProof="0" dirty="0"/>
              <a:t>Grundschrift mit Aufzählung, Arial normal, 16 Punkt</a:t>
            </a:r>
          </a:p>
          <a:p>
            <a:pPr marL="380990" marR="0" lvl="0" indent="-380990"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de-CH" noProof="0" dirty="0"/>
              <a:t>Grundschrift mit Aufzählung, Arial normal, 16 Punkt</a:t>
            </a:r>
          </a:p>
          <a:p>
            <a:pPr marL="380990" marR="0" lvl="0" indent="-380990"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de-CH" noProof="0" dirty="0"/>
              <a:t>Grundschrift mit Aufzählung, Arial normal, 16 Punkt</a:t>
            </a:r>
          </a:p>
        </p:txBody>
      </p:sp>
      <p:sp>
        <p:nvSpPr>
          <p:cNvPr id="11" name="Titel 3"/>
          <p:cNvSpPr>
            <a:spLocks noGrp="1"/>
          </p:cNvSpPr>
          <p:nvPr>
            <p:ph type="title" hasCustomPrompt="1"/>
          </p:nvPr>
        </p:nvSpPr>
        <p:spPr>
          <a:xfrm>
            <a:off x="1591733" y="601000"/>
            <a:ext cx="10021344" cy="708083"/>
          </a:xfrm>
          <a:prstGeom prst="rect">
            <a:avLst/>
          </a:prstGeom>
        </p:spPr>
        <p:txBody>
          <a:bodyPr/>
          <a:lstStyle>
            <a:lvl1pPr>
              <a:defRPr sz="4267" b="0"/>
            </a:lvl1pPr>
          </a:lstStyle>
          <a:p>
            <a:r>
              <a:rPr lang="de-DE" dirty="0"/>
              <a:t>Titel, Arial, normal, 32 Punkt</a:t>
            </a:r>
          </a:p>
        </p:txBody>
      </p:sp>
      <p:pic>
        <p:nvPicPr>
          <p:cNvPr id="5"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2443" y="499276"/>
            <a:ext cx="389467"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677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pic>
        <p:nvPicPr>
          <p:cNvPr id="21" name="Bild 49"/>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185" b="20458"/>
          <a:stretch/>
        </p:blipFill>
        <p:spPr>
          <a:xfrm>
            <a:off x="88349" y="2485179"/>
            <a:ext cx="12015303" cy="4316023"/>
          </a:xfrm>
          <a:prstGeom prst="rect">
            <a:avLst/>
          </a:prstGeom>
        </p:spPr>
      </p:pic>
      <p:sp>
        <p:nvSpPr>
          <p:cNvPr id="4" name="Textplatzhalter 3"/>
          <p:cNvSpPr>
            <a:spLocks noGrp="1"/>
          </p:cNvSpPr>
          <p:nvPr>
            <p:ph type="body" sz="quarter" idx="10" hasCustomPrompt="1"/>
          </p:nvPr>
        </p:nvSpPr>
        <p:spPr>
          <a:xfrm>
            <a:off x="1585308" y="4805749"/>
            <a:ext cx="9144000" cy="8640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457189" indent="-457189">
              <a:buNone/>
              <a:defRPr kumimoji="0" lang="de-DE" sz="2933" b="0" i="0" u="none" strike="noStrike" kern="1200" cap="none" spc="0" normalizeH="0" baseline="0" dirty="0" smtClean="0">
                <a:ln>
                  <a:noFill/>
                </a:ln>
                <a:solidFill>
                  <a:srgbClr val="000000"/>
                </a:solidFill>
                <a:effectLst/>
                <a:uLnTx/>
                <a:uFillTx/>
                <a:latin typeface="Arial"/>
              </a:defRPr>
            </a:lvl1pPr>
          </a:lstStyle>
          <a:p>
            <a:pPr marL="0" marR="0" lvl="0" indent="0" defTabSz="914377" eaLnBrk="1" fontAlgn="auto" latinLnBrk="0" hangingPunct="1">
              <a:lnSpc>
                <a:spcPct val="90000"/>
              </a:lnSpc>
              <a:spcBef>
                <a:spcPts val="1000"/>
              </a:spcBef>
              <a:spcAft>
                <a:spcPts val="0"/>
              </a:spcAft>
              <a:buClrTx/>
              <a:buSzTx/>
              <a:tabLst/>
            </a:pPr>
            <a:r>
              <a:rPr lang="de-DE" dirty="0"/>
              <a:t>Untertitel Arial, 22 Punkt</a:t>
            </a:r>
          </a:p>
        </p:txBody>
      </p:sp>
      <p:sp>
        <p:nvSpPr>
          <p:cNvPr id="2" name="Titel 1"/>
          <p:cNvSpPr>
            <a:spLocks noGrp="1"/>
          </p:cNvSpPr>
          <p:nvPr>
            <p:ph type="title" hasCustomPrompt="1"/>
          </p:nvPr>
        </p:nvSpPr>
        <p:spPr>
          <a:xfrm>
            <a:off x="1529401" y="2458564"/>
            <a:ext cx="10156800" cy="2184000"/>
          </a:xfrm>
          <a:prstGeom prst="rect">
            <a:avLst/>
          </a:prstGeom>
        </p:spPr>
        <p:txBody>
          <a:bodyPr/>
          <a:lstStyle>
            <a:lvl1pPr>
              <a:defRPr kumimoji="0" lang="de-DE" sz="6933" b="0" i="0" u="none" strike="noStrike" kern="1200" cap="none" spc="0" normalizeH="0" baseline="0" dirty="0" smtClean="0">
                <a:ln>
                  <a:noFill/>
                </a:ln>
                <a:solidFill>
                  <a:srgbClr val="000000"/>
                </a:solidFill>
                <a:effectLst/>
                <a:uLnTx/>
                <a:uFillTx/>
                <a:latin typeface="+mj-lt"/>
                <a:ea typeface="+mj-ea"/>
                <a:cs typeface="+mj-cs"/>
              </a:defRPr>
            </a:lvl1pPr>
          </a:lstStyle>
          <a:p>
            <a:r>
              <a:rPr lang="de-DE" dirty="0"/>
              <a:t>Präsentationstitel Arial, 52 Punkt</a:t>
            </a:r>
          </a:p>
        </p:txBody>
      </p:sp>
      <p:sp>
        <p:nvSpPr>
          <p:cNvPr id="9" name="Text Box 32"/>
          <p:cNvSpPr txBox="1">
            <a:spLocks noChangeArrowheads="1"/>
          </p:cNvSpPr>
          <p:nvPr userDrawn="1"/>
        </p:nvSpPr>
        <p:spPr bwMode="auto">
          <a:xfrm>
            <a:off x="6096000" y="505073"/>
            <a:ext cx="4775200" cy="33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nSpc>
                <a:spcPct val="105000"/>
              </a:lnSpc>
              <a:spcBef>
                <a:spcPct val="50000"/>
              </a:spcBef>
              <a:defRPr/>
            </a:pPr>
            <a:r>
              <a:rPr lang="de-CH" sz="1067" dirty="0"/>
              <a:t>Eidgenössisches Departement des Innern EDI</a:t>
            </a:r>
            <a:br>
              <a:rPr lang="de-CH" sz="1067" dirty="0"/>
            </a:br>
            <a:r>
              <a:rPr lang="de-CH" sz="1067" b="1" dirty="0"/>
              <a:t>Bundesamt für Meteorologie und Klimatologie </a:t>
            </a:r>
            <a:r>
              <a:rPr lang="de-CH" sz="1067" b="1" dirty="0" err="1"/>
              <a:t>MeteoSchweiz</a:t>
            </a:r>
            <a:endParaRPr lang="de-CH" sz="1067" dirty="0"/>
          </a:p>
        </p:txBody>
      </p:sp>
      <p:grpSp>
        <p:nvGrpSpPr>
          <p:cNvPr id="3" name="Gruppieren 2"/>
          <p:cNvGrpSpPr/>
          <p:nvPr userDrawn="1"/>
        </p:nvGrpSpPr>
        <p:grpSpPr>
          <a:xfrm>
            <a:off x="1214917" y="483439"/>
            <a:ext cx="2682611" cy="698500"/>
            <a:chOff x="911188" y="362579"/>
            <a:chExt cx="2011958" cy="523875"/>
          </a:xfrm>
        </p:grpSpPr>
        <p:pic>
          <p:nvPicPr>
            <p:cNvPr id="11" name="Picture 37" descr="Logo_CMYK_po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26071" y="378454"/>
              <a:ext cx="19970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4" descr="Wappe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11188" y="362579"/>
              <a:ext cx="292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57300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527040" y="1196280"/>
            <a:ext cx="11137920" cy="432000"/>
          </a:xfrm>
          <a:prstGeom prst="rect">
            <a:avLst/>
          </a:prstGeom>
          <a:noFill/>
          <a:ln w="0">
            <a:noFill/>
          </a:ln>
        </p:spPr>
        <p:txBody>
          <a:bodyPr lIns="0" tIns="0" rIns="0" bIns="0" anchor="b">
            <a:noAutofit/>
          </a:bodyPr>
          <a:lstStyle>
            <a:lvl1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inden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b="1" strike="noStrike" spc="-1">
              <a:solidFill>
                <a:srgbClr val="2D4B9B"/>
              </a:solidFill>
              <a:latin typeface="Arial"/>
            </a:endParaRPr>
          </a:p>
        </p:txBody>
      </p:sp>
      <p:sp>
        <p:nvSpPr>
          <p:cNvPr id="9" name="PlaceHolder 2"/>
          <p:cNvSpPr>
            <a:spLocks noGrp="1"/>
          </p:cNvSpPr>
          <p:nvPr>
            <p:ph type="subTitle"/>
          </p:nvPr>
        </p:nvSpPr>
        <p:spPr>
          <a:xfrm>
            <a:off x="527040" y="1839960"/>
            <a:ext cx="11137920" cy="3977640"/>
          </a:xfrm>
          <a:prstGeom prst="rect">
            <a:avLst/>
          </a:prstGeom>
          <a:noFill/>
          <a:ln w="0">
            <a:noFill/>
          </a:ln>
        </p:spPr>
        <p:txBody>
          <a:bodyPr lIns="0" tIns="0" rIns="0" bIns="0" anchor="ctr">
            <a:noAutofit/>
          </a:bodyPr>
          <a:lstStyle>
            <a:lvl1pPr indent="0" algn="ctr">
              <a:spcBef>
                <a:spcPts val="899"/>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vl1pPr>
          </a:lstStyle>
          <a:p>
            <a:pPr indent="0" algn="ctr">
              <a:spcBef>
                <a:spcPts val="899"/>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800" b="0" strike="noStrike" spc="-1">
              <a:solidFill>
                <a:srgbClr val="000000"/>
              </a:solidFill>
              <a:latin typeface="Arial"/>
            </a:endParaRPr>
          </a:p>
        </p:txBody>
      </p:sp>
    </p:spTree>
    <p:extLst>
      <p:ext uri="{BB962C8B-B14F-4D97-AF65-F5344CB8AC3E}">
        <p14:creationId xmlns:p14="http://schemas.microsoft.com/office/powerpoint/2010/main" val="2019224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7E81C0AA-9520-4BAC-BD73-C3E630854F3D}"/>
              </a:ext>
            </a:extLst>
          </p:cNvPr>
          <p:cNvSpPr>
            <a:spLocks noChangeArrowheads="1"/>
          </p:cNvSpPr>
          <p:nvPr userDrawn="1"/>
        </p:nvSpPr>
        <p:spPr bwMode="auto">
          <a:xfrm>
            <a:off x="192002" y="3550357"/>
            <a:ext cx="7931765" cy="1608667"/>
          </a:xfrm>
          <a:prstGeom prst="rect">
            <a:avLst/>
          </a:prstGeom>
          <a:solidFill>
            <a:srgbClr val="2D4B9B"/>
          </a:solidFill>
          <a:ln w="38100">
            <a:solidFill>
              <a:schemeClr val="tx1"/>
            </a:solidFill>
            <a:miter lim="800000"/>
            <a:headEnd/>
            <a:tailEnd/>
          </a:ln>
        </p:spPr>
        <p:txBody>
          <a:bodyPr lIns="240000" anchor="ctr"/>
          <a:lstStyle>
            <a:lvl1pPr>
              <a:spcBef>
                <a:spcPct val="40000"/>
              </a:spcBef>
              <a:buClr>
                <a:schemeClr val="tx2"/>
              </a:buClr>
              <a:buSzPct val="95000"/>
              <a:buFont typeface="Wingdings" pitchFamily="2" charset="2"/>
              <a:buChar char="è"/>
              <a:defRPr>
                <a:solidFill>
                  <a:schemeClr val="tx1"/>
                </a:solidFill>
                <a:latin typeface="Arial" charset="0"/>
              </a:defRPr>
            </a:lvl1pPr>
            <a:lvl2pPr marL="742950" indent="-285750">
              <a:spcBef>
                <a:spcPct val="40000"/>
              </a:spcBef>
              <a:buClr>
                <a:schemeClr val="tx2"/>
              </a:buClr>
              <a:buSzPct val="95000"/>
              <a:buFont typeface="Wingdings" pitchFamily="2" charset="2"/>
              <a:buChar char="è"/>
              <a:defRPr>
                <a:solidFill>
                  <a:schemeClr val="tx1"/>
                </a:solidFill>
                <a:latin typeface="Arial" charset="0"/>
              </a:defRPr>
            </a:lvl2pPr>
            <a:lvl3pPr marL="1143000" indent="-228600">
              <a:spcBef>
                <a:spcPct val="40000"/>
              </a:spcBef>
              <a:buClr>
                <a:schemeClr val="tx2"/>
              </a:buClr>
              <a:buSzPct val="95000"/>
              <a:buFont typeface="Wingdings" pitchFamily="2" charset="2"/>
              <a:buChar char="è"/>
              <a:defRPr>
                <a:solidFill>
                  <a:schemeClr val="tx1"/>
                </a:solidFill>
                <a:latin typeface="Arial" charset="0"/>
              </a:defRPr>
            </a:lvl3pPr>
            <a:lvl4pPr marL="1600200" indent="-228600">
              <a:spcBef>
                <a:spcPct val="40000"/>
              </a:spcBef>
              <a:buClr>
                <a:schemeClr val="tx2"/>
              </a:buClr>
              <a:buSzPct val="95000"/>
              <a:buFont typeface="Wingdings" pitchFamily="2" charset="2"/>
              <a:buChar char="è"/>
              <a:defRPr>
                <a:solidFill>
                  <a:schemeClr val="tx1"/>
                </a:solidFill>
                <a:latin typeface="Arial" charset="0"/>
              </a:defRPr>
            </a:lvl4pPr>
            <a:lvl5pPr marL="2057400" indent="-228600">
              <a:spcBef>
                <a:spcPct val="40000"/>
              </a:spcBef>
              <a:buClr>
                <a:schemeClr val="tx2"/>
              </a:buClr>
              <a:buSzPct val="95000"/>
              <a:buFont typeface="Wingdings" pitchFamily="2" charset="2"/>
              <a:buChar char="è"/>
              <a:defRPr>
                <a:solidFill>
                  <a:schemeClr val="tx1"/>
                </a:solidFill>
                <a:latin typeface="Arial"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9pPr>
          </a:lstStyle>
          <a:p>
            <a:pPr marL="0" marR="0" lvl="0" indent="0" defTabSz="1219170" eaLnBrk="1" fontAlgn="base" latinLnBrk="0" hangingPunct="1">
              <a:lnSpc>
                <a:spcPct val="100000"/>
              </a:lnSpc>
              <a:spcBef>
                <a:spcPct val="0"/>
              </a:spcBef>
              <a:spcAft>
                <a:spcPct val="0"/>
              </a:spcAft>
              <a:buClrTx/>
              <a:buSzTx/>
              <a:buFontTx/>
              <a:buNone/>
              <a:tabLst/>
              <a:defRPr/>
            </a:pPr>
            <a:endParaRPr kumimoji="0" lang="de-DE" altLang="de-DE" sz="4800" b="1" i="0" u="none" strike="noStrike" kern="0" cap="none" spc="0" normalizeH="0" baseline="0" noProof="0">
              <a:ln>
                <a:noFill/>
              </a:ln>
              <a:solidFill>
                <a:srgbClr val="FFFFFF"/>
              </a:solidFill>
              <a:effectLst/>
              <a:uLnTx/>
              <a:uFillTx/>
              <a:latin typeface="Arial" charset="0"/>
            </a:endParaRPr>
          </a:p>
        </p:txBody>
      </p:sp>
      <p:sp>
        <p:nvSpPr>
          <p:cNvPr id="15" name="Textplatzhalter 2">
            <a:extLst>
              <a:ext uri="{FF2B5EF4-FFF2-40B4-BE49-F238E27FC236}">
                <a16:creationId xmlns:a16="http://schemas.microsoft.com/office/drawing/2014/main" id="{FE619D0D-A2D7-4CF2-A25E-1EF19F97049E}"/>
              </a:ext>
            </a:extLst>
          </p:cNvPr>
          <p:cNvSpPr>
            <a:spLocks noGrp="1"/>
          </p:cNvSpPr>
          <p:nvPr>
            <p:ph type="body" sz="quarter" idx="12" hasCustomPrompt="1"/>
          </p:nvPr>
        </p:nvSpPr>
        <p:spPr>
          <a:xfrm>
            <a:off x="192001" y="5264641"/>
            <a:ext cx="7495117" cy="543983"/>
          </a:xfrm>
          <a:prstGeom prst="rect">
            <a:avLst/>
          </a:prstGeom>
        </p:spPr>
        <p:txBody>
          <a:bodyPr lIns="0" rIns="0"/>
          <a:lstStyle>
            <a:lvl1pPr marL="0" indent="0" algn="l">
              <a:buFont typeface="Arial" panose="020B0604020202020204" pitchFamily="34" charset="0"/>
              <a:buNone/>
              <a:defRPr sz="2667" baseline="0">
                <a:solidFill>
                  <a:srgbClr val="2D4B9B"/>
                </a:solidFill>
                <a:latin typeface="Arial" panose="020B0604020202020204" pitchFamily="34" charset="0"/>
                <a:cs typeface="Arial" panose="020B0604020202020204" pitchFamily="34" charset="0"/>
              </a:defRPr>
            </a:lvl1pPr>
            <a:lvl2pPr marL="609585" indent="0">
              <a:buFont typeface="Arial" panose="020B0604020202020204" pitchFamily="34" charset="0"/>
              <a:buNone/>
              <a:defRPr sz="2400">
                <a:latin typeface="Arial" panose="020B0604020202020204" pitchFamily="34" charset="0"/>
                <a:cs typeface="Arial" panose="020B0604020202020204" pitchFamily="34" charset="0"/>
              </a:defRPr>
            </a:lvl2pPr>
            <a:lvl3pPr marL="1219170" indent="0">
              <a:buFont typeface="Arial" panose="020B0604020202020204" pitchFamily="34" charset="0"/>
              <a:buNone/>
              <a:defRPr sz="2400">
                <a:latin typeface="Arial" panose="020B0604020202020204" pitchFamily="34" charset="0"/>
                <a:cs typeface="Arial" panose="020B0604020202020204" pitchFamily="34" charset="0"/>
              </a:defRPr>
            </a:lvl3pPr>
            <a:lvl4pPr marL="1828754" indent="0">
              <a:buFont typeface="Arial" panose="020B0604020202020204" pitchFamily="34" charset="0"/>
              <a:buNone/>
              <a:defRPr sz="2400">
                <a:latin typeface="Arial" panose="020B0604020202020204" pitchFamily="34" charset="0"/>
                <a:cs typeface="Arial" panose="020B0604020202020204" pitchFamily="34" charset="0"/>
              </a:defRPr>
            </a:lvl4pPr>
            <a:lvl5pPr marL="2438339" indent="0">
              <a:buFont typeface="Arial" panose="020B0604020202020204" pitchFamily="34" charset="0"/>
              <a:buNone/>
              <a:defRPr sz="2400">
                <a:latin typeface="Arial" panose="020B0604020202020204" pitchFamily="34" charset="0"/>
                <a:cs typeface="Arial" panose="020B0604020202020204" pitchFamily="34" charset="0"/>
              </a:defRPr>
            </a:lvl5pPr>
          </a:lstStyle>
          <a:p>
            <a:pPr lvl="0"/>
            <a:r>
              <a:rPr lang="en-US" noProof="0"/>
              <a:t>&lt;subtitle&gt;</a:t>
            </a:r>
          </a:p>
        </p:txBody>
      </p:sp>
      <p:sp>
        <p:nvSpPr>
          <p:cNvPr id="16" name="Textplatzhalter 4">
            <a:extLst>
              <a:ext uri="{FF2B5EF4-FFF2-40B4-BE49-F238E27FC236}">
                <a16:creationId xmlns:a16="http://schemas.microsoft.com/office/drawing/2014/main" id="{874BBE57-4A1D-48D2-9E6A-32517E91FD88}"/>
              </a:ext>
            </a:extLst>
          </p:cNvPr>
          <p:cNvSpPr>
            <a:spLocks noGrp="1"/>
          </p:cNvSpPr>
          <p:nvPr>
            <p:ph type="body" sz="quarter" idx="13" hasCustomPrompt="1"/>
          </p:nvPr>
        </p:nvSpPr>
        <p:spPr>
          <a:xfrm>
            <a:off x="520700" y="3857140"/>
            <a:ext cx="7603067" cy="990600"/>
          </a:xfrm>
          <a:prstGeom prst="rect">
            <a:avLst/>
          </a:prstGeom>
        </p:spPr>
        <p:txBody>
          <a:bodyPr lIns="0"/>
          <a:lstStyle>
            <a:lvl1pPr marL="0" indent="0">
              <a:buNone/>
              <a:defRPr sz="5333">
                <a:solidFill>
                  <a:schemeClr val="bg1"/>
                </a:solidFill>
                <a:latin typeface="Arial" panose="020B0604020202020204" pitchFamily="34" charset="0"/>
                <a:cs typeface="Arial" panose="020B0604020202020204" pitchFamily="34" charset="0"/>
              </a:defRPr>
            </a:lvl1pPr>
          </a:lstStyle>
          <a:p>
            <a:pPr lvl="0"/>
            <a:r>
              <a:rPr lang="en-US" noProof="0"/>
              <a:t>&lt;Presentation Title&gt;</a:t>
            </a:r>
          </a:p>
        </p:txBody>
      </p:sp>
      <p:pic>
        <p:nvPicPr>
          <p:cNvPr id="7" name="Grafik 6">
            <a:extLst>
              <a:ext uri="{FF2B5EF4-FFF2-40B4-BE49-F238E27FC236}">
                <a16:creationId xmlns:a16="http://schemas.microsoft.com/office/drawing/2014/main" id="{39CD2F6D-F4C8-4085-9B81-B3BA60DA4BEF}"/>
              </a:ext>
            </a:extLst>
          </p:cNvPr>
          <p:cNvPicPr>
            <a:picLocks noChangeAspect="1"/>
          </p:cNvPicPr>
          <p:nvPr userDrawn="1"/>
        </p:nvPicPr>
        <p:blipFill rotWithShape="1">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943" t="17802" r="941" b="38241"/>
          <a:stretch/>
        </p:blipFill>
        <p:spPr>
          <a:xfrm>
            <a:off x="8352050" y="3575407"/>
            <a:ext cx="3558276" cy="1563860"/>
          </a:xfrm>
          <a:prstGeom prst="rect">
            <a:avLst/>
          </a:prstGeom>
          <a:ln w="38100">
            <a:solidFill>
              <a:schemeClr val="tx1"/>
            </a:solidFill>
          </a:ln>
          <a:effectLst/>
        </p:spPr>
      </p:pic>
    </p:spTree>
    <p:extLst>
      <p:ext uri="{BB962C8B-B14F-4D97-AF65-F5344CB8AC3E}">
        <p14:creationId xmlns:p14="http://schemas.microsoft.com/office/powerpoint/2010/main" val="13632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304185" y="357966"/>
            <a:ext cx="11137900" cy="480132"/>
          </a:xfrm>
        </p:spPr>
        <p:txBody>
          <a:bodyPr lIns="0" rIns="0"/>
          <a:lstStyle>
            <a:lvl1pPr>
              <a:defRPr sz="3467"/>
            </a:lvl1pPr>
          </a:lstStyle>
          <a:p>
            <a:r>
              <a:rPr lang="de-DE"/>
              <a:t>Title</a:t>
            </a:r>
          </a:p>
        </p:txBody>
      </p:sp>
      <p:sp>
        <p:nvSpPr>
          <p:cNvPr id="10" name="Textplatzhalter 3">
            <a:extLst>
              <a:ext uri="{FF2B5EF4-FFF2-40B4-BE49-F238E27FC236}">
                <a16:creationId xmlns:a16="http://schemas.microsoft.com/office/drawing/2014/main" id="{EDEADF70-4E7F-44AD-8B0E-DB27ABF8A8D5}"/>
              </a:ext>
            </a:extLst>
          </p:cNvPr>
          <p:cNvSpPr>
            <a:spLocks noGrp="1"/>
          </p:cNvSpPr>
          <p:nvPr>
            <p:ph type="body" sz="quarter" idx="13" hasCustomPrompt="1"/>
          </p:nvPr>
        </p:nvSpPr>
        <p:spPr>
          <a:xfrm>
            <a:off x="304184" y="1284919"/>
            <a:ext cx="11695816" cy="4734984"/>
          </a:xfrm>
          <a:prstGeom prst="rect">
            <a:avLst/>
          </a:prstGeom>
        </p:spPr>
        <p:txBody>
          <a:bodyPr lIns="0" tIns="0">
            <a:noAutofit/>
          </a:bodyPr>
          <a:lstStyle>
            <a:lvl1pPr marL="304792" indent="-304792">
              <a:lnSpc>
                <a:spcPct val="100000"/>
              </a:lnSpc>
              <a:spcBef>
                <a:spcPts val="800"/>
              </a:spcBef>
              <a:buClr>
                <a:srgbClr val="2D4B9B"/>
              </a:buClr>
              <a:buFont typeface="Arial" panose="020B0604020202020204" pitchFamily="34" charset="0"/>
              <a:buChar char="■"/>
              <a:defRPr sz="2133">
                <a:solidFill>
                  <a:srgbClr val="000000"/>
                </a:solidFill>
                <a:latin typeface="Arial" panose="020B0604020202020204" pitchFamily="34" charset="0"/>
                <a:cs typeface="Arial" panose="020B0604020202020204" pitchFamily="34" charset="0"/>
              </a:defRPr>
            </a:lvl1pPr>
            <a:lvl2pPr marL="914377" indent="-304792">
              <a:lnSpc>
                <a:spcPct val="100000"/>
              </a:lnSpc>
              <a:spcBef>
                <a:spcPts val="800"/>
              </a:spcBef>
              <a:buClr>
                <a:srgbClr val="2D4B9B"/>
              </a:buClr>
              <a:buFont typeface="Arial" panose="020B0604020202020204" pitchFamily="34" charset="0"/>
              <a:buChar char="■"/>
              <a:defRPr sz="2133">
                <a:solidFill>
                  <a:srgbClr val="000000"/>
                </a:solidFill>
                <a:latin typeface="Arial" panose="020B0604020202020204" pitchFamily="34" charset="0"/>
                <a:cs typeface="Arial" panose="020B0604020202020204" pitchFamily="34" charset="0"/>
              </a:defRPr>
            </a:lvl2pPr>
            <a:lvl3pPr marL="1523962" indent="-304792">
              <a:lnSpc>
                <a:spcPct val="100000"/>
              </a:lnSpc>
              <a:spcBef>
                <a:spcPts val="800"/>
              </a:spcBef>
              <a:buClr>
                <a:srgbClr val="2D4B9B"/>
              </a:buClr>
              <a:buFont typeface="Arial" panose="020B0604020202020204" pitchFamily="34" charset="0"/>
              <a:buChar char="■"/>
              <a:defRPr sz="2133">
                <a:solidFill>
                  <a:srgbClr val="000000"/>
                </a:solidFill>
                <a:latin typeface="Arial" panose="020B0604020202020204" pitchFamily="34" charset="0"/>
                <a:cs typeface="Arial" panose="020B0604020202020204" pitchFamily="34" charset="0"/>
              </a:defRPr>
            </a:lvl3pPr>
            <a:lvl4pPr marL="2133547" indent="-304792">
              <a:lnSpc>
                <a:spcPct val="100000"/>
              </a:lnSpc>
              <a:spcBef>
                <a:spcPts val="800"/>
              </a:spcBef>
              <a:buClr>
                <a:srgbClr val="2D4B9B"/>
              </a:buClr>
              <a:buFont typeface="Arial" panose="020B0604020202020204" pitchFamily="34" charset="0"/>
              <a:buChar char="■"/>
              <a:defRPr sz="2133">
                <a:solidFill>
                  <a:srgbClr val="000000"/>
                </a:solidFill>
                <a:latin typeface="Arial" panose="020B0604020202020204" pitchFamily="34" charset="0"/>
                <a:cs typeface="Arial" panose="020B0604020202020204" pitchFamily="34" charset="0"/>
              </a:defRPr>
            </a:lvl4pPr>
            <a:lvl5pPr marL="2743131" indent="-304792">
              <a:lnSpc>
                <a:spcPct val="100000"/>
              </a:lnSpc>
              <a:spcBef>
                <a:spcPts val="800"/>
              </a:spcBef>
              <a:buClr>
                <a:srgbClr val="2D4B9B"/>
              </a:buClr>
              <a:buFont typeface="Arial" panose="020B0604020202020204" pitchFamily="34" charset="0"/>
              <a:buChar char="■"/>
              <a:defRPr sz="2133">
                <a:solidFill>
                  <a:srgbClr val="000000"/>
                </a:solidFill>
                <a:latin typeface="Arial" panose="020B0604020202020204" pitchFamily="34" charset="0"/>
                <a:cs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1" name="Fußzeilenplatzhalter">
            <a:extLst>
              <a:ext uri="{FF2B5EF4-FFF2-40B4-BE49-F238E27FC236}">
                <a16:creationId xmlns:a16="http://schemas.microsoft.com/office/drawing/2014/main" id="{5A2FDF6C-2083-4008-9051-FD66E28615EF}"/>
              </a:ext>
            </a:extLst>
          </p:cNvPr>
          <p:cNvSpPr txBox="1">
            <a:spLocks/>
          </p:cNvSpPr>
          <p:nvPr userDrawn="1"/>
        </p:nvSpPr>
        <p:spPr>
          <a:xfrm>
            <a:off x="4056334" y="6283633"/>
            <a:ext cx="7385751" cy="366183"/>
          </a:xfrm>
          <a:prstGeom prst="rect">
            <a:avLst/>
          </a:prstGeom>
        </p:spPr>
        <p:txBody>
          <a:bodyPr vert="horz" lIns="121920" tIns="19200" rIns="121920" bIns="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333">
                <a:solidFill>
                  <a:srgbClr val="2D4B9B"/>
                </a:solidFill>
                <a:latin typeface="+mn-lt"/>
              </a:rPr>
              <a:t>Jacob, Prill: AI </a:t>
            </a:r>
            <a:r>
              <a:rPr lang="de-DE" sz="1333" err="1">
                <a:solidFill>
                  <a:srgbClr val="2D4B9B"/>
                </a:solidFill>
                <a:latin typeface="+mn-lt"/>
              </a:rPr>
              <a:t>Approaches</a:t>
            </a:r>
            <a:r>
              <a:rPr lang="de-DE" sz="1333">
                <a:solidFill>
                  <a:srgbClr val="2D4B9B"/>
                </a:solidFill>
                <a:latin typeface="+mn-lt"/>
              </a:rPr>
              <a:t> at DWD –</a:t>
            </a:r>
            <a:r>
              <a:rPr lang="de-DE" sz="1333" baseline="0">
                <a:solidFill>
                  <a:srgbClr val="2D4B9B"/>
                </a:solidFill>
                <a:latin typeface="+mn-lt"/>
              </a:rPr>
              <a:t> COSMO GM </a:t>
            </a:r>
            <a:r>
              <a:rPr lang="de-DE" sz="1333">
                <a:solidFill>
                  <a:srgbClr val="2D4B9B"/>
                </a:solidFill>
                <a:latin typeface="+mn-lt"/>
              </a:rPr>
              <a:t>–</a:t>
            </a:r>
            <a:r>
              <a:rPr lang="de-DE" sz="1333" baseline="0">
                <a:solidFill>
                  <a:srgbClr val="2D4B9B"/>
                </a:solidFill>
                <a:latin typeface="+mn-lt"/>
              </a:rPr>
              <a:t> 09</a:t>
            </a:r>
            <a:r>
              <a:rPr lang="de-DE" sz="1333">
                <a:solidFill>
                  <a:srgbClr val="2D4B9B"/>
                </a:solidFill>
                <a:latin typeface="+mn-lt"/>
              </a:rPr>
              <a:t>/2024</a:t>
            </a:r>
          </a:p>
        </p:txBody>
      </p:sp>
      <p:sp>
        <p:nvSpPr>
          <p:cNvPr id="12" name="Foliennummernplatzhalter">
            <a:extLst>
              <a:ext uri="{FF2B5EF4-FFF2-40B4-BE49-F238E27FC236}">
                <a16:creationId xmlns:a16="http://schemas.microsoft.com/office/drawing/2014/main" id="{2824AA63-4A9A-4856-A4B5-9CA69AC6966D}"/>
              </a:ext>
            </a:extLst>
          </p:cNvPr>
          <p:cNvSpPr txBox="1">
            <a:spLocks/>
          </p:cNvSpPr>
          <p:nvPr userDrawn="1"/>
        </p:nvSpPr>
        <p:spPr>
          <a:xfrm>
            <a:off x="11302200" y="6283633"/>
            <a:ext cx="697800" cy="366183"/>
          </a:xfrm>
          <a:prstGeom prst="rect">
            <a:avLst/>
          </a:prstGeom>
        </p:spPr>
        <p:txBody>
          <a:bodyPr vert="horz" lIns="121920" tIns="19200" rIns="0" bIns="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8FC84-22FA-4F5E-86B7-A7761BE44B02}" type="slidenum">
              <a:rPr lang="de-DE" sz="1333" smtClean="0">
                <a:solidFill>
                  <a:srgbClr val="2D4B9B"/>
                </a:solidFill>
                <a:latin typeface="Arial"/>
              </a:rPr>
              <a:pPr/>
              <a:t>‹N›</a:t>
            </a:fld>
            <a:endParaRPr lang="de-DE" sz="1333">
              <a:solidFill>
                <a:srgbClr val="2D4B9B"/>
              </a:solidFill>
              <a:latin typeface="Arial"/>
            </a:endParaRPr>
          </a:p>
        </p:txBody>
      </p:sp>
    </p:spTree>
    <p:extLst>
      <p:ext uri="{BB962C8B-B14F-4D97-AF65-F5344CB8AC3E}">
        <p14:creationId xmlns:p14="http://schemas.microsoft.com/office/powerpoint/2010/main" val="761750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elfolie mit Bild">
    <p:spTree>
      <p:nvGrpSpPr>
        <p:cNvPr id="1" name=""/>
        <p:cNvGrpSpPr/>
        <p:nvPr/>
      </p:nvGrpSpPr>
      <p:grpSpPr>
        <a:xfrm>
          <a:off x="0" y="0"/>
          <a:ext cx="0" cy="0"/>
          <a:chOff x="0" y="0"/>
          <a:chExt cx="0" cy="0"/>
        </a:xfrm>
      </p:grpSpPr>
      <p:sp>
        <p:nvSpPr>
          <p:cNvPr id="7" name="Bildplatzhalter 6" descr="Schmuckbild ohne inhaltlichen Bezug zum Vortrag." title="Schmuckbild"/>
          <p:cNvSpPr>
            <a:spLocks noGrp="1"/>
          </p:cNvSpPr>
          <p:nvPr>
            <p:ph type="pic" sz="quarter" idx="13" hasCustomPrompt="1"/>
          </p:nvPr>
        </p:nvSpPr>
        <p:spPr>
          <a:xfrm>
            <a:off x="624418" y="1221317"/>
            <a:ext cx="10943167" cy="4800600"/>
          </a:xfrm>
          <a:solidFill>
            <a:schemeClr val="bg2"/>
          </a:solidFill>
        </p:spPr>
        <p:txBody>
          <a:bodyPr anchor="t" anchorCtr="1"/>
          <a:lstStyle>
            <a:lvl1pPr marL="0" indent="0" algn="ctr">
              <a:buFontTx/>
              <a:buNone/>
              <a:defRPr sz="4800" baseline="0">
                <a:solidFill>
                  <a:schemeClr val="tx2"/>
                </a:solidFill>
              </a:defRPr>
            </a:lvl1pPr>
          </a:lstStyle>
          <a:p>
            <a:r>
              <a:rPr lang="de-DE" dirty="0"/>
              <a:t>Platzhalter für (Titel-) Bild, durch Klicken auf Symbol hinzufügen</a:t>
            </a:r>
          </a:p>
        </p:txBody>
      </p:sp>
      <p:sp>
        <p:nvSpPr>
          <p:cNvPr id="2" name="Title 1"/>
          <p:cNvSpPr>
            <a:spLocks noGrp="1"/>
          </p:cNvSpPr>
          <p:nvPr>
            <p:ph type="ctrTitle" hasCustomPrompt="1"/>
          </p:nvPr>
        </p:nvSpPr>
        <p:spPr>
          <a:xfrm>
            <a:off x="527050" y="5312499"/>
            <a:ext cx="11137900" cy="869045"/>
          </a:xfrm>
          <a:solidFill>
            <a:schemeClr val="bg1"/>
          </a:solidFill>
        </p:spPr>
        <p:txBody>
          <a:bodyPr tIns="144000" bIns="90000" anchor="b"/>
          <a:lstStyle>
            <a:lvl1pPr algn="ctr">
              <a:defRPr sz="4000"/>
            </a:lvl1pPr>
          </a:lstStyle>
          <a:p>
            <a:r>
              <a:rPr lang="de-DE" dirty="0"/>
              <a:t>Titel durch Klicken bearbeiten</a:t>
            </a:r>
            <a:endParaRPr lang="en-US" dirty="0"/>
          </a:p>
        </p:txBody>
      </p:sp>
      <p:sp>
        <p:nvSpPr>
          <p:cNvPr id="3" name="Datumsplatzhalter 2"/>
          <p:cNvSpPr>
            <a:spLocks noGrp="1"/>
          </p:cNvSpPr>
          <p:nvPr>
            <p:ph type="dt" sz="half" idx="14"/>
          </p:nvPr>
        </p:nvSpPr>
        <p:spPr>
          <a:xfrm>
            <a:off x="722888" y="6319070"/>
            <a:ext cx="2858512" cy="366183"/>
          </a:xfrm>
        </p:spPr>
        <p:txBody>
          <a:bodyPr/>
          <a:lstStyle/>
          <a:p>
            <a:r>
              <a:rPr lang="de-DE"/>
              <a:t>6.5.2024</a:t>
            </a:r>
            <a:endParaRPr lang="de-DE" dirty="0"/>
          </a:p>
        </p:txBody>
      </p:sp>
      <p:sp>
        <p:nvSpPr>
          <p:cNvPr id="5" name="Fußzeilenplatzhalter 4"/>
          <p:cNvSpPr>
            <a:spLocks noGrp="1"/>
          </p:cNvSpPr>
          <p:nvPr>
            <p:ph type="ftr" sz="quarter" idx="15"/>
          </p:nvPr>
        </p:nvSpPr>
        <p:spPr>
          <a:xfrm>
            <a:off x="4349750" y="6319070"/>
            <a:ext cx="7217833" cy="366183"/>
          </a:xfrm>
        </p:spPr>
        <p:txBody>
          <a:bodyPr/>
          <a:lstStyle/>
          <a:p>
            <a:r>
              <a:rPr lang="de-DE" dirty="0"/>
              <a:t>Michael Krayer &amp; Terry Cojean 3</a:t>
            </a:r>
          </a:p>
        </p:txBody>
      </p:sp>
    </p:spTree>
    <p:extLst>
      <p:ext uri="{BB962C8B-B14F-4D97-AF65-F5344CB8AC3E}">
        <p14:creationId xmlns:p14="http://schemas.microsoft.com/office/powerpoint/2010/main" val="332281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6C79B8-1EE8-4711-BEA1-D880BDC5E3EB}"/>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59AA2294-8F54-4EEF-A554-9742FEBB27E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D41E3A1-262F-4A08-B02A-91B2A222EC50}"/>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5" name="Segnaposto piè di pagina 4">
            <a:extLst>
              <a:ext uri="{FF2B5EF4-FFF2-40B4-BE49-F238E27FC236}">
                <a16:creationId xmlns:a16="http://schemas.microsoft.com/office/drawing/2014/main" id="{E3F5FA68-E413-40AD-953C-24124C9E51AC}"/>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3EA1C909-70D2-4D17-A8E0-5ED692E4CEB6}"/>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122266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el und Inhalt Pfeile" type="obj">
  <p:cSld name="Titel und Inhalt Pfeile">
    <p:spTree>
      <p:nvGrpSpPr>
        <p:cNvPr id="1" name="Shape 249"/>
        <p:cNvGrpSpPr/>
        <p:nvPr/>
      </p:nvGrpSpPr>
      <p:grpSpPr>
        <a:xfrm>
          <a:off x="0" y="0"/>
          <a:ext cx="0" cy="0"/>
          <a:chOff x="0" y="0"/>
          <a:chExt cx="0" cy="0"/>
        </a:xfrm>
      </p:grpSpPr>
      <p:sp>
        <p:nvSpPr>
          <p:cNvPr id="250" name="Google Shape;250;p36"/>
          <p:cNvSpPr txBox="1">
            <a:spLocks noGrp="1"/>
          </p:cNvSpPr>
          <p:nvPr>
            <p:ph type="ftr" idx="11"/>
          </p:nvPr>
        </p:nvSpPr>
        <p:spPr>
          <a:xfrm>
            <a:off x="4656667" y="6525470"/>
            <a:ext cx="6385984" cy="2159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51" name="Google Shape;251;p36"/>
          <p:cNvSpPr txBox="1">
            <a:spLocks noGrp="1"/>
          </p:cNvSpPr>
          <p:nvPr>
            <p:ph type="sldNum" idx="12"/>
          </p:nvPr>
        </p:nvSpPr>
        <p:spPr>
          <a:xfrm>
            <a:off x="11044767" y="6525470"/>
            <a:ext cx="620184" cy="215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75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1000" b="0" i="0" u="none" strike="noStrike" cap="none">
                <a:solidFill>
                  <a:schemeClr val="dk1"/>
                </a:solidFill>
                <a:latin typeface="Arial"/>
                <a:ea typeface="Arial"/>
                <a:cs typeface="Arial"/>
                <a:sym typeface="Arial"/>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1076668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F16E79-7911-4921-84E9-EDEB72C3B57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9602F2CD-F920-4C7A-8C8E-8ADDF4B852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DDF6FF8-55CF-47EC-8F6C-73EA1B405092}"/>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5" name="Segnaposto piè di pagina 4">
            <a:extLst>
              <a:ext uri="{FF2B5EF4-FFF2-40B4-BE49-F238E27FC236}">
                <a16:creationId xmlns:a16="http://schemas.microsoft.com/office/drawing/2014/main" id="{C0C9CF6B-2347-49AB-A58A-0AD169674290}"/>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11E85864-169B-4826-933F-9A992F00DAB8}"/>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3644660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3D45EB-DE8F-4445-AC51-AC40A45611AC}"/>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74258F4C-F948-4149-89DB-CDC95597EB7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D2D2DEB4-E2DD-4A26-AB2E-C280B2F88F9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10285973-12E3-4786-B560-AB8B8DA214B1}"/>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6" name="Segnaposto piè di pagina 5">
            <a:extLst>
              <a:ext uri="{FF2B5EF4-FFF2-40B4-BE49-F238E27FC236}">
                <a16:creationId xmlns:a16="http://schemas.microsoft.com/office/drawing/2014/main" id="{D99C2616-6AAB-4D44-AF4F-60A60CA91B88}"/>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F2656422-06F4-4CA7-A97E-109CD221D720}"/>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4256762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65556A-E208-4A61-B4E9-2612C409A9A3}"/>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497C876A-76F7-4787-98CB-64788EB988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079FFFA-128D-4240-AE09-71A653A17E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AE044F7A-7516-4AF3-BDD7-C0040E5340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9CAA0C0-DAB8-49EC-844D-ABB6B7DC805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8B7F834F-3179-4EF1-8751-3EA6181EBEE8}"/>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8" name="Segnaposto piè di pagina 7">
            <a:extLst>
              <a:ext uri="{FF2B5EF4-FFF2-40B4-BE49-F238E27FC236}">
                <a16:creationId xmlns:a16="http://schemas.microsoft.com/office/drawing/2014/main" id="{D0D59FA7-68EC-4575-95B1-383FD85F4C37}"/>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23FA0AF1-E21C-428D-B031-D117D50ED50C}"/>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364234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89F761-376E-4BCF-9F12-5F189358DA70}"/>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243453D9-9B2C-4A1F-9094-A03BC225CC9A}"/>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4" name="Segnaposto piè di pagina 3">
            <a:extLst>
              <a:ext uri="{FF2B5EF4-FFF2-40B4-BE49-F238E27FC236}">
                <a16:creationId xmlns:a16="http://schemas.microsoft.com/office/drawing/2014/main" id="{5DB20287-21CB-4C0C-B1D6-43DAD4842E80}"/>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CCC93F7A-2166-4BFB-BEDE-C6F9EB216662}"/>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2871845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EF72333-B723-4EDB-9EDB-5FF2F38D8B47}"/>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3" name="Segnaposto piè di pagina 2">
            <a:extLst>
              <a:ext uri="{FF2B5EF4-FFF2-40B4-BE49-F238E27FC236}">
                <a16:creationId xmlns:a16="http://schemas.microsoft.com/office/drawing/2014/main" id="{B43ED646-DDE4-49F3-A07E-04150EA57439}"/>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B379A20D-291A-4000-98ED-7F71F178FB77}"/>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3134082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9519B1-4133-4975-AE26-E4CB2AF1374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A8F4A32B-1D81-4518-9413-6A121E648F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49628C11-EFC4-4810-B5A9-032BA5C96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3A90CEE-F1F5-4AB5-9E3E-5BFFFFB64A28}"/>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6" name="Segnaposto piè di pagina 5">
            <a:extLst>
              <a:ext uri="{FF2B5EF4-FFF2-40B4-BE49-F238E27FC236}">
                <a16:creationId xmlns:a16="http://schemas.microsoft.com/office/drawing/2014/main" id="{FE11356F-7E30-4372-BD6B-C394E39FBA93}"/>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14CBEF72-9475-4462-BC59-A9A6AD3FFDB8}"/>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249342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426938-A78E-4585-A0AD-5D88BF2C4BD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16C17D6E-6BBD-4EE2-B2B8-0343918F9F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CF47F39A-747A-4FC4-BAD9-EAF8C66EA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B7BEB30-639A-4F13-A1F8-030EDAFC0D44}"/>
              </a:ext>
            </a:extLst>
          </p:cNvPr>
          <p:cNvSpPr>
            <a:spLocks noGrp="1"/>
          </p:cNvSpPr>
          <p:nvPr>
            <p:ph type="dt" sz="half" idx="10"/>
          </p:nvPr>
        </p:nvSpPr>
        <p:spPr/>
        <p:txBody>
          <a:bodyPr/>
          <a:lstStyle/>
          <a:p>
            <a:fld id="{F022074F-2342-4856-930E-31E1002384CA}" type="datetimeFigureOut">
              <a:rPr lang="en-US" smtClean="0"/>
              <a:t>9/3/2024</a:t>
            </a:fld>
            <a:endParaRPr lang="en-US"/>
          </a:p>
        </p:txBody>
      </p:sp>
      <p:sp>
        <p:nvSpPr>
          <p:cNvPr id="6" name="Segnaposto piè di pagina 5">
            <a:extLst>
              <a:ext uri="{FF2B5EF4-FFF2-40B4-BE49-F238E27FC236}">
                <a16:creationId xmlns:a16="http://schemas.microsoft.com/office/drawing/2014/main" id="{A5562532-20E8-4FB4-B0AB-08A7736729FF}"/>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F0FB52EF-5DD9-4C12-BFB4-FA67916BEE7A}"/>
              </a:ext>
            </a:extLst>
          </p:cNvPr>
          <p:cNvSpPr>
            <a:spLocks noGrp="1"/>
          </p:cNvSpPr>
          <p:nvPr>
            <p:ph type="sldNum" sz="quarter" idx="12"/>
          </p:nvPr>
        </p:nvSpPr>
        <p:spPr/>
        <p:txBody>
          <a:bodyPr/>
          <a:lstStyle/>
          <a:p>
            <a:fld id="{AF584AD7-23F1-475D-9EA4-A658F314DB14}" type="slidenum">
              <a:rPr lang="en-US" smtClean="0"/>
              <a:t>‹N›</a:t>
            </a:fld>
            <a:endParaRPr lang="en-US"/>
          </a:p>
        </p:txBody>
      </p:sp>
    </p:spTree>
    <p:extLst>
      <p:ext uri="{BB962C8B-B14F-4D97-AF65-F5344CB8AC3E}">
        <p14:creationId xmlns:p14="http://schemas.microsoft.com/office/powerpoint/2010/main" val="85780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802B1C3-0B21-4DA1-B784-237622BEC3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9E08BBD9-F886-42F2-8050-3E1947627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1F654EB8-FA02-483D-A1B0-8B2BFCAA4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2074F-2342-4856-930E-31E1002384CA}" type="datetimeFigureOut">
              <a:rPr lang="en-US" smtClean="0"/>
              <a:t>9/3/2024</a:t>
            </a:fld>
            <a:endParaRPr lang="en-US"/>
          </a:p>
        </p:txBody>
      </p:sp>
      <p:sp>
        <p:nvSpPr>
          <p:cNvPr id="5" name="Segnaposto piè di pagina 4">
            <a:extLst>
              <a:ext uri="{FF2B5EF4-FFF2-40B4-BE49-F238E27FC236}">
                <a16:creationId xmlns:a16="http://schemas.microsoft.com/office/drawing/2014/main" id="{4F6B4C71-89CF-4E0E-AF38-D447B9294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D3DA7AB9-BE68-4AD0-9A8E-AC3F38C6CA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84AD7-23F1-475D-9EA4-A658F314DB14}" type="slidenum">
              <a:rPr lang="en-US" smtClean="0"/>
              <a:t>‹N›</a:t>
            </a:fld>
            <a:endParaRPr lang="en-US"/>
          </a:p>
        </p:txBody>
      </p:sp>
    </p:spTree>
    <p:extLst>
      <p:ext uri="{BB962C8B-B14F-4D97-AF65-F5344CB8AC3E}">
        <p14:creationId xmlns:p14="http://schemas.microsoft.com/office/powerpoint/2010/main" val="4124117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39.emf"/><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1CBD535-CE6F-C160-B4F0-D9C9A61A0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4758" y="6206689"/>
            <a:ext cx="1852863" cy="471342"/>
          </a:xfrm>
          <a:prstGeom prst="rect">
            <a:avLst/>
          </a:prstGeom>
        </p:spPr>
      </p:pic>
      <p:sp>
        <p:nvSpPr>
          <p:cNvPr id="7" name="Text Box 1">
            <a:extLst>
              <a:ext uri="{FF2B5EF4-FFF2-40B4-BE49-F238E27FC236}">
                <a16:creationId xmlns:a16="http://schemas.microsoft.com/office/drawing/2014/main" id="{D710B383-7516-4372-41CA-BF32B4B06DCC}"/>
              </a:ext>
            </a:extLst>
          </p:cNvPr>
          <p:cNvSpPr txBox="1">
            <a:spLocks noChangeArrowheads="1"/>
          </p:cNvSpPr>
          <p:nvPr/>
        </p:nvSpPr>
        <p:spPr bwMode="auto">
          <a:xfrm>
            <a:off x="409577" y="2116139"/>
            <a:ext cx="11366500" cy="4408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3000"/>
              </a:lnSpc>
              <a:spcBef>
                <a:spcPts val="1425"/>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228388" algn="l"/>
                <a:tab pos="11229975" algn="l"/>
                <a:tab pos="11231563" algn="l"/>
              </a:tabLst>
              <a:defRPr sz="2400">
                <a:solidFill>
                  <a:srgbClr val="000000"/>
                </a:solidFill>
                <a:latin typeface="Arial" panose="020B0604020202020204" pitchFamily="34" charset="0"/>
                <a:cs typeface="Source Han Sans CN Regular" charset="0"/>
              </a:defRPr>
            </a:lvl1pPr>
            <a:lvl2pPr>
              <a:lnSpc>
                <a:spcPct val="93000"/>
              </a:lnSpc>
              <a:spcBef>
                <a:spcPts val="1138"/>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228388" algn="l"/>
                <a:tab pos="11229975" algn="l"/>
                <a:tab pos="11231563" algn="l"/>
              </a:tabLst>
              <a:defRPr>
                <a:solidFill>
                  <a:srgbClr val="000000"/>
                </a:solidFill>
                <a:latin typeface="Arial" panose="020B0604020202020204" pitchFamily="34" charset="0"/>
                <a:cs typeface="Source Han Sans CN Regular" charset="0"/>
              </a:defRPr>
            </a:lvl2pPr>
            <a:lvl3pPr>
              <a:lnSpc>
                <a:spcPct val="93000"/>
              </a:lnSpc>
              <a:spcBef>
                <a:spcPts val="85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228388" algn="l"/>
                <a:tab pos="11229975" algn="l"/>
                <a:tab pos="11231563" algn="l"/>
              </a:tabLst>
              <a:defRPr sz="1500">
                <a:solidFill>
                  <a:srgbClr val="000000"/>
                </a:solidFill>
                <a:latin typeface="Arial" panose="020B0604020202020204" pitchFamily="34" charset="0"/>
                <a:cs typeface="Source Han Sans CN Regular" charset="0"/>
              </a:defRPr>
            </a:lvl3pPr>
            <a:lvl4pPr>
              <a:lnSpc>
                <a:spcPct val="93000"/>
              </a:lnSpc>
              <a:spcBef>
                <a:spcPts val="575"/>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228388" algn="l"/>
                <a:tab pos="11229975" algn="l"/>
                <a:tab pos="11231563" algn="l"/>
              </a:tabLst>
              <a:defRPr sz="1500">
                <a:solidFill>
                  <a:srgbClr val="000000"/>
                </a:solidFill>
                <a:latin typeface="Arial" panose="020B0604020202020204" pitchFamily="34" charset="0"/>
                <a:cs typeface="Source Han Sans CN Regular" charset="0"/>
              </a:defRPr>
            </a:lvl4pPr>
            <a:lvl5pPr>
              <a:lnSpc>
                <a:spcPct val="93000"/>
              </a:lnSpc>
              <a:spcBef>
                <a:spcPts val="288"/>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228388" algn="l"/>
                <a:tab pos="11229975" algn="l"/>
                <a:tab pos="11231563" algn="l"/>
              </a:tabLst>
              <a:defRPr sz="2000">
                <a:solidFill>
                  <a:srgbClr val="000000"/>
                </a:solidFill>
                <a:latin typeface="Arial" panose="020B0604020202020204" pitchFamily="34" charset="0"/>
                <a:cs typeface="Source Han Sans CN Regular" charset="0"/>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228388" algn="l"/>
                <a:tab pos="11229975" algn="l"/>
                <a:tab pos="11231563" algn="l"/>
              </a:tabLst>
              <a:defRPr sz="2000">
                <a:solidFill>
                  <a:srgbClr val="000000"/>
                </a:solidFill>
                <a:latin typeface="Arial" panose="020B0604020202020204" pitchFamily="34" charset="0"/>
                <a:cs typeface="Source Han Sans CN Regular" charset="0"/>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228388" algn="l"/>
                <a:tab pos="11229975" algn="l"/>
                <a:tab pos="11231563" algn="l"/>
              </a:tabLst>
              <a:defRPr sz="2000">
                <a:solidFill>
                  <a:srgbClr val="000000"/>
                </a:solidFill>
                <a:latin typeface="Arial" panose="020B0604020202020204" pitchFamily="34" charset="0"/>
                <a:cs typeface="Source Han Sans CN Regular" charset="0"/>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228388" algn="l"/>
                <a:tab pos="11229975" algn="l"/>
                <a:tab pos="11231563" algn="l"/>
              </a:tabLst>
              <a:defRPr sz="2000">
                <a:solidFill>
                  <a:srgbClr val="000000"/>
                </a:solidFill>
                <a:latin typeface="Arial" panose="020B0604020202020204" pitchFamily="34" charset="0"/>
                <a:cs typeface="Source Han Sans CN Regular" charset="0"/>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228388" algn="l"/>
                <a:tab pos="11229975" algn="l"/>
                <a:tab pos="11231563" algn="l"/>
              </a:tabLst>
              <a:defRPr sz="2000">
                <a:solidFill>
                  <a:srgbClr val="000000"/>
                </a:solidFill>
                <a:latin typeface="Arial" panose="020B0604020202020204" pitchFamily="34" charset="0"/>
                <a:cs typeface="Source Han Sans CN Regular" charset="0"/>
              </a:defRPr>
            </a:lvl9pPr>
          </a:lstStyle>
          <a:p>
            <a:pPr algn="ctr" eaLnBrk="1">
              <a:lnSpc>
                <a:spcPct val="100000"/>
              </a:lnSpc>
              <a:spcBef>
                <a:spcPct val="0"/>
              </a:spcBef>
              <a:buClrTx/>
              <a:buFontTx/>
              <a:buNone/>
            </a:pPr>
            <a:r>
              <a:rPr lang="en-GB" altLang="en-US" sz="4000" b="1" dirty="0">
                <a:solidFill>
                  <a:schemeClr val="bg1"/>
                </a:solidFill>
              </a:rPr>
              <a:t>WG Support and Infrastructure (former WG6)</a:t>
            </a:r>
          </a:p>
          <a:p>
            <a:pPr algn="ctr" eaLnBrk="1">
              <a:lnSpc>
                <a:spcPct val="100000"/>
              </a:lnSpc>
              <a:spcBef>
                <a:spcPct val="0"/>
              </a:spcBef>
              <a:buClrTx/>
              <a:buFontTx/>
              <a:buNone/>
            </a:pPr>
            <a:endParaRPr lang="en-GB" altLang="en-US" sz="4000" b="1" dirty="0">
              <a:solidFill>
                <a:schemeClr val="bg1"/>
              </a:solidFill>
            </a:endParaRPr>
          </a:p>
          <a:p>
            <a:pPr algn="ctr" eaLnBrk="1">
              <a:lnSpc>
                <a:spcPct val="100000"/>
              </a:lnSpc>
              <a:spcBef>
                <a:spcPct val="0"/>
              </a:spcBef>
              <a:buClrTx/>
              <a:buFontTx/>
              <a:buNone/>
            </a:pPr>
            <a:r>
              <a:rPr lang="it-IT" altLang="en-US" sz="2200" b="1" dirty="0">
                <a:solidFill>
                  <a:schemeClr val="bg1"/>
                </a:solidFill>
              </a:rPr>
              <a:t>Massimo Milelli and </a:t>
            </a:r>
            <a:r>
              <a:rPr lang="en-US" altLang="en-US" sz="2200" b="1" dirty="0">
                <a:solidFill>
                  <a:schemeClr val="bg1"/>
                </a:solidFill>
              </a:rPr>
              <a:t>colleagues</a:t>
            </a:r>
          </a:p>
          <a:p>
            <a:pPr algn="ctr" eaLnBrk="1">
              <a:lnSpc>
                <a:spcPct val="100000"/>
              </a:lnSpc>
              <a:spcBef>
                <a:spcPct val="0"/>
              </a:spcBef>
              <a:buClrTx/>
              <a:buFontTx/>
              <a:buNone/>
            </a:pPr>
            <a:endParaRPr lang="it-IT" altLang="en-US" sz="2200" b="1" dirty="0">
              <a:solidFill>
                <a:schemeClr val="bg1"/>
              </a:solidFill>
            </a:endParaRPr>
          </a:p>
          <a:p>
            <a:pPr algn="ctr" eaLnBrk="1">
              <a:lnSpc>
                <a:spcPct val="100000"/>
              </a:lnSpc>
              <a:spcBef>
                <a:spcPct val="0"/>
              </a:spcBef>
              <a:buClrTx/>
              <a:buFontTx/>
              <a:buNone/>
            </a:pPr>
            <a:r>
              <a:rPr lang="it-IT" altLang="en-US" sz="2200" b="1" dirty="0">
                <a:solidFill>
                  <a:schemeClr val="bg1"/>
                </a:solidFill>
              </a:rPr>
              <a:t>4 </a:t>
            </a:r>
            <a:r>
              <a:rPr lang="it-IT" altLang="en-US" sz="2200" b="1" dirty="0" err="1">
                <a:solidFill>
                  <a:schemeClr val="bg1"/>
                </a:solidFill>
              </a:rPr>
              <a:t>September</a:t>
            </a:r>
            <a:r>
              <a:rPr lang="it-IT" altLang="en-US" sz="2200" b="1" dirty="0">
                <a:solidFill>
                  <a:schemeClr val="bg1"/>
                </a:solidFill>
              </a:rPr>
              <a:t> 2024, 26th COSMO General Meeting</a:t>
            </a:r>
          </a:p>
          <a:p>
            <a:pPr algn="ctr" eaLnBrk="1">
              <a:lnSpc>
                <a:spcPct val="100000"/>
              </a:lnSpc>
              <a:spcBef>
                <a:spcPct val="0"/>
              </a:spcBef>
              <a:buClrTx/>
              <a:buFontTx/>
              <a:buNone/>
            </a:pPr>
            <a:endParaRPr lang="en-GB" altLang="en-US" sz="4000" b="1" dirty="0">
              <a:solidFill>
                <a:schemeClr val="bg1"/>
              </a:solidFill>
            </a:endParaRPr>
          </a:p>
        </p:txBody>
      </p:sp>
      <p:pic>
        <p:nvPicPr>
          <p:cNvPr id="9" name="Picture 5">
            <a:extLst>
              <a:ext uri="{FF2B5EF4-FFF2-40B4-BE49-F238E27FC236}">
                <a16:creationId xmlns:a16="http://schemas.microsoft.com/office/drawing/2014/main" id="{25A62CD7-BF4F-DF18-3BF4-2A757EB92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33" y="5687576"/>
            <a:ext cx="1309688" cy="1038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151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2"/>
          <p:cNvSpPr txBox="1">
            <a:spLocks noGrp="1"/>
          </p:cNvSpPr>
          <p:nvPr>
            <p:ph type="body" idx="1"/>
          </p:nvPr>
        </p:nvSpPr>
        <p:spPr>
          <a:xfrm>
            <a:off x="323856" y="1233968"/>
            <a:ext cx="10037200" cy="3312000"/>
          </a:xfrm>
          <a:prstGeom prst="rect">
            <a:avLst/>
          </a:prstGeom>
        </p:spPr>
        <p:txBody>
          <a:bodyPr spcFirstLastPara="1" vert="horz" wrap="square" lIns="121900" tIns="60933" rIns="121900" bIns="60933" rtlCol="0" anchor="t" anchorCtr="0">
            <a:noAutofit/>
          </a:bodyPr>
          <a:lstStyle/>
          <a:p>
            <a:r>
              <a:rPr lang="en-US" dirty="0"/>
              <a:t>Granules ported (same interface as ICON-C)</a:t>
            </a:r>
          </a:p>
          <a:p>
            <a:pPr lvl="1"/>
            <a:r>
              <a:rPr lang="en-US" dirty="0" err="1"/>
              <a:t>Dycore</a:t>
            </a:r>
            <a:r>
              <a:rPr lang="en-US" dirty="0"/>
              <a:t> (granule verification pending)</a:t>
            </a:r>
          </a:p>
          <a:p>
            <a:pPr lvl="1"/>
            <a:r>
              <a:rPr lang="en-US" dirty="0"/>
              <a:t>Diffusion (granule verifying)</a:t>
            </a:r>
          </a:p>
          <a:p>
            <a:r>
              <a:rPr lang="en-US" dirty="0"/>
              <a:t>In progress</a:t>
            </a:r>
          </a:p>
          <a:p>
            <a:pPr lvl="1"/>
            <a:r>
              <a:rPr lang="en-US" dirty="0"/>
              <a:t>Microphysics</a:t>
            </a:r>
          </a:p>
          <a:p>
            <a:pPr lvl="1"/>
            <a:r>
              <a:rPr lang="en-US" dirty="0"/>
              <a:t>Tracer advection</a:t>
            </a:r>
            <a:endParaRPr lang="de-DE" dirty="0"/>
          </a:p>
          <a:p>
            <a:pPr>
              <a:spcBef>
                <a:spcPts val="0"/>
              </a:spcBef>
            </a:pPr>
            <a:endParaRPr lang="en-US" dirty="0"/>
          </a:p>
          <a:p>
            <a:pPr>
              <a:spcBef>
                <a:spcPts val="0"/>
              </a:spcBef>
            </a:pPr>
            <a:r>
              <a:rPr lang="en-US" dirty="0"/>
              <a:t>Performance improvements delayed</a:t>
            </a:r>
          </a:p>
          <a:p>
            <a:pPr lvl="1">
              <a:spcBef>
                <a:spcPts val="0"/>
              </a:spcBef>
            </a:pPr>
            <a:r>
              <a:rPr lang="en-US" dirty="0"/>
              <a:t>Currently on par with </a:t>
            </a:r>
            <a:r>
              <a:rPr lang="en-US" dirty="0" err="1"/>
              <a:t>OpenACC</a:t>
            </a:r>
            <a:endParaRPr lang="en-US" dirty="0"/>
          </a:p>
          <a:p>
            <a:pPr lvl="1">
              <a:spcBef>
                <a:spcPts val="0"/>
              </a:spcBef>
            </a:pPr>
            <a:r>
              <a:rPr lang="en-US" dirty="0"/>
              <a:t>Define new IR called GTIR to be able to do optimization passes</a:t>
            </a:r>
            <a:endParaRPr dirty="0"/>
          </a:p>
          <a:p>
            <a:pPr>
              <a:spcBef>
                <a:spcPts val="0"/>
              </a:spcBef>
            </a:pPr>
            <a:endParaRPr lang="en-US" dirty="0"/>
          </a:p>
          <a:p>
            <a:pPr>
              <a:spcBef>
                <a:spcPts val="0"/>
              </a:spcBef>
            </a:pPr>
            <a:r>
              <a:rPr lang="en-US" dirty="0"/>
              <a:t>Interface to ICON now on granule level</a:t>
            </a:r>
          </a:p>
          <a:p>
            <a:pPr lvl="1">
              <a:spcBef>
                <a:spcPts val="0"/>
              </a:spcBef>
            </a:pPr>
            <a:r>
              <a:rPr lang="en-US" b="1" dirty="0"/>
              <a:t>Want to merge as soon as performance improvement is significant</a:t>
            </a:r>
            <a:endParaRPr b="1" dirty="0"/>
          </a:p>
          <a:p>
            <a:pPr marL="0" indent="0">
              <a:buNone/>
            </a:pPr>
            <a:endParaRPr dirty="0"/>
          </a:p>
          <a:p>
            <a:pPr marL="0" indent="0">
              <a:buNone/>
            </a:pPr>
            <a:endParaRPr dirty="0"/>
          </a:p>
        </p:txBody>
      </p:sp>
      <p:sp>
        <p:nvSpPr>
          <p:cNvPr id="97" name="Google Shape;97;p12"/>
          <p:cNvSpPr txBox="1">
            <a:spLocks noGrp="1"/>
          </p:cNvSpPr>
          <p:nvPr>
            <p:ph type="title"/>
          </p:nvPr>
        </p:nvSpPr>
        <p:spPr>
          <a:xfrm>
            <a:off x="1581573" y="247613"/>
            <a:ext cx="10021200" cy="944000"/>
          </a:xfrm>
          <a:prstGeom prst="rect">
            <a:avLst/>
          </a:prstGeom>
        </p:spPr>
        <p:txBody>
          <a:bodyPr spcFirstLastPara="1" vert="horz" wrap="square" lIns="121900" tIns="60933" rIns="121900" bIns="60933" rtlCol="0" anchor="t" anchorCtr="0">
            <a:noAutofit/>
          </a:bodyPr>
          <a:lstStyle/>
          <a:p>
            <a:r>
              <a:rPr lang="en-GB" dirty="0"/>
              <a:t>ICON4Py Update – Overview</a:t>
            </a:r>
            <a:br>
              <a:rPr lang="en-GB" dirty="0"/>
            </a:br>
            <a:endParaRPr dirty="0"/>
          </a:p>
        </p:txBody>
      </p:sp>
      <p:pic>
        <p:nvPicPr>
          <p:cNvPr id="4" name="Picture 3" descr="A picture containing text&#10;&#10;Description automatically generated">
            <a:extLst>
              <a:ext uri="{FF2B5EF4-FFF2-40B4-BE49-F238E27FC236}">
                <a16:creationId xmlns:a16="http://schemas.microsoft.com/office/drawing/2014/main" id="{CAA05A58-6F4D-4F41-A533-4A9DF783BEEA}"/>
              </a:ext>
            </a:extLst>
          </p:cNvPr>
          <p:cNvPicPr>
            <a:picLocks noChangeAspect="1"/>
          </p:cNvPicPr>
          <p:nvPr/>
        </p:nvPicPr>
        <p:blipFill>
          <a:blip r:embed="rId3"/>
          <a:stretch>
            <a:fillRect/>
          </a:stretch>
        </p:blipFill>
        <p:spPr>
          <a:xfrm>
            <a:off x="8273146" y="1233968"/>
            <a:ext cx="3168063" cy="944000"/>
          </a:xfrm>
          <a:prstGeom prst="rect">
            <a:avLst/>
          </a:prstGeom>
        </p:spPr>
      </p:pic>
    </p:spTree>
    <p:extLst>
      <p:ext uri="{BB962C8B-B14F-4D97-AF65-F5344CB8AC3E}">
        <p14:creationId xmlns:p14="http://schemas.microsoft.com/office/powerpoint/2010/main" val="2953020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E529ABE-0C40-47A6-897D-2FB4DBBE48FC}"/>
              </a:ext>
            </a:extLst>
          </p:cNvPr>
          <p:cNvSpPr txBox="1"/>
          <p:nvPr/>
        </p:nvSpPr>
        <p:spPr>
          <a:xfrm>
            <a:off x="1452977" y="2821258"/>
            <a:ext cx="9144000" cy="923330"/>
          </a:xfrm>
          <a:prstGeom prst="rect">
            <a:avLst/>
          </a:prstGeom>
          <a:noFill/>
        </p:spPr>
        <p:txBody>
          <a:bodyPr wrap="square" rtlCol="0">
            <a:spAutoFit/>
          </a:bodyPr>
          <a:lstStyle/>
          <a:p>
            <a:endParaRPr lang="en-GB" dirty="0"/>
          </a:p>
          <a:p>
            <a:pPr algn="ctr"/>
            <a:r>
              <a:rPr lang="en-GB" dirty="0"/>
              <a:t> </a:t>
            </a:r>
            <a:r>
              <a:rPr lang="en-GB" b="1" dirty="0"/>
              <a:t>26th COSMO General Meeting</a:t>
            </a:r>
            <a:r>
              <a:rPr lang="en-GB" b="1" dirty="0">
                <a:solidFill>
                  <a:srgbClr val="1C1C1C"/>
                </a:solidFill>
                <a:cs typeface="Arial" charset="0"/>
              </a:rPr>
              <a:t>, WG6, Offenbach am Main</a:t>
            </a:r>
          </a:p>
          <a:p>
            <a:pPr algn="ctr" fontAlgn="base">
              <a:spcBef>
                <a:spcPct val="0"/>
              </a:spcBef>
              <a:spcAft>
                <a:spcPct val="0"/>
              </a:spcAft>
            </a:pPr>
            <a:r>
              <a:rPr lang="en-GB" b="1" dirty="0">
                <a:solidFill>
                  <a:srgbClr val="1C1C1C"/>
                </a:solidFill>
                <a:cs typeface="Arial" charset="0"/>
              </a:rPr>
              <a:t>2</a:t>
            </a:r>
            <a:r>
              <a:rPr lang="en-GB" b="1" baseline="30000" dirty="0">
                <a:solidFill>
                  <a:srgbClr val="1C1C1C"/>
                </a:solidFill>
                <a:cs typeface="Arial" charset="0"/>
              </a:rPr>
              <a:t>nd</a:t>
            </a:r>
            <a:r>
              <a:rPr lang="en-GB" b="1" dirty="0">
                <a:solidFill>
                  <a:srgbClr val="1C1C1C"/>
                </a:solidFill>
                <a:cs typeface="Arial" charset="0"/>
              </a:rPr>
              <a:t> of September 2024</a:t>
            </a:r>
          </a:p>
        </p:txBody>
      </p:sp>
      <p:sp>
        <p:nvSpPr>
          <p:cNvPr id="3" name="Textfeld 2">
            <a:extLst>
              <a:ext uri="{FF2B5EF4-FFF2-40B4-BE49-F238E27FC236}">
                <a16:creationId xmlns:a16="http://schemas.microsoft.com/office/drawing/2014/main" id="{980A8388-4FCA-4963-BAC4-6578E869872A}"/>
              </a:ext>
            </a:extLst>
          </p:cNvPr>
          <p:cNvSpPr txBox="1">
            <a:spLocks noChangeArrowheads="1"/>
          </p:cNvSpPr>
          <p:nvPr/>
        </p:nvSpPr>
        <p:spPr bwMode="auto">
          <a:xfrm>
            <a:off x="1743234" y="4270273"/>
            <a:ext cx="8563488"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40000"/>
              </a:spcBef>
              <a:buClr>
                <a:schemeClr val="tx2"/>
              </a:buClr>
              <a:buSzPct val="95000"/>
              <a:buFont typeface="Wingdings" pitchFamily="2" charset="2"/>
              <a:buChar char="è"/>
              <a:defRPr>
                <a:solidFill>
                  <a:schemeClr val="tx1"/>
                </a:solidFill>
                <a:latin typeface="Arial" charset="0"/>
              </a:defRPr>
            </a:lvl1pPr>
            <a:lvl2pPr marL="742950" indent="-285750" eaLnBrk="0" hangingPunct="0">
              <a:spcBef>
                <a:spcPct val="40000"/>
              </a:spcBef>
              <a:buClr>
                <a:schemeClr val="tx2"/>
              </a:buClr>
              <a:buSzPct val="95000"/>
              <a:buFont typeface="Wingdings" pitchFamily="2" charset="2"/>
              <a:buChar char="è"/>
              <a:defRPr>
                <a:solidFill>
                  <a:schemeClr val="tx1"/>
                </a:solidFill>
                <a:latin typeface="Arial" charset="0"/>
              </a:defRPr>
            </a:lvl2pPr>
            <a:lvl3pPr marL="1143000" indent="-228600" eaLnBrk="0" hangingPunct="0">
              <a:spcBef>
                <a:spcPct val="40000"/>
              </a:spcBef>
              <a:buClr>
                <a:schemeClr val="tx2"/>
              </a:buClr>
              <a:buSzPct val="95000"/>
              <a:buFont typeface="Wingdings" pitchFamily="2" charset="2"/>
              <a:buChar char="è"/>
              <a:defRPr>
                <a:solidFill>
                  <a:schemeClr val="tx1"/>
                </a:solidFill>
                <a:latin typeface="Arial" charset="0"/>
              </a:defRPr>
            </a:lvl3pPr>
            <a:lvl4pPr marL="1600200" indent="-228600" eaLnBrk="0" hangingPunct="0">
              <a:spcBef>
                <a:spcPct val="40000"/>
              </a:spcBef>
              <a:buClr>
                <a:schemeClr val="tx2"/>
              </a:buClr>
              <a:buSzPct val="95000"/>
              <a:buFont typeface="Wingdings" pitchFamily="2" charset="2"/>
              <a:buChar char="è"/>
              <a:defRPr>
                <a:solidFill>
                  <a:schemeClr val="tx1"/>
                </a:solidFill>
                <a:latin typeface="Arial" charset="0"/>
              </a:defRPr>
            </a:lvl4pPr>
            <a:lvl5pPr marL="2057400" indent="-228600" eaLnBrk="0" hangingPunct="0">
              <a:spcBef>
                <a:spcPct val="40000"/>
              </a:spcBef>
              <a:buClr>
                <a:schemeClr val="tx2"/>
              </a:buClr>
              <a:buSzPct val="95000"/>
              <a:buFont typeface="Wingdings" pitchFamily="2" charset="2"/>
              <a:buChar char="è"/>
              <a:defRPr>
                <a:solidFill>
                  <a:schemeClr val="tx1"/>
                </a:solidFill>
                <a:latin typeface="Arial"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charset="0"/>
              </a:defRPr>
            </a:lvl9pPr>
          </a:lstStyle>
          <a:p>
            <a:pPr algn="ctr">
              <a:spcBef>
                <a:spcPts val="1200"/>
              </a:spcBef>
              <a:buClrTx/>
              <a:buSzTx/>
              <a:buNone/>
            </a:pPr>
            <a:r>
              <a:rPr lang="de-DE" altLang="de-DE" sz="1100" b="1" dirty="0">
                <a:solidFill>
                  <a:srgbClr val="FF0000"/>
                </a:solidFill>
              </a:rPr>
              <a:t>Project-Team &amp; Friends: </a:t>
            </a:r>
            <a:r>
              <a:rPr lang="de-DE" altLang="de-DE" sz="1100" b="1" dirty="0">
                <a:solidFill>
                  <a:srgbClr val="0070C0"/>
                </a:solidFill>
              </a:rPr>
              <a:t>Ulrich Blahak, Roland Potthast, Kathleen Helmert, Alberto De Lozar, Axel Seifert, Elisabeth Bauernschubert, Thomas Hanisch, Matthias Zacharuk, Manuel Werner, Robert Feger, Rafael Posada </a:t>
            </a:r>
            <a:r>
              <a:rPr lang="de-DE" altLang="de-DE" sz="1100" b="1" dirty="0" err="1">
                <a:solidFill>
                  <a:srgbClr val="0070C0"/>
                </a:solidFill>
              </a:rPr>
              <a:t>Navia</a:t>
            </a:r>
            <a:r>
              <a:rPr lang="de-DE" altLang="de-DE" sz="1100" b="1" dirty="0">
                <a:solidFill>
                  <a:srgbClr val="0070C0"/>
                </a:solidFill>
              </a:rPr>
              <a:t> Osorio, Lilo Bach, Michael Hoff, Martin Rempel, Lisa Neef, Kathrin Feige, Markus Schultze, Sven Ulbrich, Kobra </a:t>
            </a:r>
            <a:r>
              <a:rPr lang="de-DE" altLang="de-DE" sz="1100" b="1" dirty="0" err="1">
                <a:solidFill>
                  <a:srgbClr val="0070C0"/>
                </a:solidFill>
              </a:rPr>
              <a:t>Khosravian</a:t>
            </a:r>
            <a:r>
              <a:rPr lang="de-DE" altLang="de-DE" sz="1100" b="1" dirty="0">
                <a:solidFill>
                  <a:srgbClr val="0070C0"/>
                </a:solidFill>
              </a:rPr>
              <a:t>, Jana Mendrok, Mareike Burba, Jana Mendrok, Klaus Vobig, Leonhard Scheck, Christian Berndt, Gregor Pante, Vera Maurer, Maike Ahlgrimm, Annett Strauß, Beke Kremmling, Ulrich Friedrich, Arne Spitzer, Lukas Josipovic, Thomas Deppisch, Matthias Gottschalk, Tobias Bergmann, Cornelius Hald, Isabel Urbich, Malte Schmid, Jan Bondy, Matthias Brechtel, Michael Denhard, Marcus Paulat, Felix Fundel, Vanessa Fundel, Andreas Höfer, Markus Zeindl, Christoph Schraff, Tanja </a:t>
            </a:r>
            <a:r>
              <a:rPr lang="de-DE" altLang="de-DE" sz="1100" b="1" dirty="0" err="1">
                <a:solidFill>
                  <a:srgbClr val="0070C0"/>
                </a:solidFill>
              </a:rPr>
              <a:t>Winterrath</a:t>
            </a:r>
            <a:r>
              <a:rPr lang="de-DE" altLang="de-DE" sz="1100" b="1" dirty="0">
                <a:solidFill>
                  <a:srgbClr val="0070C0"/>
                </a:solidFill>
              </a:rPr>
              <a:t>, Ewelina Walawender, Katharina Lengfeld, Kathrin Wapler, Linda Schlemmer, Julia Bachmann, Julia Keller</a:t>
            </a:r>
          </a:p>
          <a:p>
            <a:pPr algn="ctr">
              <a:spcBef>
                <a:spcPts val="1200"/>
              </a:spcBef>
              <a:buClrTx/>
              <a:buSzTx/>
              <a:buNone/>
            </a:pPr>
            <a:endParaRPr lang="de-DE" altLang="de-DE" sz="1100" b="1" dirty="0"/>
          </a:p>
        </p:txBody>
      </p:sp>
      <p:pic>
        <p:nvPicPr>
          <p:cNvPr id="4" name="Grafik 3">
            <a:extLst>
              <a:ext uri="{FF2B5EF4-FFF2-40B4-BE49-F238E27FC236}">
                <a16:creationId xmlns:a16="http://schemas.microsoft.com/office/drawing/2014/main" id="{2E44DDF2-17F3-454B-BE87-798218ACF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0713" y="1251534"/>
            <a:ext cx="2863593" cy="760037"/>
          </a:xfrm>
          <a:prstGeom prst="rect">
            <a:avLst/>
          </a:prstGeom>
        </p:spPr>
      </p:pic>
      <p:sp>
        <p:nvSpPr>
          <p:cNvPr id="5" name="Titel 1">
            <a:extLst>
              <a:ext uri="{FF2B5EF4-FFF2-40B4-BE49-F238E27FC236}">
                <a16:creationId xmlns:a16="http://schemas.microsoft.com/office/drawing/2014/main" id="{9E9F6E27-15E5-45EF-94EC-E67B60FDEB52}"/>
              </a:ext>
            </a:extLst>
          </p:cNvPr>
          <p:cNvSpPr txBox="1">
            <a:spLocks/>
          </p:cNvSpPr>
          <p:nvPr/>
        </p:nvSpPr>
        <p:spPr bwMode="auto">
          <a:xfrm>
            <a:off x="1524000" y="1897777"/>
            <a:ext cx="9144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algn="ctr"/>
            <a:r>
              <a:rPr lang="de-DE" sz="2000" u="sng" kern="0" dirty="0" err="1">
                <a:solidFill>
                  <a:srgbClr val="0070C0"/>
                </a:solidFill>
              </a:rPr>
              <a:t>S</a:t>
            </a:r>
            <a:r>
              <a:rPr lang="de-DE" sz="2000" kern="0" dirty="0" err="1">
                <a:solidFill>
                  <a:srgbClr val="0070C0"/>
                </a:solidFill>
              </a:rPr>
              <a:t>eamless</a:t>
            </a:r>
            <a:r>
              <a:rPr lang="de-DE" sz="2000" kern="0" dirty="0">
                <a:solidFill>
                  <a:srgbClr val="0070C0"/>
                </a:solidFill>
              </a:rPr>
              <a:t> </a:t>
            </a:r>
            <a:r>
              <a:rPr lang="de-DE" sz="2000" u="sng" kern="0" dirty="0" err="1">
                <a:solidFill>
                  <a:srgbClr val="0070C0"/>
                </a:solidFill>
              </a:rPr>
              <a:t>IN</a:t>
            </a:r>
            <a:r>
              <a:rPr lang="de-DE" sz="2000" kern="0" dirty="0" err="1">
                <a:solidFill>
                  <a:srgbClr val="0070C0"/>
                </a:solidFill>
              </a:rPr>
              <a:t>tegrated</a:t>
            </a:r>
            <a:r>
              <a:rPr lang="de-DE" sz="2000" kern="0" dirty="0">
                <a:solidFill>
                  <a:srgbClr val="0070C0"/>
                </a:solidFill>
              </a:rPr>
              <a:t> </a:t>
            </a:r>
            <a:r>
              <a:rPr lang="de-DE" sz="2000" u="sng" kern="0" dirty="0" err="1">
                <a:solidFill>
                  <a:srgbClr val="0070C0"/>
                </a:solidFill>
              </a:rPr>
              <a:t>FO</a:t>
            </a:r>
            <a:r>
              <a:rPr lang="de-DE" sz="2000" kern="0" dirty="0" err="1">
                <a:solidFill>
                  <a:srgbClr val="0070C0"/>
                </a:solidFill>
              </a:rPr>
              <a:t>recasti</a:t>
            </a:r>
            <a:r>
              <a:rPr lang="de-DE" sz="2000" u="sng" kern="0" dirty="0" err="1">
                <a:solidFill>
                  <a:srgbClr val="0070C0"/>
                </a:solidFill>
              </a:rPr>
              <a:t>N</a:t>
            </a:r>
            <a:r>
              <a:rPr lang="de-DE" sz="2000" kern="0" dirty="0" err="1">
                <a:solidFill>
                  <a:srgbClr val="0070C0"/>
                </a:solidFill>
              </a:rPr>
              <a:t>g</a:t>
            </a:r>
            <a:r>
              <a:rPr lang="de-DE" sz="2000" kern="0" dirty="0">
                <a:solidFill>
                  <a:srgbClr val="0070C0"/>
                </a:solidFill>
              </a:rPr>
              <a:t> </a:t>
            </a:r>
            <a:r>
              <a:rPr lang="de-DE" sz="2000" kern="0" dirty="0" err="1">
                <a:solidFill>
                  <a:srgbClr val="0070C0"/>
                </a:solidFill>
              </a:rPr>
              <a:t>s</a:t>
            </a:r>
            <a:r>
              <a:rPr lang="de-DE" sz="2000" u="sng" kern="0" dirty="0" err="1">
                <a:solidFill>
                  <a:srgbClr val="0070C0"/>
                </a:solidFill>
              </a:rPr>
              <a:t>Y</a:t>
            </a:r>
            <a:r>
              <a:rPr lang="de-DE" sz="2000" kern="0" dirty="0" err="1">
                <a:solidFill>
                  <a:srgbClr val="0070C0"/>
                </a:solidFill>
              </a:rPr>
              <a:t>stem</a:t>
            </a:r>
            <a:r>
              <a:rPr lang="de-DE" sz="2000" kern="0" dirty="0">
                <a:solidFill>
                  <a:srgbClr val="0070C0"/>
                </a:solidFill>
              </a:rPr>
              <a:t> </a:t>
            </a:r>
          </a:p>
        </p:txBody>
      </p:sp>
      <p:sp>
        <p:nvSpPr>
          <p:cNvPr id="6" name="Rechteck 5">
            <a:extLst>
              <a:ext uri="{FF2B5EF4-FFF2-40B4-BE49-F238E27FC236}">
                <a16:creationId xmlns:a16="http://schemas.microsoft.com/office/drawing/2014/main" id="{D8A59C8F-CDBD-4C63-BA7C-9631F9614690}"/>
              </a:ext>
            </a:extLst>
          </p:cNvPr>
          <p:cNvSpPr/>
          <p:nvPr/>
        </p:nvSpPr>
        <p:spPr>
          <a:xfrm>
            <a:off x="4577627" y="3903194"/>
            <a:ext cx="2894703" cy="307777"/>
          </a:xfrm>
          <a:prstGeom prst="rect">
            <a:avLst/>
          </a:prstGeom>
        </p:spPr>
        <p:txBody>
          <a:bodyPr wrap="none">
            <a:spAutoFit/>
          </a:bodyPr>
          <a:lstStyle/>
          <a:p>
            <a:pPr algn="ctr" fontAlgn="base">
              <a:spcBef>
                <a:spcPct val="0"/>
              </a:spcBef>
              <a:spcAft>
                <a:spcPct val="0"/>
              </a:spcAft>
            </a:pPr>
            <a:r>
              <a:rPr lang="en-GB" sz="1400" b="1" dirty="0">
                <a:solidFill>
                  <a:srgbClr val="000000"/>
                </a:solidFill>
                <a:cs typeface="Arial" charset="0"/>
              </a:rPr>
              <a:t>Christian A. Welzbacher on behalf of</a:t>
            </a:r>
          </a:p>
        </p:txBody>
      </p:sp>
      <p:sp>
        <p:nvSpPr>
          <p:cNvPr id="7" name="Textfeld 6">
            <a:extLst>
              <a:ext uri="{FF2B5EF4-FFF2-40B4-BE49-F238E27FC236}">
                <a16:creationId xmlns:a16="http://schemas.microsoft.com/office/drawing/2014/main" id="{C95F7623-FE97-42A5-816A-7077E8C02C37}"/>
              </a:ext>
            </a:extLst>
          </p:cNvPr>
          <p:cNvSpPr txBox="1"/>
          <p:nvPr/>
        </p:nvSpPr>
        <p:spPr>
          <a:xfrm>
            <a:off x="5446042" y="1189891"/>
            <a:ext cx="4674846" cy="707886"/>
          </a:xfrm>
          <a:prstGeom prst="rect">
            <a:avLst/>
          </a:prstGeom>
          <a:noFill/>
        </p:spPr>
        <p:txBody>
          <a:bodyPr wrap="square" rtlCol="0">
            <a:spAutoFit/>
          </a:bodyPr>
          <a:lstStyle/>
          <a:p>
            <a:pPr algn="ctr"/>
            <a:r>
              <a:rPr lang="en-GB" sz="4000" b="1" dirty="0">
                <a:solidFill>
                  <a:srgbClr val="254C9B"/>
                </a:solidFill>
                <a:latin typeface="DejaVu Sans Light" panose="020B0203030804020204" pitchFamily="34" charset="0"/>
                <a:ea typeface="DejaVu Sans Light" panose="020B0203030804020204" pitchFamily="34" charset="0"/>
                <a:cs typeface="DejaVu Sans Light" panose="020B0203030804020204" pitchFamily="34" charset="0"/>
              </a:rPr>
              <a:t>Infrastructure</a:t>
            </a:r>
            <a:endParaRPr lang="en-GB" sz="3200" b="1" dirty="0">
              <a:solidFill>
                <a:srgbClr val="254C9B"/>
              </a:solidFill>
              <a:latin typeface="DejaVu Sans Light" panose="020B0203030804020204" pitchFamily="34" charset="0"/>
              <a:ea typeface="DejaVu Sans Light" panose="020B0203030804020204" pitchFamily="34" charset="0"/>
              <a:cs typeface="DejaVu Sans Light" panose="020B0203030804020204" pitchFamily="34" charset="0"/>
            </a:endParaRPr>
          </a:p>
        </p:txBody>
      </p:sp>
    </p:spTree>
    <p:extLst>
      <p:ext uri="{BB962C8B-B14F-4D97-AF65-F5344CB8AC3E}">
        <p14:creationId xmlns:p14="http://schemas.microsoft.com/office/powerpoint/2010/main" val="3412622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B01C70A-FE54-496F-B319-4B510800DD02}"/>
              </a:ext>
            </a:extLst>
          </p:cNvPr>
          <p:cNvSpPr txBox="1"/>
          <p:nvPr/>
        </p:nvSpPr>
        <p:spPr>
          <a:xfrm>
            <a:off x="5661189" y="1741306"/>
            <a:ext cx="1031051" cy="300082"/>
          </a:xfrm>
          <a:prstGeom prst="rect">
            <a:avLst/>
          </a:prstGeom>
          <a:solidFill>
            <a:schemeClr val="bg1"/>
          </a:solidFill>
        </p:spPr>
        <p:txBody>
          <a:bodyPr wrap="none" rtlCol="0">
            <a:spAutoFit/>
          </a:bodyPr>
          <a:lstStyle/>
          <a:p>
            <a:pPr defTabSz="685800">
              <a:defRPr/>
            </a:pPr>
            <a:r>
              <a:rPr lang="de-DE" sz="1350" b="1" dirty="0">
                <a:solidFill>
                  <a:srgbClr val="0000FF"/>
                </a:solidFill>
                <a:latin typeface="Arial"/>
              </a:rPr>
              <a:t>15:00 UTC</a:t>
            </a:r>
          </a:p>
        </p:txBody>
      </p:sp>
      <p:sp>
        <p:nvSpPr>
          <p:cNvPr id="3" name="Textfeld 2">
            <a:extLst>
              <a:ext uri="{FF2B5EF4-FFF2-40B4-BE49-F238E27FC236}">
                <a16:creationId xmlns:a16="http://schemas.microsoft.com/office/drawing/2014/main" id="{CED2223A-0474-4B13-9051-CB1E49CE8855}"/>
              </a:ext>
            </a:extLst>
          </p:cNvPr>
          <p:cNvSpPr txBox="1"/>
          <p:nvPr/>
        </p:nvSpPr>
        <p:spPr>
          <a:xfrm>
            <a:off x="5661189" y="1741306"/>
            <a:ext cx="1031051" cy="300082"/>
          </a:xfrm>
          <a:prstGeom prst="rect">
            <a:avLst/>
          </a:prstGeom>
          <a:solidFill>
            <a:schemeClr val="bg1"/>
          </a:solidFill>
        </p:spPr>
        <p:txBody>
          <a:bodyPr wrap="none" rtlCol="0">
            <a:spAutoFit/>
          </a:bodyPr>
          <a:lstStyle/>
          <a:p>
            <a:pPr defTabSz="685800">
              <a:defRPr/>
            </a:pPr>
            <a:r>
              <a:rPr lang="de-DE" sz="1350" b="1" dirty="0">
                <a:solidFill>
                  <a:srgbClr val="0000FF"/>
                </a:solidFill>
                <a:latin typeface="Arial"/>
              </a:rPr>
              <a:t>15:30 UTC</a:t>
            </a:r>
          </a:p>
        </p:txBody>
      </p:sp>
      <p:sp>
        <p:nvSpPr>
          <p:cNvPr id="4" name="Textfeld 3">
            <a:extLst>
              <a:ext uri="{FF2B5EF4-FFF2-40B4-BE49-F238E27FC236}">
                <a16:creationId xmlns:a16="http://schemas.microsoft.com/office/drawing/2014/main" id="{A4179B38-A0D7-4E11-A32A-65A45D46B9BB}"/>
              </a:ext>
            </a:extLst>
          </p:cNvPr>
          <p:cNvSpPr txBox="1"/>
          <p:nvPr/>
        </p:nvSpPr>
        <p:spPr>
          <a:xfrm>
            <a:off x="5661189" y="1741306"/>
            <a:ext cx="1031051" cy="300082"/>
          </a:xfrm>
          <a:prstGeom prst="rect">
            <a:avLst/>
          </a:prstGeom>
          <a:solidFill>
            <a:schemeClr val="bg1"/>
          </a:solidFill>
        </p:spPr>
        <p:txBody>
          <a:bodyPr wrap="none" rtlCol="0">
            <a:spAutoFit/>
          </a:bodyPr>
          <a:lstStyle/>
          <a:p>
            <a:pPr defTabSz="685800">
              <a:defRPr/>
            </a:pPr>
            <a:r>
              <a:rPr lang="de-DE" sz="1350" b="1" dirty="0">
                <a:solidFill>
                  <a:srgbClr val="0000FF"/>
                </a:solidFill>
                <a:latin typeface="Arial"/>
              </a:rPr>
              <a:t>16:00 UTC</a:t>
            </a:r>
          </a:p>
        </p:txBody>
      </p:sp>
      <p:sp>
        <p:nvSpPr>
          <p:cNvPr id="5" name="Textfeld 4">
            <a:extLst>
              <a:ext uri="{FF2B5EF4-FFF2-40B4-BE49-F238E27FC236}">
                <a16:creationId xmlns:a16="http://schemas.microsoft.com/office/drawing/2014/main" id="{13773D21-BA12-4EE6-BFF0-DBE86DE2C9A3}"/>
              </a:ext>
            </a:extLst>
          </p:cNvPr>
          <p:cNvSpPr txBox="1"/>
          <p:nvPr/>
        </p:nvSpPr>
        <p:spPr>
          <a:xfrm>
            <a:off x="5661189" y="1741306"/>
            <a:ext cx="1031051" cy="300082"/>
          </a:xfrm>
          <a:prstGeom prst="rect">
            <a:avLst/>
          </a:prstGeom>
          <a:solidFill>
            <a:schemeClr val="bg1"/>
          </a:solidFill>
        </p:spPr>
        <p:txBody>
          <a:bodyPr wrap="none" rtlCol="0">
            <a:spAutoFit/>
          </a:bodyPr>
          <a:lstStyle/>
          <a:p>
            <a:pPr defTabSz="685800">
              <a:defRPr/>
            </a:pPr>
            <a:r>
              <a:rPr lang="de-DE" sz="1350" b="1" dirty="0">
                <a:solidFill>
                  <a:srgbClr val="0000FF"/>
                </a:solidFill>
                <a:latin typeface="Arial"/>
              </a:rPr>
              <a:t>17:00 UTC</a:t>
            </a:r>
          </a:p>
        </p:txBody>
      </p:sp>
      <p:sp>
        <p:nvSpPr>
          <p:cNvPr id="6" name="Rechteck 5">
            <a:extLst>
              <a:ext uri="{FF2B5EF4-FFF2-40B4-BE49-F238E27FC236}">
                <a16:creationId xmlns:a16="http://schemas.microsoft.com/office/drawing/2014/main" id="{F693455B-4218-458C-AA21-1A61BF9EA028}"/>
              </a:ext>
            </a:extLst>
          </p:cNvPr>
          <p:cNvSpPr/>
          <p:nvPr/>
        </p:nvSpPr>
        <p:spPr>
          <a:xfrm>
            <a:off x="1805858" y="1171396"/>
            <a:ext cx="2745590" cy="830997"/>
          </a:xfrm>
          <a:prstGeom prst="rect">
            <a:avLst/>
          </a:prstGeom>
        </p:spPr>
        <p:txBody>
          <a:bodyPr wrap="square">
            <a:spAutoFit/>
          </a:bodyPr>
          <a:lstStyle/>
          <a:p>
            <a:pPr algn="ctr" defTabSz="685800">
              <a:defRPr/>
            </a:pPr>
            <a:r>
              <a:rPr lang="de-DE" altLang="de-DE" sz="1200" b="1" dirty="0" err="1">
                <a:solidFill>
                  <a:srgbClr val="CC0016"/>
                </a:solidFill>
                <a:latin typeface="Arial"/>
                <a:cs typeface="Arial" charset="0"/>
              </a:rPr>
              <a:t>Nowcasting</a:t>
            </a:r>
            <a:r>
              <a:rPr lang="de-DE" altLang="de-DE" sz="1200" b="1" dirty="0">
                <a:solidFill>
                  <a:srgbClr val="CC0016"/>
                </a:solidFill>
                <a:latin typeface="Arial"/>
                <a:cs typeface="Arial" charset="0"/>
              </a:rPr>
              <a:t> </a:t>
            </a:r>
          </a:p>
          <a:p>
            <a:pPr algn="ctr" defTabSz="685800">
              <a:defRPr/>
            </a:pPr>
            <a:r>
              <a:rPr lang="de-DE" altLang="de-DE" sz="1200" b="1" dirty="0">
                <a:solidFill>
                  <a:srgbClr val="CC0016"/>
                </a:solidFill>
                <a:latin typeface="Arial"/>
                <a:cs typeface="Arial" charset="0"/>
              </a:rPr>
              <a:t>(0-2 </a:t>
            </a:r>
            <a:r>
              <a:rPr lang="de-DE" altLang="de-DE" sz="1200" b="1" dirty="0">
                <a:solidFill>
                  <a:srgbClr val="CC0016"/>
                </a:solidFill>
                <a:latin typeface="Arial"/>
              </a:rPr>
              <a:t>h, update </a:t>
            </a:r>
            <a:r>
              <a:rPr lang="de-DE" altLang="de-DE" sz="1200" b="1" dirty="0" err="1">
                <a:solidFill>
                  <a:srgbClr val="CC0016"/>
                </a:solidFill>
                <a:latin typeface="Arial"/>
              </a:rPr>
              <a:t>every</a:t>
            </a:r>
            <a:r>
              <a:rPr lang="de-DE" altLang="de-DE" sz="1200" b="1" dirty="0">
                <a:solidFill>
                  <a:srgbClr val="CC0016"/>
                </a:solidFill>
                <a:latin typeface="Arial"/>
              </a:rPr>
              <a:t> 5 min</a:t>
            </a:r>
            <a:r>
              <a:rPr lang="de-DE" altLang="de-DE" sz="1200" b="1" dirty="0">
                <a:solidFill>
                  <a:srgbClr val="CC0016"/>
                </a:solidFill>
                <a:latin typeface="Arial"/>
                <a:cs typeface="Arial" charset="0"/>
              </a:rPr>
              <a:t>) </a:t>
            </a:r>
          </a:p>
          <a:p>
            <a:pPr algn="ctr" defTabSz="685800">
              <a:defRPr/>
            </a:pPr>
            <a:r>
              <a:rPr lang="de-DE" sz="1200" dirty="0" err="1">
                <a:solidFill>
                  <a:srgbClr val="CC0016"/>
                </a:solidFill>
                <a:latin typeface="Arial"/>
                <a:cs typeface="Arial" charset="0"/>
              </a:rPr>
              <a:t>Based</a:t>
            </a:r>
            <a:r>
              <a:rPr lang="de-DE" sz="1200" dirty="0">
                <a:solidFill>
                  <a:srgbClr val="CC0016"/>
                </a:solidFill>
                <a:latin typeface="Arial"/>
                <a:cs typeface="Arial" charset="0"/>
              </a:rPr>
              <a:t> on </a:t>
            </a:r>
            <a:r>
              <a:rPr lang="de-DE" sz="1200" dirty="0" err="1">
                <a:solidFill>
                  <a:srgbClr val="CC0016"/>
                </a:solidFill>
                <a:latin typeface="Arial"/>
                <a:cs typeface="Arial" charset="0"/>
              </a:rPr>
              <a:t>observations</a:t>
            </a:r>
            <a:r>
              <a:rPr lang="de-DE" sz="1200" dirty="0">
                <a:solidFill>
                  <a:srgbClr val="CC0016"/>
                </a:solidFill>
                <a:latin typeface="Arial"/>
                <a:cs typeface="Arial" charset="0"/>
              </a:rPr>
              <a:t>, </a:t>
            </a:r>
            <a:r>
              <a:rPr lang="de-DE" sz="1200" dirty="0" err="1">
                <a:solidFill>
                  <a:srgbClr val="CC0016"/>
                </a:solidFill>
                <a:latin typeface="Arial"/>
                <a:cs typeface="Arial" charset="0"/>
              </a:rPr>
              <a:t>efficient</a:t>
            </a:r>
            <a:r>
              <a:rPr lang="de-DE" sz="1200" dirty="0">
                <a:solidFill>
                  <a:srgbClr val="CC0016"/>
                </a:solidFill>
                <a:latin typeface="Arial"/>
                <a:cs typeface="Arial" charset="0"/>
              </a:rPr>
              <a:t>, </a:t>
            </a:r>
            <a:r>
              <a:rPr lang="de-DE" sz="1200" dirty="0" err="1">
                <a:solidFill>
                  <a:srgbClr val="CC0016"/>
                </a:solidFill>
                <a:latin typeface="Arial"/>
                <a:cs typeface="Arial" charset="0"/>
              </a:rPr>
              <a:t>deterministic</a:t>
            </a:r>
            <a:r>
              <a:rPr lang="de-DE" sz="1200" dirty="0">
                <a:solidFill>
                  <a:srgbClr val="CC0016"/>
                </a:solidFill>
                <a:latin typeface="Arial"/>
                <a:cs typeface="Arial" charset="0"/>
              </a:rPr>
              <a:t>, </a:t>
            </a:r>
            <a:r>
              <a:rPr lang="de-DE" sz="1200" dirty="0" err="1">
                <a:solidFill>
                  <a:srgbClr val="CC0016"/>
                </a:solidFill>
                <a:latin typeface="Arial"/>
                <a:cs typeface="Arial" charset="0"/>
              </a:rPr>
              <a:t>quickly</a:t>
            </a:r>
            <a:r>
              <a:rPr lang="de-DE" sz="1200" dirty="0">
                <a:solidFill>
                  <a:srgbClr val="CC0016"/>
                </a:solidFill>
                <a:latin typeface="Arial"/>
                <a:cs typeface="Arial" charset="0"/>
              </a:rPr>
              <a:t> </a:t>
            </a:r>
            <a:r>
              <a:rPr lang="de-DE" sz="1200" dirty="0" err="1">
                <a:solidFill>
                  <a:srgbClr val="CC0016"/>
                </a:solidFill>
                <a:latin typeface="Arial"/>
                <a:cs typeface="Arial" charset="0"/>
              </a:rPr>
              <a:t>available</a:t>
            </a:r>
            <a:endParaRPr lang="de-DE" sz="1200" dirty="0">
              <a:solidFill>
                <a:srgbClr val="CC0016"/>
              </a:solidFill>
              <a:latin typeface="Arial"/>
              <a:cs typeface="Arial" charset="0"/>
            </a:endParaRPr>
          </a:p>
        </p:txBody>
      </p:sp>
      <p:sp>
        <p:nvSpPr>
          <p:cNvPr id="7" name="Rechteck 6">
            <a:extLst>
              <a:ext uri="{FF2B5EF4-FFF2-40B4-BE49-F238E27FC236}">
                <a16:creationId xmlns:a16="http://schemas.microsoft.com/office/drawing/2014/main" id="{C3D3C045-1660-468A-805B-4FF6FBC68E85}"/>
              </a:ext>
            </a:extLst>
          </p:cNvPr>
          <p:cNvSpPr/>
          <p:nvPr/>
        </p:nvSpPr>
        <p:spPr>
          <a:xfrm>
            <a:off x="7652419" y="1172028"/>
            <a:ext cx="2840736" cy="830997"/>
          </a:xfrm>
          <a:prstGeom prst="rect">
            <a:avLst/>
          </a:prstGeom>
        </p:spPr>
        <p:txBody>
          <a:bodyPr wrap="square" lIns="27000" rIns="27000">
            <a:spAutoFit/>
          </a:bodyPr>
          <a:lstStyle/>
          <a:p>
            <a:pPr algn="ctr" defTabSz="685800" fontAlgn="base">
              <a:spcBef>
                <a:spcPct val="0"/>
              </a:spcBef>
              <a:spcAft>
                <a:spcPct val="0"/>
              </a:spcAft>
              <a:defRPr/>
            </a:pPr>
            <a:r>
              <a:rPr lang="de-DE" sz="1200" b="1" dirty="0" err="1">
                <a:solidFill>
                  <a:srgbClr val="2D4B9B"/>
                </a:solidFill>
                <a:latin typeface="Arial"/>
                <a:cs typeface="Arial" charset="0"/>
              </a:rPr>
              <a:t>Numerical</a:t>
            </a:r>
            <a:r>
              <a:rPr lang="de-DE" sz="1200" b="1" dirty="0">
                <a:solidFill>
                  <a:srgbClr val="2D4B9B"/>
                </a:solidFill>
                <a:latin typeface="Arial"/>
                <a:cs typeface="Arial" charset="0"/>
              </a:rPr>
              <a:t> </a:t>
            </a:r>
            <a:r>
              <a:rPr lang="de-DE" sz="1200" b="1" dirty="0" err="1">
                <a:solidFill>
                  <a:srgbClr val="2D4B9B"/>
                </a:solidFill>
                <a:latin typeface="Arial"/>
                <a:cs typeface="Arial" charset="0"/>
              </a:rPr>
              <a:t>Weather</a:t>
            </a:r>
            <a:r>
              <a:rPr lang="de-DE" sz="1200" b="1" dirty="0">
                <a:solidFill>
                  <a:srgbClr val="2D4B9B"/>
                </a:solidFill>
                <a:latin typeface="Arial"/>
                <a:cs typeface="Arial" charset="0"/>
              </a:rPr>
              <a:t> </a:t>
            </a:r>
            <a:r>
              <a:rPr lang="de-DE" sz="1200" b="1" dirty="0" err="1">
                <a:solidFill>
                  <a:srgbClr val="2D4B9B"/>
                </a:solidFill>
                <a:latin typeface="Arial"/>
                <a:cs typeface="Arial" charset="0"/>
              </a:rPr>
              <a:t>Prediction</a:t>
            </a:r>
            <a:r>
              <a:rPr lang="de-DE" sz="1200" b="1" dirty="0">
                <a:solidFill>
                  <a:srgbClr val="2D4B9B"/>
                </a:solidFill>
                <a:latin typeface="Arial"/>
                <a:cs typeface="Arial" charset="0"/>
              </a:rPr>
              <a:t> </a:t>
            </a:r>
          </a:p>
          <a:p>
            <a:pPr algn="ctr" defTabSz="685800" fontAlgn="base">
              <a:spcBef>
                <a:spcPct val="0"/>
              </a:spcBef>
              <a:spcAft>
                <a:spcPct val="0"/>
              </a:spcAft>
              <a:defRPr/>
            </a:pPr>
            <a:r>
              <a:rPr lang="de-DE" sz="1200" b="1" dirty="0">
                <a:solidFill>
                  <a:srgbClr val="2D4B9B"/>
                </a:solidFill>
                <a:latin typeface="Arial"/>
                <a:cs typeface="Arial" charset="0"/>
              </a:rPr>
              <a:t>(0-48 h, update </a:t>
            </a:r>
            <a:r>
              <a:rPr lang="de-DE" sz="1200" b="1" dirty="0" err="1">
                <a:solidFill>
                  <a:srgbClr val="2D4B9B"/>
                </a:solidFill>
                <a:latin typeface="Arial"/>
                <a:cs typeface="Arial" charset="0"/>
              </a:rPr>
              <a:t>every</a:t>
            </a:r>
            <a:r>
              <a:rPr lang="de-DE" sz="1200" b="1" dirty="0">
                <a:solidFill>
                  <a:srgbClr val="2D4B9B"/>
                </a:solidFill>
                <a:latin typeface="Arial"/>
                <a:cs typeface="Arial" charset="0"/>
              </a:rPr>
              <a:t> 3 h)</a:t>
            </a:r>
          </a:p>
          <a:p>
            <a:pPr algn="ctr" defTabSz="685800" fontAlgn="base">
              <a:spcBef>
                <a:spcPct val="0"/>
              </a:spcBef>
              <a:spcAft>
                <a:spcPct val="0"/>
              </a:spcAft>
              <a:defRPr/>
            </a:pPr>
            <a:r>
              <a:rPr lang="de-DE" sz="1200" dirty="0">
                <a:solidFill>
                  <a:srgbClr val="2D4B9B"/>
                </a:solidFill>
                <a:latin typeface="Arial"/>
              </a:rPr>
              <a:t>Expensive</a:t>
            </a:r>
            <a:r>
              <a:rPr lang="de-DE" sz="1200" dirty="0">
                <a:solidFill>
                  <a:srgbClr val="2D4B9B"/>
                </a:solidFill>
                <a:latin typeface="Arial"/>
                <a:cs typeface="Arial" charset="0"/>
              </a:rPr>
              <a:t> </a:t>
            </a:r>
            <a:r>
              <a:rPr lang="de-DE" sz="1200" dirty="0" err="1">
                <a:solidFill>
                  <a:srgbClr val="2D4B9B"/>
                </a:solidFill>
                <a:latin typeface="Arial"/>
                <a:cs typeface="Arial" charset="0"/>
              </a:rPr>
              <a:t>numerical</a:t>
            </a:r>
            <a:r>
              <a:rPr lang="de-DE" sz="1200" dirty="0">
                <a:solidFill>
                  <a:srgbClr val="2D4B9B"/>
                </a:solidFill>
                <a:latin typeface="Arial"/>
                <a:cs typeface="Arial" charset="0"/>
              </a:rPr>
              <a:t> </a:t>
            </a:r>
            <a:r>
              <a:rPr lang="de-DE" sz="1200" dirty="0" err="1">
                <a:solidFill>
                  <a:srgbClr val="2D4B9B"/>
                </a:solidFill>
                <a:latin typeface="Arial"/>
                <a:cs typeface="Arial" charset="0"/>
              </a:rPr>
              <a:t>model</a:t>
            </a:r>
            <a:r>
              <a:rPr lang="de-DE" sz="1200" dirty="0">
                <a:solidFill>
                  <a:srgbClr val="2D4B9B"/>
                </a:solidFill>
                <a:latin typeface="Arial"/>
                <a:cs typeface="Arial" charset="0"/>
              </a:rPr>
              <a:t>, </a:t>
            </a:r>
            <a:r>
              <a:rPr lang="de-DE" sz="1200" dirty="0" err="1">
                <a:solidFill>
                  <a:srgbClr val="2D4B9B"/>
                </a:solidFill>
                <a:latin typeface="Arial"/>
                <a:cs typeface="Arial" charset="0"/>
              </a:rPr>
              <a:t>only</a:t>
            </a:r>
            <a:r>
              <a:rPr lang="de-DE" sz="1200" dirty="0">
                <a:solidFill>
                  <a:srgbClr val="2D4B9B"/>
                </a:solidFill>
                <a:latin typeface="Arial"/>
                <a:cs typeface="Arial" charset="0"/>
              </a:rPr>
              <a:t> </a:t>
            </a:r>
            <a:r>
              <a:rPr lang="de-DE" sz="1200" dirty="0" err="1">
                <a:solidFill>
                  <a:srgbClr val="2D4B9B"/>
                </a:solidFill>
                <a:latin typeface="Arial"/>
                <a:cs typeface="Arial" charset="0"/>
              </a:rPr>
              <a:t>available</a:t>
            </a:r>
            <a:r>
              <a:rPr lang="de-DE" sz="1200" dirty="0">
                <a:solidFill>
                  <a:srgbClr val="2D4B9B"/>
                </a:solidFill>
                <a:latin typeface="Arial"/>
                <a:cs typeface="Arial" charset="0"/>
              </a:rPr>
              <a:t> after</a:t>
            </a:r>
            <a:r>
              <a:rPr lang="de-DE" sz="1200" dirty="0">
                <a:solidFill>
                  <a:srgbClr val="2D4B9B"/>
                </a:solidFill>
                <a:latin typeface="Arial"/>
              </a:rPr>
              <a:t> 1-1,5 h</a:t>
            </a:r>
            <a:endParaRPr lang="de-DE" sz="1200" dirty="0">
              <a:solidFill>
                <a:srgbClr val="2D4B9B"/>
              </a:solidFill>
              <a:latin typeface="Arial"/>
              <a:cs typeface="Arial" charset="0"/>
            </a:endParaRPr>
          </a:p>
        </p:txBody>
      </p:sp>
      <p:pic>
        <p:nvPicPr>
          <p:cNvPr id="8" name="Grafik 7">
            <a:extLst>
              <a:ext uri="{FF2B5EF4-FFF2-40B4-BE49-F238E27FC236}">
                <a16:creationId xmlns:a16="http://schemas.microsoft.com/office/drawing/2014/main" id="{33198E35-0030-4D95-A087-71F9693AC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758" y="2011825"/>
            <a:ext cx="2745589" cy="2059192"/>
          </a:xfrm>
          <a:prstGeom prst="rect">
            <a:avLst/>
          </a:prstGeom>
        </p:spPr>
      </p:pic>
      <p:sp>
        <p:nvSpPr>
          <p:cNvPr id="9" name="Textfeld 8">
            <a:extLst>
              <a:ext uri="{FF2B5EF4-FFF2-40B4-BE49-F238E27FC236}">
                <a16:creationId xmlns:a16="http://schemas.microsoft.com/office/drawing/2014/main" id="{6E355F77-B35D-4EE1-8880-B81E9BDE1CA2}"/>
              </a:ext>
            </a:extLst>
          </p:cNvPr>
          <p:cNvSpPr txBox="1"/>
          <p:nvPr/>
        </p:nvSpPr>
        <p:spPr>
          <a:xfrm>
            <a:off x="4771124" y="1171227"/>
            <a:ext cx="2733068" cy="830997"/>
          </a:xfrm>
          <a:prstGeom prst="rect">
            <a:avLst/>
          </a:prstGeom>
          <a:noFill/>
        </p:spPr>
        <p:txBody>
          <a:bodyPr wrap="square" rtlCol="0">
            <a:spAutoFit/>
          </a:bodyPr>
          <a:lstStyle/>
          <a:p>
            <a:pPr algn="ctr" defTabSz="685800">
              <a:defRPr/>
            </a:pPr>
            <a:r>
              <a:rPr lang="de-DE" sz="1200" b="1" dirty="0" err="1">
                <a:solidFill>
                  <a:srgbClr val="000000"/>
                </a:solidFill>
                <a:latin typeface="Arial"/>
              </a:rPr>
              <a:t>Observations</a:t>
            </a:r>
            <a:endParaRPr lang="de-DE" sz="1200" b="1" dirty="0">
              <a:solidFill>
                <a:srgbClr val="000000"/>
              </a:solidFill>
              <a:latin typeface="Arial"/>
            </a:endParaRPr>
          </a:p>
          <a:p>
            <a:pPr algn="ctr" defTabSz="685800">
              <a:defRPr/>
            </a:pPr>
            <a:r>
              <a:rPr lang="de-DE" sz="1200" b="1" dirty="0">
                <a:solidFill>
                  <a:srgbClr val="000000"/>
                </a:solidFill>
                <a:latin typeface="Arial"/>
              </a:rPr>
              <a:t>DWD </a:t>
            </a:r>
            <a:r>
              <a:rPr lang="de-DE" sz="1200" b="1" dirty="0" err="1">
                <a:solidFill>
                  <a:srgbClr val="000000"/>
                </a:solidFill>
                <a:latin typeface="Arial"/>
              </a:rPr>
              <a:t>radar</a:t>
            </a:r>
            <a:r>
              <a:rPr lang="de-DE" sz="1200" b="1" dirty="0">
                <a:solidFill>
                  <a:srgbClr val="000000"/>
                </a:solidFill>
                <a:latin typeface="Arial"/>
              </a:rPr>
              <a:t> </a:t>
            </a:r>
            <a:r>
              <a:rPr lang="de-DE" sz="1200" b="1" dirty="0" err="1">
                <a:solidFill>
                  <a:srgbClr val="000000"/>
                </a:solidFill>
                <a:latin typeface="Arial"/>
              </a:rPr>
              <a:t>network</a:t>
            </a:r>
            <a:endParaRPr lang="de-DE" sz="1200" b="1" dirty="0">
              <a:solidFill>
                <a:srgbClr val="000000"/>
              </a:solidFill>
              <a:latin typeface="Arial"/>
            </a:endParaRPr>
          </a:p>
          <a:p>
            <a:pPr algn="ctr" defTabSz="685800">
              <a:defRPr/>
            </a:pPr>
            <a:r>
              <a:rPr lang="de-DE" sz="1200" kern="0" dirty="0">
                <a:solidFill>
                  <a:srgbClr val="000000"/>
                </a:solidFill>
                <a:latin typeface="Arial"/>
              </a:rPr>
              <a:t>9.Juli 2021, Southern Germany</a:t>
            </a:r>
          </a:p>
          <a:p>
            <a:pPr algn="ctr" defTabSz="685800">
              <a:defRPr/>
            </a:pPr>
            <a:endParaRPr lang="de-DE" sz="1200" b="1" dirty="0">
              <a:solidFill>
                <a:srgbClr val="000000"/>
              </a:solidFill>
              <a:latin typeface="Arial"/>
            </a:endParaRPr>
          </a:p>
        </p:txBody>
      </p:sp>
      <p:pic>
        <p:nvPicPr>
          <p:cNvPr id="10" name="Grafik 9">
            <a:extLst>
              <a:ext uri="{FF2B5EF4-FFF2-40B4-BE49-F238E27FC236}">
                <a16:creationId xmlns:a16="http://schemas.microsoft.com/office/drawing/2014/main" id="{B9BC06DC-88F5-4387-8ECF-FF9AF783D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592" y="2007565"/>
            <a:ext cx="2751272" cy="2063453"/>
          </a:xfrm>
          <a:prstGeom prst="rect">
            <a:avLst/>
          </a:prstGeom>
        </p:spPr>
      </p:pic>
      <p:pic>
        <p:nvPicPr>
          <p:cNvPr id="11" name="Grafik 10">
            <a:extLst>
              <a:ext uri="{FF2B5EF4-FFF2-40B4-BE49-F238E27FC236}">
                <a16:creationId xmlns:a16="http://schemas.microsoft.com/office/drawing/2014/main" id="{52E5A2B0-D896-4204-99F1-EE282D175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747" y="2011826"/>
            <a:ext cx="2745590" cy="2059193"/>
          </a:xfrm>
          <a:prstGeom prst="rect">
            <a:avLst/>
          </a:prstGeom>
        </p:spPr>
      </p:pic>
      <p:pic>
        <p:nvPicPr>
          <p:cNvPr id="12" name="Grafik 11">
            <a:extLst>
              <a:ext uri="{FF2B5EF4-FFF2-40B4-BE49-F238E27FC236}">
                <a16:creationId xmlns:a16="http://schemas.microsoft.com/office/drawing/2014/main" id="{669BE4CF-FF73-4FE9-9E3A-24789611F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758" y="2011826"/>
            <a:ext cx="2745589" cy="2059191"/>
          </a:xfrm>
          <a:prstGeom prst="rect">
            <a:avLst/>
          </a:prstGeom>
        </p:spPr>
      </p:pic>
      <p:pic>
        <p:nvPicPr>
          <p:cNvPr id="13" name="Grafik 12">
            <a:extLst>
              <a:ext uri="{FF2B5EF4-FFF2-40B4-BE49-F238E27FC236}">
                <a16:creationId xmlns:a16="http://schemas.microsoft.com/office/drawing/2014/main" id="{6D8FE378-5224-4020-BA51-1D2FA3BF04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3594" y="2007565"/>
            <a:ext cx="2751271" cy="2063453"/>
          </a:xfrm>
          <a:prstGeom prst="rect">
            <a:avLst/>
          </a:prstGeom>
        </p:spPr>
      </p:pic>
      <p:pic>
        <p:nvPicPr>
          <p:cNvPr id="14" name="Grafik 13">
            <a:extLst>
              <a:ext uri="{FF2B5EF4-FFF2-40B4-BE49-F238E27FC236}">
                <a16:creationId xmlns:a16="http://schemas.microsoft.com/office/drawing/2014/main" id="{B43170F1-7142-4E16-9BFE-76E18B8BC2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1747" y="2011825"/>
            <a:ext cx="2745590" cy="2059192"/>
          </a:xfrm>
          <a:prstGeom prst="rect">
            <a:avLst/>
          </a:prstGeom>
        </p:spPr>
      </p:pic>
      <p:pic>
        <p:nvPicPr>
          <p:cNvPr id="15" name="Grafik 14">
            <a:extLst>
              <a:ext uri="{FF2B5EF4-FFF2-40B4-BE49-F238E27FC236}">
                <a16:creationId xmlns:a16="http://schemas.microsoft.com/office/drawing/2014/main" id="{677B843F-6E35-4769-9D2B-C5A5A00665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6757" y="2011826"/>
            <a:ext cx="2745588" cy="2059191"/>
          </a:xfrm>
          <a:prstGeom prst="rect">
            <a:avLst/>
          </a:prstGeom>
        </p:spPr>
      </p:pic>
      <p:pic>
        <p:nvPicPr>
          <p:cNvPr id="16" name="Grafik 15">
            <a:extLst>
              <a:ext uri="{FF2B5EF4-FFF2-40B4-BE49-F238E27FC236}">
                <a16:creationId xmlns:a16="http://schemas.microsoft.com/office/drawing/2014/main" id="{30199BD6-1B3E-4615-81A1-15739657E8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594" y="2007564"/>
            <a:ext cx="2751271" cy="2063453"/>
          </a:xfrm>
          <a:prstGeom prst="rect">
            <a:avLst/>
          </a:prstGeom>
        </p:spPr>
      </p:pic>
      <p:pic>
        <p:nvPicPr>
          <p:cNvPr id="17" name="Grafik 16">
            <a:extLst>
              <a:ext uri="{FF2B5EF4-FFF2-40B4-BE49-F238E27FC236}">
                <a16:creationId xmlns:a16="http://schemas.microsoft.com/office/drawing/2014/main" id="{E4C6D369-52A4-4597-A956-43CBB21E1C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1749" y="2011825"/>
            <a:ext cx="2745589" cy="2059192"/>
          </a:xfrm>
          <a:prstGeom prst="rect">
            <a:avLst/>
          </a:prstGeom>
        </p:spPr>
      </p:pic>
      <p:pic>
        <p:nvPicPr>
          <p:cNvPr id="18" name="Grafik 17">
            <a:extLst>
              <a:ext uri="{FF2B5EF4-FFF2-40B4-BE49-F238E27FC236}">
                <a16:creationId xmlns:a16="http://schemas.microsoft.com/office/drawing/2014/main" id="{D050007D-D688-4EE8-886F-C11633C3E0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6757" y="2011826"/>
            <a:ext cx="2745588" cy="2059191"/>
          </a:xfrm>
          <a:prstGeom prst="rect">
            <a:avLst/>
          </a:prstGeom>
        </p:spPr>
      </p:pic>
      <p:pic>
        <p:nvPicPr>
          <p:cNvPr id="19" name="Grafik 18">
            <a:extLst>
              <a:ext uri="{FF2B5EF4-FFF2-40B4-BE49-F238E27FC236}">
                <a16:creationId xmlns:a16="http://schemas.microsoft.com/office/drawing/2014/main" id="{7ACCEDA9-010B-466D-9052-E0A6A54F91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83593" y="2007564"/>
            <a:ext cx="2751270" cy="2063453"/>
          </a:xfrm>
          <a:prstGeom prst="rect">
            <a:avLst/>
          </a:prstGeom>
        </p:spPr>
      </p:pic>
      <p:pic>
        <p:nvPicPr>
          <p:cNvPr id="20" name="Grafik 19">
            <a:extLst>
              <a:ext uri="{FF2B5EF4-FFF2-40B4-BE49-F238E27FC236}">
                <a16:creationId xmlns:a16="http://schemas.microsoft.com/office/drawing/2014/main" id="{7CC47A60-6359-4371-8E26-B5646B3DB3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21749" y="2011826"/>
            <a:ext cx="2745589" cy="2059191"/>
          </a:xfrm>
          <a:prstGeom prst="rect">
            <a:avLst/>
          </a:prstGeom>
        </p:spPr>
      </p:pic>
      <p:sp>
        <p:nvSpPr>
          <p:cNvPr id="21" name="Textfeld 20">
            <a:extLst>
              <a:ext uri="{FF2B5EF4-FFF2-40B4-BE49-F238E27FC236}">
                <a16:creationId xmlns:a16="http://schemas.microsoft.com/office/drawing/2014/main" id="{B6829DB7-6817-4E85-9E14-C06324A554D8}"/>
              </a:ext>
            </a:extLst>
          </p:cNvPr>
          <p:cNvSpPr txBox="1"/>
          <p:nvPr/>
        </p:nvSpPr>
        <p:spPr>
          <a:xfrm>
            <a:off x="1794429" y="3794018"/>
            <a:ext cx="1775482" cy="300082"/>
          </a:xfrm>
          <a:prstGeom prst="rect">
            <a:avLst/>
          </a:prstGeom>
          <a:solidFill>
            <a:srgbClr val="FFFFFF">
              <a:alpha val="56863"/>
            </a:srgbClr>
          </a:solidFill>
        </p:spPr>
        <p:txBody>
          <a:bodyPr wrap="square" rtlCol="0">
            <a:spAutoFit/>
          </a:bodyPr>
          <a:lstStyle/>
          <a:p>
            <a:pPr defTabSz="685800">
              <a:defRPr/>
            </a:pPr>
            <a:r>
              <a:rPr lang="de-DE" sz="1350" b="1" dirty="0">
                <a:solidFill>
                  <a:srgbClr val="000000"/>
                </a:solidFill>
                <a:latin typeface="Arial"/>
              </a:rPr>
              <a:t>S</a:t>
            </a:r>
            <a:r>
              <a:rPr lang="de-DE" sz="1350" b="1" dirty="0" err="1">
                <a:solidFill>
                  <a:srgbClr val="000000"/>
                </a:solidFill>
                <a:latin typeface="Arial"/>
              </a:rPr>
              <a:t>tarted</a:t>
            </a:r>
            <a:r>
              <a:rPr lang="de-DE" sz="1350" b="1" dirty="0">
                <a:solidFill>
                  <a:srgbClr val="000000"/>
                </a:solidFill>
                <a:latin typeface="Arial"/>
              </a:rPr>
              <a:t> 15:00 UTC </a:t>
            </a:r>
          </a:p>
        </p:txBody>
      </p:sp>
      <p:sp>
        <p:nvSpPr>
          <p:cNvPr id="22" name="Textfeld 21">
            <a:extLst>
              <a:ext uri="{FF2B5EF4-FFF2-40B4-BE49-F238E27FC236}">
                <a16:creationId xmlns:a16="http://schemas.microsoft.com/office/drawing/2014/main" id="{31CFB63C-3027-41E7-B288-23FE987F301C}"/>
              </a:ext>
            </a:extLst>
          </p:cNvPr>
          <p:cNvSpPr txBox="1"/>
          <p:nvPr/>
        </p:nvSpPr>
        <p:spPr>
          <a:xfrm>
            <a:off x="7682553" y="3803002"/>
            <a:ext cx="1720006" cy="300082"/>
          </a:xfrm>
          <a:prstGeom prst="rect">
            <a:avLst/>
          </a:prstGeom>
          <a:solidFill>
            <a:srgbClr val="FFFFFF">
              <a:alpha val="56863"/>
            </a:srgbClr>
          </a:solidFill>
        </p:spPr>
        <p:txBody>
          <a:bodyPr wrap="square" rtlCol="0">
            <a:spAutoFit/>
          </a:bodyPr>
          <a:lstStyle/>
          <a:p>
            <a:pPr defTabSz="685800">
              <a:defRPr/>
            </a:pPr>
            <a:r>
              <a:rPr lang="de-DE" sz="1350" b="1" dirty="0">
                <a:solidFill>
                  <a:srgbClr val="000000"/>
                </a:solidFill>
                <a:latin typeface="Arial"/>
              </a:rPr>
              <a:t>S</a:t>
            </a:r>
            <a:r>
              <a:rPr lang="de-DE" sz="1350" b="1" dirty="0" err="1">
                <a:solidFill>
                  <a:srgbClr val="000000"/>
                </a:solidFill>
                <a:latin typeface="Arial"/>
              </a:rPr>
              <a:t>tarted</a:t>
            </a:r>
            <a:r>
              <a:rPr lang="de-DE" sz="1350" b="1" dirty="0">
                <a:solidFill>
                  <a:srgbClr val="000000"/>
                </a:solidFill>
                <a:latin typeface="Arial"/>
              </a:rPr>
              <a:t> 12:00 UTC</a:t>
            </a:r>
          </a:p>
        </p:txBody>
      </p:sp>
      <p:sp>
        <p:nvSpPr>
          <p:cNvPr id="23" name="Textfeld 22">
            <a:extLst>
              <a:ext uri="{FF2B5EF4-FFF2-40B4-BE49-F238E27FC236}">
                <a16:creationId xmlns:a16="http://schemas.microsoft.com/office/drawing/2014/main" id="{BAE117CD-51A5-4653-840B-3F0BF60D3652}"/>
              </a:ext>
            </a:extLst>
          </p:cNvPr>
          <p:cNvSpPr txBox="1"/>
          <p:nvPr/>
        </p:nvSpPr>
        <p:spPr>
          <a:xfrm>
            <a:off x="1823242" y="831455"/>
            <a:ext cx="7164012" cy="323165"/>
          </a:xfrm>
          <a:prstGeom prst="rect">
            <a:avLst/>
          </a:prstGeom>
          <a:noFill/>
        </p:spPr>
        <p:txBody>
          <a:bodyPr wrap="none" rtlCol="0">
            <a:spAutoFit/>
          </a:bodyPr>
          <a:lstStyle/>
          <a:p>
            <a:r>
              <a:rPr lang="de-DE" sz="1500" b="1" dirty="0" err="1">
                <a:solidFill>
                  <a:srgbClr val="0070C0"/>
                </a:solidFill>
              </a:rPr>
              <a:t>Starting</a:t>
            </a:r>
            <a:r>
              <a:rPr lang="de-DE" sz="1500" b="1" dirty="0">
                <a:solidFill>
                  <a:srgbClr val="0070C0"/>
                </a:solidFill>
              </a:rPr>
              <a:t> </a:t>
            </a:r>
            <a:r>
              <a:rPr lang="de-DE" sz="1500" b="1" dirty="0" err="1">
                <a:solidFill>
                  <a:srgbClr val="0070C0"/>
                </a:solidFill>
              </a:rPr>
              <a:t>point</a:t>
            </a:r>
            <a:r>
              <a:rPr lang="de-DE" sz="1500" b="1" dirty="0">
                <a:solidFill>
                  <a:srgbClr val="0070C0"/>
                </a:solidFill>
              </a:rPr>
              <a:t>: </a:t>
            </a:r>
            <a:r>
              <a:rPr lang="de-DE" sz="1500" b="1" dirty="0" err="1">
                <a:solidFill>
                  <a:srgbClr val="0070C0"/>
                </a:solidFill>
              </a:rPr>
              <a:t>forecast</a:t>
            </a:r>
            <a:r>
              <a:rPr lang="de-DE" sz="1500" b="1" dirty="0">
                <a:solidFill>
                  <a:srgbClr val="0070C0"/>
                </a:solidFill>
              </a:rPr>
              <a:t> time </a:t>
            </a:r>
            <a:r>
              <a:rPr lang="de-DE" sz="1500" b="1" dirty="0" err="1">
                <a:solidFill>
                  <a:srgbClr val="0070C0"/>
                </a:solidFill>
              </a:rPr>
              <a:t>range</a:t>
            </a:r>
            <a:r>
              <a:rPr lang="de-DE" sz="1500" b="1" dirty="0">
                <a:solidFill>
                  <a:srgbClr val="0070C0"/>
                </a:solidFill>
              </a:rPr>
              <a:t> 0-12 h </a:t>
            </a:r>
            <a:r>
              <a:rPr lang="de-DE" sz="1500" b="1" dirty="0" err="1">
                <a:solidFill>
                  <a:srgbClr val="0070C0"/>
                </a:solidFill>
              </a:rPr>
              <a:t>currently</a:t>
            </a:r>
            <a:r>
              <a:rPr lang="de-DE" sz="1500" b="1" dirty="0">
                <a:solidFill>
                  <a:srgbClr val="0070C0"/>
                </a:solidFill>
              </a:rPr>
              <a:t> </a:t>
            </a:r>
            <a:r>
              <a:rPr lang="de-DE" sz="1500" b="1" dirty="0" err="1">
                <a:solidFill>
                  <a:srgbClr val="0070C0"/>
                </a:solidFill>
              </a:rPr>
              <a:t>covered</a:t>
            </a:r>
            <a:r>
              <a:rPr lang="de-DE" sz="1500" b="1" dirty="0">
                <a:solidFill>
                  <a:srgbClr val="0070C0"/>
                </a:solidFill>
              </a:rPr>
              <a:t> </a:t>
            </a:r>
            <a:r>
              <a:rPr lang="de-DE" sz="1500" b="1" dirty="0" err="1">
                <a:solidFill>
                  <a:srgbClr val="0070C0"/>
                </a:solidFill>
              </a:rPr>
              <a:t>by</a:t>
            </a:r>
            <a:r>
              <a:rPr lang="de-DE" sz="1500" b="1" dirty="0">
                <a:solidFill>
                  <a:srgbClr val="0070C0"/>
                </a:solidFill>
              </a:rPr>
              <a:t> </a:t>
            </a:r>
            <a:r>
              <a:rPr lang="de-DE" sz="1500" b="1" dirty="0" err="1">
                <a:solidFill>
                  <a:srgbClr val="0070C0"/>
                </a:solidFill>
              </a:rPr>
              <a:t>two</a:t>
            </a:r>
            <a:r>
              <a:rPr lang="de-DE" sz="1500" b="1" dirty="0">
                <a:solidFill>
                  <a:srgbClr val="0070C0"/>
                </a:solidFill>
              </a:rPr>
              <a:t> </a:t>
            </a:r>
            <a:r>
              <a:rPr lang="de-DE" sz="1500" b="1" dirty="0" err="1">
                <a:solidFill>
                  <a:srgbClr val="0070C0"/>
                </a:solidFill>
              </a:rPr>
              <a:t>forecasting</a:t>
            </a:r>
            <a:r>
              <a:rPr lang="de-DE" sz="1500" b="1" dirty="0">
                <a:solidFill>
                  <a:srgbClr val="0070C0"/>
                </a:solidFill>
              </a:rPr>
              <a:t> </a:t>
            </a:r>
            <a:r>
              <a:rPr lang="de-DE" sz="1500" b="1" dirty="0" err="1">
                <a:solidFill>
                  <a:srgbClr val="0070C0"/>
                </a:solidFill>
              </a:rPr>
              <a:t>methods</a:t>
            </a:r>
            <a:endParaRPr lang="de-DE" sz="1500" b="1" dirty="0">
              <a:solidFill>
                <a:srgbClr val="0070C0"/>
              </a:solidFill>
            </a:endParaRPr>
          </a:p>
        </p:txBody>
      </p:sp>
      <p:sp>
        <p:nvSpPr>
          <p:cNvPr id="24" name="Rechteck 23">
            <a:extLst>
              <a:ext uri="{FF2B5EF4-FFF2-40B4-BE49-F238E27FC236}">
                <a16:creationId xmlns:a16="http://schemas.microsoft.com/office/drawing/2014/main" id="{7277E25E-3BE9-45C5-836A-74F5C8A48901}"/>
              </a:ext>
            </a:extLst>
          </p:cNvPr>
          <p:cNvSpPr/>
          <p:nvPr/>
        </p:nvSpPr>
        <p:spPr>
          <a:xfrm>
            <a:off x="2111452" y="4574818"/>
            <a:ext cx="8154906" cy="1338828"/>
          </a:xfrm>
          <a:prstGeom prst="rect">
            <a:avLst/>
          </a:prstGeom>
          <a:solidFill>
            <a:schemeClr val="accent5">
              <a:lumMod val="40000"/>
              <a:lumOff val="60000"/>
            </a:schemeClr>
          </a:solidFill>
          <a:ln w="50800">
            <a:solidFill>
              <a:schemeClr val="tx2"/>
            </a:solidFill>
          </a:ln>
        </p:spPr>
        <p:txBody>
          <a:bodyPr wrap="square">
            <a:spAutoFit/>
          </a:bodyPr>
          <a:lstStyle/>
          <a:p>
            <a:pPr lvl="0" algn="ctr" fontAlgn="base">
              <a:spcBef>
                <a:spcPct val="0"/>
              </a:spcBef>
              <a:spcAft>
                <a:spcPct val="0"/>
              </a:spcAft>
              <a:defRPr/>
            </a:pPr>
            <a:r>
              <a:rPr lang="en-GB" altLang="de-DE" sz="2700" dirty="0">
                <a:solidFill>
                  <a:srgbClr val="C00000"/>
                </a:solidFill>
                <a:cs typeface="Arial" charset="0"/>
              </a:rPr>
              <a:t>SINFONY improves both methods separately, interlocks them and produces combined forecasting products – seamless for and based on discussions with the users</a:t>
            </a:r>
            <a:r>
              <a:rPr lang="en-GB" altLang="de-DE" sz="2700" dirty="0">
                <a:solidFill>
                  <a:srgbClr val="C00000"/>
                </a:solidFill>
              </a:rPr>
              <a:t> </a:t>
            </a:r>
          </a:p>
        </p:txBody>
      </p:sp>
    </p:spTree>
    <p:extLst>
      <p:ext uri="{BB962C8B-B14F-4D97-AF65-F5344CB8AC3E}">
        <p14:creationId xmlns:p14="http://schemas.microsoft.com/office/powerpoint/2010/main" val="3032660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fik 50"/>
          <p:cNvPicPr/>
          <p:nvPr/>
        </p:nvPicPr>
        <p:blipFill>
          <a:blip r:embed="rId3"/>
          <a:stretch/>
        </p:blipFill>
        <p:spPr>
          <a:xfrm>
            <a:off x="7464000" y="976680"/>
            <a:ext cx="2191320" cy="2191320"/>
          </a:xfrm>
          <a:prstGeom prst="rect">
            <a:avLst/>
          </a:prstGeom>
          <a:ln w="0">
            <a:noFill/>
          </a:ln>
        </p:spPr>
      </p:pic>
      <p:grpSp>
        <p:nvGrpSpPr>
          <p:cNvPr id="53" name="Gruppieren 52"/>
          <p:cNvGrpSpPr/>
          <p:nvPr/>
        </p:nvGrpSpPr>
        <p:grpSpPr>
          <a:xfrm>
            <a:off x="6996000" y="3276000"/>
            <a:ext cx="3657960" cy="2880000"/>
            <a:chOff x="5472000" y="3276000"/>
            <a:chExt cx="3657960" cy="2880000"/>
          </a:xfrm>
        </p:grpSpPr>
        <p:pic>
          <p:nvPicPr>
            <p:cNvPr id="54" name="Grafik 53"/>
            <p:cNvPicPr/>
            <p:nvPr/>
          </p:nvPicPr>
          <p:blipFill>
            <a:blip r:embed="rId4"/>
            <a:stretch/>
          </p:blipFill>
          <p:spPr>
            <a:xfrm>
              <a:off x="5536800" y="4608000"/>
              <a:ext cx="1958400" cy="1548000"/>
            </a:xfrm>
            <a:prstGeom prst="rect">
              <a:avLst/>
            </a:prstGeom>
            <a:ln w="0">
              <a:noFill/>
            </a:ln>
          </p:spPr>
        </p:pic>
        <p:pic>
          <p:nvPicPr>
            <p:cNvPr id="55" name="Grafik 54"/>
            <p:cNvPicPr/>
            <p:nvPr/>
          </p:nvPicPr>
          <p:blipFill>
            <a:blip r:embed="rId5"/>
            <a:srcRect l="16473"/>
            <a:stretch/>
          </p:blipFill>
          <p:spPr>
            <a:xfrm>
              <a:off x="6267600" y="3276000"/>
              <a:ext cx="2862360" cy="889200"/>
            </a:xfrm>
            <a:prstGeom prst="rect">
              <a:avLst/>
            </a:prstGeom>
            <a:ln w="0">
              <a:noFill/>
            </a:ln>
          </p:spPr>
        </p:pic>
        <p:pic>
          <p:nvPicPr>
            <p:cNvPr id="56" name="Grafik 55"/>
            <p:cNvPicPr/>
            <p:nvPr/>
          </p:nvPicPr>
          <p:blipFill>
            <a:blip r:embed="rId5"/>
            <a:srcRect l="-2080" r="83500"/>
            <a:stretch/>
          </p:blipFill>
          <p:spPr>
            <a:xfrm>
              <a:off x="5472000" y="3276000"/>
              <a:ext cx="636480" cy="889200"/>
            </a:xfrm>
            <a:prstGeom prst="rect">
              <a:avLst/>
            </a:prstGeom>
            <a:ln w="0">
              <a:noFill/>
            </a:ln>
          </p:spPr>
        </p:pic>
      </p:grpSp>
      <p:pic>
        <p:nvPicPr>
          <p:cNvPr id="57" name="Grafik 56"/>
          <p:cNvPicPr/>
          <p:nvPr/>
        </p:nvPicPr>
        <p:blipFill>
          <a:blip r:embed="rId6"/>
          <a:stretch/>
        </p:blipFill>
        <p:spPr>
          <a:xfrm>
            <a:off x="1704000" y="1080000"/>
            <a:ext cx="5220000" cy="5026320"/>
          </a:xfrm>
          <a:prstGeom prst="rect">
            <a:avLst/>
          </a:prstGeom>
          <a:ln w="0">
            <a:noFill/>
          </a:ln>
        </p:spPr>
      </p:pic>
      <p:sp>
        <p:nvSpPr>
          <p:cNvPr id="12" name="PlaceHolder 1">
            <a:extLst>
              <a:ext uri="{FF2B5EF4-FFF2-40B4-BE49-F238E27FC236}">
                <a16:creationId xmlns:a16="http://schemas.microsoft.com/office/drawing/2014/main" id="{3146CFB1-8904-413E-BB86-238CCF7E9F7F}"/>
              </a:ext>
            </a:extLst>
          </p:cNvPr>
          <p:cNvSpPr txBox="1">
            <a:spLocks/>
          </p:cNvSpPr>
          <p:nvPr/>
        </p:nvSpPr>
        <p:spPr>
          <a:xfrm>
            <a:off x="1664040" y="540000"/>
            <a:ext cx="8499960" cy="331920"/>
          </a:xfrm>
          <a:prstGeom prst="rect">
            <a:avLst/>
          </a:prstGeom>
          <a:noFill/>
          <a:ln w="0">
            <a:noFill/>
          </a:ln>
        </p:spPr>
        <p:txBody>
          <a:bodyPr lIns="72000" tIns="0" rIns="7200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sz="2400" b="1" spc="-1" dirty="0">
                <a:solidFill>
                  <a:schemeClr val="dk1"/>
                </a:solidFill>
                <a:latin typeface="Arial"/>
              </a:rPr>
              <a:t>“Modell-</a:t>
            </a:r>
            <a:r>
              <a:rPr lang="en-GB" sz="2400" b="1" spc="-1" dirty="0" err="1">
                <a:solidFill>
                  <a:schemeClr val="dk1"/>
                </a:solidFill>
                <a:latin typeface="Arial"/>
              </a:rPr>
              <a:t>Uhr</a:t>
            </a:r>
            <a:r>
              <a:rPr lang="en-GB" sz="2400" b="1" spc="-1" dirty="0">
                <a:solidFill>
                  <a:schemeClr val="dk1"/>
                </a:solidFill>
                <a:latin typeface="Arial"/>
              </a:rPr>
              <a:t>”</a:t>
            </a:r>
            <a:endParaRPr lang="en-GB" sz="2400" b="1" spc="-1" dirty="0">
              <a:solidFill>
                <a:srgbClr val="2D4B9B"/>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C3771C9E-2C22-4BBF-AEF3-61470A969416}"/>
              </a:ext>
            </a:extLst>
          </p:cNvPr>
          <p:cNvSpPr>
            <a:spLocks noGrp="1"/>
          </p:cNvSpPr>
          <p:nvPr>
            <p:ph type="body" sz="quarter" idx="12"/>
          </p:nvPr>
        </p:nvSpPr>
        <p:spPr>
          <a:xfrm>
            <a:off x="233539" y="5264640"/>
            <a:ext cx="9593397" cy="990600"/>
          </a:xfrm>
        </p:spPr>
        <p:txBody>
          <a:bodyPr/>
          <a:lstStyle/>
          <a:p>
            <a:pPr>
              <a:spcBef>
                <a:spcPts val="0"/>
              </a:spcBef>
              <a:tabLst>
                <a:tab pos="4781431" algn="l"/>
              </a:tabLst>
            </a:pPr>
            <a:r>
              <a:rPr lang="en-US" sz="2400" err="1"/>
              <a:t>Deutscher</a:t>
            </a:r>
            <a:r>
              <a:rPr lang="en-US" sz="2400"/>
              <a:t> </a:t>
            </a:r>
            <a:r>
              <a:rPr lang="en-US" sz="2400" err="1"/>
              <a:t>Wetterdienst</a:t>
            </a:r>
            <a:r>
              <a:rPr lang="en-US" sz="2400"/>
              <a:t> | COSMO GM | 02 Sep 2024</a:t>
            </a:r>
          </a:p>
        </p:txBody>
      </p:sp>
      <p:sp>
        <p:nvSpPr>
          <p:cNvPr id="5" name="Textplatzhalter 4">
            <a:extLst>
              <a:ext uri="{FF2B5EF4-FFF2-40B4-BE49-F238E27FC236}">
                <a16:creationId xmlns:a16="http://schemas.microsoft.com/office/drawing/2014/main" id="{733D1500-7102-4856-A707-C14B5204691B}"/>
              </a:ext>
            </a:extLst>
          </p:cNvPr>
          <p:cNvSpPr>
            <a:spLocks noGrp="1"/>
          </p:cNvSpPr>
          <p:nvPr>
            <p:ph type="body" sz="quarter" idx="13"/>
          </p:nvPr>
        </p:nvSpPr>
        <p:spPr>
          <a:xfrm>
            <a:off x="378657" y="3669884"/>
            <a:ext cx="7603067" cy="990600"/>
          </a:xfrm>
        </p:spPr>
        <p:txBody>
          <a:bodyPr vert="horz" lIns="0" tIns="60960" rIns="121920" bIns="60960" rtlCol="0" anchor="t">
            <a:normAutofit fontScale="25000" lnSpcReduction="20000"/>
          </a:bodyPr>
          <a:lstStyle/>
          <a:p>
            <a:pPr>
              <a:lnSpc>
                <a:spcPts val="5067"/>
              </a:lnSpc>
            </a:pPr>
            <a:r>
              <a:rPr lang="en-US" sz="11200" spc="133" dirty="0">
                <a:latin typeface="Arial"/>
                <a:cs typeface="Arial"/>
              </a:rPr>
              <a:t>AI Approaches at DWD</a:t>
            </a:r>
          </a:p>
          <a:p>
            <a:pPr>
              <a:lnSpc>
                <a:spcPts val="4800"/>
              </a:lnSpc>
              <a:spcBef>
                <a:spcPts val="0"/>
              </a:spcBef>
            </a:pPr>
            <a:r>
              <a:rPr lang="en-US" sz="5600" dirty="0">
                <a:latin typeface="Arial"/>
                <a:cs typeface="Arial"/>
              </a:rPr>
              <a:t>Marek Jacob, Florian Prill &amp; the DWD AICON team</a:t>
            </a:r>
            <a:endParaRPr lang="en-US" sz="5600" spc="133" dirty="0">
              <a:latin typeface="Arial"/>
              <a:cs typeface="Arial"/>
            </a:endParaRPr>
          </a:p>
        </p:txBody>
      </p:sp>
    </p:spTree>
    <p:extLst>
      <p:ext uri="{BB962C8B-B14F-4D97-AF65-F5344CB8AC3E}">
        <p14:creationId xmlns:p14="http://schemas.microsoft.com/office/powerpoint/2010/main" val="90180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34188F-F420-2C8F-A6EF-CB999C011FAC}"/>
              </a:ext>
            </a:extLst>
          </p:cNvPr>
          <p:cNvSpPr/>
          <p:nvPr/>
        </p:nvSpPr>
        <p:spPr>
          <a:xfrm>
            <a:off x="9565302" y="79108"/>
            <a:ext cx="2442169" cy="742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el 1">
            <a:extLst>
              <a:ext uri="{FF2B5EF4-FFF2-40B4-BE49-F238E27FC236}">
                <a16:creationId xmlns:a16="http://schemas.microsoft.com/office/drawing/2014/main" id="{B6D9866A-7B17-4AF7-9CF9-FF5264642432}"/>
              </a:ext>
            </a:extLst>
          </p:cNvPr>
          <p:cNvSpPr>
            <a:spLocks noGrp="1"/>
          </p:cNvSpPr>
          <p:nvPr>
            <p:ph type="title"/>
          </p:nvPr>
        </p:nvSpPr>
        <p:spPr>
          <a:xfrm>
            <a:off x="304185" y="208371"/>
            <a:ext cx="11137900" cy="738664"/>
          </a:xfrm>
        </p:spPr>
        <p:txBody>
          <a:bodyPr>
            <a:normAutofit fontScale="90000"/>
          </a:bodyPr>
          <a:lstStyle/>
          <a:p>
            <a:r>
              <a:rPr lang="en-US" dirty="0"/>
              <a:t>EUMETNET </a:t>
            </a:r>
            <a:r>
              <a:rPr lang="en-GB" dirty="0"/>
              <a:t>Programme</a:t>
            </a:r>
            <a:r>
              <a:rPr lang="en-US" dirty="0"/>
              <a:t>: E-AI</a:t>
            </a:r>
            <a:br>
              <a:rPr lang="en-US" dirty="0"/>
            </a:br>
            <a:r>
              <a:rPr lang="en-US" sz="1867" dirty="0">
                <a:ea typeface="+mj-lt"/>
                <a:cs typeface="+mj-lt"/>
              </a:rPr>
              <a:t>Artificial Intelligence and Machine Learning in Weather, Climate and Environmental Applications </a:t>
            </a:r>
            <a:endParaRPr lang="en-US" sz="1867" dirty="0">
              <a:cs typeface="Arial"/>
            </a:endParaRPr>
          </a:p>
        </p:txBody>
      </p:sp>
      <p:pic>
        <p:nvPicPr>
          <p:cNvPr id="3" name="Picture 2" descr="A diagram of a process&#10;&#10;Description automatically generated">
            <a:extLst>
              <a:ext uri="{FF2B5EF4-FFF2-40B4-BE49-F238E27FC236}">
                <a16:creationId xmlns:a16="http://schemas.microsoft.com/office/drawing/2014/main" id="{5B1BB939-4F59-32D7-27BF-57EB22ED8BBB}"/>
              </a:ext>
            </a:extLst>
          </p:cNvPr>
          <p:cNvPicPr>
            <a:picLocks noChangeAspect="1"/>
          </p:cNvPicPr>
          <p:nvPr/>
        </p:nvPicPr>
        <p:blipFill>
          <a:blip r:embed="rId2"/>
          <a:stretch>
            <a:fillRect/>
          </a:stretch>
        </p:blipFill>
        <p:spPr>
          <a:xfrm>
            <a:off x="3571582" y="1434755"/>
            <a:ext cx="8317033" cy="4268680"/>
          </a:xfrm>
          <a:prstGeom prst="rect">
            <a:avLst/>
          </a:prstGeom>
        </p:spPr>
      </p:pic>
      <p:sp>
        <p:nvSpPr>
          <p:cNvPr id="11" name="Textplatzhalter 2">
            <a:extLst>
              <a:ext uri="{FF2B5EF4-FFF2-40B4-BE49-F238E27FC236}">
                <a16:creationId xmlns:a16="http://schemas.microsoft.com/office/drawing/2014/main" id="{747B8AC4-DB16-3D96-736C-63D527B718FC}"/>
              </a:ext>
            </a:extLst>
          </p:cNvPr>
          <p:cNvSpPr>
            <a:spLocks noGrp="1"/>
          </p:cNvSpPr>
          <p:nvPr>
            <p:ph type="body" sz="quarter" idx="13"/>
          </p:nvPr>
        </p:nvSpPr>
        <p:spPr>
          <a:xfrm>
            <a:off x="304184" y="1107275"/>
            <a:ext cx="11695816" cy="4734984"/>
          </a:xfrm>
        </p:spPr>
        <p:txBody>
          <a:bodyPr vert="horz" lIns="0" tIns="0" rIns="96000" bIns="48000" rtlCol="0" anchor="t">
            <a:noAutofit/>
          </a:bodyPr>
          <a:lstStyle/>
          <a:p>
            <a:r>
              <a:rPr lang="en-GB" dirty="0">
                <a:latin typeface="Arial"/>
                <a:cs typeface="Arial"/>
              </a:rPr>
              <a:t>Programme</a:t>
            </a:r>
            <a:r>
              <a:rPr lang="en-US" dirty="0">
                <a:latin typeface="Arial"/>
                <a:cs typeface="Arial"/>
              </a:rPr>
              <a:t> Coordinator:</a:t>
            </a:r>
            <a:endParaRPr lang="en-US" dirty="0"/>
          </a:p>
          <a:p>
            <a:pPr lvl="1">
              <a:buFont typeface="Courier New" panose="020B0604020202020204" pitchFamily="34" charset="0"/>
              <a:buChar char="o"/>
            </a:pPr>
            <a:r>
              <a:rPr lang="en-US" dirty="0">
                <a:latin typeface="Arial"/>
                <a:cs typeface="Arial"/>
              </a:rPr>
              <a:t>Roland </a:t>
            </a:r>
            <a:r>
              <a:rPr lang="en-US" dirty="0" err="1">
                <a:latin typeface="Arial"/>
                <a:cs typeface="Arial"/>
              </a:rPr>
              <a:t>Potthast</a:t>
            </a:r>
            <a:endParaRPr lang="en-US" dirty="0"/>
          </a:p>
          <a:p>
            <a:r>
              <a:rPr lang="en-US" dirty="0">
                <a:latin typeface="Arial"/>
                <a:cs typeface="Arial"/>
              </a:rPr>
              <a:t>Started 2024</a:t>
            </a:r>
          </a:p>
          <a:p>
            <a:r>
              <a:rPr lang="en-US" dirty="0">
                <a:latin typeface="Arial"/>
                <a:cs typeface="Arial"/>
              </a:rPr>
              <a:t>Open Participation</a:t>
            </a:r>
            <a:endParaRPr lang="en-US" dirty="0"/>
          </a:p>
          <a:p>
            <a:pPr lvl="1">
              <a:buFont typeface="Courier New" panose="020B0604020202020204" pitchFamily="34" charset="0"/>
              <a:buChar char="o"/>
            </a:pPr>
            <a:r>
              <a:rPr lang="en-US" sz="1867" dirty="0">
                <a:latin typeface="Arial"/>
                <a:cs typeface="Arial"/>
              </a:rPr>
              <a:t>UK </a:t>
            </a:r>
            <a:r>
              <a:rPr lang="en-US" sz="1867" dirty="0" err="1">
                <a:latin typeface="Arial"/>
                <a:cs typeface="Arial"/>
              </a:rPr>
              <a:t>MetOffice</a:t>
            </a:r>
            <a:endParaRPr lang="en-US" sz="1867" dirty="0"/>
          </a:p>
          <a:p>
            <a:pPr lvl="1">
              <a:buFont typeface="Courier New" panose="020B0604020202020204" pitchFamily="34" charset="0"/>
              <a:buChar char="o"/>
            </a:pPr>
            <a:r>
              <a:rPr lang="en-US" sz="1867" dirty="0" err="1">
                <a:latin typeface="Arial"/>
                <a:cs typeface="Arial"/>
              </a:rPr>
              <a:t>MeteoSwiss</a:t>
            </a:r>
            <a:endParaRPr lang="en-US" sz="1867" dirty="0"/>
          </a:p>
          <a:p>
            <a:pPr lvl="1">
              <a:buFont typeface="Courier New" panose="020B0604020202020204" pitchFamily="34" charset="0"/>
              <a:buChar char="o"/>
            </a:pPr>
            <a:r>
              <a:rPr lang="en-US" sz="1867" dirty="0">
                <a:latin typeface="Arial"/>
                <a:cs typeface="Arial"/>
              </a:rPr>
              <a:t>Dutch KNMI</a:t>
            </a:r>
            <a:endParaRPr lang="en-US" sz="1867" dirty="0"/>
          </a:p>
          <a:p>
            <a:pPr lvl="1">
              <a:buFont typeface="Courier New" panose="020B0604020202020204" pitchFamily="34" charset="0"/>
              <a:buChar char="o"/>
            </a:pPr>
            <a:r>
              <a:rPr lang="en-US" sz="1867" dirty="0" err="1">
                <a:latin typeface="Arial"/>
                <a:cs typeface="Arial"/>
              </a:rPr>
              <a:t>MetNorway</a:t>
            </a:r>
            <a:endParaRPr lang="en-US" sz="1867" dirty="0">
              <a:latin typeface="Arial"/>
              <a:cs typeface="Arial"/>
            </a:endParaRPr>
          </a:p>
          <a:p>
            <a:pPr lvl="1">
              <a:buFont typeface="Courier New" panose="020B0604020202020204" pitchFamily="34" charset="0"/>
              <a:buChar char="o"/>
            </a:pPr>
            <a:r>
              <a:rPr lang="en-US" sz="1867" dirty="0">
                <a:latin typeface="Arial"/>
                <a:cs typeface="Arial"/>
              </a:rPr>
              <a:t>DWD</a:t>
            </a:r>
            <a:endParaRPr lang="en-US" sz="1867" dirty="0"/>
          </a:p>
          <a:p>
            <a:pPr lvl="1">
              <a:buFont typeface="Courier New" panose="020B0604020202020204" pitchFamily="34" charset="0"/>
              <a:buChar char="o"/>
            </a:pPr>
            <a:r>
              <a:rPr lang="en-US" sz="1867" dirty="0" err="1">
                <a:latin typeface="Arial"/>
                <a:cs typeface="Arial"/>
              </a:rPr>
              <a:t>MeteoFrance</a:t>
            </a:r>
            <a:endParaRPr lang="en-US" sz="1867" dirty="0">
              <a:latin typeface="Arial"/>
              <a:cs typeface="Arial"/>
            </a:endParaRPr>
          </a:p>
          <a:p>
            <a:pPr lvl="1">
              <a:buFont typeface="Courier New" panose="020B0604020202020204" pitchFamily="34" charset="0"/>
              <a:buChar char="o"/>
            </a:pPr>
            <a:r>
              <a:rPr lang="en-US" sz="1867" dirty="0">
                <a:latin typeface="Arial"/>
                <a:cs typeface="Arial"/>
              </a:rPr>
              <a:t>EUMETSAT</a:t>
            </a:r>
          </a:p>
          <a:p>
            <a:pPr lvl="1">
              <a:buFont typeface="Courier New" panose="020B0604020202020204" pitchFamily="34" charset="0"/>
              <a:buChar char="o"/>
            </a:pPr>
            <a:r>
              <a:rPr lang="en-US" sz="1867" dirty="0">
                <a:latin typeface="Arial"/>
                <a:cs typeface="Arial"/>
              </a:rPr>
              <a:t>...</a:t>
            </a:r>
          </a:p>
          <a:p>
            <a:r>
              <a:rPr lang="en-US" sz="1867" dirty="0">
                <a:latin typeface="Arial"/>
                <a:cs typeface="Arial"/>
              </a:rPr>
              <a:t>250 interested individuals</a:t>
            </a:r>
            <a:endParaRPr lang="en-US" sz="1867" dirty="0"/>
          </a:p>
          <a:p>
            <a:endParaRPr lang="en-US" dirty="0"/>
          </a:p>
        </p:txBody>
      </p:sp>
    </p:spTree>
    <p:extLst>
      <p:ext uri="{BB962C8B-B14F-4D97-AF65-F5344CB8AC3E}">
        <p14:creationId xmlns:p14="http://schemas.microsoft.com/office/powerpoint/2010/main" val="320288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9866A-7B17-4AF7-9CF9-FF5264642432}"/>
              </a:ext>
            </a:extLst>
          </p:cNvPr>
          <p:cNvSpPr>
            <a:spLocks noGrp="1"/>
          </p:cNvSpPr>
          <p:nvPr>
            <p:ph type="title"/>
          </p:nvPr>
        </p:nvSpPr>
        <p:spPr/>
        <p:txBody>
          <a:bodyPr>
            <a:normAutofit fontScale="90000"/>
          </a:bodyPr>
          <a:lstStyle/>
          <a:p>
            <a:r>
              <a:rPr lang="en-US" dirty="0"/>
              <a:t>Anemoi configurations</a:t>
            </a:r>
          </a:p>
        </p:txBody>
      </p:sp>
      <p:sp>
        <p:nvSpPr>
          <p:cNvPr id="3" name="Textplatzhalter 2">
            <a:extLst>
              <a:ext uri="{FF2B5EF4-FFF2-40B4-BE49-F238E27FC236}">
                <a16:creationId xmlns:a16="http://schemas.microsoft.com/office/drawing/2014/main" id="{AA734383-F76E-4D89-ADBA-86608783974A}"/>
              </a:ext>
            </a:extLst>
          </p:cNvPr>
          <p:cNvSpPr>
            <a:spLocks noGrp="1"/>
          </p:cNvSpPr>
          <p:nvPr>
            <p:ph type="body" sz="quarter" idx="13"/>
          </p:nvPr>
        </p:nvSpPr>
        <p:spPr/>
        <p:txBody>
          <a:bodyPr vert="horz" lIns="0" tIns="0" rIns="96000" bIns="48000" rtlCol="0" anchor="t">
            <a:noAutofit/>
          </a:bodyPr>
          <a:lstStyle/>
          <a:p>
            <a:r>
              <a:rPr lang="en-US" dirty="0">
                <a:latin typeface="Arial"/>
                <a:cs typeface="Arial"/>
              </a:rPr>
              <a:t>ECMWF Artificial Intelligence </a:t>
            </a:r>
            <a:br>
              <a:rPr lang="en-US" dirty="0">
                <a:latin typeface="Arial"/>
                <a:cs typeface="Arial"/>
              </a:rPr>
            </a:br>
            <a:r>
              <a:rPr lang="en-US" dirty="0">
                <a:latin typeface="Arial"/>
                <a:cs typeface="Arial"/>
              </a:rPr>
              <a:t>Forecasting System (</a:t>
            </a:r>
            <a:r>
              <a:rPr lang="en-US" b="1" dirty="0">
                <a:latin typeface="Arial"/>
                <a:cs typeface="Arial"/>
              </a:rPr>
              <a:t>AIFS</a:t>
            </a:r>
            <a:r>
              <a:rPr lang="en-US" dirty="0">
                <a:latin typeface="Arial"/>
                <a:cs typeface="Arial"/>
              </a:rPr>
              <a:t>)</a:t>
            </a:r>
            <a:endParaRPr lang="en-US" dirty="0"/>
          </a:p>
          <a:p>
            <a:pPr lvl="1">
              <a:buFont typeface="Courier New" panose="020B0604020202020204" pitchFamily="34" charset="0"/>
              <a:buChar char="o"/>
            </a:pPr>
            <a:r>
              <a:rPr lang="en-US" dirty="0">
                <a:latin typeface="Arial"/>
                <a:cs typeface="Arial"/>
              </a:rPr>
              <a:t>Initial motivation for Anemoi code base</a:t>
            </a:r>
            <a:endParaRPr lang="en-US" dirty="0"/>
          </a:p>
          <a:p>
            <a:pPr lvl="1">
              <a:buFont typeface="Courier New" panose="020B0604020202020204" pitchFamily="34" charset="0"/>
              <a:buChar char="o"/>
            </a:pPr>
            <a:r>
              <a:rPr lang="en-US" dirty="0">
                <a:latin typeface="Arial"/>
                <a:cs typeface="Arial"/>
              </a:rPr>
              <a:t>Trained on global ERA5</a:t>
            </a:r>
          </a:p>
          <a:p>
            <a:pPr lvl="1">
              <a:buFont typeface="Courier New" panose="020B0604020202020204" pitchFamily="34" charset="0"/>
              <a:buChar char="o"/>
            </a:pPr>
            <a:r>
              <a:rPr lang="en-US" dirty="0">
                <a:latin typeface="Arial"/>
                <a:cs typeface="Arial"/>
              </a:rPr>
              <a:t>Predicts: </a:t>
            </a:r>
            <a:br>
              <a:rPr lang="en-US" dirty="0">
                <a:latin typeface="Arial"/>
                <a:cs typeface="Arial"/>
              </a:rPr>
            </a:br>
            <a:r>
              <a:rPr lang="en-US" dirty="0">
                <a:latin typeface="Arial"/>
                <a:cs typeface="Arial"/>
              </a:rPr>
              <a:t>single level: z, cp, msl, 10u, 10v, 2t, 2d</a:t>
            </a:r>
            <a:br>
              <a:rPr lang="en-US" dirty="0">
                <a:latin typeface="Arial"/>
                <a:cs typeface="Arial"/>
              </a:rPr>
            </a:br>
            <a:r>
              <a:rPr lang="en-US" dirty="0">
                <a:latin typeface="Arial"/>
                <a:cs typeface="Arial"/>
              </a:rPr>
              <a:t>at 13 p-levels: z, t, u, v, w, q</a:t>
            </a:r>
            <a:endParaRPr lang="en-US" dirty="0"/>
          </a:p>
          <a:p>
            <a:pPr lvl="1">
              <a:buFont typeface="Courier New" panose="020B0604020202020204" pitchFamily="34" charset="0"/>
              <a:buChar char="o"/>
            </a:pPr>
            <a:r>
              <a:rPr lang="en-US" dirty="0">
                <a:latin typeface="Arial"/>
                <a:cs typeface="Arial"/>
              </a:rPr>
              <a:t>Lower RMSE of z_500 than IFS</a:t>
            </a:r>
          </a:p>
          <a:p>
            <a:r>
              <a:rPr lang="en-US" b="1" dirty="0">
                <a:latin typeface="Arial"/>
                <a:cs typeface="Arial"/>
              </a:rPr>
              <a:t>AICON</a:t>
            </a:r>
            <a:endParaRPr lang="en-US" b="1" dirty="0"/>
          </a:p>
          <a:p>
            <a:pPr lvl="1">
              <a:buFont typeface="Courier New" panose="020B0604020202020204" pitchFamily="34" charset="0"/>
              <a:buChar char="o"/>
            </a:pPr>
            <a:r>
              <a:rPr lang="en-US" dirty="0">
                <a:latin typeface="Arial"/>
                <a:cs typeface="Arial"/>
              </a:rPr>
              <a:t>DWD's data-driven weather forecast</a:t>
            </a:r>
            <a:endParaRPr lang="en-US" dirty="0"/>
          </a:p>
          <a:p>
            <a:pPr lvl="1">
              <a:buFont typeface="Courier New" panose="020B0604020202020204" pitchFamily="34" charset="0"/>
              <a:buChar char="o"/>
            </a:pPr>
            <a:r>
              <a:rPr lang="en-US" dirty="0">
                <a:latin typeface="Arial"/>
                <a:cs typeface="Arial"/>
              </a:rPr>
              <a:t>Trained on ICON data and grid</a:t>
            </a:r>
            <a:endParaRPr lang="en-US" dirty="0"/>
          </a:p>
          <a:p>
            <a:pPr lvl="1">
              <a:buFont typeface="Courier New" panose="020B0604020202020204" pitchFamily="34" charset="0"/>
              <a:buChar char="o"/>
            </a:pPr>
            <a:r>
              <a:rPr lang="en-US" dirty="0">
                <a:latin typeface="Arial"/>
                <a:cs typeface="Arial"/>
              </a:rPr>
              <a:t>Targets global and regional</a:t>
            </a:r>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p:txBody>
      </p:sp>
      <p:pic>
        <p:nvPicPr>
          <p:cNvPr id="4" name="Picture 3" descr="A group of windmills with a cloud in the sky&#10;&#10;Description automatically generated">
            <a:extLst>
              <a:ext uri="{FF2B5EF4-FFF2-40B4-BE49-F238E27FC236}">
                <a16:creationId xmlns:a16="http://schemas.microsoft.com/office/drawing/2014/main" id="{E7BF2FAA-D678-9478-6AF8-383C75DB3D59}"/>
              </a:ext>
            </a:extLst>
          </p:cNvPr>
          <p:cNvPicPr>
            <a:picLocks noChangeAspect="1"/>
          </p:cNvPicPr>
          <p:nvPr/>
        </p:nvPicPr>
        <p:blipFill>
          <a:blip r:embed="rId2"/>
          <a:stretch>
            <a:fillRect/>
          </a:stretch>
        </p:blipFill>
        <p:spPr>
          <a:xfrm>
            <a:off x="6564367" y="1286423"/>
            <a:ext cx="5435163" cy="3851604"/>
          </a:xfrm>
          <a:prstGeom prst="rect">
            <a:avLst/>
          </a:prstGeom>
        </p:spPr>
      </p:pic>
      <p:sp>
        <p:nvSpPr>
          <p:cNvPr id="6" name="Textplatzhalter 4">
            <a:extLst>
              <a:ext uri="{FF2B5EF4-FFF2-40B4-BE49-F238E27FC236}">
                <a16:creationId xmlns:a16="http://schemas.microsoft.com/office/drawing/2014/main" id="{AC656A52-C63F-F52A-81B5-A20BDEAFDD8F}"/>
              </a:ext>
            </a:extLst>
          </p:cNvPr>
          <p:cNvSpPr txBox="1">
            <a:spLocks/>
          </p:cNvSpPr>
          <p:nvPr/>
        </p:nvSpPr>
        <p:spPr>
          <a:xfrm>
            <a:off x="6764601" y="5238758"/>
            <a:ext cx="5150739" cy="479969"/>
          </a:xfrm>
          <a:prstGeom prst="rect">
            <a:avLst/>
          </a:prstGeom>
        </p:spPr>
        <p:txBody>
          <a:bodyPr lIns="121920" tIns="60960" rIns="121920" bIns="60960" anchor="t"/>
          <a:lstStyle>
            <a:lvl1pPr marL="352425" marR="0" indent="0" algn="l" defTabSz="914400" rtl="0" eaLnBrk="0" fontAlgn="base" latinLnBrk="0" hangingPunct="0">
              <a:lnSpc>
                <a:spcPct val="100000"/>
              </a:lnSpc>
              <a:spcBef>
                <a:spcPct val="40000"/>
              </a:spcBef>
              <a:spcAft>
                <a:spcPct val="0"/>
              </a:spcAft>
              <a:buClr>
                <a:schemeClr val="tx1"/>
              </a:buClr>
              <a:buSzPct val="85000"/>
              <a:buFontTx/>
              <a:buNone/>
              <a:tabLst/>
              <a:defRPr sz="1200" kern="1200" baseline="0">
                <a:solidFill>
                  <a:schemeClr val="tx1"/>
                </a:solidFill>
                <a:latin typeface="+mn-lt"/>
                <a:ea typeface="+mn-ea"/>
                <a:cs typeface="+mn-cs"/>
              </a:defRPr>
            </a:lvl1pPr>
            <a:lvl2pPr marL="431800" marR="0" indent="0" algn="l" defTabSz="914400" rtl="0" eaLnBrk="0" fontAlgn="base" latinLnBrk="0" hangingPunct="0">
              <a:lnSpc>
                <a:spcPct val="100000"/>
              </a:lnSpc>
              <a:spcBef>
                <a:spcPct val="40000"/>
              </a:spcBef>
              <a:spcAft>
                <a:spcPct val="0"/>
              </a:spcAft>
              <a:buClr>
                <a:srgbClr val="2D4B9B"/>
              </a:buClr>
              <a:buSzPct val="85000"/>
              <a:buFont typeface="Wingdings" panose="05000000000000000000" pitchFamily="2" charset="2"/>
              <a:buNone/>
              <a:tabLst/>
              <a:defRPr sz="2200" kern="1200">
                <a:solidFill>
                  <a:schemeClr val="tx1"/>
                </a:solidFill>
                <a:latin typeface="+mn-lt"/>
                <a:ea typeface="+mn-ea"/>
                <a:cs typeface="+mn-cs"/>
              </a:defRPr>
            </a:lvl2pPr>
            <a:lvl3pPr marL="914400" marR="0" indent="0" algn="l" defTabSz="914400" rtl="0" eaLnBrk="0" fontAlgn="base" latinLnBrk="0" hangingPunct="0">
              <a:lnSpc>
                <a:spcPct val="100000"/>
              </a:lnSpc>
              <a:spcBef>
                <a:spcPct val="40000"/>
              </a:spcBef>
              <a:spcAft>
                <a:spcPct val="0"/>
              </a:spcAft>
              <a:buClr>
                <a:srgbClr val="2D4B9B"/>
              </a:buClr>
              <a:buSzPct val="85000"/>
              <a:buFont typeface="Wingdings" panose="05000000000000000000" pitchFamily="2" charset="2"/>
              <a:buNone/>
              <a:tabLst/>
              <a:defRPr sz="1400" kern="1200">
                <a:solidFill>
                  <a:schemeClr val="tx1"/>
                </a:solidFill>
                <a:latin typeface="+mn-lt"/>
                <a:ea typeface="+mn-ea"/>
                <a:cs typeface="+mn-cs"/>
              </a:defRPr>
            </a:lvl3pPr>
            <a:lvl4pPr marL="1371600" marR="0" indent="0" algn="l" defTabSz="914400" rtl="0" eaLnBrk="0" fontAlgn="base" latinLnBrk="0" hangingPunct="0">
              <a:lnSpc>
                <a:spcPct val="100000"/>
              </a:lnSpc>
              <a:spcBef>
                <a:spcPct val="40000"/>
              </a:spcBef>
              <a:spcAft>
                <a:spcPct val="0"/>
              </a:spcAft>
              <a:buClr>
                <a:srgbClr val="2D4B9B"/>
              </a:buClr>
              <a:buSzPct val="85000"/>
              <a:buFont typeface="Wingdings" panose="05000000000000000000" pitchFamily="2" charset="2"/>
              <a:buNone/>
              <a:tabLst/>
              <a:defRPr sz="2000" kern="1200">
                <a:solidFill>
                  <a:schemeClr val="tx1"/>
                </a:solidFill>
                <a:latin typeface="+mn-lt"/>
                <a:ea typeface="+mn-ea"/>
                <a:cs typeface="+mn-cs"/>
              </a:defRPr>
            </a:lvl4pPr>
            <a:lvl5pPr marL="1828800" marR="0" indent="0" algn="l" defTabSz="914400" rtl="0" eaLnBrk="0" fontAlgn="base" latinLnBrk="0" hangingPunct="0">
              <a:lnSpc>
                <a:spcPct val="100000"/>
              </a:lnSpc>
              <a:spcBef>
                <a:spcPct val="40000"/>
              </a:spcBef>
              <a:spcAft>
                <a:spcPct val="0"/>
              </a:spcAft>
              <a:buClr>
                <a:srgbClr val="2D4B9B"/>
              </a:buClr>
              <a:buSzPct val="85000"/>
              <a:buFont typeface="Wingdings" panose="05000000000000000000" pitchFamily="2" charset="2"/>
              <a:buNone/>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r>
              <a:rPr lang="en-US" sz="1333" i="1">
                <a:solidFill>
                  <a:srgbClr val="000000"/>
                </a:solidFill>
              </a:rPr>
              <a:t>Anemoi is the driving force for models such as AIFS (ECMWF)</a:t>
            </a:r>
            <a:endParaRPr lang="en-US" sz="1600">
              <a:cs typeface="Arial"/>
            </a:endParaRPr>
          </a:p>
        </p:txBody>
      </p:sp>
    </p:spTree>
    <p:extLst>
      <p:ext uri="{BB962C8B-B14F-4D97-AF65-F5344CB8AC3E}">
        <p14:creationId xmlns:p14="http://schemas.microsoft.com/office/powerpoint/2010/main" val="3165466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9866A-7B17-4AF7-9CF9-FF5264642432}"/>
              </a:ext>
            </a:extLst>
          </p:cNvPr>
          <p:cNvSpPr>
            <a:spLocks noGrp="1"/>
          </p:cNvSpPr>
          <p:nvPr>
            <p:ph type="title"/>
          </p:nvPr>
        </p:nvSpPr>
        <p:spPr>
          <a:xfrm>
            <a:off x="304185" y="357966"/>
            <a:ext cx="11137900" cy="480132"/>
          </a:xfrm>
        </p:spPr>
        <p:txBody>
          <a:bodyPr>
            <a:normAutofit fontScale="90000"/>
          </a:bodyPr>
          <a:lstStyle/>
          <a:p>
            <a:r>
              <a:rPr lang="en-US"/>
              <a:t>ICON-DREAM Reanalysis</a:t>
            </a:r>
          </a:p>
        </p:txBody>
      </p:sp>
      <p:sp>
        <p:nvSpPr>
          <p:cNvPr id="3" name="Textplatzhalter 2">
            <a:extLst>
              <a:ext uri="{FF2B5EF4-FFF2-40B4-BE49-F238E27FC236}">
                <a16:creationId xmlns:a16="http://schemas.microsoft.com/office/drawing/2014/main" id="{AA734383-F76E-4D89-ADBA-86608783974A}"/>
              </a:ext>
            </a:extLst>
          </p:cNvPr>
          <p:cNvSpPr>
            <a:spLocks noGrp="1"/>
          </p:cNvSpPr>
          <p:nvPr>
            <p:ph type="body" sz="quarter" idx="13"/>
          </p:nvPr>
        </p:nvSpPr>
        <p:spPr/>
        <p:txBody>
          <a:bodyPr vert="horz" lIns="0" tIns="0" rIns="96000" bIns="48000" rtlCol="0" anchor="t">
            <a:noAutofit/>
          </a:bodyPr>
          <a:lstStyle/>
          <a:p>
            <a:pPr>
              <a:spcBef>
                <a:spcPct val="40000"/>
              </a:spcBef>
            </a:pPr>
            <a:r>
              <a:rPr lang="en-US" sz="1867" b="1" dirty="0">
                <a:latin typeface="Arial"/>
                <a:cs typeface="Arial"/>
              </a:rPr>
              <a:t>D</a:t>
            </a:r>
            <a:r>
              <a:rPr lang="en-US" sz="1867" dirty="0">
                <a:latin typeface="Arial"/>
                <a:cs typeface="Arial"/>
              </a:rPr>
              <a:t>ual resolution </a:t>
            </a:r>
            <a:r>
              <a:rPr lang="en-US" sz="1867" b="1" dirty="0">
                <a:latin typeface="Arial"/>
                <a:cs typeface="Arial"/>
              </a:rPr>
              <a:t>R</a:t>
            </a:r>
            <a:r>
              <a:rPr lang="en-US" sz="1867" dirty="0">
                <a:latin typeface="Arial"/>
                <a:cs typeface="Arial"/>
              </a:rPr>
              <a:t>eanalysis for </a:t>
            </a:r>
            <a:r>
              <a:rPr lang="en-US" sz="1867" b="1" dirty="0">
                <a:latin typeface="Arial"/>
                <a:cs typeface="Arial"/>
              </a:rPr>
              <a:t>E</a:t>
            </a:r>
            <a:r>
              <a:rPr lang="en-US" sz="1867" dirty="0">
                <a:latin typeface="Arial"/>
                <a:cs typeface="Arial"/>
              </a:rPr>
              <a:t>mulators, </a:t>
            </a:r>
            <a:r>
              <a:rPr lang="en-US" sz="1867" b="1" dirty="0">
                <a:latin typeface="Arial"/>
                <a:cs typeface="Arial"/>
              </a:rPr>
              <a:t>A</a:t>
            </a:r>
            <a:r>
              <a:rPr lang="en-US" sz="1867" dirty="0">
                <a:latin typeface="Arial"/>
                <a:cs typeface="Arial"/>
              </a:rPr>
              <a:t>pplications and </a:t>
            </a:r>
            <a:r>
              <a:rPr lang="en-US" sz="1867" b="1" dirty="0">
                <a:latin typeface="Arial"/>
                <a:cs typeface="Arial"/>
              </a:rPr>
              <a:t>M</a:t>
            </a:r>
            <a:r>
              <a:rPr lang="en-US" sz="1867" dirty="0">
                <a:latin typeface="Arial"/>
                <a:cs typeface="Arial"/>
              </a:rPr>
              <a:t>onitoring</a:t>
            </a:r>
          </a:p>
          <a:p>
            <a:pPr>
              <a:spcBef>
                <a:spcPct val="40000"/>
              </a:spcBef>
            </a:pPr>
            <a:r>
              <a:rPr lang="en-US" sz="1867" dirty="0">
                <a:latin typeface="Arial"/>
                <a:cs typeface="Arial"/>
              </a:rPr>
              <a:t>Based on the operational ICON model, 3D-Var and LETKF</a:t>
            </a:r>
          </a:p>
          <a:p>
            <a:pPr>
              <a:spcBef>
                <a:spcPct val="40000"/>
              </a:spcBef>
            </a:pPr>
            <a:r>
              <a:rPr lang="en-US" sz="1867" dirty="0">
                <a:latin typeface="Arial"/>
                <a:cs typeface="Arial"/>
              </a:rPr>
              <a:t>Conventional observations (including wind profilers), </a:t>
            </a:r>
            <a:br>
              <a:rPr lang="en-US" sz="1867" dirty="0">
                <a:latin typeface="Arial"/>
                <a:cs typeface="Arial"/>
              </a:rPr>
            </a:br>
            <a:r>
              <a:rPr lang="en-US" sz="1867" dirty="0">
                <a:latin typeface="Arial"/>
                <a:cs typeface="Arial"/>
              </a:rPr>
              <a:t>AMVs (atmospheric motion vectors), GNNS-radio occultation, </a:t>
            </a:r>
            <a:br>
              <a:rPr lang="en-US" sz="1867" dirty="0">
                <a:latin typeface="Arial"/>
                <a:cs typeface="Arial"/>
              </a:rPr>
            </a:br>
            <a:r>
              <a:rPr lang="en-US" sz="1867" dirty="0" err="1">
                <a:latin typeface="Arial"/>
                <a:cs typeface="Arial"/>
              </a:rPr>
              <a:t>scatterometer</a:t>
            </a:r>
            <a:r>
              <a:rPr lang="en-US" sz="1867" dirty="0">
                <a:latin typeface="Arial"/>
                <a:cs typeface="Arial"/>
              </a:rPr>
              <a:t> wind (including altimeters)</a:t>
            </a:r>
          </a:p>
          <a:p>
            <a:r>
              <a:rPr lang="en-US" sz="1867" dirty="0">
                <a:latin typeface="Arial"/>
                <a:cs typeface="Arial"/>
              </a:rPr>
              <a:t>Available 2010 – 2023, probably extended to current</a:t>
            </a:r>
            <a:endParaRPr lang="en-US" sz="1867" dirty="0"/>
          </a:p>
          <a:p>
            <a:r>
              <a:rPr lang="en-US" sz="1867" dirty="0">
                <a:latin typeface="Arial"/>
                <a:cs typeface="Arial"/>
              </a:rPr>
              <a:t>Global resolution: 13 km det, 40 km EPS (20 members)</a:t>
            </a:r>
            <a:endParaRPr lang="en-US" sz="1867" dirty="0"/>
          </a:p>
          <a:p>
            <a:pPr lvl="1">
              <a:buFont typeface="Courier New" panose="020B0604020202020204" pitchFamily="34" charset="0"/>
              <a:buChar char="o"/>
            </a:pPr>
            <a:r>
              <a:rPr lang="en-US" sz="1867" dirty="0">
                <a:latin typeface="Arial"/>
                <a:cs typeface="Arial"/>
              </a:rPr>
              <a:t>Plus Nest over EU (6.5 / 20 km)</a:t>
            </a:r>
            <a:endParaRPr lang="en-US" sz="1867" dirty="0"/>
          </a:p>
          <a:p>
            <a:pPr lvl="1">
              <a:buFont typeface="Courier New,monospace" panose="020B0604020202020204" pitchFamily="34" charset="0"/>
              <a:buChar char="o"/>
            </a:pPr>
            <a:r>
              <a:rPr lang="en-US" sz="1867" dirty="0">
                <a:latin typeface="Arial"/>
                <a:cs typeface="Arial"/>
              </a:rPr>
              <a:t>3hr-ly analysis, 1hr-ly reforecasts at 120 levels,</a:t>
            </a:r>
            <a:endParaRPr lang="en-US" sz="1867" dirty="0"/>
          </a:p>
          <a:p>
            <a:pPr lvl="1">
              <a:buFont typeface="Courier New,monospace" panose="020B0604020202020204" pitchFamily="34" charset="0"/>
              <a:buChar char="o"/>
            </a:pPr>
            <a:r>
              <a:rPr lang="en-US" sz="1867" dirty="0">
                <a:latin typeface="Arial"/>
                <a:cs typeface="Arial"/>
              </a:rPr>
              <a:t>111 variables per time step, 445 TB per year (GRIB2 compressed)</a:t>
            </a:r>
            <a:endParaRPr lang="en-US" sz="1867" dirty="0"/>
          </a:p>
          <a:p>
            <a:r>
              <a:rPr lang="en-US" sz="1867" dirty="0">
                <a:latin typeface="Arial"/>
                <a:cs typeface="Arial"/>
              </a:rPr>
              <a:t>Is being evaluated internally</a:t>
            </a:r>
            <a:endParaRPr lang="en-US" sz="1867" dirty="0"/>
          </a:p>
          <a:p>
            <a:r>
              <a:rPr lang="en-US" sz="1867" dirty="0">
                <a:latin typeface="Arial"/>
                <a:cs typeface="Arial"/>
              </a:rPr>
              <a:t>Will be shared among COSMO partners</a:t>
            </a:r>
            <a:endParaRPr lang="en-US" sz="1867" dirty="0"/>
          </a:p>
          <a:p>
            <a:endParaRPr lang="en-US" sz="1867"/>
          </a:p>
        </p:txBody>
      </p:sp>
      <p:pic>
        <p:nvPicPr>
          <p:cNvPr id="4" name="Picture 3" descr="Two images of earth from space. Upper one simulated from ICON DREAM, lower one from MeteoSat.">
            <a:extLst>
              <a:ext uri="{FF2B5EF4-FFF2-40B4-BE49-F238E27FC236}">
                <a16:creationId xmlns:a16="http://schemas.microsoft.com/office/drawing/2014/main" id="{2737F3FB-E5B3-F0E2-00EF-2FBE6BE7B4F6}"/>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9083227" y="1274799"/>
            <a:ext cx="2075268" cy="4114800"/>
          </a:xfrm>
          <a:prstGeom prst="rect">
            <a:avLst/>
          </a:prstGeom>
        </p:spPr>
      </p:pic>
      <p:sp>
        <p:nvSpPr>
          <p:cNvPr id="6" name="Textplatzhalter 4">
            <a:extLst>
              <a:ext uri="{FF2B5EF4-FFF2-40B4-BE49-F238E27FC236}">
                <a16:creationId xmlns:a16="http://schemas.microsoft.com/office/drawing/2014/main" id="{C885826B-971A-E4BA-B54E-77F14082DE24}"/>
              </a:ext>
            </a:extLst>
          </p:cNvPr>
          <p:cNvSpPr txBox="1">
            <a:spLocks/>
          </p:cNvSpPr>
          <p:nvPr/>
        </p:nvSpPr>
        <p:spPr>
          <a:xfrm>
            <a:off x="8325902" y="5531835"/>
            <a:ext cx="3589439" cy="453327"/>
          </a:xfrm>
          <a:prstGeom prst="rect">
            <a:avLst/>
          </a:prstGeom>
        </p:spPr>
        <p:txBody>
          <a:bodyPr lIns="121920" tIns="60960" rIns="121920" bIns="60960" anchor="t"/>
          <a:lstStyle>
            <a:lvl1pPr marL="352425" marR="0" indent="0" algn="l" defTabSz="914400" rtl="0" eaLnBrk="0" fontAlgn="base" latinLnBrk="0" hangingPunct="0">
              <a:lnSpc>
                <a:spcPct val="100000"/>
              </a:lnSpc>
              <a:spcBef>
                <a:spcPct val="40000"/>
              </a:spcBef>
              <a:spcAft>
                <a:spcPct val="0"/>
              </a:spcAft>
              <a:buClr>
                <a:schemeClr val="tx1"/>
              </a:buClr>
              <a:buSzPct val="85000"/>
              <a:buFontTx/>
              <a:buNone/>
              <a:tabLst/>
              <a:defRPr sz="1200" kern="1200" baseline="0">
                <a:solidFill>
                  <a:schemeClr val="tx1"/>
                </a:solidFill>
                <a:latin typeface="+mn-lt"/>
                <a:ea typeface="+mn-ea"/>
                <a:cs typeface="+mn-cs"/>
              </a:defRPr>
            </a:lvl1pPr>
            <a:lvl2pPr marL="431800" marR="0" indent="0" algn="l" defTabSz="914400" rtl="0" eaLnBrk="0" fontAlgn="base" latinLnBrk="0" hangingPunct="0">
              <a:lnSpc>
                <a:spcPct val="100000"/>
              </a:lnSpc>
              <a:spcBef>
                <a:spcPct val="40000"/>
              </a:spcBef>
              <a:spcAft>
                <a:spcPct val="0"/>
              </a:spcAft>
              <a:buClr>
                <a:srgbClr val="2D4B9B"/>
              </a:buClr>
              <a:buSzPct val="85000"/>
              <a:buFont typeface="Wingdings" panose="05000000000000000000" pitchFamily="2" charset="2"/>
              <a:buNone/>
              <a:tabLst/>
              <a:defRPr sz="2200" kern="1200">
                <a:solidFill>
                  <a:schemeClr val="tx1"/>
                </a:solidFill>
                <a:latin typeface="+mn-lt"/>
                <a:ea typeface="+mn-ea"/>
                <a:cs typeface="+mn-cs"/>
              </a:defRPr>
            </a:lvl2pPr>
            <a:lvl3pPr marL="914400" marR="0" indent="0" algn="l" defTabSz="914400" rtl="0" eaLnBrk="0" fontAlgn="base" latinLnBrk="0" hangingPunct="0">
              <a:lnSpc>
                <a:spcPct val="100000"/>
              </a:lnSpc>
              <a:spcBef>
                <a:spcPct val="40000"/>
              </a:spcBef>
              <a:spcAft>
                <a:spcPct val="0"/>
              </a:spcAft>
              <a:buClr>
                <a:srgbClr val="2D4B9B"/>
              </a:buClr>
              <a:buSzPct val="85000"/>
              <a:buFont typeface="Wingdings" panose="05000000000000000000" pitchFamily="2" charset="2"/>
              <a:buNone/>
              <a:tabLst/>
              <a:defRPr sz="1400" kern="1200">
                <a:solidFill>
                  <a:schemeClr val="tx1"/>
                </a:solidFill>
                <a:latin typeface="+mn-lt"/>
                <a:ea typeface="+mn-ea"/>
                <a:cs typeface="+mn-cs"/>
              </a:defRPr>
            </a:lvl3pPr>
            <a:lvl4pPr marL="1371600" marR="0" indent="0" algn="l" defTabSz="914400" rtl="0" eaLnBrk="0" fontAlgn="base" latinLnBrk="0" hangingPunct="0">
              <a:lnSpc>
                <a:spcPct val="100000"/>
              </a:lnSpc>
              <a:spcBef>
                <a:spcPct val="40000"/>
              </a:spcBef>
              <a:spcAft>
                <a:spcPct val="0"/>
              </a:spcAft>
              <a:buClr>
                <a:srgbClr val="2D4B9B"/>
              </a:buClr>
              <a:buSzPct val="85000"/>
              <a:buFont typeface="Wingdings" panose="05000000000000000000" pitchFamily="2" charset="2"/>
              <a:buNone/>
              <a:tabLst/>
              <a:defRPr sz="2000" kern="1200">
                <a:solidFill>
                  <a:schemeClr val="tx1"/>
                </a:solidFill>
                <a:latin typeface="+mn-lt"/>
                <a:ea typeface="+mn-ea"/>
                <a:cs typeface="+mn-cs"/>
              </a:defRPr>
            </a:lvl4pPr>
            <a:lvl5pPr marL="1828800" marR="0" indent="0" algn="l" defTabSz="914400" rtl="0" eaLnBrk="0" fontAlgn="base" latinLnBrk="0" hangingPunct="0">
              <a:lnSpc>
                <a:spcPct val="100000"/>
              </a:lnSpc>
              <a:spcBef>
                <a:spcPct val="40000"/>
              </a:spcBef>
              <a:spcAft>
                <a:spcPct val="0"/>
              </a:spcAft>
              <a:buClr>
                <a:srgbClr val="2D4B9B"/>
              </a:buClr>
              <a:buSzPct val="85000"/>
              <a:buFont typeface="Wingdings" panose="05000000000000000000" pitchFamily="2" charset="2"/>
              <a:buNone/>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gn="ctr"/>
            <a:r>
              <a:rPr lang="en-US" sz="1333" i="1">
                <a:solidFill>
                  <a:srgbClr val="000000"/>
                </a:solidFill>
              </a:rPr>
              <a:t>ICON-DREAM and the Earth from Space</a:t>
            </a:r>
            <a:endParaRPr lang="en-US" sz="1333" i="1" err="1">
              <a:solidFill>
                <a:srgbClr val="000000"/>
              </a:solidFill>
              <a:cs typeface="Arial"/>
            </a:endParaRPr>
          </a:p>
          <a:p>
            <a:pPr marL="0" algn="ctr"/>
            <a:r>
              <a:rPr lang="en-US" sz="1333" i="1">
                <a:solidFill>
                  <a:srgbClr val="000000"/>
                </a:solidFill>
                <a:cs typeface="Arial"/>
              </a:rPr>
              <a:t>(Courtesy of L. Scheck  and EUMETSAT)</a:t>
            </a:r>
          </a:p>
          <a:p>
            <a:pPr marL="0" algn="ctr"/>
            <a:endParaRPr lang="en-US" sz="1333" i="1">
              <a:solidFill>
                <a:srgbClr val="000000"/>
              </a:solidFill>
            </a:endParaRPr>
          </a:p>
        </p:txBody>
      </p:sp>
    </p:spTree>
    <p:extLst>
      <p:ext uri="{BB962C8B-B14F-4D97-AF65-F5344CB8AC3E}">
        <p14:creationId xmlns:p14="http://schemas.microsoft.com/office/powerpoint/2010/main" val="201817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F4C772-722F-4AEC-8605-AF9878B901A6}"/>
              </a:ext>
            </a:extLst>
          </p:cNvPr>
          <p:cNvSpPr>
            <a:spLocks noGrp="1"/>
          </p:cNvSpPr>
          <p:nvPr>
            <p:ph type="dt" sz="half" idx="14"/>
          </p:nvPr>
        </p:nvSpPr>
        <p:spPr/>
        <p:txBody>
          <a:bodyPr/>
          <a:lstStyle/>
          <a:p>
            <a:r>
              <a:rPr lang="de-DE" dirty="0"/>
              <a:t>02.09.2024</a:t>
            </a:r>
          </a:p>
        </p:txBody>
      </p:sp>
      <p:sp>
        <p:nvSpPr>
          <p:cNvPr id="5" name="Footer Placeholder 4">
            <a:extLst>
              <a:ext uri="{FF2B5EF4-FFF2-40B4-BE49-F238E27FC236}">
                <a16:creationId xmlns:a16="http://schemas.microsoft.com/office/drawing/2014/main" id="{826E9222-B167-4D67-B46A-1F6F7428EE83}"/>
              </a:ext>
            </a:extLst>
          </p:cNvPr>
          <p:cNvSpPr>
            <a:spLocks noGrp="1"/>
          </p:cNvSpPr>
          <p:nvPr>
            <p:ph type="ftr" sz="quarter" idx="15"/>
          </p:nvPr>
        </p:nvSpPr>
        <p:spPr/>
        <p:txBody>
          <a:bodyPr/>
          <a:lstStyle/>
          <a:p>
            <a:endParaRPr lang="de-DE" dirty="0"/>
          </a:p>
        </p:txBody>
      </p:sp>
      <p:pic>
        <p:nvPicPr>
          <p:cNvPr id="6" name="Picture 5">
            <a:extLst>
              <a:ext uri="{FF2B5EF4-FFF2-40B4-BE49-F238E27FC236}">
                <a16:creationId xmlns:a16="http://schemas.microsoft.com/office/drawing/2014/main" id="{8AC77207-EC6C-456C-A14C-D0A7A6A62E39}"/>
              </a:ext>
            </a:extLst>
          </p:cNvPr>
          <p:cNvPicPr>
            <a:picLocks noChangeAspect="1"/>
          </p:cNvPicPr>
          <p:nvPr/>
        </p:nvPicPr>
        <p:blipFill>
          <a:blip r:embed="rId3"/>
          <a:stretch>
            <a:fillRect/>
          </a:stretch>
        </p:blipFill>
        <p:spPr>
          <a:xfrm>
            <a:off x="1917471" y="1213443"/>
            <a:ext cx="3480261" cy="3598084"/>
          </a:xfrm>
          <a:prstGeom prst="rect">
            <a:avLst/>
          </a:prstGeom>
        </p:spPr>
      </p:pic>
      <p:pic>
        <p:nvPicPr>
          <p:cNvPr id="7" name="Picture 6">
            <a:extLst>
              <a:ext uri="{FF2B5EF4-FFF2-40B4-BE49-F238E27FC236}">
                <a16:creationId xmlns:a16="http://schemas.microsoft.com/office/drawing/2014/main" id="{A31E98D4-111F-469D-A886-B8BE866F1282}"/>
              </a:ext>
            </a:extLst>
          </p:cNvPr>
          <p:cNvPicPr>
            <a:picLocks noChangeAspect="1"/>
          </p:cNvPicPr>
          <p:nvPr/>
        </p:nvPicPr>
        <p:blipFill>
          <a:blip r:embed="rId4"/>
          <a:stretch>
            <a:fillRect/>
          </a:stretch>
        </p:blipFill>
        <p:spPr>
          <a:xfrm>
            <a:off x="7847832" y="1321188"/>
            <a:ext cx="2315865" cy="1802265"/>
          </a:xfrm>
          <a:prstGeom prst="rect">
            <a:avLst/>
          </a:prstGeom>
        </p:spPr>
      </p:pic>
      <p:pic>
        <p:nvPicPr>
          <p:cNvPr id="8" name="Picture 7">
            <a:extLst>
              <a:ext uri="{FF2B5EF4-FFF2-40B4-BE49-F238E27FC236}">
                <a16:creationId xmlns:a16="http://schemas.microsoft.com/office/drawing/2014/main" id="{270F2FAC-516F-4F29-93DC-CDCA7C95763B}"/>
              </a:ext>
            </a:extLst>
          </p:cNvPr>
          <p:cNvPicPr>
            <a:picLocks noChangeAspect="1"/>
          </p:cNvPicPr>
          <p:nvPr/>
        </p:nvPicPr>
        <p:blipFill>
          <a:blip r:embed="rId5"/>
          <a:stretch>
            <a:fillRect/>
          </a:stretch>
        </p:blipFill>
        <p:spPr>
          <a:xfrm>
            <a:off x="5920137" y="4180451"/>
            <a:ext cx="2221083" cy="1763127"/>
          </a:xfrm>
          <a:prstGeom prst="rect">
            <a:avLst/>
          </a:prstGeom>
        </p:spPr>
      </p:pic>
      <p:cxnSp>
        <p:nvCxnSpPr>
          <p:cNvPr id="12" name="Straight Connector 11">
            <a:extLst>
              <a:ext uri="{FF2B5EF4-FFF2-40B4-BE49-F238E27FC236}">
                <a16:creationId xmlns:a16="http://schemas.microsoft.com/office/drawing/2014/main" id="{3D59A893-6E74-42E3-B0E6-3A4005746F03}"/>
              </a:ext>
            </a:extLst>
          </p:cNvPr>
          <p:cNvCxnSpPr>
            <a:cxnSpLocks/>
          </p:cNvCxnSpPr>
          <p:nvPr/>
        </p:nvCxnSpPr>
        <p:spPr>
          <a:xfrm flipV="1">
            <a:off x="4732715" y="1321188"/>
            <a:ext cx="3115116" cy="474363"/>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9894FF1-1F45-4E83-B30C-F0EBCB1A33B5}"/>
              </a:ext>
            </a:extLst>
          </p:cNvPr>
          <p:cNvCxnSpPr/>
          <p:nvPr/>
        </p:nvCxnSpPr>
        <p:spPr>
          <a:xfrm>
            <a:off x="4732713" y="1795551"/>
            <a:ext cx="3225952" cy="1216935"/>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AA0213-95BF-491C-9999-A874EBB6CC34}"/>
              </a:ext>
            </a:extLst>
          </p:cNvPr>
          <p:cNvCxnSpPr/>
          <p:nvPr/>
        </p:nvCxnSpPr>
        <p:spPr>
          <a:xfrm>
            <a:off x="4732715" y="1906387"/>
            <a:ext cx="1187423" cy="4037191"/>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C128BC-373B-452E-8F97-EC4F0F11E8DE}"/>
              </a:ext>
            </a:extLst>
          </p:cNvPr>
          <p:cNvCxnSpPr/>
          <p:nvPr/>
        </p:nvCxnSpPr>
        <p:spPr>
          <a:xfrm>
            <a:off x="4732716" y="1893413"/>
            <a:ext cx="3408505" cy="2287039"/>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7AD6639-0C2F-4AB0-BE1E-47298C9FC294}"/>
              </a:ext>
            </a:extLst>
          </p:cNvPr>
          <p:cNvSpPr>
            <a:spLocks noGrp="1"/>
          </p:cNvSpPr>
          <p:nvPr>
            <p:ph type="ctrTitle"/>
          </p:nvPr>
        </p:nvSpPr>
        <p:spPr>
          <a:xfrm>
            <a:off x="702918" y="1859244"/>
            <a:ext cx="11137900" cy="2473587"/>
          </a:xfrm>
          <a:noFill/>
        </p:spPr>
        <p:txBody>
          <a:bodyPr/>
          <a:lstStyle/>
          <a:p>
            <a:pPr>
              <a:lnSpc>
                <a:spcPct val="150000"/>
              </a:lnSpc>
            </a:pPr>
            <a:r>
              <a:rPr lang="de-DE" dirty="0">
                <a:latin typeface="Arial Black" panose="020B0A04020102020204" pitchFamily="34" charset="0"/>
              </a:rPr>
              <a:t>GLORI/GLORI-A Infrastructure – Part I</a:t>
            </a:r>
            <a:br>
              <a:rPr lang="de-DE" dirty="0">
                <a:latin typeface="Arial Black" panose="020B0A04020102020204" pitchFamily="34" charset="0"/>
              </a:rPr>
            </a:br>
            <a:r>
              <a:rPr lang="en-US" sz="3200" dirty="0">
                <a:latin typeface="Arial Black" panose="020B0A04020102020204" pitchFamily="34" charset="0"/>
              </a:rPr>
              <a:t>GLORI Digital Twin on </a:t>
            </a:r>
            <a:r>
              <a:rPr lang="en-US" sz="3200" dirty="0" err="1">
                <a:latin typeface="Arial Black" panose="020B0A04020102020204" pitchFamily="34" charset="0"/>
              </a:rPr>
              <a:t>HoreKa</a:t>
            </a:r>
            <a:br>
              <a:rPr lang="de-DE" sz="4267" dirty="0">
                <a:latin typeface="Arial Black" panose="020B0A04020102020204" pitchFamily="34" charset="0"/>
              </a:rPr>
            </a:br>
            <a:r>
              <a:rPr lang="de-DE" sz="2400" dirty="0">
                <a:latin typeface="Arial Black" panose="020B0A04020102020204" pitchFamily="34" charset="0"/>
              </a:rPr>
              <a:t>Xu Xu</a:t>
            </a:r>
            <a:r>
              <a:rPr lang="de-DE" sz="2400" baseline="30000" dirty="0">
                <a:latin typeface="Arial Black" panose="020B0A04020102020204" pitchFamily="34" charset="0"/>
              </a:rPr>
              <a:t>1</a:t>
            </a:r>
            <a:r>
              <a:rPr lang="de-DE" sz="2400" dirty="0">
                <a:latin typeface="Arial Black" panose="020B0A04020102020204" pitchFamily="34" charset="0"/>
              </a:rPr>
              <a:t>, Michael Krayer</a:t>
            </a:r>
            <a:r>
              <a:rPr lang="de-DE" sz="2400" baseline="30000" dirty="0">
                <a:latin typeface="Arial Black" panose="020B0A04020102020204" pitchFamily="34" charset="0"/>
              </a:rPr>
              <a:t>1</a:t>
            </a:r>
            <a:r>
              <a:rPr lang="de-DE" sz="2400" dirty="0">
                <a:latin typeface="Arial Black" panose="020B0A04020102020204" pitchFamily="34" charset="0"/>
              </a:rPr>
              <a:t>, Thorsten Steinert</a:t>
            </a:r>
            <a:r>
              <a:rPr lang="de-DE" sz="2400" baseline="30000" dirty="0">
                <a:latin typeface="Arial Black" panose="020B0A04020102020204" pitchFamily="34" charset="0"/>
              </a:rPr>
              <a:t>1</a:t>
            </a:r>
            <a:r>
              <a:rPr lang="de-DE" sz="2400" dirty="0">
                <a:latin typeface="Arial Black" panose="020B0A04020102020204" pitchFamily="34" charset="0"/>
              </a:rPr>
              <a:t>, Terry Cojean</a:t>
            </a:r>
            <a:r>
              <a:rPr lang="de-DE" sz="2400" baseline="30000" dirty="0">
                <a:latin typeface="Arial Black" panose="020B0A04020102020204" pitchFamily="34" charset="0"/>
              </a:rPr>
              <a:t>2</a:t>
            </a:r>
            <a:endParaRPr lang="en-US" sz="2400" dirty="0">
              <a:latin typeface="Arial Black" panose="020B0A04020102020204" pitchFamily="34" charset="0"/>
            </a:endParaRPr>
          </a:p>
        </p:txBody>
      </p:sp>
      <p:sp>
        <p:nvSpPr>
          <p:cNvPr id="2" name="TextBox 1">
            <a:extLst>
              <a:ext uri="{FF2B5EF4-FFF2-40B4-BE49-F238E27FC236}">
                <a16:creationId xmlns:a16="http://schemas.microsoft.com/office/drawing/2014/main" id="{6E926228-2A36-407A-B780-4C368E2EBF52}"/>
              </a:ext>
            </a:extLst>
          </p:cNvPr>
          <p:cNvSpPr txBox="1"/>
          <p:nvPr/>
        </p:nvSpPr>
        <p:spPr>
          <a:xfrm>
            <a:off x="1533683" y="4978113"/>
            <a:ext cx="7728099" cy="584775"/>
          </a:xfrm>
          <a:prstGeom prst="rect">
            <a:avLst/>
          </a:prstGeom>
          <a:noFill/>
        </p:spPr>
        <p:txBody>
          <a:bodyPr wrap="square" rtlCol="0">
            <a:spAutoFit/>
          </a:bodyPr>
          <a:lstStyle/>
          <a:p>
            <a:r>
              <a:rPr lang="en-US" sz="1600" baseline="30000" dirty="0"/>
              <a:t>1</a:t>
            </a:r>
            <a:r>
              <a:rPr lang="en-US" sz="1600" dirty="0"/>
              <a:t>Deutscher </a:t>
            </a:r>
            <a:r>
              <a:rPr lang="en-US" sz="1600" dirty="0" err="1"/>
              <a:t>Wetterdienst</a:t>
            </a:r>
            <a:r>
              <a:rPr lang="en-US" sz="1600" dirty="0"/>
              <a:t>, Offenbach, Germany</a:t>
            </a:r>
          </a:p>
          <a:p>
            <a:r>
              <a:rPr lang="en-US" sz="1600" baseline="30000" dirty="0"/>
              <a:t>2</a:t>
            </a:r>
            <a:r>
              <a:rPr lang="en-US" sz="1600" dirty="0"/>
              <a:t>Karlsruher </a:t>
            </a:r>
            <a:r>
              <a:rPr lang="en-US" sz="1600" dirty="0" err="1"/>
              <a:t>Institut</a:t>
            </a:r>
            <a:r>
              <a:rPr lang="en-US" sz="1600" dirty="0"/>
              <a:t> </a:t>
            </a:r>
            <a:r>
              <a:rPr lang="en-US" sz="1600" dirty="0" err="1"/>
              <a:t>für</a:t>
            </a:r>
            <a:r>
              <a:rPr lang="en-US" sz="1600" dirty="0"/>
              <a:t> </a:t>
            </a:r>
            <a:r>
              <a:rPr lang="en-US" sz="1600" dirty="0" err="1"/>
              <a:t>Technologie</a:t>
            </a:r>
            <a:endParaRPr lang="en-US" sz="1600" dirty="0"/>
          </a:p>
        </p:txBody>
      </p:sp>
    </p:spTree>
    <p:extLst>
      <p:ext uri="{BB962C8B-B14F-4D97-AF65-F5344CB8AC3E}">
        <p14:creationId xmlns:p14="http://schemas.microsoft.com/office/powerpoint/2010/main" val="2752952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pic>
        <p:nvPicPr>
          <p:cNvPr id="3" name="Picture 2">
            <a:extLst>
              <a:ext uri="{FF2B5EF4-FFF2-40B4-BE49-F238E27FC236}">
                <a16:creationId xmlns:a16="http://schemas.microsoft.com/office/drawing/2014/main" id="{63091F7F-45E1-498C-BCEE-EA8B5B4B04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6014" y="6293093"/>
            <a:ext cx="1352063" cy="564907"/>
          </a:xfrm>
          <a:prstGeom prst="rect">
            <a:avLst/>
          </a:prstGeom>
        </p:spPr>
      </p:pic>
      <p:sp>
        <p:nvSpPr>
          <p:cNvPr id="6" name="Fußzeilenplatzhalter 4">
            <a:extLst>
              <a:ext uri="{FF2B5EF4-FFF2-40B4-BE49-F238E27FC236}">
                <a16:creationId xmlns:a16="http://schemas.microsoft.com/office/drawing/2014/main" id="{A3ABE433-BF70-4487-9F8A-F8B0375979EA}"/>
              </a:ext>
            </a:extLst>
          </p:cNvPr>
          <p:cNvSpPr txBox="1">
            <a:spLocks/>
          </p:cNvSpPr>
          <p:nvPr/>
        </p:nvSpPr>
        <p:spPr>
          <a:xfrm>
            <a:off x="4389818" y="6392457"/>
            <a:ext cx="6085775" cy="3661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570"/>
            <a:r>
              <a:rPr lang="de-DE" sz="1400" dirty="0">
                <a:solidFill>
                  <a:srgbClr val="2D4B9B">
                    <a:tint val="75000"/>
                  </a:srgbClr>
                </a:solidFill>
                <a:latin typeface="Arial"/>
              </a:rPr>
              <a:t>Xu </a:t>
            </a:r>
            <a:r>
              <a:rPr lang="de-DE" sz="1400" dirty="0" err="1">
                <a:solidFill>
                  <a:srgbClr val="2D4B9B">
                    <a:tint val="75000"/>
                  </a:srgbClr>
                </a:solidFill>
                <a:latin typeface="Arial"/>
              </a:rPr>
              <a:t>Xu</a:t>
            </a:r>
            <a:r>
              <a:rPr lang="de-DE" sz="1400" dirty="0">
                <a:solidFill>
                  <a:srgbClr val="2D4B9B">
                    <a:tint val="75000"/>
                  </a:srgbClr>
                </a:solidFill>
                <a:latin typeface="Arial"/>
              </a:rPr>
              <a:t>	</a:t>
            </a:r>
            <a:fld id="{E9444AA1-628A-4E03-82A3-F37BFE8C9C89}" type="slidenum">
              <a:rPr lang="de-DE" sz="1400">
                <a:solidFill>
                  <a:srgbClr val="2D4B9B">
                    <a:tint val="75000"/>
                  </a:srgbClr>
                </a:solidFill>
                <a:latin typeface="Arial"/>
              </a:rPr>
              <a:pPr algn="r" defTabSz="609570"/>
              <a:t>19</a:t>
            </a:fld>
            <a:endParaRPr lang="de-DE" sz="1400" dirty="0">
              <a:solidFill>
                <a:srgbClr val="2D4B9B">
                  <a:tint val="75000"/>
                </a:srgbClr>
              </a:solidFill>
              <a:latin typeface="Arial"/>
            </a:endParaRPr>
          </a:p>
        </p:txBody>
      </p:sp>
      <p:sp>
        <p:nvSpPr>
          <p:cNvPr id="7" name="Titel 1">
            <a:extLst>
              <a:ext uri="{FF2B5EF4-FFF2-40B4-BE49-F238E27FC236}">
                <a16:creationId xmlns:a16="http://schemas.microsoft.com/office/drawing/2014/main" id="{FE8A7A2C-6571-4139-97C9-E3CBDED5A34A}"/>
              </a:ext>
            </a:extLst>
          </p:cNvPr>
          <p:cNvSpPr txBox="1">
            <a:spLocks/>
          </p:cNvSpPr>
          <p:nvPr/>
        </p:nvSpPr>
        <p:spPr>
          <a:xfrm>
            <a:off x="273379" y="505828"/>
            <a:ext cx="8232876" cy="443198"/>
          </a:xfrm>
          <a:prstGeom prst="rect">
            <a:avLst/>
          </a:prstGeom>
        </p:spPr>
        <p:txBody>
          <a:bodyPr vert="horz" wrap="square" lIns="96000" tIns="0" rIns="96000" bIns="0" rtlCol="0" anchor="b" anchorCtr="0">
            <a:spAutoFit/>
          </a:bodyPr>
          <a:lst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a:lstStyle>
          <a:p>
            <a:pPr algn="l" defTabSz="914354"/>
            <a:r>
              <a:rPr lang="de-DE" sz="3200" b="1" dirty="0">
                <a:solidFill>
                  <a:srgbClr val="2D4B9B"/>
                </a:solidFill>
                <a:latin typeface="Arial" panose="020B0604020202020204" pitchFamily="34" charset="0"/>
                <a:cs typeface="Arial" panose="020B0604020202020204" pitchFamily="34" charset="0"/>
              </a:rPr>
              <a:t>GLORI Digital Twin </a:t>
            </a:r>
            <a:r>
              <a:rPr lang="en-US" sz="3200" b="1" dirty="0">
                <a:solidFill>
                  <a:srgbClr val="2D4B9B"/>
                </a:solidFill>
                <a:latin typeface="Arial" panose="020B0604020202020204" pitchFamily="34" charset="0"/>
                <a:cs typeface="Arial" panose="020B0604020202020204" pitchFamily="34" charset="0"/>
              </a:rPr>
              <a:t>Configuration</a:t>
            </a:r>
          </a:p>
        </p:txBody>
      </p:sp>
      <p:pic>
        <p:nvPicPr>
          <p:cNvPr id="8" name="Picture 7">
            <a:extLst>
              <a:ext uri="{FF2B5EF4-FFF2-40B4-BE49-F238E27FC236}">
                <a16:creationId xmlns:a16="http://schemas.microsoft.com/office/drawing/2014/main" id="{79803F61-2CBE-4482-B766-CD195034D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263" y="1825754"/>
            <a:ext cx="3352541" cy="1929949"/>
          </a:xfrm>
          <a:prstGeom prst="rect">
            <a:avLst/>
          </a:prstGeom>
        </p:spPr>
      </p:pic>
      <p:grpSp>
        <p:nvGrpSpPr>
          <p:cNvPr id="9" name="Group 8">
            <a:extLst>
              <a:ext uri="{FF2B5EF4-FFF2-40B4-BE49-F238E27FC236}">
                <a16:creationId xmlns:a16="http://schemas.microsoft.com/office/drawing/2014/main" id="{6EB217C1-B28C-4FC4-A937-B61B222D9E1A}"/>
              </a:ext>
            </a:extLst>
          </p:cNvPr>
          <p:cNvGrpSpPr/>
          <p:nvPr/>
        </p:nvGrpSpPr>
        <p:grpSpPr>
          <a:xfrm>
            <a:off x="573436" y="1544943"/>
            <a:ext cx="1992523" cy="1946741"/>
            <a:chOff x="573620" y="1616393"/>
            <a:chExt cx="2389150" cy="2380301"/>
          </a:xfrm>
        </p:grpSpPr>
        <p:pic>
          <p:nvPicPr>
            <p:cNvPr id="10" name="Picture 9">
              <a:extLst>
                <a:ext uri="{FF2B5EF4-FFF2-40B4-BE49-F238E27FC236}">
                  <a16:creationId xmlns:a16="http://schemas.microsoft.com/office/drawing/2014/main" id="{F1FEEAA3-6F65-4296-95ED-7FACAE542D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620" y="1616393"/>
              <a:ext cx="2389150" cy="2380301"/>
            </a:xfrm>
            <a:prstGeom prst="rect">
              <a:avLst/>
            </a:prstGeom>
          </p:spPr>
        </p:pic>
        <p:sp>
          <p:nvSpPr>
            <p:cNvPr id="11" name="Rectangle 10">
              <a:extLst>
                <a:ext uri="{FF2B5EF4-FFF2-40B4-BE49-F238E27FC236}">
                  <a16:creationId xmlns:a16="http://schemas.microsoft.com/office/drawing/2014/main" id="{FAAA6562-9C32-4348-9F40-76254B43697A}"/>
                </a:ext>
              </a:extLst>
            </p:cNvPr>
            <p:cNvSpPr/>
            <p:nvPr/>
          </p:nvSpPr>
          <p:spPr>
            <a:xfrm rot="18932008">
              <a:off x="2575068" y="2132729"/>
              <a:ext cx="95456" cy="65027"/>
            </a:xfrm>
            <a:prstGeom prst="rect">
              <a:avLst/>
            </a:prstGeom>
            <a:solidFill>
              <a:schemeClr val="bg1">
                <a:alpha val="19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2229D51B-996F-4043-82CB-D756D630B644}"/>
              </a:ext>
            </a:extLst>
          </p:cNvPr>
          <p:cNvCxnSpPr>
            <a:cxnSpLocks/>
          </p:cNvCxnSpPr>
          <p:nvPr/>
        </p:nvCxnSpPr>
        <p:spPr>
          <a:xfrm flipV="1">
            <a:off x="2282424" y="1833185"/>
            <a:ext cx="1706093" cy="90699"/>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CEB1551-29D2-46E9-B7B6-04A48DD4ED92}"/>
              </a:ext>
            </a:extLst>
          </p:cNvPr>
          <p:cNvCxnSpPr>
            <a:cxnSpLocks/>
          </p:cNvCxnSpPr>
          <p:nvPr/>
        </p:nvCxnSpPr>
        <p:spPr>
          <a:xfrm>
            <a:off x="2282425" y="2063759"/>
            <a:ext cx="1693839" cy="1632892"/>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C349507C-5778-4587-A98E-0DF552BBD686}"/>
              </a:ext>
            </a:extLst>
          </p:cNvPr>
          <p:cNvSpPr txBox="1"/>
          <p:nvPr/>
        </p:nvSpPr>
        <p:spPr>
          <a:xfrm>
            <a:off x="4298560" y="1171610"/>
            <a:ext cx="2422729" cy="615553"/>
          </a:xfrm>
          <a:prstGeom prst="rect">
            <a:avLst/>
          </a:prstGeom>
          <a:noFill/>
        </p:spPr>
        <p:txBody>
          <a:bodyPr wrap="square" rtlCol="0">
            <a:spAutoFit/>
          </a:bodyPr>
          <a:lstStyle/>
          <a:p>
            <a:pPr algn="ctr"/>
            <a:r>
              <a:rPr lang="en-US" b="1" dirty="0" err="1">
                <a:solidFill>
                  <a:schemeClr val="tx1">
                    <a:lumMod val="50000"/>
                  </a:schemeClr>
                </a:solidFill>
              </a:rPr>
              <a:t>GlORI</a:t>
            </a:r>
            <a:r>
              <a:rPr lang="en-US" b="1" dirty="0">
                <a:solidFill>
                  <a:schemeClr val="tx1">
                    <a:lumMod val="50000"/>
                  </a:schemeClr>
                </a:solidFill>
              </a:rPr>
              <a:t>-Alps</a:t>
            </a:r>
          </a:p>
          <a:p>
            <a:pPr algn="ctr"/>
            <a:r>
              <a:rPr lang="en-US" sz="1600" dirty="0">
                <a:solidFill>
                  <a:schemeClr val="tx1">
                    <a:lumMod val="50000"/>
                  </a:schemeClr>
                </a:solidFill>
              </a:rPr>
              <a:t> Basic Setup (CH2)</a:t>
            </a:r>
          </a:p>
        </p:txBody>
      </p:sp>
      <p:cxnSp>
        <p:nvCxnSpPr>
          <p:cNvPr id="15" name="Straight Arrow Connector 14">
            <a:extLst>
              <a:ext uri="{FF2B5EF4-FFF2-40B4-BE49-F238E27FC236}">
                <a16:creationId xmlns:a16="http://schemas.microsoft.com/office/drawing/2014/main" id="{7EBAE9F5-4E3E-48B4-A1B9-C5ED515F7743}"/>
              </a:ext>
            </a:extLst>
          </p:cNvPr>
          <p:cNvCxnSpPr>
            <a:cxnSpLocks/>
          </p:cNvCxnSpPr>
          <p:nvPr/>
        </p:nvCxnSpPr>
        <p:spPr>
          <a:xfrm>
            <a:off x="7431140" y="2790727"/>
            <a:ext cx="704984" cy="0"/>
          </a:xfrm>
          <a:prstGeom prst="straightConnector1">
            <a:avLst/>
          </a:prstGeom>
          <a:ln w="38100">
            <a:solidFill>
              <a:srgbClr val="AC341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BF81D5F-0867-4463-8E17-501DCE6EC8CE}"/>
              </a:ext>
            </a:extLst>
          </p:cNvPr>
          <p:cNvSpPr txBox="1"/>
          <p:nvPr/>
        </p:nvSpPr>
        <p:spPr>
          <a:xfrm>
            <a:off x="4476770" y="3867017"/>
            <a:ext cx="3240661" cy="2130840"/>
          </a:xfrm>
          <a:prstGeom prst="rect">
            <a:avLst/>
          </a:prstGeom>
          <a:noFill/>
        </p:spPr>
        <p:txBody>
          <a:bodyPr wrap="square" rtlCol="0">
            <a:spAutoFit/>
          </a:bodyPr>
          <a:lstStyle/>
          <a:p>
            <a:pPr>
              <a:lnSpc>
                <a:spcPct val="150000"/>
              </a:lnSpc>
            </a:pPr>
            <a:r>
              <a:rPr lang="de-DE" altLang="de-DE" sz="1500" dirty="0" err="1">
                <a:solidFill>
                  <a:srgbClr val="292929"/>
                </a:solidFill>
                <a:latin typeface="Bahnschrift" panose="020B0502040204020203" pitchFamily="34" charset="0"/>
              </a:rPr>
              <a:t>Deterministic</a:t>
            </a:r>
            <a:r>
              <a:rPr lang="de-DE" altLang="de-DE" sz="1500" dirty="0">
                <a:solidFill>
                  <a:srgbClr val="292929"/>
                </a:solidFill>
                <a:latin typeface="Bahnschrift" panose="020B0502040204020203" pitchFamily="34" charset="0"/>
              </a:rPr>
              <a:t> Run: 2 km</a:t>
            </a:r>
          </a:p>
          <a:p>
            <a:pPr>
              <a:lnSpc>
                <a:spcPct val="150000"/>
              </a:lnSpc>
            </a:pPr>
            <a:r>
              <a:rPr lang="de-DE" altLang="de-DE" sz="1500" dirty="0">
                <a:solidFill>
                  <a:srgbClr val="292929"/>
                </a:solidFill>
                <a:latin typeface="Bahnschrift" panose="020B0502040204020203" pitchFamily="34" charset="0"/>
              </a:rPr>
              <a:t>Ensembles:   2 km</a:t>
            </a:r>
          </a:p>
          <a:p>
            <a:pPr>
              <a:lnSpc>
                <a:spcPct val="150000"/>
              </a:lnSpc>
            </a:pPr>
            <a:r>
              <a:rPr lang="de-DE" altLang="de-DE" sz="1500" b="1" i="1" dirty="0">
                <a:solidFill>
                  <a:srgbClr val="292929"/>
                </a:solidFill>
                <a:latin typeface="Bahnschrift" panose="020B0502040204020203" pitchFamily="34" charset="0"/>
              </a:rPr>
              <a:t>Nest</a:t>
            </a:r>
            <a:r>
              <a:rPr lang="de-DE" altLang="de-DE" sz="1500" i="1" dirty="0">
                <a:solidFill>
                  <a:srgbClr val="292929"/>
                </a:solidFill>
                <a:latin typeface="Bahnschrift" panose="020B0502040204020203" pitchFamily="34" charset="0"/>
              </a:rPr>
              <a:t> (</a:t>
            </a:r>
            <a:r>
              <a:rPr lang="de-DE" altLang="de-DE" sz="1500" i="1" dirty="0" err="1">
                <a:solidFill>
                  <a:srgbClr val="292929"/>
                </a:solidFill>
                <a:latin typeface="Bahnschrift" panose="020B0502040204020203" pitchFamily="34" charset="0"/>
              </a:rPr>
              <a:t>two-way-nested</a:t>
            </a:r>
            <a:r>
              <a:rPr lang="de-DE" altLang="de-DE" sz="1500" i="1" dirty="0">
                <a:solidFill>
                  <a:srgbClr val="292929"/>
                </a:solidFill>
                <a:latin typeface="Bahnschrift" panose="020B0502040204020203" pitchFamily="34" charset="0"/>
              </a:rPr>
              <a:t>)</a:t>
            </a:r>
          </a:p>
          <a:p>
            <a:pPr>
              <a:lnSpc>
                <a:spcPct val="150000"/>
              </a:lnSpc>
            </a:pPr>
            <a:r>
              <a:rPr lang="de-DE" altLang="de-DE" sz="1500" dirty="0" err="1">
                <a:solidFill>
                  <a:srgbClr val="292929"/>
                </a:solidFill>
                <a:latin typeface="Bahnschrift" panose="020B0502040204020203" pitchFamily="34" charset="0"/>
              </a:rPr>
              <a:t>Deterministic</a:t>
            </a:r>
            <a:r>
              <a:rPr lang="de-DE" altLang="de-DE" sz="1500" dirty="0">
                <a:solidFill>
                  <a:srgbClr val="292929"/>
                </a:solidFill>
                <a:latin typeface="Bahnschrift" panose="020B0502040204020203" pitchFamily="34" charset="0"/>
              </a:rPr>
              <a:t> Run: 1 km</a:t>
            </a:r>
          </a:p>
          <a:p>
            <a:pPr>
              <a:lnSpc>
                <a:spcPct val="150000"/>
              </a:lnSpc>
            </a:pPr>
            <a:r>
              <a:rPr lang="de-DE" altLang="de-DE" sz="1500" dirty="0">
                <a:solidFill>
                  <a:srgbClr val="292929"/>
                </a:solidFill>
                <a:latin typeface="Bahnschrift" panose="020B0502040204020203" pitchFamily="34" charset="0"/>
              </a:rPr>
              <a:t>Ensembles:    1 km</a:t>
            </a:r>
          </a:p>
          <a:p>
            <a:pPr>
              <a:lnSpc>
                <a:spcPct val="150000"/>
              </a:lnSpc>
            </a:pPr>
            <a:r>
              <a:rPr lang="de-DE" altLang="de-DE" sz="1500" dirty="0">
                <a:solidFill>
                  <a:srgbClr val="292929"/>
                </a:solidFill>
                <a:latin typeface="Bahnschrift" panose="020B0502040204020203" pitchFamily="34" charset="0"/>
              </a:rPr>
              <a:t>Ensemble </a:t>
            </a:r>
            <a:r>
              <a:rPr lang="de-DE" altLang="de-DE" sz="1500" dirty="0" err="1">
                <a:solidFill>
                  <a:srgbClr val="292929"/>
                </a:solidFill>
                <a:latin typeface="Bahnschrift" panose="020B0502040204020203" pitchFamily="34" charset="0"/>
              </a:rPr>
              <a:t>members</a:t>
            </a:r>
            <a:r>
              <a:rPr lang="de-DE" altLang="de-DE" sz="1500" dirty="0">
                <a:solidFill>
                  <a:srgbClr val="292929"/>
                </a:solidFill>
                <a:latin typeface="Bahnschrift" panose="020B0502040204020203" pitchFamily="34" charset="0"/>
              </a:rPr>
              <a:t>: 40</a:t>
            </a:r>
          </a:p>
        </p:txBody>
      </p:sp>
      <p:sp>
        <p:nvSpPr>
          <p:cNvPr id="17" name="TextBox 16">
            <a:extLst>
              <a:ext uri="{FF2B5EF4-FFF2-40B4-BE49-F238E27FC236}">
                <a16:creationId xmlns:a16="http://schemas.microsoft.com/office/drawing/2014/main" id="{56CF2414-DF84-4E8B-B03A-831368295C0E}"/>
              </a:ext>
            </a:extLst>
          </p:cNvPr>
          <p:cNvSpPr txBox="1"/>
          <p:nvPr/>
        </p:nvSpPr>
        <p:spPr>
          <a:xfrm>
            <a:off x="8453889" y="1215175"/>
            <a:ext cx="3442543" cy="646331"/>
          </a:xfrm>
          <a:prstGeom prst="rect">
            <a:avLst/>
          </a:prstGeom>
          <a:noFill/>
        </p:spPr>
        <p:txBody>
          <a:bodyPr wrap="square" rtlCol="0">
            <a:spAutoFit/>
          </a:bodyPr>
          <a:lstStyle/>
          <a:p>
            <a:r>
              <a:rPr lang="en-US" b="1" dirty="0">
                <a:solidFill>
                  <a:schemeClr val="tx1">
                    <a:lumMod val="50000"/>
                  </a:schemeClr>
                </a:solidFill>
              </a:rPr>
              <a:t>High resolution assimilation</a:t>
            </a:r>
          </a:p>
          <a:p>
            <a:r>
              <a:rPr lang="en-US" b="1" dirty="0">
                <a:solidFill>
                  <a:schemeClr val="tx1">
                    <a:lumMod val="50000"/>
                  </a:schemeClr>
                </a:solidFill>
              </a:rPr>
              <a:t>                </a:t>
            </a:r>
            <a:r>
              <a:rPr lang="en-US" dirty="0">
                <a:solidFill>
                  <a:schemeClr val="tx1">
                    <a:lumMod val="50000"/>
                  </a:schemeClr>
                </a:solidFill>
              </a:rPr>
              <a:t>(CH1)</a:t>
            </a:r>
          </a:p>
        </p:txBody>
      </p:sp>
      <p:sp>
        <p:nvSpPr>
          <p:cNvPr id="18" name="TextBox 17">
            <a:extLst>
              <a:ext uri="{FF2B5EF4-FFF2-40B4-BE49-F238E27FC236}">
                <a16:creationId xmlns:a16="http://schemas.microsoft.com/office/drawing/2014/main" id="{CCB971EE-4A06-462F-9164-BF628FE9F674}"/>
              </a:ext>
            </a:extLst>
          </p:cNvPr>
          <p:cNvSpPr txBox="1"/>
          <p:nvPr/>
        </p:nvSpPr>
        <p:spPr>
          <a:xfrm>
            <a:off x="427435" y="1128083"/>
            <a:ext cx="2422731" cy="369332"/>
          </a:xfrm>
          <a:prstGeom prst="rect">
            <a:avLst/>
          </a:prstGeom>
          <a:noFill/>
        </p:spPr>
        <p:txBody>
          <a:bodyPr wrap="square" rtlCol="0">
            <a:spAutoFit/>
          </a:bodyPr>
          <a:lstStyle/>
          <a:p>
            <a:r>
              <a:rPr lang="en-US" b="1" dirty="0">
                <a:solidFill>
                  <a:schemeClr val="tx1">
                    <a:lumMod val="50000"/>
                  </a:schemeClr>
                </a:solidFill>
              </a:rPr>
              <a:t>Global – EU nested</a:t>
            </a:r>
            <a:endParaRPr lang="en-US" sz="1600" dirty="0">
              <a:solidFill>
                <a:schemeClr val="tx1">
                  <a:lumMod val="50000"/>
                </a:schemeClr>
              </a:solidFill>
            </a:endParaRPr>
          </a:p>
        </p:txBody>
      </p:sp>
      <p:sp>
        <p:nvSpPr>
          <p:cNvPr id="19" name="Rectangle 18">
            <a:extLst>
              <a:ext uri="{FF2B5EF4-FFF2-40B4-BE49-F238E27FC236}">
                <a16:creationId xmlns:a16="http://schemas.microsoft.com/office/drawing/2014/main" id="{3AA016AC-4FC5-4D4B-8A6D-42E50C91BC83}"/>
              </a:ext>
            </a:extLst>
          </p:cNvPr>
          <p:cNvSpPr/>
          <p:nvPr/>
        </p:nvSpPr>
        <p:spPr>
          <a:xfrm>
            <a:off x="295395" y="3589503"/>
            <a:ext cx="3818612" cy="2477088"/>
          </a:xfrm>
          <a:prstGeom prst="rect">
            <a:avLst/>
          </a:prstGeom>
        </p:spPr>
        <p:txBody>
          <a:bodyPr wrap="square">
            <a:spAutoFit/>
          </a:bodyPr>
          <a:lstStyle/>
          <a:p>
            <a:pPr>
              <a:lnSpc>
                <a:spcPct val="150000"/>
              </a:lnSpc>
            </a:pPr>
            <a:r>
              <a:rPr lang="de-DE" altLang="de-DE" sz="1500" dirty="0" err="1">
                <a:solidFill>
                  <a:srgbClr val="292929"/>
                </a:solidFill>
                <a:latin typeface="Bahnschrift" panose="020B0502040204020203" pitchFamily="34" charset="0"/>
              </a:rPr>
              <a:t>Deterministic</a:t>
            </a:r>
            <a:r>
              <a:rPr lang="de-DE" altLang="de-DE" sz="1500" dirty="0">
                <a:solidFill>
                  <a:srgbClr val="292929"/>
                </a:solidFill>
                <a:latin typeface="Bahnschrift" panose="020B0502040204020203" pitchFamily="34" charset="0"/>
              </a:rPr>
              <a:t> Run: 13 km              6.5km</a:t>
            </a:r>
          </a:p>
          <a:p>
            <a:pPr>
              <a:lnSpc>
                <a:spcPct val="150000"/>
              </a:lnSpc>
            </a:pPr>
            <a:r>
              <a:rPr lang="de-DE" altLang="de-DE" sz="1500" dirty="0">
                <a:solidFill>
                  <a:srgbClr val="292929"/>
                </a:solidFill>
                <a:latin typeface="Bahnschrift" panose="020B0502040204020203" pitchFamily="34" charset="0"/>
              </a:rPr>
              <a:t>Ensemble:     26 km</a:t>
            </a:r>
          </a:p>
          <a:p>
            <a:pPr>
              <a:lnSpc>
                <a:spcPct val="150000"/>
              </a:lnSpc>
            </a:pPr>
            <a:r>
              <a:rPr lang="de-DE" altLang="de-DE" sz="1500" dirty="0">
                <a:solidFill>
                  <a:srgbClr val="292929"/>
                </a:solidFill>
                <a:latin typeface="Bahnschrift" panose="020B0502040204020203" pitchFamily="34" charset="0"/>
              </a:rPr>
              <a:t>EU (</a:t>
            </a:r>
            <a:r>
              <a:rPr lang="de-DE" altLang="de-DE" sz="1500" dirty="0" err="1">
                <a:solidFill>
                  <a:srgbClr val="292929"/>
                </a:solidFill>
                <a:latin typeface="Bahnschrift" panose="020B0502040204020203" pitchFamily="34" charset="0"/>
              </a:rPr>
              <a:t>two-way-nested</a:t>
            </a:r>
            <a:r>
              <a:rPr lang="de-DE" altLang="de-DE" sz="1500" dirty="0">
                <a:solidFill>
                  <a:srgbClr val="292929"/>
                </a:solidFill>
                <a:latin typeface="Bahnschrift" panose="020B0502040204020203" pitchFamily="34" charset="0"/>
              </a:rPr>
              <a:t>)</a:t>
            </a:r>
          </a:p>
          <a:p>
            <a:pPr>
              <a:lnSpc>
                <a:spcPct val="150000"/>
              </a:lnSpc>
            </a:pPr>
            <a:r>
              <a:rPr lang="de-DE" altLang="de-DE" sz="1500" dirty="0" err="1">
                <a:solidFill>
                  <a:srgbClr val="292929"/>
                </a:solidFill>
                <a:latin typeface="Bahnschrift" panose="020B0502040204020203" pitchFamily="34" charset="0"/>
              </a:rPr>
              <a:t>Deterministic</a:t>
            </a:r>
            <a:r>
              <a:rPr lang="de-DE" altLang="de-DE" sz="1500" dirty="0">
                <a:solidFill>
                  <a:srgbClr val="292929"/>
                </a:solidFill>
                <a:latin typeface="Bahnschrift" panose="020B0502040204020203" pitchFamily="34" charset="0"/>
              </a:rPr>
              <a:t> Run:  6.5 km             3.25km</a:t>
            </a:r>
          </a:p>
          <a:p>
            <a:pPr>
              <a:lnSpc>
                <a:spcPct val="150000"/>
              </a:lnSpc>
            </a:pPr>
            <a:r>
              <a:rPr lang="de-DE" altLang="de-DE" sz="1500" dirty="0">
                <a:solidFill>
                  <a:srgbClr val="292929"/>
                </a:solidFill>
                <a:latin typeface="Bahnschrift" panose="020B0502040204020203" pitchFamily="34" charset="0"/>
              </a:rPr>
              <a:t>Ensembles:      13 km</a:t>
            </a:r>
          </a:p>
          <a:p>
            <a:pPr>
              <a:lnSpc>
                <a:spcPct val="150000"/>
              </a:lnSpc>
            </a:pPr>
            <a:r>
              <a:rPr lang="de-DE" altLang="de-DE" sz="1500" dirty="0">
                <a:solidFill>
                  <a:srgbClr val="292929"/>
                </a:solidFill>
                <a:latin typeface="Bahnschrift" panose="020B0502040204020203" pitchFamily="34" charset="0"/>
              </a:rPr>
              <a:t>Ensemble </a:t>
            </a:r>
            <a:r>
              <a:rPr lang="de-DE" altLang="de-DE" sz="1500" dirty="0" err="1">
                <a:solidFill>
                  <a:srgbClr val="292929"/>
                </a:solidFill>
                <a:latin typeface="Bahnschrift" panose="020B0502040204020203" pitchFamily="34" charset="0"/>
              </a:rPr>
              <a:t>members</a:t>
            </a:r>
            <a:r>
              <a:rPr lang="de-DE" altLang="de-DE" sz="1500" dirty="0">
                <a:solidFill>
                  <a:srgbClr val="292929"/>
                </a:solidFill>
                <a:latin typeface="Bahnschrift" panose="020B0502040204020203" pitchFamily="34" charset="0"/>
              </a:rPr>
              <a:t>: 40</a:t>
            </a:r>
          </a:p>
          <a:p>
            <a:pPr>
              <a:lnSpc>
                <a:spcPct val="150000"/>
              </a:lnSpc>
            </a:pPr>
            <a:r>
              <a:rPr lang="en-US" altLang="de-DE" sz="1500" dirty="0">
                <a:solidFill>
                  <a:srgbClr val="292929"/>
                </a:solidFill>
                <a:latin typeface="Bahnschrift" panose="020B0502040204020203" pitchFamily="34" charset="0"/>
              </a:rPr>
              <a:t>Hybrid data assimilation: 3dvar + LETKF</a:t>
            </a:r>
            <a:endParaRPr lang="de-DE" altLang="de-DE" sz="1500" dirty="0">
              <a:solidFill>
                <a:srgbClr val="292929"/>
              </a:solidFill>
              <a:latin typeface="Bahnschrift" panose="020B0502040204020203" pitchFamily="34" charset="0"/>
            </a:endParaRPr>
          </a:p>
        </p:txBody>
      </p:sp>
      <p:cxnSp>
        <p:nvCxnSpPr>
          <p:cNvPr id="20" name="Straight Arrow Connector 19">
            <a:extLst>
              <a:ext uri="{FF2B5EF4-FFF2-40B4-BE49-F238E27FC236}">
                <a16:creationId xmlns:a16="http://schemas.microsoft.com/office/drawing/2014/main" id="{80A04508-B31A-4A75-AF0E-04BC01CA16D6}"/>
              </a:ext>
            </a:extLst>
          </p:cNvPr>
          <p:cNvCxnSpPr/>
          <p:nvPr/>
        </p:nvCxnSpPr>
        <p:spPr>
          <a:xfrm>
            <a:off x="2528521" y="3840001"/>
            <a:ext cx="269983"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71D3199-5152-4C5E-A2E9-0027053C9794}"/>
              </a:ext>
            </a:extLst>
          </p:cNvPr>
          <p:cNvCxnSpPr>
            <a:cxnSpLocks/>
          </p:cNvCxnSpPr>
          <p:nvPr/>
        </p:nvCxnSpPr>
        <p:spPr>
          <a:xfrm>
            <a:off x="2615440" y="4840823"/>
            <a:ext cx="287392"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677C3D05-394C-40BD-8E87-172928650512}"/>
              </a:ext>
            </a:extLst>
          </p:cNvPr>
          <p:cNvPicPr>
            <a:picLocks noChangeAspect="1"/>
          </p:cNvPicPr>
          <p:nvPr/>
        </p:nvPicPr>
        <p:blipFill>
          <a:blip r:embed="rId6"/>
          <a:stretch>
            <a:fillRect/>
          </a:stretch>
        </p:blipFill>
        <p:spPr>
          <a:xfrm>
            <a:off x="8415459" y="1833186"/>
            <a:ext cx="3156112" cy="2222615"/>
          </a:xfrm>
          <a:prstGeom prst="rect">
            <a:avLst/>
          </a:prstGeom>
        </p:spPr>
      </p:pic>
      <p:sp>
        <p:nvSpPr>
          <p:cNvPr id="23" name="TextBox 22">
            <a:extLst>
              <a:ext uri="{FF2B5EF4-FFF2-40B4-BE49-F238E27FC236}">
                <a16:creationId xmlns:a16="http://schemas.microsoft.com/office/drawing/2014/main" id="{681B80C3-1DBE-428C-AC89-B86FE8333ABF}"/>
              </a:ext>
            </a:extLst>
          </p:cNvPr>
          <p:cNvSpPr txBox="1"/>
          <p:nvPr/>
        </p:nvSpPr>
        <p:spPr>
          <a:xfrm>
            <a:off x="8778223" y="4055799"/>
            <a:ext cx="2628212" cy="2130840"/>
          </a:xfrm>
          <a:prstGeom prst="rect">
            <a:avLst/>
          </a:prstGeom>
          <a:noFill/>
        </p:spPr>
        <p:txBody>
          <a:bodyPr wrap="square" rtlCol="0">
            <a:spAutoFit/>
          </a:bodyPr>
          <a:lstStyle/>
          <a:p>
            <a:pPr>
              <a:lnSpc>
                <a:spcPct val="150000"/>
              </a:lnSpc>
            </a:pPr>
            <a:r>
              <a:rPr lang="de-DE" altLang="de-DE" sz="1500" dirty="0" err="1">
                <a:solidFill>
                  <a:srgbClr val="292929"/>
                </a:solidFill>
                <a:latin typeface="Bahnschrift" panose="020B0502040204020203" pitchFamily="34" charset="0"/>
              </a:rPr>
              <a:t>Deterministic</a:t>
            </a:r>
            <a:r>
              <a:rPr lang="de-DE" altLang="de-DE" sz="1500" dirty="0">
                <a:solidFill>
                  <a:srgbClr val="292929"/>
                </a:solidFill>
                <a:latin typeface="Bahnschrift" panose="020B0502040204020203" pitchFamily="34" charset="0"/>
              </a:rPr>
              <a:t> Run: 1 km</a:t>
            </a:r>
          </a:p>
          <a:p>
            <a:pPr>
              <a:lnSpc>
                <a:spcPct val="150000"/>
              </a:lnSpc>
            </a:pPr>
            <a:r>
              <a:rPr lang="de-DE" altLang="de-DE" sz="1500" dirty="0">
                <a:solidFill>
                  <a:srgbClr val="292929"/>
                </a:solidFill>
                <a:latin typeface="Bahnschrift" panose="020B0502040204020203" pitchFamily="34" charset="0"/>
              </a:rPr>
              <a:t>Ensembles:   1 km</a:t>
            </a:r>
          </a:p>
          <a:p>
            <a:pPr>
              <a:lnSpc>
                <a:spcPct val="150000"/>
              </a:lnSpc>
            </a:pPr>
            <a:r>
              <a:rPr lang="de-DE" altLang="de-DE" sz="1500" b="1" i="1" dirty="0">
                <a:solidFill>
                  <a:srgbClr val="292929"/>
                </a:solidFill>
                <a:latin typeface="Bahnschrift" panose="020B0502040204020203" pitchFamily="34" charset="0"/>
              </a:rPr>
              <a:t>Nest</a:t>
            </a:r>
            <a:r>
              <a:rPr lang="de-DE" altLang="de-DE" sz="1500" i="1" dirty="0">
                <a:solidFill>
                  <a:srgbClr val="292929"/>
                </a:solidFill>
                <a:latin typeface="Bahnschrift" panose="020B0502040204020203" pitchFamily="34" charset="0"/>
              </a:rPr>
              <a:t> (</a:t>
            </a:r>
            <a:r>
              <a:rPr lang="de-DE" altLang="de-DE" sz="1500" i="1" dirty="0" err="1">
                <a:solidFill>
                  <a:srgbClr val="292929"/>
                </a:solidFill>
                <a:latin typeface="Bahnschrift" panose="020B0502040204020203" pitchFamily="34" charset="0"/>
              </a:rPr>
              <a:t>two-way-nested</a:t>
            </a:r>
            <a:r>
              <a:rPr lang="de-DE" altLang="de-DE" sz="1500" i="1" dirty="0">
                <a:solidFill>
                  <a:srgbClr val="292929"/>
                </a:solidFill>
                <a:latin typeface="Bahnschrift" panose="020B0502040204020203" pitchFamily="34" charset="0"/>
              </a:rPr>
              <a:t>)</a:t>
            </a:r>
          </a:p>
          <a:p>
            <a:pPr>
              <a:lnSpc>
                <a:spcPct val="150000"/>
              </a:lnSpc>
            </a:pPr>
            <a:r>
              <a:rPr lang="de-DE" altLang="de-DE" sz="1500" dirty="0" err="1">
                <a:solidFill>
                  <a:srgbClr val="292929"/>
                </a:solidFill>
                <a:latin typeface="Bahnschrift" panose="020B0502040204020203" pitchFamily="34" charset="0"/>
              </a:rPr>
              <a:t>Deterministic</a:t>
            </a:r>
            <a:r>
              <a:rPr lang="de-DE" altLang="de-DE" sz="1500" dirty="0">
                <a:solidFill>
                  <a:srgbClr val="292929"/>
                </a:solidFill>
                <a:latin typeface="Bahnschrift" panose="020B0502040204020203" pitchFamily="34" charset="0"/>
              </a:rPr>
              <a:t> Run: 500m</a:t>
            </a:r>
          </a:p>
          <a:p>
            <a:pPr>
              <a:lnSpc>
                <a:spcPct val="150000"/>
              </a:lnSpc>
            </a:pPr>
            <a:r>
              <a:rPr lang="de-DE" altLang="de-DE" sz="1500" dirty="0">
                <a:solidFill>
                  <a:srgbClr val="292929"/>
                </a:solidFill>
                <a:latin typeface="Bahnschrift" panose="020B0502040204020203" pitchFamily="34" charset="0"/>
              </a:rPr>
              <a:t>Ensembles:    500m</a:t>
            </a:r>
          </a:p>
          <a:p>
            <a:pPr>
              <a:lnSpc>
                <a:spcPct val="150000"/>
              </a:lnSpc>
            </a:pPr>
            <a:r>
              <a:rPr lang="de-DE" altLang="de-DE" sz="1500" dirty="0">
                <a:solidFill>
                  <a:srgbClr val="292929"/>
                </a:solidFill>
                <a:latin typeface="Bahnschrift" panose="020B0502040204020203" pitchFamily="34" charset="0"/>
              </a:rPr>
              <a:t>Ensemble </a:t>
            </a:r>
            <a:r>
              <a:rPr lang="de-DE" altLang="de-DE" sz="1500" dirty="0" err="1">
                <a:solidFill>
                  <a:srgbClr val="292929"/>
                </a:solidFill>
                <a:latin typeface="Bahnschrift" panose="020B0502040204020203" pitchFamily="34" charset="0"/>
              </a:rPr>
              <a:t>members</a:t>
            </a:r>
            <a:r>
              <a:rPr lang="de-DE" altLang="de-DE" sz="1500" dirty="0">
                <a:solidFill>
                  <a:srgbClr val="292929"/>
                </a:solidFill>
                <a:latin typeface="Bahnschrift" panose="020B0502040204020203" pitchFamily="34" charset="0"/>
              </a:rPr>
              <a:t>: 40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194E7EF-1789-34C9-C1CE-704234B1482F}"/>
              </a:ext>
            </a:extLst>
          </p:cNvPr>
          <p:cNvSpPr txBox="1"/>
          <p:nvPr/>
        </p:nvSpPr>
        <p:spPr>
          <a:xfrm>
            <a:off x="1155350" y="1337719"/>
            <a:ext cx="9166437" cy="46519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it-IT" sz="2000" dirty="0">
                <a:solidFill>
                  <a:schemeClr val="accent6">
                    <a:lumMod val="75000"/>
                  </a:schemeClr>
                </a:solidFill>
                <a:latin typeface="Arial" panose="020B0604020202020204" pitchFamily="34" charset="0"/>
                <a:cs typeface="Arial" panose="020B0604020202020204" pitchFamily="34" charset="0"/>
              </a:rPr>
              <a:t>PP C2I4LC (</a:t>
            </a:r>
            <a:r>
              <a:rPr lang="it-IT" sz="2000" dirty="0" err="1">
                <a:solidFill>
                  <a:schemeClr val="accent6">
                    <a:lumMod val="75000"/>
                  </a:schemeClr>
                </a:solidFill>
                <a:latin typeface="Arial" panose="020B0604020202020204" pitchFamily="34" charset="0"/>
                <a:cs typeface="Arial" panose="020B0604020202020204" pitchFamily="34" charset="0"/>
              </a:rPr>
              <a:t>Stefan’s</a:t>
            </a:r>
            <a:r>
              <a:rPr lang="it-IT" sz="2000" dirty="0">
                <a:solidFill>
                  <a:schemeClr val="accent6">
                    <a:lumMod val="75000"/>
                  </a:schemeClr>
                </a:solidFill>
                <a:latin typeface="Arial" panose="020B0604020202020204" pitchFamily="34" charset="0"/>
                <a:cs typeface="Arial" panose="020B0604020202020204" pitchFamily="34" charset="0"/>
              </a:rPr>
              <a:t> talk in a </a:t>
            </a:r>
            <a:r>
              <a:rPr lang="it-IT" sz="2000" dirty="0" err="1">
                <a:solidFill>
                  <a:schemeClr val="accent6">
                    <a:lumMod val="75000"/>
                  </a:schemeClr>
                </a:solidFill>
                <a:latin typeface="Arial" panose="020B0604020202020204" pitchFamily="34" charset="0"/>
                <a:cs typeface="Arial" panose="020B0604020202020204" pitchFamily="34" charset="0"/>
              </a:rPr>
              <a:t>few</a:t>
            </a:r>
            <a:r>
              <a:rPr lang="it-IT" sz="2000" dirty="0">
                <a:solidFill>
                  <a:schemeClr val="accent6">
                    <a:lumMod val="75000"/>
                  </a:schemeClr>
                </a:solidFill>
                <a:latin typeface="Arial" panose="020B0604020202020204" pitchFamily="34" charset="0"/>
                <a:cs typeface="Arial" panose="020B0604020202020204" pitchFamily="34" charset="0"/>
              </a:rPr>
              <a:t> minutes)</a:t>
            </a:r>
          </a:p>
          <a:p>
            <a:pPr marL="285750" indent="-285750">
              <a:lnSpc>
                <a:spcPct val="150000"/>
              </a:lnSpc>
              <a:buFont typeface="Arial" panose="020B0604020202020204" pitchFamily="34" charset="0"/>
              <a:buChar char="•"/>
            </a:pPr>
            <a:r>
              <a:rPr lang="en-GB" sz="2000" dirty="0">
                <a:solidFill>
                  <a:schemeClr val="accent6">
                    <a:lumMod val="75000"/>
                  </a:schemeClr>
                </a:solidFill>
                <a:effectLst/>
                <a:latin typeface="Arial" panose="020B0604020202020204" pitchFamily="34" charset="0"/>
                <a:ea typeface="Times New Roman" panose="02020603050405020304" pitchFamily="18" charset="0"/>
              </a:rPr>
              <a:t>SCA Report and Open-Source Release (</a:t>
            </a:r>
            <a:r>
              <a:rPr lang="en-GB" sz="2000" dirty="0" err="1">
                <a:solidFill>
                  <a:schemeClr val="accent6">
                    <a:lumMod val="75000"/>
                  </a:schemeClr>
                </a:solidFill>
                <a:effectLst/>
                <a:latin typeface="Arial" panose="020B0604020202020204" pitchFamily="34" charset="0"/>
                <a:ea typeface="Times New Roman" panose="02020603050405020304" pitchFamily="18" charset="0"/>
              </a:rPr>
              <a:t>Uli’s</a:t>
            </a:r>
            <a:r>
              <a:rPr lang="en-GB" sz="2000" dirty="0">
                <a:solidFill>
                  <a:schemeClr val="accent6">
                    <a:lumMod val="75000"/>
                  </a:schemeClr>
                </a:solidFill>
                <a:effectLst/>
                <a:latin typeface="Arial" panose="020B0604020202020204" pitchFamily="34" charset="0"/>
                <a:ea typeface="Times New Roman" panose="02020603050405020304" pitchFamily="18" charset="0"/>
              </a:rPr>
              <a:t> talk in a few minutes)</a:t>
            </a:r>
          </a:p>
          <a:p>
            <a:pPr marL="285750" indent="-285750">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ICON-C Update (by Xavier)</a:t>
            </a:r>
          </a:p>
          <a:p>
            <a:pPr marL="285750" indent="-285750">
              <a:lnSpc>
                <a:spcPct val="150000"/>
              </a:lnSpc>
              <a:buFont typeface="Arial" panose="020B0604020202020204" pitchFamily="34" charset="0"/>
              <a:buChar char="•"/>
            </a:pPr>
            <a:r>
              <a:rPr lang="en-GB" sz="2000" dirty="0">
                <a:solidFill>
                  <a:srgbClr val="00000A"/>
                </a:solidFill>
                <a:latin typeface="Arial" panose="020B0604020202020204" pitchFamily="34" charset="0"/>
                <a:cs typeface="Arial" panose="020B0604020202020204" pitchFamily="34" charset="0"/>
              </a:rPr>
              <a:t>Update ICON on GPU and status of the gt4py </a:t>
            </a:r>
            <a:r>
              <a:rPr lang="en-GB" sz="2000" dirty="0" err="1">
                <a:solidFill>
                  <a:srgbClr val="00000A"/>
                </a:solidFill>
                <a:latin typeface="Arial" panose="020B0604020202020204" pitchFamily="34" charset="0"/>
                <a:cs typeface="Arial" panose="020B0604020202020204" pitchFamily="34" charset="0"/>
              </a:rPr>
              <a:t>dycore</a:t>
            </a:r>
            <a:r>
              <a:rPr lang="it-IT" sz="2000" dirty="0">
                <a:solidFill>
                  <a:srgbClr val="00000A"/>
                </a:solidFill>
                <a:latin typeface="Arial" panose="020B0604020202020204" pitchFamily="34" charset="0"/>
                <a:cs typeface="Arial" panose="020B0604020202020204" pitchFamily="34" charset="0"/>
              </a:rPr>
              <a:t> (by Christoph Müller)</a:t>
            </a:r>
          </a:p>
          <a:p>
            <a:pPr marL="285750" indent="-285750">
              <a:lnSpc>
                <a:spcPct val="150000"/>
              </a:lnSpc>
              <a:buFont typeface="Arial" panose="020B0604020202020204" pitchFamily="34" charset="0"/>
              <a:buChar char="•"/>
            </a:pPr>
            <a:r>
              <a:rPr lang="en-GB" sz="2000" dirty="0">
                <a:solidFill>
                  <a:srgbClr val="00000A"/>
                </a:solidFill>
                <a:latin typeface="Arial" panose="020B0604020202020204" pitchFamily="34" charset="0"/>
                <a:cs typeface="Arial" panose="020B0604020202020204" pitchFamily="34" charset="0"/>
              </a:rPr>
              <a:t>SINFONY infrastructure</a:t>
            </a:r>
            <a:r>
              <a:rPr lang="it-IT" sz="2000" dirty="0">
                <a:solidFill>
                  <a:srgbClr val="00000A"/>
                </a:solidFill>
                <a:latin typeface="Arial" panose="020B0604020202020204" pitchFamily="34" charset="0"/>
                <a:cs typeface="Arial" panose="020B0604020202020204" pitchFamily="34" charset="0"/>
              </a:rPr>
              <a:t> (by Christian </a:t>
            </a:r>
            <a:r>
              <a:rPr lang="it-IT" sz="2000" dirty="0" err="1">
                <a:solidFill>
                  <a:srgbClr val="00000A"/>
                </a:solidFill>
                <a:latin typeface="Arial" panose="020B0604020202020204" pitchFamily="34" charset="0"/>
                <a:cs typeface="Arial" panose="020B0604020202020204" pitchFamily="34" charset="0"/>
              </a:rPr>
              <a:t>Welzbacher</a:t>
            </a:r>
            <a:r>
              <a:rPr lang="it-IT" sz="2000" dirty="0">
                <a:solidFill>
                  <a:srgbClr val="00000A"/>
                </a:solidFill>
                <a:latin typeface="Arial" panose="020B0604020202020204" pitchFamily="34" charset="0"/>
                <a:cs typeface="Arial" panose="020B0604020202020204" pitchFamily="34" charset="0"/>
              </a:rPr>
              <a:t>)</a:t>
            </a:r>
            <a:endParaRPr lang="en-GB" sz="2000" dirty="0">
              <a:solidFill>
                <a:srgbClr val="00000A"/>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AICON (by Jacob/</a:t>
            </a:r>
            <a:r>
              <a:rPr lang="it-IT" sz="2000" dirty="0" err="1">
                <a:latin typeface="Arial" panose="020B0604020202020204" pitchFamily="34" charset="0"/>
                <a:cs typeface="Arial" panose="020B0604020202020204" pitchFamily="34" charset="0"/>
              </a:rPr>
              <a:t>Prill</a:t>
            </a:r>
            <a:r>
              <a:rPr lang="it-IT" sz="2000" dirty="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GLORI/GLORI-A </a:t>
            </a:r>
            <a:r>
              <a:rPr lang="it-IT" sz="2000" dirty="0" err="1">
                <a:latin typeface="Arial" panose="020B0604020202020204" pitchFamily="34" charset="0"/>
                <a:cs typeface="Arial" panose="020B0604020202020204" pitchFamily="34" charset="0"/>
              </a:rPr>
              <a:t>infrastructure</a:t>
            </a:r>
            <a:r>
              <a:rPr lang="it-IT" sz="2000" dirty="0">
                <a:latin typeface="Arial" panose="020B0604020202020204" pitchFamily="34" charset="0"/>
                <a:cs typeface="Arial" panose="020B0604020202020204" pitchFamily="34" charset="0"/>
              </a:rPr>
              <a:t> (by </a:t>
            </a:r>
            <a:r>
              <a:rPr lang="it-IT" sz="2000" dirty="0" err="1">
                <a:latin typeface="Arial" panose="020B0604020202020204" pitchFamily="34" charset="0"/>
                <a:cs typeface="Arial" panose="020B0604020202020204" pitchFamily="34" charset="0"/>
              </a:rPr>
              <a:t>Xu</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Xu</a:t>
            </a:r>
            <a:r>
              <a:rPr lang="it-IT" sz="2000" dirty="0">
                <a:latin typeface="Arial" panose="020B0604020202020204" pitchFamily="34" charset="0"/>
                <a:cs typeface="Arial" panose="020B0604020202020204" pitchFamily="34" charset="0"/>
              </a:rPr>
              <a:t> and Alfonso Ferrone)</a:t>
            </a:r>
          </a:p>
          <a:p>
            <a:pPr marL="285750" indent="-285750">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ICON-LEPS (by Enrico Minguzzi)</a:t>
            </a:r>
          </a:p>
          <a:p>
            <a:pPr marL="285750" indent="-285750">
              <a:lnSpc>
                <a:spcPct val="150000"/>
              </a:lnSpc>
              <a:buFont typeface="Arial" panose="020B0604020202020204" pitchFamily="34" charset="0"/>
              <a:buChar char="•"/>
            </a:pPr>
            <a:r>
              <a:rPr lang="it-IT" sz="2000" dirty="0">
                <a:latin typeface="Arial" panose="020B0604020202020204" pitchFamily="34" charset="0"/>
                <a:cs typeface="Arial" panose="020B0604020202020204" pitchFamily="34" charset="0"/>
              </a:rPr>
              <a:t>NWP Test Suite (by Enrico Minguzzi)</a:t>
            </a:r>
          </a:p>
          <a:p>
            <a:pPr marL="285750" indent="-285750">
              <a:lnSpc>
                <a:spcPct val="150000"/>
              </a:lnSpc>
              <a:buFont typeface="Arial" panose="020B0604020202020204" pitchFamily="34" charset="0"/>
              <a:buChar char="•"/>
            </a:pPr>
            <a:r>
              <a:rPr lang="it-IT" sz="2000" dirty="0" err="1">
                <a:latin typeface="Arial" panose="020B0604020202020204" pitchFamily="34" charset="0"/>
                <a:cs typeface="Arial" panose="020B0604020202020204" pitchFamily="34" charset="0"/>
              </a:rPr>
              <a:t>Staus</a:t>
            </a:r>
            <a:r>
              <a:rPr lang="it-IT" sz="2000" dirty="0">
                <a:latin typeface="Arial" panose="020B0604020202020204" pitchFamily="34" charset="0"/>
                <a:cs typeface="Arial" panose="020B0604020202020204" pitchFamily="34" charset="0"/>
              </a:rPr>
              <a:t> of </a:t>
            </a:r>
            <a:r>
              <a:rPr lang="it-IT" sz="2000" dirty="0" err="1">
                <a:latin typeface="Arial" panose="020B0604020202020204" pitchFamily="34" charset="0"/>
                <a:cs typeface="Arial" panose="020B0604020202020204" pitchFamily="34" charset="0"/>
              </a:rPr>
              <a:t>documentation</a:t>
            </a:r>
            <a:r>
              <a:rPr lang="it-IT" sz="2000" dirty="0">
                <a:latin typeface="Arial" panose="020B0604020202020204" pitchFamily="34" charset="0"/>
                <a:cs typeface="Arial" panose="020B0604020202020204" pitchFamily="34" charset="0"/>
              </a:rPr>
              <a:t> (by me)</a:t>
            </a:r>
          </a:p>
        </p:txBody>
      </p:sp>
      <p:sp>
        <p:nvSpPr>
          <p:cNvPr id="2" name="Text Box 2">
            <a:extLst>
              <a:ext uri="{FF2B5EF4-FFF2-40B4-BE49-F238E27FC236}">
                <a16:creationId xmlns:a16="http://schemas.microsoft.com/office/drawing/2014/main" id="{0AFDEE12-B32D-6538-D05B-173ACD6DDF95}"/>
              </a:ext>
            </a:extLst>
          </p:cNvPr>
          <p:cNvSpPr txBox="1">
            <a:spLocks noChangeArrowheads="1"/>
          </p:cNvSpPr>
          <p:nvPr/>
        </p:nvSpPr>
        <p:spPr bwMode="auto">
          <a:xfrm>
            <a:off x="4589857" y="290370"/>
            <a:ext cx="2297424" cy="521160"/>
          </a:xfrm>
          <a:prstGeom prst="rect">
            <a:avLst/>
          </a:prstGeom>
          <a:noFill/>
          <a:ln>
            <a:noFill/>
          </a:ln>
          <a:effectLst/>
        </p:spPr>
        <p:txBody>
          <a:bodyPr wrap="none" lIns="0" tIns="28440" rIns="0" bIns="0">
            <a:spAutoFit/>
          </a:bodyPr>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9pPr>
          </a:lstStyle>
          <a:p>
            <a:pPr algn="ctr" eaLnBrk="1">
              <a:buClr>
                <a:srgbClr val="000000"/>
              </a:buClr>
              <a:buSzPct val="100000"/>
              <a:buFont typeface="Times New Roman" panose="02020603050405020304" pitchFamily="18" charset="0"/>
              <a:buNone/>
              <a:defRPr/>
            </a:pPr>
            <a:r>
              <a:rPr lang="it-IT" altLang="en-US" sz="3200" b="1" spc="-1" dirty="0">
                <a:solidFill>
                  <a:schemeClr val="tx1"/>
                </a:solidFill>
                <a:latin typeface="Arial"/>
                <a:cs typeface="+mn-cs"/>
              </a:rPr>
              <a:t>WG o</a:t>
            </a:r>
            <a:r>
              <a:rPr lang="en-GB" altLang="en-US" sz="3200" b="1" spc="-1" dirty="0" err="1">
                <a:solidFill>
                  <a:schemeClr val="tx1"/>
                </a:solidFill>
                <a:latin typeface="Arial"/>
                <a:cs typeface="+mn-cs"/>
              </a:rPr>
              <a:t>utlook</a:t>
            </a:r>
            <a:endParaRPr lang="en-GB" altLang="en-US" sz="3200" b="1" spc="-1" dirty="0">
              <a:solidFill>
                <a:schemeClr val="tx1"/>
              </a:solidFill>
              <a:latin typeface="Arial"/>
              <a:cs typeface="+mn-cs"/>
            </a:endParaRPr>
          </a:p>
        </p:txBody>
      </p:sp>
    </p:spTree>
    <p:extLst>
      <p:ext uri="{BB962C8B-B14F-4D97-AF65-F5344CB8AC3E}">
        <p14:creationId xmlns:p14="http://schemas.microsoft.com/office/powerpoint/2010/main" val="292431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10;&#10;Descrizione generata automaticamente">
            <a:extLst>
              <a:ext uri="{FF2B5EF4-FFF2-40B4-BE49-F238E27FC236}">
                <a16:creationId xmlns:a16="http://schemas.microsoft.com/office/drawing/2014/main" id="{F5E4B9A4-EE9A-E042-96D6-E55A02912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226" y="1114306"/>
            <a:ext cx="8239548" cy="4629388"/>
          </a:xfrm>
          <a:prstGeom prst="rect">
            <a:avLst/>
          </a:prstGeom>
        </p:spPr>
      </p:pic>
    </p:spTree>
    <p:extLst>
      <p:ext uri="{BB962C8B-B14F-4D97-AF65-F5344CB8AC3E}">
        <p14:creationId xmlns:p14="http://schemas.microsoft.com/office/powerpoint/2010/main" val="2822010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3EE3094-EF7A-F0BC-620D-C68B5A84C97E}"/>
              </a:ext>
            </a:extLst>
          </p:cNvPr>
          <p:cNvPicPr>
            <a:picLocks noGrp="1" noChangeAspect="1"/>
          </p:cNvPicPr>
          <p:nvPr>
            <p:ph idx="1"/>
          </p:nvPr>
        </p:nvPicPr>
        <p:blipFill>
          <a:blip r:embed="rId2"/>
          <a:stretch>
            <a:fillRect/>
          </a:stretch>
        </p:blipFill>
        <p:spPr>
          <a:xfrm>
            <a:off x="983974" y="437719"/>
            <a:ext cx="10108095" cy="5482531"/>
          </a:xfrm>
        </p:spPr>
      </p:pic>
    </p:spTree>
    <p:extLst>
      <p:ext uri="{BB962C8B-B14F-4D97-AF65-F5344CB8AC3E}">
        <p14:creationId xmlns:p14="http://schemas.microsoft.com/office/powerpoint/2010/main" val="3868866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5247134-4858-F4BD-B703-702A9E138623}"/>
              </a:ext>
            </a:extLst>
          </p:cNvPr>
          <p:cNvPicPr>
            <a:picLocks noGrp="1" noChangeAspect="1"/>
          </p:cNvPicPr>
          <p:nvPr>
            <p:ph idx="1"/>
          </p:nvPr>
        </p:nvPicPr>
        <p:blipFill>
          <a:blip r:embed="rId2"/>
          <a:stretch>
            <a:fillRect/>
          </a:stretch>
        </p:blipFill>
        <p:spPr>
          <a:xfrm>
            <a:off x="448649" y="334748"/>
            <a:ext cx="10931655" cy="5791309"/>
          </a:xfrm>
        </p:spPr>
      </p:pic>
    </p:spTree>
    <p:extLst>
      <p:ext uri="{BB962C8B-B14F-4D97-AF65-F5344CB8AC3E}">
        <p14:creationId xmlns:p14="http://schemas.microsoft.com/office/powerpoint/2010/main" val="1783851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2261BABE-EB74-4391-B4DF-9DF29AFB2818}"/>
              </a:ext>
            </a:extLst>
          </p:cNvPr>
          <p:cNvSpPr txBox="1">
            <a:spLocks noChangeArrowheads="1"/>
          </p:cNvSpPr>
          <p:nvPr/>
        </p:nvSpPr>
        <p:spPr bwMode="auto">
          <a:xfrm>
            <a:off x="4621852" y="290370"/>
            <a:ext cx="2233433" cy="521160"/>
          </a:xfrm>
          <a:prstGeom prst="rect">
            <a:avLst/>
          </a:prstGeom>
          <a:noFill/>
          <a:ln>
            <a:noFill/>
          </a:ln>
          <a:effectLst/>
        </p:spPr>
        <p:txBody>
          <a:bodyPr wrap="none" lIns="0" tIns="28440" rIns="0" bIns="0">
            <a:spAutoFit/>
          </a:bodyPr>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9pPr>
          </a:lstStyle>
          <a:p>
            <a:pPr algn="ctr" eaLnBrk="1">
              <a:buClr>
                <a:srgbClr val="000000"/>
              </a:buClr>
              <a:buSzPct val="100000"/>
              <a:buFont typeface="Times New Roman" panose="02020603050405020304" pitchFamily="18" charset="0"/>
              <a:buNone/>
              <a:defRPr/>
            </a:pPr>
            <a:r>
              <a:rPr lang="it-IT" altLang="en-US" sz="3200" b="1" spc="-1" dirty="0">
                <a:solidFill>
                  <a:schemeClr val="tx1"/>
                </a:solidFill>
                <a:latin typeface="Arial"/>
                <a:cs typeface="+mn-cs"/>
              </a:rPr>
              <a:t>ICON-LEPS</a:t>
            </a:r>
            <a:endParaRPr lang="en-GB" altLang="en-US" sz="3200" b="1" spc="-1" dirty="0">
              <a:solidFill>
                <a:schemeClr val="tx1"/>
              </a:solidFill>
              <a:latin typeface="Arial"/>
              <a:cs typeface="+mn-cs"/>
            </a:endParaRPr>
          </a:p>
        </p:txBody>
      </p:sp>
      <p:sp>
        <p:nvSpPr>
          <p:cNvPr id="5" name="CasellaDiTesto 4">
            <a:extLst>
              <a:ext uri="{FF2B5EF4-FFF2-40B4-BE49-F238E27FC236}">
                <a16:creationId xmlns:a16="http://schemas.microsoft.com/office/drawing/2014/main" id="{34FC21F8-8035-5942-5562-2482E6A48832}"/>
              </a:ext>
            </a:extLst>
          </p:cNvPr>
          <p:cNvSpPr txBox="1"/>
          <p:nvPr/>
        </p:nvSpPr>
        <p:spPr>
          <a:xfrm>
            <a:off x="491988" y="1426265"/>
            <a:ext cx="5416826" cy="2554545"/>
          </a:xfrm>
          <a:prstGeom prst="rect">
            <a:avLst/>
          </a:prstGeom>
          <a:noFill/>
        </p:spPr>
        <p:txBody>
          <a:bodyPr wrap="square" rtlCol="0">
            <a:spAutoFit/>
          </a:bodyPr>
          <a:lstStyle/>
          <a:p>
            <a:pPr algn="just"/>
            <a:r>
              <a:rPr lang="en-GB" sz="2000" dirty="0">
                <a:latin typeface="Arial" panose="020B0604020202020204" pitchFamily="34" charset="0"/>
                <a:cs typeface="Arial" panose="020B0604020202020204" pitchFamily="34" charset="0"/>
              </a:rPr>
              <a:t>The ICON-LEPS configuration under development foresees a </a:t>
            </a:r>
            <a:r>
              <a:rPr lang="en-GB" sz="2000" b="1" dirty="0">
                <a:latin typeface="Arial" panose="020B0604020202020204" pitchFamily="34" charset="0"/>
                <a:cs typeface="Arial" panose="020B0604020202020204" pitchFamily="34" charset="0"/>
              </a:rPr>
              <a:t>grid step of 2.5 km</a:t>
            </a:r>
            <a:r>
              <a:rPr lang="en-GB" sz="2000" dirty="0">
                <a:latin typeface="Arial" panose="020B0604020202020204" pitchFamily="34" charset="0"/>
                <a:cs typeface="Arial" panose="020B0604020202020204" pitchFamily="34" charset="0"/>
              </a:rPr>
              <a:t> with respect to 7 km for COSMO-LEPS, an increase of </a:t>
            </a:r>
            <a:r>
              <a:rPr lang="en-GB" sz="2000" b="1" dirty="0">
                <a:latin typeface="Arial" panose="020B0604020202020204" pitchFamily="34" charset="0"/>
                <a:cs typeface="Arial" panose="020B0604020202020204" pitchFamily="34" charset="0"/>
              </a:rPr>
              <a:t>vertical levels from 40 to 65</a:t>
            </a:r>
            <a:r>
              <a:rPr lang="en-GB" sz="2000" dirty="0">
                <a:latin typeface="Arial" panose="020B0604020202020204" pitchFamily="34" charset="0"/>
                <a:cs typeface="Arial" panose="020B0604020202020204" pitchFamily="34" charset="0"/>
              </a:rPr>
              <a:t> and an enlargement of the domain. This significant configuration enhancement requires a very big increase in computational resources, more than it was initially estimated.</a:t>
            </a:r>
          </a:p>
        </p:txBody>
      </p:sp>
      <p:pic>
        <p:nvPicPr>
          <p:cNvPr id="7" name="Immagine 6" descr="Immagine che contiene testo, atlante, mappa&#10;&#10;Descrizione generata automaticamente">
            <a:extLst>
              <a:ext uri="{FF2B5EF4-FFF2-40B4-BE49-F238E27FC236}">
                <a16:creationId xmlns:a16="http://schemas.microsoft.com/office/drawing/2014/main" id="{68D41D77-BA26-12FC-372B-4360B8382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012" y="2145925"/>
            <a:ext cx="5600988" cy="3848298"/>
          </a:xfrm>
          <a:prstGeom prst="rect">
            <a:avLst/>
          </a:prstGeom>
        </p:spPr>
      </p:pic>
    </p:spTree>
    <p:extLst>
      <p:ext uri="{BB962C8B-B14F-4D97-AF65-F5344CB8AC3E}">
        <p14:creationId xmlns:p14="http://schemas.microsoft.com/office/powerpoint/2010/main" val="3974824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numero, Carattere&#10;&#10;Descrizione generata automaticamente">
            <a:extLst>
              <a:ext uri="{FF2B5EF4-FFF2-40B4-BE49-F238E27FC236}">
                <a16:creationId xmlns:a16="http://schemas.microsoft.com/office/drawing/2014/main" id="{55703331-9E03-30E9-ACB9-9E29C5C14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657" y="541246"/>
            <a:ext cx="6990817" cy="5277607"/>
          </a:xfrm>
          <a:prstGeom prst="rect">
            <a:avLst/>
          </a:prstGeom>
        </p:spPr>
      </p:pic>
      <p:sp>
        <p:nvSpPr>
          <p:cNvPr id="6" name="CasellaDiTesto 5">
            <a:extLst>
              <a:ext uri="{FF2B5EF4-FFF2-40B4-BE49-F238E27FC236}">
                <a16:creationId xmlns:a16="http://schemas.microsoft.com/office/drawing/2014/main" id="{20715A99-431F-9BFD-3090-F1A82C66A8A9}"/>
              </a:ext>
            </a:extLst>
          </p:cNvPr>
          <p:cNvSpPr txBox="1"/>
          <p:nvPr/>
        </p:nvSpPr>
        <p:spPr>
          <a:xfrm>
            <a:off x="352841" y="1470991"/>
            <a:ext cx="4383155" cy="4093428"/>
          </a:xfrm>
          <a:prstGeom prst="rect">
            <a:avLst/>
          </a:prstGeom>
          <a:noFill/>
        </p:spPr>
        <p:txBody>
          <a:bodyPr wrap="square" rtlCol="0">
            <a:spAutoFit/>
          </a:bodyPr>
          <a:lstStyle/>
          <a:p>
            <a:pPr algn="just"/>
            <a:r>
              <a:rPr lang="en-GB" sz="2000" dirty="0">
                <a:latin typeface="Arial" panose="020B0604020202020204" pitchFamily="34" charset="0"/>
                <a:cs typeface="Arial" panose="020B0604020202020204" pitchFamily="34" charset="0"/>
              </a:rPr>
              <a:t>The SBU is not the only technical problem:</a:t>
            </a:r>
          </a:p>
          <a:p>
            <a:pPr algn="just"/>
            <a:endParaRPr lang="en-GB"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Human resources…</a:t>
            </a:r>
          </a:p>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Reforecast (requested by EFAS)…</a:t>
            </a:r>
          </a:p>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Reorganisation of postprocessing and dissemination…</a:t>
            </a:r>
          </a:p>
          <a:p>
            <a:pPr marL="342900" indent="-342900" algn="just">
              <a:buFont typeface="Arial" panose="020B0604020202020204" pitchFamily="34" charset="0"/>
              <a:buChar char="•"/>
            </a:pPr>
            <a:r>
              <a:rPr lang="en-GB" sz="2000" dirty="0">
                <a:latin typeface="Arial" panose="020B0604020202020204" pitchFamily="34" charset="0"/>
                <a:cs typeface="Arial" panose="020B0604020202020204" pitchFamily="34" charset="0"/>
              </a:rPr>
              <a:t>Availability to have a sufficient number of nodes simultaneously…</a:t>
            </a:r>
          </a:p>
          <a:p>
            <a:pPr algn="just"/>
            <a:endParaRPr lang="en-GB" sz="2000" dirty="0">
              <a:latin typeface="Arial" panose="020B0604020202020204" pitchFamily="34" charset="0"/>
              <a:cs typeface="Arial" panose="020B0604020202020204" pitchFamily="34" charset="0"/>
            </a:endParaRPr>
          </a:p>
          <a:p>
            <a:pPr algn="just"/>
            <a:r>
              <a:rPr lang="en-GB" sz="2000" dirty="0">
                <a:latin typeface="Arial" panose="020B0604020202020204" pitchFamily="34" charset="0"/>
                <a:cs typeface="Arial" panose="020B0604020202020204" pitchFamily="34" charset="0"/>
              </a:rPr>
              <a:t>To be discussed at SMC!</a:t>
            </a:r>
          </a:p>
        </p:txBody>
      </p:sp>
    </p:spTree>
    <p:extLst>
      <p:ext uri="{BB962C8B-B14F-4D97-AF65-F5344CB8AC3E}">
        <p14:creationId xmlns:p14="http://schemas.microsoft.com/office/powerpoint/2010/main" val="2827394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4B3CDCC-CC97-6573-049D-AF0BBEA884B9}"/>
              </a:ext>
            </a:extLst>
          </p:cNvPr>
          <p:cNvSpPr txBox="1"/>
          <p:nvPr/>
        </p:nvSpPr>
        <p:spPr>
          <a:xfrm>
            <a:off x="1953042" y="1426265"/>
            <a:ext cx="7653129" cy="347787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Latest modification to the suite:</a:t>
            </a:r>
          </a:p>
          <a:p>
            <a:endParaRPr lang="en-GB"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1h BC</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Top boundary nudging</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Proposal for the next months:</a:t>
            </a:r>
          </a:p>
          <a:p>
            <a:endParaRPr lang="en-GB" sz="2000" dirty="0">
              <a:latin typeface="Arial" panose="020B0604020202020204" pitchFamily="34" charset="0"/>
              <a:cs typeface="Arial" panose="020B0604020202020204" pitchFamily="34" charset="0"/>
            </a:endParaRPr>
          </a:p>
          <a:p>
            <a:pPr marL="914400" lvl="1" indent="-457200">
              <a:buFont typeface="+mj-lt"/>
              <a:buAutoNum type="arabicParenR"/>
            </a:pPr>
            <a:r>
              <a:rPr lang="en-GB" sz="2000" dirty="0">
                <a:latin typeface="Arial" panose="020B0604020202020204" pitchFamily="34" charset="0"/>
                <a:cs typeface="Arial" panose="020B0604020202020204" pitchFamily="34" charset="0"/>
              </a:rPr>
              <a:t>Run the suite for ICON-2024.07 (with its new </a:t>
            </a:r>
            <a:r>
              <a:rPr lang="en-GB" sz="2000" dirty="0" err="1">
                <a:latin typeface="Arial" panose="020B0604020202020204" pitchFamily="34" charset="0"/>
                <a:cs typeface="Arial" panose="020B0604020202020204" pitchFamily="34" charset="0"/>
              </a:rPr>
              <a:t>namelist</a:t>
            </a:r>
            <a:r>
              <a:rPr lang="en-GB" sz="2000" dirty="0">
                <a:latin typeface="Arial" panose="020B0604020202020204" pitchFamily="34" charset="0"/>
                <a:cs typeface="Arial" panose="020B0604020202020204" pitchFamily="34" charset="0"/>
              </a:rPr>
              <a:t>)</a:t>
            </a:r>
          </a:p>
          <a:p>
            <a:pPr marL="914400" lvl="1" indent="-457200">
              <a:buFont typeface="+mj-lt"/>
              <a:buAutoNum type="arabicParenR"/>
            </a:pPr>
            <a:r>
              <a:rPr lang="en-GB" sz="2000" dirty="0">
                <a:latin typeface="Arial" panose="020B0604020202020204" pitchFamily="34" charset="0"/>
                <a:cs typeface="Arial" panose="020B0604020202020204" pitchFamily="34" charset="0"/>
              </a:rPr>
              <a:t>Compare 1) with the previous ICON release (2023)</a:t>
            </a:r>
          </a:p>
          <a:p>
            <a:pPr marL="914400" lvl="1" indent="-457200">
              <a:buFont typeface="+mj-lt"/>
              <a:buAutoNum type="arabicParenR"/>
            </a:pPr>
            <a:r>
              <a:rPr lang="en-GB" sz="2000" dirty="0">
                <a:latin typeface="Arial" panose="020B0604020202020204" pitchFamily="34" charset="0"/>
                <a:cs typeface="Arial" panose="020B0604020202020204" pitchFamily="34" charset="0"/>
              </a:rPr>
              <a:t>Run ICON-2024.07 with TBN and 1hBC</a:t>
            </a:r>
          </a:p>
          <a:p>
            <a:pPr marL="914400" lvl="1" indent="-457200">
              <a:buFont typeface="+mj-lt"/>
              <a:buAutoNum type="arabicParenR"/>
            </a:pPr>
            <a:r>
              <a:rPr lang="en-GB" sz="2000" dirty="0">
                <a:latin typeface="Arial" panose="020B0604020202020204" pitchFamily="34" charset="0"/>
                <a:cs typeface="Arial" panose="020B0604020202020204" pitchFamily="34" charset="0"/>
              </a:rPr>
              <a:t>Compare 3) with 1)</a:t>
            </a:r>
          </a:p>
        </p:txBody>
      </p:sp>
      <p:sp>
        <p:nvSpPr>
          <p:cNvPr id="7" name="Text Box 2">
            <a:extLst>
              <a:ext uri="{FF2B5EF4-FFF2-40B4-BE49-F238E27FC236}">
                <a16:creationId xmlns:a16="http://schemas.microsoft.com/office/drawing/2014/main" id="{E634050B-1D63-3114-CD27-C161C7C32240}"/>
              </a:ext>
            </a:extLst>
          </p:cNvPr>
          <p:cNvSpPr txBox="1">
            <a:spLocks noChangeArrowheads="1"/>
          </p:cNvSpPr>
          <p:nvPr/>
        </p:nvSpPr>
        <p:spPr bwMode="auto">
          <a:xfrm>
            <a:off x="4243578" y="290370"/>
            <a:ext cx="2989986" cy="521160"/>
          </a:xfrm>
          <a:prstGeom prst="rect">
            <a:avLst/>
          </a:prstGeom>
          <a:noFill/>
          <a:ln>
            <a:noFill/>
          </a:ln>
          <a:effectLst/>
        </p:spPr>
        <p:txBody>
          <a:bodyPr wrap="none" lIns="0" tIns="28440" rIns="0" bIns="0">
            <a:spAutoFit/>
          </a:bodyPr>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9pPr>
          </a:lstStyle>
          <a:p>
            <a:pPr algn="ctr" eaLnBrk="1">
              <a:buClr>
                <a:srgbClr val="000000"/>
              </a:buClr>
              <a:buSzPct val="100000"/>
              <a:buFont typeface="Times New Roman" panose="02020603050405020304" pitchFamily="18" charset="0"/>
              <a:buNone/>
              <a:defRPr/>
            </a:pPr>
            <a:r>
              <a:rPr lang="it-IT" altLang="en-US" sz="3200" b="1" spc="-1" dirty="0">
                <a:solidFill>
                  <a:schemeClr val="tx1"/>
                </a:solidFill>
                <a:latin typeface="Arial"/>
                <a:cs typeface="+mn-cs"/>
              </a:rPr>
              <a:t>NWP Test Suite</a:t>
            </a:r>
            <a:endParaRPr lang="en-GB" altLang="en-US" sz="3200" b="1" spc="-1" dirty="0">
              <a:solidFill>
                <a:schemeClr val="tx1"/>
              </a:solidFill>
              <a:latin typeface="Arial"/>
              <a:cs typeface="+mn-cs"/>
            </a:endParaRPr>
          </a:p>
        </p:txBody>
      </p:sp>
    </p:spTree>
    <p:extLst>
      <p:ext uri="{BB962C8B-B14F-4D97-AF65-F5344CB8AC3E}">
        <p14:creationId xmlns:p14="http://schemas.microsoft.com/office/powerpoint/2010/main" val="1450943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58998DA0-8EC5-A707-DAB6-F9A1E4414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6234113"/>
            <a:ext cx="2447925" cy="560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2">
            <a:extLst>
              <a:ext uri="{FF2B5EF4-FFF2-40B4-BE49-F238E27FC236}">
                <a16:creationId xmlns:a16="http://schemas.microsoft.com/office/drawing/2014/main" id="{FAB0B804-D0FE-FFA5-6F7F-860BFAA991F0}"/>
              </a:ext>
            </a:extLst>
          </p:cNvPr>
          <p:cNvSpPr txBox="1">
            <a:spLocks noChangeArrowheads="1"/>
          </p:cNvSpPr>
          <p:nvPr/>
        </p:nvSpPr>
        <p:spPr bwMode="auto">
          <a:xfrm>
            <a:off x="4502059" y="131344"/>
            <a:ext cx="2979918" cy="521160"/>
          </a:xfrm>
          <a:prstGeom prst="rect">
            <a:avLst/>
          </a:prstGeom>
          <a:noFill/>
          <a:ln>
            <a:noFill/>
          </a:ln>
          <a:effectLst/>
        </p:spPr>
        <p:txBody>
          <a:bodyPr wrap="none" lIns="0" tIns="28440" rIns="0" bIns="0">
            <a:spAutoFit/>
          </a:bodyPr>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9pPr>
          </a:lstStyle>
          <a:p>
            <a:pPr algn="ctr" eaLnBrk="1">
              <a:buClr>
                <a:srgbClr val="000000"/>
              </a:buClr>
              <a:buSzPct val="100000"/>
              <a:buFont typeface="Times New Roman" panose="02020603050405020304" pitchFamily="18" charset="0"/>
              <a:buNone/>
              <a:defRPr/>
            </a:pPr>
            <a:r>
              <a:rPr lang="en-GB" sz="3200" b="1" spc="-1" dirty="0">
                <a:solidFill>
                  <a:schemeClr val="tx1"/>
                </a:solidFill>
              </a:rPr>
              <a:t>Documentation</a:t>
            </a:r>
            <a:endParaRPr lang="en-GB" altLang="en-US" sz="3200" b="1" spc="-1" dirty="0">
              <a:solidFill>
                <a:schemeClr val="tx1"/>
              </a:solidFill>
              <a:latin typeface="Arial"/>
              <a:cs typeface="+mn-cs"/>
            </a:endParaRPr>
          </a:p>
        </p:txBody>
      </p:sp>
      <p:sp>
        <p:nvSpPr>
          <p:cNvPr id="5" name="CasellaDiTesto 4">
            <a:extLst>
              <a:ext uri="{FF2B5EF4-FFF2-40B4-BE49-F238E27FC236}">
                <a16:creationId xmlns:a16="http://schemas.microsoft.com/office/drawing/2014/main" id="{64346F5F-A39A-B9A3-3303-04E158F1626A}"/>
              </a:ext>
            </a:extLst>
          </p:cNvPr>
          <p:cNvSpPr txBox="1"/>
          <p:nvPr/>
        </p:nvSpPr>
        <p:spPr>
          <a:xfrm>
            <a:off x="576469" y="1184153"/>
            <a:ext cx="10908195" cy="3728649"/>
          </a:xfrm>
          <a:prstGeom prst="rect">
            <a:avLst/>
          </a:prstGeom>
          <a:noFill/>
        </p:spPr>
        <p:txBody>
          <a:bodyPr wrap="square">
            <a:spAutoFit/>
          </a:bodyPr>
          <a:lstStyle/>
          <a:p>
            <a:pPr marL="345586" indent="-345586" algn="just" eaLnBrk="1">
              <a:lnSpc>
                <a:spcPct val="150000"/>
              </a:lnSpc>
              <a:buClr>
                <a:srgbClr val="000000"/>
              </a:buClr>
              <a:buSzPct val="100000"/>
              <a:buFont typeface="Arial" panose="020B0604020202020204" pitchFamily="34" charset="0"/>
              <a:buChar char="•"/>
              <a:defRPr/>
            </a:pPr>
            <a:r>
              <a:rPr lang="en-GB" altLang="en-US" sz="2000" dirty="0" err="1">
                <a:solidFill>
                  <a:schemeClr val="tx1"/>
                </a:solidFill>
                <a:latin typeface="Arial" panose="020B0604020202020204" pitchFamily="34" charset="0"/>
                <a:cs typeface="Arial" panose="020B0604020202020204" pitchFamily="34" charset="0"/>
              </a:rPr>
              <a:t>TechReport</a:t>
            </a:r>
            <a:r>
              <a:rPr lang="en-GB" altLang="en-US" sz="2000" dirty="0">
                <a:solidFill>
                  <a:schemeClr val="tx1"/>
                </a:solidFill>
                <a:latin typeface="Arial" panose="020B0604020202020204" pitchFamily="34" charset="0"/>
                <a:cs typeface="Arial" panose="020B0604020202020204" pitchFamily="34" charset="0"/>
              </a:rPr>
              <a:t> N°</a:t>
            </a:r>
            <a:r>
              <a:rPr lang="en-GB" altLang="en-US" sz="2000" dirty="0">
                <a:latin typeface="Arial" panose="020B0604020202020204" pitchFamily="34" charset="0"/>
                <a:cs typeface="Arial" panose="020B0604020202020204" pitchFamily="34" charset="0"/>
              </a:rPr>
              <a:t>50</a:t>
            </a:r>
            <a:r>
              <a:rPr lang="en-GB" altLang="en-US" sz="2000" dirty="0">
                <a:solidFill>
                  <a:schemeClr val="tx1"/>
                </a:solidFill>
                <a:latin typeface="Arial" panose="020B0604020202020204" pitchFamily="34" charset="0"/>
                <a:cs typeface="Arial" panose="020B0604020202020204" pitchFamily="34" charset="0"/>
              </a:rPr>
              <a:t> (PP AWARE final </a:t>
            </a:r>
            <a:r>
              <a:rPr lang="en-GB" altLang="en-US" sz="2000" dirty="0">
                <a:latin typeface="Arial" panose="020B0604020202020204" pitchFamily="34" charset="0"/>
                <a:cs typeface="Arial" panose="020B0604020202020204" pitchFamily="34" charset="0"/>
              </a:rPr>
              <a:t>r</a:t>
            </a:r>
            <a:r>
              <a:rPr lang="en-GB" altLang="en-US" sz="2000" dirty="0">
                <a:solidFill>
                  <a:schemeClr val="tx1"/>
                </a:solidFill>
                <a:latin typeface="Arial" panose="020B0604020202020204" pitchFamily="34" charset="0"/>
                <a:cs typeface="Arial" panose="020B0604020202020204" pitchFamily="34" charset="0"/>
              </a:rPr>
              <a:t>eport) and 51 (</a:t>
            </a:r>
            <a:r>
              <a:rPr lang="en-GB" altLang="en-US" sz="2000" dirty="0" err="1">
                <a:solidFill>
                  <a:schemeClr val="tx1"/>
                </a:solidFill>
                <a:latin typeface="Arial" panose="020B0604020202020204" pitchFamily="34" charset="0"/>
                <a:cs typeface="Arial" panose="020B0604020202020204" pitchFamily="34" charset="0"/>
              </a:rPr>
              <a:t>COordinated</a:t>
            </a:r>
            <a:r>
              <a:rPr lang="en-GB" altLang="en-US" sz="2000" dirty="0">
                <a:solidFill>
                  <a:schemeClr val="tx1"/>
                </a:solidFill>
                <a:latin typeface="Arial" panose="020B0604020202020204" pitchFamily="34" charset="0"/>
                <a:cs typeface="Arial" panose="020B0604020202020204" pitchFamily="34" charset="0"/>
              </a:rPr>
              <a:t> Parameter Testing project (COPAT2) of the working group EVAL of the CLM Community) have been published </a:t>
            </a:r>
          </a:p>
          <a:p>
            <a:pPr marL="345586" indent="-345586" algn="just" eaLnBrk="1">
              <a:lnSpc>
                <a:spcPct val="150000"/>
              </a:lnSpc>
              <a:buClr>
                <a:srgbClr val="000000"/>
              </a:buClr>
              <a:buSzPct val="100000"/>
              <a:buFont typeface="Arial" panose="020B0604020202020204" pitchFamily="34" charset="0"/>
              <a:buChar char="•"/>
              <a:defRPr/>
            </a:pPr>
            <a:r>
              <a:rPr lang="en-GB" sz="2000" dirty="0">
                <a:latin typeface="Arial" panose="020B0604020202020204" pitchFamily="34" charset="0"/>
                <a:cs typeface="Arial" panose="020B0604020202020204" pitchFamily="34" charset="0"/>
              </a:rPr>
              <a:t>A newer (May 2024) EMVORADO user guide was uploaded (</a:t>
            </a:r>
            <a:r>
              <a:rPr lang="en-GB" sz="2000" dirty="0" err="1">
                <a:latin typeface="Arial" panose="020B0604020202020204" pitchFamily="34" charset="0"/>
                <a:cs typeface="Arial" panose="020B0604020202020204" pitchFamily="34" charset="0"/>
              </a:rPr>
              <a:t>Blahak</a:t>
            </a:r>
            <a:r>
              <a:rPr lang="en-GB" sz="2000" dirty="0">
                <a:latin typeface="Arial" panose="020B0604020202020204" pitchFamily="34" charset="0"/>
                <a:cs typeface="Arial" panose="020B0604020202020204" pitchFamily="34" charset="0"/>
              </a:rPr>
              <a:t> et al.)</a:t>
            </a:r>
          </a:p>
          <a:p>
            <a:pPr marL="345586" indent="-345586" algn="just" eaLnBrk="1">
              <a:lnSpc>
                <a:spcPct val="150000"/>
              </a:lnSpc>
              <a:buClr>
                <a:srgbClr val="000000"/>
              </a:buClr>
              <a:buSzPct val="100000"/>
              <a:buFont typeface="Arial" panose="020B0604020202020204" pitchFamily="34" charset="0"/>
              <a:buChar char="•"/>
              <a:defRPr/>
            </a:pPr>
            <a:r>
              <a:rPr lang="en-GB" sz="2000" dirty="0">
                <a:latin typeface="Arial" panose="020B0604020202020204" pitchFamily="34" charset="0"/>
                <a:cs typeface="Arial" panose="020B0604020202020204" pitchFamily="34" charset="0"/>
              </a:rPr>
              <a:t>Report on the evaluation of DWD nowcast and warning products at the ESSL Testbed 2023</a:t>
            </a:r>
          </a:p>
          <a:p>
            <a:pPr marL="345586" indent="-345586" algn="just" eaLnBrk="1">
              <a:lnSpc>
                <a:spcPct val="150000"/>
              </a:lnSpc>
              <a:buClr>
                <a:srgbClr val="000000"/>
              </a:buClr>
              <a:buSzPct val="100000"/>
              <a:buFont typeface="Arial" panose="020B0604020202020204" pitchFamily="34" charset="0"/>
              <a:buChar char="•"/>
              <a:defRPr/>
            </a:pPr>
            <a:r>
              <a:rPr lang="en-GB" altLang="en-US" sz="2000" dirty="0">
                <a:solidFill>
                  <a:schemeClr val="tx1"/>
                </a:solidFill>
                <a:latin typeface="Arial" panose="020B0604020202020204" pitchFamily="34" charset="0"/>
                <a:cs typeface="Arial" panose="020B0604020202020204" pitchFamily="34" charset="0"/>
              </a:rPr>
              <a:t>Expected TRs during the next COSMO year (09/2024-08/2025): PP ICON-COMFORT, PP PROPHECY, PP CAIIR 2, PP CARMENs</a:t>
            </a:r>
          </a:p>
          <a:p>
            <a:pPr marL="345586" indent="-345586" algn="just" eaLnBrk="1">
              <a:lnSpc>
                <a:spcPct val="150000"/>
              </a:lnSpc>
              <a:buClr>
                <a:srgbClr val="000000"/>
              </a:buClr>
              <a:buSzPct val="100000"/>
              <a:buFont typeface="Arial" panose="020B0604020202020204" pitchFamily="34" charset="0"/>
              <a:buChar char="•"/>
              <a:defRPr/>
            </a:pPr>
            <a:r>
              <a:rPr lang="en-GB" altLang="en-US" sz="2000" dirty="0">
                <a:solidFill>
                  <a:schemeClr val="tx1"/>
                </a:solidFill>
                <a:latin typeface="Arial" panose="020B0604020202020204" pitchFamily="34" charset="0"/>
                <a:cs typeface="Arial" panose="020B0604020202020204" pitchFamily="34" charset="0"/>
              </a:rPr>
              <a:t>PP MILEPOST </a:t>
            </a:r>
            <a:r>
              <a:rPr lang="en-GB" altLang="en-US" sz="2000" dirty="0">
                <a:latin typeface="Arial" panose="020B0604020202020204" pitchFamily="34" charset="0"/>
                <a:cs typeface="Arial" panose="020B0604020202020204" pitchFamily="34" charset="0"/>
              </a:rPr>
              <a:t>is in my hands and will be published in autumn</a:t>
            </a:r>
          </a:p>
          <a:p>
            <a:pPr marL="345586" indent="-345586" algn="just" eaLnBrk="1">
              <a:lnSpc>
                <a:spcPct val="150000"/>
              </a:lnSpc>
              <a:buClr>
                <a:srgbClr val="000000"/>
              </a:buClr>
              <a:buSzPct val="100000"/>
              <a:buFont typeface="Arial" panose="020B0604020202020204" pitchFamily="34" charset="0"/>
              <a:buChar char="•"/>
              <a:defRPr/>
            </a:pPr>
            <a:r>
              <a:rPr lang="en-GB" altLang="en-US" sz="2000" dirty="0">
                <a:solidFill>
                  <a:schemeClr val="tx1"/>
                </a:solidFill>
                <a:latin typeface="Arial" panose="020B0604020202020204" pitchFamily="34" charset="0"/>
                <a:cs typeface="Arial" panose="020B0604020202020204" pitchFamily="34" charset="0"/>
              </a:rPr>
              <a:t>About PP IMPACT, a paper is in preparation </a:t>
            </a:r>
          </a:p>
        </p:txBody>
      </p:sp>
    </p:spTree>
    <p:extLst>
      <p:ext uri="{BB962C8B-B14F-4D97-AF65-F5344CB8AC3E}">
        <p14:creationId xmlns:p14="http://schemas.microsoft.com/office/powerpoint/2010/main" val="1673198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stomShape 1">
            <a:extLst>
              <a:ext uri="{FF2B5EF4-FFF2-40B4-BE49-F238E27FC236}">
                <a16:creationId xmlns:a16="http://schemas.microsoft.com/office/drawing/2014/main" id="{1AF97C95-F6BD-1F81-F0C4-3B365DA6C08B}"/>
              </a:ext>
            </a:extLst>
          </p:cNvPr>
          <p:cNvSpPr/>
          <p:nvPr/>
        </p:nvSpPr>
        <p:spPr>
          <a:xfrm>
            <a:off x="611187" y="2801938"/>
            <a:ext cx="10969625" cy="114458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eaLnBrk="1">
              <a:buClr>
                <a:srgbClr val="000000"/>
              </a:buClr>
              <a:buSzPct val="100000"/>
              <a:buFont typeface="Times New Roman" panose="02020603050405020304" pitchFamily="18" charset="0"/>
              <a:buNone/>
              <a:defRPr/>
            </a:pPr>
            <a:r>
              <a:rPr lang="en-US" sz="4000" b="1" spc="-1" dirty="0">
                <a:solidFill>
                  <a:srgbClr val="FF0000"/>
                </a:solidFill>
                <a:latin typeface="Arial"/>
              </a:rPr>
              <a:t>Thank you for the attention</a:t>
            </a:r>
          </a:p>
        </p:txBody>
      </p:sp>
    </p:spTree>
    <p:extLst>
      <p:ext uri="{BB962C8B-B14F-4D97-AF65-F5344CB8AC3E}">
        <p14:creationId xmlns:p14="http://schemas.microsoft.com/office/powerpoint/2010/main" val="2755001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ICON-C, Consolidation Project, Status </a:t>
            </a:r>
          </a:p>
        </p:txBody>
      </p:sp>
      <p:sp>
        <p:nvSpPr>
          <p:cNvPr id="5" name="TextBox 4"/>
          <p:cNvSpPr txBox="1"/>
          <p:nvPr/>
        </p:nvSpPr>
        <p:spPr>
          <a:xfrm>
            <a:off x="1095721" y="1584439"/>
            <a:ext cx="10421827" cy="3046411"/>
          </a:xfrm>
          <a:prstGeom prst="rect">
            <a:avLst/>
          </a:prstGeom>
          <a:noFill/>
        </p:spPr>
        <p:txBody>
          <a:bodyPr wrap="square" rtlCol="0">
            <a:spAutoFit/>
          </a:bodyPr>
          <a:lstStyle/>
          <a:p>
            <a:pPr marL="457189" indent="-457189">
              <a:buFont typeface="Arial" panose="020B0604020202020204" pitchFamily="34" charset="0"/>
              <a:buChar char="•"/>
            </a:pPr>
            <a:r>
              <a:rPr lang="en-US" sz="2133" dirty="0"/>
              <a:t>Infrastructure project to make the ICON code more modular, i.e. encapsulate the different components with clear/defined interfaces</a:t>
            </a:r>
          </a:p>
          <a:p>
            <a:pPr marL="457189" indent="-457189">
              <a:buFont typeface="Arial" panose="020B0604020202020204" pitchFamily="34" charset="0"/>
              <a:buChar char="•"/>
            </a:pPr>
            <a:r>
              <a:rPr lang="en-US" sz="2133" dirty="0"/>
              <a:t>Allow for more scalable development workflow, in particular through an improved testing of individual components</a:t>
            </a:r>
          </a:p>
          <a:p>
            <a:pPr marL="457189" indent="-457189">
              <a:buFont typeface="Arial" panose="020B0604020202020204" pitchFamily="34" charset="0"/>
              <a:buChar char="•"/>
            </a:pPr>
            <a:r>
              <a:rPr lang="en-US" sz="2133" dirty="0"/>
              <a:t>Step-wise modernization</a:t>
            </a:r>
          </a:p>
          <a:p>
            <a:pPr marL="457189" indent="-457189">
              <a:buFont typeface="Arial" panose="020B0604020202020204" pitchFamily="34" charset="0"/>
              <a:buChar char="•"/>
            </a:pPr>
            <a:r>
              <a:rPr lang="en-US" sz="2133" dirty="0"/>
              <a:t>The final ICON-C code base should allow for all needed climate and </a:t>
            </a:r>
            <a:r>
              <a:rPr lang="en-US" sz="2133" dirty="0" err="1"/>
              <a:t>nwp</a:t>
            </a:r>
            <a:r>
              <a:rPr lang="en-US" sz="2133" dirty="0"/>
              <a:t> operational applications</a:t>
            </a:r>
          </a:p>
          <a:p>
            <a:pPr marL="457189" indent="-457189">
              <a:buFont typeface="Arial" panose="020B0604020202020204" pitchFamily="34" charset="0"/>
              <a:buChar char="•"/>
            </a:pPr>
            <a:r>
              <a:rPr lang="en-US" sz="2133" dirty="0"/>
              <a:t>Related project: </a:t>
            </a:r>
            <a:r>
              <a:rPr lang="en-US" sz="2133" dirty="0" err="1"/>
              <a:t>WarmWorld</a:t>
            </a:r>
            <a:r>
              <a:rPr lang="en-US" sz="2133" dirty="0"/>
              <a:t>, EXCLAIM</a:t>
            </a:r>
          </a:p>
          <a:p>
            <a:endParaRPr lang="en-US" sz="2133" dirty="0"/>
          </a:p>
        </p:txBody>
      </p:sp>
      <p:sp>
        <p:nvSpPr>
          <p:cNvPr id="6" name="TextBox 5">
            <a:extLst>
              <a:ext uri="{FF2B5EF4-FFF2-40B4-BE49-F238E27FC236}">
                <a16:creationId xmlns:a16="http://schemas.microsoft.com/office/drawing/2014/main" id="{DD5BFC8D-A97C-460B-B1A6-C282DDF9DCB7}"/>
              </a:ext>
            </a:extLst>
          </p:cNvPr>
          <p:cNvSpPr txBox="1"/>
          <p:nvPr/>
        </p:nvSpPr>
        <p:spPr>
          <a:xfrm>
            <a:off x="1216838" y="4552107"/>
            <a:ext cx="9758325" cy="954300"/>
          </a:xfrm>
          <a:prstGeom prst="rect">
            <a:avLst/>
          </a:prstGeom>
          <a:noFill/>
        </p:spPr>
        <p:txBody>
          <a:bodyPr wrap="square">
            <a:spAutoFit/>
          </a:bodyPr>
          <a:lstStyle/>
          <a:p>
            <a:r>
              <a:rPr lang="en-US" sz="1867" u="sng" dirty="0"/>
              <a:t>ICON-C Developers</a:t>
            </a:r>
            <a:r>
              <a:rPr lang="en-US" sz="1867" dirty="0"/>
              <a:t>: Claudia Frauen; Joerg </a:t>
            </a:r>
            <a:r>
              <a:rPr lang="en-US" sz="1867" dirty="0" err="1"/>
              <a:t>behrens</a:t>
            </a:r>
            <a:r>
              <a:rPr lang="en-US" sz="1867" dirty="0"/>
              <a:t>; Ralf Mueller; P. </a:t>
            </a:r>
            <a:r>
              <a:rPr lang="en-US" sz="1867" dirty="0" err="1"/>
              <a:t>Samanta</a:t>
            </a:r>
            <a:r>
              <a:rPr lang="en-US" sz="1867" dirty="0"/>
              <a:t>; Daniel Reinert; Florian </a:t>
            </a:r>
            <a:r>
              <a:rPr lang="en-US" sz="1867" dirty="0" err="1"/>
              <a:t>Prill</a:t>
            </a:r>
            <a:r>
              <a:rPr lang="en-US" sz="1867" dirty="0"/>
              <a:t>; Roland Wirth; Sergey </a:t>
            </a:r>
            <a:r>
              <a:rPr lang="en-US" sz="1867" dirty="0" err="1"/>
              <a:t>Kosukhin</a:t>
            </a:r>
            <a:r>
              <a:rPr lang="en-US" sz="1867" dirty="0"/>
              <a:t>; Luis </a:t>
            </a:r>
            <a:r>
              <a:rPr lang="en-US" sz="1867" dirty="0" err="1"/>
              <a:t>Kornblueh</a:t>
            </a:r>
            <a:r>
              <a:rPr lang="en-US" sz="1867" dirty="0"/>
              <a:t>; Reiner </a:t>
            </a:r>
            <a:r>
              <a:rPr lang="en-US" sz="1867" dirty="0" err="1"/>
              <a:t>Schnur</a:t>
            </a:r>
            <a:r>
              <a:rPr lang="en-US" sz="1867" dirty="0"/>
              <a:t>; Claudius </a:t>
            </a:r>
            <a:r>
              <a:rPr lang="en-US" sz="1867" dirty="0" err="1"/>
              <a:t>Holeksa</a:t>
            </a:r>
            <a:r>
              <a:rPr lang="en-US" sz="1867" dirty="0"/>
              <a:t>; Yen-Chen Chen ; Terry Cojean; William Sawyer ; Andreas Jocksch; Jonas Jucker</a:t>
            </a:r>
          </a:p>
        </p:txBody>
      </p:sp>
    </p:spTree>
    <p:extLst>
      <p:ext uri="{BB962C8B-B14F-4D97-AF65-F5344CB8AC3E}">
        <p14:creationId xmlns:p14="http://schemas.microsoft.com/office/powerpoint/2010/main" val="3104323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E5DB2C-FC54-42FA-96FA-0CFBD93E9F4A}"/>
              </a:ext>
            </a:extLst>
          </p:cNvPr>
          <p:cNvSpPr>
            <a:spLocks noGrp="1"/>
          </p:cNvSpPr>
          <p:nvPr>
            <p:ph type="body" sz="quarter" idx="15"/>
          </p:nvPr>
        </p:nvSpPr>
        <p:spPr>
          <a:xfrm>
            <a:off x="1270185" y="1420581"/>
            <a:ext cx="10037235" cy="3459532"/>
          </a:xfrm>
        </p:spPr>
        <p:txBody>
          <a:bodyPr>
            <a:noAutofit/>
          </a:bodyPr>
          <a:lstStyle/>
          <a:p>
            <a:pPr algn="just"/>
            <a:r>
              <a:rPr lang="en-US" sz="2000" dirty="0">
                <a:latin typeface="Arial" panose="020B0604020202020204" pitchFamily="34" charset="0"/>
                <a:cs typeface="Arial" panose="020B0604020202020204" pitchFamily="34" charset="0"/>
              </a:rPr>
              <a:t>Several features from ICON-C have been already merged in the main or will be soon</a:t>
            </a:r>
          </a:p>
          <a:p>
            <a:pPr algn="just"/>
            <a:r>
              <a:rPr lang="en-US" sz="2000" dirty="0">
                <a:latin typeface="Arial" panose="020B0604020202020204" pitchFamily="34" charset="0"/>
                <a:cs typeface="Arial" panose="020B0604020202020204" pitchFamily="34" charset="0"/>
              </a:rPr>
              <a:t>Need to revise soon the road map and decide what is achievable within the project</a:t>
            </a:r>
          </a:p>
          <a:p>
            <a:pPr algn="just"/>
            <a:endParaRPr lang="en-US" sz="2000" dirty="0">
              <a:latin typeface="Arial" panose="020B0604020202020204" pitchFamily="34" charset="0"/>
              <a:cs typeface="Arial" panose="020B0604020202020204" pitchFamily="34" charset="0"/>
            </a:endParaRPr>
          </a:p>
          <a:p>
            <a:pPr marL="0" indent="0" algn="just">
              <a:buNone/>
            </a:pPr>
            <a:r>
              <a:rPr lang="en-US" sz="2000" dirty="0">
                <a:latin typeface="Arial" panose="020B0604020202020204" pitchFamily="34" charset="0"/>
                <a:cs typeface="Arial" panose="020B0604020202020204" pitchFamily="34" charset="0"/>
              </a:rPr>
              <a:t>Next steps</a:t>
            </a:r>
          </a:p>
          <a:p>
            <a:pPr marL="0" indent="0" algn="just">
              <a:buNone/>
            </a:pP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28-30.10.2024 ICON all hands meeting – several ICON-C sessions</a:t>
            </a:r>
          </a:p>
          <a:p>
            <a:pPr algn="just"/>
            <a:r>
              <a:rPr lang="en-US" sz="2000" dirty="0">
                <a:latin typeface="Arial" panose="020B0604020202020204" pitchFamily="34" charset="0"/>
                <a:cs typeface="Arial" panose="020B0604020202020204" pitchFamily="34" charset="0"/>
              </a:rPr>
              <a:t>Decide which physical parameterization will be modularized next</a:t>
            </a:r>
          </a:p>
          <a:p>
            <a:pPr algn="just"/>
            <a:r>
              <a:rPr lang="en-US" sz="2000" dirty="0">
                <a:latin typeface="Arial" panose="020B0604020202020204" pitchFamily="34" charset="0"/>
                <a:cs typeface="Arial" panose="020B0604020202020204" pitchFamily="34" charset="0"/>
              </a:rPr>
              <a:t>Decide which part of the code will go into libraries, besides what is already done</a:t>
            </a:r>
          </a:p>
          <a:p>
            <a:pPr algn="just"/>
            <a:r>
              <a:rPr lang="en-US" sz="2000" dirty="0">
                <a:latin typeface="Arial" panose="020B0604020202020204" pitchFamily="34" charset="0"/>
                <a:cs typeface="Arial" panose="020B0604020202020204" pitchFamily="34" charset="0"/>
              </a:rPr>
              <a:t>Decide next step for communication, memory manager and grid manager</a:t>
            </a:r>
            <a:endParaRPr lang="en-150"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2568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279652"/>
            <a:ext cx="12192000" cy="2184425"/>
          </a:xfrm>
          <a:solidFill>
            <a:schemeClr val="bg1"/>
          </a:solidFill>
        </p:spPr>
        <p:txBody>
          <a:bodyPr/>
          <a:lstStyle/>
          <a:p>
            <a:pPr algn="ctr"/>
            <a:r>
              <a:rPr lang="en-US" dirty="0"/>
              <a:t>Update ICON on GPU and status of the gt4py </a:t>
            </a:r>
            <a:r>
              <a:rPr lang="en-US" dirty="0" err="1"/>
              <a:t>dycore</a:t>
            </a:r>
            <a:endParaRPr lang="en-US" sz="5333" dirty="0"/>
          </a:p>
        </p:txBody>
      </p:sp>
      <p:sp>
        <p:nvSpPr>
          <p:cNvPr id="2" name="TextBox 1"/>
          <p:cNvSpPr txBox="1"/>
          <p:nvPr/>
        </p:nvSpPr>
        <p:spPr>
          <a:xfrm>
            <a:off x="0" y="3723647"/>
            <a:ext cx="12192000" cy="2201949"/>
          </a:xfrm>
          <a:prstGeom prst="rect">
            <a:avLst/>
          </a:prstGeom>
          <a:solidFill>
            <a:schemeClr val="bg1">
              <a:alpha val="47000"/>
            </a:schemeClr>
          </a:solidFill>
        </p:spPr>
        <p:txBody>
          <a:bodyPr wrap="square" lIns="121920" tIns="60960" rIns="121920" bIns="60960" rtlCol="0" anchor="t">
            <a:spAutoFit/>
          </a:bodyPr>
          <a:lstStyle/>
          <a:p>
            <a:pPr algn="ctr"/>
            <a:r>
              <a:rPr lang="en-US" sz="2133" dirty="0"/>
              <a:t>C. Müller</a:t>
            </a:r>
            <a:r>
              <a:rPr lang="en-US" sz="2133" dirty="0">
                <a:latin typeface="Arial"/>
                <a:cs typeface="Arial"/>
              </a:rPr>
              <a:t>¹, </a:t>
            </a:r>
            <a:r>
              <a:rPr lang="en-US" sz="2133" dirty="0"/>
              <a:t>D. Hupp</a:t>
            </a:r>
            <a:r>
              <a:rPr lang="en-US" sz="2133" dirty="0">
                <a:latin typeface="Arial"/>
                <a:cs typeface="Arial"/>
              </a:rPr>
              <a:t>¹</a:t>
            </a:r>
            <a:r>
              <a:rPr lang="en-US" sz="2133" dirty="0"/>
              <a:t>, X. Lapillonne</a:t>
            </a:r>
            <a:r>
              <a:rPr lang="en-US" sz="2133" dirty="0">
                <a:latin typeface="Arial"/>
                <a:cs typeface="Arial"/>
              </a:rPr>
              <a:t>¹</a:t>
            </a:r>
            <a:r>
              <a:rPr lang="en-US" sz="2133" dirty="0"/>
              <a:t>, V. Cherkas</a:t>
            </a:r>
            <a:r>
              <a:rPr lang="en-US" sz="2133" dirty="0">
                <a:latin typeface="Arial"/>
                <a:cs typeface="Arial"/>
              </a:rPr>
              <a:t>¹</a:t>
            </a:r>
            <a:r>
              <a:rPr lang="en-US" sz="2133" dirty="0"/>
              <a:t>, R. Dietlicher</a:t>
            </a:r>
            <a:r>
              <a:rPr lang="en-US" sz="2133" dirty="0">
                <a:latin typeface="Arial"/>
                <a:cs typeface="Arial"/>
              </a:rPr>
              <a:t>¹</a:t>
            </a:r>
            <a:r>
              <a:rPr lang="en-US" sz="2133" dirty="0"/>
              <a:t>, F. Gessler</a:t>
            </a:r>
            <a:r>
              <a:rPr lang="en-US" sz="2133" dirty="0">
                <a:latin typeface="Arial"/>
                <a:cs typeface="Arial"/>
              </a:rPr>
              <a:t>¹</a:t>
            </a:r>
            <a:r>
              <a:rPr lang="en-US" sz="2133" dirty="0"/>
              <a:t>,, M. Röthlin</a:t>
            </a:r>
            <a:r>
              <a:rPr lang="en-US" sz="2133" dirty="0">
                <a:latin typeface="Arial"/>
                <a:cs typeface="Arial"/>
              </a:rPr>
              <a:t>¹</a:t>
            </a:r>
            <a:r>
              <a:rPr lang="en-US" sz="2133" dirty="0"/>
              <a:t>,</a:t>
            </a:r>
            <a:br>
              <a:rPr lang="en-US" sz="2133" dirty="0"/>
            </a:br>
            <a:r>
              <a:rPr lang="en-US" sz="2133" dirty="0"/>
              <a:t>N. Burgdorfer</a:t>
            </a:r>
            <a:r>
              <a:rPr lang="en-US" sz="2133" dirty="0">
                <a:latin typeface="Arial"/>
                <a:cs typeface="Arial"/>
              </a:rPr>
              <a:t>¹, </a:t>
            </a:r>
            <a:r>
              <a:rPr lang="en-US" sz="2133" dirty="0"/>
              <a:t>M. Stellio</a:t>
            </a:r>
            <a:r>
              <a:rPr lang="en-US" sz="2133" dirty="0">
                <a:latin typeface="Arial"/>
                <a:cs typeface="Arial"/>
              </a:rPr>
              <a:t>¹</a:t>
            </a:r>
            <a:r>
              <a:rPr lang="en-US" sz="2133" dirty="0"/>
              <a:t>, G. Vollenweider</a:t>
            </a:r>
            <a:r>
              <a:rPr lang="en-US" sz="2133" dirty="0">
                <a:latin typeface="Arial"/>
                <a:cs typeface="Arial"/>
              </a:rPr>
              <a:t>¹,</a:t>
            </a:r>
            <a:r>
              <a:rPr lang="en-US" sz="2133" dirty="0"/>
              <a:t> C. Osuna</a:t>
            </a:r>
            <a:r>
              <a:rPr lang="en-US" sz="2133" dirty="0">
                <a:latin typeface="Arial"/>
                <a:cs typeface="Arial"/>
              </a:rPr>
              <a:t>¹</a:t>
            </a:r>
            <a:r>
              <a:rPr lang="en-US" sz="2133" dirty="0"/>
              <a:t>,  A. Walser</a:t>
            </a:r>
            <a:r>
              <a:rPr lang="en-US" sz="2133" dirty="0">
                <a:latin typeface="Arial"/>
                <a:cs typeface="Arial"/>
              </a:rPr>
              <a:t>¹</a:t>
            </a:r>
            <a:r>
              <a:rPr lang="en-US" sz="2133" dirty="0"/>
              <a:t>, A. Gopal</a:t>
            </a:r>
            <a:r>
              <a:rPr lang="en-US" sz="2133" baseline="30000" dirty="0"/>
              <a:t>3</a:t>
            </a:r>
            <a:r>
              <a:rPr lang="en-US" sz="2133" dirty="0"/>
              <a:t>, M. Jacob</a:t>
            </a:r>
            <a:r>
              <a:rPr lang="en-US" sz="2133" baseline="30000" dirty="0"/>
              <a:t>4</a:t>
            </a:r>
            <a:r>
              <a:rPr lang="en-US" sz="2133" dirty="0"/>
              <a:t>,</a:t>
            </a:r>
            <a:br>
              <a:rPr lang="en-US" sz="2133" dirty="0"/>
            </a:br>
            <a:r>
              <a:rPr lang="en-US" sz="2133" dirty="0"/>
              <a:t>A. Jocksch</a:t>
            </a:r>
            <a:r>
              <a:rPr lang="en-US" sz="2133" baseline="30000" dirty="0"/>
              <a:t>3</a:t>
            </a:r>
            <a:r>
              <a:rPr lang="en-US" sz="2133" dirty="0"/>
              <a:t>, J. Jucker², R. Meli</a:t>
            </a:r>
            <a:r>
              <a:rPr lang="en-US" sz="2133" baseline="30000" dirty="0"/>
              <a:t>3</a:t>
            </a:r>
            <a:r>
              <a:rPr lang="en-US" sz="2133" dirty="0"/>
              <a:t>, W. Sawyer</a:t>
            </a:r>
            <a:r>
              <a:rPr lang="en-US" sz="2133" baseline="30000" dirty="0"/>
              <a:t>3</a:t>
            </a:r>
            <a:r>
              <a:rPr lang="en-US" sz="2133" dirty="0"/>
              <a:t>, U. Schättler</a:t>
            </a:r>
            <a:r>
              <a:rPr lang="en-US" sz="2133" baseline="30000" dirty="0"/>
              <a:t>4</a:t>
            </a:r>
            <a:r>
              <a:rPr lang="en-US" sz="2133" dirty="0"/>
              <a:t>, D. Alexeev</a:t>
            </a:r>
            <a:r>
              <a:rPr lang="en-US" sz="2133" baseline="30000" dirty="0">
                <a:latin typeface="Arial"/>
                <a:cs typeface="Arial"/>
              </a:rPr>
              <a:t>5</a:t>
            </a:r>
            <a:r>
              <a:rPr lang="en-US" sz="2133" dirty="0"/>
              <a:t>, A. Leuthard</a:t>
            </a:r>
            <a:r>
              <a:rPr lang="en-US" sz="2133" dirty="0">
                <a:latin typeface="Arial"/>
                <a:cs typeface="Arial"/>
              </a:rPr>
              <a:t>¹</a:t>
            </a:r>
            <a:r>
              <a:rPr lang="en-US" sz="2133" dirty="0"/>
              <a:t>,</a:t>
            </a:r>
            <a:endParaRPr lang="en-US" sz="2133" baseline="30000" dirty="0">
              <a:latin typeface="Arial"/>
              <a:cs typeface="Arial"/>
            </a:endParaRPr>
          </a:p>
          <a:p>
            <a:pPr algn="ctr"/>
            <a:r>
              <a:rPr lang="en-US" sz="2133" dirty="0"/>
              <a:t>S. Kellerhals</a:t>
            </a:r>
            <a:r>
              <a:rPr lang="en-US" sz="2133" baseline="30000" dirty="0"/>
              <a:t>3</a:t>
            </a:r>
            <a:r>
              <a:rPr lang="en-US" sz="2133" dirty="0"/>
              <a:t>, N. Farabullini</a:t>
            </a:r>
            <a:r>
              <a:rPr lang="en-US" sz="2133" baseline="30000" dirty="0"/>
              <a:t>3</a:t>
            </a:r>
            <a:r>
              <a:rPr lang="en-US" sz="2133" dirty="0"/>
              <a:t>, M. Luz</a:t>
            </a:r>
            <a:r>
              <a:rPr lang="en-US" sz="2133" baseline="30000" dirty="0"/>
              <a:t>3</a:t>
            </a:r>
            <a:r>
              <a:rPr lang="en-US" sz="2133" dirty="0"/>
              <a:t>, C. Ong</a:t>
            </a:r>
            <a:r>
              <a:rPr lang="en-US" sz="2133" baseline="30000" dirty="0"/>
              <a:t>3</a:t>
            </a:r>
            <a:r>
              <a:rPr lang="en-US" sz="2133" dirty="0"/>
              <a:t>, D. Strasmann</a:t>
            </a:r>
            <a:r>
              <a:rPr lang="en-US" sz="2133" baseline="30000" dirty="0"/>
              <a:t>3</a:t>
            </a:r>
            <a:r>
              <a:rPr lang="en-US" sz="2133" dirty="0"/>
              <a:t> , P. Kumar</a:t>
            </a:r>
            <a:r>
              <a:rPr lang="en-US" sz="2133" baseline="30000" dirty="0"/>
              <a:t>3</a:t>
            </a:r>
            <a:endParaRPr lang="en-US" sz="2133" b="1" baseline="30000" dirty="0">
              <a:latin typeface="Arial"/>
              <a:cs typeface="Arial"/>
            </a:endParaRPr>
          </a:p>
          <a:p>
            <a:pPr algn="ctr"/>
            <a:endParaRPr lang="en-US" sz="2133" baseline="30000" dirty="0">
              <a:latin typeface="Arial"/>
              <a:cs typeface="Arial"/>
            </a:endParaRPr>
          </a:p>
          <a:p>
            <a:pPr algn="ctr"/>
            <a:endParaRPr lang="en-US" sz="2133" baseline="30000" dirty="0">
              <a:latin typeface="Arial"/>
              <a:cs typeface="Arial"/>
            </a:endParaRPr>
          </a:p>
          <a:p>
            <a:pPr algn="ctr"/>
            <a:r>
              <a:rPr lang="en-US" sz="2133" dirty="0"/>
              <a:t>¹MeteoSwiss, ²C2SM, </a:t>
            </a:r>
            <a:r>
              <a:rPr lang="en-US" sz="2133" baseline="30000" dirty="0"/>
              <a:t>3</a:t>
            </a:r>
            <a:r>
              <a:rPr lang="en-US" sz="2133" dirty="0"/>
              <a:t>CSCS, </a:t>
            </a:r>
            <a:r>
              <a:rPr lang="en-US" sz="2133" baseline="30000" dirty="0"/>
              <a:t>4</a:t>
            </a:r>
            <a:r>
              <a:rPr lang="en-US" sz="2133" dirty="0"/>
              <a:t>DWD, </a:t>
            </a:r>
            <a:r>
              <a:rPr lang="en-US" sz="2133" baseline="30000" dirty="0"/>
              <a:t>5</a:t>
            </a:r>
            <a:r>
              <a:rPr lang="en-US" sz="2133" dirty="0"/>
              <a:t>Nvidia</a:t>
            </a:r>
          </a:p>
        </p:txBody>
      </p:sp>
    </p:spTree>
    <p:extLst>
      <p:ext uri="{BB962C8B-B14F-4D97-AF65-F5344CB8AC3E}">
        <p14:creationId xmlns:p14="http://schemas.microsoft.com/office/powerpoint/2010/main" val="3492603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Alps infrastructure at CSCS</a:t>
            </a:r>
          </a:p>
        </p:txBody>
      </p:sp>
      <p:sp>
        <p:nvSpPr>
          <p:cNvPr id="7" name="TextBox 6"/>
          <p:cNvSpPr txBox="1"/>
          <p:nvPr/>
        </p:nvSpPr>
        <p:spPr>
          <a:xfrm>
            <a:off x="236115" y="1191723"/>
            <a:ext cx="10131232" cy="4718343"/>
          </a:xfrm>
          <a:prstGeom prst="rect">
            <a:avLst/>
          </a:prstGeom>
          <a:solidFill>
            <a:schemeClr val="bg1"/>
          </a:solidFill>
        </p:spPr>
        <p:txBody>
          <a:bodyPr wrap="square" lIns="121920" tIns="60960" rIns="121920" bIns="60960" rtlCol="0" anchor="t">
            <a:spAutoFit/>
          </a:bodyPr>
          <a:lstStyle/>
          <a:p>
            <a:r>
              <a:rPr lang="de-CH" sz="2133" dirty="0"/>
              <a:t>New </a:t>
            </a:r>
            <a:r>
              <a:rPr lang="de-CH" sz="2133" dirty="0" err="1"/>
              <a:t>MeteoSwiss</a:t>
            </a:r>
            <a:r>
              <a:rPr lang="de-CH" sz="2133" dirty="0"/>
              <a:t> </a:t>
            </a:r>
            <a:r>
              <a:rPr lang="en-US" sz="2133" dirty="0"/>
              <a:t>system</a:t>
            </a:r>
            <a:r>
              <a:rPr lang="de-CH" sz="2133" dirty="0"/>
              <a:t> HPC Computing Services on Alps </a:t>
            </a:r>
            <a:r>
              <a:rPr lang="en-US" sz="2133" dirty="0"/>
              <a:t>Platform</a:t>
            </a:r>
          </a:p>
          <a:p>
            <a:r>
              <a:rPr lang="de-CH" sz="2133" dirty="0"/>
              <a:t>2 Virtual Clusters (VC):</a:t>
            </a:r>
          </a:p>
          <a:p>
            <a:pPr marL="380990" indent="-380990">
              <a:buFont typeface="Arial" panose="020B0604020202020204" pitchFamily="34" charset="0"/>
              <a:buChar char="•"/>
            </a:pPr>
            <a:r>
              <a:rPr lang="en-US" sz="2133" dirty="0">
                <a:latin typeface="Arial"/>
                <a:cs typeface="Arial"/>
              </a:rPr>
              <a:t>Production</a:t>
            </a:r>
            <a:r>
              <a:rPr lang="de-CH" sz="2133" dirty="0">
                <a:latin typeface="Arial"/>
                <a:cs typeface="Arial"/>
              </a:rPr>
              <a:t>: 42 GPU / 15 CPU Nodes</a:t>
            </a:r>
          </a:p>
          <a:p>
            <a:pPr marL="380990" indent="-380990">
              <a:buFont typeface="Arial" panose="020B0604020202020204" pitchFamily="34" charset="0"/>
              <a:buChar char="•"/>
            </a:pPr>
            <a:r>
              <a:rPr lang="de-CH" sz="2133" dirty="0"/>
              <a:t>R&amp;D: 30-50 GPU / ~15 CPU Nodes (</a:t>
            </a:r>
            <a:r>
              <a:rPr lang="de-CH" sz="2133" dirty="0" err="1"/>
              <a:t>elastic</a:t>
            </a:r>
            <a:r>
              <a:rPr lang="de-CH" sz="2133" dirty="0"/>
              <a:t>)</a:t>
            </a:r>
          </a:p>
          <a:p>
            <a:pPr lvl="1"/>
            <a:endParaRPr lang="de-CH" sz="2133" b="1" dirty="0"/>
          </a:p>
          <a:p>
            <a:r>
              <a:rPr lang="de-CH" sz="2133" dirty="0"/>
              <a:t>GPU </a:t>
            </a:r>
            <a:r>
              <a:rPr lang="de-CH" sz="2133" dirty="0" err="1"/>
              <a:t>nodes</a:t>
            </a:r>
            <a:r>
              <a:rPr lang="de-CH" sz="2133" dirty="0"/>
              <a:t>:</a:t>
            </a:r>
          </a:p>
          <a:p>
            <a:pPr marL="380990" indent="-380990">
              <a:buFont typeface="Arial" panose="020B0604020202020204" pitchFamily="34" charset="0"/>
              <a:buChar char="•"/>
            </a:pPr>
            <a:r>
              <a:rPr lang="de-CH" sz="2133" dirty="0"/>
              <a:t>4 x NVIDIA A100</a:t>
            </a:r>
          </a:p>
          <a:p>
            <a:pPr marL="380990" indent="-380990">
              <a:buFont typeface="Arial" panose="020B0604020202020204" pitchFamily="34" charset="0"/>
              <a:buChar char="•"/>
            </a:pPr>
            <a:r>
              <a:rPr lang="de-CH" sz="2133" dirty="0"/>
              <a:t>1 x AMD </a:t>
            </a:r>
            <a:r>
              <a:rPr lang="de-CH" sz="2133" dirty="0" err="1"/>
              <a:t>Epyc</a:t>
            </a:r>
            <a:r>
              <a:rPr lang="de-CH" sz="2133" dirty="0"/>
              <a:t> 64-cores CPU</a:t>
            </a:r>
          </a:p>
          <a:p>
            <a:r>
              <a:rPr lang="de-CH" sz="2133" dirty="0"/>
              <a:t>CPU </a:t>
            </a:r>
            <a:r>
              <a:rPr lang="de-CH" sz="2133" dirty="0" err="1"/>
              <a:t>nodes</a:t>
            </a:r>
            <a:r>
              <a:rPr lang="de-CH" sz="2133" dirty="0"/>
              <a:t>:</a:t>
            </a:r>
          </a:p>
          <a:p>
            <a:pPr marL="380990" indent="-380990">
              <a:buFont typeface="Arial" panose="020B0604020202020204" pitchFamily="34" charset="0"/>
              <a:buChar char="•"/>
            </a:pPr>
            <a:r>
              <a:rPr lang="de-CH" sz="2133" dirty="0"/>
              <a:t>2 x AMD </a:t>
            </a:r>
            <a:r>
              <a:rPr lang="de-CH" sz="2133" dirty="0" err="1"/>
              <a:t>Epyc</a:t>
            </a:r>
            <a:r>
              <a:rPr lang="de-CH" sz="2133" dirty="0"/>
              <a:t> 64-cores CPUs</a:t>
            </a:r>
          </a:p>
          <a:p>
            <a:pPr marL="380990" indent="-380990">
              <a:buFont typeface="Arial" panose="020B0604020202020204" pitchFamily="34" charset="0"/>
              <a:buChar char="•"/>
            </a:pPr>
            <a:endParaRPr lang="de-CH" sz="2133" dirty="0"/>
          </a:p>
          <a:p>
            <a:pPr marL="380990" indent="-380990">
              <a:buFont typeface="Arial" panose="020B0604020202020204" pitchFamily="34" charset="0"/>
              <a:buChar char="•"/>
            </a:pPr>
            <a:r>
              <a:rPr lang="de-CH" sz="2133" dirty="0"/>
              <a:t>Part </a:t>
            </a:r>
            <a:r>
              <a:rPr lang="de-CH" sz="2133" dirty="0" err="1"/>
              <a:t>of</a:t>
            </a:r>
            <a:r>
              <a:rPr lang="de-CH" sz="2133" dirty="0"/>
              <a:t> </a:t>
            </a:r>
            <a:r>
              <a:rPr lang="de-CH" sz="2133" dirty="0" err="1"/>
              <a:t>the</a:t>
            </a:r>
            <a:r>
              <a:rPr lang="de-CH" sz="2133" dirty="0"/>
              <a:t> large </a:t>
            </a:r>
            <a:r>
              <a:rPr lang="de-CH" sz="2133" dirty="0" err="1"/>
              <a:t>system</a:t>
            </a:r>
            <a:r>
              <a:rPr lang="de-CH" sz="2133" dirty="0"/>
              <a:t> (</a:t>
            </a:r>
            <a:r>
              <a:rPr lang="de-CH" sz="2133" dirty="0" err="1"/>
              <a:t>alps</a:t>
            </a:r>
            <a:r>
              <a:rPr lang="de-CH" sz="2133" dirty="0"/>
              <a:t>): </a:t>
            </a:r>
          </a:p>
          <a:p>
            <a:pPr marL="990575" lvl="1" indent="-380990">
              <a:buFont typeface="Arial" panose="020B0604020202020204" pitchFamily="34" charset="0"/>
              <a:buChar char="•"/>
            </a:pPr>
            <a:r>
              <a:rPr lang="de-CH" sz="2133" dirty="0"/>
              <a:t>R&amp;D </a:t>
            </a:r>
            <a:r>
              <a:rPr lang="de-CH" sz="2133" dirty="0" err="1"/>
              <a:t>partition</a:t>
            </a:r>
            <a:r>
              <a:rPr lang="de-CH" sz="2133" dirty="0"/>
              <a:t> </a:t>
            </a:r>
            <a:r>
              <a:rPr lang="de-CH" sz="2133" dirty="0" err="1"/>
              <a:t>can</a:t>
            </a:r>
            <a:r>
              <a:rPr lang="de-CH" sz="2133" dirty="0"/>
              <a:t> </a:t>
            </a:r>
            <a:r>
              <a:rPr lang="de-CH" sz="2133" dirty="0" err="1"/>
              <a:t>be</a:t>
            </a:r>
            <a:r>
              <a:rPr lang="de-CH" sz="2133" dirty="0"/>
              <a:t> </a:t>
            </a:r>
            <a:r>
              <a:rPr lang="de-CH" sz="2133" dirty="0" err="1"/>
              <a:t>extended</a:t>
            </a:r>
            <a:endParaRPr lang="de-CH" sz="2133" dirty="0"/>
          </a:p>
          <a:p>
            <a:pPr marL="990575" lvl="1" indent="-380990">
              <a:buFont typeface="Arial" panose="020B0604020202020204" pitchFamily="34" charset="0"/>
              <a:buChar char="•"/>
            </a:pPr>
            <a:r>
              <a:rPr lang="de-CH" sz="2133" dirty="0" err="1"/>
              <a:t>new</a:t>
            </a:r>
            <a:r>
              <a:rPr lang="de-CH" sz="2133" dirty="0"/>
              <a:t> </a:t>
            </a:r>
            <a:r>
              <a:rPr lang="de-CH" sz="2133" dirty="0" err="1"/>
              <a:t>challenges</a:t>
            </a:r>
            <a:r>
              <a:rPr lang="de-CH" sz="2133" dirty="0"/>
              <a:t> : </a:t>
            </a:r>
            <a:r>
              <a:rPr lang="de-CH" sz="2133" dirty="0" err="1"/>
              <a:t>maintenance</a:t>
            </a:r>
            <a:r>
              <a:rPr lang="de-CH" sz="2133" dirty="0"/>
              <a:t>, </a:t>
            </a:r>
            <a:r>
              <a:rPr lang="de-CH" sz="2133" dirty="0" err="1"/>
              <a:t>testing</a:t>
            </a:r>
            <a:r>
              <a:rPr lang="de-CH" sz="2133" dirty="0"/>
              <a:t>, ML, </a:t>
            </a:r>
            <a:r>
              <a:rPr lang="en-150" sz="2133" dirty="0"/>
              <a:t>…</a:t>
            </a:r>
            <a:endParaRPr lang="de-CH" sz="2133" dirty="0"/>
          </a:p>
        </p:txBody>
      </p:sp>
      <p:pic>
        <p:nvPicPr>
          <p:cNvPr id="5" name="Picture 4"/>
          <p:cNvPicPr>
            <a:picLocks noChangeAspect="1"/>
          </p:cNvPicPr>
          <p:nvPr/>
        </p:nvPicPr>
        <p:blipFill rotWithShape="1">
          <a:blip r:embed="rId2"/>
          <a:srcRect t="8684"/>
          <a:stretch/>
        </p:blipFill>
        <p:spPr>
          <a:xfrm>
            <a:off x="8382034" y="4245263"/>
            <a:ext cx="3573852" cy="1483416"/>
          </a:xfrm>
          <a:prstGeom prst="rect">
            <a:avLst/>
          </a:prstGeom>
        </p:spPr>
      </p:pic>
      <p:pic>
        <p:nvPicPr>
          <p:cNvPr id="2" name="Picture 1"/>
          <p:cNvPicPr>
            <a:picLocks noChangeAspect="1"/>
          </p:cNvPicPr>
          <p:nvPr/>
        </p:nvPicPr>
        <p:blipFill>
          <a:blip r:embed="rId3"/>
          <a:stretch>
            <a:fillRect/>
          </a:stretch>
        </p:blipFill>
        <p:spPr>
          <a:xfrm>
            <a:off x="6807200" y="1607527"/>
            <a:ext cx="5384800" cy="2311400"/>
          </a:xfrm>
          <a:prstGeom prst="rect">
            <a:avLst/>
          </a:prstGeom>
        </p:spPr>
      </p:pic>
    </p:spTree>
    <p:extLst>
      <p:ext uri="{BB962C8B-B14F-4D97-AF65-F5344CB8AC3E}">
        <p14:creationId xmlns:p14="http://schemas.microsoft.com/office/powerpoint/2010/main" val="8578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BD8C66-7E64-432E-A5F0-04B668FD7C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446" t="16378" r="18972" b="7892"/>
          <a:stretch/>
        </p:blipFill>
        <p:spPr>
          <a:xfrm>
            <a:off x="3905867" y="1695773"/>
            <a:ext cx="6690476" cy="4407875"/>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a:xfrm>
            <a:off x="1582965" y="248595"/>
            <a:ext cx="10396019" cy="943819"/>
          </a:xfrm>
        </p:spPr>
        <p:txBody>
          <a:bodyPr/>
          <a:lstStyle/>
          <a:p>
            <a:r>
              <a:rPr lang="en-US" dirty="0"/>
              <a:t>GLORI-A Configuration</a:t>
            </a:r>
          </a:p>
        </p:txBody>
      </p:sp>
      <p:grpSp>
        <p:nvGrpSpPr>
          <p:cNvPr id="4" name="Group 3">
            <a:extLst>
              <a:ext uri="{FF2B5EF4-FFF2-40B4-BE49-F238E27FC236}">
                <a16:creationId xmlns:a16="http://schemas.microsoft.com/office/drawing/2014/main" id="{D44D6E24-24E7-4D5E-855A-65BEF26B8CF3}"/>
              </a:ext>
            </a:extLst>
          </p:cNvPr>
          <p:cNvGrpSpPr/>
          <p:nvPr/>
        </p:nvGrpSpPr>
        <p:grpSpPr>
          <a:xfrm>
            <a:off x="4580351" y="1997965"/>
            <a:ext cx="5305716" cy="3806428"/>
            <a:chOff x="3434912" y="1498936"/>
            <a:chExt cx="3980515" cy="2855702"/>
          </a:xfrm>
        </p:grpSpPr>
        <p:sp>
          <p:nvSpPr>
            <p:cNvPr id="7" name="Textfeld 8">
              <a:extLst>
                <a:ext uri="{FF2B5EF4-FFF2-40B4-BE49-F238E27FC236}">
                  <a16:creationId xmlns:a16="http://schemas.microsoft.com/office/drawing/2014/main" id="{FEF3F156-58C8-4116-8B41-9424734D1D44}"/>
                </a:ext>
              </a:extLst>
            </p:cNvPr>
            <p:cNvSpPr txBox="1"/>
            <p:nvPr/>
          </p:nvSpPr>
          <p:spPr>
            <a:xfrm>
              <a:off x="6197721" y="1521409"/>
              <a:ext cx="1217706" cy="284830"/>
            </a:xfrm>
            <a:prstGeom prst="rect">
              <a:avLst/>
            </a:prstGeom>
            <a:solidFill>
              <a:srgbClr val="FFFFFF">
                <a:alpha val="30196"/>
              </a:srgbClr>
            </a:solidFill>
          </p:spPr>
          <p:txBody>
            <a:bodyPr wrap="square" rtlCol="0">
              <a:spAutoFit/>
            </a:bodyPr>
            <a:lstStyle/>
            <a:p>
              <a:r>
                <a:rPr lang="de-DE" sz="1867" dirty="0"/>
                <a:t>ICON-Alp-05</a:t>
              </a:r>
            </a:p>
          </p:txBody>
        </p:sp>
        <p:sp>
          <p:nvSpPr>
            <p:cNvPr id="5" name="Rechteck 6">
              <a:extLst>
                <a:ext uri="{FF2B5EF4-FFF2-40B4-BE49-F238E27FC236}">
                  <a16:creationId xmlns:a16="http://schemas.microsoft.com/office/drawing/2014/main" id="{15681FB2-5DD7-4B77-B193-573088EB5AD8}"/>
                </a:ext>
              </a:extLst>
            </p:cNvPr>
            <p:cNvSpPr/>
            <p:nvPr/>
          </p:nvSpPr>
          <p:spPr>
            <a:xfrm>
              <a:off x="3434912" y="1498936"/>
              <a:ext cx="3980515" cy="2855702"/>
            </a:xfrm>
            <a:prstGeom prst="rect">
              <a:avLst/>
            </a:prstGeom>
            <a:no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199"/>
            </a:p>
          </p:txBody>
        </p:sp>
      </p:grpSp>
      <p:sp>
        <p:nvSpPr>
          <p:cNvPr id="8" name="Textfeld 9">
            <a:extLst>
              <a:ext uri="{FF2B5EF4-FFF2-40B4-BE49-F238E27FC236}">
                <a16:creationId xmlns:a16="http://schemas.microsoft.com/office/drawing/2014/main" id="{83716CCA-FDFB-4587-ADAC-131420939CB5}"/>
              </a:ext>
            </a:extLst>
          </p:cNvPr>
          <p:cNvSpPr txBox="1"/>
          <p:nvPr/>
        </p:nvSpPr>
        <p:spPr>
          <a:xfrm>
            <a:off x="8782735" y="1231506"/>
            <a:ext cx="2061600" cy="379656"/>
          </a:xfrm>
          <a:prstGeom prst="rect">
            <a:avLst/>
          </a:prstGeom>
          <a:noFill/>
        </p:spPr>
        <p:txBody>
          <a:bodyPr wrap="square" rtlCol="0">
            <a:spAutoFit/>
          </a:bodyPr>
          <a:lstStyle/>
          <a:p>
            <a:r>
              <a:rPr lang="de-DE" sz="1867" dirty="0"/>
              <a:t>ICON-CH1-EPS</a:t>
            </a:r>
          </a:p>
        </p:txBody>
      </p:sp>
      <p:sp>
        <p:nvSpPr>
          <p:cNvPr id="2" name="TextBox 1">
            <a:extLst>
              <a:ext uri="{FF2B5EF4-FFF2-40B4-BE49-F238E27FC236}">
                <a16:creationId xmlns:a16="http://schemas.microsoft.com/office/drawing/2014/main" id="{ED1F8592-A3E6-467F-B187-E0646352FFCF}"/>
              </a:ext>
            </a:extLst>
          </p:cNvPr>
          <p:cNvSpPr txBox="1"/>
          <p:nvPr/>
        </p:nvSpPr>
        <p:spPr>
          <a:xfrm>
            <a:off x="358647" y="1560046"/>
            <a:ext cx="3511427" cy="4072205"/>
          </a:xfrm>
          <a:prstGeom prst="rect">
            <a:avLst/>
          </a:prstGeom>
          <a:noFill/>
        </p:spPr>
        <p:txBody>
          <a:bodyPr wrap="square" rtlCol="0">
            <a:spAutoFit/>
          </a:bodyPr>
          <a:lstStyle/>
          <a:p>
            <a:r>
              <a:rPr lang="de-CH" sz="2133" b="1" dirty="0"/>
              <a:t>Resolution: </a:t>
            </a:r>
            <a:r>
              <a:rPr lang="de-CH" sz="2133" dirty="0"/>
              <a:t>500m</a:t>
            </a:r>
          </a:p>
          <a:p>
            <a:endParaRPr lang="de-CH" sz="2133" b="1" dirty="0"/>
          </a:p>
          <a:p>
            <a:r>
              <a:rPr lang="de-CH" sz="2133" b="1" dirty="0"/>
              <a:t>Initial </a:t>
            </a:r>
            <a:r>
              <a:rPr lang="en-US" sz="2133" b="1" dirty="0"/>
              <a:t>Conditions</a:t>
            </a:r>
            <a:r>
              <a:rPr lang="de-CH" sz="2133" dirty="0"/>
              <a:t>:</a:t>
            </a:r>
          </a:p>
          <a:p>
            <a:r>
              <a:rPr lang="de-CH" sz="2133" dirty="0"/>
              <a:t>KENDA-i1</a:t>
            </a:r>
          </a:p>
          <a:p>
            <a:endParaRPr lang="de-CH" sz="2133" dirty="0"/>
          </a:p>
          <a:p>
            <a:r>
              <a:rPr lang="de-CH" sz="2133" b="1" dirty="0"/>
              <a:t>Lateral Boundary </a:t>
            </a:r>
            <a:r>
              <a:rPr lang="en-US" sz="2133" b="1" dirty="0"/>
              <a:t>Conditions </a:t>
            </a:r>
            <a:r>
              <a:rPr lang="de-CH" sz="2133" dirty="0"/>
              <a:t>:</a:t>
            </a:r>
          </a:p>
          <a:p>
            <a:r>
              <a:rPr lang="de-CH" sz="2133" dirty="0"/>
              <a:t>IFS 9km / ICON 3.5 km</a:t>
            </a:r>
          </a:p>
          <a:p>
            <a:endParaRPr lang="de-CH" sz="2133" dirty="0"/>
          </a:p>
          <a:p>
            <a:r>
              <a:rPr lang="de-CH" sz="2133" b="1" dirty="0"/>
              <a:t>Online Nest</a:t>
            </a:r>
            <a:r>
              <a:rPr lang="de-CH" sz="2133" dirty="0"/>
              <a:t>:</a:t>
            </a:r>
          </a:p>
          <a:p>
            <a:r>
              <a:rPr lang="de-CH" sz="2133" dirty="0"/>
              <a:t>Interpolation and </a:t>
            </a:r>
            <a:r>
              <a:rPr lang="de-CH" sz="2133" dirty="0" err="1"/>
              <a:t>relaxation</a:t>
            </a:r>
            <a:r>
              <a:rPr lang="de-CH" sz="2133" dirty="0"/>
              <a:t> </a:t>
            </a:r>
            <a:r>
              <a:rPr lang="de-CH" sz="2133" dirty="0" err="1"/>
              <a:t>during</a:t>
            </a:r>
            <a:r>
              <a:rPr lang="de-CH" sz="2133" dirty="0"/>
              <a:t> </a:t>
            </a:r>
            <a:r>
              <a:rPr lang="de-CH" sz="2133" dirty="0" err="1"/>
              <a:t>forward</a:t>
            </a:r>
            <a:r>
              <a:rPr lang="de-CH" sz="2133" dirty="0"/>
              <a:t> </a:t>
            </a:r>
            <a:r>
              <a:rPr lang="de-CH" sz="2133" dirty="0" err="1"/>
              <a:t>integration</a:t>
            </a:r>
            <a:endParaRPr lang="de-CH" sz="2133" dirty="0"/>
          </a:p>
          <a:p>
            <a:endParaRPr lang="de-CH" sz="2400" dirty="0"/>
          </a:p>
        </p:txBody>
      </p:sp>
    </p:spTree>
    <p:extLst>
      <p:ext uri="{BB962C8B-B14F-4D97-AF65-F5344CB8AC3E}">
        <p14:creationId xmlns:p14="http://schemas.microsoft.com/office/powerpoint/2010/main" val="2156834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8400" y="247613"/>
            <a:ext cx="10795000" cy="1259911"/>
          </a:xfrm>
        </p:spPr>
        <p:txBody>
          <a:bodyPr/>
          <a:lstStyle/>
          <a:p>
            <a:r>
              <a:rPr lang="en-US" dirty="0" err="1"/>
              <a:t>MeteoSwiss</a:t>
            </a:r>
            <a:r>
              <a:rPr lang="en-US" dirty="0"/>
              <a:t> operational configuration</a:t>
            </a:r>
          </a:p>
        </p:txBody>
      </p:sp>
      <p:sp>
        <p:nvSpPr>
          <p:cNvPr id="5" name="TextBox 4"/>
          <p:cNvSpPr txBox="1"/>
          <p:nvPr/>
        </p:nvSpPr>
        <p:spPr>
          <a:xfrm>
            <a:off x="352351" y="1371040"/>
            <a:ext cx="3777808" cy="4236288"/>
          </a:xfrm>
          <a:prstGeom prst="rect">
            <a:avLst/>
          </a:prstGeom>
          <a:noFill/>
        </p:spPr>
        <p:txBody>
          <a:bodyPr wrap="square" rtlCol="0">
            <a:spAutoFit/>
          </a:bodyPr>
          <a:lstStyle/>
          <a:p>
            <a:pPr marL="380990" indent="-380990">
              <a:buFont typeface="Arial" panose="020B0604020202020204" pitchFamily="34" charset="0"/>
              <a:buChar char="•"/>
            </a:pPr>
            <a:r>
              <a:rPr lang="en-US" sz="2133" dirty="0"/>
              <a:t>Operational since May 28th 2024 at CSCS</a:t>
            </a:r>
          </a:p>
          <a:p>
            <a:pPr marL="380990" indent="-380990">
              <a:buFont typeface="Arial" panose="020B0604020202020204" pitchFamily="34" charset="0"/>
              <a:buChar char="•"/>
            </a:pPr>
            <a:r>
              <a:rPr lang="de-CH" sz="2133" dirty="0"/>
              <a:t>Not </a:t>
            </a:r>
            <a:r>
              <a:rPr lang="de-CH" sz="2133" dirty="0" err="1"/>
              <a:t>using</a:t>
            </a:r>
            <a:r>
              <a:rPr lang="de-CH" sz="2133" dirty="0"/>
              <a:t> all </a:t>
            </a:r>
            <a:r>
              <a:rPr lang="de-CH" sz="2133" dirty="0" err="1"/>
              <a:t>optimization</a:t>
            </a:r>
            <a:r>
              <a:rPr lang="de-CH" sz="2133" dirty="0"/>
              <a:t> </a:t>
            </a:r>
            <a:r>
              <a:rPr lang="de-CH" sz="2133" dirty="0" err="1"/>
              <a:t>yet</a:t>
            </a:r>
            <a:r>
              <a:rPr lang="de-CH" sz="2133" dirty="0"/>
              <a:t> (</a:t>
            </a:r>
            <a:r>
              <a:rPr lang="de-CH" sz="2133" dirty="0" err="1"/>
              <a:t>no</a:t>
            </a:r>
            <a:r>
              <a:rPr lang="de-CH" sz="2133" dirty="0"/>
              <a:t> </a:t>
            </a:r>
            <a:r>
              <a:rPr lang="de-CH" sz="2133" dirty="0" err="1"/>
              <a:t>cuda</a:t>
            </a:r>
            <a:r>
              <a:rPr lang="de-CH" sz="2133" dirty="0"/>
              <a:t>-graph)</a:t>
            </a:r>
            <a:endParaRPr lang="en-US" sz="2133" dirty="0"/>
          </a:p>
          <a:p>
            <a:pPr marL="380990" indent="-380990">
              <a:spcBef>
                <a:spcPts val="1600"/>
              </a:spcBef>
              <a:buFont typeface="Arial" panose="020B0604020202020204" pitchFamily="34" charset="0"/>
              <a:buChar char="•"/>
            </a:pPr>
            <a:r>
              <a:rPr lang="en-US" sz="2133" dirty="0">
                <a:sym typeface="Wingdings" panose="05000000000000000000" pitchFamily="2" charset="2"/>
              </a:rPr>
              <a:t>Full schedule on </a:t>
            </a:r>
            <a:r>
              <a:rPr lang="en-US" sz="2133" dirty="0" err="1">
                <a:sym typeface="Wingdings" panose="05000000000000000000" pitchFamily="2" charset="2"/>
              </a:rPr>
              <a:t>Tasna</a:t>
            </a:r>
            <a:r>
              <a:rPr lang="en-US" sz="2133" dirty="0">
                <a:sym typeface="Wingdings" panose="05000000000000000000" pitchFamily="2" charset="2"/>
              </a:rPr>
              <a:t> (ALPS)</a:t>
            </a:r>
          </a:p>
          <a:p>
            <a:pPr marL="990575" lvl="1" indent="-380990">
              <a:buFont typeface="Arial" panose="020B0604020202020204" pitchFamily="34" charset="0"/>
              <a:buChar char="•"/>
            </a:pPr>
            <a:r>
              <a:rPr lang="en-US" sz="2133" dirty="0"/>
              <a:t>ICON-CH1-EPS : </a:t>
            </a:r>
            <a:br>
              <a:rPr lang="en-US" sz="2133" dirty="0"/>
            </a:br>
            <a:r>
              <a:rPr lang="en-US" sz="2133" b="1" dirty="0"/>
              <a:t>3 nodes/member</a:t>
            </a:r>
          </a:p>
          <a:p>
            <a:pPr marL="990575" lvl="1" indent="-380990">
              <a:buFont typeface="Arial" panose="020B0604020202020204" pitchFamily="34" charset="0"/>
              <a:buChar char="•"/>
            </a:pPr>
            <a:r>
              <a:rPr lang="en-US" sz="2133" dirty="0"/>
              <a:t>ICON-CH2-EPS : </a:t>
            </a:r>
            <a:br>
              <a:rPr lang="en-US" sz="2133" dirty="0"/>
            </a:br>
            <a:r>
              <a:rPr lang="en-US" sz="2133" dirty="0"/>
              <a:t>1 node/member</a:t>
            </a:r>
          </a:p>
          <a:p>
            <a:pPr marL="990575" lvl="1" indent="-380990">
              <a:buFont typeface="Arial" panose="020B0604020202020204" pitchFamily="34" charset="0"/>
              <a:buChar char="•"/>
            </a:pPr>
            <a:r>
              <a:rPr lang="en-US" sz="2133" dirty="0"/>
              <a:t>KENDA-CH1 : </a:t>
            </a:r>
            <a:br>
              <a:rPr lang="en-US" sz="2133" dirty="0"/>
            </a:br>
            <a:r>
              <a:rPr lang="en-US" sz="2133" dirty="0"/>
              <a:t>1 node/member</a:t>
            </a:r>
          </a:p>
        </p:txBody>
      </p:sp>
      <p:pic>
        <p:nvPicPr>
          <p:cNvPr id="7" name="Picture 6"/>
          <p:cNvPicPr>
            <a:picLocks noChangeAspect="1"/>
          </p:cNvPicPr>
          <p:nvPr/>
        </p:nvPicPr>
        <p:blipFill>
          <a:blip r:embed="rId3"/>
          <a:stretch>
            <a:fillRect/>
          </a:stretch>
        </p:blipFill>
        <p:spPr>
          <a:xfrm>
            <a:off x="4391517" y="1371039"/>
            <a:ext cx="7524535" cy="4591112"/>
          </a:xfrm>
          <a:prstGeom prst="rect">
            <a:avLst/>
          </a:prstGeom>
          <a:ln>
            <a:solidFill>
              <a:schemeClr val="tx1"/>
            </a:solidFill>
          </a:ln>
        </p:spPr>
      </p:pic>
    </p:spTree>
    <p:extLst>
      <p:ext uri="{BB962C8B-B14F-4D97-AF65-F5344CB8AC3E}">
        <p14:creationId xmlns:p14="http://schemas.microsoft.com/office/powerpoint/2010/main" val="203200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1581573" y="183004"/>
            <a:ext cx="10021344" cy="944109"/>
          </a:xfrm>
          <a:prstGeom prst="rect">
            <a:avLst/>
          </a:prstGeom>
        </p:spPr>
        <p:txBody>
          <a:bodyPr spcFirstLastPara="1" vert="horz" wrap="square" lIns="121900" tIns="121900" rIns="121900" bIns="121900" rtlCol="0" anchor="t" anchorCtr="0">
            <a:noAutofit/>
          </a:bodyPr>
          <a:lstStyle/>
          <a:p>
            <a:pPr>
              <a:spcBef>
                <a:spcPts val="0"/>
              </a:spcBef>
            </a:pPr>
            <a:r>
              <a:rPr lang="en" dirty="0"/>
              <a:t>Status of the OpenACC port to GPU</a:t>
            </a:r>
            <a:endParaRPr sz="2933" dirty="0"/>
          </a:p>
        </p:txBody>
      </p:sp>
      <p:graphicFrame>
        <p:nvGraphicFramePr>
          <p:cNvPr id="93" name="Google Shape;93;p18"/>
          <p:cNvGraphicFramePr/>
          <p:nvPr>
            <p:extLst>
              <p:ext uri="{D42A27DB-BD31-4B8C-83A1-F6EECF244321}">
                <p14:modId xmlns:p14="http://schemas.microsoft.com/office/powerpoint/2010/main" val="3566417853"/>
              </p:ext>
            </p:extLst>
          </p:nvPr>
        </p:nvGraphicFramePr>
        <p:xfrm>
          <a:off x="876474" y="1035014"/>
          <a:ext cx="4914604" cy="4669440"/>
        </p:xfrm>
        <a:graphic>
          <a:graphicData uri="http://schemas.openxmlformats.org/drawingml/2006/table">
            <a:tbl>
              <a:tblPr>
                <a:noFill/>
              </a:tblPr>
              <a:tblGrid>
                <a:gridCol w="2816445">
                  <a:extLst>
                    <a:ext uri="{9D8B030D-6E8A-4147-A177-3AD203B41FA5}">
                      <a16:colId xmlns:a16="http://schemas.microsoft.com/office/drawing/2014/main" val="20000"/>
                    </a:ext>
                  </a:extLst>
                </a:gridCol>
                <a:gridCol w="1039628">
                  <a:extLst>
                    <a:ext uri="{9D8B030D-6E8A-4147-A177-3AD203B41FA5}">
                      <a16:colId xmlns:a16="http://schemas.microsoft.com/office/drawing/2014/main" val="20001"/>
                    </a:ext>
                  </a:extLst>
                </a:gridCol>
                <a:gridCol w="1058531">
                  <a:extLst>
                    <a:ext uri="{9D8B030D-6E8A-4147-A177-3AD203B41FA5}">
                      <a16:colId xmlns:a16="http://schemas.microsoft.com/office/drawing/2014/main" val="20002"/>
                    </a:ext>
                  </a:extLst>
                </a:gridCol>
              </a:tblGrid>
              <a:tr h="291840">
                <a:tc>
                  <a:txBody>
                    <a:bodyPr/>
                    <a:lstStyle/>
                    <a:p>
                      <a:pPr marL="0" lvl="0" indent="0" algn="r" rtl="0">
                        <a:spcBef>
                          <a:spcPts val="0"/>
                        </a:spcBef>
                        <a:spcAft>
                          <a:spcPts val="0"/>
                        </a:spcAft>
                        <a:buNone/>
                      </a:pPr>
                      <a:endParaRPr sz="1600" dirty="0"/>
                    </a:p>
                  </a:txBody>
                  <a:tcPr marL="48000" marR="48000" marT="24000" marB="24000">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r" rtl="0">
                        <a:spcBef>
                          <a:spcPts val="0"/>
                        </a:spcBef>
                        <a:spcAft>
                          <a:spcPts val="0"/>
                        </a:spcAft>
                        <a:buNone/>
                      </a:pPr>
                      <a:r>
                        <a:rPr lang="en" sz="1600" b="1" dirty="0"/>
                        <a:t>ported</a:t>
                      </a:r>
                      <a:endParaRPr sz="1600" b="1" dirty="0"/>
                    </a:p>
                  </a:txBody>
                  <a:tcPr marL="48000" marR="48000" marT="24000" marB="24000">
                    <a:lnB w="12700" cap="flat" cmpd="sng" algn="ctr">
                      <a:solidFill>
                        <a:schemeClr val="tx1"/>
                      </a:solidFill>
                      <a:prstDash val="solid"/>
                      <a:round/>
                      <a:headEnd type="none" w="med" len="med"/>
                      <a:tailEnd type="none" w="med" len="med"/>
                    </a:lnB>
                  </a:tcPr>
                </a:tc>
                <a:tc>
                  <a:txBody>
                    <a:bodyPr/>
                    <a:lstStyle/>
                    <a:p>
                      <a:pPr marL="0" lvl="0" indent="0" algn="r" rtl="0">
                        <a:spcBef>
                          <a:spcPts val="0"/>
                        </a:spcBef>
                        <a:spcAft>
                          <a:spcPts val="0"/>
                        </a:spcAft>
                        <a:buNone/>
                      </a:pPr>
                      <a:r>
                        <a:rPr lang="en" sz="1600" b="1" dirty="0"/>
                        <a:t>merged</a:t>
                      </a:r>
                      <a:endParaRPr sz="1600" b="1" dirty="0"/>
                    </a:p>
                  </a:txBody>
                  <a:tcPr marL="48000" marR="48000" marT="24000" marB="2400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1840">
                <a:tc>
                  <a:txBody>
                    <a:bodyPr/>
                    <a:lstStyle/>
                    <a:p>
                      <a:pPr marL="0" lvl="0" indent="0" algn="r" rtl="0">
                        <a:spcBef>
                          <a:spcPts val="0"/>
                        </a:spcBef>
                        <a:spcAft>
                          <a:spcPts val="0"/>
                        </a:spcAft>
                        <a:buClr>
                          <a:schemeClr val="dk1"/>
                        </a:buClr>
                        <a:buSzPts val="1100"/>
                        <a:buFont typeface="Arial"/>
                        <a:buNone/>
                      </a:pPr>
                      <a:r>
                        <a:rPr lang="en" sz="1600" dirty="0">
                          <a:solidFill>
                            <a:schemeClr val="dk1"/>
                          </a:solidFill>
                        </a:rPr>
                        <a:t>nh_solve</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291840">
                <a:tc>
                  <a:txBody>
                    <a:bodyPr/>
                    <a:lstStyle/>
                    <a:p>
                      <a:pPr marL="0" lvl="0" indent="0" algn="r" rtl="0">
                        <a:spcBef>
                          <a:spcPts val="0"/>
                        </a:spcBef>
                        <a:spcAft>
                          <a:spcPts val="0"/>
                        </a:spcAft>
                        <a:buClr>
                          <a:schemeClr val="dk1"/>
                        </a:buClr>
                        <a:buSzPts val="1100"/>
                        <a:buFont typeface="Arial"/>
                        <a:buNone/>
                      </a:pPr>
                      <a:r>
                        <a:rPr lang="en" sz="1600" dirty="0">
                          <a:solidFill>
                            <a:schemeClr val="dk1"/>
                          </a:solidFill>
                        </a:rPr>
                        <a:t>nh_hdiff</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291840">
                <a:tc>
                  <a:txBody>
                    <a:bodyPr/>
                    <a:lstStyle/>
                    <a:p>
                      <a:pPr marL="0" lvl="0" indent="0" algn="r" rtl="0">
                        <a:spcBef>
                          <a:spcPts val="0"/>
                        </a:spcBef>
                        <a:spcAft>
                          <a:spcPts val="0"/>
                        </a:spcAft>
                        <a:buClr>
                          <a:schemeClr val="dk1"/>
                        </a:buClr>
                        <a:buSzPts val="1100"/>
                        <a:buFont typeface="Arial"/>
                        <a:buNone/>
                      </a:pPr>
                      <a:r>
                        <a:rPr lang="en" sz="1600" dirty="0">
                          <a:solidFill>
                            <a:schemeClr val="dk1"/>
                          </a:solidFill>
                        </a:rPr>
                        <a:t>transport</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solidFill>
                          <a:schemeClr val="accent2">
                            <a:lumMod val="20000"/>
                            <a:lumOff val="80000"/>
                          </a:schemeClr>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291840">
                <a:tc>
                  <a:txBody>
                    <a:bodyPr/>
                    <a:lstStyle/>
                    <a:p>
                      <a:pPr marL="0" lvl="0" indent="0" algn="r" rtl="0">
                        <a:spcBef>
                          <a:spcPts val="0"/>
                        </a:spcBef>
                        <a:spcAft>
                          <a:spcPts val="0"/>
                        </a:spcAft>
                        <a:buClr>
                          <a:schemeClr val="dk1"/>
                        </a:buClr>
                        <a:buSzPts val="1100"/>
                        <a:buFont typeface="Arial"/>
                        <a:buNone/>
                      </a:pPr>
                      <a:r>
                        <a:rPr lang="de-CH" sz="1600" dirty="0"/>
                        <a:t>2 </a:t>
                      </a:r>
                      <a:r>
                        <a:rPr lang="de-CH" sz="1600" dirty="0" err="1"/>
                        <a:t>way</a:t>
                      </a:r>
                      <a:r>
                        <a:rPr lang="de-CH" sz="1600" dirty="0"/>
                        <a:t> </a:t>
                      </a:r>
                      <a:r>
                        <a:rPr lang="de-CH" sz="1600" dirty="0" err="1"/>
                        <a:t>nesting</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solidFill>
                          <a:schemeClr val="accent2">
                            <a:lumMod val="20000"/>
                            <a:lumOff val="80000"/>
                          </a:schemeClr>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89531163"/>
                  </a:ext>
                </a:extLst>
              </a:tr>
              <a:tr h="291840">
                <a:tc>
                  <a:txBody>
                    <a:bodyPr/>
                    <a:lstStyle/>
                    <a:p>
                      <a:pPr marL="0" lvl="0" indent="0" algn="r" rtl="0">
                        <a:spcBef>
                          <a:spcPts val="0"/>
                        </a:spcBef>
                        <a:spcAft>
                          <a:spcPts val="0"/>
                        </a:spcAft>
                        <a:buNone/>
                      </a:pPr>
                      <a:r>
                        <a:rPr lang="en" sz="1600" dirty="0"/>
                        <a:t>convection</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4"/>
                  </a:ext>
                </a:extLst>
              </a:tr>
              <a:tr h="291840">
                <a:tc>
                  <a:txBody>
                    <a:bodyPr/>
                    <a:lstStyle/>
                    <a:p>
                      <a:pPr marL="0" lvl="0" indent="0" algn="r" rtl="0">
                        <a:spcBef>
                          <a:spcPts val="0"/>
                        </a:spcBef>
                        <a:spcAft>
                          <a:spcPts val="0"/>
                        </a:spcAft>
                        <a:buNone/>
                      </a:pPr>
                      <a:r>
                        <a:rPr lang="en-US" sz="1600" dirty="0"/>
                        <a:t>microphysics (</a:t>
                      </a:r>
                      <a:r>
                        <a:rPr lang="en-US" sz="1600" dirty="0" err="1"/>
                        <a:t>graupel</a:t>
                      </a:r>
                      <a:r>
                        <a:rPr lang="en-US" sz="1600" dirty="0"/>
                        <a:t>)</a:t>
                      </a: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5"/>
                  </a:ext>
                </a:extLst>
              </a:tr>
              <a:tr h="291840">
                <a:tc>
                  <a:txBody>
                    <a:bodyPr/>
                    <a:lstStyle/>
                    <a:p>
                      <a:pPr marL="0" lvl="0" indent="0" algn="r" rtl="0">
                        <a:spcBef>
                          <a:spcPts val="0"/>
                        </a:spcBef>
                        <a:spcAft>
                          <a:spcPts val="0"/>
                        </a:spcAft>
                        <a:buNone/>
                      </a:pPr>
                      <a:r>
                        <a:rPr lang="en" sz="1600" dirty="0"/>
                        <a:t>radiation</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r h="291840">
                <a:tc>
                  <a:txBody>
                    <a:bodyPr/>
                    <a:lstStyle/>
                    <a:p>
                      <a:pPr marL="0" lvl="0" indent="0" algn="r" rtl="0">
                        <a:spcBef>
                          <a:spcPts val="0"/>
                        </a:spcBef>
                        <a:spcAft>
                          <a:spcPts val="0"/>
                        </a:spcAft>
                        <a:buNone/>
                      </a:pPr>
                      <a:r>
                        <a:rPr lang="en" sz="1600" dirty="0"/>
                        <a:t>radheat</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7"/>
                  </a:ext>
                </a:extLst>
              </a:tr>
              <a:tr h="291840">
                <a:tc>
                  <a:txBody>
                    <a:bodyPr/>
                    <a:lstStyle/>
                    <a:p>
                      <a:pPr marL="0" lvl="0" indent="0" algn="r" rtl="0">
                        <a:spcBef>
                          <a:spcPts val="0"/>
                        </a:spcBef>
                        <a:spcAft>
                          <a:spcPts val="0"/>
                        </a:spcAft>
                        <a:buNone/>
                      </a:pPr>
                      <a:r>
                        <a:rPr lang="en-US" sz="1600" dirty="0"/>
                        <a:t>surface (terra)</a:t>
                      </a: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kern="1200" dirty="0">
                        <a:solidFill>
                          <a:schemeClr val="tx1"/>
                        </a:solidFill>
                        <a:latin typeface="+mn-lt"/>
                        <a:ea typeface="+mn-ea"/>
                        <a:cs typeface="+mn-cs"/>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8"/>
                  </a:ext>
                </a:extLst>
              </a:tr>
              <a:tr h="291840">
                <a:tc>
                  <a:txBody>
                    <a:bodyPr/>
                    <a:lstStyle/>
                    <a:p>
                      <a:pPr marL="0" lvl="0" indent="0" algn="r" rtl="0">
                        <a:spcBef>
                          <a:spcPts val="0"/>
                        </a:spcBef>
                        <a:spcAft>
                          <a:spcPts val="0"/>
                        </a:spcAft>
                        <a:buNone/>
                      </a:pPr>
                      <a:r>
                        <a:rPr lang="en-US" sz="1600" dirty="0"/>
                        <a:t>c</a:t>
                      </a:r>
                      <a:r>
                        <a:rPr lang="en" sz="1600" dirty="0"/>
                        <a:t>over</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9"/>
                  </a:ext>
                </a:extLst>
              </a:tr>
              <a:tr h="291840">
                <a:tc>
                  <a:txBody>
                    <a:bodyPr/>
                    <a:lstStyle/>
                    <a:p>
                      <a:pPr marL="0" lvl="0" indent="0" algn="r" rtl="0">
                        <a:spcBef>
                          <a:spcPts val="0"/>
                        </a:spcBef>
                        <a:spcAft>
                          <a:spcPts val="0"/>
                        </a:spcAft>
                        <a:buNone/>
                      </a:pPr>
                      <a:r>
                        <a:rPr lang="en-US" sz="1600" dirty="0"/>
                        <a:t>t</a:t>
                      </a:r>
                      <a:r>
                        <a:rPr lang="en" sz="1600" dirty="0"/>
                        <a:t>urbulence</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0"/>
                  </a:ext>
                </a:extLst>
              </a:tr>
              <a:tr h="291840">
                <a:tc>
                  <a:txBody>
                    <a:bodyPr/>
                    <a:lstStyle/>
                    <a:p>
                      <a:pPr marL="0" lvl="0" indent="0" algn="r" rtl="0">
                        <a:spcBef>
                          <a:spcPts val="0"/>
                        </a:spcBef>
                        <a:spcAft>
                          <a:spcPts val="0"/>
                        </a:spcAft>
                        <a:buNone/>
                      </a:pPr>
                      <a:r>
                        <a:rPr lang="de-CH" sz="1600" dirty="0" err="1"/>
                        <a:t>sea-ice</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1"/>
                  </a:ext>
                </a:extLst>
              </a:tr>
              <a:tr h="291840">
                <a:tc>
                  <a:txBody>
                    <a:bodyPr/>
                    <a:lstStyle/>
                    <a:p>
                      <a:pPr marL="0" lvl="0" indent="0" algn="r" rtl="0">
                        <a:spcBef>
                          <a:spcPts val="0"/>
                        </a:spcBef>
                        <a:spcAft>
                          <a:spcPts val="0"/>
                        </a:spcAft>
                        <a:buNone/>
                      </a:pPr>
                      <a:r>
                        <a:rPr lang="en-US" sz="1600" dirty="0"/>
                        <a:t>SSO</a:t>
                      </a:r>
                      <a:endParaRPr lang="en"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2"/>
                  </a:ext>
                </a:extLst>
              </a:tr>
              <a:tr h="291840">
                <a:tc>
                  <a:txBody>
                    <a:bodyPr/>
                    <a:lstStyle/>
                    <a:p>
                      <a:pPr marL="0" lvl="0" indent="0" algn="r" rtl="0">
                        <a:spcBef>
                          <a:spcPts val="0"/>
                        </a:spcBef>
                        <a:spcAft>
                          <a:spcPts val="0"/>
                        </a:spcAft>
                        <a:buNone/>
                      </a:pPr>
                      <a:r>
                        <a:rPr lang="en-US" sz="1600" dirty="0"/>
                        <a:t>n</a:t>
                      </a:r>
                      <a:r>
                        <a:rPr lang="en" sz="1600" dirty="0"/>
                        <a:t>on-or.</a:t>
                      </a:r>
                      <a:r>
                        <a:rPr lang="en" sz="1600" baseline="0" dirty="0"/>
                        <a:t> wave drag</a:t>
                      </a:r>
                      <a:endParaRPr lang="en"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22610465"/>
                  </a:ext>
                </a:extLst>
              </a:tr>
              <a:tr h="291840">
                <a:tc>
                  <a:txBody>
                    <a:bodyPr/>
                    <a:lstStyle/>
                    <a:p>
                      <a:pPr marL="0" lvl="0" indent="0" algn="r" rtl="0">
                        <a:spcBef>
                          <a:spcPts val="0"/>
                        </a:spcBef>
                        <a:spcAft>
                          <a:spcPts val="0"/>
                        </a:spcAft>
                        <a:buNone/>
                      </a:pPr>
                      <a:r>
                        <a:rPr lang="en" sz="1600" b="1" dirty="0"/>
                        <a:t>2 mom.</a:t>
                      </a:r>
                      <a:r>
                        <a:rPr lang="en" sz="1600" b="1" baseline="0" dirty="0"/>
                        <a:t> </a:t>
                      </a:r>
                      <a:r>
                        <a:rPr lang="en-US" sz="1600" b="1" baseline="0" dirty="0"/>
                        <a:t>m</a:t>
                      </a:r>
                      <a:r>
                        <a:rPr lang="en" sz="1600" b="1" baseline="0" dirty="0"/>
                        <a:t>icrophysics</a:t>
                      </a:r>
                      <a:endParaRPr lang="en" sz="1600" b="1"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r"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596104727"/>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508851859"/>
              </p:ext>
            </p:extLst>
          </p:nvPr>
        </p:nvGraphicFramePr>
        <p:xfrm>
          <a:off x="8117071" y="5051653"/>
          <a:ext cx="3441700" cy="1240876"/>
        </p:xfrm>
        <a:graphic>
          <a:graphicData uri="http://schemas.openxmlformats.org/drawingml/2006/table">
            <a:tbl>
              <a:tblPr firstRow="1" bandRow="1">
                <a:tableStyleId>{2D5ABB26-0587-4C30-8999-92F81FD0307C}</a:tableStyleId>
              </a:tblPr>
              <a:tblGrid>
                <a:gridCol w="281879">
                  <a:extLst>
                    <a:ext uri="{9D8B030D-6E8A-4147-A177-3AD203B41FA5}">
                      <a16:colId xmlns:a16="http://schemas.microsoft.com/office/drawing/2014/main" val="2703318282"/>
                    </a:ext>
                  </a:extLst>
                </a:gridCol>
                <a:gridCol w="3159821">
                  <a:extLst>
                    <a:ext uri="{9D8B030D-6E8A-4147-A177-3AD203B41FA5}">
                      <a16:colId xmlns:a16="http://schemas.microsoft.com/office/drawing/2014/main" val="2553896156"/>
                    </a:ext>
                  </a:extLst>
                </a:gridCol>
              </a:tblGrid>
              <a:tr h="310219">
                <a:tc>
                  <a:txBody>
                    <a:bodyPr/>
                    <a:lstStyle/>
                    <a:p>
                      <a:endParaRPr lang="en-US" sz="1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200" dirty="0"/>
                        <a:t>completed</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331009"/>
                  </a:ext>
                </a:extLst>
              </a:tr>
              <a:tr h="310219">
                <a:tc>
                  <a:txBody>
                    <a:bodyPr/>
                    <a:lstStyle/>
                    <a:p>
                      <a:endParaRPr lang="en-US" sz="1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200" baseline="0" dirty="0"/>
                        <a:t>in progress</a:t>
                      </a:r>
                      <a:endParaRPr lang="en-US" sz="1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2917772"/>
                  </a:ext>
                </a:extLst>
              </a:tr>
              <a:tr h="310219">
                <a:tc>
                  <a:txBody>
                    <a:bodyPr/>
                    <a:lstStyle/>
                    <a:p>
                      <a:endParaRPr lang="en-US" sz="1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US" sz="1200" dirty="0"/>
                        <a:t>on CPU + data copy and</a:t>
                      </a:r>
                      <a:r>
                        <a:rPr lang="en-US" sz="1200" baseline="0" dirty="0"/>
                        <a:t> interface ported</a:t>
                      </a:r>
                      <a:endParaRPr lang="en-US" sz="1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9407883"/>
                  </a:ext>
                </a:extLst>
              </a:tr>
              <a:tr h="310219">
                <a:tc>
                  <a:txBody>
                    <a:bodyPr/>
                    <a:lstStyle/>
                    <a:p>
                      <a:endParaRPr lang="en-US" sz="1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200" dirty="0"/>
                        <a:t>not started</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6730319"/>
                  </a:ext>
                </a:extLst>
              </a:tr>
            </a:tbl>
          </a:graphicData>
        </a:graphic>
      </p:graphicFrame>
      <p:graphicFrame>
        <p:nvGraphicFramePr>
          <p:cNvPr id="8" name="Google Shape;93;p18"/>
          <p:cNvGraphicFramePr/>
          <p:nvPr>
            <p:extLst>
              <p:ext uri="{D42A27DB-BD31-4B8C-83A1-F6EECF244321}">
                <p14:modId xmlns:p14="http://schemas.microsoft.com/office/powerpoint/2010/main" val="2978571078"/>
              </p:ext>
            </p:extLst>
          </p:nvPr>
        </p:nvGraphicFramePr>
        <p:xfrm>
          <a:off x="6405887" y="1035014"/>
          <a:ext cx="5152884" cy="3793920"/>
        </p:xfrm>
        <a:graphic>
          <a:graphicData uri="http://schemas.openxmlformats.org/drawingml/2006/table">
            <a:tbl>
              <a:tblPr>
                <a:noFill/>
              </a:tblPr>
              <a:tblGrid>
                <a:gridCol w="3026373">
                  <a:extLst>
                    <a:ext uri="{9D8B030D-6E8A-4147-A177-3AD203B41FA5}">
                      <a16:colId xmlns:a16="http://schemas.microsoft.com/office/drawing/2014/main" val="20000"/>
                    </a:ext>
                  </a:extLst>
                </a:gridCol>
                <a:gridCol w="101127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tblGrid>
              <a:tr h="291840">
                <a:tc>
                  <a:txBody>
                    <a:bodyPr/>
                    <a:lstStyle/>
                    <a:p>
                      <a:pPr marL="0" lvl="0" indent="0" algn="l" rtl="0">
                        <a:spcBef>
                          <a:spcPts val="0"/>
                        </a:spcBef>
                        <a:spcAft>
                          <a:spcPts val="0"/>
                        </a:spcAft>
                        <a:buNone/>
                      </a:pPr>
                      <a:endParaRPr sz="1600" dirty="0"/>
                    </a:p>
                  </a:txBody>
                  <a:tcPr marL="48000" marR="48000" marT="24000" marB="24000">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b="1" dirty="0"/>
                        <a:t>ported</a:t>
                      </a:r>
                      <a:endParaRPr sz="1600" b="1" dirty="0"/>
                    </a:p>
                  </a:txBody>
                  <a:tcPr marL="48000" marR="48000" marT="24000" marB="24000">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b="1" dirty="0"/>
                        <a:t>merged</a:t>
                      </a:r>
                      <a:endParaRPr sz="1600" b="1" dirty="0"/>
                    </a:p>
                  </a:txBody>
                  <a:tcPr marL="48000" marR="48000" marT="24000" marB="2400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1840">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600" u="none" dirty="0">
                          <a:solidFill>
                            <a:schemeClr val="dk1"/>
                          </a:solidFill>
                        </a:rPr>
                        <a:t>NWP d</a:t>
                      </a:r>
                      <a:r>
                        <a:rPr lang="en-US" sz="1600" dirty="0">
                          <a:solidFill>
                            <a:schemeClr val="dk1"/>
                          </a:solidFill>
                        </a:rPr>
                        <a:t>iagnostic</a:t>
                      </a:r>
                      <a:endParaRPr lang="en-US"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863931432"/>
                  </a:ext>
                </a:extLst>
              </a:tr>
              <a:tr h="291840">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sz="1600" b="1" dirty="0">
                          <a:latin typeface="+mn-lt"/>
                        </a:rPr>
                        <a:t>hailcast</a:t>
                      </a: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291840">
                <a:tc>
                  <a:txBody>
                    <a:bodyPr/>
                    <a:lstStyle/>
                    <a:p>
                      <a:pPr marL="0" lvl="0" indent="0" algn="l" rtl="0">
                        <a:spcBef>
                          <a:spcPts val="0"/>
                        </a:spcBef>
                        <a:spcAft>
                          <a:spcPts val="0"/>
                        </a:spcAft>
                        <a:buNone/>
                      </a:pPr>
                      <a:r>
                        <a:rPr lang="en" sz="1600" dirty="0"/>
                        <a:t>DA: LHN</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l"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291840">
                <a:tc>
                  <a:txBody>
                    <a:bodyPr/>
                    <a:lstStyle/>
                    <a:p>
                      <a:pPr marL="0" lvl="0" indent="0" algn="l" rtl="0">
                        <a:spcBef>
                          <a:spcPts val="0"/>
                        </a:spcBef>
                        <a:spcAft>
                          <a:spcPts val="0"/>
                        </a:spcAft>
                        <a:buClr>
                          <a:schemeClr val="dk1"/>
                        </a:buClr>
                        <a:buSzPts val="1100"/>
                        <a:buFont typeface="Arial"/>
                        <a:buNone/>
                      </a:pPr>
                      <a:r>
                        <a:rPr lang="en" sz="1600" dirty="0">
                          <a:solidFill>
                            <a:schemeClr val="dk1"/>
                          </a:solidFill>
                        </a:rPr>
                        <a:t>DA:</a:t>
                      </a:r>
                      <a:r>
                        <a:rPr lang="en" sz="1600" baseline="0" dirty="0">
                          <a:solidFill>
                            <a:schemeClr val="dk1"/>
                          </a:solidFill>
                        </a:rPr>
                        <a:t> conv. operation</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lvl="0" indent="0" algn="l" rtl="0">
                        <a:spcBef>
                          <a:spcPts val="0"/>
                        </a:spcBef>
                        <a:spcAft>
                          <a:spcPts val="0"/>
                        </a:spcAft>
                        <a:buNone/>
                      </a:pP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291840">
                <a:tc>
                  <a:txBody>
                    <a:bodyPr/>
                    <a:lstStyle/>
                    <a:p>
                      <a:pPr marL="0" lvl="0" indent="0" algn="l" rtl="0">
                        <a:spcBef>
                          <a:spcPts val="0"/>
                        </a:spcBef>
                        <a:spcAft>
                          <a:spcPts val="0"/>
                        </a:spcAft>
                        <a:buClr>
                          <a:schemeClr val="dk1"/>
                        </a:buClr>
                        <a:buSzPts val="1100"/>
                        <a:buFont typeface="Arial"/>
                        <a:buNone/>
                      </a:pPr>
                      <a:r>
                        <a:rPr lang="de-CH" sz="1600" dirty="0"/>
                        <a:t>DA: IAU (</a:t>
                      </a:r>
                      <a:r>
                        <a:rPr lang="de-CH" sz="1600" dirty="0" err="1"/>
                        <a:t>incr</a:t>
                      </a:r>
                      <a:r>
                        <a:rPr lang="de-CH" sz="1600" dirty="0"/>
                        <a:t>. </a:t>
                      </a:r>
                      <a:r>
                        <a:rPr lang="en-US" sz="1600" noProof="0" dirty="0" err="1"/>
                        <a:t>analisys</a:t>
                      </a:r>
                      <a:r>
                        <a:rPr lang="de-CH" sz="1600" dirty="0"/>
                        <a:t> update)</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l" rtl="0">
                        <a:spcBef>
                          <a:spcPts val="0"/>
                        </a:spcBef>
                        <a:spcAft>
                          <a:spcPts val="0"/>
                        </a:spcAft>
                        <a:buNone/>
                      </a:pPr>
                      <a:endParaRPr sz="1600" dirty="0">
                        <a:solidFill>
                          <a:schemeClr val="accent2">
                            <a:lumMod val="20000"/>
                            <a:lumOff val="80000"/>
                          </a:schemeClr>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89531163"/>
                  </a:ext>
                </a:extLst>
              </a:tr>
              <a:tr h="291840">
                <a:tc>
                  <a:txBody>
                    <a:bodyPr/>
                    <a:lstStyle/>
                    <a:p>
                      <a:pPr marL="0" lvl="0" indent="0" algn="l" rtl="0">
                        <a:spcBef>
                          <a:spcPts val="0"/>
                        </a:spcBef>
                        <a:spcAft>
                          <a:spcPts val="0"/>
                        </a:spcAft>
                        <a:buClr>
                          <a:schemeClr val="dk1"/>
                        </a:buClr>
                        <a:buSzPts val="1100"/>
                        <a:buFont typeface="Arial"/>
                        <a:buNone/>
                      </a:pPr>
                      <a:r>
                        <a:rPr lang="en-US" sz="1600" dirty="0"/>
                        <a:t>SPPT</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936978317"/>
                  </a:ext>
                </a:extLst>
              </a:tr>
              <a:tr h="291840">
                <a:tc>
                  <a:txBody>
                    <a:bodyPr/>
                    <a:lstStyle/>
                    <a:p>
                      <a:pPr marL="0" lvl="0" indent="0" algn="l" rtl="0">
                        <a:spcBef>
                          <a:spcPts val="0"/>
                        </a:spcBef>
                        <a:spcAft>
                          <a:spcPts val="0"/>
                        </a:spcAft>
                        <a:buClr>
                          <a:schemeClr val="dk1"/>
                        </a:buClr>
                        <a:buSzPts val="1100"/>
                        <a:buFont typeface="Arial"/>
                        <a:buNone/>
                      </a:pPr>
                      <a:r>
                        <a:rPr lang="en-US" sz="1600" dirty="0"/>
                        <a:t>ICON-ART</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039838831"/>
                  </a:ext>
                </a:extLst>
              </a:tr>
              <a:tr h="291840">
                <a:tc>
                  <a:txBody>
                    <a:bodyPr/>
                    <a:lstStyle/>
                    <a:p>
                      <a:pPr marL="0" lvl="0" indent="0" algn="l" rtl="0">
                        <a:spcBef>
                          <a:spcPts val="0"/>
                        </a:spcBef>
                        <a:spcAft>
                          <a:spcPts val="0"/>
                        </a:spcAft>
                        <a:buClr>
                          <a:schemeClr val="dk1"/>
                        </a:buClr>
                        <a:buSzPts val="1100"/>
                        <a:buFont typeface="Arial"/>
                        <a:buNone/>
                      </a:pPr>
                      <a:r>
                        <a:rPr lang="en-US" sz="1600" b="1" dirty="0"/>
                        <a:t>pollen</a:t>
                      </a:r>
                      <a:endParaRPr sz="1600" b="1"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600" dirty="0">
                        <a:solidFill>
                          <a:srgbClr val="92D050"/>
                        </a:solidFill>
                        <a:highlight>
                          <a:srgbClr val="00FF00"/>
                        </a:highlight>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lvl="0" indent="0" algn="l" rtl="0">
                        <a:spcBef>
                          <a:spcPts val="0"/>
                        </a:spcBef>
                        <a:spcAft>
                          <a:spcPts val="0"/>
                        </a:spcAft>
                        <a:buNone/>
                      </a:pPr>
                      <a:endParaRPr sz="1600" dirty="0">
                        <a:solidFill>
                          <a:srgbClr val="92D050"/>
                        </a:solidFill>
                        <a:highlight>
                          <a:srgbClr val="00FF00"/>
                        </a:highlight>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739617659"/>
                  </a:ext>
                </a:extLst>
              </a:tr>
              <a:tr h="291840">
                <a:tc>
                  <a:txBody>
                    <a:bodyPr/>
                    <a:lstStyle/>
                    <a:p>
                      <a:pPr marL="0" lvl="0" indent="0" algn="l" rtl="0">
                        <a:spcBef>
                          <a:spcPts val="0"/>
                        </a:spcBef>
                        <a:spcAft>
                          <a:spcPts val="0"/>
                        </a:spcAft>
                        <a:buClr>
                          <a:schemeClr val="dk1"/>
                        </a:buClr>
                        <a:buSzPts val="1100"/>
                        <a:buFont typeface="Arial"/>
                        <a:buNone/>
                      </a:pPr>
                      <a:r>
                        <a:rPr lang="en-US" sz="1600" dirty="0"/>
                        <a:t>EMVORADO</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429024995"/>
                  </a:ext>
                </a:extLst>
              </a:tr>
              <a:tr h="291840">
                <a:tc>
                  <a:txBody>
                    <a:bodyPr/>
                    <a:lstStyle/>
                    <a:p>
                      <a:pPr marL="0" lvl="0" indent="0" algn="l" rtl="0">
                        <a:spcBef>
                          <a:spcPts val="0"/>
                        </a:spcBef>
                        <a:spcAft>
                          <a:spcPts val="0"/>
                        </a:spcAft>
                        <a:buClr>
                          <a:schemeClr val="dk1"/>
                        </a:buClr>
                        <a:buSzPts val="1100"/>
                        <a:buFont typeface="Arial"/>
                        <a:buNone/>
                      </a:pPr>
                      <a:r>
                        <a:rPr lang="en-US" sz="1600" dirty="0"/>
                        <a:t>ICON-HAM</a:t>
                      </a:r>
                      <a:endParaRPr sz="1600"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lvl="0" indent="0" algn="r"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4358390"/>
                  </a:ext>
                </a:extLst>
              </a:tr>
              <a:tr h="291840">
                <a:tc>
                  <a:txBody>
                    <a:bodyPr/>
                    <a:lstStyle/>
                    <a:p>
                      <a:pPr marL="0" lvl="0" indent="0" algn="l" rtl="0">
                        <a:spcBef>
                          <a:spcPts val="0"/>
                        </a:spcBef>
                        <a:spcAft>
                          <a:spcPts val="0"/>
                        </a:spcAft>
                        <a:buClr>
                          <a:schemeClr val="dk1"/>
                        </a:buClr>
                        <a:buSzPts val="1100"/>
                        <a:buFont typeface="Arial"/>
                        <a:buNone/>
                      </a:pPr>
                      <a:r>
                        <a:rPr lang="en-US" sz="1600" b="1" dirty="0"/>
                        <a:t>snow (nix)</a:t>
                      </a:r>
                      <a:endParaRPr sz="1600" b="1"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r"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lvl="0" indent="0" algn="r"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22884558"/>
                  </a:ext>
                </a:extLst>
              </a:tr>
              <a:tr h="291840">
                <a:tc>
                  <a:txBody>
                    <a:bodyPr/>
                    <a:lstStyle/>
                    <a:p>
                      <a:pPr marL="0" lvl="0" indent="0" algn="l" rtl="0">
                        <a:spcBef>
                          <a:spcPts val="0"/>
                        </a:spcBef>
                        <a:spcAft>
                          <a:spcPts val="0"/>
                        </a:spcAft>
                        <a:buClr>
                          <a:schemeClr val="dk1"/>
                        </a:buClr>
                        <a:buSzPts val="1100"/>
                        <a:buFont typeface="Arial"/>
                        <a:buNone/>
                      </a:pPr>
                      <a:r>
                        <a:rPr lang="en-US" sz="1600" b="1" dirty="0"/>
                        <a:t>RTTOV (synthetic sat. </a:t>
                      </a:r>
                      <a:r>
                        <a:rPr lang="en-US" sz="1600" b="1" dirty="0" err="1"/>
                        <a:t>imag</a:t>
                      </a:r>
                      <a:r>
                        <a:rPr lang="en-US" sz="1600" b="1" dirty="0"/>
                        <a:t>.)</a:t>
                      </a:r>
                      <a:endParaRPr sz="1600" b="1" dirty="0"/>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lvl="0" indent="0" algn="l" rtl="0">
                        <a:spcBef>
                          <a:spcPts val="0"/>
                        </a:spcBef>
                        <a:spcAft>
                          <a:spcPts val="0"/>
                        </a:spcAft>
                        <a:buNone/>
                      </a:pPr>
                      <a:endParaRPr sz="1600" dirty="0">
                        <a:solidFill>
                          <a:srgbClr val="92D050"/>
                        </a:solidFill>
                      </a:endParaRPr>
                    </a:p>
                  </a:txBody>
                  <a:tcPr marL="48000" marR="48000" marT="24000" marB="2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766964781"/>
                  </a:ext>
                </a:extLst>
              </a:tr>
            </a:tbl>
          </a:graphicData>
        </a:graphic>
      </p:graphicFrame>
    </p:spTree>
    <p:extLst>
      <p:ext uri="{BB962C8B-B14F-4D97-AF65-F5344CB8AC3E}">
        <p14:creationId xmlns:p14="http://schemas.microsoft.com/office/powerpoint/2010/main" val="95507647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F58D1C656F6848A4B6E646E77756A8" ma:contentTypeVersion="13" ma:contentTypeDescription="Create a new document." ma:contentTypeScope="" ma:versionID="808140fd7033d0913055c293a07c34a1">
  <xsd:schema xmlns:xsd="http://www.w3.org/2001/XMLSchema" xmlns:xs="http://www.w3.org/2001/XMLSchema" xmlns:p="http://schemas.microsoft.com/office/2006/metadata/properties" xmlns:ns2="684e78fc-f661-40b5-8b14-6c3743630fab" xmlns:ns3="da9308b8-47b7-4734-ad53-11e3dc047a0b" targetNamespace="http://schemas.microsoft.com/office/2006/metadata/properties" ma:root="true" ma:fieldsID="a9962509aeffc5208d6077706ede9613" ns2:_="" ns3:_="">
    <xsd:import namespace="684e78fc-f661-40b5-8b14-6c3743630fab"/>
    <xsd:import namespace="da9308b8-47b7-4734-ad53-11e3dc047a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e78fc-f661-40b5-8b14-6c3743630f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9308b8-47b7-4734-ad53-11e3dc047a0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60F465-7906-4B1C-870F-9FF4C19963B8}">
  <ds:schemaRefs>
    <ds:schemaRef ds:uri="http://schemas.microsoft.com/sharepoint/v3/contenttype/forms"/>
  </ds:schemaRefs>
</ds:datastoreItem>
</file>

<file path=customXml/itemProps2.xml><?xml version="1.0" encoding="utf-8"?>
<ds:datastoreItem xmlns:ds="http://schemas.openxmlformats.org/officeDocument/2006/customXml" ds:itemID="{BD220B80-02CD-4CCC-A1BC-6AAB80F00D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e78fc-f661-40b5-8b14-6c3743630fab"/>
    <ds:schemaRef ds:uri="da9308b8-47b7-4734-ad53-11e3dc047a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F03861-6E24-4DD2-A63A-DF52435D7337}">
  <ds:schemaRefs>
    <ds:schemaRef ds:uri="http://purl.org/dc/elements/1.1/"/>
    <ds:schemaRef ds:uri="http://schemas.microsoft.com/office/infopath/2007/PartnerControls"/>
    <ds:schemaRef ds:uri="http://purl.org/dc/terms/"/>
    <ds:schemaRef ds:uri="684e78fc-f661-40b5-8b14-6c3743630fab"/>
    <ds:schemaRef ds:uri="http://www.w3.org/XML/1998/namespace"/>
    <ds:schemaRef ds:uri="http://schemas.microsoft.com/office/2006/documentManagement/types"/>
    <ds:schemaRef ds:uri="http://purl.org/dc/dcmitype/"/>
    <ds:schemaRef ds:uri="http://schemas.openxmlformats.org/package/2006/metadata/core-properties"/>
    <ds:schemaRef ds:uri="da9308b8-47b7-4734-ad53-11e3dc047a0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1817</Words>
  <Application>Microsoft Office PowerPoint</Application>
  <PresentationFormat>Widescreen</PresentationFormat>
  <Paragraphs>260</Paragraphs>
  <Slides>27</Slides>
  <Notes>6</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27</vt:i4>
      </vt:variant>
    </vt:vector>
  </HeadingPairs>
  <TitlesOfParts>
    <vt:vector size="41" baseType="lpstr">
      <vt:lpstr>Aptos</vt:lpstr>
      <vt:lpstr>Arial</vt:lpstr>
      <vt:lpstr>Arial Black</vt:lpstr>
      <vt:lpstr>Bahnschrift</vt:lpstr>
      <vt:lpstr>Calibri</vt:lpstr>
      <vt:lpstr>Calibri Light</vt:lpstr>
      <vt:lpstr>Courier New</vt:lpstr>
      <vt:lpstr>Courier New,monospace</vt:lpstr>
      <vt:lpstr>DejaVu Sans Light</vt:lpstr>
      <vt:lpstr>Noto Sans Symbols</vt:lpstr>
      <vt:lpstr>Symbol</vt:lpstr>
      <vt:lpstr>Times New Roman</vt:lpstr>
      <vt:lpstr>Wingdings</vt:lpstr>
      <vt:lpstr>Tema di Office</vt:lpstr>
      <vt:lpstr>Presentazione standard di PowerPoint</vt:lpstr>
      <vt:lpstr>Presentazione standard di PowerPoint</vt:lpstr>
      <vt:lpstr>ICON-C, Consolidation Project, Status </vt:lpstr>
      <vt:lpstr>Presentazione standard di PowerPoint</vt:lpstr>
      <vt:lpstr>Update ICON on GPU and status of the gt4py dycore</vt:lpstr>
      <vt:lpstr>Alps infrastructure at CSCS</vt:lpstr>
      <vt:lpstr>GLORI-A Configuration</vt:lpstr>
      <vt:lpstr>MeteoSwiss operational configuration</vt:lpstr>
      <vt:lpstr>Status of the OpenACC port to GPU</vt:lpstr>
      <vt:lpstr>ICON4Py Update – Overview </vt:lpstr>
      <vt:lpstr>Presentazione standard di PowerPoint</vt:lpstr>
      <vt:lpstr>Presentazione standard di PowerPoint</vt:lpstr>
      <vt:lpstr>Presentazione standard di PowerPoint</vt:lpstr>
      <vt:lpstr>Presentazione standard di PowerPoint</vt:lpstr>
      <vt:lpstr>EUMETNET Programme: E-AI Artificial Intelligence and Machine Learning in Weather, Climate and Environmental Applications </vt:lpstr>
      <vt:lpstr>Anemoi configurations</vt:lpstr>
      <vt:lpstr>ICON-DREAM Reanalysis</vt:lpstr>
      <vt:lpstr>GLORI/GLORI-A Infrastructure – Part I GLORI Digital Twin on HoreKa Xu Xu1, Michael Krayer1, Thorsten Steinert1, Terry Cojean2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Rita Visigalli</dc:creator>
  <cp:lastModifiedBy>Massimo Milelli</cp:lastModifiedBy>
  <cp:revision>121</cp:revision>
  <dcterms:created xsi:type="dcterms:W3CDTF">2021-10-26T12:38:25Z</dcterms:created>
  <dcterms:modified xsi:type="dcterms:W3CDTF">2024-09-03T21:44:25Z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0x01010029F58D1C656F6848A4B6E646E77756A8</vt:lpwstr>
  </property>
</Properties>
</file>