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3" r:id="rId3"/>
    <p:sldId id="259" r:id="rId4"/>
    <p:sldId id="610" r:id="rId5"/>
    <p:sldId id="599" r:id="rId6"/>
    <p:sldId id="602" r:id="rId7"/>
    <p:sldId id="605" r:id="rId8"/>
    <p:sldId id="296" r:id="rId9"/>
    <p:sldId id="609" r:id="rId10"/>
    <p:sldId id="603" r:id="rId11"/>
    <p:sldId id="607" r:id="rId12"/>
    <p:sldId id="6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av Levi" initials="YL" lastIdx="2" clrIdx="0">
    <p:extLst>
      <p:ext uri="{19B8F6BF-5375-455C-9EA6-DF929625EA0E}">
        <p15:presenceInfo xmlns:p15="http://schemas.microsoft.com/office/powerpoint/2012/main" userId="S-1-5-21-1087494904-3028240120-2134100219-12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796"/>
    <a:srgbClr val="C13FB2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ublic\public\Research\COSMO\GM2024\STC\models_verif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ublic\public\Research\Yoav\tools\sta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785509159231104E-2"/>
          <c:y val="0.14460948266830004"/>
          <c:w val="0.90207939707880946"/>
          <c:h val="0.72603690659445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Sheet1!$G$12</c:f>
              <c:strCache>
                <c:ptCount val="1"/>
                <c:pt idx="0">
                  <c:v>Temp [C]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Sheet1!$F$13:$F$21</c:f>
              <c:strCache>
                <c:ptCount val="9"/>
                <c:pt idx="0">
                  <c:v>IFS</c:v>
                </c:pt>
                <c:pt idx="1">
                  <c:v>GFS</c:v>
                </c:pt>
                <c:pt idx="2">
                  <c:v>UKMO</c:v>
                </c:pt>
                <c:pt idx="3">
                  <c:v>ICON-DWD</c:v>
                </c:pt>
                <c:pt idx="4">
                  <c:v>COSMO-IT</c:v>
                </c:pt>
                <c:pt idx="5">
                  <c:v>ALADIN-SL</c:v>
                </c:pt>
                <c:pt idx="6">
                  <c:v>COSMO-IFS</c:v>
                </c:pt>
                <c:pt idx="7">
                  <c:v>ICON-ICON</c:v>
                </c:pt>
                <c:pt idx="8">
                  <c:v>ICON-IFS</c:v>
                </c:pt>
              </c:strCache>
            </c:strRef>
          </c:cat>
          <c:val>
            <c:numRef>
              <c:f>Sheet1!$G$13:$G$21</c:f>
              <c:numCache>
                <c:formatCode>General</c:formatCode>
                <c:ptCount val="9"/>
                <c:pt idx="0">
                  <c:v>0</c:v>
                </c:pt>
                <c:pt idx="1">
                  <c:v>-0.23837209302325579</c:v>
                </c:pt>
                <c:pt idx="2">
                  <c:v>-0.17441860465116288</c:v>
                </c:pt>
                <c:pt idx="3">
                  <c:v>-3.488372093023262E-2</c:v>
                </c:pt>
                <c:pt idx="4">
                  <c:v>4.0697674418604723E-2</c:v>
                </c:pt>
                <c:pt idx="5">
                  <c:v>0</c:v>
                </c:pt>
                <c:pt idx="6">
                  <c:v>6.9767441860465018E-2</c:v>
                </c:pt>
                <c:pt idx="7">
                  <c:v>0.14534883720930236</c:v>
                </c:pt>
                <c:pt idx="8">
                  <c:v>0.15116279069767447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1E-49D5-93C5-27FFC198A24B}"/>
            </c:ext>
          </c:extLst>
        </c:ser>
        <c:ser>
          <c:idx val="1"/>
          <c:order val="1"/>
          <c:tx>
            <c:strRef>
              <c:f>Sheet1!$H$12</c:f>
              <c:strCache>
                <c:ptCount val="1"/>
                <c:pt idx="0">
                  <c:v>RH [%]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Sheet1!$F$13:$F$21</c:f>
              <c:strCache>
                <c:ptCount val="9"/>
                <c:pt idx="0">
                  <c:v>IFS</c:v>
                </c:pt>
                <c:pt idx="1">
                  <c:v>GFS</c:v>
                </c:pt>
                <c:pt idx="2">
                  <c:v>UKMO</c:v>
                </c:pt>
                <c:pt idx="3">
                  <c:v>ICON-DWD</c:v>
                </c:pt>
                <c:pt idx="4">
                  <c:v>COSMO-IT</c:v>
                </c:pt>
                <c:pt idx="5">
                  <c:v>ALADIN-SL</c:v>
                </c:pt>
                <c:pt idx="6">
                  <c:v>COSMO-IFS</c:v>
                </c:pt>
                <c:pt idx="7">
                  <c:v>ICON-ICON</c:v>
                </c:pt>
                <c:pt idx="8">
                  <c:v>ICON-IFS</c:v>
                </c:pt>
              </c:strCache>
            </c:strRef>
          </c:cat>
          <c:val>
            <c:numRef>
              <c:f>Sheet1!$H$13:$H$21</c:f>
              <c:numCache>
                <c:formatCode>General</c:formatCode>
                <c:ptCount val="9"/>
                <c:pt idx="0">
                  <c:v>0</c:v>
                </c:pt>
                <c:pt idx="1">
                  <c:v>-0.22821576763485463</c:v>
                </c:pt>
                <c:pt idx="2">
                  <c:v>-0.16597510373443969</c:v>
                </c:pt>
                <c:pt idx="3">
                  <c:v>4.668049792531126E-2</c:v>
                </c:pt>
                <c:pt idx="4">
                  <c:v>-2.0746887966804906E-2</c:v>
                </c:pt>
                <c:pt idx="5">
                  <c:v>-0.12448132780082988</c:v>
                </c:pt>
                <c:pt idx="6">
                  <c:v>3.0082987551867335E-2</c:v>
                </c:pt>
                <c:pt idx="7">
                  <c:v>0.11721991701244816</c:v>
                </c:pt>
                <c:pt idx="8">
                  <c:v>0.12344398340248974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1E-49D5-93C5-27FFC198A24B}"/>
            </c:ext>
          </c:extLst>
        </c:ser>
        <c:ser>
          <c:idx val="2"/>
          <c:order val="2"/>
          <c:tx>
            <c:strRef>
              <c:f>Sheet1!$I$12</c:f>
              <c:strCache>
                <c:ptCount val="1"/>
                <c:pt idx="0">
                  <c:v>Wind Speed [m/sec]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Sheet1!$F$13:$F$21</c:f>
              <c:strCache>
                <c:ptCount val="9"/>
                <c:pt idx="0">
                  <c:v>IFS</c:v>
                </c:pt>
                <c:pt idx="1">
                  <c:v>GFS</c:v>
                </c:pt>
                <c:pt idx="2">
                  <c:v>UKMO</c:v>
                </c:pt>
                <c:pt idx="3">
                  <c:v>ICON-DWD</c:v>
                </c:pt>
                <c:pt idx="4">
                  <c:v>COSMO-IT</c:v>
                </c:pt>
                <c:pt idx="5">
                  <c:v>ALADIN-SL</c:v>
                </c:pt>
                <c:pt idx="6">
                  <c:v>COSMO-IFS</c:v>
                </c:pt>
                <c:pt idx="7">
                  <c:v>ICON-ICON</c:v>
                </c:pt>
                <c:pt idx="8">
                  <c:v>ICON-IFS</c:v>
                </c:pt>
              </c:strCache>
            </c:strRef>
          </c:cat>
          <c:val>
            <c:numRef>
              <c:f>Sheet1!$I$13:$I$21</c:f>
              <c:numCache>
                <c:formatCode>General</c:formatCode>
                <c:ptCount val="9"/>
                <c:pt idx="0">
                  <c:v>0</c:v>
                </c:pt>
                <c:pt idx="1">
                  <c:v>-0.27338129496402885</c:v>
                </c:pt>
                <c:pt idx="2">
                  <c:v>-0.11510791366906492</c:v>
                </c:pt>
                <c:pt idx="3">
                  <c:v>-5.755395683453246E-2</c:v>
                </c:pt>
                <c:pt idx="4">
                  <c:v>-2.877697841726623E-2</c:v>
                </c:pt>
                <c:pt idx="5">
                  <c:v>-0.11510791366906492</c:v>
                </c:pt>
                <c:pt idx="6">
                  <c:v>-6.4748201438848962E-2</c:v>
                </c:pt>
                <c:pt idx="7">
                  <c:v>5.0359712230215736E-2</c:v>
                </c:pt>
                <c:pt idx="8">
                  <c:v>5.0359712230215736E-2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1E-49D5-93C5-27FFC198A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7818168"/>
        <c:axId val="397816528"/>
        <c:axId val="0"/>
      </c:bar3DChart>
      <c:catAx>
        <c:axId val="39781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97816528"/>
        <c:crosses val="autoZero"/>
        <c:auto val="1"/>
        <c:lblAlgn val="ctr"/>
        <c:lblOffset val="100"/>
        <c:noMultiLvlLbl val="0"/>
      </c:catAx>
      <c:valAx>
        <c:axId val="39781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97818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bias </a:t>
            </a:r>
            <a:endParaRPr lang="he-IL" dirty="0"/>
          </a:p>
          <a:p>
            <a:pPr>
              <a:defRPr/>
            </a:pPr>
            <a:r>
              <a:rPr lang="en-US" dirty="0"/>
              <a:t>in an area of 27.5x27.5 km around 135 rain gauges</a:t>
            </a:r>
            <a:endParaRPr lang="he-I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007448590835166"/>
          <c:y val="0.23544465207018533"/>
          <c:w val="0.8992551409164834"/>
          <c:h val="0.464538968021718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Sheet3!$G$1:$G$12</c:f>
              <c:strCache>
                <c:ptCount val="12"/>
                <c:pt idx="0">
                  <c:v>bias_nearest</c:v>
                </c:pt>
                <c:pt idx="1">
                  <c:v>bias_ave</c:v>
                </c:pt>
                <c:pt idx="2">
                  <c:v>bias_10%</c:v>
                </c:pt>
                <c:pt idx="3">
                  <c:v>bias_20%</c:v>
                </c:pt>
                <c:pt idx="4">
                  <c:v>bias_30%</c:v>
                </c:pt>
                <c:pt idx="5">
                  <c:v>bias_40%</c:v>
                </c:pt>
                <c:pt idx="6">
                  <c:v>bias_50%</c:v>
                </c:pt>
                <c:pt idx="7">
                  <c:v>bias_60%</c:v>
                </c:pt>
                <c:pt idx="8">
                  <c:v>bias_70%</c:v>
                </c:pt>
                <c:pt idx="9">
                  <c:v>bias_80%</c:v>
                </c:pt>
                <c:pt idx="10">
                  <c:v>bias_90%</c:v>
                </c:pt>
                <c:pt idx="11">
                  <c:v>bias_max</c:v>
                </c:pt>
              </c:strCache>
            </c:strRef>
          </c:cat>
          <c:val>
            <c:numRef>
              <c:f>Sheet3!$H$1:$H$12</c:f>
              <c:numCache>
                <c:formatCode>0.00</c:formatCode>
                <c:ptCount val="12"/>
                <c:pt idx="0">
                  <c:v>-0.49100213101001833</c:v>
                </c:pt>
                <c:pt idx="1">
                  <c:v>-0.50448953489628234</c:v>
                </c:pt>
                <c:pt idx="2">
                  <c:v>-1.3191844248954216</c:v>
                </c:pt>
                <c:pt idx="3">
                  <c:v>-1.2549794422444274</c:v>
                </c:pt>
                <c:pt idx="4">
                  <c:v>-1.1720850350099958</c:v>
                </c:pt>
                <c:pt idx="5">
                  <c:v>-1.0613707934234111</c:v>
                </c:pt>
                <c:pt idx="6">
                  <c:v>-0.91068873210584489</c:v>
                </c:pt>
                <c:pt idx="7">
                  <c:v>-0.69961081501816569</c:v>
                </c:pt>
                <c:pt idx="8">
                  <c:v>-0.39312451886988914</c:v>
                </c:pt>
                <c:pt idx="9">
                  <c:v>7.859934386372662E-2</c:v>
                </c:pt>
                <c:pt idx="10">
                  <c:v>0.91732416025797159</c:v>
                </c:pt>
                <c:pt idx="11">
                  <c:v>3.6756320947952856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3-46DD-83B7-2D7194365A27}"/>
            </c:ext>
          </c:extLst>
        </c:ser>
        <c:ser>
          <c:idx val="1"/>
          <c:order val="1"/>
          <c:spPr>
            <a:solidFill>
              <a:schemeClr val="bg1"/>
            </a:solidFill>
            <a:ln>
              <a:solidFill>
                <a:schemeClr val="bg1"/>
              </a:solidFill>
            </a:ln>
            <a:effectLst/>
          </c:spPr>
          <c:invertIfNegative val="0"/>
          <c:trendline>
            <c:spPr>
              <a:ln w="317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Sheet3!$I$1:$I$12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63-46DD-83B7-2D7194365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5817576"/>
        <c:axId val="748563024"/>
      </c:barChart>
      <c:catAx>
        <c:axId val="91581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48563024"/>
        <c:crossesAt val="-2"/>
        <c:auto val="1"/>
        <c:lblAlgn val="ctr"/>
        <c:lblOffset val="100"/>
        <c:noMultiLvlLbl val="0"/>
      </c:catAx>
      <c:valAx>
        <c:axId val="74856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1581757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2400"/>
      </a:pPr>
      <a:endParaRPr lang="he-I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1T15:14:16.205" idx="1">
    <p:pos x="7152" y="23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0.47148</cdr:x>
      <cdr:y>0.70576</cdr:y>
    </cdr:from>
    <cdr:to>
      <cdr:x>0.9615</cdr:x>
      <cdr:y>0.87104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4172E0E-84DC-40D0-9865-B56B06953021}"/>
            </a:ext>
          </a:extLst>
        </cdr:cNvPr>
        <cdr:cNvSpPr txBox="1"/>
      </cdr:nvSpPr>
      <cdr:spPr>
        <a:xfrm xmlns:a="http://schemas.openxmlformats.org/drawingml/2006/main">
          <a:off x="5729387" y="3904707"/>
          <a:ext cx="59547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pPr rtl="0"/>
          <a:r>
            <a:rPr lang="en-US" sz="1800" dirty="0">
              <a:solidFill>
                <a:srgbClr val="FF0000"/>
              </a:solidFill>
            </a:rPr>
            <a:t>ICON-LAM has a positive skill for Temp &amp; RH &amp; WS</a:t>
          </a:r>
        </a:p>
        <a:p xmlns:a="http://schemas.openxmlformats.org/drawingml/2006/main">
          <a:pPr rtl="0"/>
          <a:r>
            <a:rPr lang="en-US" sz="1800" dirty="0">
              <a:solidFill>
                <a:srgbClr val="FF0000"/>
              </a:solidFill>
            </a:rPr>
            <a:t>No significant difference between IFS and ICON-DWD IC/BC</a:t>
          </a:r>
          <a:endParaRPr lang="he-IL" sz="18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0.42461</cdr:x>
      <cdr:y>0.17096</cdr:y>
    </cdr:from>
    <cdr:to>
      <cdr:x>0.49986</cdr:x>
      <cdr:y>0.33623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A796547-5728-4BFD-94F0-A570AB73D799}"/>
            </a:ext>
          </a:extLst>
        </cdr:cNvPr>
        <cdr:cNvSpPr txBox="1"/>
      </cdr:nvSpPr>
      <cdr:spPr>
        <a:xfrm xmlns:a="http://schemas.openxmlformats.org/drawingml/2006/main">
          <a:off x="5159917" y="9458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r>
            <a:rPr lang="en-US" dirty="0"/>
            <a:t>Global</a:t>
          </a:r>
          <a:endParaRPr lang="he-IL" sz="1100" dirty="0"/>
        </a:p>
      </cdr:txBody>
    </cdr:sp>
  </cdr:relSizeAnchor>
  <cdr:relSizeAnchor xmlns:cdr="http://schemas.openxmlformats.org/drawingml/2006/chartDrawing">
    <cdr:from>
      <cdr:x>0.47334</cdr:x>
      <cdr:y>0.17096</cdr:y>
    </cdr:from>
    <cdr:to>
      <cdr:x>0.54858</cdr:x>
      <cdr:y>0.33623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52849E9-4D68-4B44-A4EE-A4E13E12D612}"/>
            </a:ext>
          </a:extLst>
        </cdr:cNvPr>
        <cdr:cNvSpPr txBox="1"/>
      </cdr:nvSpPr>
      <cdr:spPr>
        <a:xfrm xmlns:a="http://schemas.openxmlformats.org/drawingml/2006/main">
          <a:off x="5751976" y="9458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r>
            <a:rPr lang="en-US" sz="1100" dirty="0"/>
            <a:t>LAM</a:t>
          </a:r>
          <a:endParaRPr lang="he-IL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0.7713</cdr:x>
      <cdr:y>0.44813</cdr:y>
    </cdr:from>
    <cdr:to>
      <cdr:x>0.83778</cdr:x>
      <cdr:y>0.53823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DB9D208D-57B0-499B-8891-1D8F2C739361}"/>
            </a:ext>
          </a:extLst>
        </cdr:cNvPr>
        <cdr:cNvSpPr/>
      </cdr:nvSpPr>
      <cdr:spPr>
        <a:xfrm xmlns:a="http://schemas.openxmlformats.org/drawingml/2006/main">
          <a:off x="9185816" y="2440395"/>
          <a:ext cx="791736" cy="49065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492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0.02632</cdr:x>
      <cdr:y>0.13893</cdr:y>
    </cdr:from>
    <cdr:to>
      <cdr:x>0.10309</cdr:x>
      <cdr:y>0.30684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45A3C00-6BED-480E-8878-3EFB66F9764E}"/>
            </a:ext>
          </a:extLst>
        </cdr:cNvPr>
        <cdr:cNvSpPr txBox="1"/>
      </cdr:nvSpPr>
      <cdr:spPr>
        <a:xfrm xmlns:a="http://schemas.openxmlformats.org/drawingml/2006/main">
          <a:off x="313410" y="7565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pPr rtl="0"/>
          <a:r>
            <a:rPr lang="en-US" sz="1800" dirty="0"/>
            <a:t>mm hr</a:t>
          </a:r>
          <a:r>
            <a:rPr lang="en-US" sz="1800" baseline="30000" dirty="0"/>
            <a:t>-1</a:t>
          </a:r>
          <a:endParaRPr lang="he-IL" sz="1800" baseline="30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48176-1AEC-49AB-8D79-D6AF9DBA926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88A12-EEC0-481F-ACDB-D321E34D7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80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E59A-CD91-40CC-BDFF-EE6B70ECDAF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85F-6F2B-4575-B0B7-D3D73DB3A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32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E59A-CD91-40CC-BDFF-EE6B70ECDAF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85F-6F2B-4575-B0B7-D3D73DB3A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0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E59A-CD91-40CC-BDFF-EE6B70ECDAF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85F-6F2B-4575-B0B7-D3D73DB3A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2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E59A-CD91-40CC-BDFF-EE6B70ECDAF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85F-6F2B-4575-B0B7-D3D73DB3A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8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E59A-CD91-40CC-BDFF-EE6B70ECDAF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85F-6F2B-4575-B0B7-D3D73DB3A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19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E59A-CD91-40CC-BDFF-EE6B70ECDAF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85F-6F2B-4575-B0B7-D3D73DB3A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4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E59A-CD91-40CC-BDFF-EE6B70ECDAF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85F-6F2B-4575-B0B7-D3D73DB3A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1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E59A-CD91-40CC-BDFF-EE6B70ECDAF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85F-6F2B-4575-B0B7-D3D73DB3A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79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E59A-CD91-40CC-BDFF-EE6B70ECDAF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85F-6F2B-4575-B0B7-D3D73DB3A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E59A-CD91-40CC-BDFF-EE6B70ECDAF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85F-6F2B-4575-B0B7-D3D73DB3A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0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E59A-CD91-40CC-BDFF-EE6B70ECDAF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85F-6F2B-4575-B0B7-D3D73DB3A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43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1E59A-CD91-40CC-BDFF-EE6B70ECDAF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3785F-6F2B-4575-B0B7-D3D73DB3A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06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12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4.bin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chart" Target="../charts/chart2.x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"/>
          <p:cNvSpPr txBox="1"/>
          <p:nvPr/>
        </p:nvSpPr>
        <p:spPr>
          <a:xfrm>
            <a:off x="1335464" y="53410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1600" b="1" dirty="0">
                <a:solidFill>
                  <a:prstClr val="black"/>
                </a:solidFill>
              </a:rPr>
              <a:t>Yoav Levi</a:t>
            </a:r>
          </a:p>
          <a:p>
            <a:pPr algn="ctr" rtl="0"/>
            <a:r>
              <a:rPr lang="de-DE" sz="1600" b="1" dirty="0">
                <a:solidFill>
                  <a:prstClr val="black"/>
                </a:solidFill>
              </a:rPr>
              <a:t>COSMO GM September 2024</a:t>
            </a:r>
          </a:p>
          <a:p>
            <a:pPr algn="ctr" rtl="0"/>
            <a:endParaRPr lang="de-DE" sz="1600" b="1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3178" y="5019679"/>
            <a:ext cx="2028825" cy="1838325"/>
          </a:xfrm>
          <a:prstGeom prst="rect">
            <a:avLst/>
          </a:prstGeom>
        </p:spPr>
      </p:pic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5F6140F7-278B-4BF0-928E-F5DF6961F5A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Picture" r:id="rId4" imgW="851026" imgH="896293" progId="Word.Picture.8">
                  <p:embed/>
                </p:oleObj>
              </mc:Choice>
              <mc:Fallback>
                <p:oleObj name="Picture" r:id="rId4" imgW="851026" imgH="89629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3F1C0E3-A852-45AD-A596-ED6717E98A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8587" cy="1122363"/>
          </a:xfrm>
          <a:prstGeom prst="rect">
            <a:avLst/>
          </a:prstGeom>
        </p:spPr>
      </p:pic>
      <p:sp>
        <p:nvSpPr>
          <p:cNvPr id="12" name="Arrow: Right 8">
            <a:extLst>
              <a:ext uri="{FF2B5EF4-FFF2-40B4-BE49-F238E27FC236}">
                <a16:creationId xmlns:a16="http://schemas.microsoft.com/office/drawing/2014/main" id="{A45D9334-830F-48A4-9BFA-9D351BC3C9B4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"/>
          <p:cNvSpPr txBox="1"/>
          <p:nvPr/>
        </p:nvSpPr>
        <p:spPr>
          <a:xfrm>
            <a:off x="1524000" y="1989638"/>
            <a:ext cx="9144000" cy="1827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4400" dirty="0">
                <a:solidFill>
                  <a:srgbClr val="FF0000"/>
                </a:solidFill>
              </a:rPr>
              <a:t>NWP status and plans for IMS 2024/2025 </a:t>
            </a:r>
            <a:endParaRPr lang="de-DE" sz="2475" dirty="0">
              <a:solidFill>
                <a:srgbClr val="FF0000"/>
              </a:solidFill>
            </a:endParaRPr>
          </a:p>
          <a:p>
            <a:pPr algn="ctr" rtl="0"/>
            <a:endParaRPr lang="de-DE" sz="2475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8801" y="6588695"/>
            <a:ext cx="185820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2024, </a:t>
            </a:r>
            <a:r>
              <a:rPr lang="en-US" sz="1100" dirty="0"/>
              <a:t>Offenbach</a:t>
            </a:r>
            <a:endParaRPr lang="en-GB" sz="1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04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8AF5EF7-AD1A-4F56-BA18-577C126B2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389" y="2674438"/>
            <a:ext cx="3929611" cy="4223022"/>
          </a:xfrm>
          <a:prstGeom prst="rect">
            <a:avLst/>
          </a:prstGeom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6" name="Picture" r:id="rId4" imgW="851026" imgH="896293" progId="Word.Picture.8">
                  <p:embed/>
                </p:oleObj>
              </mc:Choice>
              <mc:Fallback>
                <p:oleObj name="Picture" r:id="rId4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2B2A9-474A-48F6-934E-867E508FFDB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2483" y="197206"/>
            <a:ext cx="1016318" cy="920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85820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2024, </a:t>
            </a:r>
            <a:r>
              <a:rPr lang="en-US" sz="1100" dirty="0"/>
              <a:t>Offenbach</a:t>
            </a:r>
            <a:endParaRPr lang="en-GB" sz="1100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84C6F0-29CC-491A-801A-A58442DF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15" y="-513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Summary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AC813-5851-4829-82BB-5C973740C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1" y="1397186"/>
            <a:ext cx="10515600" cy="4351338"/>
          </a:xfrm>
        </p:spPr>
        <p:txBody>
          <a:bodyPr/>
          <a:lstStyle/>
          <a:p>
            <a:r>
              <a:rPr lang="en-US" dirty="0"/>
              <a:t>IMS migration to ICON is successfully finished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COSMO will be one more model in our poor man ensemble including global models, ALADIN, WRF and ICON with both IFS and ICON-DWD as IC/BC</a:t>
            </a:r>
          </a:p>
          <a:p>
            <a:r>
              <a:rPr lang="en-US" dirty="0"/>
              <a:t>How to fill the precipitation gap between convective cells</a:t>
            </a:r>
          </a:p>
          <a:p>
            <a:pPr marL="0" indent="0">
              <a:buNone/>
            </a:pPr>
            <a:r>
              <a:rPr lang="en-US" dirty="0"/>
              <a:t>	 and enhance the lower precipitation rates?</a:t>
            </a:r>
          </a:p>
          <a:p>
            <a:r>
              <a:rPr lang="en-US" dirty="0"/>
              <a:t>ICON-CLM (2.5 km) also indicates a negative </a:t>
            </a:r>
            <a:r>
              <a:rPr lang="en-US"/>
              <a:t>bias.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2B2A9-474A-48F6-934E-867E508FFDB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5680" y="5785098"/>
            <a:ext cx="1016318" cy="920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85820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2024, </a:t>
            </a:r>
            <a:r>
              <a:rPr lang="en-US" sz="1100" dirty="0"/>
              <a:t>Offenbach</a:t>
            </a:r>
            <a:endParaRPr lang="en-GB" sz="1100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9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2B2A9-474A-48F6-934E-867E508FFDB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5680" y="5785098"/>
            <a:ext cx="1016318" cy="920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85820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2024, </a:t>
            </a:r>
            <a:r>
              <a:rPr lang="en-US" sz="1100" dirty="0"/>
              <a:t>Offenbach</a:t>
            </a:r>
            <a:endParaRPr lang="en-GB" sz="1100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1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3452" y="3566270"/>
            <a:ext cx="5768340" cy="32230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3635" y="1197967"/>
            <a:ext cx="7613355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Platform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:	Time Critical Suite on the ECMWF HPC </a:t>
            </a:r>
            <a:endParaRPr 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Model setup: 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Resolution: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~2.5km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horizontal, 65 levels vertical</a:t>
            </a:r>
          </a:p>
          <a:p>
            <a:pPr marL="262890" lvl="1" fontAlgn="base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	  Range: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90h,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120h</a:t>
            </a:r>
          </a:p>
          <a:p>
            <a:pPr marL="262890" lvl="1" fontAlgn="base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	  IC/BC: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det. IFS +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ICON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62890" lvl="1" fontAlgn="base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4 runs/day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90" lvl="2" fontAlgn="base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	  Storage: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~150 T/year</a:t>
            </a: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Data assimilation: </a:t>
            </a:r>
            <a:r>
              <a:rPr lang="en-US" b="1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LHN(IMS radar + OPERA)</a:t>
            </a: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EPS: 20 members</a:t>
            </a: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ICON-RUC: 51 members, best member 8 hours forecast </a:t>
            </a: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4 years reforecast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64067" y="4004756"/>
            <a:ext cx="202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ICON-IL-IFS domain</a:t>
            </a:r>
          </a:p>
        </p:txBody>
      </p:sp>
      <p:sp>
        <p:nvSpPr>
          <p:cNvPr id="4" name="Rectangle 3"/>
          <p:cNvSpPr/>
          <p:nvPr/>
        </p:nvSpPr>
        <p:spPr>
          <a:xfrm>
            <a:off x="9595878" y="5834203"/>
            <a:ext cx="974586" cy="777187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87405" y="6420027"/>
            <a:ext cx="50847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b="1" dirty="0">
                <a:solidFill>
                  <a:srgbClr val="00B050"/>
                </a:solidFill>
              </a:rPr>
              <a:t>EPS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82159" y="182248"/>
            <a:ext cx="3854831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ICON at IMS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34546" y="4342408"/>
            <a:ext cx="2823211" cy="243459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93452" y="3020065"/>
            <a:ext cx="5886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WMO project SEE-MHEWS-A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 Multi-Hazard Early Warning Advisory System for South-East Europe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869961B5-B8D6-452A-97FF-A08D3C539FC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5" name="Picture" r:id="rId4" imgW="851026" imgH="896293" progId="Word.Picture.8">
                  <p:embed/>
                </p:oleObj>
              </mc:Choice>
              <mc:Fallback>
                <p:oleObj name="Picture" r:id="rId4" imgW="851026" imgH="896293" progId="Word.Picture.8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869961B5-B8D6-452A-97FF-A08D3C539F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B3FD7001-B228-44D1-A7C8-26FB93FD64B1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01DD0-FABA-46FB-9C88-572931CE26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B4C204A-4507-409B-89ED-0EDA3503C97C}"/>
              </a:ext>
            </a:extLst>
          </p:cNvPr>
          <p:cNvSpPr/>
          <p:nvPr/>
        </p:nvSpPr>
        <p:spPr>
          <a:xfrm>
            <a:off x="9957106" y="6028542"/>
            <a:ext cx="508472" cy="391485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2CAF15-E3AE-4448-893C-A7AE32E155F3}"/>
              </a:ext>
            </a:extLst>
          </p:cNvPr>
          <p:cNvSpPr txBox="1"/>
          <p:nvPr/>
        </p:nvSpPr>
        <p:spPr>
          <a:xfrm>
            <a:off x="5128801" y="6588695"/>
            <a:ext cx="185820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2024, </a:t>
            </a:r>
            <a:r>
              <a:rPr lang="en-US" sz="1100" dirty="0"/>
              <a:t>Offenbach</a:t>
            </a:r>
            <a:endParaRPr lang="en-GB" sz="1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89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42110" y="417297"/>
            <a:ext cx="4848072" cy="480105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C2I Migration finished</a:t>
            </a:r>
            <a:endParaRPr lang="he-IL" sz="4000" b="1" dirty="0">
              <a:solidFill>
                <a:srgbClr val="FF0000"/>
              </a:solidFill>
            </a:endParaRPr>
          </a:p>
        </p:txBody>
      </p:sp>
      <p:sp>
        <p:nvSpPr>
          <p:cNvPr id="4" name="מלבן 3"/>
          <p:cNvSpPr/>
          <p:nvPr/>
        </p:nvSpPr>
        <p:spPr bwMode="auto">
          <a:xfrm>
            <a:off x="2039052" y="1716326"/>
            <a:ext cx="1669143" cy="9144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COSMO</a:t>
            </a:r>
            <a:endParaRPr kumimoji="0" lang="he-IL" sz="1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מלבן 4"/>
          <p:cNvSpPr/>
          <p:nvPr/>
        </p:nvSpPr>
        <p:spPr bwMode="auto">
          <a:xfrm>
            <a:off x="8486844" y="1716326"/>
            <a:ext cx="1669143" cy="9144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ICON-LAM</a:t>
            </a:r>
            <a:endParaRPr kumimoji="0" lang="he-IL" sz="1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מלבן 11">
            <a:hlinkClick r:id="" action="ppaction://noaction"/>
          </p:cNvPr>
          <p:cNvSpPr/>
          <p:nvPr/>
        </p:nvSpPr>
        <p:spPr bwMode="auto">
          <a:xfrm>
            <a:off x="413659" y="5234511"/>
            <a:ext cx="206103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</a:rPr>
              <a:t>COSMO-IL-CAMS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dk1"/>
                </a:solidFill>
                <a:latin typeface="Arial" charset="0"/>
                <a:cs typeface="Arial" charset="0"/>
              </a:rPr>
              <a:t>Operational</a:t>
            </a:r>
            <a:endParaRPr lang="he-IL" dirty="0">
              <a:latin typeface="Arial" charset="0"/>
              <a:cs typeface="Arial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מלבן 16"/>
          <p:cNvSpPr/>
          <p:nvPr/>
        </p:nvSpPr>
        <p:spPr bwMode="auto">
          <a:xfrm>
            <a:off x="413659" y="3056883"/>
            <a:ext cx="206103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</a:rPr>
              <a:t>COSMO-IL-IFS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dk1"/>
                </a:solidFill>
                <a:latin typeface="Arial" charset="0"/>
                <a:cs typeface="Arial" charset="0"/>
              </a:rPr>
              <a:t>O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Arial" charset="0"/>
                <a:cs typeface="Arial" charset="0"/>
              </a:rPr>
              <a:t>perational</a:t>
            </a: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מלבן 18"/>
          <p:cNvSpPr/>
          <p:nvPr/>
        </p:nvSpPr>
        <p:spPr bwMode="auto">
          <a:xfrm>
            <a:off x="9612810" y="4131574"/>
            <a:ext cx="206103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ICON-IL-ICON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he-IL" dirty="0">
              <a:latin typeface="Arial" charset="0"/>
              <a:cs typeface="Arial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מלבן 19">
            <a:hlinkClick r:id="" action="ppaction://noaction"/>
          </p:cNvPr>
          <p:cNvSpPr/>
          <p:nvPr/>
        </p:nvSpPr>
        <p:spPr bwMode="auto">
          <a:xfrm>
            <a:off x="3087359" y="3056883"/>
            <a:ext cx="206103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</a:rPr>
              <a:t>COSMO-IL-EPS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</a:rPr>
              <a:t>+control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dk1"/>
                </a:solidFill>
                <a:latin typeface="Arial" charset="0"/>
                <a:cs typeface="Arial" charset="0"/>
              </a:rPr>
              <a:t>Operational</a:t>
            </a: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מלבן 20">
            <a:hlinkClick r:id="" action="ppaction://noaction"/>
          </p:cNvPr>
          <p:cNvSpPr/>
          <p:nvPr/>
        </p:nvSpPr>
        <p:spPr bwMode="auto">
          <a:xfrm>
            <a:off x="413659" y="4131574"/>
            <a:ext cx="206103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</a:rPr>
              <a:t>COSMO-IL-RUC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dk1"/>
                </a:solidFill>
                <a:latin typeface="Arial" charset="0"/>
                <a:cs typeface="Arial" charset="0"/>
              </a:rPr>
              <a:t>HPC dead</a:t>
            </a:r>
            <a:endParaRPr lang="he-IL" dirty="0">
              <a:latin typeface="Arial" charset="0"/>
              <a:cs typeface="Arial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7574" y="1541008"/>
            <a:ext cx="1294111" cy="1172599"/>
          </a:xfrm>
          <a:prstGeom prst="rect">
            <a:avLst/>
          </a:prstGeom>
        </p:spPr>
      </p:pic>
      <p:sp>
        <p:nvSpPr>
          <p:cNvPr id="25" name="מלבן 24">
            <a:hlinkClick r:id="" action="ppaction://noaction"/>
          </p:cNvPr>
          <p:cNvSpPr/>
          <p:nvPr/>
        </p:nvSpPr>
        <p:spPr bwMode="auto">
          <a:xfrm>
            <a:off x="3087359" y="5234511"/>
            <a:ext cx="206103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</a:rPr>
              <a:t>COSMO-IL-1 km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Arial" charset="0"/>
                <a:cs typeface="Arial" charset="0"/>
              </a:rPr>
              <a:t>Test cases</a:t>
            </a: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מלבן 24">
            <a:hlinkClick r:id="" action="ppaction://noaction"/>
          </p:cNvPr>
          <p:cNvSpPr/>
          <p:nvPr/>
        </p:nvSpPr>
        <p:spPr bwMode="auto">
          <a:xfrm>
            <a:off x="6809672" y="5209543"/>
            <a:ext cx="206103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ICON-1.25-0.6 km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Arial" charset="0"/>
                <a:cs typeface="Arial" charset="0"/>
              </a:rPr>
              <a:t>Test cases</a:t>
            </a: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763549" y="5211534"/>
            <a:ext cx="1245870" cy="9221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1016514" y="5251320"/>
            <a:ext cx="1083946" cy="9221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4" name="Object 2">
            <a:extLst>
              <a:ext uri="{FF2B5EF4-FFF2-40B4-BE49-F238E27FC236}">
                <a16:creationId xmlns:a16="http://schemas.microsoft.com/office/drawing/2014/main" id="{8FEF4C5A-ADDF-4662-87B5-535889476E8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Picture" r:id="rId4" imgW="851026" imgH="896293" progId="Word.Picture.8">
                  <p:embed/>
                </p:oleObj>
              </mc:Choice>
              <mc:Fallback>
                <p:oleObj name="Picture" r:id="rId4" imgW="851026" imgH="89629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Arrow: Right 36">
            <a:extLst>
              <a:ext uri="{FF2B5EF4-FFF2-40B4-BE49-F238E27FC236}">
                <a16:creationId xmlns:a16="http://schemas.microsoft.com/office/drawing/2014/main" id="{5405D029-4585-4375-9A06-9190491DC794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82036F-4CC6-44D2-BACA-88DA0DDE759D}"/>
              </a:ext>
            </a:extLst>
          </p:cNvPr>
          <p:cNvCxnSpPr/>
          <p:nvPr/>
        </p:nvCxnSpPr>
        <p:spPr bwMode="auto">
          <a:xfrm>
            <a:off x="3354752" y="5226789"/>
            <a:ext cx="1245870" cy="9221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7AC644D-9018-4A69-8935-86D818365878}"/>
              </a:ext>
            </a:extLst>
          </p:cNvPr>
          <p:cNvCxnSpPr/>
          <p:nvPr/>
        </p:nvCxnSpPr>
        <p:spPr bwMode="auto">
          <a:xfrm flipV="1">
            <a:off x="3710065" y="5251320"/>
            <a:ext cx="1083946" cy="9221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מלבן 17">
            <a:hlinkClick r:id="rId6" action="ppaction://hlinksldjump"/>
          </p:cNvPr>
          <p:cNvSpPr/>
          <p:nvPr/>
        </p:nvSpPr>
        <p:spPr bwMode="auto">
          <a:xfrm>
            <a:off x="6807193" y="3056649"/>
            <a:ext cx="206103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ICON-IL-IFS-SEE-CAMS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  <a:latin typeface="Arial" charset="0"/>
                <a:cs typeface="Arial" charset="0"/>
              </a:rPr>
              <a:t>Operational</a:t>
            </a: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מלבן 19">
            <a:hlinkClick r:id="" action="ppaction://noaction"/>
          </p:cNvPr>
          <p:cNvSpPr/>
          <p:nvPr/>
        </p:nvSpPr>
        <p:spPr bwMode="auto">
          <a:xfrm>
            <a:off x="9596151" y="3056649"/>
            <a:ext cx="206103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ICON-IL-IFS-EPS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dk1"/>
                </a:solidFill>
                <a:latin typeface="Arial" charset="0"/>
                <a:cs typeface="Arial" charset="0"/>
              </a:rPr>
              <a:t>Operational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dk1"/>
              </a:solidFill>
              <a:latin typeface="Arial" charset="0"/>
              <a:cs typeface="Arial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dk1"/>
              </a:solidFill>
              <a:latin typeface="Arial" charset="0"/>
              <a:cs typeface="Arial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dk1"/>
              </a:solidFill>
              <a:latin typeface="Arial" charset="0"/>
              <a:cs typeface="Arial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dk1"/>
                </a:solidFill>
                <a:latin typeface="Arial" charset="0"/>
                <a:cs typeface="Arial" charset="0"/>
              </a:rPr>
              <a:t>Operational</a:t>
            </a: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0915" y="6201844"/>
            <a:ext cx="4959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Operational = daily runs exposed to the forecasters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3E01DD0-FABA-46FB-9C88-572931CE26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082036F-4CC6-44D2-BACA-88DA0DDE759D}"/>
              </a:ext>
            </a:extLst>
          </p:cNvPr>
          <p:cNvCxnSpPr/>
          <p:nvPr/>
        </p:nvCxnSpPr>
        <p:spPr bwMode="auto">
          <a:xfrm>
            <a:off x="690800" y="4071211"/>
            <a:ext cx="1245870" cy="10143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7AC644D-9018-4A69-8935-86D818365878}"/>
              </a:ext>
            </a:extLst>
          </p:cNvPr>
          <p:cNvCxnSpPr/>
          <p:nvPr/>
        </p:nvCxnSpPr>
        <p:spPr bwMode="auto">
          <a:xfrm flipV="1">
            <a:off x="1046113" y="4095742"/>
            <a:ext cx="1083946" cy="10143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מלבן 20">
            <a:hlinkClick r:id="" action="ppaction://noaction"/>
          </p:cNvPr>
          <p:cNvSpPr/>
          <p:nvPr/>
        </p:nvSpPr>
        <p:spPr bwMode="auto">
          <a:xfrm>
            <a:off x="6807193" y="4131574"/>
            <a:ext cx="206103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ICON-IL-RUC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dk1"/>
                </a:solidFill>
                <a:latin typeface="Arial" charset="0"/>
                <a:cs typeface="Arial" charset="0"/>
              </a:rPr>
              <a:t>Test suite ready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dk1"/>
                </a:solidFill>
                <a:latin typeface="Arial" charset="0"/>
                <a:cs typeface="Arial" charset="0"/>
              </a:rPr>
              <a:t> 50 members</a:t>
            </a:r>
            <a:endParaRPr lang="he-IL" dirty="0">
              <a:latin typeface="Arial" charset="0"/>
              <a:cs typeface="Arial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dk1"/>
              </a:solidFill>
              <a:latin typeface="Arial" charset="0"/>
              <a:cs typeface="Arial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AC644D-9018-4A69-8935-86D818365878}"/>
              </a:ext>
            </a:extLst>
          </p:cNvPr>
          <p:cNvCxnSpPr/>
          <p:nvPr/>
        </p:nvCxnSpPr>
        <p:spPr bwMode="auto">
          <a:xfrm flipV="1">
            <a:off x="3435714" y="3056649"/>
            <a:ext cx="1083946" cy="10143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082036F-4CC6-44D2-BACA-88DA0DDE759D}"/>
              </a:ext>
            </a:extLst>
          </p:cNvPr>
          <p:cNvCxnSpPr/>
          <p:nvPr/>
        </p:nvCxnSpPr>
        <p:spPr bwMode="auto">
          <a:xfrm>
            <a:off x="3452700" y="3006682"/>
            <a:ext cx="1245870" cy="10143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מלבן 24">
            <a:hlinkClick r:id="" action="ppaction://noaction"/>
            <a:extLst>
              <a:ext uri="{FF2B5EF4-FFF2-40B4-BE49-F238E27FC236}">
                <a16:creationId xmlns:a16="http://schemas.microsoft.com/office/drawing/2014/main" id="{2383C907-05EA-440F-B2C0-875099F6B4B2}"/>
              </a:ext>
            </a:extLst>
          </p:cNvPr>
          <p:cNvSpPr/>
          <p:nvPr/>
        </p:nvSpPr>
        <p:spPr bwMode="auto">
          <a:xfrm>
            <a:off x="9612810" y="5209543"/>
            <a:ext cx="206103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ICON-IL-ICON-EU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Arial" charset="0"/>
                <a:cs typeface="Arial" charset="0"/>
              </a:rPr>
              <a:t>Test</a:t>
            </a: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A8A1EA-FEBC-4396-AF9D-E6C8EC2AC959}"/>
              </a:ext>
            </a:extLst>
          </p:cNvPr>
          <p:cNvSpPr txBox="1"/>
          <p:nvPr/>
        </p:nvSpPr>
        <p:spPr>
          <a:xfrm>
            <a:off x="5128801" y="6588695"/>
            <a:ext cx="185820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2024, </a:t>
            </a:r>
            <a:r>
              <a:rPr lang="en-US" sz="1100" dirty="0"/>
              <a:t>Offenbach</a:t>
            </a:r>
            <a:endParaRPr lang="en-GB" sz="1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2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2B2A9-474A-48F6-934E-867E508FFDB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5680" y="5785098"/>
            <a:ext cx="1016318" cy="920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85820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2024, </a:t>
            </a:r>
            <a:r>
              <a:rPr lang="en-US" sz="1100" dirty="0"/>
              <a:t>Offenbach</a:t>
            </a:r>
            <a:endParaRPr lang="en-GB" sz="1100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976077-C8EA-4A1E-BCAD-02518151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392" y="-739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Jan.- June 2024 skill relative to IFS</a:t>
            </a:r>
            <a:endParaRPr lang="he-IL" dirty="0">
              <a:solidFill>
                <a:srgbClr val="FF0000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7F1AD5F-E981-4FCA-B1E6-99DF639B9E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14074"/>
              </p:ext>
            </p:extLst>
          </p:nvPr>
        </p:nvGraphicFramePr>
        <p:xfrm>
          <a:off x="-31116" y="1083967"/>
          <a:ext cx="12151996" cy="553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50FB64-4646-40A5-8BA4-73B012C31772}"/>
                  </a:ext>
                </a:extLst>
              </p:cNvPr>
              <p:cNvSpPr txBox="1"/>
              <p:nvPr/>
            </p:nvSpPr>
            <p:spPr>
              <a:xfrm>
                <a:off x="5128801" y="1238770"/>
                <a:ext cx="2443447" cy="63055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𝑆𝑘𝑖𝑙𝑙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𝑅𝑀𝑆𝐸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𝑅𝑀𝑆𝐸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𝐼𝐹𝑆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50FB64-4646-40A5-8BA4-73B012C3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801" y="1238770"/>
                <a:ext cx="2443447" cy="6305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0B46BE-C713-4FA9-9198-4CA241BD4A7C}"/>
              </a:ext>
            </a:extLst>
          </p:cNvPr>
          <p:cNvCxnSpPr/>
          <p:nvPr/>
        </p:nvCxnSpPr>
        <p:spPr>
          <a:xfrm flipV="1">
            <a:off x="5698271" y="1869327"/>
            <a:ext cx="0" cy="3845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E11B19-C6D2-492B-BC0F-23691A05086C}"/>
              </a:ext>
            </a:extLst>
          </p:cNvPr>
          <p:cNvSpPr txBox="1"/>
          <p:nvPr/>
        </p:nvSpPr>
        <p:spPr>
          <a:xfrm>
            <a:off x="8087082" y="1392629"/>
            <a:ext cx="9054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80 AWS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796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85820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2024, </a:t>
            </a:r>
            <a:r>
              <a:rPr lang="en-US" sz="1100" dirty="0"/>
              <a:t>Offenbach</a:t>
            </a:r>
            <a:endParaRPr lang="en-GB" sz="110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6E98F9-9A6E-4382-B4A1-8BB6D1ADB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635" y="1568490"/>
            <a:ext cx="3743325" cy="5095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9ACCE6-2DE3-4330-B92C-964A350F7F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175" y="1603871"/>
            <a:ext cx="3933825" cy="5010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48E6FF-7BAD-4E31-BADE-BF70E94A0DD2}"/>
              </a:ext>
            </a:extLst>
          </p:cNvPr>
          <p:cNvSpPr txBox="1"/>
          <p:nvPr/>
        </p:nvSpPr>
        <p:spPr>
          <a:xfrm>
            <a:off x="249057" y="1262317"/>
            <a:ext cx="3655125" cy="637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ICON climatology on a smaller domain, 00Z runs using 6-30 hour lead time for 2019-2022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Similar results for the median and average from 27.5x27.5 km area around each rain gauge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ICON has a negative overall bias.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Near the coast larger biases and RMSE.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4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11C8FF9-3EA1-479D-A282-DA18581F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290" y="-59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ICON precipitation verification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4 years hourly data vs. 135 rain gauges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90231E-F33A-4ADA-9BF4-4EC00478A1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B16706-65CE-4DE2-B2E4-C017B4AEB9D3}"/>
              </a:ext>
            </a:extLst>
          </p:cNvPr>
          <p:cNvSpPr txBox="1"/>
          <p:nvPr/>
        </p:nvSpPr>
        <p:spPr>
          <a:xfrm>
            <a:off x="8919247" y="1522571"/>
            <a:ext cx="1890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dirty="0"/>
              <a:t>Nearest point </a:t>
            </a:r>
            <a:r>
              <a:rPr lang="en-US" dirty="0">
                <a:solidFill>
                  <a:srgbClr val="FF0000"/>
                </a:solidFill>
              </a:rPr>
              <a:t>bias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C66958-8E91-4F4F-88C0-FB5FED5A5354}"/>
              </a:ext>
            </a:extLst>
          </p:cNvPr>
          <p:cNvSpPr txBox="1"/>
          <p:nvPr/>
        </p:nvSpPr>
        <p:spPr>
          <a:xfrm>
            <a:off x="4630192" y="1499920"/>
            <a:ext cx="20556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dirty="0"/>
              <a:t>Nearest point </a:t>
            </a:r>
            <a:r>
              <a:rPr lang="en-US" dirty="0">
                <a:solidFill>
                  <a:srgbClr val="FF0000"/>
                </a:solidFill>
              </a:rPr>
              <a:t>RMSE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A2FF3C67-C40E-4549-8FDC-020B927B3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43" y="435647"/>
            <a:ext cx="9633527" cy="6422352"/>
          </a:xfrm>
          <a:prstGeom prst="rect">
            <a:avLst/>
          </a:prstGeom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8" name="Picture" r:id="rId4" imgW="851026" imgH="896293" progId="Word.Picture.8">
                  <p:embed/>
                </p:oleObj>
              </mc:Choice>
              <mc:Fallback>
                <p:oleObj name="Picture" r:id="rId4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2B2A9-474A-48F6-934E-867E508FFDB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5680" y="5785098"/>
            <a:ext cx="1016318" cy="920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85820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2024, </a:t>
            </a:r>
            <a:r>
              <a:rPr lang="en-US" sz="1100" dirty="0"/>
              <a:t>Offenbach</a:t>
            </a:r>
            <a:endParaRPr lang="en-GB" sz="1100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91A7A-165B-416E-85FC-03C5A9F709F6}"/>
              </a:ext>
            </a:extLst>
          </p:cNvPr>
          <p:cNvSpPr txBox="1"/>
          <p:nvPr/>
        </p:nvSpPr>
        <p:spPr>
          <a:xfrm>
            <a:off x="6829678" y="3232419"/>
            <a:ext cx="5897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/>
              <a:t>max</a:t>
            </a:r>
            <a:endParaRPr lang="he-IL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3DAFD8-AE26-46EE-94A6-8A7709E52144}"/>
              </a:ext>
            </a:extLst>
          </p:cNvPr>
          <p:cNvSpPr txBox="1"/>
          <p:nvPr/>
        </p:nvSpPr>
        <p:spPr>
          <a:xfrm>
            <a:off x="7983487" y="5132807"/>
            <a:ext cx="5870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90%</a:t>
            </a:r>
            <a:endParaRPr lang="he-IL" b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3DA00F-7B65-4AC3-BA09-21FC50DADE48}"/>
              </a:ext>
            </a:extLst>
          </p:cNvPr>
          <p:cNvSpPr txBox="1"/>
          <p:nvPr/>
        </p:nvSpPr>
        <p:spPr>
          <a:xfrm>
            <a:off x="7585488" y="5502139"/>
            <a:ext cx="5870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80%</a:t>
            </a:r>
            <a:endParaRPr lang="he-IL" b="1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507992-5484-4365-A527-21EA1C056D01}"/>
              </a:ext>
            </a:extLst>
          </p:cNvPr>
          <p:cNvSpPr txBox="1"/>
          <p:nvPr/>
        </p:nvSpPr>
        <p:spPr>
          <a:xfrm>
            <a:off x="6611586" y="3603531"/>
            <a:ext cx="9008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2E13F5"/>
                </a:solidFill>
              </a:rPr>
              <a:t>nearest</a:t>
            </a:r>
            <a:endParaRPr lang="he-IL" b="1" dirty="0">
              <a:solidFill>
                <a:srgbClr val="2E13F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7C60F-7737-49BB-B13C-1456DC8550C3}"/>
              </a:ext>
            </a:extLst>
          </p:cNvPr>
          <p:cNvSpPr txBox="1"/>
          <p:nvPr/>
        </p:nvSpPr>
        <p:spPr>
          <a:xfrm>
            <a:off x="9992539" y="1197259"/>
            <a:ext cx="5538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Obs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682F2B-8E26-4490-9D8A-6AF8FCC5F543}"/>
              </a:ext>
            </a:extLst>
          </p:cNvPr>
          <p:cNvSpPr txBox="1"/>
          <p:nvPr/>
        </p:nvSpPr>
        <p:spPr>
          <a:xfrm>
            <a:off x="9987921" y="1469051"/>
            <a:ext cx="14870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2E13F5"/>
                </a:solidFill>
              </a:rPr>
              <a:t>Nearest point</a:t>
            </a:r>
            <a:endParaRPr lang="he-IL" b="1" dirty="0">
              <a:solidFill>
                <a:srgbClr val="2E13F5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2FE10F-E528-4351-882F-93E472D2B122}"/>
              </a:ext>
            </a:extLst>
          </p:cNvPr>
          <p:cNvSpPr txBox="1"/>
          <p:nvPr/>
        </p:nvSpPr>
        <p:spPr>
          <a:xfrm>
            <a:off x="7296312" y="5317473"/>
            <a:ext cx="5538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Obs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1ADF3E-5FBE-48FB-97CE-3F0EB4497783}"/>
              </a:ext>
            </a:extLst>
          </p:cNvPr>
          <p:cNvCxnSpPr/>
          <p:nvPr/>
        </p:nvCxnSpPr>
        <p:spPr>
          <a:xfrm>
            <a:off x="6042291" y="1015341"/>
            <a:ext cx="119270" cy="5218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12D06C-267E-488D-AFDE-FB360A6D2E7A}"/>
              </a:ext>
            </a:extLst>
          </p:cNvPr>
          <p:cNvSpPr txBox="1"/>
          <p:nvPr/>
        </p:nvSpPr>
        <p:spPr>
          <a:xfrm>
            <a:off x="5292991" y="1494839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4-5 mm/hour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72250A-EB58-46B6-859D-5B2E40E13F07}"/>
              </a:ext>
            </a:extLst>
          </p:cNvPr>
          <p:cNvSpPr txBox="1"/>
          <p:nvPr/>
        </p:nvSpPr>
        <p:spPr>
          <a:xfrm>
            <a:off x="4500820" y="1941334"/>
            <a:ext cx="140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Missing rains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75D8EB-968D-4223-A347-5D0B7B770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951" y="-56553"/>
            <a:ext cx="9143406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Precip</a:t>
            </a:r>
            <a:r>
              <a:rPr lang="en-US" dirty="0">
                <a:solidFill>
                  <a:srgbClr val="FF0000"/>
                </a:solidFill>
              </a:rPr>
              <a:t>. Distribution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27.5x27.5 km around Bet Dagan gauge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EB5324-5E8B-408D-B70A-F66893FE2F38}"/>
              </a:ext>
            </a:extLst>
          </p:cNvPr>
          <p:cNvCxnSpPr/>
          <p:nvPr/>
        </p:nvCxnSpPr>
        <p:spPr>
          <a:xfrm flipH="1">
            <a:off x="4814763" y="2436771"/>
            <a:ext cx="12300" cy="23786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36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85820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2024, </a:t>
            </a:r>
            <a:r>
              <a:rPr lang="en-US" sz="1100" dirty="0"/>
              <a:t>Offenbach</a:t>
            </a:r>
            <a:endParaRPr lang="en-GB" sz="1100" dirty="0"/>
          </a:p>
          <a:p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C64C375-190E-47FC-9624-CA481AC265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925817"/>
              </p:ext>
            </p:extLst>
          </p:nvPr>
        </p:nvGraphicFramePr>
        <p:xfrm>
          <a:off x="103150" y="1306415"/>
          <a:ext cx="11909501" cy="544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itle 5">
            <a:extLst>
              <a:ext uri="{FF2B5EF4-FFF2-40B4-BE49-F238E27FC236}">
                <a16:creationId xmlns:a16="http://schemas.microsoft.com/office/drawing/2014/main" id="{64F73150-5F5B-4F1C-9E03-65C51A6A3DEF}"/>
              </a:ext>
            </a:extLst>
          </p:cNvPr>
          <p:cNvSpPr txBox="1">
            <a:spLocks/>
          </p:cNvSpPr>
          <p:nvPr/>
        </p:nvSpPr>
        <p:spPr>
          <a:xfrm>
            <a:off x="1839951" y="-56553"/>
            <a:ext cx="9143406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FF0000"/>
                </a:solidFill>
              </a:rPr>
              <a:t>Precip</a:t>
            </a:r>
            <a:r>
              <a:rPr lang="en-US" dirty="0">
                <a:solidFill>
                  <a:srgbClr val="FF0000"/>
                </a:solidFill>
              </a:rPr>
              <a:t>. bias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121 grid point around Bet Dagan gauge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0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8F10FE-362D-4573-8EDE-BD097F39EB95}"/>
              </a:ext>
            </a:extLst>
          </p:cNvPr>
          <p:cNvSpPr txBox="1"/>
          <p:nvPr/>
        </p:nvSpPr>
        <p:spPr>
          <a:xfrm>
            <a:off x="138896" y="0"/>
            <a:ext cx="2457724" cy="701730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100" b="1" u="sng" dirty="0"/>
              <a:t>Statistics:</a:t>
            </a:r>
          </a:p>
          <a:p>
            <a:r>
              <a:rPr lang="en-US" sz="1100" dirty="0"/>
              <a:t>Observation mean: 2.1688</a:t>
            </a:r>
          </a:p>
          <a:p>
            <a:r>
              <a:rPr lang="en-US" sz="1100" dirty="0"/>
              <a:t>Observation standard deviation: </a:t>
            </a:r>
            <a:r>
              <a:rPr lang="en-US" sz="1100" b="1" u="sng" dirty="0">
                <a:solidFill>
                  <a:srgbClr val="FF0000"/>
                </a:solidFill>
              </a:rPr>
              <a:t>2.8445</a:t>
            </a:r>
          </a:p>
          <a:p>
            <a:endParaRPr lang="en-US" sz="1100" dirty="0"/>
          </a:p>
          <a:p>
            <a:r>
              <a:rPr lang="en-US" sz="1100" dirty="0" err="1">
                <a:solidFill>
                  <a:srgbClr val="FF0000"/>
                </a:solidFill>
              </a:rPr>
              <a:t>Det_Forecast</a:t>
            </a:r>
            <a:r>
              <a:rPr lang="en-US" sz="1100" dirty="0">
                <a:solidFill>
                  <a:srgbClr val="FF0000"/>
                </a:solidFill>
              </a:rPr>
              <a:t>:</a:t>
            </a:r>
          </a:p>
          <a:p>
            <a:r>
              <a:rPr lang="en-US" sz="1100" dirty="0"/>
              <a:t>  Standard deviation: </a:t>
            </a:r>
            <a:r>
              <a:rPr lang="en-US" sz="1100" b="1" dirty="0">
                <a:solidFill>
                  <a:srgbClr val="FF0000"/>
                </a:solidFill>
              </a:rPr>
              <a:t>3.2266</a:t>
            </a:r>
          </a:p>
          <a:p>
            <a:r>
              <a:rPr lang="en-US" sz="1100" dirty="0"/>
              <a:t>  RMSD: 3.8903</a:t>
            </a:r>
          </a:p>
          <a:p>
            <a:r>
              <a:rPr lang="en-US" sz="1100" dirty="0"/>
              <a:t>  Correlation coefficient: </a:t>
            </a:r>
            <a:r>
              <a:rPr lang="en-US" sz="1200" dirty="0">
                <a:solidFill>
                  <a:srgbClr val="FF0000"/>
                </a:solidFill>
              </a:rPr>
              <a:t>0.1921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Bias: </a:t>
            </a:r>
            <a:r>
              <a:rPr lang="en-US" sz="1400" b="1" dirty="0">
                <a:solidFill>
                  <a:srgbClr val="FF0000"/>
                </a:solidFill>
              </a:rPr>
              <a:t>-0.3992</a:t>
            </a:r>
          </a:p>
          <a:p>
            <a:endParaRPr lang="en-US" sz="1100" dirty="0"/>
          </a:p>
          <a:p>
            <a:r>
              <a:rPr lang="en-US" sz="1100" dirty="0"/>
              <a:t>Percentile_10:</a:t>
            </a:r>
          </a:p>
          <a:p>
            <a:r>
              <a:rPr lang="en-US" sz="1100" dirty="0"/>
              <a:t>  Standard deviation: 0.4514</a:t>
            </a:r>
          </a:p>
          <a:p>
            <a:r>
              <a:rPr lang="en-US" sz="1100" dirty="0"/>
              <a:t>  RMSD: 3.4819</a:t>
            </a:r>
          </a:p>
          <a:p>
            <a:r>
              <a:rPr lang="en-US" sz="1100" dirty="0"/>
              <a:t>  Correlation coefficient: 0.1779</a:t>
            </a:r>
          </a:p>
          <a:p>
            <a:r>
              <a:rPr lang="en-US" sz="1100" dirty="0"/>
              <a:t>  Bias: -2.0702</a:t>
            </a:r>
          </a:p>
          <a:p>
            <a:endParaRPr lang="en-US" sz="1100" dirty="0"/>
          </a:p>
          <a:p>
            <a:r>
              <a:rPr lang="en-US" sz="1100" dirty="0"/>
              <a:t>Percentile_25:</a:t>
            </a:r>
          </a:p>
          <a:p>
            <a:r>
              <a:rPr lang="en-US" sz="1100" dirty="0"/>
              <a:t>  Standard deviation: 0.7684</a:t>
            </a:r>
          </a:p>
          <a:p>
            <a:r>
              <a:rPr lang="en-US" sz="1100" dirty="0"/>
              <a:t>  RMSD: 3.3333</a:t>
            </a:r>
          </a:p>
          <a:p>
            <a:r>
              <a:rPr lang="en-US" sz="1100" dirty="0"/>
              <a:t>  Correlation coefficient: 0.2734</a:t>
            </a:r>
          </a:p>
          <a:p>
            <a:r>
              <a:rPr lang="en-US" sz="1100" dirty="0"/>
              <a:t>  Bias</a:t>
            </a:r>
            <a:r>
              <a:rPr lang="en-US" sz="1400" b="1" dirty="0">
                <a:solidFill>
                  <a:srgbClr val="00B050"/>
                </a:solidFill>
              </a:rPr>
              <a:t>: -1.9037</a:t>
            </a:r>
          </a:p>
          <a:p>
            <a:endParaRPr lang="en-US" sz="1100" dirty="0"/>
          </a:p>
          <a:p>
            <a:r>
              <a:rPr lang="en-US" sz="1100" dirty="0"/>
              <a:t>Percentile_50:</a:t>
            </a:r>
          </a:p>
          <a:p>
            <a:r>
              <a:rPr lang="en-US" sz="1100" dirty="0"/>
              <a:t>  Standard deviation: 1.4462</a:t>
            </a:r>
          </a:p>
          <a:p>
            <a:r>
              <a:rPr lang="en-US" sz="1100" dirty="0"/>
              <a:t>  RMSD: 3.0208</a:t>
            </a:r>
          </a:p>
          <a:p>
            <a:r>
              <a:rPr lang="en-US" sz="1100" dirty="0"/>
              <a:t>  Correlation coefficient: 0.3440</a:t>
            </a:r>
          </a:p>
          <a:p>
            <a:r>
              <a:rPr lang="en-US" sz="1100" dirty="0"/>
              <a:t>  Bias: </a:t>
            </a:r>
            <a:r>
              <a:rPr lang="en-US" sz="1400" b="1" dirty="0">
                <a:solidFill>
                  <a:srgbClr val="00B0F0"/>
                </a:solidFill>
              </a:rPr>
              <a:t>-1.3313</a:t>
            </a:r>
          </a:p>
          <a:p>
            <a:endParaRPr lang="en-US" sz="1100" dirty="0"/>
          </a:p>
          <a:p>
            <a:r>
              <a:rPr lang="en-US" sz="1100" u="sng" dirty="0">
                <a:solidFill>
                  <a:srgbClr val="CE02A2"/>
                </a:solidFill>
              </a:rPr>
              <a:t>Percentile_75:</a:t>
            </a:r>
          </a:p>
          <a:p>
            <a:r>
              <a:rPr lang="en-US" sz="1100" dirty="0"/>
              <a:t>  Standard deviation: </a:t>
            </a:r>
            <a:r>
              <a:rPr lang="en-US" sz="1200" b="1" dirty="0">
                <a:solidFill>
                  <a:srgbClr val="CE02A2"/>
                </a:solidFill>
              </a:rPr>
              <a:t>2.6208</a:t>
            </a:r>
          </a:p>
          <a:p>
            <a:r>
              <a:rPr lang="en-US" sz="1100" dirty="0"/>
              <a:t>  RMSD: 3.0728</a:t>
            </a:r>
          </a:p>
          <a:p>
            <a:r>
              <a:rPr lang="en-US" sz="1100" dirty="0"/>
              <a:t>  Correlation coefficient: </a:t>
            </a:r>
            <a:r>
              <a:rPr lang="en-US" sz="1200" dirty="0">
                <a:solidFill>
                  <a:srgbClr val="CE02A2"/>
                </a:solidFill>
              </a:rPr>
              <a:t>0.3701</a:t>
            </a:r>
          </a:p>
          <a:p>
            <a:r>
              <a:rPr lang="en-US" sz="1100" dirty="0"/>
              <a:t>  </a:t>
            </a:r>
            <a:r>
              <a:rPr lang="en-US" sz="1200" dirty="0">
                <a:solidFill>
                  <a:srgbClr val="CE02A2"/>
                </a:solidFill>
              </a:rPr>
              <a:t>Bias: 0.0175</a:t>
            </a:r>
          </a:p>
          <a:p>
            <a:endParaRPr lang="en-US" sz="1100" dirty="0"/>
          </a:p>
          <a:p>
            <a:r>
              <a:rPr lang="en-US" sz="1100" dirty="0"/>
              <a:t>Percentile_90:</a:t>
            </a:r>
          </a:p>
          <a:p>
            <a:r>
              <a:rPr lang="en-US" sz="1100" dirty="0"/>
              <a:t>  Standard deviation: 4.1323</a:t>
            </a:r>
          </a:p>
          <a:p>
            <a:r>
              <a:rPr lang="en-US" sz="1100" dirty="0"/>
              <a:t>  RMSD: 4.5327</a:t>
            </a:r>
          </a:p>
          <a:p>
            <a:r>
              <a:rPr lang="en-US" sz="1100" dirty="0"/>
              <a:t>  Correlation coefficient: </a:t>
            </a:r>
            <a:r>
              <a:rPr lang="en-US" sz="1100" b="1" dirty="0">
                <a:solidFill>
                  <a:srgbClr val="FF0000"/>
                </a:solidFill>
              </a:rPr>
              <a:t>0.3716</a:t>
            </a:r>
          </a:p>
          <a:p>
            <a:r>
              <a:rPr lang="en-US" sz="1100" dirty="0"/>
              <a:t>  Bias: 2.0282</a:t>
            </a:r>
          </a:p>
          <a:p>
            <a:endParaRPr lang="he-IL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D89C00-5A85-477A-BE4D-8B181DCF7F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10" y="-27912"/>
            <a:ext cx="8848294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A2786DA-7375-4584-B77D-EA23C3E117E4}"/>
              </a:ext>
            </a:extLst>
          </p:cNvPr>
          <p:cNvSpPr/>
          <p:nvPr/>
        </p:nvSpPr>
        <p:spPr>
          <a:xfrm>
            <a:off x="4458697" y="3090440"/>
            <a:ext cx="451412" cy="428263"/>
          </a:xfrm>
          <a:prstGeom prst="ellipse">
            <a:avLst/>
          </a:prstGeom>
          <a:noFill/>
          <a:ln w="28575">
            <a:solidFill>
              <a:srgbClr val="CE0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208404-C5B0-40A2-8F0E-47CFBE5BA3E4}"/>
              </a:ext>
            </a:extLst>
          </p:cNvPr>
          <p:cNvSpPr/>
          <p:nvPr/>
        </p:nvSpPr>
        <p:spPr>
          <a:xfrm>
            <a:off x="-114534" y="4710545"/>
            <a:ext cx="2361234" cy="1216532"/>
          </a:xfrm>
          <a:prstGeom prst="ellipse">
            <a:avLst/>
          </a:prstGeom>
          <a:noFill/>
          <a:ln w="28575">
            <a:solidFill>
              <a:srgbClr val="CE0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87B9F-DEE2-45E9-91B2-62C3F795BCB7}"/>
              </a:ext>
            </a:extLst>
          </p:cNvPr>
          <p:cNvSpPr txBox="1"/>
          <p:nvPr/>
        </p:nvSpPr>
        <p:spPr>
          <a:xfrm>
            <a:off x="4233638" y="1875099"/>
            <a:ext cx="14175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deterministic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6B4625-C738-46B7-9817-19E39DB5C9F9}"/>
              </a:ext>
            </a:extLst>
          </p:cNvPr>
          <p:cNvSpPr txBox="1"/>
          <p:nvPr/>
        </p:nvSpPr>
        <p:spPr>
          <a:xfrm>
            <a:off x="4892136" y="3305100"/>
            <a:ext cx="5838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CE02A2"/>
                </a:solidFill>
              </a:rPr>
              <a:t>75%</a:t>
            </a:r>
            <a:endParaRPr lang="he-IL" dirty="0">
              <a:solidFill>
                <a:srgbClr val="CE02A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2B537B-2DC8-4FB0-980E-653274F7A117}"/>
              </a:ext>
            </a:extLst>
          </p:cNvPr>
          <p:cNvSpPr txBox="1"/>
          <p:nvPr/>
        </p:nvSpPr>
        <p:spPr>
          <a:xfrm>
            <a:off x="5512186" y="1153267"/>
            <a:ext cx="5838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90%</a:t>
            </a: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9F4BBC-E28B-4A96-83CB-770557515FBA}"/>
              </a:ext>
            </a:extLst>
          </p:cNvPr>
          <p:cNvSpPr txBox="1"/>
          <p:nvPr/>
        </p:nvSpPr>
        <p:spPr>
          <a:xfrm>
            <a:off x="4140489" y="4561793"/>
            <a:ext cx="5838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50%</a:t>
            </a:r>
            <a:endParaRPr lang="he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7A168B-FB31-4082-B0FB-A1B5AD2B4D33}"/>
              </a:ext>
            </a:extLst>
          </p:cNvPr>
          <p:cNvSpPr txBox="1"/>
          <p:nvPr/>
        </p:nvSpPr>
        <p:spPr>
          <a:xfrm>
            <a:off x="3649824" y="5383286"/>
            <a:ext cx="5838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25%</a:t>
            </a:r>
            <a:endParaRPr lang="he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12BD11-6EFE-413D-869D-D7CBCA09422C}"/>
              </a:ext>
            </a:extLst>
          </p:cNvPr>
          <p:cNvSpPr txBox="1"/>
          <p:nvPr/>
        </p:nvSpPr>
        <p:spPr>
          <a:xfrm>
            <a:off x="3556675" y="5835447"/>
            <a:ext cx="5838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10%</a:t>
            </a: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9A9D76-FB6F-4128-AA0E-3F360A930BCF}"/>
              </a:ext>
            </a:extLst>
          </p:cNvPr>
          <p:cNvSpPr txBox="1"/>
          <p:nvPr/>
        </p:nvSpPr>
        <p:spPr>
          <a:xfrm>
            <a:off x="5296830" y="-16567"/>
            <a:ext cx="58774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ICON EPS - 20 ICON members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Precipitation Reforecast  2023-2024 season</a:t>
            </a:r>
            <a:endParaRPr lang="he-IL" sz="2400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1F034DC-49CA-419F-9D85-8DC872BAC22D}"/>
              </a:ext>
            </a:extLst>
          </p:cNvPr>
          <p:cNvCxnSpPr>
            <a:cxnSpLocks/>
          </p:cNvCxnSpPr>
          <p:nvPr/>
        </p:nvCxnSpPr>
        <p:spPr>
          <a:xfrm flipH="1">
            <a:off x="4140489" y="2296207"/>
            <a:ext cx="73176" cy="48393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D1C1862-01F0-4575-9B86-239459A3253B}"/>
              </a:ext>
            </a:extLst>
          </p:cNvPr>
          <p:cNvCxnSpPr>
            <a:cxnSpLocks/>
          </p:cNvCxnSpPr>
          <p:nvPr/>
        </p:nvCxnSpPr>
        <p:spPr>
          <a:xfrm flipH="1">
            <a:off x="4684403" y="2998539"/>
            <a:ext cx="165808" cy="269715"/>
          </a:xfrm>
          <a:prstGeom prst="straightConnector1">
            <a:avLst/>
          </a:prstGeom>
          <a:ln w="25400">
            <a:solidFill>
              <a:srgbClr val="C13FB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3674941-79CF-4183-9A72-714EF6CDCE2E}"/>
              </a:ext>
            </a:extLst>
          </p:cNvPr>
          <p:cNvSpPr/>
          <p:nvPr/>
        </p:nvSpPr>
        <p:spPr>
          <a:xfrm>
            <a:off x="1367758" y="814430"/>
            <a:ext cx="544169" cy="338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DF6FA1E-C28D-4752-8FBC-2E960D5EFC00}"/>
              </a:ext>
            </a:extLst>
          </p:cNvPr>
          <p:cNvSpPr/>
          <p:nvPr/>
        </p:nvSpPr>
        <p:spPr>
          <a:xfrm>
            <a:off x="1372826" y="4979974"/>
            <a:ext cx="544169" cy="338837"/>
          </a:xfrm>
          <a:prstGeom prst="ellipse">
            <a:avLst/>
          </a:prstGeom>
          <a:noFill/>
          <a:ln>
            <a:solidFill>
              <a:srgbClr val="A90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36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2B2A9-474A-48F6-934E-867E508FFDB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5680" y="5785098"/>
            <a:ext cx="1016318" cy="920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85820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COSMO GM 2024, </a:t>
            </a:r>
            <a:r>
              <a:rPr lang="en-US" sz="1100" dirty="0"/>
              <a:t>Offenbach</a:t>
            </a:r>
            <a:endParaRPr lang="en-GB" sz="1100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pic>
        <p:nvPicPr>
          <p:cNvPr id="10" name="Picture 2" descr="http://tildas:7776/~alon/radar/20200121/radar_06.png">
            <a:extLst>
              <a:ext uri="{FF2B5EF4-FFF2-40B4-BE49-F238E27FC236}">
                <a16:creationId xmlns:a16="http://schemas.microsoft.com/office/drawing/2014/main" id="{BC3C3058-B190-4F69-9C39-86D30E77C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77" y="1197967"/>
            <a:ext cx="5911284" cy="591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tildas:7776/~alon/pfc_new/2020/01/20/12/I3_18_6h.png">
            <a:extLst>
              <a:ext uri="{FF2B5EF4-FFF2-40B4-BE49-F238E27FC236}">
                <a16:creationId xmlns:a16="http://schemas.microsoft.com/office/drawing/2014/main" id="{39DFFDCB-ACC0-4C1E-8E99-0E40896DB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07" y="1784148"/>
            <a:ext cx="6568093" cy="507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6DF04D-F621-4121-BB13-52B60E2C4F1B}"/>
              </a:ext>
            </a:extLst>
          </p:cNvPr>
          <p:cNvSpPr txBox="1"/>
          <p:nvPr/>
        </p:nvSpPr>
        <p:spPr>
          <a:xfrm>
            <a:off x="3266031" y="150637"/>
            <a:ext cx="7065653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Although max values are in good agreement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there are may white areas in the ICON forecast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81A93-D515-465D-A0C3-6D7AE87E5229}"/>
              </a:ext>
            </a:extLst>
          </p:cNvPr>
          <p:cNvSpPr txBox="1"/>
          <p:nvPr/>
        </p:nvSpPr>
        <p:spPr>
          <a:xfrm>
            <a:off x="8082763" y="1359893"/>
            <a:ext cx="146867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ICON forecast</a:t>
            </a:r>
            <a:endParaRPr lang="he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39F0A7-3149-4FED-A936-5F373341227A}"/>
              </a:ext>
            </a:extLst>
          </p:cNvPr>
          <p:cNvSpPr txBox="1"/>
          <p:nvPr/>
        </p:nvSpPr>
        <p:spPr>
          <a:xfrm>
            <a:off x="77563" y="1638578"/>
            <a:ext cx="19273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Radar + rain gauge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7327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19632</TotalTime>
  <Words>636</Words>
  <Application>Microsoft Office PowerPoint</Application>
  <PresentationFormat>Widescreen</PresentationFormat>
  <Paragraphs>158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Picture</vt:lpstr>
      <vt:lpstr>PowerPoint Presentation</vt:lpstr>
      <vt:lpstr>ICON at IMS</vt:lpstr>
      <vt:lpstr>C2I Migration finished</vt:lpstr>
      <vt:lpstr>Jan.- June 2024 skill relative to IFS</vt:lpstr>
      <vt:lpstr>ICON precipitation verification   4 years hourly data vs. 135 rain gauges </vt:lpstr>
      <vt:lpstr>Precip. Distribution  27.5x27.5 km around Bet Dagan gauge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</vt:vector>
  </TitlesOfParts>
  <Company>MOT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Yoav Levi</dc:creator>
  <cp:lastModifiedBy>Yoav Levi</cp:lastModifiedBy>
  <cp:revision>192</cp:revision>
  <dcterms:created xsi:type="dcterms:W3CDTF">2022-07-25T09:07:59Z</dcterms:created>
  <dcterms:modified xsi:type="dcterms:W3CDTF">2024-08-28T14:55:22Z</dcterms:modified>
</cp:coreProperties>
</file>