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4"/>
  </p:notesMasterIdLst>
  <p:sldIdLst>
    <p:sldId id="291" r:id="rId3"/>
    <p:sldId id="290" r:id="rId4"/>
    <p:sldId id="265" r:id="rId5"/>
    <p:sldId id="257" r:id="rId6"/>
    <p:sldId id="285" r:id="rId7"/>
    <p:sldId id="286" r:id="rId8"/>
    <p:sldId id="258" r:id="rId9"/>
    <p:sldId id="262" r:id="rId10"/>
    <p:sldId id="263" r:id="rId11"/>
    <p:sldId id="261" r:id="rId12"/>
    <p:sldId id="288" r:id="rId13"/>
    <p:sldId id="277" r:id="rId14"/>
    <p:sldId id="278" r:id="rId15"/>
    <p:sldId id="279" r:id="rId16"/>
    <p:sldId id="738" r:id="rId17"/>
    <p:sldId id="371" r:id="rId18"/>
    <p:sldId id="318" r:id="rId19"/>
    <p:sldId id="372" r:id="rId20"/>
    <p:sldId id="283" r:id="rId21"/>
    <p:sldId id="294" r:id="rId22"/>
    <p:sldId id="737" r:id="rId23"/>
  </p:sldIdLst>
  <p:sldSz cx="9144000" cy="6858000" type="screen4x3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053578-1D47-3070-4522-152EF653F417}" name="Artur Surowiecki" initials="AS" userId="S::asurowiecki@imgw.pl::1b572f83-de07-43e2-b1a6-9a011698384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6F0C7-B8EC-4C2C-8F20-2B63C8704E78}" type="datetimeFigureOut">
              <a:rPr lang="pl-PL" smtClean="0"/>
              <a:t>03.09.2024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34BFD-12C5-4D80-8F86-633559DC28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267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34BFD-12C5-4D80-8F86-633559DC28B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4333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F2ADCFA-95BA-4EBE-B565-A1769BA83436}" type="slidenum">
              <a:t>14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Roboto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34BFD-12C5-4D80-8F86-633559DC28BC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333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7F36122-808C-4D99-ACF7-55A4B9A05674}" type="slidenum">
              <a:t>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Roboto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654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A6E8007-7C50-4CA5-B730-4A66E468C060}" type="slidenum">
              <a:t>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Roboto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F38163F-BBE6-43A3-95D2-088BF0B07470}" type="slidenum">
              <a:t>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Roboto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CDD5404-EC1B-443E-9423-40823B6592B5}" type="slidenum">
              <a:t>9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Roboto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B7266A-6F7B-4567-BC90-6D6148D2152D}" type="slidenum">
              <a:t>10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Roboto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2D9C1B3-A2C1-4579-905A-3AF07A4D751A}" type="slidenum">
              <a:t>11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Roboto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1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526D590-7CC9-401E-8BDF-83440C8B89B2}" type="slidenum">
              <a:t>12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Roboto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859C36C-BFA3-4820-A6AD-463C356870A9}" type="slidenum">
              <a:t>13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Roboto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Picture 36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0A3A3-7DDE-7A41-9E3E-9E6C19B8D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0C835-5800-B646-9678-F690140B7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F0D28-DAE6-494B-949D-EC2CCF757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03.09.2024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05BB5-7447-9D45-A4A1-91E8F307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FF5DE-9F8B-9946-A867-272F075A9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3689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143000" y="1122480"/>
            <a:ext cx="6857640" cy="1106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8" name="Picture 77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9" name="Picture 78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143000" y="1122480"/>
            <a:ext cx="6857640" cy="11067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pl-PL" sz="4500">
                <a:solidFill>
                  <a:srgbClr val="000000"/>
                </a:solidFill>
                <a:latin typeface="Calibri Light"/>
              </a:rPr>
              <a:t>Click to edit the title text formatKliknij, aby edytować styl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pl-PL" sz="900">
                <a:solidFill>
                  <a:srgbClr val="8B8B8B"/>
                </a:solidFill>
                <a:latin typeface="Calibri"/>
              </a:rPr>
              <a:t>20-9-7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3F084DF4-710B-4601-9739-C2CB6668591D}" type="slidenum">
              <a:rPr lang="pl-PL" sz="900">
                <a:solidFill>
                  <a:srgbClr val="8B8B8B"/>
                </a:solidFill>
                <a:latin typeface="Calibri"/>
              </a:rPr>
              <a:t>‹#›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 sz="21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 sz="1500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 sz="1350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 sz="1350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 sz="2000">
                <a:latin typeface="Calibri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e 1"/>
          <p:cNvSpPr/>
          <p:nvPr/>
        </p:nvSpPr>
        <p:spPr>
          <a:xfrm>
            <a:off x="244440" y="6351480"/>
            <a:ext cx="8613720" cy="0"/>
          </a:xfrm>
          <a:prstGeom prst="line">
            <a:avLst/>
          </a:prstGeom>
          <a:ln w="15120">
            <a:solidFill>
              <a:srgbClr val="2D4B9B"/>
            </a:solidFill>
            <a:round/>
          </a:ln>
        </p:spPr>
      </p:sp>
      <p:sp>
        <p:nvSpPr>
          <p:cNvPr id="40" name="Line 2"/>
          <p:cNvSpPr/>
          <p:nvPr/>
        </p:nvSpPr>
        <p:spPr>
          <a:xfrm>
            <a:off x="244440" y="903240"/>
            <a:ext cx="8648640" cy="0"/>
          </a:xfrm>
          <a:prstGeom prst="line">
            <a:avLst/>
          </a:prstGeom>
          <a:ln w="25560">
            <a:solidFill>
              <a:srgbClr val="2D4B9B"/>
            </a:solidFill>
            <a:round/>
          </a:ln>
        </p:spPr>
      </p:sp>
      <p:pic>
        <p:nvPicPr>
          <p:cNvPr id="41" name="Picture 1"/>
          <p:cNvPicPr/>
          <p:nvPr/>
        </p:nvPicPr>
        <p:blipFill>
          <a:blip r:embed="rId14"/>
          <a:stretch>
            <a:fillRect/>
          </a:stretch>
        </p:blipFill>
        <p:spPr>
          <a:xfrm>
            <a:off x="-36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42" name="PlaceHolder 3"/>
          <p:cNvSpPr>
            <a:spLocks noGrp="1"/>
          </p:cNvSpPr>
          <p:nvPr>
            <p:ph type="title"/>
          </p:nvPr>
        </p:nvSpPr>
        <p:spPr>
          <a:xfrm>
            <a:off x="395280" y="1197000"/>
            <a:ext cx="8353080" cy="43128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de-DE" sz="2400" b="1">
                <a:solidFill>
                  <a:srgbClr val="2D4B9B"/>
                </a:solidFill>
                <a:latin typeface="Arial"/>
              </a:rPr>
              <a:t>Click to edit the title text formatTitelmasterformat durch Klicken bearbeiten</a:t>
            </a:r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395280" y="1839960"/>
            <a:ext cx="8353080" cy="43174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de-D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>
                <a:solidFill>
                  <a:srgbClr val="000000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>
                <a:solidFill>
                  <a:srgbClr val="000000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>
                <a:solidFill>
                  <a:srgbClr val="000000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>
                <a:solidFill>
                  <a:srgbClr val="000000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>
                <a:solidFill>
                  <a:srgbClr val="000000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95000"/>
              <a:buFont typeface="Wingdings" charset="2"/>
              <a:buChar char=""/>
            </a:pPr>
            <a:r>
              <a:rPr lang="de-DE">
                <a:solidFill>
                  <a:srgbClr val="000000"/>
                </a:solidFill>
                <a:latin typeface="Arial"/>
              </a:rPr>
              <a:t>Seventh Outline LevelTextmasterformat bearbeiten</a:t>
            </a:r>
            <a:endParaRPr/>
          </a:p>
          <a:p>
            <a:pPr lvl="1">
              <a:lnSpc>
                <a:spcPct val="100000"/>
              </a:lnSpc>
              <a:buSzPct val="95000"/>
              <a:buFont typeface="Wingdings" charset="2"/>
              <a:buChar char=""/>
            </a:pPr>
            <a:r>
              <a:rPr lang="de-DE">
                <a:solidFill>
                  <a:srgbClr val="000000"/>
                </a:solidFill>
                <a:latin typeface="Arial"/>
              </a:rPr>
              <a:t>Zweite Ebene</a:t>
            </a:r>
            <a:endParaRPr/>
          </a:p>
          <a:p>
            <a:pPr lvl="2">
              <a:lnSpc>
                <a:spcPct val="100000"/>
              </a:lnSpc>
              <a:buSzPct val="95000"/>
              <a:buFont typeface="Wingdings" charset="2"/>
              <a:buChar char=""/>
            </a:pPr>
            <a:r>
              <a:rPr lang="de-DE">
                <a:solidFill>
                  <a:srgbClr val="000000"/>
                </a:solidFill>
                <a:latin typeface="Arial"/>
              </a:rPr>
              <a:t>Dritte Ebene</a:t>
            </a:r>
            <a:endParaRPr/>
          </a:p>
          <a:p>
            <a:pPr lvl="3">
              <a:lnSpc>
                <a:spcPct val="100000"/>
              </a:lnSpc>
              <a:buSzPct val="95000"/>
              <a:buFont typeface="Wingdings" charset="2"/>
              <a:buChar char=""/>
            </a:pPr>
            <a:r>
              <a:rPr lang="de-DE">
                <a:solidFill>
                  <a:srgbClr val="000000"/>
                </a:solidFill>
                <a:latin typeface="Arial"/>
              </a:rPr>
              <a:t>Vierte Ebene</a:t>
            </a:r>
            <a:endParaRPr/>
          </a:p>
          <a:p>
            <a:pPr lvl="4">
              <a:lnSpc>
                <a:spcPct val="100000"/>
              </a:lnSpc>
              <a:buSzPct val="95000"/>
              <a:buFont typeface="Wingdings" charset="2"/>
              <a:buChar char=""/>
            </a:pPr>
            <a:r>
              <a:rPr lang="de-DE">
                <a:solidFill>
                  <a:srgbClr val="000000"/>
                </a:solidFill>
                <a:latin typeface="Arial"/>
              </a:rPr>
              <a:t>Fünfte Ebene</a:t>
            </a:r>
            <a:endParaRPr/>
          </a:p>
        </p:txBody>
      </p:sp>
      <p:sp>
        <p:nvSpPr>
          <p:cNvPr id="44" name="PlaceHolder 5"/>
          <p:cNvSpPr>
            <a:spLocks noGrp="1"/>
          </p:cNvSpPr>
          <p:nvPr>
            <p:ph type="ftr"/>
          </p:nvPr>
        </p:nvSpPr>
        <p:spPr>
          <a:xfrm>
            <a:off x="4572000" y="6381720"/>
            <a:ext cx="3709800" cy="2156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400">
                <a:solidFill>
                  <a:srgbClr val="000000"/>
                </a:solidFill>
                <a:latin typeface="Arial"/>
              </a:rPr>
              <a:t>Detlev Majewski, DWD, Abt. FE1 – 09/2013</a:t>
            </a:r>
            <a:endParaRPr/>
          </a:p>
        </p:txBody>
      </p:sp>
      <p:sp>
        <p:nvSpPr>
          <p:cNvPr id="45" name="PlaceHolder 6"/>
          <p:cNvSpPr>
            <a:spLocks noGrp="1"/>
          </p:cNvSpPr>
          <p:nvPr>
            <p:ph type="sldNum"/>
          </p:nvPr>
        </p:nvSpPr>
        <p:spPr>
          <a:xfrm>
            <a:off x="8283600" y="6381720"/>
            <a:ext cx="464760" cy="2156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0A802299-4E5A-4F31-9956-DE07088F448A}" type="slidenum">
              <a:rPr lang="pl-PL" sz="1400">
                <a:solidFill>
                  <a:srgbClr val="000000"/>
                </a:solidFill>
                <a:latin typeface="Arial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.svg"/><Relationship Id="rId7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sv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fala, rozmycie&#10;&#10;Opis wygenerowany automatycznie">
            <a:extLst>
              <a:ext uri="{FF2B5EF4-FFF2-40B4-BE49-F238E27FC236}">
                <a16:creationId xmlns:a16="http://schemas.microsoft.com/office/drawing/2014/main" id="{B90F847C-24D1-7A49-B0DC-BA2231C40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EB167A-8AAB-7A43-A763-576847E30F30}"/>
              </a:ext>
            </a:extLst>
          </p:cNvPr>
          <p:cNvSpPr/>
          <p:nvPr/>
        </p:nvSpPr>
        <p:spPr>
          <a:xfrm>
            <a:off x="5113682" y="4787917"/>
            <a:ext cx="4030318" cy="1726623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>
              <a:highlight>
                <a:srgbClr val="35F0CC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9041C1-2D2D-5F48-8EC5-9F7BB815E4EE}"/>
              </a:ext>
            </a:extLst>
          </p:cNvPr>
          <p:cNvSpPr/>
          <p:nvPr/>
        </p:nvSpPr>
        <p:spPr>
          <a:xfrm>
            <a:off x="0" y="4787916"/>
            <a:ext cx="5446643" cy="1726623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A08DA9-D6BD-EC42-A99C-7DCB679C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235" y="4997838"/>
            <a:ext cx="4919869" cy="1362598"/>
          </a:xfrm>
        </p:spPr>
        <p:txBody>
          <a:bodyPr anchor="ctr">
            <a:noAutofit/>
          </a:bodyPr>
          <a:lstStyle/>
          <a:p>
            <a:pPr algn="l"/>
            <a:r>
              <a:rPr lang="pl-PL" sz="1400" b="1" dirty="0">
                <a:solidFill>
                  <a:schemeClr val="bg1"/>
                </a:solidFill>
                <a:latin typeface="Calibri"/>
                <a:cs typeface="Calibri"/>
              </a:rPr>
              <a:t>Andrzej Wyszogrodzki</a:t>
            </a:r>
            <a:br>
              <a:rPr lang="pl-PL" sz="1400" b="1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pl-PL" sz="1400" b="1" dirty="0" err="1">
                <a:solidFill>
                  <a:schemeClr val="bg1"/>
                </a:solidFill>
                <a:latin typeface="Calibri"/>
                <a:cs typeface="Calibri"/>
              </a:rPr>
              <a:t>Cosmo</a:t>
            </a:r>
            <a:r>
              <a:rPr lang="pl-PL" sz="1400" b="1" dirty="0">
                <a:solidFill>
                  <a:schemeClr val="bg1"/>
                </a:solidFill>
                <a:latin typeface="Calibri"/>
                <a:cs typeface="Calibri"/>
              </a:rPr>
              <a:t> General Meeting 2024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E4D46C5-0F67-4575-B06F-CA24D8E79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3864" y="5128066"/>
            <a:ext cx="2967837" cy="104632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AE0A8E0-EB44-8BAE-DE22-4B24B248A564}"/>
              </a:ext>
            </a:extLst>
          </p:cNvPr>
          <p:cNvSpPr txBox="1"/>
          <p:nvPr/>
        </p:nvSpPr>
        <p:spPr>
          <a:xfrm>
            <a:off x="703006" y="1310907"/>
            <a:ext cx="55404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 sz="3600" dirty="0">
                <a:solidFill>
                  <a:schemeClr val="bg1"/>
                </a:solidFill>
              </a:rPr>
              <a:t>NWP/HPC</a:t>
            </a:r>
            <a:r>
              <a:rPr lang="pl-PL" sz="3600" dirty="0">
                <a:solidFill>
                  <a:schemeClr val="bg1"/>
                </a:solidFill>
              </a:rPr>
              <a:t> @ IMGW-PIB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endParaRPr lang="pl-PL" sz="3600" dirty="0">
              <a:solidFill>
                <a:schemeClr val="bg1"/>
              </a:solidFill>
            </a:endParaRPr>
          </a:p>
          <a:p>
            <a:pPr algn="ctr" rtl="0"/>
            <a:r>
              <a:rPr lang="en-GB" sz="3600" dirty="0">
                <a:solidFill>
                  <a:schemeClr val="bg1"/>
                </a:solidFill>
              </a:rPr>
              <a:t>status and plans for 202</a:t>
            </a:r>
            <a:r>
              <a:rPr lang="pl-PL" sz="3600" dirty="0">
                <a:solidFill>
                  <a:schemeClr val="bg1"/>
                </a:solidFill>
              </a:rPr>
              <a:t>4</a:t>
            </a:r>
            <a:r>
              <a:rPr lang="en-GB" sz="3600" dirty="0">
                <a:solidFill>
                  <a:schemeClr val="bg1"/>
                </a:solidFill>
              </a:rPr>
              <a:t>/202</a:t>
            </a:r>
            <a:r>
              <a:rPr lang="pl-PL" sz="3600" dirty="0">
                <a:solidFill>
                  <a:schemeClr val="bg1"/>
                </a:solidFill>
              </a:rPr>
              <a:t>5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62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 txBox="1">
            <a:spLocks noGrp="1"/>
          </p:cNvSpPr>
          <p:nvPr>
            <p:ph type="title" idx="4294967295"/>
          </p:nvPr>
        </p:nvSpPr>
        <p:spPr>
          <a:xfrm>
            <a:off x="1" y="919268"/>
            <a:ext cx="9143431" cy="343620"/>
          </a:xfrm>
        </p:spPr>
        <p:txBody>
          <a:bodyPr>
            <a:spAutoFit/>
          </a:bodyPr>
          <a:lstStyle/>
          <a:p>
            <a:pPr lvl="0"/>
            <a:r>
              <a:rPr lang="en-US" sz="1814">
                <a:latin typeface="Liberation Sans"/>
              </a:rPr>
              <a:t>Total Cloud, JJA 2023 - MAM 2024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-50942" y="5629496"/>
            <a:ext cx="9029790" cy="10185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1" tIns="40816" rIns="81641" bIns="40816" anchor="t" anchorCtr="0" compatLnSpc="0">
            <a:spAutoFit/>
          </a:bodyPr>
          <a:lstStyle/>
          <a:p>
            <a:pPr>
              <a:buSzPct val="45000"/>
            </a:pPr>
            <a:r>
              <a:rPr lang="en-US" sz="1270" dirty="0"/>
              <a:t>Both </a:t>
            </a:r>
            <a:r>
              <a:rPr lang="en-US" sz="1270" b="1" dirty="0">
                <a:solidFill>
                  <a:srgbClr val="C00000"/>
                </a:solidFill>
              </a:rPr>
              <a:t>ICON-PL</a:t>
            </a:r>
            <a:r>
              <a:rPr lang="en-US" sz="1270" dirty="0"/>
              <a:t> and </a:t>
            </a:r>
            <a:r>
              <a:rPr lang="en-US" sz="1270" b="1" dirty="0"/>
              <a:t>COSMO-CE-PL</a:t>
            </a:r>
            <a:r>
              <a:rPr lang="en-US" sz="1270" dirty="0"/>
              <a:t> models have a diurnal cycle to their bias for all seasons. This bias is largest in Autumn and Winter at daytime when there is a large positive bias. The bias is smallest during the nighttime. </a:t>
            </a:r>
            <a:endParaRPr lang="en-US" sz="1270" dirty="0">
              <a:solidFill>
                <a:srgbClr val="000000"/>
              </a:solidFill>
              <a:latin typeface="Liberation Sans" pitchFamily="18"/>
            </a:endParaRPr>
          </a:p>
          <a:p>
            <a:r>
              <a:rPr lang="en-US" sz="1270" b="1" dirty="0">
                <a:solidFill>
                  <a:srgbClr val="C00000"/>
                </a:solidFill>
              </a:rPr>
              <a:t>ICON-PL</a:t>
            </a:r>
            <a:r>
              <a:rPr lang="en-US" sz="1270" dirty="0"/>
              <a:t> has more cloud than </a:t>
            </a:r>
            <a:r>
              <a:rPr lang="en-US" sz="1270" b="1" dirty="0"/>
              <a:t>COSMO-CE-PL</a:t>
            </a:r>
            <a:r>
              <a:rPr lang="en-US" sz="1270" dirty="0"/>
              <a:t> in Summer and less cloud in other seasons.</a:t>
            </a:r>
            <a:endParaRPr lang="en-US" sz="1270" dirty="0">
              <a:solidFill>
                <a:srgbClr val="000000"/>
              </a:solidFill>
              <a:latin typeface="Liberation Sans" pitchFamily="18"/>
              <a:ea typeface="Droid Sans Fallback" pitchFamily="2"/>
              <a:cs typeface="Droid Sans Devanagari" pitchFamily="2"/>
            </a:endParaRPr>
          </a:p>
          <a:p>
            <a:pPr>
              <a:buSzPct val="45000"/>
            </a:pPr>
            <a:r>
              <a:rPr lang="en-US" sz="1270" b="1" dirty="0">
                <a:solidFill>
                  <a:srgbClr val="C00000"/>
                </a:solidFill>
              </a:rPr>
              <a:t>ICON-PL</a:t>
            </a:r>
            <a:r>
              <a:rPr lang="en-US" sz="1270" dirty="0"/>
              <a:t> has a positive bias for all seasons for the whole forecast range. </a:t>
            </a:r>
            <a:r>
              <a:rPr lang="en-US" sz="1270" b="1" dirty="0"/>
              <a:t>COSMO-CE-PL</a:t>
            </a:r>
            <a:r>
              <a:rPr lang="en-US" sz="1270" dirty="0"/>
              <a:t> has also a positive bias for all seasons except for a small negative bias during daytime in Summer, Autumn and Spring.</a:t>
            </a:r>
            <a:endParaRPr lang="en-US" sz="1270" dirty="0">
              <a:ea typeface="Calibri"/>
              <a:cs typeface="Calibri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057DDAF9-8F95-15CC-8199-E37C3F9DA941}"/>
              </a:ext>
            </a:extLst>
          </p:cNvPr>
          <p:cNvGrpSpPr/>
          <p:nvPr/>
        </p:nvGrpSpPr>
        <p:grpSpPr>
          <a:xfrm>
            <a:off x="154371" y="1840402"/>
            <a:ext cx="8824477" cy="3211894"/>
            <a:chOff x="154371" y="1530630"/>
            <a:chExt cx="8824477" cy="3211894"/>
          </a:xfrm>
        </p:grpSpPr>
        <p:pic>
          <p:nvPicPr>
            <p:cNvPr id="7" name="Obraz 6" descr="Obraz zawierający tekst, diagram, Wykres, linia&#10;&#10;Opis wygenerowany automatycznie">
              <a:extLst>
                <a:ext uri="{FF2B5EF4-FFF2-40B4-BE49-F238E27FC236}">
                  <a16:creationId xmlns:a16="http://schemas.microsoft.com/office/drawing/2014/main" id="{1CFA6FED-A44C-2E1E-E351-6AE8FF9D1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371" y="1530630"/>
              <a:ext cx="2827813" cy="3211701"/>
            </a:xfrm>
            <a:prstGeom prst="rect">
              <a:avLst/>
            </a:prstGeom>
          </p:spPr>
        </p:pic>
        <p:pic>
          <p:nvPicPr>
            <p:cNvPr id="8" name="Obraz 7" descr="Obraz zawierający tekst, diagram, Wykres, linia&#10;&#10;Opis wygenerowany automatycznie">
              <a:extLst>
                <a:ext uri="{FF2B5EF4-FFF2-40B4-BE49-F238E27FC236}">
                  <a16:creationId xmlns:a16="http://schemas.microsoft.com/office/drawing/2014/main" id="{1B672003-9541-E924-21C2-476169E3F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5981" y="1530727"/>
              <a:ext cx="2835389" cy="3211701"/>
            </a:xfrm>
            <a:prstGeom prst="rect">
              <a:avLst/>
            </a:prstGeom>
          </p:spPr>
        </p:pic>
        <p:pic>
          <p:nvPicPr>
            <p:cNvPr id="2" name="Obraz 1">
              <a:extLst>
                <a:ext uri="{FF2B5EF4-FFF2-40B4-BE49-F238E27FC236}">
                  <a16:creationId xmlns:a16="http://schemas.microsoft.com/office/drawing/2014/main" id="{434E5016-5A7B-D089-1470-4892DDD2A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8622" y="1532739"/>
              <a:ext cx="2839958" cy="3209785"/>
            </a:xfrm>
            <a:prstGeom prst="rect">
              <a:avLst/>
            </a:prstGeom>
          </p:spPr>
        </p:pic>
        <p:pic>
          <p:nvPicPr>
            <p:cNvPr id="12" name="Obraz 11" descr="Obraz zawierający tekst, diagram, Wykres, linia&#10;&#10;Opis wygenerowany automatycznie">
              <a:extLst>
                <a:ext uri="{FF2B5EF4-FFF2-40B4-BE49-F238E27FC236}">
                  <a16:creationId xmlns:a16="http://schemas.microsoft.com/office/drawing/2014/main" id="{A60B47EC-37AB-DFAB-3451-95569A9CE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1338" y="1530646"/>
              <a:ext cx="2797510" cy="3211702"/>
            </a:xfrm>
            <a:prstGeom prst="rect">
              <a:avLst/>
            </a:prstGeom>
          </p:spPr>
        </p:pic>
      </p:grpSp>
      <p:sp>
        <p:nvSpPr>
          <p:cNvPr id="3" name="Rectangle 12">
            <a:extLst>
              <a:ext uri="{FF2B5EF4-FFF2-40B4-BE49-F238E27FC236}">
                <a16:creationId xmlns:a16="http://schemas.microsoft.com/office/drawing/2014/main" id="{09CAF6A6-4C7F-C331-29D2-012C4F5BCB02}"/>
              </a:ext>
            </a:extLst>
          </p:cNvPr>
          <p:cNvSpPr/>
          <p:nvPr/>
        </p:nvSpPr>
        <p:spPr>
          <a:xfrm>
            <a:off x="6918302" y="10261"/>
            <a:ext cx="2225698" cy="845145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highlight>
                <a:srgbClr val="35F0CC"/>
              </a:highlight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5FF7240D-2558-8A22-BD2A-4BF8500C70ED}"/>
              </a:ext>
            </a:extLst>
          </p:cNvPr>
          <p:cNvSpPr/>
          <p:nvPr/>
        </p:nvSpPr>
        <p:spPr>
          <a:xfrm>
            <a:off x="-1" y="1"/>
            <a:ext cx="7352027" cy="845145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52F4109-ABCB-4CED-FEB5-D843953040AD}"/>
              </a:ext>
            </a:extLst>
          </p:cNvPr>
          <p:cNvSpPr txBox="1">
            <a:spLocks/>
          </p:cNvSpPr>
          <p:nvPr/>
        </p:nvSpPr>
        <p:spPr>
          <a:xfrm>
            <a:off x="288235" y="209921"/>
            <a:ext cx="6761493" cy="52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ICON-LAM vs COSMO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86AFAF41-3B3C-7CC2-D304-760A06C22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52027" y="179978"/>
            <a:ext cx="1391352" cy="5057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 txBox="1">
            <a:spLocks noGrp="1"/>
          </p:cNvSpPr>
          <p:nvPr>
            <p:ph type="title" idx="4294967295"/>
          </p:nvPr>
        </p:nvSpPr>
        <p:spPr>
          <a:xfrm>
            <a:off x="1" y="958128"/>
            <a:ext cx="9143431" cy="645177"/>
          </a:xfrm>
        </p:spPr>
        <p:txBody>
          <a:bodyPr>
            <a:spAutoFit/>
          </a:bodyPr>
          <a:lstStyle/>
          <a:p>
            <a:r>
              <a:rPr lang="en-US" sz="1996">
                <a:latin typeface="Liberation Sans"/>
              </a:rPr>
              <a:t>6-hourly precipitation accumulation, ETS, FBI, MAM 2024</a:t>
            </a:r>
            <a:br>
              <a:rPr lang="en-US" sz="1996"/>
            </a:br>
            <a:r>
              <a:rPr lang="en-US" sz="1996" b="1">
                <a:latin typeface="Liberation Sans"/>
              </a:rPr>
              <a:t>COSMO-CE-PL</a:t>
            </a:r>
            <a:r>
              <a:rPr lang="en-US" sz="1996">
                <a:latin typeface="Liberation Sans"/>
              </a:rPr>
              <a:t> vs </a:t>
            </a:r>
            <a:r>
              <a:rPr lang="en-US" sz="1996" b="1">
                <a:solidFill>
                  <a:srgbClr val="C9211E"/>
                </a:solidFill>
                <a:latin typeface="Liberation Sans"/>
              </a:rPr>
              <a:t>ICON PL</a:t>
            </a:r>
          </a:p>
        </p:txBody>
      </p:sp>
      <p:sp>
        <p:nvSpPr>
          <p:cNvPr id="7" name="pole tekstowe 8"/>
          <p:cNvSpPr txBox="1"/>
          <p:nvPr/>
        </p:nvSpPr>
        <p:spPr>
          <a:xfrm>
            <a:off x="91027" y="5735880"/>
            <a:ext cx="8744902" cy="8313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1" tIns="40816" rIns="81641" bIns="40816" anchor="t" anchorCtr="0" compatLnSpc="0">
            <a:spAutoFit/>
          </a:bodyPr>
          <a:lstStyle/>
          <a:p>
            <a:pPr>
              <a:buSzPct val="45000"/>
            </a:pPr>
            <a:r>
              <a:rPr lang="en-US" sz="1270" b="1" dirty="0">
                <a:solidFill>
                  <a:srgbClr val="C00000"/>
                </a:solidFill>
              </a:rPr>
              <a:t>ICON-PL</a:t>
            </a:r>
            <a:r>
              <a:rPr lang="en-US" sz="1270" dirty="0"/>
              <a:t> has better ETS scores than </a:t>
            </a:r>
            <a:r>
              <a:rPr lang="en-US" sz="1270" b="1" dirty="0"/>
              <a:t>COSMO-CE-PL</a:t>
            </a:r>
            <a:r>
              <a:rPr lang="en-US" sz="1270" dirty="0"/>
              <a:t> at the 0.2mm, 5.0mm and 10.0 mm thresholds. However, it has worse scores at the 1.0mm threshold. </a:t>
            </a:r>
          </a:p>
          <a:p>
            <a:pPr>
              <a:buSzPct val="45000"/>
            </a:pPr>
            <a:r>
              <a:rPr lang="en-US" sz="1270" b="1" dirty="0">
                <a:solidFill>
                  <a:srgbClr val="C00000"/>
                </a:solidFill>
              </a:rPr>
              <a:t>ICON-PL</a:t>
            </a:r>
            <a:r>
              <a:rPr lang="en-US" sz="1270" dirty="0"/>
              <a:t> produces more rain (higher FBI) than</a:t>
            </a:r>
            <a:r>
              <a:rPr lang="en-US" sz="1270" b="1" dirty="0"/>
              <a:t> COSMO-CE-PL </a:t>
            </a:r>
            <a:r>
              <a:rPr lang="en-US" sz="1270" dirty="0"/>
              <a:t>at all forecast range</a:t>
            </a:r>
            <a:r>
              <a:rPr lang="pl-PL" sz="1270" dirty="0"/>
              <a:t>s</a:t>
            </a:r>
            <a:r>
              <a:rPr lang="en-US" sz="1270" dirty="0"/>
              <a:t>. The FBI is closer to unity in </a:t>
            </a:r>
            <a:r>
              <a:rPr lang="en-US" sz="1270" b="1" dirty="0">
                <a:solidFill>
                  <a:srgbClr val="000000"/>
                </a:solidFill>
              </a:rPr>
              <a:t>COSMO-CE-PL</a:t>
            </a:r>
            <a:r>
              <a:rPr lang="en-US" sz="1270" dirty="0"/>
              <a:t> than </a:t>
            </a:r>
            <a:r>
              <a:rPr lang="en-US" sz="1270" b="1" dirty="0">
                <a:solidFill>
                  <a:srgbClr val="C00000"/>
                </a:solidFill>
              </a:rPr>
              <a:t>ICON-PL</a:t>
            </a:r>
            <a:r>
              <a:rPr lang="en-US" sz="1270" dirty="0"/>
              <a:t> at these thresholds. For the 10.0mm thresholds, the FBI is quite noisy.</a:t>
            </a:r>
            <a:endParaRPr lang="en-US" sz="1270" dirty="0">
              <a:solidFill>
                <a:srgbClr val="000000"/>
              </a:solidFill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pic>
        <p:nvPicPr>
          <p:cNvPr id="9" name="Obraz 8" descr="Obraz zawierający tekst, diagram, Wykres, linia&#10;&#10;Opis wygenerowany automatycznie">
            <a:extLst>
              <a:ext uri="{FF2B5EF4-FFF2-40B4-BE49-F238E27FC236}">
                <a16:creationId xmlns:a16="http://schemas.microsoft.com/office/drawing/2014/main" id="{D38CDC3A-63FC-70B3-BA37-CF62B025C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07" y="1771451"/>
            <a:ext cx="9156339" cy="3756855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0CDD6888-08B1-26DC-9B78-BD51BFC6C3FD}"/>
              </a:ext>
            </a:extLst>
          </p:cNvPr>
          <p:cNvSpPr/>
          <p:nvPr/>
        </p:nvSpPr>
        <p:spPr>
          <a:xfrm>
            <a:off x="6918302" y="10261"/>
            <a:ext cx="2225698" cy="845145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strike="sngStrike">
              <a:highlight>
                <a:srgbClr val="35F0CC"/>
              </a:highlight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693574E5-8B9A-FB27-35EA-D6BD58FDAF85}"/>
              </a:ext>
            </a:extLst>
          </p:cNvPr>
          <p:cNvSpPr/>
          <p:nvPr/>
        </p:nvSpPr>
        <p:spPr>
          <a:xfrm>
            <a:off x="-1" y="1"/>
            <a:ext cx="7352027" cy="845145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40BA7FF-A321-8AE9-2313-4F09701D659B}"/>
              </a:ext>
            </a:extLst>
          </p:cNvPr>
          <p:cNvSpPr txBox="1">
            <a:spLocks/>
          </p:cNvSpPr>
          <p:nvPr/>
        </p:nvSpPr>
        <p:spPr>
          <a:xfrm>
            <a:off x="288235" y="209921"/>
            <a:ext cx="6761493" cy="52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ICON-LAM vs COSMO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B5B5C7A0-20BA-A406-6934-6F2054800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2027" y="179978"/>
            <a:ext cx="1391352" cy="50571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AE9940A-CDE3-292A-FC4F-3E043D06F4EE}"/>
              </a:ext>
            </a:extLst>
          </p:cNvPr>
          <p:cNvSpPr txBox="1"/>
          <p:nvPr/>
        </p:nvSpPr>
        <p:spPr>
          <a:xfrm>
            <a:off x="4952323" y="2148848"/>
            <a:ext cx="3140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/>
              <a:t>Frequency</a:t>
            </a:r>
            <a:r>
              <a:rPr lang="pl-PL" dirty="0"/>
              <a:t> </a:t>
            </a:r>
            <a:r>
              <a:rPr lang="pl-PL" dirty="0" err="1"/>
              <a:t>Bias</a:t>
            </a:r>
            <a:r>
              <a:rPr lang="pl-PL" dirty="0"/>
              <a:t> Index (FBI)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7A253A9-8F68-625A-0789-1C60298502B6}"/>
              </a:ext>
            </a:extLst>
          </p:cNvPr>
          <p:cNvSpPr txBox="1"/>
          <p:nvPr/>
        </p:nvSpPr>
        <p:spPr>
          <a:xfrm>
            <a:off x="4952323" y="4810244"/>
            <a:ext cx="3240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/>
              <a:t>Equitable</a:t>
            </a:r>
            <a:r>
              <a:rPr lang="pl-PL" dirty="0"/>
              <a:t> </a:t>
            </a:r>
            <a:r>
              <a:rPr lang="pl-PL" dirty="0" err="1"/>
              <a:t>Threat</a:t>
            </a:r>
            <a:r>
              <a:rPr lang="pl-PL" dirty="0"/>
              <a:t> </a:t>
            </a:r>
            <a:r>
              <a:rPr lang="pl-PL" dirty="0" err="1"/>
              <a:t>Score</a:t>
            </a:r>
            <a:r>
              <a:rPr lang="pl-PL" dirty="0"/>
              <a:t> (ETS)</a:t>
            </a:r>
          </a:p>
        </p:txBody>
      </p:sp>
    </p:spTree>
    <p:extLst>
      <p:ext uri="{BB962C8B-B14F-4D97-AF65-F5344CB8AC3E}">
        <p14:creationId xmlns:p14="http://schemas.microsoft.com/office/powerpoint/2010/main" val="3656012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737403" y="1510261"/>
            <a:ext cx="1333531" cy="2963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1" tIns="40816" rIns="81641" bIns="40816" anchor="t" anchorCtr="1" compatLnSpc="0">
            <a:spAutoFit/>
          </a:bodyPr>
          <a:lstStyle/>
          <a:p>
            <a:pPr algn="ctr" defTabSz="829452" hangingPunct="0"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5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Summer</a:t>
            </a:r>
            <a:r>
              <a:rPr lang="pl-PL" sz="145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 2023</a:t>
            </a:r>
            <a:endParaRPr lang="pl-PL" sz="1451">
              <a:solidFill>
                <a:srgbClr val="000000"/>
              </a:solidFill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8" name="Tytuł 7"/>
          <p:cNvSpPr txBox="1">
            <a:spLocks noGrp="1"/>
          </p:cNvSpPr>
          <p:nvPr>
            <p:ph type="title" idx="4294967295"/>
          </p:nvPr>
        </p:nvSpPr>
        <p:spPr>
          <a:xfrm>
            <a:off x="1" y="829986"/>
            <a:ext cx="9143431" cy="544573"/>
          </a:xfrm>
        </p:spPr>
        <p:txBody>
          <a:bodyPr>
            <a:spAutoFit/>
          </a:bodyPr>
          <a:lstStyle/>
          <a:p>
            <a:r>
              <a:rPr lang="en-US" sz="1814">
                <a:latin typeface="Liberation Sans"/>
              </a:rPr>
              <a:t>Upper air temperature (K), JJA 2023 - MAM 2024</a:t>
            </a:r>
            <a:br>
              <a:rPr lang="en-US" sz="1814">
                <a:latin typeface="Liberation Sans"/>
              </a:rPr>
            </a:br>
            <a:r>
              <a:rPr lang="en-US" sz="1451">
                <a:latin typeface="Liberation Sans"/>
              </a:rPr>
              <a:t>Reduction of RMSE [%]</a:t>
            </a:r>
            <a:endParaRPr lang="en-US" sz="1451"/>
          </a:p>
        </p:txBody>
      </p:sp>
      <p:sp>
        <p:nvSpPr>
          <p:cNvPr id="9" name="pole tekstowe 8"/>
          <p:cNvSpPr txBox="1"/>
          <p:nvPr/>
        </p:nvSpPr>
        <p:spPr>
          <a:xfrm>
            <a:off x="2988827" y="1510261"/>
            <a:ext cx="1271783" cy="2963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1" tIns="40816" rIns="81641" bIns="40816" anchor="t" anchorCtr="1" compatLnSpc="0">
            <a:spAutoFit/>
          </a:bodyPr>
          <a:lstStyle/>
          <a:p>
            <a:pPr algn="ctr" defTabSz="829452" hangingPunct="0"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5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Autumn </a:t>
            </a:r>
            <a:r>
              <a:rPr lang="pl-PL" sz="145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2023</a:t>
            </a:r>
            <a:endParaRPr lang="pl-PL" sz="1451">
              <a:solidFill>
                <a:srgbClr val="000000"/>
              </a:solidFill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293868" y="1510261"/>
            <a:ext cx="1168101" cy="2963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1" tIns="40816" rIns="81641" bIns="40816" anchor="t" anchorCtr="1" compatLnSpc="0">
            <a:spAutoFit/>
          </a:bodyPr>
          <a:lstStyle/>
          <a:p>
            <a:pPr algn="ctr" defTabSz="829452" hangingPunct="0"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5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Winter 2024</a:t>
            </a:r>
            <a:endParaRPr lang="pl-PL" sz="1451">
              <a:solidFill>
                <a:srgbClr val="000000"/>
              </a:solidFill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481605" y="1510261"/>
            <a:ext cx="1168421" cy="2963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1" tIns="40816" rIns="81641" bIns="40816" anchor="t" anchorCtr="1" compatLnSpc="0">
            <a:spAutoFit/>
          </a:bodyPr>
          <a:lstStyle/>
          <a:p>
            <a:pPr algn="ctr" defTabSz="829452" hangingPunct="0"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5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Spring 2024</a:t>
            </a:r>
            <a:endParaRPr lang="pl-PL" sz="1451">
              <a:solidFill>
                <a:srgbClr val="000000"/>
              </a:solidFill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240554" y="4766349"/>
            <a:ext cx="7796736" cy="1060945"/>
          </a:xfrm>
          <a:prstGeom prst="rect">
            <a:avLst/>
          </a:prstGeom>
          <a:noFill/>
        </p:spPr>
        <p:txBody>
          <a:bodyPr wrap="square" lIns="82944" tIns="41472" rIns="82944" bIns="41472" rtlCol="0" anchor="t">
            <a:spAutoFit/>
          </a:bodyPr>
          <a:lstStyle/>
          <a:p>
            <a:r>
              <a:rPr lang="en-GB" sz="1270" dirty="0"/>
              <a:t>ICON-PL ha</a:t>
            </a:r>
            <a:r>
              <a:rPr lang="pl-PL" sz="1270" dirty="0"/>
              <a:t>s a</a:t>
            </a:r>
            <a:r>
              <a:rPr lang="en-GB" sz="1270" dirty="0"/>
              <a:t> </a:t>
            </a:r>
            <a:r>
              <a:rPr lang="pl-PL" sz="1270" dirty="0" err="1"/>
              <a:t>reduced</a:t>
            </a:r>
            <a:r>
              <a:rPr lang="pl-PL" sz="1270" dirty="0"/>
              <a:t> RMSE </a:t>
            </a:r>
            <a:r>
              <a:rPr lang="pl-PL" sz="1270" dirty="0" err="1"/>
              <a:t>compared</a:t>
            </a:r>
            <a:r>
              <a:rPr lang="pl-PL" sz="1270" dirty="0"/>
              <a:t> to COSMO-CE-PL for </a:t>
            </a:r>
            <a:r>
              <a:rPr lang="pl-PL" sz="1270" dirty="0" err="1"/>
              <a:t>temperature</a:t>
            </a:r>
            <a:r>
              <a:rPr lang="pl-PL" sz="1270" dirty="0"/>
              <a:t> </a:t>
            </a:r>
            <a:r>
              <a:rPr lang="pl-PL" sz="1270" dirty="0" err="1"/>
              <a:t>throughout</a:t>
            </a:r>
            <a:r>
              <a:rPr lang="pl-PL" sz="1270" dirty="0"/>
              <a:t> the </a:t>
            </a:r>
            <a:r>
              <a:rPr lang="pl-PL" sz="1270" dirty="0" err="1"/>
              <a:t>depth</a:t>
            </a:r>
            <a:r>
              <a:rPr lang="pl-PL" sz="1270" dirty="0"/>
              <a:t> of the </a:t>
            </a:r>
            <a:r>
              <a:rPr lang="pl-PL" sz="1270" dirty="0" err="1"/>
              <a:t>atmosphere</a:t>
            </a:r>
            <a:r>
              <a:rPr lang="pl-PL" sz="1270" dirty="0"/>
              <a:t> and for </a:t>
            </a:r>
            <a:r>
              <a:rPr lang="pl-PL" sz="1270" dirty="0" err="1"/>
              <a:t>all</a:t>
            </a:r>
            <a:r>
              <a:rPr lang="pl-PL" sz="1270" dirty="0"/>
              <a:t> </a:t>
            </a:r>
            <a:r>
              <a:rPr lang="pl-PL" sz="1270" dirty="0" err="1"/>
              <a:t>seasons</a:t>
            </a:r>
            <a:r>
              <a:rPr lang="pl-PL" sz="1270" dirty="0"/>
              <a:t>. The </a:t>
            </a:r>
            <a:r>
              <a:rPr lang="pl-PL" sz="1270" dirty="0" err="1"/>
              <a:t>reduction</a:t>
            </a:r>
            <a:r>
              <a:rPr lang="pl-PL" sz="1270" dirty="0"/>
              <a:t> </a:t>
            </a:r>
            <a:r>
              <a:rPr lang="pl-PL" sz="1270" dirty="0" err="1"/>
              <a:t>is</a:t>
            </a:r>
            <a:r>
              <a:rPr lang="pl-PL" sz="1270" dirty="0"/>
              <a:t> </a:t>
            </a:r>
            <a:r>
              <a:rPr lang="pl-PL" sz="1270" dirty="0" err="1"/>
              <a:t>greatest</a:t>
            </a:r>
            <a:r>
              <a:rPr lang="pl-PL" sz="1270" dirty="0"/>
              <a:t> </a:t>
            </a:r>
            <a:r>
              <a:rPr lang="pl-PL" sz="1270" dirty="0" err="1"/>
              <a:t>between</a:t>
            </a:r>
            <a:r>
              <a:rPr lang="pl-PL" sz="1270" dirty="0"/>
              <a:t> 200-600hPa and 900-1000hPa for </a:t>
            </a:r>
            <a:r>
              <a:rPr lang="pl-PL" sz="1270" dirty="0" err="1"/>
              <a:t>all</a:t>
            </a:r>
            <a:r>
              <a:rPr lang="pl-PL" sz="1270" dirty="0"/>
              <a:t> </a:t>
            </a:r>
            <a:r>
              <a:rPr lang="pl-PL" sz="1270" dirty="0" err="1"/>
              <a:t>seasons</a:t>
            </a:r>
            <a:r>
              <a:rPr lang="pl-PL" sz="1270" dirty="0"/>
              <a:t> (</a:t>
            </a:r>
            <a:r>
              <a:rPr lang="pl-PL" sz="1270" dirty="0" err="1"/>
              <a:t>except</a:t>
            </a:r>
            <a:r>
              <a:rPr lang="pl-PL" sz="1270" dirty="0"/>
              <a:t> from </a:t>
            </a:r>
            <a:r>
              <a:rPr lang="pl-PL" sz="1270" dirty="0" err="1"/>
              <a:t>Autumn</a:t>
            </a:r>
            <a:r>
              <a:rPr lang="pl-PL" sz="1270" dirty="0"/>
              <a:t>). </a:t>
            </a:r>
          </a:p>
          <a:p>
            <a:r>
              <a:rPr lang="pl-PL" sz="1270" dirty="0" err="1"/>
              <a:t>There</a:t>
            </a:r>
            <a:r>
              <a:rPr lang="pl-PL" sz="1270" dirty="0"/>
              <a:t> </a:t>
            </a:r>
            <a:r>
              <a:rPr lang="pl-PL" sz="1270" dirty="0" err="1"/>
              <a:t>is</a:t>
            </a:r>
            <a:r>
              <a:rPr lang="pl-PL" sz="1270" dirty="0"/>
              <a:t> </a:t>
            </a:r>
            <a:r>
              <a:rPr lang="pl-PL" sz="1270" dirty="0" err="1"/>
              <a:t>an</a:t>
            </a:r>
            <a:r>
              <a:rPr lang="pl-PL" sz="1270" dirty="0"/>
              <a:t> </a:t>
            </a:r>
            <a:r>
              <a:rPr lang="pl-PL" sz="1270" dirty="0" err="1"/>
              <a:t>increase</a:t>
            </a:r>
            <a:r>
              <a:rPr lang="pl-PL" sz="1270" dirty="0"/>
              <a:t> in RMSE </a:t>
            </a:r>
            <a:r>
              <a:rPr lang="pl-PL" sz="1270" dirty="0" err="1"/>
              <a:t>at</a:t>
            </a:r>
            <a:r>
              <a:rPr lang="pl-PL" sz="1270" dirty="0"/>
              <a:t> the </a:t>
            </a:r>
            <a:r>
              <a:rPr lang="pl-PL" sz="1270" dirty="0" err="1"/>
              <a:t>very</a:t>
            </a:r>
            <a:r>
              <a:rPr lang="pl-PL" sz="1270" dirty="0"/>
              <a:t> top of the </a:t>
            </a:r>
            <a:r>
              <a:rPr lang="pl-PL" sz="1270" dirty="0" err="1"/>
              <a:t>atmosphere</a:t>
            </a:r>
            <a:r>
              <a:rPr lang="pl-PL" sz="1270" dirty="0"/>
              <a:t> (100-150hPa) in </a:t>
            </a:r>
            <a:r>
              <a:rPr lang="pl-PL" sz="1270" dirty="0" err="1"/>
              <a:t>every</a:t>
            </a:r>
            <a:r>
              <a:rPr lang="pl-PL" sz="1270" dirty="0"/>
              <a:t> </a:t>
            </a:r>
            <a:r>
              <a:rPr lang="pl-PL" sz="1270" dirty="0" err="1"/>
              <a:t>season</a:t>
            </a:r>
            <a:r>
              <a:rPr lang="pl-PL" sz="1270" dirty="0"/>
              <a:t>. </a:t>
            </a:r>
            <a:r>
              <a:rPr lang="pl-PL" sz="1270" dirty="0" err="1"/>
              <a:t>Also</a:t>
            </a:r>
            <a:r>
              <a:rPr lang="pl-PL" sz="1270" dirty="0"/>
              <a:t> </a:t>
            </a:r>
            <a:r>
              <a:rPr lang="pl-PL" sz="1270" dirty="0" err="1"/>
              <a:t>between</a:t>
            </a:r>
            <a:r>
              <a:rPr lang="pl-PL" sz="1270" dirty="0"/>
              <a:t> 400-550 </a:t>
            </a:r>
            <a:r>
              <a:rPr lang="pl-PL" sz="1270" dirty="0" err="1"/>
              <a:t>hPa</a:t>
            </a:r>
            <a:r>
              <a:rPr lang="pl-PL" sz="1270" dirty="0"/>
              <a:t> and from 800 </a:t>
            </a:r>
            <a:r>
              <a:rPr lang="pl-PL" sz="1270" dirty="0" err="1"/>
              <a:t>hPa</a:t>
            </a:r>
            <a:r>
              <a:rPr lang="pl-PL" sz="1270" dirty="0"/>
              <a:t> in </a:t>
            </a:r>
            <a:r>
              <a:rPr lang="pl-PL" sz="1270" dirty="0" err="1"/>
              <a:t>Autumn</a:t>
            </a:r>
            <a:r>
              <a:rPr lang="pl-PL" sz="1270" dirty="0"/>
              <a:t> and </a:t>
            </a:r>
            <a:r>
              <a:rPr lang="pl-PL" sz="1270" dirty="0" err="1"/>
              <a:t>around</a:t>
            </a:r>
            <a:r>
              <a:rPr lang="pl-PL" sz="1270" dirty="0"/>
              <a:t> 200 </a:t>
            </a:r>
            <a:r>
              <a:rPr lang="pl-PL" sz="1270" dirty="0" err="1"/>
              <a:t>hPa</a:t>
            </a:r>
            <a:r>
              <a:rPr lang="pl-PL" sz="1270" dirty="0"/>
              <a:t>,  600 </a:t>
            </a:r>
            <a:r>
              <a:rPr lang="pl-PL" sz="1270" dirty="0" err="1"/>
              <a:t>hPa</a:t>
            </a:r>
            <a:r>
              <a:rPr lang="pl-PL" sz="1270" dirty="0"/>
              <a:t> and 850 </a:t>
            </a:r>
            <a:r>
              <a:rPr lang="pl-PL" sz="1270" dirty="0" err="1"/>
              <a:t>hPa</a:t>
            </a:r>
            <a:r>
              <a:rPr lang="pl-PL" sz="1270" dirty="0"/>
              <a:t> in Winter.</a:t>
            </a:r>
            <a:endParaRPr lang="en-GB" sz="1270" dirty="0"/>
          </a:p>
        </p:txBody>
      </p:sp>
      <p:pic>
        <p:nvPicPr>
          <p:cNvPr id="16" name="Obraz 15" descr="Obraz zawierający tekst, zrzut ekranu, diagram, numer&#10;&#10;Opis wygenerowany automatycznie">
            <a:extLst>
              <a:ext uri="{FF2B5EF4-FFF2-40B4-BE49-F238E27FC236}">
                <a16:creationId xmlns:a16="http://schemas.microsoft.com/office/drawing/2014/main" id="{350CC9EA-B60D-000B-9A01-213DF42EB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22" y="1924868"/>
            <a:ext cx="2170073" cy="2543600"/>
          </a:xfrm>
          <a:prstGeom prst="rect">
            <a:avLst/>
          </a:prstGeom>
        </p:spPr>
      </p:pic>
      <p:pic>
        <p:nvPicPr>
          <p:cNvPr id="12" name="Obraz 11" descr="Obraz zawierający tekst, zrzut ekranu, diagram, numer&#10;&#10;Opis wygenerowany automatycznie">
            <a:extLst>
              <a:ext uri="{FF2B5EF4-FFF2-40B4-BE49-F238E27FC236}">
                <a16:creationId xmlns:a16="http://schemas.microsoft.com/office/drawing/2014/main" id="{FBB42243-FAA2-4186-648E-BE335F1F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906" y="1924823"/>
            <a:ext cx="2158117" cy="2543722"/>
          </a:xfrm>
          <a:prstGeom prst="rect">
            <a:avLst/>
          </a:prstGeom>
        </p:spPr>
      </p:pic>
      <p:pic>
        <p:nvPicPr>
          <p:cNvPr id="17" name="Obraz 16" descr="Obraz zawierający tekst, zrzut ekranu, diagram, numer&#10;&#10;Opis wygenerowany automatycznie">
            <a:extLst>
              <a:ext uri="{FF2B5EF4-FFF2-40B4-BE49-F238E27FC236}">
                <a16:creationId xmlns:a16="http://schemas.microsoft.com/office/drawing/2014/main" id="{3599B076-FE80-D114-FE45-A0614D45E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910" y="1895608"/>
            <a:ext cx="2274949" cy="2594621"/>
          </a:xfrm>
          <a:prstGeom prst="rect">
            <a:avLst/>
          </a:prstGeom>
        </p:spPr>
      </p:pic>
      <p:pic>
        <p:nvPicPr>
          <p:cNvPr id="2" name="Obraz 1" descr="Obraz zawierający tekst, Czcionka, zrzut ekranu, design&#10;&#10;Opis wygenerowany automatycznie">
            <a:extLst>
              <a:ext uri="{FF2B5EF4-FFF2-40B4-BE49-F238E27FC236}">
                <a16:creationId xmlns:a16="http://schemas.microsoft.com/office/drawing/2014/main" id="{A93418F8-7D3D-7C9F-F2C6-1C8E8AD17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38" y="4768230"/>
            <a:ext cx="864049" cy="78624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F7F8BD1-B75A-64BD-6849-236392C7D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8134" y="1932189"/>
            <a:ext cx="2158021" cy="2547021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id="{886F1533-8E10-40D2-2227-22AF8F143F06}"/>
              </a:ext>
            </a:extLst>
          </p:cNvPr>
          <p:cNvSpPr/>
          <p:nvPr/>
        </p:nvSpPr>
        <p:spPr>
          <a:xfrm>
            <a:off x="6918302" y="10261"/>
            <a:ext cx="2225698" cy="845145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strike="sngStrike">
              <a:highlight>
                <a:srgbClr val="35F0CC"/>
              </a:highlight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E4109BD7-2C1F-58AB-4657-1868A2271401}"/>
              </a:ext>
            </a:extLst>
          </p:cNvPr>
          <p:cNvSpPr/>
          <p:nvPr/>
        </p:nvSpPr>
        <p:spPr>
          <a:xfrm>
            <a:off x="-1" y="1"/>
            <a:ext cx="7352027" cy="845145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71AD21C-A76B-DF0C-F9AC-86226A1FED3B}"/>
              </a:ext>
            </a:extLst>
          </p:cNvPr>
          <p:cNvSpPr txBox="1">
            <a:spLocks/>
          </p:cNvSpPr>
          <p:nvPr/>
        </p:nvSpPr>
        <p:spPr>
          <a:xfrm>
            <a:off x="288235" y="209921"/>
            <a:ext cx="6761493" cy="52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ICON-LAM vs COSMO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51E472BC-68E0-2FDA-A79F-E79F8524B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52027" y="179978"/>
            <a:ext cx="1391352" cy="5057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zawierający tekst, zrzut ekranu, diagram, numer&#10;&#10;Opis wygenerowany automatycznie">
            <a:extLst>
              <a:ext uri="{FF2B5EF4-FFF2-40B4-BE49-F238E27FC236}">
                <a16:creationId xmlns:a16="http://schemas.microsoft.com/office/drawing/2014/main" id="{43C639EC-2177-B241-29BA-133523BDB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853" y="1843649"/>
            <a:ext cx="2457585" cy="256219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37403" y="1510261"/>
            <a:ext cx="1333531" cy="2963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1" tIns="40816" rIns="81641" bIns="40816" anchor="t" anchorCtr="1" compatLnSpc="0">
            <a:spAutoFit/>
          </a:bodyPr>
          <a:lstStyle/>
          <a:p>
            <a:pPr algn="ctr" defTabSz="829452" hangingPunct="0"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51" err="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Summer</a:t>
            </a:r>
            <a:r>
              <a:rPr lang="pl-PL" sz="145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 2023</a:t>
            </a:r>
            <a:endParaRPr lang="pl-PL" sz="1451">
              <a:solidFill>
                <a:srgbClr val="000000"/>
              </a:solidFill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8" name="Tytuł 7"/>
          <p:cNvSpPr txBox="1">
            <a:spLocks noGrp="1"/>
          </p:cNvSpPr>
          <p:nvPr>
            <p:ph type="title" idx="4294967295"/>
          </p:nvPr>
        </p:nvSpPr>
        <p:spPr>
          <a:xfrm>
            <a:off x="1" y="829986"/>
            <a:ext cx="9143431" cy="544573"/>
          </a:xfrm>
        </p:spPr>
        <p:txBody>
          <a:bodyPr>
            <a:spAutoFit/>
          </a:bodyPr>
          <a:lstStyle/>
          <a:p>
            <a:r>
              <a:rPr lang="en-US" sz="1814">
                <a:latin typeface="Liberation Sans"/>
              </a:rPr>
              <a:t>RH relative humidity, JJA 2023 - MAM 2024</a:t>
            </a:r>
            <a:br>
              <a:rPr lang="en-US" sz="1814">
                <a:latin typeface="Liberation Sans"/>
              </a:rPr>
            </a:br>
            <a:r>
              <a:rPr lang="en-US" sz="1451">
                <a:latin typeface="Liberation Sans"/>
              </a:rPr>
              <a:t>Reduction of RMSE [%]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988827" y="1510261"/>
            <a:ext cx="1271783" cy="2963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1" tIns="40816" rIns="81641" bIns="40816" anchor="t" anchorCtr="1" compatLnSpc="0">
            <a:spAutoFit/>
          </a:bodyPr>
          <a:lstStyle/>
          <a:p>
            <a:pPr algn="ctr" defTabSz="829452" hangingPunct="0"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51" err="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Autumn</a:t>
            </a:r>
            <a:r>
              <a:rPr lang="pl-PL" sz="145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 2023</a:t>
            </a:r>
            <a:endParaRPr lang="pl-PL" sz="1451"/>
          </a:p>
        </p:txBody>
      </p:sp>
      <p:sp>
        <p:nvSpPr>
          <p:cNvPr id="10" name="pole tekstowe 9"/>
          <p:cNvSpPr txBox="1"/>
          <p:nvPr/>
        </p:nvSpPr>
        <p:spPr>
          <a:xfrm>
            <a:off x="5195438" y="1472405"/>
            <a:ext cx="1168101" cy="2963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1" tIns="40816" rIns="81641" bIns="40816" anchor="t" anchorCtr="1" compatLnSpc="0">
            <a:spAutoFit/>
          </a:bodyPr>
          <a:lstStyle/>
          <a:p>
            <a:pPr algn="ctr" defTabSz="829452" hangingPunct="0"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5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Winter 2024</a:t>
            </a:r>
            <a:endParaRPr lang="pl-PL" sz="1451">
              <a:solidFill>
                <a:srgbClr val="000000"/>
              </a:solidFill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383174" y="1472405"/>
            <a:ext cx="1168421" cy="2963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1" tIns="40816" rIns="81641" bIns="40816" anchor="t" anchorCtr="1" compatLnSpc="0">
            <a:spAutoFit/>
          </a:bodyPr>
          <a:lstStyle/>
          <a:p>
            <a:pPr algn="ctr" defTabSz="829452" hangingPunct="0"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5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Spring 2024</a:t>
            </a:r>
            <a:endParaRPr lang="pl-PL" sz="1451">
              <a:solidFill>
                <a:srgbClr val="000000"/>
              </a:solidFill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240554" y="4765978"/>
            <a:ext cx="7796736" cy="865506"/>
          </a:xfrm>
          <a:prstGeom prst="rect">
            <a:avLst/>
          </a:prstGeom>
          <a:noFill/>
        </p:spPr>
        <p:txBody>
          <a:bodyPr wrap="square" lIns="82944" tIns="41472" rIns="82944" bIns="41472" rtlCol="0" anchor="t">
            <a:spAutoFit/>
          </a:bodyPr>
          <a:lstStyle/>
          <a:p>
            <a:r>
              <a:rPr lang="en-GB" sz="1270"/>
              <a:t>ICON-PL </a:t>
            </a:r>
            <a:r>
              <a:rPr lang="pl-PL" sz="1270" err="1"/>
              <a:t>generally</a:t>
            </a:r>
            <a:r>
              <a:rPr lang="pl-PL" sz="1270"/>
              <a:t> </a:t>
            </a:r>
            <a:r>
              <a:rPr lang="en-GB" sz="1270"/>
              <a:t>ha</a:t>
            </a:r>
            <a:r>
              <a:rPr lang="pl-PL" sz="1270"/>
              <a:t>s</a:t>
            </a:r>
            <a:r>
              <a:rPr lang="en-GB" sz="1270"/>
              <a:t> </a:t>
            </a:r>
            <a:r>
              <a:rPr lang="pl-PL" sz="1270"/>
              <a:t>a </a:t>
            </a:r>
            <a:r>
              <a:rPr lang="pl-PL" sz="1270" err="1"/>
              <a:t>reduced</a:t>
            </a:r>
            <a:r>
              <a:rPr lang="pl-PL" sz="1270"/>
              <a:t> RMSE </a:t>
            </a:r>
            <a:r>
              <a:rPr lang="pl-PL" sz="1270" err="1"/>
              <a:t>compared</a:t>
            </a:r>
            <a:r>
              <a:rPr lang="pl-PL" sz="1270"/>
              <a:t> to COSMO-CE-PL for </a:t>
            </a:r>
            <a:r>
              <a:rPr lang="pl-PL" sz="1270" err="1"/>
              <a:t>relative</a:t>
            </a:r>
            <a:r>
              <a:rPr lang="pl-PL" sz="1270"/>
              <a:t> </a:t>
            </a:r>
            <a:r>
              <a:rPr lang="pl-PL" sz="1270" err="1"/>
              <a:t>humidity</a:t>
            </a:r>
            <a:r>
              <a:rPr lang="pl-PL" sz="1270"/>
              <a:t> </a:t>
            </a:r>
            <a:r>
              <a:rPr lang="pl-PL" sz="1270" err="1"/>
              <a:t>throughout</a:t>
            </a:r>
            <a:r>
              <a:rPr lang="pl-PL" sz="1270"/>
              <a:t> the </a:t>
            </a:r>
            <a:r>
              <a:rPr lang="pl-PL" sz="1270" err="1"/>
              <a:t>depth</a:t>
            </a:r>
            <a:r>
              <a:rPr lang="pl-PL" sz="1270"/>
              <a:t> of the </a:t>
            </a:r>
            <a:r>
              <a:rPr lang="pl-PL" sz="1270" err="1"/>
              <a:t>atmosphere</a:t>
            </a:r>
            <a:r>
              <a:rPr lang="pl-PL" sz="1270"/>
              <a:t> and for </a:t>
            </a:r>
            <a:r>
              <a:rPr lang="pl-PL" sz="1270" err="1"/>
              <a:t>all</a:t>
            </a:r>
            <a:r>
              <a:rPr lang="pl-PL" sz="1270"/>
              <a:t> </a:t>
            </a:r>
            <a:r>
              <a:rPr lang="pl-PL" sz="1270" err="1"/>
              <a:t>seasons</a:t>
            </a:r>
            <a:r>
              <a:rPr lang="pl-PL" sz="1270"/>
              <a:t>. The </a:t>
            </a:r>
            <a:r>
              <a:rPr lang="pl-PL" sz="1270" err="1"/>
              <a:t>reduction</a:t>
            </a:r>
            <a:r>
              <a:rPr lang="pl-PL" sz="1270"/>
              <a:t> </a:t>
            </a:r>
            <a:r>
              <a:rPr lang="pl-PL" sz="1270" err="1"/>
              <a:t>is</a:t>
            </a:r>
            <a:r>
              <a:rPr lang="pl-PL" sz="1270"/>
              <a:t> </a:t>
            </a:r>
            <a:r>
              <a:rPr lang="pl-PL" sz="1270" err="1"/>
              <a:t>greatest</a:t>
            </a:r>
            <a:r>
              <a:rPr lang="pl-PL" sz="1270"/>
              <a:t> </a:t>
            </a:r>
            <a:r>
              <a:rPr lang="pl-PL" sz="1270" err="1"/>
              <a:t>at</a:t>
            </a:r>
            <a:r>
              <a:rPr lang="pl-PL" sz="1270"/>
              <a:t> 950-1000hPa for </a:t>
            </a:r>
            <a:r>
              <a:rPr lang="pl-PL" sz="1270" err="1"/>
              <a:t>all</a:t>
            </a:r>
            <a:r>
              <a:rPr lang="pl-PL" sz="1270"/>
              <a:t> </a:t>
            </a:r>
            <a:r>
              <a:rPr lang="pl-PL" sz="1270" err="1"/>
              <a:t>seasons</a:t>
            </a:r>
            <a:r>
              <a:rPr lang="pl-PL" sz="1270"/>
              <a:t> (</a:t>
            </a:r>
            <a:r>
              <a:rPr lang="pl-PL" sz="1270" err="1"/>
              <a:t>except</a:t>
            </a:r>
            <a:r>
              <a:rPr lang="pl-PL" sz="1270"/>
              <a:t> from Winter). </a:t>
            </a:r>
          </a:p>
          <a:p>
            <a:r>
              <a:rPr lang="pl-PL" sz="1270">
                <a:ea typeface="+mn-lt"/>
                <a:cs typeface="+mn-lt"/>
              </a:rPr>
              <a:t>For </a:t>
            </a:r>
            <a:r>
              <a:rPr lang="pl-PL" sz="1270" err="1">
                <a:ea typeface="+mn-lt"/>
                <a:cs typeface="+mn-lt"/>
              </a:rPr>
              <a:t>each</a:t>
            </a:r>
            <a:r>
              <a:rPr lang="pl-PL" sz="1270">
                <a:ea typeface="+mn-lt"/>
                <a:cs typeface="+mn-lt"/>
              </a:rPr>
              <a:t> </a:t>
            </a:r>
            <a:r>
              <a:rPr lang="pl-PL" sz="1270" err="1">
                <a:ea typeface="+mn-lt"/>
                <a:cs typeface="+mn-lt"/>
              </a:rPr>
              <a:t>season</a:t>
            </a:r>
            <a:r>
              <a:rPr lang="pl-PL" sz="1270">
                <a:ea typeface="+mn-lt"/>
                <a:cs typeface="+mn-lt"/>
              </a:rPr>
              <a:t>, the RMSE </a:t>
            </a:r>
            <a:r>
              <a:rPr lang="pl-PL" sz="1270" err="1">
                <a:ea typeface="+mn-lt"/>
                <a:cs typeface="+mn-lt"/>
              </a:rPr>
              <a:t>increase</a:t>
            </a:r>
            <a:r>
              <a:rPr lang="pl-PL" sz="1270">
                <a:ea typeface="+mn-lt"/>
                <a:cs typeface="+mn-lt"/>
              </a:rPr>
              <a:t> </a:t>
            </a:r>
            <a:r>
              <a:rPr lang="pl-PL" sz="1270" err="1">
                <a:ea typeface="+mn-lt"/>
                <a:cs typeface="+mn-lt"/>
              </a:rPr>
              <a:t>is</a:t>
            </a:r>
            <a:r>
              <a:rPr lang="pl-PL" sz="1270">
                <a:ea typeface="+mn-lt"/>
                <a:cs typeface="+mn-lt"/>
              </a:rPr>
              <a:t> </a:t>
            </a:r>
            <a:r>
              <a:rPr lang="pl-PL" sz="1270" err="1">
                <a:ea typeface="+mn-lt"/>
                <a:cs typeface="+mn-lt"/>
              </a:rPr>
              <a:t>at</a:t>
            </a:r>
            <a:r>
              <a:rPr lang="pl-PL" sz="1270">
                <a:ea typeface="+mn-lt"/>
                <a:cs typeface="+mn-lt"/>
              </a:rPr>
              <a:t> </a:t>
            </a:r>
            <a:r>
              <a:rPr lang="pl-PL" sz="1270" err="1">
                <a:ea typeface="+mn-lt"/>
                <a:cs typeface="+mn-lt"/>
              </a:rPr>
              <a:t>different</a:t>
            </a:r>
            <a:r>
              <a:rPr lang="pl-PL" sz="1270">
                <a:ea typeface="+mn-lt"/>
                <a:cs typeface="+mn-lt"/>
              </a:rPr>
              <a:t> </a:t>
            </a:r>
            <a:r>
              <a:rPr lang="pl-PL" sz="1270" err="1">
                <a:ea typeface="+mn-lt"/>
                <a:cs typeface="+mn-lt"/>
              </a:rPr>
              <a:t>depths</a:t>
            </a:r>
            <a:r>
              <a:rPr lang="pl-PL" sz="1270">
                <a:ea typeface="+mn-lt"/>
                <a:cs typeface="+mn-lt"/>
              </a:rPr>
              <a:t> of the atmosphere.</a:t>
            </a:r>
            <a:endParaRPr lang="en-GB" sz="1633">
              <a:ea typeface="+mn-lt"/>
              <a:cs typeface="+mn-lt"/>
            </a:endParaRPr>
          </a:p>
        </p:txBody>
      </p:sp>
      <p:pic>
        <p:nvPicPr>
          <p:cNvPr id="12" name="Obraz 11" descr="Obraz zawierający tekst, zrzut ekranu, diagram, linia&#10;&#10;Opis wygenerowany automatycznie">
            <a:extLst>
              <a:ext uri="{FF2B5EF4-FFF2-40B4-BE49-F238E27FC236}">
                <a16:creationId xmlns:a16="http://schemas.microsoft.com/office/drawing/2014/main" id="{CDA2C9B5-8C85-C7F2-28E4-A4B8D69C8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3" y="1898859"/>
            <a:ext cx="2144153" cy="2512356"/>
          </a:xfrm>
          <a:prstGeom prst="rect">
            <a:avLst/>
          </a:prstGeom>
        </p:spPr>
      </p:pic>
      <p:pic>
        <p:nvPicPr>
          <p:cNvPr id="18" name="Obraz 17" descr="Obraz zawierający tekst, zrzut ekranu, diagram, linia&#10;&#10;Opis wygenerowany automatycznie">
            <a:extLst>
              <a:ext uri="{FF2B5EF4-FFF2-40B4-BE49-F238E27FC236}">
                <a16:creationId xmlns:a16="http://schemas.microsoft.com/office/drawing/2014/main" id="{74EF87EB-30AA-CE0A-D472-2AFAA2B2B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509" y="1803641"/>
            <a:ext cx="2370351" cy="2687161"/>
          </a:xfrm>
          <a:prstGeom prst="rect">
            <a:avLst/>
          </a:prstGeom>
        </p:spPr>
      </p:pic>
      <p:pic>
        <p:nvPicPr>
          <p:cNvPr id="2" name="Obraz 1" descr="Obraz zawierający tekst, Czcionka, zrzut ekranu, design&#10;&#10;Opis wygenerowany automatycznie">
            <a:extLst>
              <a:ext uri="{FF2B5EF4-FFF2-40B4-BE49-F238E27FC236}">
                <a16:creationId xmlns:a16="http://schemas.microsoft.com/office/drawing/2014/main" id="{2F36D856-D062-0B7E-6F6C-33FFE71F5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24" y="4806086"/>
            <a:ext cx="864049" cy="78624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DF5EE22-CB35-F4E1-6CB5-089FF7E70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355" y="1842129"/>
            <a:ext cx="2217937" cy="2563822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id="{2565DB5E-D083-FF30-FFEB-79AD2BF6DB8A}"/>
              </a:ext>
            </a:extLst>
          </p:cNvPr>
          <p:cNvSpPr/>
          <p:nvPr/>
        </p:nvSpPr>
        <p:spPr>
          <a:xfrm>
            <a:off x="6918302" y="10261"/>
            <a:ext cx="2225698" cy="845145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strike="sngStrike">
              <a:highlight>
                <a:srgbClr val="35F0CC"/>
              </a:highlight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934FFD7F-3412-4885-14C9-EF721ED7F7A1}"/>
              </a:ext>
            </a:extLst>
          </p:cNvPr>
          <p:cNvSpPr/>
          <p:nvPr/>
        </p:nvSpPr>
        <p:spPr>
          <a:xfrm>
            <a:off x="-1" y="1"/>
            <a:ext cx="7352027" cy="845145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EF78CBD-E547-D7D4-A1C2-89B930983DFF}"/>
              </a:ext>
            </a:extLst>
          </p:cNvPr>
          <p:cNvSpPr txBox="1">
            <a:spLocks/>
          </p:cNvSpPr>
          <p:nvPr/>
        </p:nvSpPr>
        <p:spPr>
          <a:xfrm>
            <a:off x="288235" y="209921"/>
            <a:ext cx="6761493" cy="52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ICON-LAM vs COSMO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D89C3A99-022A-F7B9-1FF0-6B69B77DB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52027" y="179978"/>
            <a:ext cx="1391352" cy="5057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737402" y="1510261"/>
            <a:ext cx="1333531" cy="2963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1" tIns="40816" rIns="81641" bIns="40816" anchor="t" anchorCtr="1" compatLnSpc="0">
            <a:spAutoFit/>
          </a:bodyPr>
          <a:lstStyle/>
          <a:p>
            <a:pPr algn="ctr" defTabSz="829452" hangingPunct="0"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51" err="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Summer</a:t>
            </a:r>
            <a:r>
              <a:rPr lang="pl-PL" sz="145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 2023</a:t>
            </a:r>
            <a:endParaRPr lang="pl-PL" sz="1451">
              <a:solidFill>
                <a:srgbClr val="000000"/>
              </a:solidFill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8" name="Tytuł 7"/>
          <p:cNvSpPr txBox="1">
            <a:spLocks noGrp="1"/>
          </p:cNvSpPr>
          <p:nvPr>
            <p:ph type="title" idx="4294967295"/>
          </p:nvPr>
        </p:nvSpPr>
        <p:spPr>
          <a:xfrm>
            <a:off x="1" y="807572"/>
            <a:ext cx="9143431" cy="594906"/>
          </a:xfrm>
        </p:spPr>
        <p:txBody>
          <a:bodyPr>
            <a:spAutoFit/>
          </a:bodyPr>
          <a:lstStyle/>
          <a:p>
            <a:r>
              <a:rPr lang="en-US" sz="1814">
                <a:latin typeface="Liberation Sans"/>
              </a:rPr>
              <a:t>Wind speed (m/s), JJA 2023 - MAM 2024</a:t>
            </a:r>
            <a:br>
              <a:rPr lang="en-US" sz="1814">
                <a:latin typeface="Liberation Sans"/>
              </a:rPr>
            </a:br>
            <a:r>
              <a:rPr lang="en-US" sz="1451">
                <a:latin typeface="Liberation Sans"/>
              </a:rPr>
              <a:t>Reduction of RMSE [%</a:t>
            </a:r>
            <a:r>
              <a:rPr lang="en-US" sz="1814">
                <a:latin typeface="Liberation Sans"/>
              </a:rPr>
              <a:t>]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988827" y="1510261"/>
            <a:ext cx="1271783" cy="2963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1" tIns="40816" rIns="81641" bIns="40816" anchor="t" anchorCtr="1" compatLnSpc="0">
            <a:spAutoFit/>
          </a:bodyPr>
          <a:lstStyle/>
          <a:p>
            <a:pPr algn="ctr" defTabSz="829452" hangingPunct="0"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51" err="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Autumn</a:t>
            </a:r>
            <a:r>
              <a:rPr lang="pl-PL" sz="145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 2023</a:t>
            </a:r>
            <a:endParaRPr lang="pl-PL" sz="1451">
              <a:solidFill>
                <a:srgbClr val="000000"/>
              </a:solidFill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293869" y="1510261"/>
            <a:ext cx="1168101" cy="2963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1" tIns="40816" rIns="81641" bIns="40816" anchor="t" anchorCtr="1" compatLnSpc="0">
            <a:spAutoFit/>
          </a:bodyPr>
          <a:lstStyle/>
          <a:p>
            <a:pPr algn="ctr" defTabSz="829452" hangingPunct="0"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5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Winter 2024</a:t>
            </a:r>
            <a:endParaRPr lang="pl-PL" sz="1451">
              <a:solidFill>
                <a:srgbClr val="000000"/>
              </a:solidFill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481605" y="1510261"/>
            <a:ext cx="1168421" cy="2963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41" tIns="40816" rIns="81641" bIns="40816" anchor="t" anchorCtr="1" compatLnSpc="0">
            <a:spAutoFit/>
          </a:bodyPr>
          <a:lstStyle/>
          <a:p>
            <a:pPr algn="ctr" defTabSz="829452" hangingPunct="0"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51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Spring 2024</a:t>
            </a:r>
            <a:endParaRPr lang="pl-PL" sz="1451">
              <a:solidFill>
                <a:srgbClr val="000000"/>
              </a:solidFill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240554" y="4765978"/>
            <a:ext cx="7796736" cy="865506"/>
          </a:xfrm>
          <a:prstGeom prst="rect">
            <a:avLst/>
          </a:prstGeom>
          <a:noFill/>
        </p:spPr>
        <p:txBody>
          <a:bodyPr wrap="square" lIns="82944" tIns="41472" rIns="82944" bIns="41472" rtlCol="0" anchor="t">
            <a:spAutoFit/>
          </a:bodyPr>
          <a:lstStyle/>
          <a:p>
            <a:r>
              <a:rPr lang="en-GB" sz="1270"/>
              <a:t>ICON-PL </a:t>
            </a:r>
            <a:r>
              <a:rPr lang="pl-PL" sz="1270" err="1"/>
              <a:t>generally</a:t>
            </a:r>
            <a:r>
              <a:rPr lang="pl-PL" sz="1270"/>
              <a:t> </a:t>
            </a:r>
            <a:r>
              <a:rPr lang="en-GB" sz="1270"/>
              <a:t>ha</a:t>
            </a:r>
            <a:r>
              <a:rPr lang="pl-PL" sz="1270"/>
              <a:t>s</a:t>
            </a:r>
            <a:r>
              <a:rPr lang="en-GB" sz="1270"/>
              <a:t> </a:t>
            </a:r>
            <a:r>
              <a:rPr lang="pl-PL" sz="1270"/>
              <a:t>a </a:t>
            </a:r>
            <a:r>
              <a:rPr lang="pl-PL" sz="1270" err="1"/>
              <a:t>reduced</a:t>
            </a:r>
            <a:r>
              <a:rPr lang="pl-PL" sz="1270"/>
              <a:t> RMSE </a:t>
            </a:r>
            <a:r>
              <a:rPr lang="pl-PL" sz="1270" err="1"/>
              <a:t>compared</a:t>
            </a:r>
            <a:r>
              <a:rPr lang="pl-PL" sz="1270"/>
              <a:t> to COSMO-CE-PL for wind </a:t>
            </a:r>
            <a:r>
              <a:rPr lang="pl-PL" sz="1270" err="1"/>
              <a:t>speed</a:t>
            </a:r>
            <a:r>
              <a:rPr lang="pl-PL" sz="1270"/>
              <a:t> </a:t>
            </a:r>
            <a:r>
              <a:rPr lang="pl-PL" sz="1270" err="1"/>
              <a:t>throughout</a:t>
            </a:r>
            <a:r>
              <a:rPr lang="pl-PL" sz="1270"/>
              <a:t> the </a:t>
            </a:r>
            <a:r>
              <a:rPr lang="pl-PL" sz="1270" err="1"/>
              <a:t>depth</a:t>
            </a:r>
            <a:r>
              <a:rPr lang="pl-PL" sz="1270"/>
              <a:t> of the </a:t>
            </a:r>
            <a:r>
              <a:rPr lang="pl-PL" sz="1270" err="1"/>
              <a:t>atmosphere</a:t>
            </a:r>
            <a:r>
              <a:rPr lang="pl-PL" sz="1270"/>
              <a:t> and for </a:t>
            </a:r>
            <a:r>
              <a:rPr lang="pl-PL" sz="1270" err="1"/>
              <a:t>all</a:t>
            </a:r>
            <a:r>
              <a:rPr lang="pl-PL" sz="1270"/>
              <a:t> </a:t>
            </a:r>
            <a:r>
              <a:rPr lang="pl-PL" sz="1270" err="1"/>
              <a:t>seasons</a:t>
            </a:r>
            <a:r>
              <a:rPr lang="pl-PL" sz="1270"/>
              <a:t>. The </a:t>
            </a:r>
            <a:r>
              <a:rPr lang="pl-PL" sz="1270" err="1"/>
              <a:t>reduction</a:t>
            </a:r>
            <a:r>
              <a:rPr lang="pl-PL" sz="1270"/>
              <a:t> </a:t>
            </a:r>
            <a:r>
              <a:rPr lang="pl-PL" sz="1270" err="1"/>
              <a:t>is</a:t>
            </a:r>
            <a:r>
              <a:rPr lang="pl-PL" sz="1270"/>
              <a:t> </a:t>
            </a:r>
            <a:r>
              <a:rPr lang="pl-PL" sz="1270" err="1"/>
              <a:t>greatest</a:t>
            </a:r>
            <a:r>
              <a:rPr lang="pl-PL" sz="1270"/>
              <a:t> </a:t>
            </a:r>
            <a:r>
              <a:rPr lang="pl-PL" sz="1270" err="1"/>
              <a:t>between</a:t>
            </a:r>
            <a:r>
              <a:rPr lang="pl-PL" sz="1270"/>
              <a:t> 150-950hPa in </a:t>
            </a:r>
            <a:r>
              <a:rPr lang="pl-PL" sz="1270" err="1"/>
              <a:t>Autumn</a:t>
            </a:r>
            <a:r>
              <a:rPr lang="pl-PL" sz="1270"/>
              <a:t> and Winter. </a:t>
            </a:r>
          </a:p>
          <a:p>
            <a:r>
              <a:rPr lang="pl-PL" sz="1270" err="1"/>
              <a:t>There</a:t>
            </a:r>
            <a:r>
              <a:rPr lang="pl-PL" sz="1270"/>
              <a:t> </a:t>
            </a:r>
            <a:r>
              <a:rPr lang="pl-PL" sz="1270" err="1"/>
              <a:t>is</a:t>
            </a:r>
            <a:r>
              <a:rPr lang="pl-PL" sz="1270"/>
              <a:t> </a:t>
            </a:r>
            <a:r>
              <a:rPr lang="pl-PL" sz="1270" err="1"/>
              <a:t>an</a:t>
            </a:r>
            <a:r>
              <a:rPr lang="pl-PL" sz="1270"/>
              <a:t> </a:t>
            </a:r>
            <a:r>
              <a:rPr lang="pl-PL" sz="1270" err="1"/>
              <a:t>increase</a:t>
            </a:r>
            <a:r>
              <a:rPr lang="pl-PL" sz="1270"/>
              <a:t> in RMSE </a:t>
            </a:r>
            <a:r>
              <a:rPr lang="pl-PL" sz="1270" err="1"/>
              <a:t>at</a:t>
            </a:r>
            <a:r>
              <a:rPr lang="pl-PL" sz="1270"/>
              <a:t> the top of the </a:t>
            </a:r>
            <a:r>
              <a:rPr lang="pl-PL" sz="1270" err="1"/>
              <a:t>atmosphere</a:t>
            </a:r>
            <a:r>
              <a:rPr lang="pl-PL" sz="1270"/>
              <a:t> (100-200hPa) and  </a:t>
            </a:r>
            <a:r>
              <a:rPr lang="pl-PL" sz="1270" err="1"/>
              <a:t>around</a:t>
            </a:r>
            <a:r>
              <a:rPr lang="pl-PL" sz="1270"/>
              <a:t> 250hPa in Spring. </a:t>
            </a:r>
            <a:endParaRPr lang="pl-PL" sz="1270">
              <a:ea typeface="Calibri"/>
              <a:cs typeface="Calibri"/>
            </a:endParaRPr>
          </a:p>
        </p:txBody>
      </p:sp>
      <p:pic>
        <p:nvPicPr>
          <p:cNvPr id="14" name="Obraz 13" descr="Obraz zawierający tekst, zrzut ekranu, diagram, numer&#10;&#10;Opis wygenerowany automatycznie">
            <a:extLst>
              <a:ext uri="{FF2B5EF4-FFF2-40B4-BE49-F238E27FC236}">
                <a16:creationId xmlns:a16="http://schemas.microsoft.com/office/drawing/2014/main" id="{FB7AA28B-02C8-5A38-F219-5ACE36234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4" y="1906430"/>
            <a:ext cx="2205823" cy="2565384"/>
          </a:xfrm>
          <a:prstGeom prst="rect">
            <a:avLst/>
          </a:prstGeom>
        </p:spPr>
      </p:pic>
      <p:pic>
        <p:nvPicPr>
          <p:cNvPr id="15" name="Obraz 14" descr="Obraz zawierający tekst, zrzut ekranu, diagram, numer&#10;&#10;Opis wygenerowany automatycznie">
            <a:extLst>
              <a:ext uri="{FF2B5EF4-FFF2-40B4-BE49-F238E27FC236}">
                <a16:creationId xmlns:a16="http://schemas.microsoft.com/office/drawing/2014/main" id="{22DF41A0-FC96-A0B3-F9EA-620C9538E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058" y="1875174"/>
            <a:ext cx="2249968" cy="2627871"/>
          </a:xfrm>
          <a:prstGeom prst="rect">
            <a:avLst/>
          </a:prstGeom>
        </p:spPr>
      </p:pic>
      <p:pic>
        <p:nvPicPr>
          <p:cNvPr id="17" name="Obraz 16" descr="Obraz zawierający tekst, zrzut ekranu, Czcionka, diagram&#10;&#10;Opis wygenerowany automatycznie">
            <a:extLst>
              <a:ext uri="{FF2B5EF4-FFF2-40B4-BE49-F238E27FC236}">
                <a16:creationId xmlns:a16="http://schemas.microsoft.com/office/drawing/2014/main" id="{05F6F088-3D4B-9EEF-5A71-3D5C38829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085" y="1911885"/>
            <a:ext cx="2279452" cy="2637821"/>
          </a:xfrm>
          <a:prstGeom prst="rect">
            <a:avLst/>
          </a:prstGeom>
        </p:spPr>
      </p:pic>
      <p:pic>
        <p:nvPicPr>
          <p:cNvPr id="2" name="Obraz 1" descr="Obraz zawierający tekst, Czcionka, zrzut ekranu, design&#10;&#10;Opis wygenerowany automatycznie">
            <a:extLst>
              <a:ext uri="{FF2B5EF4-FFF2-40B4-BE49-F238E27FC236}">
                <a16:creationId xmlns:a16="http://schemas.microsoft.com/office/drawing/2014/main" id="{52FE66C0-5817-804A-624F-52C91D884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24" y="4806086"/>
            <a:ext cx="864049" cy="78624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524ED18-9ECE-2EBD-5BC7-C584AB58B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6565" y="1902786"/>
            <a:ext cx="2294944" cy="2452173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id="{4D4E6593-6B98-59DD-E63E-DDF63C5C90E8}"/>
              </a:ext>
            </a:extLst>
          </p:cNvPr>
          <p:cNvSpPr/>
          <p:nvPr/>
        </p:nvSpPr>
        <p:spPr>
          <a:xfrm>
            <a:off x="6918302" y="10261"/>
            <a:ext cx="2225698" cy="845145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strike="sngStrike">
              <a:highlight>
                <a:srgbClr val="35F0CC"/>
              </a:highlight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3EBE2E1E-037A-C495-E7DD-F01357BFB228}"/>
              </a:ext>
            </a:extLst>
          </p:cNvPr>
          <p:cNvSpPr/>
          <p:nvPr/>
        </p:nvSpPr>
        <p:spPr>
          <a:xfrm>
            <a:off x="-1" y="1"/>
            <a:ext cx="7352027" cy="845145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B5A2C2C-DF47-9CCC-9C1D-2493DF7AE512}"/>
              </a:ext>
            </a:extLst>
          </p:cNvPr>
          <p:cNvSpPr txBox="1">
            <a:spLocks/>
          </p:cNvSpPr>
          <p:nvPr/>
        </p:nvSpPr>
        <p:spPr>
          <a:xfrm>
            <a:off x="288235" y="209921"/>
            <a:ext cx="6761493" cy="52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ICON-LAM vs COSMO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B36EC833-CDE7-63DE-E4BA-8395D24C9A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52027" y="179978"/>
            <a:ext cx="1391352" cy="5057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Obraz 50">
            <a:extLst>
              <a:ext uri="{FF2B5EF4-FFF2-40B4-BE49-F238E27FC236}">
                <a16:creationId xmlns:a16="http://schemas.microsoft.com/office/drawing/2014/main" id="{AB0114C2-3F35-4A38-CE71-8FE3178CC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4" y="4440519"/>
            <a:ext cx="2870664" cy="1232855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2F547950-7F78-406D-8859-3A0F9CBC4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119" y="766449"/>
            <a:ext cx="31564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de-DE" dirty="0">
                <a:solidFill>
                  <a:srgbClr val="000000"/>
                </a:solidFill>
                <a:latin typeface="Arial" panose="020B0604020202020204" pitchFamily="34" charset="0"/>
              </a:rPr>
              <a:t>ICON    -&gt; COSMO 7km </a:t>
            </a:r>
          </a:p>
        </p:txBody>
      </p:sp>
      <p:grpSp>
        <p:nvGrpSpPr>
          <p:cNvPr id="45" name="Grupa 44">
            <a:extLst>
              <a:ext uri="{FF2B5EF4-FFF2-40B4-BE49-F238E27FC236}">
                <a16:creationId xmlns:a16="http://schemas.microsoft.com/office/drawing/2014/main" id="{9AE517D2-3670-DD51-9AFC-93FC19083540}"/>
              </a:ext>
            </a:extLst>
          </p:cNvPr>
          <p:cNvGrpSpPr/>
          <p:nvPr/>
        </p:nvGrpSpPr>
        <p:grpSpPr>
          <a:xfrm>
            <a:off x="56622" y="1147855"/>
            <a:ext cx="9030756" cy="3509494"/>
            <a:chOff x="0" y="1235933"/>
            <a:chExt cx="9030756" cy="3509494"/>
          </a:xfrm>
        </p:grpSpPr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A0FF2DE7-8A13-C8F9-F2E6-4D7A3CE89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35933"/>
              <a:ext cx="7302148" cy="2707700"/>
            </a:xfrm>
            <a:prstGeom prst="rect">
              <a:avLst/>
            </a:prstGeom>
          </p:spPr>
        </p:pic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86FEE3BA-2FE7-E899-1F53-DF00E0F4096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7384036" y="1402675"/>
              <a:ext cx="159789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products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verification</a:t>
              </a:r>
              <a:endParaRPr lang="pl-PL" altLang="pl-PL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statistical</a:t>
              </a:r>
              <a:r>
                <a:rPr lang="pl-PL" altLang="pl-PL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l-PL" altLang="pl-PL" sz="1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postprocessing</a:t>
              </a:r>
              <a:endParaRPr lang="de-DE" altLang="pl-PL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F31D2418-5C21-016E-040D-218C16710B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2243" y="3793388"/>
              <a:ext cx="2388867" cy="746012"/>
              <a:chOff x="2336112" y="5028215"/>
              <a:chExt cx="1698999" cy="1372513"/>
            </a:xfrm>
          </p:grpSpPr>
          <p:grpSp>
            <p:nvGrpSpPr>
              <p:cNvPr id="19" name="Group 2">
                <a:extLst>
                  <a:ext uri="{FF2B5EF4-FFF2-40B4-BE49-F238E27FC236}">
                    <a16:creationId xmlns:a16="http://schemas.microsoft.com/office/drawing/2014/main" id="{73E9AE83-07A3-24F2-A4C5-3649283F5E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47418" y="5028215"/>
                <a:ext cx="1188197" cy="473557"/>
                <a:chOff x="2188497" y="5727133"/>
                <a:chExt cx="1404784" cy="473557"/>
              </a:xfrm>
            </p:grpSpPr>
            <p:sp>
              <p:nvSpPr>
                <p:cNvPr id="21" name="Line 21">
                  <a:extLst>
                    <a:ext uri="{FF2B5EF4-FFF2-40B4-BE49-F238E27FC236}">
                      <a16:creationId xmlns:a16="http://schemas.microsoft.com/office/drawing/2014/main" id="{C2DA2679-D7D0-46CB-5C89-2EC7B3F786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88497" y="6183227"/>
                  <a:ext cx="1404784" cy="174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 xmlns:lc="http://schemas.openxmlformats.org/drawingml/2006/lockedCanvas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pl-P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2" name="Freeform 22">
                  <a:extLst>
                    <a:ext uri="{FF2B5EF4-FFF2-40B4-BE49-F238E27FC236}">
                      <a16:creationId xmlns:a16="http://schemas.microsoft.com/office/drawing/2014/main" id="{96B85670-9D0E-20A9-31BD-718E81058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4212" y="5765737"/>
                  <a:ext cx="97659" cy="384205"/>
                </a:xfrm>
                <a:custGeom>
                  <a:avLst/>
                  <a:gdLst>
                    <a:gd name="T0" fmla="*/ 0 w 52"/>
                    <a:gd name="T1" fmla="*/ 2147483646 h 194"/>
                    <a:gd name="T2" fmla="*/ 2147483646 w 52"/>
                    <a:gd name="T3" fmla="*/ 2147483646 h 194"/>
                    <a:gd name="T4" fmla="*/ 0 w 52"/>
                    <a:gd name="T5" fmla="*/ 2147483646 h 194"/>
                    <a:gd name="T6" fmla="*/ 2147483646 w 52"/>
                    <a:gd name="T7" fmla="*/ 2147483646 h 194"/>
                    <a:gd name="T8" fmla="*/ 2147483646 w 52"/>
                    <a:gd name="T9" fmla="*/ 0 h 1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2"/>
                    <a:gd name="T16" fmla="*/ 0 h 194"/>
                    <a:gd name="T17" fmla="*/ 52 w 52"/>
                    <a:gd name="T18" fmla="*/ 194 h 1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" h="194">
                      <a:moveTo>
                        <a:pt x="0" y="194"/>
                      </a:moveTo>
                      <a:cubicBezTo>
                        <a:pt x="23" y="178"/>
                        <a:pt x="46" y="163"/>
                        <a:pt x="46" y="148"/>
                      </a:cubicBezTo>
                      <a:cubicBezTo>
                        <a:pt x="46" y="133"/>
                        <a:pt x="0" y="118"/>
                        <a:pt x="0" y="103"/>
                      </a:cubicBezTo>
                      <a:cubicBezTo>
                        <a:pt x="0" y="88"/>
                        <a:pt x="40" y="75"/>
                        <a:pt x="46" y="58"/>
                      </a:cubicBezTo>
                      <a:cubicBezTo>
                        <a:pt x="52" y="41"/>
                        <a:pt x="39" y="12"/>
                        <a:pt x="37" y="0"/>
                      </a:cubicBezTo>
                    </a:path>
                  </a:pathLst>
                </a:custGeom>
                <a:noFill/>
                <a:ln w="9525">
                  <a:solidFill>
                    <a:srgbClr val="CC3300"/>
                  </a:solidFill>
                  <a:round/>
                  <a:headEnd type="non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 xmlns:lc="http://schemas.openxmlformats.org/drawingml/2006/lockedCanvas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pl-P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3" name="Freeform 23">
                  <a:extLst>
                    <a:ext uri="{FF2B5EF4-FFF2-40B4-BE49-F238E27FC236}">
                      <a16:creationId xmlns:a16="http://schemas.microsoft.com/office/drawing/2014/main" id="{B11ED00F-7604-DAAF-04CA-551FC8505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6993" y="5765737"/>
                  <a:ext cx="97659" cy="384205"/>
                </a:xfrm>
                <a:custGeom>
                  <a:avLst/>
                  <a:gdLst>
                    <a:gd name="T0" fmla="*/ 0 w 52"/>
                    <a:gd name="T1" fmla="*/ 2147483646 h 194"/>
                    <a:gd name="T2" fmla="*/ 2147483646 w 52"/>
                    <a:gd name="T3" fmla="*/ 2147483646 h 194"/>
                    <a:gd name="T4" fmla="*/ 0 w 52"/>
                    <a:gd name="T5" fmla="*/ 2147483646 h 194"/>
                    <a:gd name="T6" fmla="*/ 2147483646 w 52"/>
                    <a:gd name="T7" fmla="*/ 2147483646 h 194"/>
                    <a:gd name="T8" fmla="*/ 2147483646 w 52"/>
                    <a:gd name="T9" fmla="*/ 0 h 1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2"/>
                    <a:gd name="T16" fmla="*/ 0 h 194"/>
                    <a:gd name="T17" fmla="*/ 52 w 52"/>
                    <a:gd name="T18" fmla="*/ 194 h 1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" h="194">
                      <a:moveTo>
                        <a:pt x="0" y="194"/>
                      </a:moveTo>
                      <a:cubicBezTo>
                        <a:pt x="23" y="178"/>
                        <a:pt x="46" y="163"/>
                        <a:pt x="46" y="148"/>
                      </a:cubicBezTo>
                      <a:cubicBezTo>
                        <a:pt x="46" y="133"/>
                        <a:pt x="0" y="118"/>
                        <a:pt x="0" y="103"/>
                      </a:cubicBezTo>
                      <a:cubicBezTo>
                        <a:pt x="0" y="88"/>
                        <a:pt x="40" y="75"/>
                        <a:pt x="46" y="58"/>
                      </a:cubicBezTo>
                      <a:cubicBezTo>
                        <a:pt x="52" y="41"/>
                        <a:pt x="39" y="12"/>
                        <a:pt x="37" y="0"/>
                      </a:cubicBezTo>
                    </a:path>
                  </a:pathLst>
                </a:custGeom>
                <a:noFill/>
                <a:ln w="9525">
                  <a:solidFill>
                    <a:srgbClr val="CC3300"/>
                  </a:solidFill>
                  <a:round/>
                  <a:headEnd type="non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 xmlns:lc="http://schemas.openxmlformats.org/drawingml/2006/lockedCanvas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pl-P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  <p:sp>
              <p:nvSpPr>
                <p:cNvPr id="24" name="Freeform 24">
                  <a:extLst>
                    <a:ext uri="{FF2B5EF4-FFF2-40B4-BE49-F238E27FC236}">
                      <a16:creationId xmlns:a16="http://schemas.microsoft.com/office/drawing/2014/main" id="{5A49F7D0-964C-1985-EBBD-56642AC1E7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8127" y="5727133"/>
                  <a:ext cx="99537" cy="384205"/>
                </a:xfrm>
                <a:custGeom>
                  <a:avLst/>
                  <a:gdLst>
                    <a:gd name="T0" fmla="*/ 0 w 52"/>
                    <a:gd name="T1" fmla="*/ 2147483646 h 194"/>
                    <a:gd name="T2" fmla="*/ 2147483646 w 52"/>
                    <a:gd name="T3" fmla="*/ 2147483646 h 194"/>
                    <a:gd name="T4" fmla="*/ 0 w 52"/>
                    <a:gd name="T5" fmla="*/ 2147483646 h 194"/>
                    <a:gd name="T6" fmla="*/ 2147483646 w 52"/>
                    <a:gd name="T7" fmla="*/ 2147483646 h 194"/>
                    <a:gd name="T8" fmla="*/ 2147483646 w 52"/>
                    <a:gd name="T9" fmla="*/ 0 h 1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2"/>
                    <a:gd name="T16" fmla="*/ 0 h 194"/>
                    <a:gd name="T17" fmla="*/ 52 w 52"/>
                    <a:gd name="T18" fmla="*/ 194 h 1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" h="194">
                      <a:moveTo>
                        <a:pt x="0" y="194"/>
                      </a:moveTo>
                      <a:cubicBezTo>
                        <a:pt x="23" y="178"/>
                        <a:pt x="46" y="163"/>
                        <a:pt x="46" y="148"/>
                      </a:cubicBezTo>
                      <a:cubicBezTo>
                        <a:pt x="46" y="133"/>
                        <a:pt x="0" y="118"/>
                        <a:pt x="0" y="103"/>
                      </a:cubicBezTo>
                      <a:cubicBezTo>
                        <a:pt x="0" y="88"/>
                        <a:pt x="40" y="75"/>
                        <a:pt x="46" y="58"/>
                      </a:cubicBezTo>
                      <a:cubicBezTo>
                        <a:pt x="52" y="41"/>
                        <a:pt x="39" y="12"/>
                        <a:pt x="37" y="0"/>
                      </a:cubicBezTo>
                    </a:path>
                  </a:pathLst>
                </a:custGeom>
                <a:noFill/>
                <a:ln w="9525">
                  <a:solidFill>
                    <a:srgbClr val="CC3300"/>
                  </a:solidFill>
                  <a:round/>
                  <a:headEnd type="non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 xmlns:lc="http://schemas.openxmlformats.org/drawingml/2006/lockedCanvas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pl-P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350"/>
                </a:p>
              </p:txBody>
            </p:sp>
          </p:grpSp>
          <p:sp>
            <p:nvSpPr>
              <p:cNvPr id="20" name="Prostokąt 19">
                <a:extLst>
                  <a:ext uri="{FF2B5EF4-FFF2-40B4-BE49-F238E27FC236}">
                    <a16:creationId xmlns:a16="http://schemas.microsoft.com/office/drawing/2014/main" id="{A1D40ABB-9128-F03B-9884-2C220A653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112" y="5438108"/>
                <a:ext cx="1698999" cy="962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l-PL" altLang="pl-PL" sz="1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PERTURBATIONS:</a:t>
                </a:r>
              </a:p>
              <a:p>
                <a:pPr>
                  <a:spcBef>
                    <a:spcPct val="0"/>
                  </a:spcBef>
                </a:pPr>
                <a:r>
                  <a:rPr lang="pl-PL" altLang="pl-PL" sz="1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C-</a:t>
                </a:r>
                <a:r>
                  <a:rPr lang="pl-PL" altLang="pl-PL" sz="14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Soil</a:t>
                </a:r>
                <a:r>
                  <a:rPr lang="pl-PL" altLang="pl-PL" sz="1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, surf </a:t>
                </a:r>
                <a:r>
                  <a:rPr lang="pl-PL" altLang="pl-PL" sz="14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temperature</a:t>
                </a:r>
                <a:endParaRPr lang="pl-PL" altLang="pl-PL" sz="14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2" name="Picture 4" descr="ensemblism">
              <a:extLst>
                <a:ext uri="{FF2B5EF4-FFF2-40B4-BE49-F238E27FC236}">
                  <a16:creationId xmlns:a16="http://schemas.microsoft.com/office/drawing/2014/main" id="{F9BB92D0-46F7-4EA1-A41B-5C0D2F501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8753" y="2319467"/>
              <a:ext cx="1342003" cy="1218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E51023C5-B23A-49E7-8C37-1331AB0AD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0572" y="3081529"/>
              <a:ext cx="102512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en-US" sz="900" err="1">
                  <a:solidFill>
                    <a:srgbClr val="000000"/>
                  </a:solidFill>
                  <a:latin typeface="Arial" panose="020B0604020202020204" pitchFamily="34" charset="0"/>
                </a:rPr>
                <a:t>Soil</a:t>
              </a:r>
              <a:r>
                <a:rPr lang="pl-PL" altLang="en-US" sz="90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l-PL" altLang="en-US" sz="900" err="1">
                  <a:solidFill>
                    <a:srgbClr val="000000"/>
                  </a:solidFill>
                  <a:latin typeface="Arial" panose="020B0604020202020204" pitchFamily="34" charset="0"/>
                </a:rPr>
                <a:t>physics</a:t>
              </a:r>
              <a:endParaRPr lang="pl-PL" altLang="en-US" sz="900">
                <a:latin typeface="Arial" panose="020B0604020202020204" pitchFamily="34" charset="0"/>
              </a:endParaRPr>
            </a:p>
          </p:txBody>
        </p:sp>
        <p:cxnSp>
          <p:nvCxnSpPr>
            <p:cNvPr id="27" name="Łącznik prosty ze strzałką 26">
              <a:extLst>
                <a:ext uri="{FF2B5EF4-FFF2-40B4-BE49-F238E27FC236}">
                  <a16:creationId xmlns:a16="http://schemas.microsoft.com/office/drawing/2014/main" id="{D2D92103-3551-C88B-FE8E-D33A74A573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290668" y="2440047"/>
              <a:ext cx="531180" cy="232017"/>
            </a:xfrm>
            <a:prstGeom prst="straightConnector1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noFill/>
                </a14:hiddenFill>
              </a:ext>
            </a:extLst>
          </p:spPr>
        </p:cxn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9C713113-1C5E-3190-5C28-56EA45E1F152}"/>
                </a:ext>
              </a:extLst>
            </p:cNvPr>
            <p:cNvGrpSpPr/>
            <p:nvPr/>
          </p:nvGrpSpPr>
          <p:grpSpPr>
            <a:xfrm>
              <a:off x="2108614" y="3948461"/>
              <a:ext cx="2851019" cy="796966"/>
              <a:chOff x="2045784" y="2719990"/>
              <a:chExt cx="2022340" cy="1019816"/>
            </a:xfrm>
          </p:grpSpPr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D2249800-3950-6E7D-8CD5-26A6CC1779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8059" y="2734155"/>
                <a:ext cx="65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endParaRPr lang="pl-PL" altLang="pl-PL" sz="1500" i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" name="Elipsa 136">
                <a:extLst>
                  <a:ext uri="{FF2B5EF4-FFF2-40B4-BE49-F238E27FC236}">
                    <a16:creationId xmlns:a16="http://schemas.microsoft.com/office/drawing/2014/main" id="{351C2687-EF6F-6392-49CB-966647257BC0}"/>
                  </a:ext>
                </a:extLst>
              </p:cNvPr>
              <p:cNvSpPr/>
              <p:nvPr/>
            </p:nvSpPr>
            <p:spPr>
              <a:xfrm>
                <a:off x="2154725" y="2719990"/>
                <a:ext cx="1782162" cy="101981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pl-PL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1" name="Grupa 112">
                <a:extLst>
                  <a:ext uri="{FF2B5EF4-FFF2-40B4-BE49-F238E27FC236}">
                    <a16:creationId xmlns:a16="http://schemas.microsoft.com/office/drawing/2014/main" id="{F4235B75-65FE-FF8B-BDBA-2E6B587CF8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45784" y="2757246"/>
                <a:ext cx="1703451" cy="971996"/>
                <a:chOff x="4965697" y="2492896"/>
                <a:chExt cx="2272013" cy="1295400"/>
              </a:xfrm>
            </p:grpSpPr>
            <p:grpSp>
              <p:nvGrpSpPr>
                <p:cNvPr id="32" name="Grupa 109">
                  <a:extLst>
                    <a:ext uri="{FF2B5EF4-FFF2-40B4-BE49-F238E27FC236}">
                      <a16:creationId xmlns:a16="http://schemas.microsoft.com/office/drawing/2014/main" id="{EE7D7CEA-0ACB-3F3F-E0D4-3442D19B91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012160" y="2492896"/>
                  <a:ext cx="1225550" cy="1295400"/>
                  <a:chOff x="6430615" y="2011759"/>
                  <a:chExt cx="1225550" cy="1295400"/>
                </a:xfrm>
              </p:grpSpPr>
              <p:pic>
                <p:nvPicPr>
                  <p:cNvPr id="34" name="Picture 26">
                    <a:extLst>
                      <a:ext uri="{FF2B5EF4-FFF2-40B4-BE49-F238E27FC236}">
                        <a16:creationId xmlns:a16="http://schemas.microsoft.com/office/drawing/2014/main" id="{D5161927-FA7A-F17B-752F-87F0022CC9B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437" t="16911" r="13930" b="17079"/>
                  <a:stretch>
                    <a:fillRect/>
                  </a:stretch>
                </p:blipFill>
                <p:spPr bwMode="auto">
                  <a:xfrm>
                    <a:off x="6731333" y="2246385"/>
                    <a:ext cx="625476" cy="790573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5" name="Line 28">
                    <a:extLst>
                      <a:ext uri="{FF2B5EF4-FFF2-40B4-BE49-F238E27FC236}">
                        <a16:creationId xmlns:a16="http://schemas.microsoft.com/office/drawing/2014/main" id="{F10FCF93-F2FB-FE7A-1DF2-0EFBD622C5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5400000">
                    <a:off x="6827490" y="3199209"/>
                    <a:ext cx="21590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pl-PL" sz="135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" name="Line 29">
                    <a:extLst>
                      <a:ext uri="{FF2B5EF4-FFF2-40B4-BE49-F238E27FC236}">
                        <a16:creationId xmlns:a16="http://schemas.microsoft.com/office/drawing/2014/main" id="{985D38F0-B2B8-E40E-C9F4-E441C5EFAC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5400000">
                    <a:off x="7043390" y="3199209"/>
                    <a:ext cx="21590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pl-PL" sz="135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" name="Line 30">
                    <a:extLst>
                      <a:ext uri="{FF2B5EF4-FFF2-40B4-BE49-F238E27FC236}">
                        <a16:creationId xmlns:a16="http://schemas.microsoft.com/office/drawing/2014/main" id="{BAA43DA3-3F0B-5EFB-F5B2-B587B96C31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5400000">
                    <a:off x="6827490" y="2119709"/>
                    <a:ext cx="21590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pl-PL" sz="135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" name="Line 31">
                    <a:extLst>
                      <a:ext uri="{FF2B5EF4-FFF2-40B4-BE49-F238E27FC236}">
                        <a16:creationId xmlns:a16="http://schemas.microsoft.com/office/drawing/2014/main" id="{FE9B2258-CCDC-D0B9-2EA8-F243BCC5C5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5400000">
                    <a:off x="7043390" y="2119709"/>
                    <a:ext cx="21590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pl-PL" sz="135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" name="Line 33">
                    <a:extLst>
                      <a:ext uri="{FF2B5EF4-FFF2-40B4-BE49-F238E27FC236}">
                        <a16:creationId xmlns:a16="http://schemas.microsoft.com/office/drawing/2014/main" id="{99022B84-F074-72B1-6F50-7AD6F84227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430615" y="2443559"/>
                    <a:ext cx="28733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pl-PL" sz="135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" name="Line 34">
                    <a:extLst>
                      <a:ext uri="{FF2B5EF4-FFF2-40B4-BE49-F238E27FC236}">
                        <a16:creationId xmlns:a16="http://schemas.microsoft.com/office/drawing/2014/main" id="{90A81C54-E548-FD1D-DA22-226831A483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430615" y="2659459"/>
                    <a:ext cx="28733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pl-PL" sz="135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" name="Line 35">
                    <a:extLst>
                      <a:ext uri="{FF2B5EF4-FFF2-40B4-BE49-F238E27FC236}">
                        <a16:creationId xmlns:a16="http://schemas.microsoft.com/office/drawing/2014/main" id="{FA527FBC-FA8F-CB35-16ED-CBB24465EF6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430616" y="2875359"/>
                    <a:ext cx="28733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pl-PL" sz="135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" name="Line 37">
                    <a:extLst>
                      <a:ext uri="{FF2B5EF4-FFF2-40B4-BE49-F238E27FC236}">
                        <a16:creationId xmlns:a16="http://schemas.microsoft.com/office/drawing/2014/main" id="{61FE2CCE-0882-ECFF-C812-CA8982683F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367240" y="2659459"/>
                    <a:ext cx="288925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pl-PL" sz="135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" name="Line 38">
                    <a:extLst>
                      <a:ext uri="{FF2B5EF4-FFF2-40B4-BE49-F238E27FC236}">
                        <a16:creationId xmlns:a16="http://schemas.microsoft.com/office/drawing/2014/main" id="{88CD504B-4329-B32A-DC3D-FC61A39937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367240" y="2875359"/>
                    <a:ext cx="288925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pl-PL" sz="135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" name="Line 39">
                    <a:extLst>
                      <a:ext uri="{FF2B5EF4-FFF2-40B4-BE49-F238E27FC236}">
                        <a16:creationId xmlns:a16="http://schemas.microsoft.com/office/drawing/2014/main" id="{7BCCDB79-FAB4-2981-89D6-75C6CA0B007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367240" y="2443559"/>
                    <a:ext cx="288925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pl-PL" sz="135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3" name="Prostokąt 111">
                  <a:extLst>
                    <a:ext uri="{FF2B5EF4-FFF2-40B4-BE49-F238E27FC236}">
                      <a16:creationId xmlns:a16="http://schemas.microsoft.com/office/drawing/2014/main" id="{BC0ED694-EA81-E4A1-B629-6421A45546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65697" y="2879065"/>
                  <a:ext cx="1362521" cy="7690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pl-PL" altLang="de-DE" sz="105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ICON</a:t>
                  </a:r>
                  <a:r>
                    <a:rPr lang="de-DE" altLang="de-DE" sz="105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GFS,</a:t>
                  </a:r>
                  <a:endParaRPr lang="pl-PL" altLang="de-DE" sz="105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pl-PL" altLang="de-DE" sz="105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KENDA (EPS)</a:t>
                  </a:r>
                </a:p>
              </p:txBody>
            </p:sp>
          </p:grpSp>
        </p:grpSp>
      </p:grpSp>
      <p:sp>
        <p:nvSpPr>
          <p:cNvPr id="5" name="Rectangle 12">
            <a:extLst>
              <a:ext uri="{FF2B5EF4-FFF2-40B4-BE49-F238E27FC236}">
                <a16:creationId xmlns:a16="http://schemas.microsoft.com/office/drawing/2014/main" id="{3E91B1D4-894E-A904-B993-205D62ED0C60}"/>
              </a:ext>
            </a:extLst>
          </p:cNvPr>
          <p:cNvSpPr/>
          <p:nvPr/>
        </p:nvSpPr>
        <p:spPr>
          <a:xfrm>
            <a:off x="6926331" y="12257"/>
            <a:ext cx="2217669" cy="715618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>
              <a:highlight>
                <a:srgbClr val="35F0CC"/>
              </a:highlight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DFDE77B1-64B9-F792-9011-9C175DA02113}"/>
              </a:ext>
            </a:extLst>
          </p:cNvPr>
          <p:cNvSpPr/>
          <p:nvPr/>
        </p:nvSpPr>
        <p:spPr>
          <a:xfrm>
            <a:off x="0" y="0"/>
            <a:ext cx="7212954" cy="715618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0BEBF9D5-6164-8130-05CF-6A373B87915D}"/>
              </a:ext>
            </a:extLst>
          </p:cNvPr>
          <p:cNvSpPr txBox="1">
            <a:spLocks/>
          </p:cNvSpPr>
          <p:nvPr/>
        </p:nvSpPr>
        <p:spPr>
          <a:xfrm>
            <a:off x="564077" y="197292"/>
            <a:ext cx="5033830" cy="3973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l-PL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COSMO-TLE – Ensemble system</a:t>
            </a:r>
          </a:p>
          <a:p>
            <a:pPr algn="l"/>
            <a:endParaRPr lang="pl-PL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8A39F3FB-F4C2-E152-8E2D-D445AB588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1698" y="178742"/>
            <a:ext cx="1075814" cy="379283"/>
          </a:xfrm>
          <a:prstGeom prst="rect">
            <a:avLst/>
          </a:prstGeom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B5FDDD04-6FED-31F9-DA1F-688041A576DE}"/>
              </a:ext>
            </a:extLst>
          </p:cNvPr>
          <p:cNvSpPr txBox="1"/>
          <p:nvPr/>
        </p:nvSpPr>
        <p:spPr>
          <a:xfrm>
            <a:off x="1375762" y="203948"/>
            <a:ext cx="5458778" cy="259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718" tIns="25718" rIns="25718" bIns="25718" anchor="ctr">
            <a:spAutoFit/>
          </a:bodyPr>
          <a:lstStyle>
            <a:lvl1pPr>
              <a:lnSpc>
                <a:spcPct val="90000"/>
              </a:lnSpc>
              <a:defRPr sz="1600">
                <a:solidFill>
                  <a:srgbClr val="FFFFFF"/>
                </a:solidFill>
              </a:defRPr>
            </a:lvl1pPr>
          </a:lstStyle>
          <a:p>
            <a:endParaRPr sz="1500" b="1" dirty="0"/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4CD1B741-5F6D-24D6-BF66-59AD8F844DD9}"/>
              </a:ext>
            </a:extLst>
          </p:cNvPr>
          <p:cNvSpPr txBox="1"/>
          <p:nvPr/>
        </p:nvSpPr>
        <p:spPr>
          <a:xfrm>
            <a:off x="3277304" y="754508"/>
            <a:ext cx="5258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de-DE" sz="1800" dirty="0">
                <a:solidFill>
                  <a:srgbClr val="000000"/>
                </a:solidFill>
                <a:latin typeface="Arial" panose="020B0604020202020204" pitchFamily="34" charset="0"/>
              </a:rPr>
              <a:t>TIME LAGGED EPS / COSMO 2k8 (20 </a:t>
            </a:r>
            <a:r>
              <a:rPr lang="pl-PL" altLang="de-DE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members</a:t>
            </a:r>
            <a:r>
              <a:rPr lang="pl-PL" altLang="de-DE" sz="18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de-DE" altLang="de-DE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18">
            <a:extLst>
              <a:ext uri="{FF2B5EF4-FFF2-40B4-BE49-F238E27FC236}">
                <a16:creationId xmlns:a16="http://schemas.microsoft.com/office/drawing/2014/main" id="{C9DF23FC-53D2-2149-7865-8EFA68E6A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0534" y="3703902"/>
            <a:ext cx="1729779" cy="1681177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3E90AF34-B972-03F6-DFA2-3B5C042E3D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6904" y="4942381"/>
            <a:ext cx="2979584" cy="1489792"/>
          </a:xfrm>
          <a:prstGeom prst="rect">
            <a:avLst/>
          </a:prstGeom>
        </p:spPr>
      </p:pic>
      <p:pic>
        <p:nvPicPr>
          <p:cNvPr id="49" name="Obraz 48">
            <a:extLst>
              <a:ext uri="{FF2B5EF4-FFF2-40B4-BE49-F238E27FC236}">
                <a16:creationId xmlns:a16="http://schemas.microsoft.com/office/drawing/2014/main" id="{022A6603-388E-A4F0-ED92-384098ADCC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300" y="5673374"/>
            <a:ext cx="4182123" cy="98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ABECA-B1EA-5CC1-5D4A-CAA612F2496B}"/>
              </a:ext>
            </a:extLst>
          </p:cNvPr>
          <p:cNvSpPr/>
          <p:nvPr/>
        </p:nvSpPr>
        <p:spPr>
          <a:xfrm>
            <a:off x="256488" y="1471762"/>
            <a:ext cx="609903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l-PL" sz="1600" dirty="0" err="1">
                <a:solidFill>
                  <a:srgbClr val="000000"/>
                </a:solidFill>
              </a:rPr>
              <a:t>Seasonal</a:t>
            </a:r>
            <a:r>
              <a:rPr lang="pl-PL" sz="1600" dirty="0">
                <a:solidFill>
                  <a:srgbClr val="000000"/>
                </a:solidFill>
              </a:rPr>
              <a:t> </a:t>
            </a:r>
            <a:r>
              <a:rPr lang="pl-PL" sz="1600" dirty="0" err="1">
                <a:solidFill>
                  <a:srgbClr val="000000"/>
                </a:solidFill>
              </a:rPr>
              <a:t>sets</a:t>
            </a:r>
            <a:r>
              <a:rPr lang="pl-PL" sz="1600" dirty="0">
                <a:solidFill>
                  <a:srgbClr val="000000"/>
                </a:solidFill>
              </a:rPr>
              <a:t> for </a:t>
            </a:r>
            <a:r>
              <a:rPr lang="pl-PL" sz="1600" dirty="0" err="1">
                <a:solidFill>
                  <a:srgbClr val="000000"/>
                </a:solidFill>
              </a:rPr>
              <a:t>exceedance</a:t>
            </a:r>
            <a:r>
              <a:rPr lang="pl-PL" sz="1600" dirty="0">
                <a:solidFill>
                  <a:srgbClr val="000000"/>
                </a:solidFill>
              </a:rPr>
              <a:t> </a:t>
            </a:r>
            <a:r>
              <a:rPr lang="pl-PL" sz="1600" dirty="0" err="1">
                <a:solidFill>
                  <a:srgbClr val="000000"/>
                </a:solidFill>
              </a:rPr>
              <a:t>paramaters</a:t>
            </a: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solidFill>
                  <a:srgbClr val="000000"/>
                </a:solidFill>
              </a:rPr>
              <a:t>User </a:t>
            </a:r>
            <a:r>
              <a:rPr lang="pl-PL" sz="1600" dirty="0" err="1">
                <a:solidFill>
                  <a:srgbClr val="000000"/>
                </a:solidFill>
              </a:rPr>
              <a:t>oriented</a:t>
            </a:r>
            <a:r>
              <a:rPr lang="pl-PL" sz="1600" dirty="0">
                <a:solidFill>
                  <a:srgbClr val="000000"/>
                </a:solidFill>
              </a:rPr>
              <a:t> products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l-PL" sz="1600" dirty="0" err="1">
                <a:solidFill>
                  <a:srgbClr val="000000"/>
                </a:solidFill>
              </a:rPr>
              <a:t>Posssibility</a:t>
            </a:r>
            <a:r>
              <a:rPr lang="pl-PL" sz="1600" dirty="0">
                <a:solidFill>
                  <a:srgbClr val="000000"/>
                </a:solidFill>
              </a:rPr>
              <a:t> of </a:t>
            </a:r>
            <a:r>
              <a:rPr lang="pl-PL" sz="1600" dirty="0" err="1">
                <a:solidFill>
                  <a:srgbClr val="000000"/>
                </a:solidFill>
              </a:rPr>
              <a:t>adding</a:t>
            </a:r>
            <a:r>
              <a:rPr lang="pl-PL" sz="1600" dirty="0">
                <a:solidFill>
                  <a:srgbClr val="000000"/>
                </a:solidFill>
              </a:rPr>
              <a:t> </a:t>
            </a:r>
            <a:r>
              <a:rPr lang="pl-PL" sz="1600" dirty="0" err="1">
                <a:solidFill>
                  <a:srgbClr val="000000"/>
                </a:solidFill>
              </a:rPr>
              <a:t>new</a:t>
            </a:r>
            <a:r>
              <a:rPr lang="pl-PL" sz="1600" dirty="0">
                <a:solidFill>
                  <a:srgbClr val="000000"/>
                </a:solidFill>
              </a:rPr>
              <a:t> </a:t>
            </a:r>
            <a:r>
              <a:rPr lang="pl-PL" sz="1600" dirty="0" err="1">
                <a:solidFill>
                  <a:srgbClr val="000000"/>
                </a:solidFill>
              </a:rPr>
              <a:t>perturbations</a:t>
            </a:r>
            <a:r>
              <a:rPr lang="pl-PL" sz="1600" dirty="0">
                <a:solidFill>
                  <a:srgbClr val="000000"/>
                </a:solidFill>
              </a:rPr>
              <a:t> in MICROPHYSICS: </a:t>
            </a:r>
            <a:r>
              <a:rPr lang="pl-PL" sz="1600" dirty="0" err="1">
                <a:solidFill>
                  <a:srgbClr val="000000"/>
                </a:solidFill>
              </a:rPr>
              <a:t>droplets</a:t>
            </a:r>
            <a:r>
              <a:rPr lang="pl-PL" sz="1600" dirty="0">
                <a:solidFill>
                  <a:srgbClr val="000000"/>
                </a:solidFill>
              </a:rPr>
              <a:t> </a:t>
            </a:r>
            <a:r>
              <a:rPr lang="pl-PL" sz="1600" dirty="0" err="1">
                <a:solidFill>
                  <a:srgbClr val="000000"/>
                </a:solidFill>
              </a:rPr>
              <a:t>collision</a:t>
            </a:r>
            <a:r>
              <a:rPr lang="pl-PL" sz="1600" dirty="0">
                <a:solidFill>
                  <a:srgbClr val="000000"/>
                </a:solidFill>
              </a:rPr>
              <a:t> </a:t>
            </a:r>
            <a:r>
              <a:rPr lang="pl-PL" sz="1600" dirty="0" err="1">
                <a:solidFill>
                  <a:srgbClr val="000000"/>
                </a:solidFill>
              </a:rPr>
              <a:t>kernel</a:t>
            </a: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pl-PL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l-PL" sz="1600" dirty="0">
                <a:solidFill>
                  <a:srgbClr val="000000"/>
                </a:solidFill>
              </a:rPr>
              <a:t>Switch from COSMO –&gt; ICON-LAM on the </a:t>
            </a:r>
            <a:r>
              <a:rPr lang="pl-PL" sz="1600" dirty="0" err="1">
                <a:solidFill>
                  <a:srgbClr val="000000"/>
                </a:solidFill>
              </a:rPr>
              <a:t>cluster</a:t>
            </a:r>
            <a:endParaRPr lang="pl-PL" sz="1600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2F547950-7F78-406D-8859-3A0F9CBC4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00" y="919566"/>
            <a:ext cx="38244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Extensions/</a:t>
            </a:r>
            <a:r>
              <a:rPr lang="pl-PL" altLang="de-DE" b="1" dirty="0" err="1">
                <a:solidFill>
                  <a:srgbClr val="000000"/>
                </a:solidFill>
                <a:latin typeface="Arial" panose="020B0604020202020204" pitchFamily="34" charset="0"/>
              </a:rPr>
              <a:t>changes</a:t>
            </a:r>
            <a:r>
              <a:rPr lang="pl-PL" altLang="de-DE" b="1" dirty="0">
                <a:solidFill>
                  <a:srgbClr val="000000"/>
                </a:solidFill>
                <a:latin typeface="Arial" panose="020B0604020202020204" pitchFamily="34" charset="0"/>
              </a:rPr>
              <a:t> in 2024/2025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E91B1D4-894E-A904-B993-205D62ED0C60}"/>
              </a:ext>
            </a:extLst>
          </p:cNvPr>
          <p:cNvSpPr/>
          <p:nvPr/>
        </p:nvSpPr>
        <p:spPr>
          <a:xfrm>
            <a:off x="6926331" y="12257"/>
            <a:ext cx="2217669" cy="715618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>
              <a:highlight>
                <a:srgbClr val="35F0CC"/>
              </a:highlight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DFDE77B1-64B9-F792-9011-9C175DA02113}"/>
              </a:ext>
            </a:extLst>
          </p:cNvPr>
          <p:cNvSpPr/>
          <p:nvPr/>
        </p:nvSpPr>
        <p:spPr>
          <a:xfrm>
            <a:off x="0" y="0"/>
            <a:ext cx="7212954" cy="715618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0BEBF9D5-6164-8130-05CF-6A373B87915D}"/>
              </a:ext>
            </a:extLst>
          </p:cNvPr>
          <p:cNvSpPr txBox="1">
            <a:spLocks/>
          </p:cNvSpPr>
          <p:nvPr/>
        </p:nvSpPr>
        <p:spPr>
          <a:xfrm>
            <a:off x="564077" y="197292"/>
            <a:ext cx="5033830" cy="3973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l-PL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COSMO-TLE – Ensemble system</a:t>
            </a:r>
          </a:p>
          <a:p>
            <a:pPr algn="l"/>
            <a:endParaRPr lang="pl-PL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8A39F3FB-F4C2-E152-8E2D-D445AB588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1698" y="178742"/>
            <a:ext cx="1075814" cy="379283"/>
          </a:xfrm>
          <a:prstGeom prst="rect">
            <a:avLst/>
          </a:prstGeom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B5FDDD04-6FED-31F9-DA1F-688041A576DE}"/>
              </a:ext>
            </a:extLst>
          </p:cNvPr>
          <p:cNvSpPr txBox="1"/>
          <p:nvPr/>
        </p:nvSpPr>
        <p:spPr>
          <a:xfrm>
            <a:off x="1375762" y="203948"/>
            <a:ext cx="5458778" cy="259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718" tIns="25718" rIns="25718" bIns="25718" anchor="ctr">
            <a:spAutoFit/>
          </a:bodyPr>
          <a:lstStyle>
            <a:lvl1pPr>
              <a:lnSpc>
                <a:spcPct val="90000"/>
              </a:lnSpc>
              <a:defRPr sz="1600">
                <a:solidFill>
                  <a:srgbClr val="FFFFFF"/>
                </a:solidFill>
              </a:defRPr>
            </a:lvl1pPr>
          </a:lstStyle>
          <a:p>
            <a:endParaRPr sz="1500" b="1" dirty="0"/>
          </a:p>
        </p:txBody>
      </p:sp>
      <p:pic>
        <p:nvPicPr>
          <p:cNvPr id="29" name="Obraz 28" descr="Obraz zawierający chmura, natura, na wolnym powietrzu, chmury&#10;&#10;Opis wygenerowany automatycznie">
            <a:extLst>
              <a:ext uri="{FF2B5EF4-FFF2-40B4-BE49-F238E27FC236}">
                <a16:creationId xmlns:a16="http://schemas.microsoft.com/office/drawing/2014/main" id="{6B4FD2FA-3F48-E220-2B09-085F85293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006" y="4993399"/>
            <a:ext cx="2372417" cy="1186209"/>
          </a:xfrm>
          <a:prstGeom prst="rect">
            <a:avLst/>
          </a:prstGeom>
        </p:spPr>
      </p:pic>
      <p:pic>
        <p:nvPicPr>
          <p:cNvPr id="61" name="Picture 5">
            <a:extLst>
              <a:ext uri="{FF2B5EF4-FFF2-40B4-BE49-F238E27FC236}">
                <a16:creationId xmlns:a16="http://schemas.microsoft.com/office/drawing/2014/main" id="{39D2CE96-300A-A352-DBE2-DE9975C81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5141" y="2776919"/>
            <a:ext cx="1858630" cy="1937617"/>
          </a:xfrm>
          <a:prstGeom prst="rect">
            <a:avLst/>
          </a:prstGeom>
        </p:spPr>
      </p:pic>
      <p:pic>
        <p:nvPicPr>
          <p:cNvPr id="62" name="Picture 1">
            <a:extLst>
              <a:ext uri="{FF2B5EF4-FFF2-40B4-BE49-F238E27FC236}">
                <a16:creationId xmlns:a16="http://schemas.microsoft.com/office/drawing/2014/main" id="{893A463C-DF39-C12C-73EA-0CBA24CD5F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48" y="2649126"/>
            <a:ext cx="2237065" cy="2237065"/>
          </a:xfrm>
          <a:prstGeom prst="rect">
            <a:avLst/>
          </a:prstGeom>
        </p:spPr>
      </p:pic>
      <p:pic>
        <p:nvPicPr>
          <p:cNvPr id="46" name="Obraz 45">
            <a:extLst>
              <a:ext uri="{FF2B5EF4-FFF2-40B4-BE49-F238E27FC236}">
                <a16:creationId xmlns:a16="http://schemas.microsoft.com/office/drawing/2014/main" id="{A43B82C9-A5EB-EAFD-C09E-593D1D23E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1493" y="802994"/>
            <a:ext cx="2789162" cy="1828958"/>
          </a:xfrm>
          <a:prstGeom prst="rect">
            <a:avLst/>
          </a:prstGeom>
        </p:spPr>
      </p:pic>
      <p:sp>
        <p:nvSpPr>
          <p:cNvPr id="47" name="Text Box 10">
            <a:extLst>
              <a:ext uri="{FF2B5EF4-FFF2-40B4-BE49-F238E27FC236}">
                <a16:creationId xmlns:a16="http://schemas.microsoft.com/office/drawing/2014/main" id="{BA2590EC-5A63-EDC3-5FEE-50557968CED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612920" y="3287644"/>
            <a:ext cx="127459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1350" dirty="0" err="1">
                <a:solidFill>
                  <a:srgbClr val="000000"/>
                </a:solidFill>
                <a:latin typeface="Arial"/>
                <a:cs typeface="Arial"/>
              </a:rPr>
              <a:t>Exceedance</a:t>
            </a:r>
            <a:r>
              <a:rPr lang="pl-PL" altLang="pl-PL" sz="13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pl-PL" altLang="pl-PL" sz="1350" dirty="0" err="1">
                <a:solidFill>
                  <a:srgbClr val="000000"/>
                </a:solidFill>
                <a:latin typeface="Arial"/>
                <a:cs typeface="Arial"/>
              </a:rPr>
              <a:t>precip</a:t>
            </a:r>
            <a:r>
              <a:rPr lang="de-DE" altLang="pl-PL" sz="1350" dirty="0">
                <a:solidFill>
                  <a:srgbClr val="000000"/>
                </a:solidFill>
                <a:latin typeface="Arial"/>
                <a:cs typeface="Arial"/>
              </a:rPr>
              <a:t> &gt; 0.1 mm/h </a:t>
            </a:r>
          </a:p>
        </p:txBody>
      </p:sp>
      <p:sp>
        <p:nvSpPr>
          <p:cNvPr id="48" name="Text Box 10">
            <a:extLst>
              <a:ext uri="{FF2B5EF4-FFF2-40B4-BE49-F238E27FC236}">
                <a16:creationId xmlns:a16="http://schemas.microsoft.com/office/drawing/2014/main" id="{29D9647D-0071-AF89-7111-0350493FB41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234916" y="3718625"/>
            <a:ext cx="126933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1350" dirty="0" err="1">
                <a:solidFill>
                  <a:srgbClr val="000000"/>
                </a:solidFill>
                <a:latin typeface="Arial"/>
                <a:cs typeface="Arial"/>
              </a:rPr>
              <a:t>Feels</a:t>
            </a:r>
            <a:r>
              <a:rPr lang="pl-PL" altLang="pl-PL" sz="13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pl-PL" altLang="pl-PL" sz="1350" dirty="0" err="1">
                <a:solidFill>
                  <a:srgbClr val="000000"/>
                </a:solidFill>
                <a:latin typeface="Arial"/>
                <a:cs typeface="Arial"/>
              </a:rPr>
              <a:t>like</a:t>
            </a:r>
            <a:r>
              <a:rPr lang="pl-PL" altLang="pl-PL" sz="1350" dirty="0">
                <a:solidFill>
                  <a:srgbClr val="000000"/>
                </a:solidFill>
                <a:latin typeface="Arial"/>
                <a:cs typeface="Arial"/>
              </a:rPr>
              <a:t> / </a:t>
            </a:r>
            <a:r>
              <a:rPr lang="pl-PL" altLang="pl-PL" sz="1350" dirty="0" err="1">
                <a:solidFill>
                  <a:srgbClr val="000000"/>
                </a:solidFill>
                <a:latin typeface="Arial"/>
                <a:cs typeface="Arial"/>
              </a:rPr>
              <a:t>apparent</a:t>
            </a:r>
            <a:r>
              <a:rPr lang="pl-PL" altLang="pl-PL" sz="13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pl-PL" altLang="pl-PL" sz="1350" dirty="0" err="1">
                <a:solidFill>
                  <a:srgbClr val="000000"/>
                </a:solidFill>
                <a:latin typeface="Arial"/>
                <a:cs typeface="Arial"/>
              </a:rPr>
              <a:t>temperature</a:t>
            </a:r>
            <a:r>
              <a:rPr lang="de-DE" altLang="pl-PL" sz="135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48299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B529B018-C18A-48B2-8130-61F92FB571A2}"/>
              </a:ext>
            </a:extLst>
          </p:cNvPr>
          <p:cNvSpPr txBox="1">
            <a:spLocks/>
          </p:cNvSpPr>
          <p:nvPr/>
        </p:nvSpPr>
        <p:spPr>
          <a:xfrm>
            <a:off x="278744" y="1730310"/>
            <a:ext cx="8539316" cy="4110124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7175" indent="-257175" algn="l" defTabSz="685782">
              <a:spcBef>
                <a:spcPts val="225"/>
              </a:spcBef>
              <a:buFont typeface="Wingdings" panose="05000000000000000000" pitchFamily="2" charset="2"/>
              <a:buChar char="v"/>
              <a:defRPr sz="3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pl-PL" sz="1200">
              <a:solidFill>
                <a:schemeClr val="accent3">
                  <a:lumMod val="75000"/>
                </a:schemeClr>
              </a:solidFill>
            </a:endParaRPr>
          </a:p>
          <a:p>
            <a:pPr marL="257175" indent="-257175" defTabSz="685782">
              <a:spcBef>
                <a:spcPts val="225"/>
              </a:spcBef>
              <a:buFont typeface="Wingdings" panose="05000000000000000000" pitchFamily="2" charset="2"/>
              <a:buChar char="q"/>
              <a:defRPr sz="3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pl-PL" sz="1200">
              <a:solidFill>
                <a:schemeClr val="accent3">
                  <a:lumMod val="75000"/>
                </a:schemeClr>
              </a:solidFill>
            </a:endParaRPr>
          </a:p>
          <a:p>
            <a:endParaRPr lang="pl-PL" sz="600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E585565B-9D33-4E01-8151-8998B7BE4709}"/>
              </a:ext>
            </a:extLst>
          </p:cNvPr>
          <p:cNvSpPr/>
          <p:nvPr/>
        </p:nvSpPr>
        <p:spPr>
          <a:xfrm>
            <a:off x="6926331" y="-74397"/>
            <a:ext cx="2217669" cy="715618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>
              <a:highlight>
                <a:srgbClr val="35F0CC"/>
              </a:highlight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58B5BF11-7983-46E3-8A3E-9F5DCE91A781}"/>
              </a:ext>
            </a:extLst>
          </p:cNvPr>
          <p:cNvSpPr/>
          <p:nvPr/>
        </p:nvSpPr>
        <p:spPr>
          <a:xfrm>
            <a:off x="0" y="-74397"/>
            <a:ext cx="6926331" cy="715618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pl-PL" b="1">
                <a:ea typeface="+mn-lt"/>
                <a:cs typeface="+mn-lt"/>
              </a:rPr>
              <a:t>COSMO – </a:t>
            </a:r>
            <a:r>
              <a:rPr lang="pl-PL" b="1" err="1">
                <a:ea typeface="+mn-lt"/>
                <a:cs typeface="+mn-lt"/>
              </a:rPr>
              <a:t>Rapid</a:t>
            </a:r>
            <a:r>
              <a:rPr lang="pl-PL" b="1">
                <a:ea typeface="+mn-lt"/>
                <a:cs typeface="+mn-lt"/>
              </a:rPr>
              <a:t> Update Cyce (RUC)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6633C929-C31D-4FCC-AD76-BFE583B3A71D}"/>
              </a:ext>
            </a:extLst>
          </p:cNvPr>
          <p:cNvSpPr txBox="1">
            <a:spLocks/>
          </p:cNvSpPr>
          <p:nvPr/>
        </p:nvSpPr>
        <p:spPr>
          <a:xfrm>
            <a:off x="216178" y="83043"/>
            <a:ext cx="4912415" cy="3973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afika 17">
            <a:extLst>
              <a:ext uri="{FF2B5EF4-FFF2-40B4-BE49-F238E27FC236}">
                <a16:creationId xmlns:a16="http://schemas.microsoft.com/office/drawing/2014/main" id="{AE1286BB-5A66-48FE-B6F2-A3B257231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1698" y="92088"/>
            <a:ext cx="1075814" cy="37928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F61D74F-F435-7927-600F-CE084729D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597" y="1194973"/>
            <a:ext cx="5897580" cy="268575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E6F1571-6E3D-5282-30D9-752C3ADEC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446" y="933294"/>
            <a:ext cx="826171" cy="4584886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FBDE9811-AF2E-BAA5-205F-5D5D88837102}"/>
              </a:ext>
            </a:extLst>
          </p:cNvPr>
          <p:cNvSpPr txBox="1"/>
          <p:nvPr/>
        </p:nvSpPr>
        <p:spPr>
          <a:xfrm>
            <a:off x="2199122" y="823544"/>
            <a:ext cx="5704456" cy="315471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/>
              <a:t>COSMO 2.8km / 3h </a:t>
            </a:r>
            <a:r>
              <a:rPr lang="pl-PL" sz="1600" dirty="0" err="1"/>
              <a:t>forecast</a:t>
            </a:r>
            <a:r>
              <a:rPr lang="pl-PL" sz="1600" dirty="0"/>
              <a:t>/ update </a:t>
            </a:r>
            <a:r>
              <a:rPr lang="pl-PL" sz="1600" dirty="0" err="1"/>
              <a:t>every</a:t>
            </a:r>
            <a:r>
              <a:rPr lang="pl-PL" sz="1600" dirty="0"/>
              <a:t> 30 min </a:t>
            </a:r>
            <a:endParaRPr lang="pl-PL" sz="1600" dirty="0">
              <a:cs typeface="Calibri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991DF8E8-F728-4984-4BA1-455477193798}"/>
              </a:ext>
            </a:extLst>
          </p:cNvPr>
          <p:cNvSpPr txBox="1"/>
          <p:nvPr/>
        </p:nvSpPr>
        <p:spPr>
          <a:xfrm>
            <a:off x="561070" y="5631167"/>
            <a:ext cx="2111315" cy="938719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/>
              <a:t>Applications:</a:t>
            </a:r>
            <a:endParaRPr lang="en-US" sz="1600" dirty="0"/>
          </a:p>
          <a:p>
            <a:pPr marL="214313" indent="-214313">
              <a:buFont typeface="Wingdings"/>
              <a:buChar char="q"/>
            </a:pPr>
            <a:r>
              <a:rPr lang="pl-PL" sz="1350" b="1" dirty="0" err="1"/>
              <a:t>aciation</a:t>
            </a:r>
            <a:r>
              <a:rPr lang="pl-PL" sz="1350" dirty="0"/>
              <a:t>, </a:t>
            </a:r>
            <a:endParaRPr lang="en-US" sz="1350" dirty="0">
              <a:cs typeface="Calibri"/>
            </a:endParaRPr>
          </a:p>
          <a:p>
            <a:pPr marL="214313" indent="-214313">
              <a:buFont typeface="Wingdings"/>
              <a:buChar char="q"/>
            </a:pPr>
            <a:r>
              <a:rPr lang="pl-PL" sz="1350" b="1" dirty="0"/>
              <a:t>nowcasting</a:t>
            </a:r>
            <a:r>
              <a:rPr lang="pl-PL" sz="1350" dirty="0"/>
              <a:t>,</a:t>
            </a:r>
            <a:endParaRPr lang="pl-PL" sz="1350" dirty="0">
              <a:cs typeface="Calibri"/>
            </a:endParaRPr>
          </a:p>
          <a:p>
            <a:pPr marL="214313" indent="-214313">
              <a:buFont typeface="Wingdings"/>
              <a:buChar char="q"/>
            </a:pPr>
            <a:r>
              <a:rPr lang="pl-PL" sz="1350" b="1" dirty="0" err="1"/>
              <a:t>flash</a:t>
            </a:r>
            <a:r>
              <a:rPr lang="pl-PL" sz="1350" b="1" dirty="0"/>
              <a:t> </a:t>
            </a:r>
            <a:r>
              <a:rPr lang="pl-PL" sz="1350" b="1" dirty="0" err="1"/>
              <a:t>flood</a:t>
            </a:r>
            <a:r>
              <a:rPr lang="pl-PL" sz="1350" dirty="0"/>
              <a:t> </a:t>
            </a:r>
            <a:endParaRPr lang="en-US" sz="1350" dirty="0">
              <a:cs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4D5C7DED-405A-E86D-79D1-57F9F7F8C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9122" y="4216769"/>
            <a:ext cx="1876155" cy="2036870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DE22F220-075F-C740-D50E-1EF26C0B1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4966" y="4216769"/>
            <a:ext cx="2025710" cy="2036870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DFEAB94B-699A-CAAD-D72D-CCF7B2F206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0676" y="4156485"/>
            <a:ext cx="2208024" cy="20605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29275" y="3956676"/>
            <a:ext cx="22717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err="1">
                <a:latin typeface="Arial"/>
                <a:cs typeface="Arial"/>
              </a:rPr>
              <a:t>Aviation</a:t>
            </a:r>
            <a:r>
              <a:rPr lang="pl-PL" sz="1400" dirty="0">
                <a:latin typeface="Arial"/>
                <a:cs typeface="Arial"/>
              </a:rPr>
              <a:t> </a:t>
            </a:r>
            <a:r>
              <a:rPr lang="pl-PL" sz="1400" dirty="0" err="1">
                <a:latin typeface="Arial"/>
                <a:cs typeface="Arial"/>
              </a:rPr>
              <a:t>control</a:t>
            </a:r>
            <a:r>
              <a:rPr lang="pl-PL" sz="1400" dirty="0">
                <a:latin typeface="Arial"/>
                <a:cs typeface="Arial"/>
              </a:rPr>
              <a:t> FIR </a:t>
            </a:r>
            <a:r>
              <a:rPr lang="pl-PL" sz="1400" dirty="0" err="1">
                <a:latin typeface="Arial"/>
                <a:cs typeface="Arial"/>
              </a:rPr>
              <a:t>zones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832799" y="6273038"/>
            <a:ext cx="50707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err="1">
                <a:latin typeface="Arial"/>
                <a:cs typeface="Arial"/>
              </a:rPr>
              <a:t>Forecast</a:t>
            </a:r>
            <a:r>
              <a:rPr lang="pl-PL" sz="1400" dirty="0">
                <a:latin typeface="Arial"/>
                <a:cs typeface="Arial"/>
              </a:rPr>
              <a:t> of </a:t>
            </a:r>
            <a:r>
              <a:rPr lang="pl-PL" sz="1400" dirty="0" err="1">
                <a:latin typeface="Arial"/>
                <a:cs typeface="Arial"/>
              </a:rPr>
              <a:t>turbulence</a:t>
            </a:r>
            <a:r>
              <a:rPr lang="pl-PL" sz="1400" dirty="0">
                <a:latin typeface="Arial"/>
                <a:cs typeface="Arial"/>
              </a:rPr>
              <a:t>, </a:t>
            </a:r>
            <a:r>
              <a:rPr lang="pl-PL" sz="1400" dirty="0" err="1">
                <a:latin typeface="Arial"/>
                <a:cs typeface="Arial"/>
              </a:rPr>
              <a:t>icing</a:t>
            </a:r>
            <a:r>
              <a:rPr lang="pl-PL" sz="1400" dirty="0">
                <a:latin typeface="Arial"/>
                <a:cs typeface="Arial"/>
              </a:rPr>
              <a:t>, </a:t>
            </a:r>
            <a:r>
              <a:rPr lang="pl-PL" sz="1400" dirty="0" err="1">
                <a:latin typeface="Arial"/>
                <a:cs typeface="Arial"/>
              </a:rPr>
              <a:t>visibility</a:t>
            </a:r>
            <a:r>
              <a:rPr lang="pl-PL" sz="1400" dirty="0">
                <a:latin typeface="Arial"/>
                <a:cs typeface="Arial"/>
              </a:rPr>
              <a:t>, </a:t>
            </a:r>
            <a:r>
              <a:rPr lang="pl-PL" sz="1400" dirty="0" err="1">
                <a:latin typeface="Arial"/>
                <a:cs typeface="Arial"/>
              </a:rPr>
              <a:t>convective</a:t>
            </a:r>
            <a:r>
              <a:rPr lang="pl-PL" sz="1400" dirty="0">
                <a:latin typeface="Arial"/>
                <a:cs typeface="Arial"/>
              </a:rPr>
              <a:t> </a:t>
            </a:r>
            <a:r>
              <a:rPr lang="pl-PL" sz="1400" dirty="0" err="1">
                <a:latin typeface="Arial"/>
                <a:cs typeface="Arial"/>
              </a:rPr>
              <a:t>parameters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97879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435DBA5-0CF9-58F2-BA7F-11D7411D4373}"/>
              </a:ext>
            </a:extLst>
          </p:cNvPr>
          <p:cNvSpPr txBox="1"/>
          <p:nvPr/>
        </p:nvSpPr>
        <p:spPr>
          <a:xfrm>
            <a:off x="3256126" y="856060"/>
            <a:ext cx="2408486" cy="1159934"/>
          </a:xfrm>
          <a:prstGeom prst="rect">
            <a:avLst/>
          </a:prstGeom>
          <a:noFill/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/>
              <a:t>1h </a:t>
            </a:r>
            <a:r>
              <a:rPr lang="pl-PL" dirty="0" err="1"/>
              <a:t>analysis</a:t>
            </a:r>
            <a:r>
              <a:rPr lang="pl-PL" dirty="0"/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/>
              <a:t>3h </a:t>
            </a:r>
            <a:r>
              <a:rPr lang="pl-PL" dirty="0" err="1"/>
              <a:t>forecast</a:t>
            </a:r>
            <a:r>
              <a:rPr lang="pl-PL" dirty="0"/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/>
              <a:t>update </a:t>
            </a:r>
            <a:r>
              <a:rPr lang="pl-PL" dirty="0" err="1"/>
              <a:t>frequency</a:t>
            </a:r>
            <a:r>
              <a:rPr lang="pl-PL" dirty="0"/>
              <a:t> 30 min (48/</a:t>
            </a:r>
            <a:r>
              <a:rPr lang="pl-PL" dirty="0" err="1"/>
              <a:t>day</a:t>
            </a:r>
            <a:r>
              <a:rPr lang="pl-PL" dirty="0"/>
              <a:t>) </a:t>
            </a:r>
            <a:endParaRPr lang="pl-PL" dirty="0">
              <a:cs typeface="Calibri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CFFC96B-95C7-3D28-89A7-2093BAC3BA48}"/>
              </a:ext>
            </a:extLst>
          </p:cNvPr>
          <p:cNvSpPr txBox="1"/>
          <p:nvPr/>
        </p:nvSpPr>
        <p:spPr>
          <a:xfrm>
            <a:off x="6838034" y="4703339"/>
            <a:ext cx="1511571" cy="29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/>
              <a:t>AMDAR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92891E-4E95-B954-9210-38735E648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33" y="2021923"/>
            <a:ext cx="3026981" cy="2589194"/>
          </a:xfrm>
          <a:prstGeom prst="rect">
            <a:avLst/>
          </a:prstGeom>
        </p:spPr>
      </p:pic>
      <p:pic>
        <p:nvPicPr>
          <p:cNvPr id="8" name="Obraz 3">
            <a:extLst>
              <a:ext uri="{FF2B5EF4-FFF2-40B4-BE49-F238E27FC236}">
                <a16:creationId xmlns:a16="http://schemas.microsoft.com/office/drawing/2014/main" id="{8A86B765-39D2-018F-BCB9-B36B6BA8F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8" y="1436027"/>
            <a:ext cx="2743200" cy="317633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B73FDDC-9ED4-6466-407F-8AE696863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760" y="1513576"/>
            <a:ext cx="3063240" cy="3210021"/>
          </a:xfrm>
          <a:prstGeom prst="rect">
            <a:avLst/>
          </a:prstGeom>
        </p:spPr>
      </p:pic>
      <p:sp>
        <p:nvSpPr>
          <p:cNvPr id="11" name="Rectangle 12">
            <a:extLst>
              <a:ext uri="{FF2B5EF4-FFF2-40B4-BE49-F238E27FC236}">
                <a16:creationId xmlns:a16="http://schemas.microsoft.com/office/drawing/2014/main" id="{B27A2AE6-4220-2E59-D851-8B7A6CF6F680}"/>
              </a:ext>
            </a:extLst>
          </p:cNvPr>
          <p:cNvSpPr/>
          <p:nvPr/>
        </p:nvSpPr>
        <p:spPr>
          <a:xfrm>
            <a:off x="6926331" y="-74397"/>
            <a:ext cx="2217669" cy="715618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>
              <a:highlight>
                <a:srgbClr val="35F0CC"/>
              </a:highlight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8A68F9A1-04ED-7BAD-7DA3-7709621BA9D9}"/>
              </a:ext>
            </a:extLst>
          </p:cNvPr>
          <p:cNvSpPr/>
          <p:nvPr/>
        </p:nvSpPr>
        <p:spPr>
          <a:xfrm>
            <a:off x="0" y="-74397"/>
            <a:ext cx="6926331" cy="715618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pl-PL" b="1">
                <a:ea typeface="+mn-lt"/>
                <a:cs typeface="+mn-lt"/>
              </a:rPr>
              <a:t>COSMO – </a:t>
            </a:r>
            <a:r>
              <a:rPr lang="pl-PL" b="1" err="1">
                <a:ea typeface="+mn-lt"/>
                <a:cs typeface="+mn-lt"/>
              </a:rPr>
              <a:t>Rapid</a:t>
            </a:r>
            <a:r>
              <a:rPr lang="pl-PL" b="1">
                <a:ea typeface="+mn-lt"/>
                <a:cs typeface="+mn-lt"/>
              </a:rPr>
              <a:t> Update Cyce (RUC)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FFA842B5-CB0C-7CE0-ED14-D87C46221DEB}"/>
              </a:ext>
            </a:extLst>
          </p:cNvPr>
          <p:cNvSpPr txBox="1">
            <a:spLocks/>
          </p:cNvSpPr>
          <p:nvPr/>
        </p:nvSpPr>
        <p:spPr>
          <a:xfrm>
            <a:off x="216178" y="83043"/>
            <a:ext cx="4912415" cy="3973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8C1F8326-8535-9827-9D54-E6B02DF92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1698" y="92088"/>
            <a:ext cx="1075814" cy="379283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461FF9B-46F2-AB4D-BBCC-BCE351186F32}"/>
              </a:ext>
            </a:extLst>
          </p:cNvPr>
          <p:cNvSpPr txBox="1"/>
          <p:nvPr/>
        </p:nvSpPr>
        <p:spPr>
          <a:xfrm>
            <a:off x="157171" y="4611117"/>
            <a:ext cx="2700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800" dirty="0"/>
              <a:t>OPERA (LHN)​ 2km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D0B86534-011A-8C2B-78B8-E9756BF51F34}"/>
              </a:ext>
            </a:extLst>
          </p:cNvPr>
          <p:cNvSpPr txBox="1"/>
          <p:nvPr/>
        </p:nvSpPr>
        <p:spPr>
          <a:xfrm>
            <a:off x="3063241" y="4602694"/>
            <a:ext cx="3063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800" dirty="0"/>
              <a:t>Telemetry (380 </a:t>
            </a:r>
            <a:r>
              <a:rPr lang="pl-PL" sz="1800" dirty="0" err="1"/>
              <a:t>stations</a:t>
            </a:r>
            <a:r>
              <a:rPr lang="pl-PL" sz="1800" dirty="0"/>
              <a:t>) </a:t>
            </a:r>
          </a:p>
        </p:txBody>
      </p:sp>
      <p:sp>
        <p:nvSpPr>
          <p:cNvPr id="21" name="CustomShape 5">
            <a:extLst>
              <a:ext uri="{FF2B5EF4-FFF2-40B4-BE49-F238E27FC236}">
                <a16:creationId xmlns:a16="http://schemas.microsoft.com/office/drawing/2014/main" id="{43696BDB-28A1-7801-989D-68AE66A7B29B}"/>
              </a:ext>
            </a:extLst>
          </p:cNvPr>
          <p:cNvSpPr/>
          <p:nvPr/>
        </p:nvSpPr>
        <p:spPr>
          <a:xfrm>
            <a:off x="-108177" y="5258091"/>
            <a:ext cx="8852127" cy="118456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lvl="1">
              <a:lnSpc>
                <a:spcPct val="100000"/>
              </a:lnSpc>
            </a:pPr>
            <a:r>
              <a:rPr lang="pl-PL" b="1" dirty="0" err="1">
                <a:latin typeface="Arial"/>
              </a:rPr>
              <a:t>Plans</a:t>
            </a:r>
            <a:r>
              <a:rPr lang="pl-PL" b="1" dirty="0">
                <a:latin typeface="Arial"/>
              </a:rPr>
              <a:t> in 2024/2025:</a:t>
            </a:r>
          </a:p>
          <a:p>
            <a:pPr lvl="1">
              <a:lnSpc>
                <a:spcPct val="100000"/>
              </a:lnSpc>
              <a:buFont typeface="Wingdings" charset="2"/>
              <a:buChar char=""/>
            </a:pPr>
            <a:r>
              <a:rPr lang="pl-PL" dirty="0">
                <a:latin typeface="Arial"/>
              </a:rPr>
              <a:t> </a:t>
            </a:r>
            <a:r>
              <a:rPr lang="pl-PL" dirty="0" err="1">
                <a:latin typeface="Arial"/>
              </a:rPr>
              <a:t>Move</a:t>
            </a:r>
            <a:r>
              <a:rPr lang="pl-PL" dirty="0">
                <a:latin typeface="Arial"/>
              </a:rPr>
              <a:t> from opera (15 min </a:t>
            </a:r>
            <a:r>
              <a:rPr lang="pl-PL" dirty="0" err="1">
                <a:latin typeface="Arial"/>
              </a:rPr>
              <a:t>frequency</a:t>
            </a:r>
            <a:r>
              <a:rPr lang="pl-PL" dirty="0">
                <a:latin typeface="Arial"/>
              </a:rPr>
              <a:t>) → </a:t>
            </a:r>
            <a:r>
              <a:rPr lang="pl-PL" dirty="0" err="1">
                <a:latin typeface="Arial"/>
              </a:rPr>
              <a:t>RainGRS</a:t>
            </a:r>
            <a:r>
              <a:rPr lang="pl-PL" dirty="0">
                <a:latin typeface="Arial"/>
              </a:rPr>
              <a:t> (5/10 min, </a:t>
            </a:r>
            <a:r>
              <a:rPr lang="pl-PL" dirty="0" err="1">
                <a:latin typeface="Arial"/>
              </a:rPr>
              <a:t>gauge</a:t>
            </a:r>
            <a:r>
              <a:rPr lang="pl-PL" dirty="0">
                <a:latin typeface="Arial"/>
              </a:rPr>
              <a:t>/radar/</a:t>
            </a:r>
            <a:r>
              <a:rPr lang="pl-PL" dirty="0" err="1">
                <a:latin typeface="Arial"/>
              </a:rPr>
              <a:t>sat</a:t>
            </a:r>
            <a:r>
              <a:rPr lang="pl-PL" dirty="0">
                <a:latin typeface="Arial"/>
              </a:rPr>
              <a:t>) </a:t>
            </a:r>
          </a:p>
          <a:p>
            <a:pPr lvl="1">
              <a:lnSpc>
                <a:spcPct val="100000"/>
              </a:lnSpc>
              <a:buFont typeface="Wingdings" charset="2"/>
              <a:buChar char=""/>
            </a:pPr>
            <a:r>
              <a:rPr lang="pl-PL" dirty="0">
                <a:latin typeface="Arial"/>
              </a:rPr>
              <a:t> Switch to 2-moment </a:t>
            </a:r>
            <a:r>
              <a:rPr lang="pl-PL" dirty="0" err="1">
                <a:latin typeface="Arial"/>
              </a:rPr>
              <a:t>microphysical</a:t>
            </a:r>
            <a:r>
              <a:rPr lang="pl-PL" dirty="0">
                <a:latin typeface="Arial"/>
              </a:rPr>
              <a:t> </a:t>
            </a:r>
            <a:r>
              <a:rPr lang="pl-PL" dirty="0" err="1">
                <a:latin typeface="Arial"/>
              </a:rPr>
              <a:t>scheme</a:t>
            </a:r>
            <a:r>
              <a:rPr lang="pl-PL" dirty="0">
                <a:latin typeface="Arial"/>
              </a:rPr>
              <a:t> (graupel and </a:t>
            </a:r>
            <a:r>
              <a:rPr lang="pl-PL" dirty="0" err="1">
                <a:latin typeface="Arial"/>
              </a:rPr>
              <a:t>hail</a:t>
            </a:r>
            <a:r>
              <a:rPr lang="pl-PL" dirty="0">
                <a:latin typeface="Arial"/>
              </a:rPr>
              <a:t>) </a:t>
            </a:r>
            <a:endParaRPr dirty="0"/>
          </a:p>
          <a:p>
            <a:pPr lvl="1">
              <a:lnSpc>
                <a:spcPct val="100000"/>
              </a:lnSpc>
              <a:buFont typeface="Wingdings" charset="2"/>
              <a:buChar char=""/>
            </a:pPr>
            <a:r>
              <a:rPr lang="pl-PL" dirty="0">
                <a:latin typeface="Arial"/>
              </a:rPr>
              <a:t> </a:t>
            </a:r>
            <a:r>
              <a:rPr lang="pl-PL" dirty="0" err="1">
                <a:latin typeface="Arial"/>
              </a:rPr>
              <a:t>Coupling</a:t>
            </a:r>
            <a:r>
              <a:rPr lang="pl-PL" dirty="0">
                <a:latin typeface="Arial"/>
              </a:rPr>
              <a:t> with nowcasting SCENE system (</a:t>
            </a:r>
            <a:r>
              <a:rPr lang="pl-PL" dirty="0" err="1">
                <a:latin typeface="Arial"/>
              </a:rPr>
              <a:t>seamless</a:t>
            </a:r>
            <a:r>
              <a:rPr lang="pl-PL" dirty="0">
                <a:latin typeface="Arial"/>
              </a:rPr>
              <a:t> 8 </a:t>
            </a:r>
            <a:r>
              <a:rPr lang="pl-PL" dirty="0" err="1">
                <a:latin typeface="Arial"/>
              </a:rPr>
              <a:t>hour</a:t>
            </a:r>
            <a:r>
              <a:rPr lang="pl-PL" dirty="0">
                <a:latin typeface="Arial"/>
              </a:rPr>
              <a:t> </a:t>
            </a:r>
            <a:r>
              <a:rPr lang="pl-PL" dirty="0" err="1">
                <a:latin typeface="Arial"/>
              </a:rPr>
              <a:t>forecasts</a:t>
            </a:r>
            <a:r>
              <a:rPr lang="pl-PL" dirty="0">
                <a:latin typeface="Arial"/>
              </a:rPr>
              <a:t>)</a:t>
            </a:r>
          </a:p>
          <a:p>
            <a:pPr lvl="1">
              <a:lnSpc>
                <a:spcPct val="100000"/>
              </a:lnSpc>
              <a:buFont typeface="Wingdings" charset="2"/>
              <a:buChar char="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3792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8" y="3322199"/>
            <a:ext cx="2668112" cy="284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86" y="3641058"/>
            <a:ext cx="2720444" cy="232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140422" y="2994964"/>
            <a:ext cx="26681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POLRAD</a:t>
            </a:r>
            <a:r>
              <a:rPr lang="pl-PL" altLang="en-US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+</a:t>
            </a:r>
            <a:r>
              <a:rPr lang="en-US" altLang="en-US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NETWORK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114870" y="6162266"/>
            <a:ext cx="55264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en-US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Doppler</a:t>
            </a:r>
            <a:r>
              <a:rPr lang="pl-PL" alt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l-PL" altLang="en-US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dual-polarized </a:t>
            </a:r>
            <a:r>
              <a:rPr lang="pl-PL" altLang="en-US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radar </a:t>
            </a:r>
            <a:r>
              <a:rPr lang="en-US" altLang="en-US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data:</a:t>
            </a:r>
            <a:r>
              <a:rPr lang="pl-PL" altLang="en-US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l-PL" alt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Poland (8) + </a:t>
            </a:r>
            <a:r>
              <a:rPr lang="en-US" altLang="en-US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Lithuania (2), Ukraine (1), Slovakia (4), </a:t>
            </a:r>
            <a:r>
              <a:rPr lang="pl-PL" altLang="en-US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Czech Republic (2), Germany (</a:t>
            </a:r>
            <a:r>
              <a:rPr lang="pl-PL" altLang="en-US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2959429" y="3105774"/>
            <a:ext cx="29739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NETWORK OF TELEMETRIC RAIN GAUGE STATIONS</a:t>
            </a:r>
            <a:r>
              <a:rPr lang="pl-PL" altLang="en-US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(491)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36652" y="888168"/>
            <a:ext cx="28302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METEOSAT SATELLITES 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298672" y="695734"/>
            <a:ext cx="24667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RainGRS</a:t>
            </a:r>
            <a:r>
              <a:rPr lang="pl-PL" altLang="en-US" sz="2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l-PL" altLang="en-US" sz="20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composites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28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637" y="1236178"/>
            <a:ext cx="2694893" cy="169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41560" y="1053201"/>
            <a:ext cx="284416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multi-source</a:t>
            </a:r>
            <a:r>
              <a:rPr lang="pl-PL" altLang="en-US" sz="2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GRS</a:t>
            </a:r>
            <a:r>
              <a:rPr lang="en-US" altLang="en-US" sz="2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precipitation fields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data quality control,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weighted processing of precipitation inputs </a:t>
            </a:r>
          </a:p>
        </p:txBody>
      </p:sp>
      <p:sp>
        <p:nvSpPr>
          <p:cNvPr id="2" name="Rectangle 12">
            <a:extLst>
              <a:ext uri="{FF2B5EF4-FFF2-40B4-BE49-F238E27FC236}">
                <a16:creationId xmlns:a16="http://schemas.microsoft.com/office/drawing/2014/main" id="{55F0AA39-AAC0-ED42-DE16-827417A0B685}"/>
              </a:ext>
            </a:extLst>
          </p:cNvPr>
          <p:cNvSpPr/>
          <p:nvPr/>
        </p:nvSpPr>
        <p:spPr>
          <a:xfrm>
            <a:off x="6926331" y="-74397"/>
            <a:ext cx="2217669" cy="715618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>
              <a:highlight>
                <a:srgbClr val="35F0CC"/>
              </a:highlight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6FD162DF-C653-7CDD-E884-962DEF6368D2}"/>
              </a:ext>
            </a:extLst>
          </p:cNvPr>
          <p:cNvSpPr/>
          <p:nvPr/>
        </p:nvSpPr>
        <p:spPr>
          <a:xfrm>
            <a:off x="0" y="-74397"/>
            <a:ext cx="6926331" cy="715618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pl-PL" b="1">
                <a:ea typeface="+mn-lt"/>
                <a:cs typeface="+mn-lt"/>
              </a:rPr>
              <a:t>COSMO – </a:t>
            </a:r>
            <a:r>
              <a:rPr lang="pl-PL" b="1" err="1">
                <a:ea typeface="+mn-lt"/>
                <a:cs typeface="+mn-lt"/>
              </a:rPr>
              <a:t>Rapid</a:t>
            </a:r>
            <a:r>
              <a:rPr lang="pl-PL" b="1">
                <a:ea typeface="+mn-lt"/>
                <a:cs typeface="+mn-lt"/>
              </a:rPr>
              <a:t> Update Cyce (RUC)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FFEBD96-737F-036F-6E9D-81618E840D1B}"/>
              </a:ext>
            </a:extLst>
          </p:cNvPr>
          <p:cNvSpPr txBox="1">
            <a:spLocks/>
          </p:cNvSpPr>
          <p:nvPr/>
        </p:nvSpPr>
        <p:spPr>
          <a:xfrm>
            <a:off x="216178" y="83043"/>
            <a:ext cx="4912415" cy="3973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l-PL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953AEE8D-DBA1-D9A0-FE84-241416349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1698" y="92088"/>
            <a:ext cx="1075814" cy="37928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94B6CAD-BF1A-654B-A46A-2E24A7BA41E0}"/>
              </a:ext>
            </a:extLst>
          </p:cNvPr>
          <p:cNvSpPr txBox="1"/>
          <p:nvPr/>
        </p:nvSpPr>
        <p:spPr>
          <a:xfrm>
            <a:off x="6052095" y="662545"/>
            <a:ext cx="3247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en-US" sz="18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RainGRS+OPERA,</a:t>
            </a:r>
            <a:r>
              <a:rPr lang="pl-PL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PWS,CML</a:t>
            </a:r>
            <a:endParaRPr lang="pl-PL" dirty="0"/>
          </a:p>
        </p:txBody>
      </p:sp>
      <p:pic>
        <p:nvPicPr>
          <p:cNvPr id="8" name="Google Shape;217;g2e822a8b737_4_108">
            <a:extLst>
              <a:ext uri="{FF2B5EF4-FFF2-40B4-BE49-F238E27FC236}">
                <a16:creationId xmlns:a16="http://schemas.microsoft.com/office/drawing/2014/main" id="{B9CD915A-32E9-2C85-88B1-F0E3F82007B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2095" y="1042441"/>
            <a:ext cx="3091904" cy="3054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26;g2e822a8b737_4_29">
            <a:extLst>
              <a:ext uri="{FF2B5EF4-FFF2-40B4-BE49-F238E27FC236}">
                <a16:creationId xmlns:a16="http://schemas.microsoft.com/office/drawing/2014/main" id="{4BCF20F4-9FD1-52D9-68AD-E67E611E789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12919" y="4397460"/>
            <a:ext cx="2033031" cy="23263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12EEF34-3088-C7A4-2465-D78AC7EDBA92}"/>
              </a:ext>
            </a:extLst>
          </p:cNvPr>
          <p:cNvSpPr txBox="1"/>
          <p:nvPr/>
        </p:nvSpPr>
        <p:spPr>
          <a:xfrm>
            <a:off x="6389704" y="4028128"/>
            <a:ext cx="2156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en-US" sz="1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POLRAD + OPERA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634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2"/>
          <p:cNvSpPr/>
          <p:nvPr/>
        </p:nvSpPr>
        <p:spPr>
          <a:xfrm>
            <a:off x="1918196" y="3139235"/>
            <a:ext cx="5161029" cy="246515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i="1" dirty="0">
                <a:solidFill>
                  <a:srgbClr val="000000"/>
                </a:solidFill>
                <a:latin typeface="Arial"/>
              </a:rPr>
              <a:t>HP Blade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cluster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„grad” /COSMO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000000"/>
                </a:solidFill>
                <a:latin typeface="Arial"/>
              </a:rPr>
              <a:t>139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nodes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, 2780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cores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,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000000"/>
                </a:solidFill>
                <a:latin typeface="Arial"/>
              </a:rPr>
              <a:t>61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Tf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perf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, 64TB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storage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,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000000"/>
                </a:solidFill>
                <a:latin typeface="Arial"/>
              </a:rPr>
              <a:t>in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operation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from 2015 (9.5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years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)</a:t>
            </a:r>
            <a:endParaRPr dirty="0"/>
          </a:p>
          <a:p>
            <a:pPr>
              <a:lnSpc>
                <a:spcPct val="100000"/>
              </a:lnSpc>
            </a:pPr>
            <a:endParaRPr lang="pl-PL" i="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i="1" dirty="0">
                <a:solidFill>
                  <a:srgbClr val="000000"/>
                </a:solidFill>
                <a:latin typeface="Arial"/>
              </a:rPr>
              <a:t>HP Blade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cluster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„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euros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”/ ALADIN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000000"/>
                </a:solidFill>
                <a:latin typeface="Arial"/>
              </a:rPr>
              <a:t>1600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cores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, 40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Tf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perf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,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000000"/>
                </a:solidFill>
                <a:latin typeface="Arial"/>
              </a:rPr>
              <a:t>in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operation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from spring 2014 (10+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years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)</a:t>
            </a:r>
            <a:endParaRPr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3B675FD0-32AC-9B63-1475-CF28BE811E4E}"/>
              </a:ext>
            </a:extLst>
          </p:cNvPr>
          <p:cNvGrpSpPr/>
          <p:nvPr/>
        </p:nvGrpSpPr>
        <p:grpSpPr>
          <a:xfrm>
            <a:off x="1918197" y="1403206"/>
            <a:ext cx="5677200" cy="1266840"/>
            <a:chOff x="1357920" y="1024920"/>
            <a:chExt cx="5677200" cy="1266840"/>
          </a:xfrm>
        </p:grpSpPr>
        <p:pic>
          <p:nvPicPr>
            <p:cNvPr id="149" name="Picture 1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357920" y="1024920"/>
              <a:ext cx="1135800" cy="1266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0" name="Picture 1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494080" y="1024920"/>
              <a:ext cx="1136160" cy="1266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1" name="Picture 1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630600" y="1024920"/>
              <a:ext cx="1132560" cy="1266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2" name="Picture 1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763520" y="1024920"/>
              <a:ext cx="1135800" cy="1266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3" name="Picture 1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899680" y="1024920"/>
              <a:ext cx="1135440" cy="12668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Rectangle 12">
            <a:extLst>
              <a:ext uri="{FF2B5EF4-FFF2-40B4-BE49-F238E27FC236}">
                <a16:creationId xmlns:a16="http://schemas.microsoft.com/office/drawing/2014/main" id="{7E92F821-5A17-BB58-0EFF-BDDE9526C26E}"/>
              </a:ext>
            </a:extLst>
          </p:cNvPr>
          <p:cNvSpPr/>
          <p:nvPr/>
        </p:nvSpPr>
        <p:spPr>
          <a:xfrm>
            <a:off x="6918302" y="10261"/>
            <a:ext cx="2225698" cy="845145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highlight>
                <a:srgbClr val="35F0CC"/>
              </a:highlight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7DE0606E-1F8A-7E39-8A1B-492B0B6EB8C1}"/>
              </a:ext>
            </a:extLst>
          </p:cNvPr>
          <p:cNvSpPr/>
          <p:nvPr/>
        </p:nvSpPr>
        <p:spPr>
          <a:xfrm>
            <a:off x="-1" y="1"/>
            <a:ext cx="7352027" cy="845145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87502CC-1BC3-EE21-A6E7-3F3038FC2B57}"/>
              </a:ext>
            </a:extLst>
          </p:cNvPr>
          <p:cNvSpPr txBox="1">
            <a:spLocks/>
          </p:cNvSpPr>
          <p:nvPr/>
        </p:nvSpPr>
        <p:spPr>
          <a:xfrm>
            <a:off x="288236" y="209921"/>
            <a:ext cx="4930199" cy="52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HPC status in 2024</a:t>
            </a:r>
            <a:endParaRPr 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D9CC3979-BCFB-320B-20AA-64AAFA334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2027" y="179978"/>
            <a:ext cx="1391352" cy="50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311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CB87275B-A2F1-4682-99B9-2F8532DC46E1}"/>
              </a:ext>
            </a:extLst>
          </p:cNvPr>
          <p:cNvSpPr/>
          <p:nvPr/>
        </p:nvSpPr>
        <p:spPr>
          <a:xfrm>
            <a:off x="5297133" y="79832"/>
            <a:ext cx="2740577" cy="556592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>
              <a:highlight>
                <a:srgbClr val="35F0CC"/>
              </a:highlight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15CF1496-7046-469C-A0C6-F8962CB3BC7D}"/>
              </a:ext>
            </a:extLst>
          </p:cNvPr>
          <p:cNvSpPr/>
          <p:nvPr/>
        </p:nvSpPr>
        <p:spPr>
          <a:xfrm>
            <a:off x="39330" y="79831"/>
            <a:ext cx="7493000" cy="5565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6A6AA6-8267-4587-AA67-788EE83CAE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29145" y="79831"/>
            <a:ext cx="556149" cy="556592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96402" y="55399"/>
            <a:ext cx="77644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dirty="0">
                <a:solidFill>
                  <a:schemeClr val="bg1"/>
                </a:solidFill>
                <a:cs typeface="Arial" panose="020B0604020202020204" pitchFamily="34" charset="0"/>
              </a:rPr>
              <a:t>COSMO </a:t>
            </a:r>
            <a:r>
              <a:rPr lang="pl-PL" altLang="pl-PL" dirty="0" err="1">
                <a:solidFill>
                  <a:schemeClr val="bg1"/>
                </a:solidFill>
                <a:cs typeface="Arial" panose="020B0604020202020204" pitchFamily="34" charset="0"/>
              </a:rPr>
              <a:t>projects</a:t>
            </a:r>
            <a:endParaRPr lang="en-US" altLang="pl-PL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77153" y="837890"/>
            <a:ext cx="8589693" cy="568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pl-PL" sz="1800" b="1" dirty="0">
                <a:latin typeface="Arial"/>
                <a:cs typeface="Arial" panose="020B0604020202020204" pitchFamily="34" charset="0"/>
              </a:rPr>
              <a:t>C2I4LC </a:t>
            </a:r>
            <a:r>
              <a:rPr lang="pl-PL" sz="1800" dirty="0">
                <a:latin typeface="Arial"/>
                <a:cs typeface="Arial" panose="020B0604020202020204" pitchFamily="34" charset="0"/>
              </a:rPr>
              <a:t>(</a:t>
            </a:r>
            <a:r>
              <a:rPr lang="en-US" sz="1800" dirty="0">
                <a:latin typeface="Arial"/>
                <a:cs typeface="Arial" panose="020B0604020202020204" pitchFamily="34" charset="0"/>
              </a:rPr>
              <a:t>Establishing COSMO to ICON migration for Licensees' Countries</a:t>
            </a:r>
            <a:r>
              <a:rPr lang="pl-PL" sz="1800" dirty="0">
                <a:latin typeface="Arial"/>
                <a:cs typeface="Arial" panose="020B0604020202020204" pitchFamily="34" charset="0"/>
              </a:rPr>
              <a:t>) -&gt; ICON Training Course 2023, D. Wójcik, W. Interewicz, G. Duniec, A. Mazur</a:t>
            </a:r>
          </a:p>
          <a:p>
            <a:pPr fontAlgn="base"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pl-PL" sz="1800" dirty="0">
              <a:latin typeface="Arial"/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1800" b="1" dirty="0">
                <a:latin typeface="Arial"/>
                <a:cs typeface="Arial" panose="020B0604020202020204" pitchFamily="34" charset="0"/>
              </a:rPr>
              <a:t>PP PROPHECY </a:t>
            </a:r>
            <a:r>
              <a:rPr lang="en-US" sz="1800" dirty="0">
                <a:latin typeface="Arial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Arial"/>
                <a:cs typeface="Arial" panose="020B0604020202020204" pitchFamily="34" charset="0"/>
              </a:rPr>
              <a:t>PRObabilistic</a:t>
            </a:r>
            <a:r>
              <a:rPr lang="en-US" sz="1800" dirty="0">
                <a:latin typeface="Arial"/>
                <a:cs typeface="Arial" panose="020B0604020202020204" pitchFamily="34" charset="0"/>
              </a:rPr>
              <a:t> Prediction at High-resolution with </a:t>
            </a:r>
            <a:r>
              <a:rPr lang="en-US" sz="1800" dirty="0" err="1">
                <a:latin typeface="Arial"/>
                <a:cs typeface="Arial" panose="020B0604020202020204" pitchFamily="34" charset="0"/>
              </a:rPr>
              <a:t>EnhanCed</a:t>
            </a:r>
            <a:r>
              <a:rPr lang="en-US" sz="1800" dirty="0">
                <a:latin typeface="Arial"/>
                <a:cs typeface="Arial" panose="020B0604020202020204" pitchFamily="34" charset="0"/>
              </a:rPr>
              <a:t> perturbation </a:t>
            </a:r>
            <a:r>
              <a:rPr lang="en-US" sz="1800" dirty="0" err="1">
                <a:latin typeface="Arial"/>
                <a:cs typeface="Arial" panose="020B0604020202020204" pitchFamily="34" charset="0"/>
              </a:rPr>
              <a:t>strategY</a:t>
            </a:r>
            <a:r>
              <a:rPr lang="en-US" sz="1800" dirty="0">
                <a:latin typeface="Arial"/>
                <a:cs typeface="Arial" panose="020B0604020202020204" pitchFamily="34" charset="0"/>
              </a:rPr>
              <a:t>) </a:t>
            </a:r>
            <a:r>
              <a:rPr lang="pl-PL" sz="1800" dirty="0">
                <a:latin typeface="Arial"/>
                <a:cs typeface="Arial" panose="020B0604020202020204" pitchFamily="34" charset="0"/>
              </a:rPr>
              <a:t>- A. Mazur, G. Duniec, J. Linkowska, W. Interewicz</a:t>
            </a:r>
          </a:p>
          <a:p>
            <a:pPr lvl="0" fontAlgn="base"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pl-PL" sz="1800" dirty="0">
              <a:latin typeface="Arial"/>
              <a:cs typeface="Arial" panose="020B0604020202020204" pitchFamily="34" charset="0"/>
            </a:endParaRPr>
          </a:p>
          <a:p>
            <a:pPr lvl="0" fontAlgn="base"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1800" b="1" dirty="0">
                <a:latin typeface="Arial"/>
                <a:cs typeface="Arial" panose="020B0604020202020204" pitchFamily="34" charset="0"/>
              </a:rPr>
              <a:t>PP CITTA </a:t>
            </a:r>
            <a:r>
              <a:rPr lang="en-US" sz="1800" dirty="0">
                <a:latin typeface="Arial"/>
                <a:cs typeface="Arial" panose="020B0604020202020204" pitchFamily="34" charset="0"/>
              </a:rPr>
              <a:t>(City Induced Temperature change Through </a:t>
            </a:r>
            <a:r>
              <a:rPr lang="en-US" sz="1800" dirty="0" err="1">
                <a:latin typeface="Arial"/>
                <a:cs typeface="Arial" panose="020B0604020202020204" pitchFamily="34" charset="0"/>
              </a:rPr>
              <a:t>A’dvanced</a:t>
            </a:r>
            <a:r>
              <a:rPr lang="en-US" sz="1800" dirty="0">
                <a:latin typeface="Arial"/>
                <a:cs typeface="Arial" panose="020B0604020202020204" pitchFamily="34" charset="0"/>
              </a:rPr>
              <a:t> modelling)</a:t>
            </a:r>
            <a:r>
              <a:rPr lang="pl-PL" sz="1800" dirty="0">
                <a:latin typeface="Arial"/>
                <a:cs typeface="Arial" panose="020B0604020202020204" pitchFamily="34" charset="0"/>
              </a:rPr>
              <a:t> – A. Jaczewski, A. </a:t>
            </a:r>
            <a:r>
              <a:rPr lang="pl-PL" sz="1800" dirty="0" err="1">
                <a:latin typeface="Arial"/>
                <a:cs typeface="Arial" panose="020B0604020202020204" pitchFamily="34" charset="0"/>
              </a:rPr>
              <a:t>Wyszogrdzki</a:t>
            </a:r>
            <a:r>
              <a:rPr lang="pl-PL" sz="1800" dirty="0">
                <a:latin typeface="Arial"/>
                <a:cs typeface="Arial" panose="020B0604020202020204" pitchFamily="34" charset="0"/>
              </a:rPr>
              <a:t>, W. Interewicz</a:t>
            </a:r>
          </a:p>
          <a:p>
            <a:pPr fontAlgn="base"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pl-PL" sz="1800" b="1" dirty="0">
              <a:latin typeface="Arial"/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800" b="1" dirty="0">
                <a:latin typeface="Arial"/>
                <a:cs typeface="Arial" panose="020B0604020202020204" pitchFamily="34" charset="0"/>
              </a:rPr>
              <a:t>PP EPOCS </a:t>
            </a:r>
            <a:r>
              <a:rPr lang="en-US" sz="1800" dirty="0">
                <a:latin typeface="Arial"/>
                <a:cs typeface="Arial" panose="020B0604020202020204" pitchFamily="34" charset="0"/>
              </a:rPr>
              <a:t>(</a:t>
            </a:r>
            <a:r>
              <a:rPr lang="pl-PL" sz="1800" dirty="0">
                <a:latin typeface="Arial"/>
                <a:cs typeface="Arial" panose="020B0604020202020204" pitchFamily="34" charset="0"/>
              </a:rPr>
              <a:t>Evaluation of</a:t>
            </a:r>
            <a:r>
              <a:rPr lang="en-US" sz="1800" dirty="0">
                <a:latin typeface="Arial"/>
                <a:cs typeface="Arial" panose="020B0604020202020204" pitchFamily="34" charset="0"/>
              </a:rPr>
              <a:t> Personal Weather Station and Opportunistic Sensor Data </a:t>
            </a:r>
            <a:r>
              <a:rPr lang="en-US" sz="1800" dirty="0" err="1">
                <a:latin typeface="Arial"/>
                <a:cs typeface="Arial" panose="020B0604020202020204" pitchFamily="34" charset="0"/>
              </a:rPr>
              <a:t>CrowdSourcing</a:t>
            </a:r>
            <a:r>
              <a:rPr lang="en-US" sz="1800" dirty="0">
                <a:latin typeface="Arial"/>
                <a:cs typeface="Arial" panose="020B0604020202020204" pitchFamily="34" charset="0"/>
              </a:rPr>
              <a:t>)</a:t>
            </a:r>
            <a:r>
              <a:rPr lang="pl-PL" sz="1800" dirty="0">
                <a:latin typeface="Arial"/>
                <a:cs typeface="Arial" panose="020B0604020202020204" pitchFamily="34" charset="0"/>
              </a:rPr>
              <a:t>. J. </a:t>
            </a:r>
            <a:r>
              <a:rPr lang="pl-PL" sz="1800" dirty="0" err="1">
                <a:latin typeface="Arial"/>
                <a:cs typeface="Arial" panose="020B0604020202020204" pitchFamily="34" charset="0"/>
              </a:rPr>
              <a:t>Linkowska</a:t>
            </a:r>
            <a:r>
              <a:rPr lang="pl-PL" sz="1800" dirty="0">
                <a:latin typeface="Arial"/>
                <a:cs typeface="Arial" panose="020B0604020202020204" pitchFamily="34" charset="0"/>
              </a:rPr>
              <a:t>, et al.</a:t>
            </a:r>
            <a:endParaRPr lang="pl-PL" sz="1800" dirty="0">
              <a:solidFill>
                <a:srgbClr val="FF0000"/>
              </a:solidFill>
              <a:latin typeface="Arial"/>
              <a:cs typeface="Arial" panose="020B0604020202020204" pitchFamily="34" charset="0"/>
            </a:endParaRPr>
          </a:p>
          <a:p>
            <a:pPr lvl="0" fontAlgn="base"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endParaRPr lang="pl-PL" sz="1800" dirty="0">
              <a:latin typeface="Arial"/>
              <a:cs typeface="Arial" panose="020B0604020202020204" pitchFamily="34" charset="0"/>
            </a:endParaRPr>
          </a:p>
          <a:p>
            <a:pPr lvl="0" fontAlgn="base"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1800" b="1" dirty="0">
                <a:effectLst/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PT EGALITE</a:t>
            </a:r>
            <a:r>
              <a:rPr lang="en-US" sz="1800" dirty="0">
                <a:effectLst/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(Early </a:t>
            </a:r>
            <a:r>
              <a:rPr lang="en-US" sz="1800" dirty="0" err="1">
                <a:effectLst/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warninG</a:t>
            </a:r>
            <a:r>
              <a:rPr lang="en-US" sz="1800" dirty="0">
                <a:effectLst/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and </a:t>
            </a:r>
            <a:r>
              <a:rPr lang="en-US" sz="1800" dirty="0" err="1">
                <a:effectLst/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AnaLysIs</a:t>
            </a:r>
            <a:r>
              <a:rPr lang="en-US" sz="1800" dirty="0">
                <a:effectLst/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SysTEm</a:t>
            </a:r>
            <a:r>
              <a:rPr lang="en-US" sz="1800" dirty="0">
                <a:effectLst/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for release and dispersion of contaminants)</a:t>
            </a:r>
            <a:r>
              <a:rPr lang="pl-PL" sz="1800" dirty="0">
                <a:effectLst/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 A. Mazur</a:t>
            </a:r>
            <a:endParaRPr lang="en-US" sz="1800" dirty="0">
              <a:latin typeface="+mj-lt"/>
              <a:cs typeface="Arial" panose="020B0604020202020204" pitchFamily="34" charset="0"/>
            </a:endParaRPr>
          </a:p>
          <a:p>
            <a:pPr marL="0" indent="0" fontAlgn="base">
              <a:spcAft>
                <a:spcPct val="0"/>
              </a:spcAft>
              <a:buNone/>
              <a:defRPr/>
            </a:pPr>
            <a:endParaRPr lang="pl-PL" sz="1800" b="1" dirty="0">
              <a:latin typeface="Arial"/>
              <a:cs typeface="Arial" panose="020B0604020202020204" pitchFamily="34" charset="0"/>
            </a:endParaRPr>
          </a:p>
          <a:p>
            <a:pPr marL="0" indent="0" fontAlgn="base">
              <a:spcAft>
                <a:spcPct val="0"/>
              </a:spcAft>
              <a:buNone/>
              <a:defRPr/>
            </a:pPr>
            <a:r>
              <a:rPr lang="pl-PL" sz="1800" b="1" dirty="0">
                <a:latin typeface="Arial"/>
                <a:cs typeface="Arial" panose="020B0604020202020204" pitchFamily="34" charset="0"/>
              </a:rPr>
              <a:t>New </a:t>
            </a:r>
            <a:r>
              <a:rPr lang="en-US" sz="1800" b="1" dirty="0">
                <a:latin typeface="Arial"/>
                <a:cs typeface="Arial" panose="020B0604020202020204" pitchFamily="34" charset="0"/>
              </a:rPr>
              <a:t>PP/PTs</a:t>
            </a:r>
            <a:endParaRPr lang="pl-PL" sz="1800" dirty="0">
              <a:latin typeface="+mj-lt"/>
              <a:cs typeface="Arial" panose="020B0604020202020204" pitchFamily="34" charset="0"/>
            </a:endParaRPr>
          </a:p>
          <a:p>
            <a:pPr lvl="0" fontAlgn="base"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1800" b="1" dirty="0">
                <a:latin typeface="Arial"/>
                <a:cs typeface="Arial" panose="020B0604020202020204" pitchFamily="34" charset="0"/>
              </a:rPr>
              <a:t>PP APOCS </a:t>
            </a:r>
            <a:r>
              <a:rPr lang="en-US" sz="1800" dirty="0">
                <a:latin typeface="Arial"/>
                <a:cs typeface="Arial" panose="020B0604020202020204" pitchFamily="34" charset="0"/>
              </a:rPr>
              <a:t>(</a:t>
            </a:r>
            <a:r>
              <a:rPr lang="pl-PL" sz="1800" dirty="0">
                <a:latin typeface="Arial"/>
                <a:cs typeface="Arial" panose="020B0604020202020204" pitchFamily="34" charset="0"/>
              </a:rPr>
              <a:t>Application of</a:t>
            </a:r>
            <a:r>
              <a:rPr lang="en-US" sz="1800" dirty="0">
                <a:latin typeface="Arial"/>
                <a:cs typeface="Arial" panose="020B0604020202020204" pitchFamily="34" charset="0"/>
              </a:rPr>
              <a:t> Personal Weather Station and Opportunistic Sensor Data </a:t>
            </a:r>
            <a:r>
              <a:rPr lang="en-US" sz="1800" dirty="0" err="1">
                <a:latin typeface="Arial"/>
                <a:cs typeface="Arial" panose="020B0604020202020204" pitchFamily="34" charset="0"/>
              </a:rPr>
              <a:t>CrowdSourcing</a:t>
            </a:r>
            <a:r>
              <a:rPr lang="en-US" sz="1800" dirty="0">
                <a:latin typeface="Arial"/>
                <a:cs typeface="Arial" panose="020B0604020202020204" pitchFamily="34" charset="0"/>
              </a:rPr>
              <a:t>)</a:t>
            </a:r>
            <a:r>
              <a:rPr lang="pl-PL" sz="1800" dirty="0">
                <a:latin typeface="Arial"/>
                <a:cs typeface="Arial" panose="020B0604020202020204" pitchFamily="34" charset="0"/>
              </a:rPr>
              <a:t>. M. </a:t>
            </a:r>
            <a:r>
              <a:rPr lang="pl-PL" sz="1800" dirty="0" err="1">
                <a:latin typeface="Arial"/>
                <a:cs typeface="Arial" panose="020B0604020202020204" pitchFamily="34" charset="0"/>
              </a:rPr>
              <a:t>Zosicz</a:t>
            </a:r>
            <a:r>
              <a:rPr lang="pl-PL" sz="1800" dirty="0">
                <a:latin typeface="Arial"/>
                <a:cs typeface="Arial" panose="020B0604020202020204" pitchFamily="34" charset="0"/>
              </a:rPr>
              <a:t>, et al.  (</a:t>
            </a:r>
            <a:r>
              <a:rPr lang="pl-PL" sz="1800" dirty="0" err="1">
                <a:latin typeface="Arial"/>
                <a:cs typeface="Arial" panose="020B0604020202020204" pitchFamily="34" charset="0"/>
              </a:rPr>
              <a:t>waiting</a:t>
            </a:r>
            <a:r>
              <a:rPr lang="pl-PL" sz="1800" dirty="0">
                <a:latin typeface="Arial"/>
                <a:cs typeface="Arial" panose="020B0604020202020204" pitchFamily="34" charset="0"/>
              </a:rPr>
              <a:t> for </a:t>
            </a:r>
            <a:r>
              <a:rPr lang="pl-PL" sz="1800" dirty="0" err="1">
                <a:latin typeface="Arial"/>
                <a:cs typeface="Arial" panose="020B0604020202020204" pitchFamily="34" charset="0"/>
              </a:rPr>
              <a:t>approval</a:t>
            </a:r>
            <a:r>
              <a:rPr lang="pl-PL" sz="1800" dirty="0">
                <a:latin typeface="Arial"/>
                <a:cs typeface="Arial" panose="020B0604020202020204" pitchFamily="34" charset="0"/>
              </a:rPr>
              <a:t> </a:t>
            </a:r>
            <a:r>
              <a:rPr lang="pl-PL" sz="1800" dirty="0" err="1">
                <a:latin typeface="Arial"/>
                <a:cs typeface="Arial" panose="020B0604020202020204" pitchFamily="34" charset="0"/>
              </a:rPr>
              <a:t>later</a:t>
            </a:r>
            <a:r>
              <a:rPr lang="pl-PL" sz="1800" dirty="0">
                <a:latin typeface="Arial"/>
                <a:cs typeface="Arial" panose="020B0604020202020204" pitchFamily="34" charset="0"/>
              </a:rPr>
              <a:t> in 2024)</a:t>
            </a:r>
            <a:endParaRPr lang="pl-PL" sz="1800" dirty="0">
              <a:solidFill>
                <a:srgbClr val="FF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815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CB87275B-A2F1-4682-99B9-2F8532DC46E1}"/>
              </a:ext>
            </a:extLst>
          </p:cNvPr>
          <p:cNvSpPr/>
          <p:nvPr/>
        </p:nvSpPr>
        <p:spPr>
          <a:xfrm>
            <a:off x="5257804" y="6272"/>
            <a:ext cx="2740577" cy="556592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>
              <a:highlight>
                <a:srgbClr val="35F0CC"/>
              </a:highlight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15CF1496-7046-469C-A0C6-F8962CB3BC7D}"/>
              </a:ext>
            </a:extLst>
          </p:cNvPr>
          <p:cNvSpPr/>
          <p:nvPr/>
        </p:nvSpPr>
        <p:spPr>
          <a:xfrm>
            <a:off x="1" y="6271"/>
            <a:ext cx="7493000" cy="5565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6A6AA6-8267-4587-AA67-788EE83CAE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89816" y="6271"/>
            <a:ext cx="556149" cy="55659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9B35739-9C03-E68B-605A-440A43C776E0}"/>
              </a:ext>
            </a:extLst>
          </p:cNvPr>
          <p:cNvSpPr txBox="1">
            <a:spLocks/>
          </p:cNvSpPr>
          <p:nvPr/>
        </p:nvSpPr>
        <p:spPr>
          <a:xfrm>
            <a:off x="1557248" y="24999"/>
            <a:ext cx="4652341" cy="52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EGALITE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C9DC5CA-E44A-CD7D-A762-D722E5DFA2B2}"/>
              </a:ext>
            </a:extLst>
          </p:cNvPr>
          <p:cNvSpPr txBox="1"/>
          <p:nvPr/>
        </p:nvSpPr>
        <p:spPr>
          <a:xfrm>
            <a:off x="304211" y="636342"/>
            <a:ext cx="85884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latin typeface="+mn-lt"/>
              </a:rPr>
              <a:t>PP PURPOSE: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</a:rPr>
              <a:t>a</a:t>
            </a:r>
            <a:r>
              <a:rPr lang="en-US" sz="1800" dirty="0">
                <a:latin typeface="+mn-lt"/>
              </a:rPr>
              <a:t> need for </a:t>
            </a:r>
            <a:r>
              <a:rPr lang="en-US" sz="1800" b="1" dirty="0">
                <a:latin typeface="+mn-lt"/>
              </a:rPr>
              <a:t>improvement/developing</a:t>
            </a:r>
            <a:r>
              <a:rPr lang="en-US" sz="1800" dirty="0">
                <a:latin typeface="+mn-lt"/>
              </a:rPr>
              <a:t> </a:t>
            </a:r>
            <a:r>
              <a:rPr lang="en-US" sz="1800" b="1" u="sng" dirty="0">
                <a:latin typeface="+mn-lt"/>
              </a:rPr>
              <a:t>early warning systems</a:t>
            </a:r>
            <a:r>
              <a:rPr lang="en-US" sz="1800" b="1" dirty="0">
                <a:latin typeface="+mn-lt"/>
              </a:rPr>
              <a:t> (EWAS) </a:t>
            </a:r>
            <a:r>
              <a:rPr lang="pl-PL" sz="1800" dirty="0">
                <a:latin typeface="+mn-lt"/>
              </a:rPr>
              <a:t>for the </a:t>
            </a:r>
            <a:r>
              <a:rPr lang="pl-PL" sz="1800" dirty="0" err="1">
                <a:latin typeface="+mn-lt"/>
              </a:rPr>
              <a:t>response</a:t>
            </a:r>
            <a:r>
              <a:rPr lang="pl-PL" sz="1800" dirty="0">
                <a:latin typeface="+mn-lt"/>
              </a:rPr>
              <a:t> to </a:t>
            </a:r>
            <a:r>
              <a:rPr lang="en-US" sz="1800" dirty="0">
                <a:latin typeface="+mn-lt"/>
              </a:rPr>
              <a:t>release of toxic and/or harmful substances into the atmosphere</a:t>
            </a:r>
            <a:r>
              <a:rPr lang="pl-PL" dirty="0"/>
              <a:t> </a:t>
            </a:r>
            <a:r>
              <a:rPr lang="pl-PL" sz="1800" dirty="0">
                <a:latin typeface="+mn-lt"/>
              </a:rPr>
              <a:t>(</a:t>
            </a:r>
            <a:r>
              <a:rPr lang="pl-PL" sz="1800" dirty="0" err="1">
                <a:latin typeface="+mn-lt"/>
              </a:rPr>
              <a:t>e.g</a:t>
            </a:r>
            <a:r>
              <a:rPr lang="pl-PL" dirty="0"/>
              <a:t>. </a:t>
            </a:r>
            <a:r>
              <a:rPr lang="pl-PL" dirty="0" err="1"/>
              <a:t>radioactive</a:t>
            </a:r>
            <a:r>
              <a:rPr lang="pl-PL" dirty="0"/>
              <a:t> </a:t>
            </a:r>
            <a:r>
              <a:rPr lang="pl-PL" dirty="0" err="1"/>
              <a:t>contaminants</a:t>
            </a:r>
            <a:r>
              <a:rPr lang="pl-PL" dirty="0"/>
              <a:t>, </a:t>
            </a:r>
            <a:r>
              <a:rPr lang="pl-PL" dirty="0" err="1"/>
              <a:t>vulcanic</a:t>
            </a:r>
            <a:r>
              <a:rPr lang="pl-PL" dirty="0"/>
              <a:t> </a:t>
            </a:r>
            <a:r>
              <a:rPr lang="pl-PL" dirty="0" err="1"/>
              <a:t>pollutants</a:t>
            </a:r>
            <a:r>
              <a:rPr lang="pl-PL" dirty="0"/>
              <a:t>, etc.)</a:t>
            </a:r>
            <a:endParaRPr lang="pl-PL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+mn-lt"/>
              </a:rPr>
              <a:t>gathering/exchange the experience among COSMO partners on the </a:t>
            </a:r>
            <a:r>
              <a:rPr lang="pl-PL" sz="1800" b="1" dirty="0" err="1">
                <a:latin typeface="+mn-lt"/>
              </a:rPr>
              <a:t>coupled</a:t>
            </a:r>
            <a:r>
              <a:rPr lang="pl-PL" sz="1800" b="1" dirty="0">
                <a:latin typeface="+mn-lt"/>
              </a:rPr>
              <a:t> NWP /</a:t>
            </a:r>
            <a:r>
              <a:rPr lang="en-US" sz="1800" b="1" dirty="0">
                <a:latin typeface="+mn-lt"/>
              </a:rPr>
              <a:t> pollutant dispersion modeling</a:t>
            </a:r>
            <a:r>
              <a:rPr lang="en-US" sz="1800" dirty="0">
                <a:latin typeface="+mn-lt"/>
              </a:rPr>
              <a:t> that respond to the threats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 err="1"/>
              <a:t>Increase</a:t>
            </a:r>
            <a:r>
              <a:rPr lang="pl-PL" dirty="0"/>
              <a:t> </a:t>
            </a:r>
            <a:r>
              <a:rPr lang="en-US" sz="1800" dirty="0">
                <a:latin typeface="+mn-lt"/>
              </a:rPr>
              <a:t>the ability to quickly provide information about the occurrence of an event and its possible consequence</a:t>
            </a:r>
            <a:r>
              <a:rPr lang="pl-PL" sz="1800" dirty="0">
                <a:latin typeface="+mn-lt"/>
              </a:rPr>
              <a:t>s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27DA186-BA6E-7A50-462C-73715DE2CFFD}"/>
              </a:ext>
            </a:extLst>
          </p:cNvPr>
          <p:cNvSpPr txBox="1"/>
          <p:nvPr/>
        </p:nvSpPr>
        <p:spPr>
          <a:xfrm>
            <a:off x="277761" y="5343546"/>
            <a:ext cx="8765458" cy="1264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Arial Narrow" panose="020B0606020202030204" pitchFamily="34" charset="0"/>
              </a:rPr>
              <a:t>Subtask 1. General survey  </a:t>
            </a:r>
            <a:r>
              <a:rPr lang="pl-PL" sz="1800" b="1" dirty="0">
                <a:latin typeface="Arial Narrow" panose="020B0606020202030204" pitchFamily="34" charset="0"/>
              </a:rPr>
              <a:t>(DONE)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endParaRPr lang="pl-PL" sz="1800" b="1" dirty="0">
              <a:latin typeface="Arial Narrow" panose="020B0606020202030204" pitchFamily="34" charset="0"/>
            </a:endParaRP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Arial Narrow" panose="020B0606020202030204" pitchFamily="34" charset="0"/>
              </a:rPr>
              <a:t>Subtask 2. Tests and intercomparisons</a:t>
            </a:r>
            <a:endParaRPr lang="pl-PL" sz="1800" b="1" dirty="0">
              <a:latin typeface="Arial Narrow" panose="020B0606020202030204" pitchFamily="34" charset="0"/>
            </a:endParaRP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Arial Narrow" panose="020B0606020202030204" pitchFamily="34" charset="0"/>
              </a:rPr>
              <a:t>Subtask 3. General post-processing and verification  </a:t>
            </a:r>
            <a:endParaRPr lang="pl-PL" sz="1800" b="1" dirty="0">
              <a:latin typeface="Arial Narrow" panose="020B0606020202030204" pitchFamily="34" charset="0"/>
            </a:endParaRP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u="sng" dirty="0">
                <a:latin typeface="Arial Narrow" panose="020B0606020202030204" pitchFamily="34" charset="0"/>
              </a:rPr>
              <a:t>Contributing scientists:</a:t>
            </a:r>
            <a:r>
              <a:rPr lang="pl-PL" sz="1800" b="1" u="sng" dirty="0">
                <a:latin typeface="Arial Narrow" panose="020B0606020202030204" pitchFamily="34" charset="0"/>
              </a:rPr>
              <a:t> </a:t>
            </a:r>
            <a:r>
              <a:rPr lang="en-US" sz="1800" dirty="0">
                <a:latin typeface="Arial Narrow" panose="020B0606020202030204" pitchFamily="34" charset="0"/>
              </a:rPr>
              <a:t>Christoph Siewert (DWD)</a:t>
            </a:r>
            <a:r>
              <a:rPr lang="pl-PL" sz="1800" dirty="0">
                <a:latin typeface="Arial Narrow" panose="020B0606020202030204" pitchFamily="34" charset="0"/>
              </a:rPr>
              <a:t>, </a:t>
            </a:r>
            <a:r>
              <a:rPr lang="en-US" sz="1800" dirty="0" err="1">
                <a:latin typeface="Arial Narrow" panose="020B0606020202030204" pitchFamily="34" charset="0"/>
              </a:rPr>
              <a:t>Pirmin</a:t>
            </a:r>
            <a:r>
              <a:rPr lang="en-US" sz="1800" dirty="0">
                <a:latin typeface="Arial Narrow" panose="020B0606020202030204" pitchFamily="34" charset="0"/>
              </a:rPr>
              <a:t> Kaufmann (MCH)</a:t>
            </a:r>
            <a:r>
              <a:rPr lang="pl-PL" sz="1800" dirty="0">
                <a:latin typeface="Arial Narrow" panose="020B0606020202030204" pitchFamily="34" charset="0"/>
              </a:rPr>
              <a:t>, </a:t>
            </a:r>
            <a:r>
              <a:rPr lang="en-US" sz="1800" dirty="0">
                <a:latin typeface="Arial Narrow" panose="020B0606020202030204" pitchFamily="34" charset="0"/>
              </a:rPr>
              <a:t>Andrzej Mazur (IMWM)</a:t>
            </a:r>
            <a:endParaRPr lang="pl-PL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F6CFC87-B09F-FE9E-582F-AC0580F9F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170" y="3220106"/>
            <a:ext cx="2802363" cy="2002755"/>
          </a:xfrm>
          <a:prstGeom prst="rect">
            <a:avLst/>
          </a:prstGeom>
        </p:spPr>
      </p:pic>
      <p:sp>
        <p:nvSpPr>
          <p:cNvPr id="13" name="Rectangle 23">
            <a:extLst>
              <a:ext uri="{FF2B5EF4-FFF2-40B4-BE49-F238E27FC236}">
                <a16:creationId xmlns:a16="http://schemas.microsoft.com/office/drawing/2014/main" id="{3198456B-6880-2980-566B-7AD223102269}"/>
              </a:ext>
            </a:extLst>
          </p:cNvPr>
          <p:cNvSpPr/>
          <p:nvPr/>
        </p:nvSpPr>
        <p:spPr>
          <a:xfrm>
            <a:off x="324199" y="3805986"/>
            <a:ext cx="13743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 err="1"/>
              <a:t>Risk</a:t>
            </a:r>
            <a:r>
              <a:rPr lang="pl-PL" sz="1600" dirty="0"/>
              <a:t> from </a:t>
            </a:r>
            <a:r>
              <a:rPr lang="pl-PL" sz="1600" dirty="0" err="1"/>
              <a:t>power</a:t>
            </a:r>
            <a:r>
              <a:rPr lang="pl-PL" sz="1600" dirty="0"/>
              <a:t> plant </a:t>
            </a:r>
            <a:r>
              <a:rPr lang="pl-PL" sz="1600" dirty="0" err="1"/>
              <a:t>accidents</a:t>
            </a:r>
            <a:endParaRPr lang="pl-PL" sz="1600" dirty="0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C3675853-4221-153D-476D-9913A7636E09}"/>
              </a:ext>
            </a:extLst>
          </p:cNvPr>
          <p:cNvSpPr/>
          <p:nvPr/>
        </p:nvSpPr>
        <p:spPr>
          <a:xfrm>
            <a:off x="4500948" y="4159267"/>
            <a:ext cx="17374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 err="1"/>
              <a:t>Vulcano</a:t>
            </a:r>
            <a:r>
              <a:rPr lang="pl-PL" sz="1600" dirty="0"/>
              <a:t> </a:t>
            </a:r>
            <a:r>
              <a:rPr lang="pl-PL" sz="1600" dirty="0" err="1"/>
              <a:t>eruption</a:t>
            </a:r>
            <a:r>
              <a:rPr lang="pl-PL" sz="1600" dirty="0"/>
              <a:t> </a:t>
            </a:r>
            <a:r>
              <a:rPr lang="pl-PL" sz="1600" dirty="0" err="1"/>
              <a:t>Cumbre</a:t>
            </a:r>
            <a:r>
              <a:rPr lang="pl-PL" sz="1600" dirty="0"/>
              <a:t> </a:t>
            </a:r>
            <a:r>
              <a:rPr lang="pl-PL" sz="1600" dirty="0" err="1"/>
              <a:t>Vieja</a:t>
            </a:r>
            <a:r>
              <a:rPr lang="pl-PL" sz="1600" dirty="0"/>
              <a:t> (09-12.2021)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4099651A-FD3E-EFFE-7E09-D3366E87A9D2}"/>
              </a:ext>
            </a:extLst>
          </p:cNvPr>
          <p:cNvSpPr txBox="1"/>
          <p:nvPr/>
        </p:nvSpPr>
        <p:spPr>
          <a:xfrm>
            <a:off x="4694468" y="3027265"/>
            <a:ext cx="3886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latin typeface="+mn-lt"/>
              </a:rPr>
              <a:t>IMGW-PIB: Ring of </a:t>
            </a:r>
            <a:r>
              <a:rPr lang="pl-PL" sz="1800" dirty="0" err="1">
                <a:latin typeface="+mn-lt"/>
              </a:rPr>
              <a:t>Threats</a:t>
            </a:r>
            <a:r>
              <a:rPr lang="pl-PL" sz="1800" dirty="0">
                <a:latin typeface="+mn-lt"/>
              </a:rPr>
              <a:t> (RIOT) </a:t>
            </a:r>
          </a:p>
          <a:p>
            <a:r>
              <a:rPr lang="pl-PL" sz="1800" dirty="0" err="1">
                <a:latin typeface="+mn-lt"/>
              </a:rPr>
              <a:t>operational</a:t>
            </a:r>
            <a:r>
              <a:rPr lang="pl-PL" sz="1800" dirty="0">
                <a:latin typeface="+mn-lt"/>
              </a:rPr>
              <a:t> system  </a:t>
            </a: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CF6D799B-839D-6200-605E-58869FCE332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6577" y="3787906"/>
            <a:ext cx="2479387" cy="212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58561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3"/>
          <p:cNvSpPr/>
          <p:nvPr/>
        </p:nvSpPr>
        <p:spPr>
          <a:xfrm>
            <a:off x="359640" y="1747688"/>
            <a:ext cx="8784360" cy="483945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b="1" i="1" dirty="0">
                <a:solidFill>
                  <a:srgbClr val="000000"/>
                </a:solidFill>
                <a:latin typeface="Arial"/>
              </a:rPr>
              <a:t>2 IMGW-PIB </a:t>
            </a:r>
            <a:r>
              <a:rPr lang="pl-PL" b="1" i="1" dirty="0" err="1">
                <a:solidFill>
                  <a:srgbClr val="000000"/>
                </a:solidFill>
                <a:latin typeface="Arial"/>
              </a:rPr>
              <a:t>locations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: </a:t>
            </a:r>
          </a:p>
          <a:p>
            <a:pPr>
              <a:lnSpc>
                <a:spcPct val="100000"/>
              </a:lnSpc>
            </a:pPr>
            <a:endParaRPr lang="pl-PL" i="1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l-PL" b="1" i="1" dirty="0" err="1">
                <a:solidFill>
                  <a:srgbClr val="0070C0"/>
                </a:solidFill>
                <a:latin typeface="Arial"/>
              </a:rPr>
              <a:t>Warsaw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 </a:t>
            </a:r>
            <a:r>
              <a:rPr lang="pl-PL" b="1" i="1" dirty="0">
                <a:solidFill>
                  <a:srgbClr val="000000"/>
                </a:solidFill>
                <a:latin typeface="Arial"/>
              </a:rPr>
              <a:t>1Pf CPU 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(Dell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PowerEdge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R660 / Intel® Xeon® Platinum 8480+ 2.0G)</a:t>
            </a:r>
          </a:p>
          <a:p>
            <a:pPr>
              <a:lnSpc>
                <a:spcPct val="100000"/>
              </a:lnSpc>
            </a:pPr>
            <a:r>
              <a:rPr lang="pl-PL" i="1" dirty="0">
                <a:solidFill>
                  <a:srgbClr val="000000"/>
                </a:solidFill>
                <a:latin typeface="Arial"/>
              </a:rPr>
              <a:t>	     180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nodes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x 2 CPU x 56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cores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= </a:t>
            </a:r>
            <a:r>
              <a:rPr lang="pl-PL" b="1" i="1" dirty="0">
                <a:solidFill>
                  <a:srgbClr val="000000"/>
                </a:solidFill>
                <a:latin typeface="Arial"/>
              </a:rPr>
              <a:t>20160 </a:t>
            </a:r>
            <a:r>
              <a:rPr lang="pl-PL" b="1" i="1" dirty="0" err="1">
                <a:solidFill>
                  <a:srgbClr val="000000"/>
                </a:solidFill>
                <a:latin typeface="Arial"/>
              </a:rPr>
              <a:t>cores</a:t>
            </a:r>
            <a:r>
              <a:rPr lang="pl-PL" b="1" i="1" dirty="0">
                <a:solidFill>
                  <a:srgbClr val="000000"/>
                </a:solidFill>
                <a:latin typeface="Arial"/>
              </a:rPr>
              <a:t>, 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512GB RAM/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node</a:t>
            </a:r>
            <a:endParaRPr lang="pl-PL" i="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i="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l-PL" b="1" i="1" dirty="0" err="1">
                <a:solidFill>
                  <a:srgbClr val="0070C0"/>
                </a:solidFill>
                <a:latin typeface="Arial"/>
              </a:rPr>
              <a:t>Krakow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 </a:t>
            </a:r>
            <a:r>
              <a:rPr lang="pl-PL" b="1" i="1" dirty="0">
                <a:solidFill>
                  <a:srgbClr val="000000"/>
                </a:solidFill>
                <a:latin typeface="Arial"/>
              </a:rPr>
              <a:t>0.75 </a:t>
            </a:r>
            <a:r>
              <a:rPr lang="pl-PL" b="1" i="1" dirty="0" err="1">
                <a:solidFill>
                  <a:srgbClr val="000000"/>
                </a:solidFill>
                <a:latin typeface="Arial"/>
              </a:rPr>
              <a:t>Pf</a:t>
            </a:r>
            <a:r>
              <a:rPr lang="pl-PL" b="1" i="1" dirty="0">
                <a:solidFill>
                  <a:srgbClr val="000000"/>
                </a:solidFill>
                <a:latin typeface="Arial"/>
              </a:rPr>
              <a:t> GPU 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(3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nodes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of Dell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PowerEdge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XE9680)</a:t>
            </a:r>
          </a:p>
          <a:p>
            <a:pPr>
              <a:lnSpc>
                <a:spcPct val="100000"/>
              </a:lnSpc>
            </a:pPr>
            <a:r>
              <a:rPr lang="pl-PL" i="1" dirty="0">
                <a:solidFill>
                  <a:srgbClr val="000000"/>
                </a:solidFill>
                <a:latin typeface="Arial"/>
              </a:rPr>
              <a:t>	  3 x 2 x Intel® Xeon® Platinum 8468 2.1G, x 48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cores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= </a:t>
            </a:r>
            <a:r>
              <a:rPr lang="pl-PL" b="1" i="1" dirty="0">
                <a:solidFill>
                  <a:srgbClr val="000000"/>
                </a:solidFill>
                <a:latin typeface="Arial"/>
              </a:rPr>
              <a:t>288 CPU </a:t>
            </a:r>
            <a:r>
              <a:rPr lang="pl-PL" b="1" i="1" dirty="0" err="1">
                <a:solidFill>
                  <a:srgbClr val="000000"/>
                </a:solidFill>
                <a:latin typeface="Arial"/>
              </a:rPr>
              <a:t>corers</a:t>
            </a:r>
            <a:endParaRPr lang="pl-PL" b="1" i="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i="1" dirty="0">
                <a:solidFill>
                  <a:srgbClr val="000000"/>
                </a:solidFill>
                <a:latin typeface="Arial"/>
              </a:rPr>
              <a:t>	  3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nodes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x 8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cards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NVIDIA HGX H100 8-GPU = </a:t>
            </a:r>
            <a:r>
              <a:rPr lang="pl-PL" b="1" i="1" dirty="0">
                <a:solidFill>
                  <a:srgbClr val="000000"/>
                </a:solidFill>
                <a:latin typeface="Arial"/>
              </a:rPr>
              <a:t>24 GPU </a:t>
            </a:r>
            <a:r>
              <a:rPr lang="pl-PL" b="1" i="1" dirty="0" err="1">
                <a:solidFill>
                  <a:srgbClr val="000000"/>
                </a:solidFill>
                <a:latin typeface="Arial"/>
              </a:rPr>
              <a:t>cards</a:t>
            </a:r>
            <a:endParaRPr lang="pl-PL" b="1" i="1" dirty="0">
              <a:solidFill>
                <a:srgbClr val="000000"/>
              </a:solidFill>
              <a:latin typeface="Arial"/>
            </a:endParaRPr>
          </a:p>
          <a:p>
            <a:r>
              <a:rPr lang="pl-PL" i="1" dirty="0">
                <a:solidFill>
                  <a:srgbClr val="000000"/>
                </a:solidFill>
                <a:latin typeface="Arial"/>
              </a:rPr>
              <a:t>                 1024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Gb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RAM/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node</a:t>
            </a:r>
            <a:endParaRPr lang="pl-PL" i="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i="1" dirty="0">
                <a:solidFill>
                  <a:srgbClr val="000000"/>
                </a:solidFill>
                <a:latin typeface="Arial"/>
              </a:rPr>
              <a:t>                 </a:t>
            </a:r>
          </a:p>
          <a:p>
            <a:pPr>
              <a:lnSpc>
                <a:spcPct val="100000"/>
              </a:lnSpc>
            </a:pPr>
            <a:r>
              <a:rPr lang="pl-PL" i="1" dirty="0">
                <a:solidFill>
                  <a:srgbClr val="000000"/>
                </a:solidFill>
                <a:latin typeface="Arial"/>
              </a:rPr>
              <a:t>	   </a:t>
            </a:r>
            <a:r>
              <a:rPr lang="pl-PL" b="1" i="1" dirty="0">
                <a:solidFill>
                  <a:srgbClr val="000000"/>
                </a:solidFill>
                <a:latin typeface="Arial"/>
              </a:rPr>
              <a:t>0.25 </a:t>
            </a:r>
            <a:r>
              <a:rPr lang="pl-PL" b="1" i="1" dirty="0" err="1">
                <a:solidFill>
                  <a:srgbClr val="000000"/>
                </a:solidFill>
                <a:latin typeface="Arial"/>
              </a:rPr>
              <a:t>Pf</a:t>
            </a:r>
            <a:r>
              <a:rPr lang="pl-PL" b="1" i="1" dirty="0">
                <a:solidFill>
                  <a:srgbClr val="000000"/>
                </a:solidFill>
                <a:latin typeface="Arial"/>
              </a:rPr>
              <a:t> CPU 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(Dell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PowerEdge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R660 , Intel Xeon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Platinium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8480+ 2.0G)</a:t>
            </a:r>
          </a:p>
          <a:p>
            <a:pPr>
              <a:lnSpc>
                <a:spcPct val="100000"/>
              </a:lnSpc>
            </a:pPr>
            <a:r>
              <a:rPr lang="pl-PL" i="1" dirty="0">
                <a:solidFill>
                  <a:srgbClr val="000000"/>
                </a:solidFill>
                <a:latin typeface="Arial"/>
              </a:rPr>
              <a:t>                 45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nodes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x 2 CPU x 56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cores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= </a:t>
            </a:r>
            <a:r>
              <a:rPr lang="pl-PL" b="1" i="1" dirty="0">
                <a:solidFill>
                  <a:srgbClr val="000000"/>
                </a:solidFill>
                <a:latin typeface="Arial"/>
              </a:rPr>
              <a:t>5040 </a:t>
            </a:r>
            <a:r>
              <a:rPr lang="pl-PL" b="1" i="1" dirty="0" err="1">
                <a:solidFill>
                  <a:srgbClr val="000000"/>
                </a:solidFill>
                <a:latin typeface="Arial"/>
              </a:rPr>
              <a:t>cores</a:t>
            </a:r>
            <a:r>
              <a:rPr lang="pl-PL" b="1" i="1" dirty="0">
                <a:solidFill>
                  <a:srgbClr val="000000"/>
                </a:solidFill>
                <a:latin typeface="Arial"/>
              </a:rPr>
              <a:t>, 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512GB RAM/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node</a:t>
            </a:r>
            <a:endParaRPr lang="pl-PL" b="1" i="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l-PL" i="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b="1" i="1" dirty="0">
                <a:solidFill>
                  <a:srgbClr val="000000"/>
                </a:solidFill>
                <a:latin typeface="Arial"/>
              </a:rPr>
              <a:t>Storage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: 2x 4 PB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datastore</a:t>
            </a:r>
            <a:endParaRPr lang="pl-PL" i="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l-PL" i="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b="1" i="1" dirty="0">
                <a:solidFill>
                  <a:srgbClr val="000000"/>
                </a:solidFill>
                <a:latin typeface="Arial"/>
              </a:rPr>
              <a:t>GPU </a:t>
            </a:r>
            <a:r>
              <a:rPr lang="pl-PL" b="1" i="1" dirty="0" err="1">
                <a:solidFill>
                  <a:srgbClr val="000000"/>
                </a:solidFill>
                <a:latin typeface="Arial"/>
              </a:rPr>
              <a:t>possible</a:t>
            </a:r>
            <a:r>
              <a:rPr lang="pl-PL" b="1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pl-PL" b="1" i="1" dirty="0" err="1">
                <a:solidFill>
                  <a:srgbClr val="000000"/>
                </a:solidFill>
                <a:latin typeface="Arial"/>
              </a:rPr>
              <a:t>applications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: COSMO/ICON, hydro 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models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, </a:t>
            </a:r>
          </a:p>
          <a:p>
            <a:pPr>
              <a:lnSpc>
                <a:spcPct val="100000"/>
              </a:lnSpc>
            </a:pPr>
            <a:r>
              <a:rPr lang="pl-PL" i="1" dirty="0">
                <a:solidFill>
                  <a:srgbClr val="000000"/>
                </a:solidFill>
                <a:latin typeface="Arial"/>
              </a:rPr>
              <a:t>			    ALADIN/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Destination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 Earth </a:t>
            </a:r>
            <a:endParaRPr dirty="0"/>
          </a:p>
          <a:p>
            <a:pPr>
              <a:lnSpc>
                <a:spcPct val="100000"/>
              </a:lnSpc>
            </a:pPr>
            <a:endParaRPr lang="pl-PL" i="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i="1" dirty="0">
                <a:solidFill>
                  <a:srgbClr val="000000"/>
                </a:solidFill>
                <a:latin typeface="Arial"/>
              </a:rPr>
              <a:t>    </a:t>
            </a:r>
            <a:endParaRPr dirty="0"/>
          </a:p>
        </p:txBody>
      </p:sp>
      <p:pic>
        <p:nvPicPr>
          <p:cNvPr id="155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6277606" y="945744"/>
            <a:ext cx="2434019" cy="1111724"/>
          </a:xfrm>
          <a:prstGeom prst="rect">
            <a:avLst/>
          </a:prstGeom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FB5A2E2-B61E-5CB6-381F-FD86312806AC}"/>
              </a:ext>
            </a:extLst>
          </p:cNvPr>
          <p:cNvSpPr txBox="1"/>
          <p:nvPr/>
        </p:nvSpPr>
        <p:spPr>
          <a:xfrm>
            <a:off x="288236" y="1001422"/>
            <a:ext cx="5789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000000"/>
                </a:solidFill>
                <a:latin typeface="Arial"/>
              </a:rPr>
              <a:t>World Bank PODPOW project (10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+</a:t>
            </a:r>
            <a:r>
              <a:rPr lang="en-US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/>
              </a:rPr>
              <a:t>mln</a:t>
            </a:r>
            <a:r>
              <a:rPr lang="en-US" i="1" dirty="0">
                <a:solidFill>
                  <a:srgbClr val="000000"/>
                </a:solidFill>
                <a:latin typeface="Arial"/>
              </a:rPr>
              <a:t> EURO)</a:t>
            </a:r>
          </a:p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000000"/>
                </a:solidFill>
                <a:latin typeface="Arial"/>
              </a:rPr>
              <a:t>new system in ~September</a:t>
            </a:r>
            <a:r>
              <a:rPr lang="pl-PL" i="1" dirty="0">
                <a:solidFill>
                  <a:srgbClr val="000000"/>
                </a:solidFill>
                <a:latin typeface="Arial"/>
              </a:rPr>
              <a:t>/</a:t>
            </a:r>
            <a:r>
              <a:rPr lang="pl-PL" i="1" dirty="0" err="1">
                <a:solidFill>
                  <a:srgbClr val="000000"/>
                </a:solidFill>
                <a:latin typeface="Arial"/>
              </a:rPr>
              <a:t>October</a:t>
            </a:r>
            <a:r>
              <a:rPr lang="en-US" i="1" dirty="0">
                <a:solidFill>
                  <a:srgbClr val="000000"/>
                </a:solidFill>
                <a:latin typeface="Arial"/>
              </a:rPr>
              <a:t> 2024 </a:t>
            </a:r>
            <a:endParaRPr lang="en-US" dirty="0"/>
          </a:p>
        </p:txBody>
      </p:sp>
      <p:sp>
        <p:nvSpPr>
          <p:cNvPr id="2" name="Rectangle 12">
            <a:extLst>
              <a:ext uri="{FF2B5EF4-FFF2-40B4-BE49-F238E27FC236}">
                <a16:creationId xmlns:a16="http://schemas.microsoft.com/office/drawing/2014/main" id="{B829DA7B-8416-8F50-B564-7BC6468B3F1A}"/>
              </a:ext>
            </a:extLst>
          </p:cNvPr>
          <p:cNvSpPr/>
          <p:nvPr/>
        </p:nvSpPr>
        <p:spPr>
          <a:xfrm>
            <a:off x="6918302" y="10261"/>
            <a:ext cx="2225698" cy="845145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highlight>
                <a:srgbClr val="35F0CC"/>
              </a:highlight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BEF3C377-4887-0E70-0C26-C6D7A4ACA34B}"/>
              </a:ext>
            </a:extLst>
          </p:cNvPr>
          <p:cNvSpPr/>
          <p:nvPr/>
        </p:nvSpPr>
        <p:spPr>
          <a:xfrm>
            <a:off x="-1" y="1"/>
            <a:ext cx="7352027" cy="845145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7771E78-D3A9-AAE1-F021-DF072FDE553D}"/>
              </a:ext>
            </a:extLst>
          </p:cNvPr>
          <p:cNvSpPr txBox="1">
            <a:spLocks/>
          </p:cNvSpPr>
          <p:nvPr/>
        </p:nvSpPr>
        <p:spPr>
          <a:xfrm>
            <a:off x="288236" y="209921"/>
            <a:ext cx="4930199" cy="52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HPC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plans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2024/2025</a:t>
            </a:r>
            <a:endParaRPr 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3679F0DC-F19F-B154-9C85-C82074D7B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2027" y="179978"/>
            <a:ext cx="1391352" cy="505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1D8E2DE8-0FAC-223A-1A1E-DFF0A823DCBA}"/>
              </a:ext>
            </a:extLst>
          </p:cNvPr>
          <p:cNvSpPr/>
          <p:nvPr/>
        </p:nvSpPr>
        <p:spPr>
          <a:xfrm>
            <a:off x="6918302" y="10261"/>
            <a:ext cx="2225698" cy="845145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highlight>
                <a:srgbClr val="35F0CC"/>
              </a:highlight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3B6E8B58-9E05-01EA-40B9-94A9161BA1F6}"/>
              </a:ext>
            </a:extLst>
          </p:cNvPr>
          <p:cNvSpPr/>
          <p:nvPr/>
        </p:nvSpPr>
        <p:spPr>
          <a:xfrm>
            <a:off x="-1" y="1"/>
            <a:ext cx="7352027" cy="845145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F240-A8FA-7BC5-5630-0F2D4AD3B6FF}"/>
              </a:ext>
            </a:extLst>
          </p:cNvPr>
          <p:cNvSpPr txBox="1">
            <a:spLocks/>
          </p:cNvSpPr>
          <p:nvPr/>
        </p:nvSpPr>
        <p:spPr>
          <a:xfrm>
            <a:off x="288235" y="209921"/>
            <a:ext cx="6761493" cy="52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NWP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deterministic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endParaRPr 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37349C31-DAAB-F951-E173-0392DCB07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2027" y="179978"/>
            <a:ext cx="1391352" cy="505710"/>
          </a:xfrm>
          <a:prstGeom prst="rect">
            <a:avLst/>
          </a:prstGeom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DE8DC97A-FC6B-B23A-220E-434324F83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6" y="845146"/>
            <a:ext cx="2999645" cy="3135377"/>
          </a:xfrm>
          <a:prstGeom prst="rect">
            <a:avLst/>
          </a:prstGeom>
        </p:spPr>
      </p:pic>
      <p:grpSp>
        <p:nvGrpSpPr>
          <p:cNvPr id="22" name="Grupa 21">
            <a:extLst>
              <a:ext uri="{FF2B5EF4-FFF2-40B4-BE49-F238E27FC236}">
                <a16:creationId xmlns:a16="http://schemas.microsoft.com/office/drawing/2014/main" id="{D1F2E742-A354-5B04-0FF7-41C69C592D9D}"/>
              </a:ext>
            </a:extLst>
          </p:cNvPr>
          <p:cNvGrpSpPr/>
          <p:nvPr/>
        </p:nvGrpSpPr>
        <p:grpSpPr>
          <a:xfrm>
            <a:off x="3112876" y="1165926"/>
            <a:ext cx="2741940" cy="2446712"/>
            <a:chOff x="2964963" y="1047096"/>
            <a:chExt cx="2741940" cy="2446712"/>
          </a:xfrm>
        </p:grpSpPr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ADB746F6-66AA-B0EF-18B8-A26056802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4963" y="1047096"/>
              <a:ext cx="2741940" cy="2446712"/>
            </a:xfrm>
            <a:prstGeom prst="rect">
              <a:avLst/>
            </a:prstGeom>
          </p:spPr>
        </p:pic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F6B9AE4F-B195-9B08-66A0-D17726C6D875}"/>
                </a:ext>
              </a:extLst>
            </p:cNvPr>
            <p:cNvSpPr/>
            <p:nvPr/>
          </p:nvSpPr>
          <p:spPr>
            <a:xfrm>
              <a:off x="3631082" y="1477956"/>
              <a:ext cx="20407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dirty="0">
                  <a:latin typeface="TTE227A178o00"/>
                </a:rPr>
                <a:t>COSMO 7k0</a:t>
              </a:r>
              <a:endParaRPr lang="pl-PL" sz="2000" dirty="0"/>
            </a:p>
          </p:txBody>
        </p: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91369B0D-7DE1-62D0-FEFD-A8F640904FC9}"/>
              </a:ext>
            </a:extLst>
          </p:cNvPr>
          <p:cNvGrpSpPr/>
          <p:nvPr/>
        </p:nvGrpSpPr>
        <p:grpSpPr>
          <a:xfrm>
            <a:off x="5928211" y="1187082"/>
            <a:ext cx="2597632" cy="2012251"/>
            <a:chOff x="5903915" y="1021001"/>
            <a:chExt cx="2597632" cy="2012251"/>
          </a:xfrm>
        </p:grpSpPr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83FF14B9-B2C9-FDC6-56D8-518F3F4E2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03915" y="1021001"/>
              <a:ext cx="2597632" cy="2012251"/>
            </a:xfrm>
            <a:prstGeom prst="rect">
              <a:avLst/>
            </a:prstGeom>
          </p:spPr>
        </p:pic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3B43C6EA-5CD9-B459-FEDD-7A502CB7067B}"/>
                </a:ext>
              </a:extLst>
            </p:cNvPr>
            <p:cNvSpPr/>
            <p:nvPr/>
          </p:nvSpPr>
          <p:spPr>
            <a:xfrm>
              <a:off x="6346821" y="1361594"/>
              <a:ext cx="20407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dirty="0">
                  <a:latin typeface="TTE227A178o00"/>
                </a:rPr>
                <a:t>COSMO 14k0</a:t>
              </a:r>
              <a:endParaRPr lang="pl-PL" sz="2000" dirty="0"/>
            </a:p>
          </p:txBody>
        </p: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2A86D5C7-ED60-910D-CDCE-423CC7F74CD1}"/>
              </a:ext>
            </a:extLst>
          </p:cNvPr>
          <p:cNvGrpSpPr/>
          <p:nvPr/>
        </p:nvGrpSpPr>
        <p:grpSpPr>
          <a:xfrm>
            <a:off x="6852925" y="2692349"/>
            <a:ext cx="2100925" cy="1847770"/>
            <a:chOff x="6943220" y="2865528"/>
            <a:chExt cx="2100925" cy="1847770"/>
          </a:xfrm>
        </p:grpSpPr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FDE4CF63-428C-31B8-5F94-D7E242F87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3220" y="2865528"/>
              <a:ext cx="1974866" cy="1847770"/>
            </a:xfrm>
            <a:prstGeom prst="rect">
              <a:avLst/>
            </a:prstGeom>
          </p:spPr>
        </p:pic>
        <p:sp>
          <p:nvSpPr>
            <p:cNvPr id="30" name="Rectangle 6">
              <a:extLst>
                <a:ext uri="{FF2B5EF4-FFF2-40B4-BE49-F238E27FC236}">
                  <a16:creationId xmlns:a16="http://schemas.microsoft.com/office/drawing/2014/main" id="{EBE419F5-910D-B625-8EA1-0C453FD2688A}"/>
                </a:ext>
              </a:extLst>
            </p:cNvPr>
            <p:cNvSpPr/>
            <p:nvPr/>
          </p:nvSpPr>
          <p:spPr>
            <a:xfrm>
              <a:off x="7236930" y="3509467"/>
              <a:ext cx="180721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dirty="0">
                  <a:latin typeface="TTE227A178o00"/>
                </a:rPr>
                <a:t>COSMO 2k8</a:t>
              </a:r>
              <a:endParaRPr lang="pl-PL" sz="2000" dirty="0"/>
            </a:p>
          </p:txBody>
        </p:sp>
      </p:grpSp>
      <p:grpSp>
        <p:nvGrpSpPr>
          <p:cNvPr id="31" name="Grupa 30">
            <a:extLst>
              <a:ext uri="{FF2B5EF4-FFF2-40B4-BE49-F238E27FC236}">
                <a16:creationId xmlns:a16="http://schemas.microsoft.com/office/drawing/2014/main" id="{894EE80D-C593-0810-6DD6-2F02A02B0011}"/>
              </a:ext>
            </a:extLst>
          </p:cNvPr>
          <p:cNvGrpSpPr/>
          <p:nvPr/>
        </p:nvGrpSpPr>
        <p:grpSpPr>
          <a:xfrm>
            <a:off x="6872489" y="4628890"/>
            <a:ext cx="2197454" cy="1925813"/>
            <a:chOff x="6804243" y="4713298"/>
            <a:chExt cx="2197454" cy="1925813"/>
          </a:xfrm>
        </p:grpSpPr>
        <p:pic>
          <p:nvPicPr>
            <p:cNvPr id="32" name="Obraz 31">
              <a:extLst>
                <a:ext uri="{FF2B5EF4-FFF2-40B4-BE49-F238E27FC236}">
                  <a16:creationId xmlns:a16="http://schemas.microsoft.com/office/drawing/2014/main" id="{C0C2C454-29D6-B66D-E350-2D5239910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04243" y="4713298"/>
              <a:ext cx="2197454" cy="1925813"/>
            </a:xfrm>
            <a:prstGeom prst="rect">
              <a:avLst/>
            </a:prstGeom>
          </p:spPr>
        </p:pic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04D90892-6251-2667-8097-FA6ED9F152E1}"/>
                </a:ext>
              </a:extLst>
            </p:cNvPr>
            <p:cNvSpPr/>
            <p:nvPr/>
          </p:nvSpPr>
          <p:spPr>
            <a:xfrm>
              <a:off x="7146217" y="5108427"/>
              <a:ext cx="170894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dirty="0">
                  <a:latin typeface="TTE227A178o00"/>
                </a:rPr>
                <a:t>ICON-LAM 2k5</a:t>
              </a:r>
              <a:endParaRPr lang="pl-PL" sz="2000" dirty="0"/>
            </a:p>
          </p:txBody>
        </p:sp>
      </p:grpSp>
      <p:graphicFrame>
        <p:nvGraphicFramePr>
          <p:cNvPr id="34" name="Tabela 33">
            <a:extLst>
              <a:ext uri="{FF2B5EF4-FFF2-40B4-BE49-F238E27FC236}">
                <a16:creationId xmlns:a16="http://schemas.microsoft.com/office/drawing/2014/main" id="{463DF95A-3B60-31FD-10E3-C19DD02F8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830174"/>
              </p:ext>
            </p:extLst>
          </p:nvPr>
        </p:nvGraphicFramePr>
        <p:xfrm>
          <a:off x="142303" y="4025943"/>
          <a:ext cx="6603905" cy="2136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989">
                  <a:extLst>
                    <a:ext uri="{9D8B030D-6E8A-4147-A177-3AD203B41FA5}">
                      <a16:colId xmlns:a16="http://schemas.microsoft.com/office/drawing/2014/main" val="445669061"/>
                    </a:ext>
                  </a:extLst>
                </a:gridCol>
                <a:gridCol w="1173665">
                  <a:extLst>
                    <a:ext uri="{9D8B030D-6E8A-4147-A177-3AD203B41FA5}">
                      <a16:colId xmlns:a16="http://schemas.microsoft.com/office/drawing/2014/main" val="855260130"/>
                    </a:ext>
                  </a:extLst>
                </a:gridCol>
                <a:gridCol w="1117498">
                  <a:extLst>
                    <a:ext uri="{9D8B030D-6E8A-4147-A177-3AD203B41FA5}">
                      <a16:colId xmlns:a16="http://schemas.microsoft.com/office/drawing/2014/main" val="3948958313"/>
                    </a:ext>
                  </a:extLst>
                </a:gridCol>
                <a:gridCol w="1240970">
                  <a:extLst>
                    <a:ext uri="{9D8B030D-6E8A-4147-A177-3AD203B41FA5}">
                      <a16:colId xmlns:a16="http://schemas.microsoft.com/office/drawing/2014/main" val="3152275665"/>
                    </a:ext>
                  </a:extLst>
                </a:gridCol>
                <a:gridCol w="1140783">
                  <a:extLst>
                    <a:ext uri="{9D8B030D-6E8A-4147-A177-3AD203B41FA5}">
                      <a16:colId xmlns:a16="http://schemas.microsoft.com/office/drawing/2014/main" val="1725387183"/>
                    </a:ext>
                  </a:extLst>
                </a:gridCol>
              </a:tblGrid>
              <a:tr h="383827">
                <a:tc>
                  <a:txBody>
                    <a:bodyPr/>
                    <a:lstStyle/>
                    <a:p>
                      <a:r>
                        <a:rPr lang="pl-PL" sz="1200" dirty="0"/>
                        <a:t>Model</a:t>
                      </a:r>
                    </a:p>
                    <a:p>
                      <a:r>
                        <a:rPr lang="pl-PL" sz="1200" dirty="0"/>
                        <a:t>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COSMO14k0</a:t>
                      </a:r>
                    </a:p>
                    <a:p>
                      <a:r>
                        <a:rPr lang="pl-PL" sz="1200" dirty="0"/>
                        <a:t>5.05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COSMO 7k0</a:t>
                      </a:r>
                    </a:p>
                    <a:p>
                      <a:r>
                        <a:rPr lang="pl-PL" sz="1200" dirty="0"/>
                        <a:t>V 6.01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COSMO  2k8</a:t>
                      </a:r>
                    </a:p>
                    <a:p>
                      <a:r>
                        <a:rPr lang="pl-PL" sz="1200" dirty="0"/>
                        <a:t>V 6.01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ICON-LAM</a:t>
                      </a:r>
                    </a:p>
                    <a:p>
                      <a:r>
                        <a:rPr lang="pl-PL" sz="1200" dirty="0"/>
                        <a:t>v 2.6.2.2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76230"/>
                  </a:ext>
                </a:extLst>
              </a:tr>
              <a:tr h="307588">
                <a:tc>
                  <a:txBody>
                    <a:bodyPr/>
                    <a:lstStyle/>
                    <a:p>
                      <a:r>
                        <a:rPr lang="pl-PL" sz="1200" dirty="0" err="1"/>
                        <a:t>Grid</a:t>
                      </a:r>
                      <a:r>
                        <a:rPr lang="pl-PL" sz="1200" dirty="0"/>
                        <a:t> </a:t>
                      </a:r>
                      <a:r>
                        <a:rPr lang="pl-PL" sz="1200" dirty="0" err="1"/>
                        <a:t>spacing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14km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7km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2.8km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R2B10,2.5km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90239"/>
                  </a:ext>
                </a:extLst>
              </a:tr>
              <a:tr h="206580">
                <a:tc>
                  <a:txBody>
                    <a:bodyPr/>
                    <a:lstStyle/>
                    <a:p>
                      <a:r>
                        <a:rPr lang="pl-PL" sz="1200" dirty="0" err="1"/>
                        <a:t>Grid</a:t>
                      </a:r>
                      <a:r>
                        <a:rPr lang="pl-PL" sz="1200" dirty="0"/>
                        <a:t> </a:t>
                      </a:r>
                      <a:r>
                        <a:rPr lang="pl-PL" sz="1200" dirty="0" err="1"/>
                        <a:t>size</a:t>
                      </a:r>
                      <a:r>
                        <a:rPr lang="pl-PL" sz="1200" dirty="0"/>
                        <a:t> [</a:t>
                      </a:r>
                      <a:r>
                        <a:rPr lang="pl-PL" sz="1200" dirty="0" err="1"/>
                        <a:t>NxMxL</a:t>
                      </a:r>
                      <a:r>
                        <a:rPr lang="pl-PL" sz="12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415x445 x 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380x405 x 41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294638 x 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409443"/>
                  </a:ext>
                </a:extLst>
              </a:tr>
              <a:tr h="155766">
                <a:tc>
                  <a:txBody>
                    <a:bodyPr/>
                    <a:lstStyle/>
                    <a:p>
                      <a:r>
                        <a:rPr lang="pl-PL" sz="1200" dirty="0"/>
                        <a:t>Integration </a:t>
                      </a:r>
                      <a:r>
                        <a:rPr lang="pl-PL" sz="1200" dirty="0" err="1"/>
                        <a:t>time</a:t>
                      </a:r>
                      <a:r>
                        <a:rPr lang="pl-PL" sz="1200" dirty="0"/>
                        <a:t> [sec]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55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775350"/>
                  </a:ext>
                </a:extLst>
              </a:tr>
              <a:tr h="15576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err="1"/>
                        <a:t>Forecast</a:t>
                      </a:r>
                      <a:r>
                        <a:rPr lang="pl-PL" sz="1200" dirty="0"/>
                        <a:t> </a:t>
                      </a:r>
                      <a:r>
                        <a:rPr lang="pl-PL" sz="1200" dirty="0" err="1"/>
                        <a:t>length</a:t>
                      </a:r>
                      <a:r>
                        <a:rPr lang="pl-PL" sz="1200" dirty="0"/>
                        <a:t> [</a:t>
                      </a:r>
                      <a:r>
                        <a:rPr lang="pl-PL" sz="1200" dirty="0" err="1"/>
                        <a:t>hours</a:t>
                      </a:r>
                      <a:r>
                        <a:rPr lang="pl-PL" sz="12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115967"/>
                  </a:ext>
                </a:extLst>
              </a:tr>
              <a:tr h="15379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err="1"/>
                        <a:t>Forcst</a:t>
                      </a:r>
                      <a:r>
                        <a:rPr lang="pl-PL" sz="1200" dirty="0"/>
                        <a:t> </a:t>
                      </a:r>
                      <a:r>
                        <a:rPr lang="pl-PL" sz="1200" dirty="0" err="1"/>
                        <a:t>time</a:t>
                      </a:r>
                      <a:r>
                        <a:rPr lang="pl-PL" sz="1200" dirty="0"/>
                        <a:t> start [UTC]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00,06,12,18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00,06,12,18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00,06,12,18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00,06,12,18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936137"/>
                  </a:ext>
                </a:extLst>
              </a:tr>
              <a:tr h="15379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IC/BC / update </a:t>
                      </a:r>
                      <a:r>
                        <a:rPr lang="pl-PL" sz="1200" dirty="0" err="1"/>
                        <a:t>time</a:t>
                      </a:r>
                      <a:r>
                        <a:rPr lang="pl-PL" sz="1200" dirty="0"/>
                        <a:t> [h]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ICON / 3h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ICON / 3h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COSMO7k0/1h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ICON / 3h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18603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D6BDE939-E440-438D-9025-006D5F9697D5}"/>
              </a:ext>
            </a:extLst>
          </p:cNvPr>
          <p:cNvSpPr txBox="1">
            <a:spLocks/>
          </p:cNvSpPr>
          <p:nvPr/>
        </p:nvSpPr>
        <p:spPr>
          <a:xfrm>
            <a:off x="61869" y="5112416"/>
            <a:ext cx="4093836" cy="164234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pl-PL" dirty="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sz="1700" dirty="0">
                <a:ea typeface="+mn-lt"/>
                <a:cs typeface="+mn-lt"/>
              </a:rPr>
              <a:t>ICON-LAM v </a:t>
            </a:r>
            <a:r>
              <a:rPr lang="en-US" sz="1700" dirty="0">
                <a:ea typeface="+mn-lt"/>
                <a:cs typeface="+mn-lt"/>
              </a:rPr>
              <a:t>2.6.2.2</a:t>
            </a:r>
            <a:r>
              <a:rPr lang="pl-PL" sz="1700" dirty="0">
                <a:ea typeface="+mn-lt"/>
                <a:cs typeface="+mn-lt"/>
              </a:rPr>
              <a:t>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1700" dirty="0">
                <a:ea typeface="+mn-lt"/>
                <a:cs typeface="+mn-lt"/>
              </a:rPr>
              <a:t> R2B10, ~2.5km on COSMO2k8 </a:t>
            </a:r>
            <a:r>
              <a:rPr lang="pl-PL" sz="1700" dirty="0" err="1">
                <a:ea typeface="+mn-lt"/>
                <a:cs typeface="+mn-lt"/>
              </a:rPr>
              <a:t>grid</a:t>
            </a:r>
            <a:r>
              <a:rPr lang="pl-PL" sz="1700" dirty="0">
                <a:ea typeface="+mn-lt"/>
                <a:cs typeface="+mn-lt"/>
              </a:rPr>
              <a:t> _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1700" dirty="0" err="1">
                <a:ea typeface="+mn-lt"/>
                <a:cs typeface="+mn-lt"/>
              </a:rPr>
              <a:t>Rotated</a:t>
            </a:r>
            <a:r>
              <a:rPr lang="pl-PL" sz="1700" dirty="0">
                <a:ea typeface="+mn-lt"/>
                <a:cs typeface="+mn-lt"/>
              </a:rPr>
              <a:t> </a:t>
            </a:r>
            <a:r>
              <a:rPr lang="pl-PL" sz="1700" dirty="0" err="1">
                <a:ea typeface="+mn-lt"/>
                <a:cs typeface="+mn-lt"/>
              </a:rPr>
              <a:t>north</a:t>
            </a:r>
            <a:r>
              <a:rPr lang="pl-PL" sz="1700" dirty="0">
                <a:ea typeface="+mn-lt"/>
                <a:cs typeface="+mn-lt"/>
              </a:rPr>
              <a:t> pole: -170.0,40.0 </a:t>
            </a:r>
            <a:endParaRPr lang="en-US" sz="1700" dirty="0">
              <a:ea typeface="+mn-lt"/>
              <a:cs typeface="+mn-lt"/>
            </a:endParaRP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1700" dirty="0">
                <a:ea typeface="+mn-lt"/>
                <a:cs typeface="+mn-lt"/>
              </a:rPr>
              <a:t>65 </a:t>
            </a:r>
            <a:r>
              <a:rPr lang="pl-PL" sz="1700" dirty="0" err="1">
                <a:ea typeface="+mn-lt"/>
                <a:cs typeface="+mn-lt"/>
              </a:rPr>
              <a:t>levels</a:t>
            </a:r>
            <a:r>
              <a:rPr lang="pl-PL" sz="1700" dirty="0">
                <a:ea typeface="+mn-lt"/>
                <a:cs typeface="+mn-lt"/>
              </a:rPr>
              <a:t>, </a:t>
            </a:r>
            <a:r>
              <a:rPr lang="pl-PL" sz="1700" dirty="0" err="1">
                <a:ea typeface="+mn-lt"/>
                <a:cs typeface="+mn-lt"/>
              </a:rPr>
              <a:t>dt</a:t>
            </a:r>
            <a:r>
              <a:rPr lang="pl-PL" sz="1700" dirty="0">
                <a:ea typeface="+mn-lt"/>
                <a:cs typeface="+mn-lt"/>
              </a:rPr>
              <a:t>=24s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1700" dirty="0">
                <a:ea typeface="+mn-lt"/>
                <a:cs typeface="+mn-lt"/>
              </a:rPr>
              <a:t>48 </a:t>
            </a:r>
            <a:r>
              <a:rPr lang="pl-PL" sz="1700" dirty="0" err="1">
                <a:ea typeface="+mn-lt"/>
                <a:cs typeface="+mn-lt"/>
              </a:rPr>
              <a:t>hour</a:t>
            </a:r>
            <a:r>
              <a:rPr lang="pl-PL" sz="1700" dirty="0">
                <a:ea typeface="+mn-lt"/>
                <a:cs typeface="+mn-lt"/>
              </a:rPr>
              <a:t> </a:t>
            </a:r>
            <a:r>
              <a:rPr lang="pl-PL" sz="1700" dirty="0" err="1">
                <a:ea typeface="+mn-lt"/>
                <a:cs typeface="+mn-lt"/>
              </a:rPr>
              <a:t>forecast</a:t>
            </a:r>
            <a:r>
              <a:rPr lang="pl-PL" sz="1700" dirty="0">
                <a:ea typeface="+mn-lt"/>
                <a:cs typeface="+mn-lt"/>
              </a:rPr>
              <a:t> 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1700" dirty="0">
                <a:ea typeface="+mn-lt"/>
                <a:cs typeface="+mn-lt"/>
              </a:rPr>
              <a:t>4x/</a:t>
            </a:r>
            <a:r>
              <a:rPr lang="pl-PL" sz="1700" dirty="0" err="1">
                <a:ea typeface="+mn-lt"/>
                <a:cs typeface="+mn-lt"/>
              </a:rPr>
              <a:t>day</a:t>
            </a:r>
            <a:r>
              <a:rPr lang="pl-PL" sz="1700" dirty="0">
                <a:ea typeface="+mn-lt"/>
                <a:cs typeface="+mn-lt"/>
              </a:rPr>
              <a:t> (00, 06, 12, 18 UTC)</a:t>
            </a:r>
            <a:endParaRPr lang="en-US" sz="1700" dirty="0">
              <a:ea typeface="+mn-lt"/>
              <a:cs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33869" y="5413158"/>
            <a:ext cx="40938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pl-PL" sz="1600" dirty="0" err="1">
                <a:ea typeface="+mn-lt"/>
                <a:cs typeface="+mn-lt"/>
              </a:rPr>
              <a:t>Changes</a:t>
            </a:r>
            <a:r>
              <a:rPr lang="pl-PL" sz="1600" dirty="0">
                <a:ea typeface="+mn-lt"/>
                <a:cs typeface="+mn-lt"/>
              </a:rPr>
              <a:t> in 2024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1600" dirty="0" err="1">
                <a:ea typeface="+mn-lt"/>
                <a:cs typeface="+mn-lt"/>
              </a:rPr>
              <a:t>Domain</a:t>
            </a:r>
            <a:r>
              <a:rPr lang="pl-PL" sz="1600" dirty="0">
                <a:ea typeface="+mn-lt"/>
                <a:cs typeface="+mn-lt"/>
              </a:rPr>
              <a:t> extension</a:t>
            </a:r>
            <a:r>
              <a:rPr lang="pl-PL" sz="1600" dirty="0">
                <a:effectLst/>
              </a:rPr>
              <a:t>14x14deg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1600" dirty="0"/>
              <a:t>294636 </a:t>
            </a:r>
            <a:r>
              <a:rPr lang="pl-PL" sz="1600" dirty="0" err="1"/>
              <a:t>elements</a:t>
            </a:r>
            <a:endParaRPr lang="pl-PL" sz="1600" dirty="0">
              <a:effectLst/>
            </a:endParaRP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sz="1600" dirty="0" err="1">
                <a:ea typeface="+mn-lt"/>
                <a:cs typeface="+mn-lt"/>
              </a:rPr>
              <a:t>Rotated</a:t>
            </a:r>
            <a:r>
              <a:rPr lang="pl-PL" sz="1600" dirty="0">
                <a:ea typeface="+mn-lt"/>
                <a:cs typeface="+mn-lt"/>
              </a:rPr>
              <a:t> pole: -170,0,0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ea typeface="+mn-lt"/>
                <a:cs typeface="+mn-lt"/>
              </a:rPr>
              <a:t>planned </a:t>
            </a:r>
            <a:r>
              <a:rPr lang="pl-PL" sz="1600" dirty="0" err="1">
                <a:ea typeface="+mn-lt"/>
                <a:cs typeface="+mn-lt"/>
              </a:rPr>
              <a:t>transition</a:t>
            </a:r>
            <a:r>
              <a:rPr lang="pl-PL" sz="1600" dirty="0">
                <a:ea typeface="+mn-lt"/>
                <a:cs typeface="+mn-lt"/>
              </a:rPr>
              <a:t> to ICON v</a:t>
            </a:r>
            <a:r>
              <a:rPr lang="en-US" sz="1600" dirty="0">
                <a:ea typeface="+mn-lt"/>
                <a:cs typeface="+mn-lt"/>
              </a:rPr>
              <a:t>2.6.3</a:t>
            </a:r>
            <a:endParaRPr lang="pl-PL" sz="1600" dirty="0">
              <a:ea typeface="+mn-lt"/>
              <a:cs typeface="+mn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7A29646-1044-003B-9E9F-25C355D4D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910"/>
            <a:ext cx="9144000" cy="4528484"/>
          </a:xfrm>
          <a:prstGeom prst="rect">
            <a:avLst/>
          </a:prstGeom>
        </p:spPr>
      </p:pic>
      <p:sp>
        <p:nvSpPr>
          <p:cNvPr id="3" name="Rectangle 12">
            <a:extLst>
              <a:ext uri="{FF2B5EF4-FFF2-40B4-BE49-F238E27FC236}">
                <a16:creationId xmlns:a16="http://schemas.microsoft.com/office/drawing/2014/main" id="{4776DA13-6A04-BC97-9E15-67CBF9473F15}"/>
              </a:ext>
            </a:extLst>
          </p:cNvPr>
          <p:cNvSpPr/>
          <p:nvPr/>
        </p:nvSpPr>
        <p:spPr>
          <a:xfrm>
            <a:off x="6918302" y="10261"/>
            <a:ext cx="2225698" cy="845145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highlight>
                <a:srgbClr val="35F0CC"/>
              </a:highlight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D4F8F52-4618-F171-8598-66CDEA6AA424}"/>
              </a:ext>
            </a:extLst>
          </p:cNvPr>
          <p:cNvSpPr/>
          <p:nvPr/>
        </p:nvSpPr>
        <p:spPr>
          <a:xfrm>
            <a:off x="-1" y="1"/>
            <a:ext cx="7352027" cy="845145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AAF6683-5E77-B347-9266-5B614658D66E}"/>
              </a:ext>
            </a:extLst>
          </p:cNvPr>
          <p:cNvSpPr txBox="1">
            <a:spLocks/>
          </p:cNvSpPr>
          <p:nvPr/>
        </p:nvSpPr>
        <p:spPr>
          <a:xfrm>
            <a:off x="288235" y="209921"/>
            <a:ext cx="6761493" cy="52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NWP ICON-LAM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setup</a:t>
            </a:r>
            <a:endParaRPr 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9182C3F0-05C8-AA85-2589-4C5A9B9AE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2027" y="179978"/>
            <a:ext cx="1391352" cy="50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0960" y="947869"/>
            <a:ext cx="8041520" cy="19896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14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ICON-PL</a:t>
            </a:r>
            <a:r>
              <a:rPr lang="en-US" sz="1814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 </a:t>
            </a:r>
            <a:r>
              <a:rPr lang="en-US" sz="1814" b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2.6.2.2 </a:t>
            </a:r>
            <a:r>
              <a:rPr lang="en-US" sz="1814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(includes cp/cv bug fix, the RRTM radiation scheme)</a:t>
            </a:r>
            <a:endParaRPr lang="pl-PL" sz="1814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Liberation Sans" pitchFamily="18"/>
              <a:ea typeface="Droid Sans Fallback" pitchFamily="2"/>
              <a:cs typeface="Droid Sans Devanagari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14" b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COSMO-CE-</a:t>
            </a:r>
            <a:r>
              <a:rPr lang="en-US" sz="1814" b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PL </a:t>
            </a:r>
            <a:r>
              <a:rPr lang="pl-PL" sz="1814" b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v 6.01 </a:t>
            </a: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14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Liberation Sans" pitchFamily="18"/>
              <a:ea typeface="Droid Sans Fallback" pitchFamily="2"/>
              <a:cs typeface="Droid Sans Devanagari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14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V</a:t>
            </a:r>
            <a:r>
              <a:rPr lang="en-US" sz="1814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erification</a:t>
            </a:r>
            <a:r>
              <a:rPr lang="en-US" sz="1814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 using MEC/</a:t>
            </a:r>
            <a:r>
              <a:rPr lang="en-US" sz="1814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Rfdbk</a:t>
            </a:r>
            <a:endParaRPr lang="en-US" sz="1814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Liberation Sans" pitchFamily="18"/>
              <a:ea typeface="Droid Sans Fallback" pitchFamily="2"/>
              <a:cs typeface="Droid Sans Devanagari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14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Comparison with: the Polish SYNOP (Poland domain), </a:t>
            </a:r>
            <a:br>
              <a:rPr lang="en-US" sz="1814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</a:br>
            <a:r>
              <a:rPr lang="en-US" sz="1814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                             TEMP stations (</a:t>
            </a:r>
            <a:r>
              <a:rPr lang="pl-PL" sz="1814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Poland </a:t>
            </a:r>
            <a:r>
              <a:rPr lang="pl-PL" sz="1814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stations</a:t>
            </a:r>
            <a:r>
              <a:rPr lang="en-US" sz="1814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)                          </a:t>
            </a:r>
            <a:endParaRPr lang="en-US" sz="1814" b="1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Liberation Sans" pitchFamily="18"/>
              <a:ea typeface="Droid Sans Fallback" pitchFamily="2"/>
              <a:cs typeface="Droid Sans Devanagari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14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Verification period: JJA202</a:t>
            </a:r>
            <a:r>
              <a:rPr lang="pl-PL" sz="1814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3</a:t>
            </a:r>
            <a:r>
              <a:rPr lang="en-US" sz="1814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-MAM202</a:t>
            </a:r>
            <a:r>
              <a:rPr lang="pl-PL" sz="1814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Droid Sans Fallback" pitchFamily="2"/>
                <a:cs typeface="Droid Sans Devanagari" pitchFamily="2"/>
              </a:rPr>
              <a:t>4</a:t>
            </a:r>
            <a:endParaRPr lang="en-US" sz="1814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Liberation Sans" pitchFamily="18"/>
              <a:ea typeface="Droid Sans Fallback" pitchFamily="2"/>
              <a:cs typeface="Droid Sans Devanagari" pitchFamily="2"/>
            </a:endParaRPr>
          </a:p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14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Liberation Sans" pitchFamily="18"/>
              <a:ea typeface="Droid Sans Fallback" pitchFamily="2"/>
              <a:cs typeface="Droid Sans Devanagari" pitchFamily="2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1479A5A-339B-25A3-5722-3A6EF82C2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/>
          <a:stretch/>
        </p:blipFill>
        <p:spPr>
          <a:xfrm>
            <a:off x="6064862" y="1252473"/>
            <a:ext cx="3079138" cy="3055229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D76A1A65-3F58-197D-2A4D-E3A19805B228}"/>
              </a:ext>
            </a:extLst>
          </p:cNvPr>
          <p:cNvSpPr/>
          <p:nvPr/>
        </p:nvSpPr>
        <p:spPr>
          <a:xfrm>
            <a:off x="6918302" y="10261"/>
            <a:ext cx="2225698" cy="845145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highlight>
                <a:srgbClr val="35F0CC"/>
              </a:highlight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D4477AE-02C4-591C-80A1-729E7E710E17}"/>
              </a:ext>
            </a:extLst>
          </p:cNvPr>
          <p:cNvSpPr/>
          <p:nvPr/>
        </p:nvSpPr>
        <p:spPr>
          <a:xfrm>
            <a:off x="-1" y="1"/>
            <a:ext cx="7352027" cy="845145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235CD33-56AB-B4B0-2C61-DE0E9F093618}"/>
              </a:ext>
            </a:extLst>
          </p:cNvPr>
          <p:cNvSpPr txBox="1">
            <a:spLocks/>
          </p:cNvSpPr>
          <p:nvPr/>
        </p:nvSpPr>
        <p:spPr>
          <a:xfrm>
            <a:off x="288235" y="209921"/>
            <a:ext cx="6761493" cy="52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ICON-LAM vs COSMO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47742999-A245-6C9C-EA97-565078DA9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2027" y="179978"/>
            <a:ext cx="1391352" cy="505710"/>
          </a:xfrm>
          <a:prstGeom prst="rect">
            <a:avLst/>
          </a:prstGeom>
        </p:spPr>
      </p:pic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87943664-930D-0E40-8323-E974C94619F6}"/>
              </a:ext>
            </a:extLst>
          </p:cNvPr>
          <p:cNvSpPr txBox="1">
            <a:spLocks/>
          </p:cNvSpPr>
          <p:nvPr/>
        </p:nvSpPr>
        <p:spPr>
          <a:xfrm>
            <a:off x="348537" y="3943352"/>
            <a:ext cx="8137730" cy="253694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45000"/>
              <a:buNone/>
            </a:pPr>
            <a:r>
              <a:rPr lang="pl-PL" sz="1600" dirty="0" err="1"/>
              <a:t>Exceptions</a:t>
            </a:r>
            <a:r>
              <a:rPr lang="pl-PL" sz="1600" dirty="0"/>
              <a:t>:</a:t>
            </a:r>
          </a:p>
          <a:p>
            <a:pPr>
              <a:buSzPct val="45000"/>
              <a:buFont typeface="Wingdings" panose="05000000000000000000" pitchFamily="2" charset="2"/>
              <a:buChar char="q"/>
            </a:pPr>
            <a:r>
              <a:rPr lang="pl-PL" sz="1600" dirty="0" err="1"/>
              <a:t>There</a:t>
            </a:r>
            <a:r>
              <a:rPr lang="pl-PL" sz="1600" dirty="0"/>
              <a:t> </a:t>
            </a:r>
            <a:r>
              <a:rPr lang="pl-PL" sz="1600" dirty="0" err="1"/>
              <a:t>is</a:t>
            </a:r>
            <a:r>
              <a:rPr lang="pl-PL" sz="1600" dirty="0"/>
              <a:t> a </a:t>
            </a:r>
            <a:r>
              <a:rPr lang="pl-PL" sz="1600" dirty="0" err="1"/>
              <a:t>systematic</a:t>
            </a:r>
            <a:r>
              <a:rPr lang="pl-PL" sz="1600" dirty="0"/>
              <a:t> </a:t>
            </a:r>
            <a:r>
              <a:rPr lang="pl-PL" sz="1600" dirty="0" err="1"/>
              <a:t>difference</a:t>
            </a:r>
            <a:r>
              <a:rPr lang="pl-PL" sz="1600" dirty="0"/>
              <a:t> in wind </a:t>
            </a:r>
            <a:r>
              <a:rPr lang="pl-PL" sz="1600" dirty="0" err="1"/>
              <a:t>speed</a:t>
            </a:r>
            <a:r>
              <a:rPr lang="pl-PL" sz="1600" dirty="0"/>
              <a:t> and wind </a:t>
            </a:r>
            <a:r>
              <a:rPr lang="pl-PL" sz="1600" dirty="0" err="1"/>
              <a:t>direction</a:t>
            </a:r>
            <a:r>
              <a:rPr lang="pl-PL" sz="1600" dirty="0"/>
              <a:t> </a:t>
            </a:r>
            <a:r>
              <a:rPr lang="pl-PL" sz="1600" dirty="0" err="1"/>
              <a:t>biases</a:t>
            </a:r>
            <a:r>
              <a:rPr lang="pl-PL" sz="1600" dirty="0"/>
              <a:t> </a:t>
            </a:r>
            <a:r>
              <a:rPr lang="pl-PL" sz="1600" dirty="0" err="1"/>
              <a:t>between</a:t>
            </a:r>
            <a:r>
              <a:rPr lang="pl-PL" sz="1600" dirty="0"/>
              <a:t> </a:t>
            </a:r>
            <a:r>
              <a:rPr lang="pl-PL" sz="1600" b="1" dirty="0">
                <a:solidFill>
                  <a:srgbClr val="C00000"/>
                </a:solidFill>
              </a:rPr>
              <a:t>ICON-PL</a:t>
            </a:r>
            <a:r>
              <a:rPr lang="pl-PL" sz="1600" dirty="0"/>
              <a:t> and </a:t>
            </a:r>
            <a:r>
              <a:rPr lang="pl-PL" sz="1600" b="1" dirty="0"/>
              <a:t>COSMO-CE-PL</a:t>
            </a:r>
          </a:p>
          <a:p>
            <a:pPr>
              <a:buSzPct val="45000"/>
              <a:buFont typeface="Wingdings" panose="05000000000000000000" pitchFamily="2" charset="2"/>
              <a:buChar char="q"/>
            </a:pPr>
            <a:r>
              <a:rPr lang="pl-PL" sz="1600" b="1" dirty="0"/>
              <a:t>COSMO-CE-PL </a:t>
            </a:r>
            <a:r>
              <a:rPr lang="pl-PL" sz="1600" dirty="0" err="1"/>
              <a:t>has</a:t>
            </a:r>
            <a:r>
              <a:rPr lang="pl-PL" sz="1600" dirty="0"/>
              <a:t> </a:t>
            </a:r>
            <a:r>
              <a:rPr lang="pl-PL" sz="1600" dirty="0" err="1"/>
              <a:t>slightly</a:t>
            </a:r>
            <a:r>
              <a:rPr lang="pl-PL" sz="1600" dirty="0"/>
              <a:t> </a:t>
            </a:r>
            <a:r>
              <a:rPr lang="pl-PL" sz="1600" dirty="0" err="1"/>
              <a:t>reduced</a:t>
            </a:r>
            <a:r>
              <a:rPr lang="pl-PL" sz="1600" dirty="0"/>
              <a:t> </a:t>
            </a:r>
            <a:r>
              <a:rPr lang="pl-PL" sz="1600" dirty="0" err="1"/>
              <a:t>biases</a:t>
            </a:r>
            <a:r>
              <a:rPr lang="pl-PL" sz="1600" dirty="0"/>
              <a:t> of </a:t>
            </a:r>
            <a:r>
              <a:rPr lang="pl-PL" sz="1600" dirty="0" err="1"/>
              <a:t>cloud</a:t>
            </a:r>
            <a:r>
              <a:rPr lang="pl-PL" sz="1600" dirty="0"/>
              <a:t> </a:t>
            </a:r>
            <a:r>
              <a:rPr lang="pl-PL" sz="1600" dirty="0" err="1"/>
              <a:t>cover</a:t>
            </a:r>
            <a:r>
              <a:rPr lang="pl-PL" sz="1600" dirty="0"/>
              <a:t> in the </a:t>
            </a:r>
            <a:r>
              <a:rPr lang="pl-PL" sz="1600" dirty="0" err="1"/>
              <a:t>convective</a:t>
            </a:r>
            <a:r>
              <a:rPr lang="pl-PL" sz="1600" dirty="0"/>
              <a:t> </a:t>
            </a:r>
            <a:r>
              <a:rPr lang="pl-PL" sz="1600" dirty="0" err="1"/>
              <a:t>cases</a:t>
            </a:r>
            <a:r>
              <a:rPr lang="pl-PL" sz="1600" dirty="0"/>
              <a:t> (</a:t>
            </a:r>
            <a:r>
              <a:rPr lang="pl-PL" sz="1600" dirty="0" err="1"/>
              <a:t>daytime</a:t>
            </a:r>
            <a:r>
              <a:rPr lang="pl-PL" sz="1600" dirty="0"/>
              <a:t> of MAM, JJA, SON)  </a:t>
            </a:r>
            <a:endParaRPr lang="pl-PL" sz="1600" b="1" dirty="0"/>
          </a:p>
          <a:p>
            <a:pPr>
              <a:buSzPct val="45000"/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C00000"/>
                </a:solidFill>
              </a:rPr>
              <a:t>ICON-PL</a:t>
            </a:r>
            <a:r>
              <a:rPr lang="en-US" sz="1600" dirty="0"/>
              <a:t> produces more rain (higher FBI) than</a:t>
            </a:r>
            <a:r>
              <a:rPr lang="en-US" sz="1600" b="1" dirty="0"/>
              <a:t> COSMO-CE-PL </a:t>
            </a:r>
            <a:r>
              <a:rPr lang="pl-PL" sz="1600" dirty="0" err="1"/>
              <a:t>during</a:t>
            </a:r>
            <a:r>
              <a:rPr lang="pl-PL" sz="1600" dirty="0"/>
              <a:t> </a:t>
            </a:r>
            <a:r>
              <a:rPr lang="pl-PL" sz="1600" dirty="0" err="1"/>
              <a:t>convective</a:t>
            </a:r>
            <a:r>
              <a:rPr lang="pl-PL" sz="1600" dirty="0"/>
              <a:t> </a:t>
            </a:r>
            <a:r>
              <a:rPr lang="pl-PL" sz="1600" dirty="0" err="1"/>
              <a:t>seasons</a:t>
            </a:r>
            <a:r>
              <a:rPr lang="pl-PL" sz="1600" dirty="0"/>
              <a:t> MAM, JJA</a:t>
            </a:r>
          </a:p>
          <a:p>
            <a:pPr>
              <a:buSzPct val="45000"/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C00000"/>
                </a:solidFill>
              </a:rPr>
              <a:t>ICON-PL</a:t>
            </a:r>
            <a:r>
              <a:rPr lang="en-US" sz="1600" dirty="0"/>
              <a:t> is generally less accurate than </a:t>
            </a:r>
            <a:r>
              <a:rPr lang="en-US" sz="1600" b="1" dirty="0"/>
              <a:t>COSMO-CE-PL</a:t>
            </a:r>
            <a:r>
              <a:rPr lang="en-US" sz="1600" dirty="0"/>
              <a:t> at the top of the atmosphere for all analyzed parameters and </a:t>
            </a:r>
            <a:r>
              <a:rPr lang="pl-PL" sz="1600" dirty="0"/>
              <a:t>in the </a:t>
            </a:r>
            <a:r>
              <a:rPr lang="pl-PL" sz="1600" dirty="0" err="1"/>
              <a:t>mid</a:t>
            </a:r>
            <a:r>
              <a:rPr lang="pl-PL" sz="1600" dirty="0"/>
              <a:t> </a:t>
            </a:r>
            <a:r>
              <a:rPr lang="pl-PL" sz="1600" dirty="0" err="1"/>
              <a:t>troposphere</a:t>
            </a:r>
            <a:r>
              <a:rPr lang="pl-PL" sz="1600" dirty="0"/>
              <a:t> for temperaturę in </a:t>
            </a:r>
            <a:r>
              <a:rPr lang="pl-PL" sz="1600" dirty="0" err="1"/>
              <a:t>Autumn</a:t>
            </a:r>
            <a:r>
              <a:rPr lang="pl-PL" sz="1600" dirty="0"/>
              <a:t> 2023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68522A-B738-6DDA-0499-77EC866B41FD}"/>
              </a:ext>
            </a:extLst>
          </p:cNvPr>
          <p:cNvSpPr txBox="1"/>
          <p:nvPr/>
        </p:nvSpPr>
        <p:spPr>
          <a:xfrm>
            <a:off x="370960" y="3075769"/>
            <a:ext cx="5904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SzPct val="45000"/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C00000"/>
                </a:solidFill>
              </a:rPr>
              <a:t>ICON-P</a:t>
            </a:r>
            <a:r>
              <a:rPr lang="pl-PL" sz="1800" b="1" dirty="0">
                <a:solidFill>
                  <a:srgbClr val="C00000"/>
                </a:solidFill>
              </a:rPr>
              <a:t>L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overall performs better than </a:t>
            </a:r>
            <a:r>
              <a:rPr lang="en-US" sz="1800" b="1" dirty="0"/>
              <a:t>COSMO-CE-PL</a:t>
            </a:r>
            <a:r>
              <a:rPr lang="pl-PL" sz="1800" b="1" dirty="0"/>
              <a:t> </a:t>
            </a:r>
            <a:r>
              <a:rPr lang="pl-PL" sz="1800" dirty="0"/>
              <a:t>for most of </a:t>
            </a:r>
            <a:r>
              <a:rPr lang="pl-PL" sz="1800" dirty="0" err="1"/>
              <a:t>surface</a:t>
            </a:r>
            <a:r>
              <a:rPr lang="pl-PL" sz="1800" dirty="0"/>
              <a:t> and </a:t>
            </a:r>
            <a:r>
              <a:rPr lang="pl-PL" sz="1800" dirty="0" err="1"/>
              <a:t>upper</a:t>
            </a:r>
            <a:r>
              <a:rPr lang="pl-PL" sz="1800" dirty="0"/>
              <a:t> </a:t>
            </a:r>
            <a:r>
              <a:rPr lang="pl-PL" sz="1800" dirty="0" err="1"/>
              <a:t>air</a:t>
            </a:r>
            <a:r>
              <a:rPr lang="pl-PL" sz="1800" dirty="0"/>
              <a:t> </a:t>
            </a:r>
            <a:r>
              <a:rPr lang="pl-PL" sz="1800" dirty="0" err="1"/>
              <a:t>parameters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2876340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 txBox="1">
            <a:spLocks noGrp="1"/>
          </p:cNvSpPr>
          <p:nvPr>
            <p:ph type="title" idx="4294967295"/>
          </p:nvPr>
        </p:nvSpPr>
        <p:spPr>
          <a:xfrm>
            <a:off x="1" y="919268"/>
            <a:ext cx="9143431" cy="343620"/>
          </a:xfrm>
        </p:spPr>
        <p:txBody>
          <a:bodyPr>
            <a:spAutoFit/>
          </a:bodyPr>
          <a:lstStyle/>
          <a:p>
            <a:pPr lvl="0"/>
            <a:r>
              <a:rPr lang="en-US" sz="1814">
                <a:latin typeface="Liberation Sans"/>
              </a:rPr>
              <a:t>Temperature 2m, JJA 2023 - MAM 2024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6821" y="5200381"/>
            <a:ext cx="9029790" cy="10185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1" tIns="40816" rIns="81641" bIns="40816" anchor="t" anchorCtr="0" compatLnSpc="0">
            <a:spAutoFit/>
          </a:bodyPr>
          <a:lstStyle/>
          <a:p>
            <a:pPr defTabSz="829452" hangingPunct="0">
              <a:defRPr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Droid Sans Fallback" pitchFamily="2"/>
                <a:cs typeface="Droid Sans Devanagari" pitchFamily="2"/>
              </a:defRPr>
            </a:pPr>
            <a:r>
              <a:rPr lang="en-US" sz="1270" b="1" dirty="0">
                <a:solidFill>
                  <a:srgbClr val="C9211E"/>
                </a:solidFill>
                <a:latin typeface="Liberation Sans"/>
                <a:ea typeface="Droid Sans Fallback" pitchFamily="2"/>
                <a:cs typeface="Droid Sans Devanagari" pitchFamily="2"/>
              </a:rPr>
              <a:t>ICON-PL</a:t>
            </a:r>
            <a:r>
              <a:rPr lang="en-US" sz="1270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 has a much reduced RMSE compared to </a:t>
            </a:r>
            <a:r>
              <a:rPr lang="en-US" sz="1270" b="1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COSMO-CE-PL</a:t>
            </a:r>
            <a:r>
              <a:rPr lang="en-US" sz="1270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 for the all seasons.</a:t>
            </a:r>
          </a:p>
          <a:p>
            <a:pPr hangingPunct="0">
              <a:defRPr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Droid Sans Fallback" pitchFamily="2"/>
                <a:cs typeface="Droid Sans Devanagari" pitchFamily="2"/>
              </a:defRPr>
            </a:pPr>
            <a:r>
              <a:rPr lang="en-US" sz="1270" b="1" dirty="0">
                <a:solidFill>
                  <a:srgbClr val="C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ICON-PL</a:t>
            </a:r>
            <a:r>
              <a:rPr lang="en-US" sz="1270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 is cooler than </a:t>
            </a:r>
            <a:r>
              <a:rPr lang="en-US" sz="1270" b="1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COSMO-CE PL </a:t>
            </a:r>
            <a:r>
              <a:rPr lang="en-US" sz="1270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in Summer and Spring and reduces the warm bias, particularly at nighttime. </a:t>
            </a:r>
          </a:p>
          <a:p>
            <a:pPr defTabSz="829452" hangingPunct="0">
              <a:defRPr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Droid Sans Fallback" pitchFamily="2"/>
                <a:cs typeface="Droid Sans Devanagari" pitchFamily="2"/>
              </a:defRPr>
            </a:pPr>
            <a:r>
              <a:rPr lang="en-US" sz="1270" b="1" dirty="0">
                <a:solidFill>
                  <a:srgbClr val="C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ICON-PL</a:t>
            </a:r>
            <a:r>
              <a:rPr lang="en-US" sz="1270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 is warmer than </a:t>
            </a:r>
            <a:r>
              <a:rPr lang="en-US" sz="1270" b="1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COSMO-CE-PL</a:t>
            </a:r>
            <a:r>
              <a:rPr lang="en-US" sz="1270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 in Winter and reduces the cold bias, particularly during daytime. </a:t>
            </a:r>
          </a:p>
          <a:p>
            <a:pPr defTabSz="829452" hangingPunct="0">
              <a:defRPr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Droid Sans Fallback" pitchFamily="2"/>
                <a:cs typeface="Droid Sans Devanagari" pitchFamily="2"/>
              </a:defRPr>
            </a:pPr>
            <a:r>
              <a:rPr lang="en-US" sz="1270" b="1" dirty="0">
                <a:solidFill>
                  <a:srgbClr val="C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ICON-PL</a:t>
            </a:r>
            <a:r>
              <a:rPr lang="en-US" sz="1270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 has a reduced bias in the diurnal cycle compared to </a:t>
            </a:r>
            <a:r>
              <a:rPr lang="en-US" sz="1270" b="1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COSMO-CE PL </a:t>
            </a:r>
            <a:r>
              <a:rPr lang="en-US" sz="1270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in Autumn with a reduced warm bias at nighttime and a reduced cold bias during daytime.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2697B2A8-5A40-4497-FBF3-540B0ADAF550}"/>
              </a:ext>
            </a:extLst>
          </p:cNvPr>
          <p:cNvGrpSpPr/>
          <p:nvPr/>
        </p:nvGrpSpPr>
        <p:grpSpPr>
          <a:xfrm>
            <a:off x="147235" y="1792848"/>
            <a:ext cx="8996765" cy="3272304"/>
            <a:chOff x="148556" y="1469863"/>
            <a:chExt cx="8996765" cy="3272304"/>
          </a:xfrm>
        </p:grpSpPr>
        <p:pic>
          <p:nvPicPr>
            <p:cNvPr id="2" name="Obraz 1" descr="Obraz zawierający tekst, diagram, Wykres, linia&#10;&#10;Opis wygenerowany automatycznie">
              <a:extLst>
                <a:ext uri="{FF2B5EF4-FFF2-40B4-BE49-F238E27FC236}">
                  <a16:creationId xmlns:a16="http://schemas.microsoft.com/office/drawing/2014/main" id="{F6A61CDE-9D52-27AF-CE21-0B042B155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8981" y="1492703"/>
              <a:ext cx="2812662" cy="3219276"/>
            </a:xfrm>
            <a:prstGeom prst="rect">
              <a:avLst/>
            </a:prstGeom>
          </p:spPr>
        </p:pic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2608750B-A6CA-AC05-E3CA-5275193AD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8409" y="1472887"/>
              <a:ext cx="2839958" cy="3226874"/>
            </a:xfrm>
            <a:prstGeom prst="rect">
              <a:avLst/>
            </a:prstGeom>
          </p:spPr>
        </p:pic>
        <p:pic>
          <p:nvPicPr>
            <p:cNvPr id="8" name="Obraz 7" descr="Obraz zawierający tekst, diagram, Wykres, linia&#10;&#10;Opis wygenerowany automatycznie">
              <a:extLst>
                <a:ext uri="{FF2B5EF4-FFF2-40B4-BE49-F238E27FC236}">
                  <a16:creationId xmlns:a16="http://schemas.microsoft.com/office/drawing/2014/main" id="{EC81D3E6-8B59-4752-06F2-5C5D34717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556" y="1492703"/>
              <a:ext cx="2030554" cy="3219277"/>
            </a:xfrm>
            <a:prstGeom prst="rect">
              <a:avLst/>
            </a:prstGeom>
          </p:spPr>
        </p:pic>
        <p:pic>
          <p:nvPicPr>
            <p:cNvPr id="11" name="Obraz 10" descr="Obraz zawierający tekst, Wykres, diagram, linia&#10;&#10;Opis wygenerowany automatycznie">
              <a:extLst>
                <a:ext uri="{FF2B5EF4-FFF2-40B4-BE49-F238E27FC236}">
                  <a16:creationId xmlns:a16="http://schemas.microsoft.com/office/drawing/2014/main" id="{A4253297-EE10-E673-CABB-BC0B9F090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7508" y="1469863"/>
              <a:ext cx="2827813" cy="3272304"/>
            </a:xfrm>
            <a:prstGeom prst="rect">
              <a:avLst/>
            </a:prstGeom>
          </p:spPr>
        </p:pic>
      </p:grpSp>
      <p:sp>
        <p:nvSpPr>
          <p:cNvPr id="3" name="Rectangle 12">
            <a:extLst>
              <a:ext uri="{FF2B5EF4-FFF2-40B4-BE49-F238E27FC236}">
                <a16:creationId xmlns:a16="http://schemas.microsoft.com/office/drawing/2014/main" id="{08A7149E-99C8-4795-1639-F4993AB77157}"/>
              </a:ext>
            </a:extLst>
          </p:cNvPr>
          <p:cNvSpPr/>
          <p:nvPr/>
        </p:nvSpPr>
        <p:spPr>
          <a:xfrm>
            <a:off x="6918302" y="10261"/>
            <a:ext cx="2225698" cy="845145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highlight>
                <a:srgbClr val="35F0CC"/>
              </a:highlight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3D45F4F2-193A-1713-1523-78CBD19D964C}"/>
              </a:ext>
            </a:extLst>
          </p:cNvPr>
          <p:cNvSpPr/>
          <p:nvPr/>
        </p:nvSpPr>
        <p:spPr>
          <a:xfrm>
            <a:off x="-1" y="1"/>
            <a:ext cx="7352027" cy="845145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FE91A6A6-E114-979F-4E97-58DA39C28D58}"/>
              </a:ext>
            </a:extLst>
          </p:cNvPr>
          <p:cNvSpPr txBox="1">
            <a:spLocks/>
          </p:cNvSpPr>
          <p:nvPr/>
        </p:nvSpPr>
        <p:spPr>
          <a:xfrm>
            <a:off x="288235" y="209921"/>
            <a:ext cx="6761493" cy="52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ICON-LAM vs COSMO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CC82C738-A144-1DD6-4CC2-94359B0A2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52027" y="179978"/>
            <a:ext cx="1391352" cy="5057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 txBox="1">
            <a:spLocks noGrp="1"/>
          </p:cNvSpPr>
          <p:nvPr>
            <p:ph type="title" idx="4294967295"/>
          </p:nvPr>
        </p:nvSpPr>
        <p:spPr>
          <a:xfrm>
            <a:off x="1" y="919268"/>
            <a:ext cx="9143431" cy="343620"/>
          </a:xfrm>
        </p:spPr>
        <p:txBody>
          <a:bodyPr>
            <a:spAutoFit/>
          </a:bodyPr>
          <a:lstStyle/>
          <a:p>
            <a:pPr lvl="0"/>
            <a:r>
              <a:rPr lang="en-US" sz="1814">
                <a:latin typeface="Liberation Sans"/>
              </a:rPr>
              <a:t>Wind speed, JJA 2023 - MAM 2024</a:t>
            </a:r>
          </a:p>
        </p:txBody>
      </p:sp>
      <p:sp>
        <p:nvSpPr>
          <p:cNvPr id="8" name="pole tekstowe 8"/>
          <p:cNvSpPr txBox="1"/>
          <p:nvPr/>
        </p:nvSpPr>
        <p:spPr>
          <a:xfrm>
            <a:off x="56821" y="5621580"/>
            <a:ext cx="9029790" cy="8313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1" tIns="40816" rIns="81641" bIns="40816" anchor="t" anchorCtr="0" compatLnSpc="0">
            <a:spAutoFit/>
          </a:bodyPr>
          <a:lstStyle/>
          <a:p>
            <a:pPr>
              <a:buSzPct val="45000"/>
            </a:pPr>
            <a:r>
              <a:rPr lang="en-GB" sz="1270" b="1" dirty="0">
                <a:solidFill>
                  <a:srgbClr val="C9211E"/>
                </a:solidFill>
                <a:latin typeface="Liberation Sans"/>
                <a:ea typeface="Droid Sans Fallback" pitchFamily="2"/>
                <a:cs typeface="Droid Sans Devanagari" pitchFamily="2"/>
              </a:rPr>
              <a:t>ICON-PL</a:t>
            </a:r>
            <a:r>
              <a:rPr lang="en-GB" sz="1270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 has a reduced RMSE compared to </a:t>
            </a:r>
            <a:r>
              <a:rPr lang="en-GB" sz="1270" b="1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COSMO-CE-PL</a:t>
            </a:r>
            <a:r>
              <a:rPr lang="en-GB" sz="1270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 for Summer, Autumn and Winter seasons.</a:t>
            </a:r>
          </a:p>
          <a:p>
            <a:pPr>
              <a:buSzPct val="45000"/>
            </a:pPr>
            <a:r>
              <a:rPr lang="en-GB" sz="1270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This is often associated with a reduced nighttime negative (strong) bias. In contrast the winds during the morning and early afternoon are stronger in </a:t>
            </a:r>
            <a:r>
              <a:rPr lang="en-GB" sz="1270" b="1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COSMO-CE-PL</a:t>
            </a:r>
            <a:r>
              <a:rPr lang="en-GB" sz="1270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 compared to </a:t>
            </a:r>
            <a:r>
              <a:rPr lang="en-GB" sz="1270" b="1" dirty="0">
                <a:solidFill>
                  <a:srgbClr val="C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ICON-PL</a:t>
            </a:r>
            <a:r>
              <a:rPr lang="en-GB" sz="1270" dirty="0">
                <a:solidFill>
                  <a:srgbClr val="000000"/>
                </a:solidFill>
                <a:latin typeface="Liberation Sans"/>
                <a:ea typeface="Droid Sans Fallback" pitchFamily="2"/>
                <a:cs typeface="Droid Sans Devanagari" pitchFamily="2"/>
              </a:rPr>
              <a:t>.    </a:t>
            </a:r>
          </a:p>
          <a:p>
            <a:pPr lvl="0">
              <a:buSzPct val="45000"/>
            </a:pPr>
            <a:r>
              <a:rPr lang="en-GB" sz="1270" b="1" dirty="0">
                <a:solidFill>
                  <a:srgbClr val="C00000"/>
                </a:solidFill>
                <a:latin typeface="Liberation Sans"/>
              </a:rPr>
              <a:t>ICON-PL</a:t>
            </a:r>
            <a:r>
              <a:rPr lang="en-GB" sz="1270" dirty="0">
                <a:latin typeface="Liberation Sans"/>
              </a:rPr>
              <a:t> has stronger winds than </a:t>
            </a:r>
            <a:r>
              <a:rPr lang="en-GB" sz="1270" b="1" dirty="0">
                <a:latin typeface="Liberation Sans"/>
              </a:rPr>
              <a:t>COSMO-CE-P</a:t>
            </a:r>
            <a:r>
              <a:rPr lang="en-GB" sz="1270" dirty="0">
                <a:latin typeface="Liberation Sans"/>
              </a:rPr>
              <a:t>L throughout the day in Winter and has a greater positive bias. </a:t>
            </a:r>
            <a:endParaRPr lang="en-GB" sz="1270" dirty="0">
              <a:latin typeface="Liberation Sans"/>
              <a:ea typeface="Calibri"/>
              <a:cs typeface="Calibri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3A95FFCE-9B4E-5BF6-F21B-ECA6EDFE5B04}"/>
              </a:ext>
            </a:extLst>
          </p:cNvPr>
          <p:cNvGrpSpPr/>
          <p:nvPr/>
        </p:nvGrpSpPr>
        <p:grpSpPr>
          <a:xfrm>
            <a:off x="0" y="1777657"/>
            <a:ext cx="9195641" cy="3379291"/>
            <a:chOff x="2898" y="1453941"/>
            <a:chExt cx="9195641" cy="3379291"/>
          </a:xfrm>
        </p:grpSpPr>
        <p:pic>
          <p:nvPicPr>
            <p:cNvPr id="7" name="Obraz 6" descr="Obraz zawierający tekst, diagram, Wykres, linia&#10;&#10;Opis wygenerowany automatycznie">
              <a:extLst>
                <a:ext uri="{FF2B5EF4-FFF2-40B4-BE49-F238E27FC236}">
                  <a16:creationId xmlns:a16="http://schemas.microsoft.com/office/drawing/2014/main" id="{70FD4E72-209A-F76E-7FB9-5B068D694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8" y="1453941"/>
              <a:ext cx="2926298" cy="3310180"/>
            </a:xfrm>
            <a:prstGeom prst="rect">
              <a:avLst/>
            </a:prstGeom>
          </p:spPr>
        </p:pic>
        <p:pic>
          <p:nvPicPr>
            <p:cNvPr id="10" name="Obraz 9" descr="Obraz zawierający tekst, diagram, Wykres, linia&#10;&#10;Opis wygenerowany automatycznie">
              <a:extLst>
                <a:ext uri="{FF2B5EF4-FFF2-40B4-BE49-F238E27FC236}">
                  <a16:creationId xmlns:a16="http://schemas.microsoft.com/office/drawing/2014/main" id="{7FB96079-5BB7-4F9A-E54A-E7406AD40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9979" y="1454797"/>
              <a:ext cx="2880844" cy="3310181"/>
            </a:xfrm>
            <a:prstGeom prst="rect">
              <a:avLst/>
            </a:prstGeom>
          </p:spPr>
        </p:pic>
        <p:pic>
          <p:nvPicPr>
            <p:cNvPr id="2" name="Obraz 1">
              <a:extLst>
                <a:ext uri="{FF2B5EF4-FFF2-40B4-BE49-F238E27FC236}">
                  <a16:creationId xmlns:a16="http://schemas.microsoft.com/office/drawing/2014/main" id="{5CC11686-5D2D-0E24-0BAC-D9DD6505D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7377" y="1456066"/>
              <a:ext cx="2942506" cy="3312316"/>
            </a:xfrm>
            <a:prstGeom prst="rect">
              <a:avLst/>
            </a:prstGeom>
          </p:spPr>
        </p:pic>
        <p:pic>
          <p:nvPicPr>
            <p:cNvPr id="12" name="Obraz 11" descr="Obraz zawierający tekst, diagram, Wykres, linia&#10;&#10;Opis wygenerowany automatycznie">
              <a:extLst>
                <a:ext uri="{FF2B5EF4-FFF2-40B4-BE49-F238E27FC236}">
                  <a16:creationId xmlns:a16="http://schemas.microsoft.com/office/drawing/2014/main" id="{FB3E916E-0024-F234-0A9B-EBB2E7BD5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6482" y="1454872"/>
              <a:ext cx="3002057" cy="3378360"/>
            </a:xfrm>
            <a:prstGeom prst="rect">
              <a:avLst/>
            </a:prstGeom>
          </p:spPr>
        </p:pic>
      </p:grpSp>
      <p:sp>
        <p:nvSpPr>
          <p:cNvPr id="3" name="Rectangle 12">
            <a:extLst>
              <a:ext uri="{FF2B5EF4-FFF2-40B4-BE49-F238E27FC236}">
                <a16:creationId xmlns:a16="http://schemas.microsoft.com/office/drawing/2014/main" id="{0EEAB45E-DF34-082B-C783-87EC0D5EA94A}"/>
              </a:ext>
            </a:extLst>
          </p:cNvPr>
          <p:cNvSpPr/>
          <p:nvPr/>
        </p:nvSpPr>
        <p:spPr>
          <a:xfrm>
            <a:off x="6918302" y="10261"/>
            <a:ext cx="2225698" cy="845145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highlight>
                <a:srgbClr val="35F0CC"/>
              </a:highlight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F525688D-E349-4664-49B6-E7A21D49844E}"/>
              </a:ext>
            </a:extLst>
          </p:cNvPr>
          <p:cNvSpPr/>
          <p:nvPr/>
        </p:nvSpPr>
        <p:spPr>
          <a:xfrm>
            <a:off x="-1" y="1"/>
            <a:ext cx="7352027" cy="845145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C5A1BFE-B373-9DA0-7695-4509C62CFA32}"/>
              </a:ext>
            </a:extLst>
          </p:cNvPr>
          <p:cNvSpPr txBox="1">
            <a:spLocks/>
          </p:cNvSpPr>
          <p:nvPr/>
        </p:nvSpPr>
        <p:spPr>
          <a:xfrm>
            <a:off x="288235" y="209921"/>
            <a:ext cx="6761493" cy="52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ICON-LAM vs COSMO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26BAEAFF-6CF3-AEEF-CB12-1A2709F89B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52027" y="179978"/>
            <a:ext cx="1391352" cy="5057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 txBox="1">
            <a:spLocks noGrp="1"/>
          </p:cNvSpPr>
          <p:nvPr>
            <p:ph type="title" idx="4294967295"/>
          </p:nvPr>
        </p:nvSpPr>
        <p:spPr>
          <a:xfrm>
            <a:off x="1" y="919268"/>
            <a:ext cx="9143431" cy="343620"/>
          </a:xfrm>
        </p:spPr>
        <p:txBody>
          <a:bodyPr>
            <a:spAutoFit/>
          </a:bodyPr>
          <a:lstStyle/>
          <a:p>
            <a:pPr lvl="0"/>
            <a:r>
              <a:rPr lang="en-US" sz="1814">
                <a:latin typeface="Liberation Sans"/>
              </a:rPr>
              <a:t>Wind direction, JJA 2023 - MAM 2024</a:t>
            </a:r>
          </a:p>
        </p:txBody>
      </p:sp>
      <p:sp>
        <p:nvSpPr>
          <p:cNvPr id="7" name="pole tekstowe 8"/>
          <p:cNvSpPr txBox="1"/>
          <p:nvPr/>
        </p:nvSpPr>
        <p:spPr>
          <a:xfrm>
            <a:off x="65310" y="5004361"/>
            <a:ext cx="9029790" cy="10185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1" tIns="40816" rIns="81641" bIns="40816" anchor="t" anchorCtr="0" compatLnSpc="0">
            <a:spAutoFit/>
          </a:bodyPr>
          <a:lstStyle/>
          <a:p>
            <a:pPr lvl="0">
              <a:buSzPct val="45000"/>
            </a:pPr>
            <a:r>
              <a:rPr lang="en-GB" sz="1270" b="1">
                <a:solidFill>
                  <a:srgbClr val="C00000"/>
                </a:solidFill>
                <a:latin typeface="Liberation Sans"/>
              </a:rPr>
              <a:t>ICON-PL</a:t>
            </a:r>
            <a:r>
              <a:rPr lang="en-GB" sz="1270">
                <a:latin typeface="Liberation Sans"/>
              </a:rPr>
              <a:t> veers the wind direction</a:t>
            </a:r>
            <a:r>
              <a:rPr lang="pl-PL" sz="1270">
                <a:latin typeface="Liberation Sans"/>
              </a:rPr>
              <a:t> (</a:t>
            </a:r>
            <a:r>
              <a:rPr lang="pl-PL" sz="1270" err="1">
                <a:latin typeface="Liberation Sans"/>
              </a:rPr>
              <a:t>positive</a:t>
            </a:r>
            <a:r>
              <a:rPr lang="pl-PL" sz="1270">
                <a:latin typeface="Liberation Sans"/>
              </a:rPr>
              <a:t> </a:t>
            </a:r>
            <a:r>
              <a:rPr lang="pl-PL" sz="1270" err="1">
                <a:latin typeface="Liberation Sans"/>
              </a:rPr>
              <a:t>bias</a:t>
            </a:r>
            <a:r>
              <a:rPr lang="pl-PL" sz="1270">
                <a:latin typeface="Liberation Sans"/>
              </a:rPr>
              <a:t>)</a:t>
            </a:r>
            <a:r>
              <a:rPr lang="en-GB" sz="1270">
                <a:latin typeface="Liberation Sans"/>
              </a:rPr>
              <a:t> by about </a:t>
            </a:r>
            <a:r>
              <a:rPr lang="pl-PL" sz="1270">
                <a:latin typeface="Liberation Sans"/>
              </a:rPr>
              <a:t>2</a:t>
            </a:r>
            <a:r>
              <a:rPr lang="en-GB" sz="1270">
                <a:latin typeface="Liberation Sans"/>
              </a:rPr>
              <a:t>-6 degrees compared to observations.</a:t>
            </a:r>
          </a:p>
          <a:p>
            <a:pPr lvl="0">
              <a:buSzPct val="45000"/>
            </a:pPr>
            <a:r>
              <a:rPr lang="en-GB" sz="1270" b="1">
                <a:latin typeface="Liberation Sans"/>
              </a:rPr>
              <a:t>COSMO-CE-PL</a:t>
            </a:r>
            <a:r>
              <a:rPr lang="en-GB" sz="1270">
                <a:latin typeface="Liberation Sans"/>
              </a:rPr>
              <a:t> backs the wind direction </a:t>
            </a:r>
            <a:r>
              <a:rPr lang="pl-PL" sz="1270">
                <a:latin typeface="Liberation Sans"/>
              </a:rPr>
              <a:t>(</a:t>
            </a:r>
            <a:r>
              <a:rPr lang="pl-PL" sz="1270" err="1">
                <a:latin typeface="Liberation Sans"/>
              </a:rPr>
              <a:t>negative</a:t>
            </a:r>
            <a:r>
              <a:rPr lang="pl-PL" sz="1270">
                <a:latin typeface="Liberation Sans"/>
              </a:rPr>
              <a:t> </a:t>
            </a:r>
            <a:r>
              <a:rPr lang="pl-PL" sz="1270" err="1">
                <a:latin typeface="Liberation Sans"/>
              </a:rPr>
              <a:t>bias</a:t>
            </a:r>
            <a:r>
              <a:rPr lang="pl-PL" sz="1270">
                <a:latin typeface="Liberation Sans"/>
              </a:rPr>
              <a:t>) </a:t>
            </a:r>
            <a:r>
              <a:rPr lang="en-GB" sz="1270">
                <a:latin typeface="Liberation Sans"/>
              </a:rPr>
              <a:t>by about </a:t>
            </a:r>
            <a:r>
              <a:rPr lang="pl-PL" sz="1270">
                <a:latin typeface="Liberation Sans"/>
              </a:rPr>
              <a:t>0</a:t>
            </a:r>
            <a:r>
              <a:rPr lang="en-GB" sz="1270">
                <a:latin typeface="Liberation Sans"/>
              </a:rPr>
              <a:t>-7,5 degrees compared to observations.</a:t>
            </a:r>
            <a:endParaRPr lang="en-GB" sz="1270">
              <a:latin typeface="Liberation Sans"/>
              <a:ea typeface="Calibri"/>
              <a:cs typeface="Calibri"/>
            </a:endParaRPr>
          </a:p>
          <a:p>
            <a:pPr>
              <a:buSzPct val="45000"/>
            </a:pPr>
            <a:r>
              <a:rPr lang="en-GB" sz="1270">
                <a:latin typeface="Liberation Sans"/>
              </a:rPr>
              <a:t>Despite the slightly larger bias, </a:t>
            </a:r>
            <a:r>
              <a:rPr lang="en-GB" sz="1270" b="1">
                <a:solidFill>
                  <a:srgbClr val="C00000"/>
                </a:solidFill>
                <a:latin typeface="Liberation Sans"/>
              </a:rPr>
              <a:t>ICON-PL</a:t>
            </a:r>
            <a:r>
              <a:rPr lang="en-GB" sz="1270">
                <a:latin typeface="Liberation Sans"/>
              </a:rPr>
              <a:t> has RMSE values which are the same or even lower than </a:t>
            </a:r>
            <a:r>
              <a:rPr lang="en-GB" sz="1270" b="1">
                <a:latin typeface="Liberation Sans"/>
              </a:rPr>
              <a:t>COSMO-CE-PL</a:t>
            </a:r>
            <a:r>
              <a:rPr lang="en-GB" sz="1270">
                <a:latin typeface="Liberation Sans"/>
              </a:rPr>
              <a:t>.</a:t>
            </a:r>
            <a:endParaRPr lang="en-GB" sz="1270">
              <a:latin typeface="Liberation Sans"/>
              <a:ea typeface="Calibri"/>
              <a:cs typeface="Calibri"/>
            </a:endParaRPr>
          </a:p>
          <a:p>
            <a:pPr defTabSz="829452" hangingPunct="0">
              <a:defRPr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Droid Sans Fallback" pitchFamily="2"/>
                <a:cs typeface="Droid Sans Devanagari" pitchFamily="2"/>
              </a:defRPr>
            </a:pPr>
            <a:endParaRPr lang="en-US" sz="1270">
              <a:solidFill>
                <a:srgbClr val="000000"/>
              </a:solidFill>
              <a:latin typeface="Liberation Sans" pitchFamily="18"/>
              <a:ea typeface="Droid Sans Fallback" pitchFamily="2"/>
              <a:cs typeface="Droid Sans Devanagari" pitchFamily="2"/>
            </a:endParaRPr>
          </a:p>
          <a:p>
            <a:pPr lvl="0" hangingPunct="0">
              <a:defRPr sz="14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Droid Sans Fallback" pitchFamily="2"/>
                <a:cs typeface="Droid Sans Devanagari" pitchFamily="2"/>
              </a:defRPr>
            </a:pPr>
            <a:endParaRPr lang="pl-PL" sz="1270">
              <a:solidFill>
                <a:srgbClr val="000000"/>
              </a:solidFill>
              <a:latin typeface="Liberation Sans" pitchFamily="34"/>
              <a:ea typeface="Droid Sans Fallback" pitchFamily="2"/>
              <a:cs typeface="Droid Sans Devanagari" pitchFamily="2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61746" y="864772"/>
            <a:ext cx="675960" cy="7118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8" descr="Obraz zawierający tekst, Wykres, diagram, linia&#10;&#10;Opis wygenerowany automatycznie">
            <a:extLst>
              <a:ext uri="{FF2B5EF4-FFF2-40B4-BE49-F238E27FC236}">
                <a16:creationId xmlns:a16="http://schemas.microsoft.com/office/drawing/2014/main" id="{4E46E8FF-90A9-27AD-E5EA-92FF4A6B9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86" y="1568549"/>
            <a:ext cx="2827813" cy="3219277"/>
          </a:xfrm>
          <a:prstGeom prst="rect">
            <a:avLst/>
          </a:prstGeom>
        </p:spPr>
      </p:pic>
      <p:pic>
        <p:nvPicPr>
          <p:cNvPr id="10" name="Obraz 9" descr="Obraz zawierający tekst, Wykres, diagram, linia&#10;&#10;Opis wygenerowany automatycznie">
            <a:extLst>
              <a:ext uri="{FF2B5EF4-FFF2-40B4-BE49-F238E27FC236}">
                <a16:creationId xmlns:a16="http://schemas.microsoft.com/office/drawing/2014/main" id="{095A8918-2280-B9F6-E35A-333211514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408" y="1576120"/>
            <a:ext cx="2835389" cy="321927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E98B20E-339A-2C76-BF0C-8B1E10276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541" y="1575313"/>
            <a:ext cx="2916869" cy="3218330"/>
          </a:xfrm>
          <a:prstGeom prst="rect">
            <a:avLst/>
          </a:prstGeom>
        </p:spPr>
      </p:pic>
      <p:pic>
        <p:nvPicPr>
          <p:cNvPr id="12" name="Obraz 11" descr="Obraz zawierający tekst, diagram, Wykres, linia&#10;&#10;Opis wygenerowany automatycznie">
            <a:extLst>
              <a:ext uri="{FF2B5EF4-FFF2-40B4-BE49-F238E27FC236}">
                <a16:creationId xmlns:a16="http://schemas.microsoft.com/office/drawing/2014/main" id="{71BFED82-D856-096E-C415-4C228BAD9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9196" y="1568270"/>
            <a:ext cx="2797510" cy="3219277"/>
          </a:xfrm>
          <a:prstGeom prst="rect">
            <a:avLst/>
          </a:prstGeom>
        </p:spPr>
      </p:pic>
      <p:sp>
        <p:nvSpPr>
          <p:cNvPr id="3" name="Rectangle 12">
            <a:extLst>
              <a:ext uri="{FF2B5EF4-FFF2-40B4-BE49-F238E27FC236}">
                <a16:creationId xmlns:a16="http://schemas.microsoft.com/office/drawing/2014/main" id="{32950B12-8BF5-0672-19FB-2D718CE8BA64}"/>
              </a:ext>
            </a:extLst>
          </p:cNvPr>
          <p:cNvSpPr/>
          <p:nvPr/>
        </p:nvSpPr>
        <p:spPr>
          <a:xfrm>
            <a:off x="6918302" y="10261"/>
            <a:ext cx="2225698" cy="845145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highlight>
                <a:srgbClr val="35F0CC"/>
              </a:highlight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88FA0F77-BA06-F26A-2BAE-CF9E694CCF79}"/>
              </a:ext>
            </a:extLst>
          </p:cNvPr>
          <p:cNvSpPr/>
          <p:nvPr/>
        </p:nvSpPr>
        <p:spPr>
          <a:xfrm>
            <a:off x="-1" y="1"/>
            <a:ext cx="7352027" cy="845145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4603079-C261-09E4-BC78-E2BBB9AF7F82}"/>
              </a:ext>
            </a:extLst>
          </p:cNvPr>
          <p:cNvSpPr txBox="1">
            <a:spLocks/>
          </p:cNvSpPr>
          <p:nvPr/>
        </p:nvSpPr>
        <p:spPr>
          <a:xfrm>
            <a:off x="288235" y="209921"/>
            <a:ext cx="6761493" cy="52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ICON-LAM vs COSMO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5875E772-119E-EC6B-488B-9C47EC85C2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52027" y="179978"/>
            <a:ext cx="1391352" cy="5057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1913</Words>
  <Application>Microsoft Office PowerPoint</Application>
  <PresentationFormat>Pokaz na ekranie (4:3)</PresentationFormat>
  <Paragraphs>259</Paragraphs>
  <Slides>21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21</vt:i4>
      </vt:variant>
    </vt:vector>
  </HeadingPairs>
  <TitlesOfParts>
    <vt:vector size="33" baseType="lpstr">
      <vt:lpstr>Arial</vt:lpstr>
      <vt:lpstr>Arial Narrow</vt:lpstr>
      <vt:lpstr>Calibri</vt:lpstr>
      <vt:lpstr>Calibri Light</vt:lpstr>
      <vt:lpstr>Liberation Sans</vt:lpstr>
      <vt:lpstr>Liberation Serif</vt:lpstr>
      <vt:lpstr>StarSymbol</vt:lpstr>
      <vt:lpstr>Times New Roman</vt:lpstr>
      <vt:lpstr>TTE227A178o00</vt:lpstr>
      <vt:lpstr>Wingdings</vt:lpstr>
      <vt:lpstr>Office Theme</vt:lpstr>
      <vt:lpstr>Office Theme</vt:lpstr>
      <vt:lpstr>Andrzej Wyszogrodzki Cosmo General Meeting 2024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Temperature 2m, JJA 2023 - MAM 2024</vt:lpstr>
      <vt:lpstr>Wind speed, JJA 2023 - MAM 2024</vt:lpstr>
      <vt:lpstr>Wind direction, JJA 2023 - MAM 2024</vt:lpstr>
      <vt:lpstr>Total Cloud, JJA 2023 - MAM 2024</vt:lpstr>
      <vt:lpstr>6-hourly precipitation accumulation, ETS, FBI, MAM 2024 COSMO-CE-PL vs ICON PL</vt:lpstr>
      <vt:lpstr>Upper air temperature (K), JJA 2023 - MAM 2024 Reduction of RMSE [%]</vt:lpstr>
      <vt:lpstr>RH relative humidity, JJA 2023 - MAM 2024 Reduction of RMSE [%]</vt:lpstr>
      <vt:lpstr>Wind speed (m/s), JJA 2023 - MAM 2024 Reduction of RMSE [%]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Andrzej Wyszogrodzki</cp:lastModifiedBy>
  <cp:revision>72</cp:revision>
  <dcterms:modified xsi:type="dcterms:W3CDTF">2024-09-03T06:23:06Z</dcterms:modified>
</cp:coreProperties>
</file>