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700" r:id="rId3"/>
    <p:sldMasterId id="2147483720" r:id="rId4"/>
    <p:sldMasterId id="2147483733" r:id="rId5"/>
  </p:sldMasterIdLst>
  <p:notesMasterIdLst>
    <p:notesMasterId r:id="rId26"/>
  </p:notesMasterIdLst>
  <p:sldIdLst>
    <p:sldId id="256" r:id="rId6"/>
    <p:sldId id="273" r:id="rId7"/>
    <p:sldId id="1196" r:id="rId8"/>
    <p:sldId id="1253" r:id="rId9"/>
    <p:sldId id="993" r:id="rId10"/>
    <p:sldId id="1213" r:id="rId11"/>
    <p:sldId id="1254" r:id="rId12"/>
    <p:sldId id="1265" r:id="rId13"/>
    <p:sldId id="1256" r:id="rId14"/>
    <p:sldId id="264" r:id="rId15"/>
    <p:sldId id="334" r:id="rId16"/>
    <p:sldId id="335" r:id="rId17"/>
    <p:sldId id="336" r:id="rId18"/>
    <p:sldId id="337" r:id="rId19"/>
    <p:sldId id="338" r:id="rId20"/>
    <p:sldId id="339" r:id="rId21"/>
    <p:sldId id="277" r:id="rId22"/>
    <p:sldId id="279" r:id="rId23"/>
    <p:sldId id="278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398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9" autoAdjust="0"/>
    <p:restoredTop sz="97401" autoAdjust="0"/>
  </p:normalViewPr>
  <p:slideViewPr>
    <p:cSldViewPr snapToGrid="0">
      <p:cViewPr varScale="1">
        <p:scale>
          <a:sx n="157" d="100"/>
          <a:sy n="157" d="100"/>
        </p:scale>
        <p:origin x="301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Folie mittels Klicken verschieben</a:t>
            </a: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2000" b="0" strike="noStrike" spc="-1">
                <a:latin typeface="Arial"/>
              </a:rPr>
              <a:t>Format der Notizen mittels Klicken bearbeiten</a:t>
            </a:r>
          </a:p>
        </p:txBody>
      </p:sp>
      <p:sp>
        <p:nvSpPr>
          <p:cNvPr id="17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&lt;Kopfzeile&gt;</a:t>
            </a:r>
          </a:p>
        </p:txBody>
      </p:sp>
      <p:sp>
        <p:nvSpPr>
          <p:cNvPr id="17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de-DE" sz="1400" b="0" strike="noStrike" spc="-1">
                <a:latin typeface="Times New Roman"/>
              </a:rPr>
              <a:t>&lt;Datum/Uhrzeit&gt;</a:t>
            </a:r>
          </a:p>
        </p:txBody>
      </p:sp>
      <p:sp>
        <p:nvSpPr>
          <p:cNvPr id="17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de-DE" sz="1400" b="0" strike="noStrike" spc="-1">
                <a:latin typeface="Times New Roman"/>
              </a:rPr>
              <a:t>&lt;Fußzeile&gt;</a:t>
            </a:r>
          </a:p>
        </p:txBody>
      </p:sp>
      <p:sp>
        <p:nvSpPr>
          <p:cNvPr id="17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D8D4781C-35B3-4E38-A746-1B1E55FFA72C}" type="slidenum">
              <a:rPr lang="de-DE" sz="1400" b="0" strike="noStrike" spc="-1">
                <a:latin typeface="Times New Roman"/>
              </a:rPr>
              <a:t>‹Nr.›</a:t>
            </a:fld>
            <a:endParaRPr lang="de-DE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 dirty="0">
              <a:latin typeface="Arial"/>
            </a:endParaRPr>
          </a:p>
        </p:txBody>
      </p:sp>
      <p:sp>
        <p:nvSpPr>
          <p:cNvPr id="323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FD8D20F6-5B6D-4D80-8F98-AE7AE789D6C4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240" y="1143000"/>
            <a:ext cx="5476680" cy="3079440"/>
          </a:xfrm>
          <a:prstGeom prst="rect">
            <a:avLst/>
          </a:prstGeom>
        </p:spPr>
      </p:sp>
      <p:sp>
        <p:nvSpPr>
          <p:cNvPr id="4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200" cy="3593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60" name="CustomShape 3_10"/>
          <p:cNvSpPr/>
          <p:nvPr/>
        </p:nvSpPr>
        <p:spPr>
          <a:xfrm>
            <a:off x="3884760" y="8685360"/>
            <a:ext cx="2964600" cy="45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1FA4BE-6DDF-4665-AD08-59C7ECB991D7}" type="slidenum">
              <a:rPr kumimoji="0" lang="de-DE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76875" cy="3081338"/>
          </a:xfrm>
          <a:prstGeom prst="rect">
            <a:avLst/>
          </a:prstGeom>
        </p:spPr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200" cy="3593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63" name="CustomShape 3_6"/>
          <p:cNvSpPr/>
          <p:nvPr/>
        </p:nvSpPr>
        <p:spPr>
          <a:xfrm>
            <a:off x="3884760" y="8685360"/>
            <a:ext cx="2964600" cy="45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6DBD5-A378-40DC-B82E-6BDD46A49221}" type="slidenum">
              <a:rPr kumimoji="0" lang="de-DE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 dirty="0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9DE1959-FF55-4C01-BDEA-9F88FC7C8328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de-DE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5360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9DE1959-FF55-4C01-BDEA-9F88FC7C8328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de-DE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1007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0050" cy="3082925"/>
          </a:xfrm>
          <a:prstGeom prst="rect">
            <a:avLst/>
          </a:prstGeom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2800" cy="35967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3884760" y="8685360"/>
            <a:ext cx="2968200" cy="455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89DE1959-FF55-4C01-BDEA-9F88FC7C8328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de-DE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0284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D8D4781C-35B3-4E38-A746-1B1E55FFA72C}" type="slidenum">
              <a:rPr lang="de-DE" sz="1400" b="0" strike="noStrike" spc="-1" smtClean="0">
                <a:latin typeface="Times New Roman"/>
              </a:rPr>
              <a:t>4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0833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D4781C-35B3-4E38-A746-1B1E55FFA72C}" type="slidenum">
              <a:rPr kumimoji="0" lang="de-DE" sz="1400" b="0" i="0" u="none" strike="noStrike" kern="1200" cap="none" spc="-1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4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DejaVu Sans"/>
              <a:cs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038460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78462" cy="3082925"/>
          </a:xfrm>
          <a:prstGeom prst="rect">
            <a:avLst/>
          </a:prstGeom>
        </p:spPr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1000" cy="35949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263" name="CustomShape 3_1"/>
          <p:cNvSpPr/>
          <p:nvPr/>
        </p:nvSpPr>
        <p:spPr>
          <a:xfrm>
            <a:off x="3884760" y="8685360"/>
            <a:ext cx="2966400" cy="45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D39FD5F2-7A3B-4C89-B301-BE5328E31CC1}" type="slidenum">
              <a:rPr lang="de-DE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de-DE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240" y="1143000"/>
            <a:ext cx="5476680" cy="3081240"/>
          </a:xfrm>
          <a:prstGeom prst="rect">
            <a:avLst/>
          </a:prstGeom>
        </p:spPr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200" cy="3593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45" name="CustomShape 3_1"/>
          <p:cNvSpPr/>
          <p:nvPr/>
        </p:nvSpPr>
        <p:spPr>
          <a:xfrm>
            <a:off x="3884760" y="8685360"/>
            <a:ext cx="2964600" cy="45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526F-3C74-43B1-AE3B-C7F529DAC089}" type="slidenum">
              <a:rPr kumimoji="0" lang="de-DE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76875" cy="3081338"/>
          </a:xfrm>
          <a:prstGeom prst="rect">
            <a:avLst/>
          </a:prstGeom>
        </p:spPr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200" cy="3593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48" name="CustomShape 3_4"/>
          <p:cNvSpPr/>
          <p:nvPr/>
        </p:nvSpPr>
        <p:spPr>
          <a:xfrm>
            <a:off x="3884760" y="8685360"/>
            <a:ext cx="2964600" cy="45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43E4B4-DDD0-4799-B639-5E78A00119BA}" type="slidenum">
              <a:rPr kumimoji="0" lang="de-DE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3700" cy="3079750"/>
          </a:xfrm>
          <a:prstGeom prst="rect">
            <a:avLst/>
          </a:prstGeom>
        </p:spPr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200" cy="3593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>
              <a:latin typeface="Arial"/>
            </a:endParaRPr>
          </a:p>
        </p:txBody>
      </p:sp>
      <p:sp>
        <p:nvSpPr>
          <p:cNvPr id="454" name="CustomShape 3_1"/>
          <p:cNvSpPr/>
          <p:nvPr/>
        </p:nvSpPr>
        <p:spPr>
          <a:xfrm>
            <a:off x="3884760" y="8685360"/>
            <a:ext cx="2964600" cy="45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522D60-9331-4455-AE51-DBC8EE25403E}" type="slidenum">
              <a:rPr kumimoji="0" lang="de-DE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8975" y="1143000"/>
            <a:ext cx="5473700" cy="3079750"/>
          </a:xfrm>
          <a:prstGeom prst="rect">
            <a:avLst/>
          </a:prstGeom>
        </p:spPr>
      </p:sp>
      <p:sp>
        <p:nvSpPr>
          <p:cNvPr id="4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79200" cy="359316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de-DE" sz="2000" b="0" strike="noStrike" spc="-1" dirty="0">
              <a:latin typeface="Arial"/>
            </a:endParaRPr>
          </a:p>
        </p:txBody>
      </p:sp>
      <p:sp>
        <p:nvSpPr>
          <p:cNvPr id="457" name="CustomShape 3_2"/>
          <p:cNvSpPr/>
          <p:nvPr/>
        </p:nvSpPr>
        <p:spPr>
          <a:xfrm>
            <a:off x="3884760" y="8685360"/>
            <a:ext cx="2964600" cy="45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62FCD1-E052-4354-A393-534CED1FFD26}" type="slidenum">
              <a:rPr kumimoji="0" lang="de-DE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4349751" y="6319070"/>
            <a:ext cx="6106439" cy="366183"/>
          </a:xfrm>
        </p:spPr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574022E-64DB-48F7-814E-002A63EC1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t="5860" r="21142" b="5309"/>
          <a:stretch/>
        </p:blipFill>
        <p:spPr>
          <a:xfrm>
            <a:off x="2889252" y="1024487"/>
            <a:ext cx="3532499" cy="351303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sp>
        <p:nvSpPr>
          <p:cNvPr id="8" name="Gleichschenkliges Dreieck 7">
            <a:extLst>
              <a:ext uri="{FF2B5EF4-FFF2-40B4-BE49-F238E27FC236}">
                <a16:creationId xmlns:a16="http://schemas.microsoft.com/office/drawing/2014/main" id="{A85FF0D5-90AE-4147-98D0-14B1121D82E4}"/>
              </a:ext>
            </a:extLst>
          </p:cNvPr>
          <p:cNvSpPr/>
          <p:nvPr userDrawn="1"/>
        </p:nvSpPr>
        <p:spPr>
          <a:xfrm>
            <a:off x="5364711" y="1942825"/>
            <a:ext cx="1821244" cy="2415096"/>
          </a:xfrm>
          <a:prstGeom prst="triangle">
            <a:avLst>
              <a:gd name="adj" fmla="val 19222"/>
            </a:avLst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9" name="Gleichschenkliges Dreieck 8">
            <a:extLst>
              <a:ext uri="{FF2B5EF4-FFF2-40B4-BE49-F238E27FC236}">
                <a16:creationId xmlns:a16="http://schemas.microsoft.com/office/drawing/2014/main" id="{3C535153-4ABC-4339-B487-59244679D057}"/>
              </a:ext>
            </a:extLst>
          </p:cNvPr>
          <p:cNvSpPr/>
          <p:nvPr userDrawn="1"/>
        </p:nvSpPr>
        <p:spPr>
          <a:xfrm rot="17991127">
            <a:off x="5778131" y="1147823"/>
            <a:ext cx="1803555" cy="2253736"/>
          </a:xfrm>
          <a:prstGeom prst="triangle">
            <a:avLst>
              <a:gd name="adj" fmla="val 49001"/>
            </a:avLst>
          </a:prstGeom>
          <a:noFill/>
          <a:ln>
            <a:solidFill>
              <a:schemeClr val="accent1">
                <a:shade val="50000"/>
                <a:alpha val="30000"/>
              </a:schemeClr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pic>
        <p:nvPicPr>
          <p:cNvPr id="10" name="Picture 4" descr="Alps - Wikipedia">
            <a:extLst>
              <a:ext uri="{FF2B5EF4-FFF2-40B4-BE49-F238E27FC236}">
                <a16:creationId xmlns:a16="http://schemas.microsoft.com/office/drawing/2014/main" id="{36FF2476-D474-4775-9A00-8FDADB100CC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180" y="2038690"/>
            <a:ext cx="2284345" cy="1713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p:pic>
        <p:nvPicPr>
          <p:cNvPr id="11" name="Google Shape;212;p21">
            <a:extLst>
              <a:ext uri="{FF2B5EF4-FFF2-40B4-BE49-F238E27FC236}">
                <a16:creationId xmlns:a16="http://schemas.microsoft.com/office/drawing/2014/main" id="{F09967E0-D2AA-4D35-A1E1-516C93D3B9E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  <a:lum bright="70000" contrast="-70000"/>
          </a:blip>
          <a:srcRect l="24560" t="34234" r="17216" b="25669"/>
          <a:stretch/>
        </p:blipFill>
        <p:spPr>
          <a:xfrm>
            <a:off x="5108808" y="4312227"/>
            <a:ext cx="2333017" cy="1573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8000" dist="50800" dir="5400000" sy="-100000" algn="bl" rotWithShape="0"/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F3C17A2-AB4F-4688-BCC7-B0AA7DCED52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600841" y="6306842"/>
            <a:ext cx="1439943" cy="3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050" y="2955966"/>
            <a:ext cx="11137900" cy="55399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2419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5DF9E2B-5C66-4794-8EF0-99B1C463C2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49751" y="6319070"/>
            <a:ext cx="6085775" cy="366183"/>
          </a:xfrm>
        </p:spPr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3E5F50-FD2A-4CF1-BD43-BAC5612AA4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0841" y="6306842"/>
            <a:ext cx="1439943" cy="39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796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F3D981E4-F42A-48F9-A852-59DD68C5C6D1}"/>
              </a:ext>
            </a:extLst>
          </p:cNvPr>
          <p:cNvSpPr txBox="1">
            <a:spLocks/>
          </p:cNvSpPr>
          <p:nvPr userDrawn="1"/>
        </p:nvSpPr>
        <p:spPr>
          <a:xfrm>
            <a:off x="722888" y="6319069"/>
            <a:ext cx="2858512" cy="366183"/>
          </a:xfrm>
          <a:prstGeom prst="rect">
            <a:avLst/>
          </a:prstGeom>
        </p:spPr>
        <p:txBody>
          <a:bodyPr vert="horz" lIns="121920" tIns="19200" rIns="12192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33" dirty="0"/>
              <a:t>15.4.2024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1137900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84012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4196292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24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1B023E7C-9F54-4950-97FE-254BEE55890F}"/>
              </a:ext>
            </a:extLst>
          </p:cNvPr>
          <p:cNvSpPr txBox="1">
            <a:spLocks/>
          </p:cNvSpPr>
          <p:nvPr userDrawn="1"/>
        </p:nvSpPr>
        <p:spPr>
          <a:xfrm>
            <a:off x="722888" y="6319069"/>
            <a:ext cx="2858512" cy="366183"/>
          </a:xfrm>
          <a:prstGeom prst="rect">
            <a:avLst/>
          </a:prstGeom>
        </p:spPr>
        <p:txBody>
          <a:bodyPr vert="horz" lIns="121920" tIns="19200" rIns="12192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333" dirty="0"/>
              <a:t>12.12.2023</a:t>
            </a:r>
          </a:p>
        </p:txBody>
      </p:sp>
    </p:spTree>
    <p:extLst>
      <p:ext uri="{BB962C8B-B14F-4D97-AF65-F5344CB8AC3E}">
        <p14:creationId xmlns:p14="http://schemas.microsoft.com/office/powerpoint/2010/main" val="2409345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10080951" cy="480132"/>
          </a:xfrm>
        </p:spPr>
        <p:txBody>
          <a:bodyPr/>
          <a:lstStyle>
            <a:lvl1pPr>
              <a:defRPr sz="3467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0080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000" y="1152000"/>
            <a:ext cx="1397163" cy="48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50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11137901" cy="32543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400">
                <a:solidFill>
                  <a:srgbClr val="000000"/>
                </a:solidFill>
              </a:defRPr>
            </a:lvl2pPr>
            <a:lvl3pPr>
              <a:defRPr sz="2400">
                <a:solidFill>
                  <a:srgbClr val="000000"/>
                </a:solidFill>
              </a:defRPr>
            </a:lvl3pPr>
            <a:lvl4pPr>
              <a:defRPr sz="24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0" y="5080000"/>
            <a:ext cx="11137900" cy="96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6333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2880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527050" y="1152001"/>
            <a:ext cx="5568951" cy="480132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527052" y="1825626"/>
            <a:ext cx="5492749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152000"/>
            <a:ext cx="5491200" cy="48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3467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6172199" y="1825626"/>
            <a:ext cx="54927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8416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27051" y="1152000"/>
            <a:ext cx="4244976" cy="480196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27051" y="2057399"/>
            <a:ext cx="4244975" cy="39645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5183187" y="1152000"/>
            <a:ext cx="6481764" cy="4869917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3733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183185" y="5702994"/>
            <a:ext cx="6481764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621051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527050" y="1152000"/>
            <a:ext cx="11137900" cy="480196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11137899" cy="419629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527051" y="5702994"/>
            <a:ext cx="11137899" cy="318924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6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852938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0" y="1825626"/>
            <a:ext cx="5568951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9043446" y="4423619"/>
            <a:ext cx="2646903" cy="369332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sz="2400" b="1" dirty="0">
                <a:solidFill>
                  <a:srgbClr val="D1051B"/>
                </a:solidFill>
              </a:rPr>
              <a:t>FAKTEN</a:t>
            </a:r>
            <a:endParaRPr lang="de-DE" sz="2400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6248914" y="4824697"/>
            <a:ext cx="5416036" cy="1197219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862" y="4485218"/>
            <a:ext cx="182033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964746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1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051" y="1825626"/>
            <a:ext cx="4036435" cy="419629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4563484" y="1669065"/>
            <a:ext cx="7125608" cy="446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4732521" y="1927654"/>
            <a:ext cx="1363480" cy="533544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3467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4758464" y="2620433"/>
            <a:ext cx="6809121" cy="340148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26696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527048" y="1152000"/>
            <a:ext cx="6720000" cy="480196"/>
          </a:xfrm>
        </p:spPr>
        <p:txBody>
          <a:bodyPr/>
          <a:lstStyle/>
          <a:p>
            <a:r>
              <a:rPr lang="de-DE" sz="3467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27051" y="2057400"/>
            <a:ext cx="6720000" cy="396451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575719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304" y="1221317"/>
            <a:ext cx="3702281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99559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306918" y="271467"/>
            <a:ext cx="11137900" cy="480132"/>
          </a:xfrm>
        </p:spPr>
        <p:txBody>
          <a:bodyPr/>
          <a:lstStyle>
            <a:lvl1pPr marL="0" indent="0">
              <a:buFont typeface="+mj-lt"/>
              <a:buNone/>
              <a:defRPr b="1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Chiara Marsigli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25915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el und Inhalt">
  <p:cSld name="1_Titel und Inhal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6"/>
          <p:cNvSpPr txBox="1">
            <a:spLocks noGrp="1"/>
          </p:cNvSpPr>
          <p:nvPr>
            <p:ph type="title"/>
          </p:nvPr>
        </p:nvSpPr>
        <p:spPr>
          <a:xfrm>
            <a:off x="363765" y="248486"/>
            <a:ext cx="11137900" cy="480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0" rIns="72000" bIns="0" anchor="t" anchorCtr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1"/>
          </p:nvPr>
        </p:nvSpPr>
        <p:spPr>
          <a:xfrm>
            <a:off x="363764" y="1425698"/>
            <a:ext cx="11137901" cy="4196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6000" rIns="72000" bIns="36000" anchor="t" anchorCtr="0">
            <a:normAutofit/>
          </a:bodyPr>
          <a:lstStyle>
            <a:lvl1pPr marL="609585" lvl="0" indent="-449569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SzPts val="1710"/>
              <a:buChar char="🡺"/>
              <a:defRPr sz="2400">
                <a:solidFill>
                  <a:srgbClr val="000000"/>
                </a:solidFill>
              </a:defRPr>
            </a:lvl1pPr>
            <a:lvl2pPr marL="1219170" lvl="1" indent="-433481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2pPr>
            <a:lvl3pPr marL="1828754" lvl="2" indent="-433481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3pPr>
            <a:lvl4pPr marL="2438339" lvl="3" indent="-433481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4pPr>
            <a:lvl5pPr marL="3047924" lvl="4" indent="-433482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1520"/>
              <a:buChar char="🡺"/>
              <a:defRPr>
                <a:solidFill>
                  <a:srgbClr val="000000"/>
                </a:solidFill>
              </a:defRPr>
            </a:lvl5pPr>
            <a:lvl6pPr marL="3657509" lvl="5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dt" idx="10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ftr" idx="11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4400" rIns="91425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0018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 Slid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235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9319" y="114301"/>
            <a:ext cx="11239500" cy="4801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 noChangeArrowheads="1"/>
          </p:cNvSpPr>
          <p:nvPr>
            <p:ph idx="1"/>
          </p:nvPr>
        </p:nvSpPr>
        <p:spPr bwMode="auto">
          <a:xfrm>
            <a:off x="459319" y="1143000"/>
            <a:ext cx="11262783" cy="495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8281" indent="-268281">
              <a:lnSpc>
                <a:spcPts val="2400"/>
              </a:lnSpc>
              <a:spcAft>
                <a:spcPts val="600"/>
              </a:spcAft>
              <a:buClr>
                <a:srgbClr val="3366FF"/>
              </a:buClr>
              <a:buSzPct val="110000"/>
              <a:buFont typeface="Lucida Grande CE"/>
              <a:buChar char="●"/>
              <a:defRPr sz="2000" b="0">
                <a:solidFill>
                  <a:schemeClr val="tx1"/>
                </a:solidFill>
              </a:defRPr>
            </a:lvl1pPr>
            <a:lvl2pPr marL="536561" indent="-268281">
              <a:lnSpc>
                <a:spcPts val="2400"/>
              </a:lnSpc>
              <a:spcAft>
                <a:spcPts val="600"/>
              </a:spcAft>
              <a:buClr>
                <a:srgbClr val="0000FF"/>
              </a:buClr>
              <a:buFont typeface="Lucida Grande"/>
              <a:buChar char="–"/>
              <a:defRPr sz="2000" b="0">
                <a:solidFill>
                  <a:schemeClr val="tx1"/>
                </a:solidFill>
              </a:defRPr>
            </a:lvl2pPr>
            <a:lvl3pPr marL="806431" indent="-269868">
              <a:lnSpc>
                <a:spcPts val="2400"/>
              </a:lnSpc>
              <a:spcAft>
                <a:spcPts val="600"/>
              </a:spcAft>
              <a:buClr>
                <a:schemeClr val="tx1"/>
              </a:buClr>
              <a:buFont typeface="Lucida Grande"/>
              <a:buChar char="●"/>
              <a:defRPr sz="2000" b="0">
                <a:solidFill>
                  <a:schemeClr val="tx1"/>
                </a:solidFill>
              </a:defRPr>
            </a:lvl3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63601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16/08/2024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49288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1_Titolo e contenu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9398000" y="6467475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6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42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5328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15809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73690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6946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3161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6994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9565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462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99736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21488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1862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5818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2634" y="188914"/>
            <a:ext cx="30607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5440364"/>
            <a:ext cx="10943167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46952071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381828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65291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583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83724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7050" y="2955966"/>
            <a:ext cx="11137900" cy="553997"/>
          </a:xfrm>
        </p:spPr>
        <p:txBody>
          <a:bodyPr anchor="b"/>
          <a:lstStyle>
            <a:lvl1pPr algn="ctr">
              <a:defRPr sz="4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241988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722888" y="6319070"/>
            <a:ext cx="2858512" cy="366183"/>
          </a:xfrm>
        </p:spPr>
        <p:txBody>
          <a:bodyPr/>
          <a:lstStyle/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B5DF9E2B-5C66-4794-8EF0-99B1C463C2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49751" y="6319070"/>
            <a:ext cx="6085775" cy="366183"/>
          </a:xfrm>
        </p:spPr>
        <p:txBody>
          <a:bodyPr/>
          <a:lstStyle/>
          <a:p>
            <a:r>
              <a:rPr lang="de-DE"/>
              <a:t> Daniela Littmann  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E6BEC4C-E0DA-4321-8F91-CC31FE5AA1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6242035"/>
            <a:ext cx="1445342" cy="60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780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5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/>
          <p:cNvPicPr/>
          <p:nvPr/>
        </p:nvPicPr>
        <p:blipFill>
          <a:blip r:embed="rId14"/>
          <a:stretch/>
        </p:blipFill>
        <p:spPr>
          <a:xfrm>
            <a:off x="9850320" y="191880"/>
            <a:ext cx="2148120" cy="574200"/>
          </a:xfrm>
          <a:prstGeom prst="rect">
            <a:avLst/>
          </a:prstGeom>
          <a:ln w="0">
            <a:noFill/>
          </a:ln>
        </p:spPr>
      </p:pic>
      <p:sp>
        <p:nvSpPr>
          <p:cNvPr id="8" name="Inhalt beginnt"/>
          <p:cNvSpPr/>
          <p:nvPr/>
        </p:nvSpPr>
        <p:spPr>
          <a:xfrm>
            <a:off x="191880" y="95976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" name="Inhalt endet"/>
          <p:cNvSpPr/>
          <p:nvPr/>
        </p:nvSpPr>
        <p:spPr>
          <a:xfrm>
            <a:off x="191880" y="621180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" name="Bundesadler" descr="Bundesadler_kleiner"/>
          <p:cNvPicPr/>
          <p:nvPr/>
        </p:nvPicPr>
        <p:blipFill>
          <a:blip r:embed="rId15"/>
          <a:stretch/>
        </p:blipFill>
        <p:spPr>
          <a:xfrm>
            <a:off x="191880" y="6310080"/>
            <a:ext cx="410400" cy="382320"/>
          </a:xfrm>
          <a:prstGeom prst="rect">
            <a:avLst/>
          </a:prstGeom>
          <a:ln w="0">
            <a:noFill/>
          </a:ln>
        </p:spPr>
      </p:pic>
      <p:pic>
        <p:nvPicPr>
          <p:cNvPr id="4" name="Grafik 3"/>
          <p:cNvPicPr/>
          <p:nvPr/>
        </p:nvPicPr>
        <p:blipFill>
          <a:blip r:embed="rId16"/>
          <a:stretch/>
        </p:blipFill>
        <p:spPr>
          <a:xfrm>
            <a:off x="75240" y="51840"/>
            <a:ext cx="2440800" cy="867600"/>
          </a:xfrm>
          <a:prstGeom prst="rect">
            <a:avLst/>
          </a:prstGeom>
          <a:ln w="0">
            <a:noFill/>
          </a:ln>
        </p:spPr>
      </p:pic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DWD-Logo" descr="Wort-Bild-Marke des Deutschen Wetterdienst. Wetter und Klima aus einer Hand."/>
          <p:cNvPicPr/>
          <p:nvPr/>
        </p:nvPicPr>
        <p:blipFill>
          <a:blip r:embed="rId14"/>
          <a:stretch/>
        </p:blipFill>
        <p:spPr>
          <a:xfrm>
            <a:off x="9850320" y="191880"/>
            <a:ext cx="2148120" cy="574200"/>
          </a:xfrm>
          <a:prstGeom prst="rect">
            <a:avLst/>
          </a:prstGeom>
          <a:ln w="0">
            <a:noFill/>
          </a:ln>
        </p:spPr>
      </p:pic>
      <p:sp>
        <p:nvSpPr>
          <p:cNvPr id="44" name="Inhalt beginnt"/>
          <p:cNvSpPr/>
          <p:nvPr/>
        </p:nvSpPr>
        <p:spPr>
          <a:xfrm>
            <a:off x="191880" y="95976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5" name="Inhalt endet"/>
          <p:cNvSpPr/>
          <p:nvPr/>
        </p:nvSpPr>
        <p:spPr>
          <a:xfrm>
            <a:off x="191880" y="621180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6" name="Bundesadler" descr="Bundesadler_kleiner"/>
          <p:cNvPicPr/>
          <p:nvPr/>
        </p:nvPicPr>
        <p:blipFill>
          <a:blip r:embed="rId15"/>
          <a:stretch/>
        </p:blipFill>
        <p:spPr>
          <a:xfrm>
            <a:off x="191880" y="6310080"/>
            <a:ext cx="410400" cy="382320"/>
          </a:xfrm>
          <a:prstGeom prst="rect">
            <a:avLst/>
          </a:prstGeom>
          <a:ln w="0">
            <a:noFill/>
          </a:ln>
        </p:spPr>
      </p:pic>
      <p:pic>
        <p:nvPicPr>
          <p:cNvPr id="47" name="Grafik 3"/>
          <p:cNvPicPr/>
          <p:nvPr/>
        </p:nvPicPr>
        <p:blipFill>
          <a:blip r:embed="rId16"/>
          <a:stretch/>
        </p:blipFill>
        <p:spPr>
          <a:xfrm>
            <a:off x="75240" y="51840"/>
            <a:ext cx="2440800" cy="867600"/>
          </a:xfrm>
          <a:prstGeom prst="rect">
            <a:avLst/>
          </a:prstGeom>
          <a:ln w="0">
            <a:noFill/>
          </a:ln>
        </p:spPr>
      </p:pic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9850147" y="192000"/>
            <a:ext cx="2149853" cy="576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92000" y="960000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527050" y="1152001"/>
            <a:ext cx="11137900" cy="480132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527050" y="1826686"/>
            <a:ext cx="11137900" cy="4200965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469888" marR="0" lvl="0" indent="-469888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922844" marR="0" lvl="1" indent="-347125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523962" marR="0" lvl="2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2133547" marR="0" lvl="3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743131" marR="0" lvl="4" indent="-304792" algn="l" defTabSz="121917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92000" y="6211904"/>
            <a:ext cx="11808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002" y="6310160"/>
            <a:ext cx="412236" cy="3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722888" y="6319070"/>
            <a:ext cx="2858512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6.5.2024</a:t>
            </a:r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3581401" y="6319070"/>
            <a:ext cx="7385751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 Daniela Littmann  </a:t>
            </a:r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10967151" y="6319070"/>
            <a:ext cx="697800" cy="366183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901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4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888" marR="0" indent="-469888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21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22844" marR="0" indent="-347125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marR="0" indent="-304792" algn="l" defTabSz="121917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577">
          <p15:clr>
            <a:srgbClr val="F26B43"/>
          </p15:clr>
        </p15:guide>
        <p15:guide id="3" orient="horz" pos="2867">
          <p15:clr>
            <a:srgbClr val="F26B43"/>
          </p15:clr>
        </p15:guide>
        <p15:guide id="4" pos="5511">
          <p15:clr>
            <a:srgbClr val="F26B43"/>
          </p15:clr>
        </p15:guide>
        <p15:guide id="5" pos="249">
          <p15:clr>
            <a:srgbClr val="F26B43"/>
          </p15:clr>
        </p15:guide>
        <p15:guide id="6" pos="5465">
          <p15:clr>
            <a:srgbClr val="F26B43"/>
          </p15:clr>
        </p15:guide>
        <p15:guide id="7" pos="29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DWD-Logo" descr="Wort-Bild-Marke des Deutschen Wetterdienst. Wetter und Klima aus einer Hand."/>
          <p:cNvPicPr/>
          <p:nvPr/>
        </p:nvPicPr>
        <p:blipFill>
          <a:blip r:embed="rId14"/>
          <a:stretch/>
        </p:blipFill>
        <p:spPr>
          <a:xfrm>
            <a:off x="9850320" y="191880"/>
            <a:ext cx="2146680" cy="572760"/>
          </a:xfrm>
          <a:prstGeom prst="rect">
            <a:avLst/>
          </a:prstGeom>
          <a:ln w="0">
            <a:noFill/>
          </a:ln>
        </p:spPr>
      </p:pic>
      <p:sp>
        <p:nvSpPr>
          <p:cNvPr id="346" name="Inhalt beginnt"/>
          <p:cNvSpPr/>
          <p:nvPr/>
        </p:nvSpPr>
        <p:spPr>
          <a:xfrm>
            <a:off x="191880" y="95976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7" name="Inhalt endet"/>
          <p:cNvSpPr/>
          <p:nvPr/>
        </p:nvSpPr>
        <p:spPr>
          <a:xfrm>
            <a:off x="191880" y="6211800"/>
            <a:ext cx="11808000" cy="360"/>
          </a:xfrm>
          <a:prstGeom prst="line">
            <a:avLst/>
          </a:prstGeom>
          <a:ln w="12700">
            <a:solidFill>
              <a:srgbClr val="2D4B9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48" name="Bundesadler" descr="Bundesadler_kleiner"/>
          <p:cNvPicPr/>
          <p:nvPr/>
        </p:nvPicPr>
        <p:blipFill>
          <a:blip r:embed="rId15"/>
          <a:stretch/>
        </p:blipFill>
        <p:spPr>
          <a:xfrm>
            <a:off x="191880" y="6310080"/>
            <a:ext cx="408960" cy="380880"/>
          </a:xfrm>
          <a:prstGeom prst="rect">
            <a:avLst/>
          </a:prstGeom>
          <a:ln w="0">
            <a:noFill/>
          </a:ln>
        </p:spPr>
      </p:pic>
      <p:pic>
        <p:nvPicPr>
          <p:cNvPr id="349" name="Grafik 3"/>
          <p:cNvPicPr/>
          <p:nvPr/>
        </p:nvPicPr>
        <p:blipFill>
          <a:blip r:embed="rId16"/>
          <a:stretch/>
        </p:blipFill>
        <p:spPr>
          <a:xfrm>
            <a:off x="75240" y="51840"/>
            <a:ext cx="2439360" cy="866160"/>
          </a:xfrm>
          <a:prstGeom prst="rect">
            <a:avLst/>
          </a:prstGeom>
          <a:ln w="0">
            <a:noFill/>
          </a:ln>
        </p:spPr>
      </p:pic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Format des Titeltextes durch Klicken bearbeiten</a:t>
            </a: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Format des Gliederungstextes durch Klicken bearbeiten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Zweite Gliederungsebene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Dritte Gliederungsebene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Vierte Gliederungsebene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Fünfte Gliederungsebene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Sechste Gliederungsebene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Siebte Gliederungsebene</a:t>
            </a:r>
          </a:p>
        </p:txBody>
      </p:sp>
    </p:spTree>
    <p:extLst>
      <p:ext uri="{BB962C8B-B14F-4D97-AF65-F5344CB8AC3E}">
        <p14:creationId xmlns:p14="http://schemas.microsoft.com/office/powerpoint/2010/main" val="209962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332656"/>
            <a:ext cx="11137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124744"/>
            <a:ext cx="11137900" cy="503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325968" y="6351588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5564"/>
            <a:ext cx="50506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8" name="Picture 12" descr="K:\Deutscher Wetterdienst\Corporate Design Aktuell\DWD-Logo-Komplett\20mm\RGB\Wortbildmarke mit Claim\bmp\Wortbildmarke-und-Claim-positiv-auf-weiss.bmp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188913"/>
            <a:ext cx="22955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437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qj.4535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rafik 8"/>
          <p:cNvPicPr/>
          <p:nvPr/>
        </p:nvPicPr>
        <p:blipFill>
          <a:blip r:embed="rId2"/>
          <a:stretch/>
        </p:blipFill>
        <p:spPr>
          <a:xfrm>
            <a:off x="1850760" y="2509200"/>
            <a:ext cx="2116800" cy="2004840"/>
          </a:xfrm>
          <a:prstGeom prst="rect">
            <a:avLst/>
          </a:prstGeom>
          <a:ln w="0">
            <a:noFill/>
          </a:ln>
        </p:spPr>
      </p:pic>
      <p:pic>
        <p:nvPicPr>
          <p:cNvPr id="179" name="Grafik 11"/>
          <p:cNvPicPr/>
          <p:nvPr/>
        </p:nvPicPr>
        <p:blipFill>
          <a:blip r:embed="rId3"/>
          <a:stretch/>
        </p:blipFill>
        <p:spPr>
          <a:xfrm>
            <a:off x="4894560" y="2450520"/>
            <a:ext cx="2116800" cy="2054160"/>
          </a:xfrm>
          <a:prstGeom prst="rect">
            <a:avLst/>
          </a:prstGeom>
          <a:ln w="0">
            <a:noFill/>
          </a:ln>
        </p:spPr>
      </p:pic>
      <p:pic>
        <p:nvPicPr>
          <p:cNvPr id="180" name="Grafik 13"/>
          <p:cNvPicPr/>
          <p:nvPr/>
        </p:nvPicPr>
        <p:blipFill>
          <a:blip r:embed="rId4"/>
          <a:stretch/>
        </p:blipFill>
        <p:spPr>
          <a:xfrm>
            <a:off x="7635240" y="2530080"/>
            <a:ext cx="2458800" cy="1798560"/>
          </a:xfrm>
          <a:prstGeom prst="rect">
            <a:avLst/>
          </a:prstGeom>
          <a:ln w="0">
            <a:noFill/>
          </a:ln>
        </p:spPr>
      </p:pic>
      <p:sp>
        <p:nvSpPr>
          <p:cNvPr id="181" name="CustomShape 2"/>
          <p:cNvSpPr/>
          <p:nvPr/>
        </p:nvSpPr>
        <p:spPr>
          <a:xfrm>
            <a:off x="1566000" y="4994640"/>
            <a:ext cx="8421480" cy="11491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noAutofit/>
          </a:bodyPr>
          <a:lstStyle/>
          <a:p>
            <a:pPr marL="352080" indent="-338040" algn="ctr">
              <a:lnSpc>
                <a:spcPct val="100000"/>
              </a:lnSpc>
              <a:spcBef>
                <a:spcPts val="998"/>
              </a:spcBef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660066"/>
                </a:solidFill>
                <a:latin typeface="Arial"/>
                <a:ea typeface="DejaVu Sans"/>
              </a:rPr>
              <a:t>Günther Zängl, on behalf the ICON development team @ DWD</a:t>
            </a:r>
            <a:endParaRPr lang="de-DE" sz="2000" b="0" strike="noStrike" spc="-1" dirty="0">
              <a:latin typeface="Arial"/>
            </a:endParaRPr>
          </a:p>
          <a:p>
            <a:pPr marL="352080" indent="-338040" algn="ctr">
              <a:lnSpc>
                <a:spcPct val="100000"/>
              </a:lnSpc>
              <a:spcBef>
                <a:spcPts val="1199"/>
              </a:spcBef>
              <a:tabLst>
                <a:tab pos="0" algn="l"/>
              </a:tabLst>
            </a:pPr>
            <a:r>
              <a:rPr lang="de-DE" sz="2400" b="1" strike="noStrike" spc="-1" dirty="0">
                <a:solidFill>
                  <a:srgbClr val="660066"/>
                </a:solidFill>
                <a:latin typeface="Arial"/>
                <a:ea typeface="DejaVu Sans"/>
              </a:rPr>
              <a:t>COSMO-GM 2024, Offenbach, September 3, 2024</a:t>
            </a:r>
            <a:endParaRPr lang="de-DE" sz="2400" b="0" strike="noStrike" spc="-1" dirty="0">
              <a:latin typeface="Arial"/>
            </a:endParaRPr>
          </a:p>
          <a:p>
            <a:pPr marL="352080" indent="-338040" algn="ctr">
              <a:lnSpc>
                <a:spcPct val="100000"/>
              </a:lnSpc>
              <a:tabLst>
                <a:tab pos="0" algn="l"/>
              </a:tabLst>
            </a:pPr>
            <a:endParaRPr lang="de-DE" sz="2400" b="0" strike="noStrike" spc="-1" dirty="0">
              <a:latin typeface="Arial"/>
            </a:endParaRPr>
          </a:p>
        </p:txBody>
      </p:sp>
      <p:sp>
        <p:nvSpPr>
          <p:cNvPr id="182" name="Textfeld 1"/>
          <p:cNvSpPr/>
          <p:nvPr/>
        </p:nvSpPr>
        <p:spPr>
          <a:xfrm>
            <a:off x="457200" y="1285241"/>
            <a:ext cx="108709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200" b="1" strike="noStrike" spc="-1" dirty="0">
                <a:solidFill>
                  <a:srgbClr val="2D4B9B"/>
                </a:solidFill>
                <a:latin typeface="Arial"/>
                <a:ea typeface="DejaVu Sans"/>
              </a:rPr>
              <a:t>ICON-NWP: Recent activities and advances</a:t>
            </a:r>
            <a:endParaRPr lang="de-DE" sz="3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_0"/>
          <p:cNvSpPr/>
          <p:nvPr/>
        </p:nvSpPr>
        <p:spPr>
          <a:xfrm>
            <a:off x="353160" y="999000"/>
            <a:ext cx="11403000" cy="229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indent="-463320">
              <a:lnSpc>
                <a:spcPct val="100000"/>
              </a:lnSpc>
              <a:spcBef>
                <a:spcPts val="961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First suite of experiments motivated by the plan to prepare dedicated high-resolution forecasts for the </a:t>
            </a:r>
            <a:r>
              <a:rPr lang="en-US" sz="2000" b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TEAMx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observational campaign starting next week</a:t>
            </a:r>
          </a:p>
          <a:p>
            <a:pPr marL="469800" indent="-463320">
              <a:lnSpc>
                <a:spcPct val="100000"/>
              </a:lnSpc>
              <a:spcBef>
                <a:spcPts val="961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Envisaged configuration: start from operational D2 analysis and spawn two nested domains (1 km, 500 m) after the end of the latent-heat-nudging phase</a:t>
            </a:r>
          </a:p>
          <a:p>
            <a:pPr marL="469800" indent="-463320">
              <a:lnSpc>
                <a:spcPct val="100000"/>
              </a:lnSpc>
              <a:spcBef>
                <a:spcPts val="961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few months later, </a:t>
            </a: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the idea came up to investigate an analogous configuration for Germany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215" name="CustomShape 2_1"/>
          <p:cNvSpPr/>
          <p:nvPr/>
        </p:nvSpPr>
        <p:spPr>
          <a:xfrm>
            <a:off x="2651760" y="281720"/>
            <a:ext cx="6583680" cy="510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2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ICON @ 500 m </a:t>
            </a:r>
            <a:r>
              <a:rPr lang="de-DE" sz="28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for</a:t>
            </a:r>
            <a:r>
              <a:rPr lang="de-DE" sz="2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de-DE" sz="2800" b="1" strike="noStrike" spc="-1" dirty="0" err="1">
                <a:solidFill>
                  <a:srgbClr val="7030A0"/>
                </a:solidFill>
                <a:latin typeface="Arial"/>
                <a:ea typeface="DejaVu Sans"/>
              </a:rPr>
              <a:t>the</a:t>
            </a:r>
            <a:r>
              <a:rPr lang="de-DE" sz="2800" b="1" strike="noStrike" spc="-1" dirty="0">
                <a:solidFill>
                  <a:srgbClr val="7030A0"/>
                </a:solidFill>
                <a:latin typeface="Arial"/>
                <a:ea typeface="DejaVu Sans"/>
              </a:rPr>
              <a:t> Alps / Germany </a:t>
            </a:r>
            <a:endParaRPr lang="de-DE" sz="2800" b="0" strike="noStrike" spc="-1" dirty="0">
              <a:solidFill>
                <a:srgbClr val="7030A0"/>
              </a:solidFill>
              <a:latin typeface="Arial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D32EA263-1967-4444-B0E1-CDB67454C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8068" y="3308266"/>
            <a:ext cx="6063933" cy="357291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6AEB76B-0A81-4455-9738-D7276DC50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7" y="3387879"/>
            <a:ext cx="6063933" cy="3496474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65EC910-ED12-4841-B154-7679B9B5A675}"/>
              </a:ext>
            </a:extLst>
          </p:cNvPr>
          <p:cNvSpPr txBox="1"/>
          <p:nvPr/>
        </p:nvSpPr>
        <p:spPr>
          <a:xfrm>
            <a:off x="4287521" y="3007360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approximate domain configurations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rafik 303"/>
          <p:cNvPicPr/>
          <p:nvPr/>
        </p:nvPicPr>
        <p:blipFill>
          <a:blip r:embed="rId3"/>
          <a:stretch/>
        </p:blipFill>
        <p:spPr>
          <a:xfrm>
            <a:off x="108000" y="2556000"/>
            <a:ext cx="11613600" cy="4190040"/>
          </a:xfrm>
          <a:prstGeom prst="rect">
            <a:avLst/>
          </a:prstGeom>
          <a:ln w="0">
            <a:noFill/>
          </a:ln>
        </p:spPr>
      </p:pic>
      <p:sp>
        <p:nvSpPr>
          <p:cNvPr id="316" name="CustomShape 1_0"/>
          <p:cNvSpPr/>
          <p:nvPr/>
        </p:nvSpPr>
        <p:spPr>
          <a:xfrm>
            <a:off x="353160" y="1107000"/>
            <a:ext cx="11401200" cy="48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marR="0" lvl="0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"/>
              <a:tabLst/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Refining the mesh size from 2 km to 500 m tends to improve the model skill in various aspects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Improved 10-m winds in mountainous regions under stable conditions, for T2M this depends on the time period, and results for TD2M (dew point) and RH2M are contradicting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7" name="CustomShape 2_1"/>
          <p:cNvSpPr/>
          <p:nvPr/>
        </p:nvSpPr>
        <p:spPr>
          <a:xfrm>
            <a:off x="2651760" y="210600"/>
            <a:ext cx="6018120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ICON-LAM with 500 m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8" name="Textfeld 304"/>
          <p:cNvSpPr/>
          <p:nvPr/>
        </p:nvSpPr>
        <p:spPr>
          <a:xfrm>
            <a:off x="10980000" y="2880000"/>
            <a:ext cx="1077480" cy="85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500 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 km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5983B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km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19" name="Textfeld 73"/>
          <p:cNvSpPr/>
          <p:nvPr/>
        </p:nvSpPr>
        <p:spPr>
          <a:xfrm>
            <a:off x="4231800" y="5940000"/>
            <a:ext cx="2749680" cy="29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Nov 2023, Alpine domain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rafik 2"/>
          <p:cNvPicPr/>
          <p:nvPr/>
        </p:nvPicPr>
        <p:blipFill>
          <a:blip r:embed="rId3"/>
          <a:stretch/>
        </p:blipFill>
        <p:spPr>
          <a:xfrm>
            <a:off x="0" y="2590920"/>
            <a:ext cx="12190320" cy="4275360"/>
          </a:xfrm>
          <a:prstGeom prst="rect">
            <a:avLst/>
          </a:prstGeom>
          <a:ln w="0">
            <a:noFill/>
          </a:ln>
        </p:spPr>
      </p:pic>
      <p:sp>
        <p:nvSpPr>
          <p:cNvPr id="321" name="CustomShape 1_3"/>
          <p:cNvSpPr/>
          <p:nvPr/>
        </p:nvSpPr>
        <p:spPr>
          <a:xfrm>
            <a:off x="353160" y="1107000"/>
            <a:ext cx="11401200" cy="48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marR="0" lvl="0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"/>
              <a:tabLst/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Refining the mesh size from 2 km to 500 m tends to improve the model skill in various aspects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Better representation of wind maxima / gust at mountain crests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2" name="CustomShape 2_4"/>
          <p:cNvSpPr/>
          <p:nvPr/>
        </p:nvSpPr>
        <p:spPr>
          <a:xfrm>
            <a:off x="2651760" y="210600"/>
            <a:ext cx="6018120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ICON-LAM with 500 m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3" name="Textfeld 73_3"/>
          <p:cNvSpPr/>
          <p:nvPr/>
        </p:nvSpPr>
        <p:spPr>
          <a:xfrm>
            <a:off x="2087640" y="5950440"/>
            <a:ext cx="7257960" cy="3470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Dec 2023 + Jan 2024, German domain, categorical gust verification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24" name="Textfeld 3"/>
          <p:cNvSpPr/>
          <p:nvPr/>
        </p:nvSpPr>
        <p:spPr>
          <a:xfrm>
            <a:off x="619920" y="3149640"/>
            <a:ext cx="103615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     5 m/s                        12 m/s                          15 m/s                         20 m/s                     25 m/s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307C52A-5643-4075-A51B-67D7473FFAA5}"/>
              </a:ext>
            </a:extLst>
          </p:cNvPr>
          <p:cNvSpPr txBox="1"/>
          <p:nvPr/>
        </p:nvSpPr>
        <p:spPr>
          <a:xfrm>
            <a:off x="683623" y="4149634"/>
            <a:ext cx="9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ETS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7571FA-EF6F-41E6-9482-1E2577A44EE5}"/>
              </a:ext>
            </a:extLst>
          </p:cNvPr>
          <p:cNvSpPr txBox="1"/>
          <p:nvPr/>
        </p:nvSpPr>
        <p:spPr>
          <a:xfrm>
            <a:off x="674909" y="5852163"/>
            <a:ext cx="96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FBI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CustomShape 1_0"/>
          <p:cNvSpPr/>
          <p:nvPr/>
        </p:nvSpPr>
        <p:spPr>
          <a:xfrm>
            <a:off x="353160" y="1107000"/>
            <a:ext cx="11401200" cy="48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marR="0" lvl="0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"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However, there were also several issues that required further model development</a:t>
            </a: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Increased nocturnal warm bias in valleys during the summer months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Large overestimation of diagnosed wind gusts in summertime conditions with a deep daytime PBL due to double-counting issues with ‘permitted large eddies’ 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2" name="CustomShape 2_1"/>
          <p:cNvSpPr/>
          <p:nvPr/>
        </p:nvSpPr>
        <p:spPr>
          <a:xfrm>
            <a:off x="2651760" y="210600"/>
            <a:ext cx="6018120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ICON-LAM with 500 m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33" name="Grafik 72"/>
          <p:cNvPicPr/>
          <p:nvPr/>
        </p:nvPicPr>
        <p:blipFill>
          <a:blip r:embed="rId3"/>
          <a:stretch/>
        </p:blipFill>
        <p:spPr>
          <a:xfrm>
            <a:off x="1080" y="2890080"/>
            <a:ext cx="5756400" cy="3947400"/>
          </a:xfrm>
          <a:prstGeom prst="rect">
            <a:avLst/>
          </a:prstGeom>
          <a:ln w="0">
            <a:noFill/>
          </a:ln>
        </p:spPr>
      </p:pic>
      <p:sp>
        <p:nvSpPr>
          <p:cNvPr id="334" name="Textfeld 309"/>
          <p:cNvSpPr/>
          <p:nvPr/>
        </p:nvSpPr>
        <p:spPr>
          <a:xfrm>
            <a:off x="5040000" y="2880000"/>
            <a:ext cx="1077480" cy="85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500 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 km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5983B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km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35" name="Grafik 81"/>
          <p:cNvPicPr/>
          <p:nvPr/>
        </p:nvPicPr>
        <p:blipFill>
          <a:blip r:embed="rId4"/>
          <a:stretch/>
        </p:blipFill>
        <p:spPr>
          <a:xfrm>
            <a:off x="6192000" y="3013560"/>
            <a:ext cx="5576400" cy="3823920"/>
          </a:xfrm>
          <a:prstGeom prst="rect">
            <a:avLst/>
          </a:prstGeom>
          <a:ln w="0">
            <a:noFill/>
          </a:ln>
        </p:spPr>
      </p:pic>
      <p:sp>
        <p:nvSpPr>
          <p:cNvPr id="336" name="Textfeld 73_0"/>
          <p:cNvSpPr/>
          <p:nvPr/>
        </p:nvSpPr>
        <p:spPr>
          <a:xfrm>
            <a:off x="1315800" y="5950080"/>
            <a:ext cx="2749680" cy="29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Sep 2023, Alpine domain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37" name="Textfeld 73_1"/>
          <p:cNvSpPr/>
          <p:nvPr/>
        </p:nvSpPr>
        <p:spPr>
          <a:xfrm>
            <a:off x="7363800" y="5950080"/>
            <a:ext cx="2893680" cy="2959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Jun 2020, German domain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rafik 2_0"/>
          <p:cNvPicPr/>
          <p:nvPr/>
        </p:nvPicPr>
        <p:blipFill>
          <a:blip r:embed="rId3"/>
          <a:stretch/>
        </p:blipFill>
        <p:spPr>
          <a:xfrm>
            <a:off x="44280" y="2700000"/>
            <a:ext cx="5924880" cy="4143240"/>
          </a:xfrm>
          <a:prstGeom prst="rect">
            <a:avLst/>
          </a:prstGeom>
          <a:ln w="0">
            <a:noFill/>
          </a:ln>
        </p:spPr>
      </p:pic>
      <p:sp>
        <p:nvSpPr>
          <p:cNvPr id="339" name="CustomShape 1_1"/>
          <p:cNvSpPr/>
          <p:nvPr/>
        </p:nvSpPr>
        <p:spPr>
          <a:xfrm>
            <a:off x="353160" y="1107000"/>
            <a:ext cx="11401200" cy="48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marR="0" lvl="0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"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Subsequent findings related to the nocturnal temperature bias difference</a:t>
            </a: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Interpolating the model orography from 2 km to 500 m removes the bias difference (left)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Reducing parameterized turbulent mixing over sloping terrain reduces the bias difference (right)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0" name="CustomShape 2_2"/>
          <p:cNvSpPr/>
          <p:nvPr/>
        </p:nvSpPr>
        <p:spPr>
          <a:xfrm>
            <a:off x="2651760" y="210600"/>
            <a:ext cx="6018120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ICON-LAM with 500 m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1" name="Textfeld 316"/>
          <p:cNvSpPr/>
          <p:nvPr/>
        </p:nvSpPr>
        <p:spPr>
          <a:xfrm>
            <a:off x="5292000" y="2700000"/>
            <a:ext cx="1077480" cy="856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500 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-1" normalizeH="0" baseline="0" noProof="0">
                <a:ln>
                  <a:noFill/>
                </a:ln>
                <a:solidFill>
                  <a:srgbClr val="C9211E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2 km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2" name="Textfeld 73_4"/>
          <p:cNvSpPr/>
          <p:nvPr/>
        </p:nvSpPr>
        <p:spPr>
          <a:xfrm>
            <a:off x="1315800" y="5734080"/>
            <a:ext cx="2821680" cy="563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Sep 2023, Alpine domain, interpolated orography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43" name="Grafik 4_0"/>
          <p:cNvPicPr/>
          <p:nvPr/>
        </p:nvPicPr>
        <p:blipFill>
          <a:blip r:embed="rId4"/>
          <a:stretch/>
        </p:blipFill>
        <p:spPr>
          <a:xfrm>
            <a:off x="6294600" y="2700000"/>
            <a:ext cx="5895000" cy="4122360"/>
          </a:xfrm>
          <a:prstGeom prst="rect">
            <a:avLst/>
          </a:prstGeom>
          <a:ln w="0">
            <a:noFill/>
          </a:ln>
        </p:spPr>
      </p:pic>
      <p:sp>
        <p:nvSpPr>
          <p:cNvPr id="344" name="Textfeld 73_2"/>
          <p:cNvSpPr/>
          <p:nvPr/>
        </p:nvSpPr>
        <p:spPr>
          <a:xfrm>
            <a:off x="7651800" y="5713200"/>
            <a:ext cx="2821680" cy="563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Sep 2023, Alpine domain, turbulence tuning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_6"/>
          <p:cNvSpPr/>
          <p:nvPr/>
        </p:nvSpPr>
        <p:spPr>
          <a:xfrm>
            <a:off x="353160" y="999000"/>
            <a:ext cx="11401200" cy="48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marR="0" lvl="0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"/>
              <a:tabLst/>
              <a:defRPr/>
            </a:pPr>
            <a:r>
              <a:rPr kumimoji="0" lang="en-US" sz="20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Adapted gust parameterization</a:t>
            </a:r>
            <a:endParaRPr kumimoji="0" lang="de-DE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Based upon 10-min averaged 10-m winds rather than instantaneous values in order to reduce impact of ‚permitted turbulence‘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Limitation of gust excess speed to resolved PBL wind maximum (times tuning factor)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46" name="CustomShape 2_7"/>
          <p:cNvSpPr/>
          <p:nvPr/>
        </p:nvSpPr>
        <p:spPr>
          <a:xfrm>
            <a:off x="2651760" y="210600"/>
            <a:ext cx="6018120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-1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ICON-LAM with 500 m</a:t>
            </a:r>
            <a:endParaRPr kumimoji="0" lang="de-DE" sz="2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pic>
        <p:nvPicPr>
          <p:cNvPr id="347" name="Grafik 2_3"/>
          <p:cNvPicPr/>
          <p:nvPr/>
        </p:nvPicPr>
        <p:blipFill>
          <a:blip r:embed="rId3"/>
          <a:stretch/>
        </p:blipFill>
        <p:spPr>
          <a:xfrm>
            <a:off x="360" y="2489040"/>
            <a:ext cx="8279640" cy="4362480"/>
          </a:xfrm>
          <a:prstGeom prst="rect">
            <a:avLst/>
          </a:prstGeom>
          <a:ln w="0">
            <a:noFill/>
          </a:ln>
        </p:spPr>
      </p:pic>
      <p:sp>
        <p:nvSpPr>
          <p:cNvPr id="348" name="Textfeld 73_6"/>
          <p:cNvSpPr/>
          <p:nvPr/>
        </p:nvSpPr>
        <p:spPr>
          <a:xfrm>
            <a:off x="7920000" y="2905200"/>
            <a:ext cx="3960000" cy="5634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Hindcast for June 2020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-1" normalizeH="0" baseline="0" noProof="0">
                <a:ln>
                  <a:noFill/>
                </a:ln>
                <a:solidFill>
                  <a:srgbClr val="3FAF46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10-m winds used for verification are still instantaneous values</a:t>
            </a:r>
            <a:endParaRPr kumimoji="0" lang="de-DE" sz="18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_5"/>
          <p:cNvSpPr/>
          <p:nvPr/>
        </p:nvSpPr>
        <p:spPr>
          <a:xfrm>
            <a:off x="353160" y="1107000"/>
            <a:ext cx="11401200" cy="48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noAutofit/>
          </a:bodyPr>
          <a:lstStyle/>
          <a:p>
            <a:pPr marL="469800" marR="0" lvl="0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"/>
              <a:tabLst/>
              <a:defRPr/>
            </a:pPr>
            <a:r>
              <a:rPr kumimoji="0" lang="en-US" sz="20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Summary of tuning changes / model improvements developed and implemented so far</a:t>
            </a:r>
            <a:endParaRPr kumimoji="0" lang="de-DE" sz="2000" b="0" i="0" u="none" strike="noStrike" kern="1200" cap="none" spc="-1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Slightly increased orography filtering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Reduced parameterized turbulent mixing over sloping terrain, combined with reduced transfer resistance for surface fluxes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Reduced SSO source term for TKE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Turn off sub-grid-scale condensation heating at 500 m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Revision of resolution-dependence of tuning parameters in convection scheme (shallow convection is still active at 500 m)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Modified gust parameterization based upon 10-min averaged 10-m winds with additional PBL limitation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463320" marR="0" lvl="0" indent="0" algn="ctr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Under investigation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  <a:p>
            <a:pPr marL="927000" marR="0" lvl="1" indent="-461520" algn="l" defTabSz="914400" rtl="0" eaLnBrk="1" fontAlgn="auto" latinLnBrk="0" hangingPunct="1">
              <a:lnSpc>
                <a:spcPct val="100000"/>
              </a:lnSpc>
              <a:spcBef>
                <a:spcPts val="961"/>
              </a:spcBef>
              <a:spcAft>
                <a:spcPts val="0"/>
              </a:spcAft>
              <a:buClr>
                <a:srgbClr val="2D4B9B"/>
              </a:buClr>
              <a:buSzPct val="95000"/>
              <a:buFont typeface="Wingdings" charset="2"/>
              <a:buChar char=""/>
              <a:tabLst/>
              <a:defRPr/>
            </a:pPr>
            <a:r>
              <a:rPr kumimoji="0" lang="en-US" sz="1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Reduced snow albedo over steep slopes</a:t>
            </a:r>
            <a:endParaRPr kumimoji="0" lang="de-DE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  <p:sp>
        <p:nvSpPr>
          <p:cNvPr id="350" name="CustomShape 2_6"/>
          <p:cNvSpPr/>
          <p:nvPr/>
        </p:nvSpPr>
        <p:spPr>
          <a:xfrm>
            <a:off x="2651760" y="210600"/>
            <a:ext cx="6018120" cy="50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0" rIns="96120" bIns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ICON-LAM </a:t>
            </a:r>
            <a:r>
              <a:rPr kumimoji="0" lang="de-DE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with</a:t>
            </a:r>
            <a:r>
              <a:rPr kumimoji="0" lang="de-DE" sz="2800" b="1" i="0" u="none" strike="noStrike" kern="1200" cap="none" spc="-1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DejaVu Sans"/>
                <a:cs typeface="DejaVu Sans"/>
              </a:rPr>
              <a:t> 500 m</a:t>
            </a:r>
            <a:endParaRPr kumimoji="0" lang="de-DE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DejaVu Sans"/>
              <a:cs typeface="DejaVu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53280" y="1353240"/>
            <a:ext cx="11404800" cy="472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48000" rIns="96000" bIns="48000">
            <a:noAutofit/>
          </a:bodyPr>
          <a:lstStyle/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Builds upon time-filtered assimilation increments of wind speed at the lowest model level (10 m AGL)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Provided that 10-m winds are assimilated, these can be used as a proxy for the model bias at this level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Along with the revision of the 10-m wind assimilation, the assumed observation error was reduced significantly because this further improved the results </a:t>
            </a:r>
            <a:r>
              <a:rPr lang="en-US" sz="2133" b="1" spc="-1" dirty="0">
                <a:solidFill>
                  <a:srgbClr val="0070C0"/>
                </a:solidFill>
                <a:latin typeface="Arial"/>
                <a:ea typeface="DejaVu Sans"/>
              </a:rPr>
              <a:t>(Hendrik Reich, Klaus Stephan, Christoph </a:t>
            </a:r>
            <a:r>
              <a:rPr lang="en-US" sz="2133" b="1" spc="-1" dirty="0" err="1">
                <a:solidFill>
                  <a:srgbClr val="0070C0"/>
                </a:solidFill>
                <a:latin typeface="Arial"/>
                <a:ea typeface="DejaVu Sans"/>
              </a:rPr>
              <a:t>Schraff</a:t>
            </a:r>
            <a:r>
              <a:rPr lang="en-US" sz="2133" b="1" spc="-1" dirty="0">
                <a:solidFill>
                  <a:srgbClr val="0070C0"/>
                </a:solidFill>
                <a:latin typeface="Arial"/>
                <a:ea typeface="DejaVu Sans"/>
              </a:rPr>
              <a:t>)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Additional minor improvements could be achieved by retuning the SSO scheme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Operational in ICON-D2 since February 2024 (global since November 2022)</a:t>
            </a:r>
          </a:p>
          <a:p>
            <a:pPr>
              <a:spcBef>
                <a:spcPts val="960"/>
              </a:spcBef>
              <a:tabLst>
                <a:tab pos="0" algn="l"/>
              </a:tabLst>
            </a:pPr>
            <a:endParaRPr lang="de-DE" sz="2133" spc="-1" dirty="0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2569464" y="297576"/>
            <a:ext cx="7203672" cy="51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0" rIns="9600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Adaptive </a:t>
            </a: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surface</a:t>
            </a: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friction</a:t>
            </a: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 in ICON-D2</a:t>
            </a:r>
            <a:endParaRPr lang="de-DE" sz="2800" spc="-1" dirty="0">
              <a:solidFill>
                <a:srgbClr val="7030A0"/>
              </a:solidFill>
              <a:latin typeface="Arial"/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561B16F-F65B-4EB4-841C-E3A81CB0885B}"/>
              </a:ext>
            </a:extLst>
          </p:cNvPr>
          <p:cNvSpPr/>
          <p:nvPr/>
        </p:nvSpPr>
        <p:spPr>
          <a:xfrm>
            <a:off x="3241920" y="6192744"/>
            <a:ext cx="8758080" cy="4289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20000" tIns="60000" rIns="120000" bIns="60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spc="-1" dirty="0">
                <a:latin typeface="Arial"/>
                <a:ea typeface="DejaVu Sans"/>
              </a:rPr>
              <a:t>S</a:t>
            </a:r>
            <a:r>
              <a:rPr lang="en-US" sz="2000" spc="-1" dirty="0"/>
              <a:t>ee Zängl (2023) </a:t>
            </a:r>
            <a:r>
              <a:rPr lang="en-US" sz="2000" u="sng" spc="-1" dirty="0">
                <a:solidFill>
                  <a:srgbClr val="7030A0"/>
                </a:solidFill>
                <a:hlinkClick r:id="rId3"/>
              </a:rPr>
              <a:t>https://doi.org/10.1002/qj.4535</a:t>
            </a:r>
            <a:r>
              <a:rPr lang="en-US" sz="2000" u="sng" spc="-1" dirty="0">
                <a:solidFill>
                  <a:srgbClr val="7030A0"/>
                </a:solidFill>
              </a:rPr>
              <a:t> </a:t>
            </a:r>
            <a:r>
              <a:rPr lang="en-US" sz="2000" spc="-1" dirty="0">
                <a:latin typeface="Arial"/>
              </a:rPr>
              <a:t>for further information</a:t>
            </a:r>
            <a:endParaRPr lang="de-DE" sz="1867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5121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2697480" y="142200"/>
            <a:ext cx="6534720" cy="84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Synop</a:t>
            </a:r>
            <a:r>
              <a:rPr lang="de-DE" sz="2600" b="1" spc="-1" dirty="0">
                <a:solidFill>
                  <a:srgbClr val="0070C0"/>
                </a:solidFill>
                <a:latin typeface="Arial"/>
                <a:ea typeface="DejaVu Sans"/>
              </a:rPr>
              <a:t> </a:t>
            </a:r>
            <a:r>
              <a:rPr lang="de-DE" sz="2600" b="1" spc="-1" dirty="0" err="1">
                <a:solidFill>
                  <a:srgbClr val="0070C0"/>
                </a:solidFill>
                <a:latin typeface="Arial"/>
                <a:ea typeface="DejaVu Sans"/>
              </a:rPr>
              <a:t>s</a:t>
            </a: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cores</a:t>
            </a:r>
            <a:r>
              <a:rPr lang="de-DE" sz="26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 </a:t>
            </a: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for</a:t>
            </a:r>
            <a:r>
              <a:rPr lang="de-DE" sz="26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 </a:t>
            </a: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winter</a:t>
            </a:r>
            <a:r>
              <a:rPr lang="de-DE" sz="26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 </a:t>
            </a: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test</a:t>
            </a:r>
            <a:r>
              <a:rPr lang="de-DE" sz="26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 </a:t>
            </a: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period</a:t>
            </a:r>
            <a:endParaRPr lang="de-DE" sz="2600" b="1" strike="noStrike" spc="-1" dirty="0">
              <a:solidFill>
                <a:srgbClr val="0070C0"/>
              </a:solidFill>
              <a:latin typeface="Arial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de-DE" sz="2600" b="1" spc="-1" dirty="0">
                <a:solidFill>
                  <a:srgbClr val="0070C0"/>
                </a:solidFill>
                <a:latin typeface="Arial"/>
                <a:ea typeface="DejaVu Sans"/>
              </a:rPr>
              <a:t>(</a:t>
            </a:r>
            <a:r>
              <a:rPr lang="de-DE" sz="2600" b="1" spc="-1" dirty="0" err="1">
                <a:solidFill>
                  <a:srgbClr val="0070C0"/>
                </a:solidFill>
                <a:latin typeface="Arial"/>
                <a:ea typeface="DejaVu Sans"/>
              </a:rPr>
              <a:t>bias</a:t>
            </a:r>
            <a:r>
              <a:rPr lang="de-DE" sz="2600" b="1" spc="-1" dirty="0">
                <a:solidFill>
                  <a:srgbClr val="0070C0"/>
                </a:solidFill>
                <a:latin typeface="Arial"/>
                <a:ea typeface="DejaVu Sans"/>
              </a:rPr>
              <a:t>/RMSE)</a:t>
            </a:r>
            <a:r>
              <a:rPr lang="de-DE" sz="2600" b="0" strike="noStrike" spc="-1" dirty="0">
                <a:latin typeface="Arial"/>
              </a:rPr>
              <a:t> </a:t>
            </a:r>
          </a:p>
        </p:txBody>
      </p:sp>
      <p:pic>
        <p:nvPicPr>
          <p:cNvPr id="62" name="Grafik 58"/>
          <p:cNvPicPr/>
          <p:nvPr/>
        </p:nvPicPr>
        <p:blipFill>
          <a:blip r:embed="rId2"/>
          <a:stretch/>
        </p:blipFill>
        <p:spPr>
          <a:xfrm>
            <a:off x="0" y="1823400"/>
            <a:ext cx="6119280" cy="5015520"/>
          </a:xfrm>
          <a:prstGeom prst="rect">
            <a:avLst/>
          </a:prstGeom>
          <a:ln w="0">
            <a:noFill/>
          </a:ln>
        </p:spPr>
      </p:pic>
      <p:pic>
        <p:nvPicPr>
          <p:cNvPr id="63" name="Grafik 59"/>
          <p:cNvPicPr/>
          <p:nvPr/>
        </p:nvPicPr>
        <p:blipFill>
          <a:blip r:embed="rId3"/>
          <a:stretch/>
        </p:blipFill>
        <p:spPr>
          <a:xfrm>
            <a:off x="6120000" y="1882440"/>
            <a:ext cx="6047280" cy="4956480"/>
          </a:xfrm>
          <a:prstGeom prst="rect">
            <a:avLst/>
          </a:prstGeom>
          <a:ln w="0">
            <a:noFill/>
          </a:ln>
        </p:spPr>
      </p:pic>
      <p:sp>
        <p:nvSpPr>
          <p:cNvPr id="64" name="Textfeld 60"/>
          <p:cNvSpPr/>
          <p:nvPr/>
        </p:nvSpPr>
        <p:spPr>
          <a:xfrm>
            <a:off x="1440000" y="1260000"/>
            <a:ext cx="341928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Full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domain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65" name="Textfeld 61"/>
          <p:cNvSpPr/>
          <p:nvPr/>
        </p:nvSpPr>
        <p:spPr>
          <a:xfrm>
            <a:off x="7488000" y="1260360"/>
            <a:ext cx="341928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German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stations</a:t>
            </a:r>
            <a:r>
              <a:rPr lang="de-DE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only</a:t>
            </a:r>
            <a:endParaRPr lang="de-DE" sz="1800" b="0" strike="noStrike" spc="-1" dirty="0">
              <a:latin typeface="Arial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6B14EB7-A2D9-4CAA-83F6-5DAC72BA3B87}"/>
              </a:ext>
            </a:extLst>
          </p:cNvPr>
          <p:cNvSpPr txBox="1"/>
          <p:nvPr/>
        </p:nvSpPr>
        <p:spPr>
          <a:xfrm>
            <a:off x="604520" y="5645912"/>
            <a:ext cx="137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wind direction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064494D-9ECA-4952-86F7-4BB889A66C95}"/>
              </a:ext>
            </a:extLst>
          </p:cNvPr>
          <p:cNvSpPr txBox="1"/>
          <p:nvPr/>
        </p:nvSpPr>
        <p:spPr>
          <a:xfrm>
            <a:off x="2722880" y="5642864"/>
            <a:ext cx="137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wind speed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E624E09F-47AC-4EB0-8C55-72D949C60A5C}"/>
              </a:ext>
            </a:extLst>
          </p:cNvPr>
          <p:cNvSpPr txBox="1"/>
          <p:nvPr/>
        </p:nvSpPr>
        <p:spPr>
          <a:xfrm>
            <a:off x="4612640" y="5630672"/>
            <a:ext cx="1370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wind gusts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_6"/>
          <p:cNvSpPr/>
          <p:nvPr/>
        </p:nvSpPr>
        <p:spPr>
          <a:xfrm>
            <a:off x="2816352" y="115920"/>
            <a:ext cx="6415848" cy="493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>
              <a:lnSpc>
                <a:spcPct val="100000"/>
              </a:lnSpc>
            </a:pP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Corresponding</a:t>
            </a:r>
            <a:r>
              <a:rPr lang="de-DE" sz="2600" b="1" strike="noStrike" spc="-1" dirty="0">
                <a:solidFill>
                  <a:srgbClr val="0070C0"/>
                </a:solidFill>
                <a:latin typeface="Arial"/>
                <a:ea typeface="DejaVu Sans"/>
              </a:rPr>
              <a:t> SYNOP score </a:t>
            </a:r>
            <a:r>
              <a:rPr lang="de-DE" sz="2600" b="1" strike="noStrike" spc="-1" dirty="0" err="1">
                <a:solidFill>
                  <a:srgbClr val="0070C0"/>
                </a:solidFill>
                <a:latin typeface="Arial"/>
                <a:ea typeface="DejaVu Sans"/>
              </a:rPr>
              <a:t>card</a:t>
            </a:r>
            <a:endParaRPr lang="de-DE" sz="2600" b="0" strike="noStrike" spc="-1" dirty="0">
              <a:latin typeface="Arial"/>
            </a:endParaRPr>
          </a:p>
        </p:txBody>
      </p:sp>
      <p:pic>
        <p:nvPicPr>
          <p:cNvPr id="59" name="Grafik 63"/>
          <p:cNvPicPr/>
          <p:nvPr/>
        </p:nvPicPr>
        <p:blipFill>
          <a:blip r:embed="rId2"/>
          <a:stretch/>
        </p:blipFill>
        <p:spPr>
          <a:xfrm>
            <a:off x="720000" y="733320"/>
            <a:ext cx="5048640" cy="6101280"/>
          </a:xfrm>
          <a:prstGeom prst="rect">
            <a:avLst/>
          </a:prstGeom>
          <a:ln w="0">
            <a:noFill/>
          </a:ln>
        </p:spPr>
      </p:pic>
      <p:pic>
        <p:nvPicPr>
          <p:cNvPr id="60" name="Grafik 64"/>
          <p:cNvPicPr/>
          <p:nvPr/>
        </p:nvPicPr>
        <p:blipFill>
          <a:blip r:embed="rId3"/>
          <a:stretch/>
        </p:blipFill>
        <p:spPr>
          <a:xfrm>
            <a:off x="6059160" y="928080"/>
            <a:ext cx="5280120" cy="5913360"/>
          </a:xfrm>
          <a:prstGeom prst="rect">
            <a:avLst/>
          </a:prstGeom>
          <a:ln w="0"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C6CBD7-6F06-40DB-A19A-C665900EC321}"/>
              </a:ext>
            </a:extLst>
          </p:cNvPr>
          <p:cNvSpPr txBox="1"/>
          <p:nvPr/>
        </p:nvSpPr>
        <p:spPr>
          <a:xfrm>
            <a:off x="101600" y="159512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wind </a:t>
            </a:r>
            <a:r>
              <a:rPr lang="en-US" sz="1400" dirty="0" err="1"/>
              <a:t>dir</a:t>
            </a:r>
            <a:endParaRPr lang="en-US" sz="1400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B233813-0382-431A-8012-778451CCF046}"/>
              </a:ext>
            </a:extLst>
          </p:cNvPr>
          <p:cNvSpPr txBox="1"/>
          <p:nvPr/>
        </p:nvSpPr>
        <p:spPr>
          <a:xfrm>
            <a:off x="91440" y="234696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wind speed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04B2F36-66D3-4E2B-802F-51998E1D2187}"/>
              </a:ext>
            </a:extLst>
          </p:cNvPr>
          <p:cNvSpPr txBox="1"/>
          <p:nvPr/>
        </p:nvSpPr>
        <p:spPr>
          <a:xfrm>
            <a:off x="91440" y="312928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gusts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4D52E34-B7C8-4AC2-A591-026C975770F5}"/>
              </a:ext>
            </a:extLst>
          </p:cNvPr>
          <p:cNvSpPr txBox="1"/>
          <p:nvPr/>
        </p:nvSpPr>
        <p:spPr>
          <a:xfrm>
            <a:off x="11267440" y="113792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pressure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1255B9B-2FDC-44F5-948D-0989A5D45146}"/>
              </a:ext>
            </a:extLst>
          </p:cNvPr>
          <p:cNvSpPr txBox="1"/>
          <p:nvPr/>
        </p:nvSpPr>
        <p:spPr>
          <a:xfrm>
            <a:off x="11297920" y="272288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radiation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2F7B718-0290-4D12-840A-1B5CEC533869}"/>
              </a:ext>
            </a:extLst>
          </p:cNvPr>
          <p:cNvSpPr txBox="1"/>
          <p:nvPr/>
        </p:nvSpPr>
        <p:spPr>
          <a:xfrm>
            <a:off x="11287760" y="35560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RH2M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6CC56A5-3F49-4674-8805-7942B4910F7D}"/>
              </a:ext>
            </a:extLst>
          </p:cNvPr>
          <p:cNvSpPr txBox="1"/>
          <p:nvPr/>
        </p:nvSpPr>
        <p:spPr>
          <a:xfrm>
            <a:off x="11297920" y="435864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precip</a:t>
            </a:r>
            <a:endParaRPr lang="en-US" sz="1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65D88FB-8A8B-4B0B-87B9-342AEE742B6C}"/>
              </a:ext>
            </a:extLst>
          </p:cNvPr>
          <p:cNvSpPr txBox="1"/>
          <p:nvPr/>
        </p:nvSpPr>
        <p:spPr>
          <a:xfrm>
            <a:off x="11297920" y="517144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T2M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353280" y="1230720"/>
            <a:ext cx="11404800" cy="4176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48000" rIns="96000" bIns="48000">
            <a:normAutofit/>
          </a:bodyPr>
          <a:lstStyle/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400" b="1" spc="-1" dirty="0">
                <a:solidFill>
                  <a:srgbClr val="000000"/>
                </a:solidFill>
                <a:latin typeface="Arial"/>
                <a:ea typeface="DejaVu Sans"/>
              </a:rPr>
              <a:t>Operationalization of SINFONY-RUC</a:t>
            </a:r>
            <a:endParaRPr lang="en-US" sz="2400" spc="-1" dirty="0">
              <a:latin typeface="Arial"/>
            </a:endParaRP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de-DE" sz="2400" b="1" spc="-1" dirty="0">
                <a:solidFill>
                  <a:srgbClr val="000000"/>
                </a:solidFill>
                <a:latin typeface="Arial"/>
                <a:ea typeface="DejaVu Sans"/>
              </a:rPr>
              <a:t>High-resolution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  <a:ea typeface="DejaVu Sans"/>
              </a:rPr>
              <a:t>activities</a:t>
            </a:r>
            <a:r>
              <a:rPr lang="de-DE" sz="2400" b="1" spc="-1" dirty="0">
                <a:solidFill>
                  <a:srgbClr val="000000"/>
                </a:solidFill>
                <a:latin typeface="Arial"/>
                <a:ea typeface="DejaVu Sans"/>
              </a:rPr>
              <a:t>: GLORI,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  <a:ea typeface="DejaVu Sans"/>
              </a:rPr>
              <a:t>TEAMx</a:t>
            </a:r>
            <a:r>
              <a:rPr lang="de-DE" sz="2400" b="1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de-DE" sz="2400" b="1" spc="-1" dirty="0" err="1">
                <a:solidFill>
                  <a:srgbClr val="000000"/>
                </a:solidFill>
                <a:latin typeface="Arial"/>
                <a:ea typeface="DejaVu Sans"/>
              </a:rPr>
              <a:t>forecasts</a:t>
            </a:r>
            <a:r>
              <a:rPr lang="de-DE" sz="2400" b="1" spc="-1" dirty="0">
                <a:solidFill>
                  <a:srgbClr val="000000"/>
                </a:solidFill>
                <a:latin typeface="Arial"/>
                <a:ea typeface="DejaVu Sans"/>
              </a:rPr>
              <a:t>, ICON-D05</a:t>
            </a:r>
            <a:endParaRPr lang="de-DE" sz="2400" spc="-1" dirty="0">
              <a:latin typeface="Arial"/>
            </a:endParaRP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400" b="1" spc="-1" dirty="0">
                <a:solidFill>
                  <a:srgbClr val="000000"/>
                </a:solidFill>
                <a:latin typeface="Arial"/>
                <a:ea typeface="DejaVu Sans"/>
              </a:rPr>
              <a:t>Major improvements in our operational system</a:t>
            </a:r>
            <a:endParaRPr lang="de-DE" sz="2400" spc="-1" dirty="0">
              <a:latin typeface="Arial"/>
            </a:endParaRPr>
          </a:p>
          <a:p>
            <a:pPr>
              <a:spcBef>
                <a:spcPts val="960"/>
              </a:spcBef>
            </a:pPr>
            <a:endParaRPr lang="de-DE" sz="2400" spc="-1" dirty="0">
              <a:latin typeface="Arial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2788920" y="210720"/>
            <a:ext cx="5921256" cy="51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0" rIns="9600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3733" b="1" spc="-1" dirty="0" err="1">
                <a:solidFill>
                  <a:srgbClr val="00B050"/>
                </a:solidFill>
                <a:latin typeface="Arial"/>
                <a:ea typeface="DejaVu Sans"/>
              </a:rPr>
              <a:t>Overview</a:t>
            </a:r>
            <a:endParaRPr lang="de-DE" sz="3733" spc="-1" dirty="0">
              <a:solidFill>
                <a:srgbClr val="00B05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53280" y="1109400"/>
            <a:ext cx="11404800" cy="500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48000" rIns="96000" bIns="48000">
            <a:noAutofit/>
          </a:bodyPr>
          <a:lstStyle/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Modifications in convection and cloud-cover schemes to reduce cloudiness and radiation biases in stable PBLs (</a:t>
            </a:r>
            <a:r>
              <a:rPr lang="en-US" sz="2133" b="1" spc="-1" dirty="0">
                <a:solidFill>
                  <a:srgbClr val="0070C0"/>
                </a:solidFill>
                <a:latin typeface="Arial"/>
                <a:ea typeface="DejaVu Sans"/>
              </a:rPr>
              <a:t>Maike Ahlgrimm</a:t>
            </a: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)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Improved sea-ice scheme, accounting for bottom heat flux </a:t>
            </a:r>
            <a:r>
              <a:rPr lang="en-US" sz="2133" b="1" spc="-1" dirty="0">
                <a:solidFill>
                  <a:srgbClr val="0070C0"/>
                </a:solidFill>
                <a:latin typeface="Arial"/>
                <a:ea typeface="DejaVu Sans"/>
              </a:rPr>
              <a:t>(</a:t>
            </a:r>
            <a:r>
              <a:rPr lang="en-US" sz="2133" b="1" spc="-1" dirty="0" err="1">
                <a:solidFill>
                  <a:srgbClr val="0070C0"/>
                </a:solidFill>
                <a:latin typeface="Arial"/>
                <a:ea typeface="DejaVu Sans"/>
              </a:rPr>
              <a:t>Dmitrii</a:t>
            </a:r>
            <a:r>
              <a:rPr lang="en-US" sz="2133" b="1" spc="-1" dirty="0">
                <a:solidFill>
                  <a:srgbClr val="0070C0"/>
                </a:solidFill>
                <a:latin typeface="Arial"/>
                <a:ea typeface="DejaVu Sans"/>
              </a:rPr>
              <a:t> Mironov)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Revision of SSO tuning (along with minor formulation changes in the scheme) in order to reduce wind speed errors over the Tibetan plateau in winter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Enhanced EPS perturbations for deep convection scheme in global system, going along with a reduction of the SST perturbations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Consideration of moisture dependence of atmospheric heat capacities </a:t>
            </a:r>
            <a:r>
              <a:rPr lang="en-US" sz="2133" b="1" spc="-1" dirty="0">
                <a:solidFill>
                  <a:srgbClr val="0070C0"/>
                </a:solidFill>
                <a:latin typeface="Arial"/>
                <a:ea typeface="DejaVu Sans"/>
              </a:rPr>
              <a:t>(Bjorn Stevens)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Update of greenhouse gas concentrations (2012 → 2023)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133" b="1" spc="-1" dirty="0">
                <a:solidFill>
                  <a:srgbClr val="000000"/>
                </a:solidFill>
                <a:latin typeface="Arial"/>
                <a:ea typeface="DejaVu Sans"/>
              </a:rPr>
              <a:t>Activation of EPS perturbations (including LHN tuning parameters) in ICON-D2 assimilation cycle </a:t>
            </a:r>
            <a:r>
              <a:rPr lang="en-US" sz="2133" b="1" spc="-1" dirty="0">
                <a:solidFill>
                  <a:srgbClr val="0070C0"/>
                </a:solidFill>
                <a:latin typeface="Arial"/>
                <a:ea typeface="DejaVu Sans"/>
              </a:rPr>
              <a:t>(Klaus Stephan, Hendrik Reich)</a:t>
            </a:r>
          </a:p>
          <a:p>
            <a:pPr>
              <a:spcBef>
                <a:spcPts val="960"/>
              </a:spcBef>
              <a:tabLst>
                <a:tab pos="0" algn="l"/>
              </a:tabLst>
            </a:pPr>
            <a:endParaRPr lang="de-DE" sz="2133" spc="-1" dirty="0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2569464" y="297576"/>
            <a:ext cx="7203672" cy="51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0" rIns="9600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Summary </a:t>
            </a: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of</a:t>
            </a: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further</a:t>
            </a: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model</a:t>
            </a: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improvements</a:t>
            </a:r>
            <a:endParaRPr lang="de-DE" sz="2800" spc="-1" dirty="0">
              <a:solidFill>
                <a:srgbClr val="7030A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9954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353280" y="1270109"/>
            <a:ext cx="11404800" cy="49839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48000" rIns="96000" bIns="48000">
            <a:noAutofit/>
          </a:bodyPr>
          <a:lstStyle/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CD0398"/>
                </a:solidFill>
                <a:latin typeface="Arial"/>
                <a:ea typeface="DejaVu Sans"/>
              </a:rPr>
              <a:t>SINFONY:</a:t>
            </a: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en-US" sz="2000" b="1" spc="-1" dirty="0">
                <a:solidFill>
                  <a:srgbClr val="CD0398"/>
                </a:solidFill>
                <a:latin typeface="Arial"/>
                <a:ea typeface="DejaVu Sans"/>
              </a:rPr>
              <a:t>S</a:t>
            </a: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eamless </a:t>
            </a:r>
            <a:r>
              <a:rPr lang="en-US" sz="2000" b="1" spc="-1" dirty="0" err="1">
                <a:solidFill>
                  <a:srgbClr val="CD0398"/>
                </a:solidFill>
                <a:latin typeface="Arial"/>
                <a:ea typeface="DejaVu Sans"/>
              </a:rPr>
              <a:t>IN</a:t>
            </a:r>
            <a:r>
              <a:rPr lang="en-US" sz="2000" b="1" spc="-1" dirty="0" err="1">
                <a:solidFill>
                  <a:srgbClr val="7030A0"/>
                </a:solidFill>
                <a:latin typeface="Arial"/>
                <a:ea typeface="DejaVu Sans"/>
              </a:rPr>
              <a:t>tegrated</a:t>
            </a: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en-US" sz="2000" b="1" spc="-1" dirty="0" err="1">
                <a:solidFill>
                  <a:srgbClr val="CD0398"/>
                </a:solidFill>
                <a:latin typeface="Arial"/>
                <a:ea typeface="DejaVu Sans"/>
              </a:rPr>
              <a:t>FO</a:t>
            </a:r>
            <a:r>
              <a:rPr lang="en-US" sz="2000" b="1" spc="-1" dirty="0" err="1">
                <a:solidFill>
                  <a:srgbClr val="7030A0"/>
                </a:solidFill>
                <a:latin typeface="Arial"/>
                <a:ea typeface="DejaVu Sans"/>
              </a:rPr>
              <a:t>recasti</a:t>
            </a:r>
            <a:r>
              <a:rPr lang="en-US" sz="2000" b="1" spc="-1" dirty="0" err="1">
                <a:solidFill>
                  <a:srgbClr val="CD0398"/>
                </a:solidFill>
                <a:latin typeface="Arial"/>
                <a:ea typeface="DejaVu Sans"/>
              </a:rPr>
              <a:t>N</a:t>
            </a:r>
            <a:r>
              <a:rPr lang="en-US" sz="2000" b="1" spc="-1" dirty="0" err="1">
                <a:solidFill>
                  <a:srgbClr val="7030A0"/>
                </a:solidFill>
                <a:latin typeface="Arial"/>
                <a:ea typeface="DejaVu Sans"/>
              </a:rPr>
              <a:t>g</a:t>
            </a: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en-US" sz="2000" b="1" spc="-1" dirty="0" err="1">
                <a:solidFill>
                  <a:srgbClr val="7030A0"/>
                </a:solidFill>
                <a:latin typeface="Arial"/>
                <a:ea typeface="DejaVu Sans"/>
              </a:rPr>
              <a:t>s</a:t>
            </a:r>
            <a:r>
              <a:rPr lang="en-US" sz="2000" b="1" spc="-1" dirty="0" err="1">
                <a:solidFill>
                  <a:srgbClr val="CD0398"/>
                </a:solidFill>
                <a:latin typeface="Arial"/>
                <a:ea typeface="DejaVu Sans"/>
              </a:rPr>
              <a:t>Y</a:t>
            </a:r>
            <a:r>
              <a:rPr lang="en-US" sz="2000" b="1" spc="-1" dirty="0" err="1">
                <a:solidFill>
                  <a:srgbClr val="7030A0"/>
                </a:solidFill>
                <a:latin typeface="Arial"/>
                <a:ea typeface="DejaVu Sans"/>
              </a:rPr>
              <a:t>stem</a:t>
            </a: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; project led by </a:t>
            </a:r>
            <a:r>
              <a:rPr lang="en-US" sz="2000" b="1" spc="-1" dirty="0" err="1">
                <a:solidFill>
                  <a:srgbClr val="7030A0"/>
                </a:solidFill>
                <a:latin typeface="Arial"/>
                <a:ea typeface="DejaVu Sans"/>
              </a:rPr>
              <a:t>Uli</a:t>
            </a: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en-US" sz="2000" b="1" spc="-1" dirty="0" err="1">
                <a:solidFill>
                  <a:srgbClr val="7030A0"/>
                </a:solidFill>
                <a:latin typeface="Arial"/>
                <a:ea typeface="DejaVu Sans"/>
              </a:rPr>
              <a:t>Blahak</a:t>
            </a: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7030A0"/>
                </a:solidFill>
                <a:latin typeface="Arial"/>
                <a:ea typeface="DejaVu Sans"/>
              </a:rPr>
              <a:t>SINFONY-RUC: Rapid-Update-Cycle variant of ICON-D2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Same model domain as ICON-D2, but full two-moment cloud microphysics including hail, and pure shallow convection scheme instead of deep convection with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  <a:ea typeface="DejaVu Sans"/>
              </a:rPr>
              <a:t>grayzone</a:t>
            </a: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 tuning</a:t>
            </a:r>
            <a:endParaRPr lang="en-US" sz="2000" spc="-1" dirty="0">
              <a:latin typeface="Arial"/>
            </a:endParaRP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Hourly analyses and forecasts with 14 h lead time, much shorter data cutoff than standard ICON-D2 (~ 15 min), forecasts are completed 35-40 min after analysis time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Assimilation cycle branches off from ICON-D2 each day at 03 UTC, followed by 4 hours of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  <a:ea typeface="DejaVu Sans"/>
              </a:rPr>
              <a:t>spinup</a:t>
            </a: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, in order to avoid disadvantages due to short cutoff time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Focus on nowcasting of (heavy) precipitation and seamless blending between nowcasting products and NWP output 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Two-moment microphysics provides much better radar </a:t>
            </a:r>
            <a:r>
              <a:rPr lang="en-US" sz="2000" b="1" spc="-1" dirty="0" err="1">
                <a:solidFill>
                  <a:srgbClr val="000000"/>
                </a:solidFill>
                <a:latin typeface="Arial"/>
                <a:ea typeface="DejaVu Sans"/>
              </a:rPr>
              <a:t>reflectivities</a:t>
            </a:r>
            <a:r>
              <a:rPr lang="en-US" sz="2000" b="1" spc="-1" dirty="0">
                <a:solidFill>
                  <a:srgbClr val="000000"/>
                </a:solidFill>
                <a:latin typeface="Arial"/>
                <a:ea typeface="DejaVu Sans"/>
              </a:rPr>
              <a:t> than one-moment scheme, which is particular important for combined nowcasting products</a:t>
            </a:r>
          </a:p>
          <a:p>
            <a:pPr marL="469908" indent="-465108">
              <a:spcBef>
                <a:spcPts val="960"/>
              </a:spcBef>
              <a:buClr>
                <a:srgbClr val="2D4B9B"/>
              </a:buClr>
              <a:buSzPct val="95000"/>
              <a:buFont typeface="Wingdings" charset="2"/>
              <a:buChar char=""/>
            </a:pPr>
            <a:r>
              <a:rPr lang="de-DE" sz="2000" b="1" spc="-1" dirty="0">
                <a:solidFill>
                  <a:srgbClr val="00B0F0"/>
                </a:solidFill>
                <a:latin typeface="Arial"/>
                <a:ea typeface="DejaVu Sans"/>
              </a:rPr>
              <a:t>RUC </a:t>
            </a:r>
            <a:r>
              <a:rPr lang="de-DE" sz="2000" b="1" spc="-1" dirty="0" err="1">
                <a:solidFill>
                  <a:srgbClr val="00B0F0"/>
                </a:solidFill>
                <a:latin typeface="Arial"/>
                <a:ea typeface="DejaVu Sans"/>
              </a:rPr>
              <a:t>became</a:t>
            </a:r>
            <a:r>
              <a:rPr lang="de-DE" sz="2000" b="1" spc="-1" dirty="0">
                <a:solidFill>
                  <a:srgbClr val="00B0F0"/>
                </a:solidFill>
                <a:latin typeface="Arial"/>
                <a:ea typeface="DejaVu Sans"/>
              </a:rPr>
              <a:t> operational on </a:t>
            </a:r>
            <a:r>
              <a:rPr lang="de-DE" sz="2000" b="1" spc="-1" dirty="0" err="1">
                <a:solidFill>
                  <a:srgbClr val="00B0F0"/>
                </a:solidFill>
                <a:latin typeface="Arial"/>
                <a:ea typeface="DejaVu Sans"/>
              </a:rPr>
              <a:t>July</a:t>
            </a:r>
            <a:r>
              <a:rPr lang="de-DE" sz="2000" b="1" spc="-1" dirty="0">
                <a:solidFill>
                  <a:srgbClr val="00B0F0"/>
                </a:solidFill>
                <a:latin typeface="Arial"/>
                <a:ea typeface="DejaVu Sans"/>
              </a:rPr>
              <a:t> 10, 2024, after ~ 6 </a:t>
            </a:r>
            <a:r>
              <a:rPr lang="de-DE" sz="2000" b="1" spc="-1" dirty="0" err="1">
                <a:solidFill>
                  <a:srgbClr val="00B0F0"/>
                </a:solidFill>
                <a:latin typeface="Arial"/>
                <a:ea typeface="DejaVu Sans"/>
              </a:rPr>
              <a:t>years</a:t>
            </a:r>
            <a:r>
              <a:rPr lang="de-DE" sz="2000" b="1" spc="-1" dirty="0">
                <a:solidFill>
                  <a:srgbClr val="00B0F0"/>
                </a:solidFill>
                <a:latin typeface="Arial"/>
                <a:ea typeface="DejaVu Sans"/>
              </a:rPr>
              <a:t> </a:t>
            </a:r>
            <a:r>
              <a:rPr lang="de-DE" sz="2000" b="1" spc="-1" dirty="0" err="1">
                <a:solidFill>
                  <a:srgbClr val="00B0F0"/>
                </a:solidFill>
                <a:latin typeface="Arial"/>
                <a:ea typeface="DejaVu Sans"/>
              </a:rPr>
              <a:t>of</a:t>
            </a:r>
            <a:r>
              <a:rPr lang="de-DE" sz="2000" b="1" spc="-1" dirty="0">
                <a:solidFill>
                  <a:srgbClr val="00B0F0"/>
                </a:solidFill>
                <a:latin typeface="Arial"/>
                <a:ea typeface="DejaVu Sans"/>
              </a:rPr>
              <a:t> intensive </a:t>
            </a:r>
            <a:r>
              <a:rPr lang="de-DE" sz="2000" b="1" spc="-1" dirty="0" err="1">
                <a:solidFill>
                  <a:srgbClr val="00B0F0"/>
                </a:solidFill>
                <a:latin typeface="Arial"/>
                <a:ea typeface="DejaVu Sans"/>
              </a:rPr>
              <a:t>development</a:t>
            </a:r>
            <a:r>
              <a:rPr lang="de-DE" sz="2000" b="1" spc="-1" dirty="0">
                <a:solidFill>
                  <a:srgbClr val="00B0F0"/>
                </a:solidFill>
                <a:latin typeface="Arial"/>
                <a:ea typeface="DejaVu Sans"/>
              </a:rPr>
              <a:t> </a:t>
            </a:r>
            <a:r>
              <a:rPr lang="de-DE" sz="2000" b="1" spc="-1" dirty="0" err="1">
                <a:solidFill>
                  <a:srgbClr val="00B0F0"/>
                </a:solidFill>
                <a:latin typeface="Arial"/>
                <a:ea typeface="DejaVu Sans"/>
              </a:rPr>
              <a:t>work</a:t>
            </a:r>
            <a:endParaRPr lang="de-DE" sz="2000" spc="-1" dirty="0">
              <a:solidFill>
                <a:srgbClr val="00B0F0"/>
              </a:solidFill>
              <a:latin typeface="Arial"/>
            </a:endParaRPr>
          </a:p>
          <a:p>
            <a:pPr>
              <a:spcBef>
                <a:spcPts val="960"/>
              </a:spcBef>
              <a:tabLst>
                <a:tab pos="0" algn="l"/>
              </a:tabLst>
            </a:pPr>
            <a:endParaRPr lang="de-DE" sz="2133" spc="-1" dirty="0">
              <a:latin typeface="Arial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2807208" y="261000"/>
            <a:ext cx="6965928" cy="51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000" tIns="0" rIns="96000" bIns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Operationalization</a:t>
            </a: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 </a:t>
            </a:r>
            <a:r>
              <a:rPr lang="de-DE" sz="2800" b="1" spc="-1" dirty="0" err="1">
                <a:solidFill>
                  <a:srgbClr val="7030A0"/>
                </a:solidFill>
                <a:latin typeface="Arial"/>
                <a:ea typeface="DejaVu Sans"/>
              </a:rPr>
              <a:t>of</a:t>
            </a:r>
            <a:r>
              <a:rPr lang="de-DE" sz="2800" b="1" spc="-1" dirty="0">
                <a:solidFill>
                  <a:srgbClr val="7030A0"/>
                </a:solidFill>
                <a:latin typeface="Arial"/>
                <a:ea typeface="DejaVu Sans"/>
              </a:rPr>
              <a:t> SINFONY-RUC</a:t>
            </a:r>
            <a:endParaRPr lang="de-DE" sz="2800" spc="-1" dirty="0">
              <a:solidFill>
                <a:srgbClr val="7030A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5513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623392" y="5718447"/>
            <a:ext cx="9289032" cy="95788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Titel 7"/>
          <p:cNvSpPr>
            <a:spLocks noGrp="1"/>
          </p:cNvSpPr>
          <p:nvPr>
            <p:ph type="title" idx="4294967295"/>
          </p:nvPr>
        </p:nvSpPr>
        <p:spPr>
          <a:xfrm>
            <a:off x="335360" y="476250"/>
            <a:ext cx="11137900" cy="431800"/>
          </a:xfrm>
        </p:spPr>
        <p:txBody>
          <a:bodyPr/>
          <a:lstStyle/>
          <a:p>
            <a:r>
              <a:rPr lang="de-DE" altLang="de-DE" dirty="0" err="1">
                <a:solidFill>
                  <a:srgbClr val="FF0000"/>
                </a:solidFill>
              </a:rPr>
              <a:t>What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does</a:t>
            </a:r>
            <a:r>
              <a:rPr lang="de-DE" altLang="de-DE" dirty="0">
                <a:solidFill>
                  <a:srgbClr val="FF0000"/>
                </a:solidFill>
              </a:rPr>
              <a:t> „</a:t>
            </a:r>
            <a:r>
              <a:rPr lang="de-DE" altLang="de-DE" dirty="0" err="1">
                <a:solidFill>
                  <a:srgbClr val="FF0000"/>
                </a:solidFill>
              </a:rPr>
              <a:t>seamless</a:t>
            </a:r>
            <a:r>
              <a:rPr lang="de-DE" altLang="de-DE" dirty="0">
                <a:solidFill>
                  <a:srgbClr val="FF0000"/>
                </a:solidFill>
              </a:rPr>
              <a:t>“ </a:t>
            </a:r>
            <a:r>
              <a:rPr lang="de-DE" altLang="de-DE" dirty="0" err="1">
                <a:solidFill>
                  <a:srgbClr val="FF0000"/>
                </a:solidFill>
              </a:rPr>
              <a:t>mean</a:t>
            </a:r>
            <a:r>
              <a:rPr lang="de-DE" altLang="de-DE" dirty="0">
                <a:solidFill>
                  <a:srgbClr val="FF0000"/>
                </a:solidFill>
              </a:rPr>
              <a:t> in </a:t>
            </a:r>
            <a:r>
              <a:rPr lang="de-DE" altLang="de-DE" dirty="0" err="1">
                <a:solidFill>
                  <a:srgbClr val="FF0000"/>
                </a:solidFill>
              </a:rPr>
              <a:t>the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context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of</a:t>
            </a:r>
            <a:r>
              <a:rPr lang="de-DE" altLang="de-DE" dirty="0">
                <a:solidFill>
                  <a:srgbClr val="FF0000"/>
                </a:solidFill>
              </a:rPr>
              <a:t> </a:t>
            </a:r>
            <a:r>
              <a:rPr lang="de-DE" altLang="de-DE" dirty="0" err="1">
                <a:solidFill>
                  <a:srgbClr val="FF0000"/>
                </a:solidFill>
              </a:rPr>
              <a:t>nowcasting</a:t>
            </a:r>
            <a:r>
              <a:rPr lang="de-DE" altLang="de-DE" dirty="0">
                <a:solidFill>
                  <a:srgbClr val="FF0000"/>
                </a:solidFill>
              </a:rPr>
              <a:t>?</a:t>
            </a:r>
            <a:br>
              <a:rPr lang="de-DE" altLang="de-DE" dirty="0">
                <a:solidFill>
                  <a:srgbClr val="FF0000"/>
                </a:solidFill>
              </a:rPr>
            </a:br>
            <a:r>
              <a:rPr lang="de-DE" altLang="de-DE" dirty="0" err="1"/>
              <a:t>One</a:t>
            </a:r>
            <a:r>
              <a:rPr lang="de-DE" altLang="de-DE" dirty="0"/>
              <a:t> </a:t>
            </a:r>
            <a:r>
              <a:rPr lang="de-DE" altLang="de-DE" dirty="0" err="1"/>
              <a:t>example</a:t>
            </a:r>
            <a:r>
              <a:rPr lang="de-DE" altLang="de-DE" dirty="0"/>
              <a:t> </a:t>
            </a:r>
            <a:r>
              <a:rPr lang="de-DE" altLang="de-DE" dirty="0" err="1"/>
              <a:t>for</a:t>
            </a:r>
            <a:r>
              <a:rPr lang="de-DE" altLang="de-DE" dirty="0"/>
              <a:t> SINFONY </a:t>
            </a:r>
            <a:r>
              <a:rPr lang="de-DE" altLang="de-DE" dirty="0" err="1"/>
              <a:t>products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731405" y="980728"/>
            <a:ext cx="10729192" cy="36004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27256" y="980728"/>
            <a:ext cx="332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Nowcasting STEPS-DWD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397148" y="981308"/>
            <a:ext cx="33275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NWV ICON-RUC-EPS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E3320265-B233-424B-A8C8-D73BCE908778}"/>
              </a:ext>
            </a:extLst>
          </p:cNvPr>
          <p:cNvGrpSpPr/>
          <p:nvPr/>
        </p:nvGrpSpPr>
        <p:grpSpPr>
          <a:xfrm>
            <a:off x="3791744" y="981308"/>
            <a:ext cx="4536504" cy="2087652"/>
            <a:chOff x="3791744" y="981308"/>
            <a:chExt cx="4536504" cy="2015644"/>
          </a:xfrm>
        </p:grpSpPr>
        <p:sp>
          <p:nvSpPr>
            <p:cNvPr id="9" name="Textfeld 8"/>
            <p:cNvSpPr txBox="1"/>
            <p:nvPr/>
          </p:nvSpPr>
          <p:spPr>
            <a:xfrm>
              <a:off x="4223792" y="981308"/>
              <a:ext cx="3491478" cy="38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Combination</a:t>
              </a: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INTENSE</a:t>
              </a:r>
            </a:p>
          </p:txBody>
        </p:sp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906A0FDB-A13B-4FFA-BE13-E8C01D073D94}"/>
                </a:ext>
              </a:extLst>
            </p:cNvPr>
            <p:cNvGrpSpPr/>
            <p:nvPr/>
          </p:nvGrpSpPr>
          <p:grpSpPr>
            <a:xfrm>
              <a:off x="3791744" y="2972658"/>
              <a:ext cx="4536504" cy="24294"/>
              <a:chOff x="3791744" y="2972658"/>
              <a:chExt cx="4536504" cy="24294"/>
            </a:xfrm>
          </p:grpSpPr>
          <p:cxnSp>
            <p:nvCxnSpPr>
              <p:cNvPr id="12" name="Gerade Verbindung mit Pfeil 11"/>
              <p:cNvCxnSpPr/>
              <p:nvPr/>
            </p:nvCxnSpPr>
            <p:spPr bwMode="auto">
              <a:xfrm>
                <a:off x="3791744" y="2996952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666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Gerade Verbindung mit Pfeil 13"/>
              <p:cNvCxnSpPr/>
              <p:nvPr/>
            </p:nvCxnSpPr>
            <p:spPr bwMode="auto">
              <a:xfrm rot="10800000">
                <a:off x="7752184" y="2972658"/>
                <a:ext cx="576064" cy="0"/>
              </a:xfrm>
              <a:prstGeom prst="straightConnector1">
                <a:avLst/>
              </a:prstGeom>
              <a:solidFill>
                <a:schemeClr val="accent1"/>
              </a:solidFill>
              <a:ln w="6667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arrow" w="sm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grpSp>
        <p:nvGrpSpPr>
          <p:cNvPr id="37" name="Gruppieren 36"/>
          <p:cNvGrpSpPr/>
          <p:nvPr/>
        </p:nvGrpSpPr>
        <p:grpSpPr>
          <a:xfrm>
            <a:off x="1199456" y="5085184"/>
            <a:ext cx="8607458" cy="1728192"/>
            <a:chOff x="1199456" y="5085184"/>
            <a:chExt cx="8607458" cy="1728192"/>
          </a:xfrm>
        </p:grpSpPr>
        <p:cxnSp>
          <p:nvCxnSpPr>
            <p:cNvPr id="11" name="Gerade Verbindung mit Pfeil 10"/>
            <p:cNvCxnSpPr/>
            <p:nvPr/>
          </p:nvCxnSpPr>
          <p:spPr bwMode="auto">
            <a:xfrm>
              <a:off x="1487488" y="5085184"/>
              <a:ext cx="5506" cy="1368152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Textfeld 1"/>
            <p:cNvSpPr txBox="1">
              <a:spLocks noChangeArrowheads="1"/>
            </p:cNvSpPr>
            <p:nvPr/>
          </p:nvSpPr>
          <p:spPr bwMode="auto">
            <a:xfrm>
              <a:off x="1199456" y="6351711"/>
              <a:ext cx="52208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t</a:t>
              </a:r>
              <a:r>
                <a:rPr kumimoji="0" lang="de-DE" altLang="de-DE" sz="24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0</a:t>
              </a:r>
            </a:p>
          </p:txBody>
        </p:sp>
        <p:cxnSp>
          <p:nvCxnSpPr>
            <p:cNvPr id="24" name="Gerade Verbindung mit Pfeil 23"/>
            <p:cNvCxnSpPr/>
            <p:nvPr/>
          </p:nvCxnSpPr>
          <p:spPr bwMode="auto">
            <a:xfrm flipH="1">
              <a:off x="1722330" y="6453336"/>
              <a:ext cx="8084584" cy="0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arrow"/>
            </a:ln>
            <a:effectLst/>
            <a:scene3d>
              <a:camera prst="orthographicFront">
                <a:rot lat="0" lon="0" rev="10800000"/>
              </a:camera>
              <a:lightRig rig="threePt" dir="t"/>
            </a:scene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5" name="Textfeld 24"/>
            <p:cNvSpPr txBox="1"/>
            <p:nvPr/>
          </p:nvSpPr>
          <p:spPr>
            <a:xfrm>
              <a:off x="7392144" y="6413266"/>
              <a:ext cx="22322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Fcst</a:t>
              </a: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de-DE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lead</a:t>
              </a:r>
              <a:r>
                <a:rPr kumimoji="0" 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time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930244" y="5924668"/>
            <a:ext cx="8529771" cy="384652"/>
            <a:chOff x="930244" y="5877270"/>
            <a:chExt cx="8529771" cy="384652"/>
          </a:xfrm>
        </p:grpSpPr>
        <p:sp>
          <p:nvSpPr>
            <p:cNvPr id="18" name="Rechteck 17"/>
            <p:cNvSpPr/>
            <p:nvPr/>
          </p:nvSpPr>
          <p:spPr bwMode="auto">
            <a:xfrm>
              <a:off x="930244" y="5877273"/>
              <a:ext cx="8529771" cy="384649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		</a:t>
              </a:r>
              <a:endPara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197018" y="5877270"/>
              <a:ext cx="70592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NWV-ENS (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hourly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updated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forecasts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)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1460498" y="4941168"/>
            <a:ext cx="4030506" cy="399466"/>
            <a:chOff x="1460498" y="5013176"/>
            <a:chExt cx="4030506" cy="399466"/>
          </a:xfrm>
        </p:grpSpPr>
        <p:sp>
          <p:nvSpPr>
            <p:cNvPr id="13" name="Rechteck 12"/>
            <p:cNvSpPr/>
            <p:nvPr/>
          </p:nvSpPr>
          <p:spPr bwMode="auto">
            <a:xfrm>
              <a:off x="1460498" y="5023889"/>
              <a:ext cx="4030506" cy="363375"/>
            </a:xfrm>
            <a:prstGeom prst="rect">
              <a:avLst/>
            </a:prstGeom>
            <a:solidFill>
              <a:srgbClr val="00CC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feld 11"/>
            <p:cNvSpPr txBox="1">
              <a:spLocks noChangeArrowheads="1"/>
            </p:cNvSpPr>
            <p:nvPr/>
          </p:nvSpPr>
          <p:spPr bwMode="auto">
            <a:xfrm>
              <a:off x="1665204" y="5013176"/>
              <a:ext cx="3809413" cy="399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Nowcasting-ENS </a:t>
              </a:r>
              <a:r>
                <a:rPr kumimoji="0" lang="de-DE" alt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(5‘ </a:t>
              </a:r>
              <a:r>
                <a:rPr kumimoji="0" lang="de-DE" altLang="de-DE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updates</a:t>
              </a:r>
              <a:r>
                <a:rPr kumimoji="0" lang="de-DE" altLang="de-D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)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1487488" y="5445224"/>
            <a:ext cx="8026586" cy="456664"/>
            <a:chOff x="1487488" y="5420608"/>
            <a:chExt cx="8026586" cy="456664"/>
          </a:xfrm>
        </p:grpSpPr>
        <p:sp>
          <p:nvSpPr>
            <p:cNvPr id="29" name="Rechteck 28"/>
            <p:cNvSpPr/>
            <p:nvPr/>
          </p:nvSpPr>
          <p:spPr bwMode="auto">
            <a:xfrm>
              <a:off x="1487488" y="5420608"/>
              <a:ext cx="7973396" cy="384650"/>
            </a:xfrm>
            <a:prstGeom prst="rect">
              <a:avLst/>
            </a:prstGeom>
            <a:gradFill>
              <a:gsLst>
                <a:gs pos="0">
                  <a:srgbClr val="00CC99">
                    <a:lumMod val="100000"/>
                  </a:srgbClr>
                </a:gs>
                <a:gs pos="26000">
                  <a:srgbClr val="21D6E0"/>
                </a:gs>
                <a:gs pos="32000">
                  <a:srgbClr val="0087E6"/>
                </a:gs>
                <a:gs pos="100000">
                  <a:srgbClr val="005CBF"/>
                </a:gs>
              </a:gsLst>
              <a:lin ang="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30" name="Gruppieren 29"/>
            <p:cNvGrpSpPr/>
            <p:nvPr/>
          </p:nvGrpSpPr>
          <p:grpSpPr>
            <a:xfrm>
              <a:off x="1665204" y="5442015"/>
              <a:ext cx="4504819" cy="435257"/>
              <a:chOff x="1034359" y="5185531"/>
              <a:chExt cx="3043500" cy="733255"/>
            </a:xfrm>
          </p:grpSpPr>
          <p:sp>
            <p:nvSpPr>
              <p:cNvPr id="31" name="Textfeld 11"/>
              <p:cNvSpPr txBox="1">
                <a:spLocks noChangeArrowheads="1"/>
              </p:cNvSpPr>
              <p:nvPr/>
            </p:nvSpPr>
            <p:spPr bwMode="auto">
              <a:xfrm>
                <a:off x="1910047" y="5185531"/>
                <a:ext cx="2167812" cy="6221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spcBef>
                    <a:spcPct val="40000"/>
                  </a:spcBef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alt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charset="0"/>
                  </a:rPr>
                  <a:t>- </a:t>
                </a:r>
                <a:r>
                  <a:rPr kumimoji="0" lang="de-DE" alt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charset="0"/>
                  </a:rPr>
                  <a:t>combined</a:t>
                </a:r>
                <a:r>
                  <a:rPr kumimoji="0" lang="de-DE" altLang="de-DE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charset="0"/>
                  </a:rPr>
                  <a:t> </a:t>
                </a:r>
                <a:r>
                  <a:rPr kumimoji="0" lang="de-DE" altLang="de-DE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charset="0"/>
                  </a:rPr>
                  <a:t>products</a:t>
                </a:r>
                <a:endParaRPr kumimoji="0" lang="de-DE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endParaRPr>
              </a:p>
            </p:txBody>
          </p:sp>
          <p:pic>
            <p:nvPicPr>
              <p:cNvPr id="32" name="Picture 28" descr="C:\Users\kwapler\Desktop\Bild1.pn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34359" y="5259192"/>
                <a:ext cx="1115835" cy="6595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" name="Textfeld 11"/>
            <p:cNvSpPr txBox="1">
              <a:spLocks noChangeArrowheads="1"/>
            </p:cNvSpPr>
            <p:nvPr/>
          </p:nvSpPr>
          <p:spPr bwMode="auto">
            <a:xfrm>
              <a:off x="5719368" y="5442015"/>
              <a:ext cx="3794706" cy="219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„Best </a:t>
              </a:r>
              <a:r>
                <a:rPr kumimoji="0" lang="de-DE" alt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of</a:t>
              </a:r>
              <a:r>
                <a:rPr kumimoji="0" lang="de-DE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 </a:t>
              </a:r>
              <a:r>
                <a:rPr kumimoji="0" lang="de-DE" alt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both</a:t>
              </a:r>
              <a:r>
                <a:rPr kumimoji="0" lang="de-DE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 </a:t>
              </a:r>
              <a:r>
                <a:rPr kumimoji="0" lang="de-DE" alt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worlds</a:t>
              </a:r>
              <a:r>
                <a:rPr kumimoji="0" lang="de-DE" alt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charset="0"/>
                </a:rPr>
                <a:t>“</a:t>
              </a:r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23C79E7E-F7D2-4DB1-9E61-A62BDE61961E}"/>
              </a:ext>
            </a:extLst>
          </p:cNvPr>
          <p:cNvSpPr txBox="1"/>
          <p:nvPr/>
        </p:nvSpPr>
        <p:spPr>
          <a:xfrm>
            <a:off x="9552384" y="5010712"/>
            <a:ext cx="2665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INTENSE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</a:t>
            </a:r>
            <a:r>
              <a:rPr lang="de-DE" b="1" dirty="0">
                <a:solidFill>
                  <a:srgbClr val="000000"/>
                </a:solidFill>
                <a:latin typeface="Arial" charset="0"/>
                <a:cs typeface="Arial" charset="0"/>
              </a:rPr>
              <a:t>c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omb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. ENS)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Nerini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et al. 2019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Only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1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member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shown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BEACE274-532B-4E73-85B3-51D1B89E33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349610"/>
            <a:ext cx="3327574" cy="351955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D3BBDCDE-9416-4D1E-AA84-E2C2D66C1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260" y="1349609"/>
            <a:ext cx="3327574" cy="3519550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34930AF0-4A3E-4C8F-BC32-4FBE753C1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96" y="1337027"/>
            <a:ext cx="3327574" cy="351955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F8F900-0EC5-4C54-AA99-EEF6ADEEA253}"/>
              </a:ext>
            </a:extLst>
          </p:cNvPr>
          <p:cNvSpPr txBox="1"/>
          <p:nvPr/>
        </p:nvSpPr>
        <p:spPr>
          <a:xfrm>
            <a:off x="10566113" y="5980156"/>
            <a:ext cx="139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Uli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Blahak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67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>
            <a:extLst>
              <a:ext uri="{FF2B5EF4-FFF2-40B4-BE49-F238E27FC236}">
                <a16:creationId xmlns:a16="http://schemas.microsoft.com/office/drawing/2014/main" id="{5ED9AA77-0F94-4CA6-81E7-0567F1A911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2" t="30958" r="6406" b="10345"/>
          <a:stretch/>
        </p:blipFill>
        <p:spPr>
          <a:xfrm>
            <a:off x="637912" y="977462"/>
            <a:ext cx="6687797" cy="55212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700" y="404912"/>
            <a:ext cx="11137900" cy="431800"/>
          </a:xfrm>
        </p:spPr>
        <p:txBody>
          <a:bodyPr/>
          <a:lstStyle/>
          <a:p>
            <a:r>
              <a:rPr lang="de-DE" dirty="0" err="1"/>
              <a:t>Verification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>
                <a:solidFill>
                  <a:srgbClr val="FFC000"/>
                </a:solidFill>
              </a:rPr>
              <a:t>reflectivity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STEPS-</a:t>
            </a:r>
            <a:r>
              <a:rPr lang="de-DE" dirty="0" err="1">
                <a:solidFill>
                  <a:schemeClr val="tx1"/>
                </a:solidFill>
              </a:rPr>
              <a:t>Nowcasting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and</a:t>
            </a:r>
            <a:r>
              <a:rPr lang="de-DE" dirty="0">
                <a:solidFill>
                  <a:srgbClr val="FF0000"/>
                </a:solidFill>
              </a:rPr>
              <a:t> SINFONY-RUC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C000"/>
                </a:solidFill>
              </a:rPr>
              <a:t>vs. Radar </a:t>
            </a:r>
            <a:r>
              <a:rPr lang="de-DE" dirty="0"/>
              <a:t>in 07/2023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664387" y="1178630"/>
            <a:ext cx="4434703" cy="484275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err="1">
                <a:solidFill>
                  <a:schemeClr val="tx2"/>
                </a:solidFill>
              </a:rPr>
              <a:t>Period</a:t>
            </a:r>
            <a:r>
              <a:rPr lang="de-DE" sz="1600" b="1" dirty="0">
                <a:solidFill>
                  <a:schemeClr val="tx2"/>
                </a:solidFill>
              </a:rPr>
              <a:t>: </a:t>
            </a:r>
            <a:r>
              <a:rPr lang="de-DE" sz="1600" dirty="0"/>
              <a:t>01.07. – 31.07.2023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Forecasts: </a:t>
            </a:r>
            <a:r>
              <a:rPr lang="de-DE" sz="1600" dirty="0"/>
              <a:t>12, 13, 14, … ,18 UTC </a:t>
            </a:r>
            <a:br>
              <a:rPr lang="de-DE" sz="1600" dirty="0"/>
            </a:br>
            <a:r>
              <a:rPr lang="de-DE" sz="1600" dirty="0"/>
              <a:t>	             (</a:t>
            </a:r>
            <a:r>
              <a:rPr lang="de-DE" sz="1600" dirty="0" err="1"/>
              <a:t>deterministic</a:t>
            </a:r>
            <a:r>
              <a:rPr lang="de-DE" sz="1600" dirty="0"/>
              <a:t>)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Parameter: </a:t>
            </a:r>
            <a:r>
              <a:rPr lang="de-DE" sz="1600" b="1" dirty="0"/>
              <a:t>Radar </a:t>
            </a:r>
            <a:r>
              <a:rPr lang="de-DE" sz="1600" b="1" dirty="0" err="1"/>
              <a:t>reflectivity</a:t>
            </a:r>
            <a:r>
              <a:rPr lang="de-DE" sz="1600" b="1" dirty="0"/>
              <a:t> (</a:t>
            </a:r>
            <a:r>
              <a:rPr lang="de-DE" sz="1600" b="1" dirty="0" err="1"/>
              <a:t>dBZ</a:t>
            </a:r>
            <a:r>
              <a:rPr lang="de-DE" sz="1600" b="1" dirty="0"/>
              <a:t>)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Score: </a:t>
            </a:r>
            <a:r>
              <a:rPr lang="de-DE" sz="1600" b="1" dirty="0" err="1"/>
              <a:t>fraction</a:t>
            </a:r>
            <a:r>
              <a:rPr lang="de-DE" sz="1600" b="1" dirty="0"/>
              <a:t> </a:t>
            </a:r>
            <a:r>
              <a:rPr lang="de-DE" sz="1600" b="1" dirty="0" err="1"/>
              <a:t>skill</a:t>
            </a:r>
            <a:r>
              <a:rPr lang="de-DE" sz="1600" b="1" dirty="0"/>
              <a:t> score (FSS)</a:t>
            </a:r>
          </a:p>
          <a:p>
            <a:pPr marL="536575">
              <a:spcAft>
                <a:spcPts val="600"/>
              </a:spcAft>
            </a:pPr>
            <a:endParaRPr lang="de-DE" sz="1600" b="1" dirty="0">
              <a:solidFill>
                <a:schemeClr val="tx2"/>
              </a:solidFill>
            </a:endParaRPr>
          </a:p>
          <a:p>
            <a:pPr marL="536575"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STEPS-DWD </a:t>
            </a:r>
            <a:r>
              <a:rPr lang="de-DE" sz="1600" b="1" dirty="0" err="1">
                <a:solidFill>
                  <a:schemeClr val="tx2"/>
                </a:solidFill>
              </a:rPr>
              <a:t>Nowcasting</a:t>
            </a:r>
            <a:r>
              <a:rPr lang="de-DE" sz="1600" b="1" dirty="0">
                <a:solidFill>
                  <a:schemeClr val="tx2"/>
                </a:solidFill>
              </a:rPr>
              <a:t> (</a:t>
            </a:r>
            <a:r>
              <a:rPr lang="de-DE" sz="1600" b="1" dirty="0" err="1">
                <a:solidFill>
                  <a:schemeClr val="tx2"/>
                </a:solidFill>
              </a:rPr>
              <a:t>det</a:t>
            </a:r>
            <a:r>
              <a:rPr lang="de-DE" sz="1600" b="1" dirty="0">
                <a:solidFill>
                  <a:schemeClr val="tx2"/>
                </a:solidFill>
              </a:rPr>
              <a:t>)</a:t>
            </a:r>
          </a:p>
          <a:p>
            <a:pPr marL="536575">
              <a:spcBef>
                <a:spcPts val="600"/>
              </a:spcBef>
              <a:spcAft>
                <a:spcPts val="0"/>
              </a:spcAft>
            </a:pPr>
            <a:r>
              <a:rPr lang="de-DE" sz="1600" b="1" dirty="0">
                <a:solidFill>
                  <a:schemeClr val="tx2"/>
                </a:solidFill>
              </a:rPr>
              <a:t>ICON-D2-RUC </a:t>
            </a:r>
            <a:r>
              <a:rPr lang="de-DE" sz="1600" b="1" dirty="0" err="1">
                <a:solidFill>
                  <a:schemeClr val="tx2"/>
                </a:solidFill>
              </a:rPr>
              <a:t>det</a:t>
            </a:r>
            <a:r>
              <a:rPr lang="de-DE" sz="1600" b="1" dirty="0">
                <a:solidFill>
                  <a:schemeClr val="tx2"/>
                </a:solidFill>
              </a:rPr>
              <a:t>, 2 km, LHN + 3D-rad</a:t>
            </a:r>
          </a:p>
          <a:p>
            <a:pPr marL="536575">
              <a:spcBef>
                <a:spcPts val="600"/>
              </a:spcBef>
              <a:spcAft>
                <a:spcPts val="0"/>
              </a:spcAft>
            </a:pPr>
            <a:endParaRPr lang="de-DE" sz="1600" b="1" dirty="0">
              <a:solidFill>
                <a:schemeClr val="tx2"/>
              </a:solidFill>
            </a:endParaRPr>
          </a:p>
          <a:p>
            <a:pPr marL="536575">
              <a:spcBef>
                <a:spcPts val="600"/>
              </a:spcBef>
              <a:spcAft>
                <a:spcPts val="0"/>
              </a:spcAft>
            </a:pPr>
            <a:endParaRPr lang="de-DE" sz="1600" b="1" dirty="0">
              <a:solidFill>
                <a:schemeClr val="tx2"/>
              </a:solidFill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234912" y="3253242"/>
            <a:ext cx="7216111" cy="3569426"/>
            <a:chOff x="234912" y="3253242"/>
            <a:chExt cx="7216111" cy="3569426"/>
          </a:xfrm>
        </p:grpSpPr>
        <p:sp>
          <p:nvSpPr>
            <p:cNvPr id="23" name="Textfeld 22"/>
            <p:cNvSpPr txBox="1"/>
            <p:nvPr/>
          </p:nvSpPr>
          <p:spPr>
            <a:xfrm rot="16200000">
              <a:off x="-94891" y="3583045"/>
              <a:ext cx="1062607" cy="403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FSS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243812" y="6453336"/>
              <a:ext cx="62072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Lead time [h]</a:t>
              </a:r>
            </a:p>
          </p:txBody>
        </p:sp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9E5423A3-D1C4-47F6-8FF0-FAF6ED7CF483}"/>
              </a:ext>
            </a:extLst>
          </p:cNvPr>
          <p:cNvSpPr txBox="1"/>
          <p:nvPr/>
        </p:nvSpPr>
        <p:spPr>
          <a:xfrm>
            <a:off x="5735638" y="2061434"/>
            <a:ext cx="135379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/>
              <a:t>25 </a:t>
            </a:r>
            <a:r>
              <a:rPr lang="de-DE" sz="2400" b="1" dirty="0" err="1"/>
              <a:t>dBZ</a:t>
            </a:r>
            <a:endParaRPr lang="de-DE" sz="2400" b="1" dirty="0"/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7CFAE37C-81DD-4D01-BEBA-EBD17F129A53}"/>
              </a:ext>
            </a:extLst>
          </p:cNvPr>
          <p:cNvGrpSpPr/>
          <p:nvPr/>
        </p:nvGrpSpPr>
        <p:grpSpPr>
          <a:xfrm>
            <a:off x="7727852" y="3253242"/>
            <a:ext cx="453356" cy="360040"/>
            <a:chOff x="7727852" y="3253242"/>
            <a:chExt cx="453356" cy="360040"/>
          </a:xfrm>
        </p:grpSpPr>
        <p:cxnSp>
          <p:nvCxnSpPr>
            <p:cNvPr id="9" name="Gerader Verbinder 8"/>
            <p:cNvCxnSpPr/>
            <p:nvPr/>
          </p:nvCxnSpPr>
          <p:spPr bwMode="auto">
            <a:xfrm>
              <a:off x="7727852" y="3253242"/>
              <a:ext cx="453356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/>
            <p:cNvCxnSpPr/>
            <p:nvPr/>
          </p:nvCxnSpPr>
          <p:spPr bwMode="auto">
            <a:xfrm>
              <a:off x="7727852" y="3613282"/>
              <a:ext cx="453356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Textfeld 18">
            <a:extLst>
              <a:ext uri="{FF2B5EF4-FFF2-40B4-BE49-F238E27FC236}">
                <a16:creationId xmlns:a16="http://schemas.microsoft.com/office/drawing/2014/main" id="{B5F1C2FF-D1CC-4E6F-A009-E8A2C4CFAC44}"/>
              </a:ext>
            </a:extLst>
          </p:cNvPr>
          <p:cNvSpPr txBox="1"/>
          <p:nvPr/>
        </p:nvSpPr>
        <p:spPr>
          <a:xfrm>
            <a:off x="4530751" y="1383995"/>
            <a:ext cx="1008112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35 km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FC0FCDE0-4565-4D59-8EA6-DC5566002D8D}"/>
              </a:ext>
            </a:extLst>
          </p:cNvPr>
          <p:cNvGrpSpPr/>
          <p:nvPr/>
        </p:nvGrpSpPr>
        <p:grpSpPr>
          <a:xfrm>
            <a:off x="2911" y="1364086"/>
            <a:ext cx="1511328" cy="4977531"/>
            <a:chOff x="-141945" y="1364086"/>
            <a:chExt cx="1511328" cy="4977531"/>
          </a:xfrm>
        </p:grpSpPr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1495CBFC-D397-43F3-AB05-984C5664B171}"/>
                </a:ext>
              </a:extLst>
            </p:cNvPr>
            <p:cNvSpPr txBox="1"/>
            <p:nvPr/>
          </p:nvSpPr>
          <p:spPr>
            <a:xfrm>
              <a:off x="-96688" y="136408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„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Good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“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44AC56B1-0AF9-488A-BE7C-B27232C74708}"/>
                </a:ext>
              </a:extLst>
            </p:cNvPr>
            <p:cNvSpPr txBox="1"/>
            <p:nvPr/>
          </p:nvSpPr>
          <p:spPr>
            <a:xfrm>
              <a:off x="-141945" y="5972285"/>
              <a:ext cx="15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„</a:t>
              </a:r>
              <a:r>
                <a:rPr lang="de-DE" b="1" dirty="0">
                  <a:solidFill>
                    <a:srgbClr val="FF0000"/>
                  </a:solidFill>
                </a:rPr>
                <a:t>Bad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“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3C68439E-E6E3-499C-B1D7-345E38480B31}"/>
              </a:ext>
            </a:extLst>
          </p:cNvPr>
          <p:cNvSpPr txBox="1"/>
          <p:nvPr/>
        </p:nvSpPr>
        <p:spPr>
          <a:xfrm>
            <a:off x="8825335" y="6356683"/>
            <a:ext cx="139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Uli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Blahak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98743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8746BEA-1560-4141-B31D-5AFF79971D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2" t="30958" r="6406" b="10345"/>
          <a:stretch/>
        </p:blipFill>
        <p:spPr>
          <a:xfrm>
            <a:off x="637912" y="977462"/>
            <a:ext cx="6687797" cy="552126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664387" y="1178630"/>
            <a:ext cx="4434703" cy="4842758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</p:spPr>
        <p:txBody>
          <a:bodyPr wrap="square" rtlCol="0">
            <a:noAutofit/>
          </a:bodyPr>
          <a:lstStyle/>
          <a:p>
            <a:pPr>
              <a:spcAft>
                <a:spcPts val="600"/>
              </a:spcAft>
            </a:pPr>
            <a:r>
              <a:rPr lang="de-DE" sz="1600" b="1" dirty="0" err="1">
                <a:solidFill>
                  <a:schemeClr val="tx2"/>
                </a:solidFill>
              </a:rPr>
              <a:t>Period</a:t>
            </a:r>
            <a:r>
              <a:rPr lang="de-DE" sz="1600" b="1" dirty="0">
                <a:solidFill>
                  <a:schemeClr val="tx2"/>
                </a:solidFill>
              </a:rPr>
              <a:t>: </a:t>
            </a:r>
            <a:r>
              <a:rPr lang="de-DE" sz="1600" dirty="0"/>
              <a:t>01.07. – 31.07.2023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Forecasts: </a:t>
            </a:r>
            <a:r>
              <a:rPr lang="de-DE" sz="1600" dirty="0"/>
              <a:t>12, 13, 14, … ,18 UTC </a:t>
            </a:r>
            <a:br>
              <a:rPr lang="de-DE" sz="1600" dirty="0"/>
            </a:br>
            <a:r>
              <a:rPr lang="de-DE" sz="1600" dirty="0"/>
              <a:t>	             (</a:t>
            </a:r>
            <a:r>
              <a:rPr lang="de-DE" sz="1600" dirty="0" err="1"/>
              <a:t>deterministic</a:t>
            </a:r>
            <a:r>
              <a:rPr lang="de-DE" sz="1600" dirty="0"/>
              <a:t>)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Parameter: </a:t>
            </a:r>
            <a:r>
              <a:rPr lang="de-DE" sz="1600" b="1" dirty="0"/>
              <a:t>Radar </a:t>
            </a:r>
            <a:r>
              <a:rPr lang="de-DE" sz="1600" b="1" dirty="0" err="1"/>
              <a:t>reflectivity</a:t>
            </a:r>
            <a:r>
              <a:rPr lang="de-DE" sz="1600" b="1" dirty="0"/>
              <a:t> (</a:t>
            </a:r>
            <a:r>
              <a:rPr lang="de-DE" sz="1600" b="1" dirty="0" err="1"/>
              <a:t>dBZ</a:t>
            </a:r>
            <a:r>
              <a:rPr lang="de-DE" sz="1600" b="1" dirty="0"/>
              <a:t>)</a:t>
            </a:r>
          </a:p>
          <a:p>
            <a:pPr>
              <a:spcAft>
                <a:spcPts val="600"/>
              </a:spcAft>
            </a:pPr>
            <a:r>
              <a:rPr lang="de-DE" sz="1600" b="1" dirty="0">
                <a:solidFill>
                  <a:schemeClr val="tx2"/>
                </a:solidFill>
              </a:rPr>
              <a:t>Score: </a:t>
            </a:r>
            <a:r>
              <a:rPr lang="de-DE" sz="1600" b="1" dirty="0" err="1"/>
              <a:t>fraction</a:t>
            </a:r>
            <a:r>
              <a:rPr lang="de-DE" sz="1600" b="1" dirty="0"/>
              <a:t> </a:t>
            </a:r>
            <a:r>
              <a:rPr lang="de-DE" sz="1600" b="1" dirty="0" err="1"/>
              <a:t>skill</a:t>
            </a:r>
            <a:r>
              <a:rPr lang="de-DE" sz="1600" b="1" dirty="0"/>
              <a:t> score (FSS)</a:t>
            </a:r>
          </a:p>
          <a:p>
            <a:pPr marL="5365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36575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STEPS-DWD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Nowcasting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det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)</a:t>
            </a:r>
          </a:p>
          <a:p>
            <a:pPr marL="5365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ICON-D2-RUC </a:t>
            </a:r>
            <a:r>
              <a:rPr kumimoji="0" lang="de-DE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det</a:t>
            </a:r>
            <a:r>
              <a:rPr kumimoji="0" lang="de-DE" sz="1600" b="1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, 2 km, LHN + 3D-rad</a:t>
            </a:r>
          </a:p>
          <a:p>
            <a:pPr marL="5365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536575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26" name="Gruppieren 25"/>
          <p:cNvGrpSpPr/>
          <p:nvPr/>
        </p:nvGrpSpPr>
        <p:grpSpPr>
          <a:xfrm>
            <a:off x="234912" y="1383995"/>
            <a:ext cx="7216111" cy="5438673"/>
            <a:chOff x="234912" y="1383995"/>
            <a:chExt cx="7216111" cy="5438673"/>
          </a:xfrm>
        </p:grpSpPr>
        <p:sp>
          <p:nvSpPr>
            <p:cNvPr id="17" name="Textfeld 16"/>
            <p:cNvSpPr txBox="1"/>
            <p:nvPr/>
          </p:nvSpPr>
          <p:spPr>
            <a:xfrm>
              <a:off x="4530751" y="1383995"/>
              <a:ext cx="1008112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35 km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 rot="16200000">
              <a:off x="-94891" y="3583045"/>
              <a:ext cx="1062607" cy="403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FSS</a:t>
              </a: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1243812" y="6453336"/>
              <a:ext cx="620721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dirty="0"/>
                <a:t>Lead time</a:t>
              </a:r>
              <a:r>
                <a: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[h]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2911" y="1364086"/>
            <a:ext cx="1511328" cy="4977531"/>
            <a:chOff x="-141945" y="1364086"/>
            <a:chExt cx="1511328" cy="4977531"/>
          </a:xfrm>
        </p:grpSpPr>
        <p:sp>
          <p:nvSpPr>
            <p:cNvPr id="13" name="Textfeld 12"/>
            <p:cNvSpPr txBox="1"/>
            <p:nvPr/>
          </p:nvSpPr>
          <p:spPr>
            <a:xfrm>
              <a:off x="-96688" y="1364086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„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Good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“</a:t>
              </a:r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-141945" y="5972285"/>
              <a:ext cx="15113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„</a:t>
              </a:r>
              <a:r>
                <a:rPr lang="de-DE" b="1" dirty="0">
                  <a:solidFill>
                    <a:srgbClr val="FF0000"/>
                  </a:solidFill>
                </a:rPr>
                <a:t>Bad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“</a:t>
              </a:r>
            </a:p>
          </p:txBody>
        </p:sp>
      </p:grpSp>
      <p:sp>
        <p:nvSpPr>
          <p:cNvPr id="56" name="Textfeld 55">
            <a:extLst>
              <a:ext uri="{FF2B5EF4-FFF2-40B4-BE49-F238E27FC236}">
                <a16:creationId xmlns:a16="http://schemas.microsoft.com/office/drawing/2014/main" id="{9E5423A3-D1C4-47F6-8FF0-FAF6ED7CF483}"/>
              </a:ext>
            </a:extLst>
          </p:cNvPr>
          <p:cNvSpPr txBox="1"/>
          <p:nvPr/>
        </p:nvSpPr>
        <p:spPr>
          <a:xfrm>
            <a:off x="5735638" y="2061434"/>
            <a:ext cx="1353796" cy="461665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25 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dBZ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7CFAE37C-81DD-4D01-BEBA-EBD17F129A53}"/>
              </a:ext>
            </a:extLst>
          </p:cNvPr>
          <p:cNvGrpSpPr/>
          <p:nvPr/>
        </p:nvGrpSpPr>
        <p:grpSpPr>
          <a:xfrm>
            <a:off x="7727852" y="3253242"/>
            <a:ext cx="453356" cy="360040"/>
            <a:chOff x="7727852" y="3253242"/>
            <a:chExt cx="453356" cy="360040"/>
          </a:xfrm>
        </p:grpSpPr>
        <p:cxnSp>
          <p:nvCxnSpPr>
            <p:cNvPr id="9" name="Gerader Verbinder 8"/>
            <p:cNvCxnSpPr/>
            <p:nvPr/>
          </p:nvCxnSpPr>
          <p:spPr bwMode="auto">
            <a:xfrm>
              <a:off x="7727852" y="3253242"/>
              <a:ext cx="453356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Gerader Verbinder 9"/>
            <p:cNvCxnSpPr/>
            <p:nvPr/>
          </p:nvCxnSpPr>
          <p:spPr bwMode="auto">
            <a:xfrm>
              <a:off x="7727852" y="3613282"/>
              <a:ext cx="453356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B6F23DB5-F4F4-4135-8B95-A8D43CF0C996}"/>
              </a:ext>
            </a:extLst>
          </p:cNvPr>
          <p:cNvGrpSpPr/>
          <p:nvPr/>
        </p:nvGrpSpPr>
        <p:grpSpPr>
          <a:xfrm>
            <a:off x="7632848" y="4024820"/>
            <a:ext cx="4223792" cy="1849529"/>
            <a:chOff x="7632848" y="4024820"/>
            <a:chExt cx="4223792" cy="1849529"/>
          </a:xfrm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D87D1E76-7018-455D-B010-59A59F5679B0}"/>
                </a:ext>
              </a:extLst>
            </p:cNvPr>
            <p:cNvGrpSpPr/>
            <p:nvPr/>
          </p:nvGrpSpPr>
          <p:grpSpPr>
            <a:xfrm>
              <a:off x="7632848" y="4024820"/>
              <a:ext cx="4223792" cy="1849529"/>
              <a:chOff x="3318804" y="4497819"/>
              <a:chExt cx="4223792" cy="1849529"/>
            </a:xfrm>
          </p:grpSpPr>
          <p:sp>
            <p:nvSpPr>
              <p:cNvPr id="33" name="Textfeld 32">
                <a:extLst>
                  <a:ext uri="{FF2B5EF4-FFF2-40B4-BE49-F238E27FC236}">
                    <a16:creationId xmlns:a16="http://schemas.microsoft.com/office/drawing/2014/main" id="{38311D62-85B6-4B52-A00F-848C3CAC6449}"/>
                  </a:ext>
                </a:extLst>
              </p:cNvPr>
              <p:cNvSpPr txBox="1"/>
              <p:nvPr/>
            </p:nvSpPr>
            <p:spPr>
              <a:xfrm>
                <a:off x="3318804" y="4497819"/>
                <a:ext cx="4223792" cy="1849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dirty="0">
                    <a:solidFill>
                      <a:srgbClr val="FF0000"/>
                    </a:solidFill>
                  </a:rPr>
                  <a:t>Overlay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: Same </a:t>
                </a: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comparison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5 </a:t>
                </a: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years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ago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dirty="0" err="1">
                    <a:solidFill>
                      <a:srgbClr val="2D4B9B"/>
                    </a:solidFill>
                  </a:rPr>
                  <a:t>Period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: 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26.05. – 25.06.2016 !!!</a:t>
                </a:r>
              </a:p>
              <a:p>
                <a:pPr marL="536575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</a:t>
                </a: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  <a:p>
                <a:pPr marL="536575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1600" b="1" dirty="0" err="1">
                    <a:solidFill>
                      <a:srgbClr val="2D4B9B"/>
                    </a:solidFill>
                  </a:rPr>
                  <a:t>Previous</a:t>
                </a:r>
                <a:r>
                  <a:rPr lang="de-DE" sz="1600" b="1" dirty="0">
                    <a:solidFill>
                      <a:srgbClr val="2D4B9B"/>
                    </a:solidFill>
                  </a:rPr>
                  <a:t> </a:t>
                </a:r>
                <a:r>
                  <a:rPr lang="de-DE" sz="1600" b="1" dirty="0" err="1">
                    <a:solidFill>
                      <a:srgbClr val="2D4B9B"/>
                    </a:solidFill>
                  </a:rPr>
                  <a:t>version</a:t>
                </a:r>
                <a:r>
                  <a:rPr lang="de-DE" sz="1600" b="1" dirty="0">
                    <a:solidFill>
                      <a:srgbClr val="2D4B9B"/>
                    </a:solidFill>
                  </a:rPr>
                  <a:t> </a:t>
                </a:r>
                <a:r>
                  <a:rPr lang="de-DE" sz="1600" b="1" dirty="0" err="1">
                    <a:solidFill>
                      <a:srgbClr val="2D4B9B"/>
                    </a:solidFill>
                  </a:rPr>
                  <a:t>of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 STEPS (</a:t>
                </a: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det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)</a:t>
                </a:r>
              </a:p>
              <a:p>
                <a:pPr marL="536575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COSMO </a:t>
                </a: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det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2.8 km, 1-mom, LHN</a:t>
                </a:r>
              </a:p>
              <a:p>
                <a:pPr marL="536575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12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COSMO </a:t>
                </a:r>
                <a:r>
                  <a:rPr kumimoji="0" lang="de-DE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det</a:t>
                </a:r>
                <a:r>
                  <a:rPr kumimoji="0" lang="de-DE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2D4B9B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rPr>
                  <a:t>, 2.8 km, 2-mom, 3D-rad</a:t>
                </a:r>
              </a:p>
              <a:p>
                <a:pPr marL="536575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2D4B9B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cxnSp>
            <p:nvCxnSpPr>
              <p:cNvPr id="29" name="Gerader Verbinder 28">
                <a:extLst>
                  <a:ext uri="{FF2B5EF4-FFF2-40B4-BE49-F238E27FC236}">
                    <a16:creationId xmlns:a16="http://schemas.microsoft.com/office/drawing/2014/main" id="{0992D4B6-E824-493C-8A51-C051E35574AD}"/>
                  </a:ext>
                </a:extLst>
              </p:cNvPr>
              <p:cNvCxnSpPr/>
              <p:nvPr/>
            </p:nvCxnSpPr>
            <p:spPr bwMode="auto">
              <a:xfrm>
                <a:off x="3431704" y="5445224"/>
                <a:ext cx="453356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0" name="Gerader Verbinder 29">
                <a:extLst>
                  <a:ext uri="{FF2B5EF4-FFF2-40B4-BE49-F238E27FC236}">
                    <a16:creationId xmlns:a16="http://schemas.microsoft.com/office/drawing/2014/main" id="{752515FB-E1F1-47C1-B91B-CC24CA13781E}"/>
                  </a:ext>
                </a:extLst>
              </p:cNvPr>
              <p:cNvCxnSpPr/>
              <p:nvPr/>
            </p:nvCxnSpPr>
            <p:spPr bwMode="auto">
              <a:xfrm>
                <a:off x="3431704" y="5805264"/>
                <a:ext cx="453356" cy="0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374C3986-3FC0-44BC-9F47-48E5A28B4B77}"/>
                </a:ext>
              </a:extLst>
            </p:cNvPr>
            <p:cNvCxnSpPr/>
            <p:nvPr/>
          </p:nvCxnSpPr>
          <p:spPr bwMode="auto">
            <a:xfrm>
              <a:off x="7764884" y="5724748"/>
              <a:ext cx="453356" cy="0"/>
            </a:xfrm>
            <a:prstGeom prst="line">
              <a:avLst/>
            </a:prstGeom>
            <a:solidFill>
              <a:schemeClr val="accent1"/>
            </a:solidFill>
            <a:ln w="508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27" name="Grafik 26">
            <a:extLst>
              <a:ext uri="{FF2B5EF4-FFF2-40B4-BE49-F238E27FC236}">
                <a16:creationId xmlns:a16="http://schemas.microsoft.com/office/drawing/2014/main" id="{68570054-2154-41FC-BAEA-4855F8C8B8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03" t="20158" r="18828" b="62523"/>
          <a:stretch/>
        </p:blipFill>
        <p:spPr>
          <a:xfrm>
            <a:off x="1242288" y="1650379"/>
            <a:ext cx="3061949" cy="4650059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25CF9FF4-F6FA-464D-965C-0DB2DDBDEF50}"/>
              </a:ext>
            </a:extLst>
          </p:cNvPr>
          <p:cNvGrpSpPr/>
          <p:nvPr/>
        </p:nvGrpSpPr>
        <p:grpSpPr>
          <a:xfrm>
            <a:off x="3292351" y="3093989"/>
            <a:ext cx="3219774" cy="1921019"/>
            <a:chOff x="4295800" y="1650256"/>
            <a:chExt cx="3219774" cy="1921019"/>
          </a:xfrm>
        </p:grpSpPr>
        <p:cxnSp>
          <p:nvCxnSpPr>
            <p:cNvPr id="46" name="Gerade Verbindung mit Pfeil 45">
              <a:extLst>
                <a:ext uri="{FF2B5EF4-FFF2-40B4-BE49-F238E27FC236}">
                  <a16:creationId xmlns:a16="http://schemas.microsoft.com/office/drawing/2014/main" id="{4759C4E7-7755-4C44-855D-520D766DF7D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723185" y="1650256"/>
              <a:ext cx="15923" cy="839067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53F2D896-ACC1-42FF-957E-362CD14E3A36}"/>
                </a:ext>
              </a:extLst>
            </p:cNvPr>
            <p:cNvSpPr txBox="1"/>
            <p:nvPr/>
          </p:nvSpPr>
          <p:spPr>
            <a:xfrm>
              <a:off x="4295800" y="2924944"/>
              <a:ext cx="3219774" cy="646331"/>
            </a:xfrm>
            <a:prstGeom prst="rect">
              <a:avLst/>
            </a:prstGeom>
            <a:solidFill>
              <a:srgbClr val="ABC9EA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b="1" dirty="0">
                  <a:solidFill>
                    <a:srgbClr val="FF0000"/>
                  </a:solidFill>
                </a:rPr>
                <a:t>5 </a:t>
              </a:r>
              <a:r>
                <a:rPr lang="de-DE" b="1" dirty="0" err="1">
                  <a:solidFill>
                    <a:srgbClr val="FF0000"/>
                  </a:solidFill>
                </a:rPr>
                <a:t>years</a:t>
              </a:r>
              <a:r>
                <a:rPr lang="de-DE" b="1" dirty="0">
                  <a:solidFill>
                    <a:srgbClr val="FF0000"/>
                  </a:solidFill>
                </a:rPr>
                <a:t> </a:t>
              </a:r>
              <a:r>
                <a:rPr lang="de-DE" b="1" dirty="0" err="1">
                  <a:solidFill>
                    <a:srgbClr val="FF0000"/>
                  </a:solidFill>
                </a:rPr>
                <a:t>of</a:t>
              </a:r>
              <a:r>
                <a:rPr lang="de-DE" b="1" dirty="0">
                  <a:solidFill>
                    <a:srgbClr val="FF0000"/>
                  </a:solidFill>
                </a:rPr>
                <a:t> </a:t>
              </a:r>
              <a:r>
                <a:rPr lang="de-DE" b="1" dirty="0" err="1">
                  <a:solidFill>
                    <a:srgbClr val="FF0000"/>
                  </a:solidFill>
                </a:rPr>
                <a:t>progress</a:t>
              </a:r>
              <a:r>
                <a:rPr lang="de-DE" b="1" dirty="0">
                  <a:solidFill>
                    <a:srgbClr val="FF0000"/>
                  </a:solidFill>
                </a:rPr>
                <a:t> in 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NWP</a:t>
              </a:r>
              <a:endPara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b="1" dirty="0" err="1">
                  <a:solidFill>
                    <a:srgbClr val="000000"/>
                  </a:solidFill>
                </a:rPr>
                <a:t>Caution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different </a:t>
              </a:r>
              <a:r>
                <a:rPr kumimoji="0" lang="de-DE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periods</a:t>
              </a:r>
              <a:r>
                <a:rPr kumimoji="0" lang="de-DE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!</a:t>
              </a:r>
            </a:p>
          </p:txBody>
        </p:sp>
      </p:grpSp>
      <p:sp>
        <p:nvSpPr>
          <p:cNvPr id="32" name="Titel 1"/>
          <p:cNvSpPr>
            <a:spLocks noGrp="1"/>
          </p:cNvSpPr>
          <p:nvPr>
            <p:ph type="title"/>
          </p:nvPr>
        </p:nvSpPr>
        <p:spPr>
          <a:xfrm>
            <a:off x="358700" y="404912"/>
            <a:ext cx="11137900" cy="431800"/>
          </a:xfrm>
        </p:spPr>
        <p:txBody>
          <a:bodyPr/>
          <a:lstStyle/>
          <a:p>
            <a:r>
              <a:rPr lang="de-DE" dirty="0" err="1"/>
              <a:t>Verification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>
                <a:solidFill>
                  <a:srgbClr val="FFC000"/>
                </a:solidFill>
              </a:rPr>
              <a:t>reflectivity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STEPS-</a:t>
            </a:r>
            <a:r>
              <a:rPr lang="de-DE" dirty="0" err="1">
                <a:solidFill>
                  <a:schemeClr val="tx1"/>
                </a:solidFill>
              </a:rPr>
              <a:t>Nowcasting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/>
              <a:t>and</a:t>
            </a:r>
            <a:r>
              <a:rPr lang="de-DE" dirty="0">
                <a:solidFill>
                  <a:srgbClr val="FF0000"/>
                </a:solidFill>
              </a:rPr>
              <a:t> SINFONY-RUC</a:t>
            </a:r>
            <a:br>
              <a:rPr lang="de-DE" dirty="0">
                <a:solidFill>
                  <a:srgbClr val="FF0000"/>
                </a:solidFill>
              </a:rPr>
            </a:br>
            <a:r>
              <a:rPr lang="de-DE" dirty="0">
                <a:solidFill>
                  <a:srgbClr val="FFC000"/>
                </a:solidFill>
              </a:rPr>
              <a:t>vs. Radar </a:t>
            </a:r>
            <a:r>
              <a:rPr lang="de-DE" dirty="0"/>
              <a:t>in 07/2023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61C67426-484A-47EC-AF7E-C8CF69152EF8}"/>
              </a:ext>
            </a:extLst>
          </p:cNvPr>
          <p:cNvSpPr txBox="1"/>
          <p:nvPr/>
        </p:nvSpPr>
        <p:spPr>
          <a:xfrm>
            <a:off x="8825335" y="6356683"/>
            <a:ext cx="139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</a:rPr>
              <a:t>Uli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Blahak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62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3065" y="458733"/>
            <a:ext cx="4687447" cy="443198"/>
          </a:xfrm>
        </p:spPr>
        <p:txBody>
          <a:bodyPr/>
          <a:lstStyle/>
          <a:p>
            <a:r>
              <a:rPr lang="en-GB" sz="3200" dirty="0"/>
              <a:t>The GLORI Digital Twin</a:t>
            </a:r>
            <a:endParaRPr lang="de-DE" sz="3200" dirty="0"/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E56BFE2C-801F-4EB5-A879-B2D3AC178859}"/>
              </a:ext>
            </a:extLst>
          </p:cNvPr>
          <p:cNvSpPr txBox="1"/>
          <p:nvPr/>
        </p:nvSpPr>
        <p:spPr>
          <a:xfrm>
            <a:off x="4786871" y="1230099"/>
            <a:ext cx="32265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Tri-lateral Cooperation</a:t>
            </a:r>
            <a:br>
              <a:rPr kumimoji="0" lang="en-GB" sz="1867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Germany, Italy, Switzerland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2E6D6CAA-42F2-448A-BF8B-8A6D2FB9BAAE}"/>
              </a:ext>
            </a:extLst>
          </p:cNvPr>
          <p:cNvGrpSpPr/>
          <p:nvPr/>
        </p:nvGrpSpPr>
        <p:grpSpPr>
          <a:xfrm>
            <a:off x="718377" y="1335099"/>
            <a:ext cx="6598272" cy="4861220"/>
            <a:chOff x="2684849" y="1510697"/>
            <a:chExt cx="2972425" cy="2280453"/>
          </a:xfrm>
        </p:grpSpPr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7D378943-0A22-47F8-A2B4-8A78E1FBF8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45" t="5860" r="21142" b="5309"/>
            <a:stretch/>
          </p:blipFill>
          <p:spPr>
            <a:xfrm>
              <a:off x="2684849" y="1510697"/>
              <a:ext cx="1591339" cy="1648002"/>
            </a:xfrm>
            <a:prstGeom prst="rect">
              <a:avLst/>
            </a:prstGeom>
          </p:spPr>
        </p:pic>
        <p:sp>
          <p:nvSpPr>
            <p:cNvPr id="61" name="Gleichschenkliges Dreieck 60">
              <a:extLst>
                <a:ext uri="{FF2B5EF4-FFF2-40B4-BE49-F238E27FC236}">
                  <a16:creationId xmlns:a16="http://schemas.microsoft.com/office/drawing/2014/main" id="{14A26398-6DB6-43F3-B042-43D101B134E7}"/>
                </a:ext>
              </a:extLst>
            </p:cNvPr>
            <p:cNvSpPr/>
            <p:nvPr/>
          </p:nvSpPr>
          <p:spPr>
            <a:xfrm>
              <a:off x="3800007" y="1941500"/>
              <a:ext cx="820444" cy="1132949"/>
            </a:xfrm>
            <a:prstGeom prst="triangle">
              <a:avLst>
                <a:gd name="adj" fmla="val 19222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leichschenkliges Dreieck 61">
              <a:extLst>
                <a:ext uri="{FF2B5EF4-FFF2-40B4-BE49-F238E27FC236}">
                  <a16:creationId xmlns:a16="http://schemas.microsoft.com/office/drawing/2014/main" id="{D39DDF5D-8786-4A3D-9FBC-B03161A31D2D}"/>
                </a:ext>
              </a:extLst>
            </p:cNvPr>
            <p:cNvSpPr/>
            <p:nvPr/>
          </p:nvSpPr>
          <p:spPr>
            <a:xfrm rot="17991127">
              <a:off x="3969450" y="1589544"/>
              <a:ext cx="846068" cy="1015275"/>
            </a:xfrm>
            <a:prstGeom prst="triangle">
              <a:avLst>
                <a:gd name="adj" fmla="val 49001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63" name="Picture 4" descr="Alps - Wikipedia">
              <a:extLst>
                <a:ext uri="{FF2B5EF4-FFF2-40B4-BE49-F238E27FC236}">
                  <a16:creationId xmlns:a16="http://schemas.microsoft.com/office/drawing/2014/main" id="{52C5DA8D-997E-46CD-8D62-C495C0F141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8210" y="1986471"/>
              <a:ext cx="1029064" cy="80360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4" name="Google Shape;212;p21">
              <a:extLst>
                <a:ext uri="{FF2B5EF4-FFF2-40B4-BE49-F238E27FC236}">
                  <a16:creationId xmlns:a16="http://schemas.microsoft.com/office/drawing/2014/main" id="{8CCE55B2-1106-465B-990E-00A684525B8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24560" t="34234" r="17216" b="25669"/>
            <a:stretch/>
          </p:blipFill>
          <p:spPr>
            <a:xfrm>
              <a:off x="3684726" y="3053013"/>
              <a:ext cx="1050990" cy="7381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id="{8089D347-B167-4998-874B-F9E286A9DD80}"/>
              </a:ext>
            </a:extLst>
          </p:cNvPr>
          <p:cNvSpPr txBox="1"/>
          <p:nvPr/>
        </p:nvSpPr>
        <p:spPr>
          <a:xfrm>
            <a:off x="640089" y="1023268"/>
            <a:ext cx="383384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33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</a:t>
            </a:r>
            <a:r>
              <a:rPr kumimoji="0" lang="de-DE" sz="2133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storm-resolving</a:t>
            </a:r>
            <a:r>
              <a:rPr kumimoji="0" lang="de-DE" sz="2133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2133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(~3km) </a:t>
            </a: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C95A2F79-7937-47AD-A636-F09F5F3C9A6C}"/>
              </a:ext>
            </a:extLst>
          </p:cNvPr>
          <p:cNvSpPr txBox="1"/>
          <p:nvPr/>
        </p:nvSpPr>
        <p:spPr>
          <a:xfrm>
            <a:off x="5320511" y="4215460"/>
            <a:ext cx="2661716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regional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km-scale </a:t>
            </a:r>
            <a:b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(down to 500 m)</a:t>
            </a: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0153F350-5FC8-44D8-8F60-B4C89106998D}"/>
              </a:ext>
            </a:extLst>
          </p:cNvPr>
          <p:cNvSpPr txBox="1"/>
          <p:nvPr/>
        </p:nvSpPr>
        <p:spPr>
          <a:xfrm>
            <a:off x="7713674" y="2198636"/>
            <a:ext cx="3855529" cy="3354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global-to-regional short-range high resolution Digital Twin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D1051B"/>
                </a:highlight>
                <a:uLnTx/>
                <a:uFillTx/>
                <a:latin typeface="Arial"/>
                <a:ea typeface="+mn-ea"/>
                <a:cs typeface="+mn-cs"/>
              </a:rPr>
              <a:t>configurable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D1051B"/>
                </a:highlight>
                <a:uLnTx/>
                <a:uFillTx/>
                <a:latin typeface="Arial"/>
                <a:ea typeface="+mn-ea"/>
                <a:cs typeface="+mn-cs"/>
              </a:rPr>
              <a:t>on-demand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the prediction capability of the 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D1051B"/>
                </a:highlight>
                <a:uLnTx/>
                <a:uFillTx/>
                <a:latin typeface="Arial"/>
                <a:ea typeface="+mn-ea"/>
                <a:cs typeface="+mn-cs"/>
              </a:rPr>
              <a:t>ICON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earth system model and the Data Assimilation Coding Environment 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D1051B"/>
                </a:highlight>
                <a:uLnTx/>
                <a:uFillTx/>
                <a:latin typeface="Arial"/>
                <a:ea typeface="+mn-ea"/>
                <a:cs typeface="+mn-cs"/>
              </a:rPr>
              <a:t>DACE</a:t>
            </a:r>
            <a:endParaRPr kumimoji="0" lang="en-GB" sz="2133" b="1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ußzeilenplatzhalter 3">
            <a:extLst>
              <a:ext uri="{FF2B5EF4-FFF2-40B4-BE49-F238E27FC236}">
                <a16:creationId xmlns:a16="http://schemas.microsoft.com/office/drawing/2014/main" id="{8D422361-FFA7-42DE-8CE4-B82C0019306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49751" y="6319070"/>
            <a:ext cx="6106439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Chiara Marsigli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38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ustomShape 1"/>
          <p:cNvSpPr/>
          <p:nvPr/>
        </p:nvSpPr>
        <p:spPr>
          <a:xfrm>
            <a:off x="526509" y="405949"/>
            <a:ext cx="6301012" cy="49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High-resolution Data Assimilation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D4B9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95B5ACB3-DC62-468B-93E7-38A6F1C48978}"/>
              </a:ext>
            </a:extLst>
          </p:cNvPr>
          <p:cNvSpPr txBox="1">
            <a:spLocks/>
          </p:cNvSpPr>
          <p:nvPr/>
        </p:nvSpPr>
        <p:spPr>
          <a:xfrm>
            <a:off x="641677" y="1027526"/>
            <a:ext cx="8921092" cy="5040959"/>
          </a:xfrm>
          <a:prstGeom prst="rect">
            <a:avLst/>
          </a:prstGeom>
        </p:spPr>
        <p:txBody>
          <a:bodyPr>
            <a:no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enhanced DA (high-resolution, high-impact weather):</a:t>
            </a:r>
            <a:endParaRPr kumimoji="0" lang="de-DE" sz="2133" b="1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 surface precipitation rates for LHN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radial winds and 3D radar </a:t>
            </a:r>
            <a:r>
              <a:rPr kumimoji="0" lang="en-GB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reflectivities</a:t>
            </a: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data </a:t>
            </a:r>
            <a:b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D, CH, I and near countries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near-surface station data, also crowd-sourced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soil-moisture and wind from satellite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satellite data for moisture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 lidars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microwave radiometers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Raman lidar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wind profiler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frequent uptake</a:t>
            </a:r>
            <a:endParaRPr kumimoji="0" lang="de-DE" sz="2133" b="0" i="0" u="none" strike="noStrike" kern="1200" cap="none" spc="0" normalizeH="0" baseline="0" noProof="0" dirty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00" name="Picture 4" descr="Picture: Radar Network of Deutscher Wetterdienst (Source Deutscher Wetterdienst)">
            <a:extLst>
              <a:ext uri="{FF2B5EF4-FFF2-40B4-BE49-F238E27FC236}">
                <a16:creationId xmlns:a16="http://schemas.microsoft.com/office/drawing/2014/main" id="{B977439A-CD7E-498F-8CAA-0BF943569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71" y="2566232"/>
            <a:ext cx="1794339" cy="253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www.meteoswiss.admin.ch/content/meteoswiss/en/home/mess-und-prognosesysteme/atmosphaere/radarnetz/_jcr_content/content/slideshow/images/weissfluhgipfel_weat.mchimg.width_TWO_COLUMNS.jpg/1521550469460.jpg">
            <a:extLst>
              <a:ext uri="{FF2B5EF4-FFF2-40B4-BE49-F238E27FC236}">
                <a16:creationId xmlns:a16="http://schemas.microsoft.com/office/drawing/2014/main" id="{BF1A9FE4-A418-4294-B0BB-D678F82F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5769" y="1027526"/>
            <a:ext cx="2582563" cy="1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http://www.esa.int/var/esa/storage/images/esa_multimedia/images/2002/07/msg_artist_s_view3/9194795-5-eng-GB/MSG_artist_s_view_mediu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600594" y="2720300"/>
            <a:ext cx="1373145" cy="18326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6373" y="3270338"/>
            <a:ext cx="6381971" cy="2923439"/>
          </a:xfrm>
          <a:prstGeom prst="rect">
            <a:avLst/>
          </a:prstGeom>
        </p:spPr>
      </p:pic>
      <p:sp>
        <p:nvSpPr>
          <p:cNvPr id="9" name="Fußzeilenplatzhalter 3">
            <a:extLst>
              <a:ext uri="{FF2B5EF4-FFF2-40B4-BE49-F238E27FC236}">
                <a16:creationId xmlns:a16="http://schemas.microsoft.com/office/drawing/2014/main" id="{978DDC68-FF4E-4364-8E2A-FBB4A304277D}"/>
              </a:ext>
            </a:extLst>
          </p:cNvPr>
          <p:cNvSpPr txBox="1">
            <a:spLocks/>
          </p:cNvSpPr>
          <p:nvPr/>
        </p:nvSpPr>
        <p:spPr>
          <a:xfrm>
            <a:off x="4349751" y="6319070"/>
            <a:ext cx="6106439" cy="36618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Chiara Marsigli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59B993-9877-4D8F-8427-48CDC67829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6698" y="6245706"/>
            <a:ext cx="1416533" cy="59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2701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chematic of TSMP">
            <a:extLst>
              <a:ext uri="{FF2B5EF4-FFF2-40B4-BE49-F238E27FC236}">
                <a16:creationId xmlns:a16="http://schemas.microsoft.com/office/drawing/2014/main" id="{90654008-DA66-438F-8FB9-D2B00805CE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4548" r="28524" b="7540"/>
          <a:stretch/>
        </p:blipFill>
        <p:spPr bwMode="auto">
          <a:xfrm>
            <a:off x="8163336" y="3818399"/>
            <a:ext cx="3878929" cy="2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Inhaltsplatzhalter 6">
            <a:extLst>
              <a:ext uri="{FF2B5EF4-FFF2-40B4-BE49-F238E27FC236}">
                <a16:creationId xmlns:a16="http://schemas.microsoft.com/office/drawing/2014/main" id="{60B1DE17-6697-4E9F-A3FD-5AE955BB04D4}"/>
              </a:ext>
            </a:extLst>
          </p:cNvPr>
          <p:cNvSpPr txBox="1">
            <a:spLocks/>
          </p:cNvSpPr>
          <p:nvPr/>
        </p:nvSpPr>
        <p:spPr>
          <a:xfrm>
            <a:off x="539606" y="1049573"/>
            <a:ext cx="9828895" cy="4587111"/>
          </a:xfrm>
          <a:prstGeom prst="rect">
            <a:avLst/>
          </a:prstGeom>
        </p:spPr>
        <p:txBody>
          <a:bodyPr>
            <a:normAutofit/>
          </a:bodyPr>
          <a:lstStyle>
            <a:lvl1pPr marL="352425" marR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chemeClr val="tx1"/>
              </a:buClr>
              <a:buSzPct val="95000"/>
              <a:buFont typeface="Wingdings" panose="05000000000000000000" pitchFamily="2" charset="2"/>
              <a:buChar char=""/>
              <a:tabLst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marR="0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physical parameterization 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development: 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turbulence and convection parametrization; 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treatment of orographic gravity waves; 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representation of orographic shading effects on radiative fluxes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perturbation methods for improving the description of the precipitation uncertainty in the 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ensemble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formulation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physics-based parameterization of surface and subsurface flow including groundwater and coupling to the land surface (</a:t>
            </a:r>
            <a:r>
              <a:rPr kumimoji="0" lang="en-GB" sz="2133" b="1" i="0" u="none" strike="noStrike" kern="1200" cap="none" spc="0" normalizeH="0" baseline="0" noProof="0" dirty="0" err="1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ParFlow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C00000"/>
              </a:buClr>
              <a:buSzPct val="9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 representation of the surface energy and water </a:t>
            </a:r>
            <a:b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balances in the model, including the urban parameterization </a:t>
            </a:r>
            <a:b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TERRA_URB</a:t>
            </a: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srgbClr val="1C1C1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9437658D-2C32-40FB-A9B1-212E68A013C6}"/>
              </a:ext>
            </a:extLst>
          </p:cNvPr>
          <p:cNvSpPr txBox="1">
            <a:spLocks/>
          </p:cNvSpPr>
          <p:nvPr/>
        </p:nvSpPr>
        <p:spPr>
          <a:xfrm>
            <a:off x="545099" y="446189"/>
            <a:ext cx="7215376" cy="443198"/>
          </a:xfrm>
          <a:prstGeom prst="rect">
            <a:avLst/>
          </a:prstGeom>
        </p:spPr>
        <p:txBody>
          <a:bodyPr vert="horz" wrap="square" lIns="96000" tIns="0" rIns="96000" bIns="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Model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improvement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de-DE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for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high-resolution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CC2494-C776-4908-9BEA-D71B6DAD1E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7" b="37049"/>
          <a:stretch/>
        </p:blipFill>
        <p:spPr>
          <a:xfrm>
            <a:off x="3163538" y="4913044"/>
            <a:ext cx="4110877" cy="16168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5960DD-2441-499B-8FA0-C4803C0AE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5990" y="1096552"/>
            <a:ext cx="2497901" cy="562531"/>
          </a:xfrm>
          <a:prstGeom prst="rect">
            <a:avLst/>
          </a:prstGeom>
        </p:spPr>
      </p:pic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BCBE79E4-63BB-4002-9FF4-28D6EB39B1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349751" y="6319070"/>
            <a:ext cx="6106439" cy="36618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Chiara Marsigli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73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1468</Words>
  <Application>Microsoft Office PowerPoint</Application>
  <PresentationFormat>Breitbild</PresentationFormat>
  <Paragraphs>197</Paragraphs>
  <Slides>20</Slides>
  <Notes>13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5</vt:i4>
      </vt:variant>
      <vt:variant>
        <vt:lpstr>Folientitel</vt:lpstr>
      </vt:variant>
      <vt:variant>
        <vt:i4>20</vt:i4>
      </vt:variant>
    </vt:vector>
  </HeadingPairs>
  <TitlesOfParts>
    <vt:vector size="33" baseType="lpstr">
      <vt:lpstr>Arial</vt:lpstr>
      <vt:lpstr>Calibri</vt:lpstr>
      <vt:lpstr>DejaVu Sans</vt:lpstr>
      <vt:lpstr>Lucida Grande</vt:lpstr>
      <vt:lpstr>Lucida Grande CE</vt:lpstr>
      <vt:lpstr>Symbol</vt:lpstr>
      <vt:lpstr>Times New Roman</vt:lpstr>
      <vt:lpstr>Wingdings</vt:lpstr>
      <vt:lpstr>Office Theme</vt:lpstr>
      <vt:lpstr>Office Theme</vt:lpstr>
      <vt:lpstr>1_DWD-PowerPoint</vt:lpstr>
      <vt:lpstr>1_Office Theme</vt:lpstr>
      <vt:lpstr>1_DWD Standard Master</vt:lpstr>
      <vt:lpstr>PowerPoint-Präsentation</vt:lpstr>
      <vt:lpstr>PowerPoint-Präsentation</vt:lpstr>
      <vt:lpstr>PowerPoint-Präsentation</vt:lpstr>
      <vt:lpstr>What does „seamless“ mean in the context of nowcasting? One example for SINFONY products</vt:lpstr>
      <vt:lpstr>Verification of reflectivity STEPS-Nowcasting and SINFONY-RUC vs. Radar in 07/2023</vt:lpstr>
      <vt:lpstr>Verification of reflectivity STEPS-Nowcasting and SINFONY-RUC vs. Radar in 07/2023</vt:lpstr>
      <vt:lpstr>The GLORI Digital Twin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Potthast Roland</dc:creator>
  <dc:description/>
  <cp:lastModifiedBy>Zängl Günther</cp:lastModifiedBy>
  <cp:revision>619</cp:revision>
  <dcterms:created xsi:type="dcterms:W3CDTF">2023-02-13T07:03:56Z</dcterms:created>
  <dcterms:modified xsi:type="dcterms:W3CDTF">2024-08-16T07:24:50Z</dcterms:modified>
  <dc:language>de-DE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11</vt:i4>
  </property>
  <property fmtid="{D5CDD505-2E9C-101B-9397-08002B2CF9AE}" pid="3" name="PresentationFormat">
    <vt:lpwstr>Breitbild</vt:lpwstr>
  </property>
  <property fmtid="{D5CDD505-2E9C-101B-9397-08002B2CF9AE}" pid="4" name="Slides">
    <vt:i4>17</vt:i4>
  </property>
</Properties>
</file>