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200" r:id="rId2"/>
    <p:sldMasterId id="2147484212" r:id="rId3"/>
    <p:sldMasterId id="2147484214" r:id="rId4"/>
  </p:sldMasterIdLst>
  <p:notesMasterIdLst>
    <p:notesMasterId r:id="rId39"/>
  </p:notesMasterIdLst>
  <p:handoutMasterIdLst>
    <p:handoutMasterId r:id="rId40"/>
  </p:handoutMasterIdLst>
  <p:sldIdLst>
    <p:sldId id="256" r:id="rId5"/>
    <p:sldId id="257" r:id="rId6"/>
    <p:sldId id="314" r:id="rId7"/>
    <p:sldId id="339" r:id="rId8"/>
    <p:sldId id="340" r:id="rId9"/>
    <p:sldId id="341" r:id="rId10"/>
    <p:sldId id="318" r:id="rId11"/>
    <p:sldId id="372" r:id="rId12"/>
    <p:sldId id="344" r:id="rId13"/>
    <p:sldId id="328" r:id="rId14"/>
    <p:sldId id="342" r:id="rId15"/>
    <p:sldId id="373" r:id="rId16"/>
    <p:sldId id="343" r:id="rId17"/>
    <p:sldId id="345" r:id="rId18"/>
    <p:sldId id="346" r:id="rId19"/>
    <p:sldId id="348" r:id="rId20"/>
    <p:sldId id="349" r:id="rId21"/>
    <p:sldId id="381" r:id="rId22"/>
    <p:sldId id="382" r:id="rId23"/>
    <p:sldId id="383" r:id="rId24"/>
    <p:sldId id="384" r:id="rId25"/>
    <p:sldId id="388" r:id="rId26"/>
    <p:sldId id="389" r:id="rId27"/>
    <p:sldId id="390" r:id="rId28"/>
    <p:sldId id="350" r:id="rId29"/>
    <p:sldId id="333" r:id="rId30"/>
    <p:sldId id="322" r:id="rId31"/>
    <p:sldId id="352" r:id="rId32"/>
    <p:sldId id="353" r:id="rId33"/>
    <p:sldId id="370" r:id="rId34"/>
    <p:sldId id="385" r:id="rId35"/>
    <p:sldId id="387" r:id="rId36"/>
    <p:sldId id="308" r:id="rId37"/>
    <p:sldId id="369" r:id="rId38"/>
  </p:sldIdLst>
  <p:sldSz cx="11522075" cy="6480175"/>
  <p:notesSz cx="6805613" cy="9939338"/>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5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2" autoAdjust="0"/>
    <p:restoredTop sz="96262" autoAdjust="0"/>
  </p:normalViewPr>
  <p:slideViewPr>
    <p:cSldViewPr>
      <p:cViewPr varScale="1">
        <p:scale>
          <a:sx n="109" d="100"/>
          <a:sy n="109" d="100"/>
        </p:scale>
        <p:origin x="1026" y="126"/>
      </p:cViewPr>
      <p:guideLst>
        <p:guide orient="horz" pos="2041"/>
        <p:guide pos="36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4026" y="-108"/>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652C2-26AA-4696-8B47-F3D207CF2C2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039850AE-912C-46EC-9238-BB998E61FC49}">
      <dgm:prSet phldrT="[Κείμενο]" custT="1"/>
      <dgm:spPr>
        <a:solidFill>
          <a:srgbClr val="FF0000"/>
        </a:solidFill>
      </dgm:spPr>
      <dgm:t>
        <a:bodyPr/>
        <a:lstStyle/>
        <a:p>
          <a:r>
            <a:rPr lang="en-US" sz="1400" dirty="0"/>
            <a:t>Wind Speed  </a:t>
          </a:r>
          <a:endParaRPr lang="el-GR" sz="1400" dirty="0"/>
        </a:p>
      </dgm:t>
    </dgm:pt>
    <dgm:pt modelId="{F3E6455F-2538-49A7-96AF-F00225850C9F}" type="parTrans" cxnId="{173F135B-CA62-4D47-94A4-CEDABACB83B5}">
      <dgm:prSet/>
      <dgm:spPr/>
      <dgm:t>
        <a:bodyPr/>
        <a:lstStyle/>
        <a:p>
          <a:endParaRPr lang="el-GR"/>
        </a:p>
      </dgm:t>
    </dgm:pt>
    <dgm:pt modelId="{D663A9C6-9C14-4C2C-AF95-140F8C2055B4}" type="sibTrans" cxnId="{173F135B-CA62-4D47-94A4-CEDABACB83B5}">
      <dgm:prSet/>
      <dgm:spPr/>
      <dgm:t>
        <a:bodyPr/>
        <a:lstStyle/>
        <a:p>
          <a:endParaRPr lang="el-GR"/>
        </a:p>
      </dgm:t>
    </dgm:pt>
    <dgm:pt modelId="{B6907D6A-ED9A-4E58-82B0-CFB7BFD85BA5}">
      <dgm:prSet phldrT="[Κείμενο]" custT="1"/>
      <dgm:spPr/>
      <dgm:t>
        <a:bodyPr/>
        <a:lstStyle/>
        <a:p>
          <a:r>
            <a:rPr lang="en-US" sz="1350" dirty="0">
              <a:solidFill>
                <a:schemeClr val="tx1"/>
              </a:solidFill>
            </a:rPr>
            <a:t>ICON-LAM better predictions than COSMO.</a:t>
          </a:r>
          <a:endParaRPr lang="el-GR" sz="1350" dirty="0">
            <a:solidFill>
              <a:schemeClr val="tx1"/>
            </a:solidFill>
          </a:endParaRPr>
        </a:p>
      </dgm:t>
    </dgm:pt>
    <dgm:pt modelId="{17D519E8-1137-4AE2-B964-B4B74E85689B}" type="parTrans" cxnId="{B76A72EF-E2B8-4261-BA82-F45FA96FAEA0}">
      <dgm:prSet/>
      <dgm:spPr/>
      <dgm:t>
        <a:bodyPr/>
        <a:lstStyle/>
        <a:p>
          <a:endParaRPr lang="el-GR"/>
        </a:p>
      </dgm:t>
    </dgm:pt>
    <dgm:pt modelId="{8F3E045D-BE95-4782-8550-8429E56E652E}" type="sibTrans" cxnId="{B76A72EF-E2B8-4261-BA82-F45FA96FAEA0}">
      <dgm:prSet/>
      <dgm:spPr/>
      <dgm:t>
        <a:bodyPr/>
        <a:lstStyle/>
        <a:p>
          <a:endParaRPr lang="el-GR"/>
        </a:p>
      </dgm:t>
    </dgm:pt>
    <dgm:pt modelId="{C9987C75-8C21-4C85-87B8-C642E71BEFF6}">
      <dgm:prSet phldrT="[Κείμενο]" custT="1"/>
      <dgm:spPr/>
      <dgm:t>
        <a:bodyPr/>
        <a:lstStyle/>
        <a:p>
          <a:r>
            <a:rPr lang="en-US" sz="1350" dirty="0"/>
            <a:t>Overestimation of wind/wind gust and convective and </a:t>
          </a:r>
          <a:r>
            <a:rPr lang="pl-PL" sz="1350" dirty="0" err="1"/>
            <a:t>orographic</a:t>
          </a:r>
          <a:r>
            <a:rPr lang="pl-PL" sz="1350" dirty="0"/>
            <a:t> </a:t>
          </a:r>
          <a:r>
            <a:rPr lang="en-US" sz="1350" dirty="0"/>
            <a:t>situations in warm seasons </a:t>
          </a:r>
          <a:endParaRPr lang="el-GR" sz="1350" dirty="0"/>
        </a:p>
      </dgm:t>
    </dgm:pt>
    <dgm:pt modelId="{74CB7331-2610-4C93-BBFE-FA5E9B6BED40}" type="parTrans" cxnId="{ABA4AEA3-154F-4FA0-9B2B-D7BEACEC3C5F}">
      <dgm:prSet/>
      <dgm:spPr/>
      <dgm:t>
        <a:bodyPr/>
        <a:lstStyle/>
        <a:p>
          <a:endParaRPr lang="el-GR"/>
        </a:p>
      </dgm:t>
    </dgm:pt>
    <dgm:pt modelId="{0CCD8159-A6D0-4A58-A7BF-B1F9B647F622}" type="sibTrans" cxnId="{ABA4AEA3-154F-4FA0-9B2B-D7BEACEC3C5F}">
      <dgm:prSet/>
      <dgm:spPr/>
      <dgm:t>
        <a:bodyPr/>
        <a:lstStyle/>
        <a:p>
          <a:endParaRPr lang="el-GR"/>
        </a:p>
      </dgm:t>
    </dgm:pt>
    <dgm:pt modelId="{CA9D8299-D587-469F-BFE7-3EA2799FF8C2}">
      <dgm:prSet phldrT="[Κείμενο]" custT="1"/>
      <dgm:spPr>
        <a:solidFill>
          <a:srgbClr val="00B050"/>
        </a:solidFill>
      </dgm:spPr>
      <dgm:t>
        <a:bodyPr/>
        <a:lstStyle/>
        <a:p>
          <a:r>
            <a:rPr lang="en-US" sz="1600" dirty="0"/>
            <a:t>Temp</a:t>
          </a:r>
          <a:endParaRPr lang="el-GR" sz="1600" dirty="0"/>
        </a:p>
      </dgm:t>
    </dgm:pt>
    <dgm:pt modelId="{BC3C86DC-5098-40C9-A297-88E99C77BC20}" type="parTrans" cxnId="{AB15FA4C-107A-420B-A79F-CF21DA0254C4}">
      <dgm:prSet/>
      <dgm:spPr/>
      <dgm:t>
        <a:bodyPr/>
        <a:lstStyle/>
        <a:p>
          <a:endParaRPr lang="el-GR"/>
        </a:p>
      </dgm:t>
    </dgm:pt>
    <dgm:pt modelId="{389E02BD-FE1F-4E9A-AAD0-C6268A314A31}" type="sibTrans" cxnId="{AB15FA4C-107A-420B-A79F-CF21DA0254C4}">
      <dgm:prSet/>
      <dgm:spPr/>
      <dgm:t>
        <a:bodyPr/>
        <a:lstStyle/>
        <a:p>
          <a:endParaRPr lang="el-GR"/>
        </a:p>
      </dgm:t>
    </dgm:pt>
    <dgm:pt modelId="{D98AB2BA-8C76-4C16-B0CE-76FEBAA757CC}">
      <dgm:prSet phldrT="[Κείμενο]" custT="1"/>
      <dgm:spPr/>
      <dgm:t>
        <a:bodyPr/>
        <a:lstStyle/>
        <a:p>
          <a:r>
            <a:rPr lang="en-US" sz="1350" dirty="0">
              <a:solidFill>
                <a:schemeClr val="tx1"/>
              </a:solidFill>
            </a:rPr>
            <a:t>ICON-LAM better predictions than COSMO.</a:t>
          </a:r>
          <a:endParaRPr lang="el-GR" sz="1350" dirty="0">
            <a:solidFill>
              <a:schemeClr val="tx1"/>
            </a:solidFill>
          </a:endParaRPr>
        </a:p>
      </dgm:t>
    </dgm:pt>
    <dgm:pt modelId="{AFBD7728-0C66-4071-B11F-BB514B6C79BE}" type="parTrans" cxnId="{A4DD3FBF-7B18-4D60-A42A-B0EFB438FD0E}">
      <dgm:prSet/>
      <dgm:spPr/>
      <dgm:t>
        <a:bodyPr/>
        <a:lstStyle/>
        <a:p>
          <a:endParaRPr lang="el-GR"/>
        </a:p>
      </dgm:t>
    </dgm:pt>
    <dgm:pt modelId="{7BF2762A-07B1-4FCD-A83C-8E250A21420F}" type="sibTrans" cxnId="{A4DD3FBF-7B18-4D60-A42A-B0EFB438FD0E}">
      <dgm:prSet/>
      <dgm:spPr/>
      <dgm:t>
        <a:bodyPr/>
        <a:lstStyle/>
        <a:p>
          <a:endParaRPr lang="el-GR"/>
        </a:p>
      </dgm:t>
    </dgm:pt>
    <dgm:pt modelId="{49350BE0-CA82-4756-A9EB-12108553F000}">
      <dgm:prSet phldrT="[Κείμενο]" custT="1"/>
      <dgm:spPr/>
      <dgm:t>
        <a:bodyPr/>
        <a:lstStyle/>
        <a:p>
          <a:r>
            <a:rPr lang="en-US" sz="1350" dirty="0"/>
            <a:t>Nighttime overestimation is reported.</a:t>
          </a:r>
          <a:endParaRPr lang="el-GR" sz="1350" dirty="0"/>
        </a:p>
      </dgm:t>
    </dgm:pt>
    <dgm:pt modelId="{C89BFBFC-67BE-4654-BBD4-3AC1FA79D187}" type="parTrans" cxnId="{FCD84554-3196-4B3C-B00E-D0577059092D}">
      <dgm:prSet/>
      <dgm:spPr/>
      <dgm:t>
        <a:bodyPr/>
        <a:lstStyle/>
        <a:p>
          <a:endParaRPr lang="el-GR"/>
        </a:p>
      </dgm:t>
    </dgm:pt>
    <dgm:pt modelId="{8744C403-0E93-49CE-89E5-16F0EF25792D}" type="sibTrans" cxnId="{FCD84554-3196-4B3C-B00E-D0577059092D}">
      <dgm:prSet/>
      <dgm:spPr/>
      <dgm:t>
        <a:bodyPr/>
        <a:lstStyle/>
        <a:p>
          <a:endParaRPr lang="el-GR"/>
        </a:p>
      </dgm:t>
    </dgm:pt>
    <dgm:pt modelId="{41E61A92-54FC-479C-9AA7-045B5A0B0DD3}">
      <dgm:prSet phldrT="[Κείμενο]" custT="1"/>
      <dgm:spPr/>
      <dgm:t>
        <a:bodyPr/>
        <a:lstStyle/>
        <a:p>
          <a:r>
            <a:rPr lang="en-US" sz="1400" dirty="0"/>
            <a:t>Clouds</a:t>
          </a:r>
        </a:p>
        <a:p>
          <a:r>
            <a:rPr lang="en-US" sz="1400" dirty="0"/>
            <a:t>Fog</a:t>
          </a:r>
          <a:endParaRPr lang="el-GR" sz="1400" dirty="0"/>
        </a:p>
      </dgm:t>
    </dgm:pt>
    <dgm:pt modelId="{AFEAA9D7-B6CF-4555-8F63-7A6254F1309C}" type="parTrans" cxnId="{F3767959-3949-482D-B364-A672CF9363A1}">
      <dgm:prSet/>
      <dgm:spPr/>
      <dgm:t>
        <a:bodyPr/>
        <a:lstStyle/>
        <a:p>
          <a:endParaRPr lang="el-GR"/>
        </a:p>
      </dgm:t>
    </dgm:pt>
    <dgm:pt modelId="{CE916A77-B311-49F2-A805-F7996AFE61D3}" type="sibTrans" cxnId="{F3767959-3949-482D-B364-A672CF9363A1}">
      <dgm:prSet/>
      <dgm:spPr/>
      <dgm:t>
        <a:bodyPr/>
        <a:lstStyle/>
        <a:p>
          <a:endParaRPr lang="el-GR"/>
        </a:p>
      </dgm:t>
    </dgm:pt>
    <dgm:pt modelId="{BE9CE255-0F05-461F-9E00-7E1BBCCA3C16}">
      <dgm:prSet phldrT="[Κείμενο]" custT="1"/>
      <dgm:spPr/>
      <dgm:t>
        <a:bodyPr/>
        <a:lstStyle/>
        <a:p>
          <a:r>
            <a:rPr lang="en-US" sz="1350" dirty="0">
              <a:solidFill>
                <a:schemeClr val="tx1"/>
              </a:solidFill>
            </a:rPr>
            <a:t>Better cloud  predictions of ICON-LAM than COSMO especially for low-level clouds.</a:t>
          </a:r>
          <a:endParaRPr lang="el-GR" sz="1350" dirty="0">
            <a:solidFill>
              <a:schemeClr val="tx1"/>
            </a:solidFill>
          </a:endParaRPr>
        </a:p>
      </dgm:t>
    </dgm:pt>
    <dgm:pt modelId="{2291DD38-DE1A-41EF-AD4F-B005A5560DBE}" type="parTrans" cxnId="{315D55CC-65FF-4B74-BDE8-464A4254CE1E}">
      <dgm:prSet/>
      <dgm:spPr/>
      <dgm:t>
        <a:bodyPr/>
        <a:lstStyle/>
        <a:p>
          <a:endParaRPr lang="el-GR"/>
        </a:p>
      </dgm:t>
    </dgm:pt>
    <dgm:pt modelId="{8837E7AA-0C13-498D-AC3E-C4578F8CCC59}" type="sibTrans" cxnId="{315D55CC-65FF-4B74-BDE8-464A4254CE1E}">
      <dgm:prSet/>
      <dgm:spPr/>
      <dgm:t>
        <a:bodyPr/>
        <a:lstStyle/>
        <a:p>
          <a:endParaRPr lang="el-GR"/>
        </a:p>
      </dgm:t>
    </dgm:pt>
    <dgm:pt modelId="{296083EE-C795-4E26-8DA2-F9D3026412AD}">
      <dgm:prSet phldrT="[Κείμενο]" custT="1"/>
      <dgm:spPr/>
      <dgm:t>
        <a:bodyPr/>
        <a:lstStyle/>
        <a:p>
          <a:r>
            <a:rPr lang="en-US" sz="1350" dirty="0"/>
            <a:t>False alarms and  fog risk overestimation of ICON-LAM are reported, but less than COSMO, especially in winter. </a:t>
          </a:r>
          <a:endParaRPr lang="el-GR" sz="1350" dirty="0"/>
        </a:p>
      </dgm:t>
    </dgm:pt>
    <dgm:pt modelId="{E3FA165C-4084-43F8-8AD7-8057C2EE181C}" type="parTrans" cxnId="{2755A6A6-4484-4A19-B0AE-A0BF07C93131}">
      <dgm:prSet/>
      <dgm:spPr/>
      <dgm:t>
        <a:bodyPr/>
        <a:lstStyle/>
        <a:p>
          <a:endParaRPr lang="el-GR"/>
        </a:p>
      </dgm:t>
    </dgm:pt>
    <dgm:pt modelId="{99E2A683-5D32-4B42-8C2F-1026370B794C}" type="sibTrans" cxnId="{2755A6A6-4484-4A19-B0AE-A0BF07C93131}">
      <dgm:prSet/>
      <dgm:spPr/>
      <dgm:t>
        <a:bodyPr/>
        <a:lstStyle/>
        <a:p>
          <a:endParaRPr lang="el-GR"/>
        </a:p>
      </dgm:t>
    </dgm:pt>
    <dgm:pt modelId="{3369AF06-BF58-4B02-9085-FE781B5F7FAA}">
      <dgm:prSet phldrT="[Κείμενο]" custT="1"/>
      <dgm:spPr>
        <a:solidFill>
          <a:srgbClr val="92D050"/>
        </a:solidFill>
      </dgm:spPr>
      <dgm:t>
        <a:bodyPr/>
        <a:lstStyle/>
        <a:p>
          <a:r>
            <a:rPr lang="en-US" sz="1400" dirty="0" err="1"/>
            <a:t>Preci</a:t>
          </a:r>
          <a:r>
            <a:rPr lang="pl-PL" sz="1400" dirty="0"/>
            <a:t>p</a:t>
          </a:r>
          <a:endParaRPr lang="el-GR" sz="1400" dirty="0"/>
        </a:p>
      </dgm:t>
    </dgm:pt>
    <dgm:pt modelId="{82C78E6B-0EFA-4ECE-A9AA-C9C170A3A81F}" type="parTrans" cxnId="{7EF69448-6DE7-4C99-91DE-1A142428574A}">
      <dgm:prSet/>
      <dgm:spPr/>
      <dgm:t>
        <a:bodyPr/>
        <a:lstStyle/>
        <a:p>
          <a:endParaRPr lang="el-GR"/>
        </a:p>
      </dgm:t>
    </dgm:pt>
    <dgm:pt modelId="{C98E2E98-2031-49ED-A171-EDF811A5B05F}" type="sibTrans" cxnId="{7EF69448-6DE7-4C99-91DE-1A142428574A}">
      <dgm:prSet/>
      <dgm:spPr/>
      <dgm:t>
        <a:bodyPr/>
        <a:lstStyle/>
        <a:p>
          <a:endParaRPr lang="el-GR"/>
        </a:p>
      </dgm:t>
    </dgm:pt>
    <dgm:pt modelId="{BE1EB4EC-FC8E-4F88-9E11-2CF6C32B56C4}">
      <dgm:prSet custT="1"/>
      <dgm:spPr/>
      <dgm:t>
        <a:bodyPr/>
        <a:lstStyle/>
        <a:p>
          <a:r>
            <a:rPr lang="en-US" sz="1400" u="sng" dirty="0"/>
            <a:t>More contradictory opinions about precipitation performance.</a:t>
          </a:r>
          <a:endParaRPr lang="el-GR" sz="1400" u="sng" dirty="0"/>
        </a:p>
      </dgm:t>
    </dgm:pt>
    <dgm:pt modelId="{07E369A4-3C1B-48C8-BBC9-F4517088A219}" type="parTrans" cxnId="{95B59975-2A1F-49EF-85E0-3FC848349024}">
      <dgm:prSet/>
      <dgm:spPr/>
      <dgm:t>
        <a:bodyPr/>
        <a:lstStyle/>
        <a:p>
          <a:endParaRPr lang="el-GR"/>
        </a:p>
      </dgm:t>
    </dgm:pt>
    <dgm:pt modelId="{A34BED2B-F38E-4E22-AA60-A51396DBB6D8}" type="sibTrans" cxnId="{95B59975-2A1F-49EF-85E0-3FC848349024}">
      <dgm:prSet/>
      <dgm:spPr/>
      <dgm:t>
        <a:bodyPr/>
        <a:lstStyle/>
        <a:p>
          <a:endParaRPr lang="el-GR"/>
        </a:p>
      </dgm:t>
    </dgm:pt>
    <dgm:pt modelId="{3D4BF783-DF89-402A-A2A4-285C167A6EF7}">
      <dgm:prSet custT="1"/>
      <dgm:spPr/>
      <dgm:t>
        <a:bodyPr/>
        <a:lstStyle/>
        <a:p>
          <a:r>
            <a:rPr lang="en-US" sz="1400" u="sng" dirty="0"/>
            <a:t>ICON-IT  Poor prediction</a:t>
          </a:r>
          <a:r>
            <a:rPr lang="en-US" sz="900" u="sng" dirty="0"/>
            <a:t> </a:t>
          </a:r>
          <a:r>
            <a:rPr lang="en-US" sz="1400" u="sng" dirty="0"/>
            <a:t>of severe summertime deep convection hail events with misses  and better performance of IFS in comparison to local models. </a:t>
          </a:r>
          <a:endParaRPr lang="el-GR" sz="1400" u="sng" dirty="0"/>
        </a:p>
      </dgm:t>
    </dgm:pt>
    <dgm:pt modelId="{25C473CA-CB79-4DDF-86DE-CF7EA3F4C98C}" type="parTrans" cxnId="{99BAF15F-FBB4-422E-8BEF-3CB37DDBC52E}">
      <dgm:prSet/>
      <dgm:spPr/>
      <dgm:t>
        <a:bodyPr/>
        <a:lstStyle/>
        <a:p>
          <a:endParaRPr lang="el-GR"/>
        </a:p>
      </dgm:t>
    </dgm:pt>
    <dgm:pt modelId="{A9C1C614-4206-40E4-8B9A-4307162F503B}" type="sibTrans" cxnId="{99BAF15F-FBB4-422E-8BEF-3CB37DDBC52E}">
      <dgm:prSet/>
      <dgm:spPr/>
      <dgm:t>
        <a:bodyPr/>
        <a:lstStyle/>
        <a:p>
          <a:endParaRPr lang="el-GR"/>
        </a:p>
      </dgm:t>
    </dgm:pt>
    <dgm:pt modelId="{055BC412-36DC-4C75-B4DD-CFFD56F5F87A}">
      <dgm:prSet custT="1"/>
      <dgm:spPr/>
      <dgm:t>
        <a:bodyPr/>
        <a:lstStyle/>
        <a:p>
          <a:r>
            <a:rPr lang="en-US" sz="1400" u="sng" dirty="0"/>
            <a:t>ICON-IT Nighttime convection inhibition resulting in poor deep convection  overnight  </a:t>
          </a:r>
          <a:endParaRPr lang="el-GR" sz="1400" u="sng" dirty="0"/>
        </a:p>
      </dgm:t>
    </dgm:pt>
    <dgm:pt modelId="{572FEBA8-C415-4423-BAA3-E6F3252886C7}" type="parTrans" cxnId="{5F2F8C59-07F8-40F2-8832-7352DA991C75}">
      <dgm:prSet/>
      <dgm:spPr/>
      <dgm:t>
        <a:bodyPr/>
        <a:lstStyle/>
        <a:p>
          <a:endParaRPr lang="el-GR"/>
        </a:p>
      </dgm:t>
    </dgm:pt>
    <dgm:pt modelId="{271CA0F8-6DD6-4951-B98F-FC9E55FF6AD7}" type="sibTrans" cxnId="{5F2F8C59-07F8-40F2-8832-7352DA991C75}">
      <dgm:prSet/>
      <dgm:spPr/>
      <dgm:t>
        <a:bodyPr/>
        <a:lstStyle/>
        <a:p>
          <a:endParaRPr lang="el-GR"/>
        </a:p>
      </dgm:t>
    </dgm:pt>
    <dgm:pt modelId="{CBF692FD-B0D8-45A5-B717-863A3333E7D4}">
      <dgm:prSet custT="1"/>
      <dgm:spPr/>
      <dgm:t>
        <a:bodyPr/>
        <a:lstStyle/>
        <a:p>
          <a:r>
            <a:rPr lang="en-US" sz="1400" u="sng" dirty="0"/>
            <a:t>Comparable or even better predictions for COSMO for frontal precipitation in winter season.</a:t>
          </a:r>
          <a:endParaRPr lang="el-GR" sz="1400" u="sng" dirty="0"/>
        </a:p>
      </dgm:t>
    </dgm:pt>
    <dgm:pt modelId="{39160DEE-8493-459C-8C9F-DEEA0D69AA64}" type="parTrans" cxnId="{D7699F82-CCAE-4F7F-91FD-25C715807EA4}">
      <dgm:prSet/>
      <dgm:spPr/>
      <dgm:t>
        <a:bodyPr/>
        <a:lstStyle/>
        <a:p>
          <a:endParaRPr lang="el-GR"/>
        </a:p>
      </dgm:t>
    </dgm:pt>
    <dgm:pt modelId="{6501DCE4-7E51-481B-BF8B-A2F4A2E9B9DC}" type="sibTrans" cxnId="{D7699F82-CCAE-4F7F-91FD-25C715807EA4}">
      <dgm:prSet/>
      <dgm:spPr/>
      <dgm:t>
        <a:bodyPr/>
        <a:lstStyle/>
        <a:p>
          <a:endParaRPr lang="el-GR"/>
        </a:p>
      </dgm:t>
    </dgm:pt>
    <dgm:pt modelId="{7AEC9BDF-F26D-42C5-8112-1F1F3E97355E}">
      <dgm:prSet custT="1"/>
      <dgm:spPr/>
      <dgm:t>
        <a:bodyPr/>
        <a:lstStyle/>
        <a:p>
          <a:r>
            <a:rPr lang="en-US" sz="1400" u="sng" dirty="0"/>
            <a:t>The precipitation area is better forecasted than the amounts which can be wrong.</a:t>
          </a:r>
          <a:endParaRPr lang="el-GR" sz="1400" u="sng" dirty="0"/>
        </a:p>
      </dgm:t>
    </dgm:pt>
    <dgm:pt modelId="{1E6AC486-2D50-432A-84E3-FDD577BF81AE}" type="parTrans" cxnId="{F2212436-F1DD-4FEC-A044-4D489FE2FB8C}">
      <dgm:prSet/>
      <dgm:spPr/>
      <dgm:t>
        <a:bodyPr/>
        <a:lstStyle/>
        <a:p>
          <a:endParaRPr lang="el-GR"/>
        </a:p>
      </dgm:t>
    </dgm:pt>
    <dgm:pt modelId="{61ED556E-8782-4BC7-A497-0EF9B8FFE3C4}" type="sibTrans" cxnId="{F2212436-F1DD-4FEC-A044-4D489FE2FB8C}">
      <dgm:prSet/>
      <dgm:spPr/>
      <dgm:t>
        <a:bodyPr/>
        <a:lstStyle/>
        <a:p>
          <a:endParaRPr lang="el-GR"/>
        </a:p>
      </dgm:t>
    </dgm:pt>
    <dgm:pt modelId="{6A2899DD-29F9-4BDA-84F5-8398179C862B}">
      <dgm:prSet custT="1"/>
      <dgm:spPr/>
      <dgm:t>
        <a:bodyPr/>
        <a:lstStyle/>
        <a:p>
          <a:r>
            <a:rPr lang="en-US" sz="1400" u="sng" dirty="0">
              <a:solidFill>
                <a:schemeClr val="tx1"/>
              </a:solidFill>
            </a:rPr>
            <a:t>Better predictions of ICON than COSMO in summer convective and orographic conditions , </a:t>
          </a:r>
          <a:r>
            <a:rPr lang="en-US" sz="1400" u="sng" dirty="0"/>
            <a:t>although events and rainfall amounts overestimation is often reported.</a:t>
          </a:r>
          <a:endParaRPr lang="el-GR" sz="1400" u="sng" dirty="0"/>
        </a:p>
      </dgm:t>
    </dgm:pt>
    <dgm:pt modelId="{21168A8A-B948-4E4F-AAEF-92A1C2576CE6}" type="parTrans" cxnId="{234ACE66-7C43-4E43-B058-FCEA377B86C2}">
      <dgm:prSet/>
      <dgm:spPr/>
      <dgm:t>
        <a:bodyPr/>
        <a:lstStyle/>
        <a:p>
          <a:endParaRPr lang="el-GR"/>
        </a:p>
      </dgm:t>
    </dgm:pt>
    <dgm:pt modelId="{25A45F06-5611-48F4-AE14-AE4E092CAD98}" type="sibTrans" cxnId="{234ACE66-7C43-4E43-B058-FCEA377B86C2}">
      <dgm:prSet/>
      <dgm:spPr/>
      <dgm:t>
        <a:bodyPr/>
        <a:lstStyle/>
        <a:p>
          <a:endParaRPr lang="el-GR"/>
        </a:p>
      </dgm:t>
    </dgm:pt>
    <dgm:pt modelId="{BA015D26-6CB2-4C06-9940-8ACE09E54964}">
      <dgm:prSet custT="1"/>
      <dgm:spPr/>
      <dgm:t>
        <a:bodyPr/>
        <a:lstStyle/>
        <a:p>
          <a:r>
            <a:rPr lang="en-US" sz="1400" u="sng" dirty="0"/>
            <a:t>The 700hpa humidity map does not affect ICON-IT predictions as much as COSMO-IT</a:t>
          </a:r>
          <a:endParaRPr lang="el-GR" sz="1400" u="sng" dirty="0"/>
        </a:p>
      </dgm:t>
    </dgm:pt>
    <dgm:pt modelId="{D641E4B7-E7CC-41E5-8CB3-1447FB936E29}" type="sibTrans" cxnId="{168F689D-A947-45E0-BD48-3FA4E5A96212}">
      <dgm:prSet/>
      <dgm:spPr/>
      <dgm:t>
        <a:bodyPr/>
        <a:lstStyle/>
        <a:p>
          <a:endParaRPr lang="el-GR"/>
        </a:p>
      </dgm:t>
    </dgm:pt>
    <dgm:pt modelId="{7FB902EF-C70C-4D13-BC3C-74EDEBDDD11C}" type="parTrans" cxnId="{168F689D-A947-45E0-BD48-3FA4E5A96212}">
      <dgm:prSet/>
      <dgm:spPr/>
      <dgm:t>
        <a:bodyPr/>
        <a:lstStyle/>
        <a:p>
          <a:endParaRPr lang="el-GR"/>
        </a:p>
      </dgm:t>
    </dgm:pt>
    <dgm:pt modelId="{E0CF07E2-4D7D-4FDC-9E4A-42092DF5AF1A}" type="pres">
      <dgm:prSet presAssocID="{BB1652C2-26AA-4696-8B47-F3D207CF2C29}" presName="linearFlow" presStyleCnt="0">
        <dgm:presLayoutVars>
          <dgm:dir/>
          <dgm:animLvl val="lvl"/>
          <dgm:resizeHandles val="exact"/>
        </dgm:presLayoutVars>
      </dgm:prSet>
      <dgm:spPr/>
    </dgm:pt>
    <dgm:pt modelId="{492ED9C8-D80F-4E94-BC47-BCB61818DE99}" type="pres">
      <dgm:prSet presAssocID="{039850AE-912C-46EC-9238-BB998E61FC49}" presName="composite" presStyleCnt="0"/>
      <dgm:spPr/>
    </dgm:pt>
    <dgm:pt modelId="{65F5BE3B-46BA-429F-AE51-3F6CAC7DC48B}" type="pres">
      <dgm:prSet presAssocID="{039850AE-912C-46EC-9238-BB998E61FC49}" presName="parentText" presStyleLbl="alignNode1" presStyleIdx="0" presStyleCnt="4">
        <dgm:presLayoutVars>
          <dgm:chMax val="1"/>
          <dgm:bulletEnabled val="1"/>
        </dgm:presLayoutVars>
      </dgm:prSet>
      <dgm:spPr/>
    </dgm:pt>
    <dgm:pt modelId="{2EA14FCB-A305-456D-94AA-0B640990EDD0}" type="pres">
      <dgm:prSet presAssocID="{039850AE-912C-46EC-9238-BB998E61FC49}" presName="descendantText" presStyleLbl="alignAcc1" presStyleIdx="0" presStyleCnt="4" custScaleY="100000" custLinFactNeighborX="924" custLinFactNeighborY="2431">
        <dgm:presLayoutVars>
          <dgm:bulletEnabled val="1"/>
        </dgm:presLayoutVars>
      </dgm:prSet>
      <dgm:spPr/>
    </dgm:pt>
    <dgm:pt modelId="{024EB57B-B492-4AFB-8C60-2742EEFC0A8D}" type="pres">
      <dgm:prSet presAssocID="{D663A9C6-9C14-4C2C-AF95-140F8C2055B4}" presName="sp" presStyleCnt="0"/>
      <dgm:spPr/>
    </dgm:pt>
    <dgm:pt modelId="{F20D50CD-BB2A-461E-A966-E46FAD02ED2E}" type="pres">
      <dgm:prSet presAssocID="{CA9D8299-D587-469F-BFE7-3EA2799FF8C2}" presName="composite" presStyleCnt="0"/>
      <dgm:spPr/>
    </dgm:pt>
    <dgm:pt modelId="{D8747FBB-9CD9-4AD2-B995-8831D1FAB65A}" type="pres">
      <dgm:prSet presAssocID="{CA9D8299-D587-469F-BFE7-3EA2799FF8C2}" presName="parentText" presStyleLbl="alignNode1" presStyleIdx="1" presStyleCnt="4" custLinFactNeighborY="-5732">
        <dgm:presLayoutVars>
          <dgm:chMax val="1"/>
          <dgm:bulletEnabled val="1"/>
        </dgm:presLayoutVars>
      </dgm:prSet>
      <dgm:spPr/>
    </dgm:pt>
    <dgm:pt modelId="{4B51EDF6-3D35-414B-9DA4-F533671BEE02}" type="pres">
      <dgm:prSet presAssocID="{CA9D8299-D587-469F-BFE7-3EA2799FF8C2}" presName="descendantText" presStyleLbl="alignAcc1" presStyleIdx="1" presStyleCnt="4" custLinFactNeighborY="-8820">
        <dgm:presLayoutVars>
          <dgm:bulletEnabled val="1"/>
        </dgm:presLayoutVars>
      </dgm:prSet>
      <dgm:spPr/>
    </dgm:pt>
    <dgm:pt modelId="{B4F04156-FBC6-48ED-9E47-2EBBA226DB25}" type="pres">
      <dgm:prSet presAssocID="{389E02BD-FE1F-4E9A-AAD0-C6268A314A31}" presName="sp" presStyleCnt="0"/>
      <dgm:spPr/>
    </dgm:pt>
    <dgm:pt modelId="{6EB0C68A-E566-493B-A946-7353E67394DB}" type="pres">
      <dgm:prSet presAssocID="{41E61A92-54FC-479C-9AA7-045B5A0B0DD3}" presName="composite" presStyleCnt="0"/>
      <dgm:spPr/>
    </dgm:pt>
    <dgm:pt modelId="{F72F4B5E-6083-41D9-982A-4877B38FDB44}" type="pres">
      <dgm:prSet presAssocID="{41E61A92-54FC-479C-9AA7-045B5A0B0DD3}" presName="parentText" presStyleLbl="alignNode1" presStyleIdx="2" presStyleCnt="4" custLinFactNeighborY="-17819">
        <dgm:presLayoutVars>
          <dgm:chMax val="1"/>
          <dgm:bulletEnabled val="1"/>
        </dgm:presLayoutVars>
      </dgm:prSet>
      <dgm:spPr/>
    </dgm:pt>
    <dgm:pt modelId="{4DC22F49-FDA4-44E5-917E-9F01828A7386}" type="pres">
      <dgm:prSet presAssocID="{41E61A92-54FC-479C-9AA7-045B5A0B0DD3}" presName="descendantText" presStyleLbl="alignAcc1" presStyleIdx="2" presStyleCnt="4" custLinFactNeighborY="-27414">
        <dgm:presLayoutVars>
          <dgm:bulletEnabled val="1"/>
        </dgm:presLayoutVars>
      </dgm:prSet>
      <dgm:spPr/>
    </dgm:pt>
    <dgm:pt modelId="{6C891C4F-18F9-43F8-9C33-2AFDA731DA1F}" type="pres">
      <dgm:prSet presAssocID="{CE916A77-B311-49F2-A805-F7996AFE61D3}" presName="sp" presStyleCnt="0"/>
      <dgm:spPr/>
    </dgm:pt>
    <dgm:pt modelId="{0746681E-4F83-4EAF-BB95-B7EA5D3A4CE0}" type="pres">
      <dgm:prSet presAssocID="{3369AF06-BF58-4B02-9085-FE781B5F7FAA}" presName="composite" presStyleCnt="0"/>
      <dgm:spPr/>
    </dgm:pt>
    <dgm:pt modelId="{D6426F3E-8109-4B9D-98A6-65549C1A99D6}" type="pres">
      <dgm:prSet presAssocID="{3369AF06-BF58-4B02-9085-FE781B5F7FAA}" presName="parentText" presStyleLbl="alignNode1" presStyleIdx="3" presStyleCnt="4" custLinFactNeighborY="-94899">
        <dgm:presLayoutVars>
          <dgm:chMax val="1"/>
          <dgm:bulletEnabled val="1"/>
        </dgm:presLayoutVars>
      </dgm:prSet>
      <dgm:spPr/>
    </dgm:pt>
    <dgm:pt modelId="{15AA7DBD-296C-4706-8016-25250F48F2EC}" type="pres">
      <dgm:prSet presAssocID="{3369AF06-BF58-4B02-9085-FE781B5F7FAA}" presName="descendantText" presStyleLbl="alignAcc1" presStyleIdx="3" presStyleCnt="4" custScaleY="299980" custLinFactNeighborY="-42713">
        <dgm:presLayoutVars>
          <dgm:bulletEnabled val="1"/>
        </dgm:presLayoutVars>
      </dgm:prSet>
      <dgm:spPr/>
    </dgm:pt>
  </dgm:ptLst>
  <dgm:cxnLst>
    <dgm:cxn modelId="{166EE605-FB3F-4115-93C0-F0E60D407EA0}" type="presOf" srcId="{055BC412-36DC-4C75-B4DD-CFFD56F5F87A}" destId="{15AA7DBD-296C-4706-8016-25250F48F2EC}" srcOrd="0" destOrd="4" presId="urn:microsoft.com/office/officeart/2005/8/layout/chevron2"/>
    <dgm:cxn modelId="{98FF8928-24AE-46CB-89F1-F5A17A697487}" type="presOf" srcId="{3D4BF783-DF89-402A-A2A4-285C167A6EF7}" destId="{15AA7DBD-296C-4706-8016-25250F48F2EC}" srcOrd="0" destOrd="3" presId="urn:microsoft.com/office/officeart/2005/8/layout/chevron2"/>
    <dgm:cxn modelId="{A8E1002A-0DDE-4838-96AA-1A2AA6A51363}" type="presOf" srcId="{7AEC9BDF-F26D-42C5-8112-1F1F3E97355E}" destId="{15AA7DBD-296C-4706-8016-25250F48F2EC}" srcOrd="0" destOrd="2" presId="urn:microsoft.com/office/officeart/2005/8/layout/chevron2"/>
    <dgm:cxn modelId="{2159B12C-A180-467B-95F0-36086D9A1320}" type="presOf" srcId="{B6907D6A-ED9A-4E58-82B0-CFB7BFD85BA5}" destId="{2EA14FCB-A305-456D-94AA-0B640990EDD0}" srcOrd="0" destOrd="0" presId="urn:microsoft.com/office/officeart/2005/8/layout/chevron2"/>
    <dgm:cxn modelId="{F2212436-F1DD-4FEC-A044-4D489FE2FB8C}" srcId="{3369AF06-BF58-4B02-9085-FE781B5F7FAA}" destId="{7AEC9BDF-F26D-42C5-8112-1F1F3E97355E}" srcOrd="2" destOrd="0" parTransId="{1E6AC486-2D50-432A-84E3-FDD577BF81AE}" sibTransId="{61ED556E-8782-4BC7-A497-0EF9B8FFE3C4}"/>
    <dgm:cxn modelId="{173F135B-CA62-4D47-94A4-CEDABACB83B5}" srcId="{BB1652C2-26AA-4696-8B47-F3D207CF2C29}" destId="{039850AE-912C-46EC-9238-BB998E61FC49}" srcOrd="0" destOrd="0" parTransId="{F3E6455F-2538-49A7-96AF-F00225850C9F}" sibTransId="{D663A9C6-9C14-4C2C-AF95-140F8C2055B4}"/>
    <dgm:cxn modelId="{99BAF15F-FBB4-422E-8BEF-3CB37DDBC52E}" srcId="{3369AF06-BF58-4B02-9085-FE781B5F7FAA}" destId="{3D4BF783-DF89-402A-A2A4-285C167A6EF7}" srcOrd="3" destOrd="0" parTransId="{25C473CA-CB79-4DDF-86DE-CF7EA3F4C98C}" sibTransId="{A9C1C614-4206-40E4-8B9A-4307162F503B}"/>
    <dgm:cxn modelId="{234ACE66-7C43-4E43-B058-FCEA377B86C2}" srcId="{3369AF06-BF58-4B02-9085-FE781B5F7FAA}" destId="{6A2899DD-29F9-4BDA-84F5-8398179C862B}" srcOrd="1" destOrd="0" parTransId="{21168A8A-B948-4E4F-AAEF-92A1C2576CE6}" sibTransId="{25A45F06-5611-48F4-AE14-AE4E092CAD98}"/>
    <dgm:cxn modelId="{7EF69448-6DE7-4C99-91DE-1A142428574A}" srcId="{BB1652C2-26AA-4696-8B47-F3D207CF2C29}" destId="{3369AF06-BF58-4B02-9085-FE781B5F7FAA}" srcOrd="3" destOrd="0" parTransId="{82C78E6B-0EFA-4ECE-A9AA-C9C170A3A81F}" sibTransId="{C98E2E98-2031-49ED-A171-EDF811A5B05F}"/>
    <dgm:cxn modelId="{AB15FA4C-107A-420B-A79F-CF21DA0254C4}" srcId="{BB1652C2-26AA-4696-8B47-F3D207CF2C29}" destId="{CA9D8299-D587-469F-BFE7-3EA2799FF8C2}" srcOrd="1" destOrd="0" parTransId="{BC3C86DC-5098-40C9-A297-88E99C77BC20}" sibTransId="{389E02BD-FE1F-4E9A-AAD0-C6268A314A31}"/>
    <dgm:cxn modelId="{FCD84554-3196-4B3C-B00E-D0577059092D}" srcId="{CA9D8299-D587-469F-BFE7-3EA2799FF8C2}" destId="{49350BE0-CA82-4756-A9EB-12108553F000}" srcOrd="1" destOrd="0" parTransId="{C89BFBFC-67BE-4654-BBD4-3AC1FA79D187}" sibTransId="{8744C403-0E93-49CE-89E5-16F0EF25792D}"/>
    <dgm:cxn modelId="{95B59975-2A1F-49EF-85E0-3FC848349024}" srcId="{3369AF06-BF58-4B02-9085-FE781B5F7FAA}" destId="{BE1EB4EC-FC8E-4F88-9E11-2CF6C32B56C4}" srcOrd="0" destOrd="0" parTransId="{07E369A4-3C1B-48C8-BBC9-F4517088A219}" sibTransId="{A34BED2B-F38E-4E22-AA60-A51396DBB6D8}"/>
    <dgm:cxn modelId="{FB701E76-32AF-42F4-8F75-551E280272B5}" type="presOf" srcId="{D98AB2BA-8C76-4C16-B0CE-76FEBAA757CC}" destId="{4B51EDF6-3D35-414B-9DA4-F533671BEE02}" srcOrd="0" destOrd="0" presId="urn:microsoft.com/office/officeart/2005/8/layout/chevron2"/>
    <dgm:cxn modelId="{4353A176-083D-4AE0-8ED9-3B1A1A175D4C}" type="presOf" srcId="{6A2899DD-29F9-4BDA-84F5-8398179C862B}" destId="{15AA7DBD-296C-4706-8016-25250F48F2EC}" srcOrd="0" destOrd="1" presId="urn:microsoft.com/office/officeart/2005/8/layout/chevron2"/>
    <dgm:cxn modelId="{F3767959-3949-482D-B364-A672CF9363A1}" srcId="{BB1652C2-26AA-4696-8B47-F3D207CF2C29}" destId="{41E61A92-54FC-479C-9AA7-045B5A0B0DD3}" srcOrd="2" destOrd="0" parTransId="{AFEAA9D7-B6CF-4555-8F63-7A6254F1309C}" sibTransId="{CE916A77-B311-49F2-A805-F7996AFE61D3}"/>
    <dgm:cxn modelId="{5F2F8C59-07F8-40F2-8832-7352DA991C75}" srcId="{3369AF06-BF58-4B02-9085-FE781B5F7FAA}" destId="{055BC412-36DC-4C75-B4DD-CFFD56F5F87A}" srcOrd="4" destOrd="0" parTransId="{572FEBA8-C415-4423-BAA3-E6F3252886C7}" sibTransId="{271CA0F8-6DD6-4951-B98F-FC9E55FF6AD7}"/>
    <dgm:cxn modelId="{4F46697C-A7F7-422F-ACB0-728E11BEEA22}" type="presOf" srcId="{CA9D8299-D587-469F-BFE7-3EA2799FF8C2}" destId="{D8747FBB-9CD9-4AD2-B995-8831D1FAB65A}" srcOrd="0" destOrd="0" presId="urn:microsoft.com/office/officeart/2005/8/layout/chevron2"/>
    <dgm:cxn modelId="{D7699F82-CCAE-4F7F-91FD-25C715807EA4}" srcId="{3369AF06-BF58-4B02-9085-FE781B5F7FAA}" destId="{CBF692FD-B0D8-45A5-B717-863A3333E7D4}" srcOrd="5" destOrd="0" parTransId="{39160DEE-8493-459C-8C9F-DEEA0D69AA64}" sibTransId="{6501DCE4-7E51-481B-BF8B-A2F4A2E9B9DC}"/>
    <dgm:cxn modelId="{BA47FF86-1B45-4DA0-8296-9B00635B8A47}" type="presOf" srcId="{CBF692FD-B0D8-45A5-B717-863A3333E7D4}" destId="{15AA7DBD-296C-4706-8016-25250F48F2EC}" srcOrd="0" destOrd="5" presId="urn:microsoft.com/office/officeart/2005/8/layout/chevron2"/>
    <dgm:cxn modelId="{CEB7C08A-6B20-4BB7-BA92-89DBAB0EE7A4}" type="presOf" srcId="{49350BE0-CA82-4756-A9EB-12108553F000}" destId="{4B51EDF6-3D35-414B-9DA4-F533671BEE02}" srcOrd="0" destOrd="1" presId="urn:microsoft.com/office/officeart/2005/8/layout/chevron2"/>
    <dgm:cxn modelId="{C1387D96-7151-453D-BC47-9E7E5E20C500}" type="presOf" srcId="{BE9CE255-0F05-461F-9E00-7E1BBCCA3C16}" destId="{4DC22F49-FDA4-44E5-917E-9F01828A7386}" srcOrd="0" destOrd="0" presId="urn:microsoft.com/office/officeart/2005/8/layout/chevron2"/>
    <dgm:cxn modelId="{168F689D-A947-45E0-BD48-3FA4E5A96212}" srcId="{3369AF06-BF58-4B02-9085-FE781B5F7FAA}" destId="{BA015D26-6CB2-4C06-9940-8ACE09E54964}" srcOrd="6" destOrd="0" parTransId="{7FB902EF-C70C-4D13-BC3C-74EDEBDDD11C}" sibTransId="{D641E4B7-E7CC-41E5-8CB3-1447FB936E29}"/>
    <dgm:cxn modelId="{ABA4AEA3-154F-4FA0-9B2B-D7BEACEC3C5F}" srcId="{039850AE-912C-46EC-9238-BB998E61FC49}" destId="{C9987C75-8C21-4C85-87B8-C642E71BEFF6}" srcOrd="1" destOrd="0" parTransId="{74CB7331-2610-4C93-BBFE-FA5E9B6BED40}" sibTransId="{0CCD8159-A6D0-4A58-A7BF-B1F9B647F622}"/>
    <dgm:cxn modelId="{2755A6A6-4484-4A19-B0AE-A0BF07C93131}" srcId="{41E61A92-54FC-479C-9AA7-045B5A0B0DD3}" destId="{296083EE-C795-4E26-8DA2-F9D3026412AD}" srcOrd="1" destOrd="0" parTransId="{E3FA165C-4084-43F8-8AD7-8057C2EE181C}" sibTransId="{99E2A683-5D32-4B42-8C2F-1026370B794C}"/>
    <dgm:cxn modelId="{270ADFB5-9942-445A-B626-79AA22FF1ABD}" type="presOf" srcId="{BA015D26-6CB2-4C06-9940-8ACE09E54964}" destId="{15AA7DBD-296C-4706-8016-25250F48F2EC}" srcOrd="0" destOrd="6" presId="urn:microsoft.com/office/officeart/2005/8/layout/chevron2"/>
    <dgm:cxn modelId="{A4DD3FBF-7B18-4D60-A42A-B0EFB438FD0E}" srcId="{CA9D8299-D587-469F-BFE7-3EA2799FF8C2}" destId="{D98AB2BA-8C76-4C16-B0CE-76FEBAA757CC}" srcOrd="0" destOrd="0" parTransId="{AFBD7728-0C66-4071-B11F-BB514B6C79BE}" sibTransId="{7BF2762A-07B1-4FCD-A83C-8E250A21420F}"/>
    <dgm:cxn modelId="{315D55CC-65FF-4B74-BDE8-464A4254CE1E}" srcId="{41E61A92-54FC-479C-9AA7-045B5A0B0DD3}" destId="{BE9CE255-0F05-461F-9E00-7E1BBCCA3C16}" srcOrd="0" destOrd="0" parTransId="{2291DD38-DE1A-41EF-AD4F-B005A5560DBE}" sibTransId="{8837E7AA-0C13-498D-AC3E-C4578F8CCC59}"/>
    <dgm:cxn modelId="{DC92BFD7-0AD5-42AD-9C7D-B63382ACE071}" type="presOf" srcId="{039850AE-912C-46EC-9238-BB998E61FC49}" destId="{65F5BE3B-46BA-429F-AE51-3F6CAC7DC48B}" srcOrd="0" destOrd="0" presId="urn:microsoft.com/office/officeart/2005/8/layout/chevron2"/>
    <dgm:cxn modelId="{FF115BE1-8665-426B-A93A-80F48E9430C3}" type="presOf" srcId="{BB1652C2-26AA-4696-8B47-F3D207CF2C29}" destId="{E0CF07E2-4D7D-4FDC-9E4A-42092DF5AF1A}" srcOrd="0" destOrd="0" presId="urn:microsoft.com/office/officeart/2005/8/layout/chevron2"/>
    <dgm:cxn modelId="{DA53B9E2-38EC-45B5-AA81-987CF993D9EF}" type="presOf" srcId="{BE1EB4EC-FC8E-4F88-9E11-2CF6C32B56C4}" destId="{15AA7DBD-296C-4706-8016-25250F48F2EC}" srcOrd="0" destOrd="0" presId="urn:microsoft.com/office/officeart/2005/8/layout/chevron2"/>
    <dgm:cxn modelId="{D50D11E8-BCC8-4F78-A5C9-964851356DD5}" type="presOf" srcId="{41E61A92-54FC-479C-9AA7-045B5A0B0DD3}" destId="{F72F4B5E-6083-41D9-982A-4877B38FDB44}" srcOrd="0" destOrd="0" presId="urn:microsoft.com/office/officeart/2005/8/layout/chevron2"/>
    <dgm:cxn modelId="{97E579E8-3B9D-407D-850F-519A69B53172}" type="presOf" srcId="{296083EE-C795-4E26-8DA2-F9D3026412AD}" destId="{4DC22F49-FDA4-44E5-917E-9F01828A7386}" srcOrd="0" destOrd="1" presId="urn:microsoft.com/office/officeart/2005/8/layout/chevron2"/>
    <dgm:cxn modelId="{CE2CEFE9-41EB-4C58-8DCF-DD8BA90832A6}" type="presOf" srcId="{C9987C75-8C21-4C85-87B8-C642E71BEFF6}" destId="{2EA14FCB-A305-456D-94AA-0B640990EDD0}" srcOrd="0" destOrd="1" presId="urn:microsoft.com/office/officeart/2005/8/layout/chevron2"/>
    <dgm:cxn modelId="{164325EB-94D4-4C34-A338-4D914EC16AC2}" type="presOf" srcId="{3369AF06-BF58-4B02-9085-FE781B5F7FAA}" destId="{D6426F3E-8109-4B9D-98A6-65549C1A99D6}" srcOrd="0" destOrd="0" presId="urn:microsoft.com/office/officeart/2005/8/layout/chevron2"/>
    <dgm:cxn modelId="{B76A72EF-E2B8-4261-BA82-F45FA96FAEA0}" srcId="{039850AE-912C-46EC-9238-BB998E61FC49}" destId="{B6907D6A-ED9A-4E58-82B0-CFB7BFD85BA5}" srcOrd="0" destOrd="0" parTransId="{17D519E8-1137-4AE2-B964-B4B74E85689B}" sibTransId="{8F3E045D-BE95-4782-8550-8429E56E652E}"/>
    <dgm:cxn modelId="{97A28435-6C73-4CDB-A952-F5DBDE610F74}" type="presParOf" srcId="{E0CF07E2-4D7D-4FDC-9E4A-42092DF5AF1A}" destId="{492ED9C8-D80F-4E94-BC47-BCB61818DE99}" srcOrd="0" destOrd="0" presId="urn:microsoft.com/office/officeart/2005/8/layout/chevron2"/>
    <dgm:cxn modelId="{69840696-A1B4-4857-8D20-2D23E46621F2}" type="presParOf" srcId="{492ED9C8-D80F-4E94-BC47-BCB61818DE99}" destId="{65F5BE3B-46BA-429F-AE51-3F6CAC7DC48B}" srcOrd="0" destOrd="0" presId="urn:microsoft.com/office/officeart/2005/8/layout/chevron2"/>
    <dgm:cxn modelId="{EDF39D63-BA17-4DE0-99B8-0C9663B39988}" type="presParOf" srcId="{492ED9C8-D80F-4E94-BC47-BCB61818DE99}" destId="{2EA14FCB-A305-456D-94AA-0B640990EDD0}" srcOrd="1" destOrd="0" presId="urn:microsoft.com/office/officeart/2005/8/layout/chevron2"/>
    <dgm:cxn modelId="{594A658D-4AE4-4CA3-80E1-297AEAFB78EA}" type="presParOf" srcId="{E0CF07E2-4D7D-4FDC-9E4A-42092DF5AF1A}" destId="{024EB57B-B492-4AFB-8C60-2742EEFC0A8D}" srcOrd="1" destOrd="0" presId="urn:microsoft.com/office/officeart/2005/8/layout/chevron2"/>
    <dgm:cxn modelId="{9628E70D-318E-43DB-ABFD-B2121616B39E}" type="presParOf" srcId="{E0CF07E2-4D7D-4FDC-9E4A-42092DF5AF1A}" destId="{F20D50CD-BB2A-461E-A966-E46FAD02ED2E}" srcOrd="2" destOrd="0" presId="urn:microsoft.com/office/officeart/2005/8/layout/chevron2"/>
    <dgm:cxn modelId="{7A5830A2-F0A9-491A-8EA3-A5F857678595}" type="presParOf" srcId="{F20D50CD-BB2A-461E-A966-E46FAD02ED2E}" destId="{D8747FBB-9CD9-4AD2-B995-8831D1FAB65A}" srcOrd="0" destOrd="0" presId="urn:microsoft.com/office/officeart/2005/8/layout/chevron2"/>
    <dgm:cxn modelId="{D2BF5528-85A8-4A73-B562-097CB43F7DC3}" type="presParOf" srcId="{F20D50CD-BB2A-461E-A966-E46FAD02ED2E}" destId="{4B51EDF6-3D35-414B-9DA4-F533671BEE02}" srcOrd="1" destOrd="0" presId="urn:microsoft.com/office/officeart/2005/8/layout/chevron2"/>
    <dgm:cxn modelId="{26164048-E67C-435D-B824-A0B571781E81}" type="presParOf" srcId="{E0CF07E2-4D7D-4FDC-9E4A-42092DF5AF1A}" destId="{B4F04156-FBC6-48ED-9E47-2EBBA226DB25}" srcOrd="3" destOrd="0" presId="urn:microsoft.com/office/officeart/2005/8/layout/chevron2"/>
    <dgm:cxn modelId="{029D8E9D-0557-4DA7-8B83-0159AC9B10AB}" type="presParOf" srcId="{E0CF07E2-4D7D-4FDC-9E4A-42092DF5AF1A}" destId="{6EB0C68A-E566-493B-A946-7353E67394DB}" srcOrd="4" destOrd="0" presId="urn:microsoft.com/office/officeart/2005/8/layout/chevron2"/>
    <dgm:cxn modelId="{9DB1B693-05D3-45ED-9C36-47A576CE6AF6}" type="presParOf" srcId="{6EB0C68A-E566-493B-A946-7353E67394DB}" destId="{F72F4B5E-6083-41D9-982A-4877B38FDB44}" srcOrd="0" destOrd="0" presId="urn:microsoft.com/office/officeart/2005/8/layout/chevron2"/>
    <dgm:cxn modelId="{D1B57183-4C1F-49D8-B59D-DC63F636A227}" type="presParOf" srcId="{6EB0C68A-E566-493B-A946-7353E67394DB}" destId="{4DC22F49-FDA4-44E5-917E-9F01828A7386}" srcOrd="1" destOrd="0" presId="urn:microsoft.com/office/officeart/2005/8/layout/chevron2"/>
    <dgm:cxn modelId="{38896754-F398-4C9B-83B3-4E66ECC8B0FF}" type="presParOf" srcId="{E0CF07E2-4D7D-4FDC-9E4A-42092DF5AF1A}" destId="{6C891C4F-18F9-43F8-9C33-2AFDA731DA1F}" srcOrd="5" destOrd="0" presId="urn:microsoft.com/office/officeart/2005/8/layout/chevron2"/>
    <dgm:cxn modelId="{068A39B7-AA10-4408-9535-1229136B3E78}" type="presParOf" srcId="{E0CF07E2-4D7D-4FDC-9E4A-42092DF5AF1A}" destId="{0746681E-4F83-4EAF-BB95-B7EA5D3A4CE0}" srcOrd="6" destOrd="0" presId="urn:microsoft.com/office/officeart/2005/8/layout/chevron2"/>
    <dgm:cxn modelId="{BBD99C75-9DE1-413F-BD6E-ABBD37D83662}" type="presParOf" srcId="{0746681E-4F83-4EAF-BB95-B7EA5D3A4CE0}" destId="{D6426F3E-8109-4B9D-98A6-65549C1A99D6}" srcOrd="0" destOrd="0" presId="urn:microsoft.com/office/officeart/2005/8/layout/chevron2"/>
    <dgm:cxn modelId="{5296475A-9DEC-4523-A865-1F97F602755D}" type="presParOf" srcId="{0746681E-4F83-4EAF-BB95-B7EA5D3A4CE0}" destId="{15AA7DBD-296C-4706-8016-25250F48F2E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5BE3B-46BA-429F-AE51-3F6CAC7DC48B}">
      <dsp:nvSpPr>
        <dsp:cNvPr id="0" name=""/>
        <dsp:cNvSpPr/>
      </dsp:nvSpPr>
      <dsp:spPr>
        <a:xfrm rot="5400000">
          <a:off x="-166806" y="208228"/>
          <a:ext cx="1112045" cy="778431"/>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Wind Speed  </a:t>
          </a:r>
          <a:endParaRPr lang="el-GR" sz="1400" kern="1200" dirty="0"/>
        </a:p>
      </dsp:txBody>
      <dsp:txXfrm rot="-5400000">
        <a:off x="2" y="430637"/>
        <a:ext cx="778431" cy="333614"/>
      </dsp:txXfrm>
    </dsp:sp>
    <dsp:sp modelId="{2EA14FCB-A305-456D-94AA-0B640990EDD0}">
      <dsp:nvSpPr>
        <dsp:cNvPr id="0" name=""/>
        <dsp:cNvSpPr/>
      </dsp:nvSpPr>
      <dsp:spPr>
        <a:xfrm rot="5400000">
          <a:off x="4315151" y="-3477717"/>
          <a:ext cx="723209" cy="77966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00075">
            <a:lnSpc>
              <a:spcPct val="90000"/>
            </a:lnSpc>
            <a:spcBef>
              <a:spcPct val="0"/>
            </a:spcBef>
            <a:spcAft>
              <a:spcPct val="15000"/>
            </a:spcAft>
            <a:buChar char="•"/>
          </a:pPr>
          <a:r>
            <a:rPr lang="en-US" sz="1350" kern="1200" dirty="0">
              <a:solidFill>
                <a:schemeClr val="tx1"/>
              </a:solidFill>
            </a:rPr>
            <a:t>ICON-LAM better predictions than COSMO.</a:t>
          </a:r>
          <a:endParaRPr lang="el-GR" sz="1350" kern="1200" dirty="0">
            <a:solidFill>
              <a:schemeClr val="tx1"/>
            </a:solidFill>
          </a:endParaRPr>
        </a:p>
        <a:p>
          <a:pPr marL="114300" lvl="1" indent="-114300" algn="l" defTabSz="600075">
            <a:lnSpc>
              <a:spcPct val="90000"/>
            </a:lnSpc>
            <a:spcBef>
              <a:spcPct val="0"/>
            </a:spcBef>
            <a:spcAft>
              <a:spcPct val="15000"/>
            </a:spcAft>
            <a:buChar char="•"/>
          </a:pPr>
          <a:r>
            <a:rPr lang="en-US" sz="1350" kern="1200" dirty="0"/>
            <a:t>Overestimation of wind/wind gust and convective and </a:t>
          </a:r>
          <a:r>
            <a:rPr lang="pl-PL" sz="1350" kern="1200" dirty="0" err="1"/>
            <a:t>orographic</a:t>
          </a:r>
          <a:r>
            <a:rPr lang="pl-PL" sz="1350" kern="1200" dirty="0"/>
            <a:t> </a:t>
          </a:r>
          <a:r>
            <a:rPr lang="en-US" sz="1350" kern="1200" dirty="0"/>
            <a:t>situations in warm seasons </a:t>
          </a:r>
          <a:endParaRPr lang="el-GR" sz="1350" kern="1200" dirty="0"/>
        </a:p>
      </dsp:txBody>
      <dsp:txXfrm rot="-5400000">
        <a:off x="778431" y="94307"/>
        <a:ext cx="7761345" cy="652601"/>
      </dsp:txXfrm>
    </dsp:sp>
    <dsp:sp modelId="{D8747FBB-9CD9-4AD2-B995-8831D1FAB65A}">
      <dsp:nvSpPr>
        <dsp:cNvPr id="0" name=""/>
        <dsp:cNvSpPr/>
      </dsp:nvSpPr>
      <dsp:spPr>
        <a:xfrm rot="5400000">
          <a:off x="-166806" y="1142993"/>
          <a:ext cx="1112045" cy="778431"/>
        </a:xfrm>
        <a:prstGeom prst="chevron">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Temp</a:t>
          </a:r>
          <a:endParaRPr lang="el-GR" sz="1600" kern="1200" dirty="0"/>
        </a:p>
      </dsp:txBody>
      <dsp:txXfrm rot="-5400000">
        <a:off x="2" y="1365402"/>
        <a:ext cx="778431" cy="333614"/>
      </dsp:txXfrm>
    </dsp:sp>
    <dsp:sp modelId="{4B51EDF6-3D35-414B-9DA4-F533671BEE02}">
      <dsp:nvSpPr>
        <dsp:cNvPr id="0" name=""/>
        <dsp:cNvSpPr/>
      </dsp:nvSpPr>
      <dsp:spPr>
        <a:xfrm rot="5400000">
          <a:off x="4315341" y="-2560734"/>
          <a:ext cx="722829" cy="77966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00075">
            <a:lnSpc>
              <a:spcPct val="90000"/>
            </a:lnSpc>
            <a:spcBef>
              <a:spcPct val="0"/>
            </a:spcBef>
            <a:spcAft>
              <a:spcPct val="15000"/>
            </a:spcAft>
            <a:buChar char="•"/>
          </a:pPr>
          <a:r>
            <a:rPr lang="en-US" sz="1350" kern="1200" dirty="0">
              <a:solidFill>
                <a:schemeClr val="tx1"/>
              </a:solidFill>
            </a:rPr>
            <a:t>ICON-LAM better predictions than COSMO.</a:t>
          </a:r>
          <a:endParaRPr lang="el-GR" sz="1350" kern="1200" dirty="0">
            <a:solidFill>
              <a:schemeClr val="tx1"/>
            </a:solidFill>
          </a:endParaRPr>
        </a:p>
        <a:p>
          <a:pPr marL="114300" lvl="1" indent="-114300" algn="l" defTabSz="600075">
            <a:lnSpc>
              <a:spcPct val="90000"/>
            </a:lnSpc>
            <a:spcBef>
              <a:spcPct val="0"/>
            </a:spcBef>
            <a:spcAft>
              <a:spcPct val="15000"/>
            </a:spcAft>
            <a:buChar char="•"/>
          </a:pPr>
          <a:r>
            <a:rPr lang="en-US" sz="1350" kern="1200" dirty="0"/>
            <a:t>Nighttime overestimation is reported.</a:t>
          </a:r>
          <a:endParaRPr lang="el-GR" sz="1350" kern="1200" dirty="0"/>
        </a:p>
      </dsp:txBody>
      <dsp:txXfrm rot="-5400000">
        <a:off x="778431" y="1011462"/>
        <a:ext cx="7761363" cy="652257"/>
      </dsp:txXfrm>
    </dsp:sp>
    <dsp:sp modelId="{F72F4B5E-6083-41D9-982A-4877B38FDB44}">
      <dsp:nvSpPr>
        <dsp:cNvPr id="0" name=""/>
        <dsp:cNvSpPr/>
      </dsp:nvSpPr>
      <dsp:spPr>
        <a:xfrm rot="5400000">
          <a:off x="-166806" y="2007088"/>
          <a:ext cx="1112045" cy="7784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Clouds</a:t>
          </a:r>
        </a:p>
        <a:p>
          <a:pPr marL="0" lvl="0" indent="0" algn="ctr" defTabSz="622300">
            <a:lnSpc>
              <a:spcPct val="90000"/>
            </a:lnSpc>
            <a:spcBef>
              <a:spcPct val="0"/>
            </a:spcBef>
            <a:spcAft>
              <a:spcPct val="35000"/>
            </a:spcAft>
            <a:buNone/>
          </a:pPr>
          <a:r>
            <a:rPr lang="en-US" sz="1400" kern="1200" dirty="0"/>
            <a:t>Fog</a:t>
          </a:r>
          <a:endParaRPr lang="el-GR" sz="1400" kern="1200" dirty="0"/>
        </a:p>
      </dsp:txBody>
      <dsp:txXfrm rot="-5400000">
        <a:off x="2" y="2229497"/>
        <a:ext cx="778431" cy="333614"/>
      </dsp:txXfrm>
    </dsp:sp>
    <dsp:sp modelId="{4DC22F49-FDA4-44E5-917E-9F01828A7386}">
      <dsp:nvSpPr>
        <dsp:cNvPr id="0" name=""/>
        <dsp:cNvSpPr/>
      </dsp:nvSpPr>
      <dsp:spPr>
        <a:xfrm rot="5400000">
          <a:off x="4315341" y="-1696629"/>
          <a:ext cx="722829" cy="77966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00075">
            <a:lnSpc>
              <a:spcPct val="90000"/>
            </a:lnSpc>
            <a:spcBef>
              <a:spcPct val="0"/>
            </a:spcBef>
            <a:spcAft>
              <a:spcPct val="15000"/>
            </a:spcAft>
            <a:buChar char="•"/>
          </a:pPr>
          <a:r>
            <a:rPr lang="en-US" sz="1350" kern="1200" dirty="0">
              <a:solidFill>
                <a:schemeClr val="tx1"/>
              </a:solidFill>
            </a:rPr>
            <a:t>Better cloud  predictions of ICON-LAM than COSMO especially for low-level clouds.</a:t>
          </a:r>
          <a:endParaRPr lang="el-GR" sz="1350" kern="1200" dirty="0">
            <a:solidFill>
              <a:schemeClr val="tx1"/>
            </a:solidFill>
          </a:endParaRPr>
        </a:p>
        <a:p>
          <a:pPr marL="114300" lvl="1" indent="-114300" algn="l" defTabSz="600075">
            <a:lnSpc>
              <a:spcPct val="90000"/>
            </a:lnSpc>
            <a:spcBef>
              <a:spcPct val="0"/>
            </a:spcBef>
            <a:spcAft>
              <a:spcPct val="15000"/>
            </a:spcAft>
            <a:buChar char="•"/>
          </a:pPr>
          <a:r>
            <a:rPr lang="en-US" sz="1350" kern="1200" dirty="0"/>
            <a:t>False alarms and  fog risk overestimation of ICON-LAM are reported, but less than COSMO, especially in winter. </a:t>
          </a:r>
          <a:endParaRPr lang="el-GR" sz="1350" kern="1200" dirty="0"/>
        </a:p>
      </dsp:txBody>
      <dsp:txXfrm rot="-5400000">
        <a:off x="778431" y="1875567"/>
        <a:ext cx="7761363" cy="652257"/>
      </dsp:txXfrm>
    </dsp:sp>
    <dsp:sp modelId="{D6426F3E-8109-4B9D-98A6-65549C1A99D6}">
      <dsp:nvSpPr>
        <dsp:cNvPr id="0" name=""/>
        <dsp:cNvSpPr/>
      </dsp:nvSpPr>
      <dsp:spPr>
        <a:xfrm rot="5400000">
          <a:off x="-166806" y="2871188"/>
          <a:ext cx="1112045" cy="778431"/>
        </a:xfrm>
        <a:prstGeom prst="chevron">
          <a:avLst/>
        </a:prstGeom>
        <a:solidFill>
          <a:srgbClr val="92D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Preci</a:t>
          </a:r>
          <a:r>
            <a:rPr lang="pl-PL" sz="1400" kern="1200" dirty="0"/>
            <a:t>p</a:t>
          </a:r>
          <a:endParaRPr lang="el-GR" sz="1400" kern="1200" dirty="0"/>
        </a:p>
      </dsp:txBody>
      <dsp:txXfrm rot="-5400000">
        <a:off x="2" y="3093597"/>
        <a:ext cx="778431" cy="333614"/>
      </dsp:txXfrm>
    </dsp:sp>
    <dsp:sp modelId="{15AA7DBD-296C-4706-8016-25250F48F2EC}">
      <dsp:nvSpPr>
        <dsp:cNvPr id="0" name=""/>
        <dsp:cNvSpPr/>
      </dsp:nvSpPr>
      <dsp:spPr>
        <a:xfrm rot="5400000">
          <a:off x="3592584" y="-85950"/>
          <a:ext cx="2168344" cy="77966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u="sng" kern="1200" dirty="0"/>
            <a:t>More contradictory opinions about precipitation performance.</a:t>
          </a:r>
          <a:endParaRPr lang="el-GR" sz="1400" u="sng" kern="1200" dirty="0"/>
        </a:p>
        <a:p>
          <a:pPr marL="114300" lvl="1" indent="-114300" algn="l" defTabSz="622300">
            <a:lnSpc>
              <a:spcPct val="90000"/>
            </a:lnSpc>
            <a:spcBef>
              <a:spcPct val="0"/>
            </a:spcBef>
            <a:spcAft>
              <a:spcPct val="15000"/>
            </a:spcAft>
            <a:buChar char="•"/>
          </a:pPr>
          <a:r>
            <a:rPr lang="en-US" sz="1400" u="sng" kern="1200" dirty="0">
              <a:solidFill>
                <a:schemeClr val="tx1"/>
              </a:solidFill>
            </a:rPr>
            <a:t>Better predictions of ICON than COSMO in summer convective and orographic conditions , </a:t>
          </a:r>
          <a:r>
            <a:rPr lang="en-US" sz="1400" u="sng" kern="1200" dirty="0"/>
            <a:t>although events and rainfall amounts overestimation is often reported.</a:t>
          </a:r>
          <a:endParaRPr lang="el-GR" sz="1400" u="sng" kern="1200" dirty="0"/>
        </a:p>
        <a:p>
          <a:pPr marL="114300" lvl="1" indent="-114300" algn="l" defTabSz="622300">
            <a:lnSpc>
              <a:spcPct val="90000"/>
            </a:lnSpc>
            <a:spcBef>
              <a:spcPct val="0"/>
            </a:spcBef>
            <a:spcAft>
              <a:spcPct val="15000"/>
            </a:spcAft>
            <a:buChar char="•"/>
          </a:pPr>
          <a:r>
            <a:rPr lang="en-US" sz="1400" u="sng" kern="1200" dirty="0"/>
            <a:t>The precipitation area is better forecasted than the amounts which can be wrong.</a:t>
          </a:r>
          <a:endParaRPr lang="el-GR" sz="1400" u="sng" kern="1200" dirty="0"/>
        </a:p>
        <a:p>
          <a:pPr marL="114300" lvl="1" indent="-114300" algn="l" defTabSz="622300">
            <a:lnSpc>
              <a:spcPct val="90000"/>
            </a:lnSpc>
            <a:spcBef>
              <a:spcPct val="0"/>
            </a:spcBef>
            <a:spcAft>
              <a:spcPct val="15000"/>
            </a:spcAft>
            <a:buChar char="•"/>
          </a:pPr>
          <a:r>
            <a:rPr lang="en-US" sz="1400" u="sng" kern="1200" dirty="0"/>
            <a:t>ICON-IT  Poor prediction</a:t>
          </a:r>
          <a:r>
            <a:rPr lang="en-US" sz="900" u="sng" kern="1200" dirty="0"/>
            <a:t> </a:t>
          </a:r>
          <a:r>
            <a:rPr lang="en-US" sz="1400" u="sng" kern="1200" dirty="0"/>
            <a:t>of severe summertime deep convection hail events with misses  and better performance of IFS in comparison to local models. </a:t>
          </a:r>
          <a:endParaRPr lang="el-GR" sz="1400" u="sng" kern="1200" dirty="0"/>
        </a:p>
        <a:p>
          <a:pPr marL="114300" lvl="1" indent="-114300" algn="l" defTabSz="622300">
            <a:lnSpc>
              <a:spcPct val="90000"/>
            </a:lnSpc>
            <a:spcBef>
              <a:spcPct val="0"/>
            </a:spcBef>
            <a:spcAft>
              <a:spcPct val="15000"/>
            </a:spcAft>
            <a:buChar char="•"/>
          </a:pPr>
          <a:r>
            <a:rPr lang="en-US" sz="1400" u="sng" kern="1200" dirty="0"/>
            <a:t>ICON-IT Nighttime convection inhibition resulting in poor deep convection  overnight  </a:t>
          </a:r>
          <a:endParaRPr lang="el-GR" sz="1400" u="sng" kern="1200" dirty="0"/>
        </a:p>
        <a:p>
          <a:pPr marL="114300" lvl="1" indent="-114300" algn="l" defTabSz="622300">
            <a:lnSpc>
              <a:spcPct val="90000"/>
            </a:lnSpc>
            <a:spcBef>
              <a:spcPct val="0"/>
            </a:spcBef>
            <a:spcAft>
              <a:spcPct val="15000"/>
            </a:spcAft>
            <a:buChar char="•"/>
          </a:pPr>
          <a:r>
            <a:rPr lang="en-US" sz="1400" u="sng" kern="1200" dirty="0"/>
            <a:t>Comparable or even better predictions for COSMO for frontal precipitation in winter season.</a:t>
          </a:r>
          <a:endParaRPr lang="el-GR" sz="1400" u="sng" kern="1200" dirty="0"/>
        </a:p>
        <a:p>
          <a:pPr marL="114300" lvl="1" indent="-114300" algn="l" defTabSz="622300">
            <a:lnSpc>
              <a:spcPct val="90000"/>
            </a:lnSpc>
            <a:spcBef>
              <a:spcPct val="0"/>
            </a:spcBef>
            <a:spcAft>
              <a:spcPct val="15000"/>
            </a:spcAft>
            <a:buChar char="•"/>
          </a:pPr>
          <a:r>
            <a:rPr lang="en-US" sz="1400" u="sng" kern="1200" dirty="0"/>
            <a:t>The 700hpa humidity map does not affect ICON-IT predictions as much as COSMO-IT</a:t>
          </a:r>
          <a:endParaRPr lang="el-GR" sz="1400" u="sng" kern="1200" dirty="0"/>
        </a:p>
      </dsp:txBody>
      <dsp:txXfrm rot="-5400000">
        <a:off x="778432" y="2834052"/>
        <a:ext cx="7690799" cy="19566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A587CD5-314D-4F90-9B20-3AC557A076A3}" type="datetime1">
              <a:rPr lang="pl-PL"/>
              <a:pPr>
                <a:defRPr/>
              </a:pPr>
              <a:t>05.09.2024</a:t>
            </a:fld>
            <a:endParaRPr lang="pl-PL" dirty="0"/>
          </a:p>
        </p:txBody>
      </p:sp>
      <p:sp>
        <p:nvSpPr>
          <p:cNvPr id="4" name="Symbol zastępczy stopki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5" name="Symbol zastępczy numeru slajdu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0BCE984-6D06-4121-BF2A-F35758156E01}" type="slidenum">
              <a:rPr lang="pl-PL"/>
              <a:pPr>
                <a:defRPr/>
              </a:pPr>
              <a:t>‹#›</a:t>
            </a:fld>
            <a:endParaRPr lang="pl-PL" dirty="0"/>
          </a:p>
        </p:txBody>
      </p:sp>
    </p:spTree>
    <p:extLst>
      <p:ext uri="{BB962C8B-B14F-4D97-AF65-F5344CB8AC3E}">
        <p14:creationId xmlns:p14="http://schemas.microsoft.com/office/powerpoint/2010/main" val="12140227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F1678F5-7085-4A21-9DAF-8ABF8308097E}" type="datetime1">
              <a:rPr lang="pl-PL"/>
              <a:pPr>
                <a:defRPr/>
              </a:pPr>
              <a:t>05.09.2024</a:t>
            </a:fld>
            <a:endParaRPr lang="pl-PL" dirty="0"/>
          </a:p>
        </p:txBody>
      </p:sp>
      <p:sp>
        <p:nvSpPr>
          <p:cNvPr id="4" name="Symbol zastępczy obrazu slajdu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pl-PL" noProof="0" dirty="0"/>
          </a:p>
        </p:txBody>
      </p:sp>
      <p:sp>
        <p:nvSpPr>
          <p:cNvPr id="5" name="Symbol zastępczy notatek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7" name="Symbol zastępczy numeru slajdu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B15B356-0F83-47B0-873E-526B5A33D64E}" type="slidenum">
              <a:rPr lang="pl-PL"/>
              <a:pPr>
                <a:defRPr/>
              </a:pPr>
              <a:t>‹#›</a:t>
            </a:fld>
            <a:endParaRPr lang="pl-PL" dirty="0"/>
          </a:p>
        </p:txBody>
      </p:sp>
    </p:spTree>
    <p:extLst>
      <p:ext uri="{BB962C8B-B14F-4D97-AF65-F5344CB8AC3E}">
        <p14:creationId xmlns:p14="http://schemas.microsoft.com/office/powerpoint/2010/main" val="405341716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10</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8494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02858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82021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56543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11620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54986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79393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53801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3432141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339376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330948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2255478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410041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3338426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3E9AA1-0001-4339-94CC-28FE6F6F6B94}"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371984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66606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65490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005405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28</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831311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29</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8663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30</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231372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535507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960454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9939"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484"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41CFB5-A1AC-4617-9F80-5182DFE51E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5"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Instytut Meteorologii i Gospodarki Wodnej - Państwowy Instytut Badawczy</a:t>
            </a:r>
          </a:p>
        </p:txBody>
      </p:sp>
    </p:spTree>
    <p:extLst>
      <p:ext uri="{BB962C8B-B14F-4D97-AF65-F5344CB8AC3E}">
        <p14:creationId xmlns:p14="http://schemas.microsoft.com/office/powerpoint/2010/main" val="47728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92047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03398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640779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48566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8</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998060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9</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919930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Prostokąt zaokrąglony 2"/>
          <p:cNvSpPr/>
          <p:nvPr userDrawn="1"/>
        </p:nvSpPr>
        <p:spPr>
          <a:xfrm>
            <a:off x="3529413" y="-25501"/>
            <a:ext cx="7992662" cy="271508"/>
          </a:xfrm>
          <a:prstGeom prst="roundRect">
            <a:avLst>
              <a:gd name="adj" fmla="val 0"/>
            </a:avLst>
          </a:prstGeom>
          <a:solidFill>
            <a:schemeClr val="bg1"/>
          </a:solidFill>
          <a:ln>
            <a:noFill/>
          </a:ln>
          <a:effectLst>
            <a:outerShdw blurRad="50800" dist="50800" dir="5400000" algn="ctr" rotWithShape="0">
              <a:schemeClr val="bg1"/>
            </a:outerShdw>
          </a:effectLst>
        </p:spPr>
        <p:style>
          <a:lnRef idx="1">
            <a:schemeClr val="dk1"/>
          </a:lnRef>
          <a:fillRef idx="2">
            <a:schemeClr val="dk1"/>
          </a:fillRef>
          <a:effectRef idx="1">
            <a:schemeClr val="dk1"/>
          </a:effectRef>
          <a:fontRef idx="minor">
            <a:schemeClr val="dk1"/>
          </a:fontRef>
        </p:style>
        <p:txBody>
          <a:bodyPr lIns="36000" tIns="36000" rIns="36000" bIns="36000" anchor="ctr"/>
          <a:lstStyle/>
          <a:p>
            <a:pPr marL="0" marR="0" indent="0" algn="ctr" defTabSz="914400" rtl="0" eaLnBrk="1" fontAlgn="base" latinLnBrk="0" hangingPunct="1">
              <a:lnSpc>
                <a:spcPct val="100000"/>
              </a:lnSpc>
              <a:spcBef>
                <a:spcPct val="0"/>
              </a:spcBef>
              <a:spcAft>
                <a:spcPct val="0"/>
              </a:spcAft>
              <a:buClrTx/>
              <a:buSzTx/>
              <a:buFontTx/>
              <a:buNone/>
              <a:tabLst/>
              <a:defRPr/>
            </a:pPr>
            <a:r>
              <a:rPr lang="pl-PL" sz="1600" dirty="0"/>
              <a:t>WG 4 status,</a:t>
            </a:r>
            <a:r>
              <a:rPr lang="pl-PL" sz="1600" baseline="0" dirty="0"/>
              <a:t> </a:t>
            </a:r>
            <a:r>
              <a:rPr lang="pl-PL" sz="1600" baseline="0" dirty="0" err="1"/>
              <a:t>activities</a:t>
            </a:r>
            <a:r>
              <a:rPr lang="pl-PL" sz="1600" baseline="0" dirty="0"/>
              <a:t> and </a:t>
            </a:r>
            <a:r>
              <a:rPr lang="pl-PL" sz="1600" baseline="0" dirty="0" err="1"/>
              <a:t>plans</a:t>
            </a:r>
            <a:endParaRPr lang="pl-PL" sz="1600" dirty="0"/>
          </a:p>
        </p:txBody>
      </p:sp>
      <p:sp>
        <p:nvSpPr>
          <p:cNvPr id="2" name="pole tekstowe 1"/>
          <p:cNvSpPr txBox="1">
            <a:spLocks noChangeArrowheads="1"/>
          </p:cNvSpPr>
          <p:nvPr userDrawn="1"/>
        </p:nvSpPr>
        <p:spPr bwMode="auto">
          <a:xfrm>
            <a:off x="2448669" y="6234225"/>
            <a:ext cx="7598648" cy="24622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000" b="1" noProof="0" dirty="0">
                <a:solidFill>
                  <a:srgbClr val="002060"/>
                </a:solidFill>
                <a:latin typeface="Verdana" pitchFamily="34" charset="0"/>
              </a:rPr>
              <a:t>Institute of Meteorology and Water Management – National</a:t>
            </a:r>
            <a:r>
              <a:rPr lang="en-US" sz="1000" b="1" baseline="0" noProof="0" dirty="0">
                <a:solidFill>
                  <a:srgbClr val="002060"/>
                </a:solidFill>
                <a:latin typeface="Verdana" pitchFamily="34" charset="0"/>
              </a:rPr>
              <a:t> </a:t>
            </a:r>
            <a:r>
              <a:rPr lang="en-US" sz="1000" b="1" noProof="0" dirty="0">
                <a:solidFill>
                  <a:srgbClr val="002060"/>
                </a:solidFill>
                <a:latin typeface="Verdana" pitchFamily="34" charset="0"/>
              </a:rPr>
              <a:t>Research Institute</a:t>
            </a:r>
            <a:r>
              <a:rPr lang="pl-PL" sz="1000" b="1" noProof="0" dirty="0">
                <a:solidFill>
                  <a:srgbClr val="002060"/>
                </a:solidFill>
                <a:latin typeface="Verdana" pitchFamily="34" charset="0"/>
              </a:rPr>
              <a:t>; CGM’2024, Offenbach</a:t>
            </a:r>
            <a:endParaRPr lang="en-US" sz="1000" b="1" noProof="0" dirty="0">
              <a:solidFill>
                <a:srgbClr val="002060"/>
              </a:solidFill>
              <a:latin typeface="Verdana" pitchFamily="34" charset="0"/>
            </a:endParaRPr>
          </a:p>
        </p:txBody>
      </p:sp>
      <p:pic>
        <p:nvPicPr>
          <p:cNvPr id="2050" name="Picture 2"/>
          <p:cNvPicPr>
            <a:picLocks noChangeAspect="1" noChangeArrowheads="1"/>
          </p:cNvPicPr>
          <p:nvPr userDrawn="1"/>
        </p:nvPicPr>
        <p:blipFill>
          <a:blip r:embed="rId3" cstate="print"/>
          <a:srcRect/>
          <a:stretch>
            <a:fillRect/>
          </a:stretch>
        </p:blipFill>
        <p:spPr bwMode="auto">
          <a:xfrm>
            <a:off x="10849503" y="-27626"/>
            <a:ext cx="670571" cy="900000"/>
          </a:xfrm>
          <a:prstGeom prst="rect">
            <a:avLst/>
          </a:prstGeom>
          <a:noFill/>
          <a:ln w="9525">
            <a:noFill/>
            <a:miter lim="800000"/>
            <a:headEnd/>
            <a:tailEnd/>
          </a:ln>
          <a:effectLst/>
        </p:spPr>
      </p:pic>
      <p:sp>
        <p:nvSpPr>
          <p:cNvPr id="9" name="Symbol zastępczy daty 3"/>
          <p:cNvSpPr txBox="1">
            <a:spLocks/>
          </p:cNvSpPr>
          <p:nvPr userDrawn="1"/>
        </p:nvSpPr>
        <p:spPr>
          <a:xfrm>
            <a:off x="397" y="6120407"/>
            <a:ext cx="2688484" cy="345009"/>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4D19D-232E-40A2-8300-5E795FA82290}" type="datetime1">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ymbol zastępczy numeru slajdu 5"/>
          <p:cNvSpPr txBox="1">
            <a:spLocks/>
          </p:cNvSpPr>
          <p:nvPr userDrawn="1"/>
        </p:nvSpPr>
        <p:spPr>
          <a:xfrm>
            <a:off x="8833591" y="6135166"/>
            <a:ext cx="2688484" cy="345009"/>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A81F95-95E2-41BC-9778-463E9E6CA37A}"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Obraz 11" descr="Obraz zawierający Czcionka, logo, tekst, Grafika&#10;&#10;Opis wygenerowany automatycznie">
            <a:extLst>
              <a:ext uri="{FF2B5EF4-FFF2-40B4-BE49-F238E27FC236}">
                <a16:creationId xmlns:a16="http://schemas.microsoft.com/office/drawing/2014/main" id="{8E5F2B37-60AA-F09A-4CB0-BAEA35E16F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0"/>
            <a:ext cx="3529410" cy="720000"/>
          </a:xfrm>
          <a:prstGeom prst="rect">
            <a:avLst/>
          </a:prstGeom>
          <a:solidFill>
            <a:schemeClr val="bg1"/>
          </a:soli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968669-E377-C66D-9AE9-0985E2BE9AA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obrazu 2">
            <a:extLst>
              <a:ext uri="{FF2B5EF4-FFF2-40B4-BE49-F238E27FC236}">
                <a16:creationId xmlns:a16="http://schemas.microsoft.com/office/drawing/2014/main" id="{59631E3F-EE84-2A9E-9D68-D7B43354726E}"/>
              </a:ext>
            </a:extLst>
          </p:cNvPr>
          <p:cNvSpPr>
            <a:spLocks noGrp="1"/>
          </p:cNvSpPr>
          <p:nvPr>
            <p:ph type="pic" idx="1"/>
          </p:nvPr>
        </p:nvSpPr>
        <p:spPr>
          <a:xfrm>
            <a:off x="4899025" y="933450"/>
            <a:ext cx="5832475" cy="46053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a:extLst>
              <a:ext uri="{FF2B5EF4-FFF2-40B4-BE49-F238E27FC236}">
                <a16:creationId xmlns:a16="http://schemas.microsoft.com/office/drawing/2014/main" id="{916AF9BD-54BA-BB18-F2D8-70CE2E63FA4C}"/>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1F0BEB5-2A3B-E392-964E-CA72DA98802D}"/>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6" name="Symbol zastępczy stopki 5">
            <a:extLst>
              <a:ext uri="{FF2B5EF4-FFF2-40B4-BE49-F238E27FC236}">
                <a16:creationId xmlns:a16="http://schemas.microsoft.com/office/drawing/2014/main" id="{8CE4D6BA-5031-751D-E773-4DF9C30A1405}"/>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FB148B6A-9B16-CF66-7E9D-20A68B449CF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0870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C3573A-D4AE-6C74-45EB-585D76CF36D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59A007C3-C697-D649-E265-4E20CDD2D954}"/>
              </a:ext>
            </a:extLst>
          </p:cNvPr>
          <p:cNvSpPr>
            <a:spLocks noGrp="1"/>
          </p:cNvSpPr>
          <p:nvPr>
            <p:ph type="body" orient="vert" idx="1"/>
          </p:nvPr>
        </p:nvSpPr>
        <p:spPr>
          <a:xfrm>
            <a:off x="792163" y="1725613"/>
            <a:ext cx="9937750" cy="411162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8D0605E-7D8F-1CDB-52C3-7306E093EC45}"/>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EB220E89-0E5A-3339-A717-F44534ADF5F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F74C2C67-2516-AE48-A367-1D19C76E39D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377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6DA19F1-AFA8-AEEE-AACB-00C2B018CC03}"/>
              </a:ext>
            </a:extLst>
          </p:cNvPr>
          <p:cNvSpPr>
            <a:spLocks noGrp="1"/>
          </p:cNvSpPr>
          <p:nvPr>
            <p:ph type="title" orient="vert"/>
          </p:nvPr>
        </p:nvSpPr>
        <p:spPr>
          <a:xfrm>
            <a:off x="8245475" y="344488"/>
            <a:ext cx="2484438" cy="5492750"/>
          </a:xfrm>
          <a:prstGeom prst="rect">
            <a:avLst/>
          </a:prstGeom>
        </p:spPr>
        <p:txBody>
          <a:bodyPr vert="eaVert"/>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F3004893-4A02-7818-E051-86CDDEBCA316}"/>
              </a:ext>
            </a:extLst>
          </p:cNvPr>
          <p:cNvSpPr>
            <a:spLocks noGrp="1"/>
          </p:cNvSpPr>
          <p:nvPr>
            <p:ph type="body" orient="vert" idx="1"/>
          </p:nvPr>
        </p:nvSpPr>
        <p:spPr>
          <a:xfrm>
            <a:off x="792163" y="344488"/>
            <a:ext cx="7300912" cy="5492750"/>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62A762B5-09B5-E7FE-C89F-1F1304226DB3}"/>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33861026-F294-CCDD-9B68-1B2F372D252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99236CCC-479D-B71E-7693-0DA4FB81C4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33873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Obraz 5" descr="Obraz zawierający Czcionka, logo, tekst, Grafika&#10;&#10;Opis wygenerowany automatycznie">
            <a:extLst>
              <a:ext uri="{FF2B5EF4-FFF2-40B4-BE49-F238E27FC236}">
                <a16:creationId xmlns:a16="http://schemas.microsoft.com/office/drawing/2014/main" id="{436FB2AA-E083-6D67-8AF8-9FD3BA816E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0"/>
            <a:ext cx="3529410" cy="720000"/>
          </a:xfrm>
          <a:prstGeom prst="rect">
            <a:avLst/>
          </a:prstGeom>
          <a:solidFill>
            <a:schemeClr val="bg1"/>
          </a:solidFill>
        </p:spPr>
      </p:pic>
      <p:sp>
        <p:nvSpPr>
          <p:cNvPr id="2" name="pole tekstowe 1"/>
          <p:cNvSpPr txBox="1">
            <a:spLocks noChangeArrowheads="1"/>
          </p:cNvSpPr>
          <p:nvPr userDrawn="1"/>
        </p:nvSpPr>
        <p:spPr bwMode="auto">
          <a:xfrm>
            <a:off x="2016621" y="6234225"/>
            <a:ext cx="8280920" cy="24622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000" b="1" noProof="0" dirty="0">
                <a:solidFill>
                  <a:srgbClr val="002060"/>
                </a:solidFill>
                <a:latin typeface="Verdana" pitchFamily="34" charset="0"/>
              </a:rPr>
              <a:t>Institute of Meteorology and Water Management – National</a:t>
            </a:r>
            <a:r>
              <a:rPr lang="en-US" sz="1000" b="1" baseline="0" noProof="0" dirty="0">
                <a:solidFill>
                  <a:srgbClr val="002060"/>
                </a:solidFill>
                <a:latin typeface="Verdana" pitchFamily="34" charset="0"/>
              </a:rPr>
              <a:t>  </a:t>
            </a:r>
            <a:r>
              <a:rPr lang="en-US" sz="1000" b="1" noProof="0" dirty="0">
                <a:solidFill>
                  <a:srgbClr val="002060"/>
                </a:solidFill>
                <a:latin typeface="Verdana" pitchFamily="34" charset="0"/>
              </a:rPr>
              <a:t>Research Institute</a:t>
            </a:r>
            <a:r>
              <a:rPr lang="pl-PL" sz="1000" b="1" noProof="0" dirty="0">
                <a:solidFill>
                  <a:srgbClr val="002060"/>
                </a:solidFill>
                <a:latin typeface="Verdana" pitchFamily="34" charset="0"/>
              </a:rPr>
              <a:t>; COSMO  General  </a:t>
            </a:r>
            <a:r>
              <a:rPr lang="pl-PL" sz="1000" b="1" noProof="0" dirty="0" err="1">
                <a:solidFill>
                  <a:srgbClr val="002060"/>
                </a:solidFill>
                <a:latin typeface="Verdana" pitchFamily="34" charset="0"/>
              </a:rPr>
              <a:t>Meeting</a:t>
            </a:r>
            <a:r>
              <a:rPr lang="pl-PL" sz="1000" b="1" noProof="0" dirty="0">
                <a:solidFill>
                  <a:srgbClr val="002060"/>
                </a:solidFill>
                <a:latin typeface="Verdana" pitchFamily="34" charset="0"/>
              </a:rPr>
              <a:t> 2022</a:t>
            </a:r>
            <a:endParaRPr lang="en-US" sz="1000" b="1" noProof="0" dirty="0">
              <a:solidFill>
                <a:srgbClr val="002060"/>
              </a:solidFill>
              <a:latin typeface="Verdana" pitchFamily="34" charset="0"/>
            </a:endParaRPr>
          </a:p>
        </p:txBody>
      </p:sp>
      <p:sp>
        <p:nvSpPr>
          <p:cNvPr id="9" name="Symbol zastępczy daty 3"/>
          <p:cNvSpPr txBox="1">
            <a:spLocks/>
          </p:cNvSpPr>
          <p:nvPr userDrawn="1"/>
        </p:nvSpPr>
        <p:spPr>
          <a:xfrm>
            <a:off x="397" y="6120407"/>
            <a:ext cx="2688484" cy="345009"/>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4D19D-232E-40A2-8300-5E795FA82290}" type="datetime1">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ymbol zastępczy numeru slajdu 5"/>
          <p:cNvSpPr txBox="1">
            <a:spLocks/>
          </p:cNvSpPr>
          <p:nvPr userDrawn="1"/>
        </p:nvSpPr>
        <p:spPr>
          <a:xfrm>
            <a:off x="8833591" y="6135166"/>
            <a:ext cx="2688484" cy="345009"/>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A81F95-95E2-41BC-9778-463E9E6CA37A}"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a:extLst>
              <a:ext uri="{FF2B5EF4-FFF2-40B4-BE49-F238E27FC236}">
                <a16:creationId xmlns:a16="http://schemas.microsoft.com/office/drawing/2014/main" id="{5B1D7A6D-D827-C98B-C415-4C71C16ED030}"/>
              </a:ext>
            </a:extLst>
          </p:cNvPr>
          <p:cNvPicPr>
            <a:picLocks noChangeAspect="1" noChangeArrowheads="1"/>
          </p:cNvPicPr>
          <p:nvPr userDrawn="1"/>
        </p:nvPicPr>
        <p:blipFill>
          <a:blip r:embed="rId4"/>
          <a:srcRect/>
          <a:stretch>
            <a:fillRect/>
          </a:stretch>
        </p:blipFill>
        <p:spPr bwMode="auto">
          <a:xfrm>
            <a:off x="8840153" y="0"/>
            <a:ext cx="2009350" cy="468000"/>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21DBC203-6062-9FF7-A79F-D64FAB49EEC2}"/>
              </a:ext>
            </a:extLst>
          </p:cNvPr>
          <p:cNvPicPr>
            <a:picLocks noChangeAspect="1" noChangeArrowheads="1"/>
          </p:cNvPicPr>
          <p:nvPr userDrawn="1"/>
        </p:nvPicPr>
        <p:blipFill>
          <a:blip r:embed="rId5" cstate="print"/>
          <a:srcRect/>
          <a:stretch>
            <a:fillRect/>
          </a:stretch>
        </p:blipFill>
        <p:spPr bwMode="auto">
          <a:xfrm>
            <a:off x="10849503" y="0"/>
            <a:ext cx="670571" cy="900000"/>
          </a:xfrm>
          <a:prstGeom prst="rect">
            <a:avLst/>
          </a:prstGeom>
          <a:noFill/>
          <a:ln w="9525">
            <a:noFill/>
            <a:miter lim="800000"/>
            <a:headEnd/>
            <a:tailEnd/>
          </a:ln>
          <a:effectLst/>
        </p:spPr>
      </p:pic>
    </p:spTree>
    <p:extLst>
      <p:ext uri="{BB962C8B-B14F-4D97-AF65-F5344CB8AC3E}">
        <p14:creationId xmlns:p14="http://schemas.microsoft.com/office/powerpoint/2010/main" val="350772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pole tekstowe 1"/>
          <p:cNvSpPr txBox="1">
            <a:spLocks noChangeArrowheads="1"/>
          </p:cNvSpPr>
          <p:nvPr userDrawn="1"/>
        </p:nvSpPr>
        <p:spPr bwMode="auto">
          <a:xfrm>
            <a:off x="2448669" y="6234225"/>
            <a:ext cx="7598648" cy="24622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000" b="1" noProof="0" dirty="0">
                <a:solidFill>
                  <a:srgbClr val="002060"/>
                </a:solidFill>
                <a:latin typeface="Verdana" pitchFamily="34" charset="0"/>
              </a:rPr>
              <a:t>Institute of Meteorology and Water Management – National</a:t>
            </a:r>
            <a:r>
              <a:rPr lang="en-US" sz="1000" b="1" baseline="0" noProof="0" dirty="0">
                <a:solidFill>
                  <a:srgbClr val="002060"/>
                </a:solidFill>
                <a:latin typeface="Verdana" pitchFamily="34" charset="0"/>
              </a:rPr>
              <a:t> </a:t>
            </a:r>
            <a:r>
              <a:rPr lang="en-US" sz="1000" b="1" noProof="0" dirty="0">
                <a:solidFill>
                  <a:srgbClr val="002060"/>
                </a:solidFill>
                <a:latin typeface="Verdana" pitchFamily="34" charset="0"/>
              </a:rPr>
              <a:t>Research Institute</a:t>
            </a:r>
            <a:r>
              <a:rPr lang="pl-PL" sz="1000" b="1" noProof="0" dirty="0">
                <a:solidFill>
                  <a:srgbClr val="002060"/>
                </a:solidFill>
                <a:latin typeface="Verdana" pitchFamily="34" charset="0"/>
              </a:rPr>
              <a:t>; CGM’2024, Offenbach</a:t>
            </a:r>
            <a:endParaRPr lang="en-US" sz="1000" b="1" noProof="0" dirty="0">
              <a:solidFill>
                <a:srgbClr val="002060"/>
              </a:solidFill>
              <a:latin typeface="Verdana" pitchFamily="34" charset="0"/>
            </a:endParaRPr>
          </a:p>
        </p:txBody>
      </p:sp>
      <p:pic>
        <p:nvPicPr>
          <p:cNvPr id="2050" name="Picture 2"/>
          <p:cNvPicPr>
            <a:picLocks noChangeAspect="1" noChangeArrowheads="1"/>
          </p:cNvPicPr>
          <p:nvPr userDrawn="1"/>
        </p:nvPicPr>
        <p:blipFill>
          <a:blip r:embed="rId3" cstate="print"/>
          <a:srcRect/>
          <a:stretch>
            <a:fillRect/>
          </a:stretch>
        </p:blipFill>
        <p:spPr bwMode="auto">
          <a:xfrm>
            <a:off x="10849503" y="-27626"/>
            <a:ext cx="670571" cy="900000"/>
          </a:xfrm>
          <a:prstGeom prst="rect">
            <a:avLst/>
          </a:prstGeom>
          <a:noFill/>
          <a:ln w="9525">
            <a:noFill/>
            <a:miter lim="800000"/>
            <a:headEnd/>
            <a:tailEnd/>
          </a:ln>
          <a:effectLst/>
        </p:spPr>
      </p:pic>
      <p:sp>
        <p:nvSpPr>
          <p:cNvPr id="9" name="Symbol zastępczy daty 3"/>
          <p:cNvSpPr txBox="1">
            <a:spLocks/>
          </p:cNvSpPr>
          <p:nvPr userDrawn="1"/>
        </p:nvSpPr>
        <p:spPr>
          <a:xfrm>
            <a:off x="397" y="6120407"/>
            <a:ext cx="2688484" cy="345009"/>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4D19D-232E-40A2-8300-5E795FA82290}" type="datetime1">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ymbol zastępczy numeru slajdu 5"/>
          <p:cNvSpPr txBox="1">
            <a:spLocks/>
          </p:cNvSpPr>
          <p:nvPr userDrawn="1"/>
        </p:nvSpPr>
        <p:spPr>
          <a:xfrm>
            <a:off x="8833591" y="6135166"/>
            <a:ext cx="2688484" cy="345009"/>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A81F95-95E2-41BC-9778-463E9E6CA37A}"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Obraz 11" descr="Obraz zawierający Czcionka, logo, tekst, Grafika&#10;&#10;Opis wygenerowany automatycznie">
            <a:extLst>
              <a:ext uri="{FF2B5EF4-FFF2-40B4-BE49-F238E27FC236}">
                <a16:creationId xmlns:a16="http://schemas.microsoft.com/office/drawing/2014/main" id="{8E5F2B37-60AA-F09A-4CB0-BAEA35E16F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0"/>
            <a:ext cx="3529410" cy="720000"/>
          </a:xfrm>
          <a:prstGeom prst="rect">
            <a:avLst/>
          </a:prstGeom>
          <a:solidFill>
            <a:schemeClr val="bg1"/>
          </a:solidFill>
        </p:spPr>
      </p:pic>
    </p:spTree>
    <p:extLst>
      <p:ext uri="{BB962C8B-B14F-4D97-AF65-F5344CB8AC3E}">
        <p14:creationId xmlns:p14="http://schemas.microsoft.com/office/powerpoint/2010/main" val="4243206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A00688-215E-C307-8AD3-4BD3CD26B5A0}"/>
              </a:ext>
            </a:extLst>
          </p:cNvPr>
          <p:cNvSpPr>
            <a:spLocks noGrp="1"/>
          </p:cNvSpPr>
          <p:nvPr>
            <p:ph type="ctrTitle"/>
          </p:nvPr>
        </p:nvSpPr>
        <p:spPr>
          <a:xfrm>
            <a:off x="1439863" y="1060450"/>
            <a:ext cx="8642350" cy="2255838"/>
          </a:xfrm>
          <a:prstGeom prst="rect">
            <a:avLst/>
          </a:prstGeom>
        </p:spPr>
        <p:txBody>
          <a:bodyPr anchor="b"/>
          <a:lstStyle>
            <a:lvl1pPr algn="ctr">
              <a:defRPr sz="6000"/>
            </a:lvl1pPr>
          </a:lstStyle>
          <a:p>
            <a:r>
              <a:rPr lang="pl-PL"/>
              <a:t>Kliknij, aby edytować styl</a:t>
            </a:r>
            <a:endParaRPr lang="en-US"/>
          </a:p>
        </p:txBody>
      </p:sp>
      <p:sp>
        <p:nvSpPr>
          <p:cNvPr id="3" name="Podtytuł 2">
            <a:extLst>
              <a:ext uri="{FF2B5EF4-FFF2-40B4-BE49-F238E27FC236}">
                <a16:creationId xmlns:a16="http://schemas.microsoft.com/office/drawing/2014/main" id="{6AA7CC15-1960-F5FC-1A36-AA4E813B367F}"/>
              </a:ext>
            </a:extLst>
          </p:cNvPr>
          <p:cNvSpPr>
            <a:spLocks noGrp="1"/>
          </p:cNvSpPr>
          <p:nvPr>
            <p:ph type="subTitle" idx="1"/>
          </p:nvPr>
        </p:nvSpPr>
        <p:spPr>
          <a:xfrm>
            <a:off x="1439863" y="3403600"/>
            <a:ext cx="8642350" cy="15652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a:extLst>
              <a:ext uri="{FF2B5EF4-FFF2-40B4-BE49-F238E27FC236}">
                <a16:creationId xmlns:a16="http://schemas.microsoft.com/office/drawing/2014/main" id="{27274E56-1AD1-A750-A78C-071DC493BF40}"/>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ECA82FF9-A7C6-F80D-D649-1A93E042CADE}"/>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0E8437B8-474E-4654-5FA2-136A718CCF9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56596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E34180-0FEE-36CB-CA08-F2082C33A57A}"/>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21265E46-96FF-225F-90EF-96E16124610A}"/>
              </a:ext>
            </a:extLst>
          </p:cNvPr>
          <p:cNvSpPr>
            <a:spLocks noGrp="1"/>
          </p:cNvSpPr>
          <p:nvPr>
            <p:ph idx="1"/>
          </p:nvPr>
        </p:nvSpPr>
        <p:spPr>
          <a:xfrm>
            <a:off x="792163" y="1725613"/>
            <a:ext cx="9937750"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29DAF71-730E-DF6C-CB41-A45EF703BC13}"/>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ED85B2EF-8FA7-E003-5CE8-989293BF7DD7}"/>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5E5D9B74-92E9-CA09-4AA5-1358F985087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59546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0364C9-B736-2F6C-EF4D-9303EA3FE25A}"/>
              </a:ext>
            </a:extLst>
          </p:cNvPr>
          <p:cNvSpPr>
            <a:spLocks noGrp="1"/>
          </p:cNvSpPr>
          <p:nvPr>
            <p:ph type="title"/>
          </p:nvPr>
        </p:nvSpPr>
        <p:spPr>
          <a:xfrm>
            <a:off x="785813" y="1616075"/>
            <a:ext cx="9937750" cy="2695575"/>
          </a:xfrm>
          <a:prstGeom prst="rect">
            <a:avLst/>
          </a:prstGeom>
        </p:spPr>
        <p:txBody>
          <a:bodyPr anchor="b"/>
          <a:lstStyle>
            <a:lvl1pPr>
              <a:defRPr sz="6000"/>
            </a:lvl1pPr>
          </a:lstStyle>
          <a:p>
            <a:r>
              <a:rPr lang="pl-PL"/>
              <a:t>Kliknij, aby edytować styl</a:t>
            </a:r>
            <a:endParaRPr lang="en-US"/>
          </a:p>
        </p:txBody>
      </p:sp>
      <p:sp>
        <p:nvSpPr>
          <p:cNvPr id="3" name="Symbol zastępczy tekstu 2">
            <a:extLst>
              <a:ext uri="{FF2B5EF4-FFF2-40B4-BE49-F238E27FC236}">
                <a16:creationId xmlns:a16="http://schemas.microsoft.com/office/drawing/2014/main" id="{74B51AA6-6D6B-4217-5090-3988913EF6B6}"/>
              </a:ext>
            </a:extLst>
          </p:cNvPr>
          <p:cNvSpPr>
            <a:spLocks noGrp="1"/>
          </p:cNvSpPr>
          <p:nvPr>
            <p:ph type="body" idx="1"/>
          </p:nvPr>
        </p:nvSpPr>
        <p:spPr>
          <a:xfrm>
            <a:off x="785813" y="4337050"/>
            <a:ext cx="9937750" cy="14176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1683490-334C-4CC1-C7BA-4E68F9DF33F2}"/>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963156AF-2543-E7D9-F067-C7206544F805}"/>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E853FB1D-E5CF-C116-3C34-DE1EEB3FC581}"/>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3853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801A96-70AF-B1E3-1375-E766891B50A0}"/>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AD462F6C-5963-78F0-8564-56D750938A4F}"/>
              </a:ext>
            </a:extLst>
          </p:cNvPr>
          <p:cNvSpPr>
            <a:spLocks noGrp="1"/>
          </p:cNvSpPr>
          <p:nvPr>
            <p:ph sz="half" idx="1"/>
          </p:nvPr>
        </p:nvSpPr>
        <p:spPr>
          <a:xfrm>
            <a:off x="792163"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a:extLst>
              <a:ext uri="{FF2B5EF4-FFF2-40B4-BE49-F238E27FC236}">
                <a16:creationId xmlns:a16="http://schemas.microsoft.com/office/drawing/2014/main" id="{03D892AC-559A-AEAD-ABF7-B8CA35D375BD}"/>
              </a:ext>
            </a:extLst>
          </p:cNvPr>
          <p:cNvSpPr>
            <a:spLocks noGrp="1"/>
          </p:cNvSpPr>
          <p:nvPr>
            <p:ph sz="half" idx="2"/>
          </p:nvPr>
        </p:nvSpPr>
        <p:spPr>
          <a:xfrm>
            <a:off x="5837238"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a:extLst>
              <a:ext uri="{FF2B5EF4-FFF2-40B4-BE49-F238E27FC236}">
                <a16:creationId xmlns:a16="http://schemas.microsoft.com/office/drawing/2014/main" id="{D6A6E5B2-3427-5224-0212-E7FD9C4485C4}"/>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6" name="Symbol zastępczy stopki 5">
            <a:extLst>
              <a:ext uri="{FF2B5EF4-FFF2-40B4-BE49-F238E27FC236}">
                <a16:creationId xmlns:a16="http://schemas.microsoft.com/office/drawing/2014/main" id="{EEA30EC3-5773-D41F-185B-3EAEFEF3A8B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9BE97F1D-5146-A6DB-CDE4-5D5B90C4033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71892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81F741-9D51-BCAC-CCD2-EB4E132136AB}"/>
              </a:ext>
            </a:extLst>
          </p:cNvPr>
          <p:cNvSpPr>
            <a:spLocks noGrp="1"/>
          </p:cNvSpPr>
          <p:nvPr>
            <p:ph type="title"/>
          </p:nvPr>
        </p:nvSpPr>
        <p:spPr>
          <a:xfrm>
            <a:off x="793750" y="344488"/>
            <a:ext cx="9937750" cy="1252537"/>
          </a:xfrm>
          <a:prstGeom prst="rect">
            <a:avLst/>
          </a:prstGeom>
        </p:spPr>
        <p:txBody>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9E0D8019-D0F2-F958-6705-4F08F84D5CA1}"/>
              </a:ext>
            </a:extLst>
          </p:cNvPr>
          <p:cNvSpPr>
            <a:spLocks noGrp="1"/>
          </p:cNvSpPr>
          <p:nvPr>
            <p:ph type="body" idx="1"/>
          </p:nvPr>
        </p:nvSpPr>
        <p:spPr>
          <a:xfrm>
            <a:off x="793750" y="1589088"/>
            <a:ext cx="48736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779DFC3-3DDA-C20B-AAA6-AD6F2B67BF83}"/>
              </a:ext>
            </a:extLst>
          </p:cNvPr>
          <p:cNvSpPr>
            <a:spLocks noGrp="1"/>
          </p:cNvSpPr>
          <p:nvPr>
            <p:ph sz="half" idx="2"/>
          </p:nvPr>
        </p:nvSpPr>
        <p:spPr>
          <a:xfrm>
            <a:off x="793750" y="2366963"/>
            <a:ext cx="48736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a:extLst>
              <a:ext uri="{FF2B5EF4-FFF2-40B4-BE49-F238E27FC236}">
                <a16:creationId xmlns:a16="http://schemas.microsoft.com/office/drawing/2014/main" id="{2A424FEA-255A-9A55-0695-5019D9017503}"/>
              </a:ext>
            </a:extLst>
          </p:cNvPr>
          <p:cNvSpPr>
            <a:spLocks noGrp="1"/>
          </p:cNvSpPr>
          <p:nvPr>
            <p:ph type="body" sz="quarter" idx="3"/>
          </p:nvPr>
        </p:nvSpPr>
        <p:spPr>
          <a:xfrm>
            <a:off x="5832475" y="1589088"/>
            <a:ext cx="48990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6ED0912-743C-388D-2594-68E79C52C0C4}"/>
              </a:ext>
            </a:extLst>
          </p:cNvPr>
          <p:cNvSpPr>
            <a:spLocks noGrp="1"/>
          </p:cNvSpPr>
          <p:nvPr>
            <p:ph sz="quarter" idx="4"/>
          </p:nvPr>
        </p:nvSpPr>
        <p:spPr>
          <a:xfrm>
            <a:off x="5832475" y="2366963"/>
            <a:ext cx="48990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a:extLst>
              <a:ext uri="{FF2B5EF4-FFF2-40B4-BE49-F238E27FC236}">
                <a16:creationId xmlns:a16="http://schemas.microsoft.com/office/drawing/2014/main" id="{D36C6D79-F82F-825C-6B0A-DB0A0A09A673}"/>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8" name="Symbol zastępczy stopki 7">
            <a:extLst>
              <a:ext uri="{FF2B5EF4-FFF2-40B4-BE49-F238E27FC236}">
                <a16:creationId xmlns:a16="http://schemas.microsoft.com/office/drawing/2014/main" id="{F48F811C-4E7C-46F6-0B9A-E9B9B9BCF2EC}"/>
              </a:ext>
            </a:extLst>
          </p:cNvPr>
          <p:cNvSpPr>
            <a:spLocks noGrp="1"/>
          </p:cNvSpPr>
          <p:nvPr>
            <p:ph type="ftr" sz="quarter" idx="11"/>
          </p:nvPr>
        </p:nvSpPr>
        <p:spPr/>
        <p:txBody>
          <a:bodyPr/>
          <a:lstStyle/>
          <a:p>
            <a:endParaRPr lang="en-US"/>
          </a:p>
        </p:txBody>
      </p:sp>
      <p:sp>
        <p:nvSpPr>
          <p:cNvPr id="9" name="Symbol zastępczy numeru slajdu 8">
            <a:extLst>
              <a:ext uri="{FF2B5EF4-FFF2-40B4-BE49-F238E27FC236}">
                <a16:creationId xmlns:a16="http://schemas.microsoft.com/office/drawing/2014/main" id="{61FD4674-90C2-D785-BAB9-C921DD02938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2777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BFB08C-32DC-C0B6-EC4D-B9D9B125212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daty 2">
            <a:extLst>
              <a:ext uri="{FF2B5EF4-FFF2-40B4-BE49-F238E27FC236}">
                <a16:creationId xmlns:a16="http://schemas.microsoft.com/office/drawing/2014/main" id="{8FA8A199-66BB-F00B-5C1F-CEA4990D575A}"/>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4" name="Symbol zastępczy stopki 3">
            <a:extLst>
              <a:ext uri="{FF2B5EF4-FFF2-40B4-BE49-F238E27FC236}">
                <a16:creationId xmlns:a16="http://schemas.microsoft.com/office/drawing/2014/main" id="{5018F59F-AE0B-F064-154C-6905B5606C45}"/>
              </a:ext>
            </a:extLst>
          </p:cNvPr>
          <p:cNvSpPr>
            <a:spLocks noGrp="1"/>
          </p:cNvSpPr>
          <p:nvPr>
            <p:ph type="ftr" sz="quarter" idx="11"/>
          </p:nvPr>
        </p:nvSpPr>
        <p:spPr/>
        <p:txBody>
          <a:bodyPr/>
          <a:lstStyle/>
          <a:p>
            <a:endParaRPr lang="en-US"/>
          </a:p>
        </p:txBody>
      </p:sp>
      <p:sp>
        <p:nvSpPr>
          <p:cNvPr id="5" name="Symbol zastępczy numeru slajdu 4">
            <a:extLst>
              <a:ext uri="{FF2B5EF4-FFF2-40B4-BE49-F238E27FC236}">
                <a16:creationId xmlns:a16="http://schemas.microsoft.com/office/drawing/2014/main" id="{05BFA85D-E760-E377-EEF8-9656F722FA3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46417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4E6D07D-5137-0670-DB92-D15BBBE08B25}"/>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3" name="Symbol zastępczy stopki 2">
            <a:extLst>
              <a:ext uri="{FF2B5EF4-FFF2-40B4-BE49-F238E27FC236}">
                <a16:creationId xmlns:a16="http://schemas.microsoft.com/office/drawing/2014/main" id="{BDB923A8-BB7A-E42F-ACAC-FBF64C1C01A8}"/>
              </a:ext>
            </a:extLst>
          </p:cNvPr>
          <p:cNvSpPr>
            <a:spLocks noGrp="1"/>
          </p:cNvSpPr>
          <p:nvPr>
            <p:ph type="ftr" sz="quarter" idx="11"/>
          </p:nvPr>
        </p:nvSpPr>
        <p:spPr/>
        <p:txBody>
          <a:bodyPr/>
          <a:lstStyle/>
          <a:p>
            <a:endParaRPr lang="en-US"/>
          </a:p>
        </p:txBody>
      </p:sp>
      <p:sp>
        <p:nvSpPr>
          <p:cNvPr id="4" name="Symbol zastępczy numeru slajdu 3">
            <a:extLst>
              <a:ext uri="{FF2B5EF4-FFF2-40B4-BE49-F238E27FC236}">
                <a16:creationId xmlns:a16="http://schemas.microsoft.com/office/drawing/2014/main" id="{03757012-431F-0E66-7CE3-EC22930935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771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550FEA-0C73-9A1C-D105-D8E8D057AA6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7E1F1FBA-171D-CD74-C290-B8A600978E4C}"/>
              </a:ext>
            </a:extLst>
          </p:cNvPr>
          <p:cNvSpPr>
            <a:spLocks noGrp="1"/>
          </p:cNvSpPr>
          <p:nvPr>
            <p:ph idx="1"/>
          </p:nvPr>
        </p:nvSpPr>
        <p:spPr>
          <a:xfrm>
            <a:off x="4899025" y="933450"/>
            <a:ext cx="5832475" cy="46053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a:extLst>
              <a:ext uri="{FF2B5EF4-FFF2-40B4-BE49-F238E27FC236}">
                <a16:creationId xmlns:a16="http://schemas.microsoft.com/office/drawing/2014/main" id="{0AE4A50F-B5D1-C8D4-CB02-474F24511AC1}"/>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703BA50-E452-1D19-47BA-1D21216A0CC3}"/>
              </a:ext>
            </a:extLst>
          </p:cNvPr>
          <p:cNvSpPr>
            <a:spLocks noGrp="1"/>
          </p:cNvSpPr>
          <p:nvPr>
            <p:ph type="dt" sz="half" idx="10"/>
          </p:nvPr>
        </p:nvSpPr>
        <p:spPr/>
        <p:txBody>
          <a:bodyPr/>
          <a:lstStyle/>
          <a:p>
            <a:fld id="{09DB2826-8CAE-4892-A786-09CBC6F30E18}" type="datetimeFigureOut">
              <a:rPr lang="en-US" smtClean="0"/>
              <a:t>9/5/2024</a:t>
            </a:fld>
            <a:endParaRPr lang="en-US"/>
          </a:p>
        </p:txBody>
      </p:sp>
      <p:sp>
        <p:nvSpPr>
          <p:cNvPr id="6" name="Symbol zastępczy stopki 5">
            <a:extLst>
              <a:ext uri="{FF2B5EF4-FFF2-40B4-BE49-F238E27FC236}">
                <a16:creationId xmlns:a16="http://schemas.microsoft.com/office/drawing/2014/main" id="{34FF29C7-7256-735D-57C3-0B5FFB52908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6EF889B0-6295-72C1-68C2-4405F14D0E06}"/>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671811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Symbol zastępczy daty 3"/>
          <p:cNvSpPr>
            <a:spLocks noGrp="1"/>
          </p:cNvSpPr>
          <p:nvPr>
            <p:ph type="dt" sz="half" idx="2"/>
          </p:nvPr>
        </p:nvSpPr>
        <p:spPr>
          <a:xfrm>
            <a:off x="0" y="6135166"/>
            <a:ext cx="2688484" cy="345009"/>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A73BB-D1E2-42A7-AF35-D7ED586AB265}" type="datetime1">
              <a:rPr lang="pl-PL"/>
              <a:pPr>
                <a:defRPr/>
              </a:pPr>
              <a:t>05.09.2024</a:t>
            </a:fld>
            <a:endParaRPr lang="pl-PL" dirty="0"/>
          </a:p>
        </p:txBody>
      </p:sp>
      <p:sp>
        <p:nvSpPr>
          <p:cNvPr id="6" name="Symbol zastępczy numeru slajdu 5"/>
          <p:cNvSpPr>
            <a:spLocks noGrp="1"/>
          </p:cNvSpPr>
          <p:nvPr>
            <p:ph type="sldNum" sz="quarter" idx="4"/>
          </p:nvPr>
        </p:nvSpPr>
        <p:spPr>
          <a:xfrm>
            <a:off x="8833591" y="6135166"/>
            <a:ext cx="2688484" cy="345009"/>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0C443D-8554-4A1A-852C-E0B03C38901E}" type="slidenum">
              <a:rPr lang="pl-PL"/>
              <a:pPr>
                <a:defRPr/>
              </a:pPr>
              <a:t>‹#›</a:t>
            </a:fld>
            <a:endParaRPr lang="pl-PL" dirty="0"/>
          </a:p>
        </p:txBody>
      </p:sp>
    </p:spTree>
  </p:cSld>
  <p:clrMap bg1="lt1" tx1="dk1" bg2="lt2" tx2="dk2" accent1="accent1" accent2="accent2" accent3="accent3" accent4="accent4" accent5="accent5" accent6="accent6" hlink="hlink" folHlink="folHlink"/>
  <p:sldLayoutIdLst>
    <p:sldLayoutId id="2147484199"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E59C3926-BA7A-E47B-3A5E-49AAD8B3EAAB}"/>
              </a:ext>
            </a:extLst>
          </p:cNvPr>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09DB2826-8CAE-4892-A786-09CBC6F30E18}" type="datetimeFigureOut">
              <a:rPr lang="en-US" smtClean="0"/>
              <a:t>9/5/2024</a:t>
            </a:fld>
            <a:endParaRPr lang="en-US"/>
          </a:p>
        </p:txBody>
      </p:sp>
      <p:sp>
        <p:nvSpPr>
          <p:cNvPr id="5" name="Symbol zastępczy stopki 4">
            <a:extLst>
              <a:ext uri="{FF2B5EF4-FFF2-40B4-BE49-F238E27FC236}">
                <a16:creationId xmlns:a16="http://schemas.microsoft.com/office/drawing/2014/main" id="{81429956-AC96-E759-F612-BD5E20F1A46E}"/>
              </a:ext>
            </a:extLst>
          </p:cNvPr>
          <p:cNvSpPr>
            <a:spLocks noGrp="1"/>
          </p:cNvSpPr>
          <p:nvPr>
            <p:ph type="ftr" sz="quarter" idx="3"/>
          </p:nvPr>
        </p:nvSpPr>
        <p:spPr>
          <a:xfrm>
            <a:off x="3816350" y="6005513"/>
            <a:ext cx="3889375"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ymbol zastępczy numeru slajdu 5">
            <a:extLst>
              <a:ext uri="{FF2B5EF4-FFF2-40B4-BE49-F238E27FC236}">
                <a16:creationId xmlns:a16="http://schemas.microsoft.com/office/drawing/2014/main" id="{46514266-9481-2FF5-15FB-E1827F204698}"/>
              </a:ext>
            </a:extLst>
          </p:cNvPr>
          <p:cNvSpPr>
            <a:spLocks noGrp="1"/>
          </p:cNvSpPr>
          <p:nvPr>
            <p:ph type="sldNum" sz="quarter" idx="4"/>
          </p:nvPr>
        </p:nvSpPr>
        <p:spPr>
          <a:xfrm>
            <a:off x="8137525" y="6005513"/>
            <a:ext cx="2592388"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F677176B-4A12-4A09-A375-D1234E5B8D3F}" type="slidenum">
              <a:rPr lang="en-US" smtClean="0"/>
              <a:t>‹#›</a:t>
            </a:fld>
            <a:endParaRPr lang="en-US"/>
          </a:p>
        </p:txBody>
      </p:sp>
      <p:pic>
        <p:nvPicPr>
          <p:cNvPr id="7" name="Obraz 6" descr="Obraz zawierający zewnętrzne, woda, niebieski, samolot">
            <a:extLst>
              <a:ext uri="{FF2B5EF4-FFF2-40B4-BE49-F238E27FC236}">
                <a16:creationId xmlns:a16="http://schemas.microsoft.com/office/drawing/2014/main" id="{B2B2A586-C3F6-BE14-7B83-F5110BFFC0F1}"/>
              </a:ext>
            </a:extLst>
          </p:cNvPr>
          <p:cNvPicPr>
            <a:picLocks noChangeAspect="1"/>
          </p:cNvPicPr>
          <p:nvPr userDrawn="1"/>
        </p:nvPicPr>
        <p:blipFill>
          <a:blip r:embed="rId13" cstate="print"/>
          <a:stretch>
            <a:fillRect/>
          </a:stretch>
        </p:blipFill>
        <p:spPr>
          <a:xfrm>
            <a:off x="-1" y="-8467"/>
            <a:ext cx="11522076" cy="6883400"/>
          </a:xfrm>
          <a:prstGeom prst="rect">
            <a:avLst/>
          </a:prstGeom>
        </p:spPr>
      </p:pic>
    </p:spTree>
    <p:extLst>
      <p:ext uri="{BB962C8B-B14F-4D97-AF65-F5344CB8AC3E}">
        <p14:creationId xmlns:p14="http://schemas.microsoft.com/office/powerpoint/2010/main" val="817694438"/>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Symbol zastępczy daty 3"/>
          <p:cNvSpPr>
            <a:spLocks noGrp="1"/>
          </p:cNvSpPr>
          <p:nvPr>
            <p:ph type="dt" sz="half" idx="2"/>
          </p:nvPr>
        </p:nvSpPr>
        <p:spPr>
          <a:xfrm>
            <a:off x="0" y="6135166"/>
            <a:ext cx="2688484" cy="345009"/>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A73BB-D1E2-42A7-AF35-D7ED586AB265}" type="datetime1">
              <a:rPr lang="pl-PL"/>
              <a:pPr>
                <a:defRPr/>
              </a:pPr>
              <a:t>05.09.2024</a:t>
            </a:fld>
            <a:endParaRPr lang="pl-PL" dirty="0"/>
          </a:p>
        </p:txBody>
      </p:sp>
      <p:sp>
        <p:nvSpPr>
          <p:cNvPr id="6" name="Symbol zastępczy numeru slajdu 5"/>
          <p:cNvSpPr>
            <a:spLocks noGrp="1"/>
          </p:cNvSpPr>
          <p:nvPr>
            <p:ph type="sldNum" sz="quarter" idx="4"/>
          </p:nvPr>
        </p:nvSpPr>
        <p:spPr>
          <a:xfrm>
            <a:off x="8833591" y="6135166"/>
            <a:ext cx="2688484" cy="345009"/>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0C443D-8554-4A1A-852C-E0B03C38901E}" type="slidenum">
              <a:rPr lang="pl-PL"/>
              <a:pPr>
                <a:defRPr/>
              </a:pPr>
              <a:t>‹#›</a:t>
            </a:fld>
            <a:endParaRPr lang="pl-PL" dirty="0"/>
          </a:p>
        </p:txBody>
      </p:sp>
    </p:spTree>
    <p:extLst>
      <p:ext uri="{BB962C8B-B14F-4D97-AF65-F5344CB8AC3E}">
        <p14:creationId xmlns:p14="http://schemas.microsoft.com/office/powerpoint/2010/main" val="3166470861"/>
      </p:ext>
    </p:extLst>
  </p:cSld>
  <p:clrMap bg1="lt1" tx1="dk1" bg2="lt2" tx2="dk2" accent1="accent1" accent2="accent2" accent3="accent3" accent4="accent4" accent5="accent5" accent6="accent6" hlink="hlink" folHlink="folHlink"/>
  <p:sldLayoutIdLst>
    <p:sldLayoutId id="2147484213"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Symbol zastępczy daty 3"/>
          <p:cNvSpPr>
            <a:spLocks noGrp="1"/>
          </p:cNvSpPr>
          <p:nvPr>
            <p:ph type="dt" sz="half" idx="2"/>
          </p:nvPr>
        </p:nvSpPr>
        <p:spPr>
          <a:xfrm>
            <a:off x="0" y="6135166"/>
            <a:ext cx="2688484" cy="345009"/>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A73BB-D1E2-42A7-AF35-D7ED586AB265}" type="datetime1">
              <a:rPr lang="pl-PL"/>
              <a:pPr>
                <a:defRPr/>
              </a:pPr>
              <a:t>05.09.2024</a:t>
            </a:fld>
            <a:endParaRPr lang="pl-PL" dirty="0"/>
          </a:p>
        </p:txBody>
      </p:sp>
      <p:sp>
        <p:nvSpPr>
          <p:cNvPr id="6" name="Symbol zastępczy numeru slajdu 5"/>
          <p:cNvSpPr>
            <a:spLocks noGrp="1"/>
          </p:cNvSpPr>
          <p:nvPr>
            <p:ph type="sldNum" sz="quarter" idx="4"/>
          </p:nvPr>
        </p:nvSpPr>
        <p:spPr>
          <a:xfrm>
            <a:off x="8833591" y="6135166"/>
            <a:ext cx="2688484" cy="345009"/>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0C443D-8554-4A1A-852C-E0B03C38901E}" type="slidenum">
              <a:rPr lang="pl-PL"/>
              <a:pPr>
                <a:defRPr/>
              </a:pPr>
              <a:t>‹#›</a:t>
            </a:fld>
            <a:endParaRPr lang="pl-PL" dirty="0"/>
          </a:p>
        </p:txBody>
      </p:sp>
    </p:spTree>
    <p:extLst>
      <p:ext uri="{BB962C8B-B14F-4D97-AF65-F5344CB8AC3E}">
        <p14:creationId xmlns:p14="http://schemas.microsoft.com/office/powerpoint/2010/main" val="4185382095"/>
      </p:ext>
    </p:extLst>
  </p:cSld>
  <p:clrMap bg1="lt1" tx1="dk1" bg2="lt2" tx2="dk2" accent1="accent1" accent2="accent2" accent3="accent3" accent4="accent4" accent5="accent5" accent6="accent6" hlink="hlink" folHlink="folHlink"/>
  <p:sldLayoutIdLst>
    <p:sldLayoutId id="2147484215"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0" y="2367280"/>
            <a:ext cx="11522075" cy="584775"/>
          </a:xfrm>
          <a:prstGeom prst="rect">
            <a:avLst/>
          </a:prstGeom>
          <a:noFill/>
          <a:ln w="9525">
            <a:noFill/>
            <a:miter lim="800000"/>
            <a:headEnd/>
            <a:tailEnd/>
          </a:ln>
        </p:spPr>
        <p:txBody>
          <a:bodyPr>
            <a:spAutoFit/>
          </a:bodyPr>
          <a:lstStyle/>
          <a:p>
            <a:pPr algn="ctr"/>
            <a:r>
              <a:rPr lang="pl-PL" sz="3200" dirty="0"/>
              <a:t>WG 4 status,</a:t>
            </a:r>
            <a:r>
              <a:rPr lang="pl-PL" sz="3200" baseline="0" dirty="0"/>
              <a:t> </a:t>
            </a:r>
            <a:r>
              <a:rPr lang="en-US" sz="3200" baseline="0" dirty="0"/>
              <a:t>activities</a:t>
            </a:r>
            <a:r>
              <a:rPr lang="pl-PL" sz="3200" baseline="0" dirty="0"/>
              <a:t> and </a:t>
            </a:r>
            <a:r>
              <a:rPr lang="en-US" sz="3200" baseline="0" dirty="0"/>
              <a:t>plans</a:t>
            </a:r>
            <a:endParaRPr lang="en-US" sz="3200" b="1" dirty="0"/>
          </a:p>
        </p:txBody>
      </p:sp>
      <p:sp>
        <p:nvSpPr>
          <p:cNvPr id="6" name="Prostokąt zaokrąglony 5"/>
          <p:cNvSpPr/>
          <p:nvPr/>
        </p:nvSpPr>
        <p:spPr>
          <a:xfrm>
            <a:off x="0" y="4670493"/>
            <a:ext cx="11522075" cy="951026"/>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Institute of Meteorology and Water Management</a:t>
            </a:r>
          </a:p>
          <a:p>
            <a:pPr algn="ctr">
              <a:defRPr/>
            </a:pPr>
            <a:r>
              <a:rPr lang="en-US" sz="2800" b="1" dirty="0">
                <a:solidFill>
                  <a:schemeClr val="tx1"/>
                </a:solidFill>
              </a:rPr>
              <a:t>National Research Institute</a:t>
            </a:r>
          </a:p>
        </p:txBody>
      </p:sp>
      <p:sp>
        <p:nvSpPr>
          <p:cNvPr id="7" name="Prostokąt zaokrąglony 2"/>
          <p:cNvSpPr/>
          <p:nvPr/>
        </p:nvSpPr>
        <p:spPr>
          <a:xfrm>
            <a:off x="0" y="3580292"/>
            <a:ext cx="11522075" cy="952291"/>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Andrzej Mazur</a:t>
            </a:r>
            <a:endParaRPr lang="en-US" sz="2800" b="1" dirty="0">
              <a:solidFill>
                <a:schemeClr val="tx1"/>
              </a:solidFill>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66199"/>
            <a:ext cx="11522074" cy="5214248"/>
          </a:xfrm>
          <a:prstGeom prst="rect">
            <a:avLst/>
          </a:prstGeom>
          <a:solidFill>
            <a:schemeClr val="bg1"/>
          </a:solidFill>
          <a:ln>
            <a:solidFill>
              <a:schemeClr val="tx1"/>
            </a:solidFill>
          </a:ln>
        </p:spPr>
        <p:txBody>
          <a:bodyPr wrap="square">
            <a:spAutoFit/>
          </a:bodyPr>
          <a:lstStyle/>
          <a:p>
            <a:pPr algn="ctr">
              <a:spcAft>
                <a:spcPts val="500"/>
              </a:spcAft>
            </a:pPr>
            <a:r>
              <a:rPr lang="en-US" sz="2400" dirty="0">
                <a:latin typeface="+mn-lt"/>
              </a:rPr>
              <a:t>Introduction</a:t>
            </a:r>
          </a:p>
          <a:p>
            <a:pPr algn="just">
              <a:spcAft>
                <a:spcPts val="500"/>
              </a:spcAft>
            </a:pPr>
            <a:r>
              <a:rPr lang="en-US" sz="2400" dirty="0">
                <a:latin typeface="+mn-lt"/>
              </a:rPr>
              <a:t>A need for improvement/developing </a:t>
            </a:r>
            <a:r>
              <a:rPr lang="en-US" sz="2400" u="sng" dirty="0">
                <a:latin typeface="+mn-lt"/>
              </a:rPr>
              <a:t>early warning systems</a:t>
            </a:r>
            <a:r>
              <a:rPr lang="en-US" sz="2400" dirty="0">
                <a:latin typeface="+mn-lt"/>
              </a:rPr>
              <a:t> (EWAS) being able to respond to release of toxic and/or harmful substances into the atmosphere. </a:t>
            </a:r>
          </a:p>
          <a:p>
            <a:pPr algn="just">
              <a:spcAft>
                <a:spcPts val="500"/>
              </a:spcAft>
            </a:pPr>
            <a:r>
              <a:rPr lang="en-US" sz="2400" dirty="0">
                <a:latin typeface="+mn-lt"/>
              </a:rPr>
              <a:t>”Early Warning” – the ability to quickly provide information about the occurrence of an event and its possible consequences. </a:t>
            </a:r>
          </a:p>
          <a:p>
            <a:pPr algn="just">
              <a:spcAft>
                <a:spcPts val="500"/>
              </a:spcAft>
            </a:pPr>
            <a:r>
              <a:rPr lang="en-US" sz="2400" dirty="0">
                <a:latin typeface="+mn-lt"/>
              </a:rPr>
              <a:t>Released contamination/pollution – </a:t>
            </a:r>
            <a:r>
              <a:rPr lang="en-US" sz="2400" u="sng" dirty="0">
                <a:latin typeface="+mn-lt"/>
              </a:rPr>
              <a:t>dangerous due to its nature</a:t>
            </a:r>
            <a:r>
              <a:rPr lang="en-US" sz="2400" dirty="0">
                <a:latin typeface="+mn-lt"/>
              </a:rPr>
              <a:t> (i.e., radioactive, toxic…) and/or </a:t>
            </a:r>
            <a:r>
              <a:rPr lang="en-US" sz="2400" u="sng" dirty="0">
                <a:latin typeface="+mn-lt"/>
              </a:rPr>
              <a:t>emission intensity</a:t>
            </a:r>
            <a:r>
              <a:rPr lang="en-US" sz="2400" dirty="0">
                <a:latin typeface="+mn-lt"/>
              </a:rPr>
              <a:t> (i.e., the amount released). </a:t>
            </a:r>
          </a:p>
          <a:p>
            <a:pPr algn="just">
              <a:spcAft>
                <a:spcPts val="500"/>
              </a:spcAft>
            </a:pPr>
            <a:r>
              <a:rPr lang="en-US" sz="2400" dirty="0">
                <a:latin typeface="+mn-lt"/>
              </a:rPr>
              <a:t>Operational EWAS use meteorological data (an output from operational meteorological forecast models).</a:t>
            </a:r>
          </a:p>
          <a:p>
            <a:pPr algn="just">
              <a:spcAft>
                <a:spcPts val="500"/>
              </a:spcAft>
            </a:pPr>
            <a:r>
              <a:rPr lang="en-US" sz="2400" dirty="0">
                <a:latin typeface="+mn-lt"/>
              </a:rPr>
              <a:t>PT EGALITE aims at gathering/exchange the experience available among COSMO partners on the connection: numerical weather forecasts – pollutant dispersion modeling in favor of new- and/or of existing EWAS that respond to the mentioned threats.</a:t>
            </a:r>
          </a:p>
        </p:txBody>
      </p:sp>
      <p:sp>
        <p:nvSpPr>
          <p:cNvPr id="5" name="pole tekstowe 4"/>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2" name="pole tekstowe 1">
            <a:extLst>
              <a:ext uri="{FF2B5EF4-FFF2-40B4-BE49-F238E27FC236}">
                <a16:creationId xmlns:a16="http://schemas.microsoft.com/office/drawing/2014/main" id="{84C5D229-E2D6-57DE-80C2-DDF086059831}"/>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181028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905902"/>
            <a:ext cx="11522074" cy="3062377"/>
          </a:xfrm>
          <a:prstGeom prst="rect">
            <a:avLst/>
          </a:prstGeom>
          <a:solidFill>
            <a:schemeClr val="bg1"/>
          </a:solidFill>
          <a:ln>
            <a:solidFill>
              <a:schemeClr val="tx1"/>
            </a:solidFill>
          </a:ln>
        </p:spPr>
        <p:txBody>
          <a:bodyPr wrap="square">
            <a:spAutoFit/>
          </a:bodyPr>
          <a:lstStyle/>
          <a:p>
            <a:pPr algn="just">
              <a:spcAft>
                <a:spcPts val="600"/>
              </a:spcAft>
            </a:pPr>
            <a:r>
              <a:rPr lang="en-US" sz="2400" dirty="0">
                <a:latin typeface="Arial Narrow" panose="020B0606020202030204" pitchFamily="34" charset="0"/>
              </a:rPr>
              <a:t>Subtask 1. General survey  </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Detailed review and survey of the systems running and plans for further developments at collaborating parties. </a:t>
            </a:r>
            <a:endParaRPr lang="pl-PL" sz="2400" dirty="0">
              <a:latin typeface="Arial Narrow" panose="020B0606020202030204" pitchFamily="34" charset="0"/>
            </a:endParaRP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Description and comparison of scientific background, methods used and setup(s).</a:t>
            </a:r>
            <a:endParaRPr lang="pl-PL" sz="2400" dirty="0">
              <a:latin typeface="Arial Narrow" panose="020B0606020202030204" pitchFamily="34" charset="0"/>
            </a:endParaRPr>
          </a:p>
          <a:p>
            <a:pPr marL="342900" indent="-342900" algn="just">
              <a:spcAft>
                <a:spcPts val="600"/>
              </a:spcAft>
              <a:buFont typeface="Arial" panose="020B0604020202020204" pitchFamily="34" charset="0"/>
              <a:buChar char="•"/>
            </a:pPr>
            <a:endParaRPr lang="en-US" sz="2400" dirty="0">
              <a:latin typeface="Arial Narrow" panose="020B0606020202030204" pitchFamily="34" charset="0"/>
            </a:endParaRPr>
          </a:p>
          <a:p>
            <a:pPr algn="just">
              <a:spcAft>
                <a:spcPts val="600"/>
              </a:spcAft>
            </a:pPr>
            <a:r>
              <a:rPr lang="en-US" sz="2400" b="1" u="sng"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Reports on review/survey; info on the comparison results, suggestions for further research.</a:t>
            </a:r>
          </a:p>
        </p:txBody>
      </p:sp>
      <p:sp>
        <p:nvSpPr>
          <p:cNvPr id="3" name="pole tekstowe 2">
            <a:extLst>
              <a:ext uri="{FF2B5EF4-FFF2-40B4-BE49-F238E27FC236}">
                <a16:creationId xmlns:a16="http://schemas.microsoft.com/office/drawing/2014/main" id="{C7DDB469-E164-21AD-C8BE-9EE42C0518F2}"/>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6" name="pole tekstowe 5">
            <a:extLst>
              <a:ext uri="{FF2B5EF4-FFF2-40B4-BE49-F238E27FC236}">
                <a16:creationId xmlns:a16="http://schemas.microsoft.com/office/drawing/2014/main" id="{DC2A074C-7E7F-DAD1-7325-8E4EFFFE0CEE}"/>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301044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987782"/>
            <a:ext cx="11522074" cy="3431709"/>
          </a:xfrm>
          <a:prstGeom prst="rect">
            <a:avLst/>
          </a:prstGeom>
          <a:solidFill>
            <a:schemeClr val="bg1"/>
          </a:solidFill>
          <a:ln>
            <a:solidFill>
              <a:schemeClr val="tx1"/>
            </a:solidFill>
          </a:ln>
        </p:spPr>
        <p:txBody>
          <a:bodyPr wrap="square">
            <a:spAutoFit/>
          </a:bodyPr>
          <a:lstStyle/>
          <a:p>
            <a:pPr algn="just">
              <a:spcBef>
                <a:spcPts val="600"/>
              </a:spcBef>
              <a:spcAft>
                <a:spcPts val="600"/>
              </a:spcAft>
            </a:pPr>
            <a:r>
              <a:rPr lang="en-US" sz="2400" dirty="0">
                <a:latin typeface="Arial Narrow" panose="020B0606020202030204" pitchFamily="34" charset="0"/>
              </a:rPr>
              <a:t>Subtask 2. Tests and intercomparisons</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Preparing and conducting exercises regarding threats of potential releases from identified sources in domains specific to each participant and/or in a jointly established common area. </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The results of such exercises will of course contribute to the final report.</a:t>
            </a:r>
            <a:endParaRPr lang="pl-PL" sz="2400" dirty="0">
              <a:latin typeface="Arial Narrow" panose="020B0606020202030204" pitchFamily="34" charset="0"/>
            </a:endParaRPr>
          </a:p>
          <a:p>
            <a:pPr algn="just">
              <a:spcAft>
                <a:spcPts val="600"/>
              </a:spcAft>
            </a:pPr>
            <a:endParaRPr lang="en-US" sz="2400" dirty="0">
              <a:latin typeface="Arial Narrow" panose="020B0606020202030204" pitchFamily="34" charset="0"/>
            </a:endParaRPr>
          </a:p>
          <a:p>
            <a:pPr algn="just">
              <a:spcAft>
                <a:spcPts val="600"/>
              </a:spcAft>
            </a:pPr>
            <a:r>
              <a:rPr lang="en-US" sz="2400" b="1" u="sng"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Intermediate reports, final report, comparison results, guidelines/ suggestions for further research directions, publication in JCR journal.</a:t>
            </a:r>
          </a:p>
        </p:txBody>
      </p:sp>
      <p:sp>
        <p:nvSpPr>
          <p:cNvPr id="3" name="pole tekstowe 2">
            <a:extLst>
              <a:ext uri="{FF2B5EF4-FFF2-40B4-BE49-F238E27FC236}">
                <a16:creationId xmlns:a16="http://schemas.microsoft.com/office/drawing/2014/main" id="{67CAC1BF-A160-A5CF-3A78-CDE1E4A9997D}"/>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6" name="pole tekstowe 5">
            <a:extLst>
              <a:ext uri="{FF2B5EF4-FFF2-40B4-BE49-F238E27FC236}">
                <a16:creationId xmlns:a16="http://schemas.microsoft.com/office/drawing/2014/main" id="{7EAE545F-EA3E-F6E7-CAE4-ADC84FB95468}"/>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61817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511895"/>
            <a:ext cx="11522074" cy="4401205"/>
          </a:xfrm>
          <a:prstGeom prst="rect">
            <a:avLst/>
          </a:prstGeom>
          <a:solidFill>
            <a:schemeClr val="bg1"/>
          </a:solidFill>
          <a:ln>
            <a:solidFill>
              <a:schemeClr val="tx1"/>
            </a:solidFill>
          </a:ln>
        </p:spPr>
        <p:txBody>
          <a:bodyPr wrap="square">
            <a:spAutoFit/>
          </a:bodyPr>
          <a:lstStyle/>
          <a:p>
            <a:pPr algn="just">
              <a:spcAft>
                <a:spcPts val="600"/>
              </a:spcAft>
            </a:pPr>
            <a:r>
              <a:rPr lang="en-US" sz="2400" dirty="0">
                <a:latin typeface="Arial Narrow" panose="020B0606020202030204" pitchFamily="34" charset="0"/>
              </a:rPr>
              <a:t>Subtask 3. General post-processing and verification  </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Complementary to sub-tasks 1 and 2 – verification of test results and exercises. </a:t>
            </a:r>
            <a:endParaRPr lang="pl-PL" sz="2400" dirty="0">
              <a:latin typeface="Arial Narrow" panose="020B0606020202030204" pitchFamily="34" charset="0"/>
            </a:endParaRP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Results – a detailed description of the exercises, preparation of the final report.</a:t>
            </a:r>
            <a:endParaRPr lang="pl-PL" sz="2400" dirty="0">
              <a:latin typeface="Arial Narrow" panose="020B0606020202030204" pitchFamily="34" charset="0"/>
            </a:endParaRPr>
          </a:p>
          <a:p>
            <a:pPr algn="just">
              <a:spcAft>
                <a:spcPts val="600"/>
              </a:spcAft>
            </a:pPr>
            <a:endParaRPr lang="en-US" sz="2400" dirty="0">
              <a:latin typeface="Arial Narrow" panose="020B0606020202030204" pitchFamily="34" charset="0"/>
            </a:endParaRPr>
          </a:p>
          <a:p>
            <a:pPr algn="just">
              <a:spcAft>
                <a:spcPts val="600"/>
              </a:spcAft>
            </a:pPr>
            <a:r>
              <a:rPr lang="en-US" sz="2400" b="1" u="sng"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400" dirty="0">
                <a:latin typeface="Arial Narrow" panose="020B0606020202030204" pitchFamily="34" charset="0"/>
              </a:rPr>
              <a:t>Description of exercises conducted, verification results for various domains/setups and over the common area, contributions to preparation of the final report.</a:t>
            </a:r>
          </a:p>
          <a:p>
            <a:pPr algn="just">
              <a:spcAft>
                <a:spcPts val="600"/>
              </a:spcAft>
            </a:pPr>
            <a:endParaRPr lang="pl-PL" sz="2400" dirty="0">
              <a:latin typeface="Arial Narrow" panose="020B0606020202030204" pitchFamily="34" charset="0"/>
            </a:endParaRPr>
          </a:p>
          <a:p>
            <a:pPr algn="just">
              <a:spcAft>
                <a:spcPts val="600"/>
              </a:spcAft>
            </a:pPr>
            <a:r>
              <a:rPr lang="en-US" sz="2400" b="1" u="sng" dirty="0">
                <a:latin typeface="Arial Narrow" panose="020B0606020202030204" pitchFamily="34" charset="0"/>
              </a:rPr>
              <a:t>Contributing scientists:</a:t>
            </a:r>
          </a:p>
          <a:p>
            <a:pPr algn="just">
              <a:spcAft>
                <a:spcPts val="600"/>
              </a:spcAft>
            </a:pPr>
            <a:r>
              <a:rPr lang="en-US" sz="2400" dirty="0">
                <a:latin typeface="Arial Narrow" panose="020B0606020202030204" pitchFamily="34" charset="0"/>
              </a:rPr>
              <a:t>Christoph Siewert (DWD)</a:t>
            </a:r>
            <a:r>
              <a:rPr lang="pl-PL" sz="2400" dirty="0">
                <a:latin typeface="Arial Narrow" panose="020B0606020202030204" pitchFamily="34" charset="0"/>
              </a:rPr>
              <a:t>, </a:t>
            </a:r>
            <a:r>
              <a:rPr lang="en-US" sz="2400" dirty="0">
                <a:latin typeface="Arial Narrow" panose="020B0606020202030204" pitchFamily="34" charset="0"/>
              </a:rPr>
              <a:t>Pirmin Kaufmann (MCH)</a:t>
            </a:r>
            <a:r>
              <a:rPr lang="pl-PL" sz="2400" dirty="0">
                <a:latin typeface="Arial Narrow" panose="020B0606020202030204" pitchFamily="34" charset="0"/>
              </a:rPr>
              <a:t>, </a:t>
            </a:r>
            <a:r>
              <a:rPr lang="en-US" sz="2400" dirty="0">
                <a:latin typeface="Arial Narrow" panose="020B0606020202030204" pitchFamily="34" charset="0"/>
              </a:rPr>
              <a:t>Andrzej Mazur (IMWM)</a:t>
            </a:r>
          </a:p>
        </p:txBody>
      </p:sp>
      <p:sp>
        <p:nvSpPr>
          <p:cNvPr id="3" name="pole tekstowe 2">
            <a:extLst>
              <a:ext uri="{FF2B5EF4-FFF2-40B4-BE49-F238E27FC236}">
                <a16:creationId xmlns:a16="http://schemas.microsoft.com/office/drawing/2014/main" id="{B4C0B961-FDA3-82B2-ABA0-D6B360386F0A}"/>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6" name="pole tekstowe 5">
            <a:extLst>
              <a:ext uri="{FF2B5EF4-FFF2-40B4-BE49-F238E27FC236}">
                <a16:creationId xmlns:a16="http://schemas.microsoft.com/office/drawing/2014/main" id="{CFC55DB9-6F77-0253-A847-D9BEF9957975}"/>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15081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88315"/>
            <a:ext cx="11522074" cy="4985980"/>
          </a:xfrm>
          <a:prstGeom prst="rect">
            <a:avLst/>
          </a:prstGeom>
          <a:solidFill>
            <a:schemeClr val="bg1"/>
          </a:solidFill>
          <a:ln>
            <a:solidFill>
              <a:schemeClr val="tx1"/>
            </a:solidFill>
          </a:ln>
        </p:spPr>
        <p:txBody>
          <a:bodyPr wrap="square">
            <a:spAutoFit/>
          </a:bodyPr>
          <a:lstStyle/>
          <a:p>
            <a:pPr algn="just">
              <a:spcAft>
                <a:spcPts val="600"/>
              </a:spcAft>
            </a:pPr>
            <a:r>
              <a:rPr lang="en-US" sz="2400" dirty="0">
                <a:latin typeface="+mn-lt"/>
              </a:rPr>
              <a:t>Current status: </a:t>
            </a:r>
          </a:p>
          <a:p>
            <a:pPr marL="342900" indent="-342900" algn="just">
              <a:spcAft>
                <a:spcPts val="600"/>
              </a:spcAft>
              <a:buFont typeface="Arial" panose="020B0604020202020204" pitchFamily="34" charset="0"/>
              <a:buChar char="•"/>
            </a:pPr>
            <a:r>
              <a:rPr lang="en-US" sz="2400" dirty="0">
                <a:latin typeface="+mn-lt"/>
              </a:rPr>
              <a:t>Subtask 1 – survey finished satisfactorily, results to be incorporated in the final report</a:t>
            </a:r>
          </a:p>
          <a:p>
            <a:pPr marL="342900" indent="-342900" algn="just">
              <a:spcAft>
                <a:spcPts val="600"/>
              </a:spcAft>
              <a:buFont typeface="Arial" panose="020B0604020202020204" pitchFamily="34" charset="0"/>
              <a:buChar char="•"/>
            </a:pPr>
            <a:r>
              <a:rPr lang="en-US" sz="2400" dirty="0">
                <a:latin typeface="+mn-lt"/>
              </a:rPr>
              <a:t>Subtask 2 – first test (”dry run”) finished</a:t>
            </a:r>
          </a:p>
          <a:p>
            <a:pPr marL="800100" lvl="1" indent="-342900" algn="just">
              <a:spcAft>
                <a:spcPts val="600"/>
              </a:spcAft>
              <a:buFontTx/>
              <a:buChar char="-"/>
            </a:pPr>
            <a:r>
              <a:rPr lang="en-US" sz="2400" dirty="0">
                <a:latin typeface="+mn-lt"/>
              </a:rPr>
              <a:t>The "dry run" for release of radioactive material from NPP of Isar, Germany (it is no longer operational but, still, it is in the "common area" of our domains for dispersion calculations).</a:t>
            </a:r>
          </a:p>
          <a:p>
            <a:pPr marL="800100" lvl="1" indent="-342900" algn="just">
              <a:spcAft>
                <a:spcPts val="600"/>
              </a:spcAft>
              <a:buFontTx/>
              <a:buChar char="-"/>
            </a:pPr>
            <a:r>
              <a:rPr lang="en-US" sz="2400" dirty="0">
                <a:latin typeface="+mn-lt"/>
              </a:rPr>
              <a:t>All participants did the calculations for both high- and medium resolution dispersion models.</a:t>
            </a:r>
          </a:p>
          <a:p>
            <a:pPr marL="800100" lvl="1" indent="-342900" algn="just">
              <a:spcAft>
                <a:spcPts val="600"/>
              </a:spcAft>
              <a:buFontTx/>
              <a:buChar char="-"/>
            </a:pPr>
            <a:r>
              <a:rPr lang="en-US" sz="2400" dirty="0">
                <a:latin typeface="+mn-lt"/>
              </a:rPr>
              <a:t>Results were transferred to - again - common area,  to compare results not only qualitatively, but also quantitatively.</a:t>
            </a:r>
          </a:p>
          <a:p>
            <a:pPr marL="800100" lvl="1" indent="-342900" algn="just">
              <a:spcAft>
                <a:spcPts val="600"/>
              </a:spcAft>
              <a:buFontTx/>
              <a:buChar char="-"/>
            </a:pPr>
            <a:r>
              <a:rPr lang="en-US" sz="2400" dirty="0">
                <a:latin typeface="+mn-lt"/>
              </a:rPr>
              <a:t>This should be the first of several dry runs.</a:t>
            </a:r>
          </a:p>
        </p:txBody>
      </p:sp>
      <p:sp>
        <p:nvSpPr>
          <p:cNvPr id="3" name="pole tekstowe 2">
            <a:extLst>
              <a:ext uri="{FF2B5EF4-FFF2-40B4-BE49-F238E27FC236}">
                <a16:creationId xmlns:a16="http://schemas.microsoft.com/office/drawing/2014/main" id="{FC260CA9-781C-A722-4231-16D0EFD31B79}"/>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6" name="pole tekstowe 5">
            <a:extLst>
              <a:ext uri="{FF2B5EF4-FFF2-40B4-BE49-F238E27FC236}">
                <a16:creationId xmlns:a16="http://schemas.microsoft.com/office/drawing/2014/main" id="{2651559B-AFF4-C8B9-CBDB-E38202E6C54C}"/>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340872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418300E-85CD-7122-DD89-288E7AF94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 y="1992009"/>
            <a:ext cx="3899413" cy="3060000"/>
          </a:xfrm>
          <a:prstGeom prst="rect">
            <a:avLst/>
          </a:prstGeom>
        </p:spPr>
      </p:pic>
      <p:pic>
        <p:nvPicPr>
          <p:cNvPr id="8" name="Obraz 7">
            <a:extLst>
              <a:ext uri="{FF2B5EF4-FFF2-40B4-BE49-F238E27FC236}">
                <a16:creationId xmlns:a16="http://schemas.microsoft.com/office/drawing/2014/main" id="{79B50D02-4932-140D-506B-6A60543C9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000" y="2004806"/>
            <a:ext cx="4218294" cy="2628000"/>
          </a:xfrm>
          <a:prstGeom prst="rect">
            <a:avLst/>
          </a:prstGeom>
        </p:spPr>
      </p:pic>
      <p:pic>
        <p:nvPicPr>
          <p:cNvPr id="10" name="Obraz 9">
            <a:extLst>
              <a:ext uri="{FF2B5EF4-FFF2-40B4-BE49-F238E27FC236}">
                <a16:creationId xmlns:a16="http://schemas.microsoft.com/office/drawing/2014/main" id="{43F1FA2D-2056-F30B-9860-8A73F5ACC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000" y="2007059"/>
            <a:ext cx="3410662" cy="3060000"/>
          </a:xfrm>
          <a:prstGeom prst="rect">
            <a:avLst/>
          </a:prstGeom>
        </p:spPr>
      </p:pic>
      <p:sp>
        <p:nvSpPr>
          <p:cNvPr id="11" name="pole tekstowe 10">
            <a:extLst>
              <a:ext uri="{FF2B5EF4-FFF2-40B4-BE49-F238E27FC236}">
                <a16:creationId xmlns:a16="http://schemas.microsoft.com/office/drawing/2014/main" id="{F8EB28F2-F044-8F0B-B2A1-75593E005EBC}"/>
              </a:ext>
            </a:extLst>
          </p:cNvPr>
          <p:cNvSpPr txBox="1"/>
          <p:nvPr/>
        </p:nvSpPr>
        <p:spPr>
          <a:xfrm>
            <a:off x="-11414" y="5400327"/>
            <a:ext cx="11522075" cy="430887"/>
          </a:xfrm>
          <a:prstGeom prst="rect">
            <a:avLst/>
          </a:prstGeom>
          <a:solidFill>
            <a:schemeClr val="bg1"/>
          </a:solidFill>
          <a:ln>
            <a:solidFill>
              <a:schemeClr val="tx1"/>
            </a:solidFill>
          </a:ln>
        </p:spPr>
        <p:txBody>
          <a:bodyPr wrap="square" rtlCol="0">
            <a:spAutoFit/>
          </a:bodyPr>
          <a:lstStyle/>
          <a:p>
            <a:pPr algn="ctr"/>
            <a:r>
              <a:rPr lang="en-US" sz="2200" dirty="0">
                <a:latin typeface="Arial Narrow" panose="020B0606020202030204" pitchFamily="34" charset="0"/>
              </a:rPr>
              <a:t>The setup of "dry run" for release of radioactive material from NPP of Isar, Germany – location in domains</a:t>
            </a:r>
          </a:p>
        </p:txBody>
      </p:sp>
      <p:sp>
        <p:nvSpPr>
          <p:cNvPr id="3" name="pole tekstowe 2">
            <a:extLst>
              <a:ext uri="{FF2B5EF4-FFF2-40B4-BE49-F238E27FC236}">
                <a16:creationId xmlns:a16="http://schemas.microsoft.com/office/drawing/2014/main" id="{E451B2A1-3E79-B1BF-C5DE-DE2FA4D542EE}"/>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4" name="pole tekstowe 3">
            <a:extLst>
              <a:ext uri="{FF2B5EF4-FFF2-40B4-BE49-F238E27FC236}">
                <a16:creationId xmlns:a16="http://schemas.microsoft.com/office/drawing/2014/main" id="{DD0B8A7B-7F3E-7815-37D0-BA431777A5F5}"/>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2" name="pole tekstowe 1">
            <a:extLst>
              <a:ext uri="{FF2B5EF4-FFF2-40B4-BE49-F238E27FC236}">
                <a16:creationId xmlns:a16="http://schemas.microsoft.com/office/drawing/2014/main" id="{7640BEBD-9427-1724-084D-8BCBEC114885}"/>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Tree>
    <p:extLst>
      <p:ext uri="{BB962C8B-B14F-4D97-AF65-F5344CB8AC3E}">
        <p14:creationId xmlns:p14="http://schemas.microsoft.com/office/powerpoint/2010/main" val="406162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4C5D229-E2D6-57DE-80C2-DDF086059831}"/>
              </a:ext>
            </a:extLst>
          </p:cNvPr>
          <p:cNvSpPr txBox="1"/>
          <p:nvPr/>
        </p:nvSpPr>
        <p:spPr>
          <a:xfrm>
            <a:off x="3528789" y="207040"/>
            <a:ext cx="7272808" cy="523220"/>
          </a:xfrm>
          <a:prstGeom prst="rect">
            <a:avLst/>
          </a:prstGeom>
          <a:solidFill>
            <a:schemeClr val="bg1"/>
          </a:solidFill>
        </p:spPr>
        <p:txBody>
          <a:bodyPr wrap="square" rtlCol="0">
            <a:spAutoFit/>
          </a:bodyPr>
          <a:lstStyle/>
          <a:p>
            <a:pPr algn="ctr"/>
            <a:r>
              <a:rPr lang="en-US" sz="2800" dirty="0"/>
              <a:t>Running/finished PP/PTs</a:t>
            </a:r>
          </a:p>
        </p:txBody>
      </p:sp>
      <p:pic>
        <p:nvPicPr>
          <p:cNvPr id="4" name="Obraz 3">
            <a:extLst>
              <a:ext uri="{FF2B5EF4-FFF2-40B4-BE49-F238E27FC236}">
                <a16:creationId xmlns:a16="http://schemas.microsoft.com/office/drawing/2014/main" id="{2E557C63-5861-75F8-A186-395A6834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23" y="0"/>
            <a:ext cx="10553028" cy="6480175"/>
          </a:xfrm>
          <a:prstGeom prst="rect">
            <a:avLst/>
          </a:prstGeom>
        </p:spPr>
      </p:pic>
      <p:sp>
        <p:nvSpPr>
          <p:cNvPr id="6" name="pole tekstowe 5">
            <a:extLst>
              <a:ext uri="{FF2B5EF4-FFF2-40B4-BE49-F238E27FC236}">
                <a16:creationId xmlns:a16="http://schemas.microsoft.com/office/drawing/2014/main" id="{85CBCFBE-90D4-FFF4-03BC-D82C156DADAE}"/>
              </a:ext>
            </a:extLst>
          </p:cNvPr>
          <p:cNvSpPr txBox="1"/>
          <p:nvPr/>
        </p:nvSpPr>
        <p:spPr>
          <a:xfrm>
            <a:off x="-11414" y="-72281"/>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69534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4F8AAB7-BDEF-1438-6F18-0F012369A611}"/>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1223863"/>
            <a:ext cx="11522075" cy="3996000"/>
          </a:xfrm>
          <a:prstGeom prst="rect">
            <a:avLst/>
          </a:prstGeom>
        </p:spPr>
      </p:pic>
      <p:sp>
        <p:nvSpPr>
          <p:cNvPr id="7" name="pole tekstowe 6">
            <a:extLst>
              <a:ext uri="{FF2B5EF4-FFF2-40B4-BE49-F238E27FC236}">
                <a16:creationId xmlns:a16="http://schemas.microsoft.com/office/drawing/2014/main" id="{57DFD3E8-48A9-BBB9-B4BD-B84BB86287F6}"/>
              </a:ext>
            </a:extLst>
          </p:cNvPr>
          <p:cNvSpPr txBox="1"/>
          <p:nvPr/>
        </p:nvSpPr>
        <p:spPr>
          <a:xfrm>
            <a:off x="0" y="5184303"/>
            <a:ext cx="11522075" cy="969496"/>
          </a:xfrm>
          <a:prstGeom prst="rect">
            <a:avLst/>
          </a:prstGeom>
          <a:solidFill>
            <a:schemeClr val="bg1"/>
          </a:solidFill>
          <a:ln>
            <a:solidFill>
              <a:schemeClr val="tx1"/>
            </a:solidFill>
          </a:ln>
        </p:spPr>
        <p:txBody>
          <a:bodyPr wrap="square" lIns="36000" tIns="0" rIns="36000" bIns="0" rtlCol="0">
            <a:spAutoFit/>
          </a:bodyPr>
          <a:lstStyle/>
          <a:p>
            <a:pPr algn="ctr"/>
            <a:r>
              <a:rPr lang="en-US" sz="2100" dirty="0">
                <a:latin typeface="Arial Narrow" panose="020B0606020202030204" pitchFamily="34" charset="0"/>
              </a:rPr>
              <a:t>Probability of impact (POI) </a:t>
            </a:r>
          </a:p>
          <a:p>
            <a:pPr algn="ctr"/>
            <a:r>
              <a:rPr lang="en-US" sz="2100" dirty="0">
                <a:latin typeface="Arial Narrow" panose="020B0606020202030204" pitchFamily="34" charset="0"/>
              </a:rPr>
              <a:t>Visualization of which points the contamination cloud will pass over, according to the simulations of individual models</a:t>
            </a:r>
            <a:r>
              <a:rPr lang="pl-PL" sz="2100" dirty="0">
                <a:latin typeface="Arial Narrow" panose="020B0606020202030204" pitchFamily="34" charset="0"/>
              </a:rPr>
              <a:t>. </a:t>
            </a:r>
            <a:r>
              <a:rPr lang="en-US" sz="2100" dirty="0">
                <a:latin typeface="Arial Narrow" panose="020B0606020202030204" pitchFamily="34" charset="0"/>
              </a:rPr>
              <a:t>Left – high resolution models only; right – medium resolution models only; middle panel – both types of models </a:t>
            </a:r>
          </a:p>
        </p:txBody>
      </p:sp>
      <p:sp>
        <p:nvSpPr>
          <p:cNvPr id="3" name="pole tekstowe 2">
            <a:extLst>
              <a:ext uri="{FF2B5EF4-FFF2-40B4-BE49-F238E27FC236}">
                <a16:creationId xmlns:a16="http://schemas.microsoft.com/office/drawing/2014/main" id="{65BD8B63-1401-92E0-156D-26669A0B6F44}"/>
              </a:ext>
            </a:extLst>
          </p:cNvPr>
          <p:cNvSpPr txBox="1"/>
          <p:nvPr/>
        </p:nvSpPr>
        <p:spPr>
          <a:xfrm>
            <a:off x="0" y="73080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4" name="pole tekstowe 3">
            <a:extLst>
              <a:ext uri="{FF2B5EF4-FFF2-40B4-BE49-F238E27FC236}">
                <a16:creationId xmlns:a16="http://schemas.microsoft.com/office/drawing/2014/main" id="{208653C9-CDB9-C9AF-2F6C-4B335180E1AC}"/>
              </a:ext>
            </a:extLst>
          </p:cNvPr>
          <p:cNvSpPr txBox="1"/>
          <p:nvPr/>
        </p:nvSpPr>
        <p:spPr>
          <a:xfrm>
            <a:off x="3528789" y="207040"/>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8" name="pole tekstowe 7">
            <a:extLst>
              <a:ext uri="{FF2B5EF4-FFF2-40B4-BE49-F238E27FC236}">
                <a16:creationId xmlns:a16="http://schemas.microsoft.com/office/drawing/2014/main" id="{FC6D99D3-F344-B3D5-0D20-094668ACD974}"/>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Tree>
    <p:extLst>
      <p:ext uri="{BB962C8B-B14F-4D97-AF65-F5344CB8AC3E}">
        <p14:creationId xmlns:p14="http://schemas.microsoft.com/office/powerpoint/2010/main" val="18450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F8EB28F2-F044-8F0B-B2A1-75593E005EBC}"/>
              </a:ext>
            </a:extLst>
          </p:cNvPr>
          <p:cNvSpPr txBox="1"/>
          <p:nvPr/>
        </p:nvSpPr>
        <p:spPr>
          <a:xfrm>
            <a:off x="-11414" y="1007839"/>
            <a:ext cx="11522075" cy="43088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pl-PL" sz="2200" dirty="0">
                <a:solidFill>
                  <a:prstClr val="black"/>
                </a:solidFill>
                <a:latin typeface="Arial Narrow" panose="020B0606020202030204" pitchFamily="34" charset="0"/>
              </a:rPr>
              <a:t>Time e</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volution</a:t>
            </a:r>
            <a:r>
              <a:rPr kumimoji="0" lang="pl-PL"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center</a:t>
            </a:r>
            <a:r>
              <a:rPr kumimoji="0" lang="pl-PL"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mass of </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fields</a:t>
            </a:r>
            <a:r>
              <a:rPr kumimoji="0" lang="pl-PL"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conc</a:t>
            </a:r>
            <a:r>
              <a:rPr kumimoji="0" lang="pl-PL"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dep., wet dep.) for high and medium resolution </a:t>
            </a:r>
            <a:r>
              <a:rPr kumimoji="0" lang="pl-PL" sz="2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calculations</a:t>
            </a:r>
            <a:endParaRPr kumimoji="0" lang="en-US"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3" name="Obraz 2">
            <a:extLst>
              <a:ext uri="{FF2B5EF4-FFF2-40B4-BE49-F238E27FC236}">
                <a16:creationId xmlns:a16="http://schemas.microsoft.com/office/drawing/2014/main" id="{3974F007-8A6A-832B-7A3B-1150B7E76899}"/>
              </a:ext>
            </a:extLst>
          </p:cNvPr>
          <p:cNvPicPr preferRelativeResize="0">
            <a:picLocks/>
          </p:cNvPicPr>
          <p:nvPr/>
        </p:nvPicPr>
        <p:blipFill>
          <a:blip r:embed="rId3"/>
          <a:stretch>
            <a:fillRect/>
          </a:stretch>
        </p:blipFill>
        <p:spPr>
          <a:xfrm>
            <a:off x="3570299" y="1440431"/>
            <a:ext cx="7940361" cy="4716000"/>
          </a:xfrm>
          <a:prstGeom prst="rect">
            <a:avLst/>
          </a:prstGeom>
          <a:ln>
            <a:solidFill>
              <a:schemeClr val="tx1"/>
            </a:solidFill>
          </a:ln>
        </p:spPr>
      </p:pic>
      <p:pic>
        <p:nvPicPr>
          <p:cNvPr id="7" name="Obraz 6">
            <a:extLst>
              <a:ext uri="{FF2B5EF4-FFF2-40B4-BE49-F238E27FC236}">
                <a16:creationId xmlns:a16="http://schemas.microsoft.com/office/drawing/2014/main" id="{164B8BC4-3651-1D3B-BA09-9D56C4C997DC}"/>
              </a:ext>
            </a:extLst>
          </p:cNvPr>
          <p:cNvPicPr>
            <a:picLocks noChangeAspect="1"/>
          </p:cNvPicPr>
          <p:nvPr/>
        </p:nvPicPr>
        <p:blipFill>
          <a:blip r:embed="rId4"/>
          <a:stretch>
            <a:fillRect/>
          </a:stretch>
        </p:blipFill>
        <p:spPr>
          <a:xfrm>
            <a:off x="0" y="2461395"/>
            <a:ext cx="3564000" cy="1147731"/>
          </a:xfrm>
          <a:prstGeom prst="rect">
            <a:avLst/>
          </a:prstGeom>
          <a:ln>
            <a:solidFill>
              <a:schemeClr val="tx1"/>
            </a:solidFill>
          </a:ln>
        </p:spPr>
      </p:pic>
      <p:sp>
        <p:nvSpPr>
          <p:cNvPr id="8" name="pole tekstowe 7">
            <a:extLst>
              <a:ext uri="{FF2B5EF4-FFF2-40B4-BE49-F238E27FC236}">
                <a16:creationId xmlns:a16="http://schemas.microsoft.com/office/drawing/2014/main" id="{B4CBECBF-6D49-CADA-DC3B-C1ED9487D58C}"/>
              </a:ext>
            </a:extLst>
          </p:cNvPr>
          <p:cNvSpPr txBox="1"/>
          <p:nvPr/>
        </p:nvSpPr>
        <p:spPr>
          <a:xfrm>
            <a:off x="0" y="3609126"/>
            <a:ext cx="3564000" cy="1431161"/>
          </a:xfrm>
          <a:prstGeom prst="rect">
            <a:avLst/>
          </a:prstGeom>
          <a:solidFill>
            <a:schemeClr val="bg1"/>
          </a:solidFill>
          <a:ln>
            <a:solidFill>
              <a:schemeClr val="tx1"/>
            </a:solidFill>
          </a:ln>
        </p:spPr>
        <p:txBody>
          <a:bodyPr wrap="square" rtlCol="0">
            <a:spAutoFit/>
          </a:bodyPr>
          <a:lstStyle/>
          <a:p>
            <a:pPr marL="0" marR="0" lvl="0" indent="0" algn="just" defTabSz="914400" rtl="0" eaLnBrk="1" fontAlgn="base" latinLnBrk="0" hangingPunct="1">
              <a:lnSpc>
                <a:spcPct val="100000"/>
              </a:lnSpc>
              <a:spcBef>
                <a:spcPct val="0"/>
              </a:spcBef>
              <a:spcAft>
                <a:spcPts val="60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x</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cm</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y</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cm</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coordinates</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od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center</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mass</a:t>
            </a:r>
          </a:p>
          <a:p>
            <a:pPr marL="0" marR="0" lvl="0" indent="0" algn="just" defTabSz="914400" rtl="0" eaLnBrk="1" fontAlgn="base" latinLnBrk="0" hangingPunct="1">
              <a:lnSpc>
                <a:spcPct val="100000"/>
              </a:lnSpc>
              <a:spcBef>
                <a:spcPct val="0"/>
              </a:spcBef>
              <a:spcAft>
                <a:spcPts val="60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 –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total</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mass in the system</a:t>
            </a:r>
          </a:p>
          <a:p>
            <a:pPr marL="0" marR="0" lvl="0" indent="0" algn="just" defTabSz="914400" rtl="0" eaLnBrk="1" fontAlgn="base" latinLnBrk="0" hangingPunct="1">
              <a:lnSpc>
                <a:spcPct val="100000"/>
              </a:lnSpc>
              <a:spcBef>
                <a:spcPct val="0"/>
              </a:spcBef>
              <a:spcAft>
                <a:spcPts val="60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i</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x</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i</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moments</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individual</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masses</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(x)</a:t>
            </a:r>
          </a:p>
          <a:p>
            <a:pPr marL="0" marR="0" lvl="0" indent="0" algn="just" defTabSz="914400" rtl="0" eaLnBrk="1" fontAlgn="base" latinLnBrk="0" hangingPunct="1">
              <a:lnSpc>
                <a:spcPct val="100000"/>
              </a:lnSpc>
              <a:spcBef>
                <a:spcPct val="0"/>
              </a:spcBef>
              <a:spcAft>
                <a:spcPts val="60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i</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y</a:t>
            </a:r>
            <a:r>
              <a:rPr kumimoji="0" lang="pl-PL" sz="1800" b="0" i="0" u="none" strike="noStrike" kern="1200" cap="none" spc="0" normalizeH="0" baseline="-25000" noProof="0" dirty="0" err="1">
                <a:ln>
                  <a:noFill/>
                </a:ln>
                <a:solidFill>
                  <a:prstClr val="black"/>
                </a:solidFill>
                <a:effectLst/>
                <a:uLnTx/>
                <a:uFillTx/>
                <a:latin typeface="Arial Narrow" panose="020B0606020202030204" pitchFamily="34" charset="0"/>
                <a:ea typeface="+mn-ea"/>
                <a:cs typeface="+mn-cs"/>
              </a:rPr>
              <a:t>i</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moments</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individual</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pl-PL"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masses</a:t>
            </a:r>
            <a:r>
              <a:rPr kumimoji="0" lang="pl-P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(y)</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 name="pole tekstowe 1">
            <a:extLst>
              <a:ext uri="{FF2B5EF4-FFF2-40B4-BE49-F238E27FC236}">
                <a16:creationId xmlns:a16="http://schemas.microsoft.com/office/drawing/2014/main" id="{CAA6B9F8-F019-505D-B38E-E4E9E1054666}"/>
              </a:ext>
            </a:extLst>
          </p:cNvPr>
          <p:cNvSpPr txBox="1"/>
          <p:nvPr/>
        </p:nvSpPr>
        <p:spPr>
          <a:xfrm>
            <a:off x="0" y="523487"/>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6" name="pole tekstowe 5">
            <a:extLst>
              <a:ext uri="{FF2B5EF4-FFF2-40B4-BE49-F238E27FC236}">
                <a16:creationId xmlns:a16="http://schemas.microsoft.com/office/drawing/2014/main" id="{7B45197E-77C9-E107-31DC-6CAF975C094E}"/>
              </a:ext>
            </a:extLst>
          </p:cNvPr>
          <p:cNvSpPr txBox="1"/>
          <p:nvPr/>
        </p:nvSpPr>
        <p:spPr>
          <a:xfrm>
            <a:off x="3528789" y="-273"/>
            <a:ext cx="7308019"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10" name="pole tekstowe 9">
            <a:extLst>
              <a:ext uri="{FF2B5EF4-FFF2-40B4-BE49-F238E27FC236}">
                <a16:creationId xmlns:a16="http://schemas.microsoft.com/office/drawing/2014/main" id="{90D2C10F-045A-92EA-FFC4-C97F3CB54584}"/>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Tree>
    <p:extLst>
      <p:ext uri="{BB962C8B-B14F-4D97-AF65-F5344CB8AC3E}">
        <p14:creationId xmlns:p14="http://schemas.microsoft.com/office/powerpoint/2010/main" val="338820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241200" y="431775"/>
            <a:ext cx="11037600" cy="5256000"/>
          </a:xfrm>
          <a:prstGeom prst="rect">
            <a:avLst/>
          </a:prstGeom>
        </p:spPr>
      </p:pic>
      <p:sp>
        <p:nvSpPr>
          <p:cNvPr id="8" name="pole tekstowe 7">
            <a:extLst>
              <a:ext uri="{FF2B5EF4-FFF2-40B4-BE49-F238E27FC236}">
                <a16:creationId xmlns:a16="http://schemas.microsoft.com/office/drawing/2014/main" id="{22732EBE-49A8-B2E9-7F91-38CFAAA9F185}"/>
              </a:ext>
            </a:extLst>
          </p:cNvPr>
          <p:cNvSpPr txBox="1"/>
          <p:nvPr/>
        </p:nvSpPr>
        <p:spPr>
          <a:xfrm>
            <a:off x="0" y="5689520"/>
            <a:ext cx="11512800"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a:t>
            </a: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concentration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66A40733-DCDF-F293-7838-02A77E819125}"/>
              </a:ext>
            </a:extLst>
          </p:cNvPr>
          <p:cNvSpPr txBox="1"/>
          <p:nvPr/>
        </p:nvSpPr>
        <p:spPr>
          <a:xfrm>
            <a:off x="0" y="-2989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11" name="pole tekstowe 10">
            <a:extLst>
              <a:ext uri="{FF2B5EF4-FFF2-40B4-BE49-F238E27FC236}">
                <a16:creationId xmlns:a16="http://schemas.microsoft.com/office/drawing/2014/main" id="{E079554E-961C-B661-CFE6-FAA03F1C9BE1}"/>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Tree>
    <p:extLst>
      <p:ext uri="{BB962C8B-B14F-4D97-AF65-F5344CB8AC3E}">
        <p14:creationId xmlns:p14="http://schemas.microsoft.com/office/powerpoint/2010/main" val="393967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0" y="1082744"/>
            <a:ext cx="11522075" cy="4893647"/>
          </a:xfrm>
          <a:prstGeom prst="rect">
            <a:avLst/>
          </a:prstGeom>
          <a:solidFill>
            <a:schemeClr val="bg1"/>
          </a:solidFill>
          <a:ln w="3175">
            <a:solidFill>
              <a:schemeClr val="tx1"/>
            </a:solidFill>
            <a:miter lim="800000"/>
            <a:headEnd/>
            <a:tailEnd/>
          </a:ln>
        </p:spPr>
        <p:txBody>
          <a:bodyPr>
            <a:spAutoFit/>
          </a:bodyPr>
          <a:lstStyle/>
          <a:p>
            <a:pPr algn="ctr">
              <a:spcAft>
                <a:spcPts val="1200"/>
              </a:spcAft>
            </a:pPr>
            <a:r>
              <a:rPr lang="en-US" sz="3200" b="1" dirty="0"/>
              <a:t>Contents</a:t>
            </a:r>
            <a:endParaRPr lang="en-US" sz="1600" dirty="0"/>
          </a:p>
          <a:p>
            <a:pPr marL="514350" indent="-514350" algn="just">
              <a:spcAft>
                <a:spcPts val="1200"/>
              </a:spcAft>
              <a:buAutoNum type="arabicPeriod"/>
            </a:pPr>
            <a:r>
              <a:rPr lang="en-US" dirty="0"/>
              <a:t>Running and/or (lately) finished PP/PTs</a:t>
            </a:r>
          </a:p>
          <a:p>
            <a:pPr marL="971550" lvl="1" indent="-514350" algn="just">
              <a:spcAft>
                <a:spcPts val="1200"/>
              </a:spcAft>
              <a:buFont typeface="+mj-lt"/>
              <a:buAutoNum type="alphaUcPeriod"/>
            </a:pPr>
            <a:r>
              <a:rPr lang="en-US" dirty="0"/>
              <a:t>ICON-COMFORT (leader: Dimitra; presented many times, just to remind)</a:t>
            </a:r>
          </a:p>
          <a:p>
            <a:pPr marL="971550" lvl="1" indent="-514350" algn="just">
              <a:spcAft>
                <a:spcPts val="1200"/>
              </a:spcAft>
              <a:buFont typeface="+mj-lt"/>
              <a:buAutoNum type="alphaUcPeriod"/>
            </a:pPr>
            <a:r>
              <a:rPr lang="en-US" dirty="0"/>
              <a:t>MILEPOST – final report  (!) </a:t>
            </a:r>
            <a:endParaRPr lang="pl-PL" dirty="0"/>
          </a:p>
          <a:p>
            <a:pPr marL="971550" lvl="1" indent="-514350" algn="just">
              <a:spcAft>
                <a:spcPts val="1200"/>
              </a:spcAft>
              <a:buFont typeface="+mj-lt"/>
              <a:buAutoNum type="alphaUcPeriod"/>
            </a:pPr>
            <a:r>
              <a:rPr lang="en-US" dirty="0"/>
              <a:t>EGALITE – currently running priority task – Christoph, Pirmin and me (details to follow)</a:t>
            </a:r>
          </a:p>
          <a:p>
            <a:pPr marL="514350" indent="-514350" algn="just">
              <a:spcAft>
                <a:spcPts val="1200"/>
              </a:spcAft>
              <a:buAutoNum type="arabicPeriod"/>
            </a:pPr>
            <a:r>
              <a:rPr lang="en-US" dirty="0"/>
              <a:t>Suggestions for future PP/PTs and other possible activities, </a:t>
            </a:r>
          </a:p>
          <a:p>
            <a:pPr marL="971550" lvl="1" indent="-514350" algn="just">
              <a:spcAft>
                <a:spcPts val="1200"/>
              </a:spcAft>
              <a:buFont typeface="+mj-lt"/>
              <a:buAutoNum type="alphaUcPeriod"/>
            </a:pPr>
            <a:r>
              <a:rPr lang="en-US" dirty="0"/>
              <a:t>Specific meteorological data for General Aviation (”small aviation”) – a reminder</a:t>
            </a:r>
          </a:p>
          <a:p>
            <a:pPr marL="971550" lvl="1" indent="-514350" algn="just">
              <a:spcAft>
                <a:spcPts val="1200"/>
              </a:spcAft>
              <a:buFont typeface="+mj-lt"/>
              <a:buAutoNum type="alphaUcPeriod"/>
            </a:pPr>
            <a:r>
              <a:rPr lang="en-US" sz="1800" dirty="0"/>
              <a:t>Lightning (</a:t>
            </a:r>
            <a:r>
              <a:rPr lang="en-US" sz="1800" dirty="0" err="1"/>
              <a:t>flashrates</a:t>
            </a:r>
            <a:r>
              <a:rPr lang="en-US" sz="1800" dirty="0"/>
              <a:t>) forecasts</a:t>
            </a:r>
          </a:p>
          <a:p>
            <a:pPr marL="971550" lvl="1" indent="-514350" algn="just">
              <a:spcAft>
                <a:spcPts val="1200"/>
              </a:spcAft>
              <a:buFont typeface="+mj-lt"/>
              <a:buAutoNum type="alphaUcPeriod"/>
            </a:pPr>
            <a:r>
              <a:rPr lang="en-US" sz="1800" dirty="0"/>
              <a:t>Applications for renewable energy sources</a:t>
            </a:r>
          </a:p>
          <a:p>
            <a:pPr marL="971550" lvl="1" indent="-514350" algn="just">
              <a:spcAft>
                <a:spcPts val="1200"/>
              </a:spcAft>
              <a:buFont typeface="+mj-lt"/>
              <a:buAutoNum type="alphaUcPeriod"/>
            </a:pPr>
            <a:r>
              <a:rPr lang="en-US" dirty="0"/>
              <a:t>Methodology for determining MUMC for the needs of locating NPP </a:t>
            </a:r>
          </a:p>
          <a:p>
            <a:pPr marL="514350" indent="-514350" algn="just">
              <a:spcAft>
                <a:spcPts val="1200"/>
              </a:spcAft>
              <a:buAutoNum type="arabicPeriod"/>
            </a:pPr>
            <a:r>
              <a:rPr lang="en-US" dirty="0"/>
              <a:t>Overall status and summary</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241200" y="432000"/>
            <a:ext cx="11037600" cy="5256000"/>
          </a:xfrm>
          <a:prstGeom prst="rect">
            <a:avLst/>
          </a:prstGeom>
        </p:spPr>
      </p:pic>
      <p:sp>
        <p:nvSpPr>
          <p:cNvPr id="2" name="pole tekstowe 1">
            <a:extLst>
              <a:ext uri="{FF2B5EF4-FFF2-40B4-BE49-F238E27FC236}">
                <a16:creationId xmlns:a16="http://schemas.microsoft.com/office/drawing/2014/main" id="{A25CA06B-5FF6-B0C2-C67D-E11A4D83242F}"/>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
        <p:nvSpPr>
          <p:cNvPr id="5" name="pole tekstowe 4">
            <a:extLst>
              <a:ext uri="{FF2B5EF4-FFF2-40B4-BE49-F238E27FC236}">
                <a16:creationId xmlns:a16="http://schemas.microsoft.com/office/drawing/2014/main" id="{F1823A0E-0BB4-ABEE-337F-E0544D20C335}"/>
              </a:ext>
            </a:extLst>
          </p:cNvPr>
          <p:cNvSpPr txBox="1"/>
          <p:nvPr/>
        </p:nvSpPr>
        <p:spPr>
          <a:xfrm>
            <a:off x="0" y="5689520"/>
            <a:ext cx="11512800"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a:t>
            </a:r>
            <a:r>
              <a:rPr lang="pl-PL" sz="2500" dirty="0" err="1">
                <a:solidFill>
                  <a:prstClr val="black"/>
                </a:solidFill>
                <a:latin typeface="Arial Narrow" panose="020B0606020202030204" pitchFamily="34" charset="0"/>
              </a:rPr>
              <a:t>dry</a:t>
            </a:r>
            <a:r>
              <a:rPr lang="pl-PL" sz="2500" dirty="0">
                <a:solidFill>
                  <a:prstClr val="black"/>
                </a:solidFill>
                <a:latin typeface="Arial Narrow" panose="020B0606020202030204" pitchFamily="34" charset="0"/>
              </a:rPr>
              <a:t> </a:t>
            </a:r>
            <a:r>
              <a:rPr lang="pl-PL" sz="2500" dirty="0" err="1">
                <a:solidFill>
                  <a:prstClr val="black"/>
                </a:solidFill>
                <a:latin typeface="Arial Narrow" panose="020B0606020202030204" pitchFamily="34" charset="0"/>
              </a:rPr>
              <a:t>deposition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9557AFDC-C31D-E8D0-0027-1E0123D65E5A}"/>
              </a:ext>
            </a:extLst>
          </p:cNvPr>
          <p:cNvSpPr txBox="1"/>
          <p:nvPr/>
        </p:nvSpPr>
        <p:spPr>
          <a:xfrm>
            <a:off x="0" y="-273"/>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Tree>
    <p:extLst>
      <p:ext uri="{BB962C8B-B14F-4D97-AF65-F5344CB8AC3E}">
        <p14:creationId xmlns:p14="http://schemas.microsoft.com/office/powerpoint/2010/main" val="138235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241200" y="432000"/>
            <a:ext cx="11037600" cy="5256000"/>
          </a:xfrm>
          <a:prstGeom prst="rect">
            <a:avLst/>
          </a:prstGeom>
        </p:spPr>
      </p:pic>
      <p:sp>
        <p:nvSpPr>
          <p:cNvPr id="2" name="pole tekstowe 1">
            <a:extLst>
              <a:ext uri="{FF2B5EF4-FFF2-40B4-BE49-F238E27FC236}">
                <a16:creationId xmlns:a16="http://schemas.microsoft.com/office/drawing/2014/main" id="{1A18E31E-70A4-D93E-2160-4980EB0BB93A}"/>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
        <p:nvSpPr>
          <p:cNvPr id="5" name="pole tekstowe 4">
            <a:extLst>
              <a:ext uri="{FF2B5EF4-FFF2-40B4-BE49-F238E27FC236}">
                <a16:creationId xmlns:a16="http://schemas.microsoft.com/office/drawing/2014/main" id="{501FF786-6902-9F20-89A9-F4D6047A44E6}"/>
              </a:ext>
            </a:extLst>
          </p:cNvPr>
          <p:cNvSpPr txBox="1"/>
          <p:nvPr/>
        </p:nvSpPr>
        <p:spPr>
          <a:xfrm>
            <a:off x="-11414" y="5689520"/>
            <a:ext cx="11522075"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wet </a:t>
            </a: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deposition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E7E46931-B4FD-F92D-F0D6-E90745490F10}"/>
              </a:ext>
            </a:extLst>
          </p:cNvPr>
          <p:cNvSpPr txBox="1"/>
          <p:nvPr/>
        </p:nvSpPr>
        <p:spPr>
          <a:xfrm>
            <a:off x="0" y="-273"/>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Tree>
    <p:extLst>
      <p:ext uri="{BB962C8B-B14F-4D97-AF65-F5344CB8AC3E}">
        <p14:creationId xmlns:p14="http://schemas.microsoft.com/office/powerpoint/2010/main" val="305742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diagram, zrzut ekranu, linia">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0" y="431775"/>
            <a:ext cx="11520000" cy="5256000"/>
          </a:xfrm>
          <a:prstGeom prst="rect">
            <a:avLst/>
          </a:prstGeom>
        </p:spPr>
      </p:pic>
      <p:sp>
        <p:nvSpPr>
          <p:cNvPr id="8" name="pole tekstowe 7">
            <a:extLst>
              <a:ext uri="{FF2B5EF4-FFF2-40B4-BE49-F238E27FC236}">
                <a16:creationId xmlns:a16="http://schemas.microsoft.com/office/drawing/2014/main" id="{22732EBE-49A8-B2E9-7F91-38CFAAA9F185}"/>
              </a:ext>
            </a:extLst>
          </p:cNvPr>
          <p:cNvSpPr txBox="1"/>
          <p:nvPr/>
        </p:nvSpPr>
        <p:spPr>
          <a:xfrm>
            <a:off x="0" y="5689520"/>
            <a:ext cx="11512800"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a:t>
            </a: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concentration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66A40733-DCDF-F293-7838-02A77E819125}"/>
              </a:ext>
            </a:extLst>
          </p:cNvPr>
          <p:cNvSpPr txBox="1"/>
          <p:nvPr/>
        </p:nvSpPr>
        <p:spPr>
          <a:xfrm>
            <a:off x="0" y="-29890"/>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
        <p:nvSpPr>
          <p:cNvPr id="11" name="pole tekstowe 10">
            <a:extLst>
              <a:ext uri="{FF2B5EF4-FFF2-40B4-BE49-F238E27FC236}">
                <a16:creationId xmlns:a16="http://schemas.microsoft.com/office/drawing/2014/main" id="{E079554E-961C-B661-CFE6-FAA03F1C9BE1}"/>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Tree>
    <p:extLst>
      <p:ext uri="{BB962C8B-B14F-4D97-AF65-F5344CB8AC3E}">
        <p14:creationId xmlns:p14="http://schemas.microsoft.com/office/powerpoint/2010/main" val="240840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432000"/>
            <a:ext cx="11520000" cy="5256000"/>
          </a:xfrm>
          <a:prstGeom prst="rect">
            <a:avLst/>
          </a:prstGeom>
        </p:spPr>
      </p:pic>
      <p:sp>
        <p:nvSpPr>
          <p:cNvPr id="2" name="pole tekstowe 1">
            <a:extLst>
              <a:ext uri="{FF2B5EF4-FFF2-40B4-BE49-F238E27FC236}">
                <a16:creationId xmlns:a16="http://schemas.microsoft.com/office/drawing/2014/main" id="{A25CA06B-5FF6-B0C2-C67D-E11A4D83242F}"/>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
        <p:nvSpPr>
          <p:cNvPr id="5" name="pole tekstowe 4">
            <a:extLst>
              <a:ext uri="{FF2B5EF4-FFF2-40B4-BE49-F238E27FC236}">
                <a16:creationId xmlns:a16="http://schemas.microsoft.com/office/drawing/2014/main" id="{F1823A0E-0BB4-ABEE-337F-E0544D20C335}"/>
              </a:ext>
            </a:extLst>
          </p:cNvPr>
          <p:cNvSpPr txBox="1"/>
          <p:nvPr/>
        </p:nvSpPr>
        <p:spPr>
          <a:xfrm>
            <a:off x="0" y="5689520"/>
            <a:ext cx="11512800"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a:t>
            </a:r>
            <a:r>
              <a:rPr lang="pl-PL" sz="2500" dirty="0" err="1">
                <a:solidFill>
                  <a:prstClr val="black"/>
                </a:solidFill>
                <a:latin typeface="Arial Narrow" panose="020B0606020202030204" pitchFamily="34" charset="0"/>
              </a:rPr>
              <a:t>dry</a:t>
            </a:r>
            <a:r>
              <a:rPr lang="pl-PL" sz="2500" dirty="0">
                <a:solidFill>
                  <a:prstClr val="black"/>
                </a:solidFill>
                <a:latin typeface="Arial Narrow" panose="020B0606020202030204" pitchFamily="34" charset="0"/>
              </a:rPr>
              <a:t> </a:t>
            </a:r>
            <a:r>
              <a:rPr lang="pl-PL" sz="2500" dirty="0" err="1">
                <a:solidFill>
                  <a:prstClr val="black"/>
                </a:solidFill>
                <a:latin typeface="Arial Narrow" panose="020B0606020202030204" pitchFamily="34" charset="0"/>
              </a:rPr>
              <a:t>deposition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9557AFDC-C31D-E8D0-0027-1E0123D65E5A}"/>
              </a:ext>
            </a:extLst>
          </p:cNvPr>
          <p:cNvSpPr txBox="1"/>
          <p:nvPr/>
        </p:nvSpPr>
        <p:spPr>
          <a:xfrm>
            <a:off x="0" y="-273"/>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Tree>
    <p:extLst>
      <p:ext uri="{BB962C8B-B14F-4D97-AF65-F5344CB8AC3E}">
        <p14:creationId xmlns:p14="http://schemas.microsoft.com/office/powerpoint/2010/main" val="3326062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432000"/>
            <a:ext cx="11520000" cy="5256000"/>
          </a:xfrm>
          <a:prstGeom prst="rect">
            <a:avLst/>
          </a:prstGeom>
        </p:spPr>
      </p:pic>
      <p:sp>
        <p:nvSpPr>
          <p:cNvPr id="2" name="pole tekstowe 1">
            <a:extLst>
              <a:ext uri="{FF2B5EF4-FFF2-40B4-BE49-F238E27FC236}">
                <a16:creationId xmlns:a16="http://schemas.microsoft.com/office/drawing/2014/main" id="{1A18E31E-70A4-D93E-2160-4980EB0BB93A}"/>
              </a:ext>
            </a:extLst>
          </p:cNvPr>
          <p:cNvSpPr txBox="1"/>
          <p:nvPr/>
        </p:nvSpPr>
        <p:spPr>
          <a:xfrm>
            <a:off x="0" y="6141893"/>
            <a:ext cx="11510660" cy="338554"/>
          </a:xfrm>
          <a:prstGeom prst="rect">
            <a:avLst/>
          </a:prstGeom>
          <a:solidFill>
            <a:schemeClr val="bg1"/>
          </a:solidFill>
          <a:ln>
            <a:solidFill>
              <a:schemeClr val="tx1"/>
            </a:solidFill>
          </a:ln>
        </p:spPr>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First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p>
        </p:txBody>
      </p:sp>
      <p:sp>
        <p:nvSpPr>
          <p:cNvPr id="5" name="pole tekstowe 4">
            <a:extLst>
              <a:ext uri="{FF2B5EF4-FFF2-40B4-BE49-F238E27FC236}">
                <a16:creationId xmlns:a16="http://schemas.microsoft.com/office/drawing/2014/main" id="{501FF786-6902-9F20-89A9-F4D6047A44E6}"/>
              </a:ext>
            </a:extLst>
          </p:cNvPr>
          <p:cNvSpPr txBox="1"/>
          <p:nvPr/>
        </p:nvSpPr>
        <p:spPr>
          <a:xfrm>
            <a:off x="-11414" y="5689520"/>
            <a:ext cx="11522075" cy="4770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Relative</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FSS – wet </a:t>
            </a:r>
            <a:r>
              <a:rPr kumimoji="0" lang="pl-PL" sz="25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deposition</a:t>
            </a:r>
            <a:r>
              <a:rPr kumimoji="0" lang="pl-PL"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2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pole tekstowe 8">
            <a:extLst>
              <a:ext uri="{FF2B5EF4-FFF2-40B4-BE49-F238E27FC236}">
                <a16:creationId xmlns:a16="http://schemas.microsoft.com/office/drawing/2014/main" id="{E7E46931-B4FD-F92D-F0D6-E90745490F10}"/>
              </a:ext>
            </a:extLst>
          </p:cNvPr>
          <p:cNvSpPr txBox="1"/>
          <p:nvPr/>
        </p:nvSpPr>
        <p:spPr>
          <a:xfrm>
            <a:off x="0" y="-273"/>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PT EGALITE - Early </a:t>
            </a:r>
            <a:r>
              <a:rPr lang="en-US" sz="2400" dirty="0" err="1">
                <a:latin typeface="Arial Narrow" panose="020B0606020202030204" pitchFamily="34" charset="0"/>
              </a:rPr>
              <a:t>warninG</a:t>
            </a:r>
            <a:r>
              <a:rPr lang="en-US" sz="2400" dirty="0">
                <a:latin typeface="Arial Narrow" panose="020B0606020202030204" pitchFamily="34" charset="0"/>
              </a:rPr>
              <a:t> and </a:t>
            </a:r>
            <a:r>
              <a:rPr lang="en-US" sz="2400" dirty="0" err="1">
                <a:latin typeface="Arial Narrow" panose="020B0606020202030204" pitchFamily="34" charset="0"/>
              </a:rPr>
              <a:t>AnaLysIs</a:t>
            </a:r>
            <a:r>
              <a:rPr lang="en-US" sz="2400" dirty="0">
                <a:latin typeface="Arial Narrow" panose="020B0606020202030204" pitchFamily="34" charset="0"/>
              </a:rPr>
              <a:t> </a:t>
            </a:r>
            <a:r>
              <a:rPr lang="en-US" sz="2400" dirty="0" err="1">
                <a:latin typeface="Arial Narrow" panose="020B0606020202030204" pitchFamily="34" charset="0"/>
              </a:rPr>
              <a:t>sysTEm</a:t>
            </a:r>
            <a:r>
              <a:rPr lang="en-US" sz="2400" dirty="0">
                <a:latin typeface="Arial Narrow" panose="020B0606020202030204" pitchFamily="34" charset="0"/>
              </a:rPr>
              <a:t> for release and dispersion of contaminants.</a:t>
            </a:r>
            <a:endParaRPr lang="pl-PL" sz="2400" dirty="0">
              <a:latin typeface="Arial Narrow" panose="020B0606020202030204" pitchFamily="34" charset="0"/>
            </a:endParaRPr>
          </a:p>
        </p:txBody>
      </p:sp>
    </p:spTree>
    <p:extLst>
      <p:ext uri="{BB962C8B-B14F-4D97-AF65-F5344CB8AC3E}">
        <p14:creationId xmlns:p14="http://schemas.microsoft.com/office/powerpoint/2010/main" val="57038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D5E0C077-D9F8-0E78-3B85-CBE4CB364878}"/>
              </a:ext>
            </a:extLst>
          </p:cNvPr>
          <p:cNvSpPr txBox="1"/>
          <p:nvPr/>
        </p:nvSpPr>
        <p:spPr>
          <a:xfrm>
            <a:off x="1440557" y="3051065"/>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Tree>
    <p:extLst>
      <p:ext uri="{BB962C8B-B14F-4D97-AF65-F5344CB8AC3E}">
        <p14:creationId xmlns:p14="http://schemas.microsoft.com/office/powerpoint/2010/main" val="129339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00FE7EE-74F9-6E69-DE3B-1C4C459682A5}"/>
              </a:ext>
            </a:extLst>
          </p:cNvPr>
          <p:cNvSpPr txBox="1"/>
          <p:nvPr/>
        </p:nvSpPr>
        <p:spPr>
          <a:xfrm>
            <a:off x="0" y="499407"/>
            <a:ext cx="11522075" cy="461665"/>
          </a:xfrm>
          <a:prstGeom prst="rect">
            <a:avLst/>
          </a:prstGeom>
          <a:solidFill>
            <a:schemeClr val="bg1"/>
          </a:solidFill>
        </p:spPr>
        <p:txBody>
          <a:bodyPr wrap="square" rtlCol="0">
            <a:spAutoFit/>
          </a:bodyPr>
          <a:lstStyle/>
          <a:p>
            <a:pPr algn="ctr"/>
            <a:r>
              <a:rPr lang="pl-PL" sz="2400" dirty="0" err="1"/>
              <a:t>Specific</a:t>
            </a:r>
            <a:r>
              <a:rPr lang="pl-PL" sz="2400" dirty="0"/>
              <a:t> m</a:t>
            </a:r>
            <a:r>
              <a:rPr lang="en-US" sz="2400" dirty="0" err="1"/>
              <a:t>eteorological</a:t>
            </a:r>
            <a:r>
              <a:rPr lang="en-US" sz="2400" dirty="0"/>
              <a:t> data for General Aviation (”</a:t>
            </a:r>
            <a:r>
              <a:rPr lang="pl-PL" sz="2400" dirty="0"/>
              <a:t>S</a:t>
            </a:r>
            <a:r>
              <a:rPr lang="en-US" sz="2400" dirty="0"/>
              <a:t>mall </a:t>
            </a:r>
            <a:r>
              <a:rPr lang="pl-PL" sz="2400" dirty="0"/>
              <a:t>A</a:t>
            </a:r>
            <a:r>
              <a:rPr lang="en-US" sz="2400" dirty="0" err="1"/>
              <a:t>viation</a:t>
            </a:r>
            <a:r>
              <a:rPr lang="en-US" sz="2400" dirty="0"/>
              <a:t>”)</a:t>
            </a:r>
            <a:r>
              <a:rPr lang="pl-PL" sz="2400" dirty="0"/>
              <a:t> – a </a:t>
            </a:r>
            <a:r>
              <a:rPr lang="pl-PL" sz="2400" dirty="0" err="1"/>
              <a:t>reminder</a:t>
            </a:r>
            <a:endParaRPr lang="en-US" sz="2400" dirty="0"/>
          </a:p>
        </p:txBody>
      </p:sp>
      <p:sp>
        <p:nvSpPr>
          <p:cNvPr id="3" name="pole tekstowe 2">
            <a:extLst>
              <a:ext uri="{FF2B5EF4-FFF2-40B4-BE49-F238E27FC236}">
                <a16:creationId xmlns:a16="http://schemas.microsoft.com/office/drawing/2014/main" id="{241875B0-A14E-AF76-D9AE-179FDAB4174E}"/>
              </a:ext>
            </a:extLst>
          </p:cNvPr>
          <p:cNvSpPr txBox="1"/>
          <p:nvPr/>
        </p:nvSpPr>
        <p:spPr>
          <a:xfrm>
            <a:off x="0" y="961072"/>
            <a:ext cx="11522075" cy="5278368"/>
          </a:xfrm>
          <a:prstGeom prst="rect">
            <a:avLst/>
          </a:prstGeom>
          <a:solidFill>
            <a:schemeClr val="bg1"/>
          </a:solidFill>
        </p:spPr>
        <p:txBody>
          <a:bodyPr wrap="square" rtlCol="0">
            <a:spAutoFit/>
          </a:bodyPr>
          <a:lstStyle/>
          <a:p>
            <a:pPr>
              <a:spcAft>
                <a:spcPts val="1200"/>
              </a:spcAft>
            </a:pPr>
            <a:r>
              <a:rPr lang="en-US" sz="1900" dirty="0"/>
              <a:t>Q/A</a:t>
            </a:r>
          </a:p>
          <a:p>
            <a:pPr>
              <a:spcAft>
                <a:spcPts val="1200"/>
              </a:spcAft>
            </a:pPr>
            <a:r>
              <a:rPr lang="en-US" sz="1900" dirty="0"/>
              <a:t>What is a General Aviation (in Polish – ”Small Aviation”)? </a:t>
            </a:r>
          </a:p>
          <a:p>
            <a:pPr marL="285750" indent="-285750">
              <a:spcAft>
                <a:spcPts val="1200"/>
              </a:spcAft>
              <a:buFontTx/>
              <a:buChar char="-"/>
            </a:pPr>
            <a:r>
              <a:rPr lang="en-US" sz="1900" dirty="0"/>
              <a:t>All air traffic except liners, charters and large cargo planes/shipments.</a:t>
            </a:r>
          </a:p>
          <a:p>
            <a:pPr>
              <a:spcAft>
                <a:spcPts val="1200"/>
              </a:spcAft>
            </a:pPr>
            <a:r>
              <a:rPr lang="en-US" sz="1900" dirty="0"/>
              <a:t>What kind of air traffic?</a:t>
            </a:r>
          </a:p>
          <a:p>
            <a:pPr marL="285750" indent="-285750">
              <a:spcAft>
                <a:spcPts val="1200"/>
              </a:spcAft>
              <a:buFontTx/>
              <a:buChar char="-"/>
            </a:pPr>
            <a:r>
              <a:rPr lang="en-US" sz="1900" dirty="0"/>
              <a:t>Small </a:t>
            </a:r>
            <a:r>
              <a:rPr lang="en-US" sz="1900" dirty="0">
                <a:latin typeface="+mn-lt"/>
              </a:rPr>
              <a:t>tourist planes, light/small aircrafts, ultralights, gliders, paragliders, choppers, ...</a:t>
            </a:r>
          </a:p>
          <a:p>
            <a:pPr>
              <a:spcAft>
                <a:spcPts val="1200"/>
              </a:spcAft>
            </a:pPr>
            <a:r>
              <a:rPr lang="en-US" sz="1900" dirty="0">
                <a:latin typeface="+mn-lt"/>
              </a:rPr>
              <a:t>What meteorological data would be needed?</a:t>
            </a:r>
          </a:p>
          <a:p>
            <a:pPr marL="285750" indent="-285750">
              <a:spcAft>
                <a:spcPts val="1200"/>
              </a:spcAft>
              <a:buFontTx/>
              <a:buChar char="-"/>
            </a:pPr>
            <a:r>
              <a:rPr lang="en-US" sz="1900" dirty="0">
                <a:latin typeface="+mn-lt"/>
              </a:rPr>
              <a:t>QNH, wind field, wind gusts, windshear, microbursts and other dangerous air movement (funnels, ups and downs; WINDEX</a:t>
            </a:r>
            <a:r>
              <a:rPr lang="pl-PL" sz="1900" dirty="0">
                <a:latin typeface="+mn-lt"/>
              </a:rPr>
              <a:t>, WMSI – </a:t>
            </a:r>
            <a:r>
              <a:rPr lang="en-US" sz="1900" b="0" i="1" u="none" strike="noStrike" baseline="0" dirty="0">
                <a:latin typeface="+mn-lt"/>
              </a:rPr>
              <a:t>Wet Microburst Severity Index</a:t>
            </a:r>
            <a:r>
              <a:rPr lang="en-US" sz="1900" dirty="0">
                <a:latin typeface="+mn-lt"/>
              </a:rPr>
              <a:t>), information about precipitation, cloud cover (especially low level), info about convection, visibility range, cloud electricity and lightnings</a:t>
            </a:r>
            <a:r>
              <a:rPr lang="pl-PL" sz="1900" dirty="0">
                <a:latin typeface="+mn-lt"/>
              </a:rPr>
              <a:t> (-&gt; LPI, </a:t>
            </a:r>
            <a:r>
              <a:rPr lang="pl-PL" sz="1900" dirty="0" err="1">
                <a:latin typeface="+mn-lt"/>
              </a:rPr>
              <a:t>flashrate</a:t>
            </a:r>
            <a:r>
              <a:rPr lang="pl-PL" sz="1900" dirty="0">
                <a:latin typeface="+mn-lt"/>
              </a:rPr>
              <a:t>)</a:t>
            </a:r>
            <a:r>
              <a:rPr lang="en-US" sz="1900" dirty="0">
                <a:latin typeface="+mn-lt"/>
              </a:rPr>
              <a:t>, CATs, Lowest Freezing Level…</a:t>
            </a:r>
          </a:p>
          <a:p>
            <a:pPr>
              <a:spcAft>
                <a:spcPts val="1200"/>
              </a:spcAft>
            </a:pPr>
            <a:r>
              <a:rPr lang="en-US" sz="1900" dirty="0" err="1"/>
              <a:t>Spatio</a:t>
            </a:r>
            <a:r>
              <a:rPr lang="en-US" sz="1900" dirty="0"/>
              <a:t>-temporal scale and resolution, time horizon of forecast?</a:t>
            </a:r>
          </a:p>
          <a:p>
            <a:pPr marL="285750" indent="-285750">
              <a:spcAft>
                <a:spcPts val="1200"/>
              </a:spcAft>
              <a:buFontTx/>
              <a:buChar char="-"/>
            </a:pPr>
            <a:r>
              <a:rPr lang="en-US" sz="1900" dirty="0"/>
              <a:t>Below 3 km/1 hour, 24+ hours…</a:t>
            </a:r>
          </a:p>
          <a:p>
            <a:pPr>
              <a:spcAft>
                <a:spcPts val="1200"/>
              </a:spcAft>
            </a:pPr>
            <a:r>
              <a:rPr lang="en-US" sz="1900" dirty="0"/>
              <a:t>Basic</a:t>
            </a:r>
            <a:r>
              <a:rPr lang="pl-PL" sz="1900" dirty="0"/>
              <a:t> </a:t>
            </a:r>
            <a:r>
              <a:rPr lang="en-US" sz="1900" dirty="0"/>
              <a:t>works has been started at IMGW, still, it’s a wide issue – both for research and applications.</a:t>
            </a:r>
          </a:p>
        </p:txBody>
      </p:sp>
      <p:sp>
        <p:nvSpPr>
          <p:cNvPr id="6" name="pole tekstowe 5">
            <a:extLst>
              <a:ext uri="{FF2B5EF4-FFF2-40B4-BE49-F238E27FC236}">
                <a16:creationId xmlns:a16="http://schemas.microsoft.com/office/drawing/2014/main" id="{4F33FA60-DA6D-70F1-FF02-3EDB6FA60A92}"/>
              </a:ext>
            </a:extLst>
          </p:cNvPr>
          <p:cNvSpPr txBox="1"/>
          <p:nvPr/>
        </p:nvSpPr>
        <p:spPr>
          <a:xfrm>
            <a:off x="2304653" y="0"/>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Tree>
    <p:extLst>
      <p:ext uri="{BB962C8B-B14F-4D97-AF65-F5344CB8AC3E}">
        <p14:creationId xmlns:p14="http://schemas.microsoft.com/office/powerpoint/2010/main" val="1827893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E8D7597-ACE4-1A7F-EBCD-CE7C7788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 y="1115857"/>
            <a:ext cx="6318673" cy="5076000"/>
          </a:xfrm>
          <a:prstGeom prst="rect">
            <a:avLst/>
          </a:prstGeom>
        </p:spPr>
      </p:pic>
      <p:pic>
        <p:nvPicPr>
          <p:cNvPr id="8" name="Obraz 7">
            <a:extLst>
              <a:ext uri="{FF2B5EF4-FFF2-40B4-BE49-F238E27FC236}">
                <a16:creationId xmlns:a16="http://schemas.microsoft.com/office/drawing/2014/main" id="{00BC7A02-36EC-30C0-90A7-36B8DAE195BF}"/>
              </a:ext>
            </a:extLst>
          </p:cNvPr>
          <p:cNvPicPr>
            <a:picLocks noChangeAspect="1"/>
          </p:cNvPicPr>
          <p:nvPr/>
        </p:nvPicPr>
        <p:blipFill>
          <a:blip r:embed="rId4"/>
          <a:stretch>
            <a:fillRect/>
          </a:stretch>
        </p:blipFill>
        <p:spPr>
          <a:xfrm>
            <a:off x="6300000" y="1115856"/>
            <a:ext cx="5220000" cy="5076559"/>
          </a:xfrm>
          <a:prstGeom prst="rect">
            <a:avLst/>
          </a:prstGeom>
        </p:spPr>
      </p:pic>
      <p:sp>
        <p:nvSpPr>
          <p:cNvPr id="4" name="pole tekstowe 3">
            <a:extLst>
              <a:ext uri="{FF2B5EF4-FFF2-40B4-BE49-F238E27FC236}">
                <a16:creationId xmlns:a16="http://schemas.microsoft.com/office/drawing/2014/main" id="{DCB555B5-2484-A20B-AADD-916434BA242C}"/>
              </a:ext>
            </a:extLst>
          </p:cNvPr>
          <p:cNvSpPr txBox="1"/>
          <p:nvPr/>
        </p:nvSpPr>
        <p:spPr>
          <a:xfrm>
            <a:off x="0" y="499407"/>
            <a:ext cx="11522075" cy="461665"/>
          </a:xfrm>
          <a:prstGeom prst="rect">
            <a:avLst/>
          </a:prstGeom>
          <a:solidFill>
            <a:schemeClr val="bg1"/>
          </a:solidFill>
        </p:spPr>
        <p:txBody>
          <a:bodyPr wrap="square" rtlCol="0">
            <a:spAutoFit/>
          </a:bodyPr>
          <a:lstStyle/>
          <a:p>
            <a:pPr algn="ctr"/>
            <a:r>
              <a:rPr lang="pl-PL" sz="2400" dirty="0" err="1"/>
              <a:t>Specific</a:t>
            </a:r>
            <a:r>
              <a:rPr lang="pl-PL" sz="2400" dirty="0"/>
              <a:t> m</a:t>
            </a:r>
            <a:r>
              <a:rPr lang="en-US" sz="2400" dirty="0" err="1"/>
              <a:t>eteorological</a:t>
            </a:r>
            <a:r>
              <a:rPr lang="en-US" sz="2400" dirty="0"/>
              <a:t> data for General Aviation (”</a:t>
            </a:r>
            <a:r>
              <a:rPr lang="pl-PL" sz="2400" dirty="0"/>
              <a:t>S</a:t>
            </a:r>
            <a:r>
              <a:rPr lang="en-US" sz="2400" dirty="0"/>
              <a:t>mall </a:t>
            </a:r>
            <a:r>
              <a:rPr lang="pl-PL" sz="2400" dirty="0"/>
              <a:t>A</a:t>
            </a:r>
            <a:r>
              <a:rPr lang="en-US" sz="2400" dirty="0" err="1"/>
              <a:t>viation</a:t>
            </a:r>
            <a:r>
              <a:rPr lang="en-US" sz="2400" dirty="0"/>
              <a:t>”)</a:t>
            </a:r>
            <a:r>
              <a:rPr lang="pl-PL" sz="2400" dirty="0"/>
              <a:t> – a </a:t>
            </a:r>
            <a:r>
              <a:rPr lang="pl-PL" sz="2400" dirty="0" err="1"/>
              <a:t>reminder</a:t>
            </a:r>
            <a:endParaRPr lang="en-US" sz="2400" dirty="0"/>
          </a:p>
        </p:txBody>
      </p:sp>
      <p:sp>
        <p:nvSpPr>
          <p:cNvPr id="6" name="pole tekstowe 5">
            <a:extLst>
              <a:ext uri="{FF2B5EF4-FFF2-40B4-BE49-F238E27FC236}">
                <a16:creationId xmlns:a16="http://schemas.microsoft.com/office/drawing/2014/main" id="{7AFDAD41-BD4D-7D54-82E0-87F42DC59E7E}"/>
              </a:ext>
            </a:extLst>
          </p:cNvPr>
          <p:cNvSpPr txBox="1"/>
          <p:nvPr/>
        </p:nvSpPr>
        <p:spPr>
          <a:xfrm>
            <a:off x="2304653" y="-273"/>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Tree>
    <p:extLst>
      <p:ext uri="{BB962C8B-B14F-4D97-AF65-F5344CB8AC3E}">
        <p14:creationId xmlns:p14="http://schemas.microsoft.com/office/powerpoint/2010/main" val="335485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pole tekstowe 5">
                <a:extLst>
                  <a:ext uri="{FF2B5EF4-FFF2-40B4-BE49-F238E27FC236}">
                    <a16:creationId xmlns:a16="http://schemas.microsoft.com/office/drawing/2014/main" id="{02D4AB0B-42B2-ED62-3A02-DA9A715DCEAA}"/>
                  </a:ext>
                </a:extLst>
              </p:cNvPr>
              <p:cNvSpPr txBox="1"/>
              <p:nvPr/>
            </p:nvSpPr>
            <p:spPr>
              <a:xfrm>
                <a:off x="0" y="863823"/>
                <a:ext cx="11522075" cy="5537734"/>
              </a:xfrm>
              <a:prstGeom prst="rect">
                <a:avLst/>
              </a:prstGeom>
              <a:solidFill>
                <a:schemeClr val="bg1"/>
              </a:solidFill>
            </p:spPr>
            <p:txBody>
              <a:bodyPr wrap="square" rtlCol="0">
                <a:spAutoFit/>
              </a:bodyPr>
              <a:lstStyle/>
              <a:p>
                <a:pPr marL="285750" indent="-285750">
                  <a:spcAft>
                    <a:spcPts val="900"/>
                  </a:spcAft>
                  <a:buFont typeface="Wingdings" panose="05000000000000000000" pitchFamily="2" charset="2"/>
                  <a:buChar char="Ø"/>
                </a:pPr>
                <a:r>
                  <a:rPr lang="pl-PL" sz="2100" dirty="0"/>
                  <a:t>COSMO-DE – </a:t>
                </a:r>
                <a:r>
                  <a:rPr lang="pl-PL" sz="2100" dirty="0" err="1"/>
                  <a:t>parameterization</a:t>
                </a:r>
                <a:r>
                  <a:rPr lang="pl-PL" sz="2100" dirty="0"/>
                  <a:t> of </a:t>
                </a:r>
                <a:r>
                  <a:rPr lang="pl-PL" sz="2100" dirty="0" err="1"/>
                  <a:t>electricity</a:t>
                </a:r>
                <a:r>
                  <a:rPr lang="pl-PL" sz="2100" dirty="0"/>
                  <a:t> of the </a:t>
                </a:r>
                <a:r>
                  <a:rPr lang="pl-PL" sz="2100" dirty="0" err="1"/>
                  <a:t>atmosphere</a:t>
                </a:r>
                <a:r>
                  <a:rPr lang="pl-PL" sz="2100" dirty="0"/>
                  <a:t> (</a:t>
                </a:r>
                <a:r>
                  <a:rPr lang="pl-PL" sz="2100" dirty="0" err="1"/>
                  <a:t>Dahl</a:t>
                </a:r>
                <a:r>
                  <a:rPr lang="pl-PL" sz="2100" dirty="0"/>
                  <a:t> </a:t>
                </a:r>
                <a:r>
                  <a:rPr lang="pl-PL" sz="2100" i="1" dirty="0"/>
                  <a:t>et al., </a:t>
                </a:r>
                <a:r>
                  <a:rPr lang="pl-PL" sz="2100" dirty="0"/>
                  <a:t>2009-2011) to </a:t>
                </a:r>
                <a:r>
                  <a:rPr lang="pl-PL" sz="2100" dirty="0" err="1"/>
                  <a:t>get</a:t>
                </a:r>
                <a:r>
                  <a:rPr lang="pl-PL" sz="2100" dirty="0"/>
                  <a:t> </a:t>
                </a:r>
                <a:r>
                  <a:rPr lang="pl-PL" sz="2100" dirty="0" err="1"/>
                  <a:t>flashrates</a:t>
                </a:r>
                <a:r>
                  <a:rPr lang="pl-PL" sz="2100" dirty="0"/>
                  <a:t> </a:t>
                </a:r>
                <a:r>
                  <a:rPr lang="pl-PL" sz="2100" dirty="0" err="1"/>
                  <a:t>density</a:t>
                </a:r>
                <a:endParaRPr lang="en-US" sz="2100" dirty="0"/>
              </a:p>
              <a:p>
                <a:pPr marL="285750" indent="-285750" algn="l">
                  <a:spcAft>
                    <a:spcPts val="900"/>
                  </a:spcAft>
                  <a:buFont typeface="Wingdings" panose="05000000000000000000" pitchFamily="2" charset="2"/>
                  <a:buChar char="Ø"/>
                </a:pPr>
                <a:r>
                  <a:rPr lang="pl-PL" sz="2100" dirty="0">
                    <a:cs typeface="Arial" panose="020B0604020202020204" pitchFamily="34" charset="0"/>
                  </a:rPr>
                  <a:t>ECMWF model – </a:t>
                </a:r>
                <a:r>
                  <a:rPr lang="pl-PL" sz="2100" dirty="0" err="1">
                    <a:cs typeface="Arial" panose="020B0604020202020204" pitchFamily="34" charset="0"/>
                  </a:rPr>
                  <a:t>flashrate</a:t>
                </a:r>
                <a:r>
                  <a:rPr lang="pl-PL" sz="2100" dirty="0">
                    <a:cs typeface="Arial" panose="020B0604020202020204" pitchFamily="34" charset="0"/>
                  </a:rPr>
                  <a:t> </a:t>
                </a:r>
                <a:r>
                  <a:rPr lang="pl-PL" sz="2100" dirty="0" err="1">
                    <a:cs typeface="Arial" panose="020B0604020202020204" pitchFamily="34" charset="0"/>
                  </a:rPr>
                  <a:t>density</a:t>
                </a:r>
                <a:r>
                  <a:rPr lang="pl-PL" sz="2100" dirty="0">
                    <a:cs typeface="Arial" panose="020B0604020202020204" pitchFamily="34" charset="0"/>
                  </a:rPr>
                  <a:t> </a:t>
                </a:r>
                <a:r>
                  <a:rPr lang="en-US" sz="2100" b="0" i="0" u="none" strike="noStrike" baseline="0" dirty="0">
                    <a:cs typeface="Arial" panose="020B0604020202020204" pitchFamily="34" charset="0"/>
                  </a:rPr>
                  <a:t>diagnosed from the ECMWF convection scheme</a:t>
                </a:r>
                <a:r>
                  <a:rPr lang="pl-PL" sz="2100" b="0" i="0" u="none" strike="noStrike" baseline="0" dirty="0">
                    <a:cs typeface="Arial" panose="020B0604020202020204" pitchFamily="34" charset="0"/>
                  </a:rPr>
                  <a:t> (Lopez 2016)</a:t>
                </a:r>
                <a:r>
                  <a:rPr lang="en-US" sz="2100" b="0" i="0" u="none" strike="noStrike" baseline="0" dirty="0">
                    <a:cs typeface="Arial" panose="020B0604020202020204" pitchFamily="34" charset="0"/>
                  </a:rPr>
                  <a:t>:</a:t>
                </a:r>
                <a:r>
                  <a:rPr lang="pl-PL" sz="2100" b="0" i="0" u="none" strike="noStrike" baseline="0" dirty="0">
                    <a:cs typeface="Arial" panose="020B0604020202020204" pitchFamily="34" charset="0"/>
                  </a:rPr>
                  <a:t> </a:t>
                </a:r>
                <a:r>
                  <a:rPr lang="en-US" sz="2100" b="0" i="1" u="none" strike="noStrike" baseline="0" dirty="0">
                    <a:cs typeface="Arial" panose="020B0604020202020204" pitchFamily="34" charset="0"/>
                  </a:rPr>
                  <a:t>CAPE</a:t>
                </a:r>
                <a:r>
                  <a:rPr lang="en-US" sz="2100" b="0" i="0" u="none" strike="noStrike" baseline="0" dirty="0">
                    <a:cs typeface="Arial" panose="020B0604020202020204" pitchFamily="34" charset="0"/>
                  </a:rPr>
                  <a:t>,</a:t>
                </a:r>
                <a:r>
                  <a:rPr lang="pl-PL" sz="2100" b="0" i="0" u="none" strike="noStrike" baseline="0" dirty="0">
                    <a:cs typeface="Arial" panose="020B0604020202020204" pitchFamily="34" charset="0"/>
                  </a:rPr>
                  <a:t> </a:t>
                </a:r>
                <a:r>
                  <a:rPr lang="en-US" sz="2100" b="0" i="0" u="none" strike="noStrike" baseline="0" dirty="0">
                    <a:cs typeface="Arial" panose="020B0604020202020204" pitchFamily="34" charset="0"/>
                  </a:rPr>
                  <a:t>profile</a:t>
                </a:r>
                <a:r>
                  <a:rPr lang="pl-PL" sz="2100" b="0" i="0" u="none" strike="noStrike" baseline="0" dirty="0">
                    <a:cs typeface="Arial" panose="020B0604020202020204" pitchFamily="34" charset="0"/>
                  </a:rPr>
                  <a:t>s</a:t>
                </a:r>
                <a:r>
                  <a:rPr lang="en-US" sz="2100" b="0" i="0" u="none" strike="noStrike" baseline="0" dirty="0">
                    <a:cs typeface="Arial" panose="020B0604020202020204" pitchFamily="34" charset="0"/>
                  </a:rPr>
                  <a:t> of the frozen </a:t>
                </a:r>
                <a:r>
                  <a:rPr lang="en-US" sz="2100" b="0" i="0" u="none" strike="noStrike" baseline="0" dirty="0" err="1">
                    <a:cs typeface="Arial" panose="020B0604020202020204" pitchFamily="34" charset="0"/>
                  </a:rPr>
                  <a:t>prec</a:t>
                </a:r>
                <a:r>
                  <a:rPr lang="pl-PL" sz="2100" b="0" i="0" u="none" strike="noStrike" baseline="0" dirty="0" err="1">
                    <a:cs typeface="Arial" panose="020B0604020202020204" pitchFamily="34" charset="0"/>
                  </a:rPr>
                  <a:t>ipitation</a:t>
                </a:r>
                <a:r>
                  <a:rPr lang="en-US" sz="2100" b="0" i="0" u="none" strike="noStrike" baseline="0" dirty="0">
                    <a:cs typeface="Arial" panose="020B0604020202020204" pitchFamily="34" charset="0"/>
                  </a:rPr>
                  <a:t> convective flux </a:t>
                </a:r>
                <a:r>
                  <a:rPr lang="pl-PL" sz="2100" b="0" i="0" u="none" strike="noStrike" baseline="0" dirty="0">
                    <a:cs typeface="Arial" panose="020B0604020202020204" pitchFamily="34" charset="0"/>
                  </a:rPr>
                  <a:t>and </a:t>
                </a:r>
                <a:r>
                  <a:rPr lang="en-US" sz="2100" b="0" i="0" u="none" strike="noStrike" baseline="0" dirty="0">
                    <a:cs typeface="Arial" panose="020B0604020202020204" pitchFamily="34" charset="0"/>
                  </a:rPr>
                  <a:t>of cloud condensate within the convective updraught,</a:t>
                </a:r>
                <a:r>
                  <a:rPr lang="pl-PL" sz="2100" b="0" i="0" u="none" strike="noStrike" baseline="0" dirty="0">
                    <a:cs typeface="Arial" panose="020B0604020202020204" pitchFamily="34" charset="0"/>
                  </a:rPr>
                  <a:t> </a:t>
                </a:r>
                <a:r>
                  <a:rPr lang="en-US" sz="2100" b="0" i="0" u="none" strike="noStrike" baseline="0" dirty="0">
                    <a:cs typeface="Arial" panose="020B0604020202020204" pitchFamily="34" charset="0"/>
                  </a:rPr>
                  <a:t>the convective cloud base height</a:t>
                </a:r>
                <a:r>
                  <a:rPr lang="pl-PL" sz="2100" b="0" i="0" u="none" strike="noStrike" baseline="0" dirty="0">
                    <a:cs typeface="Arial" panose="020B0604020202020204" pitchFamily="34" charset="0"/>
                  </a:rPr>
                  <a:t> </a:t>
                </a:r>
                <a:r>
                  <a:rPr lang="pl-PL" sz="2100" b="0" i="1" u="none" strike="noStrike" baseline="0" dirty="0" err="1">
                    <a:cs typeface="Arial" panose="020B0604020202020204" pitchFamily="34" charset="0"/>
                  </a:rPr>
                  <a:t>z</a:t>
                </a:r>
                <a:r>
                  <a:rPr lang="pl-PL" sz="2100" b="0" i="1" u="none" strike="noStrike" baseline="-25000" dirty="0" err="1">
                    <a:cs typeface="Arial" panose="020B0604020202020204" pitchFamily="34" charset="0"/>
                  </a:rPr>
                  <a:t>base</a:t>
                </a:r>
                <a:endParaRPr lang="pl-PL" sz="2100" b="0" i="0" u="none" strike="noStrike" baseline="0" dirty="0">
                  <a:cs typeface="Arial" panose="020B0604020202020204" pitchFamily="34" charset="0"/>
                </a:endParaRPr>
              </a:p>
              <a:p>
                <a:pPr marL="285750" indent="-285750" algn="l">
                  <a:spcAft>
                    <a:spcPts val="900"/>
                  </a:spcAft>
                  <a:buFont typeface="Wingdings" panose="05000000000000000000" pitchFamily="2" charset="2"/>
                  <a:buChar char="Ø"/>
                </a:pPr>
                <a:r>
                  <a:rPr lang="pl-PL" sz="2100" dirty="0" err="1">
                    <a:cs typeface="Arial" panose="020B0604020202020204" pitchFamily="34" charset="0"/>
                  </a:rPr>
                  <a:t>Simplified</a:t>
                </a:r>
                <a:r>
                  <a:rPr lang="pl-PL" sz="2100" dirty="0">
                    <a:cs typeface="Arial" panose="020B0604020202020204" pitchFamily="34" charset="0"/>
                  </a:rPr>
                  <a:t>: </a:t>
                </a:r>
                <a:r>
                  <a:rPr lang="pl-PL" sz="2100" dirty="0" err="1">
                    <a:cs typeface="Arial" panose="020B0604020202020204" pitchFamily="34" charset="0"/>
                  </a:rPr>
                  <a:t>assumed</a:t>
                </a:r>
                <a:r>
                  <a:rPr lang="pl-PL" sz="2100" dirty="0">
                    <a:cs typeface="Arial" panose="020B0604020202020204" pitchFamily="34" charset="0"/>
                  </a:rPr>
                  <a:t> </a:t>
                </a:r>
                <a:r>
                  <a:rPr lang="en-US" altLang="pl-PL" sz="2100" b="0" dirty="0">
                    <a:cs typeface="Arial" panose="020B0604020202020204" pitchFamily="34" charset="0"/>
                  </a:rPr>
                  <a:t>relationship between CAPE, cloud-top </a:t>
                </a:r>
                <a:r>
                  <a:rPr lang="pl-PL" altLang="pl-PL" sz="2100" b="0" dirty="0">
                    <a:cs typeface="Arial" panose="020B0604020202020204" pitchFamily="34" charset="0"/>
                  </a:rPr>
                  <a:t>and </a:t>
                </a:r>
                <a:r>
                  <a:rPr lang="pl-PL" altLang="pl-PL" sz="2100" b="0" dirty="0" err="1">
                    <a:cs typeface="Arial" panose="020B0604020202020204" pitchFamily="34" charset="0"/>
                  </a:rPr>
                  <a:t>cloud-bottom</a:t>
                </a:r>
                <a:r>
                  <a:rPr lang="pl-PL" altLang="pl-PL" sz="2100" b="0" dirty="0">
                    <a:cs typeface="Arial" panose="020B0604020202020204" pitchFamily="34" charset="0"/>
                  </a:rPr>
                  <a:t> </a:t>
                </a:r>
                <a:r>
                  <a:rPr lang="en-US" altLang="pl-PL" sz="2100" b="0" dirty="0">
                    <a:cs typeface="Arial" panose="020B0604020202020204" pitchFamily="34" charset="0"/>
                  </a:rPr>
                  <a:t>temperature</a:t>
                </a:r>
                <a:r>
                  <a:rPr lang="pl-PL" altLang="pl-PL" sz="2100" b="0" dirty="0">
                    <a:cs typeface="Arial" panose="020B0604020202020204" pitchFamily="34" charset="0"/>
                  </a:rPr>
                  <a:t>s (</a:t>
                </a:r>
                <a:r>
                  <a:rPr lang="pl-PL" altLang="pl-PL" sz="2100" b="0" i="1" dirty="0">
                    <a:cs typeface="Arial" panose="020B0604020202020204" pitchFamily="34" charset="0"/>
                  </a:rPr>
                  <a:t>CTT/CBT</a:t>
                </a:r>
                <a:r>
                  <a:rPr lang="pl-PL" altLang="pl-PL" sz="2100" b="0" dirty="0">
                    <a:cs typeface="Arial" panose="020B0604020202020204" pitchFamily="34" charset="0"/>
                  </a:rPr>
                  <a:t>, </a:t>
                </a:r>
                <a:r>
                  <a:rPr lang="pl-PL" altLang="pl-PL" sz="2100" b="0" dirty="0" err="1">
                    <a:cs typeface="Arial" panose="020B0604020202020204" pitchFamily="34" charset="0"/>
                  </a:rPr>
                  <a:t>respectively</a:t>
                </a:r>
                <a:r>
                  <a:rPr lang="pl-PL" altLang="pl-PL" sz="2100" b="0" dirty="0">
                    <a:cs typeface="Arial" panose="020B0604020202020204" pitchFamily="34" charset="0"/>
                  </a:rPr>
                  <a:t>)</a:t>
                </a:r>
                <a:r>
                  <a:rPr lang="en-US" altLang="pl-PL" sz="2100" b="0" dirty="0">
                    <a:cs typeface="Arial" panose="020B0604020202020204" pitchFamily="34" charset="0"/>
                  </a:rPr>
                  <a:t> and frequency of lightnings</a:t>
                </a:r>
                <a:r>
                  <a:rPr lang="pl-PL" altLang="pl-PL" sz="2100" b="0" dirty="0">
                    <a:cs typeface="Arial" panose="020B0604020202020204" pitchFamily="34" charset="0"/>
                  </a:rPr>
                  <a:t> (Wong</a:t>
                </a:r>
                <a:r>
                  <a:rPr lang="en-US" altLang="pl-PL" sz="2100" b="0" dirty="0">
                    <a:cs typeface="Arial" panose="020B0604020202020204" pitchFamily="34" charset="0"/>
                  </a:rPr>
                  <a:t> </a:t>
                </a:r>
                <a:r>
                  <a:rPr lang="en-US" altLang="pl-PL" sz="2100" b="0" i="1" dirty="0">
                    <a:cs typeface="Arial" panose="020B0604020202020204" pitchFamily="34" charset="0"/>
                  </a:rPr>
                  <a:t>et al</a:t>
                </a:r>
                <a:r>
                  <a:rPr lang="en-US" altLang="pl-PL" sz="2100" b="0" dirty="0">
                    <a:cs typeface="Arial" panose="020B0604020202020204" pitchFamily="34" charset="0"/>
                  </a:rPr>
                  <a:t>., </a:t>
                </a:r>
                <a:r>
                  <a:rPr lang="it-IT" altLang="pl-PL" sz="2100" b="0" dirty="0">
                    <a:cs typeface="Arial" panose="020B0604020202020204" pitchFamily="34" charset="0"/>
                  </a:rPr>
                  <a:t>Geosci. Model Dev., 6, 429–443, </a:t>
                </a:r>
                <a:r>
                  <a:rPr lang="pl-PL" altLang="pl-PL" sz="2100" b="0" dirty="0">
                    <a:cs typeface="Arial" panose="020B0604020202020204" pitchFamily="34" charset="0"/>
                  </a:rPr>
                  <a:t>2</a:t>
                </a:r>
                <a:r>
                  <a:rPr lang="it-IT" altLang="pl-PL" sz="2100" b="0" dirty="0">
                    <a:cs typeface="Arial" panose="020B0604020202020204" pitchFamily="34" charset="0"/>
                  </a:rPr>
                  <a:t>013</a:t>
                </a:r>
                <a:r>
                  <a:rPr lang="pl-PL" altLang="pl-PL" sz="2100" dirty="0">
                    <a:cs typeface="Arial" panose="020B0604020202020204" pitchFamily="34" charset="0"/>
                  </a:rPr>
                  <a:t>): </a:t>
                </a:r>
              </a:p>
              <a:p>
                <a:pPr algn="just">
                  <a:spcAft>
                    <a:spcPts val="900"/>
                  </a:spcAft>
                </a:pPr>
                <a14:m>
                  <m:oMathPara xmlns:m="http://schemas.openxmlformats.org/officeDocument/2006/math">
                    <m:oMathParaPr>
                      <m:jc m:val="centerGroup"/>
                    </m:oMathParaPr>
                    <m:oMath xmlns:m="http://schemas.openxmlformats.org/officeDocument/2006/math">
                      <m:r>
                        <a:rPr lang="pl-PL" sz="2000" i="1" smtClean="0">
                          <a:solidFill>
                            <a:srgbClr val="000000"/>
                          </a:solidFill>
                          <a:latin typeface="Cambria Math" panose="02040503050406030204" pitchFamily="18" charset="0"/>
                        </a:rPr>
                        <m:t>𝐹𝑅</m:t>
                      </m:r>
                      <m:r>
                        <a:rPr lang="pl-PL" sz="2000" i="1" smtClean="0">
                          <a:solidFill>
                            <a:srgbClr val="000000"/>
                          </a:solidFill>
                          <a:latin typeface="Cambria Math" panose="02040503050406030204" pitchFamily="18" charset="0"/>
                        </a:rPr>
                        <m:t>=</m:t>
                      </m:r>
                      <m:sSup>
                        <m:sSupPr>
                          <m:ctrlPr>
                            <a:rPr lang="pl-PL" sz="2000" i="1">
                              <a:solidFill>
                                <a:srgbClr val="000000"/>
                              </a:solidFill>
                              <a:latin typeface="Cambria Math" panose="02040503050406030204" pitchFamily="18" charset="0"/>
                            </a:rPr>
                          </m:ctrlPr>
                        </m:sSupPr>
                        <m:e>
                          <m:d>
                            <m:dPr>
                              <m:ctrlPr>
                                <a:rPr lang="pl-PL" sz="2000" i="1">
                                  <a:solidFill>
                                    <a:srgbClr val="000000"/>
                                  </a:solidFill>
                                  <a:latin typeface="Cambria Math" panose="02040503050406030204" pitchFamily="18" charset="0"/>
                                </a:rPr>
                              </m:ctrlPr>
                            </m:dPr>
                            <m:e>
                              <m:r>
                                <a:rPr lang="pl-PL" sz="2000" b="0" i="1" smtClean="0">
                                  <a:solidFill>
                                    <a:srgbClr val="000000"/>
                                  </a:solidFill>
                                  <a:latin typeface="Cambria Math" panose="02040503050406030204" pitchFamily="18" charset="0"/>
                                </a:rPr>
                                <m:t>0.0289</m:t>
                              </m:r>
                              <m:r>
                                <a:rPr lang="pl-PL" sz="2000" i="1">
                                  <a:solidFill>
                                    <a:srgbClr val="000000"/>
                                  </a:solidFill>
                                  <a:latin typeface="Cambria Math" panose="02040503050406030204" pitchFamily="18" charset="0"/>
                                </a:rPr>
                                <m:t>⋅</m:t>
                              </m:r>
                              <m:rad>
                                <m:radPr>
                                  <m:degHide m:val="on"/>
                                  <m:ctrlPr>
                                    <a:rPr lang="pl-PL" sz="2000" i="1">
                                      <a:solidFill>
                                        <a:srgbClr val="000000"/>
                                      </a:solidFill>
                                      <a:latin typeface="Cambria Math" panose="02040503050406030204" pitchFamily="18" charset="0"/>
                                    </a:rPr>
                                  </m:ctrlPr>
                                </m:radPr>
                                <m:deg/>
                                <m:e>
                                  <m:r>
                                    <a:rPr lang="pl-PL" sz="2000" i="1">
                                      <a:solidFill>
                                        <a:srgbClr val="000000"/>
                                      </a:solidFill>
                                      <a:latin typeface="Cambria Math" panose="02040503050406030204" pitchFamily="18" charset="0"/>
                                    </a:rPr>
                                    <m:t>𝐶𝐴𝑃𝐸</m:t>
                                  </m:r>
                                </m:e>
                              </m:rad>
                            </m:e>
                          </m:d>
                        </m:e>
                        <m:sup>
                          <m:r>
                            <a:rPr lang="pl-PL" sz="2000" i="1">
                              <a:solidFill>
                                <a:srgbClr val="000000"/>
                              </a:solidFill>
                              <a:latin typeface="Cambria Math" panose="02040503050406030204" pitchFamily="18" charset="0"/>
                            </a:rPr>
                            <m:t>4.54</m:t>
                          </m:r>
                        </m:sup>
                      </m:sSup>
                      <m:r>
                        <a:rPr lang="pl-PL" sz="2000" b="0" i="1" smtClean="0">
                          <a:solidFill>
                            <a:srgbClr val="000000"/>
                          </a:solidFill>
                          <a:latin typeface="Cambria Math" panose="02040503050406030204" pitchFamily="18" charset="0"/>
                        </a:rPr>
                        <m:t> </m:t>
                      </m:r>
                    </m:oMath>
                  </m:oMathPara>
                </a14:m>
                <a:endParaRPr lang="pl-PL" sz="2000" b="0" i="1" dirty="0">
                  <a:solidFill>
                    <a:srgbClr val="000000"/>
                  </a:solidFill>
                  <a:latin typeface="Cambria Math" panose="02040503050406030204" pitchFamily="18" charset="0"/>
                </a:endParaRPr>
              </a:p>
              <a:p>
                <a:pPr algn="just">
                  <a:spcAft>
                    <a:spcPts val="900"/>
                  </a:spcAft>
                </a:pPr>
                <a14:m>
                  <m:oMathPara xmlns:m="http://schemas.openxmlformats.org/officeDocument/2006/math">
                    <m:oMathParaPr>
                      <m:jc m:val="centerGroup"/>
                    </m:oMathParaPr>
                    <m:oMath xmlns:m="http://schemas.openxmlformats.org/officeDocument/2006/math">
                      <m:r>
                        <a:rPr lang="pl-PL" sz="2000" i="1">
                          <a:solidFill>
                            <a:srgbClr val="000000"/>
                          </a:solidFill>
                          <a:latin typeface="Cambria Math" panose="02040503050406030204" pitchFamily="18" charset="0"/>
                        </a:rPr>
                        <m:t>𝐶𝑇𝑇</m:t>
                      </m:r>
                      <m:r>
                        <a:rPr lang="pl-PL" sz="2000" i="1">
                          <a:solidFill>
                            <a:srgbClr val="000000"/>
                          </a:solidFill>
                          <a:latin typeface="Cambria Math" panose="02040503050406030204" pitchFamily="18" charset="0"/>
                        </a:rPr>
                        <m:t>&gt;−15°</m:t>
                      </m:r>
                      <m:r>
                        <a:rPr lang="pl-PL" sz="2000" i="1">
                          <a:solidFill>
                            <a:srgbClr val="000000"/>
                          </a:solidFill>
                          <a:latin typeface="Cambria Math" panose="02040503050406030204" pitchFamily="18" charset="0"/>
                        </a:rPr>
                        <m:t>𝐶</m:t>
                      </m:r>
                      <m:r>
                        <a:rPr lang="pl-PL" sz="2000" i="1">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𝐹𝑅</m:t>
                      </m:r>
                      <m:r>
                        <a:rPr lang="pl-PL" sz="2000" i="1">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𝐹𝑅</m:t>
                      </m:r>
                      <m:r>
                        <a:rPr lang="pl-PL" sz="2000" i="1">
                          <a:solidFill>
                            <a:srgbClr val="000000"/>
                          </a:solidFill>
                          <a:latin typeface="Cambria Math" panose="02040503050406030204" pitchFamily="18" charset="0"/>
                        </a:rPr>
                        <m:t>⋅</m:t>
                      </m:r>
                      <m:d>
                        <m:dPr>
                          <m:begChr m:val="["/>
                          <m:endChr m:val="]"/>
                          <m:ctrlPr>
                            <a:rPr lang="pl-PL" sz="2000" i="1">
                              <a:solidFill>
                                <a:srgbClr val="000000"/>
                              </a:solidFill>
                              <a:latin typeface="Cambria Math" panose="02040503050406030204" pitchFamily="18" charset="0"/>
                            </a:rPr>
                          </m:ctrlPr>
                        </m:dPr>
                        <m:e>
                          <m:func>
                            <m:funcPr>
                              <m:ctrlPr>
                                <a:rPr lang="pl-PL" sz="2000" i="1">
                                  <a:solidFill>
                                    <a:srgbClr val="000000"/>
                                  </a:solidFill>
                                  <a:latin typeface="Cambria Math" panose="02040503050406030204" pitchFamily="18" charset="0"/>
                                </a:rPr>
                              </m:ctrlPr>
                            </m:funcPr>
                            <m:fName>
                              <m:r>
                                <m:rPr>
                                  <m:sty m:val="p"/>
                                </m:rPr>
                                <a:rPr lang="pl-PL" sz="2000" i="0">
                                  <a:solidFill>
                                    <a:srgbClr val="000000"/>
                                  </a:solidFill>
                                  <a:latin typeface="Cambria Math" panose="02040503050406030204" pitchFamily="18" charset="0"/>
                                </a:rPr>
                                <m:t>max</m:t>
                              </m:r>
                            </m:fName>
                            <m:e>
                              <m:d>
                                <m:dPr>
                                  <m:ctrlPr>
                                    <a:rPr lang="pl-PL" sz="2000" i="1">
                                      <a:solidFill>
                                        <a:srgbClr val="000000"/>
                                      </a:solidFill>
                                      <a:latin typeface="Cambria Math" panose="02040503050406030204" pitchFamily="18" charset="0"/>
                                    </a:rPr>
                                  </m:ctrlPr>
                                </m:dPr>
                                <m:e>
                                  <m:f>
                                    <m:fPr>
                                      <m:ctrlPr>
                                        <a:rPr lang="pl-PL" sz="2000" i="1">
                                          <a:solidFill>
                                            <a:srgbClr val="000000"/>
                                          </a:solidFill>
                                          <a:latin typeface="Cambria Math" panose="02040503050406030204" pitchFamily="18" charset="0"/>
                                        </a:rPr>
                                      </m:ctrlPr>
                                    </m:fPr>
                                    <m:num>
                                      <m:r>
                                        <a:rPr lang="pl-PL" sz="2000" i="1">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𝐶𝑇𝑇</m:t>
                                      </m:r>
                                    </m:num>
                                    <m:den>
                                      <m:r>
                                        <a:rPr lang="pl-PL" sz="2000" i="1">
                                          <a:solidFill>
                                            <a:srgbClr val="000000"/>
                                          </a:solidFill>
                                          <a:latin typeface="Cambria Math" panose="02040503050406030204" pitchFamily="18" charset="0"/>
                                        </a:rPr>
                                        <m:t>15</m:t>
                                      </m:r>
                                    </m:den>
                                  </m:f>
                                  <m:r>
                                    <a:rPr lang="pl-PL" sz="2000" i="1">
                                      <a:solidFill>
                                        <a:srgbClr val="000000"/>
                                      </a:solidFill>
                                      <a:latin typeface="Cambria Math" panose="02040503050406030204" pitchFamily="18" charset="0"/>
                                    </a:rPr>
                                    <m:t>,0.01</m:t>
                                  </m:r>
                                </m:e>
                              </m:d>
                            </m:e>
                          </m:func>
                        </m:e>
                      </m:d>
                      <m:r>
                        <a:rPr lang="pl-PL" sz="2000" b="0" i="1" smtClean="0">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𝐶𝐵𝑇</m:t>
                      </m:r>
                      <m:r>
                        <a:rPr lang="pl-PL" sz="2000" i="1">
                          <a:solidFill>
                            <a:srgbClr val="000000"/>
                          </a:solidFill>
                          <a:latin typeface="Cambria Math" panose="02040503050406030204" pitchFamily="18" charset="0"/>
                        </a:rPr>
                        <m:t>&lt;−5°</m:t>
                      </m:r>
                      <m:r>
                        <a:rPr lang="pl-PL" sz="2000" i="1">
                          <a:solidFill>
                            <a:srgbClr val="000000"/>
                          </a:solidFill>
                          <a:latin typeface="Cambria Math" panose="02040503050406030204" pitchFamily="18" charset="0"/>
                        </a:rPr>
                        <m:t>𝐶</m:t>
                      </m:r>
                      <m:r>
                        <a:rPr lang="pl-PL" sz="2000" i="1">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𝐹𝑅</m:t>
                      </m:r>
                      <m:r>
                        <a:rPr lang="pl-PL" sz="2000" i="1">
                          <a:solidFill>
                            <a:srgbClr val="000000"/>
                          </a:solidFill>
                          <a:latin typeface="Cambria Math" panose="02040503050406030204" pitchFamily="18" charset="0"/>
                        </a:rPr>
                        <m:t>=</m:t>
                      </m:r>
                      <m:r>
                        <a:rPr lang="pl-PL" sz="2000" i="1">
                          <a:solidFill>
                            <a:srgbClr val="000000"/>
                          </a:solidFill>
                          <a:latin typeface="Cambria Math" panose="02040503050406030204" pitchFamily="18" charset="0"/>
                        </a:rPr>
                        <m:t>𝐹𝑅</m:t>
                      </m:r>
                      <m:r>
                        <a:rPr lang="pl-PL" sz="2000" i="1">
                          <a:solidFill>
                            <a:srgbClr val="000000"/>
                          </a:solidFill>
                          <a:latin typeface="Cambria Math" panose="02040503050406030204" pitchFamily="18" charset="0"/>
                        </a:rPr>
                        <m:t>⋅</m:t>
                      </m:r>
                      <m:d>
                        <m:dPr>
                          <m:begChr m:val="["/>
                          <m:endChr m:val="]"/>
                          <m:ctrlPr>
                            <a:rPr lang="pl-PL" sz="2000" i="1">
                              <a:solidFill>
                                <a:srgbClr val="000000"/>
                              </a:solidFill>
                              <a:latin typeface="Cambria Math" panose="02040503050406030204" pitchFamily="18" charset="0"/>
                            </a:rPr>
                          </m:ctrlPr>
                        </m:dPr>
                        <m:e>
                          <m:func>
                            <m:funcPr>
                              <m:ctrlPr>
                                <a:rPr lang="pl-PL" sz="2000" i="1">
                                  <a:solidFill>
                                    <a:srgbClr val="000000"/>
                                  </a:solidFill>
                                  <a:latin typeface="Cambria Math" panose="02040503050406030204" pitchFamily="18" charset="0"/>
                                </a:rPr>
                              </m:ctrlPr>
                            </m:funcPr>
                            <m:fName>
                              <m:r>
                                <m:rPr>
                                  <m:sty m:val="p"/>
                                </m:rPr>
                                <a:rPr lang="pl-PL" sz="2000" i="0">
                                  <a:solidFill>
                                    <a:srgbClr val="000000"/>
                                  </a:solidFill>
                                  <a:latin typeface="Cambria Math" panose="02040503050406030204" pitchFamily="18" charset="0"/>
                                </a:rPr>
                                <m:t>max</m:t>
                              </m:r>
                            </m:fName>
                            <m:e>
                              <m:d>
                                <m:dPr>
                                  <m:ctrlPr>
                                    <a:rPr lang="pl-PL" sz="2000" i="1">
                                      <a:solidFill>
                                        <a:srgbClr val="000000"/>
                                      </a:solidFill>
                                      <a:latin typeface="Cambria Math" panose="02040503050406030204" pitchFamily="18" charset="0"/>
                                    </a:rPr>
                                  </m:ctrlPr>
                                </m:dPr>
                                <m:e>
                                  <m:f>
                                    <m:fPr>
                                      <m:ctrlPr>
                                        <a:rPr lang="pl-PL" sz="2000" i="1">
                                          <a:solidFill>
                                            <a:srgbClr val="000000"/>
                                          </a:solidFill>
                                          <a:latin typeface="Cambria Math" panose="02040503050406030204" pitchFamily="18" charset="0"/>
                                        </a:rPr>
                                      </m:ctrlPr>
                                    </m:fPr>
                                    <m:num>
                                      <m:r>
                                        <a:rPr lang="pl-PL" sz="2000" i="1">
                                          <a:solidFill>
                                            <a:srgbClr val="000000"/>
                                          </a:solidFill>
                                          <a:latin typeface="Cambria Math" panose="02040503050406030204" pitchFamily="18" charset="0"/>
                                        </a:rPr>
                                        <m:t>𝐶𝐵𝑇</m:t>
                                      </m:r>
                                      <m:r>
                                        <a:rPr lang="pl-PL" sz="2000" i="1">
                                          <a:solidFill>
                                            <a:srgbClr val="000000"/>
                                          </a:solidFill>
                                          <a:latin typeface="Cambria Math" panose="02040503050406030204" pitchFamily="18" charset="0"/>
                                        </a:rPr>
                                        <m:t>+15</m:t>
                                      </m:r>
                                    </m:num>
                                    <m:den>
                                      <m:r>
                                        <a:rPr lang="pl-PL" sz="2000" i="1">
                                          <a:solidFill>
                                            <a:srgbClr val="000000"/>
                                          </a:solidFill>
                                          <a:latin typeface="Cambria Math" panose="02040503050406030204" pitchFamily="18" charset="0"/>
                                        </a:rPr>
                                        <m:t>10</m:t>
                                      </m:r>
                                    </m:den>
                                  </m:f>
                                  <m:r>
                                    <a:rPr lang="pl-PL" sz="2000" i="1">
                                      <a:solidFill>
                                        <a:srgbClr val="000000"/>
                                      </a:solidFill>
                                      <a:latin typeface="Cambria Math" panose="02040503050406030204" pitchFamily="18" charset="0"/>
                                    </a:rPr>
                                    <m:t>,0.01</m:t>
                                  </m:r>
                                </m:e>
                              </m:d>
                            </m:e>
                          </m:func>
                        </m:e>
                      </m:d>
                    </m:oMath>
                  </m:oMathPara>
                </a14:m>
                <a:endParaRPr lang="pl-PL" sz="2000" dirty="0"/>
              </a:p>
              <a:p>
                <a:pPr marL="285750" indent="-285750">
                  <a:spcAft>
                    <a:spcPts val="900"/>
                  </a:spcAft>
                  <a:buFont typeface="Wingdings" panose="05000000000000000000" pitchFamily="2" charset="2"/>
                  <a:buChar char="Ø"/>
                </a:pPr>
                <a:r>
                  <a:rPr lang="pl-PL" sz="2100" dirty="0" err="1"/>
                  <a:t>Over</a:t>
                </a:r>
                <a:r>
                  <a:rPr lang="pl-PL" sz="2100" dirty="0"/>
                  <a:t> </a:t>
                </a:r>
                <a:r>
                  <a:rPr lang="pl-PL" sz="2100" dirty="0" err="1"/>
                  <a:t>water</a:t>
                </a:r>
                <a:r>
                  <a:rPr lang="pl-PL" sz="2100" dirty="0"/>
                  <a:t> </a:t>
                </a:r>
                <a:r>
                  <a:rPr lang="pl-PL" sz="2100" dirty="0" err="1"/>
                  <a:t>surfaces</a:t>
                </a:r>
                <a:r>
                  <a:rPr lang="pl-PL" sz="2100" dirty="0"/>
                  <a:t> – </a:t>
                </a:r>
                <a:r>
                  <a:rPr lang="pl-PL" sz="2100" dirty="0" err="1"/>
                  <a:t>condensation</a:t>
                </a:r>
                <a:r>
                  <a:rPr lang="pl-PL" sz="2100" dirty="0"/>
                  <a:t> </a:t>
                </a:r>
                <a:r>
                  <a:rPr lang="pl-PL" sz="2100" dirty="0" err="1"/>
                  <a:t>accounted</a:t>
                </a:r>
                <a:r>
                  <a:rPr lang="pl-PL" sz="2100" dirty="0"/>
                  <a:t> for: </a:t>
                </a:r>
                <a14:m>
                  <m:oMath xmlns:m="http://schemas.openxmlformats.org/officeDocument/2006/math">
                    <m:r>
                      <m:rPr>
                        <m:nor/>
                      </m:rPr>
                      <a:rPr lang="pl-PL" sz="2100" i="1" smtClean="0">
                        <a:solidFill>
                          <a:srgbClr val="000000"/>
                        </a:solidFill>
                        <a:latin typeface="Cambria Math" panose="02040503050406030204" pitchFamily="18" charset="0"/>
                      </a:rPr>
                      <m:t>FR</m:t>
                    </m:r>
                    <m:r>
                      <a:rPr lang="pl-PL" sz="2100" i="1">
                        <a:solidFill>
                          <a:srgbClr val="000000"/>
                        </a:solidFill>
                        <a:latin typeface="Cambria Math" panose="02040503050406030204" pitchFamily="18" charset="0"/>
                      </a:rPr>
                      <m:t>=</m:t>
                    </m:r>
                    <m:r>
                      <a:rPr lang="pl-PL" sz="2100" b="0" i="1" smtClean="0">
                        <a:solidFill>
                          <a:srgbClr val="000000"/>
                        </a:solidFill>
                        <a:latin typeface="Cambria Math" panose="02040503050406030204" pitchFamily="18" charset="0"/>
                      </a:rPr>
                      <m:t>3.19</m:t>
                    </m:r>
                    <m:r>
                      <a:rPr lang="pl-PL" sz="2100" i="1">
                        <a:solidFill>
                          <a:srgbClr val="000000"/>
                        </a:solidFill>
                        <a:latin typeface="Cambria Math" panose="02040503050406030204" pitchFamily="18" charset="0"/>
                      </a:rPr>
                      <m:t>6⋅1</m:t>
                    </m:r>
                    <m:sSup>
                      <m:sSupPr>
                        <m:ctrlPr>
                          <a:rPr lang="pl-PL" sz="2100" i="1">
                            <a:solidFill>
                              <a:srgbClr val="000000"/>
                            </a:solidFill>
                            <a:latin typeface="Cambria Math" panose="02040503050406030204" pitchFamily="18" charset="0"/>
                          </a:rPr>
                        </m:ctrlPr>
                      </m:sSupPr>
                      <m:e>
                        <m:r>
                          <a:rPr lang="pl-PL" sz="2100" i="1">
                            <a:solidFill>
                              <a:srgbClr val="000000"/>
                            </a:solidFill>
                            <a:latin typeface="Cambria Math" panose="02040503050406030204" pitchFamily="18" charset="0"/>
                          </a:rPr>
                          <m:t>0</m:t>
                        </m:r>
                      </m:e>
                      <m:sup>
                        <m:r>
                          <a:rPr lang="pl-PL" sz="2100" i="1">
                            <a:solidFill>
                              <a:srgbClr val="000000"/>
                            </a:solidFill>
                            <a:latin typeface="Cambria Math" panose="02040503050406030204" pitchFamily="18" charset="0"/>
                          </a:rPr>
                          <m:t>−10</m:t>
                        </m:r>
                      </m:sup>
                    </m:sSup>
                    <m:sSup>
                      <m:sSupPr>
                        <m:ctrlPr>
                          <a:rPr lang="pl-PL" sz="2100" i="1">
                            <a:solidFill>
                              <a:srgbClr val="000000"/>
                            </a:solidFill>
                            <a:latin typeface="Cambria Math" panose="02040503050406030204" pitchFamily="18" charset="0"/>
                          </a:rPr>
                        </m:ctrlPr>
                      </m:sSupPr>
                      <m:e>
                        <m:d>
                          <m:dPr>
                            <m:ctrlPr>
                              <a:rPr lang="pl-PL" sz="2100" i="1">
                                <a:solidFill>
                                  <a:srgbClr val="000000"/>
                                </a:solidFill>
                                <a:latin typeface="Cambria Math" panose="02040503050406030204" pitchFamily="18" charset="0"/>
                              </a:rPr>
                            </m:ctrlPr>
                          </m:dPr>
                          <m:e>
                            <m:rad>
                              <m:radPr>
                                <m:degHide m:val="on"/>
                                <m:ctrlPr>
                                  <a:rPr lang="pl-PL" sz="2100" i="1">
                                    <a:solidFill>
                                      <a:srgbClr val="000000"/>
                                    </a:solidFill>
                                    <a:latin typeface="Cambria Math" panose="02040503050406030204" pitchFamily="18" charset="0"/>
                                  </a:rPr>
                                </m:ctrlPr>
                              </m:radPr>
                              <m:deg/>
                              <m:e>
                                <m:r>
                                  <m:rPr>
                                    <m:nor/>
                                  </m:rPr>
                                  <a:rPr lang="pl-PL" sz="2100" i="1">
                                    <a:solidFill>
                                      <a:srgbClr val="000000"/>
                                    </a:solidFill>
                                    <a:latin typeface="Cambria Math" panose="02040503050406030204" pitchFamily="18" charset="0"/>
                                  </a:rPr>
                                  <m:t>CAPE</m:t>
                                </m:r>
                              </m:e>
                            </m:rad>
                          </m:e>
                        </m:d>
                      </m:e>
                      <m:sup>
                        <m:r>
                          <a:rPr lang="pl-PL" sz="2100" i="1">
                            <a:solidFill>
                              <a:srgbClr val="000000"/>
                            </a:solidFill>
                            <a:latin typeface="Cambria Math" panose="02040503050406030204" pitchFamily="18" charset="0"/>
                          </a:rPr>
                          <m:t>4,54</m:t>
                        </m:r>
                      </m:sup>
                    </m:sSup>
                  </m:oMath>
                </a14:m>
                <a:endParaRPr lang="pl-PL" sz="2100" i="1" dirty="0"/>
              </a:p>
              <a:p>
                <a:pPr marL="285750" indent="-285750">
                  <a:spcAft>
                    <a:spcPts val="900"/>
                  </a:spcAft>
                  <a:buFont typeface="Wingdings" panose="05000000000000000000" pitchFamily="2" charset="2"/>
                  <a:buChar char="Ø"/>
                </a:pPr>
                <a:r>
                  <a:rPr lang="pl-PL" sz="2100" dirty="0"/>
                  <a:t>LPI – </a:t>
                </a:r>
                <a:r>
                  <a:rPr lang="pl-PL" sz="2100" dirty="0" err="1"/>
                  <a:t>Lightning</a:t>
                </a:r>
                <a:r>
                  <a:rPr lang="pl-PL" sz="2100" dirty="0"/>
                  <a:t> </a:t>
                </a:r>
                <a:r>
                  <a:rPr lang="pl-PL" sz="2100" dirty="0" err="1"/>
                  <a:t>Potential</a:t>
                </a:r>
                <a:r>
                  <a:rPr lang="pl-PL" sz="2100" dirty="0"/>
                  <a:t> Index – DMO (</a:t>
                </a:r>
                <a:r>
                  <a:rPr lang="pl-PL" sz="2100" dirty="0" err="1"/>
                  <a:t>e.g</a:t>
                </a:r>
                <a:r>
                  <a:rPr lang="pl-PL" sz="2100" dirty="0"/>
                  <a:t>. </a:t>
                </a:r>
                <a:r>
                  <a:rPr lang="pl-PL" sz="2100" dirty="0" err="1"/>
                  <a:t>at</a:t>
                </a:r>
                <a:r>
                  <a:rPr lang="pl-PL" sz="2100" dirty="0"/>
                  <a:t> IMWM), </a:t>
                </a:r>
                <a:r>
                  <a:rPr lang="pl-PL" sz="2100" dirty="0" err="1"/>
                  <a:t>linear</a:t>
                </a:r>
                <a:r>
                  <a:rPr lang="pl-PL" sz="2100" dirty="0"/>
                  <a:t> </a:t>
                </a:r>
                <a:r>
                  <a:rPr lang="pl-PL" sz="2100" dirty="0" err="1"/>
                  <a:t>or</a:t>
                </a:r>
                <a:r>
                  <a:rPr lang="pl-PL" sz="2100" dirty="0"/>
                  <a:t> </a:t>
                </a:r>
                <a:r>
                  <a:rPr lang="pl-PL" sz="2100" dirty="0" err="1"/>
                  <a:t>quadratic</a:t>
                </a:r>
                <a:r>
                  <a:rPr lang="pl-PL" sz="2100" dirty="0"/>
                  <a:t> </a:t>
                </a:r>
                <a:r>
                  <a:rPr lang="pl-PL" sz="2100" dirty="0" err="1"/>
                  <a:t>correlation</a:t>
                </a:r>
                <a:r>
                  <a:rPr lang="pl-PL" sz="2100" dirty="0"/>
                  <a:t> with </a:t>
                </a:r>
                <a:r>
                  <a:rPr lang="pl-PL" sz="2100" dirty="0" err="1"/>
                  <a:t>flashrate</a:t>
                </a:r>
                <a:r>
                  <a:rPr lang="pl-PL" sz="2100" dirty="0"/>
                  <a:t> </a:t>
                </a:r>
                <a:r>
                  <a:rPr lang="pl-PL" sz="2100" dirty="0" err="1"/>
                  <a:t>density</a:t>
                </a:r>
                <a:r>
                  <a:rPr lang="pl-PL" sz="2100" dirty="0"/>
                  <a:t> </a:t>
                </a:r>
                <a:r>
                  <a:rPr lang="pl-PL" sz="2100" dirty="0" err="1"/>
                  <a:t>assumed</a:t>
                </a:r>
                <a:endParaRPr lang="pl-PL" sz="2100" dirty="0"/>
              </a:p>
            </p:txBody>
          </p:sp>
        </mc:Choice>
        <mc:Fallback xmlns="">
          <p:sp>
            <p:nvSpPr>
              <p:cNvPr id="6" name="pole tekstowe 5">
                <a:extLst>
                  <a:ext uri="{FF2B5EF4-FFF2-40B4-BE49-F238E27FC236}">
                    <a16:creationId xmlns:a16="http://schemas.microsoft.com/office/drawing/2014/main" id="{02D4AB0B-42B2-ED62-3A02-DA9A715DCEAA}"/>
                  </a:ext>
                </a:extLst>
              </p:cNvPr>
              <p:cNvSpPr txBox="1">
                <a:spLocks noRot="1" noChangeAspect="1" noMove="1" noResize="1" noEditPoints="1" noAdjustHandles="1" noChangeArrowheads="1" noChangeShapeType="1" noTextEdit="1"/>
              </p:cNvSpPr>
              <p:nvPr/>
            </p:nvSpPr>
            <p:spPr>
              <a:xfrm>
                <a:off x="0" y="863823"/>
                <a:ext cx="11522075" cy="5537734"/>
              </a:xfrm>
              <a:prstGeom prst="rect">
                <a:avLst/>
              </a:prstGeom>
              <a:blipFill>
                <a:blip r:embed="rId3"/>
                <a:stretch>
                  <a:fillRect l="-529" t="-771" r="-529" b="-2093"/>
                </a:stretch>
              </a:blipFill>
            </p:spPr>
            <p:txBody>
              <a:bodyPr/>
              <a:lstStyle/>
              <a:p>
                <a:r>
                  <a:rPr lang="en-US">
                    <a:noFill/>
                  </a:rPr>
                  <a:t> </a:t>
                </a:r>
              </a:p>
            </p:txBody>
          </p:sp>
        </mc:Fallback>
      </mc:AlternateContent>
      <p:sp>
        <p:nvSpPr>
          <p:cNvPr id="3" name="pole tekstowe 2">
            <a:extLst>
              <a:ext uri="{FF2B5EF4-FFF2-40B4-BE49-F238E27FC236}">
                <a16:creationId xmlns:a16="http://schemas.microsoft.com/office/drawing/2014/main" id="{01931E51-FB43-9599-C68E-EF9F6E7A7564}"/>
              </a:ext>
            </a:extLst>
          </p:cNvPr>
          <p:cNvSpPr txBox="1"/>
          <p:nvPr/>
        </p:nvSpPr>
        <p:spPr>
          <a:xfrm>
            <a:off x="2304653" y="-273"/>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
        <p:nvSpPr>
          <p:cNvPr id="4" name="pole tekstowe 3">
            <a:extLst>
              <a:ext uri="{FF2B5EF4-FFF2-40B4-BE49-F238E27FC236}">
                <a16:creationId xmlns:a16="http://schemas.microsoft.com/office/drawing/2014/main" id="{BE12D317-735D-9C83-5E86-4E9AAD0D2628}"/>
              </a:ext>
            </a:extLst>
          </p:cNvPr>
          <p:cNvSpPr txBox="1"/>
          <p:nvPr/>
        </p:nvSpPr>
        <p:spPr>
          <a:xfrm>
            <a:off x="0" y="431775"/>
            <a:ext cx="11522075" cy="461665"/>
          </a:xfrm>
          <a:prstGeom prst="rect">
            <a:avLst/>
          </a:prstGeom>
          <a:solidFill>
            <a:schemeClr val="bg1"/>
          </a:solidFill>
        </p:spPr>
        <p:txBody>
          <a:bodyPr wrap="square" rtlCol="0">
            <a:spAutoFit/>
          </a:bodyPr>
          <a:lstStyle/>
          <a:p>
            <a:pPr algn="ctr"/>
            <a:r>
              <a:rPr lang="pl-PL" sz="2400" dirty="0" err="1"/>
              <a:t>Lightning</a:t>
            </a:r>
            <a:r>
              <a:rPr lang="pl-PL" sz="2400" dirty="0"/>
              <a:t> (</a:t>
            </a:r>
            <a:r>
              <a:rPr lang="pl-PL" sz="2400" dirty="0" err="1"/>
              <a:t>flashrates</a:t>
            </a:r>
            <a:r>
              <a:rPr lang="pl-PL" sz="2400" dirty="0"/>
              <a:t>) </a:t>
            </a:r>
            <a:r>
              <a:rPr lang="pl-PL" sz="2400" dirty="0" err="1"/>
              <a:t>forecasts</a:t>
            </a:r>
            <a:endParaRPr lang="en-US" sz="2400" dirty="0"/>
          </a:p>
        </p:txBody>
      </p:sp>
    </p:spTree>
    <p:extLst>
      <p:ext uri="{BB962C8B-B14F-4D97-AF65-F5344CB8AC3E}">
        <p14:creationId xmlns:p14="http://schemas.microsoft.com/office/powerpoint/2010/main" val="652264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FA43856-7DCF-57D7-4FAC-7218B221573E}"/>
              </a:ext>
            </a:extLst>
          </p:cNvPr>
          <p:cNvSpPr txBox="1"/>
          <p:nvPr/>
        </p:nvSpPr>
        <p:spPr>
          <a:xfrm>
            <a:off x="0" y="482877"/>
            <a:ext cx="11522075" cy="461665"/>
          </a:xfrm>
          <a:prstGeom prst="rect">
            <a:avLst/>
          </a:prstGeom>
          <a:solidFill>
            <a:schemeClr val="bg1"/>
          </a:solidFill>
        </p:spPr>
        <p:txBody>
          <a:bodyPr wrap="square" rtlCol="0">
            <a:spAutoFit/>
          </a:bodyPr>
          <a:lstStyle/>
          <a:p>
            <a:pPr algn="ctr"/>
            <a:r>
              <a:rPr lang="en-US" sz="2400" dirty="0"/>
              <a:t>Applications for renewable energy sources</a:t>
            </a:r>
          </a:p>
        </p:txBody>
      </p:sp>
      <p:sp>
        <p:nvSpPr>
          <p:cNvPr id="5" name="pole tekstowe 4">
            <a:extLst>
              <a:ext uri="{FF2B5EF4-FFF2-40B4-BE49-F238E27FC236}">
                <a16:creationId xmlns:a16="http://schemas.microsoft.com/office/drawing/2014/main" id="{00D89935-3170-9E71-ADF4-A5CA6A1B67BF}"/>
              </a:ext>
            </a:extLst>
          </p:cNvPr>
          <p:cNvSpPr txBox="1"/>
          <p:nvPr/>
        </p:nvSpPr>
        <p:spPr>
          <a:xfrm>
            <a:off x="397" y="944830"/>
            <a:ext cx="11522075" cy="2124000"/>
          </a:xfrm>
          <a:prstGeom prst="rect">
            <a:avLst/>
          </a:prstGeom>
          <a:solidFill>
            <a:schemeClr val="bg1"/>
          </a:solidFill>
        </p:spPr>
        <p:txBody>
          <a:bodyPr wrap="square" rtlCol="0">
            <a:spAutoFit/>
          </a:bodyPr>
          <a:lstStyle/>
          <a:p>
            <a:pPr marL="285750" indent="-285750" algn="just">
              <a:spcAft>
                <a:spcPts val="600"/>
              </a:spcAft>
              <a:buFont typeface="Wingdings" panose="05000000000000000000" pitchFamily="2" charset="2"/>
              <a:buChar char="Ø"/>
            </a:pPr>
            <a:r>
              <a:rPr lang="en-US" sz="2200" dirty="0"/>
              <a:t>Wind energy applications – statistical estimates of windspeed, energy and power. </a:t>
            </a:r>
          </a:p>
          <a:p>
            <a:pPr marL="285750" indent="-285750" algn="just">
              <a:spcAft>
                <a:spcPts val="600"/>
              </a:spcAft>
              <a:buFont typeface="Wingdings" panose="05000000000000000000" pitchFamily="2" charset="2"/>
              <a:buChar char="Ø"/>
            </a:pPr>
            <a:r>
              <a:rPr lang="en-US" sz="2200" dirty="0"/>
              <a:t>Photovoltaic applications – statistical estimates of solar radiation, energy and power. </a:t>
            </a:r>
          </a:p>
          <a:p>
            <a:pPr marL="285750" indent="-285750" algn="just">
              <a:spcAft>
                <a:spcPts val="600"/>
              </a:spcAft>
              <a:buFont typeface="Wingdings" panose="05000000000000000000" pitchFamily="2" charset="2"/>
              <a:buChar char="Ø"/>
            </a:pPr>
            <a:r>
              <a:rPr lang="en-US" sz="2200" dirty="0"/>
              <a:t>Parameterization – for a given location – of maximal energy availability in an ideal case and power generation for specific device.</a:t>
            </a:r>
          </a:p>
          <a:p>
            <a:pPr marL="285750" indent="-285750" algn="just">
              <a:spcAft>
                <a:spcPts val="600"/>
              </a:spcAft>
              <a:buFont typeface="Wingdings" panose="05000000000000000000" pitchFamily="2" charset="2"/>
              <a:buChar char="Ø"/>
            </a:pPr>
            <a:r>
              <a:rPr lang="en-US" sz="2200" dirty="0"/>
              <a:t>Both for house </a:t>
            </a:r>
            <a:r>
              <a:rPr lang="en-US" sz="2200" dirty="0" err="1"/>
              <a:t>instalations</a:t>
            </a:r>
            <a:r>
              <a:rPr lang="en-US" sz="2200" dirty="0"/>
              <a:t> and for commercial energy producers</a:t>
            </a:r>
          </a:p>
        </p:txBody>
      </p:sp>
      <p:pic>
        <p:nvPicPr>
          <p:cNvPr id="7" name="Obraz 6">
            <a:extLst>
              <a:ext uri="{FF2B5EF4-FFF2-40B4-BE49-F238E27FC236}">
                <a16:creationId xmlns:a16="http://schemas.microsoft.com/office/drawing/2014/main" id="{05901C46-1EF7-F421-64D2-B4A6FB6C0098}"/>
              </a:ext>
            </a:extLst>
          </p:cNvPr>
          <p:cNvPicPr preferRelativeResize="0">
            <a:picLocks/>
          </p:cNvPicPr>
          <p:nvPr/>
        </p:nvPicPr>
        <p:blipFill>
          <a:blip r:embed="rId3"/>
          <a:stretch>
            <a:fillRect/>
          </a:stretch>
        </p:blipFill>
        <p:spPr>
          <a:xfrm>
            <a:off x="3600797" y="3096071"/>
            <a:ext cx="3888000" cy="3348000"/>
          </a:xfrm>
          <a:prstGeom prst="rect">
            <a:avLst/>
          </a:prstGeom>
        </p:spPr>
      </p:pic>
      <p:pic>
        <p:nvPicPr>
          <p:cNvPr id="8" name="Obraz 7" descr="Obraz zawierający na wolnym powietrzu, niebo, Energia słoneczna, energia słoneczna&#10;&#10;Opis wygenerowany automatycznie">
            <a:extLst>
              <a:ext uri="{FF2B5EF4-FFF2-40B4-BE49-F238E27FC236}">
                <a16:creationId xmlns:a16="http://schemas.microsoft.com/office/drawing/2014/main" id="{32F4E028-CD86-DC2B-3AFE-FCE613289BB3}"/>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7489229" y="3096071"/>
            <a:ext cx="4032000" cy="3348000"/>
          </a:xfrm>
          <a:prstGeom prst="rect">
            <a:avLst/>
          </a:prstGeom>
        </p:spPr>
      </p:pic>
      <p:pic>
        <p:nvPicPr>
          <p:cNvPr id="9" name="Obraz 8">
            <a:extLst>
              <a:ext uri="{FF2B5EF4-FFF2-40B4-BE49-F238E27FC236}">
                <a16:creationId xmlns:a16="http://schemas.microsoft.com/office/drawing/2014/main" id="{4307DF1F-6F6F-EC70-8379-C0F8FAFB871A}"/>
              </a:ext>
            </a:extLst>
          </p:cNvPr>
          <p:cNvPicPr preferRelativeResize="0">
            <a:picLocks/>
          </p:cNvPicPr>
          <p:nvPr/>
        </p:nvPicPr>
        <p:blipFill>
          <a:blip r:embed="rId5"/>
          <a:stretch>
            <a:fillRect/>
          </a:stretch>
        </p:blipFill>
        <p:spPr>
          <a:xfrm>
            <a:off x="-1" y="3096071"/>
            <a:ext cx="3600000" cy="3348000"/>
          </a:xfrm>
          <a:prstGeom prst="rect">
            <a:avLst/>
          </a:prstGeom>
        </p:spPr>
      </p:pic>
      <p:sp>
        <p:nvSpPr>
          <p:cNvPr id="4" name="pole tekstowe 3">
            <a:extLst>
              <a:ext uri="{FF2B5EF4-FFF2-40B4-BE49-F238E27FC236}">
                <a16:creationId xmlns:a16="http://schemas.microsoft.com/office/drawing/2014/main" id="{B47F3DE7-F321-06D3-224A-ED1180070871}"/>
              </a:ext>
            </a:extLst>
          </p:cNvPr>
          <p:cNvSpPr txBox="1"/>
          <p:nvPr/>
        </p:nvSpPr>
        <p:spPr>
          <a:xfrm>
            <a:off x="2304653" y="-273"/>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Tree>
    <p:extLst>
      <p:ext uri="{BB962C8B-B14F-4D97-AF65-F5344CB8AC3E}">
        <p14:creationId xmlns:p14="http://schemas.microsoft.com/office/powerpoint/2010/main" val="116995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ole tekstowe 16"/>
          <p:cNvSpPr txBox="1"/>
          <p:nvPr/>
        </p:nvSpPr>
        <p:spPr>
          <a:xfrm>
            <a:off x="3528789" y="20704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6" name="pole tekstowe 5"/>
          <p:cNvSpPr txBox="1"/>
          <p:nvPr/>
        </p:nvSpPr>
        <p:spPr>
          <a:xfrm>
            <a:off x="0" y="706720"/>
            <a:ext cx="11522075" cy="461665"/>
          </a:xfrm>
          <a:prstGeom prst="rect">
            <a:avLst/>
          </a:prstGeom>
          <a:solidFill>
            <a:schemeClr val="bg1"/>
          </a:solidFill>
          <a:ln>
            <a:solidFill>
              <a:schemeClr val="tx1"/>
            </a:solidFill>
          </a:ln>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
        <p:nvSpPr>
          <p:cNvPr id="7" name="TextBox 1"/>
          <p:cNvSpPr txBox="1"/>
          <p:nvPr/>
        </p:nvSpPr>
        <p:spPr>
          <a:xfrm>
            <a:off x="0" y="1239823"/>
            <a:ext cx="11522075" cy="5078313"/>
          </a:xfrm>
          <a:prstGeom prst="rect">
            <a:avLst/>
          </a:prstGeom>
          <a:solidFill>
            <a:schemeClr val="bg1"/>
          </a:solidFill>
          <a:ln>
            <a:solidFill>
              <a:schemeClr val="tx1"/>
            </a:solidFill>
          </a:ln>
        </p:spPr>
        <p:txBody>
          <a:bodyPr wrap="square" rtlCol="0">
            <a:spAutoFit/>
          </a:bodyPr>
          <a:lstStyle/>
          <a:p>
            <a:pPr algn="ctr">
              <a:spcAft>
                <a:spcPts val="0"/>
              </a:spcAft>
            </a:pPr>
            <a:r>
              <a:rPr lang="en-US" b="1" dirty="0">
                <a:latin typeface="Arial Narrow" panose="020B0606020202030204" pitchFamily="34" charset="0"/>
              </a:rPr>
              <a:t>Participants (HNMS, MCH,</a:t>
            </a:r>
            <a:r>
              <a:rPr lang="pl-PL" b="1" dirty="0">
                <a:latin typeface="Arial Narrow" panose="020B0606020202030204" pitchFamily="34" charset="0"/>
              </a:rPr>
              <a:t> </a:t>
            </a:r>
            <a:r>
              <a:rPr lang="en-US" b="1" dirty="0">
                <a:latin typeface="Arial Narrow" panose="020B0606020202030204" pitchFamily="34" charset="0"/>
              </a:rPr>
              <a:t>CNMA,</a:t>
            </a:r>
            <a:r>
              <a:rPr lang="pl-PL" b="1" dirty="0">
                <a:latin typeface="Arial Narrow" panose="020B0606020202030204" pitchFamily="34" charset="0"/>
              </a:rPr>
              <a:t> </a:t>
            </a:r>
            <a:r>
              <a:rPr lang="en-US" b="1" dirty="0">
                <a:latin typeface="Arial Narrow" panose="020B0606020202030204" pitchFamily="34" charset="0"/>
              </a:rPr>
              <a:t>NMA,</a:t>
            </a:r>
            <a:r>
              <a:rPr lang="pl-PL" b="1" dirty="0">
                <a:latin typeface="Arial Narrow" panose="020B0606020202030204" pitchFamily="34" charset="0"/>
              </a:rPr>
              <a:t> </a:t>
            </a:r>
            <a:r>
              <a:rPr lang="en-US" b="1" dirty="0">
                <a:latin typeface="Arial Narrow" panose="020B0606020202030204" pitchFamily="34" charset="0"/>
              </a:rPr>
              <a:t>IMS,</a:t>
            </a:r>
            <a:r>
              <a:rPr lang="pl-PL" b="1" dirty="0">
                <a:latin typeface="Arial Narrow" panose="020B0606020202030204" pitchFamily="34" charset="0"/>
              </a:rPr>
              <a:t> </a:t>
            </a:r>
            <a:r>
              <a:rPr lang="en-US" b="1" dirty="0">
                <a:latin typeface="Arial Narrow" panose="020B0606020202030204" pitchFamily="34" charset="0"/>
              </a:rPr>
              <a:t>ARPA-P,</a:t>
            </a:r>
            <a:r>
              <a:rPr lang="pl-PL" b="1" dirty="0">
                <a:latin typeface="Arial Narrow" panose="020B0606020202030204" pitchFamily="34" charset="0"/>
              </a:rPr>
              <a:t> </a:t>
            </a:r>
            <a:r>
              <a:rPr lang="en-US" b="1" dirty="0">
                <a:latin typeface="Arial Narrow" panose="020B0606020202030204" pitchFamily="34" charset="0"/>
              </a:rPr>
              <a:t>IMGW)</a:t>
            </a:r>
            <a:endParaRPr lang="en-US" dirty="0">
              <a:latin typeface="Arial Narrow" panose="020B0606020202030204" pitchFamily="34" charset="0"/>
            </a:endParaRPr>
          </a:p>
          <a:p>
            <a:pPr algn="ctr">
              <a:spcAft>
                <a:spcPts val="0"/>
              </a:spcAft>
            </a:pPr>
            <a:r>
              <a:rPr lang="en-US" dirty="0">
                <a:latin typeface="Arial Narrow" panose="020B0606020202030204" pitchFamily="34" charset="0"/>
              </a:rPr>
              <a:t>Goals and motivation:</a:t>
            </a:r>
          </a:p>
          <a:p>
            <a:pPr marL="457200" indent="-457200" algn="just">
              <a:spcAft>
                <a:spcPts val="0"/>
              </a:spcAft>
              <a:buAutoNum type="arabicPeriod"/>
            </a:pPr>
            <a:r>
              <a:rPr lang="en-US" dirty="0">
                <a:latin typeface="Arial Narrow" panose="020B0606020202030204" pitchFamily="34" charset="0"/>
              </a:rPr>
              <a:t>The </a:t>
            </a:r>
            <a:r>
              <a:rPr lang="en-US" u="sng" dirty="0">
                <a:latin typeface="Arial Narrow" panose="020B0606020202030204" pitchFamily="34" charset="0"/>
              </a:rPr>
              <a:t>subjective</a:t>
            </a:r>
            <a:r>
              <a:rPr lang="en-US" dirty="0">
                <a:latin typeface="Arial Narrow" panose="020B0606020202030204" pitchFamily="34" charset="0"/>
              </a:rPr>
              <a:t> evaluation of ICON-LAM forecasts by forecasting departments and the translation of this feedback to the COSMO-ICON community. </a:t>
            </a:r>
          </a:p>
          <a:p>
            <a:pPr marL="457200" indent="-457200" algn="just">
              <a:spcAft>
                <a:spcPts val="0"/>
              </a:spcAft>
              <a:buAutoNum type="arabicPeriod"/>
            </a:pPr>
            <a:r>
              <a:rPr lang="en-US" dirty="0">
                <a:latin typeface="Arial Narrow" panose="020B0606020202030204" pitchFamily="34" charset="0"/>
              </a:rPr>
              <a:t>Evaluation of COSMO licensees-NMHSs' satisfaction of the COSMO forecasts before the migration to ICON-LAM.</a:t>
            </a:r>
          </a:p>
          <a:p>
            <a:pPr>
              <a:spcAft>
                <a:spcPts val="0"/>
              </a:spcAft>
            </a:pPr>
            <a:r>
              <a:rPr lang="en-US" u="sng" dirty="0">
                <a:latin typeface="Arial Narrow" panose="020B0606020202030204" pitchFamily="34" charset="0"/>
              </a:rPr>
              <a:t>Results </a:t>
            </a:r>
            <a:r>
              <a:rPr lang="en-US" dirty="0">
                <a:latin typeface="Arial Narrow" panose="020B0606020202030204" pitchFamily="34" charset="0"/>
              </a:rPr>
              <a:t>: The forecasters feedback on ICON-LAM performance in respect to COSMO forecasts and detection of ICON deficiencies for different weather conditions by means of: </a:t>
            </a:r>
            <a:endParaRPr lang="pl-PL" dirty="0">
              <a:latin typeface="Arial Narrow" panose="020B0606020202030204" pitchFamily="34" charset="0"/>
            </a:endParaRPr>
          </a:p>
          <a:p>
            <a:pPr marL="1074738" indent="-457200">
              <a:spcAft>
                <a:spcPts val="0"/>
              </a:spcAft>
              <a:buFont typeface="+mj-lt"/>
              <a:buAutoNum type="alphaLcParenR"/>
            </a:pPr>
            <a:r>
              <a:rPr lang="en-US" dirty="0">
                <a:latin typeface="Arial Narrow" panose="020B0606020202030204" pitchFamily="34" charset="0"/>
              </a:rPr>
              <a:t> Regular surveys ( distributed twice a year)</a:t>
            </a:r>
          </a:p>
          <a:p>
            <a:pPr marL="1074738" indent="-457200">
              <a:spcAft>
                <a:spcPts val="0"/>
              </a:spcAft>
              <a:buFont typeface="+mj-lt"/>
              <a:buAutoNum type="alphaLcParenR"/>
            </a:pPr>
            <a:r>
              <a:rPr lang="en-US" dirty="0">
                <a:latin typeface="Arial Narrow" panose="020B0606020202030204" pitchFamily="34" charset="0"/>
              </a:rPr>
              <a:t> Representative test cases.</a:t>
            </a:r>
          </a:p>
          <a:p>
            <a:pPr marL="457200" indent="-457200">
              <a:spcAft>
                <a:spcPts val="0"/>
              </a:spcAft>
            </a:pPr>
            <a:r>
              <a:rPr lang="en-US" dirty="0">
                <a:latin typeface="Arial Narrow" panose="020B0606020202030204" pitchFamily="34" charset="0"/>
              </a:rPr>
              <a:t>In case COSMO is not available anymore, the comparison can be </a:t>
            </a:r>
            <a:r>
              <a:rPr lang="pl-PL" dirty="0" err="1">
                <a:latin typeface="Arial Narrow" panose="020B0606020202030204" pitchFamily="34" charset="0"/>
              </a:rPr>
              <a:t>done</a:t>
            </a:r>
            <a:r>
              <a:rPr lang="pl-PL" dirty="0">
                <a:latin typeface="Arial Narrow" panose="020B0606020202030204" pitchFamily="34" charset="0"/>
              </a:rPr>
              <a:t> </a:t>
            </a:r>
            <a:r>
              <a:rPr lang="en-US" dirty="0">
                <a:latin typeface="Arial Narrow" panose="020B0606020202030204" pitchFamily="34" charset="0"/>
              </a:rPr>
              <a:t>with the </a:t>
            </a:r>
            <a:r>
              <a:rPr lang="pl-PL" dirty="0" err="1">
                <a:latin typeface="Arial Narrow" panose="020B0606020202030204" pitchFamily="34" charset="0"/>
              </a:rPr>
              <a:t>respect</a:t>
            </a:r>
            <a:r>
              <a:rPr lang="pl-PL" dirty="0">
                <a:latin typeface="Arial Narrow" panose="020B0606020202030204" pitchFamily="34" charset="0"/>
              </a:rPr>
              <a:t> to the </a:t>
            </a:r>
            <a:r>
              <a:rPr lang="pl-PL" dirty="0" err="1">
                <a:latin typeface="Arial Narrow" panose="020B0606020202030204" pitchFamily="34" charset="0"/>
              </a:rPr>
              <a:t>operational</a:t>
            </a:r>
            <a:r>
              <a:rPr lang="pl-PL" dirty="0">
                <a:latin typeface="Arial Narrow" panose="020B0606020202030204" pitchFamily="34" charset="0"/>
              </a:rPr>
              <a:t> </a:t>
            </a:r>
            <a:r>
              <a:rPr lang="en-US" dirty="0">
                <a:latin typeface="Arial Narrow" panose="020B0606020202030204" pitchFamily="34" charset="0"/>
              </a:rPr>
              <a:t>used model of each service.</a:t>
            </a:r>
            <a:endParaRPr lang="pl-PL" dirty="0">
              <a:latin typeface="Arial Narrow" panose="020B0606020202030204" pitchFamily="34" charset="0"/>
            </a:endParaRPr>
          </a:p>
          <a:p>
            <a:pPr algn="just">
              <a:spcAft>
                <a:spcPts val="0"/>
              </a:spcAft>
            </a:pPr>
            <a:endParaRPr lang="pl-PL" dirty="0">
              <a:latin typeface="Arial Narrow" panose="020B0606020202030204" pitchFamily="34" charset="0"/>
            </a:endParaRPr>
          </a:p>
          <a:p>
            <a:pPr algn="just">
              <a:spcAft>
                <a:spcPts val="0"/>
              </a:spcAft>
            </a:pPr>
            <a:r>
              <a:rPr lang="en-US" dirty="0">
                <a:latin typeface="Arial Narrow" panose="020B0606020202030204" pitchFamily="34" charset="0"/>
              </a:rPr>
              <a:t>Task 1. Forecasters Survey Completion and analysis </a:t>
            </a:r>
          </a:p>
          <a:p>
            <a:pPr marL="358775">
              <a:spcAft>
                <a:spcPts val="0"/>
              </a:spcAft>
            </a:pPr>
            <a:r>
              <a:rPr lang="en-US" dirty="0">
                <a:latin typeface="Arial Narrow" panose="020B0606020202030204" pitchFamily="34" charset="0"/>
              </a:rPr>
              <a:t>Sub-Task 1.1 Survey Creation and Distribution (SON 2022</a:t>
            </a:r>
            <a:r>
              <a:rPr lang="pl-PL" dirty="0">
                <a:latin typeface="Arial Narrow" panose="020B0606020202030204" pitchFamily="34" charset="0"/>
              </a:rPr>
              <a:t>/MAM 2023</a:t>
            </a:r>
            <a:r>
              <a:rPr lang="en-US" dirty="0">
                <a:latin typeface="Arial Narrow" panose="020B0606020202030204" pitchFamily="34" charset="0"/>
              </a:rPr>
              <a:t>)</a:t>
            </a:r>
            <a:endParaRPr lang="pl-PL" dirty="0">
              <a:latin typeface="Arial Narrow" panose="020B0606020202030204" pitchFamily="34" charset="0"/>
            </a:endParaRPr>
          </a:p>
          <a:p>
            <a:pPr marL="358775">
              <a:spcAft>
                <a:spcPts val="0"/>
              </a:spcAft>
            </a:pPr>
            <a:r>
              <a:rPr lang="en-US" dirty="0">
                <a:latin typeface="Arial Narrow" panose="020B0606020202030204" pitchFamily="34" charset="0"/>
              </a:rPr>
              <a:t>Sub-Task 1.2 Survey analysis (DJF 2022/23</a:t>
            </a:r>
            <a:r>
              <a:rPr lang="pl-PL" dirty="0">
                <a:latin typeface="Arial Narrow" panose="020B0606020202030204" pitchFamily="34" charset="0"/>
              </a:rPr>
              <a:t>, JJA 2023</a:t>
            </a:r>
            <a:r>
              <a:rPr lang="en-US" dirty="0">
                <a:latin typeface="Arial Narrow" panose="020B0606020202030204" pitchFamily="34" charset="0"/>
              </a:rPr>
              <a:t>)</a:t>
            </a:r>
            <a:endParaRPr lang="pl-PL" dirty="0">
              <a:latin typeface="Arial Narrow" panose="020B0606020202030204" pitchFamily="34" charset="0"/>
            </a:endParaRPr>
          </a:p>
          <a:p>
            <a:pPr algn="just">
              <a:spcAft>
                <a:spcPts val="0"/>
              </a:spcAft>
            </a:pPr>
            <a:r>
              <a:rPr lang="en-US" dirty="0">
                <a:latin typeface="Arial Narrow" panose="020B0606020202030204" pitchFamily="34" charset="0"/>
              </a:rPr>
              <a:t>Task 2  :  Evaluation of ICON-LAM forecast skill </a:t>
            </a:r>
          </a:p>
          <a:p>
            <a:pPr marL="358775">
              <a:spcAft>
                <a:spcPts val="0"/>
              </a:spcAft>
            </a:pPr>
            <a:r>
              <a:rPr lang="en-US" dirty="0">
                <a:latin typeface="Arial Narrow" panose="020B0606020202030204" pitchFamily="34" charset="0"/>
              </a:rPr>
              <a:t>Sub-Task 2.1   Forecasters feedback assessment report.</a:t>
            </a:r>
            <a:endParaRPr lang="pl-PL" dirty="0">
              <a:latin typeface="Arial Narrow" panose="020B0606020202030204" pitchFamily="34" charset="0"/>
            </a:endParaRPr>
          </a:p>
          <a:p>
            <a:pPr marL="358775">
              <a:spcAft>
                <a:spcPts val="0"/>
              </a:spcAft>
            </a:pPr>
            <a:r>
              <a:rPr lang="en-US" dirty="0">
                <a:latin typeface="Arial Narrow" panose="020B0606020202030204" pitchFamily="34" charset="0"/>
              </a:rPr>
              <a:t>Sub- Task 2.2   Systematic errors (from objective verification)  vs. forecasters feedback report</a:t>
            </a:r>
            <a:r>
              <a:rPr lang="pl-PL" dirty="0">
                <a:latin typeface="Arial Narrow" panose="020B0606020202030204" pitchFamily="34" charset="0"/>
              </a:rPr>
              <a:t>.</a:t>
            </a:r>
            <a:endParaRPr lang="en-US" dirty="0">
              <a:latin typeface="Arial Narrow" panose="020B0606020202030204" pitchFamily="34" charset="0"/>
            </a:endParaRPr>
          </a:p>
          <a:p>
            <a:pPr marL="457200" indent="-457200">
              <a:spcAft>
                <a:spcPts val="0"/>
              </a:spcAft>
            </a:pPr>
            <a:endParaRPr lang="en-US" dirty="0">
              <a:latin typeface="Arial Narrow" panose="020B0606020202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E12D317-735D-9C83-5E86-4E9AAD0D2628}"/>
              </a:ext>
            </a:extLst>
          </p:cNvPr>
          <p:cNvSpPr txBox="1"/>
          <p:nvPr/>
        </p:nvSpPr>
        <p:spPr>
          <a:xfrm>
            <a:off x="0" y="473585"/>
            <a:ext cx="11522075" cy="830997"/>
          </a:xfrm>
          <a:prstGeom prst="rect">
            <a:avLst/>
          </a:prstGeom>
          <a:solidFill>
            <a:schemeClr val="bg1"/>
          </a:solidFill>
        </p:spPr>
        <p:txBody>
          <a:bodyPr wrap="square" rtlCol="0">
            <a:spAutoFit/>
          </a:bodyPr>
          <a:lstStyle/>
          <a:p>
            <a:pPr algn="ctr"/>
            <a:r>
              <a:rPr lang="en-US" sz="2400" dirty="0"/>
              <a:t>Methodology for determining the Most Unfavorable Meteorological Conditions (MUMC) for the needs of locating NPP.</a:t>
            </a:r>
          </a:p>
        </p:txBody>
      </p:sp>
      <p:sp>
        <p:nvSpPr>
          <p:cNvPr id="6" name="pole tekstowe 5">
            <a:extLst>
              <a:ext uri="{FF2B5EF4-FFF2-40B4-BE49-F238E27FC236}">
                <a16:creationId xmlns:a16="http://schemas.microsoft.com/office/drawing/2014/main" id="{02D4AB0B-42B2-ED62-3A02-DA9A715DCEAA}"/>
              </a:ext>
            </a:extLst>
          </p:cNvPr>
          <p:cNvSpPr txBox="1"/>
          <p:nvPr/>
        </p:nvSpPr>
        <p:spPr>
          <a:xfrm>
            <a:off x="0" y="1340578"/>
            <a:ext cx="11522075" cy="5139869"/>
          </a:xfrm>
          <a:prstGeom prst="rect">
            <a:avLst/>
          </a:prstGeom>
          <a:solidFill>
            <a:schemeClr val="bg1"/>
          </a:solidFill>
        </p:spPr>
        <p:txBody>
          <a:bodyPr wrap="square" lIns="36000" tIns="0" rIns="36000" bIns="0" rtlCol="0">
            <a:spAutoFit/>
          </a:bodyPr>
          <a:lstStyle/>
          <a:p>
            <a:pPr algn="just">
              <a:lnSpc>
                <a:spcPct val="90000"/>
              </a:lnSpc>
              <a:spcAft>
                <a:spcPts val="300"/>
              </a:spcAft>
            </a:pPr>
            <a:r>
              <a:rPr lang="en-US" sz="2400" dirty="0">
                <a:latin typeface="Arial Narrow" panose="020B0606020202030204" pitchFamily="34" charset="0"/>
              </a:rPr>
              <a:t>MUMC can be defined as meteorological conditions that cause long-range, fast transport of particle released from NPP or as conditions that provide the maximum surface deposition after release from NPP over given area. </a:t>
            </a:r>
          </a:p>
          <a:p>
            <a:pPr algn="just">
              <a:lnSpc>
                <a:spcPct val="90000"/>
              </a:lnSpc>
              <a:spcAft>
                <a:spcPts val="300"/>
              </a:spcAft>
            </a:pPr>
            <a:r>
              <a:rPr lang="en-US" sz="2400" dirty="0">
                <a:latin typeface="Arial Narrow" panose="020B0606020202030204" pitchFamily="34" charset="0"/>
              </a:rPr>
              <a:t>The combination of these two approaches allows to determine how a hypothetical incident in a future NPP might affect the environment. The most unfavorable – for society, state organization, economy, etc. – are those that facilitate the spread of contamination</a:t>
            </a:r>
          </a:p>
          <a:p>
            <a:pPr marL="457200" indent="-457200" algn="just">
              <a:lnSpc>
                <a:spcPct val="90000"/>
              </a:lnSpc>
              <a:spcAft>
                <a:spcPts val="300"/>
              </a:spcAft>
              <a:buFont typeface="+mj-lt"/>
              <a:buAutoNum type="arabicPeriod"/>
            </a:pPr>
            <a:r>
              <a:rPr lang="en-US" sz="2400" dirty="0">
                <a:latin typeface="Arial Narrow" panose="020B0606020202030204" pitchFamily="34" charset="0"/>
              </a:rPr>
              <a:t>A long-term analysis is carried out – find meteorological conditions that could cause the fastest arrival of radioactive material to the (predefined) receptor.</a:t>
            </a:r>
          </a:p>
          <a:p>
            <a:pPr marL="457200" indent="-457200" algn="just">
              <a:lnSpc>
                <a:spcPct val="90000"/>
              </a:lnSpc>
              <a:spcAft>
                <a:spcPts val="300"/>
              </a:spcAft>
              <a:buFont typeface="+mj-lt"/>
              <a:buAutoNum type="arabicPeriod"/>
            </a:pPr>
            <a:r>
              <a:rPr lang="en-US" sz="2400" dirty="0">
                <a:latin typeface="Arial Narrow" panose="020B0606020202030204" pitchFamily="34" charset="0"/>
              </a:rPr>
              <a:t>The most unfavorable conditions – in the first approximation – are those for which (1) ETA </a:t>
            </a:r>
            <a:r>
              <a:rPr lang="pl-PL" sz="2400" dirty="0">
                <a:latin typeface="Arial Narrow" panose="020B0606020202030204" pitchFamily="34" charset="0"/>
              </a:rPr>
              <a:t>(</a:t>
            </a:r>
            <a:r>
              <a:rPr lang="pl-PL" sz="2400" dirty="0" err="1">
                <a:latin typeface="Arial Narrow" panose="020B0606020202030204" pitchFamily="34" charset="0"/>
              </a:rPr>
              <a:t>Estimated</a:t>
            </a:r>
            <a:r>
              <a:rPr lang="pl-PL" sz="2400" dirty="0">
                <a:latin typeface="Arial Narrow" panose="020B0606020202030204" pitchFamily="34" charset="0"/>
              </a:rPr>
              <a:t> Time of </a:t>
            </a:r>
            <a:r>
              <a:rPr lang="pl-PL" sz="2400" dirty="0" err="1">
                <a:latin typeface="Arial Narrow" panose="020B0606020202030204" pitchFamily="34" charset="0"/>
              </a:rPr>
              <a:t>Arrival</a:t>
            </a:r>
            <a:r>
              <a:rPr lang="pl-PL" sz="2400" dirty="0">
                <a:latin typeface="Arial Narrow" panose="020B0606020202030204" pitchFamily="34" charset="0"/>
              </a:rPr>
              <a:t>) </a:t>
            </a:r>
            <a:r>
              <a:rPr lang="en-US" sz="2400" dirty="0">
                <a:latin typeface="Arial Narrow" panose="020B0606020202030204" pitchFamily="34" charset="0"/>
              </a:rPr>
              <a:t>is minim</a:t>
            </a:r>
            <a:r>
              <a:rPr lang="pl-PL" sz="2400" dirty="0" err="1">
                <a:latin typeface="Arial Narrow" panose="020B0606020202030204" pitchFamily="34" charset="0"/>
              </a:rPr>
              <a:t>um</a:t>
            </a:r>
            <a:r>
              <a:rPr lang="en-US" sz="2400" dirty="0">
                <a:latin typeface="Arial Narrow" panose="020B0606020202030204" pitchFamily="34" charset="0"/>
              </a:rPr>
              <a:t> and (2) POI </a:t>
            </a:r>
            <a:r>
              <a:rPr lang="pl-PL" sz="2400" dirty="0">
                <a:latin typeface="Arial Narrow" panose="020B0606020202030204" pitchFamily="34" charset="0"/>
              </a:rPr>
              <a:t>(</a:t>
            </a:r>
            <a:r>
              <a:rPr lang="pl-PL" sz="2400" dirty="0" err="1">
                <a:latin typeface="Arial Narrow" panose="020B0606020202030204" pitchFamily="34" charset="0"/>
              </a:rPr>
              <a:t>Probability</a:t>
            </a:r>
            <a:r>
              <a:rPr lang="pl-PL" sz="2400" dirty="0">
                <a:latin typeface="Arial Narrow" panose="020B0606020202030204" pitchFamily="34" charset="0"/>
              </a:rPr>
              <a:t> Of </a:t>
            </a:r>
            <a:r>
              <a:rPr lang="pl-PL" sz="2400" dirty="0" err="1">
                <a:latin typeface="Arial Narrow" panose="020B0606020202030204" pitchFamily="34" charset="0"/>
              </a:rPr>
              <a:t>Impact</a:t>
            </a:r>
            <a:r>
              <a:rPr lang="pl-PL" sz="2400" dirty="0">
                <a:latin typeface="Arial Narrow" panose="020B0606020202030204" pitchFamily="34" charset="0"/>
              </a:rPr>
              <a:t>) – </a:t>
            </a:r>
            <a:r>
              <a:rPr lang="en-US" sz="2400" dirty="0">
                <a:latin typeface="Arial Narrow" panose="020B0606020202030204" pitchFamily="34" charset="0"/>
              </a:rPr>
              <a:t>maxim</a:t>
            </a:r>
            <a:r>
              <a:rPr lang="pl-PL" sz="2400" dirty="0" err="1">
                <a:latin typeface="Arial Narrow" panose="020B0606020202030204" pitchFamily="34" charset="0"/>
              </a:rPr>
              <a:t>um</a:t>
            </a:r>
            <a:r>
              <a:rPr lang="pl-PL" sz="2400" dirty="0">
                <a:latin typeface="Arial Narrow" panose="020B0606020202030204" pitchFamily="34" charset="0"/>
              </a:rPr>
              <a:t> </a:t>
            </a:r>
            <a:r>
              <a:rPr lang="en-US" sz="2400" dirty="0">
                <a:latin typeface="Arial Narrow" panose="020B0606020202030204" pitchFamily="34" charset="0"/>
              </a:rPr>
              <a:t>.</a:t>
            </a:r>
          </a:p>
          <a:p>
            <a:pPr marL="457200" indent="-457200" algn="just">
              <a:lnSpc>
                <a:spcPct val="90000"/>
              </a:lnSpc>
              <a:spcAft>
                <a:spcPts val="300"/>
              </a:spcAft>
              <a:buFont typeface="+mj-lt"/>
              <a:buAutoNum type="arabicPeriod"/>
            </a:pPr>
            <a:r>
              <a:rPr lang="en-US" sz="2400" dirty="0">
                <a:latin typeface="Arial Narrow" panose="020B0606020202030204" pitchFamily="34" charset="0"/>
              </a:rPr>
              <a:t>Of course, there can be a lot of sets of such conditions. If so, the second stage is decisive, which consists not only of a specific ETA, but also of other meteorological conditions related to the dispersion of contamination – the amount of precipitation (causing wet deposition), convective conditions (determining vertical diffusion) or local conditions (e.g. terrain roughness &gt; the amount of dry deposition).</a:t>
            </a:r>
          </a:p>
        </p:txBody>
      </p:sp>
      <p:sp>
        <p:nvSpPr>
          <p:cNvPr id="3" name="pole tekstowe 2">
            <a:extLst>
              <a:ext uri="{FF2B5EF4-FFF2-40B4-BE49-F238E27FC236}">
                <a16:creationId xmlns:a16="http://schemas.microsoft.com/office/drawing/2014/main" id="{7C6AEA59-B827-B2F4-4017-9816985CAB6A}"/>
              </a:ext>
            </a:extLst>
          </p:cNvPr>
          <p:cNvSpPr txBox="1"/>
          <p:nvPr/>
        </p:nvSpPr>
        <p:spPr>
          <a:xfrm>
            <a:off x="2304653" y="-273"/>
            <a:ext cx="8568952" cy="477054"/>
          </a:xfrm>
          <a:prstGeom prst="rect">
            <a:avLst/>
          </a:prstGeom>
          <a:solidFill>
            <a:schemeClr val="bg1"/>
          </a:solidFill>
        </p:spPr>
        <p:txBody>
          <a:bodyPr wrap="square" rtlCol="0">
            <a:spAutoFit/>
          </a:bodyPr>
          <a:lstStyle/>
          <a:p>
            <a:pPr algn="ctr"/>
            <a:r>
              <a:rPr lang="en-US" sz="2500" dirty="0"/>
              <a:t>Suggestions for future PP/PTs and other possible activities, </a:t>
            </a:r>
          </a:p>
        </p:txBody>
      </p:sp>
    </p:spTree>
    <p:extLst>
      <p:ext uri="{BB962C8B-B14F-4D97-AF65-F5344CB8AC3E}">
        <p14:creationId xmlns:p14="http://schemas.microsoft.com/office/powerpoint/2010/main" val="3683612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5BF73E75-2FD4-2511-8561-3AD85D0A10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36000"/>
            <a:ext cx="11520000" cy="5447047"/>
          </a:xfrm>
          <a:prstGeom prst="rect">
            <a:avLst/>
          </a:prstGeom>
          <a:ln w="3175">
            <a:solidFill>
              <a:schemeClr val="tx1"/>
            </a:solidFill>
          </a:ln>
        </p:spPr>
      </p:pic>
      <p:sp>
        <p:nvSpPr>
          <p:cNvPr id="6" name="pole tekstowe 5">
            <a:extLst>
              <a:ext uri="{FF2B5EF4-FFF2-40B4-BE49-F238E27FC236}">
                <a16:creationId xmlns:a16="http://schemas.microsoft.com/office/drawing/2014/main" id="{E366BC1A-4D27-C8DA-2E71-88E706E18668}"/>
              </a:ext>
            </a:extLst>
          </p:cNvPr>
          <p:cNvSpPr txBox="1"/>
          <p:nvPr/>
        </p:nvSpPr>
        <p:spPr>
          <a:xfrm>
            <a:off x="0" y="0"/>
            <a:ext cx="11522075" cy="830997"/>
          </a:xfrm>
          <a:prstGeom prst="rect">
            <a:avLst/>
          </a:prstGeom>
          <a:solidFill>
            <a:schemeClr val="bg1"/>
          </a:solidFill>
        </p:spPr>
        <p:txBody>
          <a:bodyPr wrap="square" rtlCol="0">
            <a:spAutoFit/>
          </a:bodyPr>
          <a:lstStyle/>
          <a:p>
            <a:pPr algn="ctr"/>
            <a:r>
              <a:rPr lang="en-US" sz="2400" dirty="0"/>
              <a:t>Methodology for determining the Most Unfavorable Meteorological Conditions (MUMC) for the needs of locating NPP.</a:t>
            </a:r>
          </a:p>
        </p:txBody>
      </p:sp>
    </p:spTree>
    <p:extLst>
      <p:ext uri="{BB962C8B-B14F-4D97-AF65-F5344CB8AC3E}">
        <p14:creationId xmlns:p14="http://schemas.microsoft.com/office/powerpoint/2010/main" val="3045563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a16="http://schemas.microsoft.com/office/drawing/2014/main" id="{F57D5104-A099-37F1-2DAA-BB42F85318D0}"/>
              </a:ext>
            </a:extLst>
          </p:cNvPr>
          <p:cNvSpPr txBox="1"/>
          <p:nvPr/>
        </p:nvSpPr>
        <p:spPr>
          <a:xfrm>
            <a:off x="0" y="0"/>
            <a:ext cx="11522075" cy="461665"/>
          </a:xfrm>
          <a:prstGeom prst="rect">
            <a:avLst/>
          </a:prstGeom>
          <a:solidFill>
            <a:schemeClr val="bg1"/>
          </a:solidFill>
        </p:spPr>
        <p:txBody>
          <a:bodyPr wrap="square" rtlCol="0">
            <a:spAutoFit/>
          </a:bodyPr>
          <a:lstStyle/>
          <a:p>
            <a:pPr algn="ctr"/>
            <a:r>
              <a:rPr lang="en-US" sz="2400" dirty="0"/>
              <a:t>Methodology for determining MUMC for the needs of locating NPP.</a:t>
            </a:r>
          </a:p>
        </p:txBody>
      </p:sp>
      <p:pic>
        <p:nvPicPr>
          <p:cNvPr id="12" name="Obraz 11">
            <a:extLst>
              <a:ext uri="{FF2B5EF4-FFF2-40B4-BE49-F238E27FC236}">
                <a16:creationId xmlns:a16="http://schemas.microsoft.com/office/drawing/2014/main" id="{2C56793F-769E-C7A7-D3D1-A13868D1D070}"/>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2304000" y="0"/>
            <a:ext cx="7668000" cy="6480000"/>
          </a:xfrm>
          <a:prstGeom prst="rect">
            <a:avLst/>
          </a:prstGeom>
        </p:spPr>
      </p:pic>
      <p:sp>
        <p:nvSpPr>
          <p:cNvPr id="5" name="pole tekstowe 4">
            <a:extLst>
              <a:ext uri="{FF2B5EF4-FFF2-40B4-BE49-F238E27FC236}">
                <a16:creationId xmlns:a16="http://schemas.microsoft.com/office/drawing/2014/main" id="{73B05967-6C90-E75C-768A-620BC192991F}"/>
              </a:ext>
            </a:extLst>
          </p:cNvPr>
          <p:cNvSpPr txBox="1"/>
          <p:nvPr/>
        </p:nvSpPr>
        <p:spPr>
          <a:xfrm>
            <a:off x="2304000" y="0"/>
            <a:ext cx="3888000" cy="276999"/>
          </a:xfrm>
          <a:prstGeom prst="rect">
            <a:avLst/>
          </a:prstGeom>
          <a:solidFill>
            <a:schemeClr val="bg1"/>
          </a:solidFill>
          <a:ln>
            <a:solidFill>
              <a:schemeClr val="tx1"/>
            </a:solidFill>
          </a:ln>
        </p:spPr>
        <p:txBody>
          <a:bodyPr wrap="square" lIns="0" tIns="0" rIns="0" bIns="0" rtlCol="0" anchor="ctr">
            <a:spAutoFit/>
          </a:bodyPr>
          <a:lstStyle/>
          <a:p>
            <a:pPr algn="ctr"/>
            <a:r>
              <a:rPr lang="pl-PL" dirty="0"/>
              <a:t>Source: </a:t>
            </a:r>
            <a:r>
              <a:rPr lang="pl-PL" dirty="0" err="1"/>
              <a:t>Chernobyl</a:t>
            </a:r>
            <a:r>
              <a:rPr lang="pl-PL" dirty="0"/>
              <a:t>, POI</a:t>
            </a:r>
            <a:endParaRPr lang="en-US" dirty="0"/>
          </a:p>
        </p:txBody>
      </p:sp>
      <p:sp>
        <p:nvSpPr>
          <p:cNvPr id="6" name="pole tekstowe 5">
            <a:extLst>
              <a:ext uri="{FF2B5EF4-FFF2-40B4-BE49-F238E27FC236}">
                <a16:creationId xmlns:a16="http://schemas.microsoft.com/office/drawing/2014/main" id="{4D87A317-683C-9C01-0F87-F270A745D9C2}"/>
              </a:ext>
            </a:extLst>
          </p:cNvPr>
          <p:cNvSpPr txBox="1"/>
          <p:nvPr/>
        </p:nvSpPr>
        <p:spPr>
          <a:xfrm>
            <a:off x="6156000" y="0"/>
            <a:ext cx="3816000" cy="276999"/>
          </a:xfrm>
          <a:prstGeom prst="rect">
            <a:avLst/>
          </a:prstGeom>
          <a:solidFill>
            <a:schemeClr val="bg1"/>
          </a:solidFill>
          <a:ln>
            <a:solidFill>
              <a:schemeClr val="tx1"/>
            </a:solidFill>
          </a:ln>
        </p:spPr>
        <p:txBody>
          <a:bodyPr wrap="square" lIns="0" tIns="0" rIns="0" bIns="0" rtlCol="0" anchor="ctr">
            <a:spAutoFit/>
          </a:bodyPr>
          <a:lstStyle/>
          <a:p>
            <a:pPr algn="ctr"/>
            <a:r>
              <a:rPr lang="pl-PL" dirty="0"/>
              <a:t>Source: </a:t>
            </a:r>
            <a:r>
              <a:rPr lang="pl-PL" dirty="0" err="1"/>
              <a:t>Chernobyl</a:t>
            </a:r>
            <a:r>
              <a:rPr lang="pl-PL" dirty="0"/>
              <a:t>, </a:t>
            </a:r>
            <a:r>
              <a:rPr lang="pl-PL" dirty="0" err="1"/>
              <a:t>fastest</a:t>
            </a:r>
            <a:r>
              <a:rPr lang="pl-PL" dirty="0"/>
              <a:t> ETA</a:t>
            </a:r>
            <a:endParaRPr lang="en-US" dirty="0"/>
          </a:p>
        </p:txBody>
      </p:sp>
      <p:sp>
        <p:nvSpPr>
          <p:cNvPr id="14" name="pole tekstowe 13">
            <a:extLst>
              <a:ext uri="{FF2B5EF4-FFF2-40B4-BE49-F238E27FC236}">
                <a16:creationId xmlns:a16="http://schemas.microsoft.com/office/drawing/2014/main" id="{DB18DFB1-6632-778A-1303-4C7886572624}"/>
              </a:ext>
            </a:extLst>
          </p:cNvPr>
          <p:cNvSpPr txBox="1"/>
          <p:nvPr/>
        </p:nvSpPr>
        <p:spPr>
          <a:xfrm>
            <a:off x="2304000" y="3060000"/>
            <a:ext cx="3888000" cy="276999"/>
          </a:xfrm>
          <a:prstGeom prst="rect">
            <a:avLst/>
          </a:prstGeom>
          <a:solidFill>
            <a:schemeClr val="bg1"/>
          </a:solidFill>
          <a:ln>
            <a:solidFill>
              <a:schemeClr val="tx1"/>
            </a:solidFill>
          </a:ln>
        </p:spPr>
        <p:txBody>
          <a:bodyPr wrap="square" lIns="0" tIns="0" rIns="0" bIns="0" rtlCol="0" anchor="ctr">
            <a:spAutoFit/>
          </a:bodyPr>
          <a:lstStyle/>
          <a:p>
            <a:pPr algn="ctr"/>
            <a:r>
              <a:rPr lang="pl-PL" dirty="0"/>
              <a:t>Receptor: Gdańsk, POI</a:t>
            </a:r>
            <a:endParaRPr lang="en-US" dirty="0"/>
          </a:p>
        </p:txBody>
      </p:sp>
      <p:sp>
        <p:nvSpPr>
          <p:cNvPr id="15" name="pole tekstowe 14">
            <a:extLst>
              <a:ext uri="{FF2B5EF4-FFF2-40B4-BE49-F238E27FC236}">
                <a16:creationId xmlns:a16="http://schemas.microsoft.com/office/drawing/2014/main" id="{E47CDE13-0517-8FFA-C9F2-72F60914D056}"/>
              </a:ext>
            </a:extLst>
          </p:cNvPr>
          <p:cNvSpPr txBox="1"/>
          <p:nvPr/>
        </p:nvSpPr>
        <p:spPr>
          <a:xfrm>
            <a:off x="6156000" y="3060000"/>
            <a:ext cx="3816000" cy="276999"/>
          </a:xfrm>
          <a:prstGeom prst="rect">
            <a:avLst/>
          </a:prstGeom>
          <a:solidFill>
            <a:schemeClr val="bg1"/>
          </a:solidFill>
          <a:ln>
            <a:solidFill>
              <a:schemeClr val="tx1"/>
            </a:solidFill>
          </a:ln>
        </p:spPr>
        <p:txBody>
          <a:bodyPr wrap="square" lIns="0" tIns="0" rIns="0" bIns="0" rtlCol="0" anchor="ctr">
            <a:spAutoFit/>
          </a:bodyPr>
          <a:lstStyle/>
          <a:p>
            <a:pPr algn="ctr"/>
            <a:r>
              <a:rPr lang="pl-PL" dirty="0"/>
              <a:t>Receptor: Gdańsk, </a:t>
            </a:r>
            <a:r>
              <a:rPr lang="pl-PL" dirty="0" err="1"/>
              <a:t>fastest</a:t>
            </a:r>
            <a:r>
              <a:rPr lang="pl-PL" dirty="0"/>
              <a:t> ETA</a:t>
            </a:r>
            <a:endParaRPr lang="en-US" dirty="0"/>
          </a:p>
        </p:txBody>
      </p:sp>
    </p:spTree>
    <p:extLst>
      <p:ext uri="{BB962C8B-B14F-4D97-AF65-F5344CB8AC3E}">
        <p14:creationId xmlns:p14="http://schemas.microsoft.com/office/powerpoint/2010/main" val="845258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DD68BC21-AD6B-4B40-D76F-06D2C652B1C6}"/>
              </a:ext>
            </a:extLst>
          </p:cNvPr>
          <p:cNvSpPr txBox="1"/>
          <p:nvPr/>
        </p:nvSpPr>
        <p:spPr>
          <a:xfrm>
            <a:off x="0" y="719807"/>
            <a:ext cx="11522075" cy="5678478"/>
          </a:xfrm>
          <a:prstGeom prst="rect">
            <a:avLst/>
          </a:prstGeom>
          <a:solidFill>
            <a:schemeClr val="bg1"/>
          </a:solidFill>
        </p:spPr>
        <p:txBody>
          <a:bodyPr wrap="square" rtlCol="0">
            <a:spAutoFit/>
          </a:bodyPr>
          <a:lstStyle/>
          <a:p>
            <a:pPr algn="ctr">
              <a:spcAft>
                <a:spcPts val="600"/>
              </a:spcAft>
            </a:pPr>
            <a:r>
              <a:rPr lang="en-US" dirty="0"/>
              <a:t>People of WG4</a:t>
            </a:r>
          </a:p>
          <a:p>
            <a:pPr marL="285750" indent="-285750" algn="just">
              <a:spcAft>
                <a:spcPts val="600"/>
              </a:spcAft>
              <a:buFont typeface="Arial" panose="020B0604020202020204" pitchFamily="34" charset="0"/>
              <a:buChar char="•"/>
            </a:pPr>
            <a:r>
              <a:rPr lang="en-US" dirty="0"/>
              <a:t>Dimitra </a:t>
            </a:r>
            <a:r>
              <a:rPr lang="en-US" dirty="0" err="1"/>
              <a:t>Boucouvala</a:t>
            </a:r>
            <a:r>
              <a:rPr lang="en-US" dirty="0"/>
              <a:t> (HNMS, also works as operational forecaster)</a:t>
            </a:r>
            <a:r>
              <a:rPr lang="pl-PL" dirty="0"/>
              <a:t>, </a:t>
            </a:r>
          </a:p>
          <a:p>
            <a:pPr marL="285750" indent="-285750" algn="just">
              <a:spcAft>
                <a:spcPts val="600"/>
              </a:spcAft>
              <a:buFont typeface="Arial" panose="020B0604020202020204" pitchFamily="34" charset="0"/>
              <a:buChar char="•"/>
            </a:pPr>
            <a:r>
              <a:rPr lang="en-US" dirty="0" err="1"/>
              <a:t>Evgeny</a:t>
            </a:r>
            <a:r>
              <a:rPr lang="en-US" dirty="0"/>
              <a:t> </a:t>
            </a:r>
            <a:r>
              <a:rPr lang="en-US" dirty="0" err="1"/>
              <a:t>Brainin</a:t>
            </a:r>
            <a:r>
              <a:rPr lang="en-US" dirty="0"/>
              <a:t> (IMS, Israel, forecaster)</a:t>
            </a:r>
            <a:r>
              <a:rPr lang="pl-PL" dirty="0"/>
              <a:t>, </a:t>
            </a:r>
          </a:p>
          <a:p>
            <a:pPr marL="285750" indent="-285750" algn="just">
              <a:spcAft>
                <a:spcPts val="600"/>
              </a:spcAft>
              <a:buFont typeface="Arial" panose="020B0604020202020204" pitchFamily="34" charset="0"/>
              <a:buChar char="•"/>
            </a:pPr>
            <a:r>
              <a:rPr lang="en-US" dirty="0"/>
              <a:t>Alessio </a:t>
            </a:r>
            <a:r>
              <a:rPr lang="en-US" dirty="0" err="1"/>
              <a:t>Canessa</a:t>
            </a:r>
            <a:r>
              <a:rPr lang="en-US" dirty="0"/>
              <a:t> (CNMCA)</a:t>
            </a:r>
            <a:r>
              <a:rPr lang="pl-PL" dirty="0"/>
              <a:t>, </a:t>
            </a:r>
          </a:p>
          <a:p>
            <a:pPr marL="285750" indent="-285750" algn="just">
              <a:spcAft>
                <a:spcPts val="600"/>
              </a:spcAft>
              <a:buFont typeface="Arial" panose="020B0604020202020204" pitchFamily="34" charset="0"/>
              <a:buChar char="•"/>
            </a:pPr>
            <a:r>
              <a:rPr lang="pl-PL" dirty="0" err="1"/>
              <a:t>Christoph</a:t>
            </a:r>
            <a:r>
              <a:rPr lang="pl-PL" dirty="0"/>
              <a:t> </a:t>
            </a:r>
            <a:r>
              <a:rPr lang="pl-PL" dirty="0" err="1"/>
              <a:t>Siewert</a:t>
            </a:r>
            <a:r>
              <a:rPr lang="pl-PL" dirty="0"/>
              <a:t> (DWD),</a:t>
            </a:r>
          </a:p>
          <a:p>
            <a:pPr marL="285750" indent="-285750" algn="just">
              <a:spcAft>
                <a:spcPts val="600"/>
              </a:spcAft>
              <a:buFont typeface="Arial" panose="020B0604020202020204" pitchFamily="34" charset="0"/>
              <a:buChar char="•"/>
            </a:pPr>
            <a:r>
              <a:rPr lang="en-US" dirty="0"/>
              <a:t>Amalia </a:t>
            </a:r>
            <a:r>
              <a:rPr lang="en-US" dirty="0" err="1"/>
              <a:t>Iriza</a:t>
            </a:r>
            <a:r>
              <a:rPr lang="en-US" dirty="0"/>
              <a:t> (NMA)</a:t>
            </a:r>
            <a:r>
              <a:rPr lang="pl-PL" dirty="0"/>
              <a:t>,</a:t>
            </a:r>
            <a:endParaRPr lang="en-US" dirty="0"/>
          </a:p>
          <a:p>
            <a:pPr marL="285750" indent="-285750" algn="just">
              <a:spcAft>
                <a:spcPts val="600"/>
              </a:spcAft>
              <a:buFont typeface="Arial" panose="020B0604020202020204" pitchFamily="34" charset="0"/>
              <a:buChar char="•"/>
            </a:pPr>
            <a:r>
              <a:rPr lang="en-US" dirty="0" err="1"/>
              <a:t>Josué</a:t>
            </a:r>
            <a:r>
              <a:rPr lang="en-US" dirty="0"/>
              <a:t> Gehring (MCH)</a:t>
            </a:r>
            <a:r>
              <a:rPr lang="pl-PL" dirty="0"/>
              <a:t>,</a:t>
            </a:r>
            <a:endParaRPr lang="en-US" dirty="0"/>
          </a:p>
          <a:p>
            <a:pPr marL="285750" indent="-285750" algn="just">
              <a:spcAft>
                <a:spcPts val="600"/>
              </a:spcAft>
              <a:buFont typeface="Arial" panose="020B0604020202020204" pitchFamily="34" charset="0"/>
              <a:buChar char="•"/>
            </a:pPr>
            <a:r>
              <a:rPr lang="pl-PL" dirty="0"/>
              <a:t>Pirmin </a:t>
            </a:r>
            <a:r>
              <a:rPr lang="pl-PL" dirty="0" err="1"/>
              <a:t>Kaufmann</a:t>
            </a:r>
            <a:r>
              <a:rPr lang="pl-PL" dirty="0"/>
              <a:t> (MCH), </a:t>
            </a:r>
          </a:p>
          <a:p>
            <a:pPr marL="285750" indent="-285750" algn="just">
              <a:spcAft>
                <a:spcPts val="600"/>
              </a:spcAft>
              <a:buFont typeface="Arial" panose="020B0604020202020204" pitchFamily="34" charset="0"/>
              <a:buChar char="•"/>
            </a:pPr>
            <a:r>
              <a:rPr lang="en-US" dirty="0"/>
              <a:t>Andrzej Mazur (IMGW)</a:t>
            </a:r>
            <a:r>
              <a:rPr lang="pl-PL" dirty="0"/>
              <a:t>,</a:t>
            </a:r>
          </a:p>
          <a:p>
            <a:pPr algn="just">
              <a:spcAft>
                <a:spcPts val="600"/>
              </a:spcAft>
            </a:pPr>
            <a:r>
              <a:rPr lang="en-US" dirty="0"/>
              <a:t>Several people in </a:t>
            </a:r>
            <a:r>
              <a:rPr lang="pl-PL" dirty="0"/>
              <a:t>co-</a:t>
            </a:r>
            <a:r>
              <a:rPr lang="pl-PL" dirty="0" err="1"/>
              <a:t>operation</a:t>
            </a:r>
            <a:r>
              <a:rPr lang="pl-PL" dirty="0"/>
              <a:t> with </a:t>
            </a:r>
            <a:r>
              <a:rPr lang="en-US" dirty="0"/>
              <a:t>WG4</a:t>
            </a:r>
            <a:r>
              <a:rPr lang="pl-PL" dirty="0"/>
              <a:t>,</a:t>
            </a:r>
            <a:r>
              <a:rPr lang="en-US" dirty="0"/>
              <a:t> not being official members: </a:t>
            </a:r>
          </a:p>
          <a:p>
            <a:pPr marL="285750" indent="-285750" algn="just">
              <a:spcAft>
                <a:spcPts val="600"/>
              </a:spcAft>
              <a:buFont typeface="Arial" panose="020B0604020202020204" pitchFamily="34" charset="0"/>
              <a:buChar char="•"/>
            </a:pPr>
            <a:r>
              <a:rPr lang="en-US" dirty="0"/>
              <a:t>Valeria </a:t>
            </a:r>
            <a:r>
              <a:rPr lang="en-US" dirty="0" err="1"/>
              <a:t>Garbero</a:t>
            </a:r>
            <a:r>
              <a:rPr lang="en-US" dirty="0"/>
              <a:t> (ARPA-PT, ICON feedback), </a:t>
            </a:r>
          </a:p>
          <a:p>
            <a:pPr marL="285750" indent="-285750" algn="just">
              <a:spcAft>
                <a:spcPts val="600"/>
              </a:spcAft>
              <a:buFont typeface="Arial" panose="020B0604020202020204" pitchFamily="34" charset="0"/>
              <a:buChar char="•"/>
            </a:pPr>
            <a:r>
              <a:rPr lang="en-US" dirty="0"/>
              <a:t>Daniele </a:t>
            </a:r>
            <a:r>
              <a:rPr lang="en-US" dirty="0" err="1"/>
              <a:t>Nerini</a:t>
            </a:r>
            <a:r>
              <a:rPr lang="en-US" dirty="0"/>
              <a:t> (MCH), </a:t>
            </a:r>
          </a:p>
          <a:p>
            <a:pPr marL="285750" indent="-285750" algn="just">
              <a:spcAft>
                <a:spcPts val="600"/>
              </a:spcAft>
              <a:buFont typeface="Arial" panose="020B0604020202020204" pitchFamily="34" charset="0"/>
              <a:buChar char="•"/>
            </a:pPr>
            <a:r>
              <a:rPr lang="en-US" dirty="0"/>
              <a:t>Maria Stefania </a:t>
            </a:r>
            <a:r>
              <a:rPr lang="en-US" dirty="0" err="1"/>
              <a:t>Tesini</a:t>
            </a:r>
            <a:r>
              <a:rPr lang="en-US" dirty="0"/>
              <a:t> (ARPAE-SIMC)</a:t>
            </a:r>
            <a:r>
              <a:rPr lang="pl-PL" dirty="0"/>
              <a:t>,</a:t>
            </a:r>
            <a:endParaRPr lang="en-US" dirty="0"/>
          </a:p>
          <a:p>
            <a:pPr marL="285750" indent="-285750" algn="just">
              <a:spcAft>
                <a:spcPts val="600"/>
              </a:spcAft>
              <a:buFont typeface="Arial" panose="020B0604020202020204" pitchFamily="34" charset="0"/>
              <a:buChar char="•"/>
            </a:pPr>
            <a:r>
              <a:rPr lang="en-US" dirty="0"/>
              <a:t>Susanne Theis (DWD)</a:t>
            </a:r>
            <a:endParaRPr lang="pl-PL" dirty="0"/>
          </a:p>
          <a:p>
            <a:pPr algn="just">
              <a:spcAft>
                <a:spcPts val="600"/>
              </a:spcAft>
            </a:pPr>
            <a:endParaRPr lang="pl-PL" dirty="0"/>
          </a:p>
          <a:p>
            <a:pPr algn="ctr">
              <a:spcAft>
                <a:spcPts val="600"/>
              </a:spcAft>
            </a:pPr>
            <a:r>
              <a:rPr lang="pl-PL" b="1" dirty="0" err="1"/>
              <a:t>Caveat</a:t>
            </a:r>
            <a:r>
              <a:rPr lang="pl-PL" b="1" dirty="0"/>
              <a:t>: l</a:t>
            </a:r>
            <a:r>
              <a:rPr lang="en-US" b="1" dirty="0"/>
              <a:t>ack of human resources!</a:t>
            </a:r>
          </a:p>
        </p:txBody>
      </p:sp>
      <p:sp>
        <p:nvSpPr>
          <p:cNvPr id="5" name="pole tekstowe 4">
            <a:extLst>
              <a:ext uri="{FF2B5EF4-FFF2-40B4-BE49-F238E27FC236}">
                <a16:creationId xmlns:a16="http://schemas.microsoft.com/office/drawing/2014/main" id="{F88E4AC9-DFB0-7C3A-548F-8CE1332B5B02}"/>
              </a:ext>
            </a:extLst>
          </p:cNvPr>
          <p:cNvSpPr txBox="1"/>
          <p:nvPr/>
        </p:nvSpPr>
        <p:spPr>
          <a:xfrm>
            <a:off x="3528789" y="207040"/>
            <a:ext cx="7344816" cy="477054"/>
          </a:xfrm>
          <a:prstGeom prst="rect">
            <a:avLst/>
          </a:prstGeom>
          <a:solidFill>
            <a:schemeClr val="bg1"/>
          </a:solidFill>
        </p:spPr>
        <p:txBody>
          <a:bodyPr wrap="square" rtlCol="0">
            <a:spAutoFit/>
          </a:bodyPr>
          <a:lstStyle/>
          <a:p>
            <a:pPr algn="ctr"/>
            <a:r>
              <a:rPr lang="pl-PL" sz="2500" dirty="0" err="1"/>
              <a:t>Overall</a:t>
            </a:r>
            <a:r>
              <a:rPr lang="pl-PL" sz="2500" dirty="0"/>
              <a:t> status and </a:t>
            </a:r>
            <a:r>
              <a:rPr lang="pl-PL" sz="2500" dirty="0" err="1"/>
              <a:t>summary</a:t>
            </a:r>
            <a:endParaRPr lang="pl-PL" sz="2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pole tekstowe 4"/>
          <p:cNvSpPr txBox="1"/>
          <p:nvPr/>
        </p:nvSpPr>
        <p:spPr>
          <a:xfrm>
            <a:off x="1" y="5960067"/>
            <a:ext cx="11522074" cy="6590137"/>
          </a:xfrm>
          <a:prstGeom prst="rect">
            <a:avLst/>
          </a:prstGeom>
          <a:noFill/>
          <a:scene3d>
            <a:camera prst="perspectiveRelaxedModerately"/>
            <a:lightRig rig="threePt" dir="t"/>
          </a:scene3d>
          <a:sp3d z="762000"/>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Remember</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no</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matter</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how</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kind</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you</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German </a:t>
            </a:r>
            <a:r>
              <a:rPr lang="pl-PL" sz="7200" b="1" cap="small" dirty="0" err="1">
                <a:solidFill>
                  <a:srgbClr val="F79646"/>
                </a:solidFill>
                <a:latin typeface="Arial Narrow" panose="020B0606020202030204" pitchFamily="34" charset="0"/>
              </a:rPr>
              <a:t>kids</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are</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 </a:t>
            </a:r>
            <a:r>
              <a:rPr kumimoji="0" lang="en-US" sz="7200" b="1" i="0" u="none" strike="noStrike" kern="1200" cap="small" spc="0" normalizeH="0" baseline="0" dirty="0">
                <a:ln>
                  <a:noFill/>
                </a:ln>
                <a:solidFill>
                  <a:srgbClr val="F79646"/>
                </a:solidFill>
                <a:effectLst/>
                <a:uLnTx/>
                <a:uFillTx/>
                <a:latin typeface="Arial Narrow" panose="020B0606020202030204" pitchFamily="34" charset="0"/>
              </a:rPr>
              <a:t>kinder</a:t>
            </a:r>
            <a:r>
              <a:rPr kumimoji="0" lang="pl-PL" sz="7200" b="1" i="0" u="none" strike="noStrike" kern="1200" cap="small" spc="0" normalizeH="0" baseline="0" noProof="0" dirty="0">
                <a:ln>
                  <a:noFill/>
                </a:ln>
                <a:solidFill>
                  <a:srgbClr val="F79646"/>
                </a:solidFill>
                <a:effectLst/>
                <a:uLnTx/>
                <a:uFillTx/>
                <a:latin typeface="Arial Narrow" panose="020B060602020203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pl-PL" sz="3200" b="1" cap="small" dirty="0">
              <a:solidFill>
                <a:srgbClr val="F79646"/>
              </a:solidFill>
              <a:latin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cap="small" dirty="0">
                <a:solidFill>
                  <a:srgbClr val="F79646"/>
                </a:solidFill>
                <a:latin typeface="+mn-lt"/>
              </a:rPr>
              <a:t>Thank</a:t>
            </a:r>
            <a:r>
              <a:rPr lang="pl-PL" sz="4800" b="1" cap="small" dirty="0">
                <a:solidFill>
                  <a:srgbClr val="F79646"/>
                </a:solidFill>
                <a:latin typeface="+mn-lt"/>
              </a:rPr>
              <a:t> </a:t>
            </a:r>
            <a:r>
              <a:rPr lang="en-US" sz="4800" b="1" cap="small" dirty="0">
                <a:solidFill>
                  <a:srgbClr val="F79646"/>
                </a:solidFill>
                <a:latin typeface="+mn-lt"/>
              </a:rPr>
              <a:t>you</a:t>
            </a:r>
            <a:r>
              <a:rPr lang="pl-PL" sz="4800" b="1" cap="small" dirty="0">
                <a:solidFill>
                  <a:srgbClr val="F79646"/>
                </a:solidFill>
                <a:latin typeface="+mn-lt"/>
              </a:rPr>
              <a:t> </a:t>
            </a:r>
            <a:r>
              <a:rPr lang="en-US" sz="4800" b="1" cap="small" dirty="0">
                <a:solidFill>
                  <a:srgbClr val="F79646"/>
                </a:solidFill>
                <a:latin typeface="+mn-lt"/>
              </a:rPr>
              <a:t>for</a:t>
            </a:r>
            <a:r>
              <a:rPr lang="pl-PL" sz="4800" b="1" cap="small" dirty="0">
                <a:solidFill>
                  <a:srgbClr val="F79646"/>
                </a:solidFill>
                <a:latin typeface="+mn-lt"/>
              </a:rPr>
              <a:t> </a:t>
            </a:r>
            <a:r>
              <a:rPr lang="en-US" sz="4800" b="1" cap="small" dirty="0">
                <a:solidFill>
                  <a:srgbClr val="F79646"/>
                </a:solidFill>
                <a:latin typeface="+mn-lt"/>
              </a:rPr>
              <a:t>your</a:t>
            </a:r>
            <a:r>
              <a:rPr lang="pl-PL" sz="4800" b="1" cap="small" dirty="0">
                <a:solidFill>
                  <a:srgbClr val="F79646"/>
                </a:solidFill>
                <a:latin typeface="+mn-lt"/>
              </a:rPr>
              <a:t> </a:t>
            </a:r>
            <a:r>
              <a:rPr lang="en-US" sz="4800" b="1" cap="small" dirty="0">
                <a:solidFill>
                  <a:srgbClr val="F79646"/>
                </a:solidFill>
                <a:latin typeface="+mn-lt"/>
              </a:rPr>
              <a:t>attention</a:t>
            </a:r>
            <a:endParaRPr kumimoji="0" lang="en-US" sz="4800" b="1" i="0" u="none" strike="noStrike" kern="1200" cap="small" spc="0" normalizeH="0" baseline="0" dirty="0">
              <a:ln>
                <a:noFill/>
              </a:ln>
              <a:solidFill>
                <a:srgbClr val="F79646"/>
              </a:solidFill>
              <a:effectLst/>
              <a:uLnTx/>
              <a:uFillTx/>
              <a:latin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3200" b="1" i="0" u="none" strike="noStrike" kern="1200" cap="none" spc="0" normalizeH="0" baseline="0" noProof="0" dirty="0">
                <a:ln>
                  <a:noFill/>
                </a:ln>
                <a:solidFill>
                  <a:srgbClr val="F79646"/>
                </a:solidFill>
                <a:effectLst/>
                <a:uLnTx/>
                <a:uFillTx/>
                <a:latin typeface="+mn-lt"/>
              </a:rPr>
              <a:t> </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Andrzej Mazur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dirty="0">
                <a:ln>
                  <a:noFill/>
                </a:ln>
                <a:solidFill>
                  <a:srgbClr val="F79646"/>
                </a:solidFill>
                <a:effectLst/>
                <a:uLnTx/>
                <a:uFillTx/>
                <a:latin typeface="+mn-lt"/>
                <a:cs typeface="Times New Roman" pitchFamily="18" charset="0"/>
              </a:rPr>
              <a:t>Institute</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of</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Meteorology</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and</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Water</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Management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dirty="0">
                <a:ln>
                  <a:noFill/>
                </a:ln>
                <a:solidFill>
                  <a:srgbClr val="F79646"/>
                </a:solidFill>
                <a:effectLst/>
                <a:uLnTx/>
                <a:uFillTx/>
                <a:latin typeface="+mn-lt"/>
                <a:cs typeface="Times New Roman" pitchFamily="18" charset="0"/>
              </a:rPr>
              <a:t>National</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Research</a:t>
            </a:r>
            <a:r>
              <a:rPr kumimoji="0" lang="pl-PL" sz="3200" b="1" i="0" u="none" strike="noStrike" kern="1200" cap="none" spc="0" normalizeH="0" baseline="0" noProof="0" dirty="0">
                <a:ln>
                  <a:noFill/>
                </a:ln>
                <a:solidFill>
                  <a:srgbClr val="F79646"/>
                </a:solidFill>
                <a:effectLst/>
                <a:uLnTx/>
                <a:uFillTx/>
                <a:latin typeface="+mn-lt"/>
                <a:cs typeface="Times New Roman" pitchFamily="18" charset="0"/>
              </a:rPr>
              <a:t> </a:t>
            </a:r>
            <a:r>
              <a:rPr kumimoji="0" lang="en-US" sz="3200" b="1" i="0" u="none" strike="noStrike" kern="1200" cap="none" spc="0" normalizeH="0" baseline="0" dirty="0">
                <a:ln>
                  <a:noFill/>
                </a:ln>
                <a:solidFill>
                  <a:srgbClr val="F79646"/>
                </a:solidFill>
                <a:effectLst/>
                <a:uLnTx/>
                <a:uFillTx/>
                <a:latin typeface="+mn-lt"/>
                <a:cs typeface="Times New Roman" pitchFamily="18" charset="0"/>
              </a:rPr>
              <a:t>Institute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3024" b="1" i="0" u="none" strike="noStrike" kern="1200" cap="none" spc="0" normalizeH="0" baseline="0" noProof="0" dirty="0">
              <a:ln>
                <a:noFill/>
              </a:ln>
              <a:solidFill>
                <a:srgbClr val="F79646"/>
              </a:solidFill>
              <a:effectLst/>
              <a:uLnTx/>
              <a:uFillTx/>
              <a:latin typeface="Arial"/>
              <a:ea typeface="+mn-ea"/>
              <a:cs typeface="+mn-cs"/>
            </a:endParaRPr>
          </a:p>
        </p:txBody>
      </p:sp>
      <p:sp>
        <p:nvSpPr>
          <p:cNvPr id="25603" name="Symbol zastępczy numeru slajdu 5"/>
          <p:cNvSpPr>
            <a:spLocks noGrp="1"/>
          </p:cNvSpPr>
          <p:nvPr>
            <p:ph type="sldNum" sz="quarter" idx="10"/>
          </p:nvPr>
        </p:nvSpPr>
        <p:spPr bwMode="auto">
          <a:xfrm>
            <a:off x="7010400" y="6492875"/>
            <a:ext cx="21336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pl-PL"/>
            </a:defPPr>
            <a:lvl1pPr algn="r" rtl="0" fontAlgn="auto">
              <a:spcBef>
                <a:spcPts val="0"/>
              </a:spcBef>
              <a:spcAft>
                <a:spcPts val="0"/>
              </a:spcAft>
              <a:defRPr sz="1400" b="1" i="0" kern="1200" baseline="0" smtClean="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978844-CD08-479C-A83B-98B96A9DD0D1}" type="slidenum">
              <a:rPr kumimoji="0" lang="en-US" sz="1400" b="1"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400" b="1"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3740412"/>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withEffect">
                                  <p:stCondLst>
                                    <p:cond delay="0"/>
                                  </p:stCondLst>
                                  <p:childTnLst>
                                    <p:animMotion origin="layout" path="M 0 -1.46007E-6 L 0 -1.18888 " pathEditMode="relative" rAng="0" ptsTypes="AA">
                                      <p:cBhvr>
                                        <p:cTn id="6" dur="20000" fill="hold"/>
                                        <p:tgtEl>
                                          <p:spTgt spid="5"/>
                                        </p:tgtEl>
                                        <p:attrNameLst>
                                          <p:attrName>ppt_x</p:attrName>
                                          <p:attrName>ppt_y</p:attrName>
                                        </p:attrNameLst>
                                      </p:cBhvr>
                                      <p:rCtr x="0" y="-59456"/>
                                    </p:animMotion>
                                  </p:childTnLst>
                                </p:cTn>
                              </p:par>
                              <p:par>
                                <p:cTn id="7" presetID="6" presetClass="emph" presetSubtype="0" fill="hold" nodeType="withEffect">
                                  <p:stCondLst>
                                    <p:cond delay="0"/>
                                  </p:stCondLst>
                                  <p:childTnLst>
                                    <p:animScale>
                                      <p:cBhvr>
                                        <p:cTn id="8" dur="20000" fill="hold"/>
                                        <p:tgtEl>
                                          <p:spTgt spid="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5 - TextBox">
            <a:extLst>
              <a:ext uri="{FF2B5EF4-FFF2-40B4-BE49-F238E27FC236}">
                <a16:creationId xmlns:a16="http://schemas.microsoft.com/office/drawing/2014/main" id="{F827AB5C-7F9B-3378-72FD-A5E333AC87B9}"/>
              </a:ext>
            </a:extLst>
          </p:cNvPr>
          <p:cNvSpPr txBox="1"/>
          <p:nvPr/>
        </p:nvSpPr>
        <p:spPr>
          <a:xfrm>
            <a:off x="4212450" y="7180782"/>
            <a:ext cx="2351669" cy="307777"/>
          </a:xfrm>
          <a:prstGeom prst="rect">
            <a:avLst/>
          </a:prstGeom>
          <a:noFill/>
        </p:spPr>
        <p:txBody>
          <a:bodyPr wrap="none" rtlCol="0">
            <a:spAutoFit/>
          </a:bodyPr>
          <a:lstStyle/>
          <a:p>
            <a:pPr algn="ctr"/>
            <a:r>
              <a:rPr lang="en-US" sz="1400" b="1" dirty="0"/>
              <a:t>(*) Older surveys from C2I PP</a:t>
            </a:r>
            <a:endParaRPr lang="el-GR" sz="1400" b="1" dirty="0"/>
          </a:p>
        </p:txBody>
      </p:sp>
      <p:graphicFrame>
        <p:nvGraphicFramePr>
          <p:cNvPr id="22" name="Tabela 21">
            <a:extLst>
              <a:ext uri="{FF2B5EF4-FFF2-40B4-BE49-F238E27FC236}">
                <a16:creationId xmlns:a16="http://schemas.microsoft.com/office/drawing/2014/main" id="{35DBAE7B-0FA1-131E-DCCF-6F25C2C27E4E}"/>
              </a:ext>
            </a:extLst>
          </p:cNvPr>
          <p:cNvGraphicFramePr>
            <a:graphicFrameLocks noGrp="1"/>
          </p:cNvGraphicFramePr>
          <p:nvPr>
            <p:extLst>
              <p:ext uri="{D42A27DB-BD31-4B8C-83A1-F6EECF244321}">
                <p14:modId xmlns:p14="http://schemas.microsoft.com/office/powerpoint/2010/main" val="1839709738"/>
              </p:ext>
            </p:extLst>
          </p:nvPr>
        </p:nvGraphicFramePr>
        <p:xfrm>
          <a:off x="648467" y="1295871"/>
          <a:ext cx="10369154" cy="4752531"/>
        </p:xfrm>
        <a:graphic>
          <a:graphicData uri="http://schemas.openxmlformats.org/drawingml/2006/table">
            <a:tbl>
              <a:tblPr>
                <a:tableStyleId>{5C22544A-7EE6-4342-B048-85BDC9FD1C3A}</a:tableStyleId>
              </a:tblPr>
              <a:tblGrid>
                <a:gridCol w="1199737">
                  <a:extLst>
                    <a:ext uri="{9D8B030D-6E8A-4147-A177-3AD203B41FA5}">
                      <a16:colId xmlns:a16="http://schemas.microsoft.com/office/drawing/2014/main" val="4085346853"/>
                    </a:ext>
                  </a:extLst>
                </a:gridCol>
                <a:gridCol w="1428258">
                  <a:extLst>
                    <a:ext uri="{9D8B030D-6E8A-4147-A177-3AD203B41FA5}">
                      <a16:colId xmlns:a16="http://schemas.microsoft.com/office/drawing/2014/main" val="2604476"/>
                    </a:ext>
                  </a:extLst>
                </a:gridCol>
                <a:gridCol w="1528236">
                  <a:extLst>
                    <a:ext uri="{9D8B030D-6E8A-4147-A177-3AD203B41FA5}">
                      <a16:colId xmlns:a16="http://schemas.microsoft.com/office/drawing/2014/main" val="216493985"/>
                    </a:ext>
                  </a:extLst>
                </a:gridCol>
                <a:gridCol w="1028346">
                  <a:extLst>
                    <a:ext uri="{9D8B030D-6E8A-4147-A177-3AD203B41FA5}">
                      <a16:colId xmlns:a16="http://schemas.microsoft.com/office/drawing/2014/main" val="310733162"/>
                    </a:ext>
                  </a:extLst>
                </a:gridCol>
                <a:gridCol w="1199737">
                  <a:extLst>
                    <a:ext uri="{9D8B030D-6E8A-4147-A177-3AD203B41FA5}">
                      <a16:colId xmlns:a16="http://schemas.microsoft.com/office/drawing/2014/main" val="702733616"/>
                    </a:ext>
                  </a:extLst>
                </a:gridCol>
                <a:gridCol w="1428258">
                  <a:extLst>
                    <a:ext uri="{9D8B030D-6E8A-4147-A177-3AD203B41FA5}">
                      <a16:colId xmlns:a16="http://schemas.microsoft.com/office/drawing/2014/main" val="3828914070"/>
                    </a:ext>
                  </a:extLst>
                </a:gridCol>
                <a:gridCol w="1528236">
                  <a:extLst>
                    <a:ext uri="{9D8B030D-6E8A-4147-A177-3AD203B41FA5}">
                      <a16:colId xmlns:a16="http://schemas.microsoft.com/office/drawing/2014/main" val="2167652886"/>
                    </a:ext>
                  </a:extLst>
                </a:gridCol>
                <a:gridCol w="1028346">
                  <a:extLst>
                    <a:ext uri="{9D8B030D-6E8A-4147-A177-3AD203B41FA5}">
                      <a16:colId xmlns:a16="http://schemas.microsoft.com/office/drawing/2014/main" val="108849237"/>
                    </a:ext>
                  </a:extLst>
                </a:gridCol>
              </a:tblGrid>
              <a:tr h="376616">
                <a:tc gridSpan="4">
                  <a:txBody>
                    <a:bodyPr/>
                    <a:lstStyle/>
                    <a:p>
                      <a:pPr algn="ctr" fontAlgn="b"/>
                      <a:r>
                        <a:rPr lang="en-US" sz="1800" u="sng" strike="noStrike" dirty="0">
                          <a:effectLst/>
                        </a:rPr>
                        <a:t>List of participants providing survey answers</a:t>
                      </a:r>
                      <a:endParaRPr lang="en-US" sz="1800" b="1" i="0" u="sng"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800" u="sng" strike="noStrike" dirty="0">
                          <a:effectLst/>
                        </a:rPr>
                        <a:t>List of participants providing test cases</a:t>
                      </a:r>
                      <a:endParaRPr lang="en-US" sz="1800" b="1" i="0" u="sng"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6387121"/>
                  </a:ext>
                </a:extLst>
              </a:tr>
              <a:tr h="573890">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a:effectLst/>
                        </a:rPr>
                        <a:t>SON-DJF</a:t>
                      </a:r>
                      <a:endParaRPr lang="en-US" sz="1600" b="1" i="0" u="sng"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a:effectLst/>
                        </a:rPr>
                        <a:t>MAM-JJA</a:t>
                      </a:r>
                      <a:endParaRPr lang="en-US" sz="1600" b="1" i="0" u="sng"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a:effectLst/>
                        </a:rPr>
                        <a:t>C2I (*)</a:t>
                      </a:r>
                      <a:endParaRPr lang="en-US" sz="1600" b="1" i="0" u="sng"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effectLst/>
                        </a:rPr>
                        <a:t>SON-DJF</a:t>
                      </a:r>
                      <a:endParaRPr lang="en-US" sz="1600" b="1" i="0" u="sng"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a:effectLst/>
                        </a:rPr>
                        <a:t>MAM-JJA</a:t>
                      </a:r>
                      <a:endParaRPr lang="en-US" sz="1600" b="1" i="0" u="sng"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a:effectLst/>
                        </a:rPr>
                        <a:t>C2I (*)</a:t>
                      </a:r>
                      <a:endParaRPr lang="en-US" sz="1600" b="1" i="0" u="sng"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0454660"/>
                  </a:ext>
                </a:extLst>
              </a:tr>
              <a:tr h="502155">
                <a:tc>
                  <a:txBody>
                    <a:bodyPr/>
                    <a:lstStyle/>
                    <a:p>
                      <a:pPr algn="ctr" rtl="0" fontAlgn="ctr"/>
                      <a:r>
                        <a:rPr lang="en-US" sz="1600" u="sng" strike="noStrike" dirty="0">
                          <a:solidFill>
                            <a:srgbClr val="00B050"/>
                          </a:solidFill>
                          <a:effectLst/>
                        </a:rPr>
                        <a:t>ARPA-P</a:t>
                      </a:r>
                      <a:endParaRPr lang="en-US" sz="1600" b="0" i="0" u="sng" strike="noStrike" dirty="0">
                        <a:solidFill>
                          <a:srgbClr val="00B05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rgbClr val="00B050"/>
                          </a:solidFill>
                          <a:effectLst/>
                        </a:rPr>
                        <a:t>ARPA-P</a:t>
                      </a:r>
                      <a:endParaRPr lang="en-US" sz="1600" b="0" i="0" u="sng" strike="noStrike" dirty="0">
                        <a:solidFill>
                          <a:srgbClr val="00B05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dirty="0">
                          <a:effectLst/>
                        </a:rPr>
                        <a:t>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9596019"/>
                  </a:ext>
                </a:extLst>
              </a:tr>
              <a:tr h="573890">
                <a:tc>
                  <a:txBody>
                    <a:bodyPr/>
                    <a:lstStyle/>
                    <a:p>
                      <a:pPr algn="ctr" rtl="0" fontAlgn="ctr"/>
                      <a:r>
                        <a:rPr lang="en-US" sz="1600" u="sng" strike="noStrike" dirty="0">
                          <a:solidFill>
                            <a:srgbClr val="FF0000"/>
                          </a:solidFill>
                          <a:effectLst/>
                        </a:rPr>
                        <a:t>IMS</a:t>
                      </a:r>
                      <a:endParaRPr lang="en-US" sz="1600" b="0" i="0" u="sng" strike="noStrike" dirty="0">
                        <a:solidFill>
                          <a:srgbClr val="FF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rgbClr val="FF0000"/>
                          </a:solidFill>
                          <a:effectLst/>
                        </a:rPr>
                        <a:t>IMS</a:t>
                      </a:r>
                      <a:endParaRPr lang="en-US" sz="1600" b="0" i="0" u="sng" strike="noStrike" dirty="0">
                        <a:solidFill>
                          <a:srgbClr val="FF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dirty="0">
                          <a:effectLst/>
                        </a:rPr>
                        <a:t>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978089"/>
                  </a:ext>
                </a:extLst>
              </a:tr>
              <a:tr h="573890">
                <a:tc>
                  <a:txBody>
                    <a:bodyPr/>
                    <a:lstStyle/>
                    <a:p>
                      <a:pPr algn="ctr" rtl="0" fontAlgn="ctr"/>
                      <a:r>
                        <a:rPr lang="en-US" sz="1600" u="sng" strike="noStrike" dirty="0">
                          <a:solidFill>
                            <a:schemeClr val="accent4"/>
                          </a:solidFill>
                          <a:effectLst/>
                        </a:rPr>
                        <a:t>CNMCA</a:t>
                      </a:r>
                      <a:endParaRPr lang="en-US" sz="1600" b="0" i="0" u="sng" strike="noStrike" dirty="0">
                        <a:solidFill>
                          <a:schemeClr val="accent4"/>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chemeClr val="accent4"/>
                          </a:solidFill>
                          <a:effectLst/>
                        </a:rPr>
                        <a:t>CNMCA</a:t>
                      </a:r>
                      <a:endParaRPr lang="en-US" sz="1600" b="0" i="0" u="sng" strike="noStrike" dirty="0">
                        <a:solidFill>
                          <a:schemeClr val="accent4"/>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602968"/>
                  </a:ext>
                </a:extLst>
              </a:tr>
              <a:tr h="502155">
                <a:tc>
                  <a:txBody>
                    <a:bodyPr/>
                    <a:lstStyle/>
                    <a:p>
                      <a:pPr algn="ctr" rtl="0" fontAlgn="ctr"/>
                      <a:r>
                        <a:rPr lang="en-US" sz="1600" u="sng" strike="noStrike" dirty="0">
                          <a:solidFill>
                            <a:srgbClr val="0070C0"/>
                          </a:solidFill>
                          <a:effectLst/>
                        </a:rPr>
                        <a:t>NMA</a:t>
                      </a:r>
                      <a:endParaRPr lang="en-US" sz="1600" b="0" i="0" u="sng" strike="noStrike" dirty="0">
                        <a:solidFill>
                          <a:srgbClr val="0070C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rgbClr val="0070C0"/>
                          </a:solidFill>
                          <a:effectLst/>
                        </a:rPr>
                        <a:t>NMA</a:t>
                      </a:r>
                      <a:endParaRPr lang="en-US" sz="1600" b="0" i="0" u="sng" strike="noStrike" dirty="0">
                        <a:solidFill>
                          <a:srgbClr val="0070C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dirty="0">
                          <a:effectLst/>
                        </a:rPr>
                        <a:t>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7962200"/>
                  </a:ext>
                </a:extLst>
              </a:tr>
              <a:tr h="573890">
                <a:tc>
                  <a:txBody>
                    <a:bodyPr/>
                    <a:lstStyle/>
                    <a:p>
                      <a:pPr algn="ctr" rtl="0" fontAlgn="ctr"/>
                      <a:r>
                        <a:rPr lang="en-US" sz="1600" u="sng" strike="noStrike" dirty="0">
                          <a:solidFill>
                            <a:schemeClr val="accent6"/>
                          </a:solidFill>
                          <a:effectLst/>
                        </a:rPr>
                        <a:t>IMGW</a:t>
                      </a:r>
                      <a:endParaRPr lang="en-US" sz="1600" b="0" i="0" u="sng" strike="noStrike" dirty="0">
                        <a:solidFill>
                          <a:schemeClr val="accent6"/>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chemeClr val="accent6"/>
                          </a:solidFill>
                          <a:effectLst/>
                        </a:rPr>
                        <a:t>IMGW</a:t>
                      </a:r>
                      <a:endParaRPr lang="en-US" sz="1600" b="0" i="0" u="sng" strike="noStrike" dirty="0">
                        <a:solidFill>
                          <a:schemeClr val="accent6"/>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0610899"/>
                  </a:ext>
                </a:extLst>
              </a:tr>
              <a:tr h="573890">
                <a:tc>
                  <a:txBody>
                    <a:bodyPr/>
                    <a:lstStyle/>
                    <a:p>
                      <a:pPr algn="ctr" rtl="0" fontAlgn="ctr"/>
                      <a:r>
                        <a:rPr lang="en-US" sz="1600" u="sng" strike="noStrike" dirty="0">
                          <a:solidFill>
                            <a:srgbClr val="FFC000"/>
                          </a:solidFill>
                          <a:effectLst/>
                        </a:rPr>
                        <a:t>MCH</a:t>
                      </a:r>
                      <a:endParaRPr lang="en-US" sz="1600" b="0" i="0" u="sng" strike="noStrike" dirty="0">
                        <a:solidFill>
                          <a:srgbClr val="FFC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solidFill>
                            <a:srgbClr val="FFC000"/>
                          </a:solidFill>
                          <a:effectLst/>
                        </a:rPr>
                        <a:t>MCH</a:t>
                      </a:r>
                      <a:endParaRPr lang="en-US" sz="1600" b="0" i="0" u="sng" strike="noStrike" dirty="0">
                        <a:solidFill>
                          <a:srgbClr val="FFC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dirty="0">
                          <a:effectLst/>
                        </a:rPr>
                        <a:t>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220405"/>
                  </a:ext>
                </a:extLst>
              </a:tr>
              <a:tr h="502155">
                <a:tc>
                  <a:txBody>
                    <a:bodyPr/>
                    <a:lstStyle/>
                    <a:p>
                      <a:pPr algn="ctr" rtl="0" fontAlgn="ctr"/>
                      <a:r>
                        <a:rPr lang="en-US" sz="1600" u="sng" strike="noStrike" dirty="0">
                          <a:effectLst/>
                        </a:rPr>
                        <a:t>HNMS</a:t>
                      </a:r>
                      <a:endParaRPr lang="en-US" sz="1600" b="0" i="0" u="sng"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sng" strike="noStrike" dirty="0">
                          <a:effectLst/>
                        </a:rPr>
                        <a:t>HNMS</a:t>
                      </a:r>
                      <a:endParaRPr lang="en-US" sz="1600" b="0" i="0" u="sng"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l-PL" sz="1600" u="none" strike="noStrike" dirty="0">
                          <a:effectLst/>
                        </a:rPr>
                        <a:t>X</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u="none" strike="noStrike" dirty="0">
                          <a:effectLst/>
                        </a:rPr>
                        <a:t>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254350"/>
                  </a:ext>
                </a:extLst>
              </a:tr>
            </a:tbl>
          </a:graphicData>
        </a:graphic>
      </p:graphicFrame>
      <p:sp>
        <p:nvSpPr>
          <p:cNvPr id="2" name="pole tekstowe 1">
            <a:extLst>
              <a:ext uri="{FF2B5EF4-FFF2-40B4-BE49-F238E27FC236}">
                <a16:creationId xmlns:a16="http://schemas.microsoft.com/office/drawing/2014/main" id="{F9F74C2F-2648-08C8-0AAE-2D2DDFE5B00E}"/>
              </a:ext>
            </a:extLst>
          </p:cNvPr>
          <p:cNvSpPr txBox="1"/>
          <p:nvPr/>
        </p:nvSpPr>
        <p:spPr>
          <a:xfrm>
            <a:off x="3528789" y="20704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3" name="pole tekstowe 2">
            <a:extLst>
              <a:ext uri="{FF2B5EF4-FFF2-40B4-BE49-F238E27FC236}">
                <a16:creationId xmlns:a16="http://schemas.microsoft.com/office/drawing/2014/main" id="{24FCA997-A6E3-E520-2161-212908034D04}"/>
              </a:ext>
            </a:extLst>
          </p:cNvPr>
          <p:cNvSpPr txBox="1"/>
          <p:nvPr/>
        </p:nvSpPr>
        <p:spPr>
          <a:xfrm>
            <a:off x="0" y="706720"/>
            <a:ext cx="11522075" cy="461665"/>
          </a:xfrm>
          <a:prstGeom prst="rect">
            <a:avLst/>
          </a:prstGeom>
          <a:solidFill>
            <a:schemeClr val="bg1"/>
          </a:solidFill>
          <a:ln>
            <a:solidFill>
              <a:schemeClr val="tx1"/>
            </a:solidFill>
          </a:ln>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336755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5 - TextBox">
            <a:extLst>
              <a:ext uri="{FF2B5EF4-FFF2-40B4-BE49-F238E27FC236}">
                <a16:creationId xmlns:a16="http://schemas.microsoft.com/office/drawing/2014/main" id="{F827AB5C-7F9B-3378-72FD-A5E333AC87B9}"/>
              </a:ext>
            </a:extLst>
          </p:cNvPr>
          <p:cNvSpPr txBox="1"/>
          <p:nvPr/>
        </p:nvSpPr>
        <p:spPr>
          <a:xfrm>
            <a:off x="4212450" y="7180782"/>
            <a:ext cx="2351669" cy="307777"/>
          </a:xfrm>
          <a:prstGeom prst="rect">
            <a:avLst/>
          </a:prstGeom>
          <a:noFill/>
        </p:spPr>
        <p:txBody>
          <a:bodyPr wrap="none" rtlCol="0">
            <a:spAutoFit/>
          </a:bodyPr>
          <a:lstStyle/>
          <a:p>
            <a:pPr algn="ctr"/>
            <a:r>
              <a:rPr lang="en-US" sz="1400" b="1" dirty="0"/>
              <a:t>(*) Older surveys from C2I PP</a:t>
            </a:r>
            <a:endParaRPr lang="el-GR" sz="1400" b="1" dirty="0"/>
          </a:p>
        </p:txBody>
      </p:sp>
      <p:sp>
        <p:nvSpPr>
          <p:cNvPr id="2" name="pole tekstowe 1">
            <a:extLst>
              <a:ext uri="{FF2B5EF4-FFF2-40B4-BE49-F238E27FC236}">
                <a16:creationId xmlns:a16="http://schemas.microsoft.com/office/drawing/2014/main" id="{CFBE4AFE-68CB-96D9-F05D-F65AA9F04DFB}"/>
              </a:ext>
            </a:extLst>
          </p:cNvPr>
          <p:cNvSpPr txBox="1"/>
          <p:nvPr/>
        </p:nvSpPr>
        <p:spPr>
          <a:xfrm>
            <a:off x="144413" y="1367879"/>
            <a:ext cx="10945216" cy="4478149"/>
          </a:xfrm>
          <a:prstGeom prst="rect">
            <a:avLst/>
          </a:prstGeom>
          <a:noFill/>
        </p:spPr>
        <p:txBody>
          <a:bodyPr wrap="square" rtlCol="0">
            <a:spAutoFit/>
          </a:bodyPr>
          <a:lstStyle/>
          <a:p>
            <a:pPr algn="ctr">
              <a:spcBef>
                <a:spcPts val="600"/>
              </a:spcBef>
            </a:pPr>
            <a:r>
              <a:rPr lang="en-US" sz="2000" b="1" u="sng" dirty="0"/>
              <a:t>Main points on model use and products.</a:t>
            </a:r>
          </a:p>
          <a:p>
            <a:pPr marL="342900" indent="-342900" algn="just">
              <a:spcBef>
                <a:spcPts val="600"/>
              </a:spcBef>
              <a:buAutoNum type="arabicPeriod"/>
            </a:pPr>
            <a:r>
              <a:rPr lang="en-US" sz="2000" dirty="0">
                <a:solidFill>
                  <a:srgbClr val="FF0000"/>
                </a:solidFill>
              </a:rPr>
              <a:t>There </a:t>
            </a:r>
            <a:r>
              <a:rPr lang="pl-PL" sz="2000" dirty="0">
                <a:solidFill>
                  <a:srgbClr val="FF0000"/>
                </a:solidFill>
              </a:rPr>
              <a:t>we</a:t>
            </a:r>
            <a:r>
              <a:rPr lang="en-US" sz="2000" dirty="0">
                <a:solidFill>
                  <a:srgbClr val="FF0000"/>
                </a:solidFill>
              </a:rPr>
              <a:t>re delays in receiving ICON-LAM data for visualization. This is a reason ICON-LAM is not the main forecast model for some services</a:t>
            </a:r>
            <a:r>
              <a:rPr lang="en-US" sz="2000" dirty="0"/>
              <a:t>. </a:t>
            </a:r>
          </a:p>
          <a:p>
            <a:pPr marL="342900" indent="-342900" algn="just">
              <a:spcBef>
                <a:spcPts val="600"/>
              </a:spcBef>
              <a:buAutoNum type="arabicPeriod"/>
            </a:pPr>
            <a:r>
              <a:rPr lang="en-US" sz="2000" dirty="0"/>
              <a:t>Visualization is not satisfactory for most services. Better map resolution, multi-model </a:t>
            </a:r>
            <a:r>
              <a:rPr lang="en-US" sz="2000" dirty="0" err="1"/>
              <a:t>meteograms</a:t>
            </a:r>
            <a:r>
              <a:rPr lang="en-US" sz="2000" dirty="0"/>
              <a:t>, color scale improvement or zooming tools are needed.</a:t>
            </a:r>
          </a:p>
          <a:p>
            <a:pPr marL="342900" indent="-342900" algn="just">
              <a:spcBef>
                <a:spcPts val="600"/>
              </a:spcBef>
              <a:buAutoNum type="arabicPeriod"/>
            </a:pPr>
            <a:r>
              <a:rPr lang="en-US" sz="2000" dirty="0">
                <a:solidFill>
                  <a:srgbClr val="FF0000"/>
                </a:solidFill>
              </a:rPr>
              <a:t>Many products (direct or post-processing) are needed for some services. Especially convective indices, high weather impact products and visibility/fog maps. Higher temporal resolution of outputs is also desirable.</a:t>
            </a:r>
          </a:p>
          <a:p>
            <a:pPr marL="342900" indent="-342900" algn="just">
              <a:spcBef>
                <a:spcPts val="600"/>
              </a:spcBef>
              <a:buAutoNum type="arabicPeriod"/>
            </a:pPr>
            <a:r>
              <a:rPr lang="en-US" sz="2000" dirty="0"/>
              <a:t>Verification is not always useful as the forecasters look more visually  the outputs. Some  verification products are  not comprehensive to the forecasters.</a:t>
            </a:r>
            <a:r>
              <a:rPr lang="el-GR" sz="2000" dirty="0"/>
              <a:t> </a:t>
            </a:r>
            <a:r>
              <a:rPr lang="en-US" sz="2000" dirty="0"/>
              <a:t>Some additional products such verification of severe weather may be useful.</a:t>
            </a:r>
          </a:p>
          <a:p>
            <a:pPr marL="342900" indent="-342900" algn="just">
              <a:spcBef>
                <a:spcPts val="600"/>
              </a:spcBef>
              <a:buAutoNum type="arabicPeriod"/>
            </a:pPr>
            <a:r>
              <a:rPr lang="en-US" sz="2000" dirty="0">
                <a:solidFill>
                  <a:srgbClr val="FF0000"/>
                </a:solidFill>
              </a:rPr>
              <a:t>ICON-LAM is not the main model for issuing aeronautical and sea forecasts, but it is only used for comparison. </a:t>
            </a:r>
          </a:p>
        </p:txBody>
      </p:sp>
      <p:sp>
        <p:nvSpPr>
          <p:cNvPr id="3" name="pole tekstowe 2">
            <a:extLst>
              <a:ext uri="{FF2B5EF4-FFF2-40B4-BE49-F238E27FC236}">
                <a16:creationId xmlns:a16="http://schemas.microsoft.com/office/drawing/2014/main" id="{01918B53-129A-C7BD-6761-708F0718C088}"/>
              </a:ext>
            </a:extLst>
          </p:cNvPr>
          <p:cNvSpPr txBox="1"/>
          <p:nvPr/>
        </p:nvSpPr>
        <p:spPr>
          <a:xfrm>
            <a:off x="3528789" y="20704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5" name="pole tekstowe 4">
            <a:extLst>
              <a:ext uri="{FF2B5EF4-FFF2-40B4-BE49-F238E27FC236}">
                <a16:creationId xmlns:a16="http://schemas.microsoft.com/office/drawing/2014/main" id="{93ED71ED-79BA-C548-0C86-53B4560231FE}"/>
              </a:ext>
            </a:extLst>
          </p:cNvPr>
          <p:cNvSpPr txBox="1"/>
          <p:nvPr/>
        </p:nvSpPr>
        <p:spPr>
          <a:xfrm>
            <a:off x="0" y="706720"/>
            <a:ext cx="11522075" cy="461665"/>
          </a:xfrm>
          <a:prstGeom prst="rect">
            <a:avLst/>
          </a:prstGeom>
          <a:solidFill>
            <a:schemeClr val="bg1"/>
          </a:solidFill>
          <a:ln>
            <a:solidFill>
              <a:schemeClr val="tx1"/>
            </a:solidFill>
          </a:ln>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412212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5 - TextBox">
            <a:extLst>
              <a:ext uri="{FF2B5EF4-FFF2-40B4-BE49-F238E27FC236}">
                <a16:creationId xmlns:a16="http://schemas.microsoft.com/office/drawing/2014/main" id="{F827AB5C-7F9B-3378-72FD-A5E333AC87B9}"/>
              </a:ext>
            </a:extLst>
          </p:cNvPr>
          <p:cNvSpPr txBox="1"/>
          <p:nvPr/>
        </p:nvSpPr>
        <p:spPr>
          <a:xfrm>
            <a:off x="4212450" y="7180782"/>
            <a:ext cx="2351669" cy="307777"/>
          </a:xfrm>
          <a:prstGeom prst="rect">
            <a:avLst/>
          </a:prstGeom>
          <a:noFill/>
        </p:spPr>
        <p:txBody>
          <a:bodyPr wrap="none" rtlCol="0">
            <a:spAutoFit/>
          </a:bodyPr>
          <a:lstStyle/>
          <a:p>
            <a:pPr algn="ctr"/>
            <a:r>
              <a:rPr lang="en-US" sz="1400" b="1" dirty="0"/>
              <a:t>(*) Older surveys from C2I PP</a:t>
            </a:r>
            <a:endParaRPr lang="el-GR" sz="1400" b="1" dirty="0"/>
          </a:p>
        </p:txBody>
      </p:sp>
      <p:graphicFrame>
        <p:nvGraphicFramePr>
          <p:cNvPr id="4" name="1 - Διάγραμμα">
            <a:extLst>
              <a:ext uri="{FF2B5EF4-FFF2-40B4-BE49-F238E27FC236}">
                <a16:creationId xmlns:a16="http://schemas.microsoft.com/office/drawing/2014/main" id="{1BF410AE-278B-F067-BE0A-21852D75693B}"/>
              </a:ext>
            </a:extLst>
          </p:cNvPr>
          <p:cNvGraphicFramePr/>
          <p:nvPr>
            <p:extLst>
              <p:ext uri="{D42A27DB-BD31-4B8C-83A1-F6EECF244321}">
                <p14:modId xmlns:p14="http://schemas.microsoft.com/office/powerpoint/2010/main" val="971608746"/>
              </p:ext>
            </p:extLst>
          </p:nvPr>
        </p:nvGraphicFramePr>
        <p:xfrm>
          <a:off x="1434428" y="1151855"/>
          <a:ext cx="8575081" cy="524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ole tekstowe 1">
            <a:extLst>
              <a:ext uri="{FF2B5EF4-FFF2-40B4-BE49-F238E27FC236}">
                <a16:creationId xmlns:a16="http://schemas.microsoft.com/office/drawing/2014/main" id="{5B796C48-FE2D-169A-46EF-94648A410EB1}"/>
              </a:ext>
            </a:extLst>
          </p:cNvPr>
          <p:cNvSpPr txBox="1"/>
          <p:nvPr/>
        </p:nvSpPr>
        <p:spPr>
          <a:xfrm>
            <a:off x="3528789" y="20704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3" name="pole tekstowe 2">
            <a:extLst>
              <a:ext uri="{FF2B5EF4-FFF2-40B4-BE49-F238E27FC236}">
                <a16:creationId xmlns:a16="http://schemas.microsoft.com/office/drawing/2014/main" id="{D06C3690-E174-28AC-30FE-C03174B3BF08}"/>
              </a:ext>
            </a:extLst>
          </p:cNvPr>
          <p:cNvSpPr txBox="1"/>
          <p:nvPr/>
        </p:nvSpPr>
        <p:spPr>
          <a:xfrm>
            <a:off x="0" y="706720"/>
            <a:ext cx="11522075" cy="461665"/>
          </a:xfrm>
          <a:prstGeom prst="rect">
            <a:avLst/>
          </a:prstGeom>
          <a:solidFill>
            <a:schemeClr val="bg1"/>
          </a:solidFill>
          <a:ln>
            <a:solidFill>
              <a:schemeClr val="tx1"/>
            </a:solidFill>
          </a:ln>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74227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TextBox">
            <a:extLst>
              <a:ext uri="{FF2B5EF4-FFF2-40B4-BE49-F238E27FC236}">
                <a16:creationId xmlns:a16="http://schemas.microsoft.com/office/drawing/2014/main" id="{7EF72A5A-CFF2-8B64-8879-24F23EA85711}"/>
              </a:ext>
            </a:extLst>
          </p:cNvPr>
          <p:cNvSpPr txBox="1"/>
          <p:nvPr/>
        </p:nvSpPr>
        <p:spPr>
          <a:xfrm>
            <a:off x="1" y="2420704"/>
            <a:ext cx="11522074" cy="1815882"/>
          </a:xfrm>
          <a:prstGeom prst="rect">
            <a:avLst/>
          </a:prstGeom>
          <a:solidFill>
            <a:schemeClr val="bg1"/>
          </a:solidFill>
        </p:spPr>
        <p:txBody>
          <a:bodyPr wrap="square" rtlCol="0">
            <a:spAutoFit/>
          </a:bodyPr>
          <a:lstStyle/>
          <a:p>
            <a:pPr algn="ctr"/>
            <a:r>
              <a:rPr lang="en-US" sz="2800" b="1" dirty="0"/>
              <a:t>You can find the report and test cases </a:t>
            </a:r>
            <a:r>
              <a:rPr lang="pl-PL" sz="2800" b="1" dirty="0"/>
              <a:t>@COSMO</a:t>
            </a:r>
            <a:r>
              <a:rPr lang="en-US" sz="2800" b="1" dirty="0"/>
              <a:t> website:</a:t>
            </a:r>
          </a:p>
          <a:p>
            <a:pPr algn="ctr"/>
            <a:endParaRPr lang="en-US" sz="2800" dirty="0"/>
          </a:p>
          <a:p>
            <a:pPr algn="ctr"/>
            <a:endParaRPr lang="en-US" sz="2800" dirty="0"/>
          </a:p>
          <a:p>
            <a:pPr algn="ctr"/>
            <a:r>
              <a:rPr lang="en-US" sz="2800" dirty="0"/>
              <a:t>https://www.cosmo-model.org/view/repository/wg4/PP-COMFORT</a:t>
            </a:r>
            <a:endParaRPr lang="el-GR" sz="2800" dirty="0"/>
          </a:p>
        </p:txBody>
      </p:sp>
      <p:sp>
        <p:nvSpPr>
          <p:cNvPr id="3" name="pole tekstowe 2">
            <a:extLst>
              <a:ext uri="{FF2B5EF4-FFF2-40B4-BE49-F238E27FC236}">
                <a16:creationId xmlns:a16="http://schemas.microsoft.com/office/drawing/2014/main" id="{93AC0816-9CE6-6E88-BD81-E1E94D18CD55}"/>
              </a:ext>
            </a:extLst>
          </p:cNvPr>
          <p:cNvSpPr txBox="1"/>
          <p:nvPr/>
        </p:nvSpPr>
        <p:spPr>
          <a:xfrm>
            <a:off x="3528789" y="20704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
        <p:nvSpPr>
          <p:cNvPr id="4" name="pole tekstowe 3">
            <a:extLst>
              <a:ext uri="{FF2B5EF4-FFF2-40B4-BE49-F238E27FC236}">
                <a16:creationId xmlns:a16="http://schemas.microsoft.com/office/drawing/2014/main" id="{8B3F233A-4D34-1DF7-608E-1BEA18D00ACA}"/>
              </a:ext>
            </a:extLst>
          </p:cNvPr>
          <p:cNvSpPr txBox="1"/>
          <p:nvPr/>
        </p:nvSpPr>
        <p:spPr>
          <a:xfrm>
            <a:off x="0" y="706720"/>
            <a:ext cx="11522075" cy="461665"/>
          </a:xfrm>
          <a:prstGeom prst="rect">
            <a:avLst/>
          </a:prstGeom>
          <a:solidFill>
            <a:schemeClr val="bg1"/>
          </a:solidFill>
          <a:ln>
            <a:solidFill>
              <a:schemeClr val="tx1"/>
            </a:solidFill>
          </a:ln>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151913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554281"/>
            <a:ext cx="11522074" cy="4662815"/>
          </a:xfrm>
          <a:prstGeom prst="rect">
            <a:avLst/>
          </a:prstGeom>
          <a:solidFill>
            <a:schemeClr val="bg1"/>
          </a:solidFill>
        </p:spPr>
        <p:txBody>
          <a:bodyPr wrap="square">
            <a:spAutoFit/>
          </a:bodyPr>
          <a:lstStyle/>
          <a:p>
            <a:pPr algn="just">
              <a:spcAft>
                <a:spcPts val="600"/>
              </a:spcAft>
            </a:pPr>
            <a:r>
              <a:rPr lang="en-US" sz="2100" dirty="0">
                <a:latin typeface="Arial Narrow" panose="020B0606020202030204" pitchFamily="34" charset="0"/>
              </a:rPr>
              <a:t>The main goal – supply the COSMO community with new/advanced/refined post-processing methods based on ML, to allow the forecast to be as close as possible to the actual state of the atmosphere. </a:t>
            </a:r>
          </a:p>
          <a:p>
            <a:pPr algn="just">
              <a:spcBef>
                <a:spcPts val="1200"/>
              </a:spcBef>
              <a:spcAft>
                <a:spcPts val="600"/>
              </a:spcAft>
            </a:pPr>
            <a:r>
              <a:rPr lang="en-US" sz="2100" dirty="0">
                <a:latin typeface="Arial Narrow" panose="020B0606020202030204" pitchFamily="34" charset="0"/>
              </a:rPr>
              <a:t>The outcome – the investigation the relationship between numerical predictions in terms of Direct Model Output (DMO) and results of ML-based Postprocessing results, including verification with observations. All methods were ultimately to be delivered in the form of software packages to be used for advanced post-processing.</a:t>
            </a:r>
          </a:p>
          <a:p>
            <a:pPr algn="just">
              <a:spcBef>
                <a:spcPts val="1200"/>
              </a:spcBef>
              <a:spcAft>
                <a:spcPts val="600"/>
              </a:spcAft>
            </a:pPr>
            <a:r>
              <a:rPr lang="en-US" sz="2100" dirty="0">
                <a:latin typeface="Arial Narrow" panose="020B0606020202030204" pitchFamily="34" charset="0"/>
              </a:rPr>
              <a:t>Due to the circumstances of </a:t>
            </a:r>
            <a:r>
              <a:rPr lang="en-US" sz="2100" i="1" dirty="0">
                <a:latin typeface="Arial Narrow" panose="020B0606020202030204" pitchFamily="34" charset="0"/>
              </a:rPr>
              <a:t>force majeure</a:t>
            </a:r>
            <a:r>
              <a:rPr lang="en-US" sz="2100" dirty="0">
                <a:latin typeface="Arial Narrow" panose="020B0606020202030204" pitchFamily="34" charset="0"/>
              </a:rPr>
              <a:t>, </a:t>
            </a:r>
          </a:p>
          <a:p>
            <a:pPr marL="342900" indent="-342900" algn="just">
              <a:spcAft>
                <a:spcPts val="600"/>
              </a:spcAft>
              <a:buFont typeface="Arial" panose="020B0604020202020204" pitchFamily="34" charset="0"/>
              <a:buChar char="•"/>
            </a:pPr>
            <a:r>
              <a:rPr lang="en-US" sz="2100" dirty="0">
                <a:latin typeface="Arial Narrow" panose="020B0606020202030204" pitchFamily="34" charset="0"/>
              </a:rPr>
              <a:t>project was stopped (and terminated) much earlier than expected</a:t>
            </a:r>
            <a:r>
              <a:rPr lang="pl-PL" sz="2100" dirty="0">
                <a:latin typeface="Arial Narrow" panose="020B0606020202030204" pitchFamily="34" charset="0"/>
              </a:rPr>
              <a:t>;</a:t>
            </a:r>
            <a:endParaRPr lang="en-US" sz="2100" dirty="0">
              <a:latin typeface="Arial Narrow" panose="020B0606020202030204" pitchFamily="34" charset="0"/>
            </a:endParaRPr>
          </a:p>
          <a:p>
            <a:pPr marL="342900" indent="-342900" algn="just">
              <a:spcAft>
                <a:spcPts val="600"/>
              </a:spcAft>
              <a:buFont typeface="Arial" panose="020B0604020202020204" pitchFamily="34" charset="0"/>
              <a:buChar char="•"/>
            </a:pPr>
            <a:r>
              <a:rPr lang="en-US" sz="2100" dirty="0">
                <a:latin typeface="Arial Narrow" panose="020B0606020202030204" pitchFamily="34" charset="0"/>
              </a:rPr>
              <a:t>the form of the report is significantly different from the standard ones. Only the results obtained by the project contractors until the forced termination of the project are listed in the report. The Russian partners could not participate in the report’s preparation</a:t>
            </a:r>
            <a:r>
              <a:rPr lang="pl-PL" sz="2100" dirty="0">
                <a:latin typeface="Arial Narrow" panose="020B0606020202030204" pitchFamily="34" charset="0"/>
              </a:rPr>
              <a:t>;</a:t>
            </a:r>
            <a:endParaRPr lang="en-US" sz="2100" dirty="0">
              <a:latin typeface="Arial Narrow" panose="020B0606020202030204" pitchFamily="34" charset="0"/>
            </a:endParaRPr>
          </a:p>
          <a:p>
            <a:pPr marL="342900" indent="-342900" algn="just">
              <a:spcAft>
                <a:spcPts val="600"/>
              </a:spcAft>
              <a:buFont typeface="Arial" panose="020B0604020202020204" pitchFamily="34" charset="0"/>
              <a:buChar char="•"/>
            </a:pPr>
            <a:r>
              <a:rPr lang="en-US" sz="2100" dirty="0">
                <a:latin typeface="Arial Narrow" panose="020B0606020202030204" pitchFamily="34" charset="0"/>
              </a:rPr>
              <a:t>similarly, to standardize the form of the entire report, the other participants of the project (IMWM and MCH) also presented the results of the work performed until the premature termination of PP MILEPOST.</a:t>
            </a:r>
          </a:p>
        </p:txBody>
      </p:sp>
      <p:sp>
        <p:nvSpPr>
          <p:cNvPr id="5" name="pole tekstowe 4"/>
          <p:cNvSpPr txBox="1"/>
          <p:nvPr/>
        </p:nvSpPr>
        <p:spPr>
          <a:xfrm>
            <a:off x="0" y="719807"/>
            <a:ext cx="11522075" cy="461665"/>
          </a:xfrm>
          <a:prstGeom prst="rect">
            <a:avLst/>
          </a:prstGeom>
          <a:solidFill>
            <a:schemeClr val="bg1"/>
          </a:solidFill>
          <a:ln>
            <a:solidFill>
              <a:schemeClr val="tx1"/>
            </a:solidFill>
          </a:ln>
        </p:spPr>
        <p:txBody>
          <a:bodyPr wrap="square" rtlCol="0">
            <a:spAutoFit/>
          </a:bodyPr>
          <a:lstStyle/>
          <a:p>
            <a:pPr algn="ctr"/>
            <a:r>
              <a:rPr lang="en-US" sz="2400" dirty="0">
                <a:latin typeface="Arial Narrow" panose="020B0606020202030204" pitchFamily="34" charset="0"/>
              </a:rPr>
              <a:t>PP MILEPOST – </a:t>
            </a:r>
            <a:r>
              <a:rPr lang="en-US" sz="2400" dirty="0" err="1">
                <a:latin typeface="Arial Narrow" panose="020B0606020202030204" pitchFamily="34" charset="0"/>
              </a:rPr>
              <a:t>MachIne</a:t>
            </a:r>
            <a:r>
              <a:rPr lang="en-US" sz="2400" dirty="0">
                <a:latin typeface="Arial Narrow" panose="020B0606020202030204" pitchFamily="34" charset="0"/>
              </a:rPr>
              <a:t> </a:t>
            </a:r>
            <a:r>
              <a:rPr lang="en-US" sz="2400" dirty="0" err="1">
                <a:latin typeface="Arial Narrow" panose="020B0606020202030204" pitchFamily="34" charset="0"/>
              </a:rPr>
              <a:t>LEarning</a:t>
            </a:r>
            <a:r>
              <a:rPr lang="en-US" sz="2400" dirty="0">
                <a:latin typeface="Arial Narrow" panose="020B0606020202030204" pitchFamily="34" charset="0"/>
              </a:rPr>
              <a:t>-based POST-processing – Final Report.</a:t>
            </a:r>
          </a:p>
        </p:txBody>
      </p:sp>
      <p:sp>
        <p:nvSpPr>
          <p:cNvPr id="2" name="pole tekstowe 1">
            <a:extLst>
              <a:ext uri="{FF2B5EF4-FFF2-40B4-BE49-F238E27FC236}">
                <a16:creationId xmlns:a16="http://schemas.microsoft.com/office/drawing/2014/main" id="{84C5D229-E2D6-57DE-80C2-DDF086059831}"/>
              </a:ext>
            </a:extLst>
          </p:cNvPr>
          <p:cNvSpPr txBox="1"/>
          <p:nvPr/>
        </p:nvSpPr>
        <p:spPr>
          <a:xfrm>
            <a:off x="3528789" y="196587"/>
            <a:ext cx="7272808" cy="523220"/>
          </a:xfrm>
          <a:prstGeom prst="rect">
            <a:avLst/>
          </a:prstGeom>
          <a:solidFill>
            <a:schemeClr val="bg1"/>
          </a:solidFill>
          <a:ln>
            <a:solidFill>
              <a:schemeClr val="tx1"/>
            </a:solidFill>
          </a:ln>
        </p:spPr>
        <p:txBody>
          <a:bodyPr wrap="square" rtlCol="0">
            <a:spAutoFit/>
          </a:bodyPr>
          <a:lstStyle/>
          <a:p>
            <a:pPr algn="ctr"/>
            <a:r>
              <a:rPr lang="en-US" sz="2800" dirty="0"/>
              <a:t>Running/finished PP/PTs</a:t>
            </a:r>
          </a:p>
        </p:txBody>
      </p:sp>
    </p:spTree>
    <p:extLst>
      <p:ext uri="{BB962C8B-B14F-4D97-AF65-F5344CB8AC3E}">
        <p14:creationId xmlns:p14="http://schemas.microsoft.com/office/powerpoint/2010/main" val="404414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88315"/>
            <a:ext cx="11522074" cy="3573286"/>
          </a:xfrm>
          <a:prstGeom prst="rect">
            <a:avLst/>
          </a:prstGeom>
          <a:solidFill>
            <a:schemeClr val="bg1"/>
          </a:solidFill>
          <a:ln>
            <a:solidFill>
              <a:schemeClr val="tx1"/>
            </a:solidFill>
          </a:ln>
        </p:spPr>
        <p:txBody>
          <a:bodyPr wrap="square">
            <a:spAutoFit/>
          </a:bodyPr>
          <a:lstStyle/>
          <a:p>
            <a:pPr algn="ctr">
              <a:spcAft>
                <a:spcPts val="600"/>
              </a:spcAft>
            </a:pPr>
            <a:endParaRPr kumimoji="0" lang="pl-PL" sz="4000" b="1" i="0" u="none" strike="noStrike" kern="1200" cap="all" spc="-100" normalizeH="0" baseline="0" noProof="0" dirty="0">
              <a:ln>
                <a:noFill/>
              </a:ln>
              <a:effectLst/>
              <a:uLnTx/>
              <a:uFillTx/>
              <a:latin typeface="Arial"/>
              <a:ea typeface="+mj-ea"/>
              <a:cs typeface="+mj-cs"/>
            </a:endParaRPr>
          </a:p>
          <a:p>
            <a:pPr algn="ctr">
              <a:spcAft>
                <a:spcPts val="600"/>
              </a:spcAft>
            </a:pPr>
            <a:r>
              <a:rPr kumimoji="0" lang="en-US" sz="4000" b="1" i="0" u="none" strike="noStrike" kern="1200" cap="all" spc="-100" normalizeH="0" baseline="0" noProof="0" dirty="0">
                <a:ln>
                  <a:noFill/>
                </a:ln>
                <a:effectLst/>
                <a:uLnTx/>
                <a:uFillTx/>
                <a:latin typeface="Arial"/>
                <a:ea typeface="+mj-ea"/>
                <a:cs typeface="+mj-cs"/>
              </a:rPr>
              <a:t>P</a:t>
            </a:r>
            <a:r>
              <a:rPr kumimoji="0" lang="pl-PL" sz="4000" b="1" i="0" u="none" strike="noStrike" kern="1200" cap="all" spc="-100" normalizeH="0" baseline="0" noProof="0" dirty="0">
                <a:ln>
                  <a:noFill/>
                </a:ln>
                <a:effectLst/>
                <a:uLnTx/>
                <a:uFillTx/>
                <a:latin typeface="Arial"/>
                <a:ea typeface="+mj-ea"/>
                <a:cs typeface="+mj-cs"/>
              </a:rPr>
              <a:t>T</a:t>
            </a:r>
            <a:r>
              <a:rPr kumimoji="0" lang="en-US" sz="4000" b="1" i="0" u="none" strike="noStrike" kern="1200" cap="all" spc="-100" normalizeH="0" baseline="0" noProof="0" dirty="0">
                <a:ln>
                  <a:noFill/>
                </a:ln>
                <a:effectLst/>
                <a:uLnTx/>
                <a:uFillTx/>
                <a:latin typeface="Arial"/>
                <a:ea typeface="+mj-ea"/>
                <a:cs typeface="+mj-cs"/>
              </a:rPr>
              <a:t> </a:t>
            </a:r>
            <a:r>
              <a:rPr kumimoji="0" lang="pl-PL" sz="4000" b="1" i="0" u="none" strike="noStrike" kern="1200" cap="all" spc="-100" normalizeH="0" baseline="0" noProof="0" dirty="0">
                <a:ln>
                  <a:noFill/>
                </a:ln>
                <a:effectLst/>
                <a:uLnTx/>
                <a:uFillTx/>
                <a:latin typeface="Arial"/>
                <a:ea typeface="+mj-ea"/>
                <a:cs typeface="+mj-cs"/>
              </a:rPr>
              <a:t>EGALITE</a:t>
            </a:r>
          </a:p>
          <a:p>
            <a:pPr algn="ctr">
              <a:spcAft>
                <a:spcPts val="600"/>
              </a:spcAft>
            </a:pPr>
            <a:endParaRPr lang="pl-PL" sz="4000" b="1" dirty="0">
              <a:latin typeface="+mn-lt"/>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Arial"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Early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warninG</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and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AnaLysIs</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sysTEm</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t>
            </a:r>
            <a:endParaRPr kumimoji="0" lang="pl-PL"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Arial"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for release and dispersion of contaminants</a:t>
            </a:r>
            <a:r>
              <a:rPr kumimoji="0" lang="pl-PL"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a:t>
            </a:r>
          </a:p>
          <a:p>
            <a:pPr algn="just">
              <a:spcAft>
                <a:spcPts val="600"/>
              </a:spcAft>
            </a:pPr>
            <a:endParaRPr lang="en-US" sz="2400" dirty="0">
              <a:latin typeface="+mn-lt"/>
            </a:endParaRPr>
          </a:p>
        </p:txBody>
      </p:sp>
      <p:sp>
        <p:nvSpPr>
          <p:cNvPr id="2" name="pole tekstowe 1">
            <a:extLst>
              <a:ext uri="{FF2B5EF4-FFF2-40B4-BE49-F238E27FC236}">
                <a16:creationId xmlns:a16="http://schemas.microsoft.com/office/drawing/2014/main" id="{84C5D229-E2D6-57DE-80C2-DDF086059831}"/>
              </a:ext>
            </a:extLst>
          </p:cNvPr>
          <p:cNvSpPr txBox="1"/>
          <p:nvPr/>
        </p:nvSpPr>
        <p:spPr>
          <a:xfrm>
            <a:off x="3528789" y="198000"/>
            <a:ext cx="7272808" cy="523220"/>
          </a:xfrm>
          <a:prstGeom prst="rect">
            <a:avLst/>
          </a:prstGeom>
          <a:solidFill>
            <a:schemeClr val="bg1"/>
          </a:solidFill>
          <a:ln>
            <a:solidFill>
              <a:schemeClr val="tx1"/>
            </a:solidFill>
          </a:ln>
        </p:spPr>
        <p:txBody>
          <a:bodyPr wrap="square" rtlCol="0">
            <a:spAutoFit/>
          </a:bodyPr>
          <a:lstStyle/>
          <a:p>
            <a:pPr algn="ctr"/>
            <a:r>
              <a:rPr lang="pl-PL" sz="2800" dirty="0" err="1"/>
              <a:t>Running</a:t>
            </a:r>
            <a:r>
              <a:rPr lang="pl-PL" sz="2800" dirty="0"/>
              <a:t>/</a:t>
            </a:r>
            <a:r>
              <a:rPr lang="pl-PL" sz="2800" dirty="0" err="1"/>
              <a:t>finished</a:t>
            </a:r>
            <a:r>
              <a:rPr lang="pl-PL" sz="2800" dirty="0"/>
              <a:t> PP/</a:t>
            </a:r>
            <a:r>
              <a:rPr lang="pl-PL" sz="2800" dirty="0" err="1"/>
              <a:t>PTs</a:t>
            </a:r>
            <a:endParaRPr lang="pl-PL" sz="2800" dirty="0"/>
          </a:p>
        </p:txBody>
      </p:sp>
    </p:spTree>
    <p:extLst>
      <p:ext uri="{BB962C8B-B14F-4D97-AF65-F5344CB8AC3E}">
        <p14:creationId xmlns:p14="http://schemas.microsoft.com/office/powerpoint/2010/main" val="3279373563"/>
      </p:ext>
    </p:extLst>
  </p:cSld>
  <p:clrMapOvr>
    <a:masterClrMapping/>
  </p:clrMapOvr>
</p:sld>
</file>

<file path=ppt/theme/theme1.xml><?xml version="1.0" encoding="utf-8"?>
<a:theme xmlns:a="http://schemas.openxmlformats.org/drawingml/2006/main" name="Motyw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yw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otyw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8569</TotalTime>
  <Words>3239</Words>
  <Application>Microsoft Office PowerPoint</Application>
  <PresentationFormat>Niestandardowy</PresentationFormat>
  <Paragraphs>369</Paragraphs>
  <Slides>34</Slides>
  <Notes>34</Notes>
  <HiddenSlides>0</HiddenSlides>
  <MMClips>0</MMClips>
  <ScaleCrop>false</ScaleCrop>
  <HeadingPairs>
    <vt:vector size="6" baseType="variant">
      <vt:variant>
        <vt:lpstr>Używane czcionki</vt:lpstr>
      </vt:variant>
      <vt:variant>
        <vt:i4>7</vt:i4>
      </vt:variant>
      <vt:variant>
        <vt:lpstr>Motyw</vt:lpstr>
      </vt:variant>
      <vt:variant>
        <vt:i4>4</vt:i4>
      </vt:variant>
      <vt:variant>
        <vt:lpstr>Tytuły slajdów</vt:lpstr>
      </vt:variant>
      <vt:variant>
        <vt:i4>34</vt:i4>
      </vt:variant>
    </vt:vector>
  </HeadingPairs>
  <TitlesOfParts>
    <vt:vector size="45" baseType="lpstr">
      <vt:lpstr>Arial</vt:lpstr>
      <vt:lpstr>Arial Narrow</vt:lpstr>
      <vt:lpstr>Calibri</vt:lpstr>
      <vt:lpstr>Cambria Math</vt:lpstr>
      <vt:lpstr>Times New Roman</vt:lpstr>
      <vt:lpstr>Verdana</vt:lpstr>
      <vt:lpstr>Wingdings</vt:lpstr>
      <vt:lpstr>Motyw1</vt:lpstr>
      <vt:lpstr>Projekt niestandardowy</vt:lpstr>
      <vt:lpstr>1_Motyw1</vt:lpstr>
      <vt:lpstr>2_Motyw1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IMGW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amadejak</dc:creator>
  <cp:lastModifiedBy>Andrzej Mazur</cp:lastModifiedBy>
  <cp:revision>875</cp:revision>
  <dcterms:created xsi:type="dcterms:W3CDTF">2011-11-16T12:49:04Z</dcterms:created>
  <dcterms:modified xsi:type="dcterms:W3CDTF">2024-09-05T06:25:12Z</dcterms:modified>
</cp:coreProperties>
</file>