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6"/>
  </p:notesMasterIdLst>
  <p:sldIdLst>
    <p:sldId id="10497" r:id="rId6"/>
    <p:sldId id="10501" r:id="rId7"/>
    <p:sldId id="10500" r:id="rId8"/>
    <p:sldId id="10507" r:id="rId9"/>
    <p:sldId id="10509" r:id="rId10"/>
    <p:sldId id="10508" r:id="rId11"/>
    <p:sldId id="10510" r:id="rId12"/>
    <p:sldId id="10511" r:id="rId13"/>
    <p:sldId id="10512" r:id="rId14"/>
    <p:sldId id="10498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7F3A"/>
    <a:srgbClr val="00B4B0"/>
    <a:srgbClr val="009999"/>
    <a:srgbClr val="004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t>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vector graphics&#10;&#10;Description automatically generated">
            <a:extLst>
              <a:ext uri="{FF2B5EF4-FFF2-40B4-BE49-F238E27FC236}">
                <a16:creationId xmlns:a16="http://schemas.microsoft.com/office/drawing/2014/main" id="{8F318DEC-3B86-81C6-11FE-D969BDE13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43" y="0"/>
            <a:ext cx="12348143" cy="6858000"/>
          </a:xfrm>
          <a:prstGeom prst="rect">
            <a:avLst/>
          </a:prstGeom>
        </p:spPr>
      </p:pic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kumimoji="0" sz="36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ANY QUESTIONS?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A6D8591-1CF5-3BE4-379D-A2C4DB989F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52" y="4954118"/>
            <a:ext cx="4408098" cy="1356054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27840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844550" y="1562731"/>
            <a:ext cx="10515600" cy="539547"/>
          </a:xfrm>
          <a:prstGeom prst="rect">
            <a:avLst/>
          </a:prstGeom>
        </p:spPr>
        <p:txBody>
          <a:bodyPr/>
          <a:lstStyle>
            <a:lvl1pPr>
              <a:defRPr kumimoji="0" sz="1800" b="1" i="0" u="none" strike="noStrike" cap="none" spc="0" normalizeH="0" baseline="0" dirty="0">
                <a:ln>
                  <a:noFill/>
                </a:ln>
                <a:solidFill>
                  <a:srgbClr val="00727E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844550" y="4494181"/>
            <a:ext cx="10515600" cy="1326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sz="1500" b="0" i="0" u="none" strike="noStrike" cap="none" spc="0" normalizeH="0" baseline="0" dirty="0">
                <a:ln>
                  <a:noFill/>
                </a:ln>
                <a:solidFill>
                  <a:srgbClr val="00727E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7E73D2EA-3464-4C59-B941-B446F9A92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838201" y="6204538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" name="Shape 93"/>
          <p:cNvSpPr>
            <a:spLocks noGrp="1"/>
          </p:cNvSpPr>
          <p:nvPr>
            <p:ph type="body" idx="10"/>
          </p:nvPr>
        </p:nvSpPr>
        <p:spPr>
          <a:xfrm>
            <a:off x="838201" y="2399960"/>
            <a:ext cx="10515600" cy="1326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sz="1500" b="0" i="0" u="none" strike="noStrike" cap="none" spc="0" normalizeH="0" baseline="0" dirty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92"/>
          <p:cNvSpPr txBox="1">
            <a:spLocks/>
          </p:cNvSpPr>
          <p:nvPr userDrawn="1"/>
        </p:nvSpPr>
        <p:spPr>
          <a:xfrm>
            <a:off x="844550" y="838717"/>
            <a:ext cx="10515600" cy="53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srgbClr val="C07D2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1" y="3900489"/>
            <a:ext cx="10515599" cy="447776"/>
          </a:xfrm>
        </p:spPr>
        <p:txBody>
          <a:bodyPr/>
          <a:lstStyle>
            <a:lvl1pPr marL="0" indent="0">
              <a:buNone/>
              <a:defRPr kumimoji="0" lang="en-US" sz="1800" b="1" i="0" u="none" strike="noStrike" cap="none" spc="0" normalizeH="0" baseline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hape 93">
            <a:extLst>
              <a:ext uri="{FF2B5EF4-FFF2-40B4-BE49-F238E27FC236}">
                <a16:creationId xmlns:a16="http://schemas.microsoft.com/office/drawing/2014/main" id="{6F93502A-B4ED-471F-A49B-42E45D00810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44550" y="899431"/>
            <a:ext cx="10515600" cy="539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2300" b="1" i="0" u="none" strike="noStrike" cap="none" spc="0" normalizeH="0" baseline="0" dirty="0">
                <a:ln>
                  <a:noFill/>
                </a:ln>
                <a:solidFill>
                  <a:srgbClr val="C0872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825612-4C06-D21C-ECD3-7CB68D2656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0803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6CDB90B8-5E19-4613-A0E7-FBAA4D84F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7B7946-BE4F-B3D9-1BC1-43BE6EEF86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300" b="1" i="0" u="none" strike="noStrike" cap="none" spc="0" normalizeH="0" baseline="0" smtClean="0">
                <a:ln>
                  <a:noFill/>
                </a:ln>
                <a:solidFill>
                  <a:srgbClr val="C07D2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‹Nr.›</a:t>
            </a:fld>
            <a:endParaRPr lang="fr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73125" y="2027238"/>
            <a:ext cx="10480675" cy="4200525"/>
          </a:xfrm>
        </p:spPr>
        <p:txBody>
          <a:bodyPr/>
          <a:lstStyle>
            <a:lvl1pPr marL="0" indent="0">
              <a:buNone/>
              <a:defRPr kumimoji="0" lang="en-US" sz="1800" b="1" i="0" u="none" strike="noStrike" cap="none" spc="0" normalizeH="0" baseline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</a:lstStyle>
          <a:p>
            <a:pPr lvl="0"/>
            <a:r>
              <a:rPr lang="en-US"/>
              <a:t>Edit Master text styles (click on increase indent level to have bullet point formatting)</a:t>
            </a:r>
          </a:p>
          <a:p>
            <a:pPr lvl="1"/>
            <a:r>
              <a:rPr lang="en-US"/>
              <a:t>Click to add text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945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5E295304-AFEF-4ADA-BFE0-CC9FF0891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300" b="1" i="0" u="none" strike="noStrike" cap="none" spc="0" normalizeH="0" baseline="0" smtClean="0">
                <a:ln>
                  <a:noFill/>
                </a:ln>
                <a:solidFill>
                  <a:srgbClr val="C07D2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793059" y="6336385"/>
            <a:ext cx="390211" cy="307777"/>
          </a:xfrm>
        </p:spPr>
        <p:txBody>
          <a:bodyPr/>
          <a:lstStyle>
            <a:lvl1pPr algn="ctr">
              <a:defRPr/>
            </a:lvl1pPr>
          </a:lstStyle>
          <a:p>
            <a:fld id="{86CB4B4D-7CA3-9044-876B-883B54F8677D}" type="slidenum">
              <a:rPr lang="fr-BE" smtClean="0"/>
              <a:pPr/>
              <a:t>‹Nr.›</a:t>
            </a:fld>
            <a:endParaRPr lang="fr-B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201" y="2178219"/>
            <a:ext cx="5281612" cy="38814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BE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491378-4BEB-5C23-C080-D610715155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812698" y="2178219"/>
            <a:ext cx="5541102" cy="38814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18007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nburst chart&#10;&#10;Description automatically generated">
            <a:extLst>
              <a:ext uri="{FF2B5EF4-FFF2-40B4-BE49-F238E27FC236}">
                <a16:creationId xmlns:a16="http://schemas.microsoft.com/office/drawing/2014/main" id="{1D969441-A6FF-4B2A-ABF7-E366E7309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448A8D-9BE9-A8AB-661E-9F87194F6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300" b="1" i="0" u="none" strike="noStrike" cap="none" spc="0" normalizeH="0" baseline="0" smtClean="0">
                <a:ln>
                  <a:noFill/>
                </a:ln>
                <a:solidFill>
                  <a:srgbClr val="C07D2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6D575F1-2371-BBC3-ADDE-45BCC8318D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E70008-7A80-D3C8-8679-99201852EE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98415"/>
            <a:ext cx="2363638" cy="72600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2071688"/>
            <a:ext cx="10515600" cy="3959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72565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1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823567C-A458-4E2F-AD2A-951B98C93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300" b="1" i="0" u="none" strike="noStrike" cap="none" spc="0" normalizeH="0" baseline="0" dirty="0" smtClean="0">
                <a:ln>
                  <a:noFill/>
                </a:ln>
                <a:solidFill>
                  <a:srgbClr val="C07D2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190284"/>
            <a:ext cx="263983" cy="269241"/>
          </a:xfrm>
        </p:spPr>
        <p:txBody>
          <a:bodyPr/>
          <a:lstStyle/>
          <a:p>
            <a:fld id="{86CB4B4D-7CA3-9044-876B-883B54F8677D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38200" y="2002952"/>
            <a:ext cx="3268662" cy="32099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BE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E2D2BAF-66FC-C331-DF2C-62A92AADEE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1071" y="2002952"/>
            <a:ext cx="5272088" cy="3278188"/>
          </a:xfrm>
        </p:spPr>
        <p:txBody>
          <a:bodyPr/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457200" indent="0">
              <a:buNone/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143931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-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burst chart&#10;&#10;Description automatically generated">
            <a:extLst>
              <a:ext uri="{FF2B5EF4-FFF2-40B4-BE49-F238E27FC236}">
                <a16:creationId xmlns:a16="http://schemas.microsoft.com/office/drawing/2014/main" id="{3B55AB57-C0F7-4652-99D2-F6B2EBE42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3E57B8-27D8-F230-AC8A-C00BFCC211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13158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right h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4370702-730C-4D37-A555-9F175EF18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F8D562-D3FD-2624-D1A0-C9BB32F543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069963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Secretar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85C44C7-C548-4A93-BC49-B46A372C2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9218" y="6224797"/>
            <a:ext cx="263983" cy="269241"/>
          </a:xfrm>
        </p:spPr>
        <p:txBody>
          <a:bodyPr/>
          <a:lstStyle/>
          <a:p>
            <a:fld id="{86CB4B4D-7CA3-9044-876B-883B54F8677D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Shape 134"/>
          <p:cNvSpPr/>
          <p:nvPr userDrawn="1"/>
        </p:nvSpPr>
        <p:spPr>
          <a:xfrm>
            <a:off x="1079218" y="966919"/>
            <a:ext cx="665050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300" b="1">
                <a:solidFill>
                  <a:srgbClr val="C07D2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CONTACT DETAILS</a:t>
            </a:r>
          </a:p>
        </p:txBody>
      </p:sp>
      <p:sp>
        <p:nvSpPr>
          <p:cNvPr id="6" name="Shape 135"/>
          <p:cNvSpPr/>
          <p:nvPr userDrawn="1"/>
        </p:nvSpPr>
        <p:spPr>
          <a:xfrm>
            <a:off x="1079218" y="2343299"/>
            <a:ext cx="9392269" cy="2689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EIG EUMETNET 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European Meteorological Services' Network</a:t>
            </a:r>
            <a:br>
              <a:rPr>
                <a:solidFill>
                  <a:srgbClr val="004F59"/>
                </a:solidFill>
              </a:rPr>
            </a:br>
            <a:r>
              <a:rPr sz="1700" b="1">
                <a:solidFill>
                  <a:srgbClr val="C08724"/>
                </a:solidFill>
                <a:latin typeface="+mj-lt"/>
                <a:ea typeface="+mj-ea"/>
                <a:cs typeface="+mj-cs"/>
                <a:sym typeface="Helvetica"/>
              </a:rPr>
              <a:t>www.eumetnet.eu</a:t>
            </a:r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 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EIG EUMETNET Secretariat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c/o </a:t>
            </a:r>
            <a:r>
              <a:rPr err="1">
                <a:solidFill>
                  <a:srgbClr val="004F59"/>
                </a:solidFill>
              </a:rPr>
              <a:t>L’Institut</a:t>
            </a:r>
            <a:r>
              <a:rPr>
                <a:solidFill>
                  <a:srgbClr val="004F59"/>
                </a:solidFill>
              </a:rPr>
              <a:t> Royal </a:t>
            </a:r>
            <a:r>
              <a:rPr err="1">
                <a:solidFill>
                  <a:srgbClr val="004F59"/>
                </a:solidFill>
              </a:rPr>
              <a:t>Météorologique</a:t>
            </a:r>
            <a:r>
              <a:rPr>
                <a:solidFill>
                  <a:srgbClr val="004F59"/>
                </a:solidFill>
              </a:rPr>
              <a:t> de </a:t>
            </a:r>
            <a:r>
              <a:rPr err="1">
                <a:solidFill>
                  <a:srgbClr val="004F59"/>
                </a:solidFill>
              </a:rPr>
              <a:t>Belgique</a:t>
            </a:r>
            <a:endParaRPr>
              <a:solidFill>
                <a:srgbClr val="004F59"/>
              </a:solidFill>
            </a:endParaRP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Avenue </a:t>
            </a:r>
            <a:r>
              <a:rPr err="1">
                <a:solidFill>
                  <a:srgbClr val="004F59"/>
                </a:solidFill>
              </a:rPr>
              <a:t>Circulaire</a:t>
            </a:r>
            <a:r>
              <a:rPr>
                <a:solidFill>
                  <a:srgbClr val="004F59"/>
                </a:solidFill>
              </a:rPr>
              <a:t> 3</a:t>
            </a:r>
            <a:br>
              <a:rPr>
                <a:solidFill>
                  <a:srgbClr val="004F59"/>
                </a:solidFill>
              </a:rPr>
            </a:br>
            <a:r>
              <a:rPr>
                <a:solidFill>
                  <a:srgbClr val="004F59"/>
                </a:solidFill>
              </a:rPr>
              <a:t>B-1180 Brussels, Belgium</a:t>
            </a:r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 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Registered Number 0818.801.249 - RPM </a:t>
            </a:r>
            <a:r>
              <a:rPr err="1">
                <a:solidFill>
                  <a:srgbClr val="004F59"/>
                </a:solidFill>
              </a:rPr>
              <a:t>Bruxelles</a:t>
            </a:r>
            <a:endParaRPr>
              <a:solidFill>
                <a:srgbClr val="004F59"/>
              </a:solidFill>
            </a:endParaRPr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 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11393396" y="6581312"/>
            <a:ext cx="9239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fr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79218" y="1751255"/>
            <a:ext cx="4222074" cy="623347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dirty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Name &amp;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79218" y="5029720"/>
            <a:ext cx="4416425" cy="330220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Tel: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2E8CBE-85CE-9872-2215-97D81FCC6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5486400"/>
            <a:ext cx="4416425" cy="369888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27684211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details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0030812-C409-47F8-BBC1-901FB721D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" y="0"/>
            <a:ext cx="121793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9218" y="6224797"/>
            <a:ext cx="263983" cy="269241"/>
          </a:xfrm>
        </p:spPr>
        <p:txBody>
          <a:bodyPr/>
          <a:lstStyle/>
          <a:p>
            <a:fld id="{86CB4B4D-7CA3-9044-876B-883B54F8677D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Shape 134"/>
          <p:cNvSpPr/>
          <p:nvPr userDrawn="1"/>
        </p:nvSpPr>
        <p:spPr>
          <a:xfrm>
            <a:off x="1079218" y="966919"/>
            <a:ext cx="665050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300" b="1">
                <a:solidFill>
                  <a:srgbClr val="C07D2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>
                <a:solidFill>
                  <a:srgbClr val="C08724"/>
                </a:solidFill>
              </a:rPr>
              <a:t>CONTACT DETAILS</a:t>
            </a:r>
          </a:p>
        </p:txBody>
      </p:sp>
      <p:sp>
        <p:nvSpPr>
          <p:cNvPr id="6" name="Shape 135"/>
          <p:cNvSpPr/>
          <p:nvPr userDrawn="1"/>
        </p:nvSpPr>
        <p:spPr>
          <a:xfrm>
            <a:off x="1079218" y="2343299"/>
            <a:ext cx="9392269" cy="118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 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EIG EUMETNET 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4F59"/>
                </a:solidFill>
              </a:rPr>
              <a:t>European Meteorological Services' Network</a:t>
            </a:r>
            <a:br>
              <a:rPr/>
            </a:br>
            <a:r>
              <a:rPr sz="1700" b="1">
                <a:solidFill>
                  <a:srgbClr val="C08724"/>
                </a:solidFill>
                <a:latin typeface="+mj-lt"/>
                <a:ea typeface="+mj-ea"/>
                <a:cs typeface="+mj-cs"/>
                <a:sym typeface="Helvetica"/>
              </a:rPr>
              <a:t>www.eumetnet.eu</a:t>
            </a:r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 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11393396" y="6581312"/>
            <a:ext cx="9239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fr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79218" y="1751255"/>
            <a:ext cx="4222074" cy="623347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dirty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Name &amp;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79218" y="3558027"/>
            <a:ext cx="4416425" cy="330220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Tel: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DD4923-AC63-3DF4-081C-4E61BA34D8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79218" y="4087177"/>
            <a:ext cx="4416425" cy="369888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10351157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xt-page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4130"/>
            <a:ext cx="1218214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300" b="1" i="0" u="none" strike="noStrike" cap="none" spc="0" normalizeH="0" baseline="0" smtClean="0">
                <a:ln>
                  <a:noFill/>
                </a:ln>
                <a:solidFill>
                  <a:srgbClr val="C07D2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2071688"/>
            <a:ext cx="10515600" cy="3959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9048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vector graphics&#10;&#10;Description automatically generated">
            <a:extLst>
              <a:ext uri="{FF2B5EF4-FFF2-40B4-BE49-F238E27FC236}">
                <a16:creationId xmlns:a16="http://schemas.microsoft.com/office/drawing/2014/main" id="{8F318DEC-3B86-81C6-11FE-D969BDE13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43" y="0"/>
            <a:ext cx="12348143" cy="6858000"/>
          </a:xfrm>
          <a:prstGeom prst="rect">
            <a:avLst/>
          </a:prstGeom>
        </p:spPr>
      </p:pic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kumimoji="0" sz="36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ANY QUESTIONS?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A6D8591-1CF5-3BE4-379D-A2C4DB989F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52" y="4954118"/>
            <a:ext cx="4408098" cy="1356054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72562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vector graphics&#10;&#10;Description automatically generated">
            <a:extLst>
              <a:ext uri="{FF2B5EF4-FFF2-40B4-BE49-F238E27FC236}">
                <a16:creationId xmlns:a16="http://schemas.microsoft.com/office/drawing/2014/main" id="{4A3DC696-4E68-BB5F-7602-33B3F93AC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75"/>
            <a:ext cx="12192000" cy="6863550"/>
          </a:xfrm>
          <a:prstGeom prst="rect">
            <a:avLst/>
          </a:prstGeom>
        </p:spPr>
      </p:pic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523999" y="1708030"/>
            <a:ext cx="9224513" cy="1801933"/>
          </a:xfrm>
          <a:prstGeom prst="rect">
            <a:avLst/>
          </a:prstGeom>
        </p:spPr>
        <p:txBody>
          <a:bodyPr anchor="b"/>
          <a:lstStyle>
            <a:lvl1pPr algn="ctr">
              <a:defRPr kumimoji="0" sz="36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kumimoji="0" sz="1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3D08A29-CB4F-03A7-490C-2E4F22F1C1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52" y="5202313"/>
            <a:ext cx="4408098" cy="13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53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73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91844" y="6404479"/>
            <a:ext cx="310339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888888"/>
                </a:solidFill>
                <a:latin typeface="+mj-lt"/>
              </a:defRPr>
            </a:lvl1pPr>
          </a:lstStyle>
          <a:p>
            <a:fld id="{86CB4B4D-7CA3-9044-876B-883B54F8677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697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143" y="980061"/>
            <a:ext cx="9224513" cy="1801933"/>
          </a:xfrm>
        </p:spPr>
        <p:txBody>
          <a:bodyPr lIns="45719" tIns="45720" rIns="45719" bIns="45720" anchor="b">
            <a:normAutofit/>
          </a:bodyPr>
          <a:lstStyle/>
          <a:p>
            <a:r>
              <a:rPr lang="fr-BE" dirty="0"/>
              <a:t>C-SRNWP</a:t>
            </a:r>
            <a:br>
              <a:rPr lang="fr-BE" dirty="0"/>
            </a:br>
            <a:r>
              <a:rPr lang="fr-BE" dirty="0"/>
              <a:t>2024 </a:t>
            </a:r>
            <a:r>
              <a:rPr lang="en-CH" dirty="0"/>
              <a:t>–</a:t>
            </a:r>
            <a:r>
              <a:rPr lang="fr-BE" dirty="0"/>
              <a:t> 2028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524000" y="3429000"/>
            <a:ext cx="9144000" cy="1655763"/>
          </a:xfrm>
        </p:spPr>
        <p:txBody>
          <a:bodyPr lIns="45719" tIns="45720" rIns="45719" bIns="45720" anchor="t">
            <a:normAutofit/>
          </a:bodyPr>
          <a:lstStyle/>
          <a:p>
            <a:r>
              <a:rPr lang="en-US" dirty="0"/>
              <a:t>Chiara Marsigli (DWD, Germany)</a:t>
            </a:r>
          </a:p>
        </p:txBody>
      </p:sp>
    </p:spTree>
    <p:extLst>
      <p:ext uri="{BB962C8B-B14F-4D97-AF65-F5344CB8AC3E}">
        <p14:creationId xmlns:p14="http://schemas.microsoft.com/office/powerpoint/2010/main" val="41682950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75968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28" y="-4135"/>
            <a:ext cx="10515600" cy="1325563"/>
          </a:xfrm>
        </p:spPr>
        <p:txBody>
          <a:bodyPr/>
          <a:lstStyle/>
          <a:p>
            <a:r>
              <a:rPr lang="de-CH" dirty="0"/>
              <a:t>Organisation</a:t>
            </a:r>
            <a:endParaRPr lang="fr-CH" dirty="0"/>
          </a:p>
        </p:txBody>
      </p:sp>
      <p:sp>
        <p:nvSpPr>
          <p:cNvPr id="7" name="Rettangolo 6"/>
          <p:cNvSpPr/>
          <p:nvPr/>
        </p:nvSpPr>
        <p:spPr>
          <a:xfrm>
            <a:off x="351928" y="879228"/>
            <a:ext cx="11608675" cy="440299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1789900" y="3239432"/>
            <a:ext cx="2436748" cy="82012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1812325" y="4143781"/>
            <a:ext cx="2436748" cy="82260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1215104" y="1771952"/>
            <a:ext cx="3361980" cy="32285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729497" y="1785994"/>
            <a:ext cx="2509904" cy="330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7030A0"/>
                </a:solidFill>
              </a:rPr>
              <a:t>SRNWP-EPS </a:t>
            </a:r>
            <a:r>
              <a:rPr lang="it-IT" sz="2400" dirty="0" err="1">
                <a:solidFill>
                  <a:srgbClr val="7030A0"/>
                </a:solidFill>
              </a:rPr>
              <a:t>module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1819797" y="3268838"/>
            <a:ext cx="242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AEMET – co-coordinator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081414" y="3554004"/>
            <a:ext cx="1896728" cy="2257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Alfons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Callado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</a:rPr>
              <a:t>Pallares</a:t>
            </a:r>
            <a:endParaRPr lang="it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 flipH="1">
            <a:off x="1825252" y="4143781"/>
            <a:ext cx="242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Itaf</a:t>
            </a:r>
            <a:r>
              <a:rPr lang="it-IT" dirty="0"/>
              <a:t>-Met – co-coordinator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103837" y="4424359"/>
            <a:ext cx="1876145" cy="21194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Francesca Marcucci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4868597" y="3356077"/>
            <a:ext cx="3285153" cy="1644452"/>
            <a:chOff x="5250582" y="3330906"/>
            <a:chExt cx="4205429" cy="2297462"/>
          </a:xfrm>
        </p:grpSpPr>
        <p:sp>
          <p:nvSpPr>
            <p:cNvPr id="43" name="Rettangolo arrotondato 42"/>
            <p:cNvSpPr/>
            <p:nvPr/>
          </p:nvSpPr>
          <p:spPr>
            <a:xfrm>
              <a:off x="5843011" y="3854877"/>
              <a:ext cx="3225434" cy="1576333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6365843" y="3350323"/>
              <a:ext cx="1820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7030A0"/>
                  </a:solidFill>
                </a:rPr>
                <a:t>PP </a:t>
              </a:r>
              <a:r>
                <a:rPr lang="it-IT" sz="2400" dirty="0" err="1">
                  <a:solidFill>
                    <a:srgbClr val="7030A0"/>
                  </a:solidFill>
                </a:rPr>
                <a:t>module</a:t>
              </a:r>
              <a:endParaRPr lang="it-IT" sz="2400" dirty="0">
                <a:solidFill>
                  <a:srgbClr val="7030A0"/>
                </a:solidFill>
              </a:endParaRPr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6289092" y="4549597"/>
              <a:ext cx="2331578" cy="31573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6289093" y="4928767"/>
              <a:ext cx="2304803" cy="389301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6314384" y="4559599"/>
              <a:ext cx="2539355" cy="42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Stephane </a:t>
              </a:r>
              <a:r>
                <a:rPr lang="it-IT" sz="1400" dirty="0" err="1"/>
                <a:t>Vannitsem</a:t>
              </a:r>
              <a:endParaRPr lang="it-IT" sz="1400" dirty="0"/>
            </a:p>
          </p:txBody>
        </p:sp>
        <p:sp>
          <p:nvSpPr>
            <p:cNvPr id="49" name="CasellaDiTesto 48"/>
            <p:cNvSpPr txBox="1"/>
            <p:nvPr/>
          </p:nvSpPr>
          <p:spPr>
            <a:xfrm flipH="1">
              <a:off x="6043568" y="3878028"/>
              <a:ext cx="2719678" cy="730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RMIB</a:t>
              </a:r>
            </a:p>
            <a:p>
              <a:pPr algn="ctr"/>
              <a:r>
                <a:rPr lang="it-IT" sz="1400" dirty="0" err="1"/>
                <a:t>Coordinating</a:t>
              </a:r>
              <a:r>
                <a:rPr lang="it-IT" sz="1400" dirty="0"/>
                <a:t> </a:t>
              </a:r>
              <a:r>
                <a:rPr lang="it-IT" sz="1400" dirty="0" err="1"/>
                <a:t>Member</a:t>
              </a:r>
              <a:endParaRPr lang="it-IT" sz="1400" dirty="0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6400341" y="4970019"/>
              <a:ext cx="2109923" cy="429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Jonathan </a:t>
              </a:r>
              <a:r>
                <a:rPr lang="it-IT" sz="1400" b="0" i="0" u="none" strike="noStrike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Demaeyer</a:t>
              </a:r>
              <a:endParaRPr lang="it-IT" sz="1400" dirty="0"/>
            </a:p>
          </p:txBody>
        </p:sp>
        <p:sp>
          <p:nvSpPr>
            <p:cNvPr id="44" name="Rettangolo arrotondato 43"/>
            <p:cNvSpPr/>
            <p:nvPr/>
          </p:nvSpPr>
          <p:spPr>
            <a:xfrm>
              <a:off x="5250582" y="3330906"/>
              <a:ext cx="4205429" cy="2297462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48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831972" y="1771952"/>
            <a:ext cx="3308450" cy="1511354"/>
            <a:chOff x="890337" y="1106903"/>
            <a:chExt cx="4018548" cy="2815391"/>
          </a:xfrm>
        </p:grpSpPr>
        <p:sp>
          <p:nvSpPr>
            <p:cNvPr id="41" name="Rettangolo arrotondato 40"/>
            <p:cNvSpPr/>
            <p:nvPr/>
          </p:nvSpPr>
          <p:spPr>
            <a:xfrm>
              <a:off x="890337" y="1106903"/>
              <a:ext cx="4018548" cy="2815391"/>
            </a:xfrm>
            <a:prstGeom prst="roundRect">
              <a:avLst/>
            </a:prstGeom>
            <a:solidFill>
              <a:schemeClr val="bg1">
                <a:alpha val="68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1543062" y="1248890"/>
              <a:ext cx="2723824" cy="598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7030A0"/>
                  </a:solidFill>
                </a:rPr>
                <a:t>C-SRNWP </a:t>
              </a:r>
              <a:r>
                <a:rPr lang="it-IT" sz="2400" dirty="0" err="1">
                  <a:solidFill>
                    <a:srgbClr val="7030A0"/>
                  </a:solidFill>
                </a:rPr>
                <a:t>module</a:t>
              </a:r>
              <a:endParaRPr lang="it-IT" sz="24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8" name="Rettangolo arrotondato 17"/>
          <p:cNvSpPr/>
          <p:nvPr/>
        </p:nvSpPr>
        <p:spPr>
          <a:xfrm>
            <a:off x="1781551" y="2262264"/>
            <a:ext cx="6069445" cy="84396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2579819" y="2317063"/>
            <a:ext cx="4428005" cy="700226"/>
            <a:chOff x="8804745" y="21564"/>
            <a:chExt cx="4751672" cy="978286"/>
          </a:xfrm>
        </p:grpSpPr>
        <p:sp>
          <p:nvSpPr>
            <p:cNvPr id="39" name="CasellaDiTesto 38"/>
            <p:cNvSpPr txBox="1"/>
            <p:nvPr/>
          </p:nvSpPr>
          <p:spPr>
            <a:xfrm flipH="1">
              <a:off x="8804745" y="21564"/>
              <a:ext cx="4751672" cy="4729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DWD- </a:t>
              </a:r>
              <a:r>
                <a:rPr lang="it-IT" sz="1600" dirty="0" err="1"/>
                <a:t>Coordinating</a:t>
              </a:r>
              <a:r>
                <a:rPr lang="it-IT" sz="1600" dirty="0"/>
                <a:t> </a:t>
              </a:r>
              <a:r>
                <a:rPr lang="it-IT" sz="1600" dirty="0" err="1"/>
                <a:t>Member</a:t>
              </a:r>
              <a:endParaRPr lang="it-IT" sz="1600" dirty="0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11203405" y="496844"/>
              <a:ext cx="2037347" cy="5030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i="1" dirty="0" err="1">
                  <a:solidFill>
                    <a:srgbClr val="7030A0"/>
                  </a:solidFill>
                </a:rPr>
                <a:t>Vacant</a:t>
              </a:r>
              <a:r>
                <a:rPr lang="it-IT" sz="1400" dirty="0">
                  <a:solidFill>
                    <a:srgbClr val="7030A0"/>
                  </a:solidFill>
                </a:rPr>
                <a:t> </a:t>
              </a: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2842238" y="2658141"/>
            <a:ext cx="1898570" cy="363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044658" y="2671002"/>
            <a:ext cx="1764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Chiara </a:t>
            </a:r>
            <a:r>
              <a:rPr lang="it-IT" sz="1600" dirty="0" err="1"/>
              <a:t>Marsigli</a:t>
            </a:r>
            <a:endParaRPr lang="it-IT" sz="1600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8730886" y="2952912"/>
            <a:ext cx="2440312" cy="1114372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8873215" y="2532153"/>
            <a:ext cx="1945123" cy="330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7030A0"/>
                </a:solidFill>
              </a:rPr>
              <a:t>E-NWC </a:t>
            </a:r>
            <a:r>
              <a:rPr lang="it-IT" sz="2400" dirty="0" err="1">
                <a:solidFill>
                  <a:srgbClr val="7030A0"/>
                </a:solidFill>
              </a:rPr>
              <a:t>module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9149861" y="3404215"/>
            <a:ext cx="1635286" cy="24483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9142039" y="3718112"/>
            <a:ext cx="1643107" cy="268189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9279043" y="3393721"/>
            <a:ext cx="150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Franziska</a:t>
            </a:r>
            <a:r>
              <a:rPr lang="it-IT" sz="1400" dirty="0"/>
              <a:t> </a:t>
            </a:r>
            <a:r>
              <a:rPr lang="it-IT" sz="1400" dirty="0" err="1"/>
              <a:t>Schmid</a:t>
            </a:r>
            <a:endParaRPr lang="it-IT" sz="1400" dirty="0"/>
          </a:p>
        </p:txBody>
      </p:sp>
      <p:sp>
        <p:nvSpPr>
          <p:cNvPr id="28" name="CasellaDiTesto 27"/>
          <p:cNvSpPr txBox="1"/>
          <p:nvPr/>
        </p:nvSpPr>
        <p:spPr>
          <a:xfrm flipH="1">
            <a:off x="8746530" y="2923527"/>
            <a:ext cx="253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GeoSphere</a:t>
            </a:r>
            <a:r>
              <a:rPr lang="it-IT" sz="1400" dirty="0"/>
              <a:t> Austria</a:t>
            </a:r>
          </a:p>
          <a:p>
            <a:pPr algn="ctr"/>
            <a:r>
              <a:rPr lang="it-IT" sz="1400" dirty="0" err="1"/>
              <a:t>Coordinating</a:t>
            </a:r>
            <a:r>
              <a:rPr lang="it-IT" sz="1400" dirty="0"/>
              <a:t> </a:t>
            </a:r>
            <a:r>
              <a:rPr lang="it-IT" sz="1400" dirty="0" err="1"/>
              <a:t>Member</a:t>
            </a:r>
            <a:endParaRPr lang="it-IT" sz="1400" dirty="0"/>
          </a:p>
        </p:txBody>
      </p:sp>
      <p:sp>
        <p:nvSpPr>
          <p:cNvPr id="29" name="Rettangolo 28"/>
          <p:cNvSpPr/>
          <p:nvPr/>
        </p:nvSpPr>
        <p:spPr>
          <a:xfrm>
            <a:off x="9469775" y="3714142"/>
            <a:ext cx="1141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Aitor</a:t>
            </a:r>
            <a:r>
              <a:rPr lang="it-IT" sz="1400" dirty="0"/>
              <a:t> </a:t>
            </a:r>
            <a:r>
              <a:rPr lang="it-IT" sz="1400" dirty="0" err="1"/>
              <a:t>Atencia</a:t>
            </a:r>
            <a:endParaRPr lang="it-IT" sz="14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452738" y="937700"/>
            <a:ext cx="907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EUMETNET – WEATHER FORECASTING  COOPERATION (E-WFC)</a:t>
            </a:r>
          </a:p>
        </p:txBody>
      </p:sp>
      <p:sp>
        <p:nvSpPr>
          <p:cNvPr id="31" name="CasellaDiTesto 30"/>
          <p:cNvSpPr txBox="1"/>
          <p:nvPr/>
        </p:nvSpPr>
        <p:spPr>
          <a:xfrm flipH="1">
            <a:off x="10261375" y="845267"/>
            <a:ext cx="2270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Legend: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0221460" y="1175806"/>
            <a:ext cx="1230089" cy="23291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10213638" y="1489703"/>
            <a:ext cx="1237910" cy="25199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10350641" y="1131313"/>
            <a:ext cx="110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Manager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10375378" y="1451441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Scientist</a:t>
            </a:r>
            <a:endParaRPr lang="it-IT" sz="1400" dirty="0"/>
          </a:p>
        </p:txBody>
      </p:sp>
      <p:sp>
        <p:nvSpPr>
          <p:cNvPr id="36" name="Rettangolo 35"/>
          <p:cNvSpPr/>
          <p:nvPr/>
        </p:nvSpPr>
        <p:spPr>
          <a:xfrm>
            <a:off x="10233928" y="1794286"/>
            <a:ext cx="1237910" cy="2146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 software </a:t>
            </a:r>
            <a:r>
              <a:rPr lang="it-IT" sz="1100" dirty="0" err="1">
                <a:solidFill>
                  <a:schemeClr val="tx1"/>
                </a:solidFill>
              </a:rPr>
              <a:t>scientist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2090929" y="3810939"/>
            <a:ext cx="1876145" cy="21194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>
                    <a:lumMod val="50000"/>
                  </a:schemeClr>
                </a:solidFill>
              </a:rPr>
              <a:t>vacant</a:t>
            </a:r>
            <a:endParaRPr lang="it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2111219" y="4685024"/>
            <a:ext cx="1876145" cy="21194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>
                    <a:lumMod val="50000"/>
                  </a:schemeClr>
                </a:solidFill>
              </a:rPr>
              <a:t>vacant</a:t>
            </a:r>
            <a:endParaRPr lang="it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8346209" y="2547749"/>
            <a:ext cx="2990982" cy="1644452"/>
          </a:xfrm>
          <a:prstGeom prst="roundRect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8225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 </a:t>
            </a:r>
            <a:r>
              <a:rPr lang="de-CH" dirty="0" err="1"/>
              <a:t>of</a:t>
            </a:r>
            <a:r>
              <a:rPr lang="de-CH" dirty="0"/>
              <a:t> 2024 </a:t>
            </a:r>
            <a:r>
              <a:rPr lang="en-CH" dirty="0"/>
              <a:t>–</a:t>
            </a:r>
            <a:r>
              <a:rPr lang="de-CH" dirty="0"/>
              <a:t> 2028 - </a:t>
            </a:r>
            <a:r>
              <a:rPr lang="de-CH" dirty="0" err="1"/>
              <a:t>aims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82929" y="1403491"/>
            <a:ext cx="10770871" cy="491224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Foster exchanges and cooperation between limited area modeling consortia in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Efficient exchange of information on scientific, technical and operational aspects of NWP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the new challenges for the development of next generation forecasting systems: </a:t>
            </a:r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en-US" b="1" dirty="0"/>
              <a:t>high resolution </a:t>
            </a:r>
            <a:r>
              <a:rPr lang="en-US" dirty="0"/>
              <a:t>and the development of </a:t>
            </a:r>
            <a:r>
              <a:rPr lang="en-US" b="1" dirty="0"/>
              <a:t>Digital Twins</a:t>
            </a:r>
            <a:r>
              <a:rPr lang="en-US" dirty="0"/>
              <a:t>, with a strong link with applications and the end-users; </a:t>
            </a:r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en-US" b="1" dirty="0"/>
              <a:t>AI/ML based method</a:t>
            </a:r>
            <a:r>
              <a:rPr lang="en-US" dirty="0"/>
              <a:t>, where is needed to promote a beneficial interaction with the traditional NWP approaches;</a:t>
            </a:r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en-US" dirty="0"/>
              <a:t>representation of </a:t>
            </a:r>
            <a:r>
              <a:rPr lang="en-US" b="1" dirty="0"/>
              <a:t>uncertainties</a:t>
            </a:r>
            <a:r>
              <a:rPr lang="en-US" dirty="0"/>
              <a:t> in the forecasts with probabilistic and ensemble methods (with SRNWP-EPS).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Ccooperative</a:t>
            </a:r>
            <a:r>
              <a:rPr lang="en-US" dirty="0"/>
              <a:t> effort to address these common challenges, and exploit the synergies with the other Modules.</a:t>
            </a:r>
          </a:p>
        </p:txBody>
      </p:sp>
    </p:spTree>
    <p:extLst>
      <p:ext uri="{BB962C8B-B14F-4D97-AF65-F5344CB8AC3E}">
        <p14:creationId xmlns:p14="http://schemas.microsoft.com/office/powerpoint/2010/main" val="35498242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 </a:t>
            </a:r>
            <a:r>
              <a:rPr lang="de-CH" dirty="0" err="1"/>
              <a:t>of</a:t>
            </a:r>
            <a:r>
              <a:rPr lang="de-CH" dirty="0"/>
              <a:t> 2024 </a:t>
            </a:r>
            <a:r>
              <a:rPr lang="en-CH" dirty="0"/>
              <a:t>–</a:t>
            </a:r>
            <a:r>
              <a:rPr lang="de-CH" dirty="0"/>
              <a:t> 2028 - </a:t>
            </a:r>
            <a:r>
              <a:rPr lang="de-CH" dirty="0" err="1"/>
              <a:t>requirements</a:t>
            </a:r>
            <a:endParaRPr lang="fr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B755A36-B15D-4D57-8B94-C39FB4E2B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14712"/>
              </p:ext>
            </p:extLst>
          </p:nvPr>
        </p:nvGraphicFramePr>
        <p:xfrm>
          <a:off x="248016" y="1231402"/>
          <a:ext cx="11460042" cy="55243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99544">
                  <a:extLst>
                    <a:ext uri="{9D8B030D-6E8A-4147-A177-3AD203B41FA5}">
                      <a16:colId xmlns:a16="http://schemas.microsoft.com/office/drawing/2014/main" val="271902562"/>
                    </a:ext>
                  </a:extLst>
                </a:gridCol>
                <a:gridCol w="2048541">
                  <a:extLst>
                    <a:ext uri="{9D8B030D-6E8A-4147-A177-3AD203B41FA5}">
                      <a16:colId xmlns:a16="http://schemas.microsoft.com/office/drawing/2014/main" val="3395179957"/>
                    </a:ext>
                  </a:extLst>
                </a:gridCol>
                <a:gridCol w="683394">
                  <a:extLst>
                    <a:ext uri="{9D8B030D-6E8A-4147-A177-3AD203B41FA5}">
                      <a16:colId xmlns:a16="http://schemas.microsoft.com/office/drawing/2014/main" val="1572378929"/>
                    </a:ext>
                  </a:extLst>
                </a:gridCol>
                <a:gridCol w="7328563">
                  <a:extLst>
                    <a:ext uri="{9D8B030D-6E8A-4147-A177-3AD203B41FA5}">
                      <a16:colId xmlns:a16="http://schemas.microsoft.com/office/drawing/2014/main" val="2771899464"/>
                    </a:ext>
                  </a:extLst>
                </a:gridCol>
              </a:tblGrid>
              <a:tr h="319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Req no.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Requirement description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Priority </a:t>
                      </a:r>
                      <a:br>
                        <a:rPr lang="en-US" sz="1600" dirty="0">
                          <a:effectLst/>
                        </a:rPr>
                      </a:b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Your Proposal (including methodology statement)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extLst>
                  <a:ext uri="{0D108BD9-81ED-4DB2-BD59-A6C34878D82A}">
                    <a16:rowId xmlns:a16="http://schemas.microsoft.com/office/drawing/2014/main" val="3801365579"/>
                  </a:ext>
                </a:extLst>
              </a:tr>
              <a:tr h="185112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C-SRNWP_1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Ensure efficient exchange of information between Participating Members and European LAM consortia in relation to scientific, technical and operational aspects of NWP.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Communication and exchange; Expert Teams support; enforce the collaboration between the Module Participants on the new challenges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EWGLAM Workshop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reporting about conferences/projects/tables which are outside of the traditional scope of the established Consortia cooperation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follow the </a:t>
                      </a:r>
                      <a:r>
                        <a:rPr lang="en-US" sz="1600" dirty="0" err="1">
                          <a:effectLst/>
                        </a:rPr>
                        <a:t>DestinE</a:t>
                      </a:r>
                      <a:r>
                        <a:rPr lang="en-US" sz="1600" dirty="0">
                          <a:effectLst/>
                        </a:rPr>
                        <a:t> project and keep in contact with the Task Team of STAC&amp;PFAC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extLst>
                  <a:ext uri="{0D108BD9-81ED-4DB2-BD59-A6C34878D82A}">
                    <a16:rowId xmlns:a16="http://schemas.microsoft.com/office/drawing/2014/main" val="920986283"/>
                  </a:ext>
                </a:extLst>
              </a:tr>
              <a:tr h="5577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RU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In case of emerging scientific or technical blocking points or new scientific results), initiate the organization of dedicated workshops within the scientific field in focus.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extLst>
                  <a:ext uri="{0D108BD9-81ED-4DB2-BD59-A6C34878D82A}">
                    <a16:rowId xmlns:a16="http://schemas.microsoft.com/office/drawing/2014/main" val="4175372977"/>
                  </a:ext>
                </a:extLst>
              </a:tr>
              <a:tr h="120315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C-SRNWP_2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Ensure the maintenance of resources (e.g. existing software) and development of new resources under the EUMETNET 'umbrella' to support the NWP community, e.g. in data assimilation (DA) and parametrization.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Compile and update a catalogue of resources also focusing on transversal topics of Digital Twins and AI/ML. </a:t>
                      </a:r>
                      <a:endParaRPr lang="de-DE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Coordinate the maintenance and development of the existing resources (Global Lake Database and the SRNWP Surface Data Pool) - activities important for all LAM consortia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extLst>
                  <a:ext uri="{0D108BD9-81ED-4DB2-BD59-A6C34878D82A}">
                    <a16:rowId xmlns:a16="http://schemas.microsoft.com/office/drawing/2014/main" val="1548754411"/>
                  </a:ext>
                </a:extLst>
              </a:tr>
              <a:tr h="9661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RU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5496" marR="15496" marT="0" marB="0"/>
                </a:tc>
                <a:extLst>
                  <a:ext uri="{0D108BD9-81ED-4DB2-BD59-A6C34878D82A}">
                    <a16:rowId xmlns:a16="http://schemas.microsoft.com/office/drawing/2014/main" val="314733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5407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C-SRNWP Expert Teams</a:t>
            </a:r>
            <a:endParaRPr lang="fr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E17947-A1FC-4831-9474-360344A5C2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2929" y="1403491"/>
            <a:ext cx="10770871" cy="480592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Advisory Expert Team:</a:t>
            </a:r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Consortia Leaders and thematic Expert Teams chairpersons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Thematic Expert Teams:</a:t>
            </a:r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Data assimilation and use of observations</a:t>
            </a:r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de-DE" sz="2600" dirty="0" err="1"/>
              <a:t>Diagnostics</a:t>
            </a:r>
            <a:r>
              <a:rPr lang="de-DE" sz="2600" dirty="0"/>
              <a:t>, </a:t>
            </a:r>
            <a:r>
              <a:rPr lang="de-DE" sz="2600" dirty="0" err="1"/>
              <a:t>validation</a:t>
            </a:r>
            <a:r>
              <a:rPr lang="de-DE" sz="2600" dirty="0"/>
              <a:t> and </a:t>
            </a:r>
            <a:r>
              <a:rPr lang="de-DE" sz="2600" dirty="0" err="1"/>
              <a:t>verification</a:t>
            </a:r>
            <a:endParaRPr lang="de-DE" sz="2600" dirty="0"/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Dynamics and lateral boundary coupling</a:t>
            </a:r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de-DE" sz="2600" dirty="0"/>
              <a:t>Link </a:t>
            </a:r>
            <a:r>
              <a:rPr lang="de-DE" sz="2600" dirty="0" err="1"/>
              <a:t>with</a:t>
            </a:r>
            <a:r>
              <a:rPr lang="de-DE" sz="2600" dirty="0"/>
              <a:t> </a:t>
            </a:r>
            <a:r>
              <a:rPr lang="de-DE" sz="2600" dirty="0" err="1"/>
              <a:t>applications</a:t>
            </a:r>
            <a:endParaRPr lang="de-DE" sz="2600" dirty="0"/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de-DE" sz="2600" dirty="0" err="1"/>
              <a:t>Physical</a:t>
            </a:r>
            <a:r>
              <a:rPr lang="de-DE" sz="2600" dirty="0"/>
              <a:t> </a:t>
            </a:r>
            <a:r>
              <a:rPr lang="de-DE" sz="2600" dirty="0" err="1"/>
              <a:t>parameterisation</a:t>
            </a:r>
            <a:r>
              <a:rPr lang="de-DE" sz="2600" dirty="0"/>
              <a:t> (</a:t>
            </a:r>
            <a:r>
              <a:rPr lang="de-DE" sz="2600" dirty="0" err="1"/>
              <a:t>upper</a:t>
            </a:r>
            <a:r>
              <a:rPr lang="de-DE" sz="2600" dirty="0"/>
              <a:t> </a:t>
            </a:r>
            <a:r>
              <a:rPr lang="de-DE" sz="2600" dirty="0" err="1"/>
              <a:t>air</a:t>
            </a:r>
            <a:r>
              <a:rPr lang="de-DE" sz="2600" dirty="0"/>
              <a:t>)</a:t>
            </a:r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de-DE" sz="2600" dirty="0" err="1"/>
              <a:t>Predictability</a:t>
            </a:r>
            <a:r>
              <a:rPr lang="de-DE" sz="2600" dirty="0"/>
              <a:t> and EPS</a:t>
            </a:r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Surface and soil processes (model and data assimilation)</a:t>
            </a:r>
          </a:p>
          <a:p>
            <a:pPr marL="1181100" lvl="1" indent="-457200">
              <a:buFont typeface="Arial" panose="020B0604020202020204" pitchFamily="34" charset="0"/>
              <a:buChar char="•"/>
            </a:pPr>
            <a:r>
              <a:rPr lang="de-DE" sz="2600" dirty="0"/>
              <a:t>System </a:t>
            </a:r>
            <a:r>
              <a:rPr lang="de-DE" sz="2600" dirty="0" err="1"/>
              <a:t>aspects</a:t>
            </a:r>
            <a:endParaRPr lang="en-US" sz="2600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9A8F24DF-DD8C-4FF8-8AB2-F20EDB296352}"/>
              </a:ext>
            </a:extLst>
          </p:cNvPr>
          <p:cNvSpPr/>
          <p:nvPr/>
        </p:nvSpPr>
        <p:spPr>
          <a:xfrm>
            <a:off x="8165804" y="3111695"/>
            <a:ext cx="3264195" cy="1123710"/>
          </a:xfrm>
          <a:prstGeom prst="roundRect">
            <a:avLst/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This </a:t>
            </a:r>
            <a:r>
              <a:rPr kumimoji="0" lang="de-DE" sz="2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year</a:t>
            </a:r>
            <a:r>
              <a:rPr kumimoji="0" lang="de-DE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@EWGLAM: </a:t>
            </a:r>
            <a:r>
              <a:rPr kumimoji="0" lang="de-DE" sz="2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discussion</a:t>
            </a:r>
            <a:r>
              <a:rPr kumimoji="0" lang="de-DE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on </a:t>
            </a:r>
            <a:r>
              <a:rPr kumimoji="0" lang="de-DE" sz="2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reviewing</a:t>
            </a:r>
            <a:r>
              <a:rPr kumimoji="0" lang="de-DE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de-DE" sz="2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</a:t>
            </a:r>
            <a:r>
              <a:rPr kumimoji="0" lang="de-DE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de-DE" sz="2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role</a:t>
            </a:r>
            <a:r>
              <a:rPr kumimoji="0" lang="de-DE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de-DE" sz="2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of</a:t>
            </a:r>
            <a:r>
              <a:rPr kumimoji="0" lang="de-DE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de-DE" sz="20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</a:t>
            </a:r>
            <a:r>
              <a:rPr kumimoji="0" lang="de-DE" sz="2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Expert Teams</a:t>
            </a:r>
          </a:p>
        </p:txBody>
      </p:sp>
    </p:spTree>
    <p:extLst>
      <p:ext uri="{BB962C8B-B14F-4D97-AF65-F5344CB8AC3E}">
        <p14:creationId xmlns:p14="http://schemas.microsoft.com/office/powerpoint/2010/main" val="1032184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C-SRNWP annual </a:t>
            </a:r>
            <a:r>
              <a:rPr lang="de-DE" dirty="0" err="1"/>
              <a:t>meeting</a:t>
            </a:r>
            <a:r>
              <a:rPr lang="de-DE" dirty="0"/>
              <a:t> – EWGLAM/SRNWP</a:t>
            </a:r>
            <a:endParaRPr lang="fr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38FD5D-8085-49D9-B23B-9043A936C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6" t="12559" r="17326" b="11318"/>
          <a:stretch/>
        </p:blipFill>
        <p:spPr>
          <a:xfrm>
            <a:off x="1796899" y="1329070"/>
            <a:ext cx="8603059" cy="552893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5446A29-6336-4339-BCCA-BCA990C05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96" t="51163" r="22994" b="30078"/>
          <a:stretch/>
        </p:blipFill>
        <p:spPr>
          <a:xfrm>
            <a:off x="950413" y="3838354"/>
            <a:ext cx="10318323" cy="190322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83148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E-WFC Conference: https://enwfc-2024.met.no/</a:t>
            </a:r>
            <a:endParaRPr lang="fr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751C36-613C-4C9C-9A1A-B2CA502F5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" t="12558" r="5466" b="31008"/>
          <a:stretch/>
        </p:blipFill>
        <p:spPr>
          <a:xfrm>
            <a:off x="404042" y="1339705"/>
            <a:ext cx="11355573" cy="38702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5B85AF4-F8E1-402B-8161-4991C13EBE6C}"/>
              </a:ext>
            </a:extLst>
          </p:cNvPr>
          <p:cNvSpPr/>
          <p:nvPr/>
        </p:nvSpPr>
        <p:spPr>
          <a:xfrm>
            <a:off x="595423" y="4649973"/>
            <a:ext cx="3848986" cy="1736643"/>
          </a:xfrm>
          <a:prstGeom prst="roundRect">
            <a:avLst/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C00000"/>
                </a:solidFill>
              </a:rPr>
              <a:t>Nowcasting</a:t>
            </a:r>
            <a:endParaRPr lang="de-DE" sz="24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C00000"/>
                </a:solidFill>
              </a:rPr>
              <a:t>Seamless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predictions</a:t>
            </a:r>
            <a:endParaRPr lang="de-DE" sz="24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C00000"/>
                </a:solidFill>
              </a:rPr>
              <a:t>Ensemble </a:t>
            </a:r>
            <a:r>
              <a:rPr lang="de-DE" sz="2400" dirty="0" err="1">
                <a:solidFill>
                  <a:srgbClr val="C00000"/>
                </a:solidFill>
              </a:rPr>
              <a:t>forecasting</a:t>
            </a:r>
            <a:endParaRPr lang="de-DE" sz="24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C00000"/>
                </a:solidFill>
              </a:rPr>
              <a:t>Post-</a:t>
            </a:r>
            <a:r>
              <a:rPr lang="de-DE" sz="2400" dirty="0" err="1">
                <a:solidFill>
                  <a:srgbClr val="C00000"/>
                </a:solidFill>
              </a:rPr>
              <a:t>processing</a:t>
            </a:r>
            <a:endParaRPr lang="de-DE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72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Short Term Scientific </a:t>
            </a:r>
            <a:r>
              <a:rPr lang="de-DE" dirty="0" err="1"/>
              <a:t>Missions</a:t>
            </a:r>
            <a:endParaRPr lang="fr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55AAE5-16DA-4F05-8657-53AF75BFBC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2929" y="1403491"/>
            <a:ext cx="10770871" cy="48059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Short Term Scientific Missions aim at facilitating cooperative work between scientists of different Met Services and different modelling Consortia, in the framework of the </a:t>
            </a:r>
            <a:r>
              <a:rPr lang="en-US" sz="2400" b="1" dirty="0"/>
              <a:t>E-WFC project</a:t>
            </a:r>
            <a:r>
              <a:rPr lang="en-US" sz="24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We would like to support young scientists who would like to have a short stay in different Met Service to carry out some work in collaboration, for the mutual benefit and of the entire community.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Scientific / technical content of the mission: it should be dedicated to a specific and well defined piece of work, related to the topics of the E-WFC </a:t>
            </a:r>
            <a:r>
              <a:rPr lang="en-US" sz="2400" dirty="0" err="1"/>
              <a:t>Programme</a:t>
            </a:r>
            <a:r>
              <a:rPr lang="en-US" sz="2400" dirty="0"/>
              <a:t>: nowcasting, seamless forecasting, post processing, short range NWP, SRNWP ensemble prediction systems 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91124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866" y="365125"/>
            <a:ext cx="3042671" cy="474847"/>
          </a:xfrm>
        </p:spPr>
        <p:txBody>
          <a:bodyPr>
            <a:normAutofit fontScale="90000"/>
          </a:bodyPr>
          <a:lstStyle/>
          <a:p>
            <a:r>
              <a:rPr lang="de-DE" dirty="0"/>
              <a:t>New </a:t>
            </a:r>
            <a:r>
              <a:rPr lang="de-DE" dirty="0" err="1"/>
              <a:t>website</a:t>
            </a:r>
            <a:r>
              <a:rPr lang="de-DE" dirty="0"/>
              <a:t>: srnwp.eu</a:t>
            </a:r>
            <a:endParaRPr lang="fr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EF38D3-9FAC-41D6-A2D9-B62AC2B1D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" t="12580" r="2587" b="8838"/>
          <a:stretch/>
        </p:blipFill>
        <p:spPr>
          <a:xfrm>
            <a:off x="0" y="1105786"/>
            <a:ext cx="12178067" cy="5560828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F2A6A59-D435-468C-A24B-1C19FF462681}"/>
              </a:ext>
            </a:extLst>
          </p:cNvPr>
          <p:cNvSpPr/>
          <p:nvPr/>
        </p:nvSpPr>
        <p:spPr>
          <a:xfrm>
            <a:off x="8580474" y="217348"/>
            <a:ext cx="3381154" cy="510776"/>
          </a:xfrm>
          <a:prstGeom prst="roundRect">
            <a:avLst/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Many </a:t>
            </a:r>
            <a:r>
              <a:rPr lang="de-DE" sz="2400" dirty="0" err="1">
                <a:solidFill>
                  <a:srgbClr val="C00000"/>
                </a:solidFill>
              </a:rPr>
              <a:t>thanks</a:t>
            </a:r>
            <a:r>
              <a:rPr lang="de-DE" sz="2400" dirty="0">
                <a:solidFill>
                  <a:srgbClr val="C00000"/>
                </a:solidFill>
              </a:rPr>
              <a:t> Theodore!!!</a:t>
            </a:r>
          </a:p>
        </p:txBody>
      </p:sp>
    </p:spTree>
    <p:extLst>
      <p:ext uri="{BB962C8B-B14F-4D97-AF65-F5344CB8AC3E}">
        <p14:creationId xmlns:p14="http://schemas.microsoft.com/office/powerpoint/2010/main" val="4185712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 Template 16_9 Secretariat" id="{2DED92B4-0648-4F2B-9A85-B6FC7A4368CE}" vid="{08C90B49-383A-4EA6-A399-9F17651110AB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1FD0E947631A4FAD868776956B1469" ma:contentTypeVersion="3" ma:contentTypeDescription="Create a new document." ma:contentTypeScope="" ma:versionID="fe1c37a192ae8779b217e100c882e711">
  <xsd:schema xmlns:xsd="http://www.w3.org/2001/XMLSchema" xmlns:xs="http://www.w3.org/2001/XMLSchema" xmlns:p="http://schemas.microsoft.com/office/2006/metadata/properties" xmlns:ns2="3ea84e87-74e4-406e-b534-f62c69d95f84" targetNamespace="http://schemas.microsoft.com/office/2006/metadata/properties" ma:root="true" ma:fieldsID="4bbd9d91347a3a4c787ac6a5f384f31c" ns2:_="">
    <xsd:import namespace="3ea84e87-74e4-406e-b534-f62c69d95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84e87-74e4-406e-b534-f62c69d9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FBEBA9-2B68-41CF-8D05-6271113CC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84e87-74e4-406e-b534-f62c69d95f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0FCE0D-9142-4858-A8CF-77A6435B59F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ea84e87-74e4-406e-b534-f62c69d95f8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5C6058-2C34-4802-AC1C-348AFCC0E3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Breitbild</PresentationFormat>
  <Paragraphs>88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Light</vt:lpstr>
      <vt:lpstr>Office Theme</vt:lpstr>
      <vt:lpstr>1_Office Theme</vt:lpstr>
      <vt:lpstr>C-SRNWP 2024 – 2028</vt:lpstr>
      <vt:lpstr>Organisation</vt:lpstr>
      <vt:lpstr>Summary of 2024 – 2028 - aims</vt:lpstr>
      <vt:lpstr>Summary of 2024 – 2028 - requirements</vt:lpstr>
      <vt:lpstr>C-SRNWP Expert Teams</vt:lpstr>
      <vt:lpstr>C-SRNWP annual meeting – EWGLAM/SRNWP</vt:lpstr>
      <vt:lpstr>E-WFC Conference: https://enwfc-2024.met.no/</vt:lpstr>
      <vt:lpstr>Short Term Scientific Missions</vt:lpstr>
      <vt:lpstr>New website: srnwp.eu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Haefele Alexander</dc:creator>
  <cp:lastModifiedBy>Marsigli Chiara</cp:lastModifiedBy>
  <cp:revision>110</cp:revision>
  <dcterms:modified xsi:type="dcterms:W3CDTF">2024-09-04T20:59:35Z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0x010100D61FD0E947631A4FAD868776956B1469</vt:lpwstr>
  </property>
  <property fmtid="{D5CDD505-2E9C-101B-9397-08002B2CF9AE}" pid="3" name="MediaServiceImageTags">
    <vt:lpwstr/>
  </property>
</Properties>
</file>