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0" r:id="rId3"/>
  </p:sldMasterIdLst>
  <p:notesMasterIdLst>
    <p:notesMasterId r:id="rId33"/>
  </p:notesMasterIdLst>
  <p:handoutMasterIdLst>
    <p:handoutMasterId r:id="rId34"/>
  </p:handoutMasterIdLst>
  <p:sldIdLst>
    <p:sldId id="774" r:id="rId4"/>
    <p:sldId id="302" r:id="rId5"/>
    <p:sldId id="1341" r:id="rId6"/>
    <p:sldId id="1340" r:id="rId7"/>
    <p:sldId id="1342" r:id="rId8"/>
    <p:sldId id="1343" r:id="rId9"/>
    <p:sldId id="1290" r:id="rId10"/>
    <p:sldId id="1333" r:id="rId11"/>
    <p:sldId id="1334" r:id="rId12"/>
    <p:sldId id="1336" r:id="rId13"/>
    <p:sldId id="1337" r:id="rId14"/>
    <p:sldId id="1338" r:id="rId15"/>
    <p:sldId id="1339" r:id="rId16"/>
    <p:sldId id="1294" r:id="rId17"/>
    <p:sldId id="1295" r:id="rId18"/>
    <p:sldId id="1332" r:id="rId19"/>
    <p:sldId id="1282" r:id="rId20"/>
    <p:sldId id="1283" r:id="rId21"/>
    <p:sldId id="1043" r:id="rId22"/>
    <p:sldId id="272" r:id="rId23"/>
    <p:sldId id="1016" r:id="rId24"/>
    <p:sldId id="1042" r:id="rId25"/>
    <p:sldId id="310" r:id="rId26"/>
    <p:sldId id="1293" r:id="rId27"/>
    <p:sldId id="1312" r:id="rId28"/>
    <p:sldId id="1313" r:id="rId29"/>
    <p:sldId id="1345" r:id="rId30"/>
    <p:sldId id="1324" r:id="rId31"/>
    <p:sldId id="1344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00"/>
    <a:srgbClr val="2D4B9B"/>
    <a:srgbClr val="008000"/>
    <a:srgbClr val="0000FF"/>
    <a:srgbClr val="07B7CF"/>
    <a:srgbClr val="C565D5"/>
    <a:srgbClr val="A532B8"/>
    <a:srgbClr val="742B9D"/>
    <a:srgbClr val="6481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5" autoAdjust="0"/>
    <p:restoredTop sz="95986" autoAdjust="0"/>
  </p:normalViewPr>
  <p:slideViewPr>
    <p:cSldViewPr>
      <p:cViewPr varScale="1">
        <p:scale>
          <a:sx n="129" d="100"/>
          <a:sy n="129" d="100"/>
        </p:scale>
        <p:origin x="40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23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04.09.2024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04.09.2024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51b818d3e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" name="Google Shape;52;g2f51b818d3e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81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585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19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49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358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87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f68f7fa3cb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2f68f7fa3c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f9fa2928b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g2bf9fa292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f9fa2928b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g2bf9fa292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088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e80cb9c9e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2be80cb9c9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e80cb9c9e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2be80cb9c9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651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7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1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485611-F4DE-43EB-A1C1-C04B2C9906B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3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825691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2999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de-DE"/>
              <a:t>Untertitel Arial, 22 Punkt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Präsentationstitel Arial, 52 Punkt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/>
              <a:t>Eidgenössisches Departement des Innern EDI</a:t>
            </a:r>
            <a:br>
              <a:rPr lang="de-CH" sz="800"/>
            </a:br>
            <a:r>
              <a:rPr lang="de-CH" sz="800" b="1"/>
              <a:t>Bundesamt für Meteorologie und Klimatologie </a:t>
            </a:r>
            <a:r>
              <a:rPr lang="de-CH" sz="800" b="1" err="1"/>
              <a:t>MeteoSchweiz</a:t>
            </a:r>
            <a:endParaRPr lang="de-CH" sz="80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1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291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0" cap="none" spc="0" normalizeH="0" baseline="0" noProof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Statement Arial normal 18. </a:t>
            </a:r>
            <a:r>
              <a:rPr lang="de-CH" err="1"/>
              <a:t>Feugiamet</a:t>
            </a:r>
            <a:r>
              <a:rPr lang="de-CH"/>
              <a:t> ad </a:t>
            </a:r>
            <a:r>
              <a:rPr lang="de-CH" err="1"/>
              <a:t>delisl</a:t>
            </a:r>
            <a:r>
              <a:rPr lang="de-CH"/>
              <a:t> in </a:t>
            </a:r>
            <a:r>
              <a:rPr lang="de-CH" err="1"/>
              <a:t>hent</a:t>
            </a:r>
            <a:r>
              <a:rPr lang="de-CH"/>
              <a:t> ad </a:t>
            </a:r>
            <a:r>
              <a:rPr lang="de-CH" err="1"/>
              <a:t>estion</a:t>
            </a:r>
            <a:r>
              <a:rPr lang="de-CH"/>
              <a:t> </a:t>
            </a:r>
            <a:r>
              <a:rPr lang="de-CH" err="1"/>
              <a:t>hent</a:t>
            </a:r>
            <a:r>
              <a:rPr lang="de-CH"/>
              <a:t> </a:t>
            </a:r>
            <a:r>
              <a:rPr lang="de-CH" err="1"/>
              <a:t>prat</a:t>
            </a:r>
            <a:r>
              <a:rPr lang="de-CH"/>
              <a:t> </a:t>
            </a:r>
            <a:r>
              <a:rPr lang="de-CH" err="1"/>
              <a:t>lortincilit</a:t>
            </a:r>
            <a:r>
              <a:rPr lang="de-CH"/>
              <a:t> </a:t>
            </a:r>
            <a:r>
              <a:rPr lang="de-CH" err="1"/>
              <a:t>utem</a:t>
            </a:r>
            <a:r>
              <a:rPr lang="de-CH"/>
              <a:t> </a:t>
            </a:r>
            <a:r>
              <a:rPr lang="de-CH" err="1"/>
              <a:t>doloreet</a:t>
            </a:r>
            <a:r>
              <a:rPr lang="de-CH"/>
              <a:t> </a:t>
            </a:r>
            <a:r>
              <a:rPr lang="de-CH" err="1"/>
              <a:t>alisis</a:t>
            </a:r>
            <a:r>
              <a:rPr lang="de-CH"/>
              <a:t> </a:t>
            </a:r>
            <a:r>
              <a:rPr lang="de-CH" err="1"/>
              <a:t>auguerc</a:t>
            </a:r>
            <a:r>
              <a:rPr lang="de-CH"/>
              <a:t> </a:t>
            </a:r>
            <a:r>
              <a:rPr lang="de-CH" err="1"/>
              <a:t>iliquatum</a:t>
            </a:r>
            <a:r>
              <a:rPr lang="de-CH"/>
              <a:t> </a:t>
            </a:r>
            <a:r>
              <a:rPr lang="de-CH" err="1"/>
              <a:t>euipsuscilis</a:t>
            </a:r>
            <a:r>
              <a:rPr lang="de-CH"/>
              <a:t> </a:t>
            </a:r>
            <a:r>
              <a:rPr lang="de-CH" err="1"/>
              <a:t>augue</a:t>
            </a:r>
            <a:r>
              <a:rPr lang="de-CH"/>
              <a:t> do </a:t>
            </a:r>
            <a:r>
              <a:rPr lang="de-CH" err="1"/>
              <a:t>consequipis</a:t>
            </a:r>
            <a:r>
              <a:rPr lang="de-CH"/>
              <a:t> </a:t>
            </a:r>
            <a:r>
              <a:rPr lang="de-CH" err="1"/>
              <a:t>nulputpat</a:t>
            </a:r>
            <a:r>
              <a:rPr lang="de-CH"/>
              <a:t> </a:t>
            </a:r>
            <a:r>
              <a:rPr lang="de-CH" err="1"/>
              <a:t>lum</a:t>
            </a:r>
            <a:r>
              <a:rPr lang="de-CH"/>
              <a:t> </a:t>
            </a:r>
            <a:r>
              <a:rPr lang="de-CH" err="1"/>
              <a:t>dolobore</a:t>
            </a:r>
            <a:r>
              <a:rPr lang="de-CH"/>
              <a:t> </a:t>
            </a:r>
            <a:r>
              <a:rPr lang="de-CH" err="1"/>
              <a:t>diodolorem</a:t>
            </a:r>
            <a:r>
              <a:rPr lang="de-CH"/>
              <a:t> </a:t>
            </a:r>
            <a:r>
              <a:rPr lang="de-CH" err="1"/>
              <a:t>nullam</a:t>
            </a:r>
            <a:r>
              <a:rPr lang="de-CH"/>
              <a:t>, </a:t>
            </a:r>
            <a:r>
              <a:rPr lang="de-CH" err="1"/>
              <a:t>susting</a:t>
            </a:r>
            <a:r>
              <a:rPr lang="de-CH"/>
              <a:t> </a:t>
            </a:r>
            <a:r>
              <a:rPr lang="de-CH" err="1"/>
              <a:t>eumsan</a:t>
            </a:r>
            <a:r>
              <a:rPr lang="de-CH"/>
              <a:t> </a:t>
            </a:r>
            <a:r>
              <a:rPr lang="de-CH" err="1"/>
              <a:t>veliquismod</a:t>
            </a:r>
            <a:r>
              <a:rPr lang="de-CH"/>
              <a:t> </a:t>
            </a:r>
            <a:r>
              <a:rPr lang="de-CH" err="1"/>
              <a:t>mincin</a:t>
            </a:r>
            <a:r>
              <a:rPr lang="de-CH"/>
              <a:t> </a:t>
            </a:r>
            <a:r>
              <a:rPr lang="de-CH" err="1"/>
              <a:t>ulluptat</a:t>
            </a:r>
            <a:r>
              <a:rPr lang="de-CH"/>
              <a:t>. </a:t>
            </a:r>
            <a:r>
              <a:rPr lang="de-CH" err="1"/>
              <a:t>Nulla</a:t>
            </a:r>
            <a:r>
              <a:rPr lang="de-CH"/>
              <a:t> </a:t>
            </a:r>
            <a:r>
              <a:rPr lang="de-CH" err="1"/>
              <a:t>commy</a:t>
            </a:r>
            <a:r>
              <a:rPr lang="de-CH"/>
              <a:t> </a:t>
            </a:r>
            <a:r>
              <a:rPr lang="de-CH" err="1"/>
              <a:t>niam</a:t>
            </a:r>
            <a:r>
              <a:rPr lang="de-CH"/>
              <a:t>, </a:t>
            </a:r>
            <a:r>
              <a:rPr lang="de-CH" err="1"/>
              <a:t>quismodit</a:t>
            </a:r>
            <a:r>
              <a:rPr lang="de-CH"/>
              <a:t> </a:t>
            </a:r>
            <a:r>
              <a:rPr lang="de-CH" err="1"/>
              <a:t>irilit</a:t>
            </a:r>
            <a:r>
              <a:rPr lang="de-CH"/>
              <a:t> </a:t>
            </a:r>
            <a:r>
              <a:rPr lang="de-CH" err="1"/>
              <a:t>incinim</a:t>
            </a:r>
            <a:r>
              <a:rPr lang="de-CH"/>
              <a:t> </a:t>
            </a:r>
            <a:r>
              <a:rPr lang="de-CH" err="1"/>
              <a:t>velisi</a:t>
            </a:r>
            <a:r>
              <a:rPr lang="de-CH"/>
              <a:t> </a:t>
            </a:r>
            <a:r>
              <a:rPr lang="de-CH" err="1"/>
              <a:t>exero</a:t>
            </a:r>
            <a:r>
              <a:rPr lang="de-CH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81346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</a:defRPr>
            </a:lvl2pPr>
            <a:lvl3pPr>
              <a:buClrTx/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de-CH"/>
              <a:t>Grundschrift mit Aufzählung, Arial normal, 16 Punkt</a:t>
            </a:r>
          </a:p>
          <a:p>
            <a:pPr lvl="1"/>
            <a:r>
              <a:rPr lang="de-CH"/>
              <a:t>Ebene zwei, 16 Punkt</a:t>
            </a:r>
          </a:p>
          <a:p>
            <a:pPr lvl="2"/>
            <a:endParaRPr lang="de-CH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/>
              <a:t>Titel, Arial, normal, 32 Punkt</a:t>
            </a:r>
          </a:p>
        </p:txBody>
      </p:sp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030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>
          <p15:clr>
            <a:srgbClr val="FBAE40"/>
          </p15:clr>
        </p15:guide>
        <p15:guide id="2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err="1">
                <a:solidFill>
                  <a:srgbClr val="000000"/>
                </a:solidFill>
                <a:latin typeface="Arial" charset="0"/>
              </a:rPr>
              <a:t>MeteoSvizzera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Via ai Monti 146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CH-6605 Locarno-Monti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T +41 58 460 92 22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err="1">
                <a:solidFill>
                  <a:srgbClr val="000000"/>
                </a:solidFill>
                <a:latin typeface="Arial" charset="0"/>
              </a:rPr>
              <a:t>www.meteosvizzera.ch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7bis, </a:t>
            </a:r>
            <a:r>
              <a:rPr lang="de-DE" sz="1400" err="1">
                <a:solidFill>
                  <a:srgbClr val="000000"/>
                </a:solidFill>
                <a:latin typeface="Arial" charset="0"/>
              </a:rPr>
              <a:t>av</a:t>
            </a:r>
            <a:r>
              <a:rPr lang="de-DE" sz="1400">
                <a:solidFill>
                  <a:srgbClr val="000000"/>
                </a:solidFill>
                <a:latin typeface="Arial" charset="0"/>
              </a:rPr>
              <a:t>. de la </a:t>
            </a:r>
            <a:r>
              <a:rPr lang="de-DE" sz="1400" err="1">
                <a:solidFill>
                  <a:srgbClr val="000000"/>
                </a:solidFill>
                <a:latin typeface="Arial" charset="0"/>
              </a:rPr>
              <a:t>Paix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b="1" err="1">
                <a:solidFill>
                  <a:srgbClr val="000000"/>
                </a:solidFill>
                <a:latin typeface="Arial" charset="0"/>
              </a:rPr>
              <a:t>MétéoSuisse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de-DE" sz="140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de-DE" sz="140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CH-1530 Payerne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err="1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de-DE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217260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err="1">
                <a:solidFill>
                  <a:srgbClr val="000000"/>
                </a:solidFill>
                <a:latin typeface="Arial" charset="0"/>
              </a:rPr>
              <a:t>MeteoSchweiz</a:t>
            </a:r>
            <a:r>
              <a:rPr lang="de-DE" sz="1600" b="1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Operation Center 1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CH-8058 Zürich-Flughafen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srgbClr val="000000"/>
                </a:solidFill>
                <a:latin typeface="Arial" charset="0"/>
              </a:rPr>
              <a:t>T +41 58 460 91 11 www.meteoschweiz.ch</a:t>
            </a:r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911188" y="362579"/>
            <a:ext cx="2011958" cy="523875"/>
            <a:chOff x="911188" y="362579"/>
            <a:chExt cx="2011958" cy="523875"/>
          </a:xfrm>
        </p:grpSpPr>
        <p:pic>
          <p:nvPicPr>
            <p:cNvPr id="17" name="Picture 37" descr="Logo_CMYK_pos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71" y="378454"/>
              <a:ext cx="1997075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460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1">
  <p:cSld name="Vuota 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7986ea93eb_0_9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27986ea93eb_0_9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27986ea93eb_0_9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778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7048500" y="4850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  <p:pic>
        <p:nvPicPr>
          <p:cNvPr id="15" name="Google Shape;1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78750" y="28275"/>
            <a:ext cx="850950" cy="4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382" y="84688"/>
            <a:ext cx="1440001" cy="3074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1"/>
          <p:cNvSpPr/>
          <p:nvPr/>
        </p:nvSpPr>
        <p:spPr>
          <a:xfrm>
            <a:off x="-6900" y="511200"/>
            <a:ext cx="9150900" cy="36000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566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>
  <p:cSld name="Layout personalizzato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7986ea93eb_0_7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05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4">
  <p:cSld name="Titolo e contenuto 4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>
            <a:spLocks noGrp="1"/>
          </p:cNvSpPr>
          <p:nvPr>
            <p:ph type="body" idx="1"/>
          </p:nvPr>
        </p:nvSpPr>
        <p:spPr>
          <a:xfrm>
            <a:off x="272681" y="699675"/>
            <a:ext cx="8594400" cy="4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sldNum" idx="12"/>
          </p:nvPr>
        </p:nvSpPr>
        <p:spPr>
          <a:xfrm>
            <a:off x="7048500" y="485060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  <p:pic>
        <p:nvPicPr>
          <p:cNvPr id="24" name="Google Shape;2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7893" y="55960"/>
            <a:ext cx="971807" cy="512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2"/>
          <p:cNvCxnSpPr/>
          <p:nvPr/>
        </p:nvCxnSpPr>
        <p:spPr>
          <a:xfrm>
            <a:off x="-39200" y="510000"/>
            <a:ext cx="92355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58700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7986ea93eb_0_8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27986ea93eb_0_8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g27986ea93eb_0_8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101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, linea verde" type="blank">
  <p:cSld name="Blank, linea ver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  <p:cxnSp>
        <p:nvCxnSpPr>
          <p:cNvPr id="32" name="Google Shape;32;p20"/>
          <p:cNvCxnSpPr/>
          <p:nvPr/>
        </p:nvCxnSpPr>
        <p:spPr>
          <a:xfrm>
            <a:off x="-39200" y="510000"/>
            <a:ext cx="9235500" cy="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272681" y="699675"/>
            <a:ext cx="8594400" cy="4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46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011678" y="4739302"/>
            <a:ext cx="4137451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ctr">
              <a:defRPr sz="1000">
                <a:solidFill>
                  <a:srgbClr val="2D4B9B"/>
                </a:solidFill>
              </a:defRPr>
            </a:lvl1pPr>
          </a:lstStyle>
          <a:p>
            <a:r>
              <a:rPr lang="de-DE" dirty="0"/>
              <a:t>COSMO </a:t>
            </a:r>
            <a:r>
              <a:rPr lang="de-DE" dirty="0" err="1"/>
              <a:t>consortium</a:t>
            </a:r>
            <a:r>
              <a:rPr lang="de-DE" dirty="0"/>
              <a:t> / KENDA</a:t>
            </a:r>
          </a:p>
          <a:p>
            <a:r>
              <a:rPr lang="de-DE" dirty="0"/>
              <a:t>Obs-SET 2022</a:t>
            </a:r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2106268" y="4739302"/>
            <a:ext cx="4567801" cy="274637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8">
            <a:extLst>
              <a:ext uri="{FF2B5EF4-FFF2-40B4-BE49-F238E27FC236}">
                <a16:creationId xmlns:a16="http://schemas.microsoft.com/office/drawing/2014/main" id="{2D5DEF15-01B3-4742-86EC-488867F9F3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3021" y="0"/>
            <a:ext cx="4579526" cy="710053"/>
          </a:xfrm>
          <a:prstGeom prst="rect">
            <a:avLst/>
          </a:prstGeom>
          <a:solidFill>
            <a:srgbClr val="EFF1F7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1" name="Rectangle 47">
            <a:extLst>
              <a:ext uri="{FF2B5EF4-FFF2-40B4-BE49-F238E27FC236}">
                <a16:creationId xmlns:a16="http://schemas.microsoft.com/office/drawing/2014/main" id="{76D54EFF-7600-4A2A-872A-5658DD83919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472547" y="0"/>
            <a:ext cx="3569018" cy="71004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FF1F7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F9572820-498C-4FFF-BD22-6F59085859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4" y="1"/>
            <a:ext cx="893024" cy="710054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FF1F7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48">
            <a:extLst>
              <a:ext uri="{FF2B5EF4-FFF2-40B4-BE49-F238E27FC236}">
                <a16:creationId xmlns:a16="http://schemas.microsoft.com/office/drawing/2014/main" id="{B89870A9-823F-4DE8-8621-29CA539E89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50124" y="4674811"/>
            <a:ext cx="4645573" cy="468687"/>
          </a:xfrm>
          <a:prstGeom prst="rect">
            <a:avLst/>
          </a:prstGeom>
          <a:solidFill>
            <a:srgbClr val="EBEEF5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Rectangle 47">
            <a:extLst>
              <a:ext uri="{FF2B5EF4-FFF2-40B4-BE49-F238E27FC236}">
                <a16:creationId xmlns:a16="http://schemas.microsoft.com/office/drawing/2014/main" id="{93B55B6F-8C93-482B-8A65-5712D6F567F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6201326" y="4674805"/>
            <a:ext cx="882646" cy="4686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BEEF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8ED51CE3-E04D-4FFD-AE06-6C069B8FD2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674808"/>
            <a:ext cx="1749741" cy="46869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BEEF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de-DE" altLang="de-DE" sz="1800" b="1" i="1" u="none" strike="noStrike" kern="0" cap="none" spc="0" normalizeH="0" baseline="0" noProof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0" descr="NeuLogo_Wortbildmarke_png_rgb_45-75-155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15893"/>
            <a:ext cx="2013966" cy="53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0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6" y="4695818"/>
            <a:ext cx="12239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Foliennummernplatzhalter"/>
          <p:cNvSpPr txBox="1">
            <a:spLocks/>
          </p:cNvSpPr>
          <p:nvPr userDrawn="1"/>
        </p:nvSpPr>
        <p:spPr>
          <a:xfrm>
            <a:off x="835871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2D4B9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8FC84-22FA-4F5E-86B7-A7761BE44B02}" type="slidenum">
              <a:rPr lang="de-DE" sz="1200" smtClean="0"/>
              <a:pPr/>
              <a:t>‹Nr.›</a:t>
            </a:fld>
            <a:endParaRPr lang="de-DE" sz="1200" dirty="0"/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AC0A59E3-2446-4E53-8C1D-6E37E2A23B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0804" y="4737865"/>
            <a:ext cx="19081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186" tIns="43093" rIns="86186" bIns="43093" anchor="ctr"/>
          <a:lstStyle>
            <a:lvl1pPr>
              <a:defRPr kumimoji="1" b="1" i="1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kumimoji="1" b="1" i="1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kumimoji="1" b="1" i="1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kumimoji="1" b="1" i="1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kumimoji="1" b="1" i="1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buClr>
                <a:srgbClr val="FFFFFF"/>
              </a:buClr>
              <a:buFont typeface="Arial" charset="0"/>
              <a:buNone/>
              <a:defRPr/>
            </a:pPr>
            <a:r>
              <a:rPr kumimoji="0" lang="en-GB" altLang="de-DE" sz="700" b="0" baseline="0" dirty="0">
                <a:solidFill>
                  <a:srgbClr val="2D4B9B"/>
                </a:solidFill>
                <a:ea typeface="Lucida Sans Unicode" pitchFamily="34" charset="0"/>
                <a:cs typeface="Lucida Sans Unicode" pitchFamily="34" charset="0"/>
              </a:rPr>
              <a:t>christoph.schraff_at_dwd.de</a:t>
            </a:r>
          </a:p>
        </p:txBody>
      </p:sp>
      <p:sp>
        <p:nvSpPr>
          <p:cNvPr id="24" name="Fußzeilenplatzhalter 2">
            <a:extLst>
              <a:ext uri="{FF2B5EF4-FFF2-40B4-BE49-F238E27FC236}">
                <a16:creationId xmlns:a16="http://schemas.microsoft.com/office/drawing/2014/main" id="{9CAC9112-A07F-4722-B4DD-1ACE3126ECF3}"/>
              </a:ext>
            </a:extLst>
          </p:cNvPr>
          <p:cNvSpPr txBox="1">
            <a:spLocks/>
          </p:cNvSpPr>
          <p:nvPr userDrawn="1"/>
        </p:nvSpPr>
        <p:spPr>
          <a:xfrm>
            <a:off x="2123090" y="4751852"/>
            <a:ext cx="4666112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2D4B9B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WG1 Data Assimilation / KENDA</a:t>
            </a:r>
          </a:p>
          <a:p>
            <a:r>
              <a:rPr lang="de-DE" dirty="0"/>
              <a:t>COSMO GM, Offenbach, 2 – 6 Sept. 2024</a:t>
            </a:r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  <p:sldLayoutId id="2147483692" r:id="rId14"/>
    <p:sldLayoutId id="214748370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5122000" y="4646664"/>
            <a:ext cx="2603077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endParaRPr lang="de-DE" sz="900" b="1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de-CH" sz="90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de-DE" sz="90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172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597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467544" y="987574"/>
            <a:ext cx="8496944" cy="353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0" bIns="35100">
            <a:spAutoFit/>
          </a:bodyPr>
          <a:lstStyle>
            <a:lvl1pPr marL="457200" indent="-457200"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49263"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795463" algn="l"/>
                <a:tab pos="1878013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1" lang="en-GB" sz="2000" b="0" i="0" u="none" strike="noStrike" kern="1200" cap="none" spc="0" normalizeH="0" baseline="0" noProof="0" dirty="0">
                <a:ln w="9525" cap="rnd" cmpd="sng" algn="ctr">
                  <a:solidFill>
                    <a:srgbClr val="00B050"/>
                  </a:solidFill>
                  <a:prstDash val="solid"/>
                  <a:bevel/>
                </a:ln>
                <a:solidFill>
                  <a:srgbClr val="01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KENDAscope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:	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KENDA from Surface to Cloud Observations Progressive Extension 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0" marR="0" lvl="0" indent="0" algn="just" defTabSz="449263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457200" algn="l"/>
                <a:tab pos="914400" algn="l"/>
                <a:tab pos="1795463" algn="l"/>
                <a:tab pos="1878013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			(Sept. 2020 – Aug. 2025)</a:t>
            </a:r>
          </a:p>
          <a:p>
            <a:pPr marL="0" marR="0" lvl="0" indent="0" algn="just" defTabSz="44926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457200" algn="l"/>
                <a:tab pos="914400" algn="l"/>
                <a:tab pos="1828800" algn="l"/>
                <a:tab pos="2157413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Task 1:	algorithmic developments  (operational KENDA;  (C)</a:t>
            </a:r>
            <a:r>
              <a:rPr kumimoji="0" lang="en-US" alt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EnVar</a:t>
            </a: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)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Task 2: 	observations  (from surface to clouds)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2.1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Radar (Z +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Vr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2.2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ground-based GNSS ZTD + STD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2.3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all-sky IR WV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+ VIS radiances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2.4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MTG IRS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2.5  screen-level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obs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(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T2M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, RH2M;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10-m wind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</a:p>
          <a:p>
            <a:pPr marL="0" marR="0" lvl="1" indent="0" algn="just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			2.6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PBL profiling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obs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 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(wind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lidar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, MW radiometer, Raman </a:t>
            </a:r>
            <a:r>
              <a:rPr kumimoji="0" lang="en-US" alt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lidar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, drones, 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towers</a:t>
            </a:r>
            <a:r>
              <a:rPr kumimoji="0" lang="en-US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/>
              </a:rPr>
              <a:t>)</a:t>
            </a:r>
            <a:endParaRPr kumimoji="0" lang="en-US" altLang="de-DE" sz="135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  <a:p>
            <a:pPr marL="203597" marR="0" lvl="0" indent="-203597" algn="just" defTabSz="449263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kumimoji="0" lang="en-US" alt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Task 3:	soil / surface</a:t>
            </a:r>
            <a:endParaRPr kumimoji="0" lang="en-US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331119" y="141685"/>
            <a:ext cx="38885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WG1 / </a:t>
            </a:r>
            <a:r>
              <a:rPr kumimoji="1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KENDAscope</a:t>
            </a:r>
            <a:endParaRPr kumimoji="1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Christoph Schraff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BA03322-04B6-4FEA-AD71-4DB1DB3A56D3}"/>
              </a:ext>
            </a:extLst>
          </p:cNvPr>
          <p:cNvSpPr txBox="1"/>
          <p:nvPr/>
        </p:nvSpPr>
        <p:spPr>
          <a:xfrm rot="20956060">
            <a:off x="6442147" y="1933705"/>
            <a:ext cx="2447284" cy="207749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27000" tIns="0" rIns="27000" bIns="0" rtlCol="0">
            <a:spAutoFit/>
          </a:bodyPr>
          <a:lstStyle/>
          <a:p>
            <a:pPr lvl="0" algn="ctr" defTabSz="449263">
              <a:spcBef>
                <a:spcPts val="1800"/>
              </a:spcBef>
              <a:buClr>
                <a:srgbClr val="000000"/>
              </a:buClr>
              <a:buSzPct val="100000"/>
              <a:tabLst>
                <a:tab pos="342900" algn="l"/>
                <a:tab pos="685800" algn="l"/>
                <a:tab pos="941785" algn="l"/>
                <a:tab pos="161806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  <a:defRPr/>
            </a:pPr>
            <a:r>
              <a:rPr lang="en-US" altLang="de-DE" sz="1350" dirty="0" err="1">
                <a:solidFill>
                  <a:srgbClr val="006600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MeteoSwiss</a:t>
            </a:r>
            <a:r>
              <a:rPr lang="en-US" altLang="de-DE" sz="1350" dirty="0">
                <a:solidFill>
                  <a:srgbClr val="006600"/>
                </a:solidFill>
                <a:latin typeface="Arial" charset="0"/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, ARPAE, CNMCA</a:t>
            </a:r>
            <a:endParaRPr lang="en-US" altLang="de-DE" sz="1200" dirty="0">
              <a:solidFill>
                <a:srgbClr val="006600"/>
              </a:solidFill>
              <a:latin typeface="Arial" charset="0"/>
              <a:ea typeface="Lucida Sans Unicode" pitchFamily="34" charset="0"/>
              <a:cs typeface="Lucida Sans Unicode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2;g2bf9fa2928b_0_0">
            <a:extLst>
              <a:ext uri="{FF2B5EF4-FFF2-40B4-BE49-F238E27FC236}">
                <a16:creationId xmlns:a16="http://schemas.microsoft.com/office/drawing/2014/main" id="{2FDFB957-775B-47C1-B59A-843833FED6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535" y="915566"/>
            <a:ext cx="4091441" cy="403567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bf9fa2928b_0_10"/>
          <p:cNvSpPr/>
          <p:nvPr/>
        </p:nvSpPr>
        <p:spPr>
          <a:xfrm>
            <a:off x="611559" y="555526"/>
            <a:ext cx="8177861" cy="359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	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precipitation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FSS:  Aug. 2022  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(1 – 22 Aug., forecasts every 3 h)</a:t>
            </a:r>
          </a:p>
        </p:txBody>
      </p:sp>
      <p:sp>
        <p:nvSpPr>
          <p:cNvPr id="79" name="Google Shape;79;g2bf9fa2928b_0_10"/>
          <p:cNvSpPr txBox="1"/>
          <p:nvPr/>
        </p:nvSpPr>
        <p:spPr>
          <a:xfrm>
            <a:off x="683569" y="1033822"/>
            <a:ext cx="2880320" cy="35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it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thr = 1.0 mm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g2bf9fa2928b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7980" y="915566"/>
            <a:ext cx="4091441" cy="403567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2bf9fa2928b_0_10"/>
          <p:cNvSpPr txBox="1"/>
          <p:nvPr/>
        </p:nvSpPr>
        <p:spPr>
          <a:xfrm>
            <a:off x="5148064" y="1033822"/>
            <a:ext cx="288032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it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thr = 5.0 mm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3;g2be80cb9c9e_0_0">
            <a:extLst>
              <a:ext uri="{FF2B5EF4-FFF2-40B4-BE49-F238E27FC236}">
                <a16:creationId xmlns:a16="http://schemas.microsoft.com/office/drawing/2014/main" id="{51B5245D-8F67-494A-9DEE-40B7079A5B8D}"/>
              </a:ext>
            </a:extLst>
          </p:cNvPr>
          <p:cNvSpPr/>
          <p:nvPr/>
        </p:nvSpPr>
        <p:spPr>
          <a:xfrm>
            <a:off x="272675" y="72000"/>
            <a:ext cx="6171533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Assimilation of radar volumes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" name="Google Shape;69;g2bf9fa2928b_0_0">
            <a:extLst>
              <a:ext uri="{FF2B5EF4-FFF2-40B4-BE49-F238E27FC236}">
                <a16:creationId xmlns:a16="http://schemas.microsoft.com/office/drawing/2014/main" id="{3914E754-A0A4-4F3A-A1E3-03381028A6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66722" t="3248" r="1597" b="84264"/>
          <a:stretch/>
        </p:blipFill>
        <p:spPr>
          <a:xfrm>
            <a:off x="2331445" y="2355726"/>
            <a:ext cx="2254956" cy="87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90;g2bf9fa2928b_0_20">
            <a:extLst>
              <a:ext uri="{FF2B5EF4-FFF2-40B4-BE49-F238E27FC236}">
                <a16:creationId xmlns:a16="http://schemas.microsoft.com/office/drawing/2014/main" id="{3C23BC2C-68DA-4C57-B02C-6D3DC2BD33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535" y="915566"/>
            <a:ext cx="4091441" cy="403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;g2bf9fa2928b_0_30">
            <a:extLst>
              <a:ext uri="{FF2B5EF4-FFF2-40B4-BE49-F238E27FC236}">
                <a16:creationId xmlns:a16="http://schemas.microsoft.com/office/drawing/2014/main" id="{5A4902D4-3D2B-49C1-ABE2-5783E7BEBF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7980" y="909788"/>
            <a:ext cx="4091441" cy="403567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bf9fa2928b_0_10"/>
          <p:cNvSpPr/>
          <p:nvPr/>
        </p:nvSpPr>
        <p:spPr>
          <a:xfrm>
            <a:off x="611559" y="555526"/>
            <a:ext cx="8177861" cy="359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	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precipitation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 FSS:  May 2023  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(29 April – 18 May, forecasts every 3 h)</a:t>
            </a:r>
          </a:p>
        </p:txBody>
      </p:sp>
      <p:sp>
        <p:nvSpPr>
          <p:cNvPr id="79" name="Google Shape;79;g2bf9fa2928b_0_10"/>
          <p:cNvSpPr txBox="1"/>
          <p:nvPr/>
        </p:nvSpPr>
        <p:spPr>
          <a:xfrm>
            <a:off x="683569" y="1033822"/>
            <a:ext cx="2880320" cy="35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it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thr = 1.0 mm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bf9fa2928b_0_10"/>
          <p:cNvSpPr txBox="1"/>
          <p:nvPr/>
        </p:nvSpPr>
        <p:spPr>
          <a:xfrm>
            <a:off x="5148064" y="1033822"/>
            <a:ext cx="288032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it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thr = 5.0 mm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63;g2be80cb9c9e_0_0">
            <a:extLst>
              <a:ext uri="{FF2B5EF4-FFF2-40B4-BE49-F238E27FC236}">
                <a16:creationId xmlns:a16="http://schemas.microsoft.com/office/drawing/2014/main" id="{51B5245D-8F67-494A-9DEE-40B7079A5B8D}"/>
              </a:ext>
            </a:extLst>
          </p:cNvPr>
          <p:cNvSpPr/>
          <p:nvPr/>
        </p:nvSpPr>
        <p:spPr>
          <a:xfrm>
            <a:off x="272675" y="72000"/>
            <a:ext cx="6171533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Assimilation of radar volumes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" name="Google Shape;69;g2bf9fa2928b_0_0">
            <a:extLst>
              <a:ext uri="{FF2B5EF4-FFF2-40B4-BE49-F238E27FC236}">
                <a16:creationId xmlns:a16="http://schemas.microsoft.com/office/drawing/2014/main" id="{3914E754-A0A4-4F3A-A1E3-03381028A6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66722" t="3248" r="1597" b="84264"/>
          <a:stretch/>
        </p:blipFill>
        <p:spPr>
          <a:xfrm>
            <a:off x="2331445" y="2355726"/>
            <a:ext cx="2254956" cy="876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22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be80cb9c9e_0_123"/>
          <p:cNvSpPr/>
          <p:nvPr/>
        </p:nvSpPr>
        <p:spPr>
          <a:xfrm>
            <a:off x="773208" y="556170"/>
            <a:ext cx="7399192" cy="359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u</a:t>
            </a:r>
            <a:r>
              <a:rPr kumimoji="0" lang="it" sz="18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pper-air temperature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5" name="Google Shape;105;g2be80cb9c9e_0_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75" y="1263805"/>
            <a:ext cx="4138200" cy="316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be80cb9c9e_0_1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3025" y="1263807"/>
            <a:ext cx="4138200" cy="316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be80cb9c9e_0_123"/>
          <p:cNvSpPr txBox="1"/>
          <p:nvPr/>
        </p:nvSpPr>
        <p:spPr>
          <a:xfrm>
            <a:off x="148031" y="872674"/>
            <a:ext cx="43185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RMSE(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conv+LHN</a:t>
            </a: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  –  RMSE(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conv+LHN+radvol</a:t>
            </a: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be80cb9c9e_0_123"/>
          <p:cNvSpPr txBox="1"/>
          <p:nvPr/>
        </p:nvSpPr>
        <p:spPr>
          <a:xfrm>
            <a:off x="148075" y="4419730"/>
            <a:ext cx="43185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Positive values (green): 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conv+LHN+radvol</a:t>
            </a: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better than 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conv+LHN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2be80cb9c9e_0_123"/>
          <p:cNvSpPr txBox="1"/>
          <p:nvPr/>
        </p:nvSpPr>
        <p:spPr>
          <a:xfrm>
            <a:off x="4662881" y="872674"/>
            <a:ext cx="43185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RMSE(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conv+LHN</a:t>
            </a: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  –  RMSE(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conv+radvol</a:t>
            </a: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2be80cb9c9e_0_123"/>
          <p:cNvSpPr txBox="1"/>
          <p:nvPr/>
        </p:nvSpPr>
        <p:spPr>
          <a:xfrm>
            <a:off x="4643875" y="4419730"/>
            <a:ext cx="43185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Positive values (green): 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conv+radvol</a:t>
            </a: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     better than </a:t>
            </a:r>
            <a:r>
              <a:rPr kumimoji="0" lang="it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conv+LHN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63;g2be80cb9c9e_0_0">
            <a:extLst>
              <a:ext uri="{FF2B5EF4-FFF2-40B4-BE49-F238E27FC236}">
                <a16:creationId xmlns:a16="http://schemas.microsoft.com/office/drawing/2014/main" id="{E3CEFAED-42DF-4C44-AF06-1726E06AC239}"/>
              </a:ext>
            </a:extLst>
          </p:cNvPr>
          <p:cNvSpPr/>
          <p:nvPr/>
        </p:nvSpPr>
        <p:spPr>
          <a:xfrm>
            <a:off x="272675" y="72000"/>
            <a:ext cx="6171533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Assimilation of radar volumes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3;g2be80cb9c9e_0_0">
            <a:extLst>
              <a:ext uri="{FF2B5EF4-FFF2-40B4-BE49-F238E27FC236}">
                <a16:creationId xmlns:a16="http://schemas.microsoft.com/office/drawing/2014/main" id="{E3CEFAED-42DF-4C44-AF06-1726E06AC239}"/>
              </a:ext>
            </a:extLst>
          </p:cNvPr>
          <p:cNvSpPr/>
          <p:nvPr/>
        </p:nvSpPr>
        <p:spPr>
          <a:xfrm>
            <a:off x="272675" y="72000"/>
            <a:ext cx="6171533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Assimilation of radar volumes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" name="Google Shape;138;g2a665e0fab4_2_0">
            <a:extLst>
              <a:ext uri="{FF2B5EF4-FFF2-40B4-BE49-F238E27FC236}">
                <a16:creationId xmlns:a16="http://schemas.microsoft.com/office/drawing/2014/main" id="{2B010612-32A2-48ED-AF5A-902AC2C334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" t="-2" r="34107" b="56758"/>
          <a:stretch/>
        </p:blipFill>
        <p:spPr>
          <a:xfrm>
            <a:off x="4662670" y="630200"/>
            <a:ext cx="4392000" cy="19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4;g2a665e0fab4_2_13">
            <a:extLst>
              <a:ext uri="{FF2B5EF4-FFF2-40B4-BE49-F238E27FC236}">
                <a16:creationId xmlns:a16="http://schemas.microsoft.com/office/drawing/2014/main" id="{0150D8DC-018B-4905-9472-9DBBCB3B7B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" t="3716" r="34107" b="50594"/>
          <a:stretch/>
        </p:blipFill>
        <p:spPr>
          <a:xfrm>
            <a:off x="4644496" y="2571750"/>
            <a:ext cx="4392000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9;g2bf9fa2928b_0_0">
            <a:extLst>
              <a:ext uri="{FF2B5EF4-FFF2-40B4-BE49-F238E27FC236}">
                <a16:creationId xmlns:a16="http://schemas.microsoft.com/office/drawing/2014/main" id="{6E1DB3BE-F80F-47FE-A252-9A2CA8AA9FF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66722" t="3248" r="1597" b="84264"/>
          <a:stretch/>
        </p:blipFill>
        <p:spPr>
          <a:xfrm>
            <a:off x="5451119" y="2211711"/>
            <a:ext cx="1497145" cy="5822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0;g2f68f7fa3cb_0_48">
            <a:extLst>
              <a:ext uri="{FF2B5EF4-FFF2-40B4-BE49-F238E27FC236}">
                <a16:creationId xmlns:a16="http://schemas.microsoft.com/office/drawing/2014/main" id="{BD441EF3-153C-4B9D-B451-2E7179AE7C38}"/>
              </a:ext>
            </a:extLst>
          </p:cNvPr>
          <p:cNvSpPr txBox="1">
            <a:spLocks/>
          </p:cNvSpPr>
          <p:nvPr/>
        </p:nvSpPr>
        <p:spPr>
          <a:xfrm>
            <a:off x="197502" y="414586"/>
            <a:ext cx="4446506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assimilation of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3-D radar Z +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improves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447675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precip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upper-air, T2M, RH2M, 10-m wind …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impact of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LHN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(if in addition to 3-D radar data)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positive 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precip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 DA cycle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Symbol" panose="05050102010706020507" pitchFamily="18" charset="2"/>
              </a:rPr>
              <a:t>  soil moisture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Symbol" panose="05050102010706020507" pitchFamily="18" charset="2"/>
              </a:rPr>
              <a:t>mixed on forecasts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44767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(note: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 LETKF update as in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Sinfony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RUC)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80;g2f68f7fa3cb_0_48">
            <a:extLst>
              <a:ext uri="{FF2B5EF4-FFF2-40B4-BE49-F238E27FC236}">
                <a16:creationId xmlns:a16="http://schemas.microsoft.com/office/drawing/2014/main" id="{2ADB7D82-60C1-4A78-8E39-651BACC213D3}"/>
              </a:ext>
            </a:extLst>
          </p:cNvPr>
          <p:cNvSpPr txBox="1">
            <a:spLocks/>
          </p:cNvSpPr>
          <p:nvPr/>
        </p:nvSpPr>
        <p:spPr>
          <a:xfrm>
            <a:off x="197502" y="2658160"/>
            <a:ext cx="4518514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ymbol" panose="05050102010706020507" pitchFamily="18" charset="2"/>
              <a:buChar char="®"/>
              <a:tabLst>
                <a:tab pos="447675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ongoing work on LHN:  parameter tuning, QC,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447675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SRI quality index by Civil Protection …</a:t>
            </a:r>
          </a:p>
        </p:txBody>
      </p:sp>
      <p:pic>
        <p:nvPicPr>
          <p:cNvPr id="15" name="Google Shape;157;g2f61b3eae29_1_11">
            <a:extLst>
              <a:ext uri="{FF2B5EF4-FFF2-40B4-BE49-F238E27FC236}">
                <a16:creationId xmlns:a16="http://schemas.microsoft.com/office/drawing/2014/main" id="{36EF5E1F-2860-438E-8072-A41478364FE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7851" t="6046" b="5593"/>
          <a:stretch/>
        </p:blipFill>
        <p:spPr>
          <a:xfrm>
            <a:off x="683563" y="3219822"/>
            <a:ext cx="2839353" cy="187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80;g2f68f7fa3cb_0_48">
            <a:extLst>
              <a:ext uri="{FF2B5EF4-FFF2-40B4-BE49-F238E27FC236}">
                <a16:creationId xmlns:a16="http://schemas.microsoft.com/office/drawing/2014/main" id="{C18B6FEC-342C-488D-9820-E5BB0E261008}"/>
              </a:ext>
            </a:extLst>
          </p:cNvPr>
          <p:cNvSpPr txBox="1">
            <a:spLocks/>
          </p:cNvSpPr>
          <p:nvPr/>
        </p:nvSpPr>
        <p:spPr>
          <a:xfrm>
            <a:off x="545682" y="4799105"/>
            <a:ext cx="2592288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447675" algn="l"/>
              </a:tabLst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Surface rainfall intensity quality index</a:t>
            </a:r>
          </a:p>
        </p:txBody>
      </p:sp>
    </p:spTree>
    <p:extLst>
      <p:ext uri="{BB962C8B-B14F-4D97-AF65-F5344CB8AC3E}">
        <p14:creationId xmlns:p14="http://schemas.microsoft.com/office/powerpoint/2010/main" val="4017054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D9FEB1-D37C-4703-86D1-162758D63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2.1:	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3-D radar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reflectivity + radial velocity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2451E0-5E4C-4B57-9AFF-974EA11056F7}"/>
              </a:ext>
            </a:extLst>
          </p:cNvPr>
          <p:cNvSpPr txBox="1">
            <a:spLocks/>
          </p:cNvSpPr>
          <p:nvPr/>
        </p:nvSpPr>
        <p:spPr bwMode="auto">
          <a:xfrm>
            <a:off x="269508" y="771550"/>
            <a:ext cx="88389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00025" indent="-200025" defTabSz="685800">
              <a:spcBef>
                <a:spcPts val="900"/>
              </a:spcBef>
              <a:tabLst>
                <a:tab pos="1346597" algn="l"/>
                <a:tab pos="1614488" algn="l"/>
              </a:tabLst>
              <a:defRPr/>
            </a:pPr>
            <a:r>
              <a:rPr lang="en-GB" sz="1350" dirty="0" err="1">
                <a:solidFill>
                  <a:srgbClr val="000000"/>
                </a:solidFill>
                <a:ea typeface="ＭＳ Ｐゴシック"/>
              </a:rPr>
              <a:t>Sinfony</a:t>
            </a:r>
            <a:r>
              <a:rPr lang="en-GB" sz="1350" dirty="0">
                <a:solidFill>
                  <a:srgbClr val="000000"/>
                </a:solidFill>
                <a:ea typeface="ＭＳ Ｐゴシック"/>
              </a:rPr>
              <a:t>-RUC: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GB" sz="135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en-GB" sz="12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 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	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adjustment to 2-moment microphysics, tuning EMVORADO    </a:t>
            </a:r>
            <a:r>
              <a:rPr lang="en-GB" sz="1050" dirty="0">
                <a:solidFill>
                  <a:srgbClr val="FFFFFF">
                    <a:lumMod val="50000"/>
                  </a:srgbClr>
                </a:solidFill>
                <a:ea typeface="ＭＳ Ｐゴシック"/>
              </a:rPr>
              <a:t>(</a:t>
            </a:r>
            <a:r>
              <a:rPr lang="en-GB" sz="1050" i="1" dirty="0">
                <a:solidFill>
                  <a:srgbClr val="FFFFFF">
                    <a:lumMod val="50000"/>
                  </a:srgbClr>
                </a:solidFill>
                <a:ea typeface="ＭＳ Ｐゴシック"/>
              </a:rPr>
              <a:t>Alberto de </a:t>
            </a:r>
            <a:r>
              <a:rPr lang="en-GB" sz="1050" i="1" dirty="0" err="1">
                <a:solidFill>
                  <a:srgbClr val="FFFFFF">
                    <a:lumMod val="50000"/>
                  </a:srgbClr>
                </a:solidFill>
                <a:ea typeface="ＭＳ Ｐゴシック"/>
              </a:rPr>
              <a:t>Lozar</a:t>
            </a:r>
            <a:r>
              <a:rPr lang="en-GB" sz="1050" i="1" dirty="0">
                <a:solidFill>
                  <a:srgbClr val="FFFFFF">
                    <a:lumMod val="50000"/>
                  </a:srgbClr>
                </a:solidFill>
                <a:ea typeface="ＭＳ Ｐゴシック"/>
              </a:rPr>
              <a:t>, … </a:t>
            </a:r>
            <a:r>
              <a:rPr lang="en-GB" sz="1050" dirty="0">
                <a:solidFill>
                  <a:srgbClr val="FFFFFF">
                    <a:lumMod val="50000"/>
                  </a:srgbClr>
                </a:solidFill>
                <a:ea typeface="ＭＳ Ｐゴシック"/>
                <a:sym typeface="Symbol" panose="05050102010706020507" pitchFamily="18" charset="2"/>
              </a:rPr>
              <a:t>)</a:t>
            </a:r>
            <a:endParaRPr lang="en-GB" sz="1050" dirty="0">
              <a:solidFill>
                <a:srgbClr val="FFFFFF">
                  <a:lumMod val="50000"/>
                </a:srgbClr>
              </a:solidFill>
              <a:ea typeface="ＭＳ Ｐゴシック"/>
            </a:endParaRPr>
          </a:p>
          <a:p>
            <a:pPr marL="300038" lvl="1" indent="0" defTabSz="685800">
              <a:spcBef>
                <a:spcPts val="900"/>
              </a:spcBef>
              <a:buClrTx/>
              <a:buFontTx/>
              <a:buNone/>
              <a:tabLst>
                <a:tab pos="1346597" algn="l"/>
                <a:tab pos="1614488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en-GB" sz="12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 	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use of Nowcasting radar data in 1</a:t>
            </a:r>
            <a:r>
              <a:rPr lang="en-GB" sz="1200" baseline="30000" dirty="0">
                <a:solidFill>
                  <a:srgbClr val="000000"/>
                </a:solidFill>
                <a:ea typeface="ＭＳ Ｐゴシック"/>
              </a:rPr>
              <a:t>st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 hour via LHN not yet beneficial (further tuning required)  </a:t>
            </a:r>
            <a:r>
              <a:rPr lang="en-GB" sz="1050" i="1" dirty="0">
                <a:solidFill>
                  <a:srgbClr val="FFFFFF">
                    <a:lumMod val="50000"/>
                  </a:srgbClr>
                </a:solidFill>
                <a:ea typeface="ＭＳ Ｐゴシック"/>
              </a:rPr>
              <a:t>(Klaus Stephan)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1739833-E9A7-4617-A551-F36F5565578D}"/>
              </a:ext>
            </a:extLst>
          </p:cNvPr>
          <p:cNvGrpSpPr/>
          <p:nvPr/>
        </p:nvGrpSpPr>
        <p:grpSpPr>
          <a:xfrm>
            <a:off x="251519" y="2277915"/>
            <a:ext cx="8640961" cy="2348882"/>
            <a:chOff x="251519" y="2277915"/>
            <a:chExt cx="8640961" cy="234888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E3CC8C86-3600-466A-B61B-C38E47239E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1519" y="2446396"/>
              <a:ext cx="5159809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0" tIns="0" rIns="0" bIns="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200025" marR="0" lvl="0" indent="-200025" algn="l" defTabSz="6858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1346597" algn="l"/>
                </a:tabLst>
                <a:defRPr/>
              </a:pPr>
              <a:r>
                <a:rPr kumimoji="0" lang="en-GB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ICON-D2 + RUC:  work on use of foreign radars  </a:t>
              </a: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(</a:t>
              </a:r>
              <a:r>
                <a:rPr kumimoji="0" lang="en-GB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Klaus Stephan</a:t>
              </a: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)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: </a:t>
              </a:r>
            </a:p>
            <a:p>
              <a:pPr marL="534591" marR="0" lvl="1" indent="-196454" algn="l" defTabSz="685800" rtl="0" eaLnBrk="0" fontAlgn="base" latinLnBrk="0" hangingPunct="0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-"/>
                <a:tabLst>
                  <a:tab pos="200025" algn="l"/>
                  <a:tab pos="1346597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very heterogeneous data / scan strategies</a:t>
              </a:r>
            </a:p>
            <a:p>
              <a:pPr marL="338138" marR="0" lvl="1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0025" algn="l"/>
                  <a:tab pos="538163" algn="l"/>
                  <a:tab pos="1346597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	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sym typeface="Symbol" panose="05050102010706020507" pitchFamily="18" charset="2"/>
                </a:rPr>
                <a:t>  evaluate country-wise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</a:t>
              </a:r>
            </a:p>
            <a:p>
              <a:pPr marL="538163" marR="0" lvl="1" indent="-200025" algn="l" defTabSz="685800" rtl="0" eaLnBrk="0" fontAlgn="base" latinLnBrk="0" hangingPunct="0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Tx/>
                <a:buSzTx/>
                <a:buFont typeface="Symbol" panose="05050102010706020507" pitchFamily="18" charset="2"/>
                <a:buChar char="-"/>
                <a:tabLst>
                  <a:tab pos="200025" algn="l"/>
                  <a:tab pos="1346597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start with (17)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C79B6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French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(C-band) radars (Z +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Vr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):</a:t>
              </a:r>
            </a:p>
            <a:p>
              <a:pPr marL="338138" marR="0" lvl="1" indent="0" algn="l" defTabSz="685800" rtl="0" eaLnBrk="0" fontAlgn="base" latinLnBrk="0" hangingPunct="0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0025" algn="l"/>
                  <a:tab pos="534591" algn="l"/>
                  <a:tab pos="809625" algn="l"/>
                  <a:tab pos="1346597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	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sym typeface="Symbol" panose="05050102010706020507" pitchFamily="18" charset="2"/>
                </a:rPr>
                <a:t> 	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positive impact on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precip</a:t>
              </a:r>
              <a:r>
                <a:rPr lang="en-GB" sz="1200" kern="0" dirty="0">
                  <a:solidFill>
                    <a:srgbClr val="000000"/>
                  </a:solidFill>
                  <a:latin typeface="Arial"/>
                  <a:ea typeface="ＭＳ Ｐゴシック"/>
                </a:rPr>
                <a:t>    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(particularly w/o LHN)</a:t>
              </a:r>
              <a:endParaRPr kumimoji="0" lang="en-GB" sz="9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1B01DF58-F76A-4944-B4B4-D7D74E5B35F5}"/>
                </a:ext>
              </a:extLst>
            </p:cNvPr>
            <p:cNvGrpSpPr/>
            <p:nvPr/>
          </p:nvGrpSpPr>
          <p:grpSpPr>
            <a:xfrm>
              <a:off x="4355976" y="2277915"/>
              <a:ext cx="4536504" cy="2348882"/>
              <a:chOff x="2981030" y="3236400"/>
              <a:chExt cx="6048673" cy="3131842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2C478450-89BD-4C0F-A2C3-A4CD4ADC28A8}"/>
                  </a:ext>
                </a:extLst>
              </p:cNvPr>
              <p:cNvGrpSpPr/>
              <p:nvPr/>
            </p:nvGrpSpPr>
            <p:grpSpPr>
              <a:xfrm>
                <a:off x="4283967" y="3236400"/>
                <a:ext cx="4745736" cy="3131842"/>
                <a:chOff x="4283967" y="3236400"/>
                <a:chExt cx="4745736" cy="3131842"/>
              </a:xfrm>
            </p:grpSpPr>
            <p:pic>
              <p:nvPicPr>
                <p:cNvPr id="13" name="Grafik 12">
                  <a:extLst>
                    <a:ext uri="{FF2B5EF4-FFF2-40B4-BE49-F238E27FC236}">
                      <a16:creationId xmlns:a16="http://schemas.microsoft.com/office/drawing/2014/main" id="{A70D538A-B86B-4086-9310-C639F60AAE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5822" b="-787"/>
                <a:stretch/>
              </p:blipFill>
              <p:spPr>
                <a:xfrm>
                  <a:off x="4283967" y="3236400"/>
                  <a:ext cx="4745736" cy="2826512"/>
                </a:xfrm>
                <a:prstGeom prst="rect">
                  <a:avLst/>
                </a:prstGeom>
              </p:spPr>
            </p:pic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546A474B-3E0B-4D1D-BEC6-15876CB2CB81}"/>
                    </a:ext>
                  </a:extLst>
                </p:cNvPr>
                <p:cNvSpPr txBox="1"/>
                <p:nvPr/>
              </p:nvSpPr>
              <p:spPr>
                <a:xfrm>
                  <a:off x="4499992" y="3365031"/>
                  <a:ext cx="1769443" cy="307776"/>
                </a:xfrm>
                <a:prstGeom prst="rect">
                  <a:avLst/>
                </a:prstGeom>
                <a:solidFill>
                  <a:srgbClr val="EBF7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858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with French radars</a:t>
                  </a:r>
                </a:p>
              </p:txBody>
            </p:sp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D9EA850B-2007-45F4-846B-BC971CC49A27}"/>
                    </a:ext>
                  </a:extLst>
                </p:cNvPr>
                <p:cNvSpPr txBox="1"/>
                <p:nvPr/>
              </p:nvSpPr>
              <p:spPr>
                <a:xfrm>
                  <a:off x="7013479" y="3365033"/>
                  <a:ext cx="1824203" cy="307776"/>
                </a:xfrm>
                <a:prstGeom prst="rect">
                  <a:avLst/>
                </a:prstGeom>
                <a:solidFill>
                  <a:srgbClr val="EBF7FF"/>
                </a:solidFill>
              </p:spPr>
              <p:txBody>
                <a:bodyPr wrap="square" lIns="36000" rIns="36000" rtlCol="0">
                  <a:spAutoFit/>
                </a:bodyPr>
                <a:lstStyle/>
                <a:p>
                  <a:pPr marL="0" marR="0" lvl="0" indent="0" algn="ctr" defTabSz="6858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GB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without French radars</a:t>
                  </a:r>
                </a:p>
              </p:txBody>
            </p:sp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98325658-861A-4CF3-A2F6-5A030C51521A}"/>
                    </a:ext>
                  </a:extLst>
                </p:cNvPr>
                <p:cNvSpPr/>
                <p:nvPr/>
              </p:nvSpPr>
              <p:spPr>
                <a:xfrm>
                  <a:off x="5004049" y="5919663"/>
                  <a:ext cx="3479920" cy="448579"/>
                </a:xfrm>
                <a:prstGeom prst="rect">
                  <a:avLst/>
                </a:prstGeom>
                <a:solidFill>
                  <a:srgbClr val="EBF7FF"/>
                </a:solidFill>
              </p:spPr>
              <p:txBody>
                <a:bodyPr wrap="square" lIns="36000" tIns="18000" rIns="36000" bIns="18000">
                  <a:spAutoFit/>
                </a:bodyPr>
                <a:lstStyle/>
                <a:p>
                  <a:pPr marL="0" marR="0" lvl="0" indent="0" algn="ctr" defTabSz="6858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GB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Example 22.04.2023 10 UTC (</a:t>
                  </a:r>
                  <a:r>
                    <a:rPr kumimoji="1" lang="en-GB" sz="9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vv</a:t>
                  </a:r>
                  <a:r>
                    <a:rPr kumimoji="1" lang="en-GB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 +1h)</a:t>
                  </a:r>
                  <a:br>
                    <a:rPr kumimoji="1" lang="en-GB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</a:br>
                  <a:r>
                    <a:rPr kumimoji="1" lang="en-GB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ICON-</a:t>
                  </a:r>
                  <a:r>
                    <a:rPr kumimoji="1" lang="en-GB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</a:rPr>
                    <a:t>RUC</a:t>
                  </a:r>
                  <a:r>
                    <a:rPr kumimoji="1" lang="en-GB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10000"/>
                      </a:solidFill>
                      <a:effectLst/>
                      <a:uLnTx/>
                      <a:uFillTx/>
                    </a:rPr>
                    <a:t> Setup </a:t>
                  </a:r>
                  <a:r>
                    <a:rPr kumimoji="1" lang="en-GB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rPr>
                    <a:t>without LHN</a:t>
                  </a:r>
                  <a:endParaRPr kumimoji="1" lang="de-DE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12" name="Gerade Verbindung mit Pfeil 11">
                <a:extLst>
                  <a:ext uri="{FF2B5EF4-FFF2-40B4-BE49-F238E27FC236}">
                    <a16:creationId xmlns:a16="http://schemas.microsoft.com/office/drawing/2014/main" id="{1C49F1AE-4268-4E1F-AACB-9D41AC403F0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81030" y="5077810"/>
                <a:ext cx="1002860" cy="0"/>
              </a:xfrm>
              <a:prstGeom prst="straightConnector1">
                <a:avLst/>
              </a:prstGeom>
              <a:solidFill>
                <a:srgbClr val="4285F4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46EC489B-4D6E-4398-999A-588BCD850A7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1520" y="3885897"/>
              <a:ext cx="5040560" cy="52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0" tIns="0" rIns="0" bIns="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338138" marR="0" lvl="1" indent="0" algn="l" defTabSz="685800" rtl="0" eaLnBrk="0" fontAlgn="base" latinLnBrk="0" hangingPunct="0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0025" algn="l"/>
                  <a:tab pos="534591" algn="l"/>
                  <a:tab pos="809625" algn="l"/>
                  <a:tab pos="1346597" algn="l"/>
                </a:tabLst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	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sym typeface="Symbol" panose="05050102010706020507" pitchFamily="18" charset="2"/>
                </a:rPr>
                <a:t> 	very slight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positive impact in TEMP + SYNOP </a:t>
              </a:r>
              <a:r>
                <a:rPr kumimoji="0" lang="en-GB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verif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338138" marR="0" lvl="1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0025" algn="l"/>
                  <a:tab pos="542925" algn="l"/>
                  <a:tab pos="809625" algn="l"/>
                  <a:tab pos="1346597" algn="l"/>
                </a:tabLst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		(irrespective of LHN)</a:t>
              </a:r>
            </a:p>
            <a:p>
              <a:pPr marL="338138" marR="0" lvl="1" indent="0" algn="l" defTabSz="685800" rtl="0" eaLnBrk="0" fontAlgn="base" latinLnBrk="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00025" algn="l"/>
                  <a:tab pos="542925" algn="l"/>
                  <a:tab pos="809625" algn="l"/>
                  <a:tab pos="1346597" algn="l"/>
                </a:tabLst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	(RUC: April / May 2023; ID2: June 2023)</a:t>
              </a:r>
              <a:endParaRPr kumimoji="0" lang="en-GB" sz="9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1BE6E52-B9F8-48DF-A64B-D15C64639F34}"/>
              </a:ext>
            </a:extLst>
          </p:cNvPr>
          <p:cNvSpPr txBox="1">
            <a:spLocks/>
          </p:cNvSpPr>
          <p:nvPr/>
        </p:nvSpPr>
        <p:spPr bwMode="auto">
          <a:xfrm>
            <a:off x="269508" y="1477982"/>
            <a:ext cx="8838996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00025" indent="-200025" defTabSz="685800">
              <a:spcBef>
                <a:spcPts val="900"/>
              </a:spcBef>
              <a:tabLst>
                <a:tab pos="1346597" algn="l"/>
                <a:tab pos="1614488" algn="l"/>
              </a:tabLst>
              <a:defRPr/>
            </a:pPr>
            <a:r>
              <a:rPr lang="en-GB" sz="1350" dirty="0">
                <a:solidFill>
                  <a:srgbClr val="000000"/>
                </a:solidFill>
                <a:ea typeface="ＭＳ Ｐゴシック"/>
              </a:rPr>
              <a:t>ICON-D2: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 </a:t>
            </a:r>
            <a:r>
              <a:rPr lang="en-GB" sz="135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 	observation errors for radar reflectivity  </a:t>
            </a:r>
            <a:r>
              <a:rPr lang="en-GB" sz="1050" i="1" dirty="0">
                <a:solidFill>
                  <a:srgbClr val="FFFFFF">
                    <a:lumMod val="50000"/>
                  </a:srgbClr>
                </a:solidFill>
                <a:ea typeface="ＭＳ Ｐゴシック"/>
              </a:rPr>
              <a:t>(Klaus Stephan)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 :  </a:t>
            </a:r>
          </a:p>
          <a:p>
            <a:pPr marL="0" indent="0" defTabSz="685800">
              <a:spcBef>
                <a:spcPts val="0"/>
              </a:spcBef>
              <a:buNone/>
              <a:tabLst>
                <a:tab pos="1346597" algn="l"/>
                <a:tab pos="1614488" algn="l"/>
              </a:tabLst>
              <a:defRPr/>
            </a:pP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		10 </a:t>
            </a:r>
            <a:r>
              <a:rPr lang="en-GB" sz="1350" dirty="0" err="1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dBZ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 replaced by values used in </a:t>
            </a:r>
            <a:r>
              <a:rPr lang="en-GB" sz="1350" dirty="0" err="1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Sinfony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-RUC: 7 </a:t>
            </a:r>
            <a:r>
              <a:rPr lang="en-GB" sz="1350" dirty="0" err="1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dBZ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 near surface to 4 </a:t>
            </a:r>
            <a:r>
              <a:rPr lang="en-GB" sz="1350" dirty="0" err="1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dBZ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 above 500 </a:t>
            </a:r>
            <a:r>
              <a:rPr lang="en-GB" sz="1350" dirty="0" err="1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hPa</a:t>
            </a:r>
            <a:endParaRPr lang="en-GB" sz="1350" dirty="0">
              <a:solidFill>
                <a:srgbClr val="000000"/>
              </a:solidFill>
              <a:ea typeface="ＭＳ Ｐゴシック"/>
              <a:sym typeface="Symbol" panose="05050102010706020507" pitchFamily="18" charset="2"/>
            </a:endParaRPr>
          </a:p>
          <a:p>
            <a:pPr marL="0" indent="0" defTabSz="685800">
              <a:spcBef>
                <a:spcPts val="300"/>
              </a:spcBef>
              <a:buNone/>
              <a:tabLst>
                <a:tab pos="1346597" algn="l"/>
                <a:tab pos="1614488" algn="l"/>
              </a:tabLst>
              <a:defRPr/>
            </a:pP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		   neutral impact,  </a:t>
            </a:r>
            <a:r>
              <a:rPr lang="en-GB" sz="1350" dirty="0">
                <a:solidFill>
                  <a:srgbClr val="006600"/>
                </a:solidFill>
                <a:ea typeface="ＭＳ Ｐゴシック"/>
                <a:sym typeface="Symbol" panose="05050102010706020507" pitchFamily="18" charset="2"/>
              </a:rPr>
              <a:t>operational</a:t>
            </a:r>
            <a:r>
              <a:rPr lang="en-GB" sz="13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 since 9 July 2024 </a:t>
            </a:r>
            <a:endParaRPr lang="en-GB" sz="1050" dirty="0">
              <a:solidFill>
                <a:srgbClr val="FFFFFF">
                  <a:lumMod val="50000"/>
                </a:srgb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785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D9FEB1-D37C-4703-86D1-162758D63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2.1:	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3-D radar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reflectivity + radial velocity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E2579E-DEAB-4A9E-B78A-AA6C8F09978A}"/>
              </a:ext>
            </a:extLst>
          </p:cNvPr>
          <p:cNvSpPr txBox="1">
            <a:spLocks/>
          </p:cNvSpPr>
          <p:nvPr/>
        </p:nvSpPr>
        <p:spPr bwMode="auto">
          <a:xfrm>
            <a:off x="1385124" y="843558"/>
            <a:ext cx="6437058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38163" lvl="1" indent="-200025" defTabSz="685800">
              <a:spcBef>
                <a:spcPts val="900"/>
              </a:spcBef>
              <a:buClrTx/>
              <a:buFont typeface="Symbol" panose="05050102010706020507" pitchFamily="18" charset="2"/>
              <a:buChar char="-"/>
              <a:tabLst>
                <a:tab pos="1346597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17 stations within model domain: costs too large  (reading of </a:t>
            </a:r>
            <a:r>
              <a:rPr lang="en-GB" sz="1200" dirty="0" err="1">
                <a:solidFill>
                  <a:srgbClr val="000000"/>
                </a:solidFill>
                <a:ea typeface="ＭＳ Ｐゴシック"/>
              </a:rPr>
              <a:t>fdbk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 files, to be checked)</a:t>
            </a:r>
          </a:p>
          <a:p>
            <a:pPr marL="338138" lvl="1" indent="0">
              <a:spcBef>
                <a:spcPct val="0"/>
              </a:spcBef>
              <a:buClrTx/>
              <a:buFontTx/>
              <a:buNone/>
              <a:tabLst>
                <a:tab pos="200025" algn="l"/>
                <a:tab pos="538163" algn="l"/>
                <a:tab pos="1346597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en-GB" sz="12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  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 use only </a:t>
            </a:r>
            <a:r>
              <a:rPr lang="en-GB" sz="1200" dirty="0">
                <a:solidFill>
                  <a:srgbClr val="0070C0"/>
                </a:solidFill>
                <a:ea typeface="ＭＳ Ｐゴシック"/>
              </a:rPr>
              <a:t>9 stations </a:t>
            </a:r>
            <a:r>
              <a:rPr lang="en-GB" sz="1200" dirty="0">
                <a:solidFill>
                  <a:srgbClr val="000000"/>
                </a:solidFill>
                <a:ea typeface="ＭＳ Ｐゴシック"/>
              </a:rPr>
              <a:t>actively:  </a:t>
            </a:r>
            <a:r>
              <a:rPr lang="en-GB" sz="12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  20 % less data, but 50 % cost reduction</a:t>
            </a:r>
          </a:p>
          <a:p>
            <a:pPr marL="338138" lvl="1" indent="0">
              <a:spcBef>
                <a:spcPts val="225"/>
              </a:spcBef>
              <a:buClrTx/>
              <a:buFontTx/>
              <a:buNone/>
              <a:tabLst>
                <a:tab pos="200025" algn="l"/>
                <a:tab pos="538163" algn="l"/>
                <a:tab pos="1346597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	</a:t>
            </a:r>
            <a:r>
              <a:rPr lang="en-GB" sz="10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(cost: ~1 min per 3-hr cycle, at (non-parallel) pre-reading of </a:t>
            </a:r>
            <a:r>
              <a:rPr lang="en-GB" sz="1050" dirty="0" err="1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fdbk</a:t>
            </a:r>
            <a:r>
              <a:rPr lang="en-GB" sz="105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 files in LETKF  optimizable?)</a:t>
            </a:r>
            <a:endParaRPr lang="en-GB" sz="105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EBBE0C-ADFA-48CC-8B14-A4A8F21CFD1D}"/>
              </a:ext>
            </a:extLst>
          </p:cNvPr>
          <p:cNvSpPr txBox="1">
            <a:spLocks/>
          </p:cNvSpPr>
          <p:nvPr/>
        </p:nvSpPr>
        <p:spPr bwMode="auto">
          <a:xfrm>
            <a:off x="1439652" y="4013384"/>
            <a:ext cx="6226541" cy="559794"/>
          </a:xfrm>
          <a:prstGeom prst="rect">
            <a:avLst/>
          </a:prstGeom>
          <a:solidFill>
            <a:srgbClr val="FFFFEB"/>
          </a:solidFill>
          <a:ln w="9525">
            <a:solidFill>
              <a:srgbClr val="FFFFFF">
                <a:lumMod val="85000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/>
          </a:extLst>
        </p:spPr>
        <p:txBody>
          <a:bodyPr wrap="square" lIns="0" tIns="27000" rIns="0" bIns="27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48878" marR="0" lvl="1" indent="-285750" algn="l" defTabSz="914400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67891" algn="l"/>
                <a:tab pos="1346597" algn="l"/>
                <a:tab pos="2690813" algn="l"/>
              </a:tabLst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in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/>
              </a:rPr>
              <a:t> ICON-D2 </a:t>
            </a:r>
            <a:r>
              <a:rPr lang="en-GB" sz="1350" kern="0" dirty="0">
                <a:solidFill>
                  <a:srgbClr val="008000"/>
                </a:solidFill>
                <a:latin typeface="Arial"/>
                <a:ea typeface="ＭＳ Ｐゴシック"/>
              </a:rPr>
              <a:t>operational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since 22 May 2024</a:t>
            </a:r>
          </a:p>
          <a:p>
            <a:pPr marL="548878" marR="0" lvl="1" indent="-285750" algn="l" defTabSz="914400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67891" algn="l"/>
                <a:tab pos="1346597" algn="l"/>
                <a:tab pos="2690813" algn="l"/>
              </a:tabLst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in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GB" sz="135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/>
              </a:rPr>
              <a:t>Sinfony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ＭＳ Ｐゴシック"/>
              </a:rPr>
              <a:t>-RUC </a:t>
            </a: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suite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69E696F-D819-4C8D-A74C-0F44BE431E87}"/>
              </a:ext>
            </a:extLst>
          </p:cNvPr>
          <p:cNvGrpSpPr/>
          <p:nvPr/>
        </p:nvGrpSpPr>
        <p:grpSpPr>
          <a:xfrm>
            <a:off x="1262187" y="1577754"/>
            <a:ext cx="6442162" cy="2245386"/>
            <a:chOff x="158915" y="2103672"/>
            <a:chExt cx="8589549" cy="299384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D3D6885-89B0-408B-A608-74AD20ACC4DC}"/>
                </a:ext>
              </a:extLst>
            </p:cNvPr>
            <p:cNvGrpSpPr/>
            <p:nvPr/>
          </p:nvGrpSpPr>
          <p:grpSpPr>
            <a:xfrm>
              <a:off x="6516216" y="2435171"/>
              <a:ext cx="2232248" cy="2485238"/>
              <a:chOff x="6660232" y="2435171"/>
              <a:chExt cx="2232248" cy="2485238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AB6BA8EF-B734-4D7E-A139-7543B7476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23" t="20630" r="16809" b="8850"/>
              <a:stretch/>
            </p:blipFill>
            <p:spPr>
              <a:xfrm>
                <a:off x="6660232" y="2435171"/>
                <a:ext cx="2232248" cy="2485238"/>
              </a:xfrm>
              <a:prstGeom prst="rect">
                <a:avLst/>
              </a:prstGeom>
            </p:spPr>
          </p:pic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3A3FB19-0AB4-4FD1-BB05-31C67ED9C02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687084" y="3789040"/>
                <a:ext cx="828000" cy="3385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FAA26D3D-D897-4be2-8F04-BA451C77F1D7}"/>
              </a:extLst>
            </p:spPr>
            <p:txBody>
              <a:bodyPr wrap="square" lIns="0" tIns="0" rIns="0" bIns="0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2B2B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C0C0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3810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9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346597" algn="l"/>
                  </a:tabLst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verification</a:t>
                </a:r>
              </a:p>
              <a:p>
                <a:pPr marL="38100" marR="0" lvl="0" indent="0" algn="ctr" defTabSz="914400" rtl="0" eaLnBrk="0" fontAlgn="base" latinLnBrk="0" hangingPunct="0">
                  <a:lnSpc>
                    <a:spcPts val="9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346597" algn="l"/>
                  </a:tabLst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area</a:t>
                </a:r>
              </a:p>
            </p:txBody>
          </p:sp>
          <p:sp>
            <p:nvSpPr>
              <p:cNvPr id="18" name="Rechteck: eine Ecke abgeschnitten 9">
                <a:extLst>
                  <a:ext uri="{FF2B5EF4-FFF2-40B4-BE49-F238E27FC236}">
                    <a16:creationId xmlns:a16="http://schemas.microsoft.com/office/drawing/2014/main" id="{18FBF79A-34C9-40A0-9D15-4CB1F35B43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94218" y="3189586"/>
                <a:ext cx="1632478" cy="1711583"/>
              </a:xfrm>
              <a:custGeom>
                <a:avLst/>
                <a:gdLst>
                  <a:gd name="connsiteX0" fmla="*/ 0 w 2990602"/>
                  <a:gd name="connsiteY0" fmla="*/ 0 h 2806966"/>
                  <a:gd name="connsiteX1" fmla="*/ 2522765 w 2990602"/>
                  <a:gd name="connsiteY1" fmla="*/ 0 h 2806966"/>
                  <a:gd name="connsiteX2" fmla="*/ 2990602 w 2990602"/>
                  <a:gd name="connsiteY2" fmla="*/ 467837 h 2806966"/>
                  <a:gd name="connsiteX3" fmla="*/ 2990602 w 2990602"/>
                  <a:gd name="connsiteY3" fmla="*/ 2806966 h 2806966"/>
                  <a:gd name="connsiteX4" fmla="*/ 0 w 2990602"/>
                  <a:gd name="connsiteY4" fmla="*/ 2806966 h 2806966"/>
                  <a:gd name="connsiteX5" fmla="*/ 0 w 2990602"/>
                  <a:gd name="connsiteY5" fmla="*/ 0 h 2806966"/>
                  <a:gd name="connsiteX0" fmla="*/ 0 w 2990602"/>
                  <a:gd name="connsiteY0" fmla="*/ 0 h 2806966"/>
                  <a:gd name="connsiteX1" fmla="*/ 1439031 w 2990602"/>
                  <a:gd name="connsiteY1" fmla="*/ 451556 h 2806966"/>
                  <a:gd name="connsiteX2" fmla="*/ 2990602 w 2990602"/>
                  <a:gd name="connsiteY2" fmla="*/ 467837 h 2806966"/>
                  <a:gd name="connsiteX3" fmla="*/ 2990602 w 2990602"/>
                  <a:gd name="connsiteY3" fmla="*/ 2806966 h 2806966"/>
                  <a:gd name="connsiteX4" fmla="*/ 0 w 2990602"/>
                  <a:gd name="connsiteY4" fmla="*/ 2806966 h 2806966"/>
                  <a:gd name="connsiteX5" fmla="*/ 0 w 2990602"/>
                  <a:gd name="connsiteY5" fmla="*/ 0 h 2806966"/>
                  <a:gd name="connsiteX0" fmla="*/ 0 w 2990602"/>
                  <a:gd name="connsiteY0" fmla="*/ 0 h 2806966"/>
                  <a:gd name="connsiteX1" fmla="*/ 1439031 w 2990602"/>
                  <a:gd name="connsiteY1" fmla="*/ 451556 h 2806966"/>
                  <a:gd name="connsiteX2" fmla="*/ 2990602 w 2990602"/>
                  <a:gd name="connsiteY2" fmla="*/ 467837 h 2806966"/>
                  <a:gd name="connsiteX3" fmla="*/ 2990602 w 2990602"/>
                  <a:gd name="connsiteY3" fmla="*/ 2806966 h 2806966"/>
                  <a:gd name="connsiteX4" fmla="*/ 0 w 2990602"/>
                  <a:gd name="connsiteY4" fmla="*/ 2806966 h 2806966"/>
                  <a:gd name="connsiteX5" fmla="*/ 0 w 2990602"/>
                  <a:gd name="connsiteY5" fmla="*/ 0 h 2806966"/>
                  <a:gd name="connsiteX0" fmla="*/ 0 w 3079180"/>
                  <a:gd name="connsiteY0" fmla="*/ 0 h 2840833"/>
                  <a:gd name="connsiteX1" fmla="*/ 1439031 w 3079180"/>
                  <a:gd name="connsiteY1" fmla="*/ 451556 h 2840833"/>
                  <a:gd name="connsiteX2" fmla="*/ 2990602 w 3079180"/>
                  <a:gd name="connsiteY2" fmla="*/ 467837 h 2840833"/>
                  <a:gd name="connsiteX3" fmla="*/ 3079180 w 3079180"/>
                  <a:gd name="connsiteY3" fmla="*/ 2840833 h 2840833"/>
                  <a:gd name="connsiteX4" fmla="*/ 0 w 3079180"/>
                  <a:gd name="connsiteY4" fmla="*/ 2806966 h 2840833"/>
                  <a:gd name="connsiteX5" fmla="*/ 0 w 3079180"/>
                  <a:gd name="connsiteY5" fmla="*/ 0 h 2840833"/>
                  <a:gd name="connsiteX0" fmla="*/ 0 w 3045963"/>
                  <a:gd name="connsiteY0" fmla="*/ 0 h 2840833"/>
                  <a:gd name="connsiteX1" fmla="*/ 1439031 w 3045963"/>
                  <a:gd name="connsiteY1" fmla="*/ 451556 h 2840833"/>
                  <a:gd name="connsiteX2" fmla="*/ 2990602 w 3045963"/>
                  <a:gd name="connsiteY2" fmla="*/ 467837 h 2840833"/>
                  <a:gd name="connsiteX3" fmla="*/ 3045963 w 3045963"/>
                  <a:gd name="connsiteY3" fmla="*/ 2840833 h 2840833"/>
                  <a:gd name="connsiteX4" fmla="*/ 0 w 3045963"/>
                  <a:gd name="connsiteY4" fmla="*/ 2806966 h 2840833"/>
                  <a:gd name="connsiteX5" fmla="*/ 0 w 3045963"/>
                  <a:gd name="connsiteY5" fmla="*/ 0 h 2840833"/>
                  <a:gd name="connsiteX0" fmla="*/ 0 w 3045963"/>
                  <a:gd name="connsiteY0" fmla="*/ 0 h 2840833"/>
                  <a:gd name="connsiteX1" fmla="*/ 1439031 w 3045963"/>
                  <a:gd name="connsiteY1" fmla="*/ 451556 h 2840833"/>
                  <a:gd name="connsiteX2" fmla="*/ 2990602 w 3045963"/>
                  <a:gd name="connsiteY2" fmla="*/ 467837 h 2840833"/>
                  <a:gd name="connsiteX3" fmla="*/ 3045963 w 3045963"/>
                  <a:gd name="connsiteY3" fmla="*/ 2840833 h 2840833"/>
                  <a:gd name="connsiteX4" fmla="*/ 0 w 3045963"/>
                  <a:gd name="connsiteY4" fmla="*/ 2806966 h 2840833"/>
                  <a:gd name="connsiteX5" fmla="*/ 0 w 3045963"/>
                  <a:gd name="connsiteY5" fmla="*/ 0 h 2840833"/>
                  <a:gd name="connsiteX0" fmla="*/ 0 w 3045963"/>
                  <a:gd name="connsiteY0" fmla="*/ 0 h 2840833"/>
                  <a:gd name="connsiteX1" fmla="*/ 1439031 w 3045963"/>
                  <a:gd name="connsiteY1" fmla="*/ 451556 h 2840833"/>
                  <a:gd name="connsiteX2" fmla="*/ 2990602 w 3045963"/>
                  <a:gd name="connsiteY2" fmla="*/ 467837 h 2840833"/>
                  <a:gd name="connsiteX3" fmla="*/ 3045963 w 3045963"/>
                  <a:gd name="connsiteY3" fmla="*/ 2840833 h 2840833"/>
                  <a:gd name="connsiteX4" fmla="*/ 0 w 3045963"/>
                  <a:gd name="connsiteY4" fmla="*/ 2806966 h 2840833"/>
                  <a:gd name="connsiteX5" fmla="*/ 0 w 3045963"/>
                  <a:gd name="connsiteY5" fmla="*/ 0 h 2840833"/>
                  <a:gd name="connsiteX0" fmla="*/ 0 w 3045963"/>
                  <a:gd name="connsiteY0" fmla="*/ 0 h 2840833"/>
                  <a:gd name="connsiteX1" fmla="*/ 1458768 w 3045963"/>
                  <a:gd name="connsiteY1" fmla="*/ 461934 h 2840833"/>
                  <a:gd name="connsiteX2" fmla="*/ 1439031 w 3045963"/>
                  <a:gd name="connsiteY2" fmla="*/ 451556 h 2840833"/>
                  <a:gd name="connsiteX3" fmla="*/ 2990602 w 3045963"/>
                  <a:gd name="connsiteY3" fmla="*/ 467837 h 2840833"/>
                  <a:gd name="connsiteX4" fmla="*/ 3045963 w 3045963"/>
                  <a:gd name="connsiteY4" fmla="*/ 2840833 h 2840833"/>
                  <a:gd name="connsiteX5" fmla="*/ 0 w 3045963"/>
                  <a:gd name="connsiteY5" fmla="*/ 2806966 h 2840833"/>
                  <a:gd name="connsiteX6" fmla="*/ 0 w 3045963"/>
                  <a:gd name="connsiteY6" fmla="*/ 0 h 2840833"/>
                  <a:gd name="connsiteX0" fmla="*/ 0 w 3057034"/>
                  <a:gd name="connsiteY0" fmla="*/ 0 h 3348833"/>
                  <a:gd name="connsiteX1" fmla="*/ 1469839 w 3057034"/>
                  <a:gd name="connsiteY1" fmla="*/ 969934 h 3348833"/>
                  <a:gd name="connsiteX2" fmla="*/ 1450102 w 3057034"/>
                  <a:gd name="connsiteY2" fmla="*/ 959556 h 3348833"/>
                  <a:gd name="connsiteX3" fmla="*/ 3001673 w 3057034"/>
                  <a:gd name="connsiteY3" fmla="*/ 975837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1469839 w 3057034"/>
                  <a:gd name="connsiteY1" fmla="*/ 969934 h 3348833"/>
                  <a:gd name="connsiteX2" fmla="*/ 1450102 w 3057034"/>
                  <a:gd name="connsiteY2" fmla="*/ 9595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1469839 w 3057034"/>
                  <a:gd name="connsiteY1" fmla="*/ 969934 h 3348833"/>
                  <a:gd name="connsiteX2" fmla="*/ 1450102 w 3057034"/>
                  <a:gd name="connsiteY2" fmla="*/ 9595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1469839 w 3057034"/>
                  <a:gd name="connsiteY1" fmla="*/ 969934 h 3348833"/>
                  <a:gd name="connsiteX2" fmla="*/ 1450102 w 3057034"/>
                  <a:gd name="connsiteY2" fmla="*/ 9595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1469839 w 3057034"/>
                  <a:gd name="connsiteY1" fmla="*/ 969934 h 3348833"/>
                  <a:gd name="connsiteX2" fmla="*/ 1483318 w 3057034"/>
                  <a:gd name="connsiteY2" fmla="*/ 237067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483318 w 3057034"/>
                  <a:gd name="connsiteY2" fmla="*/ 237067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4205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53348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53348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53348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71939 w 3057034"/>
                  <a:gd name="connsiteY1" fmla="*/ 224868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53348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05506 w 3057034"/>
                  <a:gd name="connsiteY1" fmla="*/ 157135 h 3348833"/>
                  <a:gd name="connsiteX2" fmla="*/ 1782268 w 3057034"/>
                  <a:gd name="connsiteY2" fmla="*/ 248356 h 3348833"/>
                  <a:gd name="connsiteX3" fmla="*/ 2979529 w 3057034"/>
                  <a:gd name="connsiteY3" fmla="*/ 253348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05506 w 3057034"/>
                  <a:gd name="connsiteY1" fmla="*/ 157135 h 3348833"/>
                  <a:gd name="connsiteX2" fmla="*/ 1782268 w 3057034"/>
                  <a:gd name="connsiteY2" fmla="*/ 248356 h 3348833"/>
                  <a:gd name="connsiteX3" fmla="*/ 2968504 w 3057034"/>
                  <a:gd name="connsiteY3" fmla="*/ 23077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805506 w 3057034"/>
                  <a:gd name="connsiteY1" fmla="*/ 157135 h 3348833"/>
                  <a:gd name="connsiteX2" fmla="*/ 1782268 w 3057034"/>
                  <a:gd name="connsiteY2" fmla="*/ 214502 h 3348833"/>
                  <a:gd name="connsiteX3" fmla="*/ 2968504 w 3057034"/>
                  <a:gd name="connsiteY3" fmla="*/ 23077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794481 w 3057034"/>
                  <a:gd name="connsiteY1" fmla="*/ 134566 h 3348833"/>
                  <a:gd name="connsiteX2" fmla="*/ 1782268 w 3057034"/>
                  <a:gd name="connsiteY2" fmla="*/ 214502 h 3348833"/>
                  <a:gd name="connsiteX3" fmla="*/ 2968504 w 3057034"/>
                  <a:gd name="connsiteY3" fmla="*/ 23077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794481 w 3057034"/>
                  <a:gd name="connsiteY1" fmla="*/ 134566 h 3348833"/>
                  <a:gd name="connsiteX2" fmla="*/ 1782268 w 3057034"/>
                  <a:gd name="connsiteY2" fmla="*/ 214502 h 3348833"/>
                  <a:gd name="connsiteX3" fmla="*/ 2968504 w 3057034"/>
                  <a:gd name="connsiteY3" fmla="*/ 23077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48833"/>
                  <a:gd name="connsiteX1" fmla="*/ 794481 w 3057034"/>
                  <a:gd name="connsiteY1" fmla="*/ 134566 h 3348833"/>
                  <a:gd name="connsiteX2" fmla="*/ 1782268 w 3057034"/>
                  <a:gd name="connsiteY2" fmla="*/ 214502 h 3348833"/>
                  <a:gd name="connsiteX3" fmla="*/ 2968504 w 3057034"/>
                  <a:gd name="connsiteY3" fmla="*/ 230779 h 3348833"/>
                  <a:gd name="connsiteX4" fmla="*/ 3057034 w 3057034"/>
                  <a:gd name="connsiteY4" fmla="*/ 3348833 h 3348833"/>
                  <a:gd name="connsiteX5" fmla="*/ 11071 w 3057034"/>
                  <a:gd name="connsiteY5" fmla="*/ 3314966 h 3348833"/>
                  <a:gd name="connsiteX6" fmla="*/ 0 w 3057034"/>
                  <a:gd name="connsiteY6" fmla="*/ 0 h 3348833"/>
                  <a:gd name="connsiteX0" fmla="*/ 0 w 3057034"/>
                  <a:gd name="connsiteY0" fmla="*/ 0 h 3315322"/>
                  <a:gd name="connsiteX1" fmla="*/ 794481 w 3057034"/>
                  <a:gd name="connsiteY1" fmla="*/ 134566 h 3315322"/>
                  <a:gd name="connsiteX2" fmla="*/ 1782268 w 3057034"/>
                  <a:gd name="connsiteY2" fmla="*/ 214502 h 3315322"/>
                  <a:gd name="connsiteX3" fmla="*/ 2968504 w 3057034"/>
                  <a:gd name="connsiteY3" fmla="*/ 230779 h 3315322"/>
                  <a:gd name="connsiteX4" fmla="*/ 3057034 w 3057034"/>
                  <a:gd name="connsiteY4" fmla="*/ 3315322 h 3315322"/>
                  <a:gd name="connsiteX5" fmla="*/ 11071 w 3057034"/>
                  <a:gd name="connsiteY5" fmla="*/ 3314966 h 3315322"/>
                  <a:gd name="connsiteX6" fmla="*/ 0 w 3057034"/>
                  <a:gd name="connsiteY6" fmla="*/ 0 h 3315322"/>
                  <a:gd name="connsiteX0" fmla="*/ 0 w 3057034"/>
                  <a:gd name="connsiteY0" fmla="*/ 0 h 3315322"/>
                  <a:gd name="connsiteX1" fmla="*/ 794481 w 3057034"/>
                  <a:gd name="connsiteY1" fmla="*/ 134566 h 3315322"/>
                  <a:gd name="connsiteX2" fmla="*/ 1782268 w 3057034"/>
                  <a:gd name="connsiteY2" fmla="*/ 214502 h 3315322"/>
                  <a:gd name="connsiteX3" fmla="*/ 2935733 w 3057034"/>
                  <a:gd name="connsiteY3" fmla="*/ 242078 h 3315322"/>
                  <a:gd name="connsiteX4" fmla="*/ 3057034 w 3057034"/>
                  <a:gd name="connsiteY4" fmla="*/ 3315322 h 3315322"/>
                  <a:gd name="connsiteX5" fmla="*/ 11071 w 3057034"/>
                  <a:gd name="connsiteY5" fmla="*/ 3314966 h 3315322"/>
                  <a:gd name="connsiteX6" fmla="*/ 0 w 3057034"/>
                  <a:gd name="connsiteY6" fmla="*/ 0 h 3315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7034" h="3315322">
                    <a:moveTo>
                      <a:pt x="0" y="0"/>
                    </a:moveTo>
                    <a:cubicBezTo>
                      <a:pt x="427298" y="86262"/>
                      <a:pt x="544433" y="93477"/>
                      <a:pt x="794481" y="134566"/>
                    </a:cubicBezTo>
                    <a:cubicBezTo>
                      <a:pt x="1131141" y="164973"/>
                      <a:pt x="1478825" y="206673"/>
                      <a:pt x="1782268" y="214502"/>
                    </a:cubicBezTo>
                    <a:cubicBezTo>
                      <a:pt x="2321603" y="242506"/>
                      <a:pt x="2588092" y="247940"/>
                      <a:pt x="2935733" y="242078"/>
                    </a:cubicBezTo>
                    <a:cubicBezTo>
                      <a:pt x="2950496" y="622913"/>
                      <a:pt x="3031199" y="2279731"/>
                      <a:pt x="3057034" y="3315322"/>
                    </a:cubicBezTo>
                    <a:lnTo>
                      <a:pt x="11071" y="3314966"/>
                    </a:lnTo>
                    <a:cubicBezTo>
                      <a:pt x="7381" y="2209977"/>
                      <a:pt x="3690" y="1104989"/>
                      <a:pt x="0" y="0"/>
                    </a:cubicBezTo>
                    <a:close/>
                  </a:path>
                </a:pathLst>
              </a:custGeom>
              <a:noFill/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de-DE" sz="1350" b="1" i="1" u="none" strike="noStrike" kern="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71D59DE-6872-49E9-A283-3357917134B6}"/>
                </a:ext>
              </a:extLst>
            </p:cNvPr>
            <p:cNvGrpSpPr/>
            <p:nvPr/>
          </p:nvGrpSpPr>
          <p:grpSpPr>
            <a:xfrm>
              <a:off x="158915" y="2103672"/>
              <a:ext cx="6285293" cy="2993848"/>
              <a:chOff x="158915" y="2103672"/>
              <a:chExt cx="6285293" cy="2993848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4ABE1C7F-EBE0-4AE5-B70E-81B4705B6EA8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2" t="11077" r="12889" b="19322"/>
              <a:stretch/>
            </p:blipFill>
            <p:spPr>
              <a:xfrm>
                <a:off x="3244166" y="2366826"/>
                <a:ext cx="3200042" cy="2718358"/>
              </a:xfrm>
              <a:prstGeom prst="rect">
                <a:avLst/>
              </a:prstGeom>
            </p:spPr>
          </p:pic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DFFBF16-6C8B-4BDA-87C3-9C75802FBDB7}"/>
                  </a:ext>
                </a:extLst>
              </p:cNvPr>
              <p:cNvSpPr/>
              <p:nvPr/>
            </p:nvSpPr>
            <p:spPr>
              <a:xfrm>
                <a:off x="395538" y="2103672"/>
                <a:ext cx="5991980" cy="307776"/>
              </a:xfrm>
              <a:prstGeom prst="rect">
                <a:avLst/>
              </a:prstGeom>
              <a:solidFill>
                <a:srgbClr val="EBF7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ICON-D2 with LHN</a:t>
                </a: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</a:rPr>
                  <a:t>:    </a:t>
                </a: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</a:srgbClr>
                    </a:solidFill>
                    <a:effectLst/>
                    <a:uLnTx/>
                    <a:uFillTx/>
                  </a:rPr>
                  <a:t>rel. change of </a:t>
                </a: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</a:rPr>
                  <a:t>FSS  23 km,   12 UTC,   5 June – 1 July 2023</a:t>
                </a:r>
                <a:endParaRPr kumimoji="1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BEDDA5EF-8BDA-4B36-9245-382687F21F3D}"/>
                  </a:ext>
                </a:extLst>
              </p:cNvPr>
              <p:cNvSpPr/>
              <p:nvPr/>
            </p:nvSpPr>
            <p:spPr>
              <a:xfrm>
                <a:off x="3923928" y="3189587"/>
                <a:ext cx="108012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+17 stations</a:t>
                </a:r>
              </a:p>
              <a:p>
                <a:pPr marL="0" marR="0" lvl="0" indent="0" algn="r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</a:rPr>
                  <a:t>+ 9 stations</a:t>
                </a:r>
                <a:endParaRPr kumimoji="1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AD28AE8A-0E67-417D-A098-50F8F10D698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1" t="11829" r="13113" b="19042"/>
              <a:stretch/>
            </p:blipFill>
            <p:spPr>
              <a:xfrm>
                <a:off x="158915" y="2397520"/>
                <a:ext cx="3143351" cy="2700000"/>
              </a:xfrm>
              <a:prstGeom prst="rect">
                <a:avLst/>
              </a:prstGeom>
            </p:spPr>
          </p:pic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AAC9E06A-7942-4ACF-8C70-234944BD9CFF}"/>
                  </a:ext>
                </a:extLst>
              </p:cNvPr>
              <p:cNvSpPr/>
              <p:nvPr/>
            </p:nvSpPr>
            <p:spPr>
              <a:xfrm>
                <a:off x="827584" y="3230315"/>
                <a:ext cx="108012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rPr>
                  <a:t>+17 stations</a:t>
                </a:r>
              </a:p>
              <a:p>
                <a:pPr marL="0" marR="0" lvl="0" indent="0" algn="r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</a:rPr>
                  <a:t>+ 9 stations</a:t>
                </a:r>
                <a:endParaRPr kumimoji="1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6EA14A37-3C6C-4153-A98B-05FA0E956B8D}"/>
                  </a:ext>
                </a:extLst>
              </p:cNvPr>
              <p:cNvSpPr/>
              <p:nvPr/>
            </p:nvSpPr>
            <p:spPr>
              <a:xfrm>
                <a:off x="4620605" y="2485867"/>
                <a:ext cx="953911" cy="307776"/>
              </a:xfrm>
              <a:prstGeom prst="rect">
                <a:avLst/>
              </a:prstGeom>
              <a:solidFill>
                <a:srgbClr val="EBF7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</a:rPr>
                  <a:t> 1.0 mm/h</a:t>
                </a:r>
                <a:endParaRPr kumimoji="1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76088CB0-7D12-4D9D-A3F2-FB485E9F22CB}"/>
                  </a:ext>
                </a:extLst>
              </p:cNvPr>
              <p:cNvSpPr/>
              <p:nvPr/>
            </p:nvSpPr>
            <p:spPr>
              <a:xfrm>
                <a:off x="1542068" y="2492896"/>
                <a:ext cx="896031" cy="492443"/>
              </a:xfrm>
              <a:prstGeom prst="rect">
                <a:avLst/>
              </a:prstGeom>
              <a:solidFill>
                <a:srgbClr val="EBF7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0000"/>
                    </a:solidFill>
                    <a:effectLst/>
                    <a:uLnTx/>
                    <a:uFillTx/>
                  </a:rPr>
                  <a:t> 0.1 mm/h</a:t>
                </a:r>
                <a:endParaRPr kumimoji="1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1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8240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F27C398-E617-41FA-86A1-9B94FFD2F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2.2: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ground-based 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GNSS ZTD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(+ STD)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50668" y="843558"/>
            <a:ext cx="4925389" cy="24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7891" algn="l"/>
                <a:tab pos="1346597" algn="l"/>
              </a:tabLst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(Michael Bender)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33F17F4B-0720-463F-907D-7ACAA0F7A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 r="24699" b="2882"/>
          <a:stretch/>
        </p:blipFill>
        <p:spPr bwMode="auto">
          <a:xfrm>
            <a:off x="215065" y="1347614"/>
            <a:ext cx="1620631" cy="318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F1983C3-AD3D-4313-A4A1-6FE0AC9A5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 b="47986"/>
          <a:stretch/>
        </p:blipFill>
        <p:spPr>
          <a:xfrm>
            <a:off x="2045934" y="1476000"/>
            <a:ext cx="2272562" cy="298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02203F-C5B7-4304-BE74-DA9B26F05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6"/>
          <a:stretch/>
        </p:blipFill>
        <p:spPr>
          <a:xfrm>
            <a:off x="4318496" y="1545922"/>
            <a:ext cx="2214291" cy="307547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A8B6242-CD70-4BAA-AEF4-B4D533B3F2E5}"/>
              </a:ext>
            </a:extLst>
          </p:cNvPr>
          <p:cNvSpPr txBox="1"/>
          <p:nvPr/>
        </p:nvSpPr>
        <p:spPr>
          <a:xfrm>
            <a:off x="1835696" y="770907"/>
            <a:ext cx="717989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of </a:t>
            </a:r>
            <a:r>
              <a:rPr kumimoji="1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ZTD</a:t>
            </a:r>
            <a:r>
              <a:rPr kumimoji="1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4-week (NUMEX) experiment in summer 2023  </a:t>
            </a:r>
            <a:r>
              <a: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 – 30 June)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(incl. use of high-res. Mode-S in ref!)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1871F1-2EFD-4CA7-8C29-CEB78D5F2EC6}"/>
              </a:ext>
            </a:extLst>
          </p:cNvPr>
          <p:cNvSpPr txBox="1"/>
          <p:nvPr/>
        </p:nvSpPr>
        <p:spPr>
          <a:xfrm>
            <a:off x="6676521" y="1545922"/>
            <a:ext cx="2339066" cy="2970044"/>
          </a:xfrm>
          <a:prstGeom prst="rect">
            <a:avLst/>
          </a:prstGeom>
          <a:solidFill>
            <a:srgbClr val="FFFF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1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Synop</a:t>
            </a:r>
            <a:r>
              <a: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: improved 2-m humidity, slightly improved low cloud</a:t>
            </a: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1" lang="en-GB" sz="12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1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improved boundary layer humidity but degradation above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1" lang="en-GB" sz="14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+mn-cs"/>
              <a:sym typeface="Wingdings" panose="05000000000000000000" pitchFamily="2" charset="2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1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further tuning experiments needed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1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	(vertical localization,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1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	 height assignment)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1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	for ZTD,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1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1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	even more for STD</a:t>
            </a:r>
            <a:endParaRPr kumimoji="1" lang="en-GB" sz="1400" b="0" i="0" u="none" strike="noStrike" kern="0" cap="none" spc="0" normalizeH="0" baseline="0" noProof="0" dirty="0">
              <a:ln>
                <a:noFill/>
              </a:ln>
              <a:solidFill>
                <a:srgbClr val="01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0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>
            <a:extLst>
              <a:ext uri="{FF2B5EF4-FFF2-40B4-BE49-F238E27FC236}">
                <a16:creationId xmlns:a16="http://schemas.microsoft.com/office/drawing/2014/main" id="{30F314E1-915F-466D-A9DD-264735C1C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2.3: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all-sky (cloudy) SEVIRI 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IR WV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radiances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5F6BD95-90A9-4D49-906E-9A794C4CD3DF}"/>
              </a:ext>
            </a:extLst>
          </p:cNvPr>
          <p:cNvSpPr txBox="1">
            <a:spLocks/>
          </p:cNvSpPr>
          <p:nvPr/>
        </p:nvSpPr>
        <p:spPr bwMode="auto">
          <a:xfrm>
            <a:off x="251520" y="3125340"/>
            <a:ext cx="8424936" cy="153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paper in preparation</a:t>
            </a:r>
          </a:p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next steps:</a:t>
            </a:r>
          </a:p>
          <a:p>
            <a:pPr marL="577850" lvl="1" indent="-177800">
              <a:spcBef>
                <a:spcPts val="1200"/>
              </a:spcBef>
              <a:buClrTx/>
              <a:buFont typeface="Symbol" panose="05050102010706020507" pitchFamily="18" charset="2"/>
              <a:buChar char="-"/>
              <a:tabLst>
                <a:tab pos="177800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preparation of FCI @ MTG:  	delayed (no data available until few weeks ago),   started recently</a:t>
            </a:r>
          </a:p>
          <a:p>
            <a:pPr marL="400050" lvl="1" indent="0">
              <a:spcBef>
                <a:spcPts val="600"/>
              </a:spcBef>
              <a:buClrTx/>
              <a:buNone/>
              <a:tabLst>
                <a:tab pos="177800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					(first implement and test setup analogous to SEVIRI)</a:t>
            </a:r>
          </a:p>
          <a:p>
            <a:pPr marL="577850" lvl="1" indent="-177800">
              <a:spcBef>
                <a:spcPts val="1200"/>
              </a:spcBef>
              <a:buClrTx/>
              <a:buFont typeface="Symbol" panose="05050102010706020507" pitchFamily="18" charset="2"/>
              <a:buChar char="-"/>
              <a:tabLst>
                <a:tab pos="177800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further visible + near IR channels of FCI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E1A07A-2D16-4DB6-8796-6E0F46B90C5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3058" r="4569" b="1257"/>
          <a:stretch/>
        </p:blipFill>
        <p:spPr>
          <a:xfrm>
            <a:off x="2411760" y="813813"/>
            <a:ext cx="1433834" cy="14699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03FC28F-5A2A-40B3-BF7E-E5AAD1947F9D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" t="3566" r="4051" b="2122"/>
          <a:stretch/>
        </p:blipFill>
        <p:spPr>
          <a:xfrm>
            <a:off x="3872570" y="825574"/>
            <a:ext cx="1431846" cy="14488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5B46E13-00A5-492B-B28F-ED2CB3C244A7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4393" r="4982" b="1629"/>
          <a:stretch/>
        </p:blipFill>
        <p:spPr>
          <a:xfrm>
            <a:off x="5317303" y="834227"/>
            <a:ext cx="1414937" cy="144368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5B2ED76-5204-4927-8C53-E69198B061E8}"/>
              </a:ext>
            </a:extLst>
          </p:cNvPr>
          <p:cNvSpPr txBox="1"/>
          <p:nvPr/>
        </p:nvSpPr>
        <p:spPr>
          <a:xfrm>
            <a:off x="3028153" y="1665948"/>
            <a:ext cx="405000" cy="415498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rIns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10000"/>
                </a:solidFill>
                <a:latin typeface="Arial" charset="0"/>
              </a:rPr>
              <a:t>total</a:t>
            </a: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10000"/>
                </a:solidFill>
                <a:latin typeface="Arial" charset="0"/>
              </a:rPr>
              <a:t>cloud</a:t>
            </a:r>
            <a:endParaRPr kumimoji="1" lang="en-GB" sz="1050" dirty="0">
              <a:solidFill>
                <a:srgbClr val="010000"/>
              </a:solidFill>
              <a:latin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179B70E-B7E0-45D3-85BA-917C3563661B}"/>
              </a:ext>
            </a:extLst>
          </p:cNvPr>
          <p:cNvSpPr txBox="1"/>
          <p:nvPr/>
        </p:nvSpPr>
        <p:spPr>
          <a:xfrm>
            <a:off x="4540321" y="1665948"/>
            <a:ext cx="405000" cy="415498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rIns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high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10000"/>
                </a:solidFill>
                <a:latin typeface="Arial" charset="0"/>
              </a:rPr>
              <a:t>cloud</a:t>
            </a:r>
            <a:endParaRPr kumimoji="1" lang="en-GB" sz="1050" dirty="0">
              <a:solidFill>
                <a:srgbClr val="010000"/>
              </a:solidFill>
              <a:latin typeface="Arial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D6C06CD-EDD1-4783-BCE9-2794D02ABCC8}"/>
              </a:ext>
            </a:extLst>
          </p:cNvPr>
          <p:cNvSpPr txBox="1"/>
          <p:nvPr/>
        </p:nvSpPr>
        <p:spPr>
          <a:xfrm>
            <a:off x="5783326" y="1665948"/>
            <a:ext cx="557195" cy="415498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rIns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mid-level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50" dirty="0">
                <a:solidFill>
                  <a:srgbClr val="010000"/>
                </a:solidFill>
                <a:latin typeface="Arial" charset="0"/>
              </a:rPr>
              <a:t>cloud</a:t>
            </a:r>
            <a:endParaRPr kumimoji="1" lang="en-GB" sz="1050" dirty="0">
              <a:solidFill>
                <a:srgbClr val="010000"/>
              </a:solidFill>
              <a:latin typeface="Arial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799DF30-8578-4F7A-BCF8-0976553D1EDA}"/>
              </a:ext>
            </a:extLst>
          </p:cNvPr>
          <p:cNvSpPr txBox="1"/>
          <p:nvPr/>
        </p:nvSpPr>
        <p:spPr>
          <a:xfrm>
            <a:off x="2668113" y="771550"/>
            <a:ext cx="3921970" cy="216110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tIns="27000" rIns="0" bIns="2700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F</a:t>
            </a:r>
            <a:r>
              <a:rPr lang="en-GB" sz="1050" dirty="0">
                <a:solidFill>
                  <a:srgbClr val="010000"/>
                </a:solidFill>
                <a:latin typeface="Arial" charset="0"/>
              </a:rPr>
              <a:t>SS against NWCSAF satellite products (0-</a:t>
            </a:r>
            <a:r>
              <a:rPr lang="en-GB" sz="825" dirty="0">
                <a:solidFill>
                  <a:srgbClr val="010000"/>
                </a:solidFill>
                <a:latin typeface="Arial" charset="0"/>
              </a:rPr>
              <a:t>UTC</a:t>
            </a:r>
            <a:r>
              <a:rPr lang="en-GB" sz="1050" dirty="0">
                <a:solidFill>
                  <a:srgbClr val="010000"/>
                </a:solidFill>
                <a:latin typeface="Arial" charset="0"/>
              </a:rPr>
              <a:t> </a:t>
            </a:r>
            <a:r>
              <a:rPr lang="en-GB" sz="900" dirty="0">
                <a:solidFill>
                  <a:srgbClr val="010000"/>
                </a:solidFill>
                <a:latin typeface="Arial" charset="0"/>
              </a:rPr>
              <a:t>runs, </a:t>
            </a:r>
            <a:r>
              <a:rPr kumimoji="1" lang="en-GB" sz="900" dirty="0">
                <a:solidFill>
                  <a:srgbClr val="010000"/>
                </a:solidFill>
                <a:latin typeface="Arial" charset="0"/>
              </a:rPr>
              <a:t> 5 – 30/06/23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DD7F58-BAB1-402E-9AD9-B5AB42CD965A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14688" r="30643" b="38641"/>
          <a:stretch/>
        </p:blipFill>
        <p:spPr>
          <a:xfrm>
            <a:off x="7059936" y="843557"/>
            <a:ext cx="1637108" cy="116100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9D35674-C741-46C4-854F-04EE54056F7C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58633" r="30656" b="3729"/>
          <a:stretch/>
        </p:blipFill>
        <p:spPr>
          <a:xfrm>
            <a:off x="7204641" y="1823482"/>
            <a:ext cx="1492360" cy="93629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96FAF03-23B8-4FE5-A817-060BCAA73C46}"/>
              </a:ext>
            </a:extLst>
          </p:cNvPr>
          <p:cNvSpPr txBox="1"/>
          <p:nvPr/>
        </p:nvSpPr>
        <p:spPr>
          <a:xfrm>
            <a:off x="7133859" y="753983"/>
            <a:ext cx="1582261" cy="161583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 defTabSz="342900">
              <a:defRPr/>
            </a:pPr>
            <a:r>
              <a:rPr lang="en-GB" sz="1050" dirty="0">
                <a:solidFill>
                  <a:srgbClr val="000000"/>
                </a:solidFill>
                <a:latin typeface="Arial"/>
              </a:rPr>
              <a:t>summer (</a:t>
            </a:r>
            <a:r>
              <a:rPr lang="en-GB" sz="900" dirty="0">
                <a:solidFill>
                  <a:srgbClr val="000000"/>
                </a:solidFill>
                <a:latin typeface="Arial"/>
              </a:rPr>
              <a:t>5 – 22 June 2023)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868A106-9DBC-48BA-86A0-52A842F1E51D}"/>
              </a:ext>
            </a:extLst>
          </p:cNvPr>
          <p:cNvSpPr txBox="1"/>
          <p:nvPr/>
        </p:nvSpPr>
        <p:spPr>
          <a:xfrm>
            <a:off x="8510786" y="2066732"/>
            <a:ext cx="380233" cy="25391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RH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81ED69D-B5D0-4A1B-AD85-FAA1E3E7C9E5}"/>
              </a:ext>
            </a:extLst>
          </p:cNvPr>
          <p:cNvSpPr txBox="1"/>
          <p:nvPr/>
        </p:nvSpPr>
        <p:spPr>
          <a:xfrm>
            <a:off x="8532440" y="987574"/>
            <a:ext cx="405000" cy="415498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0" rIns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wind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050" dirty="0">
                <a:solidFill>
                  <a:srgbClr val="010000"/>
                </a:solidFill>
                <a:latin typeface="Arial" charset="0"/>
              </a:rPr>
              <a:t>speed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FD533F6-35CB-4FFB-BBB2-0F71E9FBD797}"/>
              </a:ext>
            </a:extLst>
          </p:cNvPr>
          <p:cNvSpPr txBox="1"/>
          <p:nvPr/>
        </p:nvSpPr>
        <p:spPr>
          <a:xfrm>
            <a:off x="8356080" y="1488770"/>
            <a:ext cx="680416" cy="450123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27000" tIns="0" rIns="27000" bIns="0" rtlCol="0">
            <a:spAutoFit/>
          </a:bodyPr>
          <a:lstStyle/>
          <a:p>
            <a:pPr algn="ctr" defTabSz="342900">
              <a:defRPr/>
            </a:pPr>
            <a:r>
              <a:rPr lang="en-GB" sz="975" dirty="0">
                <a:solidFill>
                  <a:srgbClr val="000000"/>
                </a:solidFill>
                <a:latin typeface="Arial"/>
              </a:rPr>
              <a:t>change [%] </a:t>
            </a:r>
          </a:p>
          <a:p>
            <a:pPr algn="ctr" defTabSz="342900">
              <a:defRPr/>
            </a:pPr>
            <a:r>
              <a:rPr lang="en-GB" sz="975" dirty="0">
                <a:solidFill>
                  <a:srgbClr val="000000"/>
                </a:solidFill>
                <a:latin typeface="Arial"/>
              </a:rPr>
              <a:t>of RMSE, </a:t>
            </a:r>
          </a:p>
          <a:p>
            <a:pPr algn="ctr" defTabSz="342900">
              <a:defRPr/>
            </a:pPr>
            <a:r>
              <a:rPr lang="en-GB" sz="975" b="1" dirty="0">
                <a:solidFill>
                  <a:srgbClr val="000000"/>
                </a:solidFill>
                <a:latin typeface="Arial"/>
              </a:rPr>
              <a:t>1 – 12 h</a:t>
            </a:r>
            <a:endParaRPr lang="en-GB" sz="97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BCB9B6B-156C-4B55-9BE2-4E0F91CF7C3B}"/>
              </a:ext>
            </a:extLst>
          </p:cNvPr>
          <p:cNvSpPr txBox="1">
            <a:spLocks/>
          </p:cNvSpPr>
          <p:nvPr/>
        </p:nvSpPr>
        <p:spPr bwMode="auto">
          <a:xfrm>
            <a:off x="107504" y="2323236"/>
            <a:ext cx="7097094" cy="680562"/>
          </a:xfrm>
          <a:prstGeom prst="rect">
            <a:avLst/>
          </a:prstGeom>
          <a:solidFill>
            <a:srgbClr val="FFFFEB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/>
          </a:extLst>
        </p:spPr>
        <p:txBody>
          <a:bodyPr wrap="square" lIns="0" tIns="36000" rIns="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65138" indent="-284163">
              <a:spcBef>
                <a:spcPts val="900"/>
              </a:spcBef>
              <a:buFont typeface="Wingdings" panose="05000000000000000000" pitchFamily="2" charset="2"/>
              <a:buChar char="ü"/>
              <a:tabLst>
                <a:tab pos="452438" algn="l"/>
                <a:tab pos="1795463" algn="l"/>
                <a:tab pos="3587750" algn="l"/>
              </a:tabLst>
              <a:defRPr/>
            </a:pPr>
            <a:r>
              <a:rPr kumimoji="0" lang="en-GB" sz="1600" b="0" i="0" dirty="0">
                <a:solidFill>
                  <a:srgbClr val="008000"/>
                </a:solidFill>
                <a:ea typeface="ＭＳ Ｐゴシック"/>
              </a:rPr>
              <a:t>SEVIRI WV operational in </a:t>
            </a:r>
            <a:r>
              <a:rPr kumimoji="0" lang="en-GB" sz="1600" i="0" dirty="0">
                <a:solidFill>
                  <a:srgbClr val="008000"/>
                </a:solidFill>
                <a:ea typeface="ＭＳ Ｐゴシック"/>
              </a:rPr>
              <a:t>ICON-D2 </a:t>
            </a:r>
            <a:r>
              <a:rPr kumimoji="0" lang="en-GB" sz="1600" b="0" i="0" dirty="0">
                <a:solidFill>
                  <a:srgbClr val="008000"/>
                </a:solidFill>
                <a:ea typeface="ＭＳ Ｐゴシック"/>
              </a:rPr>
              <a:t>&amp; in SINFONY RUC </a:t>
            </a:r>
            <a:r>
              <a:rPr kumimoji="0" lang="en-GB" sz="1600" b="0" i="0" dirty="0">
                <a:solidFill>
                  <a:srgbClr val="000000"/>
                </a:solidFill>
                <a:ea typeface="ＭＳ Ｐゴシック"/>
              </a:rPr>
              <a:t>since Nov 2023</a:t>
            </a:r>
            <a:endParaRPr kumimoji="0" lang="en-GB" sz="1600" b="0" i="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465138" indent="-284163">
              <a:spcBef>
                <a:spcPts val="900"/>
              </a:spcBef>
              <a:buFont typeface="Wingdings" panose="05000000000000000000" pitchFamily="2" charset="2"/>
              <a:buChar char="ü"/>
              <a:tabLst>
                <a:tab pos="452438" algn="l"/>
                <a:tab pos="1795463" algn="l"/>
                <a:tab pos="3587750" algn="l"/>
              </a:tabLst>
              <a:defRPr/>
            </a:pPr>
            <a:r>
              <a:rPr kumimoji="0" lang="en-GB" sz="1600" b="0" i="0" dirty="0">
                <a:solidFill>
                  <a:srgbClr val="000000"/>
                </a:solidFill>
                <a:latin typeface="Arial"/>
                <a:ea typeface="ＭＳ Ｐゴシック"/>
              </a:rPr>
              <a:t>first time </a:t>
            </a:r>
            <a:r>
              <a:rPr kumimoji="0" lang="en-GB" sz="1600" i="0" dirty="0">
                <a:solidFill>
                  <a:srgbClr val="008000"/>
                </a:solidFill>
                <a:latin typeface="Arial"/>
                <a:ea typeface="ＭＳ Ｐゴシック"/>
              </a:rPr>
              <a:t>internationally</a:t>
            </a:r>
            <a:r>
              <a:rPr kumimoji="0" lang="en-GB" sz="1600" b="0" i="0" dirty="0">
                <a:solidFill>
                  <a:srgbClr val="000000"/>
                </a:solidFill>
                <a:latin typeface="Arial"/>
                <a:ea typeface="ＭＳ Ｐゴシック"/>
              </a:rPr>
              <a:t>:    use of operational </a:t>
            </a:r>
            <a:r>
              <a:rPr kumimoji="0" lang="en-GB" sz="1600" i="0" dirty="0">
                <a:solidFill>
                  <a:srgbClr val="008000"/>
                </a:solidFill>
                <a:latin typeface="Arial"/>
                <a:ea typeface="ＭＳ Ｐゴシック"/>
              </a:rPr>
              <a:t>all-sky IR data assimilation</a:t>
            </a:r>
            <a:endParaRPr kumimoji="0" lang="en-GB" sz="1600" b="0" i="0" dirty="0">
              <a:solidFill>
                <a:srgbClr val="008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91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50CD124-2455-45B5-9BD4-F2E92F15363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57939" r="4823" b="5889"/>
          <a:stretch/>
        </p:blipFill>
        <p:spPr>
          <a:xfrm>
            <a:off x="3042292" y="2056445"/>
            <a:ext cx="2628000" cy="1699200"/>
          </a:xfrm>
          <a:prstGeom prst="rect">
            <a:avLst/>
          </a:prstGeom>
          <a:effectLst/>
        </p:spPr>
      </p:pic>
      <p:sp>
        <p:nvSpPr>
          <p:cNvPr id="39" name="Rectangle 2">
            <a:extLst>
              <a:ext uri="{FF2B5EF4-FFF2-40B4-BE49-F238E27FC236}">
                <a16:creationId xmlns:a16="http://schemas.microsoft.com/office/drawing/2014/main" id="{30F314E1-915F-466D-A9DD-264735C1C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2.3: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all-sky (cloudy) SEVIRI 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IR WV 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radiances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3F2272-7925-4EE8-BEC0-97E2CF1BDA88}"/>
              </a:ext>
            </a:extLst>
          </p:cNvPr>
          <p:cNvSpPr txBox="1">
            <a:spLocks/>
          </p:cNvSpPr>
          <p:nvPr/>
        </p:nvSpPr>
        <p:spPr bwMode="auto">
          <a:xfrm>
            <a:off x="251519" y="4011910"/>
            <a:ext cx="8712969" cy="48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spcBef>
                <a:spcPts val="1350"/>
              </a:spcBef>
              <a:buFont typeface="Symbol" panose="05050102010706020507" pitchFamily="18" charset="2"/>
              <a:buChar char="®"/>
              <a:tabLst>
                <a:tab pos="177800" algn="l"/>
                <a:tab pos="1346200" algn="l"/>
              </a:tabLst>
              <a:defRPr/>
            </a:pPr>
            <a:r>
              <a:rPr lang="en-US" sz="1200" dirty="0">
                <a:solidFill>
                  <a:srgbClr val="2D4B9B"/>
                </a:solidFill>
                <a:ea typeface="ＭＳ Ｐゴシック"/>
              </a:rPr>
              <a:t>assimilation</a:t>
            </a: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 experiment with </a:t>
            </a:r>
            <a:r>
              <a:rPr lang="en-US" sz="1200" dirty="0">
                <a:solidFill>
                  <a:srgbClr val="2D4B9B"/>
                </a:solidFill>
                <a:ea typeface="ＭＳ Ｐゴシック"/>
              </a:rPr>
              <a:t>constant bias correction </a:t>
            </a:r>
            <a:r>
              <a:rPr lang="en-US" sz="1200" dirty="0">
                <a:solidFill>
                  <a:srgbClr val="000000"/>
                </a:solidFill>
                <a:ea typeface="ＭＳ Ｐゴシック"/>
              </a:rPr>
              <a:t>of  – 0.25 /  – 0.27 K for channels 5 / 6 (applied all-sky)</a:t>
            </a:r>
          </a:p>
          <a:p>
            <a:pPr marL="0" lvl="0" indent="0">
              <a:spcBef>
                <a:spcPts val="300"/>
              </a:spcBef>
              <a:buNone/>
              <a:tabLst>
                <a:tab pos="177800" algn="l"/>
                <a:tab pos="13462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  impact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 on forecast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verif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 vs. radiosondes:  positive on humidity bias,  neutral (slightly negative) on RMSE (RH, T, wind)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6B7C6053-6220-42CF-A38D-34849833F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57510" r="3787" b="6320"/>
          <a:stretch/>
        </p:blipFill>
        <p:spPr>
          <a:xfrm>
            <a:off x="467544" y="2037031"/>
            <a:ext cx="2695530" cy="1692000"/>
          </a:xfrm>
          <a:effectLst/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33D70C1-723D-46D3-B885-BBACB0B22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6131" r="8472" b="839"/>
          <a:stretch/>
        </p:blipFill>
        <p:spPr>
          <a:xfrm>
            <a:off x="6152013" y="812029"/>
            <a:ext cx="2812475" cy="22637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4003222-832A-4FED-A66E-2FF0A9E1B25D}"/>
              </a:ext>
            </a:extLst>
          </p:cNvPr>
          <p:cNvSpPr txBox="1"/>
          <p:nvPr/>
        </p:nvSpPr>
        <p:spPr>
          <a:xfrm>
            <a:off x="7522480" y="1635646"/>
            <a:ext cx="11241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dirty="0" err="1">
                <a:solidFill>
                  <a:srgbClr val="7DE878"/>
                </a:solidFill>
                <a:latin typeface="Comic Sans MS" panose="030F0702030302020204" pitchFamily="66" charset="0"/>
              </a:rPr>
              <a:t>const</a:t>
            </a:r>
            <a:r>
              <a:rPr lang="en-GB" sz="900" dirty="0">
                <a:solidFill>
                  <a:srgbClr val="7DE878"/>
                </a:solidFill>
                <a:latin typeface="Comic Sans MS" panose="030F0702030302020204" pitchFamily="66" charset="0"/>
              </a:rPr>
              <a:t> </a:t>
            </a:r>
            <a:r>
              <a:rPr lang="en-GB" sz="900" dirty="0" err="1">
                <a:solidFill>
                  <a:srgbClr val="7DE878"/>
                </a:solidFill>
                <a:latin typeface="Comic Sans MS" panose="030F0702030302020204" pitchFamily="66" charset="0"/>
              </a:rPr>
              <a:t>obs</a:t>
            </a:r>
            <a:r>
              <a:rPr lang="en-GB" sz="900" dirty="0">
                <a:solidFill>
                  <a:srgbClr val="7DE878"/>
                </a:solidFill>
                <a:latin typeface="Comic Sans MS" panose="030F0702030302020204" pitchFamily="66" charset="0"/>
              </a:rPr>
              <a:t> error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59F4540-9F47-4F31-8621-85F7C187C351}"/>
              </a:ext>
            </a:extLst>
          </p:cNvPr>
          <p:cNvSpPr txBox="1"/>
          <p:nvPr/>
        </p:nvSpPr>
        <p:spPr>
          <a:xfrm rot="17976952">
            <a:off x="6198600" y="2039073"/>
            <a:ext cx="142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stdev</a:t>
            </a:r>
            <a:r>
              <a:rPr lang="en-GB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sz="1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Obs</a:t>
            </a:r>
            <a:r>
              <a:rPr lang="en-GB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 – FG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4AE50B7-E745-497D-A6CF-0C683D2EED92}"/>
              </a:ext>
            </a:extLst>
          </p:cNvPr>
          <p:cNvSpPr txBox="1"/>
          <p:nvPr/>
        </p:nvSpPr>
        <p:spPr>
          <a:xfrm>
            <a:off x="7240130" y="898788"/>
            <a:ext cx="1724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EAB200"/>
                </a:solidFill>
                <a:latin typeface="Comic Sans MS" panose="030F0702030302020204" pitchFamily="66" charset="0"/>
              </a:rPr>
              <a:t>inflated error model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88B7210-2E32-4A68-9B25-B3E491438F6C}"/>
              </a:ext>
            </a:extLst>
          </p:cNvPr>
          <p:cNvSpPr txBox="1"/>
          <p:nvPr/>
        </p:nvSpPr>
        <p:spPr>
          <a:xfrm rot="2156570">
            <a:off x="7619159" y="2155556"/>
            <a:ext cx="1370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stdev</a:t>
            </a:r>
            <a:r>
              <a:rPr lang="en-GB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  </a:t>
            </a:r>
            <a:r>
              <a:rPr lang="en-GB" sz="1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Obs</a:t>
            </a:r>
            <a:r>
              <a:rPr lang="en-GB" sz="1200" dirty="0">
                <a:solidFill>
                  <a:srgbClr val="0070C0"/>
                </a:solidFill>
                <a:latin typeface="Comic Sans MS" panose="030F0702030302020204" pitchFamily="66" charset="0"/>
              </a:rPr>
              <a:t> – FG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C30D4B8-61F9-45BE-96D6-ECBF33FCE6BA}"/>
              </a:ext>
            </a:extLst>
          </p:cNvPr>
          <p:cNvSpPr txBox="1"/>
          <p:nvPr/>
        </p:nvSpPr>
        <p:spPr>
          <a:xfrm>
            <a:off x="6976315" y="2554972"/>
            <a:ext cx="1534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cloud impact 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Symbol" panose="05050102010706020507" pitchFamily="18" charset="2"/>
              </a:rPr>
              <a:t>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586E9EF-6280-4A55-8F06-0814CED829A5}"/>
              </a:ext>
            </a:extLst>
          </p:cNvPr>
          <p:cNvSpPr txBox="1"/>
          <p:nvPr/>
        </p:nvSpPr>
        <p:spPr>
          <a:xfrm>
            <a:off x="6436765" y="856574"/>
            <a:ext cx="511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ch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6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303C5D-39FA-446D-9486-1376DA4D56AE}"/>
              </a:ext>
            </a:extLst>
          </p:cNvPr>
          <p:cNvGrpSpPr/>
          <p:nvPr/>
        </p:nvGrpSpPr>
        <p:grpSpPr>
          <a:xfrm>
            <a:off x="251520" y="1779662"/>
            <a:ext cx="7192411" cy="2175163"/>
            <a:chOff x="251520" y="1908755"/>
            <a:chExt cx="7192411" cy="2175163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9759E48-E4DE-4F9B-B6AB-B39C49BAC35F}"/>
                </a:ext>
              </a:extLst>
            </p:cNvPr>
            <p:cNvSpPr txBox="1"/>
            <p:nvPr/>
          </p:nvSpPr>
          <p:spPr>
            <a:xfrm>
              <a:off x="5691519" y="3293108"/>
              <a:ext cx="1752412" cy="380480"/>
            </a:xfrm>
            <a:prstGeom prst="rect">
              <a:avLst/>
            </a:prstGeom>
            <a:solidFill>
              <a:srgbClr val="EBF7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36000" rIns="72000" bIns="36000" rtlCol="0">
              <a:spAutoFit/>
            </a:bodyPr>
            <a:lstStyle/>
            <a:p>
              <a:r>
                <a:rPr lang="de-DE" sz="1000" dirty="0" err="1">
                  <a:solidFill>
                    <a:srgbClr val="0000FF"/>
                  </a:solidFill>
                </a:rPr>
                <a:t>clear-sky</a:t>
              </a:r>
              <a:r>
                <a:rPr lang="de-DE" sz="1000" dirty="0">
                  <a:solidFill>
                    <a:srgbClr val="0000FF"/>
                  </a:solidFill>
                </a:rPr>
                <a:t> (</a:t>
              </a:r>
              <a:r>
                <a:rPr lang="de-DE" sz="1000" dirty="0" err="1">
                  <a:solidFill>
                    <a:srgbClr val="0000FF"/>
                  </a:solidFill>
                </a:rPr>
                <a:t>cloud</a:t>
              </a:r>
              <a:r>
                <a:rPr lang="de-DE" sz="1000" dirty="0">
                  <a:solidFill>
                    <a:srgbClr val="0000FF"/>
                  </a:solidFill>
                </a:rPr>
                <a:t> </a:t>
              </a:r>
              <a:r>
                <a:rPr lang="de-DE" sz="1000" dirty="0" err="1">
                  <a:solidFill>
                    <a:srgbClr val="0000FF"/>
                  </a:solidFill>
                </a:rPr>
                <a:t>impact</a:t>
              </a:r>
              <a:r>
                <a:rPr lang="de-DE" sz="1000" dirty="0">
                  <a:solidFill>
                    <a:srgbClr val="0000FF"/>
                  </a:solidFill>
                </a:rPr>
                <a:t> &lt; 1K)</a:t>
              </a:r>
            </a:p>
            <a:p>
              <a:r>
                <a:rPr lang="de-DE" sz="1000" dirty="0">
                  <a:solidFill>
                    <a:srgbClr val="000000"/>
                  </a:solidFill>
                </a:rPr>
                <a:t>all-</a:t>
              </a:r>
              <a:r>
                <a:rPr lang="de-DE" sz="1000" dirty="0" err="1">
                  <a:solidFill>
                    <a:srgbClr val="000000"/>
                  </a:solidFill>
                </a:rPr>
                <a:t>sky</a:t>
              </a:r>
              <a:endParaRPr lang="de-DE" sz="10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75AE0D0-8C77-403E-80CE-04CCC58A9166}"/>
                </a:ext>
              </a:extLst>
            </p:cNvPr>
            <p:cNvSpPr txBox="1"/>
            <p:nvPr/>
          </p:nvSpPr>
          <p:spPr>
            <a:xfrm>
              <a:off x="543870" y="3822308"/>
              <a:ext cx="26955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>
                  <a:solidFill>
                    <a:srgbClr val="0000FF"/>
                  </a:solidFill>
                  <a:sym typeface="Symbol" panose="05050102010706020507" pitchFamily="18" charset="2"/>
                </a:rPr>
                <a:t>  </a:t>
              </a:r>
              <a:r>
                <a:rPr lang="en-GB" sz="1100" i="1" dirty="0">
                  <a:solidFill>
                    <a:srgbClr val="0000FF"/>
                  </a:solidFill>
                </a:rPr>
                <a:t>average clear-sky bias: + 0.25 K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0452D30-43EC-4225-8083-B4559BE02D37}"/>
                </a:ext>
              </a:extLst>
            </p:cNvPr>
            <p:cNvSpPr txBox="1"/>
            <p:nvPr/>
          </p:nvSpPr>
          <p:spPr>
            <a:xfrm>
              <a:off x="3131840" y="3822308"/>
              <a:ext cx="25677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i="1" dirty="0">
                  <a:solidFill>
                    <a:srgbClr val="0000FF"/>
                  </a:solidFill>
                  <a:sym typeface="Symbol" panose="05050102010706020507" pitchFamily="18" charset="2"/>
                </a:rPr>
                <a:t> a</a:t>
              </a:r>
              <a:r>
                <a:rPr lang="en-GB" sz="1100" i="1" dirty="0">
                  <a:solidFill>
                    <a:srgbClr val="0000FF"/>
                  </a:solidFill>
                </a:rPr>
                <a:t>verage clear-sky bias: + 0.27K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B742724-D3F3-445B-B05E-174BE5AA21F0}"/>
                </a:ext>
              </a:extLst>
            </p:cNvPr>
            <p:cNvSpPr txBox="1"/>
            <p:nvPr/>
          </p:nvSpPr>
          <p:spPr>
            <a:xfrm>
              <a:off x="1007152" y="2252146"/>
              <a:ext cx="1702575" cy="184666"/>
            </a:xfrm>
            <a:prstGeom prst="rect">
              <a:avLst/>
            </a:prstGeom>
            <a:solidFill>
              <a:srgbClr val="EBF7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DE" sz="1200" dirty="0"/>
                <a:t>6.2µm – Channel 5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1796F2E-586F-4E2F-8F32-0906AD62FD9F}"/>
                </a:ext>
              </a:extLst>
            </p:cNvPr>
            <p:cNvSpPr txBox="1"/>
            <p:nvPr/>
          </p:nvSpPr>
          <p:spPr>
            <a:xfrm>
              <a:off x="3815464" y="2264332"/>
              <a:ext cx="1608396" cy="184666"/>
            </a:xfrm>
            <a:prstGeom prst="rect">
              <a:avLst/>
            </a:prstGeom>
            <a:solidFill>
              <a:srgbClr val="EBF7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de-DE" sz="1200" dirty="0"/>
                <a:t>7.3µm – Channel 6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2B70B3B-C9FF-4F04-872A-E94A98DD96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1520" y="1908755"/>
              <a:ext cx="5976665" cy="25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177800" lvl="0" indent="-177800">
                <a:spcBef>
                  <a:spcPts val="1350"/>
                </a:spcBef>
                <a:buFont typeface="Arial" panose="020B0604020202020204" pitchFamily="34" charset="0"/>
                <a:buChar char="•"/>
                <a:tabLst>
                  <a:tab pos="177800" algn="l"/>
                  <a:tab pos="1346200" algn="l"/>
                </a:tabLst>
                <a:defRPr/>
              </a:pPr>
              <a:r>
                <a:rPr lang="en-US" sz="1200" dirty="0">
                  <a:solidFill>
                    <a:srgbClr val="000000"/>
                  </a:solidFill>
                  <a:ea typeface="ＭＳ Ｐゴシック"/>
                </a:rPr>
                <a:t>clear-sky biases in a experiment with </a:t>
              </a:r>
              <a:r>
                <a:rPr lang="en-US" sz="1200" dirty="0">
                  <a:solidFill>
                    <a:srgbClr val="2D4B9B"/>
                  </a:solidFill>
                  <a:ea typeface="ＭＳ Ｐゴシック"/>
                </a:rPr>
                <a:t>passive</a:t>
              </a:r>
              <a:r>
                <a:rPr lang="en-US" sz="1200" dirty="0">
                  <a:solidFill>
                    <a:srgbClr val="000000"/>
                  </a:solidFill>
                  <a:ea typeface="ＭＳ Ｐゴシック"/>
                </a:rPr>
                <a:t> SEVIRI data  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ea typeface="ＭＳ Ｐゴシック"/>
                </a:rPr>
                <a:t>(4 weeks August 2022)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51519" y="843558"/>
            <a:ext cx="6552729" cy="78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7800" marR="0" lvl="0" indent="-177800" algn="l" defTabSz="457200" rtl="0" eaLnBrk="0" fontAlgn="base" latinLnBrk="0" hangingPunct="0">
              <a:lnSpc>
                <a:spcPct val="100000"/>
              </a:lnSpc>
              <a:spcBef>
                <a:spcPts val="13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77800" algn="l"/>
                <a:tab pos="720725" algn="l"/>
                <a:tab pos="13462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 far 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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bias correction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for SEVIRI …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>
                <a:tab pos="177800" algn="l"/>
                <a:tab pos="720725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		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 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/>
              </a:rPr>
              <a:t>obs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error of 2 K assigned 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clear-sky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  = 2 K &gt;&gt;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ＭＳ Ｐゴシック"/>
              </a:rPr>
              <a:t>stdev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(O – FG)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>
                <a:tab pos="177800" algn="l"/>
                <a:tab pos="720725" algn="l"/>
                <a:tab pos="1346200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		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  low weight given to clear-sky data ( </a:t>
            </a:r>
            <a:r>
              <a:rPr lang="en-US" sz="1200" dirty="0">
                <a:solidFill>
                  <a:srgbClr val="2D4B9B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water </a:t>
            </a:r>
            <a:r>
              <a:rPr lang="en-US" sz="1200" dirty="0" err="1">
                <a:solidFill>
                  <a:srgbClr val="2D4B9B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vapour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 (while cloud info is used well)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001" t="13107" r="3111" b="11091"/>
          <a:stretch/>
        </p:blipFill>
        <p:spPr>
          <a:xfrm>
            <a:off x="6207583" y="1089991"/>
            <a:ext cx="2684897" cy="180579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138173" y="883988"/>
            <a:ext cx="2592288" cy="4154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simulated IRS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channel 59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(20200802, 1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UTC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B9D5FF-51FD-4102-81E5-3FB6D3F5FD4B}"/>
              </a:ext>
            </a:extLst>
          </p:cNvPr>
          <p:cNvSpPr txBox="1"/>
          <p:nvPr/>
        </p:nvSpPr>
        <p:spPr>
          <a:xfrm>
            <a:off x="1277634" y="195486"/>
            <a:ext cx="972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ICON-LAM has a significant land contribution —&gt; use of IRS observation over land…">
            <a:extLst>
              <a:ext uri="{FF2B5EF4-FFF2-40B4-BE49-F238E27FC236}">
                <a16:creationId xmlns:a16="http://schemas.microsoft.com/office/drawing/2014/main" id="{B4B59AD9-70E1-4240-B6C5-5974F001CE60}"/>
              </a:ext>
            </a:extLst>
          </p:cNvPr>
          <p:cNvSpPr txBox="1"/>
          <p:nvPr/>
        </p:nvSpPr>
        <p:spPr>
          <a:xfrm>
            <a:off x="228384" y="3075806"/>
            <a:ext cx="891561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717" rIns="25717">
            <a:spAutoFit/>
          </a:bodyPr>
          <a:lstStyle/>
          <a:p>
            <a:pPr marL="130969" marR="0" lvl="0" indent="-130969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3225800" algn="l"/>
                <a:tab pos="3500438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venir Next Regular"/>
                <a:sym typeface="Avenir Next Regular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ICON-LAM: significant land contribution 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Symbol" panose="05050102010706020507" pitchFamily="18" charset="2"/>
              </a:rPr>
              <a:t> 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use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venir Next Regular"/>
                <a:sym typeface="Avenir Next Regular"/>
              </a:rPr>
              <a:t>IRS observations over land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tabLst>
                <a:tab pos="3225800" algn="l"/>
                <a:tab pos="3500438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GB" sz="1400" dirty="0">
                <a:solidFill>
                  <a:srgbClr val="000000"/>
                </a:solidFill>
                <a:latin typeface="Avenir Next Regular"/>
                <a:sym typeface="Avenir Next Regular"/>
              </a:rPr>
              <a:t>	</a:t>
            </a:r>
            <a:r>
              <a:rPr lang="en-GB" sz="1400" dirty="0">
                <a:solidFill>
                  <a:srgbClr val="000000"/>
                </a:solidFill>
                <a:latin typeface="Avenir Next Regular"/>
                <a:sym typeface="Symbol" panose="05050102010706020507" pitchFamily="18" charset="2"/>
              </a:rPr>
              <a:t> 	</a:t>
            </a:r>
            <a:r>
              <a:rPr lang="en-GB" sz="1400" dirty="0">
                <a:solidFill>
                  <a:srgbClr val="000000"/>
                </a:solidFill>
                <a:latin typeface="Avenir Next Regular"/>
                <a:sym typeface="Avenir Next Regular"/>
              </a:rPr>
              <a:t>use </a:t>
            </a:r>
            <a:r>
              <a:rPr lang="en-GB" sz="1400" dirty="0">
                <a:solidFill>
                  <a:srgbClr val="2D4B9B"/>
                </a:solidFill>
                <a:latin typeface="Avenir Next Regular"/>
                <a:sym typeface="Avenir Next Regular"/>
              </a:rPr>
              <a:t>surface-sensitive</a:t>
            </a:r>
            <a:r>
              <a:rPr lang="en-GB" sz="1400" dirty="0">
                <a:solidFill>
                  <a:srgbClr val="000000"/>
                </a:solidFill>
                <a:latin typeface="Avenir Next Regular"/>
                <a:sym typeface="Avenir Next Regular"/>
              </a:rPr>
              <a:t> channels for analysis in </a:t>
            </a:r>
            <a:r>
              <a:rPr lang="en-GB" sz="1400" dirty="0">
                <a:solidFill>
                  <a:srgbClr val="2D4B9B"/>
                </a:solidFill>
                <a:latin typeface="Avenir Next Regular"/>
                <a:sym typeface="Avenir Next Regular"/>
              </a:rPr>
              <a:t>middle + lower troposphere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venir Next Regular"/>
              <a:sym typeface="Avenir Next Regular"/>
            </a:endParaRPr>
          </a:p>
          <a:p>
            <a:pPr marL="449263" marR="0" lvl="1" indent="-2667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44A96"/>
              </a:buClr>
              <a:buSzPct val="120000"/>
              <a:buFontTx/>
              <a:buChar char="✓"/>
              <a:tabLst>
                <a:tab pos="3948113" algn="l"/>
                <a:tab pos="4214813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improvement of land surface emissivity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Symbol" panose="05050102010706020507" pitchFamily="18" charset="2"/>
              </a:rPr>
              <a:t> 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employing IR emissivity atlas  (instead of constant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 values)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Regular"/>
              <a:sym typeface="Avenir Next Regular"/>
            </a:endParaRPr>
          </a:p>
          <a:p>
            <a:pPr marL="449263" marR="0" lvl="1" indent="-26670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44A96"/>
              </a:buClr>
              <a:buSzPct val="120000"/>
              <a:buFontTx/>
              <a:buChar char="✓"/>
              <a:tabLst>
                <a:tab pos="3948113" algn="l"/>
                <a:tab pos="4214813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skin temperature (model FG not good enough)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Symbol" panose="05050102010706020507" pitchFamily="18" charset="2"/>
              </a:rPr>
              <a:t> 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skin temperature retrieval from channels strongly sensitive</a:t>
            </a:r>
          </a:p>
          <a:p>
            <a:pPr marL="342900" marR="0" lvl="1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344A96"/>
              </a:buClr>
              <a:buSzPct val="150000"/>
              <a:tabLst>
                <a:tab pos="4032250" algn="l"/>
                <a:tab pos="4214813" algn="l"/>
                <a:tab pos="7356475" algn="l"/>
              </a:tabLst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GB" sz="1400" dirty="0">
                <a:solidFill>
                  <a:srgbClr val="000000"/>
                </a:solidFill>
                <a:latin typeface="Avenir Next Regular"/>
                <a:sym typeface="Avenir Next Regular"/>
              </a:rPr>
              <a:t>		to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Regular"/>
                <a:sym typeface="Avenir Next Regular"/>
              </a:rPr>
              <a:t>surface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Avenir Next Regular"/>
                <a:sym typeface="Avenir Next Regular"/>
              </a:rPr>
              <a:t>    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 Regular"/>
                <a:sym typeface="Avenir Next Regular"/>
              </a:rPr>
              <a:t>(by inversion of the radiative transfer eqn.)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venir Next Regular"/>
                <a:sym typeface="Avenir Next Regular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99055" y="897565"/>
            <a:ext cx="600852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5" marR="0" lvl="0" indent="0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‘clear-sky’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assimilation of IRS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Lucida Sans Unicode" pitchFamily="34" charset="0"/>
                <a:sym typeface="Symbol" pitchFamily="18" charset="2"/>
              </a:rPr>
              <a:t>  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Lucida Sans Unicode" pitchFamily="34" charset="0"/>
                <a:sym typeface="Symbol" pitchFamily="18" charset="2"/>
              </a:rPr>
              <a:t>(Mahdiyeh Mousavi, Christina Köpken-Watts)</a:t>
            </a:r>
            <a:endParaRPr kumimoji="0" lang="de-DE" sz="1100" b="0" i="1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5485" marR="0" lvl="0" indent="0" algn="l" defTabSz="4572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	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temperature + humidity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profile information  (clear-sky, above clouds)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launch planned in 2025, data in ~ 2026 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	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 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IRS data </a:t>
            </a: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/>
              </a:rPr>
              <a:t>for testing:  	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simulated ‚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obs’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(with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RadSim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 into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fdbk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file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>
                <a:tab pos="266700" algn="l"/>
              </a:tabLst>
              <a:defRPr/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Arial"/>
                <a:ea typeface="ＭＳ Ｐゴシック"/>
              </a:rPr>
              <a:t>					</a:t>
            </a:r>
            <a:r>
              <a:rPr lang="en-US" sz="1050" dirty="0">
                <a:solidFill>
                  <a:srgbClr val="000000"/>
                </a:solidFill>
                <a:latin typeface="Arial"/>
                <a:ea typeface="ＭＳ Ｐゴシック"/>
              </a:rPr>
              <a:t>real-data IASI, SEVIRI as proxy for IRS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9081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technical test in KENDA successful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2E5974-B5AA-44B1-B195-3B86B93011D2}"/>
              </a:ext>
            </a:extLst>
          </p:cNvPr>
          <p:cNvSpPr txBox="1">
            <a:spLocks/>
          </p:cNvSpPr>
          <p:nvPr/>
        </p:nvSpPr>
        <p:spPr bwMode="auto">
          <a:xfrm>
            <a:off x="1385646" y="4732426"/>
            <a:ext cx="6480479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67891" marR="0" lvl="0" indent="-202406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</a:tabLst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also important:  slant radiative transfer,  4D-EnVar (for indirect wind info), 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horiz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error correlations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FEFFB93-7EDE-4A0D-A922-1C7690A36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2.4:	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MTG IRS  </a:t>
            </a: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(hyperspectral IR sounder) </a:t>
            </a:r>
            <a:endParaRPr kumimoji="1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4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2773E2-FDA9-4D70-86FC-6DE041FE90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536" y="1059582"/>
            <a:ext cx="8640960" cy="4001095"/>
          </a:xfrm>
        </p:spPr>
        <p:txBody>
          <a:bodyPr wrap="square">
            <a:spAutoFit/>
          </a:bodyPr>
          <a:lstStyle/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en-GB" dirty="0"/>
              <a:t>Finalized KENDA-CH1 setup using ICON, </a:t>
            </a:r>
            <a:r>
              <a:rPr lang="en-GB" dirty="0">
                <a:solidFill>
                  <a:srgbClr val="006600"/>
                </a:solidFill>
              </a:rPr>
              <a:t>operational</a:t>
            </a:r>
            <a:r>
              <a:rPr lang="en-GB" dirty="0"/>
              <a:t> since 2024-05-28  </a:t>
            </a:r>
            <a:r>
              <a:rPr lang="en-GB" sz="1400" i="1" dirty="0">
                <a:solidFill>
                  <a:srgbClr val="FFFFFF">
                    <a:lumMod val="50000"/>
                  </a:srgbClr>
                </a:solidFill>
              </a:rPr>
              <a:t>(Daniel)</a:t>
            </a:r>
            <a:endParaRPr lang="en-GB" dirty="0">
              <a:solidFill>
                <a:srgbClr val="F0494A"/>
              </a:solidFill>
            </a:endParaRP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en-GB" dirty="0"/>
              <a:t>Assimilation of Raman Lidar humidity and temperature profiles  </a:t>
            </a:r>
            <a:r>
              <a:rPr lang="en-GB" sz="1400" i="1" dirty="0">
                <a:solidFill>
                  <a:srgbClr val="FFFFFF">
                    <a:lumMod val="50000"/>
                  </a:srgbClr>
                </a:solidFill>
              </a:rPr>
              <a:t>(Bas, Claire)</a:t>
            </a:r>
            <a:endParaRPr lang="en-GB" dirty="0"/>
          </a:p>
          <a:p>
            <a:pPr lvl="1">
              <a:spcBef>
                <a:spcPts val="600"/>
              </a:spcBef>
              <a:spcAft>
                <a:spcPts val="0"/>
              </a:spcAft>
              <a:tabLst>
                <a:tab pos="6188075" algn="l"/>
              </a:tabLst>
            </a:pPr>
            <a:r>
              <a:rPr lang="en-GB" sz="1400" dirty="0"/>
              <a:t>impact in KENDA-1 (COSMO) positive on analysis + FG, neutral – slightly positive on forecasts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tabLst>
                <a:tab pos="6188075" algn="l"/>
              </a:tabLst>
            </a:pPr>
            <a:r>
              <a:rPr lang="en-GB" sz="1400" dirty="0"/>
              <a:t>paper submitted</a:t>
            </a:r>
            <a:endParaRPr lang="en-GB" sz="1400" dirty="0">
              <a:solidFill>
                <a:srgbClr val="F0494A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GB" sz="1400" dirty="0" err="1"/>
              <a:t>obs</a:t>
            </a:r>
            <a:r>
              <a:rPr lang="en-GB" sz="1400" dirty="0"/>
              <a:t> operator implementation in MEC/DACE being finalized, DA with ICON soon</a:t>
            </a:r>
            <a:endParaRPr lang="en-GB" sz="1400" dirty="0">
              <a:solidFill>
                <a:srgbClr val="F0494A"/>
              </a:solidFill>
            </a:endParaRP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GB" dirty="0"/>
              <a:t>Assimilation of Swiss radar volume observations 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</a:rPr>
              <a:t>(Alina, Claire)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  <a:tabLst>
                <a:tab pos="449263" algn="l"/>
              </a:tabLst>
            </a:pPr>
            <a:r>
              <a:rPr lang="en-GB" sz="1400" dirty="0"/>
              <a:t>	</a:t>
            </a:r>
            <a:r>
              <a:rPr lang="en-GB" sz="1400" dirty="0">
                <a:sym typeface="Symbol" panose="05050102010706020507" pitchFamily="18" charset="2"/>
              </a:rPr>
              <a:t>  shading by real and simulated topography, use frequency / visibility maps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  <a:tabLst>
                <a:tab pos="449263" algn="l"/>
              </a:tabLst>
            </a:pPr>
            <a:r>
              <a:rPr lang="en-GB" sz="1400" dirty="0">
                <a:sym typeface="Symbol" panose="05050102010706020507" pitchFamily="18" charset="2"/>
              </a:rPr>
              <a:t>	  settings (e.g. EMVORADO) to get similar </a:t>
            </a:r>
            <a:r>
              <a:rPr lang="en-GB" sz="1400" dirty="0" err="1">
                <a:sym typeface="Symbol" panose="05050102010706020507" pitchFamily="18" charset="2"/>
              </a:rPr>
              <a:t>obs</a:t>
            </a:r>
            <a:r>
              <a:rPr lang="en-GB" sz="1400" dirty="0">
                <a:sym typeface="Symbol" panose="05050102010706020507" pitchFamily="18" charset="2"/>
              </a:rPr>
              <a:t> &amp; simulated Z frequencies</a:t>
            </a:r>
            <a:endParaRPr lang="en-GB" sz="1400" dirty="0"/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en-GB" dirty="0"/>
              <a:t>Adaptive Parameter Tuning</a:t>
            </a:r>
            <a:r>
              <a:rPr lang="en-GB" dirty="0">
                <a:solidFill>
                  <a:srgbClr val="F0494A"/>
                </a:solidFill>
              </a:rPr>
              <a:t> </a:t>
            </a:r>
            <a:r>
              <a:rPr lang="en-GB" sz="1400" i="1" dirty="0">
                <a:solidFill>
                  <a:srgbClr val="FFFFFF">
                    <a:lumMod val="50000"/>
                  </a:srgbClr>
                </a:solidFill>
              </a:rPr>
              <a:t>(Daniel)</a:t>
            </a:r>
            <a:endParaRPr lang="en-GB" dirty="0">
              <a:solidFill>
                <a:srgbClr val="F0494A"/>
              </a:solidFill>
            </a:endParaRPr>
          </a:p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 lang="en-GB" dirty="0"/>
              <a:t>Diagnosis of KENDA-CH1 system</a:t>
            </a:r>
            <a:r>
              <a:rPr lang="en-GB" sz="1400" i="1" dirty="0">
                <a:solidFill>
                  <a:srgbClr val="FFFFFF">
                    <a:lumMod val="50000"/>
                  </a:srgbClr>
                </a:solidFill>
              </a:rPr>
              <a:t> (Krishna)</a:t>
            </a:r>
            <a:endParaRPr lang="en-GB" dirty="0">
              <a:solidFill>
                <a:srgbClr val="F0494A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GB" sz="1400" dirty="0"/>
              <a:t>discovered several bugs / inconsistencies (e.g. rel. to redundancy check, …, and …)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7FBC64-DD80-47EF-96AE-6D48AA63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Activities Overview   (ongoing)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E280C59C-0678-4E0E-AA6A-099F16D462B3}"/>
              </a:ext>
            </a:extLst>
          </p:cNvPr>
          <p:cNvSpPr txBox="1">
            <a:spLocks/>
          </p:cNvSpPr>
          <p:nvPr/>
        </p:nvSpPr>
        <p:spPr>
          <a:xfrm>
            <a:off x="1186180" y="627534"/>
            <a:ext cx="7589137" cy="31067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de-CH" sz="1200" i="1" kern="0" dirty="0">
                <a:solidFill>
                  <a:schemeClr val="bg1">
                    <a:lumMod val="50000"/>
                  </a:schemeClr>
                </a:solidFill>
              </a:rPr>
              <a:t>Daniel Leuenberger, Claire Merker, </a:t>
            </a:r>
            <a:r>
              <a:rPr lang="de-CH" sz="1200" i="1" kern="0" dirty="0" err="1">
                <a:solidFill>
                  <a:schemeClr val="bg1">
                    <a:lumMod val="50000"/>
                  </a:schemeClr>
                </a:solidFill>
              </a:rPr>
              <a:t>Krishnamoorthy</a:t>
            </a:r>
            <a:r>
              <a:rPr lang="de-CH" sz="1200" i="1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CH" sz="1200" i="1" kern="0" dirty="0" err="1">
                <a:solidFill>
                  <a:schemeClr val="bg1">
                    <a:lumMod val="50000"/>
                  </a:schemeClr>
                </a:solidFill>
              </a:rPr>
              <a:t>Chandramouli</a:t>
            </a:r>
            <a:r>
              <a:rPr lang="de-CH" sz="1200" i="1" kern="0" dirty="0">
                <a:solidFill>
                  <a:schemeClr val="bg1">
                    <a:lumMod val="50000"/>
                  </a:schemeClr>
                </a:solidFill>
              </a:rPr>
              <a:t>, Alina </a:t>
            </a:r>
            <a:r>
              <a:rPr lang="de-CH" sz="1200" i="1" kern="0" dirty="0" err="1">
                <a:solidFill>
                  <a:schemeClr val="bg1">
                    <a:lumMod val="50000"/>
                  </a:schemeClr>
                </a:solidFill>
              </a:rPr>
              <a:t>Yapparova</a:t>
            </a:r>
            <a:r>
              <a:rPr lang="de-CH" sz="1200" i="1" kern="0" dirty="0">
                <a:solidFill>
                  <a:schemeClr val="bg1">
                    <a:lumMod val="50000"/>
                  </a:schemeClr>
                </a:solidFill>
              </a:rPr>
              <a:t>, Bas </a:t>
            </a:r>
            <a:r>
              <a:rPr lang="de-CH" sz="1200" i="1" kern="0" dirty="0" err="1">
                <a:solidFill>
                  <a:schemeClr val="bg1">
                    <a:lumMod val="50000"/>
                  </a:schemeClr>
                </a:solidFill>
              </a:rPr>
              <a:t>Crezee</a:t>
            </a:r>
            <a:endParaRPr lang="de-CH" sz="1200" i="1" kern="0" dirty="0">
              <a:solidFill>
                <a:schemeClr val="bg1">
                  <a:lumMod val="50000"/>
                </a:schemeClr>
              </a:solidFill>
              <a:cs typeface="Arial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EED714C-4C75-411E-B23F-BF613B3000AA}"/>
              </a:ext>
            </a:extLst>
          </p:cNvPr>
          <p:cNvGrpSpPr/>
          <p:nvPr/>
        </p:nvGrpSpPr>
        <p:grpSpPr>
          <a:xfrm>
            <a:off x="6528495" y="2718126"/>
            <a:ext cx="2508562" cy="2013864"/>
            <a:chOff x="6528495" y="2244962"/>
            <a:chExt cx="2508562" cy="2013864"/>
          </a:xfrm>
        </p:grpSpPr>
        <p:pic>
          <p:nvPicPr>
            <p:cNvPr id="6" name="Picture 26">
              <a:extLst>
                <a:ext uri="{FF2B5EF4-FFF2-40B4-BE49-F238E27FC236}">
                  <a16:creationId xmlns:a16="http://schemas.microsoft.com/office/drawing/2014/main" id="{2E73C875-061A-4E1A-8104-B6915781D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6" r="75528"/>
            <a:stretch/>
          </p:blipFill>
          <p:spPr>
            <a:xfrm>
              <a:off x="7092000" y="2545327"/>
              <a:ext cx="1584000" cy="1655333"/>
            </a:xfrm>
            <a:prstGeom prst="rect">
              <a:avLst/>
            </a:prstGeom>
          </p:spPr>
        </p:pic>
        <p:pic>
          <p:nvPicPr>
            <p:cNvPr id="7" name="Picture 30">
              <a:extLst>
                <a:ext uri="{FF2B5EF4-FFF2-40B4-BE49-F238E27FC236}">
                  <a16:creationId xmlns:a16="http://schemas.microsoft.com/office/drawing/2014/main" id="{E899F12B-7836-4F05-88D0-C57E9321B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605" r="-2034"/>
            <a:stretch/>
          </p:blipFill>
          <p:spPr>
            <a:xfrm>
              <a:off x="8749057" y="2283718"/>
              <a:ext cx="288000" cy="1975108"/>
            </a:xfrm>
            <a:prstGeom prst="rect">
              <a:avLst/>
            </a:prstGeom>
          </p:spPr>
        </p:pic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2313CC5E-801E-4003-A615-3437598C98A6}"/>
                </a:ext>
              </a:extLst>
            </p:cNvPr>
            <p:cNvSpPr txBox="1"/>
            <p:nvPr/>
          </p:nvSpPr>
          <p:spPr>
            <a:xfrm>
              <a:off x="6528495" y="2244962"/>
              <a:ext cx="21479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frequency map 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Albis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radar 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(1</a:t>
              </a:r>
              <a:r>
                <a:rPr lang="en-US" sz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half 2024</a:t>
              </a:r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263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131;p28"/>
          <p:cNvSpPr txBox="1"/>
          <p:nvPr/>
        </p:nvSpPr>
        <p:spPr>
          <a:xfrm>
            <a:off x="414466" y="1018815"/>
            <a:ext cx="8451491" cy="3377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4" tIns="34274" rIns="34274" bIns="34274">
            <a:spAutoFit/>
          </a:bodyPr>
          <a:lstStyle/>
          <a:p>
            <a:pPr marL="266700" indent="-266700">
              <a:buClr>
                <a:srgbClr val="1F497D"/>
              </a:buClr>
              <a:buSzPts val="2000"/>
              <a:buChar char="•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Cloud detection  &amp;  adaptive bias correction :  </a:t>
            </a:r>
          </a:p>
          <a:p>
            <a:pPr>
              <a:spcBef>
                <a:spcPts val="600"/>
              </a:spcBef>
              <a:buClr>
                <a:srgbClr val="1F497D"/>
              </a:buClr>
              <a:buSzPts val="2000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	used in global </a:t>
            </a:r>
            <a:r>
              <a:rPr lang="en-GB" sz="1500" dirty="0" err="1">
                <a:solidFill>
                  <a:srgbClr val="000000"/>
                </a:solidFill>
              </a:rPr>
              <a:t>EnVar</a:t>
            </a:r>
            <a:r>
              <a:rPr lang="en-GB" sz="1500" dirty="0">
                <a:solidFill>
                  <a:srgbClr val="000000"/>
                </a:solidFill>
              </a:rPr>
              <a:t> for IASI,  but major adaptation for …</a:t>
            </a:r>
          </a:p>
          <a:p>
            <a:pPr>
              <a:spcBef>
                <a:spcPts val="300"/>
              </a:spcBef>
              <a:buClr>
                <a:srgbClr val="1F497D"/>
              </a:buClr>
              <a:buSzPts val="2000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	–  ICON-LAM  (low model top </a:t>
            </a:r>
            <a:r>
              <a:rPr lang="en-GB" sz="1500" dirty="0">
                <a:solidFill>
                  <a:srgbClr val="000000"/>
                </a:solidFill>
                <a:sym typeface="Symbol" panose="05050102010706020507" pitchFamily="18" charset="2"/>
              </a:rPr>
              <a:t> extension of FG with global fields for cloud detection) and</a:t>
            </a:r>
          </a:p>
          <a:p>
            <a:pPr>
              <a:spcBef>
                <a:spcPts val="300"/>
              </a:spcBef>
              <a:buClr>
                <a:srgbClr val="1F497D"/>
              </a:buClr>
              <a:buSzPts val="2000"/>
              <a:tabLst>
                <a:tab pos="2667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  <a:sym typeface="Symbol" panose="05050102010706020507" pitchFamily="18" charset="2"/>
              </a:rPr>
              <a:t>	–  KENDA  (cloud detection + bias correction in ICON ensemble members)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en-US" sz="1500" dirty="0">
              <a:solidFill>
                <a:srgbClr val="000000"/>
              </a:solidFill>
            </a:endParaRP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en-US" sz="1500" dirty="0">
              <a:solidFill>
                <a:srgbClr val="000000"/>
              </a:solidFill>
            </a:endParaRPr>
          </a:p>
          <a:p>
            <a:pPr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1500" dirty="0">
                <a:solidFill>
                  <a:srgbClr val="000000"/>
                </a:solidFill>
              </a:rPr>
              <a:t>Future work (</a:t>
            </a:r>
            <a:r>
              <a:rPr lang="en-US" sz="1500" dirty="0" err="1">
                <a:solidFill>
                  <a:srgbClr val="000000"/>
                </a:solidFill>
              </a:rPr>
              <a:t>a.o.</a:t>
            </a:r>
            <a:r>
              <a:rPr lang="en-US" sz="1500" dirty="0">
                <a:solidFill>
                  <a:srgbClr val="000000"/>
                </a:solidFill>
              </a:rPr>
              <a:t>):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revisit channel selection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implementation of </a:t>
            </a:r>
            <a:r>
              <a:rPr lang="en-GB" sz="1500" dirty="0">
                <a:solidFill>
                  <a:srgbClr val="2D4B9B"/>
                </a:solidFill>
              </a:rPr>
              <a:t>non-diagonal observation error covariance </a:t>
            </a:r>
            <a:r>
              <a:rPr lang="en-GB" sz="1500" dirty="0">
                <a:solidFill>
                  <a:srgbClr val="000000"/>
                </a:solidFill>
              </a:rPr>
              <a:t>matrix in LETKF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000000"/>
                </a:solidFill>
              </a:rPr>
              <a:t>tests on thinning, height assignment, localization, …</a:t>
            </a:r>
          </a:p>
          <a:p>
            <a:pPr marL="266700" indent="-266700">
              <a:spcBef>
                <a:spcPts val="1200"/>
              </a:spcBef>
              <a:buClr>
                <a:srgbClr val="1F497D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GB" sz="1500" dirty="0">
                <a:solidFill>
                  <a:srgbClr val="2D4B9B"/>
                </a:solidFill>
              </a:rPr>
              <a:t>code optimization </a:t>
            </a:r>
            <a:r>
              <a:rPr sz="1500" dirty="0">
                <a:solidFill>
                  <a:srgbClr val="000000"/>
                </a:solidFill>
              </a:rPr>
              <a:t>needed for IRS assimilation with many channels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0D5E41B-E975-4EA7-8F49-F93EB43D4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2.4:	</a:t>
            </a:r>
            <a:r>
              <a:rPr kumimoji="1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MTG IRS  </a:t>
            </a: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(hyperspectral IR sounder) </a:t>
            </a:r>
            <a:endParaRPr kumimoji="1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019C853-9A58-407D-AD82-FBCA4197F28F}"/>
              </a:ext>
            </a:extLst>
          </p:cNvPr>
          <p:cNvGrpSpPr/>
          <p:nvPr/>
        </p:nvGrpSpPr>
        <p:grpSpPr>
          <a:xfrm>
            <a:off x="704999" y="1941405"/>
            <a:ext cx="6387282" cy="2659121"/>
            <a:chOff x="230155" y="2588539"/>
            <a:chExt cx="8516375" cy="3545495"/>
          </a:xfrm>
        </p:grpSpPr>
        <p:sp>
          <p:nvSpPr>
            <p:cNvPr id="25" name="Inhaltsplatzhalter 2">
              <a:extLst>
                <a:ext uri="{FF2B5EF4-FFF2-40B4-BE49-F238E27FC236}">
                  <a16:creationId xmlns:a16="http://schemas.microsoft.com/office/drawing/2014/main" id="{EE3DFDB6-BD65-4BBB-B3C4-98AB093285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0155" y="2588539"/>
              <a:ext cx="8516375" cy="225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4640" tIns="32320" rIns="64640" bIns="32320" numCol="1" anchor="ctr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5000"/>
                <a:buChar char="•"/>
                <a:defRPr kumimoji="1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–"/>
                <a:defRPr kumimoji="1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indent="0">
                <a:spcBef>
                  <a:spcPts val="450"/>
                </a:spcBef>
                <a:buNone/>
              </a:pPr>
              <a:r>
                <a:rPr lang="en-GB" sz="1400" kern="0" dirty="0">
                  <a:solidFill>
                    <a:srgbClr val="080808"/>
                  </a:solidFill>
                </a:rPr>
                <a:t>     &amp; 	distance station height vs model orography </a:t>
              </a:r>
              <a:r>
                <a:rPr lang="en-GB" sz="1400" kern="0" dirty="0">
                  <a:solidFill>
                    <a:srgbClr val="080808"/>
                  </a:solidFill>
                  <a:sym typeface="Symbol" panose="05050102010706020507" pitchFamily="18" charset="2"/>
                </a:rPr>
                <a:t></a:t>
              </a:r>
              <a:r>
                <a:rPr lang="en-GB" sz="1400" kern="0" dirty="0">
                  <a:solidFill>
                    <a:srgbClr val="080808"/>
                  </a:solidFill>
                </a:rPr>
                <a:t> 100 m   </a:t>
              </a:r>
              <a:r>
                <a:rPr lang="en-GB" sz="1400" kern="0" dirty="0">
                  <a:solidFill>
                    <a:srgbClr val="C00000"/>
                  </a:solidFill>
                </a:rPr>
                <a:t>(&lt; 1% additionally)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25899AA-59B4-4305-ABD5-78B4473D64F1}"/>
                </a:ext>
              </a:extLst>
            </p:cNvPr>
            <p:cNvGrpSpPr/>
            <p:nvPr/>
          </p:nvGrpSpPr>
          <p:grpSpPr>
            <a:xfrm>
              <a:off x="4355975" y="3059665"/>
              <a:ext cx="4132821" cy="3074369"/>
              <a:chOff x="4355975" y="3059665"/>
              <a:chExt cx="4132821" cy="3074369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C7B19154-F9AF-42DD-9EC5-01177CAD5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0" t="2206" r="2727" b="1720"/>
              <a:stretch/>
            </p:blipFill>
            <p:spPr>
              <a:xfrm>
                <a:off x="4355975" y="3059665"/>
                <a:ext cx="4132821" cy="3074369"/>
              </a:xfrm>
              <a:prstGeom prst="rect">
                <a:avLst/>
              </a:prstGeom>
            </p:spPr>
          </p:pic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5F3E40D-F3E2-40BC-8DFF-4285A40EF033}"/>
                  </a:ext>
                </a:extLst>
              </p:cNvPr>
              <p:cNvSpPr txBox="1"/>
              <p:nvPr/>
            </p:nvSpPr>
            <p:spPr>
              <a:xfrm>
                <a:off x="7020271" y="4628263"/>
                <a:ext cx="1277929" cy="264397"/>
              </a:xfrm>
              <a:prstGeom prst="rect">
                <a:avLst/>
              </a:prstGeom>
              <a:solidFill>
                <a:srgbClr val="FFFFEB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200" dirty="0" err="1">
                    <a:solidFill>
                      <a:srgbClr val="010000"/>
                    </a:solidFill>
                    <a:latin typeface="Arial" panose="020B0604020202020204" pitchFamily="34" charset="0"/>
                  </a:rPr>
                  <a:t>rmse</a:t>
                </a:r>
                <a:r>
                  <a:rPr kumimoji="1" lang="en-GB" sz="1200" dirty="0">
                    <a:solidFill>
                      <a:srgbClr val="010000"/>
                    </a:solidFill>
                    <a:latin typeface="Arial" panose="020B0604020202020204" pitchFamily="34" charset="0"/>
                  </a:rPr>
                  <a:t> O – B</a:t>
                </a:r>
              </a:p>
            </p:txBody>
          </p:sp>
          <p:grpSp>
            <p:nvGrpSpPr>
              <p:cNvPr id="10246" name="Gruppieren 10245">
                <a:extLst>
                  <a:ext uri="{FF2B5EF4-FFF2-40B4-BE49-F238E27FC236}">
                    <a16:creationId xmlns:a16="http://schemas.microsoft.com/office/drawing/2014/main" id="{E672FBD9-E823-4C4A-834A-ABD682F59C13}"/>
                  </a:ext>
                </a:extLst>
              </p:cNvPr>
              <p:cNvGrpSpPr/>
              <p:nvPr/>
            </p:nvGrpSpPr>
            <p:grpSpPr>
              <a:xfrm>
                <a:off x="4968204" y="3140968"/>
                <a:ext cx="3419985" cy="2628000"/>
                <a:chOff x="4680173" y="3140968"/>
                <a:chExt cx="3419985" cy="2628000"/>
              </a:xfrm>
            </p:grpSpPr>
            <p:cxnSp>
              <p:nvCxnSpPr>
                <p:cNvPr id="39" name="Gerader Verbinder 38">
                  <a:extLst>
                    <a:ext uri="{FF2B5EF4-FFF2-40B4-BE49-F238E27FC236}">
                      <a16:creationId xmlns:a16="http://schemas.microsoft.com/office/drawing/2014/main" id="{E3B685E8-7F8D-44F2-B7EE-729868755007}"/>
                    </a:ext>
                  </a:extLst>
                </p:cNvPr>
                <p:cNvCxnSpPr/>
                <p:nvPr/>
              </p:nvCxnSpPr>
              <p:spPr bwMode="auto">
                <a:xfrm>
                  <a:off x="5940062" y="3140968"/>
                  <a:ext cx="0" cy="26280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>
                      <a:lumMod val="85000"/>
                    </a:schemeClr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" name="Gerader Verbinder 35">
                  <a:extLst>
                    <a:ext uri="{FF2B5EF4-FFF2-40B4-BE49-F238E27FC236}">
                      <a16:creationId xmlns:a16="http://schemas.microsoft.com/office/drawing/2014/main" id="{5512EC50-7DC4-4245-ADF1-B3A3BA53618F}"/>
                    </a:ext>
                  </a:extLst>
                </p:cNvPr>
                <p:cNvCxnSpPr/>
                <p:nvPr/>
              </p:nvCxnSpPr>
              <p:spPr bwMode="auto">
                <a:xfrm>
                  <a:off x="6814432" y="3140968"/>
                  <a:ext cx="0" cy="26280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bg1">
                      <a:lumMod val="85000"/>
                    </a:schemeClr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" name="Gerade Verbindung mit Pfeil 36">
                  <a:extLst>
                    <a:ext uri="{FF2B5EF4-FFF2-40B4-BE49-F238E27FC236}">
                      <a16:creationId xmlns:a16="http://schemas.microsoft.com/office/drawing/2014/main" id="{E7062101-4CCF-4179-B156-81548D8C955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804158" y="5654525"/>
                  <a:ext cx="1296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C00000"/>
                  </a:solidFill>
                  <a:prstDash val="sysDash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3309D183-15C1-47A2-855A-675FF2836DC6}"/>
                    </a:ext>
                  </a:extLst>
                </p:cNvPr>
                <p:cNvSpPr txBox="1"/>
                <p:nvPr/>
              </p:nvSpPr>
              <p:spPr>
                <a:xfrm>
                  <a:off x="7192653" y="5396851"/>
                  <a:ext cx="763723" cy="26439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27000" tIns="0" rIns="27000" bIns="13500" rtlCol="0">
                  <a:spAutoFit/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en-GB" sz="1200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reject</a:t>
                  </a:r>
                </a:p>
              </p:txBody>
            </p:sp>
            <p:cxnSp>
              <p:nvCxnSpPr>
                <p:cNvPr id="40" name="Gerade Verbindung mit Pfeil 39">
                  <a:extLst>
                    <a:ext uri="{FF2B5EF4-FFF2-40B4-BE49-F238E27FC236}">
                      <a16:creationId xmlns:a16="http://schemas.microsoft.com/office/drawing/2014/main" id="{C119349C-3BA7-458A-BF74-181F9652583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4680173" y="5654525"/>
                  <a:ext cx="1259889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C00000"/>
                  </a:solidFill>
                  <a:prstDash val="sysDash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338FAA9B-2A7A-4612-A91D-535A413EB2B9}"/>
                    </a:ext>
                  </a:extLst>
                </p:cNvPr>
                <p:cNvSpPr txBox="1"/>
                <p:nvPr/>
              </p:nvSpPr>
              <p:spPr>
                <a:xfrm>
                  <a:off x="5076056" y="5396851"/>
                  <a:ext cx="763723" cy="26439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27000" tIns="0" rIns="27000" bIns="13500" rtlCol="0">
                  <a:spAutoFit/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1" lang="en-GB" sz="1200" dirty="0">
                      <a:solidFill>
                        <a:srgbClr val="C00000"/>
                      </a:solidFill>
                      <a:latin typeface="Arial" panose="020B0604020202020204" pitchFamily="34" charset="0"/>
                    </a:rPr>
                    <a:t>reject</a:t>
                  </a:r>
                </a:p>
              </p:txBody>
            </p:sp>
          </p:grp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A26B979-3927-41DD-B808-1BB5495C3EBB}"/>
              </a:ext>
            </a:extLst>
          </p:cNvPr>
          <p:cNvGrpSpPr/>
          <p:nvPr/>
        </p:nvGrpSpPr>
        <p:grpSpPr>
          <a:xfrm>
            <a:off x="4123400" y="2401075"/>
            <a:ext cx="1820726" cy="1617243"/>
            <a:chOff x="4788022" y="3201433"/>
            <a:chExt cx="2427635" cy="2156324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526E9973-9ED9-4088-991A-5BB008642EAB}"/>
                </a:ext>
              </a:extLst>
            </p:cNvPr>
            <p:cNvGrpSpPr/>
            <p:nvPr/>
          </p:nvGrpSpPr>
          <p:grpSpPr>
            <a:xfrm>
              <a:off x="4788022" y="3804000"/>
              <a:ext cx="2427635" cy="1553757"/>
              <a:chOff x="4499991" y="3804000"/>
              <a:chExt cx="2427635" cy="1553757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119E927-0AEF-4572-9EFA-3DEAB6A29E57}"/>
                  </a:ext>
                </a:extLst>
              </p:cNvPr>
              <p:cNvSpPr/>
              <p:nvPr/>
            </p:nvSpPr>
            <p:spPr bwMode="auto">
              <a:xfrm rot="399104">
                <a:off x="4499991" y="3804000"/>
                <a:ext cx="1440070" cy="506020"/>
              </a:xfrm>
              <a:prstGeom prst="ellipse">
                <a:avLst/>
              </a:prstGeom>
              <a:noFill/>
              <a:ln w="3175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de-DE" sz="1350" b="1" i="1">
                  <a:solidFill>
                    <a:srgbClr val="010000"/>
                  </a:solidFill>
                  <a:latin typeface="Arial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516597FC-3DE9-4B62-8349-EDAEDFAF3526}"/>
                  </a:ext>
                </a:extLst>
              </p:cNvPr>
              <p:cNvSpPr txBox="1"/>
              <p:nvPr/>
            </p:nvSpPr>
            <p:spPr>
              <a:xfrm>
                <a:off x="4695378" y="4323919"/>
                <a:ext cx="2232248" cy="10338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05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thereof &gt; 99.9 % </a:t>
                </a:r>
              </a:p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05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are valley stations </a:t>
                </a:r>
              </a:p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05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with SSO_STD &gt; 70 m</a:t>
                </a:r>
              </a:p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9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(weak winds </a:t>
                </a:r>
                <a:r>
                  <a:rPr kumimoji="1" lang="en-GB" sz="900" dirty="0">
                    <a:solidFill>
                      <a:srgbClr val="C0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 small </a:t>
                </a:r>
                <a:r>
                  <a:rPr kumimoji="1" lang="en-GB" sz="900" dirty="0" err="1">
                    <a:solidFill>
                      <a:srgbClr val="C0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rmse</a:t>
                </a:r>
                <a:r>
                  <a:rPr kumimoji="1" lang="en-GB" sz="900" dirty="0">
                    <a:solidFill>
                      <a:srgbClr val="C0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;</a:t>
                </a:r>
              </a:p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900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 rest has large </a:t>
                </a:r>
                <a:r>
                  <a:rPr lang="en-GB" sz="900" dirty="0" err="1">
                    <a:solidFill>
                      <a:srgbClr val="C00000"/>
                    </a:solidFill>
                    <a:sym typeface="Symbol" panose="05050102010706020507" pitchFamily="18" charset="2"/>
                  </a:rPr>
                  <a:t>rmse</a:t>
                </a:r>
                <a:r>
                  <a:rPr kumimoji="1" lang="en-GB" sz="900" dirty="0">
                    <a:solidFill>
                      <a:srgbClr val="C0000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)</a:t>
                </a:r>
                <a:endParaRPr kumimoji="1" lang="en-GB" sz="900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D44A68DE-0E67-4FC1-9832-8721175E907D}"/>
                </a:ext>
              </a:extLst>
            </p:cNvPr>
            <p:cNvGrpSpPr/>
            <p:nvPr/>
          </p:nvGrpSpPr>
          <p:grpSpPr>
            <a:xfrm>
              <a:off x="5853503" y="3201433"/>
              <a:ext cx="966628" cy="724380"/>
              <a:chOff x="5853503" y="3201433"/>
              <a:chExt cx="966628" cy="724380"/>
            </a:xfrm>
          </p:grpSpPr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E849361-3E62-4E2D-B31F-7E239FF2FD68}"/>
                  </a:ext>
                </a:extLst>
              </p:cNvPr>
              <p:cNvSpPr txBox="1"/>
              <p:nvPr/>
            </p:nvSpPr>
            <p:spPr>
              <a:xfrm>
                <a:off x="5853503" y="3201433"/>
                <a:ext cx="966628" cy="5824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algn="ctr" defTabSz="685800" eaLnBrk="0" fontAlgn="base" hangingPunct="0">
                  <a:lnSpc>
                    <a:spcPts val="105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050" dirty="0">
                    <a:solidFill>
                      <a:srgbClr val="008000"/>
                    </a:solidFill>
                  </a:rPr>
                  <a:t>0.3</a:t>
                </a:r>
                <a:r>
                  <a:rPr kumimoji="1" lang="en-GB" sz="105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% of all </a:t>
                </a:r>
              </a:p>
              <a:p>
                <a:pPr algn="ctr" defTabSz="685800" eaLnBrk="0" fontAlgn="base" hangingPunct="0">
                  <a:lnSpc>
                    <a:spcPts val="105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05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accepted </a:t>
                </a:r>
              </a:p>
              <a:p>
                <a:pPr algn="ctr" defTabSz="685800" eaLnBrk="0" fontAlgn="base" hangingPunct="0">
                  <a:lnSpc>
                    <a:spcPts val="105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05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stations</a:t>
                </a:r>
              </a:p>
            </p:txBody>
          </p:sp>
          <p:cxnSp>
            <p:nvCxnSpPr>
              <p:cNvPr id="10250" name="Gerader Verbinder 10249">
                <a:extLst>
                  <a:ext uri="{FF2B5EF4-FFF2-40B4-BE49-F238E27FC236}">
                    <a16:creationId xmlns:a16="http://schemas.microsoft.com/office/drawing/2014/main" id="{7271DB7C-1CA6-4276-BB25-6A497B9B37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47091" y="3727306"/>
                <a:ext cx="0" cy="19850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8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D027934-7863-46AB-B59C-65F32634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487" y="808081"/>
            <a:ext cx="8495977" cy="1167875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n-GB" sz="1600" dirty="0">
                <a:solidFill>
                  <a:srgbClr val="2D4B9B"/>
                </a:solidFill>
              </a:rPr>
              <a:t>revised criteria for station selection for 10-m wind assimilation</a:t>
            </a:r>
          </a:p>
          <a:p>
            <a:pPr marL="0" indent="0">
              <a:spcBef>
                <a:spcPts val="225"/>
              </a:spcBef>
              <a:buNone/>
            </a:pPr>
            <a:r>
              <a:rPr lang="en-US" altLang="de-DE" sz="1050" i="1" dirty="0">
                <a:solidFill>
                  <a:srgbClr val="FFFFFF">
                    <a:lumMod val="50000"/>
                  </a:srgbClr>
                </a:solidFill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(Hendrik Reich, Christoph Schraff, Klaus Stephan, Günther </a:t>
            </a:r>
            <a:r>
              <a:rPr lang="en-US" altLang="de-DE" sz="1050" i="1" dirty="0" err="1">
                <a:solidFill>
                  <a:srgbClr val="FFFFFF">
                    <a:lumMod val="50000"/>
                  </a:srgbClr>
                </a:solidFill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Zängl</a:t>
            </a:r>
            <a:r>
              <a:rPr lang="en-US" altLang="de-DE" sz="1050" i="1" dirty="0">
                <a:solidFill>
                  <a:srgbClr val="FFFFFF">
                    <a:lumMod val="50000"/>
                  </a:srgbClr>
                </a:solidFill>
                <a:ea typeface="Lucida Sans Unicode" pitchFamily="34" charset="0"/>
                <a:cs typeface="Lucida Sans Unicode" pitchFamily="34" charset="0"/>
                <a:sym typeface="Symbol" pitchFamily="18" charset="2"/>
              </a:rPr>
              <a:t> et al.)</a:t>
            </a:r>
            <a:endParaRPr lang="en-GB" sz="1050" b="1" dirty="0">
              <a:solidFill>
                <a:schemeClr val="accent5">
                  <a:lumMod val="25000"/>
                </a:schemeClr>
              </a:solidFill>
            </a:endParaRPr>
          </a:p>
          <a:p>
            <a:pPr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until Jan. 2024:   use only stations  </a:t>
            </a:r>
            <a:r>
              <a:rPr lang="en-GB" sz="1400" dirty="0">
                <a:sym typeface="Symbol" panose="05050102010706020507" pitchFamily="18" charset="2"/>
              </a:rPr>
              <a:t></a:t>
            </a:r>
            <a:r>
              <a:rPr lang="en-GB" sz="1400" dirty="0"/>
              <a:t> 100 m altitude</a:t>
            </a:r>
          </a:p>
          <a:p>
            <a:pPr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now: 	SSO standard deviation </a:t>
            </a:r>
            <a:r>
              <a:rPr lang="en-GB" sz="1400" dirty="0">
                <a:sym typeface="Symbol" panose="05050102010706020507" pitchFamily="18" charset="2"/>
              </a:rPr>
              <a:t></a:t>
            </a:r>
            <a:r>
              <a:rPr lang="en-GB" sz="1400" dirty="0"/>
              <a:t> 70 m (as in global ICON setup)   </a:t>
            </a:r>
            <a:r>
              <a:rPr lang="en-GB" sz="1400" dirty="0">
                <a:solidFill>
                  <a:srgbClr val="C00000"/>
                </a:solidFill>
              </a:rPr>
              <a:t>(rejects ~13 %)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E1C68A-B467-4365-B8F4-80BEF3922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r="4319" b="1639"/>
          <a:stretch/>
        </p:blipFill>
        <p:spPr>
          <a:xfrm>
            <a:off x="683568" y="2294752"/>
            <a:ext cx="3061792" cy="23058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FBFD202-7874-419B-A3DD-8D7CDE24F026}"/>
              </a:ext>
            </a:extLst>
          </p:cNvPr>
          <p:cNvSpPr txBox="1"/>
          <p:nvPr/>
        </p:nvSpPr>
        <p:spPr>
          <a:xfrm>
            <a:off x="2307273" y="3464127"/>
            <a:ext cx="958447" cy="198298"/>
          </a:xfrm>
          <a:prstGeom prst="rect">
            <a:avLst/>
          </a:prstGeom>
          <a:solidFill>
            <a:srgbClr val="FFFFEB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000" tIns="0" rIns="27000" bIns="1350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1200" dirty="0" err="1">
                <a:solidFill>
                  <a:srgbClr val="010000"/>
                </a:solidFill>
                <a:latin typeface="Arial" panose="020B0604020202020204" pitchFamily="34" charset="0"/>
              </a:rPr>
              <a:t>rmse</a:t>
            </a:r>
            <a:r>
              <a:rPr kumimoji="1" lang="en-GB" sz="1200" dirty="0">
                <a:solidFill>
                  <a:srgbClr val="010000"/>
                </a:solidFill>
                <a:latin typeface="Arial" panose="020B0604020202020204" pitchFamily="34" charset="0"/>
              </a:rPr>
              <a:t> O – B</a:t>
            </a:r>
          </a:p>
        </p:txBody>
      </p:sp>
      <p:grpSp>
        <p:nvGrpSpPr>
          <p:cNvPr id="10247" name="Gruppieren 10246">
            <a:extLst>
              <a:ext uri="{FF2B5EF4-FFF2-40B4-BE49-F238E27FC236}">
                <a16:creationId xmlns:a16="http://schemas.microsoft.com/office/drawing/2014/main" id="{B82E2152-4205-4627-9BF1-27ACC72C4DB2}"/>
              </a:ext>
            </a:extLst>
          </p:cNvPr>
          <p:cNvGrpSpPr/>
          <p:nvPr/>
        </p:nvGrpSpPr>
        <p:grpSpPr>
          <a:xfrm>
            <a:off x="1105500" y="2355948"/>
            <a:ext cx="2639859" cy="1971000"/>
            <a:chOff x="764156" y="3141264"/>
            <a:chExt cx="3519812" cy="26280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53B4855-402E-4EFB-8CDF-5B6D687B1A0C}"/>
                </a:ext>
              </a:extLst>
            </p:cNvPr>
            <p:cNvGrpSpPr/>
            <p:nvPr/>
          </p:nvGrpSpPr>
          <p:grpSpPr>
            <a:xfrm>
              <a:off x="764156" y="3443343"/>
              <a:ext cx="3519812" cy="1202237"/>
              <a:chOff x="764156" y="3443343"/>
              <a:chExt cx="3519812" cy="1202237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ED6DBC04-27D4-4C2E-B36B-5287A6D114B1}"/>
                  </a:ext>
                </a:extLst>
              </p:cNvPr>
              <p:cNvSpPr txBox="1"/>
              <p:nvPr/>
            </p:nvSpPr>
            <p:spPr>
              <a:xfrm>
                <a:off x="2501983" y="3491716"/>
                <a:ext cx="485841" cy="2643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4%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A146B8EF-8EE8-45A8-9045-6005C153EF48}"/>
                  </a:ext>
                </a:extLst>
              </p:cNvPr>
              <p:cNvSpPr txBox="1"/>
              <p:nvPr/>
            </p:nvSpPr>
            <p:spPr>
              <a:xfrm>
                <a:off x="3798127" y="3443343"/>
                <a:ext cx="485841" cy="2643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9%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22326EA4-4115-47F5-AD4F-F8AC46F60177}"/>
                  </a:ext>
                </a:extLst>
              </p:cNvPr>
              <p:cNvSpPr txBox="1"/>
              <p:nvPr/>
            </p:nvSpPr>
            <p:spPr>
              <a:xfrm>
                <a:off x="1905281" y="3851756"/>
                <a:ext cx="485841" cy="2643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20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35F23BC-28C3-4D87-BF70-560921243877}"/>
                  </a:ext>
                </a:extLst>
              </p:cNvPr>
              <p:cNvSpPr/>
              <p:nvPr/>
            </p:nvSpPr>
            <p:spPr bwMode="auto">
              <a:xfrm>
                <a:off x="764156" y="4295861"/>
                <a:ext cx="1162402" cy="349719"/>
              </a:xfrm>
              <a:prstGeom prst="ellipse">
                <a:avLst/>
              </a:prstGeom>
              <a:noFill/>
              <a:ln w="31750" cap="flat" cmpd="sng" algn="ctr">
                <a:solidFill>
                  <a:srgbClr val="008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de-DE" sz="1350" b="1" i="1">
                  <a:solidFill>
                    <a:srgbClr val="008000"/>
                  </a:solidFill>
                  <a:latin typeface="Arial" charset="0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A60A15C-5DD0-48E6-894E-DA2CEF4B3F0C}"/>
                  </a:ext>
                </a:extLst>
              </p:cNvPr>
              <p:cNvSpPr txBox="1"/>
              <p:nvPr/>
            </p:nvSpPr>
            <p:spPr>
              <a:xfrm>
                <a:off x="773791" y="4045624"/>
                <a:ext cx="1061905" cy="2643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20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82%</a:t>
                </a:r>
              </a:p>
            </p:txBody>
          </p:sp>
        </p:grpSp>
        <p:grpSp>
          <p:nvGrpSpPr>
            <p:cNvPr id="10245" name="Gruppieren 10244">
              <a:extLst>
                <a:ext uri="{FF2B5EF4-FFF2-40B4-BE49-F238E27FC236}">
                  <a16:creationId xmlns:a16="http://schemas.microsoft.com/office/drawing/2014/main" id="{3FA5DD0C-3D7A-4FD2-ACF0-C29114E61EB2}"/>
                </a:ext>
              </a:extLst>
            </p:cNvPr>
            <p:cNvGrpSpPr/>
            <p:nvPr/>
          </p:nvGrpSpPr>
          <p:grpSpPr>
            <a:xfrm>
              <a:off x="2401396" y="3141264"/>
              <a:ext cx="1810564" cy="2628000"/>
              <a:chOff x="2401396" y="3141264"/>
              <a:chExt cx="1810564" cy="2628000"/>
            </a:xfrm>
          </p:grpSpPr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6A6959F7-1446-4DA2-817C-E6CAE24E1174}"/>
                  </a:ext>
                </a:extLst>
              </p:cNvPr>
              <p:cNvCxnSpPr/>
              <p:nvPr/>
            </p:nvCxnSpPr>
            <p:spPr bwMode="auto">
              <a:xfrm>
                <a:off x="2401396" y="3141264"/>
                <a:ext cx="0" cy="26280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>
                    <a:lumMod val="8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0" name="Gerade Verbindung mit Pfeil 10239">
                <a:extLst>
                  <a:ext uri="{FF2B5EF4-FFF2-40B4-BE49-F238E27FC236}">
                    <a16:creationId xmlns:a16="http://schemas.microsoft.com/office/drawing/2014/main" id="{8E941CA7-5E78-4C36-967D-1EDAD86F1BA2}"/>
                  </a:ext>
                </a:extLst>
              </p:cNvPr>
              <p:cNvCxnSpPr/>
              <p:nvPr/>
            </p:nvCxnSpPr>
            <p:spPr bwMode="auto">
              <a:xfrm>
                <a:off x="2401396" y="5654525"/>
                <a:ext cx="1810564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7D8CCB1F-FF66-4800-95EB-ADE7C9CA8B9F}"/>
                  </a:ext>
                </a:extLst>
              </p:cNvPr>
              <p:cNvSpPr txBox="1"/>
              <p:nvPr/>
            </p:nvSpPr>
            <p:spPr>
              <a:xfrm>
                <a:off x="2977943" y="5396851"/>
                <a:ext cx="763723" cy="2643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27000" tIns="0" rIns="27000" bIns="13500" rtlCol="0"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GB" sz="12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reject</a:t>
                </a:r>
              </a:p>
            </p:txBody>
          </p:sp>
        </p:grp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F88D3E4D-0C67-4B0C-9FE6-18B144BF9163}"/>
              </a:ext>
            </a:extLst>
          </p:cNvPr>
          <p:cNvSpPr txBox="1"/>
          <p:nvPr/>
        </p:nvSpPr>
        <p:spPr>
          <a:xfrm>
            <a:off x="3186907" y="4515966"/>
            <a:ext cx="1206524" cy="1521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000" tIns="0" rIns="27000" bIns="1350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01/04 – 15/06/2023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2A541CB3-E9CB-451C-8657-F70C12DEA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2.5:	</a:t>
            </a:r>
            <a:r>
              <a:rPr lang="en-US" altLang="de-DE" sz="1600" dirty="0">
                <a:solidFill>
                  <a:srgbClr val="2D4B9B"/>
                </a:solidFill>
              </a:rPr>
              <a:t>Screen-level </a:t>
            </a:r>
            <a:r>
              <a:rPr lang="en-US" altLang="de-DE" sz="1600" dirty="0" err="1">
                <a:solidFill>
                  <a:srgbClr val="2D4B9B"/>
                </a:solidFill>
              </a:rPr>
              <a:t>obs</a:t>
            </a:r>
            <a:r>
              <a:rPr lang="en-US" altLang="de-DE" sz="1600" dirty="0">
                <a:solidFill>
                  <a:srgbClr val="2D4B9B"/>
                </a:solidFill>
              </a:rPr>
              <a:t>:  </a:t>
            </a:r>
            <a:r>
              <a:rPr lang="en-US" altLang="de-DE" sz="1600" b="1" dirty="0">
                <a:solidFill>
                  <a:srgbClr val="2D4B9B"/>
                </a:solidFill>
              </a:rPr>
              <a:t>10-m wind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2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2DB97354-FE0D-4D91-BBB1-51AA6D6A3ABA}"/>
              </a:ext>
            </a:extLst>
          </p:cNvPr>
          <p:cNvSpPr txBox="1"/>
          <p:nvPr/>
        </p:nvSpPr>
        <p:spPr>
          <a:xfrm>
            <a:off x="107504" y="1383618"/>
            <a:ext cx="6750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644" algn="l"/>
                <a:tab pos="539354" algn="l"/>
              </a:tabLst>
              <a:defRPr/>
            </a:pPr>
            <a:r>
              <a:rPr kumimoji="1" lang="en-GB" sz="1350" dirty="0">
                <a:solidFill>
                  <a:srgbClr val="01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kumimoji="1" lang="en-GB" sz="1350" dirty="0">
                <a:solidFill>
                  <a:srgbClr val="01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kumimoji="1" lang="en-GB" sz="1350" dirty="0">
                <a:solidFill>
                  <a:srgbClr val="01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	neutral impact for upper-air wind,  slightly positive for 10-m wind </a:t>
            </a:r>
            <a:r>
              <a:rPr lang="en-GB" sz="1350" dirty="0">
                <a:solidFill>
                  <a:srgbClr val="010000"/>
                </a:solidFill>
                <a:sym typeface="Wingdings" panose="05000000000000000000" pitchFamily="2" charset="2"/>
              </a:rPr>
              <a:t>in first hour(s)</a:t>
            </a:r>
            <a:endParaRPr kumimoji="1" lang="en-GB" sz="1350" dirty="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D027934-7863-46AB-B59C-65F32634E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44264"/>
            <a:ext cx="6534485" cy="539354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revised criteria for station selection for 10-m wind assimilation</a:t>
            </a:r>
          </a:p>
          <a:p>
            <a:pPr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D4B9B"/>
                </a:solidFill>
              </a:rPr>
              <a:t>reduced </a:t>
            </a:r>
            <a:r>
              <a:rPr lang="en-GB" dirty="0" err="1">
                <a:solidFill>
                  <a:srgbClr val="2D4B9B"/>
                </a:solidFill>
              </a:rPr>
              <a:t>obs</a:t>
            </a:r>
            <a:r>
              <a:rPr lang="en-GB" dirty="0">
                <a:solidFill>
                  <a:srgbClr val="2D4B9B"/>
                </a:solidFill>
              </a:rPr>
              <a:t> errors </a:t>
            </a:r>
            <a:r>
              <a:rPr lang="en-GB" dirty="0"/>
              <a:t>:  3.6 m/s  </a:t>
            </a:r>
            <a:r>
              <a:rPr lang="en-GB" dirty="0">
                <a:sym typeface="Symbol" panose="05050102010706020507" pitchFamily="18" charset="2"/>
              </a:rPr>
              <a:t>  2.0 m/s   (~ </a:t>
            </a:r>
            <a:r>
              <a:rPr lang="en-GB" dirty="0" err="1">
                <a:sym typeface="Symbol" panose="05050102010706020507" pitchFamily="18" charset="2"/>
              </a:rPr>
              <a:t>rmse</a:t>
            </a:r>
            <a:r>
              <a:rPr lang="en-GB" dirty="0">
                <a:sym typeface="Symbol" panose="05050102010706020507" pitchFamily="18" charset="2"/>
              </a:rPr>
              <a:t> O – B)</a:t>
            </a:r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E8CC531-83D3-4AAF-AFDC-BCC912300A58}"/>
              </a:ext>
            </a:extLst>
          </p:cNvPr>
          <p:cNvGrpSpPr/>
          <p:nvPr/>
        </p:nvGrpSpPr>
        <p:grpSpPr>
          <a:xfrm>
            <a:off x="251520" y="1869672"/>
            <a:ext cx="8640960" cy="2727054"/>
            <a:chOff x="251520" y="2492896"/>
            <a:chExt cx="11521280" cy="3636072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31D522D-F132-4BA0-811F-94596B00A080}"/>
                </a:ext>
              </a:extLst>
            </p:cNvPr>
            <p:cNvSpPr txBox="1"/>
            <p:nvPr/>
          </p:nvSpPr>
          <p:spPr>
            <a:xfrm>
              <a:off x="251520" y="2492896"/>
              <a:ext cx="8712647" cy="140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7644" indent="-197644">
                <a:buFont typeface="Arial" panose="020B0604020202020204" pitchFamily="34" charset="0"/>
                <a:buChar char="•"/>
              </a:pPr>
              <a:r>
                <a:rPr lang="en-GB" sz="1350" dirty="0">
                  <a:solidFill>
                    <a:srgbClr val="000000"/>
                  </a:solidFill>
                </a:rPr>
                <a:t>allows for introduction of </a:t>
              </a:r>
              <a:r>
                <a:rPr lang="en-GB" sz="1350" dirty="0">
                  <a:solidFill>
                    <a:srgbClr val="2D4B9B"/>
                  </a:solidFill>
                </a:rPr>
                <a:t>adaptive surface friction  </a:t>
              </a:r>
              <a:r>
                <a:rPr lang="en-GB" sz="1200" dirty="0">
                  <a:solidFill>
                    <a:srgbClr val="000000"/>
                  </a:solidFill>
                </a:rPr>
                <a:t>(as in global ICON, </a:t>
              </a:r>
              <a:r>
                <a:rPr lang="en-GB" sz="1050" dirty="0">
                  <a:solidFill>
                    <a:schemeClr val="bg1">
                      <a:lumMod val="50000"/>
                    </a:schemeClr>
                  </a:solidFill>
                </a:rPr>
                <a:t>Günther </a:t>
              </a:r>
              <a:r>
                <a:rPr lang="en-GB" sz="1050" dirty="0" err="1">
                  <a:solidFill>
                    <a:schemeClr val="bg1">
                      <a:lumMod val="50000"/>
                    </a:schemeClr>
                  </a:solidFill>
                </a:rPr>
                <a:t>Zängl</a:t>
              </a:r>
              <a:r>
                <a:rPr lang="en-GB" sz="1200" dirty="0"/>
                <a:t>),</a:t>
              </a:r>
            </a:p>
            <a:p>
              <a:pPr>
                <a:tabLst>
                  <a:tab pos="197644" algn="l"/>
                </a:tabLst>
              </a:pPr>
              <a:r>
                <a:rPr lang="en-GB" sz="1350" dirty="0"/>
                <a:t>	</a:t>
              </a:r>
              <a:r>
                <a:rPr lang="en-GB" sz="1350" dirty="0">
                  <a:solidFill>
                    <a:srgbClr val="000000"/>
                  </a:solidFill>
                </a:rPr>
                <a:t>(</a:t>
              </a:r>
              <a:r>
                <a:rPr lang="en-GB" sz="1200" dirty="0">
                  <a:solidFill>
                    <a:srgbClr val="000000"/>
                  </a:solidFill>
                </a:rPr>
                <a:t>using wind analysis increments at lowest model level (~10m </a:t>
              </a:r>
              <a:r>
                <a:rPr lang="en-GB" sz="1200" dirty="0" err="1">
                  <a:solidFill>
                    <a:srgbClr val="000000"/>
                  </a:solidFill>
                </a:rPr>
                <a:t>a.g.</a:t>
              </a:r>
              <a:r>
                <a:rPr lang="en-GB" sz="1200" dirty="0">
                  <a:solidFill>
                    <a:srgbClr val="000000"/>
                  </a:solidFill>
                </a:rPr>
                <a:t>) as predictor field)</a:t>
              </a:r>
              <a:r>
                <a:rPr lang="en-GB" sz="1350" dirty="0">
                  <a:solidFill>
                    <a:srgbClr val="000000"/>
                  </a:solidFill>
                </a:rPr>
                <a:t>: </a:t>
              </a:r>
            </a:p>
            <a:p>
              <a:pPr marL="539354" lvl="1" indent="-196454">
                <a:spcBef>
                  <a:spcPts val="450"/>
                </a:spcBef>
                <a:buFont typeface="Symbol" panose="05050102010706020507" pitchFamily="18" charset="2"/>
                <a:buChar char="-"/>
              </a:pPr>
              <a:r>
                <a:rPr lang="en-GB" sz="1350" dirty="0">
                  <a:solidFill>
                    <a:srgbClr val="000000"/>
                  </a:solidFill>
                </a:rPr>
                <a:t>adaptive adjustment of vegetation roughness length </a:t>
              </a:r>
            </a:p>
            <a:p>
              <a:pPr marL="539354" lvl="1" indent="-196454">
                <a:spcBef>
                  <a:spcPts val="450"/>
                </a:spcBef>
                <a:buFont typeface="Symbol" panose="05050102010706020507" pitchFamily="18" charset="2"/>
                <a:buChar char="-"/>
              </a:pPr>
              <a:r>
                <a:rPr lang="en-GB" sz="1350" dirty="0">
                  <a:solidFill>
                    <a:srgbClr val="000000"/>
                  </a:solidFill>
                </a:rPr>
                <a:t>adaptive SSO blocking tendency at lowest model level 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4443DA43-AD53-45B7-922C-9949015CE4A4}"/>
                </a:ext>
              </a:extLst>
            </p:cNvPr>
            <p:cNvSpPr txBox="1"/>
            <p:nvPr/>
          </p:nvSpPr>
          <p:spPr>
            <a:xfrm>
              <a:off x="251520" y="4293096"/>
              <a:ext cx="614468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7644" algn="l"/>
                  <a:tab pos="539354" algn="l"/>
                </a:tabLst>
                <a:defRPr/>
              </a:pPr>
              <a:r>
                <a:rPr kumimoji="1" lang="en-GB" sz="1350" dirty="0">
                  <a:solidFill>
                    <a:srgbClr val="010000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	</a:t>
              </a:r>
              <a:r>
                <a:rPr kumimoji="1" lang="en-GB" sz="1350" dirty="0">
                  <a:solidFill>
                    <a:srgbClr val="01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 </a:t>
              </a:r>
              <a:r>
                <a:rPr kumimoji="1" lang="en-GB" sz="1350" dirty="0">
                  <a:solidFill>
                    <a:srgbClr val="010000"/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 	</a:t>
              </a:r>
              <a:r>
                <a:rPr lang="en-GB" sz="1350" dirty="0">
                  <a:solidFill>
                    <a:srgbClr val="010000"/>
                  </a:solidFill>
                  <a:sym typeface="Wingdings" panose="05000000000000000000" pitchFamily="2" charset="2"/>
                </a:rPr>
                <a:t>major improvement of 10-m wind speeds + gusts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97644" algn="l"/>
                  <a:tab pos="539354" algn="l"/>
                </a:tabLst>
                <a:defRPr/>
              </a:pPr>
              <a:r>
                <a:rPr kumimoji="1" lang="en-GB" sz="105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sym typeface="Wingdings" panose="05000000000000000000" pitchFamily="2" charset="2"/>
                </a:rPr>
                <a:t>		(winter + summer)</a:t>
              </a:r>
              <a:endParaRPr kumimoji="1" lang="en-GB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4" name="Grafik 63">
              <a:extLst>
                <a:ext uri="{FF2B5EF4-FFF2-40B4-BE49-F238E27FC236}">
                  <a16:creationId xmlns:a16="http://schemas.microsoft.com/office/drawing/2014/main" id="{924B7079-A9B2-492F-9097-3E6393679360}"/>
                </a:ext>
              </a:extLst>
            </p:cNvPr>
            <p:cNvPicPr/>
            <p:nvPr/>
          </p:nvPicPr>
          <p:blipFill rotWithShape="1">
            <a:blip r:embed="rId2"/>
            <a:srcRect b="51029"/>
            <a:stretch/>
          </p:blipFill>
          <p:spPr>
            <a:xfrm>
              <a:off x="6723800" y="3140968"/>
              <a:ext cx="5049000" cy="2988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D07E0BE4-96F1-4284-8D5B-415B0E8BC0F5}"/>
              </a:ext>
            </a:extLst>
          </p:cNvPr>
          <p:cNvSpPr txBox="1"/>
          <p:nvPr/>
        </p:nvSpPr>
        <p:spPr>
          <a:xfrm>
            <a:off x="251520" y="4215884"/>
            <a:ext cx="25922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" indent="-200025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8000"/>
                </a:solidFill>
              </a:rPr>
              <a:t>operational since Jan. 2024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BE7EBC0-1837-4EE9-BFB9-FC90A8BF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2.5:	</a:t>
            </a:r>
            <a:r>
              <a:rPr lang="en-US" altLang="de-DE" sz="1600" dirty="0">
                <a:solidFill>
                  <a:srgbClr val="2D4B9B"/>
                </a:solidFill>
              </a:rPr>
              <a:t>Screen-level </a:t>
            </a:r>
            <a:r>
              <a:rPr lang="en-US" altLang="de-DE" sz="1600" dirty="0" err="1">
                <a:solidFill>
                  <a:srgbClr val="2D4B9B"/>
                </a:solidFill>
              </a:rPr>
              <a:t>obs</a:t>
            </a:r>
            <a:r>
              <a:rPr lang="en-US" altLang="de-DE" sz="1600" dirty="0">
                <a:solidFill>
                  <a:srgbClr val="2D4B9B"/>
                </a:solidFill>
              </a:rPr>
              <a:t>:  </a:t>
            </a:r>
            <a:r>
              <a:rPr lang="en-US" altLang="de-DE" sz="1600" b="1" dirty="0">
                <a:solidFill>
                  <a:srgbClr val="2D4B9B"/>
                </a:solidFill>
              </a:rPr>
              <a:t>10-m wind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561F4BC-9882-4F9D-8DDD-13794532C1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9830" y="820310"/>
            <a:ext cx="7889564" cy="338554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GB" dirty="0"/>
              <a:t>KENDA-CH1 first guess verification against Swiss SYNOP stations (30.5.-14.6.2023)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1FF419-B11D-4F6F-BB75-3142B68E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Adaptive Parameter Tuning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F9EFEF-5953-40C1-8ACE-1FDB2627F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3"/>
          <a:stretch/>
        </p:blipFill>
        <p:spPr>
          <a:xfrm>
            <a:off x="4754358" y="1131590"/>
            <a:ext cx="3652554" cy="17045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41752A-7DE1-446C-8735-D783A8656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3"/>
          <a:stretch/>
        </p:blipFill>
        <p:spPr>
          <a:xfrm>
            <a:off x="4754358" y="3050352"/>
            <a:ext cx="3648059" cy="1704542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B29D100-CDFB-42F8-A0A3-F16EA9BE27B9}"/>
              </a:ext>
            </a:extLst>
          </p:cNvPr>
          <p:cNvGrpSpPr/>
          <p:nvPr/>
        </p:nvGrpSpPr>
        <p:grpSpPr>
          <a:xfrm>
            <a:off x="1021004" y="1149670"/>
            <a:ext cx="3661165" cy="1686463"/>
            <a:chOff x="1021004" y="1275906"/>
            <a:chExt cx="3661165" cy="168646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214840E-9B13-4BCC-A34E-71297AD61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07"/>
            <a:stretch/>
          </p:blipFill>
          <p:spPr>
            <a:xfrm>
              <a:off x="1021004" y="1275906"/>
              <a:ext cx="3661165" cy="1686463"/>
            </a:xfrm>
            <a:prstGeom prst="rect">
              <a:avLst/>
            </a:prstGeom>
          </p:spPr>
        </p:pic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CFD30D78-7C8B-4449-AAD2-1ED649F04954}"/>
                </a:ext>
              </a:extLst>
            </p:cNvPr>
            <p:cNvCxnSpPr>
              <a:endCxn id="5" idx="3"/>
            </p:cNvCxnSpPr>
            <p:nvPr/>
          </p:nvCxnSpPr>
          <p:spPr bwMode="auto">
            <a:xfrm>
              <a:off x="1268819" y="2119138"/>
              <a:ext cx="3413350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667EB01-5064-47D7-B120-A0C516279B6A}"/>
              </a:ext>
            </a:extLst>
          </p:cNvPr>
          <p:cNvGrpSpPr/>
          <p:nvPr/>
        </p:nvGrpSpPr>
        <p:grpSpPr>
          <a:xfrm>
            <a:off x="990122" y="3050352"/>
            <a:ext cx="3722927" cy="1704541"/>
            <a:chOff x="990122" y="3176588"/>
            <a:chExt cx="3722927" cy="170454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9F2972A-9CC7-49C3-A51A-D373D593F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03"/>
            <a:stretch/>
          </p:blipFill>
          <p:spPr>
            <a:xfrm>
              <a:off x="990122" y="3176588"/>
              <a:ext cx="3722927" cy="1704541"/>
            </a:xfrm>
            <a:prstGeom prst="rect">
              <a:avLst/>
            </a:prstGeom>
          </p:spPr>
        </p:pic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4740F488-1813-407E-8CDC-606EB680653B}"/>
                </a:ext>
              </a:extLst>
            </p:cNvPr>
            <p:cNvCxnSpPr/>
            <p:nvPr/>
          </p:nvCxnSpPr>
          <p:spPr bwMode="auto">
            <a:xfrm>
              <a:off x="1268819" y="3314717"/>
              <a:ext cx="3413350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271BC2B6-89A0-43D8-9524-F2D4E60FB252}"/>
              </a:ext>
            </a:extLst>
          </p:cNvPr>
          <p:cNvSpPr txBox="1"/>
          <p:nvPr/>
        </p:nvSpPr>
        <p:spPr>
          <a:xfrm>
            <a:off x="74606" y="1728385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T2m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847FC9D-FA63-4967-AFF8-035F11C23DE1}"/>
              </a:ext>
            </a:extLst>
          </p:cNvPr>
          <p:cNvSpPr txBox="1"/>
          <p:nvPr/>
        </p:nvSpPr>
        <p:spPr>
          <a:xfrm>
            <a:off x="-14931" y="3580045"/>
            <a:ext cx="10374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FF10m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2203417-1C44-4D83-A5BD-5EC20474A4B6}"/>
              </a:ext>
            </a:extLst>
          </p:cNvPr>
          <p:cNvSpPr/>
          <p:nvPr/>
        </p:nvSpPr>
        <p:spPr bwMode="auto">
          <a:xfrm>
            <a:off x="2438400" y="2776984"/>
            <a:ext cx="1086458" cy="9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91E7E43-0119-4BC2-9785-B861D8294CEF}"/>
              </a:ext>
            </a:extLst>
          </p:cNvPr>
          <p:cNvSpPr txBox="1"/>
          <p:nvPr/>
        </p:nvSpPr>
        <p:spPr>
          <a:xfrm>
            <a:off x="2711126" y="2662058"/>
            <a:ext cx="7986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BIAS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ABF5C87-9723-48CB-9CF4-8C3365A6787A}"/>
              </a:ext>
            </a:extLst>
          </p:cNvPr>
          <p:cNvSpPr/>
          <p:nvPr/>
        </p:nvSpPr>
        <p:spPr bwMode="auto">
          <a:xfrm>
            <a:off x="6141720" y="2769364"/>
            <a:ext cx="1086458" cy="9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4CA89F-8688-4401-A743-9C19025C868E}"/>
              </a:ext>
            </a:extLst>
          </p:cNvPr>
          <p:cNvSpPr txBox="1"/>
          <p:nvPr/>
        </p:nvSpPr>
        <p:spPr>
          <a:xfrm>
            <a:off x="6277286" y="2662058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STDDev</a:t>
            </a:r>
          </a:p>
        </p:txBody>
      </p:sp>
      <p:pic>
        <p:nvPicPr>
          <p:cNvPr id="25" name="Grafik 24" descr="Verliebte-Gesichtskontur mit einfarbiger Füllung">
            <a:extLst>
              <a:ext uri="{FF2B5EF4-FFF2-40B4-BE49-F238E27FC236}">
                <a16:creationId xmlns:a16="http://schemas.microsoft.com/office/drawing/2014/main" id="{4CE53C6E-3516-4712-BC16-5F189EAF5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0826" y="1629820"/>
            <a:ext cx="708082" cy="708082"/>
          </a:xfrm>
          <a:prstGeom prst="rect">
            <a:avLst/>
          </a:prstGeom>
        </p:spPr>
      </p:pic>
      <p:pic>
        <p:nvPicPr>
          <p:cNvPr id="27" name="Grafik 26" descr="Traurige Gesichtskontur mit einfarbiger Füllung">
            <a:extLst>
              <a:ext uri="{FF2B5EF4-FFF2-40B4-BE49-F238E27FC236}">
                <a16:creationId xmlns:a16="http://schemas.microsoft.com/office/drawing/2014/main" id="{CBAEA744-CD11-4E2F-A062-146FF9BDF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98006" y="3426048"/>
            <a:ext cx="735280" cy="73528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CDFF6881-6E42-4603-BB7B-4937F1FDEFD8}"/>
              </a:ext>
            </a:extLst>
          </p:cNvPr>
          <p:cNvSpPr txBox="1"/>
          <p:nvPr/>
        </p:nvSpPr>
        <p:spPr>
          <a:xfrm>
            <a:off x="6277286" y="1365702"/>
            <a:ext cx="13242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APT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Without APT</a:t>
            </a: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24528D76-2001-49F4-9797-7CB0E62308AC}"/>
              </a:ext>
            </a:extLst>
          </p:cNvPr>
          <p:cNvSpPr txBox="1">
            <a:spLocks/>
          </p:cNvSpPr>
          <p:nvPr/>
        </p:nvSpPr>
        <p:spPr>
          <a:xfrm>
            <a:off x="1187624" y="4840157"/>
            <a:ext cx="7889564" cy="338554"/>
          </a:xfrm>
          <a:prstGeom prst="rect">
            <a:avLst/>
          </a:prstGeom>
        </p:spPr>
        <p:txBody>
          <a:bodyPr>
            <a:spAutoFit/>
          </a:bodyPr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kern="0" dirty="0">
                <a:sym typeface="Symbol" panose="05050102010706020507" pitchFamily="18" charset="2"/>
              </a:rPr>
              <a:t>  </a:t>
            </a:r>
            <a:r>
              <a:rPr lang="en-GB" kern="0" dirty="0"/>
              <a:t>will have a closer look in first e-suite results with a MSc student </a:t>
            </a:r>
          </a:p>
        </p:txBody>
      </p:sp>
    </p:spTree>
    <p:extLst>
      <p:ext uri="{BB962C8B-B14F-4D97-AF65-F5344CB8AC3E}">
        <p14:creationId xmlns:p14="http://schemas.microsoft.com/office/powerpoint/2010/main" val="324805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4A7F7-1652-471A-991B-F8CE1C6D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2.6: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ICO</a:t>
            </a:r>
            <a:r>
              <a:rPr lang="en-US" altLang="de-DE" sz="1600" dirty="0">
                <a:solidFill>
                  <a:srgbClr val="2D4B9B"/>
                </a:solidFill>
              </a:rPr>
              <a:t>S towers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0A58F74-B08F-4098-A5CA-E9CE10BBD27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7" y="1116271"/>
            <a:ext cx="6239096" cy="35254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B5A6AD-3193-4FE5-BCD9-65BF3D3B0E94}"/>
              </a:ext>
            </a:extLst>
          </p:cNvPr>
          <p:cNvSpPr txBox="1">
            <a:spLocks/>
          </p:cNvSpPr>
          <p:nvPr/>
        </p:nvSpPr>
        <p:spPr bwMode="auto">
          <a:xfrm>
            <a:off x="179512" y="812666"/>
            <a:ext cx="46085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indent="0">
              <a:spcBef>
                <a:spcPts val="18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a typeface="ＭＳ Ｐゴシック"/>
              </a:rPr>
              <a:t>ICOS: Integrated Carbon Observation System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75103FD-3C1B-4D14-B3A5-36B8A96E3C77}"/>
              </a:ext>
            </a:extLst>
          </p:cNvPr>
          <p:cNvCxnSpPr/>
          <p:nvPr/>
        </p:nvCxnSpPr>
        <p:spPr>
          <a:xfrm flipH="1">
            <a:off x="5325428" y="1118932"/>
            <a:ext cx="864096" cy="663391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  <a:effectLst>
            <a:outerShdw blurRad="50800" dist="38100" dir="16200000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C0B610-38CC-4929-A9AD-F34F8ACF1E19}"/>
              </a:ext>
            </a:extLst>
          </p:cNvPr>
          <p:cNvSpPr txBox="1">
            <a:spLocks/>
          </p:cNvSpPr>
          <p:nvPr/>
        </p:nvSpPr>
        <p:spPr bwMode="auto">
          <a:xfrm>
            <a:off x="6156176" y="1025465"/>
            <a:ext cx="1152128" cy="19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indent="0">
              <a:spcBef>
                <a:spcPts val="18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800" dirty="0">
                <a:solidFill>
                  <a:srgbClr val="000000"/>
                </a:solidFill>
                <a:ea typeface="ＭＳ Ｐゴシック"/>
              </a:rPr>
              <a:t>Helgoland  110 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A48CAB-A0F5-4782-A3CC-DB121DC7F56A}"/>
              </a:ext>
            </a:extLst>
          </p:cNvPr>
          <p:cNvSpPr txBox="1">
            <a:spLocks/>
          </p:cNvSpPr>
          <p:nvPr/>
        </p:nvSpPr>
        <p:spPr bwMode="auto">
          <a:xfrm>
            <a:off x="179513" y="1275606"/>
            <a:ext cx="2880320" cy="339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ecosystem, ocean, atmosphere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	(greenhouse gases)</a:t>
            </a:r>
          </a:p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9 towers in Germany </a:t>
            </a:r>
          </a:p>
          <a:p>
            <a:pPr marL="65484" indent="0">
              <a:spcBef>
                <a:spcPts val="6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10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(within ICON-D2: </a:t>
            </a:r>
            <a:r>
              <a:rPr lang="en-GB" sz="1100" dirty="0" err="1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Cabauw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 NL, 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	 </a:t>
            </a:r>
            <a:r>
              <a:rPr lang="en-GB" sz="1100" dirty="0" err="1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Ispra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 IT, 1 CZ, 3 FR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	(no access to data yet))</a:t>
            </a:r>
          </a:p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heterogeneous architectures,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max. heights 98 – 341 m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(min. heights 10 – 60 m)</a:t>
            </a:r>
          </a:p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T, RH on 2 – 6 levels, 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wind on 1 – 5 levels</a:t>
            </a:r>
          </a:p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8571931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4A7F7-1652-471A-991B-F8CE1C6D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2.6: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ICOS towers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4D57F-8B11-4F11-94CE-53E99404EF02}"/>
              </a:ext>
            </a:extLst>
          </p:cNvPr>
          <p:cNvSpPr txBox="1">
            <a:spLocks/>
          </p:cNvSpPr>
          <p:nvPr/>
        </p:nvSpPr>
        <p:spPr bwMode="auto">
          <a:xfrm>
            <a:off x="179511" y="2283718"/>
            <a:ext cx="4193891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monitoring: 	both observation operators applied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	to each tower observation	</a:t>
            </a:r>
          </a:p>
        </p:txBody>
      </p: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BB98F894-BD7A-4AC5-B5B2-025493578E6A}"/>
              </a:ext>
            </a:extLst>
          </p:cNvPr>
          <p:cNvGrpSpPr/>
          <p:nvPr/>
        </p:nvGrpSpPr>
        <p:grpSpPr>
          <a:xfrm>
            <a:off x="4791728" y="2545845"/>
            <a:ext cx="3600400" cy="1754097"/>
            <a:chOff x="4572000" y="2473837"/>
            <a:chExt cx="3600400" cy="1754097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D40D71B3-15AA-440A-9500-098B37F6E6E3}"/>
                </a:ext>
              </a:extLst>
            </p:cNvPr>
            <p:cNvCxnSpPr/>
            <p:nvPr/>
          </p:nvCxnSpPr>
          <p:spPr>
            <a:xfrm>
              <a:off x="4572000" y="3841989"/>
              <a:ext cx="3600400" cy="0"/>
            </a:xfrm>
            <a:prstGeom prst="line">
              <a:avLst/>
            </a:prstGeom>
            <a:ln w="31750" cmpd="thickThin">
              <a:solidFill>
                <a:srgbClr val="000000"/>
              </a:solidFill>
              <a:prstDash val="sysDash"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DB9D42E-E7F5-457D-B7C8-2293B459D288}"/>
                </a:ext>
              </a:extLst>
            </p:cNvPr>
            <p:cNvSpPr/>
            <p:nvPr/>
          </p:nvSpPr>
          <p:spPr>
            <a:xfrm>
              <a:off x="4604659" y="2473837"/>
              <a:ext cx="3535082" cy="1754097"/>
            </a:xfrm>
            <a:custGeom>
              <a:avLst/>
              <a:gdLst>
                <a:gd name="connsiteX0" fmla="*/ 0 w 3618786"/>
                <a:gd name="connsiteY0" fmla="*/ 1094072 h 1094072"/>
                <a:gd name="connsiteX1" fmla="*/ 770964 w 3618786"/>
                <a:gd name="connsiteY1" fmla="*/ 789272 h 1094072"/>
                <a:gd name="connsiteX2" fmla="*/ 1335741 w 3618786"/>
                <a:gd name="connsiteY2" fmla="*/ 378 h 1094072"/>
                <a:gd name="connsiteX3" fmla="*/ 1757082 w 3618786"/>
                <a:gd name="connsiteY3" fmla="*/ 896849 h 1094072"/>
                <a:gd name="connsiteX4" fmla="*/ 2259106 w 3618786"/>
                <a:gd name="connsiteY4" fmla="*/ 1022355 h 1094072"/>
                <a:gd name="connsiteX5" fmla="*/ 3523129 w 3618786"/>
                <a:gd name="connsiteY5" fmla="*/ 1040284 h 1094072"/>
                <a:gd name="connsiteX6" fmla="*/ 3433482 w 3618786"/>
                <a:gd name="connsiteY6" fmla="*/ 1031319 h 1094072"/>
                <a:gd name="connsiteX0" fmla="*/ 0 w 3618786"/>
                <a:gd name="connsiteY0" fmla="*/ 1093915 h 1093915"/>
                <a:gd name="connsiteX1" fmla="*/ 637614 w 3618786"/>
                <a:gd name="connsiteY1" fmla="*/ 985965 h 1093915"/>
                <a:gd name="connsiteX2" fmla="*/ 1335741 w 3618786"/>
                <a:gd name="connsiteY2" fmla="*/ 221 h 1093915"/>
                <a:gd name="connsiteX3" fmla="*/ 1757082 w 3618786"/>
                <a:gd name="connsiteY3" fmla="*/ 896692 h 1093915"/>
                <a:gd name="connsiteX4" fmla="*/ 2259106 w 3618786"/>
                <a:gd name="connsiteY4" fmla="*/ 1022198 h 1093915"/>
                <a:gd name="connsiteX5" fmla="*/ 3523129 w 3618786"/>
                <a:gd name="connsiteY5" fmla="*/ 1040127 h 1093915"/>
                <a:gd name="connsiteX6" fmla="*/ 3433482 w 3618786"/>
                <a:gd name="connsiteY6" fmla="*/ 1031162 h 1093915"/>
                <a:gd name="connsiteX0" fmla="*/ 0 w 3618786"/>
                <a:gd name="connsiteY0" fmla="*/ 1093915 h 1099677"/>
                <a:gd name="connsiteX1" fmla="*/ 637614 w 3618786"/>
                <a:gd name="connsiteY1" fmla="*/ 985965 h 1099677"/>
                <a:gd name="connsiteX2" fmla="*/ 1335741 w 3618786"/>
                <a:gd name="connsiteY2" fmla="*/ 221 h 1099677"/>
                <a:gd name="connsiteX3" fmla="*/ 1757082 w 3618786"/>
                <a:gd name="connsiteY3" fmla="*/ 896692 h 1099677"/>
                <a:gd name="connsiteX4" fmla="*/ 2259106 w 3618786"/>
                <a:gd name="connsiteY4" fmla="*/ 1022198 h 1099677"/>
                <a:gd name="connsiteX5" fmla="*/ 3523129 w 3618786"/>
                <a:gd name="connsiteY5" fmla="*/ 1040127 h 1099677"/>
                <a:gd name="connsiteX6" fmla="*/ 3433482 w 3618786"/>
                <a:gd name="connsiteY6" fmla="*/ 1031162 h 1099677"/>
                <a:gd name="connsiteX0" fmla="*/ 0 w 3618786"/>
                <a:gd name="connsiteY0" fmla="*/ 1094849 h 1094849"/>
                <a:gd name="connsiteX1" fmla="*/ 637614 w 3618786"/>
                <a:gd name="connsiteY1" fmla="*/ 986899 h 1094849"/>
                <a:gd name="connsiteX2" fmla="*/ 815788 w 3618786"/>
                <a:gd name="connsiteY2" fmla="*/ 714970 h 1094849"/>
                <a:gd name="connsiteX3" fmla="*/ 1335741 w 3618786"/>
                <a:gd name="connsiteY3" fmla="*/ 1155 h 1094849"/>
                <a:gd name="connsiteX4" fmla="*/ 1757082 w 3618786"/>
                <a:gd name="connsiteY4" fmla="*/ 897626 h 1094849"/>
                <a:gd name="connsiteX5" fmla="*/ 2259106 w 3618786"/>
                <a:gd name="connsiteY5" fmla="*/ 1023132 h 1094849"/>
                <a:gd name="connsiteX6" fmla="*/ 3523129 w 3618786"/>
                <a:gd name="connsiteY6" fmla="*/ 1041061 h 1094849"/>
                <a:gd name="connsiteX7" fmla="*/ 3433482 w 3618786"/>
                <a:gd name="connsiteY7" fmla="*/ 1032096 h 1094849"/>
                <a:gd name="connsiteX0" fmla="*/ 0 w 3618786"/>
                <a:gd name="connsiteY0" fmla="*/ 1094838 h 1094838"/>
                <a:gd name="connsiteX1" fmla="*/ 637614 w 3618786"/>
                <a:gd name="connsiteY1" fmla="*/ 986888 h 1094838"/>
                <a:gd name="connsiteX2" fmla="*/ 612588 w 3618786"/>
                <a:gd name="connsiteY2" fmla="*/ 1007059 h 1094838"/>
                <a:gd name="connsiteX3" fmla="*/ 815788 w 3618786"/>
                <a:gd name="connsiteY3" fmla="*/ 714959 h 1094838"/>
                <a:gd name="connsiteX4" fmla="*/ 1335741 w 3618786"/>
                <a:gd name="connsiteY4" fmla="*/ 1144 h 1094838"/>
                <a:gd name="connsiteX5" fmla="*/ 1757082 w 3618786"/>
                <a:gd name="connsiteY5" fmla="*/ 897615 h 1094838"/>
                <a:gd name="connsiteX6" fmla="*/ 2259106 w 3618786"/>
                <a:gd name="connsiteY6" fmla="*/ 1023121 h 1094838"/>
                <a:gd name="connsiteX7" fmla="*/ 3523129 w 3618786"/>
                <a:gd name="connsiteY7" fmla="*/ 1041050 h 1094838"/>
                <a:gd name="connsiteX8" fmla="*/ 3433482 w 3618786"/>
                <a:gd name="connsiteY8" fmla="*/ 1032085 h 1094838"/>
                <a:gd name="connsiteX0" fmla="*/ 0 w 3618786"/>
                <a:gd name="connsiteY0" fmla="*/ 1094849 h 1094849"/>
                <a:gd name="connsiteX1" fmla="*/ 637614 w 3618786"/>
                <a:gd name="connsiteY1" fmla="*/ 986899 h 1094849"/>
                <a:gd name="connsiteX2" fmla="*/ 815788 w 3618786"/>
                <a:gd name="connsiteY2" fmla="*/ 714970 h 1094849"/>
                <a:gd name="connsiteX3" fmla="*/ 1335741 w 3618786"/>
                <a:gd name="connsiteY3" fmla="*/ 1155 h 1094849"/>
                <a:gd name="connsiteX4" fmla="*/ 1757082 w 3618786"/>
                <a:gd name="connsiteY4" fmla="*/ 897626 h 1094849"/>
                <a:gd name="connsiteX5" fmla="*/ 2259106 w 3618786"/>
                <a:gd name="connsiteY5" fmla="*/ 1023132 h 1094849"/>
                <a:gd name="connsiteX6" fmla="*/ 3523129 w 3618786"/>
                <a:gd name="connsiteY6" fmla="*/ 1041061 h 1094849"/>
                <a:gd name="connsiteX7" fmla="*/ 3433482 w 3618786"/>
                <a:gd name="connsiteY7" fmla="*/ 1032096 h 1094849"/>
                <a:gd name="connsiteX0" fmla="*/ 0 w 3618786"/>
                <a:gd name="connsiteY0" fmla="*/ 1094884 h 1094884"/>
                <a:gd name="connsiteX1" fmla="*/ 815788 w 3618786"/>
                <a:gd name="connsiteY1" fmla="*/ 715005 h 1094884"/>
                <a:gd name="connsiteX2" fmla="*/ 1335741 w 3618786"/>
                <a:gd name="connsiteY2" fmla="*/ 1190 h 1094884"/>
                <a:gd name="connsiteX3" fmla="*/ 1757082 w 3618786"/>
                <a:gd name="connsiteY3" fmla="*/ 897661 h 1094884"/>
                <a:gd name="connsiteX4" fmla="*/ 2259106 w 3618786"/>
                <a:gd name="connsiteY4" fmla="*/ 1023167 h 1094884"/>
                <a:gd name="connsiteX5" fmla="*/ 3523129 w 3618786"/>
                <a:gd name="connsiteY5" fmla="*/ 1041096 h 1094884"/>
                <a:gd name="connsiteX6" fmla="*/ 3433482 w 3618786"/>
                <a:gd name="connsiteY6" fmla="*/ 1032131 h 1094884"/>
                <a:gd name="connsiteX0" fmla="*/ 0 w 3618786"/>
                <a:gd name="connsiteY0" fmla="*/ 1094884 h 1094884"/>
                <a:gd name="connsiteX1" fmla="*/ 815788 w 3618786"/>
                <a:gd name="connsiteY1" fmla="*/ 715005 h 1094884"/>
                <a:gd name="connsiteX2" fmla="*/ 1335741 w 3618786"/>
                <a:gd name="connsiteY2" fmla="*/ 1190 h 1094884"/>
                <a:gd name="connsiteX3" fmla="*/ 1757082 w 3618786"/>
                <a:gd name="connsiteY3" fmla="*/ 897661 h 1094884"/>
                <a:gd name="connsiteX4" fmla="*/ 2259106 w 3618786"/>
                <a:gd name="connsiteY4" fmla="*/ 1023167 h 1094884"/>
                <a:gd name="connsiteX5" fmla="*/ 3523129 w 3618786"/>
                <a:gd name="connsiteY5" fmla="*/ 1041096 h 1094884"/>
                <a:gd name="connsiteX6" fmla="*/ 3433482 w 3618786"/>
                <a:gd name="connsiteY6" fmla="*/ 1032131 h 1094884"/>
                <a:gd name="connsiteX0" fmla="*/ 0 w 3618786"/>
                <a:gd name="connsiteY0" fmla="*/ 1094884 h 1094884"/>
                <a:gd name="connsiteX1" fmla="*/ 815788 w 3618786"/>
                <a:gd name="connsiteY1" fmla="*/ 715005 h 1094884"/>
                <a:gd name="connsiteX2" fmla="*/ 1335741 w 3618786"/>
                <a:gd name="connsiteY2" fmla="*/ 1190 h 1094884"/>
                <a:gd name="connsiteX3" fmla="*/ 1757082 w 3618786"/>
                <a:gd name="connsiteY3" fmla="*/ 897661 h 1094884"/>
                <a:gd name="connsiteX4" fmla="*/ 2259106 w 3618786"/>
                <a:gd name="connsiteY4" fmla="*/ 1023167 h 1094884"/>
                <a:gd name="connsiteX5" fmla="*/ 3523129 w 3618786"/>
                <a:gd name="connsiteY5" fmla="*/ 1041096 h 1094884"/>
                <a:gd name="connsiteX6" fmla="*/ 3433482 w 3618786"/>
                <a:gd name="connsiteY6" fmla="*/ 1032131 h 1094884"/>
                <a:gd name="connsiteX0" fmla="*/ 0 w 3618786"/>
                <a:gd name="connsiteY0" fmla="*/ 1094730 h 1094730"/>
                <a:gd name="connsiteX1" fmla="*/ 1335741 w 3618786"/>
                <a:gd name="connsiteY1" fmla="*/ 1036 h 1094730"/>
                <a:gd name="connsiteX2" fmla="*/ 1757082 w 3618786"/>
                <a:gd name="connsiteY2" fmla="*/ 897507 h 1094730"/>
                <a:gd name="connsiteX3" fmla="*/ 2259106 w 3618786"/>
                <a:gd name="connsiteY3" fmla="*/ 1023013 h 1094730"/>
                <a:gd name="connsiteX4" fmla="*/ 3523129 w 3618786"/>
                <a:gd name="connsiteY4" fmla="*/ 1040942 h 1094730"/>
                <a:gd name="connsiteX5" fmla="*/ 3433482 w 3618786"/>
                <a:gd name="connsiteY5" fmla="*/ 1031977 h 1094730"/>
                <a:gd name="connsiteX0" fmla="*/ 0 w 3618786"/>
                <a:gd name="connsiteY0" fmla="*/ 1113759 h 1113759"/>
                <a:gd name="connsiteX1" fmla="*/ 1189691 w 3618786"/>
                <a:gd name="connsiteY1" fmla="*/ 1015 h 1113759"/>
                <a:gd name="connsiteX2" fmla="*/ 1757082 w 3618786"/>
                <a:gd name="connsiteY2" fmla="*/ 916536 h 1113759"/>
                <a:gd name="connsiteX3" fmla="*/ 2259106 w 3618786"/>
                <a:gd name="connsiteY3" fmla="*/ 1042042 h 1113759"/>
                <a:gd name="connsiteX4" fmla="*/ 3523129 w 3618786"/>
                <a:gd name="connsiteY4" fmla="*/ 1059971 h 1113759"/>
                <a:gd name="connsiteX5" fmla="*/ 3433482 w 3618786"/>
                <a:gd name="connsiteY5" fmla="*/ 1051006 h 1113759"/>
                <a:gd name="connsiteX0" fmla="*/ 0 w 3618786"/>
                <a:gd name="connsiteY0" fmla="*/ 1112800 h 1112800"/>
                <a:gd name="connsiteX1" fmla="*/ 1189691 w 3618786"/>
                <a:gd name="connsiteY1" fmla="*/ 56 h 1112800"/>
                <a:gd name="connsiteX2" fmla="*/ 1757082 w 3618786"/>
                <a:gd name="connsiteY2" fmla="*/ 915577 h 1112800"/>
                <a:gd name="connsiteX3" fmla="*/ 2259106 w 3618786"/>
                <a:gd name="connsiteY3" fmla="*/ 1041083 h 1112800"/>
                <a:gd name="connsiteX4" fmla="*/ 3523129 w 3618786"/>
                <a:gd name="connsiteY4" fmla="*/ 1059012 h 1112800"/>
                <a:gd name="connsiteX5" fmla="*/ 3433482 w 3618786"/>
                <a:gd name="connsiteY5" fmla="*/ 1050047 h 1112800"/>
                <a:gd name="connsiteX0" fmla="*/ 0 w 3618786"/>
                <a:gd name="connsiteY0" fmla="*/ 1112865 h 1112865"/>
                <a:gd name="connsiteX1" fmla="*/ 1189691 w 3618786"/>
                <a:gd name="connsiteY1" fmla="*/ 121 h 1112865"/>
                <a:gd name="connsiteX2" fmla="*/ 2259106 w 3618786"/>
                <a:gd name="connsiteY2" fmla="*/ 1041148 h 1112865"/>
                <a:gd name="connsiteX3" fmla="*/ 3523129 w 3618786"/>
                <a:gd name="connsiteY3" fmla="*/ 1059077 h 1112865"/>
                <a:gd name="connsiteX4" fmla="*/ 3433482 w 3618786"/>
                <a:gd name="connsiteY4" fmla="*/ 1050112 h 1112865"/>
                <a:gd name="connsiteX0" fmla="*/ 0 w 3628176"/>
                <a:gd name="connsiteY0" fmla="*/ 1112749 h 1112749"/>
                <a:gd name="connsiteX1" fmla="*/ 1189691 w 3628176"/>
                <a:gd name="connsiteY1" fmla="*/ 5 h 1112749"/>
                <a:gd name="connsiteX2" fmla="*/ 2132106 w 3628176"/>
                <a:gd name="connsiteY2" fmla="*/ 1098182 h 1112749"/>
                <a:gd name="connsiteX3" fmla="*/ 3523129 w 3628176"/>
                <a:gd name="connsiteY3" fmla="*/ 1058961 h 1112749"/>
                <a:gd name="connsiteX4" fmla="*/ 3433482 w 3628176"/>
                <a:gd name="connsiteY4" fmla="*/ 1049996 h 1112749"/>
                <a:gd name="connsiteX0" fmla="*/ 0 w 3628176"/>
                <a:gd name="connsiteY0" fmla="*/ 1112749 h 1112749"/>
                <a:gd name="connsiteX1" fmla="*/ 1189691 w 3628176"/>
                <a:gd name="connsiteY1" fmla="*/ 5 h 1112749"/>
                <a:gd name="connsiteX2" fmla="*/ 2132106 w 3628176"/>
                <a:gd name="connsiteY2" fmla="*/ 1098182 h 1112749"/>
                <a:gd name="connsiteX3" fmla="*/ 3523129 w 3628176"/>
                <a:gd name="connsiteY3" fmla="*/ 1058961 h 1112749"/>
                <a:gd name="connsiteX4" fmla="*/ 3433482 w 3628176"/>
                <a:gd name="connsiteY4" fmla="*/ 1049996 h 1112749"/>
                <a:gd name="connsiteX0" fmla="*/ 0 w 3433482"/>
                <a:gd name="connsiteY0" fmla="*/ 1112749 h 1166922"/>
                <a:gd name="connsiteX1" fmla="*/ 1189691 w 3433482"/>
                <a:gd name="connsiteY1" fmla="*/ 5 h 1166922"/>
                <a:gd name="connsiteX2" fmla="*/ 2132106 w 3433482"/>
                <a:gd name="connsiteY2" fmla="*/ 1098182 h 1166922"/>
                <a:gd name="connsiteX3" fmla="*/ 3433482 w 3433482"/>
                <a:gd name="connsiteY3" fmla="*/ 1049996 h 1166922"/>
                <a:gd name="connsiteX0" fmla="*/ 0 w 3471582"/>
                <a:gd name="connsiteY0" fmla="*/ 1112749 h 1197404"/>
                <a:gd name="connsiteX1" fmla="*/ 1189691 w 3471582"/>
                <a:gd name="connsiteY1" fmla="*/ 5 h 1197404"/>
                <a:gd name="connsiteX2" fmla="*/ 2132106 w 3471582"/>
                <a:gd name="connsiteY2" fmla="*/ 1098182 h 1197404"/>
                <a:gd name="connsiteX3" fmla="*/ 3471582 w 3471582"/>
                <a:gd name="connsiteY3" fmla="*/ 1138896 h 1197404"/>
                <a:gd name="connsiteX0" fmla="*/ 0 w 3471582"/>
                <a:gd name="connsiteY0" fmla="*/ 1112749 h 1197404"/>
                <a:gd name="connsiteX1" fmla="*/ 1189691 w 3471582"/>
                <a:gd name="connsiteY1" fmla="*/ 5 h 1197404"/>
                <a:gd name="connsiteX2" fmla="*/ 2132106 w 3471582"/>
                <a:gd name="connsiteY2" fmla="*/ 1098182 h 1197404"/>
                <a:gd name="connsiteX3" fmla="*/ 3471582 w 3471582"/>
                <a:gd name="connsiteY3" fmla="*/ 1138896 h 1197404"/>
                <a:gd name="connsiteX0" fmla="*/ 0 w 3471582"/>
                <a:gd name="connsiteY0" fmla="*/ 1112749 h 1199254"/>
                <a:gd name="connsiteX1" fmla="*/ 1189691 w 3471582"/>
                <a:gd name="connsiteY1" fmla="*/ 5 h 1199254"/>
                <a:gd name="connsiteX2" fmla="*/ 2132106 w 3471582"/>
                <a:gd name="connsiteY2" fmla="*/ 1098182 h 1199254"/>
                <a:gd name="connsiteX3" fmla="*/ 3471582 w 3471582"/>
                <a:gd name="connsiteY3" fmla="*/ 1138896 h 1199254"/>
                <a:gd name="connsiteX0" fmla="*/ 0 w 3471582"/>
                <a:gd name="connsiteY0" fmla="*/ 1112749 h 1199254"/>
                <a:gd name="connsiteX1" fmla="*/ 1189691 w 3471582"/>
                <a:gd name="connsiteY1" fmla="*/ 5 h 1199254"/>
                <a:gd name="connsiteX2" fmla="*/ 2132106 w 3471582"/>
                <a:gd name="connsiteY2" fmla="*/ 1098182 h 1199254"/>
                <a:gd name="connsiteX3" fmla="*/ 3471582 w 3471582"/>
                <a:gd name="connsiteY3" fmla="*/ 1138896 h 1199254"/>
                <a:gd name="connsiteX0" fmla="*/ 0 w 3471582"/>
                <a:gd name="connsiteY0" fmla="*/ 1112749 h 1195597"/>
                <a:gd name="connsiteX1" fmla="*/ 1189691 w 3471582"/>
                <a:gd name="connsiteY1" fmla="*/ 5 h 1195597"/>
                <a:gd name="connsiteX2" fmla="*/ 2132106 w 3471582"/>
                <a:gd name="connsiteY2" fmla="*/ 1098182 h 1195597"/>
                <a:gd name="connsiteX3" fmla="*/ 3471582 w 3471582"/>
                <a:gd name="connsiteY3" fmla="*/ 1138896 h 1195597"/>
                <a:gd name="connsiteX0" fmla="*/ 0 w 3471582"/>
                <a:gd name="connsiteY0" fmla="*/ 1112749 h 1139110"/>
                <a:gd name="connsiteX1" fmla="*/ 1189691 w 3471582"/>
                <a:gd name="connsiteY1" fmla="*/ 5 h 1139110"/>
                <a:gd name="connsiteX2" fmla="*/ 2132106 w 3471582"/>
                <a:gd name="connsiteY2" fmla="*/ 1098182 h 1139110"/>
                <a:gd name="connsiteX3" fmla="*/ 3471582 w 3471582"/>
                <a:gd name="connsiteY3" fmla="*/ 1138896 h 1139110"/>
                <a:gd name="connsiteX0" fmla="*/ 0 w 3535082"/>
                <a:gd name="connsiteY0" fmla="*/ 1112749 h 1179103"/>
                <a:gd name="connsiteX1" fmla="*/ 1189691 w 3535082"/>
                <a:gd name="connsiteY1" fmla="*/ 5 h 1179103"/>
                <a:gd name="connsiteX2" fmla="*/ 2132106 w 3535082"/>
                <a:gd name="connsiteY2" fmla="*/ 1098182 h 1179103"/>
                <a:gd name="connsiteX3" fmla="*/ 3535082 w 3535082"/>
                <a:gd name="connsiteY3" fmla="*/ 1094446 h 1179103"/>
                <a:gd name="connsiteX0" fmla="*/ 0 w 3535082"/>
                <a:gd name="connsiteY0" fmla="*/ 1112749 h 1112749"/>
                <a:gd name="connsiteX1" fmla="*/ 1189691 w 3535082"/>
                <a:gd name="connsiteY1" fmla="*/ 5 h 1112749"/>
                <a:gd name="connsiteX2" fmla="*/ 2132106 w 3535082"/>
                <a:gd name="connsiteY2" fmla="*/ 1098182 h 1112749"/>
                <a:gd name="connsiteX3" fmla="*/ 3535082 w 3535082"/>
                <a:gd name="connsiteY3" fmla="*/ 1094446 h 1112749"/>
                <a:gd name="connsiteX0" fmla="*/ 0 w 3535082"/>
                <a:gd name="connsiteY0" fmla="*/ 1112749 h 1112749"/>
                <a:gd name="connsiteX1" fmla="*/ 1189691 w 3535082"/>
                <a:gd name="connsiteY1" fmla="*/ 5 h 1112749"/>
                <a:gd name="connsiteX2" fmla="*/ 2132106 w 3535082"/>
                <a:gd name="connsiteY2" fmla="*/ 1098182 h 1112749"/>
                <a:gd name="connsiteX3" fmla="*/ 3535082 w 3535082"/>
                <a:gd name="connsiteY3" fmla="*/ 1094446 h 1112749"/>
                <a:gd name="connsiteX0" fmla="*/ 0 w 3535082"/>
                <a:gd name="connsiteY0" fmla="*/ 1754097 h 1867419"/>
                <a:gd name="connsiteX1" fmla="*/ 1081741 w 3535082"/>
                <a:gd name="connsiteY1" fmla="*/ 3 h 1867419"/>
                <a:gd name="connsiteX2" fmla="*/ 2132106 w 3535082"/>
                <a:gd name="connsiteY2" fmla="*/ 1739530 h 1867419"/>
                <a:gd name="connsiteX3" fmla="*/ 3535082 w 3535082"/>
                <a:gd name="connsiteY3" fmla="*/ 1735794 h 1867419"/>
                <a:gd name="connsiteX0" fmla="*/ 0 w 3535082"/>
                <a:gd name="connsiteY0" fmla="*/ 1754097 h 1754097"/>
                <a:gd name="connsiteX1" fmla="*/ 1081741 w 3535082"/>
                <a:gd name="connsiteY1" fmla="*/ 3 h 1754097"/>
                <a:gd name="connsiteX2" fmla="*/ 2132106 w 3535082"/>
                <a:gd name="connsiteY2" fmla="*/ 1739530 h 1754097"/>
                <a:gd name="connsiteX3" fmla="*/ 3535082 w 3535082"/>
                <a:gd name="connsiteY3" fmla="*/ 1735794 h 175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5082" h="1754097">
                  <a:moveTo>
                    <a:pt x="0" y="1754097"/>
                  </a:moveTo>
                  <a:cubicBezTo>
                    <a:pt x="551330" y="1754844"/>
                    <a:pt x="726390" y="2431"/>
                    <a:pt x="1081741" y="3"/>
                  </a:cubicBezTo>
                  <a:cubicBezTo>
                    <a:pt x="1437092" y="-2425"/>
                    <a:pt x="1500966" y="1735981"/>
                    <a:pt x="2132106" y="1739530"/>
                  </a:cubicBezTo>
                  <a:lnTo>
                    <a:pt x="3535082" y="1735794"/>
                  </a:lnTo>
                </a:path>
              </a:pathLst>
            </a:custGeom>
            <a:noFill/>
            <a:ln w="31750" cmpd="thickThin">
              <a:solidFill>
                <a:srgbClr val="2D4B9B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1094E282-41A2-4AEF-9647-8B57D20415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10832" y="3886944"/>
              <a:ext cx="2116958" cy="24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65484" indent="0">
                <a:spcBef>
                  <a:spcPts val="180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000000"/>
                  </a:solidFill>
                  <a:ea typeface="ＭＳ Ｐゴシック"/>
                </a:rPr>
                <a:t>model orography (grid point)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617E4CD-2690-431D-A887-D4ABC1718B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20072" y="2808565"/>
              <a:ext cx="836353" cy="41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65484" indent="0" algn="ctr">
                <a:spcBef>
                  <a:spcPts val="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2D4B9B"/>
                  </a:solidFill>
                  <a:ea typeface="ＭＳ Ｐゴシック"/>
                </a:rPr>
                <a:t>real </a:t>
              </a:r>
            </a:p>
            <a:p>
              <a:pPr marL="65484" indent="0" algn="ctr">
                <a:spcBef>
                  <a:spcPts val="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2D4B9B"/>
                  </a:solidFill>
                  <a:ea typeface="ＭＳ Ｐゴシック"/>
                </a:rPr>
                <a:t>orography</a:t>
              </a:r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C0ACF7C0-FEC1-4F77-9FB3-D6796B15618A}"/>
              </a:ext>
            </a:extLst>
          </p:cNvPr>
          <p:cNvSpPr txBox="1">
            <a:spLocks/>
          </p:cNvSpPr>
          <p:nvPr/>
        </p:nvSpPr>
        <p:spPr bwMode="auto">
          <a:xfrm>
            <a:off x="179512" y="2859782"/>
            <a:ext cx="4066506" cy="188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ICON tower network Germany:  </a:t>
            </a:r>
          </a:p>
          <a:p>
            <a:pPr marL="751284" lvl="1">
              <a:spcBef>
                <a:spcPts val="600"/>
              </a:spcBef>
              <a:buClrTx/>
              <a:buFont typeface="Symbol" panose="05050102010706020507" pitchFamily="18" charset="2"/>
              <a:buChar char="-"/>
              <a:tabLst>
                <a:tab pos="266700" algn="l"/>
                <a:tab pos="1346200" algn="l"/>
                <a:tab pos="24209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2 mountain stations:	OXK dh = +137m</a:t>
            </a:r>
          </a:p>
          <a:p>
            <a:pPr marL="465534" lvl="1" indent="0">
              <a:spcBef>
                <a:spcPts val="0"/>
              </a:spcBef>
              <a:buClrTx/>
              <a:buNone/>
              <a:tabLst>
                <a:tab pos="266700" algn="l"/>
                <a:tab pos="1346200" algn="l"/>
                <a:tab pos="24209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	HPB dh = + 91 m </a:t>
            </a:r>
          </a:p>
          <a:p>
            <a:pPr marL="751284" lvl="1">
              <a:spcBef>
                <a:spcPts val="600"/>
              </a:spcBef>
              <a:buClrTx/>
              <a:buFont typeface="Symbol" panose="05050102010706020507" pitchFamily="18" charset="2"/>
              <a:buChar char="-"/>
              <a:tabLst>
                <a:tab pos="266700" algn="l"/>
                <a:tab pos="1346200" algn="l"/>
                <a:tab pos="24209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2 ‘hill’ stations: 	HEL dh = + 43 m</a:t>
            </a:r>
          </a:p>
          <a:p>
            <a:pPr marL="465534" lvl="1" indent="0">
              <a:spcBef>
                <a:spcPts val="0"/>
              </a:spcBef>
              <a:buClrTx/>
              <a:buNone/>
              <a:tabLst>
                <a:tab pos="266700" algn="l"/>
                <a:tab pos="1346200" algn="l"/>
                <a:tab pos="24209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	GAT dh = + 32 m </a:t>
            </a:r>
          </a:p>
          <a:p>
            <a:pPr marL="751284" lvl="1">
              <a:spcBef>
                <a:spcPts val="600"/>
              </a:spcBef>
              <a:buClrTx/>
              <a:buFont typeface="Symbol" panose="05050102010706020507" pitchFamily="18" charset="2"/>
              <a:buChar char="-"/>
              <a:tabLst>
                <a:tab pos="266700" algn="l"/>
                <a:tab pos="1346200" algn="l"/>
                <a:tab pos="24209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5 ‘flatland’ stations: 	-3 ≤ dh ≤ + 13 m</a:t>
            </a:r>
          </a:p>
          <a:p>
            <a:pPr marL="751284" lvl="1">
              <a:spcBef>
                <a:spcPts val="600"/>
              </a:spcBef>
              <a:buClrTx/>
              <a:buFont typeface="Symbol" panose="05050102010706020507" pitchFamily="18" charset="2"/>
              <a:buChar char="-"/>
              <a:tabLst>
                <a:tab pos="266700" algn="l"/>
                <a:tab pos="1346200" algn="l"/>
                <a:tab pos="24209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sym typeface="Symbol" panose="05050102010706020507" pitchFamily="18" charset="2"/>
              </a:rPr>
              <a:t>no valley station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sym typeface="Symbol" panose="05050102010706020507" pitchFamily="18" charset="2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CE3D03CE-5582-402A-92AC-C64417A9FCDE}"/>
              </a:ext>
            </a:extLst>
          </p:cNvPr>
          <p:cNvSpPr txBox="1">
            <a:spLocks/>
          </p:cNvSpPr>
          <p:nvPr/>
        </p:nvSpPr>
        <p:spPr bwMode="auto">
          <a:xfrm>
            <a:off x="179512" y="812666"/>
            <a:ext cx="460851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indent="0">
              <a:spcBef>
                <a:spcPts val="18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a typeface="ＭＳ Ｐゴシック"/>
              </a:rPr>
              <a:t>observation operator</a:t>
            </a: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6D68A7AF-E374-4007-975C-A40245778A90}"/>
              </a:ext>
            </a:extLst>
          </p:cNvPr>
          <p:cNvGrpSpPr/>
          <p:nvPr/>
        </p:nvGrpSpPr>
        <p:grpSpPr>
          <a:xfrm>
            <a:off x="5079760" y="1298167"/>
            <a:ext cx="1692168" cy="2582427"/>
            <a:chOff x="4860032" y="1226159"/>
            <a:chExt cx="1692168" cy="2582427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3DD9F677-CDE8-49E3-9C12-952C8F6F6586}"/>
                </a:ext>
              </a:extLst>
            </p:cNvPr>
            <p:cNvGrpSpPr/>
            <p:nvPr/>
          </p:nvGrpSpPr>
          <p:grpSpPr>
            <a:xfrm>
              <a:off x="5743178" y="1226159"/>
              <a:ext cx="809022" cy="1264628"/>
              <a:chOff x="5743178" y="1226159"/>
              <a:chExt cx="809022" cy="1264628"/>
            </a:xfrm>
          </p:grpSpPr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3C7ED17C-0432-4987-83E0-D07BD936C2D6}"/>
                  </a:ext>
                </a:extLst>
              </p:cNvPr>
              <p:cNvGrpSpPr/>
              <p:nvPr/>
            </p:nvGrpSpPr>
            <p:grpSpPr>
              <a:xfrm>
                <a:off x="5743178" y="1315864"/>
                <a:ext cx="713562" cy="876796"/>
                <a:chOff x="5743178" y="1315864"/>
                <a:chExt cx="713562" cy="876796"/>
              </a:xfrm>
            </p:grpSpPr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13900AC4-2005-424E-8174-809D6281D537}"/>
                    </a:ext>
                  </a:extLst>
                </p:cNvPr>
                <p:cNvCxnSpPr/>
                <p:nvPr/>
              </p:nvCxnSpPr>
              <p:spPr>
                <a:xfrm>
                  <a:off x="5747540" y="1315864"/>
                  <a:ext cx="709200" cy="0"/>
                </a:xfrm>
                <a:prstGeom prst="line">
                  <a:avLst/>
                </a:prstGeom>
                <a:ln w="6350">
                  <a:solidFill>
                    <a:srgbClr val="C565D5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>
                  <a:extLst>
                    <a:ext uri="{FF2B5EF4-FFF2-40B4-BE49-F238E27FC236}">
                      <a16:creationId xmlns:a16="http://schemas.microsoft.com/office/drawing/2014/main" id="{C54B9A7A-30C1-47FD-B3C3-0D2A31222B88}"/>
                    </a:ext>
                  </a:extLst>
                </p:cNvPr>
                <p:cNvCxnSpPr/>
                <p:nvPr/>
              </p:nvCxnSpPr>
              <p:spPr>
                <a:xfrm>
                  <a:off x="5743178" y="2192660"/>
                  <a:ext cx="709200" cy="0"/>
                </a:xfrm>
                <a:prstGeom prst="line">
                  <a:avLst/>
                </a:prstGeom>
                <a:ln w="6350">
                  <a:solidFill>
                    <a:srgbClr val="C565D5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Gerader Verbinder 58">
                  <a:extLst>
                    <a:ext uri="{FF2B5EF4-FFF2-40B4-BE49-F238E27FC236}">
                      <a16:creationId xmlns:a16="http://schemas.microsoft.com/office/drawing/2014/main" id="{C8FC9FF5-71D5-404E-89E7-E90D7A0092C1}"/>
                    </a:ext>
                  </a:extLst>
                </p:cNvPr>
                <p:cNvCxnSpPr/>
                <p:nvPr/>
              </p:nvCxnSpPr>
              <p:spPr>
                <a:xfrm>
                  <a:off x="5743178" y="1817762"/>
                  <a:ext cx="709200" cy="0"/>
                </a:xfrm>
                <a:prstGeom prst="line">
                  <a:avLst/>
                </a:prstGeom>
                <a:ln w="6350">
                  <a:solidFill>
                    <a:srgbClr val="C565D5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837B6D79-1C36-4130-BA75-175F7017A921}"/>
                  </a:ext>
                </a:extLst>
              </p:cNvPr>
              <p:cNvGrpSpPr/>
              <p:nvPr/>
            </p:nvGrpSpPr>
            <p:grpSpPr>
              <a:xfrm>
                <a:off x="6372200" y="1226159"/>
                <a:ext cx="180000" cy="1264628"/>
                <a:chOff x="6372200" y="1226159"/>
                <a:chExt cx="180000" cy="1264628"/>
              </a:xfrm>
            </p:grpSpPr>
            <p:cxnSp>
              <p:nvCxnSpPr>
                <p:cNvPr id="36" name="Gerader Verbinder 35">
                  <a:extLst>
                    <a:ext uri="{FF2B5EF4-FFF2-40B4-BE49-F238E27FC236}">
                      <a16:creationId xmlns:a16="http://schemas.microsoft.com/office/drawing/2014/main" id="{18F58654-6F41-45C2-8FFB-B45417397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56908" y="1302787"/>
                  <a:ext cx="0" cy="118800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" name="Gruppieren 24">
                  <a:extLst>
                    <a:ext uri="{FF2B5EF4-FFF2-40B4-BE49-F238E27FC236}">
                      <a16:creationId xmlns:a16="http://schemas.microsoft.com/office/drawing/2014/main" id="{17F0DF73-9FB0-4846-B45E-414620395478}"/>
                    </a:ext>
                  </a:extLst>
                </p:cNvPr>
                <p:cNvGrpSpPr/>
                <p:nvPr/>
              </p:nvGrpSpPr>
              <p:grpSpPr>
                <a:xfrm>
                  <a:off x="6372200" y="1226159"/>
                  <a:ext cx="180000" cy="1061763"/>
                  <a:chOff x="6804248" y="1226159"/>
                  <a:chExt cx="180000" cy="1061763"/>
                </a:xfrm>
              </p:grpSpPr>
              <p:sp>
                <p:nvSpPr>
                  <p:cNvPr id="19" name="Additionszeichen 18">
                    <a:extLst>
                      <a:ext uri="{FF2B5EF4-FFF2-40B4-BE49-F238E27FC236}">
                        <a16:creationId xmlns:a16="http://schemas.microsoft.com/office/drawing/2014/main" id="{C3714341-7BBA-4DC1-B0B8-B03B740E294F}"/>
                      </a:ext>
                    </a:extLst>
                  </p:cNvPr>
                  <p:cNvSpPr/>
                  <p:nvPr/>
                </p:nvSpPr>
                <p:spPr>
                  <a:xfrm>
                    <a:off x="6804248" y="2107922"/>
                    <a:ext cx="180000" cy="180000"/>
                  </a:xfrm>
                  <a:prstGeom prst="mathPlus">
                    <a:avLst/>
                  </a:prstGeom>
                  <a:solidFill>
                    <a:schemeClr val="bg1">
                      <a:lumMod val="6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" name="Additionszeichen 19">
                    <a:extLst>
                      <a:ext uri="{FF2B5EF4-FFF2-40B4-BE49-F238E27FC236}">
                        <a16:creationId xmlns:a16="http://schemas.microsoft.com/office/drawing/2014/main" id="{98594600-0D81-458E-8EA4-48E643A0DB9B}"/>
                      </a:ext>
                    </a:extLst>
                  </p:cNvPr>
                  <p:cNvSpPr/>
                  <p:nvPr/>
                </p:nvSpPr>
                <p:spPr>
                  <a:xfrm>
                    <a:off x="6804248" y="1730661"/>
                    <a:ext cx="180000" cy="180000"/>
                  </a:xfrm>
                  <a:prstGeom prst="mathPlus">
                    <a:avLst/>
                  </a:prstGeom>
                  <a:solidFill>
                    <a:schemeClr val="bg1">
                      <a:lumMod val="6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1" name="Additionszeichen 20">
                    <a:extLst>
                      <a:ext uri="{FF2B5EF4-FFF2-40B4-BE49-F238E27FC236}">
                        <a16:creationId xmlns:a16="http://schemas.microsoft.com/office/drawing/2014/main" id="{72ED8A01-BA2E-4DD1-B3F1-24BB4321CA53}"/>
                      </a:ext>
                    </a:extLst>
                  </p:cNvPr>
                  <p:cNvSpPr/>
                  <p:nvPr/>
                </p:nvSpPr>
                <p:spPr>
                  <a:xfrm>
                    <a:off x="6804248" y="1226159"/>
                    <a:ext cx="180000" cy="180000"/>
                  </a:xfrm>
                  <a:prstGeom prst="mathPlus">
                    <a:avLst/>
                  </a:prstGeom>
                  <a:solidFill>
                    <a:schemeClr val="bg1">
                      <a:lumMod val="6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F3B67A2E-B5D2-4716-9586-0829D73F198C}"/>
                </a:ext>
              </a:extLst>
            </p:cNvPr>
            <p:cNvGrpSpPr/>
            <p:nvPr/>
          </p:nvGrpSpPr>
          <p:grpSpPr>
            <a:xfrm>
              <a:off x="5743178" y="1307356"/>
              <a:ext cx="809022" cy="2501230"/>
              <a:chOff x="5743178" y="1307356"/>
              <a:chExt cx="809022" cy="2501230"/>
            </a:xfrm>
          </p:grpSpPr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5525503F-A455-4A87-8D8E-90A650F1A988}"/>
                  </a:ext>
                </a:extLst>
              </p:cNvPr>
              <p:cNvGrpSpPr/>
              <p:nvPr/>
            </p:nvGrpSpPr>
            <p:grpSpPr>
              <a:xfrm>
                <a:off x="5743178" y="1307356"/>
                <a:ext cx="713750" cy="2238038"/>
                <a:chOff x="5743178" y="1307356"/>
                <a:chExt cx="713750" cy="2238038"/>
              </a:xfrm>
            </p:grpSpPr>
            <p:cxnSp>
              <p:nvCxnSpPr>
                <p:cNvPr id="53" name="Gerader Verbinder 52">
                  <a:extLst>
                    <a:ext uri="{FF2B5EF4-FFF2-40B4-BE49-F238E27FC236}">
                      <a16:creationId xmlns:a16="http://schemas.microsoft.com/office/drawing/2014/main" id="{0EFBC18A-EB8C-473C-A4C1-DD6292C9E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9528" y="2198994"/>
                  <a:ext cx="707400" cy="1346400"/>
                </a:xfrm>
                <a:prstGeom prst="line">
                  <a:avLst/>
                </a:prstGeom>
                <a:ln w="6350">
                  <a:solidFill>
                    <a:srgbClr val="A532B8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4">
                  <a:extLst>
                    <a:ext uri="{FF2B5EF4-FFF2-40B4-BE49-F238E27FC236}">
                      <a16:creationId xmlns:a16="http://schemas.microsoft.com/office/drawing/2014/main" id="{C90B315A-2493-4820-B99D-9C0E7D4F61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3178" y="1807764"/>
                  <a:ext cx="707400" cy="1346400"/>
                </a:xfrm>
                <a:prstGeom prst="line">
                  <a:avLst/>
                </a:prstGeom>
                <a:ln w="6350">
                  <a:solidFill>
                    <a:srgbClr val="A532B8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58A0A374-521A-4236-B630-81C518A8B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43178" y="1307356"/>
                  <a:ext cx="707400" cy="1346400"/>
                </a:xfrm>
                <a:prstGeom prst="line">
                  <a:avLst/>
                </a:prstGeom>
                <a:ln w="6350">
                  <a:solidFill>
                    <a:srgbClr val="A532B8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uppieren 45">
                <a:extLst>
                  <a:ext uri="{FF2B5EF4-FFF2-40B4-BE49-F238E27FC236}">
                    <a16:creationId xmlns:a16="http://schemas.microsoft.com/office/drawing/2014/main" id="{AD19297A-3BCA-4640-8C74-3BFFC49CB594}"/>
                  </a:ext>
                </a:extLst>
              </p:cNvPr>
              <p:cNvGrpSpPr/>
              <p:nvPr/>
            </p:nvGrpSpPr>
            <p:grpSpPr>
              <a:xfrm>
                <a:off x="6372200" y="2571750"/>
                <a:ext cx="180000" cy="1236836"/>
                <a:chOff x="6372200" y="2571750"/>
                <a:chExt cx="180000" cy="1236836"/>
              </a:xfrm>
            </p:grpSpPr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1082F609-DAEF-4651-B1C4-5DCFA1997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56908" y="2656586"/>
                  <a:ext cx="0" cy="115200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92B00EC0-6E9A-4A88-B3EF-6E96CE01EF6B}"/>
                    </a:ext>
                  </a:extLst>
                </p:cNvPr>
                <p:cNvGrpSpPr/>
                <p:nvPr/>
              </p:nvGrpSpPr>
              <p:grpSpPr>
                <a:xfrm>
                  <a:off x="6372200" y="2571750"/>
                  <a:ext cx="180000" cy="1061763"/>
                  <a:chOff x="6372200" y="1226159"/>
                  <a:chExt cx="180000" cy="1061763"/>
                </a:xfrm>
              </p:grpSpPr>
              <p:sp>
                <p:nvSpPr>
                  <p:cNvPr id="16" name="Additionszeichen 15">
                    <a:extLst>
                      <a:ext uri="{FF2B5EF4-FFF2-40B4-BE49-F238E27FC236}">
                        <a16:creationId xmlns:a16="http://schemas.microsoft.com/office/drawing/2014/main" id="{7E0A3981-2AE7-4D41-94D2-9D8664797706}"/>
                      </a:ext>
                    </a:extLst>
                  </p:cNvPr>
                  <p:cNvSpPr/>
                  <p:nvPr/>
                </p:nvSpPr>
                <p:spPr>
                  <a:xfrm>
                    <a:off x="6372200" y="1730661"/>
                    <a:ext cx="180000" cy="180000"/>
                  </a:xfrm>
                  <a:prstGeom prst="mathPlus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7" name="Additionszeichen 16">
                    <a:extLst>
                      <a:ext uri="{FF2B5EF4-FFF2-40B4-BE49-F238E27FC236}">
                        <a16:creationId xmlns:a16="http://schemas.microsoft.com/office/drawing/2014/main" id="{38D6A1B4-1DDD-44B0-9BEA-7DD3E05ADBA2}"/>
                      </a:ext>
                    </a:extLst>
                  </p:cNvPr>
                  <p:cNvSpPr/>
                  <p:nvPr/>
                </p:nvSpPr>
                <p:spPr>
                  <a:xfrm>
                    <a:off x="6372200" y="2107922"/>
                    <a:ext cx="180000" cy="180000"/>
                  </a:xfrm>
                  <a:prstGeom prst="mathPlus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2" name="Additionszeichen 21">
                    <a:extLst>
                      <a:ext uri="{FF2B5EF4-FFF2-40B4-BE49-F238E27FC236}">
                        <a16:creationId xmlns:a16="http://schemas.microsoft.com/office/drawing/2014/main" id="{DC55DD0F-E8D2-423E-A292-3B1D7FDFE81C}"/>
                      </a:ext>
                    </a:extLst>
                  </p:cNvPr>
                  <p:cNvSpPr/>
                  <p:nvPr/>
                </p:nvSpPr>
                <p:spPr>
                  <a:xfrm>
                    <a:off x="6372200" y="1226159"/>
                    <a:ext cx="180000" cy="180000"/>
                  </a:xfrm>
                  <a:prstGeom prst="mathPlus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B7029BF-5D69-4245-8FB3-AF2B4698F59C}"/>
                </a:ext>
              </a:extLst>
            </p:cNvPr>
            <p:cNvGrpSpPr/>
            <p:nvPr/>
          </p:nvGrpSpPr>
          <p:grpSpPr>
            <a:xfrm>
              <a:off x="4860032" y="1226159"/>
              <a:ext cx="1058763" cy="1271432"/>
              <a:chOff x="4860032" y="1226159"/>
              <a:chExt cx="1058763" cy="1271432"/>
            </a:xfrm>
          </p:grpSpPr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5DA7D00F-6FAE-40C7-9FBA-30CDBB09441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60032" y="1681698"/>
                <a:ext cx="1058763" cy="241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/>
              </a:extLst>
            </p:spPr>
            <p:txBody>
              <a:bodyPr wrap="square" lIns="36000" tIns="36000" rIns="36000" bIns="36000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2B2B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C0C0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65484" indent="0" algn="ctr">
                  <a:spcBef>
                    <a:spcPts val="0"/>
                  </a:spcBef>
                  <a:buNone/>
                  <a:tabLst>
                    <a:tab pos="267891" algn="l"/>
                    <a:tab pos="1346597" algn="l"/>
                  </a:tabLst>
                  <a:defRPr/>
                </a:pPr>
                <a:r>
                  <a:rPr lang="en-GB" sz="1100" dirty="0">
                    <a:solidFill>
                      <a:srgbClr val="A532B8"/>
                    </a:solidFill>
                    <a:ea typeface="ＭＳ Ｐゴシック"/>
                  </a:rPr>
                  <a:t>tower</a:t>
                </a:r>
              </a:p>
            </p:txBody>
          </p:sp>
          <p:grpSp>
            <p:nvGrpSpPr>
              <p:cNvPr id="38" name="Gruppieren 37">
                <a:extLst>
                  <a:ext uri="{FF2B5EF4-FFF2-40B4-BE49-F238E27FC236}">
                    <a16:creationId xmlns:a16="http://schemas.microsoft.com/office/drawing/2014/main" id="{85CC169D-4E88-4C08-8E64-A8754F670A46}"/>
                  </a:ext>
                </a:extLst>
              </p:cNvPr>
              <p:cNvGrpSpPr/>
              <p:nvPr/>
            </p:nvGrpSpPr>
            <p:grpSpPr>
              <a:xfrm>
                <a:off x="5652120" y="1226159"/>
                <a:ext cx="180534" cy="1271432"/>
                <a:chOff x="5652120" y="1226159"/>
                <a:chExt cx="180534" cy="1271432"/>
              </a:xfrm>
            </p:grpSpPr>
            <p:cxnSp>
              <p:nvCxnSpPr>
                <p:cNvPr id="33" name="Gerader Verbinder 32">
                  <a:extLst>
                    <a:ext uri="{FF2B5EF4-FFF2-40B4-BE49-F238E27FC236}">
                      <a16:creationId xmlns:a16="http://schemas.microsoft.com/office/drawing/2014/main" id="{2AA832C7-85E2-480E-9B14-1C1B35BDDE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43178" y="1345591"/>
                  <a:ext cx="0" cy="1152000"/>
                </a:xfrm>
                <a:prstGeom prst="line">
                  <a:avLst/>
                </a:prstGeom>
                <a:ln w="19050">
                  <a:solidFill>
                    <a:srgbClr val="A532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uppieren 22">
                  <a:extLst>
                    <a:ext uri="{FF2B5EF4-FFF2-40B4-BE49-F238E27FC236}">
                      <a16:creationId xmlns:a16="http://schemas.microsoft.com/office/drawing/2014/main" id="{1466B705-A56D-42E2-8373-808F123C905B}"/>
                    </a:ext>
                  </a:extLst>
                </p:cNvPr>
                <p:cNvGrpSpPr/>
                <p:nvPr/>
              </p:nvGrpSpPr>
              <p:grpSpPr>
                <a:xfrm>
                  <a:off x="5652120" y="1226159"/>
                  <a:ext cx="180534" cy="1061763"/>
                  <a:chOff x="5594667" y="1226159"/>
                  <a:chExt cx="180534" cy="1061763"/>
                </a:xfrm>
              </p:grpSpPr>
              <p:sp>
                <p:nvSpPr>
                  <p:cNvPr id="11" name="Multiplikationszeichen 10">
                    <a:extLst>
                      <a:ext uri="{FF2B5EF4-FFF2-40B4-BE49-F238E27FC236}">
                        <a16:creationId xmlns:a16="http://schemas.microsoft.com/office/drawing/2014/main" id="{6734524C-52B5-40E4-81F7-1A887707DF87}"/>
                      </a:ext>
                    </a:extLst>
                  </p:cNvPr>
                  <p:cNvSpPr/>
                  <p:nvPr/>
                </p:nvSpPr>
                <p:spPr>
                  <a:xfrm>
                    <a:off x="5595201" y="2107922"/>
                    <a:ext cx="180000" cy="180000"/>
                  </a:xfrm>
                  <a:prstGeom prst="mathMultiply">
                    <a:avLst/>
                  </a:prstGeom>
                  <a:solidFill>
                    <a:srgbClr val="A532B8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12" name="Multiplikationszeichen 11">
                    <a:extLst>
                      <a:ext uri="{FF2B5EF4-FFF2-40B4-BE49-F238E27FC236}">
                        <a16:creationId xmlns:a16="http://schemas.microsoft.com/office/drawing/2014/main" id="{206C34A4-C9DF-4230-B663-A6298444F274}"/>
                      </a:ext>
                    </a:extLst>
                  </p:cNvPr>
                  <p:cNvSpPr/>
                  <p:nvPr/>
                </p:nvSpPr>
                <p:spPr>
                  <a:xfrm>
                    <a:off x="5594667" y="1730661"/>
                    <a:ext cx="180000" cy="180000"/>
                  </a:xfrm>
                  <a:prstGeom prst="mathMultiply">
                    <a:avLst/>
                  </a:prstGeom>
                  <a:solidFill>
                    <a:srgbClr val="A532B8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sp>
                <p:nvSpPr>
                  <p:cNvPr id="13" name="Multiplikationszeichen 12">
                    <a:extLst>
                      <a:ext uri="{FF2B5EF4-FFF2-40B4-BE49-F238E27FC236}">
                        <a16:creationId xmlns:a16="http://schemas.microsoft.com/office/drawing/2014/main" id="{9FB73689-B571-42C4-9B05-2587D98DAE3C}"/>
                      </a:ext>
                    </a:extLst>
                  </p:cNvPr>
                  <p:cNvSpPr/>
                  <p:nvPr/>
                </p:nvSpPr>
                <p:spPr>
                  <a:xfrm>
                    <a:off x="5594667" y="1226159"/>
                    <a:ext cx="180000" cy="180000"/>
                  </a:xfrm>
                  <a:prstGeom prst="mathMultiply">
                    <a:avLst/>
                  </a:prstGeom>
                  <a:solidFill>
                    <a:srgbClr val="A532B8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</p:grpSp>
          </p:grpSp>
        </p:grp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0BA6C932-7BC7-419C-83E0-9C140A8F9487}"/>
              </a:ext>
            </a:extLst>
          </p:cNvPr>
          <p:cNvGrpSpPr/>
          <p:nvPr/>
        </p:nvGrpSpPr>
        <p:grpSpPr>
          <a:xfrm>
            <a:off x="4669069" y="2211710"/>
            <a:ext cx="4295419" cy="1992095"/>
            <a:chOff x="4449341" y="2139702"/>
            <a:chExt cx="4295419" cy="1992095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EF15792D-9D67-42CE-AAA5-AEC9655E7A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60232" y="3435846"/>
              <a:ext cx="2084528" cy="69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65484" indent="0" algn="ctr">
                <a:spcBef>
                  <a:spcPts val="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000000"/>
                  </a:solidFill>
                  <a:ea typeface="ＭＳ Ｐゴシック"/>
                </a:rPr>
                <a:t>model equivalent: HOSAG</a:t>
              </a:r>
            </a:p>
            <a:p>
              <a:pPr marL="65484" indent="0" algn="ctr">
                <a:spcBef>
                  <a:spcPts val="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000000"/>
                  </a:solidFill>
                  <a:ea typeface="ＭＳ Ｐゴシック"/>
                </a:rPr>
                <a:t>T2M, RH2M, 10-m wind</a:t>
              </a:r>
            </a:p>
            <a:p>
              <a:pPr marL="65484" indent="0" algn="ctr">
                <a:spcBef>
                  <a:spcPts val="90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000000"/>
                  </a:solidFill>
                  <a:ea typeface="ＭＳ Ｐゴシック"/>
                </a:rPr>
                <a:t>(T2M: height correction)</a:t>
              </a:r>
            </a:p>
          </p:txBody>
        </p: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F49152A0-2F19-4A8B-A931-0C4CFA94166E}"/>
                </a:ext>
              </a:extLst>
            </p:cNvPr>
            <p:cNvGrpSpPr/>
            <p:nvPr/>
          </p:nvGrpSpPr>
          <p:grpSpPr>
            <a:xfrm>
              <a:off x="5639420" y="2349375"/>
              <a:ext cx="912780" cy="1493119"/>
              <a:chOff x="5639420" y="2349375"/>
              <a:chExt cx="912780" cy="1493119"/>
            </a:xfrm>
          </p:grpSpPr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4AC73754-2957-409B-9081-70BAE322A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9420" y="2349375"/>
                <a:ext cx="828000" cy="1371600"/>
              </a:xfrm>
              <a:prstGeom prst="line">
                <a:avLst/>
              </a:prstGeom>
              <a:ln w="6350"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6BB56A58-50DE-4F91-9D81-73699C6FDB34}"/>
                  </a:ext>
                </a:extLst>
              </p:cNvPr>
              <p:cNvGrpSpPr/>
              <p:nvPr/>
            </p:nvGrpSpPr>
            <p:grpSpPr>
              <a:xfrm>
                <a:off x="6372200" y="3622557"/>
                <a:ext cx="180000" cy="219937"/>
                <a:chOff x="6372200" y="3622557"/>
                <a:chExt cx="180000" cy="219937"/>
              </a:xfrm>
            </p:grpSpPr>
            <p:cxnSp>
              <p:nvCxnSpPr>
                <p:cNvPr id="42" name="Gerader Verbinder 41">
                  <a:extLst>
                    <a:ext uri="{FF2B5EF4-FFF2-40B4-BE49-F238E27FC236}">
                      <a16:creationId xmlns:a16="http://schemas.microsoft.com/office/drawing/2014/main" id="{B572A4A2-1ACD-4011-BA07-C093902BAA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56908" y="3698494"/>
                  <a:ext cx="0" cy="144000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Additionszeichen 13">
                  <a:extLst>
                    <a:ext uri="{FF2B5EF4-FFF2-40B4-BE49-F238E27FC236}">
                      <a16:creationId xmlns:a16="http://schemas.microsoft.com/office/drawing/2014/main" id="{BEA8E23A-E0DE-4163-9F21-0B510D1487B4}"/>
                    </a:ext>
                  </a:extLst>
                </p:cNvPr>
                <p:cNvSpPr/>
                <p:nvPr/>
              </p:nvSpPr>
              <p:spPr>
                <a:xfrm>
                  <a:off x="6372200" y="3622557"/>
                  <a:ext cx="180000" cy="180000"/>
                </a:xfrm>
                <a:prstGeom prst="mathPlus">
                  <a:avLst/>
                </a:prstGeom>
                <a:solidFill>
                  <a:srgbClr val="0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8D022340-EF4E-412B-B8F8-57FE188D316C}"/>
                </a:ext>
              </a:extLst>
            </p:cNvPr>
            <p:cNvGrpSpPr/>
            <p:nvPr/>
          </p:nvGrpSpPr>
          <p:grpSpPr>
            <a:xfrm>
              <a:off x="4449341" y="2139702"/>
              <a:ext cx="1274787" cy="411257"/>
              <a:chOff x="4449341" y="2139702"/>
              <a:chExt cx="1274787" cy="411257"/>
            </a:xfrm>
          </p:grpSpPr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B582C0E6-FFA7-4A30-8496-893158B41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49341" y="2139702"/>
                <a:ext cx="1058763" cy="411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/>
              </a:extLst>
            </p:spPr>
            <p:txBody>
              <a:bodyPr wrap="square" lIns="36000" tIns="36000" rIns="36000" bIns="36000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2B2B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C0C0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65484" indent="0" algn="ctr">
                  <a:spcBef>
                    <a:spcPts val="0"/>
                  </a:spcBef>
                  <a:buNone/>
                  <a:tabLst>
                    <a:tab pos="267891" algn="l"/>
                    <a:tab pos="1346597" algn="l"/>
                  </a:tabLst>
                  <a:defRPr/>
                </a:pPr>
                <a:r>
                  <a:rPr lang="en-GB" sz="1100" dirty="0">
                    <a:solidFill>
                      <a:srgbClr val="2D4B9B"/>
                    </a:solidFill>
                    <a:ea typeface="ＭＳ Ｐゴシック"/>
                  </a:rPr>
                  <a:t>T2M, RH2M, 10-m wind </a:t>
                </a:r>
                <a:r>
                  <a:rPr lang="en-GB" sz="1100" dirty="0" err="1">
                    <a:solidFill>
                      <a:srgbClr val="2D4B9B"/>
                    </a:solidFill>
                    <a:ea typeface="ＭＳ Ｐゴシック"/>
                  </a:rPr>
                  <a:t>obs</a:t>
                </a:r>
                <a:endParaRPr lang="en-GB" sz="1100" dirty="0">
                  <a:solidFill>
                    <a:srgbClr val="2D4B9B"/>
                  </a:solidFill>
                  <a:ea typeface="ＭＳ Ｐゴシック"/>
                </a:endParaRPr>
              </a:p>
            </p:txBody>
          </p: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B356DD71-25BF-4C79-ABBB-73DEFAB2AB4F}"/>
                  </a:ext>
                </a:extLst>
              </p:cNvPr>
              <p:cNvGrpSpPr/>
              <p:nvPr/>
            </p:nvGrpSpPr>
            <p:grpSpPr>
              <a:xfrm>
                <a:off x="5544128" y="2254405"/>
                <a:ext cx="180000" cy="219937"/>
                <a:chOff x="5594667" y="2254405"/>
                <a:chExt cx="180000" cy="219937"/>
              </a:xfrm>
            </p:grpSpPr>
            <p:cxnSp>
              <p:nvCxnSpPr>
                <p:cNvPr id="39" name="Gerader Verbinder 38">
                  <a:extLst>
                    <a:ext uri="{FF2B5EF4-FFF2-40B4-BE49-F238E27FC236}">
                      <a16:creationId xmlns:a16="http://schemas.microsoft.com/office/drawing/2014/main" id="{12EBDDDE-2829-44C1-A589-56508E0B48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86028" y="2330342"/>
                  <a:ext cx="0" cy="144000"/>
                </a:xfrm>
                <a:prstGeom prst="line">
                  <a:avLst/>
                </a:prstGeom>
                <a:ln w="19050">
                  <a:solidFill>
                    <a:srgbClr val="2D4B9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Multiplikationszeichen 8">
                  <a:extLst>
                    <a:ext uri="{FF2B5EF4-FFF2-40B4-BE49-F238E27FC236}">
                      <a16:creationId xmlns:a16="http://schemas.microsoft.com/office/drawing/2014/main" id="{A907D383-7EA2-4F0B-857A-27454DE605E6}"/>
                    </a:ext>
                  </a:extLst>
                </p:cNvPr>
                <p:cNvSpPr/>
                <p:nvPr/>
              </p:nvSpPr>
              <p:spPr>
                <a:xfrm>
                  <a:off x="5594667" y="2254405"/>
                  <a:ext cx="180000" cy="180000"/>
                </a:xfrm>
                <a:prstGeom prst="mathMultiply">
                  <a:avLst/>
                </a:prstGeom>
                <a:solidFill>
                  <a:srgbClr val="2D4B9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B54CAAF8-DDBD-4F01-8F39-7D0469536AC3}"/>
              </a:ext>
            </a:extLst>
          </p:cNvPr>
          <p:cNvGrpSpPr/>
          <p:nvPr/>
        </p:nvGrpSpPr>
        <p:grpSpPr>
          <a:xfrm>
            <a:off x="4669069" y="898396"/>
            <a:ext cx="4224569" cy="641718"/>
            <a:chOff x="4449341" y="826388"/>
            <a:chExt cx="4224569" cy="641718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C0E8042D-5EFD-4526-B76D-FA09E251459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52200" y="887572"/>
              <a:ext cx="2121710" cy="580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65484" indent="0" algn="ctr">
                <a:spcBef>
                  <a:spcPts val="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000000"/>
                  </a:solidFill>
                  <a:ea typeface="ＭＳ Ｐゴシック"/>
                </a:rPr>
                <a:t>model equivalent: HASL</a:t>
              </a:r>
            </a:p>
            <a:p>
              <a:pPr marL="65484" indent="0" algn="ctr">
                <a:spcBef>
                  <a:spcPts val="0"/>
                </a:spcBef>
                <a:buNone/>
                <a:tabLst>
                  <a:tab pos="267891" algn="l"/>
                  <a:tab pos="1346597" algn="l"/>
                </a:tabLst>
                <a:defRPr/>
              </a:pPr>
              <a:r>
                <a:rPr lang="en-GB" sz="1100" dirty="0">
                  <a:solidFill>
                    <a:srgbClr val="000000"/>
                  </a:solidFill>
                  <a:ea typeface="ＭＳ Ｐゴシック"/>
                </a:rPr>
                <a:t>T, RH, wind vertically interpolated</a:t>
              </a:r>
            </a:p>
          </p:txBody>
        </p: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70004C6C-70A3-4059-AAD5-E06BDE890236}"/>
                </a:ext>
              </a:extLst>
            </p:cNvPr>
            <p:cNvGrpSpPr/>
            <p:nvPr/>
          </p:nvGrpSpPr>
          <p:grpSpPr>
            <a:xfrm>
              <a:off x="5495404" y="1026917"/>
              <a:ext cx="1056796" cy="180000"/>
              <a:chOff x="5495404" y="1026917"/>
              <a:chExt cx="1056796" cy="180000"/>
            </a:xfrm>
          </p:grpSpPr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EA6B0465-B4E6-4CAA-944D-C8D3B8D91B06}"/>
                  </a:ext>
                </a:extLst>
              </p:cNvPr>
              <p:cNvCxnSpPr/>
              <p:nvPr/>
            </p:nvCxnSpPr>
            <p:spPr>
              <a:xfrm>
                <a:off x="5495404" y="1110567"/>
                <a:ext cx="9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dditionszeichen 17">
                <a:extLst>
                  <a:ext uri="{FF2B5EF4-FFF2-40B4-BE49-F238E27FC236}">
                    <a16:creationId xmlns:a16="http://schemas.microsoft.com/office/drawing/2014/main" id="{5052610F-9328-4052-930E-13AC367D1D2E}"/>
                  </a:ext>
                </a:extLst>
              </p:cNvPr>
              <p:cNvSpPr/>
              <p:nvPr/>
            </p:nvSpPr>
            <p:spPr>
              <a:xfrm>
                <a:off x="6372200" y="1026917"/>
                <a:ext cx="180000" cy="180000"/>
              </a:xfrm>
              <a:prstGeom prst="mathPlus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B2E2381C-4B87-4846-BB1F-0296B2EE6F6C}"/>
                </a:ext>
              </a:extLst>
            </p:cNvPr>
            <p:cNvGrpSpPr/>
            <p:nvPr/>
          </p:nvGrpSpPr>
          <p:grpSpPr>
            <a:xfrm>
              <a:off x="4449341" y="826388"/>
              <a:ext cx="1130771" cy="580534"/>
              <a:chOff x="4449341" y="826388"/>
              <a:chExt cx="1130771" cy="580534"/>
            </a:xfrm>
          </p:grpSpPr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4A8BEB95-BA35-4EAF-9D59-9EFCAE027F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49341" y="826388"/>
                <a:ext cx="1058763" cy="580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/>
              </a:extLst>
            </p:spPr>
            <p:txBody>
              <a:bodyPr wrap="square" lIns="36000" tIns="36000" rIns="36000" bIns="36000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2B2B2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0C0C0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65484" indent="0" algn="ctr">
                  <a:spcBef>
                    <a:spcPts val="0"/>
                  </a:spcBef>
                  <a:buNone/>
                  <a:tabLst>
                    <a:tab pos="267891" algn="l"/>
                    <a:tab pos="1346597" algn="l"/>
                  </a:tabLst>
                  <a:defRPr/>
                </a:pPr>
                <a:r>
                  <a:rPr lang="en-GB" sz="1100" dirty="0">
                    <a:solidFill>
                      <a:srgbClr val="6481D2"/>
                    </a:solidFill>
                    <a:ea typeface="ＭＳ Ｐゴシック"/>
                  </a:rPr>
                  <a:t>aircraft, TEMP, </a:t>
                </a:r>
              </a:p>
              <a:p>
                <a:pPr marL="65484" indent="0" algn="ctr">
                  <a:spcBef>
                    <a:spcPts val="0"/>
                  </a:spcBef>
                  <a:buNone/>
                  <a:tabLst>
                    <a:tab pos="267891" algn="l"/>
                    <a:tab pos="1346597" algn="l"/>
                  </a:tabLst>
                  <a:defRPr/>
                </a:pPr>
                <a:r>
                  <a:rPr lang="en-GB" sz="1100" dirty="0">
                    <a:solidFill>
                      <a:srgbClr val="6481D2"/>
                    </a:solidFill>
                    <a:ea typeface="ＭＳ Ｐゴシック"/>
                  </a:rPr>
                  <a:t>wind profiler</a:t>
                </a:r>
              </a:p>
            </p:txBody>
          </p:sp>
          <p:sp>
            <p:nvSpPr>
              <p:cNvPr id="10" name="Multiplikationszeichen 9">
                <a:extLst>
                  <a:ext uri="{FF2B5EF4-FFF2-40B4-BE49-F238E27FC236}">
                    <a16:creationId xmlns:a16="http://schemas.microsoft.com/office/drawing/2014/main" id="{AD8EEE4D-C55B-4350-8605-0CE761E19A79}"/>
                  </a:ext>
                </a:extLst>
              </p:cNvPr>
              <p:cNvSpPr/>
              <p:nvPr/>
            </p:nvSpPr>
            <p:spPr>
              <a:xfrm>
                <a:off x="5400112" y="1026917"/>
                <a:ext cx="180000" cy="180000"/>
              </a:xfrm>
              <a:prstGeom prst="mathMultiply">
                <a:avLst/>
              </a:prstGeom>
              <a:solidFill>
                <a:srgbClr val="BECA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56158F18-1B0A-4E29-80EA-DFBBDA2FB021}"/>
              </a:ext>
            </a:extLst>
          </p:cNvPr>
          <p:cNvSpPr txBox="1">
            <a:spLocks/>
          </p:cNvSpPr>
          <p:nvPr/>
        </p:nvSpPr>
        <p:spPr bwMode="auto">
          <a:xfrm>
            <a:off x="179512" y="1195352"/>
            <a:ext cx="4066506" cy="10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model equivalent computed at ‘correct’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 	(i.e. same as observation)</a:t>
            </a:r>
          </a:p>
          <a:p>
            <a:pPr marL="751284" lvl="1">
              <a:spcBef>
                <a:spcPts val="400"/>
              </a:spcBef>
              <a:buClrTx/>
              <a:buFont typeface="Symbol" panose="05050102010706020507" pitchFamily="18" charset="2"/>
              <a:buChar char="-"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height above sea level “HASL”</a:t>
            </a:r>
          </a:p>
          <a:p>
            <a:pPr marL="751284" lvl="1">
              <a:spcBef>
                <a:spcPts val="400"/>
              </a:spcBef>
              <a:buClrTx/>
              <a:buFont typeface="Symbol" panose="05050102010706020507" pitchFamily="18" charset="2"/>
              <a:buChar char="-"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height of sensor above ground “HOSAG”</a:t>
            </a:r>
          </a:p>
        </p:txBody>
      </p:sp>
    </p:spTree>
    <p:extLst>
      <p:ext uri="{BB962C8B-B14F-4D97-AF65-F5344CB8AC3E}">
        <p14:creationId xmlns:p14="http://schemas.microsoft.com/office/powerpoint/2010/main" val="396168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4A7F7-1652-471A-991B-F8CE1C6D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2.6: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ICOS towers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BE1CCB-634B-4842-BC80-B893DCB9C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88" y="1419582"/>
            <a:ext cx="2057400" cy="14401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2C0874-0012-4471-9B8C-AF4EBD909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64" y="1419582"/>
            <a:ext cx="2057400" cy="144018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6E402B6-C18F-4DC8-9412-D9E06EFE6114}"/>
              </a:ext>
            </a:extLst>
          </p:cNvPr>
          <p:cNvGrpSpPr/>
          <p:nvPr/>
        </p:nvGrpSpPr>
        <p:grpSpPr>
          <a:xfrm>
            <a:off x="858416" y="1419582"/>
            <a:ext cx="4073624" cy="1440180"/>
            <a:chOff x="858416" y="1419582"/>
            <a:chExt cx="4073624" cy="144018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EEC2844-E9F3-4F2A-9A38-A49EE1E20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640" y="1419582"/>
              <a:ext cx="2057400" cy="144018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E4EEB16-478A-47BE-A11D-D17F8328F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16" y="1419582"/>
              <a:ext cx="2057400" cy="1440180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08CE3C2-B98C-48D7-BAE0-1FF6414256C4}"/>
              </a:ext>
            </a:extLst>
          </p:cNvPr>
          <p:cNvGrpSpPr/>
          <p:nvPr/>
        </p:nvGrpSpPr>
        <p:grpSpPr>
          <a:xfrm>
            <a:off x="2874640" y="2859742"/>
            <a:ext cx="6059016" cy="1440200"/>
            <a:chOff x="2874640" y="2859742"/>
            <a:chExt cx="6059016" cy="14402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91113CE-2F64-4836-8CEA-DA7E1DFD6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640" y="2859742"/>
              <a:ext cx="2057400" cy="144018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B3C1EEC-69F0-4889-9902-74DCF4FB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2859762"/>
              <a:ext cx="2057400" cy="144018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3B2903B-29E9-43EC-9C8F-F724A549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0864" y="2859742"/>
              <a:ext cx="2057400" cy="1440180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E3349512-BEFF-44DD-B128-CE816ABA29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" y="2859742"/>
            <a:ext cx="2057400" cy="144018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58FC6DC-93D9-43F0-8488-0670D1F7DF8A}"/>
              </a:ext>
            </a:extLst>
          </p:cNvPr>
          <p:cNvSpPr txBox="1"/>
          <p:nvPr/>
        </p:nvSpPr>
        <p:spPr>
          <a:xfrm>
            <a:off x="1281266" y="1203578"/>
            <a:ext cx="141852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autumn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(SON 23)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7AEA3F-E444-4BF0-95A1-5ECE5AE14BD5}"/>
              </a:ext>
            </a:extLst>
          </p:cNvPr>
          <p:cNvSpPr txBox="1"/>
          <p:nvPr/>
        </p:nvSpPr>
        <p:spPr>
          <a:xfrm>
            <a:off x="3297490" y="1203578"/>
            <a:ext cx="141852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winter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(DJF 24)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71C13BA-B260-4796-940A-9E8E1FAC2E6E}"/>
              </a:ext>
            </a:extLst>
          </p:cNvPr>
          <p:cNvSpPr txBox="1"/>
          <p:nvPr/>
        </p:nvSpPr>
        <p:spPr>
          <a:xfrm>
            <a:off x="5364088" y="1203578"/>
            <a:ext cx="141852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spring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(MAM 24)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1D95869-1F1C-4FE7-B029-D416BF84EC82}"/>
              </a:ext>
            </a:extLst>
          </p:cNvPr>
          <p:cNvSpPr txBox="1"/>
          <p:nvPr/>
        </p:nvSpPr>
        <p:spPr>
          <a:xfrm>
            <a:off x="7308304" y="1203578"/>
            <a:ext cx="141852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summer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(JJA 24)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EA220B5-68DD-450C-9A56-EBB983237DB5}"/>
              </a:ext>
            </a:extLst>
          </p:cNvPr>
          <p:cNvSpPr txBox="1">
            <a:spLocks/>
          </p:cNvSpPr>
          <p:nvPr/>
        </p:nvSpPr>
        <p:spPr bwMode="auto">
          <a:xfrm>
            <a:off x="179512" y="812666"/>
            <a:ext cx="3528392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indent="0">
              <a:spcBef>
                <a:spcPts val="18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ea typeface="ＭＳ Ｐゴシック"/>
              </a:rPr>
              <a:t>observation operator: monitoring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F1E3011-94AD-4DD8-9147-DA1F4A5766C8}"/>
              </a:ext>
            </a:extLst>
          </p:cNvPr>
          <p:cNvSpPr txBox="1"/>
          <p:nvPr/>
        </p:nvSpPr>
        <p:spPr>
          <a:xfrm>
            <a:off x="251520" y="1995686"/>
            <a:ext cx="50405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HPB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A28F0A3-A3F5-4F3D-99B5-B37544F5B549}"/>
              </a:ext>
            </a:extLst>
          </p:cNvPr>
          <p:cNvSpPr txBox="1"/>
          <p:nvPr/>
        </p:nvSpPr>
        <p:spPr>
          <a:xfrm>
            <a:off x="251520" y="3395196"/>
            <a:ext cx="50405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OXK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9722B79-642D-4F5F-A727-48CE2E2519C0}"/>
              </a:ext>
            </a:extLst>
          </p:cNvPr>
          <p:cNvSpPr txBox="1"/>
          <p:nvPr/>
        </p:nvSpPr>
        <p:spPr>
          <a:xfrm>
            <a:off x="4305602" y="915566"/>
            <a:ext cx="141852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temperature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1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4A7F7-1652-471A-991B-F8CE1C6D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2.6: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ICOS towers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21938D-7F5F-4D03-BCDF-2E199AEBB6CB}"/>
              </a:ext>
            </a:extLst>
          </p:cNvPr>
          <p:cNvSpPr txBox="1">
            <a:spLocks/>
          </p:cNvSpPr>
          <p:nvPr/>
        </p:nvSpPr>
        <p:spPr bwMode="auto">
          <a:xfrm>
            <a:off x="179512" y="1483384"/>
            <a:ext cx="8856984" cy="10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  <a:tab pos="1346200" algn="l"/>
                <a:tab pos="2241550" algn="l"/>
                <a:tab pos="4124325" algn="l"/>
                <a:tab pos="62753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blacklisting: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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T:  	97 % good (34/35) ,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-0.3 K ≤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bias ≤ 0.5K, 	RMSE 0.45 – 0.8 K mostly </a:t>
            </a:r>
          </a:p>
          <a:p>
            <a:pPr marL="358775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  <a:tab pos="1346200" algn="l"/>
                <a:tab pos="2241550" algn="l"/>
                <a:tab pos="4124325" algn="l"/>
                <a:tab pos="62753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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RH: 	83 % good (29/35) ,	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bias ≤ 4%,     	RMSE 4 – 9 %</a:t>
            </a:r>
          </a:p>
          <a:p>
            <a:pPr marL="358775" marR="0" lvl="1" indent="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  <a:tab pos="1346200" algn="l"/>
                <a:tab pos="2241550" algn="l"/>
                <a:tab pos="4124325" algn="l"/>
                <a:tab pos="62753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anose="05050102010706020507" pitchFamily="18" charset="2"/>
              </a:rPr>
              <a:t>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wind: 	18 % good ( 5/28) ,	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bias &lt; 0.8 m/s	RMSE 1.2 – 2.2 m/s </a:t>
            </a:r>
          </a:p>
          <a:p>
            <a:pPr marL="358775" marR="0" lvl="1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  <a:tab pos="1346200" algn="l"/>
                <a:tab pos="2241550" algn="l"/>
                <a:tab pos="4124325" algn="l"/>
                <a:tab pos="62753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	rejected winds: negative wind speed bias &gt; 1 m/s  (or large bias U, V)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FE7468-9AA0-4BEB-BCD8-70D11CFC24E6}"/>
              </a:ext>
            </a:extLst>
          </p:cNvPr>
          <p:cNvSpPr txBox="1">
            <a:spLocks/>
          </p:cNvSpPr>
          <p:nvPr/>
        </p:nvSpPr>
        <p:spPr bwMode="auto">
          <a:xfrm>
            <a:off x="179512" y="2772443"/>
            <a:ext cx="8784976" cy="10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marR="0" lvl="0" indent="-214313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66700" algn="l"/>
                <a:tab pos="1346200" algn="l"/>
                <a:tab pos="286861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assimilation experiments 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o.a.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):  	16 days winter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(25.02. – 11.03.24),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limited advection,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some low stratus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  <a:tab pos="1346200" algn="l"/>
                <a:tab pos="286861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		20 days summer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(15.05. – 03.06.24),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little advection, w. convection</a:t>
            </a:r>
          </a:p>
          <a:p>
            <a:pPr marL="627063" marR="0" lvl="1" indent="-26828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267891" algn="l"/>
                <a:tab pos="1346597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ref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erence: ICON-D2 operational setup as in summer 2024</a:t>
            </a:r>
          </a:p>
          <a:p>
            <a:pPr marL="627063" marR="0" lvl="1" indent="-268288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>
                <a:tab pos="267891" algn="l"/>
                <a:tab pos="1346597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tower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(9 ICOS + 2 nuclear plants (1 T, 2 wind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)) 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056853-990A-4C96-AAF3-97C72B65B3C2}"/>
              </a:ext>
            </a:extLst>
          </p:cNvPr>
          <p:cNvGrpSpPr/>
          <p:nvPr/>
        </p:nvGrpSpPr>
        <p:grpSpPr>
          <a:xfrm>
            <a:off x="179512" y="2716302"/>
            <a:ext cx="8810794" cy="1927425"/>
            <a:chOff x="179512" y="2716302"/>
            <a:chExt cx="8810794" cy="192742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7741D87-95E3-4665-8603-36D05B47E02A}"/>
                </a:ext>
              </a:extLst>
            </p:cNvPr>
            <p:cNvGrpSpPr/>
            <p:nvPr/>
          </p:nvGrpSpPr>
          <p:grpSpPr>
            <a:xfrm>
              <a:off x="7452320" y="2716302"/>
              <a:ext cx="1537986" cy="1927425"/>
              <a:chOff x="7409862" y="2716302"/>
              <a:chExt cx="1537986" cy="1927425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FCFAF18C-E76A-4F5D-8922-22143C49A82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/>
              <a:srcRect l="35198" t="18377" r="38255" b="22396"/>
              <a:stretch/>
            </p:blipFill>
            <p:spPr>
              <a:xfrm>
                <a:off x="7409862" y="2716302"/>
                <a:ext cx="1537986" cy="1927425"/>
              </a:xfrm>
              <a:prstGeom prst="rect">
                <a:avLst/>
              </a:prstGeom>
            </p:spPr>
          </p:pic>
          <p:sp>
            <p:nvSpPr>
              <p:cNvPr id="12" name="Multiplikationszeichen 11">
                <a:extLst>
                  <a:ext uri="{FF2B5EF4-FFF2-40B4-BE49-F238E27FC236}">
                    <a16:creationId xmlns:a16="http://schemas.microsoft.com/office/drawing/2014/main" id="{AF355B40-67CB-44A8-AE72-667BDD760554}"/>
                  </a:ext>
                </a:extLst>
              </p:cNvPr>
              <p:cNvSpPr/>
              <p:nvPr/>
            </p:nvSpPr>
            <p:spPr>
              <a:xfrm>
                <a:off x="8532440" y="3111838"/>
                <a:ext cx="252000" cy="252000"/>
              </a:xfrm>
              <a:prstGeom prst="mathMultiply">
                <a:avLst/>
              </a:prstGeom>
              <a:solidFill>
                <a:srgbClr val="BECA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Multiplikationszeichen 12">
                <a:extLst>
                  <a:ext uri="{FF2B5EF4-FFF2-40B4-BE49-F238E27FC236}">
                    <a16:creationId xmlns:a16="http://schemas.microsoft.com/office/drawing/2014/main" id="{F10BE8F1-4CE9-4B0B-B654-EB6FAD557554}"/>
                  </a:ext>
                </a:extLst>
              </p:cNvPr>
              <p:cNvSpPr/>
              <p:nvPr/>
            </p:nvSpPr>
            <p:spPr>
              <a:xfrm>
                <a:off x="8244408" y="3687902"/>
                <a:ext cx="252000" cy="252000"/>
              </a:xfrm>
              <a:prstGeom prst="mathMultiply">
                <a:avLst/>
              </a:prstGeom>
              <a:solidFill>
                <a:srgbClr val="BECA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Multiplikationszeichen 13">
                <a:extLst>
                  <a:ext uri="{FF2B5EF4-FFF2-40B4-BE49-F238E27FC236}">
                    <a16:creationId xmlns:a16="http://schemas.microsoft.com/office/drawing/2014/main" id="{3BF765FA-F004-4704-A3F3-021E47426524}"/>
                  </a:ext>
                </a:extLst>
              </p:cNvPr>
              <p:cNvSpPr/>
              <p:nvPr/>
            </p:nvSpPr>
            <p:spPr>
              <a:xfrm>
                <a:off x="8280440" y="2823806"/>
                <a:ext cx="252000" cy="252000"/>
              </a:xfrm>
              <a:prstGeom prst="mathMultiply">
                <a:avLst/>
              </a:prstGeom>
              <a:solidFill>
                <a:srgbClr val="BECAE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4B9BA5D7-5CE6-4E9B-BDCE-180178FE83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9512" y="3868940"/>
              <a:ext cx="7613456" cy="71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/>
            </a:extLst>
          </p:spPr>
          <p:txBody>
            <a:bodyPr wrap="square" lIns="36000" tIns="36000" rIns="36000" bIns="36000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2B2B2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627063" marR="0" lvl="1" indent="-268288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-"/>
                <a:tabLst>
                  <a:tab pos="267891" algn="l"/>
                  <a:tab pos="1346597" algn="l"/>
                </a:tabLst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tower  + 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RASS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(3 / 2 stations, T-profiles up to ~ 2 – 2.5 km, </a:t>
              </a:r>
            </a:p>
            <a:p>
              <a:pPr marL="358775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67891" algn="l"/>
                  <a:tab pos="1346597" algn="l"/>
                </a:tabLst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			  blacklisted below 925 / 900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hPa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,   (T </a:t>
              </a: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stdev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0.7 – 0.9 K)</a:t>
              </a:r>
            </a:p>
            <a:p>
              <a:pPr marL="358775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67891" algn="l"/>
                  <a:tab pos="1346597" algn="l"/>
                </a:tabLst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			  constant bias correction -0.5 or -0.6 K to reduce biases 0.6 – 1.1 K)  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C741846-C77B-4A81-8ADC-ED678F210CB2}"/>
              </a:ext>
            </a:extLst>
          </p:cNvPr>
          <p:cNvSpPr txBox="1">
            <a:spLocks/>
          </p:cNvSpPr>
          <p:nvPr/>
        </p:nvSpPr>
        <p:spPr bwMode="auto">
          <a:xfrm>
            <a:off x="179512" y="830376"/>
            <a:ext cx="8280920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9797" indent="-214313">
              <a:spcBef>
                <a:spcPts val="1800"/>
              </a:spcBef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Observation operator:  	</a:t>
            </a:r>
            <a:r>
              <a:rPr lang="en-GB" sz="14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  </a:t>
            </a: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T, RH:  	HASL always (equal or) better</a:t>
            </a:r>
          </a:p>
          <a:p>
            <a:pPr marL="358775" lvl="1" indent="0">
              <a:spcBef>
                <a:spcPts val="0"/>
              </a:spcBef>
              <a:buClrTx/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				</a:t>
            </a:r>
            <a:r>
              <a:rPr lang="en-GB" sz="1400" dirty="0">
                <a:solidFill>
                  <a:srgbClr val="000000"/>
                </a:solidFill>
                <a:ea typeface="ＭＳ Ｐゴシック"/>
                <a:sym typeface="Symbol" panose="05050102010706020507" pitchFamily="18" charset="2"/>
              </a:rPr>
              <a:t>  </a:t>
            </a: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wind:	tower / level dependent  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ea typeface="ＭＳ Ｐゴシック"/>
              </a:rPr>
              <a:t>(4 (+2) HASL, 1 HOSAG better)</a:t>
            </a:r>
          </a:p>
        </p:txBody>
      </p:sp>
    </p:spTree>
    <p:extLst>
      <p:ext uri="{BB962C8B-B14F-4D97-AF65-F5344CB8AC3E}">
        <p14:creationId xmlns:p14="http://schemas.microsoft.com/office/powerpoint/2010/main" val="1991985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A960F9-39FC-4D86-96FF-731931B48C9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b="314"/>
          <a:stretch/>
        </p:blipFill>
        <p:spPr>
          <a:xfrm>
            <a:off x="2106305" y="1228036"/>
            <a:ext cx="2231741" cy="34005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DA07E13-6711-423A-98DC-9C1BFF59239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b="314"/>
          <a:stretch/>
        </p:blipFill>
        <p:spPr>
          <a:xfrm>
            <a:off x="3771454" y="1228036"/>
            <a:ext cx="2231741" cy="34005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91DF07-644F-4B3A-86EC-1B878321CD1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b="314"/>
          <a:stretch/>
        </p:blipFill>
        <p:spPr>
          <a:xfrm>
            <a:off x="5454821" y="1228036"/>
            <a:ext cx="2231741" cy="340058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3E37BA6-6BFE-40C7-8FCB-AECA89886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2.6: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ICOS towers / RASS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36D78A-0B76-48D4-99B4-AEBFBF209BDF}"/>
              </a:ext>
            </a:extLst>
          </p:cNvPr>
          <p:cNvSpPr txBox="1"/>
          <p:nvPr/>
        </p:nvSpPr>
        <p:spPr>
          <a:xfrm>
            <a:off x="3797842" y="771550"/>
            <a:ext cx="1917561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winter 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(24.02. – 11.03.24)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16A1CD-BAA6-4C9E-8497-8C4E32FB0A89}"/>
              </a:ext>
            </a:extLst>
          </p:cNvPr>
          <p:cNvSpPr txBox="1"/>
          <p:nvPr/>
        </p:nvSpPr>
        <p:spPr>
          <a:xfrm>
            <a:off x="2409249" y="987574"/>
            <a:ext cx="1442671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tower vs. ref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9DC44E8-7A58-4CC4-8815-FABF58E66658}"/>
              </a:ext>
            </a:extLst>
          </p:cNvPr>
          <p:cNvSpPr txBox="1"/>
          <p:nvPr/>
        </p:nvSpPr>
        <p:spPr>
          <a:xfrm>
            <a:off x="3995936" y="987574"/>
            <a:ext cx="1625041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00000"/>
                </a:solidFill>
                <a:latin typeface="Arial"/>
              </a:rPr>
              <a:t>RASS+tower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vs. tower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BCD6D05-5646-4274-A98F-D1078459EDC8}"/>
              </a:ext>
            </a:extLst>
          </p:cNvPr>
          <p:cNvSpPr txBox="1"/>
          <p:nvPr/>
        </p:nvSpPr>
        <p:spPr>
          <a:xfrm>
            <a:off x="5724128" y="987574"/>
            <a:ext cx="1553542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00000"/>
                </a:solidFill>
                <a:latin typeface="Arial"/>
              </a:rPr>
              <a:t>RASS+tower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vs. ref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D524836-9CBB-4A10-A0CB-E0AFC4230A57}"/>
              </a:ext>
            </a:extLst>
          </p:cNvPr>
          <p:cNvGrpSpPr/>
          <p:nvPr/>
        </p:nvGrpSpPr>
        <p:grpSpPr>
          <a:xfrm>
            <a:off x="7128496" y="771550"/>
            <a:ext cx="2016000" cy="3857074"/>
            <a:chOff x="7128496" y="771550"/>
            <a:chExt cx="2016000" cy="38570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FA0DFEA-8CBE-4262-883B-C03433606938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" r="9777" b="314"/>
            <a:stretch/>
          </p:blipFill>
          <p:spPr>
            <a:xfrm>
              <a:off x="7128496" y="1229372"/>
              <a:ext cx="2016000" cy="3399252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EBE886E-0965-40E6-913C-3F511C94C4BC}"/>
                </a:ext>
              </a:extLst>
            </p:cNvPr>
            <p:cNvSpPr txBox="1"/>
            <p:nvPr/>
          </p:nvSpPr>
          <p:spPr>
            <a:xfrm>
              <a:off x="7190943" y="771550"/>
              <a:ext cx="1917561" cy="184666"/>
            </a:xfrm>
            <a:prstGeom prst="rect">
              <a:avLst/>
            </a:prstGeom>
            <a:solidFill>
              <a:srgbClr val="EBF7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err="1">
                  <a:solidFill>
                    <a:srgbClr val="000000"/>
                  </a:solidFill>
                  <a:latin typeface="Arial"/>
                </a:rPr>
                <a:t>summ</a:t>
              </a: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(15.05 – 03.06.24)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C9CBDDD-57F1-4E18-BBCE-340C4367172F}"/>
                </a:ext>
              </a:extLst>
            </p:cNvPr>
            <p:cNvSpPr txBox="1"/>
            <p:nvPr/>
          </p:nvSpPr>
          <p:spPr>
            <a:xfrm>
              <a:off x="7410946" y="987574"/>
              <a:ext cx="1553542" cy="184666"/>
            </a:xfrm>
            <a:prstGeom prst="rect">
              <a:avLst/>
            </a:prstGeom>
            <a:solidFill>
              <a:srgbClr val="EBF7FF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err="1">
                  <a:solidFill>
                    <a:srgbClr val="000000"/>
                  </a:solidFill>
                  <a:latin typeface="Arial"/>
                </a:rPr>
                <a:t>RASS+tower</a:t>
              </a:r>
              <a:r>
                <a:rPr lang="en-GB" sz="1200" dirty="0">
                  <a:solidFill>
                    <a:srgbClr val="000000"/>
                  </a:solidFill>
                  <a:latin typeface="Arial"/>
                </a:rPr>
                <a:t> vs. ref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8B3C71-F369-4C04-8DD1-FA51524DF26B}"/>
              </a:ext>
            </a:extLst>
          </p:cNvPr>
          <p:cNvSpPr txBox="1">
            <a:spLocks/>
          </p:cNvSpPr>
          <p:nvPr/>
        </p:nvSpPr>
        <p:spPr bwMode="auto">
          <a:xfrm>
            <a:off x="179512" y="844604"/>
            <a:ext cx="2190261" cy="71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indent="0">
              <a:spcBef>
                <a:spcPts val="180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‘PILOT’ verification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(i.e. against tower,</a:t>
            </a:r>
          </a:p>
          <a:p>
            <a:pPr marL="65484" indent="0">
              <a:spcBef>
                <a:spcPts val="0"/>
              </a:spcBef>
              <a:buNone/>
              <a:tabLst>
                <a:tab pos="267891" algn="l"/>
                <a:tab pos="1346597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ea typeface="ＭＳ Ｐゴシック"/>
              </a:rPr>
              <a:t> RASS, wind profiler)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B8A06E-0D05-4ECD-989E-5CBA85699BE3}"/>
              </a:ext>
            </a:extLst>
          </p:cNvPr>
          <p:cNvSpPr txBox="1"/>
          <p:nvPr/>
        </p:nvSpPr>
        <p:spPr>
          <a:xfrm>
            <a:off x="465033" y="2684408"/>
            <a:ext cx="1154639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RMSE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+ 1h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forecasts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0213A17-A29A-4FDA-89FD-EE842887EA8E}"/>
              </a:ext>
            </a:extLst>
          </p:cNvPr>
          <p:cNvSpPr txBox="1"/>
          <p:nvPr/>
        </p:nvSpPr>
        <p:spPr>
          <a:xfrm>
            <a:off x="1665366" y="3827244"/>
            <a:ext cx="512440" cy="369332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wind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speed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593A0FC-8008-41D5-B240-023EF242D040}"/>
              </a:ext>
            </a:extLst>
          </p:cNvPr>
          <p:cNvSpPr txBox="1"/>
          <p:nvPr/>
        </p:nvSpPr>
        <p:spPr>
          <a:xfrm>
            <a:off x="1755304" y="2787774"/>
            <a:ext cx="29641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RH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6E79176-DB64-4BC8-B510-0B0FE912B8E5}"/>
              </a:ext>
            </a:extLst>
          </p:cNvPr>
          <p:cNvSpPr txBox="1"/>
          <p:nvPr/>
        </p:nvSpPr>
        <p:spPr>
          <a:xfrm>
            <a:off x="1755304" y="1779662"/>
            <a:ext cx="29641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F3E37BA6-6BFE-40C7-8FCB-AECA89886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87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2:	Observations  (surface to clouds)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Task 2.6:	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PBL profiler </a:t>
            </a:r>
            <a:r>
              <a:rPr kumimoji="1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obs</a:t>
            </a:r>
            <a:r>
              <a:rPr kumimoji="1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 ICOS towers / RASS</a:t>
            </a:r>
            <a:endParaRPr kumimoji="1" lang="en-US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D77E76D-0B1C-4836-96E4-E4FA9EA6A853}"/>
              </a:ext>
            </a:extLst>
          </p:cNvPr>
          <p:cNvSpPr txBox="1">
            <a:spLocks/>
          </p:cNvSpPr>
          <p:nvPr/>
        </p:nvSpPr>
        <p:spPr bwMode="auto">
          <a:xfrm>
            <a:off x="179512" y="3211576"/>
            <a:ext cx="8568952" cy="10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wrap="square" lIns="36000" tIns="36000" rIns="36000" bIns="3600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7891" algn="l"/>
                <a:tab pos="1346597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Summary of results:</a:t>
            </a:r>
          </a:p>
          <a:p>
            <a:pPr marL="351234" marR="0" lvl="0" indent="-28575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775" algn="l"/>
                <a:tab pos="13462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large positive impact vs. tower T + RH &amp; RASS T in first hour, decreasing rapidly within 6 hrs,</a:t>
            </a:r>
          </a:p>
          <a:p>
            <a:pPr marL="65484" marR="0" lvl="0" indent="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8775" algn="l"/>
                <a:tab pos="13462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possible negative impact on wind in summer to be investigated</a:t>
            </a:r>
          </a:p>
          <a:p>
            <a:pPr marL="351234" marR="0" lvl="0" indent="-285750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58775" algn="l"/>
                <a:tab pos="1346200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difficult to see impact vs. other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obs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(some indication of benefit vs. TEMP), evaluation to be continued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FE202E3-793C-4C3D-8DAB-9DC35BAB20A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r="1837" b="1189"/>
          <a:stretch/>
        </p:blipFill>
        <p:spPr>
          <a:xfrm>
            <a:off x="251520" y="915566"/>
            <a:ext cx="4133236" cy="192686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D49A6D2-4A4C-43FF-BF0F-D59D51466113}"/>
              </a:ext>
            </a:extLst>
          </p:cNvPr>
          <p:cNvSpPr txBox="1"/>
          <p:nvPr/>
        </p:nvSpPr>
        <p:spPr>
          <a:xfrm>
            <a:off x="3059832" y="1015043"/>
            <a:ext cx="1296144" cy="353943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winter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(24.02. – 11.03.24)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F7B8FEB-CEA3-42E0-B535-C4511D2FCBFC}"/>
              </a:ext>
            </a:extLst>
          </p:cNvPr>
          <p:cNvSpPr txBox="1"/>
          <p:nvPr/>
        </p:nvSpPr>
        <p:spPr>
          <a:xfrm>
            <a:off x="459160" y="1690298"/>
            <a:ext cx="296416" cy="184666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C157434-3A5E-4FD6-91CC-84B5BF12E0A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9" r="1575" b="1041"/>
          <a:stretch/>
        </p:blipFill>
        <p:spPr>
          <a:xfrm>
            <a:off x="4644008" y="947959"/>
            <a:ext cx="4142529" cy="191182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563F972-A857-48DF-ADF9-D0FD64CD742E}"/>
              </a:ext>
            </a:extLst>
          </p:cNvPr>
          <p:cNvSpPr txBox="1"/>
          <p:nvPr/>
        </p:nvSpPr>
        <p:spPr>
          <a:xfrm>
            <a:off x="7452320" y="1011601"/>
            <a:ext cx="1296144" cy="353943"/>
          </a:xfrm>
          <a:prstGeom prst="rect">
            <a:avLst/>
          </a:prstGeom>
          <a:solidFill>
            <a:srgbClr val="EBF7FF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rgbClr val="000000"/>
                </a:solidFill>
                <a:latin typeface="Arial"/>
              </a:rPr>
              <a:t>summ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(15.05. – 03.06.24)</a:t>
            </a:r>
          </a:p>
        </p:txBody>
      </p:sp>
    </p:spTree>
    <p:extLst>
      <p:ext uri="{BB962C8B-B14F-4D97-AF65-F5344CB8AC3E}">
        <p14:creationId xmlns:p14="http://schemas.microsoft.com/office/powerpoint/2010/main" val="223307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9725446-CC9A-4C5A-B992-C91B629D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3" t="-2" r="2518" b="25405"/>
          <a:stretch/>
        </p:blipFill>
        <p:spPr>
          <a:xfrm>
            <a:off x="5292000" y="1344138"/>
            <a:ext cx="3600000" cy="2592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A802FB2-7B3F-499B-9A14-CA585D48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79" y="185710"/>
            <a:ext cx="7818541" cy="461665"/>
          </a:xfrm>
        </p:spPr>
        <p:txBody>
          <a:bodyPr>
            <a:spAutoFit/>
          </a:bodyPr>
          <a:lstStyle/>
          <a:p>
            <a:r>
              <a:rPr lang="en-GB" sz="2400"/>
              <a:t>Cross validation diagnostics </a:t>
            </a:r>
            <a:r>
              <a:rPr lang="en-GB" sz="1600"/>
              <a:t>(Stiller, 2021)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0995A9D-B81B-4ED3-BC3A-B5A81C08B9E9}"/>
              </a:ext>
            </a:extLst>
          </p:cNvPr>
          <p:cNvSpPr txBox="1"/>
          <p:nvPr/>
        </p:nvSpPr>
        <p:spPr>
          <a:xfrm>
            <a:off x="1191642" y="627534"/>
            <a:ext cx="7676125" cy="6232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in some cases, fit of analysis to radiosondes degraded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due to T2M assimilation: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station-wise diagnostics of T2m assimilation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w.r.t.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Milan TEMP during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2023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D364BBED-0A56-46AC-AB0E-61E73731A18F}"/>
              </a:ext>
            </a:extLst>
          </p:cNvPr>
          <p:cNvSpPr txBox="1"/>
          <p:nvPr/>
        </p:nvSpPr>
        <p:spPr>
          <a:xfrm>
            <a:off x="8294286" y="1317997"/>
            <a:ext cx="813561" cy="461665"/>
          </a:xfrm>
          <a:prstGeom prst="rect">
            <a:avLst/>
          </a:prstGeom>
          <a:noFill/>
        </p:spPr>
        <p:txBody>
          <a:bodyPr wrap="square" lIns="72000" r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orography height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5EE03398-4CAC-4A7C-ACD2-48697E98D4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519" y="1617350"/>
            <a:ext cx="5163615" cy="275460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  <a:tabLst>
                <a:tab pos="266700" algn="l"/>
              </a:tabLst>
            </a:pPr>
            <a:r>
              <a:rPr lang="en-GB" dirty="0"/>
              <a:t>only stations below 950 </a:t>
            </a:r>
            <a:r>
              <a:rPr lang="en-GB" dirty="0" err="1"/>
              <a:t>hPa</a:t>
            </a:r>
            <a:r>
              <a:rPr lang="en-GB" dirty="0"/>
              <a:t> considered here</a:t>
            </a:r>
          </a:p>
          <a:p>
            <a:pPr>
              <a:spcBef>
                <a:spcPts val="1800"/>
              </a:spcBef>
              <a:spcAft>
                <a:spcPts val="0"/>
              </a:spcAft>
              <a:tabLst>
                <a:tab pos="266700" algn="l"/>
              </a:tabLst>
            </a:pPr>
            <a:r>
              <a:rPr lang="en-GB" dirty="0"/>
              <a:t>negative impact from most stations</a:t>
            </a:r>
          </a:p>
          <a:p>
            <a:pPr>
              <a:spcBef>
                <a:spcPts val="1800"/>
              </a:spcBef>
              <a:spcAft>
                <a:spcPts val="0"/>
              </a:spcAft>
              <a:tabLst>
                <a:tab pos="266700" algn="l"/>
              </a:tabLst>
            </a:pPr>
            <a:r>
              <a:rPr lang="en-GB" dirty="0"/>
              <a:t>negative impact mostly at </a:t>
            </a:r>
            <a:r>
              <a:rPr lang="en-GB" dirty="0">
                <a:solidFill>
                  <a:srgbClr val="2D4B9B"/>
                </a:solidFill>
              </a:rPr>
              <a:t>night</a:t>
            </a:r>
            <a:r>
              <a:rPr lang="en-GB" dirty="0"/>
              <a:t>,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particularly from very </a:t>
            </a:r>
            <a:r>
              <a:rPr lang="en-GB" dirty="0">
                <a:solidFill>
                  <a:srgbClr val="2D4B9B"/>
                </a:solidFill>
              </a:rPr>
              <a:t>cold T2M </a:t>
            </a:r>
            <a:r>
              <a:rPr lang="en-GB" dirty="0" err="1">
                <a:solidFill>
                  <a:srgbClr val="2D4B9B"/>
                </a:solidFill>
              </a:rPr>
              <a:t>obs</a:t>
            </a:r>
            <a:r>
              <a:rPr lang="en-GB" dirty="0"/>
              <a:t>: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systematic cold bias in O-B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(hints of limited representativity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 where certain stations (in valleys / near orography)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 tend to have lower T2M than other stations)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44D2C54-D6CC-42D5-876E-2D6012FC7F08}"/>
              </a:ext>
            </a:extLst>
          </p:cNvPr>
          <p:cNvSpPr txBox="1"/>
          <p:nvPr/>
        </p:nvSpPr>
        <p:spPr>
          <a:xfrm>
            <a:off x="6434982" y="291204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dirty="0">
                <a:ln>
                  <a:noFill/>
                </a:ln>
                <a:solidFill>
                  <a:srgbClr val="1E23B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positive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dirty="0">
                <a:ln>
                  <a:noFill/>
                </a:ln>
                <a:solidFill>
                  <a:srgbClr val="1E23B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17B3E9-E3A8-4EB3-8F39-5A3CFB7F3015}"/>
              </a:ext>
            </a:extLst>
          </p:cNvPr>
          <p:cNvSpPr txBox="1"/>
          <p:nvPr/>
        </p:nvSpPr>
        <p:spPr>
          <a:xfrm>
            <a:off x="5846703" y="2548052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negative impact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5E648C-1535-4471-B955-44395146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3" t="29396" r="35631" b="26002"/>
          <a:stretch/>
        </p:blipFill>
        <p:spPr>
          <a:xfrm>
            <a:off x="6480432" y="3760022"/>
            <a:ext cx="1980000" cy="126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9" name="TextBox 15">
            <a:extLst>
              <a:ext uri="{FF2B5EF4-FFF2-40B4-BE49-F238E27FC236}">
                <a16:creationId xmlns:a16="http://schemas.microsoft.com/office/drawing/2014/main" id="{224C5C4A-008D-4EC2-B678-5F90639B2722}"/>
              </a:ext>
            </a:extLst>
          </p:cNvPr>
          <p:cNvSpPr txBox="1"/>
          <p:nvPr/>
        </p:nvSpPr>
        <p:spPr>
          <a:xfrm>
            <a:off x="5292000" y="3590895"/>
            <a:ext cx="617010" cy="3300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lIns="36000" tIns="72000" rIns="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00 UTC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5DEA3BD8-5D8B-4FB6-B767-3C16CE67F8C4}"/>
              </a:ext>
            </a:extLst>
          </p:cNvPr>
          <p:cNvSpPr txBox="1"/>
          <p:nvPr/>
        </p:nvSpPr>
        <p:spPr>
          <a:xfrm>
            <a:off x="6483583" y="4678942"/>
            <a:ext cx="617010" cy="3300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lIns="0" tIns="72000" rIns="0" bIns="720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12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UTC</a:t>
            </a:r>
          </a:p>
        </p:txBody>
      </p:sp>
    </p:spTree>
    <p:extLst>
      <p:ext uri="{BB962C8B-B14F-4D97-AF65-F5344CB8AC3E}">
        <p14:creationId xmlns:p14="http://schemas.microsoft.com/office/powerpoint/2010/main" val="2386739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802FB2-7B3F-499B-9A14-CA585D48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79" y="185710"/>
            <a:ext cx="7818541" cy="461665"/>
          </a:xfrm>
        </p:spPr>
        <p:txBody>
          <a:bodyPr>
            <a:spAutoFit/>
          </a:bodyPr>
          <a:lstStyle/>
          <a:p>
            <a:r>
              <a:rPr lang="en-GB" sz="2400" dirty="0"/>
              <a:t>Cross validation diagnostics </a:t>
            </a:r>
            <a:r>
              <a:rPr lang="en-GB" sz="1600" dirty="0"/>
              <a:t>(Stiller, 2021)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2825248-3FD3-4A64-939C-069E05ED5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3" t="18025" r="11202" b="41389"/>
          <a:stretch/>
        </p:blipFill>
        <p:spPr>
          <a:xfrm>
            <a:off x="704427" y="1251091"/>
            <a:ext cx="3953932" cy="267138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D6C2355-6AC8-41E9-A02A-3C39E867A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3" t="18025" r="11204" b="41389"/>
          <a:stretch/>
        </p:blipFill>
        <p:spPr>
          <a:xfrm>
            <a:off x="4688197" y="1251091"/>
            <a:ext cx="3953932" cy="2671386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AC370185-A729-41F4-AEAB-51BD2678F66A}"/>
              </a:ext>
            </a:extLst>
          </p:cNvPr>
          <p:cNvSpPr txBox="1"/>
          <p:nvPr/>
        </p:nvSpPr>
        <p:spPr>
          <a:xfrm>
            <a:off x="635357" y="3545631"/>
            <a:ext cx="10563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00UTC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82154C8-6649-4A2E-B2FE-163960026D00}"/>
              </a:ext>
            </a:extLst>
          </p:cNvPr>
          <p:cNvSpPr txBox="1"/>
          <p:nvPr/>
        </p:nvSpPr>
        <p:spPr>
          <a:xfrm>
            <a:off x="4606211" y="3545631"/>
            <a:ext cx="11179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12UTC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0995A9D-B81B-4ED3-BC3A-B5A81C08B9E9}"/>
              </a:ext>
            </a:extLst>
          </p:cNvPr>
          <p:cNvSpPr txBox="1"/>
          <p:nvPr/>
        </p:nvSpPr>
        <p:spPr>
          <a:xfrm>
            <a:off x="1191642" y="627534"/>
            <a:ext cx="7676125" cy="6232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degradation due to T2M assimilation: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station-wise diagnostics of T2m assimilation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w.r.t.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PAY TEMP during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JJA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2023</a:t>
            </a:r>
          </a:p>
        </p:txBody>
      </p:sp>
      <p:sp>
        <p:nvSpPr>
          <p:cNvPr id="9" name="Oval 1">
            <a:extLst>
              <a:ext uri="{FF2B5EF4-FFF2-40B4-BE49-F238E27FC236}">
                <a16:creationId xmlns:a16="http://schemas.microsoft.com/office/drawing/2014/main" id="{27789A98-3436-4D2A-B8C0-627DC022B9F0}"/>
              </a:ext>
            </a:extLst>
          </p:cNvPr>
          <p:cNvSpPr/>
          <p:nvPr/>
        </p:nvSpPr>
        <p:spPr bwMode="auto">
          <a:xfrm>
            <a:off x="2296477" y="2391704"/>
            <a:ext cx="182563" cy="21674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FDE7C103-3AF2-4BD3-BF60-5797C9699256}"/>
              </a:ext>
            </a:extLst>
          </p:cNvPr>
          <p:cNvSpPr/>
          <p:nvPr/>
        </p:nvSpPr>
        <p:spPr bwMode="auto">
          <a:xfrm>
            <a:off x="6275795" y="2408642"/>
            <a:ext cx="182563" cy="21674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FBC5C06F-86C6-45D2-8529-66391D9729D2}"/>
              </a:ext>
            </a:extLst>
          </p:cNvPr>
          <p:cNvSpPr/>
          <p:nvPr/>
        </p:nvSpPr>
        <p:spPr bwMode="auto">
          <a:xfrm>
            <a:off x="2228744" y="2655684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9DC7CCD-E379-49CB-B7F5-BCB094321059}"/>
              </a:ext>
            </a:extLst>
          </p:cNvPr>
          <p:cNvSpPr/>
          <p:nvPr/>
        </p:nvSpPr>
        <p:spPr bwMode="auto">
          <a:xfrm>
            <a:off x="6208063" y="2672624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0CE529B-81EE-40AB-ACDC-DF8A793E21D8}"/>
              </a:ext>
            </a:extLst>
          </p:cNvPr>
          <p:cNvSpPr txBox="1"/>
          <p:nvPr/>
        </p:nvSpPr>
        <p:spPr>
          <a:xfrm>
            <a:off x="3909423" y="1295925"/>
            <a:ext cx="95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Orography height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D364BBED-0A56-46AC-AB0E-61E73731A18F}"/>
              </a:ext>
            </a:extLst>
          </p:cNvPr>
          <p:cNvSpPr txBox="1"/>
          <p:nvPr/>
        </p:nvSpPr>
        <p:spPr>
          <a:xfrm>
            <a:off x="7904728" y="1295925"/>
            <a:ext cx="95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Orography height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7EC221-73E4-445C-AEAA-9CD20D2F0575}"/>
              </a:ext>
            </a:extLst>
          </p:cNvPr>
          <p:cNvSpPr txBox="1"/>
          <p:nvPr/>
        </p:nvSpPr>
        <p:spPr>
          <a:xfrm>
            <a:off x="1198089" y="4011910"/>
            <a:ext cx="781854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7B7C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 of nighttime low-level inversion:   large negative impact during the night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illustrates the difference in impact of high-altitude stations  (positive at night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 at daytime)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/>
                <a:cs typeface="Arial"/>
                <a:sym typeface="Symbol" panose="05050102010706020507" pitchFamily="18" charset="2"/>
              </a:rPr>
              <a:t>  potential of optimization of localization scales for these </a:t>
            </a:r>
            <a:r>
              <a:rPr lang="en-US" sz="1400" dirty="0" err="1">
                <a:latin typeface="Arial"/>
                <a:cs typeface="Arial"/>
                <a:sym typeface="Symbol" panose="05050102010706020507" pitchFamily="18" charset="2"/>
              </a:rPr>
              <a:t>obs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A0B940B9-9112-429B-9FA8-AB82908D8939}"/>
              </a:ext>
            </a:extLst>
          </p:cNvPr>
          <p:cNvSpPr/>
          <p:nvPr/>
        </p:nvSpPr>
        <p:spPr bwMode="auto">
          <a:xfrm>
            <a:off x="827584" y="4057637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Oval 1">
            <a:extLst>
              <a:ext uri="{FF2B5EF4-FFF2-40B4-BE49-F238E27FC236}">
                <a16:creationId xmlns:a16="http://schemas.microsoft.com/office/drawing/2014/main" id="{C6308CC7-683D-4D65-BE12-5017B683EB23}"/>
              </a:ext>
            </a:extLst>
          </p:cNvPr>
          <p:cNvSpPr/>
          <p:nvPr/>
        </p:nvSpPr>
        <p:spPr bwMode="auto">
          <a:xfrm>
            <a:off x="864140" y="4421828"/>
            <a:ext cx="182563" cy="21674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44D2C54-D6CC-42D5-876E-2D6012FC7F08}"/>
              </a:ext>
            </a:extLst>
          </p:cNvPr>
          <p:cNvSpPr txBox="1"/>
          <p:nvPr/>
        </p:nvSpPr>
        <p:spPr>
          <a:xfrm>
            <a:off x="2950619" y="1221023"/>
            <a:ext cx="7777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1E23B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positive </a:t>
            </a:r>
            <a:r>
              <a:rPr kumimoji="0" lang="de-CH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E23B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</a:t>
            </a:r>
            <a:endParaRPr kumimoji="0" lang="de-CH" sz="700" b="0" i="0" u="none" strike="noStrike" kern="1200" cap="none" spc="0" normalizeH="0" baseline="0" noProof="0" dirty="0">
              <a:ln>
                <a:noFill/>
              </a:ln>
              <a:solidFill>
                <a:srgbClr val="1E23B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17B3E9-E3A8-4EB3-8F39-5A3CFB7F3015}"/>
              </a:ext>
            </a:extLst>
          </p:cNvPr>
          <p:cNvSpPr txBox="1"/>
          <p:nvPr/>
        </p:nvSpPr>
        <p:spPr>
          <a:xfrm>
            <a:off x="1740452" y="1221023"/>
            <a:ext cx="8130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negative </a:t>
            </a:r>
            <a:r>
              <a:rPr kumimoji="0" lang="de-CH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</a:t>
            </a:r>
            <a:endParaRPr kumimoji="0" lang="de-CH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194B0FF-1EB6-432A-962B-333C03322CC9}"/>
              </a:ext>
            </a:extLst>
          </p:cNvPr>
          <p:cNvSpPr txBox="1"/>
          <p:nvPr/>
        </p:nvSpPr>
        <p:spPr>
          <a:xfrm>
            <a:off x="6922425" y="1221023"/>
            <a:ext cx="7777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1E23B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positive </a:t>
            </a:r>
            <a:r>
              <a:rPr kumimoji="0" lang="de-CH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1E23B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</a:t>
            </a:r>
            <a:endParaRPr kumimoji="0" lang="de-CH" sz="700" b="0" i="0" u="none" strike="noStrike" kern="1200" cap="none" spc="0" normalizeH="0" baseline="0" noProof="0" dirty="0">
              <a:ln>
                <a:noFill/>
              </a:ln>
              <a:solidFill>
                <a:srgbClr val="1E23B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62AADF8-3CD5-4A2E-BDEE-C23EB1AE4271}"/>
              </a:ext>
            </a:extLst>
          </p:cNvPr>
          <p:cNvSpPr txBox="1"/>
          <p:nvPr/>
        </p:nvSpPr>
        <p:spPr>
          <a:xfrm>
            <a:off x="5712258" y="1221023"/>
            <a:ext cx="8130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negative </a:t>
            </a:r>
            <a:r>
              <a:rPr kumimoji="0" lang="de-CH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impact</a:t>
            </a:r>
            <a:endParaRPr kumimoji="0" lang="de-CH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0D77750-5AFC-4F77-8005-B5AAB6E15525}"/>
              </a:ext>
            </a:extLst>
          </p:cNvPr>
          <p:cNvSpPr/>
          <p:nvPr/>
        </p:nvSpPr>
        <p:spPr bwMode="auto">
          <a:xfrm>
            <a:off x="1758272" y="2764057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A41BDCE2-1440-452E-B2D2-2ABF9A2839B7}"/>
              </a:ext>
            </a:extLst>
          </p:cNvPr>
          <p:cNvSpPr/>
          <p:nvPr/>
        </p:nvSpPr>
        <p:spPr bwMode="auto">
          <a:xfrm>
            <a:off x="5741821" y="2751944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362F297A-44E5-415A-B5B8-80685E2DC9A5}"/>
              </a:ext>
            </a:extLst>
          </p:cNvPr>
          <p:cNvSpPr/>
          <p:nvPr/>
        </p:nvSpPr>
        <p:spPr bwMode="auto">
          <a:xfrm>
            <a:off x="1931898" y="2893939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9108DF3A-069C-4B9D-BCAC-BC03F1DAFB7C}"/>
              </a:ext>
            </a:extLst>
          </p:cNvPr>
          <p:cNvSpPr/>
          <p:nvPr/>
        </p:nvSpPr>
        <p:spPr bwMode="auto">
          <a:xfrm>
            <a:off x="5913332" y="2897280"/>
            <a:ext cx="250296" cy="216747"/>
          </a:xfrm>
          <a:prstGeom prst="rect">
            <a:avLst/>
          </a:prstGeom>
          <a:noFill/>
          <a:ln w="28575" cap="flat" cmpd="sng" algn="ctr">
            <a:solidFill>
              <a:srgbClr val="08C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5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BA0976-6E78-4BD3-B55B-F5006E884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50599"/>
            <a:ext cx="2728762" cy="3073279"/>
          </a:xfrm>
          <a:prstGeom prst="rect">
            <a:avLst/>
          </a:prstGeom>
        </p:spPr>
      </p:pic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430279D6-2558-4B5C-915C-005E30099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5575" y="3795886"/>
            <a:ext cx="7632849" cy="907941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266700" algn="l"/>
              </a:tabLst>
            </a:pPr>
            <a:r>
              <a:rPr lang="en-GB" dirty="0"/>
              <a:t>mismatch between </a:t>
            </a:r>
            <a:r>
              <a:rPr lang="en-GB" dirty="0">
                <a:solidFill>
                  <a:srgbClr val="0000FF"/>
                </a:solidFill>
              </a:rPr>
              <a:t>observation minus model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and </a:t>
            </a:r>
            <a:r>
              <a:rPr lang="en-GB" dirty="0">
                <a:solidFill>
                  <a:srgbClr val="008000"/>
                </a:solidFill>
              </a:rPr>
              <a:t>ensemble</a:t>
            </a:r>
            <a:r>
              <a:rPr lang="en-GB" dirty="0"/>
              <a:t> estimated covariances  (near-surface temperature, OND 2023)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dirty="0"/>
              <a:t>	</a:t>
            </a:r>
            <a:r>
              <a:rPr lang="en-GB" dirty="0">
                <a:sym typeface="Symbol" panose="05050102010706020507" pitchFamily="18" charset="2"/>
              </a:rPr>
              <a:t>  testing reduced horizontal localization scale for SYNOP</a:t>
            </a:r>
          </a:p>
        </p:txBody>
      </p:sp>
      <p:sp>
        <p:nvSpPr>
          <p:cNvPr id="30" name="Titel 2">
            <a:extLst>
              <a:ext uri="{FF2B5EF4-FFF2-40B4-BE49-F238E27FC236}">
                <a16:creationId xmlns:a16="http://schemas.microsoft.com/office/drawing/2014/main" id="{42089579-E739-4372-AA60-95275762E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79" y="185710"/>
            <a:ext cx="7818541" cy="461665"/>
          </a:xfrm>
        </p:spPr>
        <p:txBody>
          <a:bodyPr>
            <a:spAutoFit/>
          </a:bodyPr>
          <a:lstStyle/>
          <a:p>
            <a:r>
              <a:rPr lang="en-GB" sz="2400" dirty="0"/>
              <a:t>Cross validation diagnostics </a:t>
            </a:r>
            <a:r>
              <a:rPr lang="en-GB" sz="1600" dirty="0"/>
              <a:t>(Stiller, 2021)</a:t>
            </a:r>
          </a:p>
        </p:txBody>
      </p:sp>
    </p:spTree>
    <p:extLst>
      <p:ext uri="{BB962C8B-B14F-4D97-AF65-F5344CB8AC3E}">
        <p14:creationId xmlns:p14="http://schemas.microsoft.com/office/powerpoint/2010/main" val="50278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3EBA0A1-7046-4C14-BF94-FF121B5C1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" t="10501" r="905" b="6210"/>
          <a:stretch/>
        </p:blipFill>
        <p:spPr>
          <a:xfrm>
            <a:off x="1907704" y="1069628"/>
            <a:ext cx="2890191" cy="264553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A802FB2-7B3F-499B-9A14-CA585D48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1" y="258202"/>
            <a:ext cx="8064897" cy="677108"/>
          </a:xfrm>
        </p:spPr>
        <p:txBody>
          <a:bodyPr wrap="square">
            <a:spAutoFit/>
          </a:bodyPr>
          <a:lstStyle/>
          <a:p>
            <a:pPr>
              <a:tabLst>
                <a:tab pos="3051175" algn="l"/>
              </a:tabLst>
            </a:pPr>
            <a:r>
              <a:rPr lang="en-GB" sz="2000" dirty="0"/>
              <a:t>model space diagnostics: 	ensemble vertical temperature correlation</a:t>
            </a:r>
            <a:br>
              <a:rPr lang="en-GB" sz="1800" dirty="0"/>
            </a:br>
            <a:r>
              <a:rPr lang="en-GB" sz="1800" dirty="0"/>
              <a:t>	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at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g.p.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near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Payerne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, (June 2023)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430279D6-2558-4B5C-915C-005E30099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5575" y="3795886"/>
            <a:ext cx="8064897" cy="584775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®"/>
              <a:tabLst>
                <a:tab pos="266700" algn="l"/>
              </a:tabLst>
            </a:pPr>
            <a:r>
              <a:rPr lang="en-GB" dirty="0">
                <a:sym typeface="Symbol" panose="05050102010706020507" pitchFamily="18" charset="2"/>
              </a:rPr>
              <a:t>more detailed study underway to understand effect of the </a:t>
            </a:r>
            <a:r>
              <a:rPr lang="en-GB" dirty="0">
                <a:solidFill>
                  <a:srgbClr val="2D4B9B"/>
                </a:solidFill>
                <a:sym typeface="Symbol" panose="05050102010706020507" pitchFamily="18" charset="2"/>
              </a:rPr>
              <a:t>vertical</a:t>
            </a:r>
            <a:r>
              <a:rPr lang="en-GB" dirty="0">
                <a:sym typeface="Symbol" panose="05050102010706020507" pitchFamily="18" charset="2"/>
              </a:rPr>
              <a:t> localization scale on low-level inversion cases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9EE3F4-17E4-4D59-80DD-348290072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8" t="10501" r="1517" b="6210"/>
          <a:stretch/>
        </p:blipFill>
        <p:spPr>
          <a:xfrm>
            <a:off x="4944537" y="1069628"/>
            <a:ext cx="2867823" cy="264553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173A53D-C67C-40DB-ACCC-040D605C4ADA}"/>
              </a:ext>
            </a:extLst>
          </p:cNvPr>
          <p:cNvSpPr txBox="1"/>
          <p:nvPr/>
        </p:nvSpPr>
        <p:spPr>
          <a:xfrm>
            <a:off x="5076056" y="1069628"/>
            <a:ext cx="105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00UTC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E6AF625-27AB-4066-A9D5-F59031E82E44}"/>
              </a:ext>
            </a:extLst>
          </p:cNvPr>
          <p:cNvSpPr txBox="1"/>
          <p:nvPr/>
        </p:nvSpPr>
        <p:spPr>
          <a:xfrm>
            <a:off x="1979712" y="1069628"/>
            <a:ext cx="11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12UTC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E045E-9B2F-4003-8043-BD846068784A}"/>
              </a:ext>
            </a:extLst>
          </p:cNvPr>
          <p:cNvSpPr txBox="1"/>
          <p:nvPr/>
        </p:nvSpPr>
        <p:spPr>
          <a:xfrm>
            <a:off x="971600" y="947971"/>
            <a:ext cx="936104" cy="318924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model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top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FCDE3D3-02C9-4D31-A03A-6B6202734C1C}"/>
              </a:ext>
            </a:extLst>
          </p:cNvPr>
          <p:cNvSpPr txBox="1"/>
          <p:nvPr/>
        </p:nvSpPr>
        <p:spPr>
          <a:xfrm>
            <a:off x="1005811" y="3355127"/>
            <a:ext cx="829885" cy="318924"/>
          </a:xfrm>
          <a:prstGeom prst="rect">
            <a:avLst/>
          </a:prstGeom>
          <a:noFill/>
        </p:spPr>
        <p:txBody>
          <a:bodyPr wrap="square" lIns="36000" tIns="36000" rIns="0" bIns="36000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surface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A346D56-92CE-428B-95EF-A0F07B5756F1}"/>
              </a:ext>
            </a:extLst>
          </p:cNvPr>
          <p:cNvSpPr/>
          <p:nvPr/>
        </p:nvSpPr>
        <p:spPr bwMode="auto">
          <a:xfrm>
            <a:off x="1835696" y="2707055"/>
            <a:ext cx="1116000" cy="1080000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AEE53F-3E61-42DE-B2EC-9500786B543B}"/>
              </a:ext>
            </a:extLst>
          </p:cNvPr>
          <p:cNvSpPr/>
          <p:nvPr/>
        </p:nvSpPr>
        <p:spPr bwMode="auto">
          <a:xfrm>
            <a:off x="4896160" y="2707055"/>
            <a:ext cx="1116000" cy="1080000"/>
          </a:xfrm>
          <a:prstGeom prst="ellipse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3E134263-A4C7-4DA5-8CE9-642323D3CFBD}"/>
              </a:ext>
            </a:extLst>
          </p:cNvPr>
          <p:cNvSpPr txBox="1">
            <a:spLocks/>
          </p:cNvSpPr>
          <p:nvPr/>
        </p:nvSpPr>
        <p:spPr>
          <a:xfrm>
            <a:off x="755576" y="4507255"/>
            <a:ext cx="8064897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kern="0" dirty="0">
                <a:sym typeface="Symbol" panose="05050102010706020507" pitchFamily="18" charset="2"/>
              </a:rPr>
              <a:t> 	remind: overall, T2M + RH2M very beneficial for forecast of fog / low stratus;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66700" algn="l"/>
              </a:tabLst>
            </a:pPr>
            <a:r>
              <a:rPr lang="en-GB" kern="0" dirty="0">
                <a:sym typeface="Symbol" panose="05050102010706020507" pitchFamily="18" charset="2"/>
              </a:rPr>
              <a:t>	station selection also an issue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319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3843" y="115309"/>
            <a:ext cx="5831681" cy="5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6325" algn="l"/>
              </a:tabLst>
              <a:defRPr/>
            </a:pPr>
            <a:r>
              <a:rPr kumimoji="1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CNMCA</a:t>
            </a:r>
            <a:endParaRPr kumimoji="1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560822" y="1051139"/>
            <a:ext cx="486054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586936" y="4205259"/>
            <a:ext cx="378042" cy="2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640" tIns="32320" rIns="64640" bIns="32320" anchor="ctr"/>
          <a:lstStyle>
            <a:lvl1pPr>
              <a:spcBef>
                <a:spcPct val="20000"/>
              </a:spcBef>
              <a:buClr>
                <a:schemeClr val="tx2"/>
              </a:buClr>
              <a:buSzPct val="105000"/>
              <a:buChar char="•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kumimoji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</a:t>
            </a:r>
            <a:endParaRPr kumimoji="1" lang="en-GB" alt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5175" y="1173688"/>
            <a:ext cx="8719803" cy="1923604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3025" algn="l"/>
                <a:tab pos="1614488" algn="l"/>
                <a:tab pos="2333625" algn="l"/>
              </a:tabLst>
              <a:defRPr/>
            </a:pPr>
            <a:r>
              <a:rPr lang="en-GB" sz="1400" dirty="0">
                <a:solidFill>
                  <a:srgbClr val="080808"/>
                </a:solidFill>
                <a:latin typeface="Arial"/>
              </a:rPr>
              <a:t>2024: 	</a:t>
            </a:r>
            <a:r>
              <a:rPr lang="en-GB" sz="1400" dirty="0">
                <a:solidFill>
                  <a:srgbClr val="080808"/>
                </a:solidFill>
                <a:latin typeface="Arial"/>
                <a:sym typeface="Symbol" panose="05050102010706020507" pitchFamily="18" charset="2"/>
              </a:rPr>
              <a:t> 	</a:t>
            </a:r>
            <a:r>
              <a:rPr lang="en-GB" sz="1400" dirty="0">
                <a:solidFill>
                  <a:srgbClr val="080808"/>
                </a:solidFill>
                <a:sym typeface="Symbol" panose="05050102010706020507" pitchFamily="18" charset="2"/>
              </a:rPr>
              <a:t>DA of </a:t>
            </a:r>
            <a:r>
              <a:rPr lang="en-GB" sz="1400" dirty="0">
                <a:solidFill>
                  <a:srgbClr val="006600"/>
                </a:solidFill>
                <a:sym typeface="Symbol" panose="05050102010706020507" pitchFamily="18" charset="2"/>
              </a:rPr>
              <a:t>radar reflectivity </a:t>
            </a:r>
            <a:r>
              <a:rPr lang="en-GB" sz="1400" dirty="0">
                <a:solidFill>
                  <a:srgbClr val="080808"/>
                </a:solidFill>
                <a:sym typeface="Symbol" panose="05050102010706020507" pitchFamily="18" charset="2"/>
              </a:rPr>
              <a:t>now </a:t>
            </a:r>
            <a:r>
              <a:rPr lang="en-GB" sz="1400" dirty="0">
                <a:solidFill>
                  <a:srgbClr val="006600"/>
                </a:solidFill>
                <a:sym typeface="Symbol" panose="05050102010706020507" pitchFamily="18" charset="2"/>
              </a:rPr>
              <a:t>operational in ICON</a:t>
            </a:r>
          </a:p>
          <a:p>
            <a:pPr marL="1614488" lvl="2" indent="-271463" defTabSz="685800">
              <a:spcBef>
                <a:spcPts val="1200"/>
              </a:spcBef>
              <a:buFont typeface="Symbol" panose="05050102010706020507" pitchFamily="18" charset="2"/>
              <a:buChar char="-"/>
              <a:tabLst>
                <a:tab pos="265113" algn="l"/>
                <a:tab pos="541338" algn="l"/>
              </a:tabLst>
              <a:defRPr/>
            </a:pPr>
            <a:r>
              <a:rPr lang="en-GB" sz="1400" dirty="0">
                <a:solidFill>
                  <a:srgbClr val="080808"/>
                </a:solidFill>
                <a:sym typeface="Symbol" panose="05050102010706020507" pitchFamily="18" charset="2"/>
              </a:rPr>
              <a:t>DA of radar radial winds is under testing</a:t>
            </a:r>
          </a:p>
          <a:p>
            <a:pPr marL="1614488" lvl="2" indent="-271463" defTabSz="685800">
              <a:spcBef>
                <a:spcPts val="1200"/>
              </a:spcBef>
              <a:buFont typeface="Symbol" panose="05050102010706020507" pitchFamily="18" charset="2"/>
              <a:buChar char="-"/>
              <a:tabLst>
                <a:tab pos="265113" algn="l"/>
                <a:tab pos="541338" algn="l"/>
              </a:tabLst>
              <a:defRPr/>
            </a:pP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DA of </a:t>
            </a:r>
            <a:r>
              <a:rPr lang="en-GB" sz="1400" dirty="0">
                <a:solidFill>
                  <a:srgbClr val="006600"/>
                </a:solidFill>
                <a:sym typeface="Symbol" panose="05050102010706020507" pitchFamily="18" charset="2"/>
              </a:rPr>
              <a:t>surface </a:t>
            </a:r>
            <a:r>
              <a:rPr lang="en-GB" sz="1400" dirty="0" err="1">
                <a:solidFill>
                  <a:srgbClr val="006600"/>
                </a:solidFill>
                <a:sym typeface="Symbol" panose="05050102010706020507" pitchFamily="18" charset="2"/>
              </a:rPr>
              <a:t>obs</a:t>
            </a:r>
            <a:r>
              <a:rPr lang="en-GB" sz="1400" dirty="0">
                <a:solidFill>
                  <a:srgbClr val="006600"/>
                </a:solidFill>
                <a:sym typeface="Symbol" panose="05050102010706020507" pitchFamily="18" charset="2"/>
              </a:rPr>
              <a:t> from other Italian networks 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in ICON being tested:</a:t>
            </a:r>
          </a:p>
          <a:p>
            <a:pPr marL="2071688" lvl="3" indent="-271463" defTabSz="68580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265113" algn="l"/>
                <a:tab pos="539750" algn="l"/>
                <a:tab pos="6457950" algn="r"/>
                <a:tab pos="6550025" algn="l"/>
              </a:tabLst>
              <a:defRPr/>
            </a:pP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MeteoNetwork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(</a:t>
            </a:r>
            <a:r>
              <a:rPr lang="en-GB" sz="1200" dirty="0">
                <a:solidFill>
                  <a:srgbClr val="000000"/>
                </a:solidFill>
                <a:sym typeface="Symbol" panose="05050102010706020507" pitchFamily="18" charset="2"/>
              </a:rPr>
              <a:t>crowd sourced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synoptic stations): 	</a:t>
            </a:r>
            <a:r>
              <a:rPr lang="en-GB" sz="1200" dirty="0">
                <a:solidFill>
                  <a:srgbClr val="000000"/>
                </a:solidFill>
                <a:sym typeface="Symbol" panose="05050102010706020507" pitchFamily="18" charset="2"/>
              </a:rPr>
              <a:t>667	 stations</a:t>
            </a:r>
          </a:p>
          <a:p>
            <a:pPr marL="2071688" lvl="3" indent="-271463" defTabSz="685800">
              <a:spcBef>
                <a:spcPts val="300"/>
              </a:spcBef>
              <a:buFont typeface="Courier New" panose="02070309020205020404" pitchFamily="49" charset="0"/>
              <a:buChar char="o"/>
              <a:tabLst>
                <a:tab pos="265113" algn="l"/>
                <a:tab pos="539750" algn="l"/>
                <a:tab pos="6457950" algn="r"/>
                <a:tab pos="6550025" algn="l"/>
              </a:tabLst>
              <a:defRPr/>
            </a:pP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MeteoMont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(</a:t>
            </a:r>
            <a:r>
              <a:rPr lang="en-GB" sz="1200" dirty="0">
                <a:solidFill>
                  <a:srgbClr val="000000"/>
                </a:solidFill>
                <a:sym typeface="Symbol" panose="05050102010706020507" pitchFamily="18" charset="2"/>
              </a:rPr>
              <a:t>Army Alpine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stations): 	</a:t>
            </a:r>
            <a:r>
              <a:rPr lang="en-GB" sz="1200" dirty="0">
                <a:solidFill>
                  <a:srgbClr val="000000"/>
                </a:solidFill>
                <a:sym typeface="Symbol" panose="05050102010706020507" pitchFamily="18" charset="2"/>
              </a:rPr>
              <a:t>46	 stations</a:t>
            </a:r>
          </a:p>
          <a:p>
            <a:pPr marL="2071688" lvl="3" indent="-271463" defTabSz="685800">
              <a:spcBef>
                <a:spcPts val="300"/>
              </a:spcBef>
              <a:buFont typeface="Courier New" panose="02070309020205020404" pitchFamily="49" charset="0"/>
              <a:buChar char="o"/>
              <a:tabLst>
                <a:tab pos="265113" algn="l"/>
                <a:tab pos="539750" algn="l"/>
                <a:tab pos="6457950" algn="r"/>
                <a:tab pos="6550025" algn="l"/>
              </a:tabLst>
              <a:defRPr/>
            </a:pPr>
            <a:r>
              <a:rPr lang="en-GB" sz="1200" dirty="0" err="1">
                <a:solidFill>
                  <a:srgbClr val="000000"/>
                </a:solidFill>
                <a:sym typeface="Symbol" panose="05050102010706020507" pitchFamily="18" charset="2"/>
              </a:rPr>
              <a:t>Autostrade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: 	</a:t>
            </a:r>
            <a:r>
              <a:rPr lang="en-GB" sz="1200" dirty="0">
                <a:solidFill>
                  <a:srgbClr val="000000"/>
                </a:solidFill>
                <a:sym typeface="Symbol" panose="05050102010706020507" pitchFamily="18" charset="2"/>
              </a:rPr>
              <a:t>207	 stations </a:t>
            </a:r>
          </a:p>
          <a:p>
            <a:pPr marL="2071688" lvl="3" indent="-271463" defTabSz="685800">
              <a:spcBef>
                <a:spcPts val="300"/>
              </a:spcBef>
              <a:buFont typeface="Courier New" panose="02070309020205020404" pitchFamily="49" charset="0"/>
              <a:buChar char="o"/>
              <a:tabLst>
                <a:tab pos="265113" algn="l"/>
                <a:tab pos="539750" algn="l"/>
                <a:tab pos="6457950" algn="r"/>
                <a:tab pos="6550025" algn="l"/>
              </a:tabLst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DPC (Civil Protection): </a:t>
            </a:r>
            <a:r>
              <a:rPr lang="en-GB" sz="1200" dirty="0">
                <a:solidFill>
                  <a:srgbClr val="000000"/>
                </a:solidFill>
                <a:sym typeface="Symbol" panose="05050102010706020507" pitchFamily="18" charset="2"/>
              </a:rPr>
              <a:t>	5375	 stations</a:t>
            </a:r>
          </a:p>
        </p:txBody>
      </p:sp>
      <p:sp>
        <p:nvSpPr>
          <p:cNvPr id="9" name="Google Shape;38;p1">
            <a:extLst>
              <a:ext uri="{FF2B5EF4-FFF2-40B4-BE49-F238E27FC236}">
                <a16:creationId xmlns:a16="http://schemas.microsoft.com/office/drawing/2014/main" id="{BE93F81A-6FA1-4FC9-AD47-C40877C6E59F}"/>
              </a:ext>
            </a:extLst>
          </p:cNvPr>
          <p:cNvSpPr txBox="1"/>
          <p:nvPr/>
        </p:nvSpPr>
        <p:spPr>
          <a:xfrm>
            <a:off x="251520" y="720739"/>
            <a:ext cx="7759200" cy="41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5000"/>
              </a:lnSpc>
              <a:buClr>
                <a:srgbClr val="000000"/>
              </a:buClr>
              <a:buSzPts val="1700"/>
              <a:buFont typeface="Arial"/>
              <a:buNone/>
            </a:pPr>
            <a:r>
              <a:rPr lang="it" sz="1400" i="1" dirty="0">
                <a:solidFill>
                  <a:srgbClr val="FFFFFF">
                    <a:lumMod val="50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Valerio Cardinali, Antonio Vocino, … </a:t>
            </a:r>
            <a:endParaRPr sz="1400" i="1" dirty="0">
              <a:solidFill>
                <a:srgbClr val="FFFFFF">
                  <a:lumMod val="50000"/>
                </a:srgbClr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60EB8E6-8F2D-4F86-826D-86A488EBB85E}"/>
              </a:ext>
            </a:extLst>
          </p:cNvPr>
          <p:cNvSpPr txBox="1"/>
          <p:nvPr/>
        </p:nvSpPr>
        <p:spPr>
          <a:xfrm>
            <a:off x="251520" y="3372257"/>
            <a:ext cx="8719803" cy="1215717"/>
          </a:xfrm>
          <a:prstGeom prst="rect">
            <a:avLst/>
          </a:prstGeom>
          <a:noFill/>
        </p:spPr>
        <p:txBody>
          <a:bodyPr wrap="square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3025" algn="l"/>
                <a:tab pos="1614488" algn="l"/>
                <a:tab pos="2333625" algn="l"/>
              </a:tabLst>
              <a:defRPr/>
            </a:pPr>
            <a:r>
              <a:rPr lang="en-GB" sz="1400" dirty="0">
                <a:solidFill>
                  <a:srgbClr val="080808"/>
                </a:solidFill>
                <a:latin typeface="Arial"/>
              </a:rPr>
              <a:t>Plans for 2025: 	</a:t>
            </a:r>
            <a:r>
              <a:rPr lang="en-GB" sz="1400" dirty="0">
                <a:solidFill>
                  <a:srgbClr val="080808"/>
                </a:solidFill>
                <a:latin typeface="Arial"/>
                <a:sym typeface="Symbol" panose="05050102010706020507" pitchFamily="18" charset="2"/>
              </a:rPr>
              <a:t> 	</a:t>
            </a:r>
            <a:r>
              <a:rPr lang="en-GB" sz="1400" dirty="0">
                <a:solidFill>
                  <a:srgbClr val="080808"/>
                </a:solidFill>
                <a:sym typeface="Symbol" panose="05050102010706020507" pitchFamily="18" charset="2"/>
              </a:rPr>
              <a:t>DA of </a:t>
            </a:r>
            <a:r>
              <a:rPr lang="en-GB" sz="1400" dirty="0">
                <a:solidFill>
                  <a:srgbClr val="2D4B9B"/>
                </a:solidFill>
                <a:sym typeface="Symbol" panose="05050102010706020507" pitchFamily="18" charset="2"/>
              </a:rPr>
              <a:t>radar radial winds </a:t>
            </a:r>
            <a:r>
              <a:rPr lang="en-GB" sz="1400" dirty="0">
                <a:solidFill>
                  <a:srgbClr val="080808"/>
                </a:solidFill>
                <a:sym typeface="Symbol" panose="05050102010706020507" pitchFamily="18" charset="2"/>
              </a:rPr>
              <a:t>in ICON</a:t>
            </a:r>
          </a:p>
          <a:p>
            <a:pPr marL="1614488" lvl="3" indent="-271463" defTabSz="685800">
              <a:spcBef>
                <a:spcPts val="1200"/>
              </a:spcBef>
              <a:buFont typeface="Symbol" panose="05050102010706020507" pitchFamily="18" charset="2"/>
              <a:buChar char="-"/>
              <a:tabLst>
                <a:tab pos="265113" algn="l"/>
                <a:tab pos="541338" algn="l"/>
              </a:tabLst>
              <a:defRPr/>
            </a:pPr>
            <a:r>
              <a:rPr lang="en-GB" sz="1400" dirty="0">
                <a:solidFill>
                  <a:srgbClr val="080808"/>
                </a:solidFill>
                <a:sym typeface="Symbol" panose="05050102010706020507" pitchFamily="18" charset="2"/>
              </a:rPr>
              <a:t>DA of </a:t>
            </a:r>
            <a:r>
              <a:rPr lang="en-US" sz="1400" dirty="0">
                <a:solidFill>
                  <a:srgbClr val="2D4B9B"/>
                </a:solidFill>
                <a:sym typeface="Symbol" panose="05050102010706020507" pitchFamily="18" charset="2"/>
              </a:rPr>
              <a:t>GPS</a:t>
            </a:r>
            <a:r>
              <a:rPr lang="en-US" sz="1400" dirty="0">
                <a:solidFill>
                  <a:srgbClr val="080808"/>
                </a:solidFill>
                <a:sym typeface="Symbol" panose="05050102010706020507" pitchFamily="18" charset="2"/>
              </a:rPr>
              <a:t> observations (</a:t>
            </a:r>
            <a:r>
              <a:rPr lang="en-US" sz="1400" dirty="0">
                <a:solidFill>
                  <a:srgbClr val="2D4B9B"/>
                </a:solidFill>
                <a:sym typeface="Symbol" panose="05050102010706020507" pitchFamily="18" charset="2"/>
              </a:rPr>
              <a:t>ZTD</a:t>
            </a:r>
            <a:r>
              <a:rPr lang="en-US" sz="1400" dirty="0">
                <a:solidFill>
                  <a:srgbClr val="080808"/>
                </a:solidFill>
                <a:sym typeface="Symbol" panose="05050102010706020507" pitchFamily="18" charset="2"/>
              </a:rPr>
              <a:t> and </a:t>
            </a:r>
            <a:r>
              <a:rPr lang="en-US" sz="1400" dirty="0">
                <a:solidFill>
                  <a:srgbClr val="2D4B9B"/>
                </a:solidFill>
                <a:sym typeface="Symbol" panose="05050102010706020507" pitchFamily="18" charset="2"/>
              </a:rPr>
              <a:t>STD</a:t>
            </a:r>
            <a:r>
              <a:rPr lang="en-US" sz="1400" dirty="0">
                <a:solidFill>
                  <a:srgbClr val="080808"/>
                </a:solidFill>
                <a:sym typeface="Symbol" panose="05050102010706020507" pitchFamily="18" charset="2"/>
              </a:rPr>
              <a:t>) in ICON</a:t>
            </a:r>
          </a:p>
          <a:p>
            <a:pPr marL="1614488" lvl="3" indent="-271463" defTabSz="685800">
              <a:spcBef>
                <a:spcPts val="1200"/>
              </a:spcBef>
              <a:buFont typeface="Symbol" panose="05050102010706020507" pitchFamily="18" charset="2"/>
              <a:buChar char="-"/>
              <a:tabLst>
                <a:tab pos="265113" algn="l"/>
                <a:tab pos="541338" algn="l"/>
              </a:tabLst>
              <a:defRPr/>
            </a:pPr>
            <a:r>
              <a:rPr lang="en-US" sz="1400" dirty="0">
                <a:solidFill>
                  <a:srgbClr val="080808"/>
                </a:solidFill>
                <a:sym typeface="Symbol" panose="05050102010706020507" pitchFamily="18" charset="2"/>
              </a:rPr>
              <a:t>complete the ICON transition with the implementation of </a:t>
            </a:r>
            <a:r>
              <a:rPr lang="en-US" sz="1400" dirty="0">
                <a:solidFill>
                  <a:srgbClr val="2D4B9B"/>
                </a:solidFill>
                <a:sym typeface="Symbol" panose="05050102010706020507" pitchFamily="18" charset="2"/>
              </a:rPr>
              <a:t>ICON-MED</a:t>
            </a:r>
            <a:r>
              <a:rPr lang="en-US" sz="1400" dirty="0">
                <a:solidFill>
                  <a:srgbClr val="080808"/>
                </a:solidFill>
                <a:sym typeface="Symbol" panose="05050102010706020507" pitchFamily="18" charset="2"/>
              </a:rPr>
              <a:t> (~ 2.5 or 5 km resolution) and ICON-IT </a:t>
            </a:r>
            <a:r>
              <a:rPr lang="en-US" sz="1400" dirty="0">
                <a:solidFill>
                  <a:srgbClr val="2D4B9B"/>
                </a:solidFill>
                <a:sym typeface="Symbol" panose="05050102010706020507" pitchFamily="18" charset="2"/>
              </a:rPr>
              <a:t>EPS</a:t>
            </a:r>
            <a:r>
              <a:rPr lang="en-US" sz="1400" dirty="0">
                <a:solidFill>
                  <a:srgbClr val="080808"/>
                </a:solidFill>
                <a:sym typeface="Symbol" panose="05050102010706020507" pitchFamily="18" charset="2"/>
              </a:rPr>
              <a:t> (20 ensemble members)</a:t>
            </a:r>
          </a:p>
        </p:txBody>
      </p:sp>
    </p:spTree>
    <p:extLst>
      <p:ext uri="{BB962C8B-B14F-4D97-AF65-F5344CB8AC3E}">
        <p14:creationId xmlns:p14="http://schemas.microsoft.com/office/powerpoint/2010/main" val="104926240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f51b818d3e_0_110"/>
          <p:cNvSpPr/>
          <p:nvPr/>
        </p:nvSpPr>
        <p:spPr>
          <a:xfrm>
            <a:off x="272675" y="72000"/>
            <a:ext cx="74712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DA for ICON-I2 at Arpae and Italia</a:t>
            </a:r>
            <a:r>
              <a:rPr kumimoji="0" lang="de-DE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Meteo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" name="Google Shape;55;g2f51b818d3e_0_110"/>
          <p:cNvSpPr txBox="1"/>
          <p:nvPr/>
        </p:nvSpPr>
        <p:spPr>
          <a:xfrm>
            <a:off x="272675" y="1203959"/>
            <a:ext cx="3507237" cy="66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it" sz="20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ICON-2I </a:t>
            </a:r>
            <a:r>
              <a:rPr kumimoji="0" lang="it" sz="20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model fully </a:t>
            </a:r>
            <a:r>
              <a:rPr kumimoji="0" lang="it" sz="20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operational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it" sz="20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since 18/06/2024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g2f51b818d3e_0_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" y="1876308"/>
            <a:ext cx="3985725" cy="307170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2f51b818d3e_0_110"/>
          <p:cNvSpPr txBox="1"/>
          <p:nvPr/>
        </p:nvSpPr>
        <p:spPr>
          <a:xfrm>
            <a:off x="4427985" y="1266275"/>
            <a:ext cx="4608512" cy="249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KENDA implementation: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40 + 1 members,  1-hrly cycle,  IAU, 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RTPS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Control vector:  pf, t, q, u, v,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qcl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qci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qr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qg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Assimilated observations: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AIREP, TEMP, SYNOP (wind and surface pressure),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>
                <a:tab pos="269875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3-D reflectivity + radial wind (radars: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solid lines)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LHN: radar estimated precipitation rates </a:t>
            </a:r>
          </a:p>
          <a:p>
            <a:pPr marL="381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>
                <a:tab pos="269875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from  composite of all radars (solid + dashed lines)</a:t>
            </a:r>
          </a:p>
        </p:txBody>
      </p:sp>
      <p:sp>
        <p:nvSpPr>
          <p:cNvPr id="6" name="Google Shape;38;p1">
            <a:extLst>
              <a:ext uri="{FF2B5EF4-FFF2-40B4-BE49-F238E27FC236}">
                <a16:creationId xmlns:a16="http://schemas.microsoft.com/office/drawing/2014/main" id="{E17BFFA3-EEDC-43B9-B4BC-CC48F47846B5}"/>
              </a:ext>
            </a:extLst>
          </p:cNvPr>
          <p:cNvSpPr txBox="1"/>
          <p:nvPr/>
        </p:nvSpPr>
        <p:spPr>
          <a:xfrm>
            <a:off x="251520" y="494523"/>
            <a:ext cx="7759200" cy="63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tabLst/>
              <a:defRPr/>
            </a:pPr>
            <a:r>
              <a:rPr kumimoji="0" lang="it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Thomas Gastaldo,</a:t>
            </a:r>
            <a:r>
              <a:rPr kumimoji="0" lang="it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it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Virginia Poli, Chiara Marsigli, Enrico Minguzzi,</a:t>
            </a:r>
            <a:br>
              <a:rPr kumimoji="0" lang="it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</a:br>
            <a:r>
              <a:rPr kumimoji="0" lang="it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Marcello Grenzi, Alfonso Ferrone, Davide Cesari, Pier Paolo Alberoni</a:t>
            </a:r>
            <a:endParaRPr kumimoji="0" sz="14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57;g2f51b818d3e_0_110">
            <a:extLst>
              <a:ext uri="{FF2B5EF4-FFF2-40B4-BE49-F238E27FC236}">
                <a16:creationId xmlns:a16="http://schemas.microsoft.com/office/drawing/2014/main" id="{1EE6A12F-8DB3-478C-B1F6-8799E5B90A4E}"/>
              </a:ext>
            </a:extLst>
          </p:cNvPr>
          <p:cNvSpPr txBox="1"/>
          <p:nvPr/>
        </p:nvSpPr>
        <p:spPr>
          <a:xfrm>
            <a:off x="4427984" y="3829347"/>
            <a:ext cx="4540721" cy="11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 in 2024: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 to ICON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3-D radar DA, LHN</a:t>
            </a:r>
          </a:p>
          <a:p>
            <a:pPr marL="269875" marR="0" lvl="0" indent="-231775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MW WV channels from polar satellites (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Symbol" panose="05050102010706020507" pitchFamily="18" charset="2"/>
              </a:rPr>
              <a:t> all-sky)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68f7fa3cb_0_48"/>
          <p:cNvSpPr txBox="1">
            <a:spLocks noGrp="1"/>
          </p:cNvSpPr>
          <p:nvPr>
            <p:ph type="body" idx="4294967295"/>
          </p:nvPr>
        </p:nvSpPr>
        <p:spPr>
          <a:xfrm>
            <a:off x="272675" y="629825"/>
            <a:ext cx="8532300" cy="377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600"/>
              </a:spcBef>
              <a:buNone/>
              <a:tabLst>
                <a:tab pos="1436688" algn="l"/>
              </a:tabLst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2025: 	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ItaliaMeteo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responsible for maintenance and development of ICON-2I,</a:t>
            </a:r>
          </a:p>
          <a:p>
            <a:pPr marL="0" lvl="0" indent="0" rtl="0">
              <a:lnSpc>
                <a:spcPct val="100000"/>
              </a:lnSpc>
              <a:buNone/>
              <a:tabLst>
                <a:tab pos="1436688" algn="l"/>
              </a:tabLst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Arpae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collaborate on this </a:t>
            </a:r>
          </a:p>
          <a:p>
            <a:pPr marL="457200" lvl="0" indent="-342900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T2M, RH2M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SYNOP stations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(Q4/24 – Q2/25)</a:t>
            </a:r>
          </a:p>
          <a:p>
            <a:pPr marL="457200" lvl="0" indent="-342900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T2M, RH2M, 10-m wind, PS from </a:t>
            </a: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other Italian networks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(Civil Protection, Regions)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(Q3/25 – Q4/26)</a:t>
            </a:r>
          </a:p>
          <a:p>
            <a:pPr marL="457200" lvl="0" indent="-342900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LHN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increase impact (by improved QC + parameter tuning)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(Q4/24 – Q4/25)</a:t>
            </a:r>
          </a:p>
          <a:p>
            <a:pPr marL="457200" lvl="0" indent="-342900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MODE-S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(Q3/25 – Q4/25)</a:t>
            </a:r>
          </a:p>
          <a:p>
            <a:pPr marL="457200" lvl="0" indent="-342900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microwave (</a:t>
            </a: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MW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water-vapor channels from </a:t>
            </a: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polar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satellites, clear-sky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(Q3/24 – Q4/25) </a:t>
            </a:r>
          </a:p>
          <a:p>
            <a:pPr marL="114300" lvl="0" indent="0" rtl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					                  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all-sky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(Q1/26 – Q4/26)</a:t>
            </a:r>
          </a:p>
          <a:p>
            <a:pPr marL="457200" lvl="0" indent="-342900" rtl="0">
              <a:lnSpc>
                <a:spcPct val="100000"/>
              </a:lnSpc>
              <a:spcBef>
                <a:spcPts val="12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dirty="0">
                <a:solidFill>
                  <a:srgbClr val="2D4B9B"/>
                </a:solidFill>
                <a:latin typeface="Calibri"/>
                <a:ea typeface="Calibri"/>
                <a:cs typeface="Calibri"/>
                <a:sym typeface="Calibri"/>
              </a:rPr>
              <a:t>MTG-FCI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(Q1/26 – Q4/26)</a:t>
            </a:r>
          </a:p>
        </p:txBody>
      </p:sp>
      <p:sp>
        <p:nvSpPr>
          <p:cNvPr id="281" name="Google Shape;281;g2f68f7fa3cb_0_48"/>
          <p:cNvSpPr/>
          <p:nvPr/>
        </p:nvSpPr>
        <p:spPr>
          <a:xfrm>
            <a:off x="272675" y="72000"/>
            <a:ext cx="74712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it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Future plans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_Format_16-9.pptx" id="{14B80262-283B-4455-926B-736EE80994B7}" vid="{03C32CFB-F977-44A6-8C51-B08D66399866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3420</Words>
  <Application>Microsoft Office PowerPoint</Application>
  <PresentationFormat>Bildschirmpräsentation (16:9)</PresentationFormat>
  <Paragraphs>407</Paragraphs>
  <Slides>29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29</vt:i4>
      </vt:variant>
    </vt:vector>
  </HeadingPairs>
  <TitlesOfParts>
    <vt:vector size="46" baseType="lpstr">
      <vt:lpstr>ＭＳ Ｐゴシック</vt:lpstr>
      <vt:lpstr>Arial</vt:lpstr>
      <vt:lpstr>Avenir Next Regular</vt:lpstr>
      <vt:lpstr>Calibri</vt:lpstr>
      <vt:lpstr>Comic Sans MS</vt:lpstr>
      <vt:lpstr>Courier New</vt:lpstr>
      <vt:lpstr>Lucida Sans Unicode</vt:lpstr>
      <vt:lpstr>Montserrat</vt:lpstr>
      <vt:lpstr>Montserrat Medium</vt:lpstr>
      <vt:lpstr>Montserrat SemiBold</vt:lpstr>
      <vt:lpstr>Roboto Light</vt:lpstr>
      <vt:lpstr>Symbol</vt:lpstr>
      <vt:lpstr>Times New Roman</vt:lpstr>
      <vt:lpstr>Wingdings</vt:lpstr>
      <vt:lpstr>DWD-PowerPoint</vt:lpstr>
      <vt:lpstr>1_Kreuzraster komplett</vt:lpstr>
      <vt:lpstr>Simple Light</vt:lpstr>
      <vt:lpstr>PowerPoint-Präsentation</vt:lpstr>
      <vt:lpstr>Activities Overview   (ongoing)</vt:lpstr>
      <vt:lpstr>Cross validation diagnostics (Stiller, 2021)</vt:lpstr>
      <vt:lpstr>Cross validation diagnostics (Stiller, 2021)</vt:lpstr>
      <vt:lpstr>Cross validation diagnostics (Stiller, 2021)</vt:lpstr>
      <vt:lpstr>model space diagnostics:  ensemble vertical temperature correlation  at g.p. near Payerne, (June 2023)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Adaptive Parameter Tuning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Schraff Christoph</cp:lastModifiedBy>
  <cp:revision>310</cp:revision>
  <dcterms:created xsi:type="dcterms:W3CDTF">2020-05-28T07:34:32Z</dcterms:created>
  <dcterms:modified xsi:type="dcterms:W3CDTF">2024-09-04T06:43:15Z</dcterms:modified>
</cp:coreProperties>
</file>