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391" r:id="rId2"/>
    <p:sldId id="560" r:id="rId3"/>
    <p:sldId id="378" r:id="rId4"/>
    <p:sldId id="569" r:id="rId5"/>
    <p:sldId id="578" r:id="rId6"/>
    <p:sldId id="564" r:id="rId7"/>
    <p:sldId id="574" r:id="rId8"/>
    <p:sldId id="566" r:id="rId9"/>
    <p:sldId id="567" r:id="rId10"/>
    <p:sldId id="575" r:id="rId11"/>
    <p:sldId id="581" r:id="rId12"/>
    <p:sldId id="582" r:id="rId13"/>
    <p:sldId id="579" r:id="rId14"/>
    <p:sldId id="426" r:id="rId15"/>
    <p:sldId id="333" r:id="rId16"/>
    <p:sldId id="580" r:id="rId17"/>
    <p:sldId id="568" r:id="rId18"/>
    <p:sldId id="521" r:id="rId19"/>
    <p:sldId id="369" r:id="rId20"/>
    <p:sldId id="573" r:id="rId21"/>
    <p:sldId id="551" r:id="rId22"/>
    <p:sldId id="445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0000"/>
    <a:srgbClr val="D1051B"/>
    <a:srgbClr val="D9D9D9"/>
    <a:srgbClr val="D0DD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86410"/>
  </p:normalViewPr>
  <p:slideViewPr>
    <p:cSldViewPr snapToGrid="0">
      <p:cViewPr varScale="1">
        <p:scale>
          <a:sx n="127" d="100"/>
          <a:sy n="127" d="100"/>
        </p:scale>
        <p:origin x="246" y="114"/>
      </p:cViewPr>
      <p:guideLst/>
    </p:cSldViewPr>
  </p:slideViewPr>
  <p:outlineViewPr>
    <p:cViewPr>
      <p:scale>
        <a:sx n="33" d="100"/>
        <a:sy n="33" d="100"/>
      </p:scale>
      <p:origin x="0" y="-10612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53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55043-3B71-4002-8820-29B2432228FC}" type="datetimeFigureOut">
              <a:rPr lang="de-DE" smtClean="0"/>
              <a:t>05.09.2024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923BF-C61A-4456-8B00-930A1CEBEA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10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28B6F-B89E-4E8F-810A-499CA5C79A27}" type="datetimeFigureOut">
              <a:rPr lang="de-DE" smtClean="0"/>
              <a:t>05.09.2024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85611-F4DE-43EB-A1C1-C04B2C9906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3761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4997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5779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166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ScoPi</a:t>
            </a: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Plots: </a:t>
            </a:r>
          </a:p>
          <a:p>
            <a:endParaRPr lang="de-DE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Für eine Variable und für eine Saison wird eine selbst gewählte </a:t>
            </a:r>
          </a:p>
          <a:p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Metrik berechnet. Wir gehen vom BIAS aus. Das wird für das </a:t>
            </a:r>
          </a:p>
          <a:p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Referenzmodell (REF) und für das Model A (MA) gemacht.</a:t>
            </a:r>
          </a:p>
          <a:p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Der BIAS für REF unterscheidet sich von Model A, aber ob das </a:t>
            </a:r>
          </a:p>
          <a:p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signifikant ist oder nicht, kann der BIAS selbst nicht beantworten.</a:t>
            </a:r>
          </a:p>
          <a:p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Der BIAS wird nun in 500 Versuchen für REF und MA neu berechnet, in </a:t>
            </a:r>
          </a:p>
          <a:p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 zufällig aus den einzelnen Datenpunkten (5 Sommersaisons * 30 </a:t>
            </a:r>
          </a:p>
          <a:p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Samples wegen des 3-Tage-Mittels) eine neue Datenreihe erzeugt wird - </a:t>
            </a:r>
          </a:p>
          <a:p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das 500 mal.</a:t>
            </a:r>
          </a:p>
          <a:p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 Die in 3) erhaltene Verteilung des BIAS für MA und REF wird auf </a:t>
            </a:r>
          </a:p>
          <a:p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Überschneidung geprüft - also wie weit liegen beide BIAS Verteilungen </a:t>
            </a:r>
          </a:p>
          <a:p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auseinander. Ist die Überschneidung kleiner als 10%, so wird angenommen, </a:t>
            </a:r>
          </a:p>
          <a:p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dass sich der BIAS von REF signifikant von MA unterscheidet. Ist die </a:t>
            </a:r>
          </a:p>
          <a:p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Überschneidung sogar kleiner als 2 %, so wird angenommen, dass sich der </a:t>
            </a:r>
          </a:p>
          <a:p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BIAS von REF stark signifikant von MA unterscheidet.</a:t>
            </a:r>
          </a:p>
          <a:p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5) Für eine gewisse Modellregion (z.B. FRANCE) wird nun gezählt, welchen </a:t>
            </a:r>
          </a:p>
          <a:p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Flächenanteil die stark signifikanten Orte (</a:t>
            </a:r>
            <a:r>
              <a:rPr lang="de-DE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lon,lat</a:t>
            </a: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ausmachen. Wenn </a:t>
            </a:r>
          </a:p>
          <a:p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 Orte in Frankreich einen stark signifikanten anderen BIAS in REF </a:t>
            </a:r>
          </a:p>
          <a:p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 in MA haben, dann ist der Flächenanteil "1" und wird wegen der </a:t>
            </a:r>
          </a:p>
          <a:p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starken Signifikanz verdoppelt. Maximal kann man also 2 Punkte pro </a:t>
            </a:r>
          </a:p>
          <a:p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Modellregion erreichen.</a:t>
            </a:r>
          </a:p>
          <a:p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6) Ebenso wird für die Modellregion gezählt, welchen Flächenanteil die </a:t>
            </a:r>
          </a:p>
          <a:p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signifikanten Orte (</a:t>
            </a:r>
            <a:r>
              <a:rPr lang="de-DE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lon,lat</a:t>
            </a: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ausmachen. Der Flächenanteil kann auch hier </a:t>
            </a:r>
          </a:p>
          <a:p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maximal "1" sein, aber die Punktzahl wird nicht mehr verdoppelt. Man </a:t>
            </a:r>
          </a:p>
          <a:p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kann also maximal 1 Punkt pro Modellregion erreichen, wenn alle Orte </a:t>
            </a:r>
          </a:p>
          <a:p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 signifikante Änderung zeigen.</a:t>
            </a:r>
          </a:p>
          <a:p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7) Sind die Flächenanteile der signifikanten Orte in einer Modellregion </a:t>
            </a:r>
          </a:p>
          <a:p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sogar kleiner als 0.4, dann wird davon ausgegangen, dass keine spürbare, </a:t>
            </a:r>
          </a:p>
          <a:p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großräumige Verbesserung / Verschlechterung auftritt. Die Punktzahl ist </a:t>
            </a:r>
          </a:p>
          <a:p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dann null.</a:t>
            </a:r>
          </a:p>
          <a:p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8) Die Punkte werden positiv oder negativ gewertet, wenn der Mittelwerte </a:t>
            </a:r>
          </a:p>
          <a:p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Verteilung des BIAS in MA kleiner oder größer ist als in REF.</a:t>
            </a:r>
          </a:p>
          <a:p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9) Dies wird für 4 Saisons und verschiedene Parameter gemacht. Damit </a:t>
            </a:r>
          </a:p>
          <a:p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kann man maximal 2*4*</a:t>
            </a:r>
            <a:r>
              <a:rPr lang="de-DE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AnzahlVariablen</a:t>
            </a: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Punkte erreichen, sogenannte </a:t>
            </a:r>
          </a:p>
          <a:p>
            <a:r>
              <a:rPr lang="de-DE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ScorePoints</a:t>
            </a: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</a:t>
            </a: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6813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46c6f25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46c6f25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7202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4332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8412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191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 descr="Schmuckbild ohne inhaltlichen Bezug zum Vortrag." title="Schmuckbild"/>
          <p:cNvSpPr>
            <a:spLocks noGrp="1"/>
          </p:cNvSpPr>
          <p:nvPr>
            <p:ph type="pic" sz="quarter" idx="13" hasCustomPrompt="1"/>
          </p:nvPr>
        </p:nvSpPr>
        <p:spPr>
          <a:xfrm>
            <a:off x="468313" y="915988"/>
            <a:ext cx="8207375" cy="3600450"/>
          </a:xfrm>
          <a:solidFill>
            <a:schemeClr val="bg2"/>
          </a:solidFill>
        </p:spPr>
        <p:txBody>
          <a:bodyPr anchor="t" anchorCtr="1"/>
          <a:lstStyle>
            <a:lvl1pPr marL="0" indent="0" algn="ctr">
              <a:buFontTx/>
              <a:buNone/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Platzhalter für (Titel-) Bild, durch Klicken auf Symbol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287" y="3984374"/>
            <a:ext cx="8353425" cy="651784"/>
          </a:xfrm>
          <a:solidFill>
            <a:schemeClr val="bg1"/>
          </a:solidFill>
        </p:spPr>
        <p:txBody>
          <a:bodyPr tIns="144000" bIns="90000" anchor="b"/>
          <a:lstStyle>
            <a:lvl1pPr algn="ctr">
              <a:defRPr sz="3000"/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61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Info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4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8353425" cy="387798"/>
          </a:xfrm>
        </p:spPr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1369219"/>
            <a:ext cx="8353424" cy="314721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Platzhalter durch Klick auf ein Icon füllen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95288" y="4259069"/>
            <a:ext cx="8353424" cy="257369"/>
          </a:xfrm>
          <a:solidFill>
            <a:schemeClr val="bg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 algn="r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In diesem Textfeld können Sie die Abbildung/Chart kurz erläutern.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/>
              <a:t>05.09.2024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C. Steger - News CLM Community - COSMO GM 2024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F26A680-60EF-4233-BD5F-015228D1A90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0437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aktenbox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417671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2" name="Faktenbox Überschrift"/>
          <p:cNvSpPr txBox="1"/>
          <p:nvPr userDrawn="1"/>
        </p:nvSpPr>
        <p:spPr>
          <a:xfrm>
            <a:off x="6782584" y="3317714"/>
            <a:ext cx="1985177" cy="2769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de-DE" b="1" dirty="0">
                <a:solidFill>
                  <a:srgbClr val="D1051B"/>
                </a:solidFill>
              </a:rPr>
              <a:t>FAKTEN</a:t>
            </a:r>
            <a:endParaRPr lang="de-DE" dirty="0"/>
          </a:p>
        </p:txBody>
      </p:sp>
      <p:sp>
        <p:nvSpPr>
          <p:cNvPr id="4" name="Faktenbox Inhalt"/>
          <p:cNvSpPr>
            <a:spLocks noGrp="1"/>
          </p:cNvSpPr>
          <p:nvPr>
            <p:ph type="body" sz="quarter" idx="13" hasCustomPrompt="1"/>
          </p:nvPr>
        </p:nvSpPr>
        <p:spPr>
          <a:xfrm>
            <a:off x="4686685" y="3618523"/>
            <a:ext cx="4062027" cy="897914"/>
          </a:xfrm>
        </p:spPr>
        <p:txBody>
          <a:bodyPr/>
          <a:lstStyle>
            <a:lvl1pPr marL="0" indent="0" algn="r">
              <a:buNone/>
              <a:defRPr baseline="0"/>
            </a:lvl1pPr>
          </a:lstStyle>
          <a:p>
            <a:pPr lvl="0"/>
            <a:r>
              <a:rPr lang="de-DE" dirty="0"/>
              <a:t>Fakten-/Zitat durch klicken eingeben</a:t>
            </a:r>
          </a:p>
        </p:txBody>
      </p:sp>
      <p:pic>
        <p:nvPicPr>
          <p:cNvPr id="10" name="Faktenbox Schmuckbalk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396" y="3363913"/>
            <a:ext cx="136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05.09.2024</a:t>
            </a:r>
            <a:endParaRPr lang="en-GB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C. Steger - News CLM Community - COSMO GM 2024</a:t>
            </a:r>
            <a:endParaRPr lang="en-GB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26A680-60EF-4233-BD5F-015228D1A90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56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1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aktenbox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1369219"/>
            <a:ext cx="3027326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pic>
        <p:nvPicPr>
          <p:cNvPr id="13" name="Schmuckbild Infokasten Hintergrun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t="4981" r="5607" b="18337"/>
          <a:stretch/>
        </p:blipFill>
        <p:spPr bwMode="auto">
          <a:xfrm>
            <a:off x="3422613" y="1251799"/>
            <a:ext cx="5344206" cy="33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Info Überschrift"/>
          <p:cNvSpPr txBox="1"/>
          <p:nvPr userDrawn="1"/>
        </p:nvSpPr>
        <p:spPr>
          <a:xfrm>
            <a:off x="3549391" y="1445740"/>
            <a:ext cx="1022610" cy="40011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l"/>
            <a:r>
              <a:rPr lang="de-DE" sz="2600" b="0" dirty="0">
                <a:solidFill>
                  <a:schemeClr val="bg1"/>
                </a:solidFill>
                <a:latin typeface="+mj-lt"/>
              </a:rPr>
              <a:t>INFO</a:t>
            </a:r>
          </a:p>
        </p:txBody>
      </p:sp>
      <p:sp>
        <p:nvSpPr>
          <p:cNvPr id="17" name="Info Inhalt"/>
          <p:cNvSpPr>
            <a:spLocks noGrp="1"/>
          </p:cNvSpPr>
          <p:nvPr>
            <p:ph type="body" sz="quarter" idx="14" hasCustomPrompt="1"/>
          </p:nvPr>
        </p:nvSpPr>
        <p:spPr>
          <a:xfrm>
            <a:off x="3568847" y="1965324"/>
            <a:ext cx="5106841" cy="255111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Fakten als Text eingeben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05.09.2024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C. Steger - News CLM Community - COSMO GM 2024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F26A680-60EF-4233-BD5F-015228D1A90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677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da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395286" y="864000"/>
            <a:ext cx="5040000" cy="360099"/>
          </a:xfrm>
        </p:spPr>
        <p:txBody>
          <a:bodyPr/>
          <a:lstStyle/>
          <a:p>
            <a:r>
              <a:rPr lang="de-DE" sz="2600" dirty="0">
                <a:latin typeface="+mj-lt"/>
              </a:rPr>
              <a:t>Ihr Ansprechpartner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1543050"/>
            <a:ext cx="5040000" cy="29733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318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Hans Mustermann</a:t>
            </a:r>
          </a:p>
          <a:p>
            <a:pPr lvl="0"/>
            <a:r>
              <a:rPr lang="de-DE" dirty="0"/>
              <a:t>Referat XX </a:t>
            </a:r>
            <a:r>
              <a:rPr lang="de-DE" dirty="0" err="1"/>
              <a:t>XX</a:t>
            </a:r>
            <a:endParaRPr lang="de-DE" dirty="0"/>
          </a:p>
          <a:p>
            <a:pPr lvl="0"/>
            <a:r>
              <a:rPr lang="de-DE" dirty="0"/>
              <a:t>Blindtextstraße 135</a:t>
            </a:r>
          </a:p>
          <a:p>
            <a:pPr lvl="0"/>
            <a:r>
              <a:rPr lang="de-DE" dirty="0"/>
              <a:t>12345 Musterstadt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hans.mustermann@dwd.de</a:t>
            </a:r>
          </a:p>
          <a:p>
            <a:pPr lvl="0"/>
            <a:r>
              <a:rPr lang="de-DE" dirty="0"/>
              <a:t>Tel.: +49 (0) 6789 / 10 11 -12</a:t>
            </a:r>
          </a:p>
        </p:txBody>
      </p:sp>
      <p:pic>
        <p:nvPicPr>
          <p:cNvPr id="10" name="Schmuckbild" descr="Das Bild soll zur Kontaktaufnahme anregen und zeigt Tippende Finger auf einem Laptop, Eine Hand an einem Telefonhörer und eine Dame beim Telefonieren." title="Schmuckbild zur Kontaktaufnah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77" y="915988"/>
            <a:ext cx="2776711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05.09.2024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C. Steger - News CLM Community - COSMO GM 2024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26A680-60EF-4233-BD5F-015228D1A90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809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05.09.2024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Steger - News CLM Community - COSMO GM 2024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680-60EF-4233-BD5F-015228D1A90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35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287" y="2216974"/>
            <a:ext cx="8353425" cy="415498"/>
          </a:xfrm>
        </p:spPr>
        <p:txBody>
          <a:bodyPr anchor="b"/>
          <a:lstStyle>
            <a:lvl1pPr algn="ctr">
              <a:defRPr sz="3000"/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8149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Untertitelmasters durch Klicken bearbeiten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05.09.2024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Steger - News CLM Community - COSMO GM 2024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680-60EF-4233-BD5F-015228D1A90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32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8353425" cy="360099"/>
          </a:xfrm>
        </p:spPr>
        <p:txBody>
          <a:bodyPr/>
          <a:lstStyle>
            <a:lvl1pPr>
              <a:defRPr sz="2600"/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8353426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05.09.2024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Steger - News CLM Community - COSMO GM 2024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680-60EF-4233-BD5F-015228D1A90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65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8353426" cy="3147219"/>
          </a:xfrm>
          <a:prstGeom prst="rect">
            <a:avLst/>
          </a:prstGeom>
        </p:spPr>
        <p:txBody>
          <a:bodyPr numCol="2">
            <a:normAutofit/>
          </a:bodyPr>
          <a:lstStyle>
            <a:lvl1pPr>
              <a:defRPr sz="1800" baseline="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zweispaltig eingeben.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05.09.2024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Steger - News CLM Community - COSMO GM 2024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680-60EF-4233-BD5F-015228D1A90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30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. Raster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7560713" cy="360099"/>
          </a:xfrm>
        </p:spPr>
        <p:txBody>
          <a:bodyPr/>
          <a:lstStyle>
            <a:lvl1pPr>
              <a:defRPr sz="2600"/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756071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pic>
        <p:nvPicPr>
          <p:cNvPr id="10" name="Schmuckbild" descr="Ein breiter Balken am rechten Rand der Präsentation, der von oben nach unten aus Linien aufgebaut ist. Oben sind die Linien hellblau und verlaufen dann nach unten hin nach Weiß. " title="Schmuckbild Rasterbalk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000" y="864000"/>
            <a:ext cx="1047872" cy="36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05.09.2024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Steger - News CLM Community - COSMO GM 2024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680-60EF-4233-BD5F-015228D1A90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96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8353426" cy="24407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3810000"/>
            <a:ext cx="8353425" cy="720000"/>
          </a:xfr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Setzen Sie hier ein Fazit oder die Kernaussage der Folie ein.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05.09.2024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C. Steger - News CLM Community - COSMO GM 2024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26A680-60EF-4233-BD5F-015228D1A90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33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9" y="1369219"/>
            <a:ext cx="4119562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49" y="1369219"/>
            <a:ext cx="411956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05.09.2024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Steger - News CLM Community - COSMO GM 2024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680-60EF-4233-BD5F-015228D1A90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85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gleich 1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4176713" cy="36009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Vergleich 1</a:t>
            </a:r>
          </a:p>
        </p:txBody>
      </p:sp>
      <p:sp>
        <p:nvSpPr>
          <p:cNvPr id="3" name="Inhalt 1"/>
          <p:cNvSpPr>
            <a:spLocks noGrp="1"/>
          </p:cNvSpPr>
          <p:nvPr>
            <p:ph sz="half" idx="1" hasCustomPrompt="1"/>
          </p:nvPr>
        </p:nvSpPr>
        <p:spPr>
          <a:xfrm>
            <a:off x="395289" y="1369219"/>
            <a:ext cx="4119562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10" name="Vergleich 2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864000"/>
            <a:ext cx="4118400" cy="360000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Vergleich 2</a:t>
            </a:r>
          </a:p>
        </p:txBody>
      </p:sp>
      <p:sp>
        <p:nvSpPr>
          <p:cNvPr id="4" name="Inhalt 2"/>
          <p:cNvSpPr>
            <a:spLocks noGrp="1"/>
          </p:cNvSpPr>
          <p:nvPr>
            <p:ph sz="half" idx="2" hasCustomPrompt="1"/>
          </p:nvPr>
        </p:nvSpPr>
        <p:spPr>
          <a:xfrm>
            <a:off x="4629149" y="1369219"/>
            <a:ext cx="411956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05.09.2024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Steger - News CLM Community - COSMO GM 2024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680-60EF-4233-BD5F-015228D1A90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55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Inhalt u.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95288" y="864000"/>
            <a:ext cx="3183732" cy="387798"/>
          </a:xfrm>
        </p:spPr>
        <p:txBody>
          <a:bodyPr/>
          <a:lstStyle/>
          <a:p>
            <a:r>
              <a:rPr lang="de-DE" dirty="0"/>
              <a:t>Folientitel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8" y="1543049"/>
            <a:ext cx="3183731" cy="2973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8" name="Bildplatzhalter 6" descr="Schmuckbild ohne inhaltlichen Bezug zum Vortrag." title="Schmuckbild"/>
          <p:cNvSpPr>
            <a:spLocks noGrp="1"/>
          </p:cNvSpPr>
          <p:nvPr>
            <p:ph type="pic" sz="quarter" idx="13"/>
          </p:nvPr>
        </p:nvSpPr>
        <p:spPr>
          <a:xfrm>
            <a:off x="3887390" y="864000"/>
            <a:ext cx="4861323" cy="3652438"/>
          </a:xfrm>
          <a:solidFill>
            <a:schemeClr val="bg2"/>
          </a:solidFill>
        </p:spPr>
        <p:txBody>
          <a:bodyPr anchor="t" anchorCtr="1">
            <a:normAutofit/>
          </a:bodyPr>
          <a:lstStyle>
            <a:lvl1pPr marL="0" indent="0" algn="ctr">
              <a:buFontTx/>
              <a:buNone/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887388" y="4259069"/>
            <a:ext cx="4861323" cy="257369"/>
          </a:xfrm>
          <a:solidFill>
            <a:schemeClr val="bg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 algn="r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In diesem Textfeld können Sie die Abbildung kurz erläutern.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/>
              <a:t>05.09.2024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C. Steger - News CLM Community - COSMO GM 2024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F26A680-60EF-4233-BD5F-015228D1A90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3528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WD-Logo" descr="Wort-Bild-Marke des Deutschen Wetterdienst. Wetter und Klima aus einer Hand." title="DWD-Logo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387610" y="144000"/>
            <a:ext cx="1612390" cy="432000"/>
          </a:xfrm>
          <a:prstGeom prst="rect">
            <a:avLst/>
          </a:prstGeom>
        </p:spPr>
      </p:pic>
      <p:cxnSp>
        <p:nvCxnSpPr>
          <p:cNvPr id="10" name="Inhalt beginnt" descr="Ab hier sollte der Inhalt der Folie beginnen." title="Horizontale Linie"/>
          <p:cNvCxnSpPr/>
          <p:nvPr userDrawn="1"/>
        </p:nvCxnSpPr>
        <p:spPr>
          <a:xfrm>
            <a:off x="144000" y="720000"/>
            <a:ext cx="8856000" cy="0"/>
          </a:xfrm>
          <a:prstGeom prst="line">
            <a:avLst/>
          </a:prstGeom>
          <a:ln w="127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platzhalter"/>
          <p:cNvSpPr>
            <a:spLocks noGrp="1"/>
          </p:cNvSpPr>
          <p:nvPr>
            <p:ph type="title"/>
          </p:nvPr>
        </p:nvSpPr>
        <p:spPr>
          <a:xfrm>
            <a:off x="395287" y="864000"/>
            <a:ext cx="8353425" cy="360099"/>
          </a:xfrm>
          <a:prstGeom prst="rect">
            <a:avLst/>
          </a:prstGeom>
        </p:spPr>
        <p:txBody>
          <a:bodyPr vert="horz" wrap="square" lIns="72000" tIns="0" rIns="72000" bIns="0" rtlCol="0" anchor="t" anchorCtr="0">
            <a:spAutoFit/>
          </a:bodyPr>
          <a:lstStyle/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3" name="Textplatzhalter"/>
          <p:cNvSpPr>
            <a:spLocks noGrp="1"/>
          </p:cNvSpPr>
          <p:nvPr>
            <p:ph type="body" idx="1"/>
          </p:nvPr>
        </p:nvSpPr>
        <p:spPr>
          <a:xfrm>
            <a:off x="395287" y="1370014"/>
            <a:ext cx="8353425" cy="3150724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marL="352425" marR="0" lvl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durch Klicken hinzufügen</a:t>
            </a:r>
          </a:p>
          <a:p>
            <a:pPr marL="692150" marR="0" lvl="1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Zweite Ebene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Dritte Ebene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Vierte Ebene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Fünfte Ebene</a:t>
            </a:r>
          </a:p>
        </p:txBody>
      </p:sp>
      <p:cxnSp>
        <p:nvCxnSpPr>
          <p:cNvPr id="12" name="Inhalt endet" descr="Ab hier sollte der Inhalt der Folie beginnen." title="Horizontale Linie"/>
          <p:cNvCxnSpPr/>
          <p:nvPr userDrawn="1"/>
        </p:nvCxnSpPr>
        <p:spPr>
          <a:xfrm>
            <a:off x="144000" y="4658928"/>
            <a:ext cx="8856000" cy="0"/>
          </a:xfrm>
          <a:prstGeom prst="line">
            <a:avLst/>
          </a:prstGeom>
          <a:ln w="127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undesadler" descr="Bundesadler_kleiner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001" y="4732620"/>
            <a:ext cx="309177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144451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05.09.2024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2388476" y="4767263"/>
            <a:ext cx="400444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C. Steger - News CLM Community - COSMO GM 2024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6A680-60EF-4233-BD5F-015228D1A902}" type="slidenum">
              <a:rPr lang="en-GB" smtClean="0"/>
              <a:t>‹Nr.›</a:t>
            </a:fld>
            <a:endParaRPr lang="en-GB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69"/>
            <a:ext cx="3576483" cy="73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6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2" r:id="rId3"/>
    <p:sldLayoutId id="2147483671" r:id="rId4"/>
    <p:sldLayoutId id="2147483678" r:id="rId5"/>
    <p:sldLayoutId id="2147483675" r:id="rId6"/>
    <p:sldLayoutId id="2147483664" r:id="rId7"/>
    <p:sldLayoutId id="2147483677" r:id="rId8"/>
    <p:sldLayoutId id="2147483669" r:id="rId9"/>
    <p:sldLayoutId id="2147483673" r:id="rId10"/>
    <p:sldLayoutId id="2147483672" r:id="rId11"/>
    <p:sldLayoutId id="2147483676" r:id="rId12"/>
    <p:sldLayoutId id="2147483674" r:id="rId13"/>
    <p:sldLayoutId id="2147483679" r:id="rId14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2425" marR="0" indent="-352425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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92150" marR="0" indent="-26035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577" userDrawn="1">
          <p15:clr>
            <a:srgbClr val="F26B43"/>
          </p15:clr>
        </p15:guide>
        <p15:guide id="3" orient="horz" pos="2867" userDrawn="1">
          <p15:clr>
            <a:srgbClr val="F26B43"/>
          </p15:clr>
        </p15:guide>
        <p15:guide id="4" pos="5511" userDrawn="1">
          <p15:clr>
            <a:srgbClr val="F26B43"/>
          </p15:clr>
        </p15:guide>
        <p15:guide id="5" pos="249" userDrawn="1">
          <p15:clr>
            <a:srgbClr val="F26B43"/>
          </p15:clr>
        </p15:guide>
        <p15:guide id="6" pos="5465" userDrawn="1">
          <p15:clr>
            <a:srgbClr val="F26B43"/>
          </p15:clr>
        </p15:guide>
        <p15:guide id="7" pos="2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con-support@cosmo-model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520019" y="1451610"/>
            <a:ext cx="6103962" cy="2123658"/>
          </a:xfrm>
          <a:prstGeom prst="rect">
            <a:avLst/>
          </a:prstGeom>
          <a:noFill/>
          <a:ln w="25400" cap="rnd" cmpd="sng">
            <a:noFill/>
          </a:ln>
          <a:effectLst>
            <a:outerShdw blurRad="101600" dist="254000" dir="3600000" sx="102000" sy="102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GB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algn="ctr"/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News CLM Community </a:t>
            </a:r>
          </a:p>
          <a:p>
            <a:pPr algn="ctr"/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COSMO General Meeting 2024</a:t>
            </a:r>
          </a:p>
          <a:p>
            <a:pPr algn="ctr"/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05 September 2024</a:t>
            </a: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Offenbach, Germany</a:t>
            </a:r>
          </a:p>
          <a:p>
            <a:pPr algn="ctr"/>
            <a:endParaRPr lang="en-GB" sz="120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36489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6D3A53C-1EC1-4F9E-A2DD-A2B2AECEC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05.09.2024</a:t>
            </a:r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9C7728D-5941-4E6A-B794-5C5BB12C3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Steger - News CLM Community - COSMO GM 2024</a:t>
            </a:r>
            <a:endParaRPr lang="en-GB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1225ED8-B35A-43CB-BE26-092CF8DD8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680-60EF-4233-BD5F-015228D1A902}" type="slidenum">
              <a:rPr lang="en-GB" smtClean="0"/>
              <a:t>10</a:t>
            </a:fld>
            <a:endParaRPr lang="en-GB"/>
          </a:p>
        </p:txBody>
      </p:sp>
      <p:sp>
        <p:nvSpPr>
          <p:cNvPr id="9" name="Titel 10">
            <a:extLst>
              <a:ext uri="{FF2B5EF4-FFF2-40B4-BE49-F238E27FC236}">
                <a16:creationId xmlns:a16="http://schemas.microsoft.com/office/drawing/2014/main" id="{80B041F9-7D9B-4F84-B26E-339A5C27C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864000"/>
            <a:ext cx="7665637" cy="360099"/>
          </a:xfrm>
        </p:spPr>
        <p:txBody>
          <a:bodyPr/>
          <a:lstStyle/>
          <a:p>
            <a:r>
              <a:rPr lang="en-GB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LiMMo</a:t>
            </a:r>
            <a:r>
              <a:rPr lang="en-GB" noProof="0" dirty="0">
                <a:latin typeface="Calibri" panose="020F0502020204030204" pitchFamily="34" charset="0"/>
                <a:cs typeface="Calibri" panose="020F0502020204030204" pitchFamily="34" charset="0"/>
              </a:rPr>
              <a:t> – Linear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meta-model optimization</a:t>
            </a:r>
            <a:endParaRPr lang="en-GB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96786D1E-DD59-4875-AE27-E244350790C3}"/>
              </a:ext>
            </a:extLst>
          </p:cNvPr>
          <p:cNvSpPr txBox="1">
            <a:spLocks/>
          </p:cNvSpPr>
          <p:nvPr/>
        </p:nvSpPr>
        <p:spPr>
          <a:xfrm>
            <a:off x="161019" y="1297580"/>
            <a:ext cx="5075999" cy="3163729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1400" dirty="0">
                <a:cs typeface="Calibri" panose="020F0502020204030204" pitchFamily="34" charset="0"/>
              </a:rPr>
              <a:t>Not really possible to find the optimal configuration with dynamical test simulations (time, computing resources)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400" dirty="0">
                <a:cs typeface="Calibri" panose="020F0502020204030204" pitchFamily="34" charset="0"/>
              </a:rPr>
              <a:t>Objective calibration methods are available (e.g. </a:t>
            </a:r>
            <a:r>
              <a:rPr lang="en-GB" sz="1400" dirty="0" err="1">
                <a:cs typeface="Calibri" panose="020F0502020204030204" pitchFamily="34" charset="0"/>
              </a:rPr>
              <a:t>Bellprat</a:t>
            </a:r>
            <a:r>
              <a:rPr lang="en-GB" sz="1400" dirty="0">
                <a:cs typeface="Calibri" panose="020F0502020204030204" pitchFamily="34" charset="0"/>
              </a:rPr>
              <a:t> method, PP CALMO), but too many dynamical simulations are required when number of parameters increases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400" dirty="0">
                <a:cs typeface="Calibri" panose="020F0502020204030204" pitchFamily="34" charset="0"/>
              </a:rPr>
              <a:t>Simpler (linear) meta model (</a:t>
            </a:r>
            <a:r>
              <a:rPr lang="en-GB" sz="1400" dirty="0" err="1">
                <a:cs typeface="Calibri" panose="020F0502020204030204" pitchFamily="34" charset="0"/>
              </a:rPr>
              <a:t>LiMMo</a:t>
            </a:r>
            <a:r>
              <a:rPr lang="en-GB" sz="1400" dirty="0">
                <a:cs typeface="Calibri" panose="020F0502020204030204" pitchFamily="34" charset="0"/>
              </a:rPr>
              <a:t>) was developed by colleagues from BTU/Hereon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400" dirty="0">
                <a:cs typeface="Calibri" panose="020F0502020204030204" pitchFamily="34" charset="0"/>
              </a:rPr>
              <a:t>Compute spatial RMSE for all variables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400" dirty="0">
                <a:cs typeface="Calibri" panose="020F0502020204030204" pitchFamily="34" charset="0"/>
              </a:rPr>
              <a:t>Combine them into a weighted norm </a:t>
            </a:r>
            <a:r>
              <a:rPr lang="en-GB" sz="1400" dirty="0">
                <a:cs typeface="Calibri" panose="020F0502020204030204" pitchFamily="34" charset="0"/>
                <a:sym typeface="Wingdings" panose="05000000000000000000" pitchFamily="2" charset="2"/>
              </a:rPr>
              <a:t> minimize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400" dirty="0">
                <a:cs typeface="Calibri" panose="020F0502020204030204" pitchFamily="34" charset="0"/>
                <a:sym typeface="Wingdings" panose="05000000000000000000" pitchFamily="2" charset="2"/>
              </a:rPr>
              <a:t>Finding the optimal set for 10-15 parameters takes 5 minutes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400" dirty="0">
                <a:cs typeface="Calibri" panose="020F0502020204030204" pitchFamily="34" charset="0"/>
                <a:sym typeface="Wingdings" panose="05000000000000000000" pitchFamily="2" charset="2"/>
              </a:rPr>
              <a:t>Good accuracy, but not as good as more sophisticated methods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700" dirty="0"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700" dirty="0"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E034E0F-C9C5-429E-84F8-D4BA5A58E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018" y="1200559"/>
            <a:ext cx="3807392" cy="2592199"/>
          </a:xfrm>
          <a:prstGeom prst="rect">
            <a:avLst/>
          </a:prstGeom>
        </p:spPr>
      </p:pic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CB824F7C-5138-465F-A324-678FADCCE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273" y="3718862"/>
            <a:ext cx="3504137" cy="9204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Yearly-averaged RMSEs to observations for linear meta-model (red shapes) and corresponding ICON-CLM </a:t>
            </a:r>
            <a:r>
              <a:rPr lang="en-GB" sz="1400" dirty="0">
                <a:solidFill>
                  <a:schemeClr val="tx1"/>
                </a:solidFill>
              </a:rPr>
              <a:t>simulations (blue shapes).</a:t>
            </a:r>
            <a:endParaRPr lang="en-GB" sz="1400" noProof="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670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6D3A53C-1EC1-4F9E-A2DD-A2B2AECEC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05.09.2024</a:t>
            </a:r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9C7728D-5941-4E6A-B794-5C5BB12C3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8476" y="4767263"/>
            <a:ext cx="4004441" cy="274637"/>
          </a:xfrm>
        </p:spPr>
        <p:txBody>
          <a:bodyPr/>
          <a:lstStyle/>
          <a:p>
            <a:r>
              <a:rPr lang="en-US"/>
              <a:t>C. Steger - News CLM Community - COSMO GM 2024</a:t>
            </a:r>
            <a:endParaRPr lang="en-GB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1225ED8-B35A-43CB-BE26-092CF8DD8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680-60EF-4233-BD5F-015228D1A902}" type="slidenum">
              <a:rPr lang="en-GB" smtClean="0"/>
              <a:t>11</a:t>
            </a:fld>
            <a:endParaRPr lang="en-GB"/>
          </a:p>
        </p:txBody>
      </p:sp>
      <p:sp>
        <p:nvSpPr>
          <p:cNvPr id="9" name="Titel 10">
            <a:extLst>
              <a:ext uri="{FF2B5EF4-FFF2-40B4-BE49-F238E27FC236}">
                <a16:creationId xmlns:a16="http://schemas.microsoft.com/office/drawing/2014/main" id="{80B041F9-7D9B-4F84-B26E-339A5C27C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864000"/>
            <a:ext cx="7665637" cy="360099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Comparison latent heat flux</a:t>
            </a:r>
            <a:endParaRPr lang="en-GB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11">
            <a:extLst>
              <a:ext uri="{FF2B5EF4-FFF2-40B4-BE49-F238E27FC236}">
                <a16:creationId xmlns:a16="http://schemas.microsoft.com/office/drawing/2014/main" id="{FD2E8699-52A9-4E63-A3B7-3BD712A62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545" y="1044049"/>
            <a:ext cx="561372" cy="3492760"/>
          </a:xfrm>
          <a:prstGeom prst="rect">
            <a:avLst/>
          </a:prstGeom>
        </p:spPr>
      </p:pic>
      <p:pic>
        <p:nvPicPr>
          <p:cNvPr id="27" name="Picture 7">
            <a:extLst>
              <a:ext uri="{FF2B5EF4-FFF2-40B4-BE49-F238E27FC236}">
                <a16:creationId xmlns:a16="http://schemas.microsoft.com/office/drawing/2014/main" id="{64EF30AA-C582-4FB6-9692-EB02FDA70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655" y="1234982"/>
            <a:ext cx="2736832" cy="2750795"/>
          </a:xfrm>
          <a:prstGeom prst="rect">
            <a:avLst/>
          </a:prstGeom>
        </p:spPr>
      </p:pic>
      <p:pic>
        <p:nvPicPr>
          <p:cNvPr id="28" name="Picture 9">
            <a:extLst>
              <a:ext uri="{FF2B5EF4-FFF2-40B4-BE49-F238E27FC236}">
                <a16:creationId xmlns:a16="http://schemas.microsoft.com/office/drawing/2014/main" id="{56E718FF-A913-48A2-AB4E-8D7902082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0696" y="1241012"/>
            <a:ext cx="2668129" cy="2681638"/>
          </a:xfrm>
          <a:prstGeom prst="rect">
            <a:avLst/>
          </a:prstGeom>
        </p:spPr>
      </p:pic>
      <p:sp>
        <p:nvSpPr>
          <p:cNvPr id="31" name="TextBox 14">
            <a:extLst>
              <a:ext uri="{FF2B5EF4-FFF2-40B4-BE49-F238E27FC236}">
                <a16:creationId xmlns:a16="http://schemas.microsoft.com/office/drawing/2014/main" id="{7C295C14-0457-4B40-849A-15AC0599B1D1}"/>
              </a:ext>
            </a:extLst>
          </p:cNvPr>
          <p:cNvSpPr txBox="1"/>
          <p:nvPr/>
        </p:nvSpPr>
        <p:spPr>
          <a:xfrm>
            <a:off x="989596" y="3896117"/>
            <a:ext cx="309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Best expert-tuning configuration</a:t>
            </a:r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id="{D1EDE4E0-2377-47A5-AFD6-F31C0C10C80F}"/>
              </a:ext>
            </a:extLst>
          </p:cNvPr>
          <p:cNvSpPr txBox="1"/>
          <p:nvPr/>
        </p:nvSpPr>
        <p:spPr>
          <a:xfrm>
            <a:off x="4546946" y="3945011"/>
            <a:ext cx="2355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LiMMo</a:t>
            </a:r>
            <a:r>
              <a:rPr lang="en-US" b="1" dirty="0"/>
              <a:t> optimized configuration</a:t>
            </a:r>
          </a:p>
        </p:txBody>
      </p:sp>
    </p:spTree>
    <p:extLst>
      <p:ext uri="{BB962C8B-B14F-4D97-AF65-F5344CB8AC3E}">
        <p14:creationId xmlns:p14="http://schemas.microsoft.com/office/powerpoint/2010/main" val="279015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6D3A53C-1EC1-4F9E-A2DD-A2B2AECEC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05.09.2024</a:t>
            </a:r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9C7728D-5941-4E6A-B794-5C5BB12C3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8476" y="4767263"/>
            <a:ext cx="4004441" cy="274637"/>
          </a:xfrm>
        </p:spPr>
        <p:txBody>
          <a:bodyPr/>
          <a:lstStyle/>
          <a:p>
            <a:r>
              <a:rPr lang="en-US"/>
              <a:t>C. Steger - News CLM Community - COSMO GM 2024</a:t>
            </a:r>
            <a:endParaRPr lang="en-GB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1225ED8-B35A-43CB-BE26-092CF8DD8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680-60EF-4233-BD5F-015228D1A902}" type="slidenum">
              <a:rPr lang="en-GB" smtClean="0"/>
              <a:t>12</a:t>
            </a:fld>
            <a:endParaRPr lang="en-GB"/>
          </a:p>
        </p:txBody>
      </p:sp>
      <p:sp>
        <p:nvSpPr>
          <p:cNvPr id="9" name="Titel 10">
            <a:extLst>
              <a:ext uri="{FF2B5EF4-FFF2-40B4-BE49-F238E27FC236}">
                <a16:creationId xmlns:a16="http://schemas.microsoft.com/office/drawing/2014/main" id="{80B041F9-7D9B-4F84-B26E-339A5C27C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50" y="867691"/>
            <a:ext cx="2347913" cy="360099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Final results </a:t>
            </a:r>
            <a:endParaRPr lang="en-GB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FB38B99D-DF9B-4D4B-8A24-03A0D285E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91" y="975211"/>
            <a:ext cx="5907692" cy="17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5648DD8C-AA89-466C-8FA4-2F5E51E37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775" y="2813345"/>
            <a:ext cx="5852408" cy="17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28BAE141-087C-4A74-9D4B-FB17B152C38D}"/>
              </a:ext>
            </a:extLst>
          </p:cNvPr>
          <p:cNvSpPr txBox="1">
            <a:spLocks/>
          </p:cNvSpPr>
          <p:nvPr/>
        </p:nvSpPr>
        <p:spPr>
          <a:xfrm>
            <a:off x="-77020" y="1231481"/>
            <a:ext cx="5075999" cy="3163729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700" dirty="0"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700" dirty="0"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C3027923-C2C0-46C0-89AE-62F5708E2FCA}"/>
              </a:ext>
            </a:extLst>
          </p:cNvPr>
          <p:cNvSpPr txBox="1">
            <a:spLocks/>
          </p:cNvSpPr>
          <p:nvPr/>
        </p:nvSpPr>
        <p:spPr>
          <a:xfrm>
            <a:off x="87629" y="1830211"/>
            <a:ext cx="2975146" cy="2407778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C2I250c = initial NWP set up HWSD2.0, W_SO-</a:t>
            </a:r>
            <a:r>
              <a:rPr lang="en-GB" sz="1600" b="1" dirty="0" err="1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clim</a:t>
            </a:r>
            <a:r>
              <a:rPr lang="en-GB" sz="1600" b="1" dirty="0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 init., Merit Orography</a:t>
            </a:r>
          </a:p>
          <a:p>
            <a:pPr marL="0" indent="0">
              <a:buNone/>
            </a:pPr>
            <a:r>
              <a:rPr lang="en-GB" sz="1600" b="1" dirty="0">
                <a:cs typeface="Calibri" panose="020F0502020204030204" pitchFamily="34" charset="0"/>
                <a:sym typeface="Wingdings" panose="05000000000000000000" pitchFamily="2" charset="2"/>
              </a:rPr>
              <a:t>C2I268c = winner “expert tuning”, latent heat flux bias over sea</a:t>
            </a:r>
          </a:p>
          <a:p>
            <a:pPr marL="0" indent="0">
              <a:buNone/>
            </a:pPr>
            <a:r>
              <a:rPr lang="en-GB" sz="1600" b="1" dirty="0">
                <a:solidFill>
                  <a:srgbClr val="00B050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C2I300c = </a:t>
            </a:r>
            <a:r>
              <a:rPr lang="en-GB" sz="1600" b="1" dirty="0" err="1">
                <a:solidFill>
                  <a:srgbClr val="00B050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LiMMo</a:t>
            </a:r>
            <a:r>
              <a:rPr lang="en-GB" sz="1600" b="1" dirty="0">
                <a:solidFill>
                  <a:srgbClr val="00B050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, dt = 120s</a:t>
            </a:r>
          </a:p>
          <a:p>
            <a:pPr marL="0" indent="0">
              <a:buNone/>
            </a:pPr>
            <a:r>
              <a:rPr lang="en-GB" sz="1600" b="1" dirty="0">
                <a:solidFill>
                  <a:srgbClr val="FF9999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C2I301c = </a:t>
            </a:r>
            <a:r>
              <a:rPr lang="en-GB" sz="1600" b="1" dirty="0" err="1">
                <a:solidFill>
                  <a:srgbClr val="FF9999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LiMMo</a:t>
            </a:r>
            <a:r>
              <a:rPr lang="en-GB" sz="1600" b="1" dirty="0">
                <a:solidFill>
                  <a:srgbClr val="FF9999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, dt = 100s </a:t>
            </a:r>
          </a:p>
        </p:txBody>
      </p:sp>
    </p:spTree>
    <p:extLst>
      <p:ext uri="{BB962C8B-B14F-4D97-AF65-F5344CB8AC3E}">
        <p14:creationId xmlns:p14="http://schemas.microsoft.com/office/powerpoint/2010/main" val="1331981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7" y="1365735"/>
            <a:ext cx="8353426" cy="307291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The last dance – COSMO-CLM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Configuring a regional climate model – COPAT2 for ICON-CLM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300" b="1" noProof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goal – Contribution to CORDEX-CMIP6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Extra time - Community issues</a:t>
            </a:r>
          </a:p>
          <a:p>
            <a:pPr marL="457200" indent="-457200">
              <a:buFont typeface="+mj-lt"/>
              <a:buAutoNum type="arabicPeriod"/>
            </a:pPr>
            <a:endParaRPr lang="en-GB" sz="23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el 10"/>
          <p:cNvSpPr>
            <a:spLocks noGrp="1"/>
          </p:cNvSpPr>
          <p:nvPr>
            <p:ph type="title"/>
          </p:nvPr>
        </p:nvSpPr>
        <p:spPr>
          <a:xfrm>
            <a:off x="395287" y="864000"/>
            <a:ext cx="4176713" cy="360099"/>
          </a:xfrm>
        </p:spPr>
        <p:txBody>
          <a:bodyPr/>
          <a:lstStyle/>
          <a:p>
            <a:r>
              <a:rPr lang="en-GB" noProof="0" dirty="0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05.09.2024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680-60EF-4233-BD5F-015228D1A902}" type="slidenum">
              <a:rPr lang="en-GB" smtClean="0"/>
              <a:t>13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Steger - News CLM Community - COSMO GM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064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 idx="4294967295"/>
          </p:nvPr>
        </p:nvSpPr>
        <p:spPr>
          <a:xfrm>
            <a:off x="149478" y="776460"/>
            <a:ext cx="7003625" cy="464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120" dirty="0"/>
              <a:t>CLM Community contribution EURO-CORDEX (EUR-12)</a:t>
            </a:r>
          </a:p>
        </p:txBody>
      </p:sp>
      <p:graphicFrame>
        <p:nvGraphicFramePr>
          <p:cNvPr id="57" name="Google Shape;57;p13"/>
          <p:cNvGraphicFramePr/>
          <p:nvPr>
            <p:extLst>
              <p:ext uri="{D42A27DB-BD31-4B8C-83A1-F6EECF244321}">
                <p14:modId xmlns:p14="http://schemas.microsoft.com/office/powerpoint/2010/main" val="3203980506"/>
              </p:ext>
            </p:extLst>
          </p:nvPr>
        </p:nvGraphicFramePr>
        <p:xfrm>
          <a:off x="213360" y="1478720"/>
          <a:ext cx="6939743" cy="259991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3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7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6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7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70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72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5917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 dirty="0"/>
                        <a:t>            </a:t>
                      </a:r>
                      <a:r>
                        <a:rPr lang="fr" sz="1100" dirty="0"/>
                        <a:t> </a:t>
                      </a:r>
                      <a:r>
                        <a:rPr lang="fr" sz="1100" b="1" dirty="0"/>
                        <a:t> GCM</a:t>
                      </a:r>
                      <a:endParaRPr sz="1100" b="1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 b="1" dirty="0"/>
                        <a:t>RCM</a:t>
                      </a:r>
                      <a:endParaRPr sz="1100" b="1" dirty="0"/>
                    </a:p>
                  </a:txBody>
                  <a:tcPr marL="68575" marR="68575" marT="68575" marB="6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 b="1" dirty="0">
                          <a:solidFill>
                            <a:srgbClr val="000000"/>
                          </a:solidFill>
                        </a:rPr>
                        <a:t>EC-Earth3-Veg</a:t>
                      </a:r>
                      <a:endParaRPr sz="900" b="1" dirty="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r1i1p1f1</a:t>
                      </a:r>
                      <a:endParaRPr sz="900" b="1" dirty="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68575" marB="6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 b="1" dirty="0">
                          <a:solidFill>
                            <a:srgbClr val="000000"/>
                          </a:solidFill>
                        </a:rPr>
                        <a:t>MPI-ESM1-2-HR</a:t>
                      </a:r>
                      <a:endParaRPr sz="900" b="1" dirty="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r1i1p1f1</a:t>
                      </a:r>
                      <a:endParaRPr sz="900" b="1" dirty="0">
                        <a:solidFill>
                          <a:srgbClr val="000000"/>
                        </a:solidFill>
                      </a:endParaRP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 b="1" dirty="0">
                          <a:solidFill>
                            <a:srgbClr val="000000"/>
                          </a:solidFill>
                        </a:rPr>
                        <a:t>CNRM-ESM2-1</a:t>
                      </a:r>
                      <a:endParaRPr sz="900" b="1" dirty="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r1i1p1f2</a:t>
                      </a:r>
                      <a:endParaRPr sz="900" b="1" dirty="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68575" marB="6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 b="1" dirty="0">
                          <a:solidFill>
                            <a:srgbClr val="000000"/>
                          </a:solidFill>
                        </a:rPr>
                        <a:t>NorESM2-MM</a:t>
                      </a:r>
                      <a:endParaRPr sz="900" b="1" dirty="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r1i1p1f1</a:t>
                      </a:r>
                      <a:endParaRPr sz="900" b="1" dirty="0">
                        <a:solidFill>
                          <a:srgbClr val="000000"/>
                        </a:solidFill>
                      </a:endParaRPr>
                    </a:p>
                  </a:txBody>
                  <a:tcPr marL="21425" marR="21425" marT="21425" marB="2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 b="1" dirty="0">
                          <a:solidFill>
                            <a:srgbClr val="000000"/>
                          </a:solidFill>
                        </a:rPr>
                        <a:t>MIROC6</a:t>
                      </a:r>
                      <a:endParaRPr sz="900" b="1" dirty="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r1i1p1f1</a:t>
                      </a:r>
                      <a:endParaRPr sz="900" b="1" dirty="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68575" marB="6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900" b="1" dirty="0">
                          <a:solidFill>
                            <a:srgbClr val="000000"/>
                          </a:solidFill>
                        </a:rPr>
                        <a:t>CMCC-CM2-SR5</a:t>
                      </a:r>
                      <a:endParaRPr sz="900" b="1" dirty="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r1i1p1f1</a:t>
                      </a:r>
                      <a:endParaRPr sz="900" dirty="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68575" marB="6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54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 b="1" dirty="0">
                          <a:solidFill>
                            <a:srgbClr val="24292F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COSMO-CLM</a:t>
                      </a:r>
                      <a:endParaRPr sz="1200" b="1" dirty="0">
                        <a:solidFill>
                          <a:srgbClr val="24292F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</a:rPr>
                        <a:t>historical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</a:rPr>
                        <a:t>SSP1-2.6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</a:rPr>
                        <a:t>SSP3-7.0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</a:rPr>
                        <a:t>historical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</a:rPr>
                        <a:t>SSP1-2.6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</a:rPr>
                        <a:t>SSP3-7.0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12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</a:rPr>
                        <a:t>historical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</a:rPr>
                        <a:t>SSP1-2.6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</a:rPr>
                        <a:t>SSP3-7.0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de-DE" sz="12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</a:rPr>
                        <a:t>historical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</a:rPr>
                        <a:t>SSP1-2.6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</a:rPr>
                        <a:t>SSP3-7.0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de-DE" sz="12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</a:rPr>
                        <a:t>historical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</a:rPr>
                        <a:t>SSP1-2.6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</a:rPr>
                        <a:t>SSP3-7.0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de-DE" sz="12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818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1" dirty="0">
                          <a:solidFill>
                            <a:srgbClr val="24292F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ICON-CLM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68575" marB="6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1" dirty="0">
                          <a:solidFill>
                            <a:srgbClr val="FF0000"/>
                          </a:solidFill>
                        </a:rPr>
                        <a:t>historical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1" dirty="0">
                          <a:solidFill>
                            <a:srgbClr val="FF0000"/>
                          </a:solidFill>
                        </a:rPr>
                        <a:t>SSP1-2.6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1" dirty="0">
                          <a:solidFill>
                            <a:srgbClr val="FF0000"/>
                          </a:solidFill>
                        </a:rPr>
                        <a:t>SSP2-4.5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1" dirty="0">
                          <a:solidFill>
                            <a:srgbClr val="FF0000"/>
                          </a:solidFill>
                        </a:rPr>
                        <a:t>SSP3-7.0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1" dirty="0">
                          <a:solidFill>
                            <a:srgbClr val="FF0000"/>
                          </a:solidFill>
                        </a:rPr>
                        <a:t>SSP5-8.5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1" dirty="0">
                          <a:solidFill>
                            <a:srgbClr val="0070C0"/>
                          </a:solidFill>
                        </a:rPr>
                        <a:t>historical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1" dirty="0">
                          <a:solidFill>
                            <a:srgbClr val="0070C0"/>
                          </a:solidFill>
                        </a:rPr>
                        <a:t>SSP1-2.6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solidFill>
                            <a:srgbClr val="000000"/>
                          </a:solidFill>
                        </a:rPr>
                        <a:t>SSP2-4.5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1" dirty="0">
                          <a:solidFill>
                            <a:srgbClr val="0070C0"/>
                          </a:solidFill>
                        </a:rPr>
                        <a:t>SSP3-7.0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1" dirty="0">
                          <a:solidFill>
                            <a:srgbClr val="0070C0"/>
                          </a:solidFill>
                        </a:rPr>
                        <a:t>SSP5-8.5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1" dirty="0">
                          <a:solidFill>
                            <a:srgbClr val="FF0000"/>
                          </a:solidFill>
                        </a:rPr>
                        <a:t>historical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1" dirty="0">
                          <a:solidFill>
                            <a:srgbClr val="FF0000"/>
                          </a:solidFill>
                        </a:rPr>
                        <a:t>SSP1-2.6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rgbClr val="FF0000"/>
                          </a:solidFill>
                        </a:rPr>
                        <a:t>SSP2-4.5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1" dirty="0">
                          <a:solidFill>
                            <a:srgbClr val="FF0000"/>
                          </a:solidFill>
                        </a:rPr>
                        <a:t>SSP3-7.0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1" dirty="0">
                          <a:solidFill>
                            <a:srgbClr val="FF0000"/>
                          </a:solidFill>
                        </a:rPr>
                        <a:t>SSP5-8.5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dirty="0" err="1">
                          <a:solidFill>
                            <a:srgbClr val="000000"/>
                          </a:solidFill>
                        </a:rPr>
                        <a:t>historical</a:t>
                      </a:r>
                      <a:endParaRPr lang="de-DE" sz="1200" dirty="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</a:rPr>
                        <a:t>SSP1-2.6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</a:rPr>
                        <a:t>(SSP2-4.5)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</a:rPr>
                        <a:t>SSP3-7.0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</a:rPr>
                        <a:t>(SSP5-8.5)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1" dirty="0">
                          <a:solidFill>
                            <a:srgbClr val="FF0000"/>
                          </a:solidFill>
                        </a:rPr>
                        <a:t>historical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1" dirty="0">
                          <a:solidFill>
                            <a:srgbClr val="FF0000"/>
                          </a:solidFill>
                        </a:rPr>
                        <a:t>SSP1-2.6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rgbClr val="FF0000"/>
                          </a:solidFill>
                        </a:rPr>
                        <a:t>SSP2-4.5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1" dirty="0">
                          <a:solidFill>
                            <a:srgbClr val="FF0000"/>
                          </a:solidFill>
                        </a:rPr>
                        <a:t>SSP3-7.0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b="1" dirty="0">
                          <a:solidFill>
                            <a:srgbClr val="FF0000"/>
                          </a:solidFill>
                        </a:rPr>
                        <a:t>SSP5-8.5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</a:rPr>
                        <a:t>historical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</a:rPr>
                        <a:t>SSP1-2.6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</a:rPr>
                        <a:t>SSP2-4.5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</a:rPr>
                        <a:t>SSP3-7.0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</a:rPr>
                        <a:t>SSP5-8.5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BDC30B-EDE7-4A6C-93A1-3EE246191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680-60EF-4233-BD5F-015228D1A902}" type="slidenum">
              <a:rPr lang="en-GB" smtClean="0"/>
              <a:t>14</a:t>
            </a:fld>
            <a:endParaRPr lang="en-GB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6D1DDBF-0B3D-44DC-952D-43B1D38016B1}"/>
              </a:ext>
            </a:extLst>
          </p:cNvPr>
          <p:cNvSpPr txBox="1"/>
          <p:nvPr/>
        </p:nvSpPr>
        <p:spPr>
          <a:xfrm>
            <a:off x="7310137" y="1332394"/>
            <a:ext cx="17414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Many member institutions of the CLM Community contribute: </a:t>
            </a:r>
          </a:p>
          <a:p>
            <a:r>
              <a:rPr lang="en-GB" sz="1600" b="1" dirty="0"/>
              <a:t>DWD, Hereon, BTU, KIT, GERICS, CMCC, FZJ, </a:t>
            </a:r>
            <a:r>
              <a:rPr lang="en-GB" sz="1600" b="1" dirty="0" err="1"/>
              <a:t>WegC</a:t>
            </a:r>
            <a:r>
              <a:rPr lang="en-GB" sz="1600" b="1" dirty="0"/>
              <a:t>, IMGW, LIST, C2SM)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9D1AE56-7B07-462A-9F42-BBEB68B0BC33}"/>
              </a:ext>
            </a:extLst>
          </p:cNvPr>
          <p:cNvSpPr/>
          <p:nvPr/>
        </p:nvSpPr>
        <p:spPr>
          <a:xfrm>
            <a:off x="279074" y="4078635"/>
            <a:ext cx="39150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Red = UDAG</a:t>
            </a:r>
          </a:p>
          <a:p>
            <a:r>
              <a:rPr lang="en-GB" sz="1600" b="1" dirty="0">
                <a:solidFill>
                  <a:srgbClr val="0070C0"/>
                </a:solidFill>
              </a:rPr>
              <a:t>Blue = DWD</a:t>
            </a:r>
          </a:p>
          <a:p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98CA5E4-BCE9-405F-8426-2944F7946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05.09.2024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86F8735-DD72-4426-B786-7C109BA87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Steger - News CLM Community - COSMO GM 2024</a:t>
            </a:r>
            <a:endParaRPr lang="en-GB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45F775C-5F12-4F53-9560-E92E34570482}"/>
              </a:ext>
            </a:extLst>
          </p:cNvPr>
          <p:cNvSpPr/>
          <p:nvPr/>
        </p:nvSpPr>
        <p:spPr>
          <a:xfrm>
            <a:off x="1758551" y="4084395"/>
            <a:ext cx="39150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Black = other members CLM Community </a:t>
            </a:r>
          </a:p>
        </p:txBody>
      </p:sp>
    </p:spTree>
    <p:extLst>
      <p:ext uri="{BB962C8B-B14F-4D97-AF65-F5344CB8AC3E}">
        <p14:creationId xmlns:p14="http://schemas.microsoft.com/office/powerpoint/2010/main" val="1874752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FF138-9496-427F-A011-9527A0257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HighRes</a:t>
            </a:r>
            <a:r>
              <a:rPr lang="de-DE" dirty="0"/>
              <a:t> Ensemble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B4D621-973D-4E97-A812-3049D3FEA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/>
            <a:r>
              <a:rPr lang="en-US">
                <a:solidFill>
                  <a:srgbClr val="2D4B9B">
                    <a:tint val="75000"/>
                  </a:srgbClr>
                </a:solidFill>
                <a:latin typeface="Arial"/>
              </a:rPr>
              <a:t>C. Steger - News CLM Community - COSMO GM 2024</a:t>
            </a:r>
            <a:endParaRPr lang="de-DE" dirty="0">
              <a:solidFill>
                <a:srgbClr val="2D4B9B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0C7B29-9D04-4F8F-8086-FF18C1A05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32555" y="4675295"/>
            <a:ext cx="523350" cy="274637"/>
          </a:xfrm>
        </p:spPr>
        <p:txBody>
          <a:bodyPr/>
          <a:lstStyle/>
          <a:p>
            <a:pPr defTabSz="457189"/>
            <a:fld id="{6558FC84-22FA-4F5E-86B7-A7761BE44B02}" type="slidenum">
              <a:rPr lang="de-DE">
                <a:solidFill>
                  <a:srgbClr val="2D4B9B">
                    <a:tint val="75000"/>
                  </a:srgbClr>
                </a:solidFill>
                <a:latin typeface="Arial"/>
              </a:rPr>
              <a:pPr defTabSz="457189"/>
              <a:t>15</a:t>
            </a:fld>
            <a:endParaRPr lang="de-DE" dirty="0">
              <a:solidFill>
                <a:srgbClr val="2D4B9B">
                  <a:tint val="75000"/>
                </a:srgbClr>
              </a:solidFill>
              <a:latin typeface="Arial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ECDC72A-BEFB-480E-9AE5-FC3A716C2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05.09.2024</a:t>
            </a:r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E6DA00D-A922-4D70-ABFF-73F45974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5" t="3982" r="8554" b="7732"/>
          <a:stretch/>
        </p:blipFill>
        <p:spPr>
          <a:xfrm>
            <a:off x="4707801" y="873469"/>
            <a:ext cx="3512745" cy="3755842"/>
          </a:xfrm>
          <a:prstGeom prst="rect">
            <a:avLst/>
          </a:prstGeom>
        </p:spPr>
      </p:pic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232C19E2-917D-4599-9530-61326928B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827" y="1403888"/>
            <a:ext cx="3354677" cy="289187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 subset of the 12 km runs will be downscaled to 3 km (R13B7 grid)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Domain: Germany, Austria, Switzerland + catchments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Unprecedented ensemble of convection permitting climate simulations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87F495EF-8E36-4089-8755-DD3AE2A4C2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502" y="59189"/>
            <a:ext cx="1220388" cy="66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32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7" y="1365735"/>
            <a:ext cx="8353426" cy="307291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The last dance – COSMO-CLM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Configuring a regional climate model – COPAT2 for ICON-CLM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300" noProof="0" dirty="0">
                <a:latin typeface="Calibri" panose="020F0502020204030204" pitchFamily="34" charset="0"/>
                <a:cs typeface="Calibri" panose="020F0502020204030204" pitchFamily="34" charset="0"/>
              </a:rPr>
              <a:t>The goal – Contribution to CORDEX-CMIP6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time - Community issues</a:t>
            </a:r>
          </a:p>
          <a:p>
            <a:pPr marL="457200" indent="-457200">
              <a:buFont typeface="+mj-lt"/>
              <a:buAutoNum type="arabicPeriod"/>
            </a:pPr>
            <a:endParaRPr lang="en-GB" sz="23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el 10"/>
          <p:cNvSpPr>
            <a:spLocks noGrp="1"/>
          </p:cNvSpPr>
          <p:nvPr>
            <p:ph type="title"/>
          </p:nvPr>
        </p:nvSpPr>
        <p:spPr>
          <a:xfrm>
            <a:off x="395287" y="864000"/>
            <a:ext cx="4176713" cy="360099"/>
          </a:xfrm>
        </p:spPr>
        <p:txBody>
          <a:bodyPr/>
          <a:lstStyle/>
          <a:p>
            <a:r>
              <a:rPr lang="en-GB" noProof="0" dirty="0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05.09.2024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680-60EF-4233-BD5F-015228D1A902}" type="slidenum">
              <a:rPr lang="en-GB" smtClean="0"/>
              <a:t>16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Steger - News CLM Community - COSMO GM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190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0"/>
          <p:cNvSpPr>
            <a:spLocks noGrp="1"/>
          </p:cNvSpPr>
          <p:nvPr>
            <p:ph type="title"/>
          </p:nvPr>
        </p:nvSpPr>
        <p:spPr>
          <a:xfrm>
            <a:off x="395287" y="864000"/>
            <a:ext cx="4176713" cy="360099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CLM Community Overview </a:t>
            </a:r>
            <a:endParaRPr lang="en-GB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A595684-8E89-4558-B60E-1456A3C02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05.09.2024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C0C6477-130B-4AF1-8B04-132B810C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Steger - News CLM Community - COSMO GM 2024</a:t>
            </a:r>
            <a:endParaRPr lang="en-GB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9967649-FC55-4409-B0D1-7B5CE9EC3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680-60EF-4233-BD5F-015228D1A902}" type="slidenum">
              <a:rPr lang="en-GB" smtClean="0"/>
              <a:t>17</a:t>
            </a:fld>
            <a:endParaRPr lang="en-GB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61CB958-B3D0-4171-8B1D-F1F3C9A39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174" y="1224099"/>
            <a:ext cx="6076995" cy="3431924"/>
          </a:xfrm>
          <a:prstGeom prst="rect">
            <a:avLst/>
          </a:prstGeom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3F893272-860D-4084-95B3-745F74710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11" y="1498957"/>
            <a:ext cx="2640840" cy="6472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700" noProof="0" dirty="0">
                <a:cs typeface="Calibri" panose="020F0502020204030204" pitchFamily="34" charset="0"/>
              </a:rPr>
              <a:t>SAB Chair: Stefan Hagemann (Hereon)</a:t>
            </a:r>
          </a:p>
          <a:p>
            <a:pPr marL="0" indent="0">
              <a:buNone/>
            </a:pPr>
            <a:endParaRPr lang="en-GB" sz="17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17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1700" noProof="0" dirty="0">
              <a:cs typeface="Calibri" panose="020F0502020204030204" pitchFamily="34" charset="0"/>
            </a:endParaRP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67444001-F4B5-4F98-8E8A-6ED0D4413F1E}"/>
              </a:ext>
            </a:extLst>
          </p:cNvPr>
          <p:cNvSpPr txBox="1">
            <a:spLocks/>
          </p:cNvSpPr>
          <p:nvPr/>
        </p:nvSpPr>
        <p:spPr>
          <a:xfrm>
            <a:off x="132211" y="2257435"/>
            <a:ext cx="2640840" cy="647238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sz="1700" dirty="0">
                <a:cs typeface="Calibri" panose="020F0502020204030204" pitchFamily="34" charset="0"/>
              </a:rPr>
              <a:t>CMCC core institutions since September 2023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sz="1700" dirty="0">
              <a:cs typeface="Calibri" panose="020F050202020403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GB" sz="17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561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0"/>
          <p:cNvSpPr>
            <a:spLocks noGrp="1"/>
          </p:cNvSpPr>
          <p:nvPr>
            <p:ph type="title"/>
          </p:nvPr>
        </p:nvSpPr>
        <p:spPr>
          <a:xfrm>
            <a:off x="395287" y="864000"/>
            <a:ext cx="7665637" cy="360099"/>
          </a:xfrm>
        </p:spPr>
        <p:txBody>
          <a:bodyPr/>
          <a:lstStyle/>
          <a:p>
            <a:r>
              <a:rPr lang="en-GB" noProof="0" dirty="0">
                <a:latin typeface="Calibri" panose="020F0502020204030204" pitchFamily="34" charset="0"/>
                <a:cs typeface="Calibri" panose="020F0502020204030204" pitchFamily="34" charset="0"/>
              </a:rPr>
              <a:t>CLM Community members and institutions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05.09.2024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680-60EF-4233-BD5F-015228D1A902}" type="slidenum">
              <a:rPr lang="en-GB" smtClean="0"/>
              <a:t>18</a:t>
            </a:fld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032B9D2-A9CF-4C27-8515-BC4889F86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Steger - News CLM Community - COSMO GM 2024</a:t>
            </a:r>
            <a:endParaRPr lang="en-GB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CB7CFEE-74FF-4D63-9566-1718BE662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32" y="1476581"/>
            <a:ext cx="4492010" cy="289845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89E531F-9B8A-4961-9E3D-CCC7A615DD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80"/>
          <a:stretch/>
        </p:blipFill>
        <p:spPr>
          <a:xfrm>
            <a:off x="4848153" y="1379845"/>
            <a:ext cx="4182172" cy="299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95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F2AA017-E3A1-4987-93B7-1A27B0290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076" y="777595"/>
            <a:ext cx="6611191" cy="4264305"/>
          </a:xfrm>
          <a:prstGeom prst="rect">
            <a:avLst/>
          </a:prstGeom>
        </p:spPr>
      </p:pic>
      <p:sp>
        <p:nvSpPr>
          <p:cNvPr id="9" name="Titel 10"/>
          <p:cNvSpPr>
            <a:spLocks noGrp="1"/>
          </p:cNvSpPr>
          <p:nvPr>
            <p:ph type="title"/>
          </p:nvPr>
        </p:nvSpPr>
        <p:spPr>
          <a:xfrm>
            <a:off x="395287" y="864000"/>
            <a:ext cx="7665637" cy="360099"/>
          </a:xfrm>
        </p:spPr>
        <p:txBody>
          <a:bodyPr/>
          <a:lstStyle/>
          <a:p>
            <a:r>
              <a:rPr lang="en-GB" noProof="0" dirty="0">
                <a:latin typeface="Calibri" panose="020F0502020204030204" pitchFamily="34" charset="0"/>
                <a:cs typeface="Calibri" panose="020F0502020204030204" pitchFamily="34" charset="0"/>
              </a:rPr>
              <a:t>CLM Community development of publications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05.09.2024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680-60EF-4233-BD5F-015228D1A902}" type="slidenum">
              <a:rPr lang="en-GB" smtClean="0"/>
              <a:t>19</a:t>
            </a:fld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54F4D17-FC9C-4723-8C56-653060991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Steger - News CLM Community - COSMO GM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199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7" y="1365735"/>
            <a:ext cx="8353426" cy="307291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COSMO-CLM – The last dance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Configuring a regional climate model – COPAT2 for ICON-CLM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300" noProof="0" dirty="0">
                <a:latin typeface="Calibri" panose="020F0502020204030204" pitchFamily="34" charset="0"/>
                <a:cs typeface="Calibri" panose="020F0502020204030204" pitchFamily="34" charset="0"/>
              </a:rPr>
              <a:t>The goal – Contribution to CORDEX-CMIP6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Extra time - Community issues</a:t>
            </a:r>
          </a:p>
          <a:p>
            <a:pPr marL="457200" indent="-457200">
              <a:buFont typeface="+mj-lt"/>
              <a:buAutoNum type="arabicPeriod"/>
            </a:pPr>
            <a:endParaRPr lang="en-GB" sz="23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el 10"/>
          <p:cNvSpPr>
            <a:spLocks noGrp="1"/>
          </p:cNvSpPr>
          <p:nvPr>
            <p:ph type="title"/>
          </p:nvPr>
        </p:nvSpPr>
        <p:spPr>
          <a:xfrm>
            <a:off x="395287" y="864000"/>
            <a:ext cx="4176713" cy="360099"/>
          </a:xfrm>
        </p:spPr>
        <p:txBody>
          <a:bodyPr/>
          <a:lstStyle/>
          <a:p>
            <a:r>
              <a:rPr lang="en-GB" noProof="0" dirty="0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05.09.2024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680-60EF-4233-BD5F-015228D1A902}" type="slidenum">
              <a:rPr lang="en-GB" smtClean="0"/>
              <a:t>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Steger - News CLM Community - COSMO GM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794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7" y="1394289"/>
            <a:ext cx="4176713" cy="3244365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kern="0" noProof="0" dirty="0">
                <a:solidFill>
                  <a:srgbClr val="2D4B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ICCARUS 2024: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b="1" kern="0" dirty="0">
                <a:solidFill>
                  <a:srgbClr val="2D4B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400" b="1" kern="0" noProof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04 - 07 March 2024</a:t>
            </a:r>
            <a:endParaRPr lang="en-GB" sz="2400" kern="0" noProof="0" dirty="0">
              <a:solidFill>
                <a:srgbClr val="2D4B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kern="0" noProof="0" dirty="0">
                <a:solidFill>
                  <a:srgbClr val="2D4B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ICON training course 2024: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b="1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10 – 14 June 2024</a:t>
            </a:r>
            <a:endParaRPr lang="en-GB" sz="2400" kern="0" noProof="0" dirty="0">
              <a:solidFill>
                <a:srgbClr val="2D4B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kern="0" noProof="0" dirty="0">
                <a:solidFill>
                  <a:srgbClr val="2D4B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CLM Community Assembly 2024: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b="1" kern="0" noProof="0" dirty="0">
                <a:latin typeface="Calibri" panose="020F0502020204030204" pitchFamily="34" charset="0"/>
                <a:cs typeface="Calibri" panose="020F0502020204030204" pitchFamily="34" charset="0"/>
              </a:rPr>
              <a:t>	22 – 25 October 20</a:t>
            </a:r>
            <a:r>
              <a:rPr lang="en-GB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GB" sz="2400" b="1" kern="0" noProof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3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kern="0" dirty="0">
                <a:solidFill>
                  <a:srgbClr val="2D4B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ICCARUS 2025: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	10 – 14 March 2025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kern="0" dirty="0">
                <a:solidFill>
                  <a:srgbClr val="2D4B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ICON training course 2025:</a:t>
            </a:r>
            <a:endParaRPr lang="en-GB" sz="2400" b="1" kern="0" dirty="0">
              <a:solidFill>
                <a:srgbClr val="2D4B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	12 – 16 May 2025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kern="0" dirty="0">
                <a:solidFill>
                  <a:srgbClr val="2D4B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CLM Community Assembly 2025: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	Graz, Austria, Date </a:t>
            </a:r>
            <a:r>
              <a:rPr lang="en-GB" sz="24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t.b.d.</a:t>
            </a:r>
            <a:endParaRPr lang="en-GB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el 10"/>
          <p:cNvSpPr>
            <a:spLocks noGrp="1"/>
          </p:cNvSpPr>
          <p:nvPr>
            <p:ph type="title"/>
          </p:nvPr>
        </p:nvSpPr>
        <p:spPr>
          <a:xfrm>
            <a:off x="395287" y="864000"/>
            <a:ext cx="4176713" cy="360099"/>
          </a:xfrm>
        </p:spPr>
        <p:txBody>
          <a:bodyPr/>
          <a:lstStyle/>
          <a:p>
            <a:r>
              <a:rPr lang="en-GB" noProof="0" dirty="0">
                <a:latin typeface="Calibri" panose="020F0502020204030204" pitchFamily="34" charset="0"/>
                <a:cs typeface="Calibri" panose="020F0502020204030204" pitchFamily="34" charset="0"/>
              </a:rPr>
              <a:t>Meetings/Events 2024 + 2025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A595684-8E89-4558-B60E-1456A3C02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05.09.2024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C0C6477-130B-4AF1-8B04-132B810C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Steger - News CLM Community - COSMO GM 2024</a:t>
            </a:r>
            <a:endParaRPr lang="en-GB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9967649-FC55-4409-B0D1-7B5CE9EC3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680-60EF-4233-BD5F-015228D1A902}" type="slidenum">
              <a:rPr lang="en-GB" smtClean="0"/>
              <a:t>20</a:t>
            </a:fld>
            <a:endParaRPr lang="en-GB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782FD65-8300-473D-826B-1DD6ADB613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303" y="1704540"/>
            <a:ext cx="3297293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45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6D3A53C-1EC1-4F9E-A2DD-A2B2AECEC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05.09.2024</a:t>
            </a:r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9C7728D-5941-4E6A-B794-5C5BB12C3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Steger - News CLM Community - COSMO GM 2024</a:t>
            </a:r>
            <a:endParaRPr lang="en-GB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1225ED8-B35A-43CB-BE26-092CF8DD8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680-60EF-4233-BD5F-015228D1A902}" type="slidenum">
              <a:rPr lang="en-GB" smtClean="0"/>
              <a:t>21</a:t>
            </a:fld>
            <a:endParaRPr lang="en-GB"/>
          </a:p>
        </p:txBody>
      </p:sp>
      <p:sp>
        <p:nvSpPr>
          <p:cNvPr id="9" name="Titel 10">
            <a:extLst>
              <a:ext uri="{FF2B5EF4-FFF2-40B4-BE49-F238E27FC236}">
                <a16:creationId xmlns:a16="http://schemas.microsoft.com/office/drawing/2014/main" id="{80B041F9-7D9B-4F84-B26E-339A5C27C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864000"/>
            <a:ext cx="7665637" cy="360099"/>
          </a:xfrm>
        </p:spPr>
        <p:txBody>
          <a:bodyPr/>
          <a:lstStyle/>
          <a:p>
            <a:r>
              <a:rPr lang="en-GB" noProof="0" dirty="0">
                <a:latin typeface="Calibri" panose="020F0502020204030204" pitchFamily="34" charset="0"/>
                <a:cs typeface="Calibri" panose="020F0502020204030204" pitchFamily="34" charset="0"/>
              </a:rPr>
              <a:t>ICON Supp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ort Framework</a:t>
            </a:r>
            <a:endParaRPr lang="en-GB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2D01651-09A9-4DB2-8BC6-A4A421B12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96" y="1385452"/>
            <a:ext cx="5000652" cy="277914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1700" dirty="0">
                <a:cs typeface="Calibri" panose="020F0502020204030204" pitchFamily="34" charset="0"/>
              </a:rPr>
              <a:t>COSMO has established a new framework for ICON support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700" dirty="0">
                <a:cs typeface="Calibri" panose="020F0502020204030204" pitchFamily="34" charset="0"/>
              </a:rPr>
              <a:t>E-Mail: </a:t>
            </a:r>
            <a:r>
              <a:rPr lang="en-GB" sz="1700" dirty="0">
                <a:cs typeface="Calibri" panose="020F0502020204030204" pitchFamily="34" charset="0"/>
                <a:hlinkClick r:id="rId3"/>
              </a:rPr>
              <a:t>icon-support@cosmo-model.org</a:t>
            </a:r>
            <a:r>
              <a:rPr lang="en-GB" sz="1700" dirty="0">
                <a:cs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700" noProof="0" dirty="0">
                <a:cs typeface="Calibri" panose="020F0502020204030204" pitchFamily="34" charset="0"/>
              </a:rPr>
              <a:t>CLM Community participates for requests related to ICON-CLM / regional climate simulations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700" noProof="0" dirty="0">
                <a:cs typeface="Calibri" panose="020F0502020204030204" pitchFamily="34" charset="0"/>
              </a:rPr>
              <a:t>Several </a:t>
            </a:r>
            <a:r>
              <a:rPr lang="en-GB" sz="1700" dirty="0">
                <a:cs typeface="Calibri" panose="020F0502020204030204" pitchFamily="34" charset="0"/>
              </a:rPr>
              <a:t>community members will contribute   </a:t>
            </a:r>
            <a:r>
              <a:rPr lang="en-GB" sz="1700" dirty="0">
                <a:cs typeface="Calibri" panose="020F0502020204030204" pitchFamily="34" charset="0"/>
                <a:sym typeface="Wingdings" panose="05000000000000000000" pitchFamily="2" charset="2"/>
              </a:rPr>
              <a:t> shared account in request tracker </a:t>
            </a:r>
            <a:endParaRPr lang="en-GB" sz="1700" noProof="0" dirty="0"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700" noProof="0" dirty="0">
              <a:cs typeface="Calibri" panose="020F0502020204030204" pitchFamily="34" charset="0"/>
            </a:endParaRPr>
          </a:p>
        </p:txBody>
      </p:sp>
      <p:pic>
        <p:nvPicPr>
          <p:cNvPr id="3074" name="Picture 2" descr="Collaborating Communities">
            <a:extLst>
              <a:ext uri="{FF2B5EF4-FFF2-40B4-BE49-F238E27FC236}">
                <a16:creationId xmlns:a16="http://schemas.microsoft.com/office/drawing/2014/main" id="{9E26C17B-3D01-45EF-B15F-6895EA5D3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544" y="1385452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278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6D3A53C-1EC1-4F9E-A2DD-A2B2AECEC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05.09.2024</a:t>
            </a:r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9C7728D-5941-4E6A-B794-5C5BB12C3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Steger - News CLM Community - COSMO GM 2024</a:t>
            </a:r>
            <a:endParaRPr lang="en-GB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1225ED8-B35A-43CB-BE26-092CF8DD8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680-60EF-4233-BD5F-015228D1A902}" type="slidenum">
              <a:rPr lang="en-GB" smtClean="0"/>
              <a:t>22</a:t>
            </a:fld>
            <a:endParaRPr lang="en-GB"/>
          </a:p>
        </p:txBody>
      </p:sp>
      <p:sp>
        <p:nvSpPr>
          <p:cNvPr id="9" name="Titel 10">
            <a:extLst>
              <a:ext uri="{FF2B5EF4-FFF2-40B4-BE49-F238E27FC236}">
                <a16:creationId xmlns:a16="http://schemas.microsoft.com/office/drawing/2014/main" id="{80B041F9-7D9B-4F84-B26E-339A5C27C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56" y="2073152"/>
            <a:ext cx="4511088" cy="997196"/>
          </a:xfrm>
        </p:spPr>
        <p:txBody>
          <a:bodyPr/>
          <a:lstStyle/>
          <a:p>
            <a:r>
              <a:rPr lang="en-GB" sz="72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84508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7" y="1733904"/>
            <a:ext cx="4004441" cy="202281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Version: COSMO 6.0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Configuration C2C316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Report published as COSMO Technical Report No. 51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Thanks to Massimo! 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E9B8E5D-CD3D-4C58-9683-8AD1A2296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05.09.2024</a:t>
            </a:r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E427295-0BB3-40AE-8F3B-2783BB5F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Steger - News CLM Community - COSMO GM 2024</a:t>
            </a:r>
            <a:endParaRPr lang="en-GB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139530C-F053-4DDA-9A19-FA377D40A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680-60EF-4233-BD5F-015228D1A902}" type="slidenum">
              <a:rPr lang="en-GB" smtClean="0"/>
              <a:t>3</a:t>
            </a:fld>
            <a:endParaRPr lang="en-GB"/>
          </a:p>
        </p:txBody>
      </p:sp>
      <p:sp>
        <p:nvSpPr>
          <p:cNvPr id="9" name="Titel 10"/>
          <p:cNvSpPr>
            <a:spLocks noGrp="1"/>
          </p:cNvSpPr>
          <p:nvPr>
            <p:ph type="title"/>
          </p:nvPr>
        </p:nvSpPr>
        <p:spPr>
          <a:xfrm>
            <a:off x="264456" y="911843"/>
            <a:ext cx="7222194" cy="359294"/>
          </a:xfrm>
        </p:spPr>
        <p:txBody>
          <a:bodyPr/>
          <a:lstStyle/>
          <a:p>
            <a:r>
              <a:rPr lang="en-GB" noProof="0" dirty="0">
                <a:latin typeface="Calibri" panose="020F0502020204030204" pitchFamily="34" charset="0"/>
                <a:cs typeface="Calibri" panose="020F0502020204030204" pitchFamily="34" charset="0"/>
              </a:rPr>
              <a:t>New recommended version for COSMO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AB69AE7-8510-4BA2-AA54-E8900F7E5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394" y="864001"/>
            <a:ext cx="2639651" cy="376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33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E9B8E5D-CD3D-4C58-9683-8AD1A2296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05.09.2024</a:t>
            </a:r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E427295-0BB3-40AE-8F3B-2783BB5F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Steger - News CLM Community - COSMO GM 2024</a:t>
            </a:r>
            <a:endParaRPr lang="en-GB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139530C-F053-4DDA-9A19-FA377D40A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680-60EF-4233-BD5F-015228D1A902}" type="slidenum">
              <a:rPr lang="en-GB" smtClean="0"/>
              <a:t>4</a:t>
            </a:fld>
            <a:endParaRPr lang="en-GB"/>
          </a:p>
        </p:txBody>
      </p:sp>
      <p:sp>
        <p:nvSpPr>
          <p:cNvPr id="9" name="Titel 10"/>
          <p:cNvSpPr>
            <a:spLocks noGrp="1"/>
          </p:cNvSpPr>
          <p:nvPr>
            <p:ph type="title"/>
          </p:nvPr>
        </p:nvSpPr>
        <p:spPr>
          <a:xfrm>
            <a:off x="264456" y="911843"/>
            <a:ext cx="7222194" cy="359294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Adjustment</a:t>
            </a:r>
            <a:r>
              <a:rPr lang="en-GB" noProof="0" dirty="0">
                <a:latin typeface="Calibri" panose="020F0502020204030204" pitchFamily="34" charset="0"/>
                <a:cs typeface="Calibri" panose="020F0502020204030204" pitchFamily="34" charset="0"/>
              </a:rPr>
              <a:t> for transient aerosol in COSMO</a:t>
            </a: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342A1D9C-E50B-472A-B2D5-23E262EC29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010" y="2933291"/>
            <a:ext cx="3806154" cy="19030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DABE0DE-6C1D-4F09-A52A-128A65B53AB4}"/>
              </a:ext>
            </a:extLst>
          </p:cNvPr>
          <p:cNvSpPr txBox="1"/>
          <p:nvPr/>
        </p:nvSpPr>
        <p:spPr>
          <a:xfrm>
            <a:off x="155851" y="1320021"/>
            <a:ext cx="5212854" cy="330090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285750" indent="-285750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cs typeface="Arial" panose="020B0604020202020204" pitchFamily="34" charset="0"/>
              </a:rPr>
              <a:t>Transient aerosol optical data at 550 nm (AOD550) must be used for downscaling of CMIP6 simulations in CORDEX.</a:t>
            </a:r>
          </a:p>
          <a:p>
            <a:pPr marL="285750" indent="-285750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cs typeface="Arial" panose="020B0604020202020204" pitchFamily="34" charset="0"/>
              </a:rPr>
              <a:t>COSMO-CLM (CCLM) uses AOD550 by species of Dust, Sea Salt, Black Carbon, Particulate Organic Matter and Sulphate.</a:t>
            </a:r>
          </a:p>
          <a:p>
            <a:pPr marL="285750" indent="-285750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cs typeface="Arial" panose="020B0604020202020204" pitchFamily="34" charset="0"/>
              </a:rPr>
              <a:t>MACV2-SP input data but doesn’t provide AOD for the various aerosol types.</a:t>
            </a:r>
          </a:p>
          <a:p>
            <a:pPr marL="285750" indent="-285750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cs typeface="Arial" panose="020B0604020202020204" pitchFamily="34" charset="0"/>
              </a:rPr>
              <a:t>Suitable information are provided by </a:t>
            </a:r>
            <a:r>
              <a:rPr lang="en-GB" sz="1400" b="1" dirty="0">
                <a:solidFill>
                  <a:srgbClr val="000000"/>
                </a:solidFill>
                <a:cs typeface="Arial" panose="020B0604020202020204" pitchFamily="34" charset="0"/>
              </a:rPr>
              <a:t>MRI-ESM2-0</a:t>
            </a:r>
            <a:r>
              <a:rPr lang="en-GB" sz="1400" dirty="0">
                <a:solidFill>
                  <a:srgbClr val="000000"/>
                </a:solidFill>
                <a:cs typeface="Arial" panose="020B0604020202020204" pitchFamily="34" charset="0"/>
              </a:rPr>
              <a:t>. Its total AOD is very close to the MPI-ESM1-2-HR data and has a suitable AOD for different aerosol types for CCLM.</a:t>
            </a:r>
          </a:p>
          <a:p>
            <a:pPr marL="285750" indent="-285750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 usage of the MRI-ESM2-0 transient aerosols mimics the usage of the </a:t>
            </a:r>
            <a:r>
              <a:rPr lang="en-GB" sz="14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Tegen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climatology data. The data is updated every month in the int2lm step. </a:t>
            </a:r>
          </a:p>
          <a:p>
            <a:pPr marL="285750" indent="-285750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prstClr val="black"/>
              </a:solidFill>
              <a:ea typeface="Calibri"/>
              <a:cs typeface="Arial" panose="020B0604020202020204" pitchFamily="34" charset="0"/>
            </a:endParaRPr>
          </a:p>
        </p:txBody>
      </p:sp>
      <p:pic>
        <p:nvPicPr>
          <p:cNvPr id="14" name="Picture 15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CB18A695-5C71-4020-A1D9-5CA8017717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" t="5026" r="4164" b="4126"/>
          <a:stretch/>
        </p:blipFill>
        <p:spPr>
          <a:xfrm>
            <a:off x="6199682" y="741848"/>
            <a:ext cx="2788467" cy="207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76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7" y="1365735"/>
            <a:ext cx="8353426" cy="307291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The last dance – COSMO-CLM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Configuring a regional climate model – COPAT2 for ICON-CLM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300" noProof="0" dirty="0">
                <a:latin typeface="Calibri" panose="020F0502020204030204" pitchFamily="34" charset="0"/>
                <a:cs typeface="Calibri" panose="020F0502020204030204" pitchFamily="34" charset="0"/>
              </a:rPr>
              <a:t>The goal – Contribution to CORDEX-CMIP6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Extra time - Community issues</a:t>
            </a:r>
          </a:p>
          <a:p>
            <a:pPr marL="457200" indent="-457200">
              <a:buFont typeface="+mj-lt"/>
              <a:buAutoNum type="arabicPeriod"/>
            </a:pPr>
            <a:endParaRPr lang="en-GB" sz="23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el 10"/>
          <p:cNvSpPr>
            <a:spLocks noGrp="1"/>
          </p:cNvSpPr>
          <p:nvPr>
            <p:ph type="title"/>
          </p:nvPr>
        </p:nvSpPr>
        <p:spPr>
          <a:xfrm>
            <a:off x="395287" y="864000"/>
            <a:ext cx="4176713" cy="360099"/>
          </a:xfrm>
        </p:spPr>
        <p:txBody>
          <a:bodyPr/>
          <a:lstStyle/>
          <a:p>
            <a:r>
              <a:rPr lang="en-GB" noProof="0" dirty="0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05.09.2024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680-60EF-4233-BD5F-015228D1A902}" type="slidenum">
              <a:rPr lang="en-GB" smtClean="0"/>
              <a:t>5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Steger - News CLM Community - COSMO GM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207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6D3A53C-1EC1-4F9E-A2DD-A2B2AECEC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05.09.2024</a:t>
            </a:r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9C7728D-5941-4E6A-B794-5C5BB12C3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Steger - News CLM Community - COSMO GM 2024</a:t>
            </a:r>
            <a:endParaRPr lang="en-GB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1225ED8-B35A-43CB-BE26-092CF8DD8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680-60EF-4233-BD5F-015228D1A902}" type="slidenum">
              <a:rPr lang="en-GB" smtClean="0"/>
              <a:t>6</a:t>
            </a:fld>
            <a:endParaRPr lang="en-GB"/>
          </a:p>
        </p:txBody>
      </p:sp>
      <p:sp>
        <p:nvSpPr>
          <p:cNvPr id="9" name="Titel 10">
            <a:extLst>
              <a:ext uri="{FF2B5EF4-FFF2-40B4-BE49-F238E27FC236}">
                <a16:creationId xmlns:a16="http://schemas.microsoft.com/office/drawing/2014/main" id="{80B041F9-7D9B-4F84-B26E-339A5C27C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864000"/>
            <a:ext cx="7665637" cy="360099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COPAT2 for ICON-CLM</a:t>
            </a:r>
            <a:endParaRPr lang="en-GB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2D01651-09A9-4DB2-8BC6-A4A421B12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930" y="1294917"/>
            <a:ext cx="3071591" cy="34015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1700" noProof="0" dirty="0">
                <a:cs typeface="Calibri" panose="020F0502020204030204" pitchFamily="34" charset="0"/>
              </a:rPr>
              <a:t>Initial idea: Similar procedure</a:t>
            </a:r>
            <a:r>
              <a:rPr lang="en-GB" sz="1700" dirty="0">
                <a:cs typeface="Calibri" panose="020F0502020204030204" pitchFamily="34" charset="0"/>
              </a:rPr>
              <a:t> as for COSMO</a:t>
            </a:r>
            <a:endParaRPr lang="en-GB" sz="1500" dirty="0"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500" noProof="0" dirty="0">
                <a:cs typeface="Calibri" panose="020F0502020204030204" pitchFamily="34" charset="0"/>
              </a:rPr>
              <a:t>Single parameter tests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500" dirty="0">
                <a:cs typeface="Calibri" panose="020F0502020204030204" pitchFamily="34" charset="0"/>
              </a:rPr>
              <a:t>Combined parameter tests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500" noProof="0" dirty="0">
                <a:cs typeface="Calibri" panose="020F0502020204030204" pitchFamily="34" charset="0"/>
              </a:rPr>
              <a:t>Further</a:t>
            </a:r>
            <a:r>
              <a:rPr lang="en-GB" sz="1500" dirty="0">
                <a:cs typeface="Calibri" panose="020F0502020204030204" pitchFamily="34" charset="0"/>
              </a:rPr>
              <a:t> optimizations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500" noProof="0" dirty="0">
                <a:cs typeface="Calibri" panose="020F0502020204030204" pitchFamily="34" charset="0"/>
              </a:rPr>
              <a:t>Final configuration</a:t>
            </a:r>
            <a:endParaRPr lang="en-GB" sz="1700" noProof="0" dirty="0"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1700" noProof="0" dirty="0">
                <a:cs typeface="Calibri" panose="020F0502020204030204" pitchFamily="34" charset="0"/>
              </a:rPr>
              <a:t>Phase 1 Experiments </a:t>
            </a:r>
            <a:r>
              <a:rPr lang="en-GB" sz="1700" dirty="0">
                <a:cs typeface="Calibri" panose="020F0502020204030204" pitchFamily="34" charset="0"/>
              </a:rPr>
              <a:t>(single parameter tests) didn’t show much changes/improvements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61535E0-2175-4ED3-9EA5-F59348781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01" y="734142"/>
            <a:ext cx="5060885" cy="380476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4FA4149-E675-474A-ACD6-25DCB0D7BF75}"/>
              </a:ext>
            </a:extLst>
          </p:cNvPr>
          <p:cNvSpPr txBox="1"/>
          <p:nvPr/>
        </p:nvSpPr>
        <p:spPr>
          <a:xfrm>
            <a:off x="6559498" y="1105620"/>
            <a:ext cx="1133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Kinne</a:t>
            </a:r>
            <a:r>
              <a:rPr lang="en-GB" sz="1400" dirty="0"/>
              <a:t> + SP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77BFDD2-4608-49EA-AF29-3034DB3EF27A}"/>
              </a:ext>
            </a:extLst>
          </p:cNvPr>
          <p:cNvSpPr txBox="1"/>
          <p:nvPr/>
        </p:nvSpPr>
        <p:spPr>
          <a:xfrm>
            <a:off x="6022950" y="3576215"/>
            <a:ext cx="1954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tune_box_liq</a:t>
            </a:r>
            <a:r>
              <a:rPr lang="en-GB" sz="1400" dirty="0"/>
              <a:t> = 0.07</a:t>
            </a:r>
          </a:p>
        </p:txBody>
      </p:sp>
    </p:spTree>
    <p:extLst>
      <p:ext uri="{BB962C8B-B14F-4D97-AF65-F5344CB8AC3E}">
        <p14:creationId xmlns:p14="http://schemas.microsoft.com/office/powerpoint/2010/main" val="2989964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6D3A53C-1EC1-4F9E-A2DD-A2B2AECEC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05.09.2024</a:t>
            </a:r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9C7728D-5941-4E6A-B794-5C5BB12C3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Steger - News CLM Community - COSMO GM 2024</a:t>
            </a:r>
            <a:endParaRPr lang="en-GB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1225ED8-B35A-43CB-BE26-092CF8DD8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680-60EF-4233-BD5F-015228D1A902}" type="slidenum">
              <a:rPr lang="en-GB" smtClean="0"/>
              <a:t>7</a:t>
            </a:fld>
            <a:endParaRPr lang="en-GB"/>
          </a:p>
        </p:txBody>
      </p:sp>
      <p:sp>
        <p:nvSpPr>
          <p:cNvPr id="9" name="Titel 10">
            <a:extLst>
              <a:ext uri="{FF2B5EF4-FFF2-40B4-BE49-F238E27FC236}">
                <a16:creationId xmlns:a16="http://schemas.microsoft.com/office/drawing/2014/main" id="{80B041F9-7D9B-4F84-B26E-339A5C27C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864000"/>
            <a:ext cx="7665637" cy="360099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COPAT2 for ICON-CLM</a:t>
            </a:r>
            <a:endParaRPr lang="en-GB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2D01651-09A9-4DB2-8BC6-A4A421B12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297582"/>
            <a:ext cx="3516830" cy="316372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1700" dirty="0">
                <a:cs typeface="Calibri" panose="020F0502020204030204" pitchFamily="34" charset="0"/>
              </a:rPr>
              <a:t>Simulations 1980 - 1984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700" dirty="0">
                <a:cs typeface="Calibri" panose="020F0502020204030204" pitchFamily="34" charset="0"/>
              </a:rPr>
              <a:t>Positive radiation bias was detected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700" noProof="0" dirty="0">
                <a:cs typeface="Calibri" panose="020F0502020204030204" pitchFamily="34" charset="0"/>
              </a:rPr>
              <a:t>2m temperature </a:t>
            </a:r>
            <a:r>
              <a:rPr lang="en-GB" sz="1700" dirty="0">
                <a:cs typeface="Calibri" panose="020F0502020204030204" pitchFamily="34" charset="0"/>
              </a:rPr>
              <a:t>cold bias at the same time</a:t>
            </a:r>
            <a:endParaRPr lang="en-GB" sz="1700" noProof="0" dirty="0"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700" noProof="0" dirty="0">
                <a:cs typeface="Calibri" panose="020F0502020204030204" pitchFamily="34" charset="0"/>
              </a:rPr>
              <a:t>Series of test simulations and code changes to address the problems (e.g. </a:t>
            </a:r>
            <a:r>
              <a:rPr lang="en-GB" sz="1700" noProof="0" dirty="0" err="1">
                <a:cs typeface="Calibri" panose="020F0502020204030204" pitchFamily="34" charset="0"/>
              </a:rPr>
              <a:t>allow_overcast</a:t>
            </a:r>
            <a:r>
              <a:rPr lang="en-GB" sz="1700" noProof="0" dirty="0">
                <a:cs typeface="Calibri" panose="020F0502020204030204" pitchFamily="34" charset="0"/>
              </a:rPr>
              <a:t>, </a:t>
            </a:r>
            <a:r>
              <a:rPr lang="en-GB" sz="1700" noProof="0" dirty="0" err="1">
                <a:cs typeface="Calibri" panose="020F0502020204030204" pitchFamily="34" charset="0"/>
              </a:rPr>
              <a:t>tune_box_liq</a:t>
            </a:r>
            <a:r>
              <a:rPr lang="en-GB" sz="1700" noProof="0" dirty="0">
                <a:cs typeface="Calibri" panose="020F0502020204030204" pitchFamily="34" charset="0"/>
              </a:rPr>
              <a:t>(_</a:t>
            </a:r>
            <a:r>
              <a:rPr lang="en-GB" sz="1700" noProof="0" dirty="0" err="1">
                <a:cs typeface="Calibri" panose="020F0502020204030204" pitchFamily="34" charset="0"/>
              </a:rPr>
              <a:t>asy</a:t>
            </a:r>
            <a:r>
              <a:rPr lang="en-GB" sz="1700" noProof="0" dirty="0">
                <a:cs typeface="Calibri" panose="020F0502020204030204" pitchFamily="34" charset="0"/>
              </a:rPr>
              <a:t>), albedo, </a:t>
            </a:r>
            <a:r>
              <a:rPr lang="en-GB" sz="1700" noProof="0" dirty="0" err="1">
                <a:cs typeface="Calibri" panose="020F0502020204030204" pitchFamily="34" charset="0"/>
              </a:rPr>
              <a:t>rlam_heat</a:t>
            </a:r>
            <a:r>
              <a:rPr lang="en-GB" sz="1700" noProof="0" dirty="0">
                <a:cs typeface="Calibri" panose="020F0502020204030204" pitchFamily="34" charset="0"/>
              </a:rPr>
              <a:t>, </a:t>
            </a:r>
            <a:r>
              <a:rPr lang="en-GB" sz="1700" noProof="0" dirty="0" err="1">
                <a:cs typeface="Calibri" panose="020F0502020204030204" pitchFamily="34" charset="0"/>
              </a:rPr>
              <a:t>rat_sea</a:t>
            </a:r>
            <a:r>
              <a:rPr lang="en-GB" sz="1700" noProof="0" dirty="0">
                <a:cs typeface="Calibri" panose="020F0502020204030204" pitchFamily="34" charset="0"/>
              </a:rPr>
              <a:t>, …)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3603EA6-8828-4099-AEB5-6F1A54CC74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899" y="790517"/>
            <a:ext cx="4319025" cy="384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6D3A53C-1EC1-4F9E-A2DD-A2B2AECEC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05.09.2024</a:t>
            </a:r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9C7728D-5941-4E6A-B794-5C5BB12C3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Steger - News CLM Community - COSMO GM 2024</a:t>
            </a:r>
            <a:endParaRPr lang="en-GB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1225ED8-B35A-43CB-BE26-092CF8DD8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680-60EF-4233-BD5F-015228D1A902}" type="slidenum">
              <a:rPr lang="en-GB" smtClean="0"/>
              <a:t>8</a:t>
            </a:fld>
            <a:endParaRPr lang="en-GB"/>
          </a:p>
        </p:txBody>
      </p:sp>
      <p:sp>
        <p:nvSpPr>
          <p:cNvPr id="9" name="Titel 10">
            <a:extLst>
              <a:ext uri="{FF2B5EF4-FFF2-40B4-BE49-F238E27FC236}">
                <a16:creationId xmlns:a16="http://schemas.microsoft.com/office/drawing/2014/main" id="{80B041F9-7D9B-4F84-B26E-339A5C27C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864000"/>
            <a:ext cx="7665637" cy="360099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COPAT2 for ICON-CLM</a:t>
            </a:r>
            <a:endParaRPr lang="en-GB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F03C361D-66E1-4585-9776-6E5BA5698D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785655"/>
              </p:ext>
            </p:extLst>
          </p:nvPr>
        </p:nvGraphicFramePr>
        <p:xfrm>
          <a:off x="243003" y="1509626"/>
          <a:ext cx="3865158" cy="2900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" name="Acrobat Document" r:id="rId3" imgW="4390885" imgH="3295650" progId="AcroExch.Document.DC">
                  <p:embed/>
                </p:oleObj>
              </mc:Choice>
              <mc:Fallback>
                <p:oleObj name="Acrobat Document" r:id="rId3" imgW="4390885" imgH="329565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003" y="1509626"/>
                        <a:ext cx="3865158" cy="2900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98BBCCB6-9437-4553-8A53-B7901440AD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705799"/>
              </p:ext>
            </p:extLst>
          </p:nvPr>
        </p:nvGraphicFramePr>
        <p:xfrm>
          <a:off x="4572000" y="1452683"/>
          <a:ext cx="4015860" cy="3014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" name="Acrobat Document" r:id="rId5" imgW="4390885" imgH="3295650" progId="AcroExch.Document.DC">
                  <p:embed/>
                </p:oleObj>
              </mc:Choice>
              <mc:Fallback>
                <p:oleObj name="Acrobat Document" r:id="rId5" imgW="4390885" imgH="329565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0" y="1452683"/>
                        <a:ext cx="4015860" cy="30140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F8C42A9F-F8F9-433B-971B-B9BC845AA78B}"/>
              </a:ext>
            </a:extLst>
          </p:cNvPr>
          <p:cNvSpPr txBox="1"/>
          <p:nvPr/>
        </p:nvSpPr>
        <p:spPr>
          <a:xfrm>
            <a:off x="1341802" y="4350472"/>
            <a:ext cx="1667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Reference C2I200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68C2C7C-6552-41FC-BAF1-84176E176446}"/>
              </a:ext>
            </a:extLst>
          </p:cNvPr>
          <p:cNvSpPr txBox="1"/>
          <p:nvPr/>
        </p:nvSpPr>
        <p:spPr>
          <a:xfrm>
            <a:off x="6029713" y="4312868"/>
            <a:ext cx="1844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Reference C2I250c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8260DF3-A18D-4683-8459-AA5632E6219E}"/>
              </a:ext>
            </a:extLst>
          </p:cNvPr>
          <p:cNvSpPr/>
          <p:nvPr/>
        </p:nvSpPr>
        <p:spPr>
          <a:xfrm>
            <a:off x="4813824" y="2783046"/>
            <a:ext cx="3536687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23E41B2-B089-424B-8060-AF4F8B290722}"/>
              </a:ext>
            </a:extLst>
          </p:cNvPr>
          <p:cNvSpPr txBox="1"/>
          <p:nvPr/>
        </p:nvSpPr>
        <p:spPr>
          <a:xfrm>
            <a:off x="4528198" y="770962"/>
            <a:ext cx="42205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C2I268c: HWSD2.0, </a:t>
            </a:r>
            <a:r>
              <a:rPr lang="en-GB" sz="1400" dirty="0" err="1"/>
              <a:t>w_so</a:t>
            </a:r>
            <a:r>
              <a:rPr lang="en-GB" sz="1400" dirty="0"/>
              <a:t>-</a:t>
            </a:r>
            <a:r>
              <a:rPr lang="en-GB" sz="1400" dirty="0" err="1"/>
              <a:t>clim</a:t>
            </a:r>
            <a:r>
              <a:rPr lang="en-GB" sz="1400" dirty="0"/>
              <a:t>-initialisation, Merit orography, </a:t>
            </a:r>
            <a:r>
              <a:rPr lang="en-GB" sz="1400" dirty="0" err="1"/>
              <a:t>pp_sso</a:t>
            </a:r>
            <a:r>
              <a:rPr lang="en-GB" sz="1400" dirty="0"/>
              <a:t>=2, </a:t>
            </a:r>
            <a:r>
              <a:rPr lang="en-GB" sz="1400" dirty="0" err="1"/>
              <a:t>icpl_aero_gscp</a:t>
            </a:r>
            <a:r>
              <a:rPr lang="en-GB" sz="1400" dirty="0"/>
              <a:t>=3, </a:t>
            </a:r>
            <a:r>
              <a:rPr lang="en-GB" sz="1400" dirty="0" err="1"/>
              <a:t>allow_overcaset</a:t>
            </a:r>
            <a:r>
              <a:rPr lang="en-GB" sz="1400" dirty="0"/>
              <a:t>=0.9, </a:t>
            </a:r>
            <a:r>
              <a:rPr lang="en-GB" sz="1400" dirty="0" err="1"/>
              <a:t>rlam_heat</a:t>
            </a:r>
            <a:r>
              <a:rPr lang="en-GB" sz="1400" dirty="0"/>
              <a:t>=6.25, </a:t>
            </a:r>
            <a:r>
              <a:rPr lang="en-GB" sz="1400" dirty="0" err="1"/>
              <a:t>acor</a:t>
            </a:r>
            <a:r>
              <a:rPr lang="en-GB" sz="1400" dirty="0"/>
              <a:t>=0.1, …</a:t>
            </a:r>
          </a:p>
        </p:txBody>
      </p:sp>
    </p:spTree>
    <p:extLst>
      <p:ext uri="{BB962C8B-B14F-4D97-AF65-F5344CB8AC3E}">
        <p14:creationId xmlns:p14="http://schemas.microsoft.com/office/powerpoint/2010/main" val="1064134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6D3A53C-1EC1-4F9E-A2DD-A2B2AECEC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05.09.2024</a:t>
            </a:r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9C7728D-5941-4E6A-B794-5C5BB12C3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Steger - News CLM Community - COSMO GM 2024</a:t>
            </a:r>
            <a:endParaRPr lang="en-GB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1225ED8-B35A-43CB-BE26-092CF8DD8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A680-60EF-4233-BD5F-015228D1A902}" type="slidenum">
              <a:rPr lang="en-GB" smtClean="0"/>
              <a:t>9</a:t>
            </a:fld>
            <a:endParaRPr lang="en-GB"/>
          </a:p>
        </p:txBody>
      </p:sp>
      <p:sp>
        <p:nvSpPr>
          <p:cNvPr id="9" name="Titel 10">
            <a:extLst>
              <a:ext uri="{FF2B5EF4-FFF2-40B4-BE49-F238E27FC236}">
                <a16:creationId xmlns:a16="http://schemas.microsoft.com/office/drawing/2014/main" id="{80B041F9-7D9B-4F84-B26E-339A5C27C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864000"/>
            <a:ext cx="7665637" cy="360099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COPAT2 for ICON-CLM</a:t>
            </a:r>
            <a:endParaRPr lang="en-GB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E9A483A7-C4B4-4B1F-BF9D-0250B2B12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450980"/>
            <a:ext cx="3767191" cy="306056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1700" noProof="0" dirty="0">
                <a:cs typeface="Calibri" panose="020F0502020204030204" pitchFamily="34" charset="0"/>
              </a:rPr>
              <a:t>C2I268c has a large bias in surface latent heat flux over ocean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700" dirty="0">
                <a:cs typeface="Calibri" panose="020F0502020204030204" pitchFamily="34" charset="0"/>
              </a:rPr>
              <a:t>Mean 2003 - 2008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700" dirty="0">
                <a:cs typeface="Calibri" panose="020F0502020204030204" pitchFamily="34" charset="0"/>
              </a:rPr>
              <a:t>Model – HOAPS (</a:t>
            </a:r>
            <a:r>
              <a:rPr lang="en-US" dirty="0"/>
              <a:t>Hamburg Ocean Atmosphere Parameters and Fluxes from Satellite data record)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700" b="1" dirty="0">
                <a:cs typeface="Calibri" panose="020F0502020204030204" pitchFamily="34" charset="0"/>
              </a:rPr>
              <a:t>One aspect is improved, but other things get worse </a:t>
            </a:r>
            <a:endParaRPr lang="en-US" sz="1700" b="1" noProof="0" dirty="0">
              <a:cs typeface="Calibri" panose="020F0502020204030204" pitchFamily="34" charset="0"/>
            </a:endParaRPr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id="{C30101CE-69B0-4141-BBBC-EAE86AC95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925" y="941260"/>
            <a:ext cx="3398163" cy="3415500"/>
          </a:xfrm>
          <a:prstGeom prst="rect">
            <a:avLst/>
          </a:prstGeom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FD2E8699-52A9-4E63-A3B7-3BD712A62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535" y="864000"/>
            <a:ext cx="561372" cy="349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99215"/>
      </p:ext>
    </p:extLst>
  </p:cSld>
  <p:clrMapOvr>
    <a:masterClrMapping/>
  </p:clrMapOvr>
</p:sld>
</file>

<file path=ppt/theme/theme1.xml><?xml version="1.0" encoding="utf-8"?>
<a:theme xmlns:a="http://schemas.openxmlformats.org/drawingml/2006/main" name="DWD-PowerPoint">
  <a:themeElements>
    <a:clrScheme name="DWD-Farben PowerPoint">
      <a:dk1>
        <a:srgbClr val="2D4B9B"/>
      </a:dk1>
      <a:lt1>
        <a:sysClr val="window" lastClr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DWD-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1631</Words>
  <Application>Microsoft Office PowerPoint</Application>
  <PresentationFormat>Bildschirmpräsentation (16:9)</PresentationFormat>
  <Paragraphs>289</Paragraphs>
  <Slides>22</Slides>
  <Notes>8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Arial</vt:lpstr>
      <vt:lpstr>Calibri</vt:lpstr>
      <vt:lpstr>Franklin Gothic Medium</vt:lpstr>
      <vt:lpstr>Wingdings</vt:lpstr>
      <vt:lpstr>DWD-PowerPoint</vt:lpstr>
      <vt:lpstr>Acrobat Document</vt:lpstr>
      <vt:lpstr>PowerPoint-Präsentation</vt:lpstr>
      <vt:lpstr>Overview</vt:lpstr>
      <vt:lpstr>New recommended version for COSMO</vt:lpstr>
      <vt:lpstr>Adjustment for transient aerosol in COSMO</vt:lpstr>
      <vt:lpstr>Overview</vt:lpstr>
      <vt:lpstr>COPAT2 for ICON-CLM</vt:lpstr>
      <vt:lpstr>COPAT2 for ICON-CLM</vt:lpstr>
      <vt:lpstr>COPAT2 for ICON-CLM</vt:lpstr>
      <vt:lpstr>COPAT2 for ICON-CLM</vt:lpstr>
      <vt:lpstr>LiMMo – Linear meta-model optimization</vt:lpstr>
      <vt:lpstr>Comparison latent heat flux</vt:lpstr>
      <vt:lpstr>Final results </vt:lpstr>
      <vt:lpstr>Overview</vt:lpstr>
      <vt:lpstr>CLM Community contribution EURO-CORDEX (EUR-12)</vt:lpstr>
      <vt:lpstr>HighRes Ensemble</vt:lpstr>
      <vt:lpstr>Overview</vt:lpstr>
      <vt:lpstr>CLM Community Overview </vt:lpstr>
      <vt:lpstr>CLM Community members and institutions</vt:lpstr>
      <vt:lpstr>CLM Community development of publications</vt:lpstr>
      <vt:lpstr>Meetings/Events 2024 + 2025</vt:lpstr>
      <vt:lpstr>ICON Support Framework</vt:lpstr>
      <vt:lpstr>Questions?</vt:lpstr>
    </vt:vector>
  </TitlesOfParts>
  <Company>Deutscher Wetterdienst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DWD</dc:creator>
  <cp:lastModifiedBy>Steger Christian</cp:lastModifiedBy>
  <cp:revision>467</cp:revision>
  <dcterms:created xsi:type="dcterms:W3CDTF">2020-05-28T07:34:32Z</dcterms:created>
  <dcterms:modified xsi:type="dcterms:W3CDTF">2024-09-05T06:30:45Z</dcterms:modified>
</cp:coreProperties>
</file>