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12"/>
  </p:notesMasterIdLst>
  <p:handoutMasterIdLst>
    <p:handoutMasterId r:id="rId13"/>
  </p:handoutMasterIdLst>
  <p:sldIdLst>
    <p:sldId id="260" r:id="rId5"/>
    <p:sldId id="2147473479" r:id="rId6"/>
    <p:sldId id="2147473490" r:id="rId7"/>
    <p:sldId id="343" r:id="rId8"/>
    <p:sldId id="2147473478" r:id="rId9"/>
    <p:sldId id="2147473489" r:id="rId10"/>
    <p:sldId id="259" r:id="rId11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FBF"/>
    <a:srgbClr val="FF0000"/>
    <a:srgbClr val="640000"/>
    <a:srgbClr val="39B1DB"/>
    <a:srgbClr val="60B4B2"/>
    <a:srgbClr val="08CDE8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75443" autoAdjust="0"/>
  </p:normalViewPr>
  <p:slideViewPr>
    <p:cSldViewPr snapToGrid="0" showGuides="1">
      <p:cViewPr varScale="1">
        <p:scale>
          <a:sx n="106" d="100"/>
          <a:sy n="106" d="100"/>
        </p:scale>
        <p:origin x="108" y="228"/>
      </p:cViewPr>
      <p:guideLst>
        <p:guide orient="horz" pos="2160"/>
        <p:guide pos="2880"/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2" d="100"/>
          <a:sy n="122" d="100"/>
        </p:scale>
        <p:origin x="4932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693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603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933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Temperature at valley stations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Global radiation at</a:t>
            </a:r>
            <a:r>
              <a:rPr lang="en-GB" dirty="0"/>
              <a:t> </a:t>
            </a:r>
            <a:r>
              <a:rPr lang="en-GB" dirty="0">
                <a:solidFill>
                  <a:schemeClr val="accent1"/>
                </a:solidFill>
              </a:rPr>
              <a:t>valley stations</a:t>
            </a:r>
          </a:p>
          <a:p>
            <a:pPr lvl="1"/>
            <a:r>
              <a:rPr lang="en-GB" dirty="0"/>
              <a:t>Wind speed in complex topography</a:t>
            </a:r>
            <a:endParaRPr lang="en-GB" strike="sngStrike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961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277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" y="1837782"/>
            <a:ext cx="9108000" cy="32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 userDrawn="1">
          <p15:clr>
            <a:srgbClr val="FBAE40"/>
          </p15:clr>
        </p15:guide>
        <p15:guide id="2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" y="4106635"/>
            <a:ext cx="9028091" cy="10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de-CH" sz="90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90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Operational NWP at MeteoSwiss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Oliver Fuhrer</a:t>
            </a:r>
          </a:p>
          <a:p>
            <a:r>
              <a:rPr lang="de-CH" dirty="0"/>
              <a:t>COSMO General Meeting 2024, 3.9.2024</a:t>
            </a:r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4919915" y="1028883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hoto Editor Photo" r:id="rId4" imgW="4742857" imgH="4590476" progId="MSPhotoEd.3">
                  <p:embed/>
                </p:oleObj>
              </mc:Choice>
              <mc:Fallback>
                <p:oleObj name="Photo Editor Photo" r:id="rId4" imgW="4742857" imgH="4590476" progId="MSPhotoEd.3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915" y="1028883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56974" y="965942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hoto Editor Photo" r:id="rId6" imgW="4742857" imgH="4590476" progId="MSPhotoEd.3">
                  <p:embed/>
                </p:oleObj>
              </mc:Choice>
              <mc:Fallback>
                <p:oleObj name="Photo Editor Photo" r:id="rId6" imgW="4742857" imgH="4590476" progId="MSPhotoEd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974" y="965942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792929" y="902526"/>
          <a:ext cx="1055649" cy="102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hoto Editor Photo" r:id="rId7" imgW="4742857" imgH="4590476" progId="MSPhotoEd.3">
                  <p:embed/>
                </p:oleObj>
              </mc:Choice>
              <mc:Fallback>
                <p:oleObj name="Photo Editor Photo" r:id="rId7" imgW="4742857" imgH="4590476" progId="MSPhotoEd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929" y="902526"/>
                        <a:ext cx="1055649" cy="102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647285" y="1310552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>
                <a:latin typeface="Arial" pitchFamily="34" charset="0"/>
              </a:rPr>
              <a:t>Lateral boundary conditions: IFS ENS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9 (18) km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4x per day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282D-5030-4B29-8BA3-CFF6AD5668FA}"/>
              </a:ext>
            </a:extLst>
          </p:cNvPr>
          <p:cNvGrpSpPr/>
          <p:nvPr/>
        </p:nvGrpSpPr>
        <p:grpSpPr>
          <a:xfrm>
            <a:off x="1110076" y="2325459"/>
            <a:ext cx="3500203" cy="2765787"/>
            <a:chOff x="1110076" y="2325459"/>
            <a:chExt cx="3500203" cy="2765787"/>
          </a:xfrm>
        </p:grpSpPr>
        <p:pic>
          <p:nvPicPr>
            <p:cNvPr id="8" name="Picture 28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92"/>
            <a:stretch/>
          </p:blipFill>
          <p:spPr bwMode="auto">
            <a:xfrm>
              <a:off x="1507182" y="3261017"/>
              <a:ext cx="2737944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8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92"/>
            <a:stretch/>
          </p:blipFill>
          <p:spPr bwMode="auto">
            <a:xfrm>
              <a:off x="1354782" y="3108617"/>
              <a:ext cx="2737944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8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92"/>
            <a:stretch/>
          </p:blipFill>
          <p:spPr bwMode="auto">
            <a:xfrm>
              <a:off x="1202382" y="2956217"/>
              <a:ext cx="2737944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1110076" y="2325459"/>
              <a:ext cx="350020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41338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en-GB" sz="1200" b="1" dirty="0">
                  <a:solidFill>
                    <a:srgbClr val="0000FF"/>
                  </a:solidFill>
                  <a:latin typeface="Arial" pitchFamily="34" charset="0"/>
                </a:rPr>
                <a:t>ICON-CH1-EPS</a:t>
              </a:r>
              <a:r>
                <a:rPr lang="en-GB" sz="1200" b="1" dirty="0">
                  <a:latin typeface="Arial" pitchFamily="34" charset="0"/>
                </a:rPr>
                <a:t>: 33 hour forecasts, 8x per day </a:t>
              </a:r>
              <a:br>
                <a:rPr lang="en-GB" sz="1200" b="1" dirty="0">
                  <a:latin typeface="Arial" pitchFamily="34" charset="0"/>
                </a:rPr>
              </a:br>
              <a:r>
                <a:rPr lang="en-GB" sz="1200" b="1" dirty="0">
                  <a:latin typeface="Arial" pitchFamily="34" charset="0"/>
                </a:rPr>
                <a:t>1.0 km grid size (R19B08), 80L</a:t>
              </a:r>
              <a:br>
                <a:rPr lang="en-GB" sz="1200" b="1" dirty="0">
                  <a:latin typeface="Arial" pitchFamily="34" charset="0"/>
                </a:rPr>
              </a:br>
              <a:r>
                <a:rPr lang="en-GB" sz="1200" b="1" dirty="0">
                  <a:latin typeface="Arial" pitchFamily="34" charset="0"/>
                </a:rPr>
                <a:t>11 ensemble members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EF15878-2025-4D04-B680-05F40EEBA63F}"/>
              </a:ext>
            </a:extLst>
          </p:cNvPr>
          <p:cNvGrpSpPr/>
          <p:nvPr/>
        </p:nvGrpSpPr>
        <p:grpSpPr>
          <a:xfrm>
            <a:off x="4750301" y="2331944"/>
            <a:ext cx="3500203" cy="2759301"/>
            <a:chOff x="4750301" y="2331944"/>
            <a:chExt cx="3500203" cy="2759301"/>
          </a:xfrm>
        </p:grpSpPr>
        <p:pic>
          <p:nvPicPr>
            <p:cNvPr id="10" name="Picture 28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41"/>
            <a:stretch/>
          </p:blipFill>
          <p:spPr bwMode="auto">
            <a:xfrm>
              <a:off x="5137688" y="3261016"/>
              <a:ext cx="2742701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8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41"/>
            <a:stretch/>
          </p:blipFill>
          <p:spPr bwMode="auto">
            <a:xfrm>
              <a:off x="5062004" y="3192591"/>
              <a:ext cx="2742701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8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41"/>
            <a:stretch/>
          </p:blipFill>
          <p:spPr bwMode="auto">
            <a:xfrm>
              <a:off x="4985288" y="3108616"/>
              <a:ext cx="2742701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8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41"/>
            <a:stretch/>
          </p:blipFill>
          <p:spPr bwMode="auto">
            <a:xfrm>
              <a:off x="4902076" y="3033971"/>
              <a:ext cx="2742701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8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41"/>
            <a:stretch/>
          </p:blipFill>
          <p:spPr bwMode="auto">
            <a:xfrm>
              <a:off x="4832888" y="2956216"/>
              <a:ext cx="2742701" cy="1830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750301" y="2331944"/>
              <a:ext cx="350020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541338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5000"/>
              </a:pPr>
              <a:r>
                <a:rPr lang="en-GB" sz="1200" b="1" dirty="0">
                  <a:solidFill>
                    <a:srgbClr val="0000FF"/>
                  </a:solidFill>
                  <a:latin typeface="Arial" pitchFamily="34" charset="0"/>
                </a:rPr>
                <a:t>ICON-CH2-EPS</a:t>
              </a:r>
              <a:r>
                <a:rPr lang="en-GB" sz="1200" b="1" dirty="0">
                  <a:latin typeface="Arial" pitchFamily="34" charset="0"/>
                </a:rPr>
                <a:t>: 5 day forecasts, 4x per day </a:t>
              </a:r>
              <a:br>
                <a:rPr lang="en-GB" sz="1200" b="1" dirty="0">
                  <a:latin typeface="Arial" pitchFamily="34" charset="0"/>
                </a:rPr>
              </a:br>
              <a:r>
                <a:rPr lang="en-GB" sz="1200" b="1" dirty="0">
                  <a:latin typeface="Arial" pitchFamily="34" charset="0"/>
                </a:rPr>
                <a:t>2.1 km grid size (R19B07), 80L</a:t>
              </a:r>
              <a:br>
                <a:rPr lang="en-GB" sz="1200" b="1" dirty="0">
                  <a:latin typeface="Arial" pitchFamily="34" charset="0"/>
                </a:rPr>
              </a:br>
              <a:r>
                <a:rPr lang="en-GB" sz="1200" b="1" dirty="0">
                  <a:latin typeface="Arial" pitchFamily="34" charset="0"/>
                </a:rPr>
                <a:t>21 ensemble members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2382" y="1107956"/>
            <a:ext cx="2659449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Ensemble Data Assimilation: </a:t>
            </a:r>
            <a:r>
              <a:rPr lang="en-GB" sz="1200" b="1" dirty="0">
                <a:solidFill>
                  <a:srgbClr val="0000FF"/>
                </a:solidFill>
                <a:latin typeface="Arial" pitchFamily="34" charset="0"/>
              </a:rPr>
              <a:t>KENDA-CH1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 with LETKF</a:t>
            </a:r>
          </a:p>
          <a:p>
            <a:pPr algn="ctr"/>
            <a:r>
              <a:rPr lang="en-GB" sz="1200" b="1" dirty="0">
                <a:latin typeface="Arial" pitchFamily="34" charset="0"/>
                <a:cs typeface="Arial" pitchFamily="34" charset="0"/>
              </a:rPr>
              <a:t>40+1 members at 1.0 km grid size with ICON-CH1 setup (SPPT)</a:t>
            </a:r>
            <a:br>
              <a:rPr lang="en-GB" sz="1200" b="1" dirty="0">
                <a:latin typeface="Arial" pitchFamily="34" charset="0"/>
                <a:cs typeface="Arial" pitchFamily="34" charset="0"/>
              </a:rPr>
            </a:br>
            <a:r>
              <a:rPr lang="en-GB" sz="1200" b="1" dirty="0">
                <a:latin typeface="Arial" pitchFamily="34" charset="0"/>
                <a:cs typeface="Arial" pitchFamily="34" charset="0"/>
              </a:rPr>
              <a:t>hourly cycling</a:t>
            </a:r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E7F2CBCA-3151-4349-B720-0D51B773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Forecasting System based on </a:t>
            </a:r>
          </a:p>
        </p:txBody>
      </p:sp>
      <p:pic>
        <p:nvPicPr>
          <p:cNvPr id="30" name="Picture 15">
            <a:extLst>
              <a:ext uri="{FF2B5EF4-FFF2-40B4-BE49-F238E27FC236}">
                <a16:creationId xmlns:a16="http://schemas.microsoft.com/office/drawing/2014/main" id="{D620F43E-4BD7-40E2-BA0D-346960546A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0273" y="188403"/>
            <a:ext cx="1320081" cy="51262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8986FE9-1050-4827-8329-388BEF29B0FA}"/>
              </a:ext>
            </a:extLst>
          </p:cNvPr>
          <p:cNvSpPr txBox="1"/>
          <p:nvPr/>
        </p:nvSpPr>
        <p:spPr>
          <a:xfrm rot="1030982">
            <a:off x="6482422" y="893890"/>
            <a:ext cx="2760403" cy="338554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de-CH" sz="16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operational </a:t>
            </a:r>
            <a:r>
              <a:rPr lang="de-CH" sz="1600" b="1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since</a:t>
            </a:r>
            <a:r>
              <a:rPr lang="de-CH" sz="16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28 May 2024</a:t>
            </a:r>
            <a:endParaRPr lang="de-CH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8A9C3-8CD4-4AB5-94B9-046D3E476E26}"/>
              </a:ext>
            </a:extLst>
          </p:cNvPr>
          <p:cNvGrpSpPr/>
          <p:nvPr/>
        </p:nvGrpSpPr>
        <p:grpSpPr>
          <a:xfrm>
            <a:off x="6861669" y="3459720"/>
            <a:ext cx="2056060" cy="1525429"/>
            <a:chOff x="6861669" y="3459720"/>
            <a:chExt cx="2056060" cy="1525429"/>
          </a:xfrm>
        </p:grpSpPr>
        <p:pic>
          <p:nvPicPr>
            <p:cNvPr id="22" name="Grafik 5">
              <a:extLst>
                <a:ext uri="{FF2B5EF4-FFF2-40B4-BE49-F238E27FC236}">
                  <a16:creationId xmlns:a16="http://schemas.microsoft.com/office/drawing/2014/main" id="{B1648959-8C3C-4912-BE49-4286B05E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61669" y="3459720"/>
              <a:ext cx="1599986" cy="1110492"/>
            </a:xfrm>
            <a:prstGeom prst="rect">
              <a:avLst/>
            </a:prstGeom>
          </p:spPr>
        </p:pic>
        <p:pic>
          <p:nvPicPr>
            <p:cNvPr id="23" name="Grafik 5">
              <a:extLst>
                <a:ext uri="{FF2B5EF4-FFF2-40B4-BE49-F238E27FC236}">
                  <a16:creationId xmlns:a16="http://schemas.microsoft.com/office/drawing/2014/main" id="{C0E39267-43FA-49AC-9F03-8DF10BD3D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70165" y="3567837"/>
              <a:ext cx="1599986" cy="1110492"/>
            </a:xfrm>
            <a:prstGeom prst="rect">
              <a:avLst/>
            </a:prstGeom>
          </p:spPr>
        </p:pic>
        <p:pic>
          <p:nvPicPr>
            <p:cNvPr id="24" name="Grafik 5">
              <a:extLst>
                <a:ext uri="{FF2B5EF4-FFF2-40B4-BE49-F238E27FC236}">
                  <a16:creationId xmlns:a16="http://schemas.microsoft.com/office/drawing/2014/main" id="{17A551DC-AA69-407B-96F6-DB31B6A8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97281" y="3639925"/>
              <a:ext cx="1599986" cy="1110492"/>
            </a:xfrm>
            <a:prstGeom prst="rect">
              <a:avLst/>
            </a:prstGeom>
          </p:spPr>
        </p:pic>
        <p:pic>
          <p:nvPicPr>
            <p:cNvPr id="25" name="Grafik 5">
              <a:extLst>
                <a:ext uri="{FF2B5EF4-FFF2-40B4-BE49-F238E27FC236}">
                  <a16:creationId xmlns:a16="http://schemas.microsoft.com/office/drawing/2014/main" id="{DF24947C-7D68-4643-A010-72A8156B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07512" y="3750598"/>
              <a:ext cx="1599986" cy="1110492"/>
            </a:xfrm>
            <a:prstGeom prst="rect">
              <a:avLst/>
            </a:prstGeom>
          </p:spPr>
        </p:pic>
        <p:pic>
          <p:nvPicPr>
            <p:cNvPr id="31" name="Grafik 5">
              <a:extLst>
                <a:ext uri="{FF2B5EF4-FFF2-40B4-BE49-F238E27FC236}">
                  <a16:creationId xmlns:a16="http://schemas.microsoft.com/office/drawing/2014/main" id="{82298043-D9A5-42DF-B56B-28F1C91C9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7743" y="3874657"/>
              <a:ext cx="1599986" cy="1110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83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">
            <a:extLst>
              <a:ext uri="{FF2B5EF4-FFF2-40B4-BE49-F238E27FC236}">
                <a16:creationId xmlns:a16="http://schemas.microsoft.com/office/drawing/2014/main" id="{E7F2CBCA-3151-4349-B720-0D51B773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lot </a:t>
            </a:r>
            <a:r>
              <a:rPr lang="en-GB"/>
              <a:t>of work…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C1AE0D-4F4F-4D46-BE15-0504E92A5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3" y="1058517"/>
            <a:ext cx="5174268" cy="38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4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HPC Systeme ICON-22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8245" y="2819278"/>
            <a:ext cx="3474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 err="1"/>
              <a:t>Production</a:t>
            </a:r>
            <a:r>
              <a:rPr lang="de-CH" sz="1600" dirty="0"/>
              <a:t>: </a:t>
            </a:r>
            <a:r>
              <a:rPr lang="de-CH" sz="1600" dirty="0" err="1"/>
              <a:t>vCluster</a:t>
            </a:r>
            <a:r>
              <a:rPr lang="de-CH" sz="1600" dirty="0"/>
              <a:t> </a:t>
            </a:r>
            <a:r>
              <a:rPr lang="de-CH" sz="1600" dirty="0" err="1"/>
              <a:t>tasna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168 A100 GPUs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28 CPUs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600" dirty="0"/>
          </a:p>
          <a:p>
            <a:r>
              <a:rPr lang="de-CH" sz="1600" b="1" dirty="0"/>
              <a:t>Failover and R&amp;D</a:t>
            </a:r>
            <a:r>
              <a:rPr lang="de-CH" sz="1600" dirty="0"/>
              <a:t>: </a:t>
            </a:r>
            <a:r>
              <a:rPr lang="de-CH" sz="1600" dirty="0" err="1"/>
              <a:t>vCluster</a:t>
            </a:r>
            <a:r>
              <a:rPr lang="de-CH" sz="1600" dirty="0"/>
              <a:t> </a:t>
            </a:r>
            <a:r>
              <a:rPr lang="de-CH" sz="1600" dirty="0" err="1"/>
              <a:t>balfrin</a:t>
            </a:r>
            <a:endParaRPr lang="de-C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120 – 216 A100 GPUs (</a:t>
            </a:r>
            <a:r>
              <a:rPr lang="de-CH" sz="1600" dirty="0" err="1"/>
              <a:t>elastic</a:t>
            </a:r>
            <a:r>
              <a:rPr lang="de-CH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/>
              <a:t>36 CPUs</a:t>
            </a:r>
            <a:endParaRPr lang="en-US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0D6992-0549-4A6E-A372-EA3FBB0B6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30" y="1048768"/>
            <a:ext cx="4264819" cy="14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95D7AD-BAA4-4CA7-8D0F-892720E87F9A}"/>
              </a:ext>
            </a:extLst>
          </p:cNvPr>
          <p:cNvGrpSpPr/>
          <p:nvPr/>
        </p:nvGrpSpPr>
        <p:grpSpPr>
          <a:xfrm>
            <a:off x="6066120" y="1562900"/>
            <a:ext cx="2257450" cy="1155472"/>
            <a:chOff x="1557338" y="1028700"/>
            <a:chExt cx="6029325" cy="3086100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EC73A894-56C9-400D-9732-3067AA753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338" y="1028700"/>
              <a:ext cx="6029325" cy="308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F0074C-14DC-458C-870E-5B3F61A6CB99}"/>
                </a:ext>
              </a:extLst>
            </p:cNvPr>
            <p:cNvSpPr/>
            <p:nvPr/>
          </p:nvSpPr>
          <p:spPr bwMode="auto">
            <a:xfrm>
              <a:off x="5257800" y="3729038"/>
              <a:ext cx="100012" cy="1000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EEF75F-3C94-4E01-8E38-D233D67609A5}"/>
                </a:ext>
              </a:extLst>
            </p:cNvPr>
            <p:cNvSpPr/>
            <p:nvPr/>
          </p:nvSpPr>
          <p:spPr bwMode="auto">
            <a:xfrm>
              <a:off x="2902587" y="2960830"/>
              <a:ext cx="100012" cy="1000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60747F-D5F3-432B-9A0B-97725811EE42}"/>
                </a:ext>
              </a:extLst>
            </p:cNvPr>
            <p:cNvSpPr/>
            <p:nvPr/>
          </p:nvSpPr>
          <p:spPr bwMode="auto">
            <a:xfrm>
              <a:off x="4844172" y="1735854"/>
              <a:ext cx="100012" cy="1000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77014AE-D7C6-45CE-AEE8-8003989C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212" y="281138"/>
            <a:ext cx="1488608" cy="1091646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0B561B64-B660-4995-9455-8D7A0A5A5937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1179514" y="2819278"/>
            <a:ext cx="37639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HPC Services on ALPS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Platform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@ CSCS</a:t>
            </a:r>
          </a:p>
          <a:p>
            <a:pPr>
              <a:spcBef>
                <a:spcPct val="0"/>
              </a:spcBef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Versatile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clusters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IaC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Elasticity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locations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Lugano and Lausanne </a:t>
            </a:r>
          </a:p>
          <a:p>
            <a:pPr>
              <a:spcBef>
                <a:spcPct val="0"/>
              </a:spcBef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Annual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costs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1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Headline Score &amp; </a:t>
            </a:r>
            <a:r>
              <a:rPr lang="de-CH" dirty="0" err="1"/>
              <a:t>Verification</a:t>
            </a:r>
            <a:endParaRPr lang="en-US" dirty="0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30BE87FA-EE4A-40A3-BD64-B68358C71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1784">
            <a:off x="444249" y="1084116"/>
            <a:ext cx="6115725" cy="3622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2A2C36-DE16-4D68-AA85-4A2A9DD5A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0334">
            <a:off x="4223459" y="1899763"/>
            <a:ext cx="4572396" cy="25757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663B0-A665-45D0-A2DB-4DE5BAB8BEAB}"/>
              </a:ext>
            </a:extLst>
          </p:cNvPr>
          <p:cNvSpPr txBox="1"/>
          <p:nvPr/>
        </p:nvSpPr>
        <p:spPr>
          <a:xfrm>
            <a:off x="2226129" y="3634351"/>
            <a:ext cx="469174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  <a:highlight>
                  <a:srgbClr val="FFFF00"/>
                </a:highlight>
              </a:rPr>
              <a:t>Structure (spatial and temporal) better in ICON than COSMO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B050"/>
                </a:solidFill>
                <a:highlight>
                  <a:srgbClr val="FFFF00"/>
                </a:highlight>
              </a:rPr>
              <a:t>Probabilities better in ICON than COSMO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  <a:highlight>
                  <a:srgbClr val="FFFF00"/>
                </a:highlight>
              </a:rPr>
              <a:t>ICON has larger biases for some parameters</a:t>
            </a:r>
            <a:endParaRPr lang="en-GB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185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1E1E985-98B9-45FC-AA5E-02D8307C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current headache problem</a:t>
            </a:r>
            <a:br>
              <a:rPr lang="en-GB" dirty="0"/>
            </a:br>
            <a:endParaRPr lang="en-GB" dirty="0"/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E4B59B31-D01C-47C9-B84B-E87FFF52E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"/>
          <a:stretch/>
        </p:blipFill>
        <p:spPr>
          <a:xfrm>
            <a:off x="1309124" y="1688744"/>
            <a:ext cx="4164011" cy="2748483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232FF2-018B-4CC0-BA1F-E5A1380ECD2C}"/>
              </a:ext>
            </a:extLst>
          </p:cNvPr>
          <p:cNvGrpSpPr/>
          <p:nvPr/>
        </p:nvGrpSpPr>
        <p:grpSpPr>
          <a:xfrm>
            <a:off x="5684409" y="1931880"/>
            <a:ext cx="3139109" cy="2339053"/>
            <a:chOff x="900337" y="1856721"/>
            <a:chExt cx="3139109" cy="233905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74F2F4D-D640-48DF-B352-7AE584B4B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337" y="1856721"/>
              <a:ext cx="3139109" cy="2339053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D56CF98-CD69-4BD5-A5BD-A02F22F85F0A}"/>
                </a:ext>
              </a:extLst>
            </p:cNvPr>
            <p:cNvSpPr/>
            <p:nvPr/>
          </p:nvSpPr>
          <p:spPr bwMode="auto">
            <a:xfrm>
              <a:off x="1194434" y="2184788"/>
              <a:ext cx="560071" cy="837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52143144-30D5-443C-9172-56E27F32DC1B}"/>
              </a:ext>
            </a:extLst>
          </p:cNvPr>
          <p:cNvSpPr txBox="1"/>
          <p:nvPr/>
        </p:nvSpPr>
        <p:spPr>
          <a:xfrm>
            <a:off x="1221761" y="968058"/>
            <a:ext cx="7753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Hydrologists: “excessive spread and frequent overestimation in the runoff forecasts”</a:t>
            </a:r>
          </a:p>
          <a:p>
            <a:r>
              <a:rPr lang="en-GB" sz="1600" dirty="0">
                <a:sym typeface="Wingdings" panose="05000000000000000000" pitchFamily="2" charset="2"/>
              </a:rPr>
              <a:t> </a:t>
            </a:r>
            <a:r>
              <a:rPr lang="en-GB" sz="1600" dirty="0"/>
              <a:t>multiple events in early summer (May – Jul); large convective contributions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EC5B852-DAAD-4234-B6FB-C446E96638A9}"/>
              </a:ext>
            </a:extLst>
          </p:cNvPr>
          <p:cNvSpPr txBox="1"/>
          <p:nvPr/>
        </p:nvSpPr>
        <p:spPr>
          <a:xfrm>
            <a:off x="-49890" y="4913165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Figures: BAFU / Lukas Jansing</a:t>
            </a:r>
          </a:p>
        </p:txBody>
      </p:sp>
    </p:spTree>
    <p:extLst>
      <p:ext uri="{BB962C8B-B14F-4D97-AF65-F5344CB8AC3E}">
        <p14:creationId xmlns:p14="http://schemas.microsoft.com/office/powerpoint/2010/main" val="163143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_Format_16-9.pptx" id="{14B80262-283B-4455-926B-736EE80994B7}" vid="{03C32CFB-F977-44A6-8C51-B08D66399866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On-screen Show (16:9)</PresentationFormat>
  <Paragraphs>40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Roboto Light</vt:lpstr>
      <vt:lpstr>Symbol</vt:lpstr>
      <vt:lpstr>Times</vt:lpstr>
      <vt:lpstr>1_Kreuzraster komplett</vt:lpstr>
      <vt:lpstr>Photo Editor Photo</vt:lpstr>
      <vt:lpstr>Operational NWP at MeteoSwiss</vt:lpstr>
      <vt:lpstr>Forecasting System based on </vt:lpstr>
      <vt:lpstr>A lot of work…</vt:lpstr>
      <vt:lpstr>HPC Systeme ICON-22</vt:lpstr>
      <vt:lpstr>Headline Score &amp; Verification</vt:lpstr>
      <vt:lpstr>Our current headache problem </vt:lpstr>
      <vt:lpstr>PowerPoint Presentation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Fuhrer Oliver</cp:lastModifiedBy>
  <cp:revision>169</cp:revision>
  <cp:lastPrinted>2016-02-16T15:38:09Z</cp:lastPrinted>
  <dcterms:created xsi:type="dcterms:W3CDTF">2022-08-29T14:23:49Z</dcterms:created>
  <dcterms:modified xsi:type="dcterms:W3CDTF">2024-09-03T07:53:22Z</dcterms:modified>
</cp:coreProperties>
</file>