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6" r:id="rId2"/>
    <p:sldId id="257" r:id="rId3"/>
    <p:sldId id="334" r:id="rId4"/>
    <p:sldId id="368" r:id="rId5"/>
    <p:sldId id="367" r:id="rId6"/>
    <p:sldId id="308" r:id="rId7"/>
    <p:sldId id="310" r:id="rId8"/>
    <p:sldId id="309" r:id="rId9"/>
    <p:sldId id="300" r:id="rId10"/>
    <p:sldId id="522" r:id="rId11"/>
    <p:sldId id="523" r:id="rId12"/>
    <p:sldId id="369" r:id="rId13"/>
  </p:sldIdLst>
  <p:sldSz cx="11522075" cy="6480175"/>
  <p:notesSz cx="6805613" cy="9939338"/>
  <p:defaultTextStyle>
    <a:defPPr>
      <a:defRPr lang="pl-PL"/>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3629">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52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9" autoAdjust="0"/>
    <p:restoredTop sz="96262" autoAdjust="0"/>
  </p:normalViewPr>
  <p:slideViewPr>
    <p:cSldViewPr>
      <p:cViewPr varScale="1">
        <p:scale>
          <a:sx n="102" d="100"/>
          <a:sy n="102" d="100"/>
        </p:scale>
        <p:origin x="252" y="114"/>
      </p:cViewPr>
      <p:guideLst>
        <p:guide orient="horz" pos="2041"/>
        <p:guide pos="36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4026" y="-108"/>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pl-PL"/>
              <a:t>Instytut Meteorologii i Gospodarki Wodnej - Państwowy Instytut Badawczy</a:t>
            </a:r>
          </a:p>
        </p:txBody>
      </p:sp>
      <p:sp>
        <p:nvSpPr>
          <p:cNvPr id="3" name="Symbol zastępczy daty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A587CD5-314D-4F90-9B20-3AC557A076A3}" type="datetime1">
              <a:rPr lang="pl-PL"/>
              <a:pPr>
                <a:defRPr/>
              </a:pPr>
              <a:t>02.09.2024</a:t>
            </a:fld>
            <a:endParaRPr lang="pl-PL" dirty="0"/>
          </a:p>
        </p:txBody>
      </p:sp>
      <p:sp>
        <p:nvSpPr>
          <p:cNvPr id="4" name="Symbol zastępczy stopki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pl-PL"/>
              <a:t>Autor</a:t>
            </a:r>
          </a:p>
        </p:txBody>
      </p:sp>
      <p:sp>
        <p:nvSpPr>
          <p:cNvPr id="5" name="Symbol zastępczy numeru slajdu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0BCE984-6D06-4121-BF2A-F35758156E01}" type="slidenum">
              <a:rPr lang="pl-PL"/>
              <a:pPr>
                <a:defRPr/>
              </a:pPr>
              <a:t>‹#›</a:t>
            </a:fld>
            <a:endParaRPr lang="pl-PL" dirty="0"/>
          </a:p>
        </p:txBody>
      </p:sp>
    </p:spTree>
    <p:extLst>
      <p:ext uri="{BB962C8B-B14F-4D97-AF65-F5344CB8AC3E}">
        <p14:creationId xmlns:p14="http://schemas.microsoft.com/office/powerpoint/2010/main" val="121402278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pl-PL"/>
              <a:t>Instytut Meteorologii i Gospodarki Wodnej - Państwowy Instytut Badawczy</a:t>
            </a:r>
          </a:p>
        </p:txBody>
      </p:sp>
      <p:sp>
        <p:nvSpPr>
          <p:cNvPr id="3" name="Symbol zastępczy daty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F1678F5-7085-4A21-9DAF-8ABF8308097E}" type="datetime1">
              <a:rPr lang="pl-PL"/>
              <a:pPr>
                <a:defRPr/>
              </a:pPr>
              <a:t>02.09.2024</a:t>
            </a:fld>
            <a:endParaRPr lang="pl-PL" dirty="0"/>
          </a:p>
        </p:txBody>
      </p:sp>
      <p:sp>
        <p:nvSpPr>
          <p:cNvPr id="4" name="Symbol zastępczy obrazu slajdu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pl-PL" noProof="0" dirty="0"/>
          </a:p>
        </p:txBody>
      </p:sp>
      <p:sp>
        <p:nvSpPr>
          <p:cNvPr id="5" name="Symbol zastępczy notatek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pl-PL"/>
              <a:t>Autor</a:t>
            </a:r>
          </a:p>
        </p:txBody>
      </p:sp>
      <p:sp>
        <p:nvSpPr>
          <p:cNvPr id="7" name="Symbol zastępczy numeru slajdu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B15B356-0F83-47B0-873E-526B5A33D64E}" type="slidenum">
              <a:rPr lang="pl-PL"/>
              <a:pPr>
                <a:defRPr/>
              </a:pPr>
              <a:t>‹#›</a:t>
            </a:fld>
            <a:endParaRPr lang="pl-PL" dirty="0"/>
          </a:p>
        </p:txBody>
      </p:sp>
    </p:spTree>
    <p:extLst>
      <p:ext uri="{BB962C8B-B14F-4D97-AF65-F5344CB8AC3E}">
        <p14:creationId xmlns:p14="http://schemas.microsoft.com/office/powerpoint/2010/main" val="405341716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obrazu slajdu 1"/>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35843"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6"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E9AA1-0001-4339-94CC-28FE6F6F6B94}" type="slidenum">
              <a:rPr lang="pl-PL" smtClean="0"/>
              <a:pPr fontAlgn="base">
                <a:spcBef>
                  <a:spcPct val="0"/>
                </a:spcBef>
                <a:spcAft>
                  <a:spcPct val="0"/>
                </a:spcAft>
                <a:defRPr/>
              </a:pPr>
              <a:t>1</a:t>
            </a:fld>
            <a:endParaRPr lang="pl-PL" dirty="0"/>
          </a:p>
        </p:txBody>
      </p:sp>
      <p:sp>
        <p:nvSpPr>
          <p:cNvPr id="18437" name="Symbol zastępczy nagłówka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pl-PL" dirty="0"/>
              <a:t>Instytut Meteorologii i Gospodarki Wodnej - Państwowy Instytut Badawczy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obrazu slajdu 1"/>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35843"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6"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E9AA1-0001-4339-94CC-28FE6F6F6B94}" type="slidenum">
              <a:rPr lang="pl-PL" smtClean="0"/>
              <a:pPr fontAlgn="base">
                <a:spcBef>
                  <a:spcPct val="0"/>
                </a:spcBef>
                <a:spcAft>
                  <a:spcPct val="0"/>
                </a:spcAft>
                <a:defRPr/>
              </a:pPr>
              <a:t>12</a:t>
            </a:fld>
            <a:endParaRPr lang="pl-PL" dirty="0"/>
          </a:p>
        </p:txBody>
      </p:sp>
      <p:sp>
        <p:nvSpPr>
          <p:cNvPr id="18437" name="Symbol zastępczy nagłówka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pl-PL" dirty="0"/>
              <a:t>Instytut Meteorologii i Gospodarki Wodnej - Państwowy Instytut Badawczy</a:t>
            </a:r>
          </a:p>
        </p:txBody>
      </p:sp>
    </p:spTree>
    <p:extLst>
      <p:ext uri="{BB962C8B-B14F-4D97-AF65-F5344CB8AC3E}">
        <p14:creationId xmlns:p14="http://schemas.microsoft.com/office/powerpoint/2010/main" val="306772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obrazu slajdu 1"/>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35843"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6"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E9AA1-0001-4339-94CC-28FE6F6F6B94}" type="slidenum">
              <a:rPr lang="pl-PL" smtClean="0"/>
              <a:pPr fontAlgn="base">
                <a:spcBef>
                  <a:spcPct val="0"/>
                </a:spcBef>
                <a:spcAft>
                  <a:spcPct val="0"/>
                </a:spcAft>
                <a:defRPr/>
              </a:pPr>
              <a:t>2</a:t>
            </a:fld>
            <a:endParaRPr lang="pl-PL" dirty="0"/>
          </a:p>
        </p:txBody>
      </p:sp>
      <p:sp>
        <p:nvSpPr>
          <p:cNvPr id="18437" name="Symbol zastępczy nagłówka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pl-PL" dirty="0"/>
              <a:t>Instytut Meteorologii i Gospodarki Wodnej - Państwowy Instytut Badawczy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0755C-1BDC-D8B7-24CE-0FCE40935136}"/>
            </a:ext>
          </a:extLst>
        </p:cNvPr>
        <p:cNvGrpSpPr/>
        <p:nvPr/>
      </p:nvGrpSpPr>
      <p:grpSpPr>
        <a:xfrm>
          <a:off x="0" y="0"/>
          <a:ext cx="0" cy="0"/>
          <a:chOff x="0" y="0"/>
          <a:chExt cx="0" cy="0"/>
        </a:xfrm>
      </p:grpSpPr>
      <p:sp>
        <p:nvSpPr>
          <p:cNvPr id="35842" name="Symbol zastępczy obrazu slajdu 1">
            <a:extLst>
              <a:ext uri="{FF2B5EF4-FFF2-40B4-BE49-F238E27FC236}">
                <a16:creationId xmlns:a16="http://schemas.microsoft.com/office/drawing/2014/main" id="{F1FAD4C4-9B96-0519-0CCE-6B03743C3221}"/>
              </a:ext>
            </a:extLst>
          </p:cNvPr>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35843" name="Symbol zastępczy notatek 2">
            <a:extLst>
              <a:ext uri="{FF2B5EF4-FFF2-40B4-BE49-F238E27FC236}">
                <a16:creationId xmlns:a16="http://schemas.microsoft.com/office/drawing/2014/main" id="{05AA57A9-7E1B-824A-7F72-0749C0155CD3}"/>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6" name="Symbol zastępczy numeru slajdu 3">
            <a:extLst>
              <a:ext uri="{FF2B5EF4-FFF2-40B4-BE49-F238E27FC236}">
                <a16:creationId xmlns:a16="http://schemas.microsoft.com/office/drawing/2014/main" id="{4AFC5DF2-C357-C52B-12F6-3F621CDEC229}"/>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E9AA1-0001-4339-94CC-28FE6F6F6B94}" type="slidenum">
              <a:rPr lang="pl-PL" smtClean="0"/>
              <a:pPr fontAlgn="base">
                <a:spcBef>
                  <a:spcPct val="0"/>
                </a:spcBef>
                <a:spcAft>
                  <a:spcPct val="0"/>
                </a:spcAft>
                <a:defRPr/>
              </a:pPr>
              <a:t>3</a:t>
            </a:fld>
            <a:endParaRPr lang="pl-PL" dirty="0"/>
          </a:p>
        </p:txBody>
      </p:sp>
      <p:sp>
        <p:nvSpPr>
          <p:cNvPr id="18437" name="Symbol zastępczy nagłówka 6">
            <a:extLst>
              <a:ext uri="{FF2B5EF4-FFF2-40B4-BE49-F238E27FC236}">
                <a16:creationId xmlns:a16="http://schemas.microsoft.com/office/drawing/2014/main" id="{24CEB91F-CD1D-3BA2-A3D5-CDC9E4F99B70}"/>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pl-PL" dirty="0"/>
              <a:t>Instytut Meteorologii i Gospodarki Wodnej - Państwowy Instytut Badawczy</a:t>
            </a:r>
          </a:p>
        </p:txBody>
      </p:sp>
    </p:spTree>
    <p:extLst>
      <p:ext uri="{BB962C8B-B14F-4D97-AF65-F5344CB8AC3E}">
        <p14:creationId xmlns:p14="http://schemas.microsoft.com/office/powerpoint/2010/main" val="114523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56D96-ED36-6392-6CBB-38BDAD198E46}"/>
            </a:ext>
          </a:extLst>
        </p:cNvPr>
        <p:cNvGrpSpPr/>
        <p:nvPr/>
      </p:nvGrpSpPr>
      <p:grpSpPr>
        <a:xfrm>
          <a:off x="0" y="0"/>
          <a:ext cx="0" cy="0"/>
          <a:chOff x="0" y="0"/>
          <a:chExt cx="0" cy="0"/>
        </a:xfrm>
      </p:grpSpPr>
      <p:sp>
        <p:nvSpPr>
          <p:cNvPr id="35842" name="Symbol zastępczy obrazu slajdu 1">
            <a:extLst>
              <a:ext uri="{FF2B5EF4-FFF2-40B4-BE49-F238E27FC236}">
                <a16:creationId xmlns:a16="http://schemas.microsoft.com/office/drawing/2014/main" id="{FD53CAC0-D10D-C3EC-FB99-C1CC733EE784}"/>
              </a:ext>
            </a:extLst>
          </p:cNvPr>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35843" name="Symbol zastępczy notatek 2">
            <a:extLst>
              <a:ext uri="{FF2B5EF4-FFF2-40B4-BE49-F238E27FC236}">
                <a16:creationId xmlns:a16="http://schemas.microsoft.com/office/drawing/2014/main" id="{FA61BE8B-158A-F7EB-543C-DBC54A8A9D64}"/>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6" name="Symbol zastępczy numeru slajdu 3">
            <a:extLst>
              <a:ext uri="{FF2B5EF4-FFF2-40B4-BE49-F238E27FC236}">
                <a16:creationId xmlns:a16="http://schemas.microsoft.com/office/drawing/2014/main" id="{0B31056C-71C4-5A8C-537A-FDA5988DFEEC}"/>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E9AA1-0001-4339-94CC-28FE6F6F6B94}" type="slidenum">
              <a:rPr lang="pl-PL" smtClean="0"/>
              <a:pPr fontAlgn="base">
                <a:spcBef>
                  <a:spcPct val="0"/>
                </a:spcBef>
                <a:spcAft>
                  <a:spcPct val="0"/>
                </a:spcAft>
                <a:defRPr/>
              </a:pPr>
              <a:t>4</a:t>
            </a:fld>
            <a:endParaRPr lang="pl-PL" dirty="0"/>
          </a:p>
        </p:txBody>
      </p:sp>
      <p:sp>
        <p:nvSpPr>
          <p:cNvPr id="18437" name="Symbol zastępczy nagłówka 6">
            <a:extLst>
              <a:ext uri="{FF2B5EF4-FFF2-40B4-BE49-F238E27FC236}">
                <a16:creationId xmlns:a16="http://schemas.microsoft.com/office/drawing/2014/main" id="{C075E6B8-388D-B8DA-135D-16124210D4C6}"/>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pl-PL" dirty="0"/>
              <a:t>Instytut Meteorologii i Gospodarki Wodnej - Państwowy Instytut Badawczy</a:t>
            </a:r>
          </a:p>
        </p:txBody>
      </p:sp>
    </p:spTree>
    <p:extLst>
      <p:ext uri="{BB962C8B-B14F-4D97-AF65-F5344CB8AC3E}">
        <p14:creationId xmlns:p14="http://schemas.microsoft.com/office/powerpoint/2010/main" val="3457572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3C365-71F3-4E92-06F6-28023DC21BFD}"/>
            </a:ext>
          </a:extLst>
        </p:cNvPr>
        <p:cNvGrpSpPr/>
        <p:nvPr/>
      </p:nvGrpSpPr>
      <p:grpSpPr>
        <a:xfrm>
          <a:off x="0" y="0"/>
          <a:ext cx="0" cy="0"/>
          <a:chOff x="0" y="0"/>
          <a:chExt cx="0" cy="0"/>
        </a:xfrm>
      </p:grpSpPr>
      <p:sp>
        <p:nvSpPr>
          <p:cNvPr id="35842" name="Symbol zastępczy obrazu slajdu 1">
            <a:extLst>
              <a:ext uri="{FF2B5EF4-FFF2-40B4-BE49-F238E27FC236}">
                <a16:creationId xmlns:a16="http://schemas.microsoft.com/office/drawing/2014/main" id="{37A31692-815B-F13A-AA3C-7D5D84EC26F5}"/>
              </a:ext>
            </a:extLst>
          </p:cNvPr>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35843" name="Symbol zastępczy notatek 2">
            <a:extLst>
              <a:ext uri="{FF2B5EF4-FFF2-40B4-BE49-F238E27FC236}">
                <a16:creationId xmlns:a16="http://schemas.microsoft.com/office/drawing/2014/main" id="{BEBA4D82-DF05-5D8E-891C-A864EAADEDE3}"/>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6" name="Symbol zastępczy numeru slajdu 3">
            <a:extLst>
              <a:ext uri="{FF2B5EF4-FFF2-40B4-BE49-F238E27FC236}">
                <a16:creationId xmlns:a16="http://schemas.microsoft.com/office/drawing/2014/main" id="{C0DE0C3E-2724-A74E-6CB3-A6568A669E34}"/>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E9AA1-0001-4339-94CC-28FE6F6F6B94}" type="slidenum">
              <a:rPr lang="pl-PL" smtClean="0"/>
              <a:pPr fontAlgn="base">
                <a:spcBef>
                  <a:spcPct val="0"/>
                </a:spcBef>
                <a:spcAft>
                  <a:spcPct val="0"/>
                </a:spcAft>
                <a:defRPr/>
              </a:pPr>
              <a:t>5</a:t>
            </a:fld>
            <a:endParaRPr lang="pl-PL" dirty="0"/>
          </a:p>
        </p:txBody>
      </p:sp>
      <p:sp>
        <p:nvSpPr>
          <p:cNvPr id="18437" name="Symbol zastępczy nagłówka 6">
            <a:extLst>
              <a:ext uri="{FF2B5EF4-FFF2-40B4-BE49-F238E27FC236}">
                <a16:creationId xmlns:a16="http://schemas.microsoft.com/office/drawing/2014/main" id="{0BDF3AB1-4511-FAFF-654A-1F153D4FFF5F}"/>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pl-PL" dirty="0"/>
              <a:t>Instytut Meteorologii i Gospodarki Wodnej - Państwowy Instytut Badawczy</a:t>
            </a:r>
          </a:p>
        </p:txBody>
      </p:sp>
    </p:spTree>
    <p:extLst>
      <p:ext uri="{BB962C8B-B14F-4D97-AF65-F5344CB8AC3E}">
        <p14:creationId xmlns:p14="http://schemas.microsoft.com/office/powerpoint/2010/main" val="779391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obrazu slajdu 1"/>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35843"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6"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E9AA1-0001-4339-94CC-28FE6F6F6B94}" type="slidenum">
              <a:rPr lang="pl-PL" smtClean="0"/>
              <a:pPr fontAlgn="base">
                <a:spcBef>
                  <a:spcPct val="0"/>
                </a:spcBef>
                <a:spcAft>
                  <a:spcPct val="0"/>
                </a:spcAft>
                <a:defRPr/>
              </a:pPr>
              <a:t>6</a:t>
            </a:fld>
            <a:endParaRPr lang="pl-PL" dirty="0"/>
          </a:p>
        </p:txBody>
      </p:sp>
      <p:sp>
        <p:nvSpPr>
          <p:cNvPr id="18437" name="Symbol zastępczy nagłówka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pl-PL" dirty="0"/>
              <a:t>Instytut Meteorologii i Gospodarki Wodnej - Państwowy Instytut Badawczy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obrazu slajdu 1"/>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35843"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6"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E9AA1-0001-4339-94CC-28FE6F6F6B94}" type="slidenum">
              <a:rPr lang="pl-PL" smtClean="0"/>
              <a:pPr fontAlgn="base">
                <a:spcBef>
                  <a:spcPct val="0"/>
                </a:spcBef>
                <a:spcAft>
                  <a:spcPct val="0"/>
                </a:spcAft>
                <a:defRPr/>
              </a:pPr>
              <a:t>7</a:t>
            </a:fld>
            <a:endParaRPr lang="pl-PL" dirty="0"/>
          </a:p>
        </p:txBody>
      </p:sp>
      <p:sp>
        <p:nvSpPr>
          <p:cNvPr id="18437" name="Symbol zastępczy nagłówka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pl-PL" dirty="0"/>
              <a:t>Instytut Meteorologii i Gospodarki Wodnej - Państwowy Instytut Badawczy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obrazu slajdu 1"/>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35843"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6"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E9AA1-0001-4339-94CC-28FE6F6F6B94}" type="slidenum">
              <a:rPr lang="pl-PL" smtClean="0"/>
              <a:pPr fontAlgn="base">
                <a:spcBef>
                  <a:spcPct val="0"/>
                </a:spcBef>
                <a:spcAft>
                  <a:spcPct val="0"/>
                </a:spcAft>
                <a:defRPr/>
              </a:pPr>
              <a:t>8</a:t>
            </a:fld>
            <a:endParaRPr lang="pl-PL" dirty="0"/>
          </a:p>
        </p:txBody>
      </p:sp>
      <p:sp>
        <p:nvSpPr>
          <p:cNvPr id="18437" name="Symbol zastępczy nagłówka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pl-PL" dirty="0"/>
              <a:t>Instytut Meteorologii i Gospodarki Wodnej - Państwowy Instytut Badawczy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obrazu slajdu 1"/>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35843"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6"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E9AA1-0001-4339-94CC-28FE6F6F6B94}" type="slidenum">
              <a:rPr lang="pl-PL" smtClean="0"/>
              <a:pPr fontAlgn="base">
                <a:spcBef>
                  <a:spcPct val="0"/>
                </a:spcBef>
                <a:spcAft>
                  <a:spcPct val="0"/>
                </a:spcAft>
                <a:defRPr/>
              </a:pPr>
              <a:t>9</a:t>
            </a:fld>
            <a:endParaRPr lang="pl-PL" dirty="0"/>
          </a:p>
        </p:txBody>
      </p:sp>
      <p:sp>
        <p:nvSpPr>
          <p:cNvPr id="18437" name="Symbol zastępczy nagłówka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pl-PL" dirty="0"/>
              <a:t>Instytut Meteorologii i Gospodarki Wodnej - Państwowy Instytut Badawczy</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6" name="Obraz 5" descr="Obraz zawierający Czcionka, logo, tekst, Grafika&#10;&#10;Opis wygenerowany automatycznie">
            <a:extLst>
              <a:ext uri="{FF2B5EF4-FFF2-40B4-BE49-F238E27FC236}">
                <a16:creationId xmlns:a16="http://schemas.microsoft.com/office/drawing/2014/main" id="{436FB2AA-E083-6D67-8AF8-9FD3BA816E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0"/>
            <a:ext cx="3529410" cy="720000"/>
          </a:xfrm>
          <a:prstGeom prst="rect">
            <a:avLst/>
          </a:prstGeom>
          <a:solidFill>
            <a:schemeClr val="bg1"/>
          </a:solidFill>
        </p:spPr>
      </p:pic>
      <p:sp>
        <p:nvSpPr>
          <p:cNvPr id="2" name="pole tekstowe 1"/>
          <p:cNvSpPr txBox="1">
            <a:spLocks noChangeArrowheads="1"/>
          </p:cNvSpPr>
          <p:nvPr userDrawn="1"/>
        </p:nvSpPr>
        <p:spPr bwMode="auto">
          <a:xfrm>
            <a:off x="2016621" y="6234225"/>
            <a:ext cx="8280920" cy="246221"/>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000" b="1" noProof="0" dirty="0">
                <a:solidFill>
                  <a:srgbClr val="002060"/>
                </a:solidFill>
                <a:latin typeface="Verdana" pitchFamily="34" charset="0"/>
              </a:rPr>
              <a:t>Institute of Meteorology and Water Management – National</a:t>
            </a:r>
            <a:r>
              <a:rPr lang="en-US" sz="1000" b="1" baseline="0" noProof="0" dirty="0">
                <a:solidFill>
                  <a:srgbClr val="002060"/>
                </a:solidFill>
                <a:latin typeface="Verdana" pitchFamily="34" charset="0"/>
              </a:rPr>
              <a:t>  </a:t>
            </a:r>
            <a:r>
              <a:rPr lang="en-US" sz="1000" b="1" noProof="0" dirty="0">
                <a:solidFill>
                  <a:srgbClr val="002060"/>
                </a:solidFill>
                <a:latin typeface="Verdana" pitchFamily="34" charset="0"/>
              </a:rPr>
              <a:t>Research Institute</a:t>
            </a:r>
            <a:r>
              <a:rPr lang="pl-PL" sz="1000" b="1" noProof="0" dirty="0">
                <a:solidFill>
                  <a:srgbClr val="002060"/>
                </a:solidFill>
                <a:latin typeface="Verdana" pitchFamily="34" charset="0"/>
              </a:rPr>
              <a:t>; COSMO  General  </a:t>
            </a:r>
            <a:r>
              <a:rPr lang="pl-PL" sz="1000" b="1" noProof="0" dirty="0" err="1">
                <a:solidFill>
                  <a:srgbClr val="002060"/>
                </a:solidFill>
                <a:latin typeface="Verdana" pitchFamily="34" charset="0"/>
              </a:rPr>
              <a:t>Meeting</a:t>
            </a:r>
            <a:r>
              <a:rPr lang="pl-PL" sz="1000" b="1" noProof="0" dirty="0">
                <a:solidFill>
                  <a:srgbClr val="002060"/>
                </a:solidFill>
                <a:latin typeface="Verdana" pitchFamily="34" charset="0"/>
              </a:rPr>
              <a:t> 2022</a:t>
            </a:r>
            <a:endParaRPr lang="en-US" sz="1000" b="1" noProof="0" dirty="0">
              <a:solidFill>
                <a:srgbClr val="002060"/>
              </a:solidFill>
              <a:latin typeface="Verdana" pitchFamily="34" charset="0"/>
            </a:endParaRPr>
          </a:p>
        </p:txBody>
      </p:sp>
      <p:sp>
        <p:nvSpPr>
          <p:cNvPr id="9" name="Symbol zastępczy daty 3"/>
          <p:cNvSpPr txBox="1">
            <a:spLocks/>
          </p:cNvSpPr>
          <p:nvPr userDrawn="1"/>
        </p:nvSpPr>
        <p:spPr>
          <a:xfrm>
            <a:off x="397" y="6120407"/>
            <a:ext cx="2688484" cy="345009"/>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E4D19D-232E-40A2-8300-5E795FA82290}" type="datetime1">
              <a:rPr kumimoji="0" lang="en-US" sz="1200" b="1"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9/2/2024</a:t>
            </a:fld>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Prostokąt zaokrąglony 2"/>
          <p:cNvSpPr/>
          <p:nvPr userDrawn="1"/>
        </p:nvSpPr>
        <p:spPr>
          <a:xfrm>
            <a:off x="2681921" y="0"/>
            <a:ext cx="6247468" cy="345009"/>
          </a:xfrm>
          <a:prstGeom prst="roundRect">
            <a:avLst>
              <a:gd name="adj" fmla="val 0"/>
            </a:avLst>
          </a:prstGeom>
          <a:solidFill>
            <a:schemeClr val="bg1"/>
          </a:solidFill>
          <a:ln>
            <a:noFill/>
          </a:ln>
          <a:effectLst>
            <a:outerShdw blurRad="50800" dist="50800" dir="5400000" algn="ctr" rotWithShape="0">
              <a:schemeClr val="bg1"/>
            </a:outerShdw>
          </a:effectLst>
        </p:spPr>
        <p:style>
          <a:lnRef idx="1">
            <a:schemeClr val="dk1"/>
          </a:lnRef>
          <a:fillRef idx="2">
            <a:schemeClr val="dk1"/>
          </a:fillRef>
          <a:effectRef idx="1">
            <a:schemeClr val="dk1"/>
          </a:effectRef>
          <a:fontRef idx="minor">
            <a:schemeClr val="dk1"/>
          </a:fontRef>
        </p:style>
        <p:txBody>
          <a:bodyPr lIns="36000" tIns="36000" rIns="36000" bIns="36000" anchor="ctr"/>
          <a:lstStyle/>
          <a:p>
            <a:pPr marL="0" marR="0" indent="0" algn="ctr" defTabSz="914400" rtl="0" eaLnBrk="1" fontAlgn="base" latinLnBrk="0" hangingPunct="1">
              <a:lnSpc>
                <a:spcPct val="100000"/>
              </a:lnSpc>
              <a:spcBef>
                <a:spcPct val="0"/>
              </a:spcBef>
              <a:spcAft>
                <a:spcPct val="0"/>
              </a:spcAft>
              <a:buClrTx/>
              <a:buSzTx/>
              <a:buFontTx/>
              <a:buNone/>
              <a:tabLst/>
              <a:defRPr/>
            </a:pPr>
            <a:r>
              <a:rPr lang="pl-PL" sz="1600" b="1" dirty="0" err="1">
                <a:latin typeface="+mn-lt"/>
              </a:rPr>
              <a:t>Latest</a:t>
            </a:r>
            <a:r>
              <a:rPr lang="pl-PL" sz="1600" b="1" dirty="0">
                <a:latin typeface="+mn-lt"/>
              </a:rPr>
              <a:t> development in the PROPHECY </a:t>
            </a:r>
            <a:r>
              <a:rPr lang="pl-PL" sz="1600" b="1" dirty="0" err="1">
                <a:latin typeface="+mn-lt"/>
              </a:rPr>
              <a:t>project</a:t>
            </a:r>
            <a:endParaRPr lang="pl-PL" sz="1600" dirty="0"/>
          </a:p>
        </p:txBody>
      </p:sp>
      <p:sp>
        <p:nvSpPr>
          <p:cNvPr id="11" name="Symbol zastępczy numeru slajdu 5"/>
          <p:cNvSpPr txBox="1">
            <a:spLocks/>
          </p:cNvSpPr>
          <p:nvPr userDrawn="1"/>
        </p:nvSpPr>
        <p:spPr>
          <a:xfrm>
            <a:off x="8833591" y="6135166"/>
            <a:ext cx="2688484" cy="345009"/>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A81F95-95E2-41BC-9778-463E9E6CA37A}" type="slidenum">
              <a:rPr kumimoji="0" lang="en-US" sz="12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2">
            <a:extLst>
              <a:ext uri="{FF2B5EF4-FFF2-40B4-BE49-F238E27FC236}">
                <a16:creationId xmlns:a16="http://schemas.microsoft.com/office/drawing/2014/main" id="{5B1D7A6D-D827-C98B-C415-4C71C16ED030}"/>
              </a:ext>
            </a:extLst>
          </p:cNvPr>
          <p:cNvPicPr>
            <a:picLocks noChangeAspect="1" noChangeArrowheads="1"/>
          </p:cNvPicPr>
          <p:nvPr userDrawn="1"/>
        </p:nvPicPr>
        <p:blipFill>
          <a:blip r:embed="rId4"/>
          <a:srcRect/>
          <a:stretch>
            <a:fillRect/>
          </a:stretch>
        </p:blipFill>
        <p:spPr bwMode="auto">
          <a:xfrm>
            <a:off x="8840153" y="0"/>
            <a:ext cx="2009350" cy="468000"/>
          </a:xfrm>
          <a:prstGeom prst="rect">
            <a:avLst/>
          </a:prstGeom>
          <a:noFill/>
          <a:ln w="9525">
            <a:noFill/>
            <a:miter lim="800000"/>
            <a:headEnd/>
            <a:tailEnd/>
          </a:ln>
          <a:effectLst/>
        </p:spPr>
      </p:pic>
      <p:pic>
        <p:nvPicPr>
          <p:cNvPr id="5" name="Picture 2">
            <a:extLst>
              <a:ext uri="{FF2B5EF4-FFF2-40B4-BE49-F238E27FC236}">
                <a16:creationId xmlns:a16="http://schemas.microsoft.com/office/drawing/2014/main" id="{21DBC203-6062-9FF7-A79F-D64FAB49EEC2}"/>
              </a:ext>
            </a:extLst>
          </p:cNvPr>
          <p:cNvPicPr>
            <a:picLocks noChangeAspect="1" noChangeArrowheads="1"/>
          </p:cNvPicPr>
          <p:nvPr userDrawn="1"/>
        </p:nvPicPr>
        <p:blipFill>
          <a:blip r:embed="rId5" cstate="print"/>
          <a:srcRect/>
          <a:stretch>
            <a:fillRect/>
          </a:stretch>
        </p:blipFill>
        <p:spPr bwMode="auto">
          <a:xfrm>
            <a:off x="10849503" y="0"/>
            <a:ext cx="670571" cy="900000"/>
          </a:xfrm>
          <a:prstGeom prst="rect">
            <a:avLst/>
          </a:prstGeom>
          <a:noFill/>
          <a:ln w="9525">
            <a:noFill/>
            <a:miter lim="800000"/>
            <a:headEnd/>
            <a:tailEnd/>
          </a:ln>
          <a:effec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Symbol zastępczy daty 3"/>
          <p:cNvSpPr>
            <a:spLocks noGrp="1"/>
          </p:cNvSpPr>
          <p:nvPr>
            <p:ph type="dt" sz="half" idx="2"/>
          </p:nvPr>
        </p:nvSpPr>
        <p:spPr>
          <a:xfrm>
            <a:off x="0" y="6135166"/>
            <a:ext cx="2688484" cy="345009"/>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46A73BB-D1E2-42A7-AF35-D7ED586AB265}" type="datetime1">
              <a:rPr lang="pl-PL"/>
              <a:pPr>
                <a:defRPr/>
              </a:pPr>
              <a:t>02.09.2024</a:t>
            </a:fld>
            <a:endParaRPr lang="pl-PL" dirty="0"/>
          </a:p>
        </p:txBody>
      </p:sp>
      <p:sp>
        <p:nvSpPr>
          <p:cNvPr id="6" name="Symbol zastępczy numeru slajdu 5"/>
          <p:cNvSpPr>
            <a:spLocks noGrp="1"/>
          </p:cNvSpPr>
          <p:nvPr>
            <p:ph type="sldNum" sz="quarter" idx="4"/>
          </p:nvPr>
        </p:nvSpPr>
        <p:spPr>
          <a:xfrm>
            <a:off x="8833591" y="6135166"/>
            <a:ext cx="2688484" cy="34500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00C443D-8554-4A1A-852C-E0B03C38901E}" type="slidenum">
              <a:rPr lang="pl-PL"/>
              <a:pPr>
                <a:defRPr/>
              </a:pPr>
              <a:t>‹#›</a:t>
            </a:fld>
            <a:endParaRPr lang="pl-PL" dirty="0"/>
          </a:p>
        </p:txBody>
      </p:sp>
    </p:spTree>
  </p:cSld>
  <p:clrMap bg1="lt1" tx1="dk1" bg2="lt2" tx2="dk2" accent1="accent1" accent2="accent2" accent3="accent3" accent4="accent4" accent5="accent5" accent6="accent6" hlink="hlink" folHlink="folHlink"/>
  <p:sldLayoutIdLst>
    <p:sldLayoutId id="2147484199" r:id="rId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1988949"/>
            <a:ext cx="11522075" cy="523220"/>
          </a:xfrm>
          <a:prstGeom prst="rect">
            <a:avLst/>
          </a:prstGeom>
          <a:solidFill>
            <a:schemeClr val="bg1"/>
          </a:solidFill>
          <a:ln w="1270">
            <a:solidFill>
              <a:schemeClr val="tx1"/>
            </a:solidFill>
            <a:miter lim="800000"/>
            <a:headEnd/>
            <a:tailEnd/>
          </a:ln>
        </p:spPr>
        <p:txBody>
          <a:bodyPr lIns="0" rIns="0" anchor="ctr">
            <a:spAutoFit/>
          </a:bodyPr>
          <a:lstStyle/>
          <a:p>
            <a:pPr algn="ctr">
              <a:spcBef>
                <a:spcPts val="1200"/>
              </a:spcBef>
              <a:spcAft>
                <a:spcPts val="1200"/>
              </a:spcAft>
            </a:pPr>
            <a:r>
              <a:rPr lang="pl-PL" sz="2800" b="1" dirty="0" err="1">
                <a:latin typeface="+mn-lt"/>
              </a:rPr>
              <a:t>Latest</a:t>
            </a:r>
            <a:r>
              <a:rPr lang="pl-PL" sz="2800" b="1" dirty="0">
                <a:latin typeface="+mn-lt"/>
              </a:rPr>
              <a:t> development in the PROPHECY </a:t>
            </a:r>
            <a:r>
              <a:rPr lang="pl-PL" sz="2800" b="1" dirty="0" err="1">
                <a:latin typeface="+mn-lt"/>
              </a:rPr>
              <a:t>project</a:t>
            </a:r>
            <a:endParaRPr lang="pl-PL" sz="2800" b="1" dirty="0">
              <a:effectLst/>
              <a:latin typeface="+mn-lt"/>
            </a:endParaRPr>
          </a:p>
        </p:txBody>
      </p:sp>
      <p:sp>
        <p:nvSpPr>
          <p:cNvPr id="8" name="Prostokąt zaokrąglony 7"/>
          <p:cNvSpPr/>
          <p:nvPr/>
        </p:nvSpPr>
        <p:spPr>
          <a:xfrm>
            <a:off x="0" y="4233277"/>
            <a:ext cx="11522075" cy="951026"/>
          </a:xfrm>
          <a:prstGeom prst="roundRect">
            <a:avLst>
              <a:gd name="adj" fmla="val 125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Institute of  Meteorology and Water Management</a:t>
            </a:r>
          </a:p>
          <a:p>
            <a:pPr algn="ctr">
              <a:defRPr/>
            </a:pPr>
            <a:r>
              <a:rPr lang="en-US" sz="2800" b="1" dirty="0">
                <a:solidFill>
                  <a:schemeClr val="tx1"/>
                </a:solidFill>
              </a:rPr>
              <a:t>National Research Institute</a:t>
            </a:r>
          </a:p>
        </p:txBody>
      </p:sp>
      <p:sp>
        <p:nvSpPr>
          <p:cNvPr id="9" name="Prostokąt zaokrąglony 2"/>
          <p:cNvSpPr/>
          <p:nvPr/>
        </p:nvSpPr>
        <p:spPr>
          <a:xfrm>
            <a:off x="0" y="3143076"/>
            <a:ext cx="11522075" cy="952291"/>
          </a:xfrm>
          <a:prstGeom prst="roundRect">
            <a:avLst>
              <a:gd name="adj" fmla="val 125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pl-PL" sz="2600" b="1" dirty="0">
                <a:solidFill>
                  <a:schemeClr val="tx1"/>
                </a:solidFill>
                <a:latin typeface="Arial Narrow" pitchFamily="34" charset="0"/>
              </a:rPr>
              <a:t>Andrzej Mazur</a:t>
            </a:r>
            <a:endParaRPr lang="en-US" sz="2600" b="1" dirty="0">
              <a:solidFill>
                <a:schemeClr val="tx1"/>
              </a:solidFill>
              <a:latin typeface="Arial Narrow"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76C897F3-E5C2-483F-84CE-A62BBB054C21}"/>
              </a:ext>
            </a:extLst>
          </p:cNvPr>
          <p:cNvPicPr>
            <a:picLocks noChangeAspect="1"/>
          </p:cNvPicPr>
          <p:nvPr/>
        </p:nvPicPr>
        <p:blipFill>
          <a:blip r:embed="rId2"/>
          <a:stretch>
            <a:fillRect/>
          </a:stretch>
        </p:blipFill>
        <p:spPr>
          <a:xfrm>
            <a:off x="0" y="789522"/>
            <a:ext cx="11507762" cy="1656184"/>
          </a:xfrm>
          <a:prstGeom prst="rect">
            <a:avLst/>
          </a:prstGeom>
        </p:spPr>
      </p:pic>
      <p:pic>
        <p:nvPicPr>
          <p:cNvPr id="3" name="Grafik 2">
            <a:extLst>
              <a:ext uri="{FF2B5EF4-FFF2-40B4-BE49-F238E27FC236}">
                <a16:creationId xmlns:a16="http://schemas.microsoft.com/office/drawing/2014/main" id="{6BA5A056-AC5D-4E78-A8F0-B7343BFEA91D}"/>
              </a:ext>
            </a:extLst>
          </p:cNvPr>
          <p:cNvPicPr>
            <a:picLocks noChangeAspect="1"/>
          </p:cNvPicPr>
          <p:nvPr/>
        </p:nvPicPr>
        <p:blipFill>
          <a:blip r:embed="rId3"/>
          <a:stretch>
            <a:fillRect/>
          </a:stretch>
        </p:blipFill>
        <p:spPr>
          <a:xfrm>
            <a:off x="0" y="2445706"/>
            <a:ext cx="11522075" cy="3674701"/>
          </a:xfrm>
          <a:prstGeom prst="rect">
            <a:avLst/>
          </a:prstGeom>
        </p:spPr>
      </p:pic>
      <p:sp>
        <p:nvSpPr>
          <p:cNvPr id="4" name="pole tekstowe 3">
            <a:extLst>
              <a:ext uri="{FF2B5EF4-FFF2-40B4-BE49-F238E27FC236}">
                <a16:creationId xmlns:a16="http://schemas.microsoft.com/office/drawing/2014/main" id="{D13FFCD5-3DA2-B50B-F546-788FB8E2ECB1}"/>
              </a:ext>
            </a:extLst>
          </p:cNvPr>
          <p:cNvSpPr txBox="1"/>
          <p:nvPr/>
        </p:nvSpPr>
        <p:spPr>
          <a:xfrm>
            <a:off x="3528789" y="283346"/>
            <a:ext cx="5328592" cy="436461"/>
          </a:xfrm>
          <a:prstGeom prst="rect">
            <a:avLst/>
          </a:prstGeom>
          <a:solidFill>
            <a:schemeClr val="bg1"/>
          </a:solidFill>
        </p:spPr>
        <p:txBody>
          <a:bodyPr wrap="square" lIns="36000" tIns="18000" rIns="36000" bIns="18000" rtlCol="0">
            <a:spAutoFit/>
          </a:bodyPr>
          <a:lstStyle/>
          <a:p>
            <a:pPr algn="ctr"/>
            <a:r>
              <a:rPr lang="pl-PL" sz="2600" dirty="0" err="1"/>
              <a:t>Suggestion</a:t>
            </a:r>
            <a:r>
              <a:rPr lang="pl-PL" sz="2600" dirty="0"/>
              <a:t> for a </a:t>
            </a:r>
            <a:r>
              <a:rPr lang="pl-PL" sz="2600" dirty="0" err="1"/>
              <a:t>new</a:t>
            </a:r>
            <a:r>
              <a:rPr lang="pl-PL" sz="2600" dirty="0"/>
              <a:t> PP?</a:t>
            </a:r>
          </a:p>
        </p:txBody>
      </p:sp>
    </p:spTree>
    <p:extLst>
      <p:ext uri="{BB962C8B-B14F-4D97-AF65-F5344CB8AC3E}">
        <p14:creationId xmlns:p14="http://schemas.microsoft.com/office/powerpoint/2010/main" val="3479027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896ADF5-278D-4729-B602-BD04DC21678E}"/>
              </a:ext>
            </a:extLst>
          </p:cNvPr>
          <p:cNvPicPr>
            <a:picLocks noChangeAspect="1"/>
          </p:cNvPicPr>
          <p:nvPr/>
        </p:nvPicPr>
        <p:blipFill>
          <a:blip r:embed="rId2"/>
          <a:stretch>
            <a:fillRect/>
          </a:stretch>
        </p:blipFill>
        <p:spPr>
          <a:xfrm>
            <a:off x="625477" y="363479"/>
            <a:ext cx="10271121" cy="5753216"/>
          </a:xfrm>
          <a:prstGeom prst="rect">
            <a:avLst/>
          </a:prstGeom>
        </p:spPr>
      </p:pic>
      <p:pic>
        <p:nvPicPr>
          <p:cNvPr id="3" name="Grafik 2">
            <a:extLst>
              <a:ext uri="{FF2B5EF4-FFF2-40B4-BE49-F238E27FC236}">
                <a16:creationId xmlns:a16="http://schemas.microsoft.com/office/drawing/2014/main" id="{86CCD4E9-0BF5-434C-A183-86A7CA768A70}"/>
              </a:ext>
            </a:extLst>
          </p:cNvPr>
          <p:cNvPicPr>
            <a:picLocks noChangeAspect="1"/>
          </p:cNvPicPr>
          <p:nvPr/>
        </p:nvPicPr>
        <p:blipFill>
          <a:blip r:embed="rId3"/>
          <a:stretch>
            <a:fillRect/>
          </a:stretch>
        </p:blipFill>
        <p:spPr>
          <a:xfrm>
            <a:off x="169970" y="2181305"/>
            <a:ext cx="11254958" cy="2587347"/>
          </a:xfrm>
          <a:prstGeom prst="rect">
            <a:avLst/>
          </a:prstGeom>
        </p:spPr>
      </p:pic>
    </p:spTree>
    <p:extLst>
      <p:ext uri="{BB962C8B-B14F-4D97-AF65-F5344CB8AC3E}">
        <p14:creationId xmlns:p14="http://schemas.microsoft.com/office/powerpoint/2010/main" val="76982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58DC22E3-310D-E1EA-07A4-15C1294CC3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8000" y="711098"/>
            <a:ext cx="8820000" cy="5765534"/>
          </a:xfrm>
          <a:prstGeom prst="rect">
            <a:avLst/>
          </a:prstGeom>
        </p:spPr>
      </p:pic>
      <p:sp>
        <p:nvSpPr>
          <p:cNvPr id="5" name="pole tekstowe 4">
            <a:extLst>
              <a:ext uri="{FF2B5EF4-FFF2-40B4-BE49-F238E27FC236}">
                <a16:creationId xmlns:a16="http://schemas.microsoft.com/office/drawing/2014/main" id="{2D6EEEF3-F9A4-ADAA-AA1B-1345498442A8}"/>
              </a:ext>
            </a:extLst>
          </p:cNvPr>
          <p:cNvSpPr txBox="1"/>
          <p:nvPr/>
        </p:nvSpPr>
        <p:spPr>
          <a:xfrm>
            <a:off x="3123182" y="283346"/>
            <a:ext cx="5734199" cy="436461"/>
          </a:xfrm>
          <a:prstGeom prst="rect">
            <a:avLst/>
          </a:prstGeom>
          <a:solidFill>
            <a:schemeClr val="bg1"/>
          </a:solidFill>
        </p:spPr>
        <p:txBody>
          <a:bodyPr wrap="square" lIns="36000" tIns="18000" rIns="36000" bIns="18000" rtlCol="0">
            <a:spAutoFit/>
          </a:bodyPr>
          <a:lstStyle/>
          <a:p>
            <a:pPr algn="ctr"/>
            <a:r>
              <a:rPr lang="pl-PL" sz="2600" cap="small" dirty="0" err="1"/>
              <a:t>Thank</a:t>
            </a:r>
            <a:r>
              <a:rPr lang="pl-PL" sz="2600" cap="small" dirty="0"/>
              <a:t> </a:t>
            </a:r>
            <a:r>
              <a:rPr lang="pl-PL" sz="2600" cap="small" dirty="0" err="1"/>
              <a:t>you</a:t>
            </a:r>
            <a:r>
              <a:rPr lang="pl-PL" sz="2600" cap="small" dirty="0"/>
              <a:t> for </a:t>
            </a:r>
            <a:r>
              <a:rPr lang="pl-PL" sz="2600" cap="small" dirty="0" err="1"/>
              <a:t>hearing</a:t>
            </a:r>
            <a:r>
              <a:rPr lang="pl-PL" sz="2600" cap="small" dirty="0"/>
              <a:t> me </a:t>
            </a:r>
            <a:r>
              <a:rPr lang="pl-PL" sz="2600" cap="small" dirty="0" err="1"/>
              <a:t>yawn</a:t>
            </a:r>
            <a:r>
              <a:rPr lang="pl-PL" sz="2600" cap="small" dirty="0"/>
              <a:t>-t!</a:t>
            </a:r>
          </a:p>
        </p:txBody>
      </p:sp>
    </p:spTree>
    <p:extLst>
      <p:ext uri="{BB962C8B-B14F-4D97-AF65-F5344CB8AC3E}">
        <p14:creationId xmlns:p14="http://schemas.microsoft.com/office/powerpoint/2010/main" val="2360697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0" y="1439882"/>
            <a:ext cx="11522075" cy="3816429"/>
          </a:xfrm>
          <a:prstGeom prst="rect">
            <a:avLst/>
          </a:prstGeom>
          <a:solidFill>
            <a:schemeClr val="bg1"/>
          </a:solidFill>
          <a:ln w="1270">
            <a:solidFill>
              <a:schemeClr val="tx1"/>
            </a:solidFill>
            <a:miter lim="800000"/>
            <a:headEnd/>
            <a:tailEnd/>
          </a:ln>
        </p:spPr>
        <p:txBody>
          <a:bodyPr>
            <a:spAutoFit/>
          </a:bodyPr>
          <a:lstStyle/>
          <a:p>
            <a:pPr algn="ctr">
              <a:spcAft>
                <a:spcPts val="1200"/>
              </a:spcAft>
            </a:pPr>
            <a:r>
              <a:rPr lang="pl-PL" sz="3200" b="1" dirty="0" err="1"/>
              <a:t>Contents</a:t>
            </a:r>
            <a:endParaRPr lang="pl-PL" sz="3200" b="1" dirty="0"/>
          </a:p>
          <a:p>
            <a:pPr algn="just">
              <a:spcAft>
                <a:spcPts val="1200"/>
              </a:spcAft>
              <a:buAutoNum type="arabicPeriod"/>
            </a:pPr>
            <a:r>
              <a:rPr lang="pl-PL" sz="3200" b="1" dirty="0"/>
              <a:t> </a:t>
            </a:r>
            <a:r>
              <a:rPr lang="pl-PL" sz="3200" b="1" dirty="0" err="1"/>
              <a:t>Introduction</a:t>
            </a:r>
            <a:endParaRPr lang="pl-PL" sz="3200" b="1" dirty="0"/>
          </a:p>
          <a:p>
            <a:pPr algn="just">
              <a:spcAft>
                <a:spcPts val="1200"/>
              </a:spcAft>
              <a:buAutoNum type="arabicPeriod"/>
            </a:pPr>
            <a:endParaRPr lang="pl-PL" sz="3200" b="1" dirty="0"/>
          </a:p>
          <a:p>
            <a:pPr algn="just">
              <a:spcAft>
                <a:spcPts val="1200"/>
              </a:spcAft>
              <a:buAutoNum type="arabicPeriod"/>
            </a:pPr>
            <a:r>
              <a:rPr lang="pl-PL" sz="3200" b="1" dirty="0"/>
              <a:t> </a:t>
            </a:r>
            <a:r>
              <a:rPr lang="pl-PL" sz="3200" b="1" dirty="0" err="1"/>
              <a:t>Results</a:t>
            </a:r>
            <a:endParaRPr lang="pl-PL" sz="3200" b="1" dirty="0"/>
          </a:p>
          <a:p>
            <a:pPr algn="just">
              <a:spcAft>
                <a:spcPts val="1200"/>
              </a:spcAft>
              <a:buAutoNum type="arabicPeriod"/>
            </a:pPr>
            <a:endParaRPr lang="pl-PL" sz="3200" b="1" dirty="0"/>
          </a:p>
          <a:p>
            <a:pPr algn="just">
              <a:spcAft>
                <a:spcPts val="1200"/>
              </a:spcAft>
              <a:buAutoNum type="arabicPeriod"/>
            </a:pPr>
            <a:r>
              <a:rPr lang="pl-PL" sz="3200" b="1" dirty="0"/>
              <a:t> </a:t>
            </a:r>
            <a:r>
              <a:rPr lang="pl-PL" sz="3200" b="1" dirty="0" err="1"/>
              <a:t>Conclusions</a:t>
            </a:r>
            <a:endParaRPr lang="pl-PL" sz="3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1C750-8C48-3AF8-812A-1FD526DCEAD3}"/>
            </a:ext>
          </a:extLst>
        </p:cNvPr>
        <p:cNvGrpSpPr/>
        <p:nvPr/>
      </p:nvGrpSpPr>
      <p:grpSpPr>
        <a:xfrm>
          <a:off x="0" y="0"/>
          <a:ext cx="0" cy="0"/>
          <a:chOff x="0" y="0"/>
          <a:chExt cx="0" cy="0"/>
        </a:xfrm>
      </p:grpSpPr>
      <p:sp>
        <p:nvSpPr>
          <p:cNvPr id="60" name="pole tekstowe 59">
            <a:extLst>
              <a:ext uri="{FF2B5EF4-FFF2-40B4-BE49-F238E27FC236}">
                <a16:creationId xmlns:a16="http://schemas.microsoft.com/office/drawing/2014/main" id="{980C1A9F-8093-8490-4CE1-488A24B6404B}"/>
              </a:ext>
            </a:extLst>
          </p:cNvPr>
          <p:cNvSpPr txBox="1"/>
          <p:nvPr/>
        </p:nvSpPr>
        <p:spPr>
          <a:xfrm>
            <a:off x="3528789" y="628635"/>
            <a:ext cx="5328592" cy="523220"/>
          </a:xfrm>
          <a:prstGeom prst="rect">
            <a:avLst/>
          </a:prstGeom>
          <a:solidFill>
            <a:schemeClr val="bg1"/>
          </a:solidFill>
        </p:spPr>
        <p:txBody>
          <a:bodyPr wrap="square" rtlCol="0">
            <a:spAutoFit/>
          </a:bodyPr>
          <a:lstStyle/>
          <a:p>
            <a:pPr algn="ctr"/>
            <a:r>
              <a:rPr lang="pl-PL" sz="2800" dirty="0" err="1"/>
              <a:t>Introduction</a:t>
            </a:r>
            <a:endParaRPr lang="pl-PL" sz="2800" dirty="0"/>
          </a:p>
        </p:txBody>
      </p:sp>
      <p:pic>
        <p:nvPicPr>
          <p:cNvPr id="2" name="Obraz 16">
            <a:extLst>
              <a:ext uri="{FF2B5EF4-FFF2-40B4-BE49-F238E27FC236}">
                <a16:creationId xmlns:a16="http://schemas.microsoft.com/office/drawing/2014/main" id="{DC469D6A-5797-E46D-EB7D-D44FE2B6F1B0}"/>
              </a:ext>
            </a:extLst>
          </p:cNvPr>
          <p:cNvPicPr>
            <a:picLocks noChangeAspect="1" noChangeArrowheads="1"/>
          </p:cNvPicPr>
          <p:nvPr/>
        </p:nvPicPr>
        <p:blipFill>
          <a:blip r:embed="rId3" cstate="print"/>
          <a:srcRect/>
          <a:stretch>
            <a:fillRect/>
          </a:stretch>
        </p:blipFill>
        <p:spPr bwMode="auto">
          <a:xfrm>
            <a:off x="0" y="-273"/>
            <a:ext cx="9144000" cy="3527425"/>
          </a:xfrm>
          <a:prstGeom prst="rect">
            <a:avLst/>
          </a:prstGeom>
          <a:noFill/>
          <a:ln w="9525">
            <a:solidFill>
              <a:schemeClr val="tx1"/>
            </a:solidFill>
            <a:miter lim="800000"/>
            <a:headEnd/>
            <a:tailEnd/>
          </a:ln>
        </p:spPr>
      </p:pic>
      <p:grpSp>
        <p:nvGrpSpPr>
          <p:cNvPr id="16" name="Grupa 15">
            <a:extLst>
              <a:ext uri="{FF2B5EF4-FFF2-40B4-BE49-F238E27FC236}">
                <a16:creationId xmlns:a16="http://schemas.microsoft.com/office/drawing/2014/main" id="{09BE984B-DB8F-5BE7-4BFB-2D33C0FC0A46}"/>
              </a:ext>
            </a:extLst>
          </p:cNvPr>
          <p:cNvGrpSpPr/>
          <p:nvPr/>
        </p:nvGrpSpPr>
        <p:grpSpPr>
          <a:xfrm>
            <a:off x="5749642" y="3475941"/>
            <a:ext cx="5761037" cy="3004234"/>
            <a:chOff x="5749642" y="3475941"/>
            <a:chExt cx="5761037" cy="3004234"/>
          </a:xfrm>
        </p:grpSpPr>
        <p:pic>
          <p:nvPicPr>
            <p:cNvPr id="3" name="Picture 6">
              <a:extLst>
                <a:ext uri="{FF2B5EF4-FFF2-40B4-BE49-F238E27FC236}">
                  <a16:creationId xmlns:a16="http://schemas.microsoft.com/office/drawing/2014/main" id="{77D972E7-41AB-71E8-70F8-C551ED80347B}"/>
                </a:ext>
              </a:extLst>
            </p:cNvPr>
            <p:cNvPicPr>
              <a:picLocks noChangeAspect="1" noChangeArrowheads="1"/>
            </p:cNvPicPr>
            <p:nvPr/>
          </p:nvPicPr>
          <p:blipFill>
            <a:blip r:embed="rId4" cstate="print"/>
            <a:srcRect/>
            <a:stretch>
              <a:fillRect/>
            </a:stretch>
          </p:blipFill>
          <p:spPr bwMode="auto">
            <a:xfrm>
              <a:off x="5749642" y="3475941"/>
              <a:ext cx="2789502" cy="3004234"/>
            </a:xfrm>
            <a:prstGeom prst="rect">
              <a:avLst/>
            </a:prstGeom>
            <a:noFill/>
            <a:ln w="9525">
              <a:solidFill>
                <a:schemeClr val="tx1"/>
              </a:solidFill>
              <a:miter lim="800000"/>
              <a:headEnd/>
              <a:tailEnd/>
            </a:ln>
          </p:spPr>
        </p:pic>
        <p:pic>
          <p:nvPicPr>
            <p:cNvPr id="4" name="Picture 7">
              <a:extLst>
                <a:ext uri="{FF2B5EF4-FFF2-40B4-BE49-F238E27FC236}">
                  <a16:creationId xmlns:a16="http://schemas.microsoft.com/office/drawing/2014/main" id="{A8A934BA-FBFE-F768-395D-B5C7A5B062AF}"/>
                </a:ext>
              </a:extLst>
            </p:cNvPr>
            <p:cNvPicPr>
              <a:picLocks noChangeAspect="1" noChangeArrowheads="1"/>
            </p:cNvPicPr>
            <p:nvPr/>
          </p:nvPicPr>
          <p:blipFill>
            <a:blip r:embed="rId5" cstate="print"/>
            <a:srcRect/>
            <a:stretch>
              <a:fillRect/>
            </a:stretch>
          </p:blipFill>
          <p:spPr bwMode="auto">
            <a:xfrm>
              <a:off x="8539144" y="3480627"/>
              <a:ext cx="2971535" cy="2833519"/>
            </a:xfrm>
            <a:prstGeom prst="rect">
              <a:avLst/>
            </a:prstGeom>
            <a:noFill/>
            <a:ln w="9525">
              <a:solidFill>
                <a:schemeClr val="tx1"/>
              </a:solidFill>
              <a:miter lim="800000"/>
              <a:headEnd/>
              <a:tailEnd/>
            </a:ln>
          </p:spPr>
        </p:pic>
        <p:cxnSp>
          <p:nvCxnSpPr>
            <p:cNvPr id="5" name="Łącznik prosty ze strzałką 4">
              <a:extLst>
                <a:ext uri="{FF2B5EF4-FFF2-40B4-BE49-F238E27FC236}">
                  <a16:creationId xmlns:a16="http://schemas.microsoft.com/office/drawing/2014/main" id="{9F55037A-B1AC-C9D8-16FE-40640D4703DA}"/>
                </a:ext>
              </a:extLst>
            </p:cNvPr>
            <p:cNvCxnSpPr>
              <a:cxnSpLocks/>
            </p:cNvCxnSpPr>
            <p:nvPr/>
          </p:nvCxnSpPr>
          <p:spPr>
            <a:xfrm>
              <a:off x="7920278" y="4156060"/>
              <a:ext cx="1004547" cy="108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Łącznik prosty ze strzałką 6">
              <a:extLst>
                <a:ext uri="{FF2B5EF4-FFF2-40B4-BE49-F238E27FC236}">
                  <a16:creationId xmlns:a16="http://schemas.microsoft.com/office/drawing/2014/main" id="{52107A2D-DF4D-326D-193E-D3F43E3B9F1A}"/>
                </a:ext>
              </a:extLst>
            </p:cNvPr>
            <p:cNvCxnSpPr>
              <a:cxnSpLocks/>
            </p:cNvCxnSpPr>
            <p:nvPr/>
          </p:nvCxnSpPr>
          <p:spPr>
            <a:xfrm>
              <a:off x="8281317" y="4849068"/>
              <a:ext cx="576064" cy="9293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 name="pole tekstowe 18">
            <a:extLst>
              <a:ext uri="{FF2B5EF4-FFF2-40B4-BE49-F238E27FC236}">
                <a16:creationId xmlns:a16="http://schemas.microsoft.com/office/drawing/2014/main" id="{AFA6F23C-4424-306D-BE2F-D4ADDE38409B}"/>
              </a:ext>
            </a:extLst>
          </p:cNvPr>
          <p:cNvSpPr txBox="1">
            <a:spLocks noChangeArrowheads="1"/>
          </p:cNvSpPr>
          <p:nvPr/>
        </p:nvSpPr>
        <p:spPr bwMode="auto">
          <a:xfrm>
            <a:off x="-41172" y="3456111"/>
            <a:ext cx="5802209" cy="1938992"/>
          </a:xfrm>
          <a:prstGeom prst="rect">
            <a:avLst/>
          </a:prstGeom>
          <a:solidFill>
            <a:schemeClr val="bg1"/>
          </a:solidFill>
          <a:ln w="9525">
            <a:solidFill>
              <a:schemeClr val="tx1"/>
            </a:solidFill>
            <a:miter lim="800000"/>
            <a:headEnd/>
            <a:tailEnd/>
          </a:ln>
        </p:spPr>
        <p:txBody>
          <a:bodyPr wrap="square" anchor="ctr">
            <a:spAutoFit/>
          </a:bodyPr>
          <a:lstStyle/>
          <a:p>
            <a:pPr algn="ctr">
              <a:spcAft>
                <a:spcPts val="600"/>
              </a:spcAft>
            </a:pPr>
            <a:r>
              <a:rPr lang="en-US" sz="2000" b="1" u="sng" dirty="0">
                <a:latin typeface="Arial Narrow" panose="020B0606020202030204" pitchFamily="34" charset="0"/>
              </a:rPr>
              <a:t>Details of the deterministic models configuration.</a:t>
            </a:r>
          </a:p>
          <a:p>
            <a:pPr>
              <a:spcAft>
                <a:spcPts val="600"/>
              </a:spcAft>
            </a:pPr>
            <a:r>
              <a:rPr lang="en-US" sz="2000" b="1" dirty="0">
                <a:latin typeface="Arial Narrow" panose="020B0606020202030204" pitchFamily="34" charset="0"/>
              </a:rPr>
              <a:t>Model	Res</a:t>
            </a:r>
            <a:r>
              <a:rPr lang="pl-PL" sz="2000" b="1" dirty="0">
                <a:latin typeface="Arial Narrow" panose="020B0606020202030204" pitchFamily="34" charset="0"/>
              </a:rPr>
              <a:t>.</a:t>
            </a:r>
            <a:r>
              <a:rPr lang="en-US" sz="2000" b="1" dirty="0">
                <a:latin typeface="Arial Narrow" panose="020B0606020202030204" pitchFamily="34" charset="0"/>
              </a:rPr>
              <a:t>	Grid size </a:t>
            </a:r>
            <a:r>
              <a:rPr lang="pl-PL" sz="2000" b="1" dirty="0" err="1">
                <a:latin typeface="Arial Narrow" panose="020B0606020202030204" pitchFamily="34" charset="0"/>
              </a:rPr>
              <a:t>XxYxH</a:t>
            </a:r>
            <a:r>
              <a:rPr lang="en-US" sz="2000" b="1" dirty="0">
                <a:latin typeface="Arial Narrow" panose="020B0606020202030204" pitchFamily="34" charset="0"/>
              </a:rPr>
              <a:t>	Forecast length</a:t>
            </a:r>
          </a:p>
          <a:p>
            <a:pPr>
              <a:spcAft>
                <a:spcPts val="600"/>
              </a:spcAft>
            </a:pPr>
            <a:r>
              <a:rPr lang="en-US" sz="2000" b="1" dirty="0">
                <a:latin typeface="Arial Narrow" panose="020B0606020202030204" pitchFamily="34" charset="0"/>
              </a:rPr>
              <a:t>ICON  	13	2949120 triangles	</a:t>
            </a:r>
            <a:r>
              <a:rPr lang="pl-PL" sz="2000" b="1" dirty="0">
                <a:latin typeface="Arial Narrow" panose="020B0606020202030204" pitchFamily="34" charset="0"/>
              </a:rPr>
              <a:t>120</a:t>
            </a:r>
            <a:endParaRPr lang="en-US" sz="2000" b="1" dirty="0">
              <a:latin typeface="Arial Narrow" panose="020B0606020202030204" pitchFamily="34" charset="0"/>
            </a:endParaRPr>
          </a:p>
          <a:p>
            <a:pPr>
              <a:spcAft>
                <a:spcPts val="600"/>
              </a:spcAft>
            </a:pPr>
            <a:r>
              <a:rPr lang="en-US" sz="2000" b="1" dirty="0">
                <a:latin typeface="Arial Narrow" panose="020B0606020202030204" pitchFamily="34" charset="0"/>
              </a:rPr>
              <a:t>COSMO	7	415x460x40	</a:t>
            </a:r>
            <a:r>
              <a:rPr lang="pl-PL" sz="2000" b="1" dirty="0">
                <a:latin typeface="Arial Narrow" panose="020B0606020202030204" pitchFamily="34" charset="0"/>
              </a:rPr>
              <a:t>84</a:t>
            </a:r>
            <a:endParaRPr lang="en-US" sz="2000" b="1" dirty="0">
              <a:latin typeface="Arial Narrow" panose="020B0606020202030204" pitchFamily="34" charset="0"/>
            </a:endParaRPr>
          </a:p>
          <a:p>
            <a:pPr>
              <a:spcAft>
                <a:spcPts val="600"/>
              </a:spcAft>
            </a:pPr>
            <a:r>
              <a:rPr lang="en-US" sz="2000" b="1" dirty="0">
                <a:latin typeface="Arial Narrow" panose="020B0606020202030204" pitchFamily="34" charset="0"/>
              </a:rPr>
              <a:t>COSMO	2.8	380x405x50	36</a:t>
            </a:r>
            <a:r>
              <a:rPr lang="pl-PL" sz="2000" b="1" dirty="0">
                <a:latin typeface="Arial Narrow" panose="020B0606020202030204" pitchFamily="34" charset="0"/>
              </a:rPr>
              <a:t> (det. 48)</a:t>
            </a:r>
            <a:endParaRPr lang="en-US" sz="2000" b="1" dirty="0">
              <a:latin typeface="Arial Narrow" panose="020B0606020202030204" pitchFamily="34" charset="0"/>
            </a:endParaRPr>
          </a:p>
        </p:txBody>
      </p:sp>
      <p:sp>
        <p:nvSpPr>
          <p:cNvPr id="12" name="pole tekstowe 8">
            <a:extLst>
              <a:ext uri="{FF2B5EF4-FFF2-40B4-BE49-F238E27FC236}">
                <a16:creationId xmlns:a16="http://schemas.microsoft.com/office/drawing/2014/main" id="{4BA5FBA9-AA2F-0963-5E2B-0120A4384880}"/>
              </a:ext>
            </a:extLst>
          </p:cNvPr>
          <p:cNvSpPr txBox="1">
            <a:spLocks noChangeArrowheads="1"/>
          </p:cNvSpPr>
          <p:nvPr/>
        </p:nvSpPr>
        <p:spPr bwMode="auto">
          <a:xfrm>
            <a:off x="2428915" y="5778374"/>
            <a:ext cx="3365735" cy="707886"/>
          </a:xfrm>
          <a:prstGeom prst="rect">
            <a:avLst/>
          </a:prstGeom>
          <a:solidFill>
            <a:schemeClr val="bg1"/>
          </a:solidFill>
          <a:ln w="9525">
            <a:noFill/>
            <a:miter lim="800000"/>
            <a:headEnd/>
            <a:tailEnd/>
          </a:ln>
        </p:spPr>
        <p:txBody>
          <a:bodyPr wrap="square">
            <a:spAutoFit/>
          </a:bodyPr>
          <a:lstStyle/>
          <a:p>
            <a:pPr algn="ctr"/>
            <a:r>
              <a:rPr lang="en-US" sz="2000" b="1" dirty="0">
                <a:solidFill>
                  <a:srgbClr val="002060"/>
                </a:solidFill>
                <a:latin typeface="Arial Narrow" pitchFamily="34" charset="0"/>
              </a:rPr>
              <a:t>TLE – Time-Lagged Ensemble; MVE – Model-Varied Ensemble</a:t>
            </a:r>
          </a:p>
        </p:txBody>
      </p:sp>
    </p:spTree>
    <p:extLst>
      <p:ext uri="{BB962C8B-B14F-4D97-AF65-F5344CB8AC3E}">
        <p14:creationId xmlns:p14="http://schemas.microsoft.com/office/powerpoint/2010/main" val="332272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7EE27-83DF-71D5-3CB9-1E2F7FD3DD56}"/>
            </a:ext>
          </a:extLst>
        </p:cNvPr>
        <p:cNvGrpSpPr/>
        <p:nvPr/>
      </p:nvGrpSpPr>
      <p:grpSpPr>
        <a:xfrm>
          <a:off x="0" y="0"/>
          <a:ext cx="0" cy="0"/>
          <a:chOff x="0" y="0"/>
          <a:chExt cx="0" cy="0"/>
        </a:xfrm>
      </p:grpSpPr>
      <p:sp>
        <p:nvSpPr>
          <p:cNvPr id="60" name="pole tekstowe 59">
            <a:extLst>
              <a:ext uri="{FF2B5EF4-FFF2-40B4-BE49-F238E27FC236}">
                <a16:creationId xmlns:a16="http://schemas.microsoft.com/office/drawing/2014/main" id="{8AFC80EB-122B-F529-58B1-8CBB6389BADD}"/>
              </a:ext>
            </a:extLst>
          </p:cNvPr>
          <p:cNvSpPr txBox="1"/>
          <p:nvPr/>
        </p:nvSpPr>
        <p:spPr>
          <a:xfrm>
            <a:off x="3528789" y="283346"/>
            <a:ext cx="5328592" cy="436461"/>
          </a:xfrm>
          <a:prstGeom prst="rect">
            <a:avLst/>
          </a:prstGeom>
          <a:solidFill>
            <a:schemeClr val="bg1"/>
          </a:solidFill>
        </p:spPr>
        <p:txBody>
          <a:bodyPr wrap="square" lIns="36000" tIns="18000" rIns="36000" bIns="18000" rtlCol="0">
            <a:spAutoFit/>
          </a:bodyPr>
          <a:lstStyle/>
          <a:p>
            <a:pPr algn="ctr"/>
            <a:r>
              <a:rPr lang="pl-PL" sz="2600" dirty="0" err="1"/>
              <a:t>Introduction</a:t>
            </a:r>
            <a:endParaRPr lang="pl-PL" sz="2600" dirty="0"/>
          </a:p>
        </p:txBody>
      </p:sp>
      <p:grpSp>
        <p:nvGrpSpPr>
          <p:cNvPr id="9" name="Grupa 8">
            <a:extLst>
              <a:ext uri="{FF2B5EF4-FFF2-40B4-BE49-F238E27FC236}">
                <a16:creationId xmlns:a16="http://schemas.microsoft.com/office/drawing/2014/main" id="{7C6331F8-FB9D-CE04-F8C2-F504B32C4900}"/>
              </a:ext>
            </a:extLst>
          </p:cNvPr>
          <p:cNvGrpSpPr/>
          <p:nvPr/>
        </p:nvGrpSpPr>
        <p:grpSpPr>
          <a:xfrm>
            <a:off x="-1" y="1154752"/>
            <a:ext cx="11522076" cy="4893647"/>
            <a:chOff x="-1" y="1584763"/>
            <a:chExt cx="11522076" cy="4166231"/>
          </a:xfrm>
        </p:grpSpPr>
        <p:sp>
          <p:nvSpPr>
            <p:cNvPr id="61" name="pole tekstowe 60">
              <a:extLst>
                <a:ext uri="{FF2B5EF4-FFF2-40B4-BE49-F238E27FC236}">
                  <a16:creationId xmlns:a16="http://schemas.microsoft.com/office/drawing/2014/main" id="{60BB211A-6776-6FF7-92B7-14E499EAB94B}"/>
                </a:ext>
              </a:extLst>
            </p:cNvPr>
            <p:cNvSpPr txBox="1"/>
            <p:nvPr/>
          </p:nvSpPr>
          <p:spPr>
            <a:xfrm>
              <a:off x="0" y="1584763"/>
              <a:ext cx="11522075" cy="4166231"/>
            </a:xfrm>
            <a:prstGeom prst="rect">
              <a:avLst/>
            </a:prstGeom>
            <a:solidFill>
              <a:schemeClr val="bg1"/>
            </a:solidFill>
            <a:ln w="1270">
              <a:solidFill>
                <a:schemeClr val="tx1"/>
              </a:solidFill>
            </a:ln>
          </p:spPr>
          <p:txBody>
            <a:bodyPr wrap="square" rtlCol="0">
              <a:spAutoFit/>
            </a:bodyPr>
            <a:lstStyle/>
            <a:p>
              <a:pPr algn="just">
                <a:spcBef>
                  <a:spcPts val="0"/>
                </a:spcBef>
                <a:spcAft>
                  <a:spcPts val="1200"/>
                </a:spcAft>
              </a:pPr>
              <a:r>
                <a:rPr lang="en-US" sz="2800" dirty="0">
                  <a:latin typeface="Arial Narrow" panose="020B0606020202030204" pitchFamily="34" charset="0"/>
                </a:rPr>
                <a:t>Subtask 1.1 – Development of the parameter perturbation.</a:t>
              </a:r>
            </a:p>
            <a:p>
              <a:pPr algn="just">
                <a:spcBef>
                  <a:spcPts val="0"/>
                </a:spcBef>
                <a:spcAft>
                  <a:spcPts val="1200"/>
                </a:spcAft>
              </a:pPr>
              <a:endParaRPr lang="en-US" sz="2800" dirty="0">
                <a:latin typeface="Arial Narrow" panose="020B0606020202030204" pitchFamily="34" charset="0"/>
              </a:endParaRPr>
            </a:p>
            <a:p>
              <a:pPr algn="just">
                <a:spcBef>
                  <a:spcPts val="0"/>
                </a:spcBef>
                <a:spcAft>
                  <a:spcPts val="1200"/>
                </a:spcAft>
              </a:pPr>
              <a:r>
                <a:rPr lang="en-US" sz="2800" dirty="0">
                  <a:latin typeface="Arial Narrow" panose="020B0606020202030204" pitchFamily="34" charset="0"/>
                </a:rPr>
                <a:t>Subtask 2.2 – Assessment of the influence of various methods of perturbation of initial field of soil temperature (with focus on the depth of perturbation).</a:t>
              </a:r>
            </a:p>
            <a:p>
              <a:pPr algn="just">
                <a:spcBef>
                  <a:spcPts val="0"/>
                </a:spcBef>
                <a:spcAft>
                  <a:spcPts val="1200"/>
                </a:spcAft>
              </a:pPr>
              <a:endParaRPr lang="en-US" sz="2800" dirty="0">
                <a:latin typeface="Arial Narrow" panose="020B0606020202030204" pitchFamily="34" charset="0"/>
              </a:endParaRPr>
            </a:p>
            <a:p>
              <a:pPr algn="just">
                <a:spcBef>
                  <a:spcPts val="0"/>
                </a:spcBef>
                <a:spcAft>
                  <a:spcPts val="1200"/>
                </a:spcAft>
              </a:pPr>
              <a:r>
                <a:rPr lang="en-US" sz="2800" dirty="0">
                  <a:latin typeface="Arial Narrow" panose="020B0606020202030204" pitchFamily="34" charset="0"/>
                </a:rPr>
                <a:t>Subtask 3.5 – Modification of lagged-approach scheme (”weights with memory”); median-based EPS mean</a:t>
              </a:r>
            </a:p>
            <a:p>
              <a:pPr algn="just">
                <a:spcBef>
                  <a:spcPts val="0"/>
                </a:spcBef>
                <a:spcAft>
                  <a:spcPts val="1200"/>
                </a:spcAft>
              </a:pPr>
              <a:endParaRPr lang="en-US" sz="2800" dirty="0">
                <a:latin typeface="Arial Narrow" panose="020B0606020202030204" pitchFamily="34" charset="0"/>
              </a:endParaRPr>
            </a:p>
            <a:p>
              <a:pPr algn="ctr">
                <a:spcBef>
                  <a:spcPts val="0"/>
                </a:spcBef>
                <a:spcAft>
                  <a:spcPts val="1200"/>
                </a:spcAft>
              </a:pPr>
              <a:r>
                <a:rPr lang="en-US" sz="2500" dirty="0">
                  <a:latin typeface="Arial Narrow" panose="020B0606020202030204" pitchFamily="34" charset="0"/>
                </a:rPr>
                <a:t>Dataset used for verification – measurements in Polish SYNOP stations, hourly data (ongoing).</a:t>
              </a:r>
              <a:r>
                <a:rPr lang="en-US" sz="2800" dirty="0">
                  <a:latin typeface="Arial Narrow" panose="020B0606020202030204" pitchFamily="34" charset="0"/>
                </a:rPr>
                <a:t>  </a:t>
              </a:r>
            </a:p>
          </p:txBody>
        </p:sp>
        <p:cxnSp>
          <p:nvCxnSpPr>
            <p:cNvPr id="6" name="Łącznik prosty 5">
              <a:extLst>
                <a:ext uri="{FF2B5EF4-FFF2-40B4-BE49-F238E27FC236}">
                  <a16:creationId xmlns:a16="http://schemas.microsoft.com/office/drawing/2014/main" id="{0017D908-6893-F416-A5AE-0B710DA93ECF}"/>
                </a:ext>
              </a:extLst>
            </p:cNvPr>
            <p:cNvCxnSpPr/>
            <p:nvPr/>
          </p:nvCxnSpPr>
          <p:spPr>
            <a:xfrm>
              <a:off x="-1" y="5321861"/>
              <a:ext cx="11522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5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E6266-3EB4-207E-84D1-5C05ABCC69E9}"/>
            </a:ext>
          </a:extLst>
        </p:cNvPr>
        <p:cNvGrpSpPr/>
        <p:nvPr/>
      </p:nvGrpSpPr>
      <p:grpSpPr>
        <a:xfrm>
          <a:off x="0" y="0"/>
          <a:ext cx="0" cy="0"/>
          <a:chOff x="0" y="0"/>
          <a:chExt cx="0" cy="0"/>
        </a:xfrm>
      </p:grpSpPr>
      <p:sp>
        <p:nvSpPr>
          <p:cNvPr id="61" name="pole tekstowe 60">
            <a:extLst>
              <a:ext uri="{FF2B5EF4-FFF2-40B4-BE49-F238E27FC236}">
                <a16:creationId xmlns:a16="http://schemas.microsoft.com/office/drawing/2014/main" id="{D9EF495C-DEEC-E99A-D4DE-A7DF437758F8}"/>
              </a:ext>
            </a:extLst>
          </p:cNvPr>
          <p:cNvSpPr txBox="1"/>
          <p:nvPr/>
        </p:nvSpPr>
        <p:spPr>
          <a:xfrm>
            <a:off x="0" y="848136"/>
            <a:ext cx="11522075" cy="5333768"/>
          </a:xfrm>
          <a:prstGeom prst="rect">
            <a:avLst/>
          </a:prstGeom>
          <a:solidFill>
            <a:schemeClr val="bg1"/>
          </a:solidFill>
          <a:ln w="1270">
            <a:solidFill>
              <a:schemeClr val="tx1"/>
            </a:solidFill>
          </a:ln>
        </p:spPr>
        <p:txBody>
          <a:bodyPr wrap="square" rtlCol="0">
            <a:spAutoFit/>
          </a:bodyPr>
          <a:lstStyle/>
          <a:p>
            <a:pPr algn="just">
              <a:lnSpc>
                <a:spcPct val="85000"/>
              </a:lnSpc>
              <a:spcAft>
                <a:spcPts val="600"/>
              </a:spcAft>
            </a:pPr>
            <a:r>
              <a:rPr lang="en-US" sz="2400" dirty="0">
                <a:latin typeface="Arial Narrow" panose="020B0606020202030204" pitchFamily="34" charset="0"/>
              </a:rPr>
              <a:t>Subtask 1.1 (I have showed it so many times before…)</a:t>
            </a:r>
          </a:p>
          <a:p>
            <a:pPr algn="just">
              <a:lnSpc>
                <a:spcPct val="85000"/>
              </a:lnSpc>
              <a:spcAft>
                <a:spcPts val="600"/>
              </a:spcAft>
            </a:pPr>
            <a:r>
              <a:rPr lang="en-US" sz="2400" dirty="0">
                <a:latin typeface="Arial Narrow" panose="020B0606020202030204" pitchFamily="34" charset="0"/>
              </a:rPr>
              <a:t>Parameters tested (perturbed):</a:t>
            </a:r>
          </a:p>
          <a:p>
            <a:pPr algn="just">
              <a:lnSpc>
                <a:spcPct val="85000"/>
              </a:lnSpc>
              <a:spcAft>
                <a:spcPts val="600"/>
              </a:spcAft>
            </a:pPr>
            <a:r>
              <a:rPr lang="en-US" sz="2400" dirty="0">
                <a:latin typeface="Arial Narrow" panose="020B0606020202030204" pitchFamily="34" charset="0"/>
              </a:rPr>
              <a:t>- </a:t>
            </a:r>
            <a:r>
              <a:rPr lang="en-US" sz="2400" i="1" dirty="0" err="1">
                <a:latin typeface="Arial Narrow" panose="020B0606020202030204" pitchFamily="34" charset="0"/>
              </a:rPr>
              <a:t>c_soil</a:t>
            </a:r>
            <a:r>
              <a:rPr lang="en-US" sz="2400" i="1" dirty="0">
                <a:latin typeface="Arial Narrow" panose="020B0606020202030204" pitchFamily="34" charset="0"/>
              </a:rPr>
              <a:t> – </a:t>
            </a:r>
            <a:r>
              <a:rPr lang="en-US" sz="2400" dirty="0">
                <a:latin typeface="Arial Narrow" panose="020B0606020202030204" pitchFamily="34" charset="0"/>
              </a:rPr>
              <a:t>evaporation area index (basic, operational one)</a:t>
            </a:r>
          </a:p>
          <a:p>
            <a:pPr algn="just">
              <a:lnSpc>
                <a:spcPct val="85000"/>
              </a:lnSpc>
              <a:spcAft>
                <a:spcPts val="600"/>
              </a:spcAft>
            </a:pPr>
            <a:r>
              <a:rPr lang="en-US" sz="2400" dirty="0">
                <a:latin typeface="Arial Narrow" panose="020B0606020202030204" pitchFamily="34" charset="0"/>
              </a:rPr>
              <a:t>- </a:t>
            </a:r>
            <a:r>
              <a:rPr lang="en-US" sz="2400" i="1" dirty="0" err="1">
                <a:latin typeface="Arial Narrow" panose="020B0606020202030204" pitchFamily="34" charset="0"/>
              </a:rPr>
              <a:t>laf_pert</a:t>
            </a:r>
            <a:r>
              <a:rPr lang="en-US" sz="2400" i="1" dirty="0">
                <a:latin typeface="Arial Narrow" panose="020B0606020202030204" pitchFamily="34" charset="0"/>
              </a:rPr>
              <a:t> – </a:t>
            </a:r>
            <a:r>
              <a:rPr lang="en-US" sz="2400" b="0" i="0" u="none" strike="noStrike" baseline="0" dirty="0">
                <a:solidFill>
                  <a:srgbClr val="000000"/>
                </a:solidFill>
                <a:latin typeface="Arial Narrow" panose="020B0606020202030204" pitchFamily="34" charset="0"/>
              </a:rPr>
              <a:t>perturbation in soil surface temperature; initial values, with the amplitude of perturbation depending on the </a:t>
            </a:r>
            <a:r>
              <a:rPr lang="en-US" sz="2400" dirty="0">
                <a:latin typeface="Arial Narrow" panose="020B0606020202030204" pitchFamily="34" charset="0"/>
              </a:rPr>
              <a:t>type of soil (sand, clay, peat, etc.)</a:t>
            </a:r>
          </a:p>
          <a:p>
            <a:pPr algn="just">
              <a:lnSpc>
                <a:spcPct val="85000"/>
              </a:lnSpc>
              <a:spcAft>
                <a:spcPts val="600"/>
              </a:spcAft>
            </a:pPr>
            <a:r>
              <a:rPr lang="en-US" sz="2400" i="1" dirty="0">
                <a:latin typeface="Arial Narrow" panose="020B0606020202030204" pitchFamily="34" charset="0"/>
              </a:rPr>
              <a:t>- </a:t>
            </a:r>
            <a:r>
              <a:rPr lang="en-US" sz="2400" i="1" dirty="0" err="1">
                <a:latin typeface="Arial Narrow" panose="020B0606020202030204" pitchFamily="34" charset="0"/>
              </a:rPr>
              <a:t>eff_coeff</a:t>
            </a:r>
            <a:r>
              <a:rPr lang="en-US" sz="2400" i="1" dirty="0">
                <a:latin typeface="Arial Narrow" panose="020B0606020202030204" pitchFamily="34" charset="0"/>
              </a:rPr>
              <a:t> – </a:t>
            </a:r>
            <a:r>
              <a:rPr lang="en-US" sz="2400" b="0" i="0" u="none" strike="noStrike" baseline="0" dirty="0">
                <a:solidFill>
                  <a:srgbClr val="000000"/>
                </a:solidFill>
                <a:latin typeface="Arial Narrow" panose="020B0606020202030204" pitchFamily="34" charset="0"/>
              </a:rPr>
              <a:t>perturbation of the collection efficiency coefficient</a:t>
            </a:r>
          </a:p>
          <a:p>
            <a:pPr algn="just">
              <a:lnSpc>
                <a:spcPct val="85000"/>
              </a:lnSpc>
              <a:spcAft>
                <a:spcPts val="600"/>
              </a:spcAft>
            </a:pPr>
            <a:r>
              <a:rPr lang="en-US" sz="2400" dirty="0">
                <a:solidFill>
                  <a:srgbClr val="000000"/>
                </a:solidFill>
                <a:latin typeface="Arial Narrow" panose="020B0606020202030204" pitchFamily="34" charset="0"/>
              </a:rPr>
              <a:t>- </a:t>
            </a:r>
            <a:r>
              <a:rPr lang="en-US" sz="2400" b="0" u="none" strike="noStrike" baseline="0" dirty="0">
                <a:solidFill>
                  <a:srgbClr val="000000"/>
                </a:solidFill>
                <a:latin typeface="Arial Narrow" panose="020B0606020202030204" pitchFamily="34" charset="0"/>
              </a:rPr>
              <a:t>combinations of</a:t>
            </a:r>
            <a:r>
              <a:rPr lang="en-US" sz="2400" b="0" i="0" u="none" strike="noStrike" baseline="0" dirty="0">
                <a:solidFill>
                  <a:srgbClr val="000000"/>
                </a:solidFill>
                <a:latin typeface="Arial Narrow" panose="020B0606020202030204" pitchFamily="34" charset="0"/>
              </a:rPr>
              <a:t> the above </a:t>
            </a:r>
          </a:p>
          <a:p>
            <a:pPr algn="just">
              <a:lnSpc>
                <a:spcPct val="85000"/>
              </a:lnSpc>
              <a:spcAft>
                <a:spcPts val="600"/>
              </a:spcAft>
            </a:pPr>
            <a:r>
              <a:rPr lang="en-US" sz="2400" b="0" i="0" u="none" strike="noStrike" baseline="0" dirty="0">
                <a:solidFill>
                  <a:srgbClr val="000000"/>
                </a:solidFill>
                <a:latin typeface="Arial Narrow" panose="020B0606020202030204" pitchFamily="34" charset="0"/>
              </a:rPr>
              <a:t>General perturbation scheme had the following form </a:t>
            </a:r>
          </a:p>
          <a:p>
            <a:pPr algn="just">
              <a:lnSpc>
                <a:spcPct val="85000"/>
              </a:lnSpc>
              <a:spcAft>
                <a:spcPts val="600"/>
              </a:spcAft>
            </a:pPr>
            <a:r>
              <a:rPr lang="en-US" sz="2400" b="0" i="0" u="none" strike="noStrike" baseline="0" dirty="0">
                <a:solidFill>
                  <a:srgbClr val="000000"/>
                </a:solidFill>
                <a:latin typeface="Arial Narrow" panose="020B0606020202030204" pitchFamily="34" charset="0"/>
              </a:rPr>
              <a:t>		</a:t>
            </a:r>
            <a:r>
              <a:rPr lang="en-US" sz="2400" b="1" i="1" u="none" strike="noStrike" baseline="0" dirty="0" err="1">
                <a:solidFill>
                  <a:srgbClr val="000000"/>
                </a:solidFill>
                <a:latin typeface="Arial Narrow" panose="020B0606020202030204" pitchFamily="34" charset="0"/>
              </a:rPr>
              <a:t>perturbed_value</a:t>
            </a:r>
            <a:r>
              <a:rPr lang="en-US" sz="2400" b="1" i="1" u="none" strike="noStrike" baseline="0" dirty="0">
                <a:solidFill>
                  <a:srgbClr val="000000"/>
                </a:solidFill>
                <a:latin typeface="Arial Narrow" panose="020B0606020202030204" pitchFamily="34" charset="0"/>
              </a:rPr>
              <a:t>=</a:t>
            </a:r>
            <a:r>
              <a:rPr lang="en-US" sz="2400" b="1" i="1" u="none" strike="noStrike" baseline="0" dirty="0" err="1">
                <a:solidFill>
                  <a:srgbClr val="000000"/>
                </a:solidFill>
                <a:latin typeface="Arial Narrow" panose="020B0606020202030204" pitchFamily="34" charset="0"/>
              </a:rPr>
              <a:t>basic_value</a:t>
            </a:r>
            <a:r>
              <a:rPr lang="en-US" sz="2400" b="1" i="1" u="none" strike="noStrike" baseline="0" dirty="0">
                <a:solidFill>
                  <a:srgbClr val="000000"/>
                </a:solidFill>
                <a:latin typeface="Arial Narrow" panose="020B0606020202030204" pitchFamily="34" charset="0"/>
              </a:rPr>
              <a:t> * [1+(</a:t>
            </a:r>
            <a:r>
              <a:rPr lang="en-US" sz="2400" b="1" i="1" u="none" strike="noStrike" baseline="0" dirty="0" err="1">
                <a:solidFill>
                  <a:srgbClr val="000000"/>
                </a:solidFill>
                <a:latin typeface="Arial Narrow" panose="020B0606020202030204" pitchFamily="34" charset="0"/>
              </a:rPr>
              <a:t>random_number</a:t>
            </a:r>
            <a:r>
              <a:rPr lang="en-US" sz="2400" b="1" i="1" u="none" strike="noStrike" baseline="0" dirty="0">
                <a:solidFill>
                  <a:srgbClr val="000000"/>
                </a:solidFill>
                <a:latin typeface="Arial Narrow" panose="020B0606020202030204" pitchFamily="34" charset="0"/>
              </a:rPr>
              <a:t> -0.5 ) * amplitude] </a:t>
            </a:r>
          </a:p>
          <a:p>
            <a:pPr algn="just">
              <a:lnSpc>
                <a:spcPct val="85000"/>
              </a:lnSpc>
              <a:spcAft>
                <a:spcPts val="600"/>
              </a:spcAft>
            </a:pPr>
            <a:r>
              <a:rPr lang="en-US" sz="2400" b="0" i="0" u="none" strike="noStrike" baseline="0" dirty="0">
                <a:solidFill>
                  <a:srgbClr val="000000"/>
                </a:solidFill>
                <a:latin typeface="Arial Narrow" panose="020B0606020202030204" pitchFamily="34" charset="0"/>
              </a:rPr>
              <a:t>where “</a:t>
            </a:r>
            <a:r>
              <a:rPr lang="en-US" sz="2400" b="0" i="0" u="none" strike="noStrike" baseline="0" dirty="0" err="1">
                <a:solidFill>
                  <a:srgbClr val="000000"/>
                </a:solidFill>
                <a:latin typeface="Arial Narrow" panose="020B0606020202030204" pitchFamily="34" charset="0"/>
              </a:rPr>
              <a:t>random_number</a:t>
            </a:r>
            <a:r>
              <a:rPr lang="en-US" sz="2400" b="0" i="0" u="none" strike="noStrike" baseline="0" dirty="0">
                <a:solidFill>
                  <a:srgbClr val="000000"/>
                </a:solidFill>
                <a:latin typeface="Arial Narrow" panose="020B0606020202030204" pitchFamily="34" charset="0"/>
              </a:rPr>
              <a:t>” (from a computing dependent pseudorandom number generator) varies from 0 to 1. </a:t>
            </a:r>
          </a:p>
          <a:p>
            <a:pPr algn="just">
              <a:lnSpc>
                <a:spcPct val="85000"/>
              </a:lnSpc>
              <a:spcAft>
                <a:spcPts val="600"/>
              </a:spcAft>
            </a:pPr>
            <a:r>
              <a:rPr lang="en-US" sz="2400" b="0" i="0" u="none" strike="noStrike" baseline="0" dirty="0">
                <a:solidFill>
                  <a:srgbClr val="000000"/>
                </a:solidFill>
                <a:latin typeface="Arial Narrow" panose="020B0606020202030204" pitchFamily="34" charset="0"/>
              </a:rPr>
              <a:t>Loose soil (sand): amplitude =1 (the perturbation ranged from 0.5 to 1.5 of the undisturbed value).</a:t>
            </a:r>
          </a:p>
          <a:p>
            <a:pPr algn="just">
              <a:lnSpc>
                <a:spcPct val="85000"/>
              </a:lnSpc>
              <a:spcAft>
                <a:spcPts val="600"/>
              </a:spcAft>
            </a:pPr>
            <a:r>
              <a:rPr lang="en-US" sz="2400" b="0" i="0" u="none" strike="noStrike" baseline="0" dirty="0">
                <a:solidFill>
                  <a:srgbClr val="000000"/>
                </a:solidFill>
                <a:latin typeface="Arial Narrow" panose="020B0606020202030204" pitchFamily="34" charset="0"/>
              </a:rPr>
              <a:t>The more compact the structure, such as peat or clay, the smaller the amplitude becomes </a:t>
            </a:r>
            <a:r>
              <a:rPr lang="en-US" sz="2400" dirty="0">
                <a:solidFill>
                  <a:srgbClr val="000000"/>
                </a:solidFill>
                <a:latin typeface="Arial Narrow" panose="020B0606020202030204" pitchFamily="34" charset="0"/>
              </a:rPr>
              <a:t>(</a:t>
            </a:r>
            <a:r>
              <a:rPr lang="en-US" sz="2400" dirty="0" err="1">
                <a:solidFill>
                  <a:srgbClr val="000000"/>
                </a:solidFill>
                <a:latin typeface="Arial Narrow" panose="020B0606020202030204" pitchFamily="34" charset="0"/>
              </a:rPr>
              <a:t>e</a:t>
            </a:r>
            <a:r>
              <a:rPr lang="en-US" sz="2400" b="0" i="0" u="none" strike="noStrike" baseline="0" dirty="0" err="1">
                <a:solidFill>
                  <a:srgbClr val="000000"/>
                </a:solidFill>
                <a:latin typeface="Arial Narrow" panose="020B0606020202030204" pitchFamily="34" charset="0"/>
              </a:rPr>
              <a:t>g.</a:t>
            </a:r>
            <a:r>
              <a:rPr lang="en-US" sz="2400" b="0" i="0" u="none" strike="noStrike" baseline="0" dirty="0">
                <a:solidFill>
                  <a:srgbClr val="000000"/>
                </a:solidFill>
                <a:latin typeface="Arial Narrow" panose="020B0606020202030204" pitchFamily="34" charset="0"/>
              </a:rPr>
              <a:t> for clay = 0.6; for peat = 0.5).</a:t>
            </a:r>
            <a:endParaRPr lang="en-US" sz="2400" dirty="0">
              <a:solidFill>
                <a:srgbClr val="000000"/>
              </a:solidFill>
              <a:latin typeface="Arial Narrow" panose="020B0606020202030204" pitchFamily="34" charset="0"/>
            </a:endParaRPr>
          </a:p>
        </p:txBody>
      </p:sp>
      <p:sp>
        <p:nvSpPr>
          <p:cNvPr id="2" name="pole tekstowe 1">
            <a:extLst>
              <a:ext uri="{FF2B5EF4-FFF2-40B4-BE49-F238E27FC236}">
                <a16:creationId xmlns:a16="http://schemas.microsoft.com/office/drawing/2014/main" id="{7668EE4C-E43A-A0C8-2E10-2622F6521D61}"/>
              </a:ext>
            </a:extLst>
          </p:cNvPr>
          <p:cNvSpPr txBox="1"/>
          <p:nvPr/>
        </p:nvSpPr>
        <p:spPr>
          <a:xfrm>
            <a:off x="3528789" y="283346"/>
            <a:ext cx="5328592" cy="436461"/>
          </a:xfrm>
          <a:prstGeom prst="rect">
            <a:avLst/>
          </a:prstGeom>
          <a:solidFill>
            <a:schemeClr val="bg1"/>
          </a:solidFill>
        </p:spPr>
        <p:txBody>
          <a:bodyPr wrap="square" lIns="36000" tIns="18000" rIns="36000" bIns="18000" rtlCol="0">
            <a:spAutoFit/>
          </a:bodyPr>
          <a:lstStyle/>
          <a:p>
            <a:pPr algn="ctr"/>
            <a:r>
              <a:rPr lang="pl-PL" sz="2600" dirty="0" err="1"/>
              <a:t>Subtasks</a:t>
            </a:r>
            <a:endParaRPr lang="pl-PL" sz="2600" dirty="0"/>
          </a:p>
        </p:txBody>
      </p:sp>
    </p:spTree>
    <p:extLst>
      <p:ext uri="{BB962C8B-B14F-4D97-AF65-F5344CB8AC3E}">
        <p14:creationId xmlns:p14="http://schemas.microsoft.com/office/powerpoint/2010/main" val="92206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ole tekstowe 60"/>
          <p:cNvSpPr txBox="1"/>
          <p:nvPr/>
        </p:nvSpPr>
        <p:spPr>
          <a:xfrm>
            <a:off x="0" y="1655911"/>
            <a:ext cx="11522075" cy="3539430"/>
          </a:xfrm>
          <a:prstGeom prst="rect">
            <a:avLst/>
          </a:prstGeom>
          <a:solidFill>
            <a:schemeClr val="bg1"/>
          </a:solidFill>
          <a:ln w="1270">
            <a:solidFill>
              <a:schemeClr val="tx1"/>
            </a:solidFill>
          </a:ln>
        </p:spPr>
        <p:txBody>
          <a:bodyPr wrap="square" rtlCol="0">
            <a:spAutoFit/>
          </a:bodyPr>
          <a:lstStyle/>
          <a:p>
            <a:pPr algn="just"/>
            <a:endParaRPr lang="en-US" sz="2800" dirty="0">
              <a:latin typeface="+mn-lt"/>
            </a:endParaRPr>
          </a:p>
          <a:p>
            <a:pPr algn="just"/>
            <a:r>
              <a:rPr lang="en-US" sz="2800" dirty="0">
                <a:latin typeface="+mn-lt"/>
              </a:rPr>
              <a:t>Subtask 1.1</a:t>
            </a:r>
          </a:p>
          <a:p>
            <a:pPr algn="just"/>
            <a:r>
              <a:rPr lang="en-US" sz="2800" dirty="0">
                <a:latin typeface="+mn-lt"/>
              </a:rPr>
              <a:t>Despite of extending appraisal period to </a:t>
            </a:r>
            <a:r>
              <a:rPr lang="pl-PL" sz="2800" dirty="0">
                <a:latin typeface="+mn-lt"/>
              </a:rPr>
              <a:t>10+</a:t>
            </a:r>
            <a:r>
              <a:rPr lang="en-US" sz="2800" dirty="0">
                <a:latin typeface="+mn-lt"/>
              </a:rPr>
              <a:t> years no significant improvement has been achieved comparing to the operational setup. </a:t>
            </a:r>
          </a:p>
          <a:p>
            <a:pPr algn="just"/>
            <a:endParaRPr lang="en-US" sz="2800" dirty="0">
              <a:solidFill>
                <a:srgbClr val="000000"/>
              </a:solidFill>
              <a:effectLst/>
              <a:latin typeface="+mn-lt"/>
            </a:endParaRPr>
          </a:p>
          <a:p>
            <a:pPr algn="just"/>
            <a:r>
              <a:rPr lang="en-US" sz="2800" dirty="0">
                <a:solidFill>
                  <a:srgbClr val="000000"/>
                </a:solidFill>
                <a:latin typeface="+mn-lt"/>
              </a:rPr>
              <a:t>Again, </a:t>
            </a:r>
            <a:r>
              <a:rPr lang="en-US" sz="2800" dirty="0">
                <a:solidFill>
                  <a:srgbClr val="000000"/>
                </a:solidFill>
                <a:effectLst/>
                <a:latin typeface="+mn-lt"/>
              </a:rPr>
              <a:t>soil properties (parameters) did not meet expectations.</a:t>
            </a:r>
          </a:p>
          <a:p>
            <a:pPr algn="just"/>
            <a:endParaRPr lang="en-US" sz="2800" dirty="0">
              <a:latin typeface="+mn-lt"/>
            </a:endParaRPr>
          </a:p>
          <a:p>
            <a:pPr algn="just"/>
            <a:r>
              <a:rPr lang="en-US" sz="2800" dirty="0">
                <a:latin typeface="+mn-lt"/>
              </a:rPr>
              <a:t>Hence – DO </a:t>
            </a:r>
            <a:r>
              <a:rPr lang="en-US" sz="2800" dirty="0">
                <a:solidFill>
                  <a:srgbClr val="000000"/>
                </a:solidFill>
                <a:effectLst/>
                <a:latin typeface="+mn-lt"/>
              </a:rPr>
              <a:t>NOT introduce it to operational work.</a:t>
            </a:r>
          </a:p>
        </p:txBody>
      </p:sp>
      <p:sp>
        <p:nvSpPr>
          <p:cNvPr id="2" name="pole tekstowe 1">
            <a:extLst>
              <a:ext uri="{FF2B5EF4-FFF2-40B4-BE49-F238E27FC236}">
                <a16:creationId xmlns:a16="http://schemas.microsoft.com/office/drawing/2014/main" id="{D930DF62-027F-7940-FB06-3EA4BD5DB342}"/>
              </a:ext>
            </a:extLst>
          </p:cNvPr>
          <p:cNvSpPr txBox="1"/>
          <p:nvPr/>
        </p:nvSpPr>
        <p:spPr>
          <a:xfrm>
            <a:off x="3528789" y="283346"/>
            <a:ext cx="5328592" cy="436461"/>
          </a:xfrm>
          <a:prstGeom prst="rect">
            <a:avLst/>
          </a:prstGeom>
          <a:solidFill>
            <a:schemeClr val="bg1"/>
          </a:solidFill>
        </p:spPr>
        <p:txBody>
          <a:bodyPr wrap="square" lIns="36000" tIns="18000" rIns="36000" bIns="18000" rtlCol="0">
            <a:spAutoFit/>
          </a:bodyPr>
          <a:lstStyle/>
          <a:p>
            <a:pPr algn="ctr"/>
            <a:r>
              <a:rPr lang="pl-PL" sz="2600" dirty="0" err="1"/>
              <a:t>Subtasks</a:t>
            </a:r>
            <a:endParaRPr lang="pl-PL" sz="2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ole tekstowe 60"/>
          <p:cNvSpPr txBox="1"/>
          <p:nvPr/>
        </p:nvSpPr>
        <p:spPr>
          <a:xfrm>
            <a:off x="0" y="761319"/>
            <a:ext cx="11522075" cy="5478423"/>
          </a:xfrm>
          <a:prstGeom prst="rect">
            <a:avLst/>
          </a:prstGeom>
          <a:solidFill>
            <a:schemeClr val="bg1"/>
          </a:solidFill>
          <a:ln w="1270">
            <a:solidFill>
              <a:schemeClr val="tx1"/>
            </a:solidFill>
          </a:ln>
        </p:spPr>
        <p:txBody>
          <a:bodyPr wrap="square" rtlCol="0">
            <a:spAutoFit/>
          </a:bodyPr>
          <a:lstStyle/>
          <a:p>
            <a:pPr algn="just"/>
            <a:r>
              <a:rPr lang="en-US" sz="2500" dirty="0">
                <a:latin typeface="+mn-lt"/>
              </a:rPr>
              <a:t>Subtask 2.2</a:t>
            </a:r>
          </a:p>
          <a:p>
            <a:pPr algn="just"/>
            <a:r>
              <a:rPr lang="pl-PL" sz="2500" dirty="0" err="1">
                <a:latin typeface="+mn-lt"/>
              </a:rPr>
              <a:t>Question</a:t>
            </a:r>
            <a:r>
              <a:rPr lang="pl-PL" sz="2500" dirty="0">
                <a:latin typeface="+mn-lt"/>
              </a:rPr>
              <a:t>: H</a:t>
            </a:r>
            <a:r>
              <a:rPr lang="en-US" sz="2500" dirty="0">
                <a:latin typeface="+mn-lt"/>
              </a:rPr>
              <a:t>ow deep into the ground the temperature perturbation should </a:t>
            </a:r>
            <a:r>
              <a:rPr lang="pl-PL" sz="2500" dirty="0">
                <a:latin typeface="+mn-lt"/>
              </a:rPr>
              <a:t>be </a:t>
            </a:r>
            <a:r>
              <a:rPr lang="en-US" sz="2500" dirty="0">
                <a:latin typeface="+mn-lt"/>
              </a:rPr>
              <a:t>introduced for </a:t>
            </a:r>
            <a:r>
              <a:rPr lang="pl-PL" sz="2500" dirty="0" err="1">
                <a:latin typeface="+mn-lt"/>
              </a:rPr>
              <a:t>significant</a:t>
            </a:r>
            <a:r>
              <a:rPr lang="pl-PL" sz="2500" dirty="0">
                <a:latin typeface="+mn-lt"/>
              </a:rPr>
              <a:t>/</a:t>
            </a:r>
            <a:r>
              <a:rPr lang="pl-PL" sz="2500" dirty="0" err="1">
                <a:latin typeface="+mn-lt"/>
              </a:rPr>
              <a:t>positive</a:t>
            </a:r>
            <a:r>
              <a:rPr lang="pl-PL" sz="2500" dirty="0">
                <a:latin typeface="+mn-lt"/>
              </a:rPr>
              <a:t> </a:t>
            </a:r>
            <a:r>
              <a:rPr lang="en-US" sz="2500" dirty="0">
                <a:latin typeface="+mn-lt"/>
              </a:rPr>
              <a:t>impact. </a:t>
            </a:r>
            <a:endParaRPr lang="pl-PL" sz="2500" dirty="0">
              <a:latin typeface="+mn-lt"/>
            </a:endParaRPr>
          </a:p>
          <a:p>
            <a:pPr algn="just"/>
            <a:r>
              <a:rPr lang="pl-PL" sz="2500" dirty="0" err="1">
                <a:latin typeface="+mn-lt"/>
              </a:rPr>
              <a:t>Answers</a:t>
            </a:r>
            <a:r>
              <a:rPr lang="pl-PL" sz="2500" dirty="0">
                <a:latin typeface="+mn-lt"/>
              </a:rPr>
              <a:t>…</a:t>
            </a:r>
          </a:p>
          <a:p>
            <a:pPr algn="just"/>
            <a:r>
              <a:rPr lang="pl-PL" sz="2500" dirty="0">
                <a:latin typeface="+mn-lt"/>
              </a:rPr>
              <a:t>CGM2023: ”</a:t>
            </a:r>
            <a:r>
              <a:rPr lang="en-US" sz="2500" dirty="0">
                <a:latin typeface="+mn-lt"/>
              </a:rPr>
              <a:t>Similarly, increasing the depth to 2.5 meters did not introduce a significant improvement (compared to the previous assumptions – 1m down), only a slight improvement in skill (on average, about 1-2%) for MAM 2021 – SON 2023</a:t>
            </a:r>
            <a:r>
              <a:rPr lang="pl-PL" sz="2500" dirty="0">
                <a:latin typeface="+mn-lt"/>
              </a:rPr>
              <a:t>”.</a:t>
            </a:r>
          </a:p>
          <a:p>
            <a:pPr algn="just"/>
            <a:r>
              <a:rPr lang="pl-PL" sz="2500" dirty="0">
                <a:latin typeface="+mn-lt"/>
              </a:rPr>
              <a:t>ICCARUS 2024: ”</a:t>
            </a:r>
            <a:r>
              <a:rPr lang="en-US" sz="2500" dirty="0">
                <a:latin typeface="+mn-lt"/>
              </a:rPr>
              <a:t>I</a:t>
            </a:r>
            <a:r>
              <a:rPr lang="en-US" sz="2500" dirty="0">
                <a:effectLst/>
                <a:latin typeface="+mn-lt"/>
              </a:rPr>
              <a:t>ncrease in depth to 2-2.5 mete</a:t>
            </a:r>
            <a:r>
              <a:rPr lang="pl-PL" sz="2500" dirty="0">
                <a:effectLst/>
                <a:latin typeface="+mn-lt"/>
              </a:rPr>
              <a:t>r</a:t>
            </a:r>
            <a:r>
              <a:rPr lang="en-US" sz="2500" dirty="0">
                <a:effectLst/>
                <a:latin typeface="+mn-lt"/>
              </a:rPr>
              <a:t>s resulted in significant improvement in skill – over the last three months (DJF 2023/2024), about 10-15%</a:t>
            </a:r>
            <a:r>
              <a:rPr lang="pl-PL" sz="2500" dirty="0">
                <a:effectLst/>
                <a:latin typeface="+mn-lt"/>
              </a:rPr>
              <a:t>”</a:t>
            </a:r>
            <a:r>
              <a:rPr lang="en-US" sz="2500" dirty="0">
                <a:effectLst/>
                <a:latin typeface="+mn-lt"/>
              </a:rPr>
              <a:t>.  </a:t>
            </a:r>
          </a:p>
          <a:p>
            <a:r>
              <a:rPr lang="pl-PL" sz="2500" dirty="0" err="1">
                <a:effectLst/>
                <a:latin typeface="+mn-lt"/>
              </a:rPr>
              <a:t>Now</a:t>
            </a:r>
            <a:r>
              <a:rPr lang="pl-PL" sz="2500" dirty="0">
                <a:effectLst/>
                <a:latin typeface="+mn-lt"/>
              </a:rPr>
              <a:t>: </a:t>
            </a:r>
            <a:r>
              <a:rPr lang="pl-PL" sz="2500" dirty="0">
                <a:latin typeface="+mn-lt"/>
              </a:rPr>
              <a:t>”</a:t>
            </a:r>
            <a:r>
              <a:rPr lang="en-US" sz="2500" dirty="0">
                <a:latin typeface="+mn-lt"/>
              </a:rPr>
              <a:t>I</a:t>
            </a:r>
            <a:r>
              <a:rPr lang="en-US" sz="2500" dirty="0">
                <a:effectLst/>
                <a:latin typeface="+mn-lt"/>
              </a:rPr>
              <a:t>ncrease in depth to 2-2.5 mete</a:t>
            </a:r>
            <a:r>
              <a:rPr lang="pl-PL" sz="2500" dirty="0">
                <a:effectLst/>
                <a:latin typeface="+mn-lt"/>
              </a:rPr>
              <a:t>r</a:t>
            </a:r>
            <a:r>
              <a:rPr lang="en-US" sz="2500" dirty="0">
                <a:effectLst/>
                <a:latin typeface="+mn-lt"/>
              </a:rPr>
              <a:t>s resulted in </a:t>
            </a:r>
            <a:r>
              <a:rPr lang="pl-PL" sz="2500" dirty="0" err="1">
                <a:effectLst/>
                <a:latin typeface="+mn-lt"/>
              </a:rPr>
              <a:t>various</a:t>
            </a:r>
            <a:r>
              <a:rPr lang="pl-PL" sz="2500" dirty="0">
                <a:effectLst/>
                <a:latin typeface="+mn-lt"/>
              </a:rPr>
              <a:t> </a:t>
            </a:r>
            <a:r>
              <a:rPr lang="en-US" sz="2500" dirty="0">
                <a:effectLst/>
                <a:latin typeface="+mn-lt"/>
              </a:rPr>
              <a:t>improvement in skill – </a:t>
            </a:r>
            <a:r>
              <a:rPr lang="pl-PL" sz="2500" dirty="0" err="1">
                <a:effectLst/>
                <a:latin typeface="+mn-lt"/>
              </a:rPr>
              <a:t>very</a:t>
            </a:r>
            <a:r>
              <a:rPr lang="pl-PL" sz="2500" dirty="0">
                <a:effectLst/>
                <a:latin typeface="+mn-lt"/>
              </a:rPr>
              <a:t> </a:t>
            </a:r>
            <a:r>
              <a:rPr lang="pl-PL" sz="2500" dirty="0" err="1">
                <a:effectLst/>
                <a:latin typeface="+mn-lt"/>
              </a:rPr>
              <a:t>significant</a:t>
            </a:r>
            <a:r>
              <a:rPr lang="pl-PL" sz="2500" dirty="0">
                <a:effectLst/>
                <a:latin typeface="+mn-lt"/>
              </a:rPr>
              <a:t> in </a:t>
            </a:r>
            <a:r>
              <a:rPr lang="pl-PL" sz="2500" dirty="0" err="1">
                <a:effectLst/>
                <a:latin typeface="+mn-lt"/>
              </a:rPr>
              <a:t>cold</a:t>
            </a:r>
            <a:r>
              <a:rPr lang="pl-PL" sz="2500" dirty="0">
                <a:effectLst/>
                <a:latin typeface="+mn-lt"/>
              </a:rPr>
              <a:t> period(s) – DJF, SON, not </a:t>
            </a:r>
            <a:r>
              <a:rPr lang="pl-PL" sz="2500" dirty="0" err="1">
                <a:effectLst/>
                <a:latin typeface="+mn-lt"/>
              </a:rPr>
              <a:t>that</a:t>
            </a:r>
            <a:r>
              <a:rPr lang="pl-PL" sz="2500" dirty="0">
                <a:effectLst/>
                <a:latin typeface="+mn-lt"/>
              </a:rPr>
              <a:t> </a:t>
            </a:r>
            <a:r>
              <a:rPr lang="pl-PL" sz="2500" dirty="0" err="1">
                <a:effectLst/>
                <a:latin typeface="+mn-lt"/>
              </a:rPr>
              <a:t>significant</a:t>
            </a:r>
            <a:r>
              <a:rPr lang="pl-PL" sz="2500" dirty="0">
                <a:effectLst/>
                <a:latin typeface="+mn-lt"/>
              </a:rPr>
              <a:t> </a:t>
            </a:r>
            <a:r>
              <a:rPr lang="pl-PL" sz="2500" dirty="0" err="1">
                <a:effectLst/>
                <a:latin typeface="+mn-lt"/>
              </a:rPr>
              <a:t>at</a:t>
            </a:r>
            <a:r>
              <a:rPr lang="pl-PL" sz="2500" dirty="0">
                <a:effectLst/>
                <a:latin typeface="+mn-lt"/>
              </a:rPr>
              <a:t> </a:t>
            </a:r>
            <a:r>
              <a:rPr lang="pl-PL" sz="2500" dirty="0" err="1">
                <a:effectLst/>
                <a:latin typeface="+mn-lt"/>
              </a:rPr>
              <a:t>all</a:t>
            </a:r>
            <a:r>
              <a:rPr lang="pl-PL" sz="2500" dirty="0">
                <a:effectLst/>
                <a:latin typeface="+mn-lt"/>
              </a:rPr>
              <a:t> – </a:t>
            </a:r>
            <a:r>
              <a:rPr lang="pl-PL" sz="2500" dirty="0" err="1">
                <a:effectLst/>
                <a:latin typeface="+mn-lt"/>
              </a:rPr>
              <a:t>during</a:t>
            </a:r>
            <a:r>
              <a:rPr lang="pl-PL" sz="2500" dirty="0">
                <a:effectLst/>
                <a:latin typeface="+mn-lt"/>
              </a:rPr>
              <a:t> </a:t>
            </a:r>
            <a:r>
              <a:rPr lang="pl-PL" sz="2500" dirty="0" err="1">
                <a:effectLst/>
                <a:latin typeface="+mn-lt"/>
              </a:rPr>
              <a:t>warm</a:t>
            </a:r>
            <a:r>
              <a:rPr lang="pl-PL" sz="2500" dirty="0">
                <a:effectLst/>
                <a:latin typeface="+mn-lt"/>
              </a:rPr>
              <a:t> </a:t>
            </a:r>
            <a:r>
              <a:rPr lang="pl-PL" sz="2500" dirty="0" err="1">
                <a:effectLst/>
                <a:latin typeface="+mn-lt"/>
              </a:rPr>
              <a:t>periods</a:t>
            </a:r>
            <a:r>
              <a:rPr lang="pl-PL" sz="2500" dirty="0">
                <a:effectLst/>
                <a:latin typeface="+mn-lt"/>
              </a:rPr>
              <a:t> (MAM, JJA)”</a:t>
            </a:r>
          </a:p>
        </p:txBody>
      </p:sp>
      <p:sp>
        <p:nvSpPr>
          <p:cNvPr id="2" name="pole tekstowe 1">
            <a:extLst>
              <a:ext uri="{FF2B5EF4-FFF2-40B4-BE49-F238E27FC236}">
                <a16:creationId xmlns:a16="http://schemas.microsoft.com/office/drawing/2014/main" id="{795DC7C8-1F1C-5321-835D-80F969D6A8FD}"/>
              </a:ext>
            </a:extLst>
          </p:cNvPr>
          <p:cNvSpPr txBox="1"/>
          <p:nvPr/>
        </p:nvSpPr>
        <p:spPr>
          <a:xfrm>
            <a:off x="3528789" y="283346"/>
            <a:ext cx="5328592" cy="436461"/>
          </a:xfrm>
          <a:prstGeom prst="rect">
            <a:avLst/>
          </a:prstGeom>
          <a:solidFill>
            <a:schemeClr val="bg1"/>
          </a:solidFill>
        </p:spPr>
        <p:txBody>
          <a:bodyPr wrap="square" lIns="36000" tIns="18000" rIns="36000" bIns="18000" rtlCol="0">
            <a:spAutoFit/>
          </a:bodyPr>
          <a:lstStyle/>
          <a:p>
            <a:pPr algn="ctr"/>
            <a:r>
              <a:rPr lang="pl-PL" sz="2600" dirty="0" err="1"/>
              <a:t>Subtasks</a:t>
            </a:r>
            <a:endParaRPr lang="pl-PL" sz="2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ole tekstowe 60"/>
          <p:cNvSpPr txBox="1"/>
          <p:nvPr/>
        </p:nvSpPr>
        <p:spPr>
          <a:xfrm>
            <a:off x="0" y="832747"/>
            <a:ext cx="11522075" cy="5133713"/>
          </a:xfrm>
          <a:prstGeom prst="rect">
            <a:avLst/>
          </a:prstGeom>
          <a:solidFill>
            <a:schemeClr val="bg1"/>
          </a:solidFill>
          <a:ln w="1270">
            <a:solidFill>
              <a:schemeClr val="tx1"/>
            </a:solidFill>
          </a:ln>
        </p:spPr>
        <p:txBody>
          <a:bodyPr wrap="square" rtlCol="0">
            <a:spAutoFit/>
          </a:bodyPr>
          <a:lstStyle/>
          <a:p>
            <a:pPr algn="just">
              <a:lnSpc>
                <a:spcPct val="90000"/>
              </a:lnSpc>
              <a:spcBef>
                <a:spcPts val="0"/>
              </a:spcBef>
              <a:spcAft>
                <a:spcPts val="0"/>
              </a:spcAft>
            </a:pPr>
            <a:r>
              <a:rPr lang="en-US" sz="2600" dirty="0">
                <a:latin typeface="Arial Narrow" panose="020B0606020202030204" pitchFamily="34" charset="0"/>
                <a:cs typeface="Arial" panose="020B0604020202020204" pitchFamily="34" charset="0"/>
              </a:rPr>
              <a:t>Subtask 3.5 </a:t>
            </a:r>
            <a:r>
              <a:rPr lang="pl-PL" sz="2600" dirty="0">
                <a:latin typeface="Arial Narrow" panose="020B0606020202030204" pitchFamily="34" charset="0"/>
                <a:cs typeface="Arial" panose="020B0604020202020204" pitchFamily="34" charset="0"/>
              </a:rPr>
              <a:t>– </a:t>
            </a:r>
            <a:r>
              <a:rPr lang="pl-PL" sz="2600" dirty="0" err="1">
                <a:latin typeface="Arial Narrow" panose="020B0606020202030204" pitchFamily="34" charset="0"/>
                <a:cs typeface="Arial" panose="020B0604020202020204" pitchFamily="34" charset="0"/>
              </a:rPr>
              <a:t>last</a:t>
            </a:r>
            <a:r>
              <a:rPr lang="pl-PL" sz="2600" dirty="0">
                <a:latin typeface="Arial Narrow" panose="020B0606020202030204" pitchFamily="34" charset="0"/>
                <a:cs typeface="Arial" panose="020B0604020202020204" pitchFamily="34" charset="0"/>
              </a:rPr>
              <a:t>, but </a:t>
            </a:r>
            <a:r>
              <a:rPr lang="pl-PL" sz="2600" dirty="0" err="1">
                <a:latin typeface="Arial Narrow" panose="020B0606020202030204" pitchFamily="34" charset="0"/>
                <a:cs typeface="Arial" panose="020B0604020202020204" pitchFamily="34" charset="0"/>
              </a:rPr>
              <a:t>absolutely</a:t>
            </a:r>
            <a:r>
              <a:rPr lang="pl-PL" sz="2600" dirty="0">
                <a:latin typeface="Arial Narrow" panose="020B0606020202030204" pitchFamily="34" charset="0"/>
                <a:cs typeface="Arial" panose="020B0604020202020204" pitchFamily="34" charset="0"/>
              </a:rPr>
              <a:t> not </a:t>
            </a:r>
            <a:r>
              <a:rPr lang="pl-PL" sz="2600" dirty="0" err="1">
                <a:latin typeface="Arial Narrow" panose="020B0606020202030204" pitchFamily="34" charset="0"/>
                <a:cs typeface="Arial" panose="020B0604020202020204" pitchFamily="34" charset="0"/>
              </a:rPr>
              <a:t>least</a:t>
            </a:r>
            <a:r>
              <a:rPr lang="pl-PL" sz="2600" dirty="0">
                <a:latin typeface="Arial Narrow" panose="020B0606020202030204" pitchFamily="34" charset="0"/>
                <a:cs typeface="Arial" panose="020B0604020202020204" pitchFamily="34" charset="0"/>
              </a:rPr>
              <a:t>.</a:t>
            </a:r>
            <a:endParaRPr lang="en-US" sz="2600" dirty="0">
              <a:latin typeface="Arial Narrow" panose="020B0606020202030204" pitchFamily="34" charset="0"/>
              <a:cs typeface="Arial" panose="020B0604020202020204" pitchFamily="34" charset="0"/>
            </a:endParaRPr>
          </a:p>
          <a:p>
            <a:pPr algn="just">
              <a:lnSpc>
                <a:spcPct val="90000"/>
              </a:lnSpc>
              <a:spcBef>
                <a:spcPts val="0"/>
              </a:spcBef>
              <a:spcAft>
                <a:spcPts val="0"/>
              </a:spcAft>
            </a:pPr>
            <a:r>
              <a:rPr lang="pl-PL" sz="2600" dirty="0" err="1">
                <a:latin typeface="Arial Narrow" panose="020B0606020202030204" pitchFamily="34" charset="0"/>
                <a:cs typeface="Arial" panose="020B0604020202020204" pitchFamily="34" charset="0"/>
              </a:rPr>
              <a:t>Current</a:t>
            </a:r>
            <a:r>
              <a:rPr lang="pl-PL" sz="2600" dirty="0">
                <a:latin typeface="Arial Narrow" panose="020B0606020202030204" pitchFamily="34" charset="0"/>
                <a:cs typeface="Arial" panose="020B0604020202020204" pitchFamily="34" charset="0"/>
              </a:rPr>
              <a:t> </a:t>
            </a:r>
            <a:r>
              <a:rPr lang="pl-PL" sz="2600" dirty="0" err="1">
                <a:latin typeface="Arial Narrow" panose="020B0606020202030204" pitchFamily="34" charset="0"/>
                <a:cs typeface="Arial" panose="020B0604020202020204" pitchFamily="34" charset="0"/>
              </a:rPr>
              <a:t>operational</a:t>
            </a:r>
            <a:r>
              <a:rPr lang="pl-PL" sz="2600" dirty="0">
                <a:latin typeface="Arial Narrow" panose="020B0606020202030204" pitchFamily="34" charset="0"/>
                <a:cs typeface="Arial" panose="020B0604020202020204" pitchFamily="34" charset="0"/>
              </a:rPr>
              <a:t> setup – </a:t>
            </a:r>
            <a:r>
              <a:rPr lang="pl-PL" sz="2600" dirty="0" err="1">
                <a:latin typeface="Arial Narrow" panose="020B0606020202030204" pitchFamily="34" charset="0"/>
                <a:cs typeface="Arial" panose="020B0604020202020204" pitchFamily="34" charset="0"/>
              </a:rPr>
              <a:t>every</a:t>
            </a:r>
            <a:r>
              <a:rPr lang="pl-PL" sz="2600" dirty="0">
                <a:latin typeface="Arial Narrow" panose="020B0606020202030204" pitchFamily="34" charset="0"/>
                <a:cs typeface="Arial" panose="020B0604020202020204" pitchFamily="34" charset="0"/>
              </a:rPr>
              <a:t> </a:t>
            </a:r>
            <a:r>
              <a:rPr lang="pl-PL" sz="2600" dirty="0" err="1">
                <a:latin typeface="Arial Narrow" panose="020B0606020202030204" pitchFamily="34" charset="0"/>
                <a:cs typeface="Arial" panose="020B0604020202020204" pitchFamily="34" charset="0"/>
              </a:rPr>
              <a:t>member</a:t>
            </a:r>
            <a:r>
              <a:rPr lang="pl-PL" sz="2600" dirty="0">
                <a:latin typeface="Arial Narrow" panose="020B0606020202030204" pitchFamily="34" charset="0"/>
                <a:cs typeface="Arial" panose="020B0604020202020204" pitchFamily="34" charset="0"/>
              </a:rPr>
              <a:t> </a:t>
            </a:r>
            <a:r>
              <a:rPr lang="pl-PL" sz="2600" dirty="0" err="1">
                <a:latin typeface="Arial Narrow" panose="020B0606020202030204" pitchFamily="34" charset="0"/>
                <a:cs typeface="Arial" panose="020B0604020202020204" pitchFamily="34" charset="0"/>
              </a:rPr>
              <a:t>is</a:t>
            </a:r>
            <a:r>
              <a:rPr lang="pl-PL" sz="2600" dirty="0">
                <a:latin typeface="Arial Narrow" panose="020B0606020202030204" pitchFamily="34" charset="0"/>
                <a:cs typeface="Arial" panose="020B0604020202020204" pitchFamily="34" charset="0"/>
              </a:rPr>
              <a:t> </a:t>
            </a:r>
            <a:r>
              <a:rPr lang="pl-PL" sz="2600" dirty="0" err="1">
                <a:latin typeface="Arial Narrow" panose="020B0606020202030204" pitchFamily="34" charset="0"/>
                <a:cs typeface="Arial" panose="020B0604020202020204" pitchFamily="34" charset="0"/>
              </a:rPr>
              <a:t>used</a:t>
            </a:r>
            <a:r>
              <a:rPr lang="pl-PL" sz="2600" dirty="0">
                <a:latin typeface="Arial Narrow" panose="020B0606020202030204" pitchFamily="34" charset="0"/>
                <a:cs typeface="Arial" panose="020B0604020202020204" pitchFamily="34" charset="0"/>
              </a:rPr>
              <a:t> </a:t>
            </a:r>
            <a:r>
              <a:rPr lang="pl-PL" sz="2600" dirty="0" err="1">
                <a:latin typeface="Arial Narrow" panose="020B0606020202030204" pitchFamily="34" charset="0"/>
                <a:cs typeface="Arial" panose="020B0604020202020204" pitchFamily="34" charset="0"/>
              </a:rPr>
              <a:t>with</a:t>
            </a:r>
            <a:r>
              <a:rPr lang="pl-PL" sz="2600" dirty="0">
                <a:latin typeface="Arial Narrow" panose="020B0606020202030204" pitchFamily="34" charset="0"/>
                <a:cs typeface="Arial" panose="020B0604020202020204" pitchFamily="34" charset="0"/>
              </a:rPr>
              <a:t> </a:t>
            </a:r>
            <a:r>
              <a:rPr lang="en-US" sz="2600" dirty="0">
                <a:latin typeface="Arial Narrow" panose="020B0606020202030204" pitchFamily="34" charset="0"/>
                <a:cs typeface="Arial" panose="020B0604020202020204" pitchFamily="34" charset="0"/>
              </a:rPr>
              <a:t>equal importance</a:t>
            </a:r>
            <a:r>
              <a:rPr lang="pl-PL" sz="2600" dirty="0">
                <a:latin typeface="Arial Narrow" panose="020B0606020202030204" pitchFamily="34" charset="0"/>
                <a:cs typeface="Arial" panose="020B0604020202020204" pitchFamily="34" charset="0"/>
              </a:rPr>
              <a:t> (and </a:t>
            </a:r>
            <a:r>
              <a:rPr lang="pl-PL" sz="2600" dirty="0" err="1">
                <a:latin typeface="Arial Narrow" panose="020B0606020202030204" pitchFamily="34" charset="0"/>
                <a:cs typeface="Arial" panose="020B0604020202020204" pitchFamily="34" charset="0"/>
              </a:rPr>
              <a:t>equal</a:t>
            </a:r>
            <a:r>
              <a:rPr lang="pl-PL" sz="2600" dirty="0">
                <a:latin typeface="Arial Narrow" panose="020B0606020202030204" pitchFamily="34" charset="0"/>
                <a:cs typeface="Arial" panose="020B0604020202020204" pitchFamily="34" charset="0"/>
              </a:rPr>
              <a:t> </a:t>
            </a:r>
            <a:r>
              <a:rPr lang="pl-PL" sz="2600" dirty="0" err="1">
                <a:latin typeface="Arial Narrow" panose="020B0606020202030204" pitchFamily="34" charset="0"/>
                <a:cs typeface="Arial" panose="020B0604020202020204" pitchFamily="34" charset="0"/>
              </a:rPr>
              <a:t>probability</a:t>
            </a:r>
            <a:r>
              <a:rPr lang="pl-PL" sz="2600" dirty="0">
                <a:latin typeface="Arial Narrow" panose="020B0606020202030204" pitchFamily="34" charset="0"/>
                <a:cs typeface="Arial" panose="020B0604020202020204" pitchFamily="34" charset="0"/>
              </a:rPr>
              <a:t> </a:t>
            </a:r>
            <a:r>
              <a:rPr lang="pl-PL" sz="2600" dirty="0" err="1">
                <a:latin typeface="Arial Narrow" panose="020B0606020202030204" pitchFamily="34" charset="0"/>
                <a:cs typeface="Arial" panose="020B0604020202020204" pitchFamily="34" charset="0"/>
              </a:rPr>
              <a:t>with</a:t>
            </a:r>
            <a:r>
              <a:rPr lang="pl-PL" sz="2600" dirty="0">
                <a:latin typeface="Arial Narrow" panose="020B0606020202030204" pitchFamily="34" charset="0"/>
                <a:cs typeface="Arial" panose="020B0604020202020204" pitchFamily="34" charset="0"/>
              </a:rPr>
              <a:t> </a:t>
            </a:r>
            <a:r>
              <a:rPr lang="pl-PL" sz="2600" dirty="0" err="1">
                <a:latin typeface="Arial Narrow" panose="020B0606020202030204" pitchFamily="34" charset="0"/>
                <a:cs typeface="Arial" panose="020B0604020202020204" pitchFamily="34" charset="0"/>
              </a:rPr>
              <a:t>input</a:t>
            </a:r>
            <a:r>
              <a:rPr lang="pl-PL" sz="2600" dirty="0">
                <a:latin typeface="Arial Narrow" panose="020B0606020202030204" pitchFamily="34" charset="0"/>
                <a:cs typeface="Arial" panose="020B0604020202020204" pitchFamily="34" charset="0"/>
              </a:rPr>
              <a:t> </a:t>
            </a:r>
            <a:r>
              <a:rPr lang="pl-PL" sz="2600" dirty="0" err="1">
                <a:latin typeface="Arial Narrow" panose="020B0606020202030204" pitchFamily="34" charset="0"/>
                <a:cs typeface="Arial" panose="020B0604020202020204" pitchFamily="34" charset="0"/>
              </a:rPr>
              <a:t>weight</a:t>
            </a:r>
            <a:r>
              <a:rPr lang="pl-PL" sz="2600" dirty="0">
                <a:latin typeface="Arial Narrow" panose="020B0606020202030204" pitchFamily="34" charset="0"/>
                <a:cs typeface="Arial" panose="020B0604020202020204" pitchFamily="34" charset="0"/>
              </a:rPr>
              <a:t>)</a:t>
            </a:r>
            <a:r>
              <a:rPr lang="en-US" sz="2600" dirty="0">
                <a:latin typeface="Arial Narrow" panose="020B0606020202030204" pitchFamily="34" charset="0"/>
                <a:cs typeface="Arial" panose="020B0604020202020204" pitchFamily="34" charset="0"/>
              </a:rPr>
              <a:t>, and every group has the same number of members.</a:t>
            </a:r>
            <a:r>
              <a:rPr lang="pl-PL" sz="2600" dirty="0">
                <a:latin typeface="Arial Narrow" panose="020B0606020202030204" pitchFamily="34" charset="0"/>
                <a:cs typeface="Arial" panose="020B0604020202020204" pitchFamily="34" charset="0"/>
              </a:rPr>
              <a:t> </a:t>
            </a:r>
            <a:r>
              <a:rPr lang="pl-PL" sz="2600" dirty="0" err="1">
                <a:latin typeface="Arial Narrow" panose="020B0606020202030204" pitchFamily="34" charset="0"/>
                <a:cs typeface="Arial" panose="020B0604020202020204" pitchFamily="34" charset="0"/>
              </a:rPr>
              <a:t>This</a:t>
            </a:r>
            <a:r>
              <a:rPr lang="pl-PL" sz="2600" dirty="0">
                <a:latin typeface="Arial Narrow" panose="020B0606020202030204" pitchFamily="34" charset="0"/>
                <a:cs typeface="Arial" panose="020B0604020202020204" pitchFamily="34" charset="0"/>
              </a:rPr>
              <a:t> data </a:t>
            </a:r>
            <a:r>
              <a:rPr lang="pl-PL" sz="2600" dirty="0" err="1">
                <a:latin typeface="Arial Narrow" panose="020B0606020202030204" pitchFamily="34" charset="0"/>
                <a:cs typeface="Arial" panose="020B0604020202020204" pitchFamily="34" charset="0"/>
              </a:rPr>
              <a:t>is</a:t>
            </a:r>
            <a:r>
              <a:rPr lang="pl-PL" sz="2600" dirty="0">
                <a:latin typeface="Arial Narrow" panose="020B0606020202030204" pitchFamily="34" charset="0"/>
                <a:cs typeface="Arial" panose="020B0604020202020204" pitchFamily="34" charset="0"/>
              </a:rPr>
              <a:t> </a:t>
            </a:r>
            <a:r>
              <a:rPr lang="pl-PL" sz="2600" dirty="0" err="1">
                <a:latin typeface="Arial Narrow" panose="020B0606020202030204" pitchFamily="34" charset="0"/>
                <a:cs typeface="Arial" panose="020B0604020202020204" pitchFamily="34" charset="0"/>
              </a:rPr>
              <a:t>subsequently</a:t>
            </a:r>
            <a:r>
              <a:rPr lang="pl-PL" sz="2600" dirty="0">
                <a:latin typeface="Arial Narrow" panose="020B0606020202030204" pitchFamily="34" charset="0"/>
                <a:cs typeface="Arial" panose="020B0604020202020204" pitchFamily="34" charset="0"/>
              </a:rPr>
              <a:t> </a:t>
            </a:r>
            <a:r>
              <a:rPr lang="pl-PL" sz="2600" dirty="0" err="1">
                <a:latin typeface="Arial Narrow" panose="020B0606020202030204" pitchFamily="34" charset="0"/>
                <a:cs typeface="Arial" panose="020B0604020202020204" pitchFamily="34" charset="0"/>
              </a:rPr>
              <a:t>passed</a:t>
            </a:r>
            <a:r>
              <a:rPr lang="pl-PL" sz="2600" dirty="0">
                <a:latin typeface="Arial Narrow" panose="020B0606020202030204" pitchFamily="34" charset="0"/>
                <a:cs typeface="Arial" panose="020B0604020202020204" pitchFamily="34" charset="0"/>
              </a:rPr>
              <a:t> to ANN-</a:t>
            </a:r>
            <a:r>
              <a:rPr lang="pl-PL" sz="2600" dirty="0" err="1">
                <a:latin typeface="Arial Narrow" panose="020B0606020202030204" pitchFamily="34" charset="0"/>
                <a:cs typeface="Arial" panose="020B0604020202020204" pitchFamily="34" charset="0"/>
              </a:rPr>
              <a:t>based</a:t>
            </a:r>
            <a:r>
              <a:rPr lang="pl-PL" sz="2600" dirty="0">
                <a:latin typeface="Arial Narrow" panose="020B0606020202030204" pitchFamily="34" charset="0"/>
                <a:cs typeface="Arial" panose="020B0604020202020204" pitchFamily="34" charset="0"/>
              </a:rPr>
              <a:t> post-</a:t>
            </a:r>
            <a:r>
              <a:rPr lang="pl-PL" sz="2600" dirty="0" err="1">
                <a:latin typeface="Arial Narrow" panose="020B0606020202030204" pitchFamily="34" charset="0"/>
                <a:cs typeface="Arial" panose="020B0604020202020204" pitchFamily="34" charset="0"/>
              </a:rPr>
              <a:t>processing</a:t>
            </a:r>
            <a:r>
              <a:rPr lang="pl-PL" sz="2600" dirty="0">
                <a:latin typeface="Arial Narrow" panose="020B0606020202030204" pitchFamily="34" charset="0"/>
                <a:cs typeface="Arial" panose="020B0604020202020204" pitchFamily="34" charset="0"/>
              </a:rPr>
              <a:t>. </a:t>
            </a:r>
          </a:p>
          <a:p>
            <a:pPr algn="just">
              <a:lnSpc>
                <a:spcPct val="90000"/>
              </a:lnSpc>
              <a:spcBef>
                <a:spcPts val="0"/>
              </a:spcBef>
              <a:spcAft>
                <a:spcPts val="0"/>
              </a:spcAft>
            </a:pPr>
            <a:endParaRPr lang="pl-PL" sz="2600" dirty="0">
              <a:latin typeface="Arial Narrow" panose="020B0606020202030204" pitchFamily="34" charset="0"/>
              <a:cs typeface="Arial" panose="020B0604020202020204" pitchFamily="34" charset="0"/>
            </a:endParaRPr>
          </a:p>
          <a:p>
            <a:pPr algn="just">
              <a:lnSpc>
                <a:spcPct val="90000"/>
              </a:lnSpc>
              <a:spcBef>
                <a:spcPts val="0"/>
              </a:spcBef>
              <a:spcAft>
                <a:spcPts val="0"/>
              </a:spcAft>
            </a:pPr>
            <a:r>
              <a:rPr lang="en-US" sz="2600" dirty="0">
                <a:latin typeface="Arial Narrow" panose="020B0606020202030204" pitchFamily="34" charset="0"/>
                <a:cs typeface="Arial" panose="020B0604020202020204" pitchFamily="34" charset="0"/>
              </a:rPr>
              <a:t>The </a:t>
            </a:r>
            <a:r>
              <a:rPr lang="en-US" sz="2600" dirty="0">
                <a:effectLst/>
                <a:latin typeface="Arial Narrow" panose="020B0606020202030204" pitchFamily="34" charset="0"/>
                <a:cs typeface="Arial" panose="020B0604020202020204" pitchFamily="34" charset="0"/>
              </a:rPr>
              <a:t>"</a:t>
            </a:r>
            <a:r>
              <a:rPr lang="en-US" sz="2600" dirty="0">
                <a:latin typeface="Arial Narrow" panose="020B0606020202030204" pitchFamily="34" charset="0"/>
                <a:cs typeface="Arial" panose="020B0604020202020204" pitchFamily="34" charset="0"/>
              </a:rPr>
              <a:t>weight with memory</a:t>
            </a:r>
            <a:r>
              <a:rPr lang="en-US" sz="2600" dirty="0">
                <a:effectLst/>
                <a:latin typeface="Arial Narrow" panose="020B0606020202030204" pitchFamily="34" charset="0"/>
                <a:cs typeface="Arial" panose="020B0604020202020204" pitchFamily="34" charset="0"/>
              </a:rPr>
              <a:t>"</a:t>
            </a:r>
            <a:r>
              <a:rPr lang="en-US" sz="2600" dirty="0">
                <a:latin typeface="Arial Narrow" panose="020B0606020202030204" pitchFamily="34" charset="0"/>
                <a:cs typeface="Arial" panose="020B0604020202020204" pitchFamily="34" charset="0"/>
              </a:rPr>
              <a:t> approach </a:t>
            </a:r>
            <a:r>
              <a:rPr lang="pl-PL" sz="2600" dirty="0">
                <a:latin typeface="Arial Narrow" panose="020B0606020202030204" pitchFamily="34" charset="0"/>
                <a:cs typeface="Arial" panose="020B0604020202020204" pitchFamily="34" charset="0"/>
              </a:rPr>
              <a:t>– </a:t>
            </a:r>
            <a:r>
              <a:rPr lang="pl-PL" sz="2600" dirty="0" err="1">
                <a:latin typeface="Arial Narrow" panose="020B0606020202030204" pitchFamily="34" charset="0"/>
                <a:cs typeface="Arial" panose="020B0604020202020204" pitchFamily="34" charset="0"/>
              </a:rPr>
              <a:t>an</a:t>
            </a:r>
            <a:r>
              <a:rPr lang="pl-PL" sz="2600" dirty="0">
                <a:latin typeface="Arial Narrow" panose="020B0606020202030204" pitchFamily="34" charset="0"/>
                <a:cs typeface="Arial" panose="020B0604020202020204" pitchFamily="34" charset="0"/>
              </a:rPr>
              <a:t> </a:t>
            </a:r>
            <a:r>
              <a:rPr lang="en-US" sz="2600" dirty="0">
                <a:latin typeface="Arial Narrow" panose="020B0606020202030204" pitchFamily="34" charset="0"/>
                <a:cs typeface="Arial" panose="020B0604020202020204" pitchFamily="34" charset="0"/>
              </a:rPr>
              <a:t>interesting alternative to equal weights.</a:t>
            </a:r>
            <a:r>
              <a:rPr lang="pl-PL" sz="2600" dirty="0">
                <a:latin typeface="Arial Narrow" panose="020B0606020202030204" pitchFamily="34" charset="0"/>
                <a:cs typeface="Arial" panose="020B0604020202020204" pitchFamily="34" charset="0"/>
              </a:rPr>
              <a:t> </a:t>
            </a:r>
            <a:r>
              <a:rPr lang="en-US" sz="2600" u="sng" dirty="0">
                <a:latin typeface="Arial Narrow" panose="020B0606020202030204" pitchFamily="34" charset="0"/>
                <a:cs typeface="Arial" panose="020B0604020202020204" pitchFamily="34" charset="0"/>
              </a:rPr>
              <a:t>Slight</a:t>
            </a:r>
            <a:r>
              <a:rPr lang="en-US" sz="2600" dirty="0">
                <a:latin typeface="Arial Narrow" panose="020B0606020202030204" pitchFamily="34" charset="0"/>
                <a:cs typeface="Arial" panose="020B0604020202020204" pitchFamily="34" charset="0"/>
              </a:rPr>
              <a:t> improvement </a:t>
            </a:r>
            <a:r>
              <a:rPr lang="pl-PL" sz="2600" dirty="0" err="1">
                <a:latin typeface="Arial Narrow" panose="020B0606020202030204" pitchFamily="34" charset="0"/>
                <a:cs typeface="Arial" panose="020B0604020202020204" pitchFamily="34" charset="0"/>
              </a:rPr>
              <a:t>with</a:t>
            </a:r>
            <a:r>
              <a:rPr lang="pl-PL" sz="2600" dirty="0">
                <a:latin typeface="Arial Narrow" panose="020B0606020202030204" pitchFamily="34" charset="0"/>
                <a:cs typeface="Arial" panose="020B0604020202020204" pitchFamily="34" charset="0"/>
              </a:rPr>
              <a:t> </a:t>
            </a:r>
            <a:r>
              <a:rPr lang="en-US" sz="2600" dirty="0">
                <a:latin typeface="Arial Narrow" panose="020B0606020202030204" pitchFamily="34" charset="0"/>
                <a:cs typeface="Arial" panose="020B0604020202020204" pitchFamily="34" charset="0"/>
              </a:rPr>
              <a:t>linear </a:t>
            </a:r>
            <a:r>
              <a:rPr lang="pl-PL" sz="2600" dirty="0">
                <a:latin typeface="Arial Narrow" panose="020B0606020202030204" pitchFamily="34" charset="0"/>
                <a:cs typeface="Arial" panose="020B0604020202020204" pitchFamily="34" charset="0"/>
              </a:rPr>
              <a:t>time-</a:t>
            </a:r>
            <a:r>
              <a:rPr lang="en-US" sz="2600" dirty="0" err="1">
                <a:latin typeface="Arial Narrow" panose="020B0606020202030204" pitchFamily="34" charset="0"/>
                <a:cs typeface="Arial" panose="020B0604020202020204" pitchFamily="34" charset="0"/>
              </a:rPr>
              <a:t>dependenc</a:t>
            </a:r>
            <a:r>
              <a:rPr lang="pl-PL" sz="2600" dirty="0">
                <a:latin typeface="Arial Narrow" panose="020B0606020202030204" pitchFamily="34" charset="0"/>
                <a:cs typeface="Arial" panose="020B0604020202020204" pitchFamily="34" charset="0"/>
              </a:rPr>
              <a:t>y</a:t>
            </a:r>
            <a:r>
              <a:rPr lang="en-US" sz="2600" dirty="0">
                <a:latin typeface="Arial Narrow" panose="020B0606020202030204" pitchFamily="34" charset="0"/>
                <a:cs typeface="Arial" panose="020B0604020202020204" pitchFamily="34" charset="0"/>
              </a:rPr>
              <a:t> of particular member(s)</a:t>
            </a:r>
            <a:r>
              <a:rPr lang="pl-PL" sz="2600" dirty="0">
                <a:latin typeface="Arial Narrow" panose="020B0606020202030204" pitchFamily="34" charset="0"/>
                <a:cs typeface="Arial" panose="020B0604020202020204" pitchFamily="34" charset="0"/>
              </a:rPr>
              <a:t>’</a:t>
            </a:r>
            <a:r>
              <a:rPr lang="en-US" sz="2600" dirty="0">
                <a:latin typeface="Arial Narrow" panose="020B0606020202030204" pitchFamily="34" charset="0"/>
                <a:cs typeface="Arial" panose="020B0604020202020204" pitchFamily="34" charset="0"/>
              </a:rPr>
              <a:t> weight</a:t>
            </a:r>
            <a:r>
              <a:rPr lang="pl-PL" sz="2600" dirty="0">
                <a:latin typeface="Arial Narrow" panose="020B0606020202030204" pitchFamily="34" charset="0"/>
                <a:cs typeface="Arial" panose="020B0604020202020204" pitchFamily="34" charset="0"/>
              </a:rPr>
              <a:t>s. </a:t>
            </a:r>
            <a:r>
              <a:rPr lang="en-US" sz="2600" dirty="0">
                <a:effectLst/>
                <a:latin typeface="Arial Narrow" panose="020B0606020202030204" pitchFamily="34" charset="0"/>
                <a:cs typeface="Arial" panose="020B0604020202020204" pitchFamily="34" charset="0"/>
              </a:rPr>
              <a:t>As before, various types of weights versus time dependencies were tested. Finally, it was found that </a:t>
            </a:r>
            <a:r>
              <a:rPr lang="pl-PL" sz="2600" dirty="0" err="1">
                <a:effectLst/>
                <a:latin typeface="Arial Narrow" panose="020B0606020202030204" pitchFamily="34" charset="0"/>
                <a:cs typeface="Arial" panose="020B0604020202020204" pitchFamily="34" charset="0"/>
              </a:rPr>
              <a:t>better</a:t>
            </a:r>
            <a:r>
              <a:rPr lang="pl-PL" sz="2600" dirty="0">
                <a:effectLst/>
                <a:latin typeface="Arial Narrow" panose="020B0606020202030204" pitchFamily="34" charset="0"/>
                <a:cs typeface="Arial" panose="020B0604020202020204" pitchFamily="34" charset="0"/>
              </a:rPr>
              <a:t> </a:t>
            </a:r>
            <a:r>
              <a:rPr lang="en-US" sz="2600" dirty="0">
                <a:effectLst/>
                <a:latin typeface="Arial Narrow" panose="020B0606020202030204" pitchFamily="34" charset="0"/>
                <a:cs typeface="Arial" panose="020B0604020202020204" pitchFamily="34" charset="0"/>
              </a:rPr>
              <a:t>results </a:t>
            </a:r>
            <a:r>
              <a:rPr lang="pl-PL" sz="2600" dirty="0" err="1">
                <a:effectLst/>
                <a:latin typeface="Arial Narrow" panose="020B0606020202030204" pitchFamily="34" charset="0"/>
                <a:cs typeface="Arial" panose="020B0604020202020204" pitchFamily="34" charset="0"/>
              </a:rPr>
              <a:t>wer</a:t>
            </a:r>
            <a:r>
              <a:rPr lang="en-US" sz="2600" dirty="0">
                <a:effectLst/>
                <a:latin typeface="Arial Narrow" panose="020B0606020202030204" pitchFamily="34" charset="0"/>
                <a:cs typeface="Arial" panose="020B0604020202020204" pitchFamily="34" charset="0"/>
              </a:rPr>
              <a:t>e obtained –</a:t>
            </a:r>
            <a:r>
              <a:rPr lang="pl-PL" sz="2600" dirty="0">
                <a:effectLst/>
                <a:latin typeface="Arial Narrow" panose="020B0606020202030204" pitchFamily="34" charset="0"/>
                <a:cs typeface="Arial" panose="020B0604020202020204" pitchFamily="34" charset="0"/>
              </a:rPr>
              <a:t> </a:t>
            </a:r>
            <a:r>
              <a:rPr lang="en-US" sz="2600" dirty="0">
                <a:effectLst/>
                <a:latin typeface="Arial Narrow" panose="020B0606020202030204" pitchFamily="34" charset="0"/>
                <a:cs typeface="Arial" panose="020B0604020202020204" pitchFamily="34" charset="0"/>
              </a:rPr>
              <a:t>interesting – </a:t>
            </a:r>
            <a:r>
              <a:rPr lang="pl-PL" sz="2600" dirty="0">
                <a:effectLst/>
                <a:latin typeface="Arial Narrow" panose="020B0606020202030204" pitchFamily="34" charset="0"/>
                <a:cs typeface="Arial" panose="020B0604020202020204" pitchFamily="34" charset="0"/>
              </a:rPr>
              <a:t>for </a:t>
            </a:r>
            <a:r>
              <a:rPr lang="en-US" sz="2600" dirty="0">
                <a:effectLst/>
                <a:latin typeface="Arial Narrow" panose="020B0606020202030204" pitchFamily="34" charset="0"/>
                <a:cs typeface="Arial" panose="020B0604020202020204" pitchFamily="34" charset="0"/>
              </a:rPr>
              <a:t>logarithmic</a:t>
            </a:r>
            <a:r>
              <a:rPr lang="pl-PL" sz="2600" dirty="0">
                <a:effectLst/>
                <a:latin typeface="Arial Narrow" panose="020B0606020202030204" pitchFamily="34" charset="0"/>
                <a:cs typeface="Arial" panose="020B0604020202020204" pitchFamily="34" charset="0"/>
              </a:rPr>
              <a:t> d</a:t>
            </a:r>
            <a:r>
              <a:rPr lang="en-US" sz="2600" dirty="0" err="1">
                <a:effectLst/>
                <a:latin typeface="Arial Narrow" panose="020B0606020202030204" pitchFamily="34" charset="0"/>
                <a:cs typeface="Arial" panose="020B0604020202020204" pitchFamily="34" charset="0"/>
              </a:rPr>
              <a:t>ecay</a:t>
            </a:r>
            <a:r>
              <a:rPr lang="pl-PL" sz="2600" dirty="0">
                <a:effectLst/>
                <a:latin typeface="Arial Narrow" panose="020B0606020202030204" pitchFamily="34" charset="0"/>
                <a:cs typeface="Arial" panose="020B0604020202020204" pitchFamily="34" charset="0"/>
              </a:rPr>
              <a:t>, i</a:t>
            </a:r>
            <a:r>
              <a:rPr lang="en-US" sz="2600" dirty="0">
                <a:effectLst/>
                <a:latin typeface="Arial Narrow" panose="020B0606020202030204" pitchFamily="34" charset="0"/>
                <a:cs typeface="Arial" panose="020B0604020202020204" pitchFamily="34" charset="0"/>
              </a:rPr>
              <a:t>.e. the relationship</a:t>
            </a:r>
            <a:r>
              <a:rPr lang="pl-PL" sz="2600" dirty="0">
                <a:effectLst/>
                <a:latin typeface="Arial Narrow" panose="020B0606020202030204" pitchFamily="34" charset="0"/>
                <a:cs typeface="Arial" panose="020B0604020202020204" pitchFamily="34" charset="0"/>
              </a:rPr>
              <a:t>:</a:t>
            </a:r>
            <a:r>
              <a:rPr lang="en-US" sz="2600" dirty="0">
                <a:effectLst/>
                <a:latin typeface="Arial Narrow" panose="020B0606020202030204" pitchFamily="34" charset="0"/>
                <a:cs typeface="Arial" panose="020B0604020202020204" pitchFamily="34" charset="0"/>
              </a:rPr>
              <a:t> "the older weights, the less significant", but logarithmic, not linear.</a:t>
            </a:r>
            <a:endParaRPr lang="pl-PL" sz="2600" dirty="0">
              <a:effectLst/>
              <a:latin typeface="Arial Narrow" panose="020B0606020202030204" pitchFamily="34" charset="0"/>
              <a:cs typeface="Arial" panose="020B0604020202020204" pitchFamily="34" charset="0"/>
            </a:endParaRPr>
          </a:p>
          <a:p>
            <a:pPr algn="just">
              <a:lnSpc>
                <a:spcPct val="90000"/>
              </a:lnSpc>
              <a:spcBef>
                <a:spcPts val="0"/>
              </a:spcBef>
              <a:spcAft>
                <a:spcPts val="0"/>
              </a:spcAft>
            </a:pPr>
            <a:endParaRPr lang="pl-PL" sz="2600" dirty="0">
              <a:effectLst/>
              <a:latin typeface="Arial Narrow" panose="020B0606020202030204" pitchFamily="34" charset="0"/>
              <a:cs typeface="Arial" panose="020B0604020202020204" pitchFamily="34" charset="0"/>
            </a:endParaRPr>
          </a:p>
          <a:p>
            <a:pPr algn="just">
              <a:lnSpc>
                <a:spcPct val="90000"/>
              </a:lnSpc>
              <a:spcBef>
                <a:spcPts val="0"/>
              </a:spcBef>
              <a:spcAft>
                <a:spcPts val="0"/>
              </a:spcAft>
            </a:pPr>
            <a:r>
              <a:rPr lang="pl-PL" sz="2600" dirty="0">
                <a:solidFill>
                  <a:srgbClr val="000000"/>
                </a:solidFill>
                <a:effectLst/>
                <a:latin typeface="Arial Narrow" panose="020B0606020202030204" pitchFamily="34" charset="0"/>
              </a:rPr>
              <a:t>A</a:t>
            </a:r>
            <a:r>
              <a:rPr lang="en-US" sz="2600" dirty="0" err="1">
                <a:latin typeface="Arial Narrow" panose="020B0606020202030204" pitchFamily="34" charset="0"/>
              </a:rPr>
              <a:t>nother</a:t>
            </a:r>
            <a:r>
              <a:rPr lang="en-US" sz="2600" dirty="0">
                <a:latin typeface="Arial Narrow" panose="020B0606020202030204" pitchFamily="34" charset="0"/>
              </a:rPr>
              <a:t> modification to the scheme – lagging</a:t>
            </a:r>
            <a:r>
              <a:rPr lang="pl-PL" sz="2600" dirty="0">
                <a:latin typeface="Arial Narrow" panose="020B0606020202030204" pitchFamily="34" charset="0"/>
              </a:rPr>
              <a:t> </a:t>
            </a:r>
            <a:r>
              <a:rPr lang="en-US" sz="2600" dirty="0">
                <a:latin typeface="Arial Narrow" panose="020B0606020202030204" pitchFamily="34" charset="0"/>
              </a:rPr>
              <a:t>already at the ICs/BCs stage – the</a:t>
            </a:r>
            <a:r>
              <a:rPr lang="pl-PL" sz="2600" dirty="0">
                <a:latin typeface="Arial Narrow" panose="020B0606020202030204" pitchFamily="34" charset="0"/>
              </a:rPr>
              <a:t> </a:t>
            </a:r>
            <a:r>
              <a:rPr lang="en-US" sz="2600" dirty="0">
                <a:latin typeface="Arial Narrow" panose="020B0606020202030204" pitchFamily="34" charset="0"/>
              </a:rPr>
              <a:t>boundary and initial conditions would come from the lagging of the deterministic 7km model. this would give the possibility – among</a:t>
            </a:r>
            <a:r>
              <a:rPr lang="pl-PL" sz="2600" dirty="0">
                <a:latin typeface="Arial Narrow" panose="020B0606020202030204" pitchFamily="34" charset="0"/>
              </a:rPr>
              <a:t> </a:t>
            </a:r>
            <a:r>
              <a:rPr lang="en-US" sz="2600" dirty="0">
                <a:latin typeface="Arial Narrow" panose="020B0606020202030204" pitchFamily="34" charset="0"/>
              </a:rPr>
              <a:t>other benefits – to</a:t>
            </a:r>
            <a:r>
              <a:rPr lang="pl-PL" sz="2600" dirty="0">
                <a:latin typeface="Arial Narrow" panose="020B0606020202030204" pitchFamily="34" charset="0"/>
              </a:rPr>
              <a:t> </a:t>
            </a:r>
            <a:r>
              <a:rPr lang="en-US" sz="2600" dirty="0">
                <a:latin typeface="Arial Narrow" panose="020B0606020202030204" pitchFamily="34" charset="0"/>
              </a:rPr>
              <a:t>extend the forecast length of 2.8 km EPS.</a:t>
            </a:r>
            <a:r>
              <a:rPr lang="pl-PL" sz="2600" dirty="0">
                <a:solidFill>
                  <a:srgbClr val="000000"/>
                </a:solidFill>
                <a:effectLst/>
                <a:latin typeface="Arial Narrow" panose="020B0606020202030204" pitchFamily="34" charset="0"/>
              </a:rPr>
              <a:t> </a:t>
            </a:r>
          </a:p>
        </p:txBody>
      </p:sp>
      <p:sp>
        <p:nvSpPr>
          <p:cNvPr id="2" name="pole tekstowe 1">
            <a:extLst>
              <a:ext uri="{FF2B5EF4-FFF2-40B4-BE49-F238E27FC236}">
                <a16:creationId xmlns:a16="http://schemas.microsoft.com/office/drawing/2014/main" id="{680C39BB-929F-0C09-3224-A206DC8ECAFF}"/>
              </a:ext>
            </a:extLst>
          </p:cNvPr>
          <p:cNvSpPr txBox="1"/>
          <p:nvPr/>
        </p:nvSpPr>
        <p:spPr>
          <a:xfrm>
            <a:off x="3528789" y="283346"/>
            <a:ext cx="5328592" cy="436461"/>
          </a:xfrm>
          <a:prstGeom prst="rect">
            <a:avLst/>
          </a:prstGeom>
          <a:solidFill>
            <a:schemeClr val="bg1"/>
          </a:solidFill>
        </p:spPr>
        <p:txBody>
          <a:bodyPr wrap="square" lIns="36000" tIns="18000" rIns="36000" bIns="18000" rtlCol="0">
            <a:spAutoFit/>
          </a:bodyPr>
          <a:lstStyle/>
          <a:p>
            <a:pPr algn="ctr"/>
            <a:r>
              <a:rPr lang="pl-PL" sz="2600" dirty="0" err="1"/>
              <a:t>Subtasks</a:t>
            </a:r>
            <a:endParaRPr lang="pl-PL" sz="2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ole tekstowe 60"/>
          <p:cNvSpPr txBox="1"/>
          <p:nvPr/>
        </p:nvSpPr>
        <p:spPr>
          <a:xfrm>
            <a:off x="0" y="737336"/>
            <a:ext cx="11522075" cy="5429179"/>
          </a:xfrm>
          <a:prstGeom prst="rect">
            <a:avLst/>
          </a:prstGeom>
          <a:solidFill>
            <a:schemeClr val="bg1"/>
          </a:solidFill>
          <a:ln w="1270">
            <a:solidFill>
              <a:schemeClr val="tx1"/>
            </a:solidFill>
          </a:ln>
        </p:spPr>
        <p:txBody>
          <a:bodyPr wrap="square" rtlCol="0">
            <a:spAutoFit/>
          </a:bodyPr>
          <a:lstStyle/>
          <a:p>
            <a:pPr algn="just">
              <a:lnSpc>
                <a:spcPct val="85000"/>
              </a:lnSpc>
            </a:pPr>
            <a:r>
              <a:rPr lang="en-US" sz="2400" dirty="0">
                <a:solidFill>
                  <a:srgbClr val="000000"/>
                </a:solidFill>
                <a:effectLst/>
                <a:latin typeface="Arial Narrow" panose="020B0606020202030204" pitchFamily="34" charset="0"/>
              </a:rPr>
              <a:t>Subtask 1.1</a:t>
            </a:r>
            <a:endParaRPr lang="en-US" sz="2400" dirty="0">
              <a:latin typeface="Arial Narrow" panose="020B0606020202030204" pitchFamily="34" charset="0"/>
            </a:endParaRPr>
          </a:p>
          <a:p>
            <a:pPr algn="just">
              <a:lnSpc>
                <a:spcPct val="85000"/>
              </a:lnSpc>
            </a:pPr>
            <a:r>
              <a:rPr lang="en-US" sz="2400" dirty="0">
                <a:solidFill>
                  <a:srgbClr val="000000"/>
                </a:solidFill>
                <a:effectLst/>
                <a:latin typeface="Arial Narrow" panose="020B0606020202030204" pitchFamily="34" charset="0"/>
              </a:rPr>
              <a:t>No significant achievement in terms of skill improvement noticed. On the contrary, unfortunately, perturbation of soil properties/parameters did not meet expectations... </a:t>
            </a:r>
          </a:p>
          <a:p>
            <a:pPr algn="just">
              <a:lnSpc>
                <a:spcPct val="85000"/>
              </a:lnSpc>
            </a:pPr>
            <a:r>
              <a:rPr lang="en-US" sz="2400" dirty="0">
                <a:solidFill>
                  <a:srgbClr val="000000"/>
                </a:solidFill>
                <a:effectLst/>
                <a:latin typeface="Arial Narrow" panose="020B0606020202030204" pitchFamily="34" charset="0"/>
              </a:rPr>
              <a:t>Decision – strong suggestion NOT to implement this into operational work.</a:t>
            </a:r>
          </a:p>
          <a:p>
            <a:pPr algn="just">
              <a:lnSpc>
                <a:spcPct val="85000"/>
              </a:lnSpc>
            </a:pPr>
            <a:endParaRPr lang="en-US" sz="2400" dirty="0">
              <a:solidFill>
                <a:srgbClr val="000000"/>
              </a:solidFill>
              <a:effectLst/>
              <a:latin typeface="Arial Narrow" panose="020B0606020202030204" pitchFamily="34" charset="0"/>
            </a:endParaRPr>
          </a:p>
          <a:p>
            <a:pPr algn="just">
              <a:lnSpc>
                <a:spcPct val="85000"/>
              </a:lnSpc>
            </a:pPr>
            <a:r>
              <a:rPr lang="en-US" sz="2400" dirty="0">
                <a:solidFill>
                  <a:srgbClr val="000000"/>
                </a:solidFill>
                <a:effectLst/>
                <a:latin typeface="Arial Narrow" panose="020B0606020202030204" pitchFamily="34" charset="0"/>
              </a:rPr>
              <a:t>Subtask 2.2</a:t>
            </a:r>
            <a:endParaRPr lang="en-US" sz="2400" dirty="0">
              <a:latin typeface="Arial Narrow" panose="020B0606020202030204" pitchFamily="34" charset="0"/>
            </a:endParaRPr>
          </a:p>
          <a:p>
            <a:pPr algn="just">
              <a:lnSpc>
                <a:spcPct val="85000"/>
              </a:lnSpc>
            </a:pPr>
            <a:r>
              <a:rPr lang="en-US" sz="2400" dirty="0">
                <a:latin typeface="Arial Narrow" panose="020B0606020202030204" pitchFamily="34" charset="0"/>
              </a:rPr>
              <a:t>Comparison with ERA-5 reanalysis and verification against measurements at Polish synoptic stations has been performed. Recent studies have confirmed that the increase in skill with increasing depth of initial soil temperature disturbance is much more visible in cold periods… Apparently, it must have something to do with frozen/thawed/ or tight/loose ground.</a:t>
            </a:r>
          </a:p>
          <a:p>
            <a:pPr algn="just">
              <a:lnSpc>
                <a:spcPct val="85000"/>
              </a:lnSpc>
            </a:pPr>
            <a:endParaRPr lang="en-US" sz="2400" dirty="0">
              <a:latin typeface="Arial Narrow" panose="020B0606020202030204" pitchFamily="34" charset="0"/>
            </a:endParaRPr>
          </a:p>
          <a:p>
            <a:pPr algn="just">
              <a:lnSpc>
                <a:spcPct val="85000"/>
              </a:lnSpc>
            </a:pPr>
            <a:r>
              <a:rPr lang="en-US" sz="2400" dirty="0">
                <a:solidFill>
                  <a:srgbClr val="000000"/>
                </a:solidFill>
                <a:effectLst/>
                <a:latin typeface="Arial Narrow" panose="020B0606020202030204" pitchFamily="34" charset="0"/>
              </a:rPr>
              <a:t>Subtask 3.5</a:t>
            </a:r>
            <a:endParaRPr lang="en-US" sz="2400" dirty="0">
              <a:latin typeface="Arial Narrow" panose="020B0606020202030204" pitchFamily="34" charset="0"/>
            </a:endParaRPr>
          </a:p>
          <a:p>
            <a:pPr algn="just">
              <a:lnSpc>
                <a:spcPct val="85000"/>
              </a:lnSpc>
            </a:pPr>
            <a:r>
              <a:rPr lang="en-US" sz="2400" dirty="0">
                <a:solidFill>
                  <a:srgbClr val="000000"/>
                </a:solidFill>
                <a:effectLst/>
                <a:latin typeface="Arial Narrow" panose="020B0606020202030204" pitchFamily="34" charset="0"/>
              </a:rPr>
              <a:t>Still running the "weight with memory" approach and the results are nice (meaning, skill improvement for an operational setup). The other issue – ICs/BCs lagging looks promising</a:t>
            </a:r>
            <a:r>
              <a:rPr lang="en-US" sz="2400" dirty="0">
                <a:solidFill>
                  <a:srgbClr val="000000"/>
                </a:solidFill>
                <a:latin typeface="Arial Narrow" panose="020B0606020202030204" pitchFamily="34" charset="0"/>
              </a:rPr>
              <a:t>, but also requires further evaluation</a:t>
            </a:r>
            <a:r>
              <a:rPr lang="en-US" sz="2400" dirty="0">
                <a:solidFill>
                  <a:srgbClr val="000000"/>
                </a:solidFill>
                <a:effectLst/>
                <a:latin typeface="Arial Narrow" panose="020B0606020202030204" pitchFamily="34" charset="0"/>
              </a:rPr>
              <a:t>. One can think of it as a poor men's EPS – which, with minor changes in operational configuration and low </a:t>
            </a:r>
            <a:r>
              <a:rPr lang="pl-PL" sz="2400" dirty="0" err="1">
                <a:solidFill>
                  <a:srgbClr val="000000"/>
                </a:solidFill>
                <a:effectLst/>
                <a:latin typeface="Arial Narrow" panose="020B0606020202030204" pitchFamily="34" charset="0"/>
              </a:rPr>
              <a:t>usage</a:t>
            </a:r>
            <a:r>
              <a:rPr lang="en-US" sz="2400" dirty="0">
                <a:solidFill>
                  <a:srgbClr val="000000"/>
                </a:solidFill>
                <a:effectLst/>
                <a:latin typeface="Arial Narrow" panose="020B0606020202030204" pitchFamily="34" charset="0"/>
              </a:rPr>
              <a:t> of computing resources, can bring great benefits – EPS</a:t>
            </a:r>
            <a:r>
              <a:rPr lang="pl-PL" sz="2400" dirty="0">
                <a:solidFill>
                  <a:srgbClr val="000000"/>
                </a:solidFill>
                <a:effectLst/>
                <a:latin typeface="Arial Narrow" panose="020B0606020202030204" pitchFamily="34" charset="0"/>
              </a:rPr>
              <a:t> </a:t>
            </a:r>
            <a:r>
              <a:rPr lang="en-US" sz="2400" dirty="0">
                <a:solidFill>
                  <a:srgbClr val="000000"/>
                </a:solidFill>
                <a:effectLst/>
                <a:latin typeface="Arial Narrow" panose="020B0606020202030204" pitchFamily="34" charset="0"/>
              </a:rPr>
              <a:t>(lagged) at 7km resolution with TLE/MVE at 2.8km resolution over a longer time horizon.</a:t>
            </a:r>
            <a:endParaRPr lang="en-US" sz="2400" dirty="0">
              <a:latin typeface="Arial Narrow" panose="020B0606020202030204" pitchFamily="34" charset="0"/>
            </a:endParaRPr>
          </a:p>
        </p:txBody>
      </p:sp>
      <p:sp>
        <p:nvSpPr>
          <p:cNvPr id="3" name="pole tekstowe 2">
            <a:extLst>
              <a:ext uri="{FF2B5EF4-FFF2-40B4-BE49-F238E27FC236}">
                <a16:creationId xmlns:a16="http://schemas.microsoft.com/office/drawing/2014/main" id="{4EA864BD-0F5D-C71D-0CFC-A10ADE776E63}"/>
              </a:ext>
            </a:extLst>
          </p:cNvPr>
          <p:cNvSpPr txBox="1"/>
          <p:nvPr/>
        </p:nvSpPr>
        <p:spPr>
          <a:xfrm>
            <a:off x="3528789" y="283346"/>
            <a:ext cx="5328592" cy="436461"/>
          </a:xfrm>
          <a:prstGeom prst="rect">
            <a:avLst/>
          </a:prstGeom>
          <a:solidFill>
            <a:schemeClr val="bg1"/>
          </a:solidFill>
        </p:spPr>
        <p:txBody>
          <a:bodyPr wrap="square" lIns="36000" tIns="18000" rIns="36000" bIns="18000" rtlCol="0">
            <a:spAutoFit/>
          </a:bodyPr>
          <a:lstStyle/>
          <a:p>
            <a:pPr algn="ctr"/>
            <a:r>
              <a:rPr lang="pl-PL" sz="2600" dirty="0" err="1"/>
              <a:t>Conclusions</a:t>
            </a:r>
            <a:endParaRPr lang="pl-PL" sz="2600" dirty="0"/>
          </a:p>
        </p:txBody>
      </p:sp>
    </p:spTree>
  </p:cSld>
  <p:clrMapOvr>
    <a:masterClrMapping/>
  </p:clrMapOvr>
</p:sld>
</file>

<file path=ppt/theme/theme1.xml><?xml version="1.0" encoding="utf-8"?>
<a:theme xmlns:a="http://schemas.openxmlformats.org/drawingml/2006/main" name="Motyw1">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yczny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9433</TotalTime>
  <Words>1025</Words>
  <Application>Microsoft Office PowerPoint</Application>
  <PresentationFormat>Niestandardowy</PresentationFormat>
  <Paragraphs>91</Paragraphs>
  <Slides>12</Slides>
  <Notes>10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Arial</vt:lpstr>
      <vt:lpstr>Arial Narrow</vt:lpstr>
      <vt:lpstr>Calibri</vt:lpstr>
      <vt:lpstr>Verdana</vt:lpstr>
      <vt:lpstr>Motyw1</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IMGW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amadejak</dc:creator>
  <cp:lastModifiedBy>Andrzej Mazur</cp:lastModifiedBy>
  <cp:revision>922</cp:revision>
  <dcterms:created xsi:type="dcterms:W3CDTF">2011-11-16T12:49:04Z</dcterms:created>
  <dcterms:modified xsi:type="dcterms:W3CDTF">2024-09-02T08:28:19Z</dcterms:modified>
</cp:coreProperties>
</file>