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4" r:id="rId5"/>
  </p:sldMasterIdLst>
  <p:notesMasterIdLst>
    <p:notesMasterId r:id="rId38"/>
  </p:notesMasterIdLst>
  <p:handoutMasterIdLst>
    <p:handoutMasterId r:id="rId39"/>
  </p:handoutMasterIdLst>
  <p:sldIdLst>
    <p:sldId id="260" r:id="rId6"/>
    <p:sldId id="257" r:id="rId7"/>
    <p:sldId id="396" r:id="rId8"/>
    <p:sldId id="262" r:id="rId9"/>
    <p:sldId id="2147473499" r:id="rId10"/>
    <p:sldId id="480" r:id="rId11"/>
    <p:sldId id="2147473455" r:id="rId12"/>
    <p:sldId id="2147473468" r:id="rId13"/>
    <p:sldId id="2147473496" r:id="rId14"/>
    <p:sldId id="411" r:id="rId15"/>
    <p:sldId id="482" r:id="rId16"/>
    <p:sldId id="483" r:id="rId17"/>
    <p:sldId id="2147473470" r:id="rId18"/>
    <p:sldId id="313" r:id="rId19"/>
    <p:sldId id="2147473497" r:id="rId20"/>
    <p:sldId id="295" r:id="rId21"/>
    <p:sldId id="2147473495" r:id="rId22"/>
    <p:sldId id="2147473500" r:id="rId23"/>
    <p:sldId id="2147473498" r:id="rId24"/>
    <p:sldId id="2147473489" r:id="rId25"/>
    <p:sldId id="269" r:id="rId26"/>
    <p:sldId id="309" r:id="rId27"/>
    <p:sldId id="271" r:id="rId28"/>
    <p:sldId id="296" r:id="rId29"/>
    <p:sldId id="2147473488" r:id="rId30"/>
    <p:sldId id="274" r:id="rId31"/>
    <p:sldId id="2147473490" r:id="rId32"/>
    <p:sldId id="2147473491" r:id="rId33"/>
    <p:sldId id="303" r:id="rId34"/>
    <p:sldId id="2147473494" r:id="rId35"/>
    <p:sldId id="304" r:id="rId36"/>
    <p:sldId id="259" r:id="rId37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  <p:cmAuthor id="1" name="Walser André" initials="waa" lastIdx="2" clrIdx="1">
    <p:extLst>
      <p:ext uri="{19B8F6BF-5375-455C-9EA6-DF929625EA0E}">
        <p15:presenceInfo xmlns:p15="http://schemas.microsoft.com/office/powerpoint/2012/main" userId="Walser Andr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40000"/>
    <a:srgbClr val="39B1DB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96023" autoAdjust="0"/>
  </p:normalViewPr>
  <p:slideViewPr>
    <p:cSldViewPr snapToGrid="0" showGuides="1">
      <p:cViewPr varScale="1">
        <p:scale>
          <a:sx n="88" d="100"/>
          <a:sy n="88" d="100"/>
        </p:scale>
        <p:origin x="656" y="64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746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603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81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49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FF73AE1-6E66-44C6-94BD-365BB31E35ED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2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30643"/>
            <a:ext cx="6081933" cy="28667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d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6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72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30643"/>
            <a:ext cx="6081933" cy="28667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290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d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 bwMode="auto">
          <a:xfrm>
            <a:off x="3826276" y="4646664"/>
            <a:ext cx="3898801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>
                <a:latin typeface="Roboto Light"/>
                <a:cs typeface="Roboto Light"/>
              </a:rPr>
              <a:t>© COSMO General Meeting, WG 7, 02.09.2024	Marco Arpagaus</a:t>
            </a:r>
          </a:p>
        </p:txBody>
      </p:sp>
      <p:sp>
        <p:nvSpPr>
          <p:cNvPr id="25" name="Rechteck 24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1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4759891" y="4782088"/>
            <a:ext cx="39241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noProof="0" dirty="0">
                <a:solidFill>
                  <a:prstClr val="black"/>
                </a:solidFill>
                <a:latin typeface="Roboto Light"/>
                <a:cs typeface="Roboto Light"/>
              </a:rPr>
              <a:t>	</a:t>
            </a: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56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2419" y="1744031"/>
            <a:ext cx="7617600" cy="1638000"/>
          </a:xfrm>
        </p:spPr>
        <p:txBody>
          <a:bodyPr/>
          <a:lstStyle/>
          <a:p>
            <a:r>
              <a:rPr lang="en-GB" sz="4200" dirty="0"/>
              <a:t>The new operational ICON ensembles of MeteoSwiss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8980" y="3385219"/>
            <a:ext cx="7852903" cy="648898"/>
          </a:xfrm>
        </p:spPr>
        <p:txBody>
          <a:bodyPr/>
          <a:lstStyle/>
          <a:p>
            <a:r>
              <a:rPr lang="en-GB" dirty="0">
                <a:latin typeface="+mn-lt"/>
              </a:rPr>
              <a:t>Marco Arpagaus for the MeteoSwiss team</a:t>
            </a:r>
            <a:endParaRPr lang="en-GB" sz="1200" b="0" i="0" dirty="0">
              <a:solidFill>
                <a:srgbClr val="0070C0"/>
              </a:solidFill>
              <a:effectLst/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53B7ECF4-FFAE-4AFE-A3ED-7E7719BF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 bwMode="auto">
          <a:xfrm>
            <a:off x="597084" y="897994"/>
            <a:ext cx="5813000" cy="39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180" y="185710"/>
            <a:ext cx="7957820" cy="708082"/>
          </a:xfrm>
        </p:spPr>
        <p:txBody>
          <a:bodyPr/>
          <a:lstStyle/>
          <a:p>
            <a:r>
              <a:rPr lang="en-GB" dirty="0"/>
              <a:t>Development MOQUAS ICON vs COSMO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0806" y="1211227"/>
            <a:ext cx="2420066" cy="1646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chemeClr val="tx1"/>
                </a:solidFill>
              </a:rPr>
              <a:t>ICON better than COSMO since 2022 (except for s3/22)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ICON: model evolving; median since summer 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Figure: Pirmin Kaufmann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0806" y="3160015"/>
            <a:ext cx="2420066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30% precipitation (ETS)</a:t>
            </a:r>
          </a:p>
          <a:p>
            <a:r>
              <a:rPr lang="en-GB" sz="1600" dirty="0"/>
              <a:t>30% cloudiness (ETS)</a:t>
            </a:r>
          </a:p>
          <a:p>
            <a:r>
              <a:rPr lang="en-GB" sz="1600" dirty="0"/>
              <a:t>30% temperature (MAE)</a:t>
            </a:r>
          </a:p>
          <a:p>
            <a:r>
              <a:rPr lang="en-GB" sz="1600" dirty="0"/>
              <a:t>10% wind speed (MAE)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6EABC2C1-75C0-4B0F-A5B1-A561C7F17EB4}"/>
              </a:ext>
            </a:extLst>
          </p:cNvPr>
          <p:cNvSpPr txBox="1"/>
          <p:nvPr/>
        </p:nvSpPr>
        <p:spPr>
          <a:xfrm>
            <a:off x="834076" y="1867291"/>
            <a:ext cx="1029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76EBF"/>
                </a:solidFill>
              </a:rPr>
              <a:t>+1 day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978092B1-E6D5-4A5F-9B14-D87BA113204E}"/>
              </a:ext>
            </a:extLst>
          </p:cNvPr>
          <p:cNvSpPr txBox="1"/>
          <p:nvPr/>
        </p:nvSpPr>
        <p:spPr>
          <a:xfrm>
            <a:off x="834076" y="2569920"/>
            <a:ext cx="11785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9CBB5A"/>
                </a:solidFill>
              </a:rPr>
              <a:t>+3 days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1C70AD6-0E1A-48C6-AA78-E18BB0F445A3}"/>
              </a:ext>
            </a:extLst>
          </p:cNvPr>
          <p:cNvSpPr txBox="1"/>
          <p:nvPr/>
        </p:nvSpPr>
        <p:spPr>
          <a:xfrm>
            <a:off x="828173" y="3938476"/>
            <a:ext cx="16738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6913D"/>
                </a:solidFill>
              </a:rPr>
              <a:t>+3 days IFS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91D63CD-1DBD-453E-8881-B61782BB86DC}"/>
              </a:ext>
            </a:extLst>
          </p:cNvPr>
          <p:cNvGrpSpPr/>
          <p:nvPr/>
        </p:nvGrpSpPr>
        <p:grpSpPr>
          <a:xfrm>
            <a:off x="964551" y="1014787"/>
            <a:ext cx="1323169" cy="519207"/>
            <a:chOff x="6669314" y="179940"/>
            <a:chExt cx="1323169" cy="519207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058FC64C-831F-4ED5-BF7C-AD2506DCA6D3}"/>
                </a:ext>
              </a:extLst>
            </p:cNvPr>
            <p:cNvCxnSpPr/>
            <p:nvPr/>
          </p:nvCxnSpPr>
          <p:spPr bwMode="auto">
            <a:xfrm>
              <a:off x="6669314" y="333829"/>
              <a:ext cx="4718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19128F42-2A84-4DED-A740-4B2A1D2ADA70}"/>
                </a:ext>
              </a:extLst>
            </p:cNvPr>
            <p:cNvCxnSpPr/>
            <p:nvPr/>
          </p:nvCxnSpPr>
          <p:spPr bwMode="auto">
            <a:xfrm>
              <a:off x="6669314" y="576037"/>
              <a:ext cx="4718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6128CEF2-E239-4ECE-8023-53E80EF5580F}"/>
                </a:ext>
              </a:extLst>
            </p:cNvPr>
            <p:cNvSpPr txBox="1"/>
            <p:nvPr/>
          </p:nvSpPr>
          <p:spPr>
            <a:xfrm>
              <a:off x="7225926" y="179940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ICON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3981EB29-EEA7-47FA-B388-405208DC07FB}"/>
                </a:ext>
              </a:extLst>
            </p:cNvPr>
            <p:cNvSpPr txBox="1"/>
            <p:nvPr/>
          </p:nvSpPr>
          <p:spPr>
            <a:xfrm>
              <a:off x="7225926" y="422148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COSMO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83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GB" b="1" dirty="0">
                <a:solidFill>
                  <a:schemeClr val="accent1"/>
                </a:solidFill>
              </a:rPr>
              <a:t>Temperature at 2m (T2m): </a:t>
            </a:r>
            <a:r>
              <a:rPr lang="en-GB" dirty="0">
                <a:solidFill>
                  <a:schemeClr val="accent1"/>
                </a:solidFill>
              </a:rPr>
              <a:t>warm bias </a:t>
            </a:r>
            <a:r>
              <a:rPr lang="en-GB" b="1" dirty="0"/>
              <a:t>(mean error (ME))</a:t>
            </a:r>
            <a:br>
              <a:rPr lang="en-GB" b="1" dirty="0"/>
            </a:br>
            <a:r>
              <a:rPr lang="en-GB" dirty="0"/>
              <a:t>all seasons; most pronounced in Alpine</a:t>
            </a:r>
            <a:r>
              <a:rPr lang="en-GB" dirty="0">
                <a:solidFill>
                  <a:schemeClr val="accent1"/>
                </a:solidFill>
              </a:rPr>
              <a:t> valleys</a:t>
            </a:r>
          </a:p>
          <a:p>
            <a:pPr fontAlgn="ctr"/>
            <a:r>
              <a:rPr lang="en-GB" b="1" dirty="0">
                <a:solidFill>
                  <a:schemeClr val="accent1"/>
                </a:solidFill>
              </a:rPr>
              <a:t>Global radiation (GLOB): </a:t>
            </a:r>
            <a:r>
              <a:rPr lang="en-GB" dirty="0">
                <a:solidFill>
                  <a:schemeClr val="accent1"/>
                </a:solidFill>
              </a:rPr>
              <a:t>overestimation </a:t>
            </a:r>
            <a:r>
              <a:rPr lang="en-GB" b="1" dirty="0"/>
              <a:t>(mean error (ME))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winter and spring</a:t>
            </a:r>
            <a:r>
              <a:rPr lang="en-GB" dirty="0"/>
              <a:t>, most pronounced in Alpine </a:t>
            </a:r>
            <a:r>
              <a:rPr lang="en-GB" dirty="0">
                <a:solidFill>
                  <a:schemeClr val="accent1"/>
                </a:solidFill>
              </a:rPr>
              <a:t>valleys</a:t>
            </a:r>
          </a:p>
          <a:p>
            <a:pPr fontAlgn="ctr"/>
            <a:r>
              <a:rPr lang="en-GB" dirty="0"/>
              <a:t>Relative humidity at 2m (RH2m): behaviour is often reflecting problems in T (i.e., in winter and spring); unclear behaviour in summer</a:t>
            </a:r>
          </a:p>
          <a:p>
            <a:pPr fontAlgn="ctr"/>
            <a:r>
              <a:rPr lang="en-GB" b="1" dirty="0">
                <a:solidFill>
                  <a:srgbClr val="FF0000"/>
                </a:solidFill>
              </a:rPr>
              <a:t>Wind speed at 10m (FF10m): </a:t>
            </a:r>
            <a:r>
              <a:rPr lang="en-GB" dirty="0">
                <a:solidFill>
                  <a:srgbClr val="FF0000"/>
                </a:solidFill>
              </a:rPr>
              <a:t>underestimation </a:t>
            </a:r>
            <a:r>
              <a:rPr lang="en-GB" b="1" dirty="0"/>
              <a:t>(mean error (ME))</a:t>
            </a:r>
            <a:br>
              <a:rPr lang="en-GB" b="1" dirty="0"/>
            </a:br>
            <a:r>
              <a:rPr lang="en-GB" dirty="0"/>
              <a:t>for Alpine </a:t>
            </a:r>
            <a:r>
              <a:rPr lang="en-GB" b="1" dirty="0">
                <a:solidFill>
                  <a:srgbClr val="FF0000"/>
                </a:solidFill>
              </a:rPr>
              <a:t>mountains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valleys</a:t>
            </a:r>
          </a:p>
          <a:p>
            <a:pPr fontAlgn="ctr"/>
            <a:endParaRPr lang="en-GB" dirty="0"/>
          </a:p>
          <a:p>
            <a:pPr marL="0" indent="0" fontAlgn="ctr">
              <a:buNone/>
            </a:pPr>
            <a:r>
              <a:rPr lang="en-GB" dirty="0">
                <a:solidFill>
                  <a:srgbClr val="7030A0"/>
                </a:solidFill>
              </a:rPr>
              <a:t>Note (for MeteoSwiss …): The biases for T2m and FF10m can be removed by post-processing. </a:t>
            </a:r>
            <a:r>
              <a:rPr lang="en-GB" dirty="0"/>
              <a:t>– </a:t>
            </a:r>
            <a:r>
              <a:rPr lang="en-GB" dirty="0">
                <a:solidFill>
                  <a:schemeClr val="accent1"/>
                </a:solidFill>
              </a:rPr>
              <a:t>No post-processing yet for GLOB, though!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ICON: Most severe deficiencies</a:t>
            </a:r>
          </a:p>
        </p:txBody>
      </p:sp>
    </p:spTree>
    <p:extLst>
      <p:ext uri="{BB962C8B-B14F-4D97-AF65-F5344CB8AC3E}">
        <p14:creationId xmlns:p14="http://schemas.microsoft.com/office/powerpoint/2010/main" val="71785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domains (T2m, rainy winter)</a:t>
            </a:r>
          </a:p>
        </p:txBody>
      </p:sp>
      <p:pic>
        <p:nvPicPr>
          <p:cNvPr id="8202" name="Picture 10" descr="https://apn-intranet.meteoswiss.ch/Verification/E-suites/2023_icon138/Station-based/I1c138_ch-av/station_scores13-24_T_2M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36" y="1684376"/>
            <a:ext cx="3444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pn-intranet.meteoswiss.ch/Verification/E-suites/2023_icon138/Station-based/I1c138_ch-am/station_scores13-24_T_2M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/>
        </p:blipFill>
        <p:spPr bwMode="auto">
          <a:xfrm>
            <a:off x="6091416" y="2358194"/>
            <a:ext cx="30525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pn-intranet.meteoswiss.ch/Verification/E-suites/2023_icon138/Station-based/I1c138_ch-sp/station_scores13-24_T_2M0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"/>
          <a:stretch/>
        </p:blipFill>
        <p:spPr bwMode="auto">
          <a:xfrm>
            <a:off x="0" y="836888"/>
            <a:ext cx="32175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76621" y="3338237"/>
            <a:ext cx="23823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SP: Swiss Plateau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33883" y="4069787"/>
            <a:ext cx="26140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AV: Alpine «Valleys»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93782" y="2096888"/>
            <a:ext cx="30824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AM: Alpine «Mountains»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318784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A02E9B-B9DD-49A3-A9C6-761AAFD4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T2m in valleys</a:t>
            </a:r>
          </a:p>
        </p:txBody>
      </p:sp>
      <p:sp>
        <p:nvSpPr>
          <p:cNvPr id="4" name="Textfeld 17">
            <a:extLst>
              <a:ext uri="{FF2B5EF4-FFF2-40B4-BE49-F238E27FC236}">
                <a16:creationId xmlns:a16="http://schemas.microsoft.com/office/drawing/2014/main" id="{6513FC9B-E53C-46B4-8F47-708A1546DF4A}"/>
              </a:ext>
            </a:extLst>
          </p:cNvPr>
          <p:cNvSpPr txBox="1"/>
          <p:nvPr/>
        </p:nvSpPr>
        <p:spPr>
          <a:xfrm>
            <a:off x="5655676" y="1024209"/>
            <a:ext cx="25946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∆─∆	Observations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□─□	COSMO-1E Ctrl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◊─◊	 	ICON-CH1 Ctrl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58C2E-12ED-4AAD-84E8-4C665369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9" y="950469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47A3BE-C26E-4FB7-AE0C-A1D5C707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06279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3CF6E4-DBF8-44F8-8501-9A5462DB5C03}"/>
              </a:ext>
            </a:extLst>
          </p:cNvPr>
          <p:cNvSpPr txBox="1"/>
          <p:nvPr/>
        </p:nvSpPr>
        <p:spPr>
          <a:xfrm>
            <a:off x="4944184" y="310113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Dec/Jan/Feb 2023/24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570B22-9D28-4BF7-824E-43458F28021C}"/>
              </a:ext>
            </a:extLst>
          </p:cNvPr>
          <p:cNvSpPr txBox="1"/>
          <p:nvPr/>
        </p:nvSpPr>
        <p:spPr>
          <a:xfrm>
            <a:off x="1186180" y="147174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Sep/Oct/Nov 2023</a:t>
            </a:r>
          </a:p>
        </p:txBody>
      </p:sp>
    </p:spTree>
    <p:extLst>
      <p:ext uri="{BB962C8B-B14F-4D97-AF65-F5344CB8AC3E}">
        <p14:creationId xmlns:p14="http://schemas.microsoft.com/office/powerpoint/2010/main" val="210562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9E3B9E3-CC18-444E-B27D-5B761165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32" y="1941069"/>
            <a:ext cx="3906779" cy="26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8DDAC1-E602-4042-BBE4-6BF4EAB0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0" y="1941069"/>
            <a:ext cx="3906780" cy="26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ICON</a:t>
            </a:r>
            <a:r>
              <a:rPr lang="en-US" sz="1800" dirty="0"/>
              <a:t>: small </a:t>
            </a:r>
            <a:r>
              <a:rPr lang="en-US" sz="1800" b="1" dirty="0"/>
              <a:t>dry bias </a:t>
            </a:r>
            <a:r>
              <a:rPr lang="en-US" sz="1800" dirty="0"/>
              <a:t>at</a:t>
            </a:r>
            <a:r>
              <a:rPr lang="en-US" sz="1800" b="1" dirty="0"/>
              <a:t> night</a:t>
            </a:r>
            <a:r>
              <a:rPr lang="en-US" sz="1800" dirty="0"/>
              <a:t>,</a:t>
            </a:r>
            <a:r>
              <a:rPr lang="en-US" sz="1800" b="1" dirty="0"/>
              <a:t> wet bias </a:t>
            </a:r>
            <a:r>
              <a:rPr lang="en-US" sz="1800" dirty="0"/>
              <a:t>at</a:t>
            </a:r>
            <a:r>
              <a:rPr lang="en-US" sz="1800" b="1" dirty="0"/>
              <a:t> daytime</a:t>
            </a:r>
            <a:r>
              <a:rPr lang="en-US" sz="1800" dirty="0"/>
              <a:t>, all seasons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COSMO</a:t>
            </a:r>
            <a:r>
              <a:rPr lang="en-US" sz="1800" dirty="0"/>
              <a:t>: large </a:t>
            </a:r>
            <a:r>
              <a:rPr lang="en-US" sz="1800" b="1" dirty="0"/>
              <a:t>afternoon wet bias</a:t>
            </a:r>
            <a:r>
              <a:rPr lang="en-US" sz="1800" dirty="0"/>
              <a:t>, except in winter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Dewpoint over Swiss Plateau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017A6C-7865-4475-B41F-F5255F931E91}"/>
              </a:ext>
            </a:extLst>
          </p:cNvPr>
          <p:cNvSpPr txBox="1"/>
          <p:nvPr/>
        </p:nvSpPr>
        <p:spPr>
          <a:xfrm>
            <a:off x="7418940" y="1854030"/>
            <a:ext cx="16720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sz="1200" dirty="0"/>
              <a:t>∆─∆	Observations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FF0000"/>
                </a:solidFill>
              </a:rPr>
              <a:t>□─□	COSMO-1E Ctrl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0000FF"/>
                </a:solidFill>
              </a:rPr>
              <a:t>◊─◊	ICON-CH1 Ctrl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95400" y="1992035"/>
            <a:ext cx="342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Diurnal Cycle</a:t>
            </a:r>
          </a:p>
          <a:p>
            <a:r>
              <a:rPr lang="en-US" sz="2000" dirty="0"/>
              <a:t>(Summer, Autumn,) Spring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205EB83-EE6D-4752-8FE5-887F644B95C6}"/>
              </a:ext>
            </a:extLst>
          </p:cNvPr>
          <p:cNvSpPr txBox="1"/>
          <p:nvPr/>
        </p:nvSpPr>
        <p:spPr>
          <a:xfrm>
            <a:off x="5541613" y="1992035"/>
            <a:ext cx="122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95055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radiation over Swiss Plateau</a:t>
            </a:r>
            <a:endParaRPr lang="de-CH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4BF18E-30AC-490B-91D8-98036D32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83" y="748998"/>
            <a:ext cx="5255986" cy="43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838303" y="149005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4779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ICON-CH2 vs ICON-D2, Dichotomous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4DA95F-134E-48A5-86C2-DBE7DDFAD4C6}"/>
              </a:ext>
            </a:extLst>
          </p:cNvPr>
          <p:cNvSpPr txBox="1"/>
          <p:nvPr/>
        </p:nvSpPr>
        <p:spPr>
          <a:xfrm>
            <a:off x="6925817" y="848401"/>
            <a:ext cx="209416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de-CH" sz="1100" dirty="0" err="1"/>
              <a:t>ch-sp</a:t>
            </a:r>
            <a:r>
              <a:rPr lang="de-CH" sz="1100" dirty="0"/>
              <a:t>	Swiss Plateau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</a:t>
            </a:r>
            <a:r>
              <a:rPr lang="de-CH" sz="1100" dirty="0"/>
              <a:t>-am	Alpine Mountain Tops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ch-av</a:t>
            </a:r>
            <a:r>
              <a:rPr lang="de-CH" sz="1100" dirty="0"/>
              <a:t>	Alpine Valley Floors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E985B-042A-425E-9CC6-13375560CA9D}"/>
              </a:ext>
            </a:extLst>
          </p:cNvPr>
          <p:cNvSpPr txBox="1"/>
          <p:nvPr/>
        </p:nvSpPr>
        <p:spPr>
          <a:xfrm>
            <a:off x="1295400" y="1037311"/>
            <a:ext cx="355092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Threat score about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Frequency bias mostly better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BA212C-F2F9-4953-9F0C-8F700E99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925"/>
            <a:ext cx="9144000" cy="23503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EBEFB9-6989-4D77-A3F0-85E5F2B10560}"/>
              </a:ext>
            </a:extLst>
          </p:cNvPr>
          <p:cNvSpPr txBox="1"/>
          <p:nvPr/>
        </p:nvSpPr>
        <p:spPr>
          <a:xfrm>
            <a:off x="6881845" y="153359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3156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1DEC9E4-70B2-4C2D-9E57-8A2FBC30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290"/>
            <a:ext cx="9144000" cy="306555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B56CE-47D2-41AA-B9C4-48BA65CEF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ICON-CH2 vs ICON-D2, Continuous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E985B-042A-425E-9CC6-13375560CA9D}"/>
              </a:ext>
            </a:extLst>
          </p:cNvPr>
          <p:cNvSpPr txBox="1"/>
          <p:nvPr/>
        </p:nvSpPr>
        <p:spPr>
          <a:xfrm>
            <a:off x="1186180" y="1010309"/>
            <a:ext cx="781872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general ICON-CH2 similar to ICON-D2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Bias for (GLOB,) T2m, RH, PMSL worse (</a:t>
            </a:r>
            <a:r>
              <a:rPr lang="en-US" sz="1800" dirty="0">
                <a:sym typeface="Wingdings" panose="05000000000000000000" pitchFamily="2" charset="2"/>
              </a:rPr>
              <a:t> APT!)</a:t>
            </a:r>
            <a:endParaRPr lang="en-US" sz="18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2BFF222-FE62-4100-AB20-E3AF2F3317D2}"/>
              </a:ext>
            </a:extLst>
          </p:cNvPr>
          <p:cNvSpPr/>
          <p:nvPr/>
        </p:nvSpPr>
        <p:spPr bwMode="auto">
          <a:xfrm>
            <a:off x="4944182" y="3366971"/>
            <a:ext cx="4199817" cy="173162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2A5719A-0D70-4E27-B45D-2196B1486940}"/>
              </a:ext>
            </a:extLst>
          </p:cNvPr>
          <p:cNvSpPr/>
          <p:nvPr/>
        </p:nvSpPr>
        <p:spPr bwMode="auto">
          <a:xfrm>
            <a:off x="4944183" y="3820883"/>
            <a:ext cx="4199816" cy="225146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800080-8259-4230-BAAF-D47D536DD91E}"/>
              </a:ext>
            </a:extLst>
          </p:cNvPr>
          <p:cNvSpPr txBox="1"/>
          <p:nvPr/>
        </p:nvSpPr>
        <p:spPr>
          <a:xfrm>
            <a:off x="6925252" y="704974"/>
            <a:ext cx="209416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de-CH" sz="1100" dirty="0" err="1"/>
              <a:t>ch-sp</a:t>
            </a:r>
            <a:r>
              <a:rPr lang="de-CH" sz="1100" dirty="0"/>
              <a:t>	Swiss Plateau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</a:t>
            </a:r>
            <a:r>
              <a:rPr lang="de-CH" sz="1100" dirty="0"/>
              <a:t>-am	Alpine Mountain Tops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ch-av</a:t>
            </a:r>
            <a:r>
              <a:rPr lang="de-CH" sz="1100" dirty="0"/>
              <a:t>	Alpine Valley Floors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DCE88F-B9BA-4E7A-8E69-35E3CBAF595A}"/>
              </a:ext>
            </a:extLst>
          </p:cNvPr>
          <p:cNvSpPr/>
          <p:nvPr/>
        </p:nvSpPr>
        <p:spPr bwMode="auto">
          <a:xfrm>
            <a:off x="4944182" y="4776739"/>
            <a:ext cx="4199816" cy="173162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E6AAFC-914C-49DF-A415-AA833155FF93}"/>
              </a:ext>
            </a:extLst>
          </p:cNvPr>
          <p:cNvSpPr txBox="1"/>
          <p:nvPr/>
        </p:nvSpPr>
        <p:spPr>
          <a:xfrm>
            <a:off x="6881845" y="153359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1557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over Switzerland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838303" y="145376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105A61D-9ABC-4448-8373-10C2B781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6" y="774396"/>
            <a:ext cx="5277757" cy="43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D31D9C20-7A7A-4555-AA39-7EB094B17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Precipitation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651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532413" y="1115438"/>
            <a:ext cx="7125358" cy="2892357"/>
          </a:xfrm>
        </p:spPr>
        <p:txBody>
          <a:bodyPr/>
          <a:lstStyle/>
          <a:p>
            <a:r>
              <a:rPr lang="en-GB" dirty="0"/>
              <a:t>Outline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KENDA-CH1, ICON-CH1-EPS, ICON-CH2-EPS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verification highlights; comparison with COSMO (and ICON-D2)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excessive precipitation amounts and spread</a:t>
            </a:r>
          </a:p>
          <a:p>
            <a:endParaRPr lang="en-GB" dirty="0"/>
          </a:p>
          <a:p>
            <a:endParaRPr lang="en-GB" strike="sngStrike" dirty="0"/>
          </a:p>
        </p:txBody>
      </p:sp>
    </p:spTree>
    <p:extLst>
      <p:ext uri="{BB962C8B-B14F-4D97-AF65-F5344CB8AC3E}">
        <p14:creationId xmlns:p14="http://schemas.microsoft.com/office/powerpoint/2010/main" val="94663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E1E985-98B9-45FC-AA5E-02D8307C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current headache problem</a:t>
            </a:r>
            <a:br>
              <a:rPr lang="en-GB" dirty="0"/>
            </a:br>
            <a:endParaRPr lang="en-GB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E4B59B31-D01C-47C9-B84B-E87FFF52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"/>
          <a:stretch/>
        </p:blipFill>
        <p:spPr>
          <a:xfrm>
            <a:off x="1309124" y="1688744"/>
            <a:ext cx="4164011" cy="274848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232FF2-018B-4CC0-BA1F-E5A1380ECD2C}"/>
              </a:ext>
            </a:extLst>
          </p:cNvPr>
          <p:cNvGrpSpPr/>
          <p:nvPr/>
        </p:nvGrpSpPr>
        <p:grpSpPr>
          <a:xfrm>
            <a:off x="5684409" y="1931880"/>
            <a:ext cx="3139109" cy="2339053"/>
            <a:chOff x="900337" y="1856721"/>
            <a:chExt cx="3139109" cy="233905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74F2F4D-D640-48DF-B352-7AE584B4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37" y="1856721"/>
              <a:ext cx="3139109" cy="2339053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D56CF98-CD69-4BD5-A5BD-A02F22F85F0A}"/>
                </a:ext>
              </a:extLst>
            </p:cNvPr>
            <p:cNvSpPr/>
            <p:nvPr/>
          </p:nvSpPr>
          <p:spPr bwMode="auto">
            <a:xfrm>
              <a:off x="1194434" y="2184788"/>
              <a:ext cx="560071" cy="837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52143144-30D5-443C-9172-56E27F32DC1B}"/>
              </a:ext>
            </a:extLst>
          </p:cNvPr>
          <p:cNvSpPr txBox="1"/>
          <p:nvPr/>
        </p:nvSpPr>
        <p:spPr>
          <a:xfrm>
            <a:off x="1221761" y="968058"/>
            <a:ext cx="7753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Hydrologists: “excessive spread and frequent overestimation in the runoff forecasts”</a:t>
            </a:r>
          </a:p>
          <a:p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/>
              <a:t>multiple events in early summer (May – Jul); large convective contributions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EC5B852-DAAD-4234-B6FB-C446E96638A9}"/>
              </a:ext>
            </a:extLst>
          </p:cNvPr>
          <p:cNvSpPr txBox="1"/>
          <p:nvPr/>
        </p:nvSpPr>
        <p:spPr>
          <a:xfrm>
            <a:off x="-49890" y="4913165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BAFU / Lukas Jansing</a:t>
            </a:r>
          </a:p>
        </p:txBody>
      </p:sp>
    </p:spTree>
    <p:extLst>
      <p:ext uri="{BB962C8B-B14F-4D97-AF65-F5344CB8AC3E}">
        <p14:creationId xmlns:p14="http://schemas.microsoft.com/office/powerpoint/2010/main" val="163143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Precipitation: spread vs skill</a:t>
            </a:r>
            <a:endParaRPr lang="en-GB" sz="22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Ensemble spread exceeds skill (STDE) in all past seasons for ICON-CH2-EPS</a:t>
            </a:r>
          </a:p>
          <a:p>
            <a:pPr marL="0" indent="0">
              <a:buNone/>
            </a:pPr>
            <a:r>
              <a:rPr lang="en-GB" dirty="0"/>
              <a:t>for the large lead times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27EF5D-6267-473A-9778-E10413E6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6" y="2407402"/>
            <a:ext cx="1913207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A2BBC8-8AFB-4268-AA13-E6BE8E60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453" y="2407402"/>
            <a:ext cx="1935423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866F04-2ADF-47DE-9528-7F097F96F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876" y="2407402"/>
            <a:ext cx="1985626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0BE246-0120-483F-8076-CB2D67424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924" y="2407402"/>
            <a:ext cx="1935001" cy="180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8CF013-B7FC-42C3-8B4C-0C9A56B19849}"/>
              </a:ext>
            </a:extLst>
          </p:cNvPr>
          <p:cNvSpPr txBox="1"/>
          <p:nvPr/>
        </p:nvSpPr>
        <p:spPr>
          <a:xfrm>
            <a:off x="1723093" y="2082692"/>
            <a:ext cx="8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JJA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1D149B-4AFE-4C2C-B35D-0E9FE118AA83}"/>
              </a:ext>
            </a:extLst>
          </p:cNvPr>
          <p:cNvSpPr txBox="1"/>
          <p:nvPr/>
        </p:nvSpPr>
        <p:spPr>
          <a:xfrm>
            <a:off x="3613673" y="2082694"/>
            <a:ext cx="89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SON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44CFBA-19A6-48A1-8C65-ABBADCB11B14}"/>
              </a:ext>
            </a:extLst>
          </p:cNvPr>
          <p:cNvSpPr txBox="1"/>
          <p:nvPr/>
        </p:nvSpPr>
        <p:spPr>
          <a:xfrm>
            <a:off x="5665469" y="2082693"/>
            <a:ext cx="8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DJF 2024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82CF53-350A-4C17-AE8E-C5CF56183834}"/>
              </a:ext>
            </a:extLst>
          </p:cNvPr>
          <p:cNvSpPr txBox="1"/>
          <p:nvPr/>
        </p:nvSpPr>
        <p:spPr>
          <a:xfrm>
            <a:off x="7494095" y="2082692"/>
            <a:ext cx="95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MAM 2024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12AEE97-4ADB-4A6B-8F01-F602310FD1B6}"/>
              </a:ext>
            </a:extLst>
          </p:cNvPr>
          <p:cNvCxnSpPr/>
          <p:nvPr/>
        </p:nvCxnSpPr>
        <p:spPr bwMode="auto">
          <a:xfrm>
            <a:off x="1004200" y="2268900"/>
            <a:ext cx="510493" cy="5065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13ED953-F6ED-4A9F-A432-43582761EE85}"/>
              </a:ext>
            </a:extLst>
          </p:cNvPr>
          <p:cNvSpPr txBox="1"/>
          <p:nvPr/>
        </p:nvSpPr>
        <p:spPr>
          <a:xfrm>
            <a:off x="208109" y="1999001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Triangles: skill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CE1CD5A-7E6B-4593-B61E-21B6BD0271E9}"/>
              </a:ext>
            </a:extLst>
          </p:cNvPr>
          <p:cNvCxnSpPr/>
          <p:nvPr/>
        </p:nvCxnSpPr>
        <p:spPr bwMode="auto">
          <a:xfrm flipV="1">
            <a:off x="1193606" y="3110467"/>
            <a:ext cx="181484" cy="12283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4099E65-296A-4334-912C-DCEF382C2146}"/>
              </a:ext>
            </a:extLst>
          </p:cNvPr>
          <p:cNvSpPr txBox="1"/>
          <p:nvPr/>
        </p:nvSpPr>
        <p:spPr>
          <a:xfrm>
            <a:off x="606154" y="428981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COSMO-2E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57C246C-5B49-465B-9835-4BACD932D99D}"/>
              </a:ext>
            </a:extLst>
          </p:cNvPr>
          <p:cNvCxnSpPr/>
          <p:nvPr/>
        </p:nvCxnSpPr>
        <p:spPr bwMode="auto">
          <a:xfrm flipH="1" flipV="1">
            <a:off x="1382071" y="3030571"/>
            <a:ext cx="684910" cy="13082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16DB60E-A99C-48E2-B438-59D1F1E3E9E4}"/>
              </a:ext>
            </a:extLst>
          </p:cNvPr>
          <p:cNvSpPr txBox="1"/>
          <p:nvPr/>
        </p:nvSpPr>
        <p:spPr>
          <a:xfrm>
            <a:off x="1779790" y="428981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ICON-CH2-EPS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F07CD06-F179-41C0-9BB8-740E2F2AC574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Pirmin Kaufmann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C718BD-3FC1-4F5A-8CFE-FD696EC0D059}"/>
              </a:ext>
            </a:extLst>
          </p:cNvPr>
          <p:cNvSpPr txBox="1"/>
          <p:nvPr/>
        </p:nvSpPr>
        <p:spPr>
          <a:xfrm>
            <a:off x="1727487" y="3093038"/>
            <a:ext cx="94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 SPPT!</a:t>
            </a:r>
          </a:p>
        </p:txBody>
      </p:sp>
    </p:spTree>
    <p:extLst>
      <p:ext uri="{BB962C8B-B14F-4D97-AF65-F5344CB8AC3E}">
        <p14:creationId xmlns:p14="http://schemas.microsoft.com/office/powerpoint/2010/main" val="16975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Verification 2 km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6180" y="950084"/>
            <a:ext cx="3907307" cy="107721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Spread/skill 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for 2 m temperature and dewpoint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Cloud coverage, gusts: similar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0E5BF00-02D0-4DAE-8BC9-830015425E15}"/>
              </a:ext>
            </a:extLst>
          </p:cNvPr>
          <p:cNvSpPr txBox="1"/>
          <p:nvPr/>
        </p:nvSpPr>
        <p:spPr>
          <a:xfrm>
            <a:off x="5093494" y="950084"/>
            <a:ext cx="4010286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Precipitation spread better for short lead time but too large after +12h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Spread of wind speed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RPSS better for all parameters!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BF9886-8EA4-4CD9-936B-0279831F8CF6}"/>
              </a:ext>
            </a:extLst>
          </p:cNvPr>
          <p:cNvGrpSpPr/>
          <p:nvPr/>
        </p:nvGrpSpPr>
        <p:grpSpPr>
          <a:xfrm>
            <a:off x="1275807" y="2111969"/>
            <a:ext cx="4868877" cy="2446292"/>
            <a:chOff x="1295400" y="2066925"/>
            <a:chExt cx="4868877" cy="244629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B0B7303-1584-4822-8A99-1605C809E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02"/>
            <a:stretch/>
          </p:blipFill>
          <p:spPr>
            <a:xfrm>
              <a:off x="1295400" y="2066925"/>
              <a:ext cx="4868877" cy="2446292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2F51443-BC7E-41CE-AD2E-FA51BDD53437}"/>
                </a:ext>
              </a:extLst>
            </p:cNvPr>
            <p:cNvSpPr txBox="1"/>
            <p:nvPr/>
          </p:nvSpPr>
          <p:spPr>
            <a:xfrm>
              <a:off x="2071270" y="2083594"/>
              <a:ext cx="2076187" cy="261189"/>
            </a:xfrm>
            <a:prstGeom prst="rect">
              <a:avLst/>
            </a:prstGeom>
            <a:solidFill>
              <a:srgbClr val="EEEEEE"/>
            </a:solidFill>
            <a:ln w="12700">
              <a:solidFill>
                <a:schemeClr val="tx1"/>
              </a:solidFill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de-CH" sz="800" b="1" dirty="0">
                  <a:latin typeface="Arial Narrow" panose="020B0606020202030204" pitchFamily="34" charset="0"/>
                </a:rPr>
                <a:t>SPREAD/SKILL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62FA634-713D-4D11-911F-5FC54A79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28" y="2111969"/>
            <a:ext cx="2678658" cy="24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85710"/>
            <a:ext cx="8244000" cy="708082"/>
          </a:xfrm>
        </p:spPr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comparison of ICON to COSMO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81616" y="930077"/>
            <a:ext cx="8108060" cy="3256004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GB" dirty="0"/>
              <a:t>Comparison of precipitation from ICON and COSMO for +4d lead time in May 2024</a:t>
            </a:r>
          </a:p>
          <a:p>
            <a:pPr marL="0" indent="0">
              <a:lnSpc>
                <a:spcPct val="125000"/>
              </a:lnSpc>
              <a:buNone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kern="0" dirty="0">
                <a:sym typeface="Wingdings" panose="05000000000000000000" pitchFamily="2" charset="2"/>
              </a:rPr>
              <a:t>ICON-CH2-EPS produces higher precipitation amounts than COSMO-2E</a:t>
            </a:r>
            <a:br>
              <a:rPr lang="en-GB" kern="0" dirty="0">
                <a:sym typeface="Wingdings" panose="05000000000000000000" pitchFamily="2" charset="2"/>
              </a:rPr>
            </a:br>
            <a:r>
              <a:rPr lang="en-GB" kern="0" dirty="0">
                <a:sym typeface="Wingdings" panose="05000000000000000000" pitchFamily="2" charset="2"/>
              </a:rPr>
              <a:t>(conclusion valid for different aggregations and lead times)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002549-703A-4DB9-A3C6-5451AB73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5"/>
          <a:stretch/>
        </p:blipFill>
        <p:spPr>
          <a:xfrm>
            <a:off x="5588553" y="1559715"/>
            <a:ext cx="2448322" cy="23165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C7FC61-6802-4C6D-A980-343D73D7F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5"/>
          <a:stretch/>
        </p:blipFill>
        <p:spPr>
          <a:xfrm>
            <a:off x="2806380" y="1563641"/>
            <a:ext cx="2448322" cy="23165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4E268A-6FC7-499A-9736-9360F4D990AD}"/>
              </a:ext>
            </a:extLst>
          </p:cNvPr>
          <p:cNvSpPr txBox="1"/>
          <p:nvPr/>
        </p:nvSpPr>
        <p:spPr>
          <a:xfrm>
            <a:off x="3664849" y="1283682"/>
            <a:ext cx="9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6h-precip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F7CE09-08CB-40A6-BB04-DBBC3055AEBC}"/>
              </a:ext>
            </a:extLst>
          </p:cNvPr>
          <p:cNvSpPr txBox="1"/>
          <p:nvPr/>
        </p:nvSpPr>
        <p:spPr>
          <a:xfrm>
            <a:off x="6417642" y="1282716"/>
            <a:ext cx="95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12h-precip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50CE9-B3D7-4B3F-8439-6856DCBC504F}"/>
              </a:ext>
            </a:extLst>
          </p:cNvPr>
          <p:cNvSpPr txBox="1"/>
          <p:nvPr/>
        </p:nvSpPr>
        <p:spPr>
          <a:xfrm>
            <a:off x="1003387" y="1559715"/>
            <a:ext cx="180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Normalized histograms of precipitation aggregated over all members and </a:t>
            </a:r>
            <a:r>
              <a:rPr lang="en-GB" sz="1200" dirty="0" err="1"/>
              <a:t>init</a:t>
            </a:r>
            <a:r>
              <a:rPr lang="en-GB" sz="1200" dirty="0"/>
              <a:t> times: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38DC44C-60F0-42A2-A3ED-1E42D028A937}"/>
              </a:ext>
            </a:extLst>
          </p:cNvPr>
          <p:cNvSpPr txBox="1"/>
          <p:nvPr/>
        </p:nvSpPr>
        <p:spPr>
          <a:xfrm>
            <a:off x="-49890" y="4913165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Lukas Jansing</a:t>
            </a:r>
          </a:p>
        </p:txBody>
      </p:sp>
    </p:spTree>
    <p:extLst>
      <p:ext uri="{BB962C8B-B14F-4D97-AF65-F5344CB8AC3E}">
        <p14:creationId xmlns:p14="http://schemas.microsoft.com/office/powerpoint/2010/main" val="52455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85710"/>
            <a:ext cx="8182528" cy="708082"/>
          </a:xfrm>
        </p:spPr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comparison of ICON to COSMO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4E268A-6FC7-499A-9736-9360F4D990AD}"/>
              </a:ext>
            </a:extLst>
          </p:cNvPr>
          <p:cNvSpPr txBox="1"/>
          <p:nvPr/>
        </p:nvSpPr>
        <p:spPr>
          <a:xfrm>
            <a:off x="3486983" y="1353270"/>
            <a:ext cx="129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6h-precip IQR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F7CE09-08CB-40A6-BB04-DBBC3055AEBC}"/>
              </a:ext>
            </a:extLst>
          </p:cNvPr>
          <p:cNvSpPr txBox="1"/>
          <p:nvPr/>
        </p:nvSpPr>
        <p:spPr>
          <a:xfrm>
            <a:off x="6197914" y="1353270"/>
            <a:ext cx="129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12h-precip IQR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50CE9-B3D7-4B3F-8439-6856DCBC504F}"/>
              </a:ext>
            </a:extLst>
          </p:cNvPr>
          <p:cNvSpPr txBox="1"/>
          <p:nvPr/>
        </p:nvSpPr>
        <p:spPr>
          <a:xfrm>
            <a:off x="978079" y="1629303"/>
            <a:ext cx="1802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Normalized histograms of precipitation IQR (= Q3 – Q1) aggregated over all members and </a:t>
            </a:r>
            <a:r>
              <a:rPr lang="en-GB" sz="1200" dirty="0" err="1"/>
              <a:t>init</a:t>
            </a:r>
            <a:r>
              <a:rPr lang="en-GB" sz="1200" dirty="0"/>
              <a:t> times: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5BA8537-12A7-4A40-8153-98AA2DF1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4"/>
          <a:stretch/>
        </p:blipFill>
        <p:spPr>
          <a:xfrm>
            <a:off x="2779492" y="1635118"/>
            <a:ext cx="2448322" cy="23165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2C73D4D-F639-44E7-BA98-7B783D0D8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4"/>
          <a:stretch/>
        </p:blipFill>
        <p:spPr>
          <a:xfrm>
            <a:off x="5562455" y="1635117"/>
            <a:ext cx="2448322" cy="231652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A82E5972-5D47-4439-BF3D-8FD2FE4F9A11}"/>
              </a:ext>
            </a:extLst>
          </p:cNvPr>
          <p:cNvSpPr txBox="1"/>
          <p:nvPr/>
        </p:nvSpPr>
        <p:spPr>
          <a:xfrm>
            <a:off x="-49890" y="4913165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Lukas Jansing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B3FC114-10CF-42D0-B8E9-D7489B33E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6634" y="943041"/>
            <a:ext cx="8108060" cy="3256004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GB" dirty="0"/>
              <a:t>Comparison of precipitation from ICON and COSMO for +4d lead time in May 2024</a:t>
            </a:r>
            <a:br>
              <a:rPr lang="en-GB" dirty="0"/>
            </a:b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kern="0" dirty="0">
                <a:sym typeface="Wingdings" panose="05000000000000000000" pitchFamily="2" charset="2"/>
              </a:rPr>
              <a:t>ICON-CH2-EPS produces a larger ensemble spread than COSMO-2E </a:t>
            </a:r>
          </a:p>
          <a:p>
            <a:pPr marL="0" indent="0">
              <a:buNone/>
            </a:pPr>
            <a:r>
              <a:rPr lang="en-GB" kern="0" dirty="0">
                <a:sym typeface="Wingdings" panose="05000000000000000000" pitchFamily="2" charset="2"/>
              </a:rPr>
              <a:t>(conclusion valid for different aggregations and lead times)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26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potential explanations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303366" y="1149624"/>
            <a:ext cx="7516007" cy="30060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The search for an explanation (and a fix)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Technical error? </a:t>
            </a:r>
            <a:r>
              <a:rPr lang="en-GB" dirty="0">
                <a:sym typeface="Wingdings" panose="05000000000000000000" pitchFamily="2" charset="2"/>
              </a:rPr>
              <a:t> Can be excluded (see first plot)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SPPT causing too much spread and too high precipitation values?  test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Too high instability in the vertical profile, too vigorous convection?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Precipitation efficiency in microphysics too high?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Issue with LBCs?  unlikely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Too weak topography smoothing?  no evidence so far</a:t>
            </a:r>
            <a:endParaRPr lang="en-GB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2AD7842-4DF1-413F-9AD4-DA0FF9525A63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</p:spTree>
    <p:extLst>
      <p:ext uri="{BB962C8B-B14F-4D97-AF65-F5344CB8AC3E}">
        <p14:creationId xmlns:p14="http://schemas.microsoft.com/office/powerpoint/2010/main" val="3014750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180" y="190880"/>
            <a:ext cx="7516008" cy="708082"/>
          </a:xfrm>
        </p:spPr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ICON experiments, 01-13 Jul 2024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401293" y="898962"/>
            <a:ext cx="7527926" cy="3498980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GB" sz="1400" dirty="0"/>
              <a:t>E-suites to test out sensitivity of ICON to different </a:t>
            </a:r>
            <a:r>
              <a:rPr lang="en-GB" sz="1400" dirty="0" err="1"/>
              <a:t>namelist</a:t>
            </a:r>
            <a:r>
              <a:rPr lang="en-GB" sz="1400" dirty="0"/>
              <a:t> settings: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270: </a:t>
            </a:r>
            <a:r>
              <a:rPr lang="en-GB" sz="1400" dirty="0" err="1"/>
              <a:t>lgrayzone_deepconv</a:t>
            </a:r>
            <a:r>
              <a:rPr lang="en-GB" sz="1400" dirty="0"/>
              <a:t> = .true., </a:t>
            </a:r>
            <a:r>
              <a:rPr lang="en-GB" sz="1400" dirty="0" err="1"/>
              <a:t>lshallowconv_only</a:t>
            </a:r>
            <a:r>
              <a:rPr lang="en-GB" sz="1400" dirty="0"/>
              <a:t> = .false.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Reduce CAPE in the vertical profile and dampen convection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271: </a:t>
            </a:r>
            <a:r>
              <a:rPr lang="en-GB" sz="1400" dirty="0" err="1"/>
              <a:t>rlam_heat</a:t>
            </a:r>
            <a:r>
              <a:rPr lang="en-GB" sz="1400" dirty="0"/>
              <a:t> = 1 (</a:t>
            </a:r>
            <a:r>
              <a:rPr lang="en-GB" sz="1400" dirty="0" err="1"/>
              <a:t>rat_sea</a:t>
            </a:r>
            <a:r>
              <a:rPr lang="en-GB" sz="1400" dirty="0"/>
              <a:t> = 8)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Reduce the scaling factor of the laminar boundary layer for heat to dampen near-surface temperatures and convection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272: </a:t>
            </a:r>
            <a:r>
              <a:rPr lang="en-GB" sz="1400" dirty="0" err="1"/>
              <a:t>lsppt</a:t>
            </a:r>
            <a:r>
              <a:rPr lang="en-GB" sz="1400" dirty="0"/>
              <a:t> = .false.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Switch of SPPT to reduce spread and precipitation amounts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273: </a:t>
            </a:r>
            <a:r>
              <a:rPr lang="en-GB" sz="1400" dirty="0" err="1"/>
              <a:t>range_rn</a:t>
            </a:r>
            <a:r>
              <a:rPr lang="en-GB" sz="1400" dirty="0"/>
              <a:t> = 0.3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Reduce random numbers in SPPT to dampen spread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274: </a:t>
            </a:r>
            <a:r>
              <a:rPr lang="en-GB" sz="1400" dirty="0" err="1"/>
              <a:t>lsppt</a:t>
            </a:r>
            <a:r>
              <a:rPr lang="en-GB" sz="1400" dirty="0"/>
              <a:t> = .false, </a:t>
            </a:r>
            <a:r>
              <a:rPr lang="en-GB" sz="1400" dirty="0" err="1"/>
              <a:t>lgrayzone_deepconv</a:t>
            </a:r>
            <a:r>
              <a:rPr lang="en-GB" sz="1400" dirty="0"/>
              <a:t> = .true., </a:t>
            </a:r>
            <a:r>
              <a:rPr lang="en-GB" sz="1400" dirty="0" err="1"/>
              <a:t>lshallowconv_only</a:t>
            </a:r>
            <a:r>
              <a:rPr lang="en-GB" sz="1400" dirty="0"/>
              <a:t> = .false.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Test combined effect of no SPPT and </a:t>
            </a:r>
            <a:r>
              <a:rPr lang="en-GB" sz="1400" dirty="0" err="1"/>
              <a:t>lgrayzone_deepconv</a:t>
            </a:r>
            <a:endParaRPr lang="en-GB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C5B00-D008-4D3E-9A06-B8D605C05623}"/>
              </a:ext>
            </a:extLst>
          </p:cNvPr>
          <p:cNvSpPr txBox="1"/>
          <p:nvPr/>
        </p:nvSpPr>
        <p:spPr>
          <a:xfrm>
            <a:off x="435864" y="1689155"/>
            <a:ext cx="99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Reduce convection</a:t>
            </a:r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57947714-9918-4CC8-887F-F9B6FDCC9163}"/>
              </a:ext>
            </a:extLst>
          </p:cNvPr>
          <p:cNvSpPr/>
          <p:nvPr/>
        </p:nvSpPr>
        <p:spPr bwMode="auto">
          <a:xfrm rot="10800000">
            <a:off x="1337250" y="1242913"/>
            <a:ext cx="183926" cy="1354150"/>
          </a:xfrm>
          <a:prstGeom prst="rightBrace">
            <a:avLst>
              <a:gd name="adj1" fmla="val 8333"/>
              <a:gd name="adj2" fmla="val 5089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E02A575D-11E3-4C2E-A415-5CAE199023A6}"/>
              </a:ext>
            </a:extLst>
          </p:cNvPr>
          <p:cNvSpPr/>
          <p:nvPr/>
        </p:nvSpPr>
        <p:spPr bwMode="auto">
          <a:xfrm rot="10800000">
            <a:off x="1337251" y="2668558"/>
            <a:ext cx="183926" cy="1129089"/>
          </a:xfrm>
          <a:prstGeom prst="rightBrace">
            <a:avLst>
              <a:gd name="adj1" fmla="val 8333"/>
              <a:gd name="adj2" fmla="val 5089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88AD58-52AF-401F-AE54-3AB24D7216B3}"/>
              </a:ext>
            </a:extLst>
          </p:cNvPr>
          <p:cNvSpPr txBox="1"/>
          <p:nvPr/>
        </p:nvSpPr>
        <p:spPr>
          <a:xfrm>
            <a:off x="435864" y="2817605"/>
            <a:ext cx="90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Reduce model </a:t>
            </a:r>
            <a:r>
              <a:rPr lang="en-GB" sz="1200" b="1" dirty="0" err="1">
                <a:solidFill>
                  <a:srgbClr val="FF0000"/>
                </a:solidFill>
              </a:rPr>
              <a:t>perturba-tions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29BB63CF-728F-4EEB-AE8D-0CB3F1339616}"/>
              </a:ext>
            </a:extLst>
          </p:cNvPr>
          <p:cNvSpPr/>
          <p:nvPr/>
        </p:nvSpPr>
        <p:spPr bwMode="auto">
          <a:xfrm rot="10800000">
            <a:off x="1337249" y="3831777"/>
            <a:ext cx="183926" cy="534882"/>
          </a:xfrm>
          <a:prstGeom prst="rightBrace">
            <a:avLst>
              <a:gd name="adj1" fmla="val 8333"/>
              <a:gd name="adj2" fmla="val 5089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A4E1D9-CBC8-459D-9831-4B5111750587}"/>
              </a:ext>
            </a:extLst>
          </p:cNvPr>
          <p:cNvSpPr txBox="1"/>
          <p:nvPr/>
        </p:nvSpPr>
        <p:spPr>
          <a:xfrm>
            <a:off x="435863" y="3866962"/>
            <a:ext cx="90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Reduce both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BF77EA0-6C92-4ABB-9ABD-EE04DA5AA5D6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</p:spTree>
    <p:extLst>
      <p:ext uri="{BB962C8B-B14F-4D97-AF65-F5344CB8AC3E}">
        <p14:creationId xmlns:p14="http://schemas.microsoft.com/office/powerpoint/2010/main" val="310019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899999" y="1158730"/>
            <a:ext cx="5631429" cy="23495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Accumulated +5d </a:t>
            </a:r>
            <a:r>
              <a:rPr lang="en-GB" dirty="0" err="1"/>
              <a:t>precip</a:t>
            </a:r>
            <a:r>
              <a:rPr lang="en-GB" dirty="0"/>
              <a:t>, </a:t>
            </a:r>
            <a:r>
              <a:rPr lang="en-GB" b="1" dirty="0"/>
              <a:t>all members and forecasts</a:t>
            </a:r>
            <a:r>
              <a:rPr lang="en-GB" dirty="0"/>
              <a:t> – average for large-scale river catchments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Only changing model perturbations  reduces precipitation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FAA4BC-EA6C-46CE-BE45-DDED68647E49}"/>
              </a:ext>
            </a:extLst>
          </p:cNvPr>
          <p:cNvSpPr txBox="1"/>
          <p:nvPr/>
        </p:nvSpPr>
        <p:spPr>
          <a:xfrm>
            <a:off x="6219603" y="1458632"/>
            <a:ext cx="9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Thur</a:t>
            </a:r>
            <a:endParaRPr lang="en-GB" sz="12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AB7C3E-56AE-49D1-97CD-DBD7237828A3}"/>
              </a:ext>
            </a:extLst>
          </p:cNvPr>
          <p:cNvSpPr txBox="1"/>
          <p:nvPr/>
        </p:nvSpPr>
        <p:spPr>
          <a:xfrm>
            <a:off x="5813617" y="2636407"/>
            <a:ext cx="9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Lago </a:t>
            </a:r>
            <a:br>
              <a:rPr lang="en-GB" sz="1200" b="1" dirty="0"/>
            </a:br>
            <a:r>
              <a:rPr lang="en-GB" sz="1200" b="1" dirty="0"/>
              <a:t>Maggiore / Ticino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1C8EC2B-FC5D-4DB5-851A-4A87F01F8EFC}"/>
              </a:ext>
            </a:extLst>
          </p:cNvPr>
          <p:cNvSpPr txBox="1"/>
          <p:nvPr/>
        </p:nvSpPr>
        <p:spPr>
          <a:xfrm>
            <a:off x="6131791" y="3924896"/>
            <a:ext cx="53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Aare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EE840F-250E-4342-91FE-457A7B5879DE}"/>
              </a:ext>
            </a:extLst>
          </p:cNvPr>
          <p:cNvSpPr txBox="1"/>
          <p:nvPr/>
        </p:nvSpPr>
        <p:spPr>
          <a:xfrm>
            <a:off x="2762355" y="2657441"/>
            <a:ext cx="9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Limmat</a:t>
            </a:r>
            <a:endParaRPr lang="en-GB" sz="12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19E60BC-92C3-4278-9186-01F604B0C984}"/>
              </a:ext>
            </a:extLst>
          </p:cNvPr>
          <p:cNvSpPr txBox="1"/>
          <p:nvPr/>
        </p:nvSpPr>
        <p:spPr>
          <a:xfrm>
            <a:off x="2762355" y="3907358"/>
            <a:ext cx="7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Reuss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07DCFF5-81F0-4078-8BE9-42E2F4E29093}"/>
              </a:ext>
            </a:extLst>
          </p:cNvPr>
          <p:cNvSpPr txBox="1"/>
          <p:nvPr/>
        </p:nvSpPr>
        <p:spPr>
          <a:xfrm>
            <a:off x="84970" y="3907358"/>
            <a:ext cx="7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Rhone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143A642-BC4A-4DAC-AF9B-C018BDA10402}"/>
              </a:ext>
            </a:extLst>
          </p:cNvPr>
          <p:cNvSpPr txBox="1"/>
          <p:nvPr/>
        </p:nvSpPr>
        <p:spPr>
          <a:xfrm>
            <a:off x="131061" y="2691816"/>
            <a:ext cx="7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Rhein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F0B86-86AA-47BC-8CC8-72272ADDA6F4}"/>
              </a:ext>
            </a:extLst>
          </p:cNvPr>
          <p:cNvGrpSpPr/>
          <p:nvPr/>
        </p:nvGrpSpPr>
        <p:grpSpPr>
          <a:xfrm>
            <a:off x="712005" y="2290316"/>
            <a:ext cx="2054775" cy="1080000"/>
            <a:chOff x="712005" y="2290316"/>
            <a:chExt cx="2054775" cy="10800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4A310BD-8D1E-4495-8DA7-63DC19C23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05" y="2290316"/>
              <a:ext cx="2054775" cy="108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84B093-8410-4498-8A0E-59D8CA47E854}"/>
                </a:ext>
              </a:extLst>
            </p:cNvPr>
            <p:cNvSpPr/>
            <p:nvPr/>
          </p:nvSpPr>
          <p:spPr bwMode="auto">
            <a:xfrm>
              <a:off x="1641074" y="2416196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98F8B5-1A96-489D-81FF-BFBA17F9A542}"/>
              </a:ext>
            </a:extLst>
          </p:cNvPr>
          <p:cNvGrpSpPr/>
          <p:nvPr/>
        </p:nvGrpSpPr>
        <p:grpSpPr>
          <a:xfrm>
            <a:off x="3433633" y="2290316"/>
            <a:ext cx="2158844" cy="1087065"/>
            <a:chOff x="3433633" y="2290316"/>
            <a:chExt cx="2158844" cy="108706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06B1037-D7CD-43E9-B944-71E24EA8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633" y="2290316"/>
              <a:ext cx="2158844" cy="1080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0A624C-1456-4E6D-AF2F-E4CB57BAD3D8}"/>
                </a:ext>
              </a:extLst>
            </p:cNvPr>
            <p:cNvSpPr/>
            <p:nvPr/>
          </p:nvSpPr>
          <p:spPr bwMode="auto">
            <a:xfrm>
              <a:off x="4374947" y="2423261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F2C775-6162-41D6-BE78-34ABFD785510}"/>
              </a:ext>
            </a:extLst>
          </p:cNvPr>
          <p:cNvGrpSpPr/>
          <p:nvPr/>
        </p:nvGrpSpPr>
        <p:grpSpPr>
          <a:xfrm>
            <a:off x="712005" y="3505858"/>
            <a:ext cx="1934518" cy="1080000"/>
            <a:chOff x="712005" y="3505858"/>
            <a:chExt cx="1934518" cy="1080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785300F-4356-4C13-98B4-9B9EC7A8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05" y="3505858"/>
              <a:ext cx="1934518" cy="10800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0C499D-C7E0-4D29-8D0C-D61F3953793D}"/>
                </a:ext>
              </a:extLst>
            </p:cNvPr>
            <p:cNvSpPr/>
            <p:nvPr/>
          </p:nvSpPr>
          <p:spPr bwMode="auto">
            <a:xfrm>
              <a:off x="1641073" y="3630675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27A066-CCCD-411F-822E-2448574891C6}"/>
              </a:ext>
            </a:extLst>
          </p:cNvPr>
          <p:cNvGrpSpPr/>
          <p:nvPr/>
        </p:nvGrpSpPr>
        <p:grpSpPr>
          <a:xfrm>
            <a:off x="3433633" y="3505858"/>
            <a:ext cx="1934518" cy="1080000"/>
            <a:chOff x="3433633" y="3505858"/>
            <a:chExt cx="1934518" cy="10800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430F02B-F007-422A-99D3-549D41712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633" y="3505858"/>
              <a:ext cx="1934518" cy="1080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51158-B01E-436A-8478-BFC9B7928EE2}"/>
                </a:ext>
              </a:extLst>
            </p:cNvPr>
            <p:cNvSpPr/>
            <p:nvPr/>
          </p:nvSpPr>
          <p:spPr bwMode="auto">
            <a:xfrm>
              <a:off x="4374946" y="3630675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A8D84-287E-4B50-9B79-F87583850AF2}"/>
              </a:ext>
            </a:extLst>
          </p:cNvPr>
          <p:cNvGrpSpPr/>
          <p:nvPr/>
        </p:nvGrpSpPr>
        <p:grpSpPr>
          <a:xfrm>
            <a:off x="6714330" y="1057132"/>
            <a:ext cx="1934518" cy="1083328"/>
            <a:chOff x="6714330" y="1057132"/>
            <a:chExt cx="1934518" cy="1083328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A1F24D0-626E-434D-BAF6-8B149B06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30" y="1057132"/>
              <a:ext cx="1934518" cy="10800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D021D5-879F-45C1-8A63-21F91E3A8937}"/>
                </a:ext>
              </a:extLst>
            </p:cNvPr>
            <p:cNvSpPr/>
            <p:nvPr/>
          </p:nvSpPr>
          <p:spPr bwMode="auto">
            <a:xfrm>
              <a:off x="7645252" y="1186340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2A1BAF-C0AA-4615-B22C-9050BAE42D67}"/>
              </a:ext>
            </a:extLst>
          </p:cNvPr>
          <p:cNvGrpSpPr/>
          <p:nvPr/>
        </p:nvGrpSpPr>
        <p:grpSpPr>
          <a:xfrm>
            <a:off x="6714329" y="2290316"/>
            <a:ext cx="1934519" cy="1080000"/>
            <a:chOff x="6714329" y="2290316"/>
            <a:chExt cx="1934519" cy="10800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E3E58AC-CB3F-4A39-8938-4E85E678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29" y="2290316"/>
              <a:ext cx="1934519" cy="10800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94E45B-FEDC-440D-AACA-86F91D58CB97}"/>
                </a:ext>
              </a:extLst>
            </p:cNvPr>
            <p:cNvSpPr/>
            <p:nvPr/>
          </p:nvSpPr>
          <p:spPr bwMode="auto">
            <a:xfrm>
              <a:off x="7645251" y="2416196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06D62D-7BA7-4648-B3B2-1A82A4AEAA5C}"/>
              </a:ext>
            </a:extLst>
          </p:cNvPr>
          <p:cNvGrpSpPr/>
          <p:nvPr/>
        </p:nvGrpSpPr>
        <p:grpSpPr>
          <a:xfrm>
            <a:off x="6714330" y="3523500"/>
            <a:ext cx="1934518" cy="1080000"/>
            <a:chOff x="6714330" y="3523500"/>
            <a:chExt cx="1934518" cy="1080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10BE76C-640E-4BA0-B570-2D93A53F0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30" y="3523500"/>
              <a:ext cx="1934518" cy="10800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6616B0-36A1-4390-8483-890A6E7D0E3B}"/>
                </a:ext>
              </a:extLst>
            </p:cNvPr>
            <p:cNvSpPr/>
            <p:nvPr/>
          </p:nvSpPr>
          <p:spPr bwMode="auto">
            <a:xfrm>
              <a:off x="7657362" y="3649380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9FFF678-11B5-46A5-88D0-63B2A0B2C5A9}"/>
              </a:ext>
            </a:extLst>
          </p:cNvPr>
          <p:cNvSpPr/>
          <p:nvPr/>
        </p:nvSpPr>
        <p:spPr bwMode="auto">
          <a:xfrm>
            <a:off x="2585850" y="1740823"/>
            <a:ext cx="1837830" cy="2717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D59D7147-F78A-4D8F-9889-C31E5CF68FFF}"/>
              </a:ext>
            </a:extLst>
          </p:cNvPr>
          <p:cNvSpPr txBox="1"/>
          <p:nvPr/>
        </p:nvSpPr>
        <p:spPr>
          <a:xfrm>
            <a:off x="-49890" y="4920422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0E691B30-63A6-42D5-96BC-BD93CF93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90880"/>
            <a:ext cx="7516008" cy="708082"/>
          </a:xfrm>
        </p:spPr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ICON experiments, 01-13 Jul 2024</a:t>
            </a:r>
          </a:p>
        </p:txBody>
      </p:sp>
    </p:spTree>
    <p:extLst>
      <p:ext uri="{BB962C8B-B14F-4D97-AF65-F5344CB8AC3E}">
        <p14:creationId xmlns:p14="http://schemas.microsoft.com/office/powerpoint/2010/main" val="321848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79830" y="747102"/>
            <a:ext cx="7527926" cy="32560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forecast of 11.07.2024 00 UTC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Precipitation – Rhine catchment case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5411D9-C3E4-4416-9B95-05E8AF6F4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7" y="1195862"/>
            <a:ext cx="5151810" cy="3838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86BAD-5013-40C4-8CC2-A905F5372F3E}"/>
              </a:ext>
            </a:extLst>
          </p:cNvPr>
          <p:cNvSpPr txBox="1"/>
          <p:nvPr/>
        </p:nvSpPr>
        <p:spPr>
          <a:xfrm>
            <a:off x="5706227" y="1520569"/>
            <a:ext cx="3185603" cy="22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ICON-CH2-EPS with </a:t>
            </a:r>
            <a:r>
              <a:rPr lang="en-GB" sz="1400" dirty="0">
                <a:solidFill>
                  <a:srgbClr val="6B8E23"/>
                </a:solidFill>
              </a:rPr>
              <a:t>reduced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32CD32"/>
                </a:solidFill>
              </a:rPr>
              <a:t>skipped</a:t>
            </a:r>
            <a:r>
              <a:rPr lang="en-GB" sz="1400" dirty="0"/>
              <a:t> model perturbations shows a smaller precipitation spread, similar to </a:t>
            </a:r>
            <a:r>
              <a:rPr lang="en-GB" sz="1400" dirty="0">
                <a:solidFill>
                  <a:srgbClr val="FF4500"/>
                </a:solidFill>
              </a:rPr>
              <a:t>COSMO-2E</a:t>
            </a:r>
            <a:endParaRPr lang="en-GB" sz="14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Reduced precipitation in the median, but still more than </a:t>
            </a:r>
            <a:r>
              <a:rPr lang="en-GB" sz="1400" dirty="0">
                <a:solidFill>
                  <a:srgbClr val="FF4500"/>
                </a:solidFill>
              </a:rPr>
              <a:t>COSMO-2E </a:t>
            </a:r>
            <a:r>
              <a:rPr lang="en-GB" sz="1400" dirty="0"/>
              <a:t>and </a:t>
            </a:r>
            <a:r>
              <a:rPr lang="en-GB" sz="1400" dirty="0" err="1">
                <a:solidFill>
                  <a:srgbClr val="002060"/>
                </a:solidFill>
              </a:rPr>
              <a:t>CombiPrecip</a:t>
            </a:r>
            <a:r>
              <a:rPr lang="en-GB" sz="1400" dirty="0">
                <a:solidFill>
                  <a:srgbClr val="002060"/>
                </a:solidFill>
              </a:rPr>
              <a:t> (CPCH)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809A88-1323-4148-80C3-C1A95B536AA2}"/>
              </a:ext>
            </a:extLst>
          </p:cNvPr>
          <p:cNvSpPr txBox="1"/>
          <p:nvPr/>
        </p:nvSpPr>
        <p:spPr>
          <a:xfrm>
            <a:off x="-49890" y="4913165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</p:spTree>
    <p:extLst>
      <p:ext uri="{BB962C8B-B14F-4D97-AF65-F5344CB8AC3E}">
        <p14:creationId xmlns:p14="http://schemas.microsoft.com/office/powerpoint/2010/main" val="1716061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80221" y="740549"/>
            <a:ext cx="7527926" cy="32560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forecast of 04.07.2024 12 UTC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Precipitation – </a:t>
            </a:r>
            <a:r>
              <a:rPr lang="en-GB" sz="2800" dirty="0" err="1"/>
              <a:t>Sihl</a:t>
            </a:r>
            <a:r>
              <a:rPr lang="en-GB" sz="2800" dirty="0"/>
              <a:t> catchment case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D8B63FD-BEC9-4755-A0CD-95C8FEF58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3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41211-8CA9-47A8-9E3F-3C7BD3781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9" y="1223373"/>
            <a:ext cx="5153847" cy="38403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FD89E7C-5DF1-4A2B-A927-C91027ABFED9}"/>
              </a:ext>
            </a:extLst>
          </p:cNvPr>
          <p:cNvSpPr txBox="1"/>
          <p:nvPr/>
        </p:nvSpPr>
        <p:spPr>
          <a:xfrm>
            <a:off x="5722646" y="1529304"/>
            <a:ext cx="3185603" cy="22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ICON-CH2-EPS with </a:t>
            </a:r>
            <a:r>
              <a:rPr lang="en-GB" sz="1400" dirty="0">
                <a:solidFill>
                  <a:srgbClr val="6B8E23"/>
                </a:solidFill>
              </a:rPr>
              <a:t>reduced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32CD32"/>
                </a:solidFill>
              </a:rPr>
              <a:t>skipped</a:t>
            </a:r>
            <a:r>
              <a:rPr lang="en-GB" sz="1400" dirty="0"/>
              <a:t> model perturbations shows a smaller precipitation spread, similar to </a:t>
            </a:r>
            <a:r>
              <a:rPr lang="en-GB" sz="1400" dirty="0">
                <a:solidFill>
                  <a:srgbClr val="FF4500"/>
                </a:solidFill>
              </a:rPr>
              <a:t>COSMO-2E</a:t>
            </a:r>
            <a:endParaRPr lang="en-GB" sz="14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Reduced precipitation in the median, but still more than </a:t>
            </a:r>
            <a:r>
              <a:rPr lang="en-GB" sz="1400" dirty="0">
                <a:solidFill>
                  <a:srgbClr val="FF4500"/>
                </a:solidFill>
              </a:rPr>
              <a:t>COSMO-2E </a:t>
            </a:r>
            <a:r>
              <a:rPr lang="en-GB" sz="1400" dirty="0"/>
              <a:t>and </a:t>
            </a:r>
            <a:r>
              <a:rPr lang="en-GB" sz="1400" dirty="0" err="1">
                <a:solidFill>
                  <a:srgbClr val="002060"/>
                </a:solidFill>
              </a:rPr>
              <a:t>CombiPrecip</a:t>
            </a:r>
            <a:r>
              <a:rPr lang="en-GB" sz="1400" dirty="0">
                <a:solidFill>
                  <a:srgbClr val="002060"/>
                </a:solidFill>
              </a:rPr>
              <a:t> (CPCH)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EC6A7DD-6E5B-4AEE-9A5D-629F3F37EBBB}"/>
              </a:ext>
            </a:extLst>
          </p:cNvPr>
          <p:cNvSpPr txBox="1"/>
          <p:nvPr/>
        </p:nvSpPr>
        <p:spPr>
          <a:xfrm>
            <a:off x="-49890" y="4913165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</p:spTree>
    <p:extLst>
      <p:ext uri="{BB962C8B-B14F-4D97-AF65-F5344CB8AC3E}">
        <p14:creationId xmlns:p14="http://schemas.microsoft.com/office/powerpoint/2010/main" val="41476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7424126" y="1913041"/>
          <a:ext cx="1529679" cy="148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126" y="1913041"/>
                        <a:ext cx="1529679" cy="1481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NWP forecasts in use at MeteoSwiss</a:t>
            </a:r>
          </a:p>
        </p:txBody>
      </p:sp>
      <p:sp>
        <p:nvSpPr>
          <p:cNvPr id="4" name="Titel 3"/>
          <p:cNvSpPr txBox="1">
            <a:spLocks/>
          </p:cNvSpPr>
          <p:nvPr/>
        </p:nvSpPr>
        <p:spPr>
          <a:xfrm>
            <a:off x="1186180" y="209462"/>
            <a:ext cx="7516008" cy="708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  <p:pic>
        <p:nvPicPr>
          <p:cNvPr id="26" name="Picture 28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581453" y="2191290"/>
            <a:ext cx="1796939" cy="12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8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461446" y="2071282"/>
            <a:ext cx="1796939" cy="12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337693" y="1951275"/>
            <a:ext cx="1796939" cy="12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36648" y="1397277"/>
            <a:ext cx="29351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ICON-CH1-EPS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33 hour forecasts, 8x per day </a:t>
            </a:r>
            <a:b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1.0 km grid size (convection permitting)</a:t>
            </a:r>
            <a:b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 ensemble members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035165" y="1394915"/>
            <a:ext cx="27028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ICON-CH2-EPS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5 day forecasts, 4x per day </a:t>
            </a:r>
            <a:b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2.1 km grid size (convection permitting) </a:t>
            </a:r>
            <a:b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21 ensemble members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871262" y="1366399"/>
            <a:ext cx="25547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  <a:defRPr/>
            </a:pPr>
            <a:r>
              <a:rPr lang="en-GB" sz="1000" dirty="0">
                <a:solidFill>
                  <a:srgbClr val="FF0000"/>
                </a:solidFill>
                <a:latin typeface="Arial" pitchFamily="34" charset="0"/>
              </a:rPr>
              <a:t>ECMWF IFS ENS </a:t>
            </a:r>
            <a:r>
              <a:rPr lang="en-GB" sz="1000" dirty="0">
                <a:latin typeface="Arial" pitchFamily="34" charset="0"/>
              </a:rPr>
              <a:t>15 days, 2x per day</a:t>
            </a:r>
            <a:br>
              <a:rPr lang="en-GB" sz="1000" dirty="0">
                <a:latin typeface="Arial" pitchFamily="34" charset="0"/>
              </a:rPr>
            </a:br>
            <a:r>
              <a:rPr lang="en-GB" sz="1000" dirty="0">
                <a:latin typeface="Arial" pitchFamily="34" charset="0"/>
              </a:rPr>
              <a:t>9 km / 0.1°</a:t>
            </a:r>
            <a:br>
              <a:rPr lang="en-GB" sz="1000" dirty="0">
                <a:latin typeface="Arial" pitchFamily="34" charset="0"/>
              </a:rPr>
            </a:br>
            <a:r>
              <a:rPr lang="en-GB" sz="1000" dirty="0">
                <a:latin typeface="Arial" pitchFamily="34" charset="0"/>
              </a:rPr>
              <a:t>51 ensemble members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671613" y="1913041"/>
          <a:ext cx="1529679" cy="148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Photo Editor Photo" r:id="rId7" imgW="4742857" imgH="4590476" progId="MSPhotoEd.3">
                  <p:embed/>
                </p:oleObj>
              </mc:Choice>
              <mc:Fallback>
                <p:oleObj name="Photo Editor Photo" r:id="rId7" imgW="4742857" imgH="4590476" progId="MSPhotoEd.3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613" y="1913041"/>
                        <a:ext cx="1529679" cy="1481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5919156" y="1913041"/>
          <a:ext cx="1529623" cy="147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Photo Editor Photo" r:id="rId8" imgW="4742857" imgH="4590476" progId="MSPhotoEd.3">
                  <p:embed/>
                </p:oleObj>
              </mc:Choice>
              <mc:Fallback>
                <p:oleObj name="Photo Editor Photo" r:id="rId8" imgW="4742857" imgH="4590476" progId="MSPhotoEd.3">
                  <p:embed/>
                  <p:pic>
                    <p:nvPicPr>
                      <p:cNvPr id="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156" y="1913041"/>
                        <a:ext cx="1529623" cy="1479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hevron 1"/>
          <p:cNvSpPr/>
          <p:nvPr/>
        </p:nvSpPr>
        <p:spPr bwMode="auto">
          <a:xfrm>
            <a:off x="387013" y="3572911"/>
            <a:ext cx="1991379" cy="402020"/>
          </a:xfrm>
          <a:prstGeom prst="chevron">
            <a:avLst/>
          </a:prstGeom>
          <a:solidFill>
            <a:schemeClr val="accent5">
              <a:lumMod val="90000"/>
            </a:schemeClr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33h / 45h</a:t>
            </a:r>
          </a:p>
        </p:txBody>
      </p:sp>
      <p:sp>
        <p:nvSpPr>
          <p:cNvPr id="35" name="Chevron 34"/>
          <p:cNvSpPr/>
          <p:nvPr/>
        </p:nvSpPr>
        <p:spPr bwMode="auto">
          <a:xfrm>
            <a:off x="382647" y="4085335"/>
            <a:ext cx="4787816" cy="402020"/>
          </a:xfrm>
          <a:prstGeom prst="chevron">
            <a:avLst/>
          </a:prstGeom>
          <a:solidFill>
            <a:schemeClr val="accent5">
              <a:lumMod val="90000"/>
            </a:schemeClr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120h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092491" y="921187"/>
            <a:ext cx="21448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Lateral boundary conditions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</a:rPr>
              <a:t>4x per day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0" name="Curved Down Arrow 39"/>
          <p:cNvSpPr/>
          <p:nvPr/>
        </p:nvSpPr>
        <p:spPr bwMode="auto">
          <a:xfrm flipH="1">
            <a:off x="3774201" y="875306"/>
            <a:ext cx="2846512" cy="488731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urved Down Arrow 40"/>
          <p:cNvSpPr/>
          <p:nvPr/>
        </p:nvSpPr>
        <p:spPr bwMode="auto">
          <a:xfrm flipH="1">
            <a:off x="1006453" y="859869"/>
            <a:ext cx="5614256" cy="50416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2" name="Picture 28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3373524" y="2191290"/>
            <a:ext cx="1796939" cy="12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8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3253517" y="2071282"/>
            <a:ext cx="1796939" cy="12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8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3129764" y="1951275"/>
            <a:ext cx="1796939" cy="12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hevron 35">
            <a:extLst>
              <a:ext uri="{FF2B5EF4-FFF2-40B4-BE49-F238E27FC236}">
                <a16:creationId xmlns:a16="http://schemas.microsoft.com/office/drawing/2014/main" id="{32109DA9-76B0-4002-95EC-C99564F380A6}"/>
              </a:ext>
            </a:extLst>
          </p:cNvPr>
          <p:cNvSpPr/>
          <p:nvPr/>
        </p:nvSpPr>
        <p:spPr bwMode="auto">
          <a:xfrm>
            <a:off x="387424" y="4587561"/>
            <a:ext cx="8566382" cy="402020"/>
          </a:xfrm>
          <a:prstGeom prst="chevron">
            <a:avLst/>
          </a:prstGeom>
          <a:solidFill>
            <a:schemeClr val="accent5">
              <a:lumMod val="90000"/>
            </a:schemeClr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36</a:t>
            </a:r>
            <a:r>
              <a:rPr kumimoji="0" lang="en-GB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0h</a:t>
            </a:r>
          </a:p>
        </p:txBody>
      </p:sp>
    </p:spTree>
    <p:extLst>
      <p:ext uri="{BB962C8B-B14F-4D97-AF65-F5344CB8AC3E}">
        <p14:creationId xmlns:p14="http://schemas.microsoft.com/office/powerpoint/2010/main" val="2340548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7610C-43C1-4F4D-B2FD-5E951E184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1080000"/>
            <a:ext cx="7527926" cy="3049939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Not a technical issue (interpolation, aggregation, workflow,..)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kern="0" dirty="0">
                <a:sym typeface="Wingdings" panose="05000000000000000000" pitchFamily="2" charset="2"/>
              </a:rPr>
              <a:t>ICON-CH2-EPS produces higher precipitation amounts and larger spread than COSMO-2E</a:t>
            </a:r>
            <a:endParaRPr lang="en-GB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Reduction of the model perturbations reduces the precipitation of the ICON-CH2-EPS members on average and the precipitation spread, and hence mitigates the precipitation issue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However, the ICON-CH2-EPS uncertainty forecasts for temperature, humidity and wind speed get worse (not shown)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Still unclear why model perturbations in ICON trigger more excessive precipitation than </a:t>
            </a:r>
            <a:r>
              <a:rPr lang="en-GB" sz="1600"/>
              <a:t>in </a:t>
            </a:r>
            <a:r>
              <a:rPr lang="en-GB" sz="1600">
                <a:sym typeface="Wingdings" panose="05000000000000000000" pitchFamily="2" charset="2"/>
              </a:rPr>
              <a:t>COSMO  investigations ongoing</a:t>
            </a:r>
            <a:endParaRPr lang="en-GB" sz="1600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38485-C6BF-442E-A728-80742871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Precipitation – </a:t>
            </a:r>
            <a:r>
              <a:rPr lang="en-GB" dirty="0"/>
              <a:t>Summary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CFA8CDA-4BD3-49D1-9A0A-7159B58DA2FC}"/>
              </a:ext>
            </a:extLst>
          </p:cNvPr>
          <p:cNvSpPr txBox="1"/>
          <p:nvPr/>
        </p:nvSpPr>
        <p:spPr>
          <a:xfrm>
            <a:off x="-49890" y="4913165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</p:spTree>
    <p:extLst>
      <p:ext uri="{BB962C8B-B14F-4D97-AF65-F5344CB8AC3E}">
        <p14:creationId xmlns:p14="http://schemas.microsoft.com/office/powerpoint/2010/main" val="1763161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7610C-43C1-4F4D-B2FD-5E951E184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6568" y="1080000"/>
            <a:ext cx="7527926" cy="3049939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</a:rPr>
              <a:t>We are operational 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… and happy with ICON!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ym typeface="Wingdings" panose="05000000000000000000" pitchFamily="2" charset="2"/>
              </a:rPr>
              <a:t>Note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all customers have in the </a:t>
            </a:r>
            <a:r>
              <a:rPr lang="en-GB" dirty="0" err="1">
                <a:sym typeface="Wingdings" panose="05000000000000000000" pitchFamily="2" charset="2"/>
              </a:rPr>
              <a:t>meatime</a:t>
            </a:r>
            <a:r>
              <a:rPr lang="en-GB" dirty="0">
                <a:sym typeface="Wingdings" panose="05000000000000000000" pitchFamily="2" charset="2"/>
              </a:rPr>
              <a:t> been migrated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COSMO will be switched off this Wednesday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38485-C6BF-442E-A728-80742871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ICON-22</a:t>
            </a:r>
            <a:r>
              <a:rPr lang="en-GB" sz="3200" dirty="0"/>
              <a:t> – </a:t>
            </a:r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3910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4919915" y="1028883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915" y="1028883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56974" y="965942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Photo Editor Photo" r:id="rId6" imgW="4742857" imgH="4590476" progId="MSPhotoEd.3">
                  <p:embed/>
                </p:oleObj>
              </mc:Choice>
              <mc:Fallback>
                <p:oleObj name="Photo Editor Photo" r:id="rId6" imgW="4742857" imgH="4590476" progId="MSPhotoEd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974" y="965942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792929" y="902526"/>
          <a:ext cx="1055649" cy="102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Photo Editor Photo" r:id="rId7" imgW="4742857" imgH="4590476" progId="MSPhotoEd.3">
                  <p:embed/>
                </p:oleObj>
              </mc:Choice>
              <mc:Fallback>
                <p:oleObj name="Photo Editor Photo" r:id="rId7" imgW="4742857" imgH="4590476" progId="MSPhotoEd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929" y="902526"/>
                        <a:ext cx="1055649" cy="102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8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507182" y="3261017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354782" y="3108617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137688" y="3261016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62004" y="3192591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85288" y="3108616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02076" y="3033971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832888" y="2956216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647285" y="895551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latin typeface="Arial" pitchFamily="34" charset="0"/>
              </a:rPr>
              <a:t>Lateral boundary conditions: IFS ENS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9 (18) km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4x per day</a:t>
            </a:r>
          </a:p>
        </p:txBody>
      </p:sp>
      <p:pic>
        <p:nvPicPr>
          <p:cNvPr id="19" name="Picture 28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202382" y="2956217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110076" y="2325459"/>
            <a:ext cx="3500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solidFill>
                  <a:srgbClr val="0000FF"/>
                </a:solidFill>
                <a:latin typeface="Arial" pitchFamily="34" charset="0"/>
              </a:rPr>
              <a:t>ICON-CH1-EPS</a:t>
            </a:r>
            <a:r>
              <a:rPr lang="en-GB" sz="1200" b="1" dirty="0">
                <a:latin typeface="Arial" pitchFamily="34" charset="0"/>
              </a:rPr>
              <a:t>: 33 hour forecasts, 8x per day 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1.0 km grid size (R19B08), 80L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11 ensemble members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4750301" y="2331944"/>
            <a:ext cx="3500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solidFill>
                  <a:srgbClr val="0000FF"/>
                </a:solidFill>
                <a:latin typeface="Arial" pitchFamily="34" charset="0"/>
              </a:rPr>
              <a:t>ICON-CH2-EPS</a:t>
            </a:r>
            <a:r>
              <a:rPr lang="en-GB" sz="1200" b="1" dirty="0">
                <a:latin typeface="Arial" pitchFamily="34" charset="0"/>
              </a:rPr>
              <a:t>: 5 day forecasts, 4x per day 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2.1 km grid size (R19B07), 80L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21 ensemble members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2382" y="1107956"/>
            <a:ext cx="2659449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Ensemble Data Assimilation: 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LETKF</a:t>
            </a:r>
          </a:p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40+1 members at 1.0 km grid size with ICON-CH1 setup (SPPT)</a:t>
            </a:r>
            <a:br>
              <a:rPr lang="en-GB" sz="1200" b="1" dirty="0">
                <a:latin typeface="Arial" pitchFamily="34" charset="0"/>
                <a:cs typeface="Arial" pitchFamily="34" charset="0"/>
              </a:rPr>
            </a:br>
            <a:r>
              <a:rPr lang="en-GB" sz="1200" b="1" dirty="0">
                <a:latin typeface="Arial" pitchFamily="34" charset="0"/>
                <a:cs typeface="Arial" pitchFamily="34" charset="0"/>
              </a:rPr>
              <a:t>hourly cycling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E7F2CBCA-3151-4349-B720-0D51B773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 System based on </a:t>
            </a:r>
          </a:p>
        </p:txBody>
      </p:sp>
      <p:pic>
        <p:nvPicPr>
          <p:cNvPr id="30" name="Picture 15">
            <a:extLst>
              <a:ext uri="{FF2B5EF4-FFF2-40B4-BE49-F238E27FC236}">
                <a16:creationId xmlns:a16="http://schemas.microsoft.com/office/drawing/2014/main" id="{D620F43E-4BD7-40E2-BA0D-346960546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273" y="188403"/>
            <a:ext cx="1320081" cy="51262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8986FE9-1050-4827-8329-388BEF29B0FA}"/>
              </a:ext>
            </a:extLst>
          </p:cNvPr>
          <p:cNvSpPr txBox="1"/>
          <p:nvPr/>
        </p:nvSpPr>
        <p:spPr>
          <a:xfrm>
            <a:off x="6264575" y="1879926"/>
            <a:ext cx="276040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CH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operational </a:t>
            </a:r>
            <a:r>
              <a:rPr lang="de-CH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</a:t>
            </a:r>
            <a:r>
              <a:rPr lang="de-CH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28 May 2024</a:t>
            </a:r>
            <a:endParaRPr lang="de-CH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D31D9C20-7A7A-4555-AA39-7EB094B17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922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Structure (spatial and temporal) better in ICON than COSMO (all parameters)</a:t>
            </a:r>
          </a:p>
          <a:p>
            <a:r>
              <a:rPr lang="en-GB" b="1" dirty="0">
                <a:solidFill>
                  <a:srgbClr val="00B050"/>
                </a:solidFill>
              </a:rPr>
              <a:t>Probabilities better in ICON than COSMO (all parameters)</a:t>
            </a:r>
          </a:p>
          <a:p>
            <a:r>
              <a:rPr lang="en-GB" dirty="0"/>
              <a:t>ICON has </a:t>
            </a:r>
            <a:r>
              <a:rPr lang="en-GB" b="1" dirty="0">
                <a:solidFill>
                  <a:schemeClr val="accent1"/>
                </a:solidFill>
              </a:rPr>
              <a:t>larger bias </a:t>
            </a:r>
            <a:r>
              <a:rPr lang="en-GB" dirty="0"/>
              <a:t>for (details on following slides)</a:t>
            </a:r>
          </a:p>
          <a:p>
            <a:pPr lvl="1"/>
            <a:r>
              <a:rPr lang="en-GB" dirty="0"/>
              <a:t>Temperature at valley stations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Global radiation at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valley stations</a:t>
            </a:r>
          </a:p>
          <a:p>
            <a:pPr lvl="1"/>
            <a:r>
              <a:rPr lang="en-GB" dirty="0"/>
              <a:t>Wind speed in complex topography</a:t>
            </a:r>
            <a:endParaRPr lang="en-GB" strike="sngStrike" dirty="0">
              <a:solidFill>
                <a:srgbClr val="0000FF"/>
              </a:solidFill>
            </a:endParaRP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00B050"/>
                </a:solidFill>
              </a:rPr>
              <a:t>Overall ICON-CH1/2-EPS is clearly better than COSMO-1/2E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summary ICON vs COSMO</a:t>
            </a:r>
            <a:endParaRPr lang="en-GB" strike="sngStrik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7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9AE04-3342-47F9-967B-C3FB971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54591-F9FB-4841-A3DE-2C8290B2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7"/>
          <a:stretch/>
        </p:blipFill>
        <p:spPr>
          <a:xfrm>
            <a:off x="1186180" y="893792"/>
            <a:ext cx="4877367" cy="3996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Sep/Oct/Nov 2023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797124-47F1-43E1-81A2-C1EB9796C6C9}"/>
              </a:ext>
            </a:extLst>
          </p:cNvPr>
          <p:cNvSpPr/>
          <p:nvPr/>
        </p:nvSpPr>
        <p:spPr bwMode="auto">
          <a:xfrm>
            <a:off x="1821426" y="818535"/>
            <a:ext cx="2182761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B388311-3CF8-48C9-845A-5B5B23F489B0}"/>
              </a:ext>
            </a:extLst>
          </p:cNvPr>
          <p:cNvSpPr/>
          <p:nvPr/>
        </p:nvSpPr>
        <p:spPr bwMode="auto">
          <a:xfrm>
            <a:off x="3854247" y="816080"/>
            <a:ext cx="2278627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9AE04-3342-47F9-967B-C3FB971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Dec/Jan/Feb 2023/24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DABA4A-D175-4949-942A-67C2A376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32" y="893792"/>
            <a:ext cx="4903066" cy="3996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A3E6973-86DD-40F8-A644-DDDAC4980C58}"/>
              </a:ext>
            </a:extLst>
          </p:cNvPr>
          <p:cNvSpPr/>
          <p:nvPr/>
        </p:nvSpPr>
        <p:spPr bwMode="auto">
          <a:xfrm>
            <a:off x="1821426" y="818535"/>
            <a:ext cx="2197509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939F03-8938-4A43-88AD-6C6F7B0A97FE}"/>
              </a:ext>
            </a:extLst>
          </p:cNvPr>
          <p:cNvSpPr/>
          <p:nvPr/>
        </p:nvSpPr>
        <p:spPr bwMode="auto">
          <a:xfrm>
            <a:off x="3893574" y="816080"/>
            <a:ext cx="2254048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0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C6DD195-7DE2-441A-ADDF-2034AA6FE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54"/>
          <a:stretch/>
        </p:blipFill>
        <p:spPr>
          <a:xfrm>
            <a:off x="1157152" y="815335"/>
            <a:ext cx="4946255" cy="41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D9AE04-3342-47F9-967B-C3FB971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A3E6973-86DD-40F8-A644-DDDAC4980C58}"/>
              </a:ext>
            </a:extLst>
          </p:cNvPr>
          <p:cNvSpPr/>
          <p:nvPr/>
        </p:nvSpPr>
        <p:spPr bwMode="auto">
          <a:xfrm>
            <a:off x="1821426" y="818535"/>
            <a:ext cx="2197509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939F03-8938-4A43-88AD-6C6F7B0A97FE}"/>
              </a:ext>
            </a:extLst>
          </p:cNvPr>
          <p:cNvSpPr/>
          <p:nvPr/>
        </p:nvSpPr>
        <p:spPr bwMode="auto">
          <a:xfrm>
            <a:off x="3893574" y="816080"/>
            <a:ext cx="2254048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theme/theme1.xml><?xml version="1.0" encoding="utf-8"?>
<a:theme xmlns:a="http://schemas.openxmlformats.org/drawingml/2006/main" name="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1458</Words>
  <Application>Microsoft Office PowerPoint</Application>
  <PresentationFormat>Bildschirmpräsentation (16:9)</PresentationFormat>
  <Paragraphs>225</Paragraphs>
  <Slides>32</Slides>
  <Notes>5</Notes>
  <HiddenSlides>9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Roboto Light</vt:lpstr>
      <vt:lpstr>Symbol</vt:lpstr>
      <vt:lpstr>Times</vt:lpstr>
      <vt:lpstr>Times New Roman</vt:lpstr>
      <vt:lpstr>Wingdings</vt:lpstr>
      <vt:lpstr>en_Format_16-9</vt:lpstr>
      <vt:lpstr>1_en_Format_16-9</vt:lpstr>
      <vt:lpstr>Photo Editor Photo</vt:lpstr>
      <vt:lpstr>The new operational ICON ensembles of MeteoSwiss</vt:lpstr>
      <vt:lpstr>PowerPoint-Präsentation</vt:lpstr>
      <vt:lpstr>NWP forecasts in use at MeteoSwiss</vt:lpstr>
      <vt:lpstr>Forecasting System based on </vt:lpstr>
      <vt:lpstr>PowerPoint-Präsentation</vt:lpstr>
      <vt:lpstr>Verification summary ICON vs COSMO</vt:lpstr>
      <vt:lpstr>Verification ICON-CH1-EPS surface variables</vt:lpstr>
      <vt:lpstr>Verification ICON-CH1-EPS surface variables</vt:lpstr>
      <vt:lpstr>Verification ICON-CH1-EPS surface variables</vt:lpstr>
      <vt:lpstr>Development MOQUAS ICON vs COSMO </vt:lpstr>
      <vt:lpstr>ICON: Most severe deficiencies</vt:lpstr>
      <vt:lpstr>Verification domains (T2m, rainy winter)</vt:lpstr>
      <vt:lpstr>T2m in valleys</vt:lpstr>
      <vt:lpstr>Dewpoint over Swiss Plateau</vt:lpstr>
      <vt:lpstr>Global radiation over Swiss Plateau</vt:lpstr>
      <vt:lpstr>ICON-CH2 vs ICON-D2, Dichotomous</vt:lpstr>
      <vt:lpstr>ICON-CH2 vs ICON-D2, Continuous</vt:lpstr>
      <vt:lpstr>Precipitation over Switzerland</vt:lpstr>
      <vt:lpstr>PowerPoint-Präsentation</vt:lpstr>
      <vt:lpstr>Our current headache problem </vt:lpstr>
      <vt:lpstr>Precipitation: spread vs skill</vt:lpstr>
      <vt:lpstr>Ensemble Verification 2 km</vt:lpstr>
      <vt:lpstr>Precipitation – comparison of ICON to COSMO</vt:lpstr>
      <vt:lpstr>Precipitation – comparison of ICON to COSMO</vt:lpstr>
      <vt:lpstr>Precipitation – potential explanations</vt:lpstr>
      <vt:lpstr>Precipitation – ICON experiments, 01-13 Jul 2024</vt:lpstr>
      <vt:lpstr>Precipitation – ICON experiments, 01-13 Jul 2024</vt:lpstr>
      <vt:lpstr>Precipitation – Rhine catchment case</vt:lpstr>
      <vt:lpstr>Precipitation – Sihl catchment case</vt:lpstr>
      <vt:lpstr>Precipitation – Summary</vt:lpstr>
      <vt:lpstr>ICON-22 – Summary</vt:lpstr>
      <vt:lpstr>PowerPoint-Präsentation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Arpagaus Marco</dc:creator>
  <cp:lastModifiedBy>Arpagaus Marco</cp:lastModifiedBy>
  <cp:revision>79</cp:revision>
  <cp:lastPrinted>2016-02-16T15:38:09Z</cp:lastPrinted>
  <dcterms:created xsi:type="dcterms:W3CDTF">2018-04-01T10:31:41Z</dcterms:created>
  <dcterms:modified xsi:type="dcterms:W3CDTF">2024-09-01T22:24:42Z</dcterms:modified>
</cp:coreProperties>
</file>