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454" r:id="rId2"/>
    <p:sldId id="402" r:id="rId3"/>
    <p:sldId id="558" r:id="rId4"/>
    <p:sldId id="545" r:id="rId5"/>
    <p:sldId id="546" r:id="rId6"/>
    <p:sldId id="547" r:id="rId7"/>
    <p:sldId id="554" r:id="rId8"/>
    <p:sldId id="557" r:id="rId9"/>
    <p:sldId id="553" r:id="rId10"/>
    <p:sldId id="505" r:id="rId11"/>
    <p:sldId id="564" r:id="rId12"/>
    <p:sldId id="559" r:id="rId13"/>
    <p:sldId id="560" r:id="rId14"/>
    <p:sldId id="563" r:id="rId15"/>
    <p:sldId id="565" r:id="rId16"/>
    <p:sldId id="538" r:id="rId17"/>
    <p:sldId id="506" r:id="rId18"/>
    <p:sldId id="571" r:id="rId19"/>
    <p:sldId id="507" r:id="rId20"/>
    <p:sldId id="527" r:id="rId21"/>
    <p:sldId id="526" r:id="rId22"/>
    <p:sldId id="566" r:id="rId23"/>
    <p:sldId id="570" r:id="rId24"/>
    <p:sldId id="552" r:id="rId25"/>
    <p:sldId id="567" r:id="rId26"/>
    <p:sldId id="568" r:id="rId27"/>
    <p:sldId id="569" r:id="rId28"/>
    <p:sldId id="481" r:id="rId29"/>
    <p:sldId id="363" r:id="rId30"/>
  </p:sldIdLst>
  <p:sldSz cx="12192000" cy="6858000"/>
  <p:notesSz cx="6797675" cy="9926638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86" userDrawn="1">
          <p15:clr>
            <a:srgbClr val="A4A3A4"/>
          </p15:clr>
        </p15:guide>
        <p15:guide id="2" orient="horz" pos="1344" userDrawn="1">
          <p15:clr>
            <a:srgbClr val="A4A3A4"/>
          </p15:clr>
        </p15:guide>
        <p15:guide id="3" orient="horz" pos="890" userDrawn="1">
          <p15:clr>
            <a:srgbClr val="A4A3A4"/>
          </p15:clr>
        </p15:guide>
        <p15:guide id="4" orient="horz" pos="3929" userDrawn="1">
          <p15:clr>
            <a:srgbClr val="A4A3A4"/>
          </p15:clr>
        </p15:guide>
        <p15:guide id="5" orient="horz" pos="4294" userDrawn="1">
          <p15:clr>
            <a:srgbClr val="A4A3A4"/>
          </p15:clr>
        </p15:guide>
        <p15:guide id="6" orient="horz" pos="959" userDrawn="1">
          <p15:clr>
            <a:srgbClr val="A4A3A4"/>
          </p15:clr>
        </p15:guide>
        <p15:guide id="7" orient="horz" pos="3347" userDrawn="1">
          <p15:clr>
            <a:srgbClr val="A4A3A4"/>
          </p15:clr>
        </p15:guide>
        <p15:guide id="8" orient="horz" pos="4087" userDrawn="1">
          <p15:clr>
            <a:srgbClr val="A4A3A4"/>
          </p15:clr>
        </p15:guide>
        <p15:guide id="9" pos="3840" userDrawn="1">
          <p15:clr>
            <a:srgbClr val="A4A3A4"/>
          </p15:clr>
        </p15:guide>
        <p15:guide id="10" pos="393" userDrawn="1">
          <p15:clr>
            <a:srgbClr val="A4A3A4"/>
          </p15:clr>
        </p15:guide>
        <p15:guide id="11" pos="7315" userDrawn="1">
          <p15:clr>
            <a:srgbClr val="A4A3A4"/>
          </p15:clr>
        </p15:guide>
        <p15:guide id="12" pos="7019" userDrawn="1">
          <p15:clr>
            <a:srgbClr val="A4A3A4"/>
          </p15:clr>
        </p15:guide>
        <p15:guide id="13" pos="75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E62A04"/>
    <a:srgbClr val="FC684A"/>
    <a:srgbClr val="030509"/>
    <a:srgbClr val="0000FF"/>
    <a:srgbClr val="0099FF"/>
    <a:srgbClr val="00FF00"/>
    <a:srgbClr val="0066FF"/>
    <a:srgbClr val="6666FF"/>
    <a:srgbClr val="33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7853C-536D-4A76-A0AE-DD22124D55A5}" styleName="Designformatvorlage 1 - Akz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Designformatvorlage 1 - Akz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C2FFA5D-87B4-456A-9821-1D502468CF0F}" styleName="Designformatvorlage 1 - Akz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1FECB4D8-DB02-4DC6-A0A2-4F2EBAE1DC90}" styleName="Mittlere Formatvorlage 1 - Akz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9DCAF9ED-07DC-4A11-8D7F-57B35C25682E}" styleName="Mittlere Formatvorlage 1 - Akz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93D81CF-94F2-401A-BA57-92F5A7B2D0C5}" styleName="Mittlere Formatvorlag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F2DE63D5-997A-4646-A377-4702673A728D}" styleName="Helle Formatvorlage 2 - Akz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D27102A9-8310-4765-A935-A1911B00CA55}" styleName="Helle Formatvorlage 1 - Akz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7292A2E-F333-43FB-9621-5CBBE7FDCDCB}" styleName="Helle Formatvorlage 2 - Akz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0505E3EF-67EA-436B-97B2-0124C06EBD24}" styleName="Mittlere Formatvorlage 4 - Akz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EB344D84-9AFB-497E-A393-DC336BA19D2E}" styleName="Mittlere Formatvorlage 3 - Akz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A107856-5554-42FB-B03E-39F5DBC370BA}" styleName="Mittlere Formatvorlage 4 - Akz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9631B5-78F2-41C9-869B-9F39066F8104}" styleName="Mittlere Formatvorlage 3 - Akz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C083E6E3-FA7D-4D7B-A595-EF9225AFEA82}" styleName="Helle Formatvorlage 1 - Akz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C4B1156A-380E-4F78-BDF5-A606A8083BF9}" styleName="Mittlere Formatvorlage 4 - Akz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306799F8-075E-4A3A-A7F6-7FBC6576F1A4}" styleName="Designformatvorlage 2 - Akz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8799B23B-EC83-4686-B30A-512413B5E67A}" styleName="Helle Formatvorlage 3 - Akz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D03447BB-5D67-496B-8E87-E561075AD55C}" styleName="Dunkle Formatvorlage 1 - Akz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73" autoAdjust="0"/>
    <p:restoredTop sz="96404" autoAdjust="0"/>
  </p:normalViewPr>
  <p:slideViewPr>
    <p:cSldViewPr>
      <p:cViewPr varScale="1">
        <p:scale>
          <a:sx n="70" d="100"/>
          <a:sy n="70" d="100"/>
        </p:scale>
        <p:origin x="834" y="66"/>
      </p:cViewPr>
      <p:guideLst>
        <p:guide orient="horz" pos="686"/>
        <p:guide orient="horz" pos="1344"/>
        <p:guide orient="horz" pos="890"/>
        <p:guide orient="horz" pos="3929"/>
        <p:guide orient="horz" pos="4294"/>
        <p:guide orient="horz" pos="959"/>
        <p:guide orient="horz" pos="3347"/>
        <p:guide orient="horz" pos="4087"/>
        <p:guide pos="3840"/>
        <p:guide pos="393"/>
        <p:guide pos="7315"/>
        <p:guide pos="7019"/>
        <p:guide pos="75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>
      <p:cViewPr varScale="1">
        <p:scale>
          <a:sx n="68" d="100"/>
          <a:sy n="68" d="100"/>
        </p:scale>
        <p:origin x="-2136" y="-96"/>
      </p:cViewPr>
      <p:guideLst>
        <p:guide orient="horz" pos="3127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8902" cy="4942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998" tIns="45500" rIns="90998" bIns="45500" numCol="1" anchor="t" anchorCtr="0" compatLnSpc="1">
            <a:prstTxWarp prst="textNoShape">
              <a:avLst/>
            </a:prstTxWarp>
          </a:bodyPr>
          <a:lstStyle>
            <a:lvl1pPr defTabSz="908251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7253" y="0"/>
            <a:ext cx="2948902" cy="4942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998" tIns="45500" rIns="90998" bIns="45500" numCol="1" anchor="t" anchorCtr="0" compatLnSpc="1">
            <a:prstTxWarp prst="textNoShape">
              <a:avLst/>
            </a:prstTxWarp>
          </a:bodyPr>
          <a:lstStyle>
            <a:lvl1pPr algn="r" defTabSz="908251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65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0845"/>
            <a:ext cx="2948902" cy="4942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998" tIns="45500" rIns="90998" bIns="45500" numCol="1" anchor="b" anchorCtr="0" compatLnSpc="1">
            <a:prstTxWarp prst="textNoShape">
              <a:avLst/>
            </a:prstTxWarp>
          </a:bodyPr>
          <a:lstStyle>
            <a:lvl1pPr defTabSz="908251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65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7253" y="9430845"/>
            <a:ext cx="2948902" cy="4942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998" tIns="45500" rIns="90998" bIns="45500" numCol="1" anchor="b" anchorCtr="0" compatLnSpc="1">
            <a:prstTxWarp prst="textNoShape">
              <a:avLst/>
            </a:prstTxWarp>
          </a:bodyPr>
          <a:lstStyle>
            <a:lvl1pPr algn="r" defTabSz="908251">
              <a:defRPr sz="1200"/>
            </a:lvl1pPr>
          </a:lstStyle>
          <a:p>
            <a:pPr>
              <a:defRPr/>
            </a:pPr>
            <a:fld id="{EEBADD61-593A-4B18-B1AC-C75BC5583401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995724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8902" cy="466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998" tIns="45500" rIns="90998" bIns="45500" numCol="1" anchor="t" anchorCtr="0" compatLnSpc="1">
            <a:prstTxWarp prst="textNoShape">
              <a:avLst/>
            </a:prstTxWarp>
          </a:bodyPr>
          <a:lstStyle>
            <a:lvl1pPr defTabSz="90825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8773" y="0"/>
            <a:ext cx="2948902" cy="466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998" tIns="45500" rIns="90998" bIns="45500" numCol="1" anchor="t" anchorCtr="0" compatLnSpc="1">
            <a:prstTxWarp prst="textNoShape">
              <a:avLst/>
            </a:prstTxWarp>
          </a:bodyPr>
          <a:lstStyle>
            <a:lvl1pPr algn="r" defTabSz="90825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94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53988" y="779463"/>
            <a:ext cx="6492875" cy="36528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8992" y="4746988"/>
            <a:ext cx="4979692" cy="44298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998" tIns="45500" rIns="90998" bIns="455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Klicken Sie, um die Formate des Vorlagentextes zu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12369"/>
            <a:ext cx="2948902" cy="545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998" tIns="45500" rIns="90998" bIns="45500" numCol="1" anchor="b" anchorCtr="0" compatLnSpc="1">
            <a:prstTxWarp prst="textNoShape">
              <a:avLst/>
            </a:prstTxWarp>
          </a:bodyPr>
          <a:lstStyle>
            <a:lvl1pPr defTabSz="90825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8773" y="9412369"/>
            <a:ext cx="2948902" cy="545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998" tIns="45500" rIns="90998" bIns="45500" numCol="1" anchor="b" anchorCtr="0" compatLnSpc="1">
            <a:prstTxWarp prst="textNoShape">
              <a:avLst/>
            </a:prstTxWarp>
          </a:bodyPr>
          <a:lstStyle>
            <a:lvl1pPr algn="r" defTabSz="90825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72632AB7-3175-4400-B513-A1A1ECAB1F8E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6677470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13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413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413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413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413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413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413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413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413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BA5321F-F3E0-4F24-9A10-AF41344EC5D5}" type="slidenum">
              <a:rPr lang="de-DE" altLang="de-DE" smtClean="0">
                <a:latin typeface="Times New Roman" pitchFamily="18" charset="0"/>
              </a:rPr>
              <a:pPr eaLnBrk="1" hangingPunct="1">
                <a:spcBef>
                  <a:spcPct val="0"/>
                </a:spcBef>
              </a:pPr>
              <a:t>1</a:t>
            </a:fld>
            <a:endParaRPr lang="de-DE" altLang="de-DE">
              <a:latin typeface="Times New Roman" pitchFamily="18" charset="0"/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9325" y="4894263"/>
            <a:ext cx="5200650" cy="4568825"/>
          </a:xfrm>
          <a:noFill/>
        </p:spPr>
        <p:txBody>
          <a:bodyPr/>
          <a:lstStyle/>
          <a:p>
            <a:pPr eaLnBrk="1" hangingPunct="1"/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31194607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19"/>
          <p:cNvSpPr>
            <a:spLocks noChangeShapeType="1"/>
          </p:cNvSpPr>
          <p:nvPr userDrawn="1"/>
        </p:nvSpPr>
        <p:spPr bwMode="auto">
          <a:xfrm>
            <a:off x="0" y="908050"/>
            <a:ext cx="12192000" cy="0"/>
          </a:xfrm>
          <a:prstGeom prst="line">
            <a:avLst/>
          </a:prstGeom>
          <a:noFill/>
          <a:ln w="2222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5605" name="Rectangle 5"/>
          <p:cNvSpPr>
            <a:spLocks noGrp="1" noChangeArrowheads="1"/>
          </p:cNvSpPr>
          <p:nvPr>
            <p:ph type="ctrTitle"/>
          </p:nvPr>
        </p:nvSpPr>
        <p:spPr>
          <a:xfrm>
            <a:off x="431801" y="2492376"/>
            <a:ext cx="10943167" cy="1871663"/>
          </a:xfrm>
        </p:spPr>
        <p:txBody>
          <a:bodyPr anchor="t"/>
          <a:lstStyle>
            <a:lvl1pPr algn="ctr">
              <a:defRPr>
                <a:solidFill>
                  <a:schemeClr val="tx1"/>
                </a:solidFill>
                <a:latin typeface="Arial Black" pitchFamily="34" charset="0"/>
              </a:defRPr>
            </a:lvl1pPr>
          </a:lstStyle>
          <a:p>
            <a:pPr lvl="0"/>
            <a:r>
              <a:rPr lang="de-DE" noProof="0"/>
              <a:t>Titelmasterformat bearbeiten</a:t>
            </a:r>
          </a:p>
        </p:txBody>
      </p:sp>
      <p:sp>
        <p:nvSpPr>
          <p:cNvPr id="25612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431801" y="4797426"/>
            <a:ext cx="10943167" cy="519113"/>
          </a:xfrm>
        </p:spPr>
        <p:txBody>
          <a:bodyPr lIns="91440" tIns="45720" rIns="91440" bIns="45720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de-DE" noProof="0"/>
              <a:t>Formatvorlage des Untertitelmasters durch Klicken bearbeiten</a:t>
            </a:r>
          </a:p>
        </p:txBody>
      </p:sp>
      <p:pic>
        <p:nvPicPr>
          <p:cNvPr id="2" name="Grafik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360000" y="144000"/>
            <a:ext cx="2592000" cy="634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887444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 hasCustomPrompt="1"/>
          </p:nvPr>
        </p:nvSpPr>
        <p:spPr>
          <a:xfrm>
            <a:off x="2644461" y="357966"/>
            <a:ext cx="6988001" cy="480132"/>
          </a:xfrm>
        </p:spPr>
        <p:txBody>
          <a:bodyPr lIns="0" rIns="0"/>
          <a:lstStyle>
            <a:lvl1pPr>
              <a:defRPr sz="3467"/>
            </a:lvl1pPr>
          </a:lstStyle>
          <a:p>
            <a:r>
              <a:rPr lang="de-DE" dirty="0"/>
              <a:t>Title</a:t>
            </a:r>
          </a:p>
        </p:txBody>
      </p:sp>
      <p:sp>
        <p:nvSpPr>
          <p:cNvPr id="10" name="Textplatzhalter 3">
            <a:extLst>
              <a:ext uri="{FF2B5EF4-FFF2-40B4-BE49-F238E27FC236}">
                <a16:creationId xmlns:a16="http://schemas.microsoft.com/office/drawing/2014/main" id="{EDEADF70-4E7F-44AD-8B0E-DB27ABF8A8D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04184" y="1284919"/>
            <a:ext cx="11695816" cy="4734984"/>
          </a:xfrm>
          <a:prstGeom prst="rect">
            <a:avLst/>
          </a:prstGeom>
        </p:spPr>
        <p:txBody>
          <a:bodyPr lIns="0" tIns="0"/>
          <a:lstStyle>
            <a:lvl1pPr marL="304792" indent="-304792">
              <a:lnSpc>
                <a:spcPct val="100000"/>
              </a:lnSpc>
              <a:spcBef>
                <a:spcPts val="800"/>
              </a:spcBef>
              <a:buClr>
                <a:srgbClr val="2D4B9B"/>
              </a:buClr>
              <a:buFont typeface="Arial" panose="020B0604020202020204" pitchFamily="34" charset="0"/>
              <a:buChar char="■"/>
              <a:defRPr sz="2133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377" indent="-304792">
              <a:lnSpc>
                <a:spcPct val="100000"/>
              </a:lnSpc>
              <a:spcBef>
                <a:spcPts val="800"/>
              </a:spcBef>
              <a:buClr>
                <a:srgbClr val="2D4B9B"/>
              </a:buClr>
              <a:buFont typeface="Arial" panose="020B0604020202020204" pitchFamily="34" charset="0"/>
              <a:buChar char="■"/>
              <a:defRPr sz="2133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523962" indent="-304792">
              <a:lnSpc>
                <a:spcPct val="100000"/>
              </a:lnSpc>
              <a:spcBef>
                <a:spcPts val="800"/>
              </a:spcBef>
              <a:buClr>
                <a:srgbClr val="2D4B9B"/>
              </a:buClr>
              <a:buFont typeface="Arial" panose="020B0604020202020204" pitchFamily="34" charset="0"/>
              <a:buChar char="■"/>
              <a:defRPr sz="2133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2133547" indent="-304792">
              <a:lnSpc>
                <a:spcPct val="100000"/>
              </a:lnSpc>
              <a:spcBef>
                <a:spcPts val="800"/>
              </a:spcBef>
              <a:buClr>
                <a:srgbClr val="2D4B9B"/>
              </a:buClr>
              <a:buFont typeface="Arial" panose="020B0604020202020204" pitchFamily="34" charset="0"/>
              <a:buChar char="■"/>
              <a:defRPr sz="2133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743131" indent="-304792">
              <a:lnSpc>
                <a:spcPct val="100000"/>
              </a:lnSpc>
              <a:spcBef>
                <a:spcPts val="800"/>
              </a:spcBef>
              <a:buClr>
                <a:srgbClr val="2D4B9B"/>
              </a:buClr>
              <a:buFont typeface="Arial" panose="020B0604020202020204" pitchFamily="34" charset="0"/>
              <a:buChar char="■"/>
              <a:defRPr sz="2133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11" name="Fußzeilenplatzhalter">
            <a:extLst>
              <a:ext uri="{FF2B5EF4-FFF2-40B4-BE49-F238E27FC236}">
                <a16:creationId xmlns:a16="http://schemas.microsoft.com/office/drawing/2014/main" id="{5A2FDF6C-2083-4008-9051-FD66E28615EF}"/>
              </a:ext>
            </a:extLst>
          </p:cNvPr>
          <p:cNvSpPr txBox="1">
            <a:spLocks/>
          </p:cNvSpPr>
          <p:nvPr userDrawn="1"/>
        </p:nvSpPr>
        <p:spPr>
          <a:xfrm>
            <a:off x="4056334" y="6283633"/>
            <a:ext cx="7385751" cy="366183"/>
          </a:xfrm>
          <a:prstGeom prst="rect">
            <a:avLst/>
          </a:prstGeom>
        </p:spPr>
        <p:txBody>
          <a:bodyPr vert="horz" lIns="121920" tIns="19200" rIns="121920" bIns="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333" dirty="0">
                <a:solidFill>
                  <a:srgbClr val="2D4B9B"/>
                </a:solidFill>
                <a:latin typeface="Arial"/>
              </a:rPr>
              <a:t>Daniel Rieger :: DWD –</a:t>
            </a:r>
            <a:r>
              <a:rPr lang="de-DE" sz="1333" baseline="0" dirty="0">
                <a:solidFill>
                  <a:srgbClr val="2D4B9B"/>
                </a:solidFill>
                <a:latin typeface="Arial"/>
              </a:rPr>
              <a:t> 09</a:t>
            </a:r>
            <a:r>
              <a:rPr lang="de-DE" sz="1333" dirty="0">
                <a:solidFill>
                  <a:srgbClr val="2D4B9B"/>
                </a:solidFill>
                <a:latin typeface="Arial"/>
              </a:rPr>
              <a:t>/2023</a:t>
            </a:r>
          </a:p>
        </p:txBody>
      </p:sp>
      <p:sp>
        <p:nvSpPr>
          <p:cNvPr id="12" name="Foliennummernplatzhalter">
            <a:extLst>
              <a:ext uri="{FF2B5EF4-FFF2-40B4-BE49-F238E27FC236}">
                <a16:creationId xmlns:a16="http://schemas.microsoft.com/office/drawing/2014/main" id="{2824AA63-4A9A-4856-A4B5-9CA69AC6966D}"/>
              </a:ext>
            </a:extLst>
          </p:cNvPr>
          <p:cNvSpPr txBox="1">
            <a:spLocks/>
          </p:cNvSpPr>
          <p:nvPr userDrawn="1"/>
        </p:nvSpPr>
        <p:spPr>
          <a:xfrm>
            <a:off x="11302200" y="6283633"/>
            <a:ext cx="697800" cy="366183"/>
          </a:xfrm>
          <a:prstGeom prst="rect">
            <a:avLst/>
          </a:prstGeom>
        </p:spPr>
        <p:txBody>
          <a:bodyPr vert="horz" lIns="121920" tIns="19200" rIns="0" bIns="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558FC84-22FA-4F5E-86B7-A7761BE44B02}" type="slidenum">
              <a:rPr lang="de-DE" sz="1333" smtClean="0">
                <a:solidFill>
                  <a:srgbClr val="2D4B9B"/>
                </a:solidFill>
                <a:latin typeface="Arial"/>
              </a:rPr>
              <a:pPr/>
              <a:t>‹Nr.›</a:t>
            </a:fld>
            <a:endParaRPr lang="de-DE" sz="1333" dirty="0">
              <a:solidFill>
                <a:srgbClr val="2D4B9B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85721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 hasCustomPrompt="1"/>
          </p:nvPr>
        </p:nvSpPr>
        <p:spPr>
          <a:xfrm>
            <a:off x="2644461" y="357966"/>
            <a:ext cx="6988001" cy="480132"/>
          </a:xfrm>
        </p:spPr>
        <p:txBody>
          <a:bodyPr lIns="0" rIns="0"/>
          <a:lstStyle>
            <a:lvl1pPr>
              <a:defRPr sz="3467"/>
            </a:lvl1pPr>
          </a:lstStyle>
          <a:p>
            <a:r>
              <a:rPr lang="de-DE" dirty="0"/>
              <a:t>Title</a:t>
            </a:r>
          </a:p>
        </p:txBody>
      </p:sp>
      <p:sp>
        <p:nvSpPr>
          <p:cNvPr id="10" name="Textplatzhalter 3">
            <a:extLst>
              <a:ext uri="{FF2B5EF4-FFF2-40B4-BE49-F238E27FC236}">
                <a16:creationId xmlns:a16="http://schemas.microsoft.com/office/drawing/2014/main" id="{EDEADF70-4E7F-44AD-8B0E-DB27ABF8A8D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04184" y="1284919"/>
            <a:ext cx="11695816" cy="4734984"/>
          </a:xfrm>
          <a:prstGeom prst="rect">
            <a:avLst/>
          </a:prstGeom>
        </p:spPr>
        <p:txBody>
          <a:bodyPr lIns="0" tIns="0"/>
          <a:lstStyle>
            <a:lvl1pPr marL="304792" indent="-304792">
              <a:lnSpc>
                <a:spcPct val="100000"/>
              </a:lnSpc>
              <a:spcBef>
                <a:spcPts val="800"/>
              </a:spcBef>
              <a:buClr>
                <a:srgbClr val="2D4B9B"/>
              </a:buClr>
              <a:buFont typeface="Arial" panose="020B0604020202020204" pitchFamily="34" charset="0"/>
              <a:buChar char="■"/>
              <a:defRPr sz="2133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377" indent="-304792">
              <a:lnSpc>
                <a:spcPct val="100000"/>
              </a:lnSpc>
              <a:spcBef>
                <a:spcPts val="800"/>
              </a:spcBef>
              <a:buClr>
                <a:srgbClr val="2D4B9B"/>
              </a:buClr>
              <a:buFont typeface="Arial" panose="020B0604020202020204" pitchFamily="34" charset="0"/>
              <a:buChar char="■"/>
              <a:defRPr sz="2133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523962" indent="-304792">
              <a:lnSpc>
                <a:spcPct val="100000"/>
              </a:lnSpc>
              <a:spcBef>
                <a:spcPts val="800"/>
              </a:spcBef>
              <a:buClr>
                <a:srgbClr val="2D4B9B"/>
              </a:buClr>
              <a:buFont typeface="Arial" panose="020B0604020202020204" pitchFamily="34" charset="0"/>
              <a:buChar char="■"/>
              <a:defRPr sz="2133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2133547" indent="-304792">
              <a:lnSpc>
                <a:spcPct val="100000"/>
              </a:lnSpc>
              <a:spcBef>
                <a:spcPts val="800"/>
              </a:spcBef>
              <a:buClr>
                <a:srgbClr val="2D4B9B"/>
              </a:buClr>
              <a:buFont typeface="Arial" panose="020B0604020202020204" pitchFamily="34" charset="0"/>
              <a:buChar char="■"/>
              <a:defRPr sz="2133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743131" indent="-304792">
              <a:lnSpc>
                <a:spcPct val="100000"/>
              </a:lnSpc>
              <a:spcBef>
                <a:spcPts val="800"/>
              </a:spcBef>
              <a:buClr>
                <a:srgbClr val="2D4B9B"/>
              </a:buClr>
              <a:buFont typeface="Arial" panose="020B0604020202020204" pitchFamily="34" charset="0"/>
              <a:buChar char="■"/>
              <a:defRPr sz="2133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11" name="Fußzeilenplatzhalter">
            <a:extLst>
              <a:ext uri="{FF2B5EF4-FFF2-40B4-BE49-F238E27FC236}">
                <a16:creationId xmlns:a16="http://schemas.microsoft.com/office/drawing/2014/main" id="{5A2FDF6C-2083-4008-9051-FD66E28615EF}"/>
              </a:ext>
            </a:extLst>
          </p:cNvPr>
          <p:cNvSpPr txBox="1">
            <a:spLocks/>
          </p:cNvSpPr>
          <p:nvPr userDrawn="1"/>
        </p:nvSpPr>
        <p:spPr>
          <a:xfrm>
            <a:off x="4056334" y="6283633"/>
            <a:ext cx="7385751" cy="366183"/>
          </a:xfrm>
          <a:prstGeom prst="rect">
            <a:avLst/>
          </a:prstGeom>
        </p:spPr>
        <p:txBody>
          <a:bodyPr vert="horz" lIns="121920" tIns="19200" rIns="121920" bIns="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333" dirty="0">
                <a:solidFill>
                  <a:srgbClr val="2D4B9B"/>
                </a:solidFill>
                <a:latin typeface="Arial"/>
              </a:rPr>
              <a:t>Daniel Rieger :: DWD –</a:t>
            </a:r>
            <a:r>
              <a:rPr lang="de-DE" sz="1333" baseline="0" dirty="0">
                <a:solidFill>
                  <a:srgbClr val="2D4B9B"/>
                </a:solidFill>
                <a:latin typeface="Arial"/>
              </a:rPr>
              <a:t> 09</a:t>
            </a:r>
            <a:r>
              <a:rPr lang="de-DE" sz="1333" dirty="0">
                <a:solidFill>
                  <a:srgbClr val="2D4B9B"/>
                </a:solidFill>
                <a:latin typeface="Arial"/>
              </a:rPr>
              <a:t>/2023</a:t>
            </a:r>
          </a:p>
        </p:txBody>
      </p:sp>
      <p:sp>
        <p:nvSpPr>
          <p:cNvPr id="12" name="Foliennummernplatzhalter">
            <a:extLst>
              <a:ext uri="{FF2B5EF4-FFF2-40B4-BE49-F238E27FC236}">
                <a16:creationId xmlns:a16="http://schemas.microsoft.com/office/drawing/2014/main" id="{2824AA63-4A9A-4856-A4B5-9CA69AC6966D}"/>
              </a:ext>
            </a:extLst>
          </p:cNvPr>
          <p:cNvSpPr txBox="1">
            <a:spLocks/>
          </p:cNvSpPr>
          <p:nvPr userDrawn="1"/>
        </p:nvSpPr>
        <p:spPr>
          <a:xfrm>
            <a:off x="11302200" y="6283633"/>
            <a:ext cx="697800" cy="366183"/>
          </a:xfrm>
          <a:prstGeom prst="rect">
            <a:avLst/>
          </a:prstGeom>
        </p:spPr>
        <p:txBody>
          <a:bodyPr vert="horz" lIns="121920" tIns="19200" rIns="0" bIns="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558FC84-22FA-4F5E-86B7-A7761BE44B02}" type="slidenum">
              <a:rPr lang="de-DE" sz="1333" smtClean="0">
                <a:solidFill>
                  <a:srgbClr val="2D4B9B"/>
                </a:solidFill>
                <a:latin typeface="Arial"/>
              </a:rPr>
              <a:pPr/>
              <a:t>‹Nr.›</a:t>
            </a:fld>
            <a:endParaRPr lang="de-DE" sz="1333" dirty="0">
              <a:solidFill>
                <a:srgbClr val="2D4B9B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411542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07435" y="2924945"/>
            <a:ext cx="10363200" cy="1362075"/>
          </a:xfrm>
        </p:spPr>
        <p:txBody>
          <a:bodyPr anchor="t"/>
          <a:lstStyle>
            <a:lvl1pPr algn="ctr">
              <a:defRPr sz="4000" b="1" cap="none" baseline="0"/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Rectangle 35"/>
          <p:cNvSpPr>
            <a:spLocks noGrp="1" noChangeArrowheads="1"/>
          </p:cNvSpPr>
          <p:nvPr>
            <p:ph type="dt" sz="half" idx="10"/>
          </p:nvPr>
        </p:nvSpPr>
        <p:spPr>
          <a:xfrm>
            <a:off x="1390651" y="6516000"/>
            <a:ext cx="2015067" cy="207962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8E2C59-0588-4F9C-89F5-9F164750AF08}" type="datetime1">
              <a:rPr lang="de-DE" smtClean="0"/>
              <a:t>30.08.2024</a:t>
            </a:fld>
            <a:endParaRPr lang="de-DE"/>
          </a:p>
        </p:txBody>
      </p:sp>
      <p:sp>
        <p:nvSpPr>
          <p:cNvPr id="4" name="Rectangle 38"/>
          <p:cNvSpPr>
            <a:spLocks noGrp="1" noChangeArrowheads="1"/>
          </p:cNvSpPr>
          <p:nvPr>
            <p:ph type="ftr" sz="quarter" idx="11"/>
          </p:nvPr>
        </p:nvSpPr>
        <p:spPr>
          <a:xfrm>
            <a:off x="3504000" y="6516000"/>
            <a:ext cx="5280000" cy="2160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26th COSMO General Meeting - Offenbach</a:t>
            </a:r>
            <a:endParaRPr lang="de-DE"/>
          </a:p>
        </p:txBody>
      </p:sp>
      <p:sp>
        <p:nvSpPr>
          <p:cNvPr id="5" name="Rectangle 3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74B63A-957D-45FF-9F4F-33D8948D54DB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55089284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59999" y="1080000"/>
            <a:ext cx="11628000" cy="539750"/>
          </a:xfrm>
        </p:spPr>
        <p:txBody>
          <a:bodyPr/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60000" y="1800000"/>
            <a:ext cx="11626684" cy="4464000"/>
          </a:xfrm>
        </p:spPr>
        <p:txBody>
          <a:bodyPr/>
          <a:lstStyle>
            <a:lvl1pPr>
              <a:defRPr>
                <a:solidFill>
                  <a:srgbClr val="030509"/>
                </a:solidFill>
              </a:defRPr>
            </a:lvl1pPr>
            <a:lvl2pPr>
              <a:defRPr>
                <a:solidFill>
                  <a:srgbClr val="030509"/>
                </a:solidFill>
              </a:defRPr>
            </a:lvl2pPr>
            <a:lvl3pPr>
              <a:defRPr>
                <a:solidFill>
                  <a:srgbClr val="030509"/>
                </a:solidFill>
              </a:defRPr>
            </a:lvl3pPr>
            <a:lvl4pPr>
              <a:defRPr>
                <a:solidFill>
                  <a:srgbClr val="030509"/>
                </a:solidFill>
              </a:defRPr>
            </a:lvl4pPr>
            <a:lvl5pPr>
              <a:defRPr>
                <a:solidFill>
                  <a:srgbClr val="030509"/>
                </a:solidFill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Rectangle 3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30509"/>
                </a:solidFill>
              </a:defRPr>
            </a:lvl1pPr>
          </a:lstStyle>
          <a:p>
            <a:pPr>
              <a:defRPr/>
            </a:pPr>
            <a:fld id="{EC9E4393-BB32-4E09-8257-BA51AD62D86F}" type="datetime1">
              <a:rPr lang="de-DE" smtClean="0"/>
              <a:t>30.08.2024</a:t>
            </a:fld>
            <a:endParaRPr lang="de-DE" dirty="0"/>
          </a:p>
        </p:txBody>
      </p:sp>
      <p:sp>
        <p:nvSpPr>
          <p:cNvPr id="5" name="Rectangle 38"/>
          <p:cNvSpPr>
            <a:spLocks noGrp="1" noChangeArrowheads="1"/>
          </p:cNvSpPr>
          <p:nvPr>
            <p:ph type="ftr" sz="quarter" idx="11"/>
          </p:nvPr>
        </p:nvSpPr>
        <p:spPr>
          <a:xfrm>
            <a:off x="3790951" y="6524625"/>
            <a:ext cx="4993216" cy="217488"/>
          </a:xfrm>
        </p:spPr>
        <p:txBody>
          <a:bodyPr/>
          <a:lstStyle>
            <a:lvl1pPr>
              <a:defRPr>
                <a:solidFill>
                  <a:srgbClr val="030509"/>
                </a:solidFill>
              </a:defRPr>
            </a:lvl1pPr>
          </a:lstStyle>
          <a:p>
            <a:pPr>
              <a:defRPr/>
            </a:pPr>
            <a:r>
              <a:rPr lang="en-US"/>
              <a:t>26th COSMO General Meeting - Offenbach</a:t>
            </a:r>
            <a:endParaRPr lang="de-DE" dirty="0"/>
          </a:p>
        </p:txBody>
      </p:sp>
      <p:sp>
        <p:nvSpPr>
          <p:cNvPr id="6" name="Rectangle 3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856364-53DE-4AAA-9875-A3ADB6FED984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483872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911424" y="2564905"/>
            <a:ext cx="10363200" cy="1362075"/>
          </a:xfrm>
        </p:spPr>
        <p:txBody>
          <a:bodyPr anchor="t"/>
          <a:lstStyle>
            <a:lvl1pPr algn="l">
              <a:defRPr sz="4000" b="1" cap="none"/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911424" y="4149081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Rectangle 3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9782E1-F7D5-4E51-8EBF-623F47F108D8}" type="datetime1">
              <a:rPr lang="de-DE" smtClean="0"/>
              <a:t>30.08.2024</a:t>
            </a:fld>
            <a:endParaRPr lang="de-DE"/>
          </a:p>
        </p:txBody>
      </p:sp>
      <p:sp>
        <p:nvSpPr>
          <p:cNvPr id="6" name="Rectangle 3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E6AE8C-F7FB-4C6A-AB05-02B99ABF6732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7" name="Rectangle 38"/>
          <p:cNvSpPr>
            <a:spLocks noGrp="1" noChangeArrowheads="1"/>
          </p:cNvSpPr>
          <p:nvPr>
            <p:ph type="ftr" sz="quarter" idx="11"/>
          </p:nvPr>
        </p:nvSpPr>
        <p:spPr>
          <a:xfrm>
            <a:off x="3790951" y="6524625"/>
            <a:ext cx="4993216" cy="2174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26th COSMO General Meeting - Offenbach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84229684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60000" y="1800000"/>
            <a:ext cx="5724000" cy="446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264000" y="1800000"/>
            <a:ext cx="5724000" cy="446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5" name="Rectangle 3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B1E1B5-6950-44AE-8743-29AD37C77A53}" type="datetime1">
              <a:rPr lang="de-DE" smtClean="0"/>
              <a:t>30.08.2024</a:t>
            </a:fld>
            <a:endParaRPr lang="de-DE"/>
          </a:p>
        </p:txBody>
      </p:sp>
      <p:sp>
        <p:nvSpPr>
          <p:cNvPr id="6" name="Rectangle 3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26th COSMO General Meeting - Offenbach</a:t>
            </a:r>
            <a:endParaRPr lang="de-DE"/>
          </a:p>
        </p:txBody>
      </p:sp>
      <p:sp>
        <p:nvSpPr>
          <p:cNvPr id="7" name="Rectangle 3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735466-972B-4128-9B6D-50345330DAA0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359999" y="1080000"/>
            <a:ext cx="11628000" cy="539750"/>
          </a:xfrm>
        </p:spPr>
        <p:txBody>
          <a:bodyPr/>
          <a:lstStyle/>
          <a:p>
            <a:r>
              <a:rPr lang="de-DE" dirty="0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798864005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60000" y="1080000"/>
            <a:ext cx="11628000" cy="539750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Rectangle 3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B87CB4-8F33-45D3-A267-E8BE4E4E349D}" type="datetime1">
              <a:rPr lang="de-DE" smtClean="0"/>
              <a:t>30.08.2024</a:t>
            </a:fld>
            <a:endParaRPr lang="de-DE"/>
          </a:p>
        </p:txBody>
      </p:sp>
      <p:sp>
        <p:nvSpPr>
          <p:cNvPr id="4" name="Rectangle 3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26th COSMO General Meeting - Offenbach</a:t>
            </a:r>
            <a:endParaRPr lang="de-DE"/>
          </a:p>
        </p:txBody>
      </p:sp>
      <p:sp>
        <p:nvSpPr>
          <p:cNvPr id="5" name="Rectangle 3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44B7E5-BA3B-4448-84E9-D31765EC0C73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01131144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BE7B5C-E6FA-48E3-9335-562EDF926A3A}" type="datetime1">
              <a:rPr lang="de-DE" smtClean="0"/>
              <a:t>30.08.2024</a:t>
            </a:fld>
            <a:endParaRPr lang="de-DE"/>
          </a:p>
        </p:txBody>
      </p:sp>
      <p:sp>
        <p:nvSpPr>
          <p:cNvPr id="3" name="Rectangle 3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26th COSMO General Meeting - Offenbach</a:t>
            </a:r>
            <a:endParaRPr lang="de-DE"/>
          </a:p>
        </p:txBody>
      </p:sp>
      <p:sp>
        <p:nvSpPr>
          <p:cNvPr id="4" name="Rectangle 3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59C80B-2E7A-4594-9D86-EE4C076EF646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23897861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60000" y="1044000"/>
            <a:ext cx="4032000" cy="11160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52000" y="1080000"/>
            <a:ext cx="6815667" cy="5148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360000" y="2304000"/>
            <a:ext cx="4032000" cy="385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Rectangle 3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2B2029-CB2F-4EDF-BE98-3D7B5D52EAE0}" type="datetime1">
              <a:rPr lang="de-DE" smtClean="0"/>
              <a:t>30.08.2024</a:t>
            </a:fld>
            <a:endParaRPr lang="de-DE"/>
          </a:p>
        </p:txBody>
      </p:sp>
      <p:sp>
        <p:nvSpPr>
          <p:cNvPr id="6" name="Rectangle 3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26th COSMO General Meeting - Offenbach</a:t>
            </a:r>
            <a:endParaRPr lang="de-DE"/>
          </a:p>
        </p:txBody>
      </p:sp>
      <p:sp>
        <p:nvSpPr>
          <p:cNvPr id="7" name="Rectangle 3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B1D2CF-EF55-4637-B435-08334844D8AA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58901153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07435" y="2924945"/>
            <a:ext cx="10363200" cy="1362075"/>
          </a:xfrm>
        </p:spPr>
        <p:txBody>
          <a:bodyPr anchor="t"/>
          <a:lstStyle>
            <a:lvl1pPr algn="ctr">
              <a:defRPr sz="4000" b="1" cap="none" baseline="0"/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Rectangle 35"/>
          <p:cNvSpPr>
            <a:spLocks noGrp="1" noChangeArrowheads="1"/>
          </p:cNvSpPr>
          <p:nvPr>
            <p:ph type="dt" sz="half" idx="10"/>
          </p:nvPr>
        </p:nvSpPr>
        <p:spPr>
          <a:xfrm>
            <a:off x="1390651" y="6516000"/>
            <a:ext cx="2015067" cy="207962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E93803-B770-444B-8F66-204860305652}" type="datetime1">
              <a:rPr lang="de-DE" smtClean="0"/>
              <a:t>30.08.2024</a:t>
            </a:fld>
            <a:endParaRPr lang="de-DE"/>
          </a:p>
        </p:txBody>
      </p:sp>
      <p:sp>
        <p:nvSpPr>
          <p:cNvPr id="4" name="Rectangle 38"/>
          <p:cNvSpPr>
            <a:spLocks noGrp="1" noChangeArrowheads="1"/>
          </p:cNvSpPr>
          <p:nvPr>
            <p:ph type="ftr" sz="quarter" idx="11"/>
          </p:nvPr>
        </p:nvSpPr>
        <p:spPr>
          <a:xfrm>
            <a:off x="3504000" y="6516000"/>
            <a:ext cx="5280000" cy="2160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26th COSMO General Meeting - Offenbach</a:t>
            </a:r>
            <a:endParaRPr lang="de-DE"/>
          </a:p>
        </p:txBody>
      </p:sp>
      <p:sp>
        <p:nvSpPr>
          <p:cNvPr id="5" name="Rectangle 3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74B63A-957D-45FF-9F4F-33D8948D54DB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57238601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 hasCustomPrompt="1"/>
          </p:nvPr>
        </p:nvSpPr>
        <p:spPr>
          <a:xfrm>
            <a:off x="2644461" y="357966"/>
            <a:ext cx="6988001" cy="480132"/>
          </a:xfrm>
        </p:spPr>
        <p:txBody>
          <a:bodyPr lIns="0" rIns="0"/>
          <a:lstStyle>
            <a:lvl1pPr>
              <a:defRPr sz="3467"/>
            </a:lvl1pPr>
          </a:lstStyle>
          <a:p>
            <a:r>
              <a:rPr lang="de-DE" dirty="0"/>
              <a:t>Title</a:t>
            </a:r>
          </a:p>
        </p:txBody>
      </p:sp>
      <p:sp>
        <p:nvSpPr>
          <p:cNvPr id="10" name="Textplatzhalter 3">
            <a:extLst>
              <a:ext uri="{FF2B5EF4-FFF2-40B4-BE49-F238E27FC236}">
                <a16:creationId xmlns:a16="http://schemas.microsoft.com/office/drawing/2014/main" id="{EDEADF70-4E7F-44AD-8B0E-DB27ABF8A8D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04184" y="1284919"/>
            <a:ext cx="11695816" cy="4734984"/>
          </a:xfrm>
          <a:prstGeom prst="rect">
            <a:avLst/>
          </a:prstGeom>
        </p:spPr>
        <p:txBody>
          <a:bodyPr lIns="0" tIns="0"/>
          <a:lstStyle>
            <a:lvl1pPr marL="304792" indent="-304792">
              <a:lnSpc>
                <a:spcPct val="100000"/>
              </a:lnSpc>
              <a:spcBef>
                <a:spcPts val="800"/>
              </a:spcBef>
              <a:buClr>
                <a:srgbClr val="2D4B9B"/>
              </a:buClr>
              <a:buFont typeface="Arial" panose="020B0604020202020204" pitchFamily="34" charset="0"/>
              <a:buChar char="■"/>
              <a:defRPr sz="2133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377" indent="-304792">
              <a:lnSpc>
                <a:spcPct val="100000"/>
              </a:lnSpc>
              <a:spcBef>
                <a:spcPts val="800"/>
              </a:spcBef>
              <a:buClr>
                <a:srgbClr val="2D4B9B"/>
              </a:buClr>
              <a:buFont typeface="Arial" panose="020B0604020202020204" pitchFamily="34" charset="0"/>
              <a:buChar char="■"/>
              <a:defRPr sz="2133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523962" indent="-304792">
              <a:lnSpc>
                <a:spcPct val="100000"/>
              </a:lnSpc>
              <a:spcBef>
                <a:spcPts val="800"/>
              </a:spcBef>
              <a:buClr>
                <a:srgbClr val="2D4B9B"/>
              </a:buClr>
              <a:buFont typeface="Arial" panose="020B0604020202020204" pitchFamily="34" charset="0"/>
              <a:buChar char="■"/>
              <a:defRPr sz="2133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2133547" indent="-304792">
              <a:lnSpc>
                <a:spcPct val="100000"/>
              </a:lnSpc>
              <a:spcBef>
                <a:spcPts val="800"/>
              </a:spcBef>
              <a:buClr>
                <a:srgbClr val="2D4B9B"/>
              </a:buClr>
              <a:buFont typeface="Arial" panose="020B0604020202020204" pitchFamily="34" charset="0"/>
              <a:buChar char="■"/>
              <a:defRPr sz="2133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743131" indent="-304792">
              <a:lnSpc>
                <a:spcPct val="100000"/>
              </a:lnSpc>
              <a:spcBef>
                <a:spcPts val="800"/>
              </a:spcBef>
              <a:buClr>
                <a:srgbClr val="2D4B9B"/>
              </a:buClr>
              <a:buFont typeface="Arial" panose="020B0604020202020204" pitchFamily="34" charset="0"/>
              <a:buChar char="■"/>
              <a:defRPr sz="2133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11" name="Fußzeilenplatzhalter">
            <a:extLst>
              <a:ext uri="{FF2B5EF4-FFF2-40B4-BE49-F238E27FC236}">
                <a16:creationId xmlns:a16="http://schemas.microsoft.com/office/drawing/2014/main" id="{5A2FDF6C-2083-4008-9051-FD66E28615EF}"/>
              </a:ext>
            </a:extLst>
          </p:cNvPr>
          <p:cNvSpPr txBox="1">
            <a:spLocks/>
          </p:cNvSpPr>
          <p:nvPr userDrawn="1"/>
        </p:nvSpPr>
        <p:spPr>
          <a:xfrm>
            <a:off x="4056334" y="6283633"/>
            <a:ext cx="7385751" cy="366183"/>
          </a:xfrm>
          <a:prstGeom prst="rect">
            <a:avLst/>
          </a:prstGeom>
        </p:spPr>
        <p:txBody>
          <a:bodyPr vert="horz" lIns="121920" tIns="19200" rIns="121920" bIns="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333" dirty="0">
                <a:solidFill>
                  <a:srgbClr val="2D4B9B"/>
                </a:solidFill>
                <a:latin typeface="Arial"/>
              </a:rPr>
              <a:t>Daniel Rieger :: DWD –</a:t>
            </a:r>
            <a:r>
              <a:rPr lang="de-DE" sz="1333" baseline="0" dirty="0">
                <a:solidFill>
                  <a:srgbClr val="2D4B9B"/>
                </a:solidFill>
                <a:latin typeface="Arial"/>
              </a:rPr>
              <a:t> 09</a:t>
            </a:r>
            <a:r>
              <a:rPr lang="de-DE" sz="1333" dirty="0">
                <a:solidFill>
                  <a:srgbClr val="2D4B9B"/>
                </a:solidFill>
                <a:latin typeface="Arial"/>
              </a:rPr>
              <a:t>/2023</a:t>
            </a:r>
          </a:p>
        </p:txBody>
      </p:sp>
      <p:sp>
        <p:nvSpPr>
          <p:cNvPr id="12" name="Foliennummernplatzhalter">
            <a:extLst>
              <a:ext uri="{FF2B5EF4-FFF2-40B4-BE49-F238E27FC236}">
                <a16:creationId xmlns:a16="http://schemas.microsoft.com/office/drawing/2014/main" id="{2824AA63-4A9A-4856-A4B5-9CA69AC6966D}"/>
              </a:ext>
            </a:extLst>
          </p:cNvPr>
          <p:cNvSpPr txBox="1">
            <a:spLocks/>
          </p:cNvSpPr>
          <p:nvPr userDrawn="1"/>
        </p:nvSpPr>
        <p:spPr>
          <a:xfrm>
            <a:off x="11302200" y="6283633"/>
            <a:ext cx="697800" cy="366183"/>
          </a:xfrm>
          <a:prstGeom prst="rect">
            <a:avLst/>
          </a:prstGeom>
        </p:spPr>
        <p:txBody>
          <a:bodyPr vert="horz" lIns="121920" tIns="19200" rIns="0" bIns="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558FC84-22FA-4F5E-86B7-A7761BE44B02}" type="slidenum">
              <a:rPr lang="de-DE" sz="1333" smtClean="0">
                <a:solidFill>
                  <a:srgbClr val="2D4B9B"/>
                </a:solidFill>
                <a:latin typeface="Arial"/>
              </a:rPr>
              <a:pPr/>
              <a:t>‹Nr.›</a:t>
            </a:fld>
            <a:endParaRPr lang="de-DE" sz="1333" dirty="0">
              <a:solidFill>
                <a:srgbClr val="2D4B9B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518743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6"/>
          <p:cNvSpPr>
            <a:spLocks noChangeArrowheads="1"/>
          </p:cNvSpPr>
          <p:nvPr userDrawn="1"/>
        </p:nvSpPr>
        <p:spPr bwMode="auto">
          <a:xfrm>
            <a:off x="11169651" y="6381751"/>
            <a:ext cx="412749" cy="3603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de-DE" altLang="de-DE"/>
          </a:p>
        </p:txBody>
      </p:sp>
      <p:sp>
        <p:nvSpPr>
          <p:cNvPr id="1027" name="Line 23"/>
          <p:cNvSpPr>
            <a:spLocks noChangeShapeType="1"/>
          </p:cNvSpPr>
          <p:nvPr userDrawn="1"/>
        </p:nvSpPr>
        <p:spPr bwMode="auto">
          <a:xfrm>
            <a:off x="0" y="6453188"/>
            <a:ext cx="12192000" cy="0"/>
          </a:xfrm>
          <a:prstGeom prst="line">
            <a:avLst/>
          </a:prstGeom>
          <a:noFill/>
          <a:ln w="2222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59" name="Rectangle 3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90651" y="6513513"/>
            <a:ext cx="2015067" cy="207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fld id="{774D2386-C6AF-4AE9-A956-219FDDC1C23E}" type="datetime1">
              <a:rPr lang="de-DE" smtClean="0"/>
              <a:t>30.08.2024</a:t>
            </a:fld>
            <a:endParaRPr lang="de-DE"/>
          </a:p>
        </p:txBody>
      </p:sp>
      <p:sp>
        <p:nvSpPr>
          <p:cNvPr id="1029" name="Rectangle 36"/>
          <p:cNvSpPr>
            <a:spLocks noChangeArrowheads="1"/>
          </p:cNvSpPr>
          <p:nvPr/>
        </p:nvSpPr>
        <p:spPr bwMode="auto">
          <a:xfrm>
            <a:off x="6479117" y="6650038"/>
            <a:ext cx="2015067" cy="207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de-DE" altLang="de-DE"/>
          </a:p>
        </p:txBody>
      </p:sp>
      <p:sp>
        <p:nvSpPr>
          <p:cNvPr id="1062" name="Rectangle 3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368800" y="6513514"/>
            <a:ext cx="3657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pPr>
              <a:defRPr/>
            </a:pPr>
            <a:r>
              <a:rPr lang="en-US"/>
              <a:t>26th COSMO General Meeting - Offenbach</a:t>
            </a:r>
            <a:endParaRPr lang="de-DE"/>
          </a:p>
        </p:txBody>
      </p:sp>
      <p:sp>
        <p:nvSpPr>
          <p:cNvPr id="1063" name="Rectangle 3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377084" y="6513514"/>
            <a:ext cx="609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30509"/>
                </a:solidFill>
              </a:defRPr>
            </a:lvl1pPr>
          </a:lstStyle>
          <a:p>
            <a:pPr>
              <a:defRPr/>
            </a:pPr>
            <a:fld id="{5259AE7D-B394-4481-8309-A574D55D12C9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1032" name="Rectangle 40"/>
          <p:cNvSpPr>
            <a:spLocks noGrp="1" noChangeArrowheads="1"/>
          </p:cNvSpPr>
          <p:nvPr>
            <p:ph type="title"/>
          </p:nvPr>
        </p:nvSpPr>
        <p:spPr bwMode="auto">
          <a:xfrm>
            <a:off x="360000" y="1080000"/>
            <a:ext cx="10972800" cy="53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Titelmasterformat durch Klicken bearbeiten</a:t>
            </a:r>
          </a:p>
        </p:txBody>
      </p:sp>
      <p:sp>
        <p:nvSpPr>
          <p:cNvPr id="1033" name="Rectangle 41"/>
          <p:cNvSpPr>
            <a:spLocks noGrp="1" noChangeArrowheads="1"/>
          </p:cNvSpPr>
          <p:nvPr>
            <p:ph type="body" idx="1"/>
          </p:nvPr>
        </p:nvSpPr>
        <p:spPr bwMode="auto">
          <a:xfrm>
            <a:off x="360000" y="1800000"/>
            <a:ext cx="10972800" cy="424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Textmasterformate durch Klicken bearbeiten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</a:t>
            </a:r>
          </a:p>
          <a:p>
            <a:pPr lvl="3"/>
            <a:r>
              <a:rPr lang="de-DE" altLang="de-DE"/>
              <a:t>Vierte Ebene</a:t>
            </a:r>
          </a:p>
          <a:p>
            <a:pPr lvl="4"/>
            <a:r>
              <a:rPr lang="de-DE" altLang="de-DE"/>
              <a:t>Fünfte Ebene</a:t>
            </a:r>
          </a:p>
        </p:txBody>
      </p:sp>
      <p:sp>
        <p:nvSpPr>
          <p:cNvPr id="1034" name="Text Box 42"/>
          <p:cNvSpPr txBox="1">
            <a:spLocks noChangeArrowheads="1"/>
          </p:cNvSpPr>
          <p:nvPr userDrawn="1"/>
        </p:nvSpPr>
        <p:spPr bwMode="auto">
          <a:xfrm>
            <a:off x="1" y="339726"/>
            <a:ext cx="89281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de-DE" sz="3000">
                <a:solidFill>
                  <a:schemeClr val="bg1"/>
                </a:solidFill>
                <a:latin typeface="Arial Black" pitchFamily="34" charset="0"/>
              </a:rPr>
              <a:t>Deutscher Wetterdienst</a:t>
            </a:r>
          </a:p>
        </p:txBody>
      </p:sp>
      <p:sp>
        <p:nvSpPr>
          <p:cNvPr id="1035" name="Line 43"/>
          <p:cNvSpPr>
            <a:spLocks noChangeShapeType="1"/>
          </p:cNvSpPr>
          <p:nvPr userDrawn="1"/>
        </p:nvSpPr>
        <p:spPr bwMode="auto">
          <a:xfrm>
            <a:off x="0" y="908050"/>
            <a:ext cx="12192000" cy="0"/>
          </a:xfrm>
          <a:prstGeom prst="line">
            <a:avLst/>
          </a:prstGeom>
          <a:noFill/>
          <a:ln w="2222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pic>
        <p:nvPicPr>
          <p:cNvPr id="1037" name="Picture 38" descr="Wortbildmarke-und-Claim-positiv-transparent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0000" y="142875"/>
            <a:ext cx="2592000" cy="628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8" name="Picture 46" descr="Bundesadler_kleiner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0" y="6477000"/>
            <a:ext cx="465667" cy="32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Grafik 1">
            <a:extLst>
              <a:ext uri="{FF2B5EF4-FFF2-40B4-BE49-F238E27FC236}">
                <a16:creationId xmlns:a16="http://schemas.microsoft.com/office/drawing/2014/main" id="{288542C9-2BE2-4151-B6EB-3AA9B35F4B37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180000" y="288000"/>
            <a:ext cx="2017951" cy="463336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936ACA34-DF7A-4CBB-AFAF-9F13A6093FEF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2643296" y="324000"/>
            <a:ext cx="1292464" cy="42675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37" r:id="rId1"/>
    <p:sldLayoutId id="2147484038" r:id="rId2"/>
    <p:sldLayoutId id="2147484015" r:id="rId3"/>
    <p:sldLayoutId id="2147484016" r:id="rId4"/>
    <p:sldLayoutId id="2147484018" r:id="rId5"/>
    <p:sldLayoutId id="2147484019" r:id="rId6"/>
    <p:sldLayoutId id="2147484020" r:id="rId7"/>
    <p:sldLayoutId id="2147484039" r:id="rId8"/>
    <p:sldLayoutId id="2147484040" r:id="rId9"/>
    <p:sldLayoutId id="2147484041" r:id="rId10"/>
    <p:sldLayoutId id="2147484042" r:id="rId11"/>
    <p:sldLayoutId id="2147484043" r:id="rId12"/>
  </p:sldLayoutIdLst>
  <p:transition>
    <p:fade/>
  </p:transition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è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è"/>
        <a:defRPr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è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è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è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è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è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è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è"/>
        <a:defRPr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gitlab.dkrz.de/icon/wiki/-/wikis/Protocol-of-Release-Commits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gitlab.dkrz.de/icon/wiki/-/wikis/ICON-NWP-operational-release-tags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s://data.worldbank.org/indicator/NY.GDP.PCAP.CD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gitlab.dkrz.de/icon/icon-model" TargetMode="External"/><Relationship Id="rId2" Type="http://schemas.openxmlformats.org/officeDocument/2006/relationships/hyperlink" Target="https://icon-model.org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ocs.icon-model.org/" TargetMode="External"/><Relationship Id="rId5" Type="http://schemas.openxmlformats.org/officeDocument/2006/relationships/hyperlink" Target="https://gitlab.dkrz.de/icon/icon-model.git" TargetMode="External"/><Relationship Id="rId4" Type="http://schemas.openxmlformats.org/officeDocument/2006/relationships/hyperlink" Target="mailto:git@gitlab.dkrz.de:icon/icon-model.git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gitlab.dkrz.de/icon/icon-nwp/-/tags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swiftbrowser.dkrz.de/public/dkrz_4d992e1b-f237-4258-a2bc-138ca6a1cf59/icon-model-use-cases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74825" y="1916114"/>
            <a:ext cx="8281988" cy="2376487"/>
          </a:xfrm>
          <a:noFill/>
        </p:spPr>
        <p:txBody>
          <a:bodyPr/>
          <a:lstStyle/>
          <a:p>
            <a:pPr eaLnBrk="1" hangingPunct="1"/>
            <a:r>
              <a:rPr lang="de-DE" altLang="de-DE" dirty="0"/>
              <a:t>SCA Report </a:t>
            </a:r>
            <a:r>
              <a:rPr lang="de-DE" altLang="de-DE" dirty="0" err="1"/>
              <a:t>for</a:t>
            </a:r>
            <a:r>
              <a:rPr lang="de-DE" altLang="de-DE" dirty="0"/>
              <a:t> ICON-NWP</a:t>
            </a:r>
            <a:br>
              <a:rPr lang="de-DE" altLang="de-DE" dirty="0"/>
            </a:br>
            <a:br>
              <a:rPr lang="de-DE" altLang="de-DE" dirty="0"/>
            </a:br>
            <a:endParaRPr lang="de-DE" altLang="de-DE" sz="2000" dirty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47851" y="4652963"/>
            <a:ext cx="8207375" cy="1223962"/>
          </a:xfrm>
          <a:noFill/>
        </p:spPr>
        <p:txBody>
          <a:bodyPr/>
          <a:lstStyle/>
          <a:p>
            <a:pPr eaLnBrk="1" hangingPunct="1"/>
            <a:r>
              <a:rPr lang="de-DE" altLang="de-DE" dirty="0"/>
              <a:t>Ulrich Schättler</a:t>
            </a:r>
          </a:p>
          <a:p>
            <a:pPr eaLnBrk="1" hangingPunct="1"/>
            <a:r>
              <a:rPr lang="de-DE" altLang="de-DE" dirty="0"/>
              <a:t>ICON Gatekeeper (in </a:t>
            </a:r>
            <a:r>
              <a:rPr lang="de-DE" altLang="de-DE" dirty="0" err="1"/>
              <a:t>charge</a:t>
            </a:r>
            <a:r>
              <a:rPr lang="de-DE" altLang="de-DE" dirty="0"/>
              <a:t> </a:t>
            </a:r>
            <a:r>
              <a:rPr lang="de-DE" altLang="de-DE" dirty="0" err="1"/>
              <a:t>for</a:t>
            </a:r>
            <a:r>
              <a:rPr lang="de-DE" altLang="de-DE" dirty="0"/>
              <a:t> COSMO)</a:t>
            </a:r>
          </a:p>
        </p:txBody>
      </p:sp>
    </p:spTree>
    <p:extLst>
      <p:ext uri="{BB962C8B-B14F-4D97-AF65-F5344CB8AC3E}">
        <p14:creationId xmlns:p14="http://schemas.microsoft.com/office/powerpoint/2010/main" val="3262913930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43BEA4F-E31F-497F-930A-017A48D65F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Latest</a:t>
            </a:r>
            <a:r>
              <a:rPr lang="de-DE" dirty="0"/>
              <a:t> ICON Releases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47EAEEE-5084-42FD-8B1C-24086496B5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C7BD399-334B-434B-A692-C2D7506D40C1}" type="datetime1">
              <a:rPr lang="de-DE" smtClean="0"/>
              <a:t>30.08.2024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661E67D3-3E4B-46FB-8B84-6311031F5B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26th COSMO General Meeting - Offenbach</a:t>
            </a:r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B47698B7-12C6-48CA-8C8E-746326D580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E6AE8C-F7FB-4C6A-AB05-02B99ABF6732}" type="slidenum">
              <a:rPr lang="de-DE" smtClean="0"/>
              <a:pPr>
                <a:defRPr/>
              </a:pPr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82656866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5D22DA0-E5A0-416A-B36B-83EBA3CDBE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release-2024.01 (</a:t>
            </a:r>
            <a:r>
              <a:rPr lang="de-DE" dirty="0" err="1"/>
              <a:t>formerly</a:t>
            </a:r>
            <a:r>
              <a:rPr lang="de-DE" dirty="0"/>
              <a:t> </a:t>
            </a:r>
            <a:r>
              <a:rPr lang="de-DE" dirty="0" err="1"/>
              <a:t>known</a:t>
            </a:r>
            <a:r>
              <a:rPr lang="de-DE" dirty="0"/>
              <a:t> </a:t>
            </a:r>
            <a:r>
              <a:rPr lang="de-DE" dirty="0" err="1"/>
              <a:t>as</a:t>
            </a:r>
            <a:r>
              <a:rPr lang="de-DE" dirty="0"/>
              <a:t> Release </a:t>
            </a:r>
            <a:r>
              <a:rPr lang="de-DE" dirty="0" err="1"/>
              <a:t>Candidate</a:t>
            </a:r>
            <a:r>
              <a:rPr lang="de-DE" dirty="0"/>
              <a:t> 2.6.7)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D02F58E-DD67-48A5-9EB9-52C4D3F62F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Work on </a:t>
            </a:r>
            <a:r>
              <a:rPr lang="de-DE" dirty="0" err="1"/>
              <a:t>this</a:t>
            </a:r>
            <a:r>
              <a:rPr lang="de-DE" dirty="0"/>
              <a:t> </a:t>
            </a:r>
            <a:r>
              <a:rPr lang="de-DE" dirty="0" err="1"/>
              <a:t>release</a:t>
            </a:r>
            <a:r>
              <a:rPr lang="de-DE" dirty="0"/>
              <a:t> </a:t>
            </a:r>
            <a:r>
              <a:rPr lang="de-DE" dirty="0" err="1"/>
              <a:t>candidate</a:t>
            </a:r>
            <a:r>
              <a:rPr lang="de-DE" dirty="0"/>
              <a:t> </a:t>
            </a:r>
            <a:r>
              <a:rPr lang="de-DE" dirty="0" err="1"/>
              <a:t>started</a:t>
            </a:r>
            <a:r>
              <a:rPr lang="de-DE" dirty="0"/>
              <a:t> on 09.02.2023!</a:t>
            </a:r>
          </a:p>
          <a:p>
            <a:r>
              <a:rPr lang="de-DE" dirty="0" err="1"/>
              <a:t>It</a:t>
            </a:r>
            <a:r>
              <a:rPr lang="de-DE" dirty="0"/>
              <a:t> was </a:t>
            </a:r>
            <a:r>
              <a:rPr lang="de-DE" dirty="0" err="1"/>
              <a:t>released</a:t>
            </a:r>
            <a:r>
              <a:rPr lang="de-DE" dirty="0"/>
              <a:t> on 15.01.2024 </a:t>
            </a:r>
            <a:r>
              <a:rPr lang="de-DE" dirty="0" err="1"/>
              <a:t>as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first</a:t>
            </a:r>
            <a:r>
              <a:rPr lang="de-DE" dirty="0"/>
              <a:t> ICON Open Source </a:t>
            </a:r>
            <a:r>
              <a:rPr lang="de-DE" dirty="0" err="1"/>
              <a:t>version</a:t>
            </a:r>
            <a:r>
              <a:rPr lang="de-DE" dirty="0"/>
              <a:t>, </a:t>
            </a:r>
            <a:r>
              <a:rPr lang="de-DE" dirty="0" err="1"/>
              <a:t>now</a:t>
            </a:r>
            <a:r>
              <a:rPr lang="de-DE" dirty="0"/>
              <a:t> </a:t>
            </a:r>
            <a:r>
              <a:rPr lang="de-DE" dirty="0" err="1"/>
              <a:t>named</a:t>
            </a:r>
            <a:r>
              <a:rPr lang="de-DE" dirty="0"/>
              <a:t> release-2024.01.</a:t>
            </a:r>
          </a:p>
          <a:p>
            <a:endParaRPr lang="de-DE" dirty="0"/>
          </a:p>
          <a:p>
            <a:pPr marL="0" indent="0">
              <a:buNone/>
            </a:pPr>
            <a:r>
              <a:rPr lang="de-DE" dirty="0" err="1"/>
              <a:t>Informations</a:t>
            </a:r>
            <a:r>
              <a:rPr lang="de-DE" dirty="0"/>
              <a:t> on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contents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this</a:t>
            </a:r>
            <a:r>
              <a:rPr lang="de-DE" dirty="0"/>
              <a:t> (and all </a:t>
            </a:r>
            <a:r>
              <a:rPr lang="de-DE" dirty="0" err="1"/>
              <a:t>other</a:t>
            </a:r>
            <a:r>
              <a:rPr lang="de-DE" dirty="0"/>
              <a:t>) </a:t>
            </a:r>
            <a:r>
              <a:rPr lang="de-DE" dirty="0" err="1"/>
              <a:t>releases</a:t>
            </a:r>
            <a:r>
              <a:rPr lang="de-DE" dirty="0"/>
              <a:t> </a:t>
            </a:r>
            <a:r>
              <a:rPr lang="de-DE" dirty="0" err="1"/>
              <a:t>can</a:t>
            </a:r>
            <a:r>
              <a:rPr lang="de-DE" dirty="0"/>
              <a:t> </a:t>
            </a:r>
            <a:r>
              <a:rPr lang="de-DE" dirty="0" err="1"/>
              <a:t>be</a:t>
            </a:r>
            <a:r>
              <a:rPr lang="de-DE" dirty="0"/>
              <a:t> </a:t>
            </a:r>
            <a:r>
              <a:rPr lang="de-DE" dirty="0" err="1"/>
              <a:t>found</a:t>
            </a:r>
            <a:r>
              <a:rPr lang="de-DE" dirty="0"/>
              <a:t> in</a:t>
            </a:r>
          </a:p>
          <a:p>
            <a:r>
              <a:rPr lang="de-DE" dirty="0"/>
              <a:t>The </a:t>
            </a:r>
            <a:r>
              <a:rPr lang="de-DE" dirty="0" err="1"/>
              <a:t>file</a:t>
            </a:r>
            <a:r>
              <a:rPr lang="de-DE" dirty="0"/>
              <a:t> RELEASE_NOTES.md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open source </a:t>
            </a:r>
            <a:r>
              <a:rPr lang="de-DE" dirty="0" err="1"/>
              <a:t>releases</a:t>
            </a:r>
            <a:r>
              <a:rPr lang="de-DE" dirty="0"/>
              <a:t>.</a:t>
            </a:r>
          </a:p>
          <a:p>
            <a:r>
              <a:rPr lang="de-DE" dirty="0"/>
              <a:t>The Protocol </a:t>
            </a:r>
            <a:r>
              <a:rPr lang="de-DE" dirty="0" err="1"/>
              <a:t>of</a:t>
            </a:r>
            <a:r>
              <a:rPr lang="de-DE" dirty="0"/>
              <a:t> Release </a:t>
            </a:r>
            <a:r>
              <a:rPr lang="de-DE" dirty="0" err="1"/>
              <a:t>Commits</a:t>
            </a:r>
            <a:r>
              <a:rPr lang="de-DE" dirty="0"/>
              <a:t>: </a:t>
            </a:r>
            <a:r>
              <a:rPr lang="de-DE" dirty="0">
                <a:hlinkClick r:id="rId2"/>
              </a:rPr>
              <a:t>https://gitlab.dkrz.de/icon/wiki/-/wikis/Protocol-of-Release-Commits</a:t>
            </a:r>
            <a:r>
              <a:rPr lang="de-DE" dirty="0"/>
              <a:t> (and </a:t>
            </a:r>
            <a:r>
              <a:rPr lang="de-DE" dirty="0" err="1"/>
              <a:t>subpages</a:t>
            </a:r>
            <a:r>
              <a:rPr lang="de-DE" dirty="0"/>
              <a:t>).</a:t>
            </a:r>
          </a:p>
          <a:p>
            <a:pPr lvl="1"/>
            <a:r>
              <a:rPr lang="de-DE" dirty="0"/>
              <a:t>Advantage: </a:t>
            </a:r>
            <a:r>
              <a:rPr lang="de-DE" dirty="0" err="1"/>
              <a:t>this</a:t>
            </a:r>
            <a:r>
              <a:rPr lang="de-DE" dirty="0"/>
              <a:t> </a:t>
            </a:r>
            <a:r>
              <a:rPr lang="de-DE" dirty="0" err="1"/>
              <a:t>protocol</a:t>
            </a:r>
            <a:r>
              <a:rPr lang="de-DE" dirty="0"/>
              <a:t> </a:t>
            </a:r>
            <a:r>
              <a:rPr lang="de-DE" dirty="0" err="1"/>
              <a:t>contains</a:t>
            </a:r>
            <a:r>
              <a:rPr lang="de-DE" dirty="0"/>
              <a:t> links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corresponding</a:t>
            </a:r>
            <a:r>
              <a:rPr lang="de-DE" dirty="0"/>
              <a:t> </a:t>
            </a:r>
            <a:r>
              <a:rPr lang="de-DE" dirty="0" err="1"/>
              <a:t>merge</a:t>
            </a:r>
            <a:r>
              <a:rPr lang="de-DE" dirty="0"/>
              <a:t> </a:t>
            </a:r>
            <a:r>
              <a:rPr lang="de-DE" dirty="0" err="1"/>
              <a:t>requests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more</a:t>
            </a:r>
            <a:r>
              <a:rPr lang="de-DE" dirty="0"/>
              <a:t> </a:t>
            </a:r>
            <a:r>
              <a:rPr lang="de-DE" dirty="0" err="1"/>
              <a:t>informations</a:t>
            </a:r>
            <a:r>
              <a:rPr lang="de-DE" dirty="0"/>
              <a:t>.</a:t>
            </a:r>
          </a:p>
          <a:p>
            <a:pPr lvl="1"/>
            <a:r>
              <a:rPr lang="de-DE" dirty="0" err="1"/>
              <a:t>Disadvantage</a:t>
            </a:r>
            <a:r>
              <a:rPr lang="de-DE" dirty="0"/>
              <a:t>: </a:t>
            </a:r>
            <a:r>
              <a:rPr lang="de-DE" dirty="0" err="1"/>
              <a:t>Only</a:t>
            </a:r>
            <a:r>
              <a:rPr lang="de-DE" dirty="0"/>
              <a:t> </a:t>
            </a:r>
            <a:r>
              <a:rPr lang="de-DE" dirty="0" err="1"/>
              <a:t>accessible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a DKRZ and </a:t>
            </a:r>
            <a:r>
              <a:rPr lang="de-DE" dirty="0" err="1"/>
              <a:t>gitlab</a:t>
            </a:r>
            <a:r>
              <a:rPr lang="de-DE" dirty="0"/>
              <a:t> </a:t>
            </a:r>
            <a:r>
              <a:rPr lang="de-DE" dirty="0" err="1"/>
              <a:t>account</a:t>
            </a:r>
            <a:r>
              <a:rPr lang="de-DE" dirty="0"/>
              <a:t>.</a:t>
            </a:r>
          </a:p>
          <a:p>
            <a:endParaRPr lang="de-DE" dirty="0"/>
          </a:p>
          <a:p>
            <a:pPr marL="0" indent="0">
              <a:buNone/>
            </a:pPr>
            <a:r>
              <a:rPr lang="de-DE" dirty="0"/>
              <a:t>On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following</a:t>
            </a:r>
            <a:r>
              <a:rPr lang="de-DE" dirty="0"/>
              <a:t> </a:t>
            </a:r>
            <a:r>
              <a:rPr lang="de-DE" dirty="0" err="1"/>
              <a:t>slides</a:t>
            </a:r>
            <a:r>
              <a:rPr lang="de-DE" dirty="0"/>
              <a:t> </a:t>
            </a:r>
            <a:r>
              <a:rPr lang="de-DE" dirty="0" err="1"/>
              <a:t>some</a:t>
            </a:r>
            <a:r>
              <a:rPr lang="de-DE" dirty="0"/>
              <a:t> </a:t>
            </a:r>
            <a:r>
              <a:rPr lang="de-DE" dirty="0" err="1"/>
              <a:t>highlights</a:t>
            </a:r>
            <a:r>
              <a:rPr lang="de-DE" dirty="0"/>
              <a:t> </a:t>
            </a:r>
            <a:r>
              <a:rPr lang="de-DE" dirty="0" err="1"/>
              <a:t>from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development</a:t>
            </a:r>
            <a:r>
              <a:rPr lang="de-DE" dirty="0"/>
              <a:t> </a:t>
            </a:r>
            <a:r>
              <a:rPr lang="de-DE" dirty="0" err="1"/>
              <a:t>topics</a:t>
            </a:r>
            <a:r>
              <a:rPr lang="de-DE" dirty="0"/>
              <a:t> </a:t>
            </a:r>
            <a:r>
              <a:rPr lang="de-DE" dirty="0" err="1"/>
              <a:t>since</a:t>
            </a:r>
            <a:r>
              <a:rPr lang="de-DE" dirty="0"/>
              <a:t> last September </a:t>
            </a:r>
            <a:r>
              <a:rPr lang="de-DE" dirty="0" err="1"/>
              <a:t>are</a:t>
            </a:r>
            <a:r>
              <a:rPr lang="de-DE" dirty="0"/>
              <a:t> </a:t>
            </a:r>
            <a:r>
              <a:rPr lang="de-DE" dirty="0" err="1"/>
              <a:t>listed</a:t>
            </a:r>
            <a:r>
              <a:rPr lang="de-DE" dirty="0"/>
              <a:t>.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EDDDBB1-459C-4F56-8597-0F59C28921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C9E4393-BB32-4E09-8257-BA51AD62D86F}" type="datetime1">
              <a:rPr lang="de-DE" smtClean="0"/>
              <a:t>30.08.2024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E12C471-657A-4853-B0B2-C37FD2CFDB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26th COSMO General Meeting - Offenbach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1C31B2B-0C43-459B-9A43-94E7421D70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856364-53DE-4AAA-9875-A3ADB6FED984}" type="slidenum">
              <a:rPr lang="de-DE" smtClean="0"/>
              <a:pPr>
                <a:defRPr/>
              </a:pPr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78148202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70D2C46-4923-4370-992C-B5A1A5D05E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Since</a:t>
            </a:r>
            <a:r>
              <a:rPr lang="de-DE" dirty="0"/>
              <a:t> September 2023 (</a:t>
            </a:r>
            <a:r>
              <a:rPr lang="de-DE" dirty="0" err="1"/>
              <a:t>implemented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2.6.7-rc on 19.10.2023)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78E8994-5518-4FF7-8936-18CD39666D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/>
              <a:t>Modified</a:t>
            </a:r>
            <a:r>
              <a:rPr lang="de-DE" dirty="0"/>
              <a:t> </a:t>
            </a:r>
            <a:r>
              <a:rPr lang="de-DE" dirty="0" err="1"/>
              <a:t>z_pbl</a:t>
            </a:r>
            <a:r>
              <a:rPr lang="de-DE" dirty="0"/>
              <a:t> </a:t>
            </a:r>
            <a:r>
              <a:rPr lang="de-DE" dirty="0" err="1"/>
              <a:t>output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NWP (icon-nwp!683)</a:t>
            </a:r>
          </a:p>
          <a:p>
            <a:r>
              <a:rPr lang="de-DE" dirty="0"/>
              <a:t>CAMS </a:t>
            </a:r>
            <a:r>
              <a:rPr lang="de-DE" dirty="0" err="1"/>
              <a:t>climatological</a:t>
            </a:r>
            <a:r>
              <a:rPr lang="de-DE" dirty="0"/>
              <a:t> </a:t>
            </a:r>
            <a:r>
              <a:rPr lang="de-DE" dirty="0" err="1"/>
              <a:t>aerosol</a:t>
            </a:r>
            <a:r>
              <a:rPr lang="de-DE" dirty="0"/>
              <a:t> </a:t>
            </a:r>
            <a:r>
              <a:rPr lang="de-DE" dirty="0" err="1"/>
              <a:t>as</a:t>
            </a:r>
            <a:r>
              <a:rPr lang="de-DE" dirty="0"/>
              <a:t> an </a:t>
            </a:r>
            <a:r>
              <a:rPr lang="de-DE" dirty="0" err="1"/>
              <a:t>option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ecRad</a:t>
            </a:r>
            <a:r>
              <a:rPr lang="de-DE" dirty="0"/>
              <a:t> </a:t>
            </a:r>
            <a:r>
              <a:rPr lang="de-DE" dirty="0" err="1"/>
              <a:t>radiation</a:t>
            </a:r>
            <a:r>
              <a:rPr lang="de-DE" dirty="0"/>
              <a:t> (icon-nwp!783)</a:t>
            </a:r>
          </a:p>
          <a:p>
            <a:r>
              <a:rPr lang="de-DE" dirty="0" err="1"/>
              <a:t>Modification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relative </a:t>
            </a:r>
            <a:r>
              <a:rPr lang="de-DE" dirty="0" err="1"/>
              <a:t>humidity</a:t>
            </a:r>
            <a:r>
              <a:rPr lang="de-DE" dirty="0"/>
              <a:t> </a:t>
            </a:r>
            <a:r>
              <a:rPr lang="de-DE" dirty="0" err="1"/>
              <a:t>based</a:t>
            </a:r>
            <a:r>
              <a:rPr lang="de-DE" dirty="0"/>
              <a:t> </a:t>
            </a:r>
            <a:r>
              <a:rPr lang="de-DE" dirty="0" err="1"/>
              <a:t>visibility</a:t>
            </a:r>
            <a:r>
              <a:rPr lang="de-DE" dirty="0"/>
              <a:t> </a:t>
            </a:r>
            <a:r>
              <a:rPr lang="de-DE" dirty="0" err="1"/>
              <a:t>diagnostic</a:t>
            </a:r>
            <a:r>
              <a:rPr lang="de-DE" dirty="0"/>
              <a:t>. (icon-nwp!1088)</a:t>
            </a:r>
          </a:p>
          <a:p>
            <a:r>
              <a:rPr lang="de-DE" dirty="0" err="1"/>
              <a:t>sfc_seaice</a:t>
            </a:r>
            <a:r>
              <a:rPr lang="de-DE" dirty="0"/>
              <a:t>: </a:t>
            </a:r>
            <a:r>
              <a:rPr lang="de-DE" dirty="0" err="1"/>
              <a:t>heat</a:t>
            </a:r>
            <a:r>
              <a:rPr lang="de-DE" dirty="0"/>
              <a:t> </a:t>
            </a:r>
            <a:r>
              <a:rPr lang="de-DE" dirty="0" err="1"/>
              <a:t>transfer</a:t>
            </a:r>
            <a:r>
              <a:rPr lang="de-DE" dirty="0"/>
              <a:t> </a:t>
            </a:r>
            <a:r>
              <a:rPr lang="de-DE" dirty="0" err="1"/>
              <a:t>from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sea-ice</a:t>
            </a:r>
            <a:r>
              <a:rPr lang="de-DE" dirty="0"/>
              <a:t> </a:t>
            </a:r>
            <a:r>
              <a:rPr lang="de-DE" dirty="0" err="1"/>
              <a:t>slab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modified</a:t>
            </a:r>
            <a:r>
              <a:rPr lang="de-DE" dirty="0"/>
              <a:t> (icon-nwp!1112)</a:t>
            </a:r>
          </a:p>
          <a:p>
            <a:endParaRPr lang="de-DE" dirty="0"/>
          </a:p>
          <a:p>
            <a:pPr marL="0" indent="0">
              <a:buNone/>
            </a:pPr>
            <a:r>
              <a:rPr lang="de-DE" dirty="0"/>
              <a:t>Bug fixes</a:t>
            </a:r>
          </a:p>
          <a:p>
            <a:r>
              <a:rPr lang="de-DE" dirty="0"/>
              <a:t>SPPT: fix </a:t>
            </a:r>
            <a:r>
              <a:rPr lang="de-DE" dirty="0" err="1"/>
              <a:t>issue</a:t>
            </a:r>
            <a:r>
              <a:rPr lang="de-DE" dirty="0"/>
              <a:t> </a:t>
            </a:r>
            <a:r>
              <a:rPr lang="de-DE" dirty="0" err="1"/>
              <a:t>leading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observed</a:t>
            </a:r>
            <a:r>
              <a:rPr lang="de-DE" dirty="0"/>
              <a:t> t2m and td2m </a:t>
            </a:r>
            <a:r>
              <a:rPr lang="de-DE" dirty="0" err="1"/>
              <a:t>biases</a:t>
            </a:r>
            <a:r>
              <a:rPr lang="de-DE" dirty="0"/>
              <a:t> (</a:t>
            </a:r>
            <a:r>
              <a:rPr lang="de-DE" dirty="0" err="1"/>
              <a:t>cold</a:t>
            </a:r>
            <a:r>
              <a:rPr lang="de-DE" dirty="0"/>
              <a:t> and dry) (icon-nwp!996)</a:t>
            </a:r>
          </a:p>
          <a:p>
            <a:r>
              <a:rPr lang="de-DE" dirty="0"/>
              <a:t>Bug fix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soil</a:t>
            </a:r>
            <a:r>
              <a:rPr lang="de-DE" dirty="0"/>
              <a:t> </a:t>
            </a:r>
            <a:r>
              <a:rPr lang="de-DE" dirty="0" err="1"/>
              <a:t>water</a:t>
            </a:r>
            <a:r>
              <a:rPr lang="de-DE" dirty="0"/>
              <a:t> check in </a:t>
            </a:r>
            <a:r>
              <a:rPr lang="de-DE" dirty="0" err="1"/>
              <a:t>initicon</a:t>
            </a:r>
            <a:r>
              <a:rPr lang="de-DE" dirty="0"/>
              <a:t> (icon-nwp!1069)</a:t>
            </a:r>
          </a:p>
          <a:p>
            <a:r>
              <a:rPr lang="de-DE" dirty="0"/>
              <a:t>Fix </a:t>
            </a:r>
            <a:r>
              <a:rPr lang="de-DE" dirty="0" err="1"/>
              <a:t>soil</a:t>
            </a:r>
            <a:r>
              <a:rPr lang="de-DE" dirty="0"/>
              <a:t> </a:t>
            </a:r>
            <a:r>
              <a:rPr lang="de-DE" dirty="0" err="1"/>
              <a:t>layer</a:t>
            </a:r>
            <a:r>
              <a:rPr lang="de-DE" dirty="0"/>
              <a:t> </a:t>
            </a:r>
            <a:r>
              <a:rPr lang="de-DE" dirty="0" err="1"/>
              <a:t>depths</a:t>
            </a:r>
            <a:r>
              <a:rPr lang="de-DE" dirty="0"/>
              <a:t> in IFS </a:t>
            </a:r>
            <a:r>
              <a:rPr lang="de-DE" dirty="0" err="1"/>
              <a:t>interpolation</a:t>
            </a:r>
            <a:r>
              <a:rPr lang="de-DE" dirty="0"/>
              <a:t> (icon-nwp!1125)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1ADDBB8-67C0-47C5-8038-29BE4ABC88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C9E4393-BB32-4E09-8257-BA51AD62D86F}" type="datetime1">
              <a:rPr lang="de-DE" smtClean="0"/>
              <a:t>30.08.2024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1E899F3-E5F7-4B83-BFA2-52046E9433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26th COSMO General Meeting - Offenbach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F6F7AF1-3DBC-4DD8-A339-B53472C8EB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856364-53DE-4AAA-9875-A3ADB6FED984}" type="slidenum">
              <a:rPr lang="de-DE" smtClean="0"/>
              <a:pPr>
                <a:defRPr/>
              </a:pPr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00546646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70D2C46-4923-4370-992C-B5A1A5D05E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Since</a:t>
            </a:r>
            <a:r>
              <a:rPr lang="de-DE" dirty="0"/>
              <a:t> September 2023 (</a:t>
            </a:r>
            <a:r>
              <a:rPr lang="de-DE" dirty="0" err="1"/>
              <a:t>implemented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2.6.7-rc on 01.12.23)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78E8994-5518-4FF7-8936-18CD39666D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ECRAD: </a:t>
            </a:r>
            <a:r>
              <a:rPr lang="de-DE" dirty="0" err="1"/>
              <a:t>updated</a:t>
            </a:r>
            <a:r>
              <a:rPr lang="de-DE" dirty="0"/>
              <a:t> </a:t>
            </a:r>
            <a:r>
              <a:rPr lang="de-DE" dirty="0" err="1"/>
              <a:t>version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ECMWF (icon-nwp!1150 (</a:t>
            </a:r>
            <a:r>
              <a:rPr lang="de-DE" dirty="0" err="1"/>
              <a:t>merged</a:t>
            </a:r>
            <a:r>
              <a:rPr lang="de-DE" dirty="0"/>
              <a:t>), icon-nwp!1174)</a:t>
            </a:r>
          </a:p>
          <a:p>
            <a:r>
              <a:rPr lang="de-DE" dirty="0" err="1"/>
              <a:t>Anthropogenic</a:t>
            </a:r>
            <a:r>
              <a:rPr lang="de-DE" dirty="0"/>
              <a:t> </a:t>
            </a:r>
            <a:r>
              <a:rPr lang="de-DE" dirty="0" err="1"/>
              <a:t>aerosol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2D-aerosol </a:t>
            </a:r>
            <a:r>
              <a:rPr lang="de-DE" dirty="0" err="1"/>
              <a:t>scheme</a:t>
            </a:r>
            <a:r>
              <a:rPr lang="de-DE" dirty="0"/>
              <a:t> (icon-nwp!714)</a:t>
            </a:r>
          </a:p>
          <a:p>
            <a:r>
              <a:rPr lang="de-DE" dirty="0"/>
              <a:t>First </a:t>
            </a:r>
            <a:r>
              <a:rPr lang="de-DE" dirty="0" err="1"/>
              <a:t>set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tuning</a:t>
            </a:r>
            <a:r>
              <a:rPr lang="de-DE" dirty="0"/>
              <a:t> </a:t>
            </a:r>
            <a:r>
              <a:rPr lang="de-DE" dirty="0" err="1"/>
              <a:t>changes</a:t>
            </a:r>
            <a:r>
              <a:rPr lang="de-DE" dirty="0"/>
              <a:t> / </a:t>
            </a:r>
            <a:r>
              <a:rPr lang="de-DE" dirty="0" err="1"/>
              <a:t>new</a:t>
            </a:r>
            <a:r>
              <a:rPr lang="de-DE" dirty="0"/>
              <a:t> </a:t>
            </a:r>
            <a:r>
              <a:rPr lang="de-DE" dirty="0" err="1"/>
              <a:t>tuning</a:t>
            </a:r>
            <a:r>
              <a:rPr lang="de-DE" dirty="0"/>
              <a:t> </a:t>
            </a:r>
            <a:r>
              <a:rPr lang="de-DE" dirty="0" err="1"/>
              <a:t>options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ICON-D05 (icon-nwp!1171)</a:t>
            </a:r>
          </a:p>
          <a:p>
            <a:r>
              <a:rPr lang="de-DE" dirty="0" err="1"/>
              <a:t>adapt</a:t>
            </a:r>
            <a:r>
              <a:rPr lang="de-DE" dirty="0"/>
              <a:t> HZEROCL </a:t>
            </a:r>
            <a:r>
              <a:rPr lang="de-DE" dirty="0" err="1"/>
              <a:t>diagnostic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MCH (icon-nwp!1173)</a:t>
            </a:r>
          </a:p>
          <a:p>
            <a:r>
              <a:rPr lang="de-DE" dirty="0"/>
              <a:t>Bugfix in </a:t>
            </a:r>
            <a:r>
              <a:rPr lang="de-DE" dirty="0" err="1"/>
              <a:t>vertical</a:t>
            </a:r>
            <a:r>
              <a:rPr lang="de-DE" dirty="0"/>
              <a:t> </a:t>
            </a:r>
            <a:r>
              <a:rPr lang="de-DE" dirty="0" err="1"/>
              <a:t>interpolation</a:t>
            </a:r>
            <a:r>
              <a:rPr lang="de-DE" dirty="0"/>
              <a:t> in </a:t>
            </a:r>
            <a:r>
              <a:rPr lang="de-DE" dirty="0" err="1"/>
              <a:t>cams</a:t>
            </a:r>
            <a:r>
              <a:rPr lang="de-DE" dirty="0"/>
              <a:t> </a:t>
            </a:r>
            <a:r>
              <a:rPr lang="de-DE" dirty="0" err="1"/>
              <a:t>climatology</a:t>
            </a:r>
            <a:r>
              <a:rPr lang="de-DE" dirty="0"/>
              <a:t> (icon-nwp!1149)</a:t>
            </a:r>
          </a:p>
          <a:p>
            <a:pPr marL="0" indent="0">
              <a:buNone/>
            </a:pPr>
            <a:r>
              <a:rPr lang="de-DE" dirty="0" err="1"/>
              <a:t>For</a:t>
            </a:r>
            <a:r>
              <a:rPr lang="de-DE" dirty="0"/>
              <a:t> Open Source Release</a:t>
            </a:r>
          </a:p>
          <a:p>
            <a:r>
              <a:rPr lang="de-DE" dirty="0" err="1"/>
              <a:t>remove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turbulence</a:t>
            </a:r>
            <a:r>
              <a:rPr lang="de-DE" dirty="0"/>
              <a:t> </a:t>
            </a:r>
            <a:r>
              <a:rPr lang="de-DE" dirty="0" err="1"/>
              <a:t>scheme</a:t>
            </a:r>
            <a:r>
              <a:rPr lang="de-DE" dirty="0"/>
              <a:t> EDMF </a:t>
            </a:r>
            <a:r>
              <a:rPr lang="de-DE" dirty="0" err="1"/>
              <a:t>from</a:t>
            </a:r>
            <a:r>
              <a:rPr lang="de-DE" dirty="0"/>
              <a:t> ICON (icon-nwp!1143)</a:t>
            </a:r>
          </a:p>
          <a:p>
            <a:r>
              <a:rPr lang="de-DE" dirty="0" err="1"/>
              <a:t>rewrite</a:t>
            </a:r>
            <a:r>
              <a:rPr lang="de-DE" dirty="0"/>
              <a:t> </a:t>
            </a:r>
            <a:r>
              <a:rPr lang="de-DE" dirty="0" err="1"/>
              <a:t>gamma</a:t>
            </a:r>
            <a:r>
              <a:rPr lang="de-DE" dirty="0"/>
              <a:t> </a:t>
            </a:r>
            <a:r>
              <a:rPr lang="de-DE" dirty="0" err="1"/>
              <a:t>functions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avoid</a:t>
            </a:r>
            <a:r>
              <a:rPr lang="de-DE" dirty="0"/>
              <a:t> </a:t>
            </a:r>
            <a:r>
              <a:rPr lang="de-DE" dirty="0" err="1"/>
              <a:t>license</a:t>
            </a:r>
            <a:r>
              <a:rPr lang="de-DE" dirty="0"/>
              <a:t> </a:t>
            </a:r>
            <a:r>
              <a:rPr lang="de-DE" dirty="0" err="1"/>
              <a:t>issues</a:t>
            </a:r>
            <a:r>
              <a:rPr lang="de-DE" dirty="0"/>
              <a:t> (icon-nwp!1156), icon-nwp!1198)</a:t>
            </a:r>
          </a:p>
          <a:p>
            <a:r>
              <a:rPr lang="de-DE" dirty="0" err="1"/>
              <a:t>changes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ICON and </a:t>
            </a:r>
            <a:r>
              <a:rPr lang="de-DE" dirty="0" err="1"/>
              <a:t>submodule</a:t>
            </a:r>
            <a:r>
              <a:rPr lang="de-DE" dirty="0"/>
              <a:t> EMVORADO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compilation</a:t>
            </a:r>
            <a:r>
              <a:rPr lang="de-DE" dirty="0"/>
              <a:t> </a:t>
            </a:r>
            <a:r>
              <a:rPr lang="de-DE" dirty="0" err="1"/>
              <a:t>without</a:t>
            </a:r>
            <a:r>
              <a:rPr lang="de-DE" dirty="0"/>
              <a:t> </a:t>
            </a:r>
            <a:r>
              <a:rPr lang="de-DE" dirty="0" err="1"/>
              <a:t>dace_icon</a:t>
            </a:r>
            <a:r>
              <a:rPr lang="de-DE" dirty="0"/>
              <a:t> (icon-nwp!1179)</a:t>
            </a:r>
          </a:p>
          <a:p>
            <a:r>
              <a:rPr lang="de-DE" dirty="0" err="1"/>
              <a:t>remove</a:t>
            </a:r>
            <a:r>
              <a:rPr lang="de-DE" dirty="0"/>
              <a:t> RTTOV </a:t>
            </a:r>
            <a:r>
              <a:rPr lang="de-DE" dirty="0" err="1"/>
              <a:t>coefficients</a:t>
            </a:r>
            <a:r>
              <a:rPr lang="de-DE" dirty="0"/>
              <a:t> </a:t>
            </a:r>
            <a:r>
              <a:rPr lang="de-DE" dirty="0" err="1"/>
              <a:t>from</a:t>
            </a:r>
            <a:r>
              <a:rPr lang="de-DE" dirty="0"/>
              <a:t> /</a:t>
            </a:r>
            <a:r>
              <a:rPr lang="de-DE" dirty="0" err="1"/>
              <a:t>data</a:t>
            </a:r>
            <a:r>
              <a:rPr lang="de-DE" dirty="0"/>
              <a:t> </a:t>
            </a:r>
            <a:r>
              <a:rPr lang="de-DE" dirty="0" err="1"/>
              <a:t>directory</a:t>
            </a:r>
            <a:r>
              <a:rPr lang="de-DE" dirty="0"/>
              <a:t> due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license</a:t>
            </a:r>
            <a:r>
              <a:rPr lang="de-DE" dirty="0"/>
              <a:t> </a:t>
            </a:r>
            <a:r>
              <a:rPr lang="de-DE" dirty="0" err="1"/>
              <a:t>isssues</a:t>
            </a:r>
            <a:r>
              <a:rPr lang="de-DE" dirty="0"/>
              <a:t> (icon-nwp!1196)</a:t>
            </a:r>
          </a:p>
          <a:p>
            <a:r>
              <a:rPr lang="de-DE" dirty="0"/>
              <a:t>Move </a:t>
            </a:r>
            <a:r>
              <a:rPr lang="de-DE" dirty="0" err="1"/>
              <a:t>two</a:t>
            </a:r>
            <a:r>
              <a:rPr lang="de-DE" dirty="0"/>
              <a:t> </a:t>
            </a:r>
            <a:r>
              <a:rPr lang="de-DE" dirty="0" err="1"/>
              <a:t>radar</a:t>
            </a:r>
            <a:r>
              <a:rPr lang="de-DE" dirty="0"/>
              <a:t> interface </a:t>
            </a:r>
            <a:r>
              <a:rPr lang="de-DE" dirty="0" err="1"/>
              <a:t>modules</a:t>
            </a:r>
            <a:r>
              <a:rPr lang="de-DE" dirty="0"/>
              <a:t> </a:t>
            </a:r>
            <a:r>
              <a:rPr lang="de-DE" dirty="0" err="1"/>
              <a:t>from</a:t>
            </a:r>
            <a:r>
              <a:rPr lang="de-DE" dirty="0"/>
              <a:t> ICON source code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submodule</a:t>
            </a:r>
            <a:r>
              <a:rPr lang="de-DE" dirty="0"/>
              <a:t> EMVORADO (icon-nwp!1147)</a:t>
            </a:r>
          </a:p>
          <a:p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1ADDBB8-67C0-47C5-8038-29BE4ABC88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C9E4393-BB32-4E09-8257-BA51AD62D86F}" type="datetime1">
              <a:rPr lang="de-DE" smtClean="0"/>
              <a:t>30.08.2024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1E899F3-E5F7-4B83-BFA2-52046E9433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26th COSMO General Meeting - Offenbach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F6F7AF1-3DBC-4DD8-A339-B53472C8EB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856364-53DE-4AAA-9875-A3ADB6FED984}" type="slidenum">
              <a:rPr lang="de-DE" smtClean="0"/>
              <a:pPr>
                <a:defRPr/>
              </a:pPr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05042463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70D2C46-4923-4370-992C-B5A1A5D05E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Since</a:t>
            </a:r>
            <a:r>
              <a:rPr lang="de-DE" dirty="0"/>
              <a:t> September 2023 (</a:t>
            </a:r>
            <a:r>
              <a:rPr lang="de-DE" dirty="0" err="1"/>
              <a:t>implemented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2.6.7-rc on 23.01.24)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78E8994-5518-4FF7-8936-18CD39666D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7150" indent="0">
              <a:buNone/>
            </a:pPr>
            <a:r>
              <a:rPr lang="de-DE" dirty="0" err="1"/>
              <a:t>DyCore</a:t>
            </a:r>
            <a:endParaRPr lang="de-DE" dirty="0"/>
          </a:p>
          <a:p>
            <a:pPr indent="-285750"/>
            <a:r>
              <a:rPr lang="de-DE" dirty="0" err="1"/>
              <a:t>Revised</a:t>
            </a:r>
            <a:r>
              <a:rPr lang="de-DE" dirty="0"/>
              <a:t> </a:t>
            </a:r>
            <a:r>
              <a:rPr lang="de-DE" dirty="0" err="1"/>
              <a:t>implementation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moist</a:t>
            </a:r>
            <a:r>
              <a:rPr lang="de-DE" dirty="0"/>
              <a:t> </a:t>
            </a:r>
            <a:r>
              <a:rPr lang="de-DE" dirty="0" err="1"/>
              <a:t>thermodynamic</a:t>
            </a:r>
            <a:r>
              <a:rPr lang="de-DE" dirty="0"/>
              <a:t> </a:t>
            </a:r>
            <a:r>
              <a:rPr lang="de-DE" dirty="0" err="1"/>
              <a:t>correction</a:t>
            </a:r>
            <a:r>
              <a:rPr lang="de-DE" dirty="0"/>
              <a:t> </a:t>
            </a:r>
            <a:r>
              <a:rPr lang="de-DE" dirty="0" err="1"/>
              <a:t>term</a:t>
            </a:r>
            <a:r>
              <a:rPr lang="de-DE" dirty="0"/>
              <a:t> (</a:t>
            </a:r>
            <a:r>
              <a:rPr lang="de-DE" dirty="0" err="1"/>
              <a:t>lmoist_thdyn</a:t>
            </a:r>
            <a:r>
              <a:rPr lang="de-DE" dirty="0"/>
              <a:t>) (icon-nwp!1216)</a:t>
            </a:r>
          </a:p>
          <a:p>
            <a:pPr marL="57150" indent="0">
              <a:buNone/>
            </a:pPr>
            <a:endParaRPr lang="de-DE" dirty="0"/>
          </a:p>
          <a:p>
            <a:pPr marL="57150" indent="0">
              <a:buNone/>
            </a:pPr>
            <a:r>
              <a:rPr lang="de-DE" dirty="0" err="1"/>
              <a:t>Misc</a:t>
            </a:r>
            <a:endParaRPr lang="de-DE" dirty="0"/>
          </a:p>
          <a:p>
            <a:pPr indent="-285750"/>
            <a:r>
              <a:rPr lang="de-DE" dirty="0"/>
              <a:t>First release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ICON Community Interface (ICON </a:t>
            </a:r>
            <a:r>
              <a:rPr lang="de-DE" dirty="0" err="1"/>
              <a:t>ComIn</a:t>
            </a:r>
            <a:r>
              <a:rPr lang="de-DE" dirty="0"/>
              <a:t>) (icon-nwp!1038)</a:t>
            </a:r>
          </a:p>
          <a:p>
            <a:pPr indent="-285750"/>
            <a:r>
              <a:rPr lang="de-DE" dirty="0"/>
              <a:t>GPU </a:t>
            </a:r>
            <a:r>
              <a:rPr lang="de-DE" dirty="0" err="1"/>
              <a:t>port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lseaice</a:t>
            </a:r>
            <a:r>
              <a:rPr lang="de-DE" dirty="0"/>
              <a:t>=.</a:t>
            </a:r>
            <a:r>
              <a:rPr lang="de-DE" dirty="0" err="1"/>
              <a:t>true</a:t>
            </a:r>
            <a:r>
              <a:rPr lang="de-DE" dirty="0"/>
              <a:t>.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sstice_mode</a:t>
            </a:r>
            <a:r>
              <a:rPr lang="de-DE" dirty="0"/>
              <a:t>=6 and Upper </a:t>
            </a:r>
            <a:r>
              <a:rPr lang="de-DE" dirty="0" err="1"/>
              <a:t>boundary</a:t>
            </a:r>
            <a:r>
              <a:rPr lang="de-DE" dirty="0"/>
              <a:t> </a:t>
            </a:r>
            <a:r>
              <a:rPr lang="de-DE" dirty="0" err="1"/>
              <a:t>nudging</a:t>
            </a:r>
            <a:r>
              <a:rPr lang="de-DE" dirty="0"/>
              <a:t> (icon-nwp!824), icon-nwp!1253)</a:t>
            </a:r>
          </a:p>
          <a:p>
            <a:pPr indent="-285750"/>
            <a:r>
              <a:rPr lang="de-DE" dirty="0"/>
              <a:t>Speed </a:t>
            </a:r>
            <a:r>
              <a:rPr lang="de-DE" dirty="0" err="1"/>
              <a:t>up</a:t>
            </a:r>
            <a:r>
              <a:rPr lang="de-DE" dirty="0"/>
              <a:t> </a:t>
            </a:r>
            <a:r>
              <a:rPr lang="de-DE" dirty="0" err="1"/>
              <a:t>effective</a:t>
            </a:r>
            <a:r>
              <a:rPr lang="de-DE" dirty="0"/>
              <a:t> </a:t>
            </a:r>
            <a:r>
              <a:rPr lang="de-DE" dirty="0" err="1"/>
              <a:t>radius</a:t>
            </a:r>
            <a:r>
              <a:rPr lang="de-DE" dirty="0"/>
              <a:t> </a:t>
            </a:r>
            <a:r>
              <a:rPr lang="de-DE" dirty="0" err="1"/>
              <a:t>calculation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two</a:t>
            </a:r>
            <a:r>
              <a:rPr lang="de-DE" dirty="0"/>
              <a:t>-moment </a:t>
            </a:r>
            <a:r>
              <a:rPr lang="de-DE" dirty="0" err="1"/>
              <a:t>microphysics</a:t>
            </a:r>
            <a:r>
              <a:rPr lang="de-DE" dirty="0"/>
              <a:t> </a:t>
            </a:r>
            <a:r>
              <a:rPr lang="de-DE" dirty="0" err="1"/>
              <a:t>scheme</a:t>
            </a:r>
            <a:r>
              <a:rPr lang="de-DE" dirty="0"/>
              <a:t> (icon-nwp!1211)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1ADDBB8-67C0-47C5-8038-29BE4ABC88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C9E4393-BB32-4E09-8257-BA51AD62D86F}" type="datetime1">
              <a:rPr lang="de-DE" smtClean="0"/>
              <a:t>30.08.2024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1E899F3-E5F7-4B83-BFA2-52046E9433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26th COSMO General Meeting - Offenbach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F6F7AF1-3DBC-4DD8-A339-B53472C8EB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856364-53DE-4AAA-9875-A3ADB6FED984}" type="slidenum">
              <a:rPr lang="de-DE" smtClean="0"/>
              <a:pPr>
                <a:defRPr/>
              </a:pPr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26280588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F360FCA-BF2C-8231-658E-BDA713A29C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release-2024.07</a:t>
            </a:r>
            <a:endParaRPr lang="en-US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B71B144-5480-AF78-EEA0-09664629B7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Improvements to adaptive parameter tuning (icon-nwp!1271, icon-nwp!1283, icon-nwp!1315)</a:t>
            </a:r>
          </a:p>
          <a:p>
            <a:r>
              <a:rPr lang="en-US" dirty="0" err="1"/>
              <a:t>EcRad</a:t>
            </a:r>
            <a:r>
              <a:rPr lang="en-US" dirty="0"/>
              <a:t> update (icon-nwp!1220)</a:t>
            </a:r>
          </a:p>
          <a:p>
            <a:r>
              <a:rPr lang="en-US" dirty="0"/>
              <a:t>DeMott ice nucleation parametrization (icon-nwp!1199)</a:t>
            </a:r>
          </a:p>
          <a:p>
            <a:r>
              <a:rPr lang="en-US" dirty="0"/>
              <a:t>2-moment-microphysics: new hail/graupel shedding and limitation of graupel production (icon-nwp!1330)</a:t>
            </a:r>
          </a:p>
          <a:p>
            <a:r>
              <a:rPr lang="en-US" dirty="0"/>
              <a:t>Update </a:t>
            </a:r>
            <a:r>
              <a:rPr lang="en-US" dirty="0" err="1"/>
              <a:t>ecrad</a:t>
            </a:r>
            <a:r>
              <a:rPr lang="en-US" dirty="0"/>
              <a:t> submodule with fixes from </a:t>
            </a:r>
            <a:r>
              <a:rPr lang="en-US" dirty="0" err="1"/>
              <a:t>ecrad</a:t>
            </a:r>
            <a:r>
              <a:rPr lang="en-US" dirty="0"/>
              <a:t> master (icon-nwp!1249)</a:t>
            </a:r>
          </a:p>
          <a:p>
            <a:r>
              <a:rPr lang="en-US" dirty="0"/>
              <a:t>Tuning parameters for TERRA-URB and wind gusts (icon-nwp!1400, icon-nwp!1444)</a:t>
            </a:r>
          </a:p>
          <a:p>
            <a:r>
              <a:rPr lang="en-US" dirty="0"/>
              <a:t>CAMS forecasted aerosol as an option for </a:t>
            </a:r>
            <a:r>
              <a:rPr lang="en-US" dirty="0" err="1"/>
              <a:t>ecRad</a:t>
            </a:r>
            <a:r>
              <a:rPr lang="en-US" dirty="0"/>
              <a:t> radiation (icon-nwp!1180)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8B0E671-CB2D-7D01-22CB-7C69654A08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C9E4393-BB32-4E09-8257-BA51AD62D86F}" type="datetime1">
              <a:rPr lang="de-DE" smtClean="0"/>
              <a:t>30.08.2024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04DC7CD-FE46-9B2E-D138-1DCAA94ECD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26th COSMO General Meeting - Offenbach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E16EEA1-253B-1EBB-CE0F-29B661EADF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856364-53DE-4AAA-9875-A3ADB6FED984}" type="slidenum">
              <a:rPr lang="de-DE" smtClean="0"/>
              <a:pPr>
                <a:defRPr/>
              </a:pPr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24069289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43BEA4F-E31F-497F-930A-017A48D65F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ICON NWP Releases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47EAEEE-5084-42FD-8B1C-24086496B5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C7BD399-334B-434B-A692-C2D7506D40C1}" type="datetime1">
              <a:rPr lang="de-DE" smtClean="0"/>
              <a:t>30.08.2024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661E67D3-3E4B-46FB-8B84-6311031F5B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26th COSMO General Meeting - Offenbach</a:t>
            </a:r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B47698B7-12C6-48CA-8C8E-746326D580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E6AE8C-F7FB-4C6A-AB05-02B99ABF6732}" type="slidenum">
              <a:rPr lang="de-DE" smtClean="0"/>
              <a:pPr>
                <a:defRPr/>
              </a:pPr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64461048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E3B6C1D-FD47-4766-BF99-389E44B4BD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DWD and MCH Special Releases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FB7976F-5FA7-41E5-B495-727E6BE362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>
                <a:sym typeface="Wingdings" panose="05000000000000000000" pitchFamily="2" charset="2"/>
              </a:rPr>
              <a:t>„Parallel Universe“ </a:t>
            </a:r>
            <a:r>
              <a:rPr lang="de-DE" dirty="0" err="1">
                <a:sym typeface="Wingdings" panose="05000000000000000000" pitchFamily="2" charset="2"/>
              </a:rPr>
              <a:t>for</a:t>
            </a:r>
            <a:r>
              <a:rPr lang="de-DE" dirty="0">
                <a:sym typeface="Wingdings" panose="05000000000000000000" pitchFamily="2" charset="2"/>
              </a:rPr>
              <a:t> operational </a:t>
            </a:r>
            <a:r>
              <a:rPr lang="de-DE" dirty="0" err="1">
                <a:sym typeface="Wingdings" panose="05000000000000000000" pitchFamily="2" charset="2"/>
              </a:rPr>
              <a:t>weather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forecasting</a:t>
            </a:r>
            <a:endParaRPr lang="de-DE" dirty="0">
              <a:sym typeface="Wingdings" panose="05000000000000000000" pitchFamily="2" charset="2"/>
            </a:endParaRPr>
          </a:p>
          <a:p>
            <a:r>
              <a:rPr lang="de-DE" dirty="0" err="1">
                <a:sym typeface="Wingdings" panose="05000000000000000000" pitchFamily="2" charset="2"/>
              </a:rPr>
              <a:t>Build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from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icon</a:t>
            </a:r>
            <a:r>
              <a:rPr lang="de-DE" dirty="0">
                <a:sym typeface="Wingdings" panose="05000000000000000000" pitchFamily="2" charset="2"/>
              </a:rPr>
              <a:t>/</a:t>
            </a:r>
            <a:r>
              <a:rPr lang="de-DE" dirty="0" err="1">
                <a:sym typeface="Wingdings" panose="05000000000000000000" pitchFamily="2" charset="2"/>
              </a:rPr>
              <a:t>icon-nwp.git</a:t>
            </a:r>
            <a:endParaRPr lang="de-DE" dirty="0">
              <a:sym typeface="Wingdings" panose="05000000000000000000" pitchFamily="2" charset="2"/>
            </a:endParaRPr>
          </a:p>
          <a:p>
            <a:pPr lvl="1"/>
            <a:r>
              <a:rPr lang="de-DE" dirty="0">
                <a:sym typeface="Wingdings" panose="05000000000000000000" pitchFamily="2" charset="2"/>
              </a:rPr>
              <a:t>icon-2024.01-dwd-3.2</a:t>
            </a:r>
          </a:p>
          <a:p>
            <a:pPr lvl="1"/>
            <a:r>
              <a:rPr lang="de-DE" dirty="0">
                <a:sym typeface="Wingdings" panose="05000000000000000000" pitchFamily="2" charset="2"/>
              </a:rPr>
              <a:t>icon-2024.01-mch-2.1</a:t>
            </a:r>
          </a:p>
          <a:p>
            <a:r>
              <a:rPr lang="de-DE" dirty="0">
                <a:sym typeface="Wingdings" panose="05000000000000000000" pitchFamily="2" charset="2"/>
              </a:rPr>
              <a:t>More </a:t>
            </a:r>
            <a:r>
              <a:rPr lang="de-DE" dirty="0" err="1">
                <a:sym typeface="Wingdings" panose="05000000000000000000" pitchFamily="2" charset="2"/>
              </a:rPr>
              <a:t>information</a:t>
            </a:r>
            <a:r>
              <a:rPr lang="de-DE" dirty="0">
                <a:sym typeface="Wingdings" panose="05000000000000000000" pitchFamily="2" charset="2"/>
              </a:rPr>
              <a:t> on DWD </a:t>
            </a:r>
            <a:r>
              <a:rPr lang="de-DE" dirty="0" err="1">
                <a:sym typeface="Wingdings" panose="05000000000000000000" pitchFamily="2" charset="2"/>
              </a:rPr>
              <a:t>versions</a:t>
            </a:r>
            <a:r>
              <a:rPr lang="de-DE" dirty="0">
                <a:sym typeface="Wingdings" panose="05000000000000000000" pitchFamily="2" charset="2"/>
              </a:rPr>
              <a:t>:</a:t>
            </a:r>
          </a:p>
          <a:p>
            <a:pPr lvl="1"/>
            <a:r>
              <a:rPr lang="de-DE" dirty="0">
                <a:sym typeface="Wingdings" panose="05000000000000000000" pitchFamily="2" charset="2"/>
                <a:hlinkClick r:id="rId2"/>
              </a:rPr>
              <a:t>https://gitlab.dkrz.de/icon/wiki/-/wikis/ICON-NWP-operational-release-tags</a:t>
            </a:r>
            <a:endParaRPr lang="de-DE" dirty="0">
              <a:sym typeface="Wingdings" panose="05000000000000000000" pitchFamily="2" charset="2"/>
            </a:endParaRPr>
          </a:p>
          <a:p>
            <a:pPr marL="57150" indent="0">
              <a:buNone/>
            </a:pPr>
            <a:endParaRPr lang="de-DE" dirty="0">
              <a:sym typeface="Wingdings" panose="05000000000000000000" pitchFamily="2" charset="2"/>
            </a:endParaRPr>
          </a:p>
          <a:p>
            <a:pPr marL="57150" indent="0">
              <a:buNone/>
            </a:pPr>
            <a:endParaRPr lang="de-DE" dirty="0">
              <a:sym typeface="Wingdings" panose="05000000000000000000" pitchFamily="2" charset="2"/>
            </a:endParaRP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8294A23-C6EE-4E1D-8ECC-124BA156D4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DC30A44-1207-4547-8D69-56F194528BBD}" type="datetime1">
              <a:rPr lang="de-DE" smtClean="0"/>
              <a:t>30.08.2024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7D2AF89-69B8-41D3-A2C0-8022CDC5CA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26th COSMO General Meeting - Offenbach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8E52CA4-44C9-4B33-9D41-4C1CB27103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856364-53DE-4AAA-9875-A3ADB6FED984}" type="slidenum">
              <a:rPr lang="de-DE" smtClean="0"/>
              <a:pPr>
                <a:defRPr/>
              </a:pPr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72615658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3B0FEFC-73B8-B865-0335-0C51DF5B66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DWD ICON Tools</a:t>
            </a:r>
            <a:endParaRPr lang="en-US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6D320F7-5F08-89DB-AA53-786A12359F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/>
              <a:t>Version 2.6.0 </a:t>
            </a:r>
            <a:r>
              <a:rPr lang="de-DE" dirty="0" err="1"/>
              <a:t>available</a:t>
            </a:r>
            <a:r>
              <a:rPr lang="de-DE" dirty="0"/>
              <a:t> </a:t>
            </a:r>
            <a:r>
              <a:rPr lang="de-DE" dirty="0" err="1"/>
              <a:t>since</a:t>
            </a:r>
            <a:r>
              <a:rPr lang="de-DE" dirty="0"/>
              <a:t> 15 May 2024.</a:t>
            </a:r>
          </a:p>
          <a:p>
            <a:r>
              <a:rPr lang="de-DE" dirty="0"/>
              <a:t>Many fixes and </a:t>
            </a:r>
            <a:r>
              <a:rPr lang="de-DE" dirty="0" err="1"/>
              <a:t>consolidations</a:t>
            </a:r>
            <a:endParaRPr lang="de-DE" dirty="0"/>
          </a:p>
          <a:p>
            <a:r>
              <a:rPr lang="de-DE" dirty="0"/>
              <a:t>Support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lat-lon</a:t>
            </a:r>
            <a:r>
              <a:rPr lang="de-DE" dirty="0"/>
              <a:t> </a:t>
            </a:r>
            <a:r>
              <a:rPr lang="de-DE" dirty="0" err="1"/>
              <a:t>grids</a:t>
            </a:r>
            <a:r>
              <a:rPr lang="de-DE" dirty="0"/>
              <a:t> in </a:t>
            </a:r>
            <a:r>
              <a:rPr lang="de-DE" dirty="0" err="1"/>
              <a:t>python</a:t>
            </a:r>
            <a:r>
              <a:rPr lang="de-DE" dirty="0"/>
              <a:t> </a:t>
            </a:r>
            <a:r>
              <a:rPr lang="de-DE" dirty="0" err="1"/>
              <a:t>bindings</a:t>
            </a:r>
            <a:endParaRPr lang="de-DE" dirty="0"/>
          </a:p>
          <a:p>
            <a:r>
              <a:rPr lang="de-DE" dirty="0"/>
              <a:t>Bug fix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spherical</a:t>
            </a:r>
            <a:r>
              <a:rPr lang="de-DE" dirty="0"/>
              <a:t> </a:t>
            </a:r>
            <a:r>
              <a:rPr lang="de-DE" dirty="0" err="1"/>
              <a:t>area</a:t>
            </a:r>
            <a:endParaRPr lang="de-DE" dirty="0"/>
          </a:p>
          <a:p>
            <a:r>
              <a:rPr lang="de-DE" dirty="0" err="1"/>
              <a:t>icondelaunay</a:t>
            </a:r>
            <a:r>
              <a:rPr lang="de-DE" dirty="0"/>
              <a:t>: </a:t>
            </a:r>
            <a:r>
              <a:rPr lang="de-DE" dirty="0" err="1"/>
              <a:t>close</a:t>
            </a:r>
            <a:r>
              <a:rPr lang="de-DE" dirty="0"/>
              <a:t> </a:t>
            </a:r>
            <a:r>
              <a:rPr lang="de-DE" dirty="0" err="1"/>
              <a:t>grid</a:t>
            </a:r>
            <a:r>
              <a:rPr lang="de-DE" dirty="0"/>
              <a:t> </a:t>
            </a:r>
            <a:r>
              <a:rPr lang="de-DE" dirty="0" err="1"/>
              <a:t>file</a:t>
            </a:r>
            <a:r>
              <a:rPr lang="de-DE" dirty="0"/>
              <a:t> </a:t>
            </a:r>
            <a:r>
              <a:rPr lang="de-DE" dirty="0" err="1"/>
              <a:t>as</a:t>
            </a:r>
            <a:r>
              <a:rPr lang="de-DE" dirty="0"/>
              <a:t> </a:t>
            </a:r>
            <a:r>
              <a:rPr lang="de-DE" dirty="0" err="1"/>
              <a:t>soon</a:t>
            </a:r>
            <a:r>
              <a:rPr lang="de-DE" dirty="0"/>
              <a:t> </a:t>
            </a:r>
            <a:r>
              <a:rPr lang="de-DE" dirty="0" err="1"/>
              <a:t>as</a:t>
            </a:r>
            <a:r>
              <a:rPr lang="de-DE" dirty="0"/>
              <a:t> </a:t>
            </a:r>
            <a:r>
              <a:rPr lang="de-DE" dirty="0" err="1"/>
              <a:t>it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no</a:t>
            </a:r>
            <a:r>
              <a:rPr lang="de-DE" dirty="0"/>
              <a:t> </a:t>
            </a:r>
            <a:r>
              <a:rPr lang="de-DE" dirty="0" err="1"/>
              <a:t>longer</a:t>
            </a:r>
            <a:r>
              <a:rPr lang="de-DE" dirty="0"/>
              <a:t> </a:t>
            </a:r>
            <a:r>
              <a:rPr lang="de-DE" dirty="0" err="1"/>
              <a:t>needed</a:t>
            </a:r>
            <a:endParaRPr lang="de-DE" dirty="0"/>
          </a:p>
          <a:p>
            <a:endParaRPr lang="de-DE" dirty="0"/>
          </a:p>
          <a:p>
            <a:pPr marL="0" indent="0">
              <a:buNone/>
            </a:pPr>
            <a:r>
              <a:rPr lang="de-DE" dirty="0"/>
              <a:t>Use at </a:t>
            </a:r>
            <a:r>
              <a:rPr lang="de-DE" dirty="0" err="1"/>
              <a:t>your</a:t>
            </a:r>
            <a:r>
              <a:rPr lang="de-DE" dirty="0"/>
              <a:t> own </a:t>
            </a:r>
            <a:r>
              <a:rPr lang="de-DE" dirty="0" err="1"/>
              <a:t>risk</a:t>
            </a:r>
            <a:r>
              <a:rPr lang="de-DE" dirty="0"/>
              <a:t>!</a:t>
            </a:r>
          </a:p>
          <a:p>
            <a:r>
              <a:rPr lang="de-DE" dirty="0"/>
              <a:t>DWD </a:t>
            </a:r>
            <a:r>
              <a:rPr lang="de-DE" dirty="0" err="1"/>
              <a:t>does</a:t>
            </a:r>
            <a:r>
              <a:rPr lang="de-DE" dirty="0"/>
              <a:t> not support </a:t>
            </a:r>
            <a:r>
              <a:rPr lang="de-DE" dirty="0" err="1"/>
              <a:t>the</a:t>
            </a:r>
            <a:r>
              <a:rPr lang="de-DE" dirty="0"/>
              <a:t> ICON Tools </a:t>
            </a:r>
            <a:r>
              <a:rPr lang="de-DE" dirty="0" err="1"/>
              <a:t>officially</a:t>
            </a:r>
            <a:endParaRPr lang="de-DE" dirty="0"/>
          </a:p>
          <a:p>
            <a:r>
              <a:rPr lang="de-DE" dirty="0" err="1"/>
              <a:t>Colleagues</a:t>
            </a:r>
            <a:r>
              <a:rPr lang="de-DE" dirty="0"/>
              <a:t> in Romania </a:t>
            </a:r>
            <a:r>
              <a:rPr lang="de-DE" dirty="0" err="1"/>
              <a:t>are</a:t>
            </a:r>
            <a:r>
              <a:rPr lang="de-DE" dirty="0"/>
              <a:t> </a:t>
            </a:r>
            <a:r>
              <a:rPr lang="de-DE" dirty="0" err="1"/>
              <a:t>willing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take</a:t>
            </a:r>
            <a:r>
              <a:rPr lang="de-DE" dirty="0"/>
              <a:t> a </a:t>
            </a:r>
            <a:r>
              <a:rPr lang="de-DE" dirty="0" err="1"/>
              <a:t>look</a:t>
            </a:r>
            <a:r>
              <a:rPr lang="de-DE" dirty="0"/>
              <a:t>, </a:t>
            </a:r>
            <a:r>
              <a:rPr lang="de-DE" dirty="0" err="1"/>
              <a:t>if</a:t>
            </a:r>
            <a:r>
              <a:rPr lang="de-DE" dirty="0"/>
              <a:t> </a:t>
            </a:r>
            <a:r>
              <a:rPr lang="de-DE" dirty="0" err="1"/>
              <a:t>something</a:t>
            </a:r>
            <a:r>
              <a:rPr lang="de-DE" dirty="0"/>
              <a:t> </a:t>
            </a:r>
            <a:r>
              <a:rPr lang="de-DE" dirty="0" err="1"/>
              <a:t>goes</a:t>
            </a:r>
            <a:r>
              <a:rPr lang="de-DE" dirty="0"/>
              <a:t> </a:t>
            </a:r>
            <a:r>
              <a:rPr lang="de-DE" dirty="0" err="1"/>
              <a:t>wrong</a:t>
            </a:r>
            <a:r>
              <a:rPr lang="de-DE" dirty="0"/>
              <a:t>.</a:t>
            </a:r>
            <a:endParaRPr lang="en-US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CF6C07A-ADC9-ADD1-5CC1-4420221216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C9E4393-BB32-4E09-8257-BA51AD62D86F}" type="datetime1">
              <a:rPr lang="de-DE" smtClean="0"/>
              <a:t>30.08.2024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2EBE80C-3EDF-1408-C5B8-B5CE7352E9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26th COSMO General Meeting - Offenbach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FB81575-9477-2814-4A65-ADEE49BBEB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856364-53DE-4AAA-9875-A3ADB6FED984}" type="slidenum">
              <a:rPr lang="de-DE" smtClean="0"/>
              <a:pPr>
                <a:defRPr/>
              </a:pPr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63589008"/>
      </p:ext>
    </p:extLst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C38C0CF4-45C3-B897-F83B-1EE2E14AAB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License and Support </a:t>
            </a:r>
            <a:r>
              <a:rPr lang="de-DE" dirty="0" err="1"/>
              <a:t>Issues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A645640-3F7D-4ED0-A411-CAE12AFC1D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E537628-CF1A-4BC6-8781-3C89979CD40A}" type="datetime1">
              <a:rPr lang="de-DE" smtClean="0"/>
              <a:t>30.08.2024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0C75244-4801-7DC2-4CF2-17F66074DD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26th COSMO General Meeting - Offenbach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00E8A84-D8D2-4BE3-67A5-F0AAACADE7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856364-53DE-4AAA-9875-A3ADB6FED984}" type="slidenum">
              <a:rPr lang="de-DE" smtClean="0"/>
              <a:pPr>
                <a:defRPr/>
              </a:pPr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52589446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en-US" dirty="0"/>
              <a:t>ICON </a:t>
            </a:r>
            <a:r>
              <a:rPr lang="de-DE" altLang="en-US" dirty="0" err="1"/>
              <a:t>now</a:t>
            </a:r>
            <a:r>
              <a:rPr lang="de-DE" altLang="en-US" dirty="0"/>
              <a:t> </a:t>
            </a:r>
            <a:r>
              <a:rPr lang="de-DE" altLang="en-US" dirty="0" err="1"/>
              <a:t>is</a:t>
            </a:r>
            <a:r>
              <a:rPr lang="de-DE" altLang="en-US" dirty="0"/>
              <a:t> Open Source</a:t>
            </a:r>
            <a:endParaRPr lang="en-US" altLang="en-US" dirty="0"/>
          </a:p>
        </p:txBody>
      </p:sp>
      <p:sp>
        <p:nvSpPr>
          <p:cNvPr id="18435" name="Datumsplatzhalt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85D041A-16C2-44BF-B066-5DC359BB6C14}" type="datetime1">
              <a:rPr lang="de-DE" altLang="en-US" smtClean="0"/>
              <a:t>30.08.2024</a:t>
            </a:fld>
            <a:endParaRPr lang="de-DE" altLang="en-US"/>
          </a:p>
        </p:txBody>
      </p:sp>
      <p:sp>
        <p:nvSpPr>
          <p:cNvPr id="18436" name="Fußzeilenplatzhalt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26th COSMO General Meeting - Offenbach</a:t>
            </a:r>
            <a:endParaRPr lang="de-DE" altLang="en-US"/>
          </a:p>
        </p:txBody>
      </p:sp>
      <p:sp>
        <p:nvSpPr>
          <p:cNvPr id="18437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0CB2853-D08A-4A64-8647-71380ADD6EA6}" type="slidenum">
              <a:rPr lang="de-DE" altLang="en-US" smtClean="0"/>
              <a:pPr eaLnBrk="1" hangingPunct="1"/>
              <a:t>2</a:t>
            </a:fld>
            <a:endParaRPr lang="de-DE" altLang="en-US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0EFA8FA2-BFFD-490C-B047-4FBC463C14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7768" y="4192456"/>
            <a:ext cx="4442413" cy="1684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9882189"/>
      </p:ext>
    </p:extLst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nhaltsplatzhalter 8" descr="Ein Bild, das Text, Karte enthält.">
            <a:extLst>
              <a:ext uri="{FF2B5EF4-FFF2-40B4-BE49-F238E27FC236}">
                <a16:creationId xmlns:a16="http://schemas.microsoft.com/office/drawing/2014/main" id="{68AD3964-9DEB-1F22-2ECE-16B2BB19741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09" t="25195" r="8157" b="25231"/>
          <a:stretch/>
        </p:blipFill>
        <p:spPr>
          <a:xfrm>
            <a:off x="4298282" y="1772816"/>
            <a:ext cx="7702374" cy="3528392"/>
          </a:xfrm>
        </p:spPr>
      </p:pic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DE547B5F-7DDB-5C21-0208-4DF9A9C9C8C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60000" y="1977264"/>
            <a:ext cx="4008800" cy="4286736"/>
          </a:xfrm>
        </p:spPr>
        <p:txBody>
          <a:bodyPr/>
          <a:lstStyle/>
          <a:p>
            <a:r>
              <a:rPr lang="de-DE" dirty="0"/>
              <a:t>Running ICON: UAE, Oman (</a:t>
            </a:r>
            <a:r>
              <a:rPr lang="de-DE" dirty="0" err="1"/>
              <a:t>preoperational</a:t>
            </a:r>
            <a:r>
              <a:rPr lang="de-DE" dirty="0"/>
              <a:t>), Brazil (Navy)</a:t>
            </a:r>
          </a:p>
          <a:p>
            <a:r>
              <a:rPr lang="de-DE" dirty="0" err="1"/>
              <a:t>Contracts</a:t>
            </a:r>
            <a:r>
              <a:rPr lang="de-DE" dirty="0"/>
              <a:t> also </a:t>
            </a:r>
            <a:r>
              <a:rPr lang="de-DE" dirty="0" err="1"/>
              <a:t>signed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: Kirgistan, Lesotho, </a:t>
            </a:r>
            <a:r>
              <a:rPr lang="de-DE" dirty="0" err="1"/>
              <a:t>Nigeria,Turkmenistan</a:t>
            </a:r>
            <a:r>
              <a:rPr lang="de-DE" dirty="0"/>
              <a:t>, </a:t>
            </a:r>
            <a:r>
              <a:rPr lang="de-DE" dirty="0" err="1"/>
              <a:t>Yemen</a:t>
            </a:r>
            <a:r>
              <a:rPr lang="de-DE" dirty="0"/>
              <a:t>, Zimbabwe</a:t>
            </a:r>
          </a:p>
          <a:p>
            <a:r>
              <a:rPr lang="de-DE" dirty="0" err="1"/>
              <a:t>Contracts</a:t>
            </a:r>
            <a:r>
              <a:rPr lang="de-DE" dirty="0"/>
              <a:t> </a:t>
            </a:r>
            <a:r>
              <a:rPr lang="de-DE" dirty="0" err="1"/>
              <a:t>already</a:t>
            </a:r>
            <a:r>
              <a:rPr lang="de-DE" dirty="0"/>
              <a:t> </a:t>
            </a:r>
            <a:r>
              <a:rPr lang="de-DE" dirty="0" err="1"/>
              <a:t>sent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: Botswana, Brazil (INMET), </a:t>
            </a:r>
            <a:r>
              <a:rPr lang="de-DE" dirty="0" err="1"/>
              <a:t>Tanzania</a:t>
            </a:r>
            <a:r>
              <a:rPr lang="de-DE" dirty="0"/>
              <a:t>.</a:t>
            </a:r>
          </a:p>
          <a:p>
            <a:r>
              <a:rPr lang="de-DE" dirty="0"/>
              <a:t>Possible </a:t>
            </a:r>
            <a:r>
              <a:rPr lang="de-DE" dirty="0" err="1"/>
              <a:t>paying</a:t>
            </a:r>
            <a:r>
              <a:rPr lang="de-DE" dirty="0"/>
              <a:t> countries (still in </a:t>
            </a:r>
            <a:r>
              <a:rPr lang="de-DE" dirty="0" err="1"/>
              <a:t>negotiation</a:t>
            </a:r>
            <a:r>
              <a:rPr lang="de-DE" dirty="0"/>
              <a:t>): Bahrain, Colombia, Panama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D061DAA-2B18-9BEC-ACD9-E22841AE6E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C5BC840-4CE6-4545-B727-FD2BAFB9CEB4}" type="datetime1">
              <a:rPr lang="de-DE" smtClean="0"/>
              <a:t>30.08.2024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22DE4FE-6B50-0B49-4A73-B11AECE9FF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26th COSMO General Meeting - Offenbach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4AFA582-DDB5-AB0F-66A1-059CCC4B9E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856364-53DE-4AAA-9875-A3ADB6FED984}" type="slidenum">
              <a:rPr lang="de-DE" smtClean="0"/>
              <a:pPr>
                <a:defRPr/>
              </a:pPr>
              <a:t>20</a:t>
            </a:fld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34F2A27-C614-1E27-4A5F-35A5D4453F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Status </a:t>
            </a:r>
            <a:r>
              <a:rPr lang="de-DE" dirty="0" err="1"/>
              <a:t>of</a:t>
            </a:r>
            <a:r>
              <a:rPr lang="de-DE" dirty="0"/>
              <a:t> ICON </a:t>
            </a:r>
            <a:r>
              <a:rPr lang="de-DE" dirty="0" err="1"/>
              <a:t>Licensees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08985594"/>
      </p:ext>
    </p:extLst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D582198-60F3-DE8B-65B0-D2A329E583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COSMO Money 2024 and </a:t>
            </a:r>
            <a:r>
              <a:rPr lang="de-DE" dirty="0" err="1"/>
              <a:t>Beyond</a:t>
            </a:r>
            <a:r>
              <a:rPr lang="de-DE" dirty="0"/>
              <a:t> (</a:t>
            </a:r>
            <a:r>
              <a:rPr lang="de-DE" dirty="0" err="1"/>
              <a:t>Using</a:t>
            </a:r>
            <a:r>
              <a:rPr lang="de-DE" dirty="0"/>
              <a:t> World Bank Data)</a:t>
            </a:r>
          </a:p>
        </p:txBody>
      </p:sp>
      <p:graphicFrame>
        <p:nvGraphicFramePr>
          <p:cNvPr id="7" name="Tabelle 7">
            <a:extLst>
              <a:ext uri="{FF2B5EF4-FFF2-40B4-BE49-F238E27FC236}">
                <a16:creationId xmlns:a16="http://schemas.microsoft.com/office/drawing/2014/main" id="{77362F57-CC54-9ACE-B70A-462CF030246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44473791"/>
              </p:ext>
            </p:extLst>
          </p:nvPr>
        </p:nvGraphicFramePr>
        <p:xfrm>
          <a:off x="1487488" y="1844824"/>
          <a:ext cx="9197801" cy="335512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24993">
                  <a:extLst>
                    <a:ext uri="{9D8B030D-6E8A-4147-A177-3AD203B41FA5}">
                      <a16:colId xmlns:a16="http://schemas.microsoft.com/office/drawing/2014/main" val="12932516"/>
                    </a:ext>
                  </a:extLst>
                </a:gridCol>
                <a:gridCol w="1818202">
                  <a:extLst>
                    <a:ext uri="{9D8B030D-6E8A-4147-A177-3AD203B41FA5}">
                      <a16:colId xmlns:a16="http://schemas.microsoft.com/office/drawing/2014/main" val="1441537666"/>
                    </a:ext>
                  </a:extLst>
                </a:gridCol>
                <a:gridCol w="1818202">
                  <a:extLst>
                    <a:ext uri="{9D8B030D-6E8A-4147-A177-3AD203B41FA5}">
                      <a16:colId xmlns:a16="http://schemas.microsoft.com/office/drawing/2014/main" val="3636182999"/>
                    </a:ext>
                  </a:extLst>
                </a:gridCol>
                <a:gridCol w="1818202">
                  <a:extLst>
                    <a:ext uri="{9D8B030D-6E8A-4147-A177-3AD203B41FA5}">
                      <a16:colId xmlns:a16="http://schemas.microsoft.com/office/drawing/2014/main" val="1030257928"/>
                    </a:ext>
                  </a:extLst>
                </a:gridCol>
                <a:gridCol w="1818202">
                  <a:extLst>
                    <a:ext uri="{9D8B030D-6E8A-4147-A177-3AD203B41FA5}">
                      <a16:colId xmlns:a16="http://schemas.microsoft.com/office/drawing/2014/main" val="2185270484"/>
                    </a:ext>
                  </a:extLst>
                </a:gridCol>
              </a:tblGrid>
              <a:tr h="324036">
                <a:tc rowSpan="2">
                  <a:txBody>
                    <a:bodyPr/>
                    <a:lstStyle/>
                    <a:p>
                      <a:r>
                        <a:rPr lang="de-DE" b="1" dirty="0"/>
                        <a:t>Country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de-DE" b="1" dirty="0"/>
                        <a:t>2024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/>
                      <a:endParaRPr lang="de-DE" b="1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de-DE" b="1" baseline="0" dirty="0"/>
                        <a:t>2025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/>
                      <a:endParaRPr lang="de-DE" b="0" baseline="30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7373680"/>
                  </a:ext>
                </a:extLst>
              </a:tr>
              <a:tr h="32403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b="1" dirty="0"/>
                        <a:t>GDPpc</a:t>
                      </a:r>
                      <a:r>
                        <a:rPr lang="de-DE" b="0" baseline="300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1" dirty="0"/>
                        <a:t>Fee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b="1" dirty="0"/>
                        <a:t>GDPpc</a:t>
                      </a:r>
                      <a:r>
                        <a:rPr lang="de-DE" b="1" baseline="300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1" baseline="0" dirty="0"/>
                        <a:t>Fee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2571955"/>
                  </a:ext>
                </a:extLst>
              </a:tr>
              <a:tr h="374801">
                <a:tc>
                  <a:txBody>
                    <a:bodyPr/>
                    <a:lstStyle/>
                    <a:p>
                      <a:r>
                        <a:rPr lang="de-DE" dirty="0"/>
                        <a:t>Botswana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/>
                        <a:t>Still COSMO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/>
                        <a:t>20,000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/>
                        <a:t>7,249.8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/>
                        <a:t>10,300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1351834"/>
                  </a:ext>
                </a:extLst>
              </a:tr>
              <a:tr h="374801">
                <a:tc>
                  <a:txBody>
                    <a:bodyPr/>
                    <a:lstStyle/>
                    <a:p>
                      <a:r>
                        <a:rPr lang="de-DE" dirty="0"/>
                        <a:t>Brazil (INMET)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/>
                        <a:t>Still COSMO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>
                          <a:solidFill>
                            <a:schemeClr val="tx1"/>
                          </a:solidFill>
                        </a:rPr>
                        <a:t>20,000</a:t>
                      </a:r>
                      <a:endParaRPr lang="de-DE" baseline="30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/>
                        <a:t>10,043.6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/>
                        <a:t>15,900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3231290"/>
                  </a:ext>
                </a:extLst>
              </a:tr>
              <a:tr h="374801">
                <a:tc>
                  <a:txBody>
                    <a:bodyPr/>
                    <a:lstStyle/>
                    <a:p>
                      <a:r>
                        <a:rPr lang="de-DE" dirty="0"/>
                        <a:t>Brazil (Navy)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/>
                        <a:t>8,917.7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/>
                        <a:t>13,700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/>
                        <a:t>10,043.6</a:t>
                      </a:r>
                      <a:r>
                        <a:rPr lang="de-DE" baseline="30000" dirty="0">
                          <a:solidFill>
                            <a:srgbClr val="FF0000"/>
                          </a:solidFill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/>
                        <a:t>15,900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012278"/>
                  </a:ext>
                </a:extLst>
              </a:tr>
              <a:tr h="374801">
                <a:tc>
                  <a:txBody>
                    <a:bodyPr/>
                    <a:lstStyle/>
                    <a:p>
                      <a:r>
                        <a:rPr lang="de-DE" dirty="0"/>
                        <a:t>Oman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/>
                        <a:t>16,439.3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/>
                        <a:t>20,000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/>
                        <a:t>23,295.3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/>
                        <a:t>20,000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155174"/>
                  </a:ext>
                </a:extLst>
              </a:tr>
              <a:tr h="374801">
                <a:tc>
                  <a:txBody>
                    <a:bodyPr/>
                    <a:lstStyle/>
                    <a:p>
                      <a:r>
                        <a:rPr lang="de-DE" dirty="0"/>
                        <a:t>Turkmenistan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/>
                        <a:t>8,792.5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baseline="0" dirty="0">
                          <a:solidFill>
                            <a:schemeClr val="tx1"/>
                          </a:solidFill>
                        </a:rPr>
                        <a:t>13,400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/>
                        <a:t>8,792.5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/>
                        <a:t>13,400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3922993"/>
                  </a:ext>
                </a:extLst>
              </a:tr>
              <a:tr h="374801">
                <a:tc>
                  <a:txBody>
                    <a:bodyPr/>
                    <a:lstStyle/>
                    <a:p>
                      <a:r>
                        <a:rPr lang="de-DE" dirty="0"/>
                        <a:t>UAE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/>
                        <a:t>36,284.6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/>
                        <a:t>20,000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/>
                        <a:t>52,976.8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/>
                        <a:t>20,000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8661934"/>
                  </a:ext>
                </a:extLst>
              </a:tr>
              <a:tr h="374801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/>
                        <a:t>107,100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/>
                        <a:t>95,500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3284140"/>
                  </a:ext>
                </a:extLst>
              </a:tr>
            </a:tbl>
          </a:graphicData>
        </a:graphic>
      </p:graphicFrame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7B23917-0C67-7D99-03CF-9C67667B9D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5E6BC32-EEB3-4279-92FC-4A6A3ED0352F}" type="datetime1">
              <a:rPr lang="de-DE" smtClean="0"/>
              <a:t>30.08.2024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043DB4F-9235-9BB4-27A4-6F5BACEB83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26th COSMO General Meeting - Offenbach</a:t>
            </a:r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9C1175E-2B82-2A4B-9E96-399604B7DC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EB4686-4644-471E-9375-12B57D8E2B20}" type="slidenum">
              <a:rPr lang="de-DE" smtClean="0"/>
              <a:pPr>
                <a:defRPr/>
              </a:pPr>
              <a:t>21</a:t>
            </a:fld>
            <a:endParaRPr lang="de-DE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F12073FD-AF13-4AB4-FD13-F9522321170A}"/>
              </a:ext>
            </a:extLst>
          </p:cNvPr>
          <p:cNvSpPr txBox="1"/>
          <p:nvPr/>
        </p:nvSpPr>
        <p:spPr>
          <a:xfrm>
            <a:off x="1847528" y="5301208"/>
            <a:ext cx="7603363" cy="10218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arenR"/>
            </a:pPr>
            <a:r>
              <a:rPr lang="de-DE" sz="1400" dirty="0" err="1"/>
              <a:t>GDPpc</a:t>
            </a:r>
            <a:r>
              <a:rPr lang="de-DE" sz="1400" dirty="0"/>
              <a:t> </a:t>
            </a:r>
            <a:r>
              <a:rPr lang="de-DE" sz="1400" dirty="0" err="1"/>
              <a:t>taken</a:t>
            </a:r>
            <a:r>
              <a:rPr lang="de-DE" sz="1400" dirty="0"/>
              <a:t> </a:t>
            </a:r>
            <a:r>
              <a:rPr lang="de-DE" sz="1400" dirty="0" err="1"/>
              <a:t>from</a:t>
            </a:r>
            <a:r>
              <a:rPr lang="de-DE" sz="1400" dirty="0"/>
              <a:t> </a:t>
            </a:r>
            <a:r>
              <a:rPr lang="de-DE" sz="1400" dirty="0">
                <a:hlinkClick r:id="rId2"/>
              </a:rPr>
              <a:t>https://data.worldbank.org/indicator/NY.GDP.PCAP.CD</a:t>
            </a:r>
            <a:r>
              <a:rPr lang="de-DE" sz="1400" dirty="0"/>
              <a:t> (August 2023)</a:t>
            </a:r>
          </a:p>
          <a:p>
            <a:pPr marL="342900" indent="-342900">
              <a:lnSpc>
                <a:spcPct val="150000"/>
              </a:lnSpc>
              <a:buFontTx/>
              <a:buAutoNum type="arabicParenR"/>
            </a:pPr>
            <a:r>
              <a:rPr lang="de-DE" sz="1400" dirty="0" err="1"/>
              <a:t>GDPpc</a:t>
            </a:r>
            <a:r>
              <a:rPr lang="de-DE" sz="1400" dirty="0"/>
              <a:t> </a:t>
            </a:r>
            <a:r>
              <a:rPr lang="de-DE" sz="1400" dirty="0" err="1"/>
              <a:t>taken</a:t>
            </a:r>
            <a:r>
              <a:rPr lang="de-DE" sz="1400" dirty="0"/>
              <a:t> </a:t>
            </a:r>
            <a:r>
              <a:rPr lang="de-DE" sz="1400" dirty="0" err="1"/>
              <a:t>from</a:t>
            </a:r>
            <a:r>
              <a:rPr lang="de-DE" sz="1400" dirty="0"/>
              <a:t> </a:t>
            </a:r>
            <a:r>
              <a:rPr lang="de-DE" sz="1400" dirty="0">
                <a:hlinkClick r:id="rId2"/>
              </a:rPr>
              <a:t>https://data.worldbank.org/indicator/NY.GDP.PCAP.CD</a:t>
            </a:r>
            <a:r>
              <a:rPr lang="de-DE" sz="1400" dirty="0"/>
              <a:t> (26.08.2024)</a:t>
            </a:r>
          </a:p>
          <a:p>
            <a:pPr marL="342900" indent="-342900">
              <a:lnSpc>
                <a:spcPct val="150000"/>
              </a:lnSpc>
              <a:buFontTx/>
              <a:buAutoNum type="arabicParenR"/>
            </a:pPr>
            <a:r>
              <a:rPr lang="de-DE" sz="1400" dirty="0" err="1">
                <a:solidFill>
                  <a:srgbClr val="FF0000"/>
                </a:solidFill>
              </a:rPr>
              <a:t>If</a:t>
            </a:r>
            <a:r>
              <a:rPr lang="de-DE" sz="1400" dirty="0">
                <a:solidFill>
                  <a:srgbClr val="FF0000"/>
                </a:solidFill>
              </a:rPr>
              <a:t> </a:t>
            </a:r>
            <a:r>
              <a:rPr lang="de-DE" sz="1400" dirty="0" err="1">
                <a:solidFill>
                  <a:srgbClr val="FF0000"/>
                </a:solidFill>
              </a:rPr>
              <a:t>we</a:t>
            </a:r>
            <a:r>
              <a:rPr lang="de-DE" sz="1400" dirty="0">
                <a:solidFill>
                  <a:srgbClr val="FF0000"/>
                </a:solidFill>
              </a:rPr>
              <a:t> </a:t>
            </a:r>
            <a:r>
              <a:rPr lang="de-DE" sz="1400" dirty="0" err="1">
                <a:solidFill>
                  <a:srgbClr val="FF0000"/>
                </a:solidFill>
              </a:rPr>
              <a:t>really</a:t>
            </a:r>
            <a:r>
              <a:rPr lang="de-DE" sz="1400" dirty="0">
                <a:solidFill>
                  <a:srgbClr val="FF0000"/>
                </a:solidFill>
              </a:rPr>
              <a:t> </a:t>
            </a:r>
            <a:r>
              <a:rPr lang="de-DE" sz="1400" dirty="0" err="1">
                <a:solidFill>
                  <a:srgbClr val="FF0000"/>
                </a:solidFill>
              </a:rPr>
              <a:t>want</a:t>
            </a:r>
            <a:r>
              <a:rPr lang="de-DE" sz="1400" dirty="0">
                <a:solidFill>
                  <a:srgbClr val="FF0000"/>
                </a:solidFill>
              </a:rPr>
              <a:t> </a:t>
            </a:r>
            <a:r>
              <a:rPr lang="de-DE" sz="1400" dirty="0" err="1">
                <a:solidFill>
                  <a:srgbClr val="FF0000"/>
                </a:solidFill>
              </a:rPr>
              <a:t>to</a:t>
            </a:r>
            <a:r>
              <a:rPr lang="de-DE" sz="1400" dirty="0">
                <a:solidFill>
                  <a:srgbClr val="FF0000"/>
                </a:solidFill>
              </a:rPr>
              <a:t> </a:t>
            </a:r>
            <a:r>
              <a:rPr lang="de-DE" sz="1400" dirty="0" err="1">
                <a:solidFill>
                  <a:srgbClr val="FF0000"/>
                </a:solidFill>
              </a:rPr>
              <a:t>raise</a:t>
            </a:r>
            <a:r>
              <a:rPr lang="de-DE" sz="1400" dirty="0">
                <a:solidFill>
                  <a:srgbClr val="FF0000"/>
                </a:solidFill>
              </a:rPr>
              <a:t> </a:t>
            </a:r>
            <a:r>
              <a:rPr lang="de-DE" sz="1400" dirty="0" err="1">
                <a:solidFill>
                  <a:srgbClr val="FF0000"/>
                </a:solidFill>
              </a:rPr>
              <a:t>the</a:t>
            </a:r>
            <a:r>
              <a:rPr lang="de-DE" sz="1400" dirty="0">
                <a:solidFill>
                  <a:srgbClr val="FF0000"/>
                </a:solidFill>
              </a:rPr>
              <a:t> </a:t>
            </a:r>
            <a:r>
              <a:rPr lang="de-DE" sz="1400" dirty="0" err="1">
                <a:solidFill>
                  <a:srgbClr val="FF0000"/>
                </a:solidFill>
              </a:rPr>
              <a:t>fee</a:t>
            </a:r>
            <a:r>
              <a:rPr lang="de-DE" sz="1400" dirty="0">
                <a:solidFill>
                  <a:srgbClr val="FF0000"/>
                </a:solidFill>
              </a:rPr>
              <a:t>, </a:t>
            </a:r>
            <a:r>
              <a:rPr lang="de-DE" sz="1400" dirty="0" err="1">
                <a:solidFill>
                  <a:srgbClr val="FF0000"/>
                </a:solidFill>
              </a:rPr>
              <a:t>we</a:t>
            </a:r>
            <a:r>
              <a:rPr lang="de-DE" sz="1400" dirty="0">
                <a:solidFill>
                  <a:srgbClr val="FF0000"/>
                </a:solidFill>
              </a:rPr>
              <a:t> </a:t>
            </a:r>
            <a:r>
              <a:rPr lang="de-DE" sz="1400" dirty="0" err="1">
                <a:solidFill>
                  <a:srgbClr val="FF0000"/>
                </a:solidFill>
              </a:rPr>
              <a:t>have</a:t>
            </a:r>
            <a:r>
              <a:rPr lang="de-DE" sz="1400" dirty="0">
                <a:solidFill>
                  <a:srgbClr val="FF0000"/>
                </a:solidFill>
              </a:rPr>
              <a:t> </a:t>
            </a:r>
            <a:r>
              <a:rPr lang="de-DE" sz="1400" dirty="0" err="1">
                <a:solidFill>
                  <a:srgbClr val="FF0000"/>
                </a:solidFill>
              </a:rPr>
              <a:t>to</a:t>
            </a:r>
            <a:r>
              <a:rPr lang="de-DE" sz="1400" dirty="0">
                <a:solidFill>
                  <a:srgbClr val="FF0000"/>
                </a:solidFill>
              </a:rPr>
              <a:t> send a </a:t>
            </a:r>
            <a:r>
              <a:rPr lang="de-DE" sz="1400" dirty="0" err="1">
                <a:solidFill>
                  <a:srgbClr val="FF0000"/>
                </a:solidFill>
              </a:rPr>
              <a:t>written</a:t>
            </a:r>
            <a:r>
              <a:rPr lang="de-DE" sz="1400" dirty="0">
                <a:solidFill>
                  <a:srgbClr val="FF0000"/>
                </a:solidFill>
              </a:rPr>
              <a:t> </a:t>
            </a:r>
            <a:r>
              <a:rPr lang="de-DE" sz="1400" dirty="0" err="1">
                <a:solidFill>
                  <a:srgbClr val="FF0000"/>
                </a:solidFill>
              </a:rPr>
              <a:t>notice</a:t>
            </a:r>
            <a:r>
              <a:rPr lang="de-DE" sz="1400" dirty="0">
                <a:solidFill>
                  <a:srgbClr val="FF0000"/>
                </a:solidFill>
              </a:rPr>
              <a:t> </a:t>
            </a:r>
            <a:r>
              <a:rPr lang="de-DE" sz="1400" dirty="0" err="1">
                <a:solidFill>
                  <a:srgbClr val="FF0000"/>
                </a:solidFill>
              </a:rPr>
              <a:t>until</a:t>
            </a:r>
            <a:r>
              <a:rPr lang="de-DE" sz="1400" dirty="0">
                <a:solidFill>
                  <a:srgbClr val="FF0000"/>
                </a:solidFill>
              </a:rPr>
              <a:t> end </a:t>
            </a:r>
            <a:r>
              <a:rPr lang="de-DE" sz="1400" dirty="0" err="1">
                <a:solidFill>
                  <a:srgbClr val="FF0000"/>
                </a:solidFill>
              </a:rPr>
              <a:t>of</a:t>
            </a:r>
            <a:r>
              <a:rPr lang="de-DE" sz="1400" dirty="0">
                <a:solidFill>
                  <a:srgbClr val="FF0000"/>
                </a:solidFill>
              </a:rPr>
              <a:t> September!</a:t>
            </a:r>
          </a:p>
        </p:txBody>
      </p:sp>
    </p:spTree>
    <p:extLst>
      <p:ext uri="{BB962C8B-B14F-4D97-AF65-F5344CB8AC3E}">
        <p14:creationId xmlns:p14="http://schemas.microsoft.com/office/powerpoint/2010/main" val="1990217078"/>
      </p:ext>
    </p:extLst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AF79B1E-D9D7-CDD2-16AC-578E81B8D4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Support </a:t>
            </a:r>
            <a:r>
              <a:rPr lang="de-DE" dirty="0" err="1"/>
              <a:t>Activities</a:t>
            </a:r>
            <a:endParaRPr lang="en-US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C506719-05E2-2527-EF0A-4FE36575F8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/>
              <a:t>Organized</a:t>
            </a:r>
            <a:r>
              <a:rPr lang="de-DE" dirty="0"/>
              <a:t> an online </a:t>
            </a:r>
            <a:r>
              <a:rPr lang="de-DE" dirty="0" err="1"/>
              <a:t>workshop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Central Asia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give</a:t>
            </a:r>
            <a:r>
              <a:rPr lang="de-DE" dirty="0"/>
              <a:t> </a:t>
            </a:r>
            <a:r>
              <a:rPr lang="de-DE" dirty="0" err="1"/>
              <a:t>information</a:t>
            </a:r>
            <a:r>
              <a:rPr lang="de-DE" dirty="0"/>
              <a:t> on ICON-LAM and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migration</a:t>
            </a:r>
            <a:r>
              <a:rPr lang="de-DE" dirty="0"/>
              <a:t> </a:t>
            </a:r>
            <a:r>
              <a:rPr lang="de-DE" dirty="0" err="1"/>
              <a:t>from</a:t>
            </a:r>
            <a:r>
              <a:rPr lang="de-DE" dirty="0"/>
              <a:t> COSMO </a:t>
            </a:r>
            <a:r>
              <a:rPr lang="de-DE" dirty="0" err="1"/>
              <a:t>to</a:t>
            </a:r>
            <a:r>
              <a:rPr lang="de-DE" dirty="0"/>
              <a:t> ICON-LAM. Held on 01.12.24</a:t>
            </a:r>
          </a:p>
          <a:p>
            <a:pPr lvl="1"/>
            <a:r>
              <a:rPr lang="de-DE" dirty="0"/>
              <a:t>Turkmenistan </a:t>
            </a:r>
            <a:r>
              <a:rPr lang="de-DE" dirty="0" err="1"/>
              <a:t>is</a:t>
            </a:r>
            <a:r>
              <a:rPr lang="de-DE" dirty="0"/>
              <a:t> back in </a:t>
            </a:r>
            <a:r>
              <a:rPr lang="de-DE" dirty="0" err="1"/>
              <a:t>business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COSMO-Model. 3 </a:t>
            </a:r>
            <a:r>
              <a:rPr lang="de-DE" dirty="0" err="1"/>
              <a:t>colleagues</a:t>
            </a:r>
            <a:r>
              <a:rPr lang="de-DE" dirty="0"/>
              <a:t> </a:t>
            </a:r>
            <a:r>
              <a:rPr lang="de-DE" dirty="0" err="1"/>
              <a:t>participated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NWP Training.</a:t>
            </a:r>
          </a:p>
          <a:p>
            <a:pPr lvl="1"/>
            <a:r>
              <a:rPr lang="de-DE" dirty="0"/>
              <a:t>Kirgistan </a:t>
            </a:r>
            <a:r>
              <a:rPr lang="de-DE" dirty="0" err="1"/>
              <a:t>signed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ICON </a:t>
            </a:r>
            <a:r>
              <a:rPr lang="de-DE" dirty="0" err="1"/>
              <a:t>license</a:t>
            </a:r>
            <a:r>
              <a:rPr lang="de-DE" dirty="0"/>
              <a:t> (</a:t>
            </a:r>
            <a:r>
              <a:rPr lang="de-DE" dirty="0" err="1"/>
              <a:t>already</a:t>
            </a:r>
            <a:r>
              <a:rPr lang="de-DE" dirty="0"/>
              <a:t> </a:t>
            </a:r>
            <a:r>
              <a:rPr lang="de-DE" dirty="0" err="1"/>
              <a:t>before</a:t>
            </a:r>
            <a:r>
              <a:rPr lang="de-DE" dirty="0"/>
              <a:t> 01.12.24); 2 </a:t>
            </a:r>
            <a:r>
              <a:rPr lang="de-DE" dirty="0" err="1"/>
              <a:t>colleagues</a:t>
            </a:r>
            <a:r>
              <a:rPr lang="de-DE" dirty="0"/>
              <a:t> </a:t>
            </a:r>
            <a:r>
              <a:rPr lang="de-DE" dirty="0" err="1"/>
              <a:t>participated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NWP Training</a:t>
            </a:r>
          </a:p>
          <a:p>
            <a:endParaRPr lang="de-DE" dirty="0"/>
          </a:p>
          <a:p>
            <a:r>
              <a:rPr lang="de-DE" dirty="0"/>
              <a:t>NWP Model Training in June 2024 (</a:t>
            </a:r>
            <a:r>
              <a:rPr lang="de-DE" dirty="0" err="1"/>
              <a:t>see</a:t>
            </a:r>
            <a:r>
              <a:rPr lang="de-DE" dirty="0"/>
              <a:t> </a:t>
            </a:r>
            <a:r>
              <a:rPr lang="de-DE" dirty="0" err="1"/>
              <a:t>next</a:t>
            </a:r>
            <a:r>
              <a:rPr lang="de-DE" dirty="0"/>
              <a:t> </a:t>
            </a:r>
            <a:r>
              <a:rPr lang="de-DE" dirty="0" err="1"/>
              <a:t>slides</a:t>
            </a:r>
            <a:r>
              <a:rPr lang="de-DE" dirty="0"/>
              <a:t>)</a:t>
            </a:r>
          </a:p>
          <a:p>
            <a:endParaRPr lang="de-DE" dirty="0"/>
          </a:p>
          <a:p>
            <a:r>
              <a:rPr lang="de-DE" dirty="0"/>
              <a:t>The Request Tracker </a:t>
            </a:r>
            <a:r>
              <a:rPr lang="de-DE" dirty="0" err="1"/>
              <a:t>is</a:t>
            </a:r>
            <a:r>
              <a:rPr lang="de-DE" dirty="0"/>
              <a:t> online and </a:t>
            </a:r>
            <a:r>
              <a:rPr lang="de-DE" dirty="0" err="1"/>
              <a:t>we</a:t>
            </a:r>
            <a:r>
              <a:rPr lang="de-DE" dirty="0"/>
              <a:t> </a:t>
            </a:r>
            <a:r>
              <a:rPr lang="de-DE" dirty="0" err="1"/>
              <a:t>already</a:t>
            </a:r>
            <a:r>
              <a:rPr lang="de-DE" dirty="0"/>
              <a:t> </a:t>
            </a:r>
            <a:r>
              <a:rPr lang="de-DE" dirty="0" err="1"/>
              <a:t>got</a:t>
            </a:r>
            <a:r>
              <a:rPr lang="de-DE" dirty="0"/>
              <a:t> </a:t>
            </a:r>
            <a:r>
              <a:rPr lang="de-DE" dirty="0" err="1"/>
              <a:t>one</a:t>
            </a:r>
            <a:r>
              <a:rPr lang="de-DE" dirty="0"/>
              <a:t> ticket </a:t>
            </a:r>
            <a:r>
              <a:rPr lang="de-DE" dirty="0" err="1"/>
              <a:t>from</a:t>
            </a:r>
            <a:r>
              <a:rPr lang="de-DE" dirty="0"/>
              <a:t> UAE:</a:t>
            </a:r>
          </a:p>
          <a:p>
            <a:pPr lvl="1"/>
            <a:r>
              <a:rPr lang="de-DE" dirty="0"/>
              <a:t>ICON </a:t>
            </a:r>
            <a:r>
              <a:rPr lang="de-DE" dirty="0" err="1"/>
              <a:t>consistently</a:t>
            </a:r>
            <a:r>
              <a:rPr lang="de-DE" dirty="0"/>
              <a:t> </a:t>
            </a:r>
            <a:r>
              <a:rPr lang="de-DE" dirty="0" err="1"/>
              <a:t>overestimates</a:t>
            </a:r>
            <a:r>
              <a:rPr lang="de-DE" dirty="0"/>
              <a:t> </a:t>
            </a:r>
            <a:r>
              <a:rPr lang="de-DE" dirty="0" err="1"/>
              <a:t>forecasted</a:t>
            </a:r>
            <a:r>
              <a:rPr lang="de-DE" dirty="0"/>
              <a:t> </a:t>
            </a:r>
            <a:r>
              <a:rPr lang="de-DE" dirty="0" err="1"/>
              <a:t>rainfall</a:t>
            </a:r>
            <a:r>
              <a:rPr lang="de-DE" dirty="0"/>
              <a:t> </a:t>
            </a:r>
            <a:r>
              <a:rPr lang="de-DE" dirty="0" err="1"/>
              <a:t>amounts</a:t>
            </a:r>
            <a:r>
              <a:rPr lang="de-DE" dirty="0"/>
              <a:t>.</a:t>
            </a:r>
          </a:p>
          <a:p>
            <a:endParaRPr lang="en-US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133AADE-DCB1-6438-9F0B-CF68350970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C9E4393-BB32-4E09-8257-BA51AD62D86F}" type="datetime1">
              <a:rPr lang="de-DE" smtClean="0"/>
              <a:t>30.08.2024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ED5DF3C-784A-B8E3-1917-CAFF8BF9A6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26th COSMO General Meeting - Offenbach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BD280B2-8890-9724-A8F7-36E7ED8DEA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856364-53DE-4AAA-9875-A3ADB6FED984}" type="slidenum">
              <a:rPr lang="de-DE" smtClean="0"/>
              <a:pPr>
                <a:defRPr/>
              </a:pPr>
              <a:t>22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10057093"/>
      </p:ext>
    </p:extLst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C38C0CF4-45C3-B897-F83B-1EE2E14AAB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NWP Model Training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A645640-3F7D-4ED0-A411-CAE12AFC1D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E537628-CF1A-4BC6-8781-3C89979CD40A}" type="datetime1">
              <a:rPr lang="de-DE" smtClean="0"/>
              <a:t>30.08.2024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0C75244-4801-7DC2-4CF2-17F66074DD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26th COSMO General Meeting - Offenbach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00E8A84-D8D2-4BE3-67A5-F0AAACADE7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856364-53DE-4AAA-9875-A3ADB6FED984}" type="slidenum">
              <a:rPr lang="de-DE" smtClean="0"/>
              <a:pPr>
                <a:defRPr/>
              </a:pPr>
              <a:t>23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23662691"/>
      </p:ext>
    </p:extLst>
  </p:cSld>
  <p:clrMapOvr>
    <a:masterClrMapping/>
  </p:clrMapOvr>
  <p:transition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7D012C8-9DCC-9242-7D75-28FA04AD20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Basic </a:t>
            </a:r>
            <a:r>
              <a:rPr lang="de-DE" dirty="0" err="1"/>
              <a:t>Informations</a:t>
            </a:r>
            <a:endParaRPr lang="en-US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8E945E5-BDD3-7F12-2B0F-14B06C0C64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000" y="1800000"/>
            <a:ext cx="5303952" cy="4464000"/>
          </a:xfrm>
        </p:spPr>
        <p:txBody>
          <a:bodyPr/>
          <a:lstStyle/>
          <a:p>
            <a:r>
              <a:rPr lang="de-DE" dirty="0" err="1"/>
              <a:t>Took</a:t>
            </a:r>
            <a:r>
              <a:rPr lang="de-DE" dirty="0"/>
              <a:t> </a:t>
            </a:r>
            <a:r>
              <a:rPr lang="de-DE" dirty="0" err="1"/>
              <a:t>place</a:t>
            </a:r>
            <a:r>
              <a:rPr lang="de-DE" dirty="0"/>
              <a:t> </a:t>
            </a:r>
            <a:r>
              <a:rPr lang="de-DE" dirty="0" err="1"/>
              <a:t>from</a:t>
            </a:r>
            <a:r>
              <a:rPr lang="de-DE" dirty="0"/>
              <a:t> 10.-14. June at DWD Headquarters (</a:t>
            </a:r>
            <a:r>
              <a:rPr lang="de-DE" dirty="0" err="1"/>
              <a:t>conference</a:t>
            </a:r>
            <a:r>
              <a:rPr lang="de-DE" dirty="0"/>
              <a:t> </a:t>
            </a:r>
            <a:r>
              <a:rPr lang="de-DE" dirty="0" err="1"/>
              <a:t>area</a:t>
            </a:r>
            <a:r>
              <a:rPr lang="de-DE" dirty="0"/>
              <a:t>) in 3 different </a:t>
            </a:r>
            <a:r>
              <a:rPr lang="de-DE" dirty="0" err="1"/>
              <a:t>groups</a:t>
            </a:r>
            <a:r>
              <a:rPr lang="de-DE" dirty="0"/>
              <a:t>.</a:t>
            </a:r>
          </a:p>
          <a:p>
            <a:r>
              <a:rPr lang="de-DE" dirty="0"/>
              <a:t>85 registered </a:t>
            </a:r>
            <a:r>
              <a:rPr lang="de-DE" dirty="0" err="1"/>
              <a:t>participants</a:t>
            </a:r>
            <a:r>
              <a:rPr lang="de-DE" dirty="0"/>
              <a:t>, 5 </a:t>
            </a:r>
            <a:r>
              <a:rPr lang="de-DE" dirty="0" err="1"/>
              <a:t>excused</a:t>
            </a:r>
            <a:r>
              <a:rPr lang="de-DE" dirty="0"/>
              <a:t> </a:t>
            </a:r>
            <a:r>
              <a:rPr lang="de-DE" dirty="0" err="1"/>
              <a:t>before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Training </a:t>
            </a:r>
            <a:r>
              <a:rPr lang="de-DE" dirty="0" err="1"/>
              <a:t>started</a:t>
            </a:r>
            <a:r>
              <a:rPr lang="de-DE" dirty="0"/>
              <a:t>. But </a:t>
            </a:r>
            <a:r>
              <a:rPr lang="de-DE" dirty="0" err="1"/>
              <a:t>only</a:t>
            </a:r>
            <a:r>
              <a:rPr lang="de-DE" dirty="0"/>
              <a:t> 60 </a:t>
            </a:r>
            <a:r>
              <a:rPr lang="de-DE" dirty="0" err="1"/>
              <a:t>participants</a:t>
            </a:r>
            <a:r>
              <a:rPr lang="de-DE" dirty="0"/>
              <a:t> </a:t>
            </a:r>
            <a:r>
              <a:rPr lang="de-DE" dirty="0" err="1"/>
              <a:t>present</a:t>
            </a:r>
            <a:r>
              <a:rPr lang="de-DE" dirty="0"/>
              <a:t>!</a:t>
            </a:r>
          </a:p>
          <a:p>
            <a:pPr lvl="1"/>
            <a:r>
              <a:rPr lang="de-DE" dirty="0" err="1"/>
              <a:t>MetServices</a:t>
            </a:r>
            <a:r>
              <a:rPr lang="de-DE" dirty="0"/>
              <a:t>: 	19 </a:t>
            </a:r>
            <a:r>
              <a:rPr lang="de-DE" dirty="0" err="1"/>
              <a:t>participants</a:t>
            </a:r>
            <a:r>
              <a:rPr lang="de-DE" dirty="0"/>
              <a:t> (+ 2 </a:t>
            </a:r>
            <a:r>
              <a:rPr lang="de-DE" dirty="0" err="1"/>
              <a:t>from</a:t>
            </a:r>
            <a:r>
              <a:rPr lang="de-DE" dirty="0"/>
              <a:t> DWD </a:t>
            </a:r>
            <a:r>
              <a:rPr lang="de-DE" dirty="0" err="1"/>
              <a:t>accepted</a:t>
            </a:r>
            <a:r>
              <a:rPr lang="de-DE" dirty="0"/>
              <a:t> at </a:t>
            </a:r>
            <a:r>
              <a:rPr lang="de-DE" dirty="0" err="1"/>
              <a:t>short</a:t>
            </a:r>
            <a:r>
              <a:rPr lang="de-DE" dirty="0"/>
              <a:t> </a:t>
            </a:r>
            <a:r>
              <a:rPr lang="de-DE" dirty="0" err="1"/>
              <a:t>notice</a:t>
            </a:r>
            <a:r>
              <a:rPr lang="de-DE" dirty="0"/>
              <a:t>): but 31 </a:t>
            </a:r>
            <a:r>
              <a:rPr lang="de-DE" dirty="0" err="1"/>
              <a:t>registrations</a:t>
            </a:r>
            <a:r>
              <a:rPr lang="de-DE" dirty="0"/>
              <a:t>!</a:t>
            </a:r>
          </a:p>
          <a:p>
            <a:r>
              <a:rPr lang="de-DE" dirty="0" err="1"/>
              <a:t>Theoretical</a:t>
            </a:r>
            <a:r>
              <a:rPr lang="de-DE" dirty="0"/>
              <a:t> </a:t>
            </a:r>
            <a:r>
              <a:rPr lang="de-DE" dirty="0" err="1"/>
              <a:t>lessons</a:t>
            </a:r>
            <a:r>
              <a:rPr lang="de-DE" dirty="0"/>
              <a:t> (</a:t>
            </a:r>
            <a:r>
              <a:rPr lang="de-DE" dirty="0" err="1"/>
              <a:t>morning</a:t>
            </a:r>
            <a:r>
              <a:rPr lang="de-DE" dirty="0"/>
              <a:t>) and </a:t>
            </a:r>
            <a:r>
              <a:rPr lang="de-DE" dirty="0" err="1"/>
              <a:t>practical</a:t>
            </a:r>
            <a:r>
              <a:rPr lang="de-DE" dirty="0"/>
              <a:t> </a:t>
            </a:r>
            <a:r>
              <a:rPr lang="de-DE" dirty="0" err="1"/>
              <a:t>exercises</a:t>
            </a:r>
            <a:r>
              <a:rPr lang="de-DE" dirty="0"/>
              <a:t> (</a:t>
            </a:r>
            <a:r>
              <a:rPr lang="de-DE" dirty="0" err="1"/>
              <a:t>afternoon</a:t>
            </a:r>
            <a:r>
              <a:rPr lang="de-DE" dirty="0"/>
              <a:t>).</a:t>
            </a:r>
          </a:p>
          <a:p>
            <a:r>
              <a:rPr lang="de-DE" dirty="0" err="1"/>
              <a:t>Practical</a:t>
            </a:r>
            <a:r>
              <a:rPr lang="de-DE" dirty="0"/>
              <a:t> </a:t>
            </a:r>
            <a:r>
              <a:rPr lang="de-DE" dirty="0" err="1"/>
              <a:t>exercises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MetServices</a:t>
            </a:r>
            <a:r>
              <a:rPr lang="de-DE" dirty="0"/>
              <a:t> </a:t>
            </a:r>
            <a:r>
              <a:rPr lang="de-DE" dirty="0" err="1"/>
              <a:t>again</a:t>
            </a:r>
            <a:r>
              <a:rPr lang="de-DE" dirty="0"/>
              <a:t> on </a:t>
            </a:r>
            <a:r>
              <a:rPr lang="de-DE" dirty="0" err="1"/>
              <a:t>ECMWF‘s</a:t>
            </a:r>
            <a:r>
              <a:rPr lang="de-DE" dirty="0"/>
              <a:t> HPC in Bologna.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F42429C-F734-F062-AF9B-926AEC8D37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9B7DB29-CA63-455D-9FA1-B1B25B7E2944}" type="datetime1">
              <a:rPr lang="de-DE" smtClean="0"/>
              <a:t>30.08.2024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FD69F7C-4883-73C3-DAFD-7590D83DF9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COSMO SMC Meeting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4D2BD6B-7963-C50A-BAE5-DBD21798E3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856364-53DE-4AAA-9875-A3ADB6FED984}" type="slidenum">
              <a:rPr lang="de-DE" smtClean="0"/>
              <a:pPr>
                <a:defRPr/>
              </a:pPr>
              <a:t>24</a:t>
            </a:fld>
            <a:endParaRPr lang="de-DE"/>
          </a:p>
        </p:txBody>
      </p:sp>
      <p:pic>
        <p:nvPicPr>
          <p:cNvPr id="8" name="Grafik 7" descr="Ein Bild, das Kleidung, draußen, Himmel, Person enthält.">
            <a:extLst>
              <a:ext uri="{FF2B5EF4-FFF2-40B4-BE49-F238E27FC236}">
                <a16:creationId xmlns:a16="http://schemas.microsoft.com/office/drawing/2014/main" id="{4D8200FD-F291-2DC7-FFC6-E4F75B3F486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3888" y="1197000"/>
            <a:ext cx="5952000" cy="44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6015727"/>
      </p:ext>
    </p:extLst>
  </p:cSld>
  <p:clrMapOvr>
    <a:masterClrMapping/>
  </p:clrMapOvr>
  <p:transition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0FDAAC9-611D-191D-9397-34C0787601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Time Table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MetServices</a:t>
            </a:r>
            <a:endParaRPr lang="en-US" dirty="0"/>
          </a:p>
        </p:txBody>
      </p:sp>
      <p:pic>
        <p:nvPicPr>
          <p:cNvPr id="12" name="Inhaltsplatzhalter 11" descr="Ein Bild, das Text, Screenshot, parallel, Zahl enthält.">
            <a:extLst>
              <a:ext uri="{FF2B5EF4-FFF2-40B4-BE49-F238E27FC236}">
                <a16:creationId xmlns:a16="http://schemas.microsoft.com/office/drawing/2014/main" id="{DD74D98F-8552-0316-F4EB-128D48DFA5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5889" y="1700808"/>
            <a:ext cx="6860751" cy="4324954"/>
          </a:xfrm>
        </p:spPr>
      </p:pic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DF58A42-7F20-D9AB-B89D-A72549C3C9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7FB04AA-87C8-4EC2-B37A-D71073BFC4A6}" type="datetime1">
              <a:rPr lang="de-DE" smtClean="0"/>
              <a:t>30.08.2024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5EE7546-A63C-10C9-DF3A-8BED6C69F3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COSMO SMC Meeting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26FAF65-28A5-B579-A860-0068F3CFCD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856364-53DE-4AAA-9875-A3ADB6FED984}" type="slidenum">
              <a:rPr lang="de-DE" smtClean="0"/>
              <a:pPr>
                <a:defRPr/>
              </a:pPr>
              <a:t>25</a:t>
            </a:fld>
            <a:endParaRPr lang="de-DE"/>
          </a:p>
        </p:txBody>
      </p:sp>
      <p:sp>
        <p:nvSpPr>
          <p:cNvPr id="13" name="Inhaltsplatzhalter 2">
            <a:extLst>
              <a:ext uri="{FF2B5EF4-FFF2-40B4-BE49-F238E27FC236}">
                <a16:creationId xmlns:a16="http://schemas.microsoft.com/office/drawing/2014/main" id="{42DC326F-B22C-CC72-E533-19B05B2CE1A0}"/>
              </a:ext>
            </a:extLst>
          </p:cNvPr>
          <p:cNvSpPr txBox="1">
            <a:spLocks/>
          </p:cNvSpPr>
          <p:nvPr/>
        </p:nvSpPr>
        <p:spPr bwMode="auto">
          <a:xfrm>
            <a:off x="360000" y="1800000"/>
            <a:ext cx="4635889" cy="44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rgbClr val="030509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rgbClr val="030509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rgbClr val="030509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rgbClr val="030509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rgbClr val="030509"/>
                </a:solidFill>
                <a:latin typeface="+mn-lt"/>
              </a:defRPr>
            </a:lvl5pPr>
            <a:lvl6pPr marL="2514600" indent="-228600" algn="l" rtl="0" fontAlgn="base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de-DE" kern="0" dirty="0" err="1"/>
              <a:t>Slighly</a:t>
            </a:r>
            <a:r>
              <a:rPr lang="de-DE" kern="0" dirty="0"/>
              <a:t> </a:t>
            </a:r>
            <a:r>
              <a:rPr lang="de-DE" kern="0" dirty="0" err="1"/>
              <a:t>modified</a:t>
            </a:r>
            <a:r>
              <a:rPr lang="de-DE" kern="0" dirty="0"/>
              <a:t> </a:t>
            </a:r>
            <a:r>
              <a:rPr lang="de-DE" kern="0" dirty="0" err="1"/>
              <a:t>timetable</a:t>
            </a:r>
            <a:r>
              <a:rPr lang="de-DE" kern="0" dirty="0"/>
              <a:t>:</a:t>
            </a:r>
          </a:p>
          <a:p>
            <a:r>
              <a:rPr lang="de-DE" kern="0" dirty="0" err="1"/>
              <a:t>Added</a:t>
            </a:r>
            <a:r>
              <a:rPr lang="de-DE" kern="0" dirty="0"/>
              <a:t> </a:t>
            </a:r>
            <a:r>
              <a:rPr lang="de-DE" kern="0" dirty="0" err="1"/>
              <a:t>presentation</a:t>
            </a:r>
            <a:r>
              <a:rPr lang="de-DE" kern="0" dirty="0"/>
              <a:t> on </a:t>
            </a:r>
            <a:r>
              <a:rPr lang="de-DE" kern="0" dirty="0" err="1"/>
              <a:t>verification</a:t>
            </a:r>
            <a:r>
              <a:rPr lang="de-DE" kern="0" dirty="0"/>
              <a:t>.</a:t>
            </a:r>
          </a:p>
          <a:p>
            <a:r>
              <a:rPr lang="de-DE" kern="0" dirty="0" err="1"/>
              <a:t>Added</a:t>
            </a:r>
            <a:r>
              <a:rPr lang="de-DE" kern="0" dirty="0"/>
              <a:t> </a:t>
            </a:r>
            <a:r>
              <a:rPr lang="de-DE" kern="0" dirty="0" err="1"/>
              <a:t>presentation</a:t>
            </a:r>
            <a:r>
              <a:rPr lang="de-DE" kern="0" dirty="0"/>
              <a:t> and </a:t>
            </a:r>
            <a:r>
              <a:rPr lang="de-DE" kern="0" dirty="0" err="1"/>
              <a:t>exercise</a:t>
            </a:r>
            <a:r>
              <a:rPr lang="de-DE" kern="0" dirty="0"/>
              <a:t> </a:t>
            </a:r>
            <a:r>
              <a:rPr lang="de-DE" kern="0" dirty="0" err="1"/>
              <a:t>for</a:t>
            </a:r>
            <a:r>
              <a:rPr lang="de-DE" kern="0" dirty="0"/>
              <a:t> </a:t>
            </a:r>
            <a:r>
              <a:rPr lang="de-DE" kern="0" dirty="0" err="1"/>
              <a:t>scheduler</a:t>
            </a:r>
            <a:r>
              <a:rPr lang="de-DE" kern="0" dirty="0"/>
              <a:t> </a:t>
            </a:r>
            <a:r>
              <a:rPr lang="de-DE" kern="0" dirty="0" err="1"/>
              <a:t>ecFlow</a:t>
            </a:r>
            <a:r>
              <a:rPr lang="de-DE" kern="0" dirty="0"/>
              <a:t>. But time was </a:t>
            </a:r>
            <a:r>
              <a:rPr lang="de-DE" kern="0" dirty="0" err="1"/>
              <a:t>too</a:t>
            </a:r>
            <a:r>
              <a:rPr lang="de-DE" kern="0" dirty="0"/>
              <a:t> </a:t>
            </a:r>
            <a:r>
              <a:rPr lang="de-DE" kern="0" dirty="0" err="1"/>
              <a:t>short</a:t>
            </a:r>
            <a:r>
              <a:rPr lang="de-DE" kern="0" dirty="0"/>
              <a:t>.</a:t>
            </a:r>
          </a:p>
          <a:p>
            <a:endParaRPr lang="de-DE" kern="0" dirty="0"/>
          </a:p>
          <a:p>
            <a:pPr marL="0" indent="0">
              <a:buNone/>
            </a:pPr>
            <a:r>
              <a:rPr lang="de-DE" kern="0" dirty="0"/>
              <a:t>Challenges:</a:t>
            </a:r>
          </a:p>
          <a:p>
            <a:r>
              <a:rPr lang="de-DE" kern="0" dirty="0" err="1"/>
              <a:t>How</a:t>
            </a:r>
            <a:r>
              <a:rPr lang="de-DE" kern="0" dirty="0"/>
              <a:t> </a:t>
            </a:r>
            <a:r>
              <a:rPr lang="de-DE" kern="0" dirty="0" err="1"/>
              <a:t>to</a:t>
            </a:r>
            <a:r>
              <a:rPr lang="de-DE" kern="0" dirty="0"/>
              <a:t> fit all material in </a:t>
            </a:r>
            <a:r>
              <a:rPr lang="de-DE" kern="0" dirty="0" err="1"/>
              <a:t>one</a:t>
            </a:r>
            <a:r>
              <a:rPr lang="de-DE" kern="0" dirty="0"/>
              <a:t> </a:t>
            </a:r>
            <a:r>
              <a:rPr lang="de-DE" kern="0" dirty="0" err="1"/>
              <a:t>week</a:t>
            </a:r>
            <a:r>
              <a:rPr lang="de-DE" kern="0" dirty="0"/>
              <a:t>?</a:t>
            </a:r>
          </a:p>
          <a:p>
            <a:r>
              <a:rPr lang="de-DE" kern="0" dirty="0"/>
              <a:t>More </a:t>
            </a:r>
            <a:r>
              <a:rPr lang="de-DE" kern="0" dirty="0" err="1"/>
              <a:t>participants</a:t>
            </a:r>
            <a:r>
              <a:rPr lang="de-DE" kern="0" dirty="0"/>
              <a:t> </a:t>
            </a:r>
            <a:r>
              <a:rPr lang="de-DE" kern="0" dirty="0" err="1"/>
              <a:t>have</a:t>
            </a:r>
            <a:r>
              <a:rPr lang="de-DE" kern="0" dirty="0"/>
              <a:t> </a:t>
            </a:r>
            <a:r>
              <a:rPr lang="de-DE" kern="0" dirty="0" err="1"/>
              <a:t>no</a:t>
            </a:r>
            <a:r>
              <a:rPr lang="de-DE" kern="0" dirty="0"/>
              <a:t> (</a:t>
            </a:r>
            <a:r>
              <a:rPr lang="de-DE" kern="0" dirty="0" err="1"/>
              <a:t>good</a:t>
            </a:r>
            <a:r>
              <a:rPr lang="de-DE" kern="0" dirty="0"/>
              <a:t>) </a:t>
            </a:r>
            <a:r>
              <a:rPr lang="de-DE" kern="0" dirty="0" err="1"/>
              <a:t>knowledge</a:t>
            </a:r>
            <a:r>
              <a:rPr lang="de-DE" kern="0" dirty="0"/>
              <a:t> in Linux and </a:t>
            </a:r>
            <a:r>
              <a:rPr lang="de-DE" kern="0" dirty="0" err="1"/>
              <a:t>shell</a:t>
            </a:r>
            <a:r>
              <a:rPr lang="de-DE" kern="0" dirty="0"/>
              <a:t> </a:t>
            </a:r>
            <a:r>
              <a:rPr lang="de-DE" kern="0" dirty="0" err="1"/>
              <a:t>scripts</a:t>
            </a:r>
            <a:r>
              <a:rPr lang="de-DE" kern="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32957911"/>
      </p:ext>
    </p:extLst>
  </p:cSld>
  <p:clrMapOvr>
    <a:masterClrMapping/>
  </p:clrMapOvr>
  <p:transition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08CCC76-DBE7-DF8B-99A6-34ED429115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The Tutor Team</a:t>
            </a:r>
            <a:endParaRPr lang="en-US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14C483D-8FD0-F022-1BA9-52094D39A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7FB04AA-87C8-4EC2-B37A-D71073BFC4A6}" type="datetime1">
              <a:rPr lang="de-DE" smtClean="0"/>
              <a:t>30.08.2024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393C061-F650-14EE-87FB-740DCFFA84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COSMO SMC Meeting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64B4C03-984E-B66F-B266-889D8FCBCB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856364-53DE-4AAA-9875-A3ADB6FED984}" type="slidenum">
              <a:rPr lang="de-DE" smtClean="0"/>
              <a:pPr>
                <a:defRPr/>
              </a:pPr>
              <a:t>26</a:t>
            </a:fld>
            <a:endParaRPr lang="de-DE"/>
          </a:p>
        </p:txBody>
      </p:sp>
      <p:pic>
        <p:nvPicPr>
          <p:cNvPr id="12" name="Grafik 11" descr="Ein Bild, das Kleidung, Mann, Person, Jeans enthält.">
            <a:extLst>
              <a:ext uri="{FF2B5EF4-FFF2-40B4-BE49-F238E27FC236}">
                <a16:creationId xmlns:a16="http://schemas.microsoft.com/office/drawing/2014/main" id="{F5FCA01C-8BB2-73B8-CAAC-FB1A0A8460D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9664" y="2016224"/>
            <a:ext cx="5244075" cy="3933056"/>
          </a:xfrm>
          <a:prstGeom prst="rect">
            <a:avLst/>
          </a:prstGeom>
        </p:spPr>
      </p:pic>
      <p:pic>
        <p:nvPicPr>
          <p:cNvPr id="8" name="Grafik 7" descr="Ein Bild, das Kleidung, Person, draußen, Schuhwerk enthält.&#10;&#10;Automatisch generierte Beschreibung">
            <a:extLst>
              <a:ext uri="{FF2B5EF4-FFF2-40B4-BE49-F238E27FC236}">
                <a16:creationId xmlns:a16="http://schemas.microsoft.com/office/drawing/2014/main" id="{2AE34152-7F19-23F2-384C-111805EDFE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145" y="2503830"/>
            <a:ext cx="1648055" cy="3229426"/>
          </a:xfrm>
          <a:prstGeom prst="rect">
            <a:avLst/>
          </a:prstGeom>
        </p:spPr>
      </p:pic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84EEE0E-4C68-BE52-0FE6-8B74F03A28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000" y="1800000"/>
            <a:ext cx="6168048" cy="4464000"/>
          </a:xfrm>
        </p:spPr>
        <p:txBody>
          <a:bodyPr/>
          <a:lstStyle/>
          <a:p>
            <a:pPr marL="0" indent="0">
              <a:buNone/>
            </a:pPr>
            <a:r>
              <a:rPr lang="de-DE" dirty="0" err="1"/>
              <a:t>Preparation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exercises</a:t>
            </a:r>
            <a:r>
              <a:rPr lang="de-DE" dirty="0"/>
              <a:t> </a:t>
            </a:r>
            <a:r>
              <a:rPr lang="de-DE" dirty="0" err="1"/>
              <a:t>again</a:t>
            </a:r>
            <a:r>
              <a:rPr lang="de-DE" dirty="0"/>
              <a:t> was a </a:t>
            </a:r>
            <a:r>
              <a:rPr lang="de-DE" dirty="0" err="1"/>
              <a:t>joint</a:t>
            </a:r>
            <a:r>
              <a:rPr lang="de-DE" dirty="0"/>
              <a:t> COSMO </a:t>
            </a:r>
            <a:r>
              <a:rPr lang="de-DE" dirty="0" err="1"/>
              <a:t>development</a:t>
            </a:r>
            <a:r>
              <a:rPr lang="de-DE" dirty="0"/>
              <a:t>!</a:t>
            </a:r>
          </a:p>
          <a:p>
            <a:pPr marL="0" indent="0">
              <a:buNone/>
            </a:pPr>
            <a:endParaRPr lang="de-DE" sz="1000" dirty="0"/>
          </a:p>
          <a:p>
            <a:r>
              <a:rPr lang="de-DE" dirty="0"/>
              <a:t>4 </a:t>
            </a:r>
            <a:r>
              <a:rPr lang="de-DE" dirty="0" err="1"/>
              <a:t>Videoconferences</a:t>
            </a:r>
            <a:r>
              <a:rPr lang="de-DE" dirty="0"/>
              <a:t> </a:t>
            </a:r>
            <a:r>
              <a:rPr lang="de-DE" dirty="0" err="1"/>
              <a:t>between</a:t>
            </a:r>
            <a:r>
              <a:rPr lang="de-DE" dirty="0"/>
              <a:t> </a:t>
            </a:r>
            <a:r>
              <a:rPr lang="de-DE" dirty="0" err="1"/>
              <a:t>January</a:t>
            </a:r>
            <a:r>
              <a:rPr lang="de-DE" dirty="0"/>
              <a:t> and May.</a:t>
            </a:r>
          </a:p>
          <a:p>
            <a:pPr marL="0" indent="0">
              <a:buNone/>
            </a:pPr>
            <a:endParaRPr lang="de-DE" sz="1000" dirty="0"/>
          </a:p>
          <a:p>
            <a:r>
              <a:rPr lang="de-DE" dirty="0" err="1"/>
              <a:t>Colleagues</a:t>
            </a:r>
            <a:r>
              <a:rPr lang="de-DE" dirty="0"/>
              <a:t> </a:t>
            </a:r>
            <a:r>
              <a:rPr lang="de-DE" dirty="0" err="1"/>
              <a:t>involved</a:t>
            </a:r>
            <a:r>
              <a:rPr lang="de-DE" dirty="0"/>
              <a:t>:</a:t>
            </a:r>
          </a:p>
          <a:p>
            <a:pPr lvl="1"/>
            <a:r>
              <a:rPr lang="de-DE" dirty="0"/>
              <a:t>DWD: Daniel Rieger, Uli Schättler (General Info, Installation)</a:t>
            </a:r>
          </a:p>
          <a:p>
            <a:pPr lvl="1"/>
            <a:r>
              <a:rPr lang="de-DE" dirty="0"/>
              <a:t>IMGW: Witold </a:t>
            </a:r>
            <a:r>
              <a:rPr lang="de-DE" dirty="0" err="1"/>
              <a:t>Interewicz</a:t>
            </a:r>
            <a:r>
              <a:rPr lang="de-DE" dirty="0"/>
              <a:t> (</a:t>
            </a:r>
            <a:r>
              <a:rPr lang="de-DE" dirty="0" err="1"/>
              <a:t>Preprocessing</a:t>
            </a:r>
            <a:r>
              <a:rPr lang="de-DE" dirty="0"/>
              <a:t>, </a:t>
            </a:r>
            <a:r>
              <a:rPr lang="de-DE" dirty="0" err="1"/>
              <a:t>Grid</a:t>
            </a:r>
            <a:r>
              <a:rPr lang="de-DE" dirty="0"/>
              <a:t> Generator Web Interface)</a:t>
            </a:r>
          </a:p>
          <a:p>
            <a:pPr lvl="1"/>
            <a:r>
              <a:rPr lang="de-DE" dirty="0"/>
              <a:t>NMA: Stefan </a:t>
            </a:r>
            <a:r>
              <a:rPr lang="de-DE" dirty="0" err="1"/>
              <a:t>Dinicila</a:t>
            </a:r>
            <a:r>
              <a:rPr lang="de-DE" dirty="0"/>
              <a:t>, Stefan </a:t>
            </a:r>
            <a:r>
              <a:rPr lang="de-DE" dirty="0" err="1"/>
              <a:t>Gabrian</a:t>
            </a:r>
            <a:r>
              <a:rPr lang="de-DE" dirty="0"/>
              <a:t> (ICON-LAM; </a:t>
            </a:r>
            <a:r>
              <a:rPr lang="de-DE" dirty="0" err="1"/>
              <a:t>Visualization</a:t>
            </a:r>
            <a:r>
              <a:rPr lang="de-DE" dirty="0"/>
              <a:t>, </a:t>
            </a:r>
            <a:r>
              <a:rPr lang="de-DE" dirty="0" err="1"/>
              <a:t>Verification</a:t>
            </a:r>
            <a:r>
              <a:rPr lang="de-DE" dirty="0"/>
              <a:t>)</a:t>
            </a:r>
          </a:p>
          <a:p>
            <a:pPr lvl="1"/>
            <a:r>
              <a:rPr lang="de-DE" dirty="0"/>
              <a:t>DWD: Sascha Brand (</a:t>
            </a:r>
            <a:r>
              <a:rPr lang="de-DE" dirty="0" err="1"/>
              <a:t>ecFlow</a:t>
            </a:r>
            <a:r>
              <a:rPr lang="de-DE" dirty="0"/>
              <a:t>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9241392"/>
      </p:ext>
    </p:extLst>
  </p:cSld>
  <p:clrMapOvr>
    <a:masterClrMapping/>
  </p:clrMapOvr>
  <p:transition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5DD3820-608B-4ECC-8FCF-1A88F04FDA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NWP Model Training: Summary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2A04328-E924-4FFB-B6C0-0A76A1B73A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Joint COSMO </a:t>
            </a:r>
            <a:r>
              <a:rPr lang="de-DE" dirty="0" err="1"/>
              <a:t>development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exercises</a:t>
            </a:r>
            <a:r>
              <a:rPr lang="de-DE" dirty="0"/>
              <a:t>: 				</a:t>
            </a:r>
            <a:r>
              <a:rPr lang="de-DE" dirty="0">
                <a:solidFill>
                  <a:srgbClr val="00B050"/>
                </a:solidFill>
              </a:rPr>
              <a:t>GREAT SUCCESS!</a:t>
            </a:r>
          </a:p>
          <a:p>
            <a:r>
              <a:rPr lang="de-DE" dirty="0"/>
              <a:t>Material </a:t>
            </a:r>
            <a:r>
              <a:rPr lang="de-DE" dirty="0" err="1"/>
              <a:t>available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everybody</a:t>
            </a:r>
            <a:r>
              <a:rPr lang="de-DE" dirty="0"/>
              <a:t>, </a:t>
            </a:r>
            <a:r>
              <a:rPr lang="de-DE" dirty="0" err="1"/>
              <a:t>who</a:t>
            </a:r>
            <a:r>
              <a:rPr lang="de-DE" dirty="0"/>
              <a:t> </a:t>
            </a:r>
            <a:r>
              <a:rPr lang="de-DE" dirty="0" err="1"/>
              <a:t>wants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do a Training.</a:t>
            </a:r>
          </a:p>
          <a:p>
            <a:r>
              <a:rPr lang="de-DE" dirty="0"/>
              <a:t>Scheduler and </a:t>
            </a:r>
            <a:r>
              <a:rPr lang="de-DE" dirty="0" err="1"/>
              <a:t>Verification</a:t>
            </a:r>
            <a:r>
              <a:rPr lang="de-DE" dirty="0"/>
              <a:t> </a:t>
            </a:r>
            <a:r>
              <a:rPr lang="de-DE" dirty="0" err="1"/>
              <a:t>included</a:t>
            </a:r>
            <a:r>
              <a:rPr lang="de-DE" dirty="0"/>
              <a:t> </a:t>
            </a:r>
            <a:r>
              <a:rPr lang="de-DE" dirty="0" err="1"/>
              <a:t>now</a:t>
            </a:r>
            <a:r>
              <a:rPr lang="de-DE" dirty="0"/>
              <a:t>:</a:t>
            </a:r>
          </a:p>
          <a:p>
            <a:pPr lvl="1"/>
            <a:r>
              <a:rPr lang="de-DE" dirty="0"/>
              <a:t>At least in a „</a:t>
            </a:r>
            <a:r>
              <a:rPr lang="de-DE" dirty="0" err="1"/>
              <a:t>basic</a:t>
            </a:r>
            <a:r>
              <a:rPr lang="de-DE" dirty="0"/>
              <a:t> </a:t>
            </a:r>
            <a:r>
              <a:rPr lang="de-DE" dirty="0" err="1"/>
              <a:t>state</a:t>
            </a:r>
            <a:r>
              <a:rPr lang="de-DE" dirty="0"/>
              <a:t>“. </a:t>
            </a:r>
            <a:r>
              <a:rPr lang="de-DE" dirty="0" err="1"/>
              <a:t>Have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be</a:t>
            </a:r>
            <a:r>
              <a:rPr lang="de-DE" dirty="0"/>
              <a:t> </a:t>
            </a:r>
            <a:r>
              <a:rPr lang="de-DE" dirty="0" err="1"/>
              <a:t>elaborated</a:t>
            </a:r>
            <a:r>
              <a:rPr lang="de-DE" dirty="0"/>
              <a:t>.</a:t>
            </a:r>
          </a:p>
          <a:p>
            <a:pPr lvl="1"/>
            <a:r>
              <a:rPr lang="de-DE" dirty="0" err="1"/>
              <a:t>Perhaps</a:t>
            </a:r>
            <a:r>
              <a:rPr lang="de-DE" dirty="0"/>
              <a:t> </a:t>
            </a:r>
            <a:r>
              <a:rPr lang="de-DE" dirty="0" err="1"/>
              <a:t>need</a:t>
            </a:r>
            <a:r>
              <a:rPr lang="de-DE" dirty="0"/>
              <a:t> </a:t>
            </a:r>
            <a:r>
              <a:rPr lang="de-DE" dirty="0" err="1"/>
              <a:t>some</a:t>
            </a:r>
            <a:r>
              <a:rPr lang="de-DE" dirty="0"/>
              <a:t> </a:t>
            </a:r>
            <a:r>
              <a:rPr lang="de-DE" dirty="0" err="1"/>
              <a:t>more</a:t>
            </a:r>
            <a:r>
              <a:rPr lang="de-DE" dirty="0"/>
              <a:t> time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Training?</a:t>
            </a:r>
          </a:p>
          <a:p>
            <a:pPr lvl="1"/>
            <a:r>
              <a:rPr lang="de-DE" dirty="0"/>
              <a:t>Sascha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working</a:t>
            </a:r>
            <a:r>
              <a:rPr lang="de-DE" dirty="0"/>
              <a:t> on an </a:t>
            </a:r>
            <a:r>
              <a:rPr lang="de-DE" dirty="0" err="1"/>
              <a:t>ecFlow</a:t>
            </a:r>
            <a:r>
              <a:rPr lang="de-DE" dirty="0"/>
              <a:t> </a:t>
            </a:r>
            <a:r>
              <a:rPr lang="de-DE" dirty="0" err="1"/>
              <a:t>based</a:t>
            </a:r>
            <a:r>
              <a:rPr lang="de-DE" dirty="0"/>
              <a:t> operational </a:t>
            </a:r>
            <a:r>
              <a:rPr lang="de-DE" dirty="0" err="1"/>
              <a:t>setup</a:t>
            </a:r>
            <a:r>
              <a:rPr lang="de-DE" dirty="0"/>
              <a:t>.</a:t>
            </a:r>
          </a:p>
          <a:p>
            <a:pPr lvl="1"/>
            <a:endParaRPr lang="de-DE" dirty="0"/>
          </a:p>
          <a:p>
            <a:pPr marL="57150" indent="0">
              <a:buNone/>
            </a:pPr>
            <a:r>
              <a:rPr lang="de-DE" dirty="0"/>
              <a:t>Next </a:t>
            </a:r>
            <a:r>
              <a:rPr lang="de-DE" dirty="0" err="1"/>
              <a:t>Step</a:t>
            </a:r>
            <a:r>
              <a:rPr lang="de-DE" dirty="0"/>
              <a:t>: </a:t>
            </a:r>
            <a:r>
              <a:rPr lang="de-DE" dirty="0" err="1"/>
              <a:t>Encourage</a:t>
            </a:r>
            <a:r>
              <a:rPr lang="de-DE" dirty="0"/>
              <a:t> </a:t>
            </a:r>
            <a:r>
              <a:rPr lang="de-DE" dirty="0" err="1"/>
              <a:t>partners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install</a:t>
            </a:r>
            <a:r>
              <a:rPr lang="de-DE" dirty="0"/>
              <a:t> and </a:t>
            </a:r>
            <a:r>
              <a:rPr lang="de-DE" dirty="0" err="1"/>
              <a:t>test</a:t>
            </a:r>
            <a:r>
              <a:rPr lang="de-DE" dirty="0"/>
              <a:t> ICON.</a:t>
            </a:r>
          </a:p>
          <a:p>
            <a:pPr indent="-285750"/>
            <a:r>
              <a:rPr lang="de-DE" dirty="0"/>
              <a:t>I </a:t>
            </a:r>
            <a:r>
              <a:rPr lang="de-DE" dirty="0" err="1"/>
              <a:t>think</a:t>
            </a:r>
            <a:r>
              <a:rPr lang="de-DE" dirty="0"/>
              <a:t> </a:t>
            </a:r>
            <a:r>
              <a:rPr lang="de-DE" dirty="0" err="1"/>
              <a:t>we</a:t>
            </a:r>
            <a:r>
              <a:rPr lang="de-DE" dirty="0"/>
              <a:t> </a:t>
            </a:r>
            <a:r>
              <a:rPr lang="de-DE" dirty="0" err="1"/>
              <a:t>have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push </a:t>
            </a:r>
            <a:r>
              <a:rPr lang="de-DE" dirty="0" err="1"/>
              <a:t>them</a:t>
            </a:r>
            <a:r>
              <a:rPr lang="de-DE" dirty="0"/>
              <a:t>!</a:t>
            </a:r>
          </a:p>
          <a:p>
            <a:pPr indent="-285750"/>
            <a:r>
              <a:rPr lang="de-DE" dirty="0" err="1"/>
              <a:t>We</a:t>
            </a:r>
            <a:r>
              <a:rPr lang="de-DE" dirty="0"/>
              <a:t> </a:t>
            </a:r>
            <a:r>
              <a:rPr lang="de-DE" dirty="0" err="1"/>
              <a:t>have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see</a:t>
            </a:r>
            <a:r>
              <a:rPr lang="de-DE" dirty="0"/>
              <a:t>, </a:t>
            </a:r>
            <a:r>
              <a:rPr lang="de-DE" dirty="0" err="1"/>
              <a:t>how</a:t>
            </a:r>
            <a:r>
              <a:rPr lang="de-DE" dirty="0"/>
              <a:t> </a:t>
            </a:r>
            <a:r>
              <a:rPr lang="de-DE" dirty="0" err="1"/>
              <a:t>much</a:t>
            </a:r>
            <a:r>
              <a:rPr lang="de-DE" dirty="0"/>
              <a:t> support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necessary</a:t>
            </a:r>
            <a:r>
              <a:rPr lang="de-DE" dirty="0"/>
              <a:t>.</a:t>
            </a:r>
          </a:p>
          <a:p>
            <a:pPr lvl="1"/>
            <a:endParaRPr lang="de-DE" dirty="0"/>
          </a:p>
          <a:p>
            <a:pPr marL="457200" lvl="1" indent="0">
              <a:buNone/>
            </a:pP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ECC5C0E-CF7F-4524-B32F-8E1CA283BB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55E6F51-9B0B-4F0D-842D-DEE93C4E3B9F}" type="datetime1">
              <a:rPr lang="de-DE" smtClean="0"/>
              <a:t>30.08.2024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42C3BE3-FB4F-4D89-9C52-10EB209AEE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NWP Model Training 2023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B5948FB-D5CF-4068-A515-4C73883D5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59AE7D-B394-4481-8309-A574D55D12C9}" type="slidenum">
              <a:rPr lang="de-DE" smtClean="0"/>
              <a:pPr>
                <a:defRPr/>
              </a:pPr>
              <a:t>27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77956547"/>
      </p:ext>
    </p:extLst>
  </p:cSld>
  <p:clrMapOvr>
    <a:masterClrMapping/>
  </p:clrMapOvr>
  <p:transition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10639" y="3099744"/>
            <a:ext cx="10363200" cy="1362075"/>
          </a:xfrm>
        </p:spPr>
        <p:txBody>
          <a:bodyPr/>
          <a:lstStyle/>
          <a:p>
            <a:r>
              <a:rPr lang="de-DE" dirty="0"/>
              <a:t>ICON on ATOS (ECMWF)</a:t>
            </a:r>
            <a:endParaRPr lang="en-US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C6213B6-2AFA-4B33-8102-5AFA85190EDE}" type="datetime1">
              <a:rPr lang="de-DE" smtClean="0"/>
              <a:t>30.08.2024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26th COSMO General Meeting - Offenbach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74B63A-957D-45FF-9F4F-33D8948D54DB}" type="slidenum">
              <a:rPr lang="de-DE" smtClean="0"/>
              <a:pPr>
                <a:defRPr/>
              </a:pPr>
              <a:t>28</a:t>
            </a:fld>
            <a:endParaRPr lang="de-DE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9B54B4C2-2C0A-31DC-4A1A-3D56ADD3DE7C}"/>
              </a:ext>
            </a:extLst>
          </p:cNvPr>
          <p:cNvSpPr txBox="1"/>
          <p:nvPr/>
        </p:nvSpPr>
        <p:spPr>
          <a:xfrm>
            <a:off x="8843945" y="5013176"/>
            <a:ext cx="22926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err="1"/>
              <a:t>No</a:t>
            </a:r>
            <a:r>
              <a:rPr lang="de-DE" sz="2000" dirty="0"/>
              <a:t> </a:t>
            </a:r>
            <a:r>
              <a:rPr lang="de-DE" sz="2000" dirty="0" err="1"/>
              <a:t>news</a:t>
            </a:r>
            <a:r>
              <a:rPr lang="de-DE" sz="2000" dirty="0"/>
              <a:t> </a:t>
            </a:r>
            <a:r>
              <a:rPr lang="de-DE" sz="2000" dirty="0" err="1"/>
              <a:t>this</a:t>
            </a:r>
            <a:r>
              <a:rPr lang="de-DE" sz="2000" dirty="0"/>
              <a:t> </a:t>
            </a:r>
            <a:r>
              <a:rPr lang="de-DE" sz="2000" dirty="0" err="1"/>
              <a:t>year</a:t>
            </a:r>
            <a:r>
              <a:rPr lang="de-DE" sz="2000" dirty="0"/>
              <a:t>!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030261333"/>
      </p:ext>
    </p:extLst>
  </p:cSld>
  <p:clrMapOvr>
    <a:masterClrMapping/>
  </p:clrMapOvr>
  <p:transition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Wetterhüt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7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8859466" y="1196752"/>
            <a:ext cx="2565126" cy="341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de-DE" sz="2400" dirty="0" err="1"/>
              <a:t>It</a:t>
            </a:r>
            <a:r>
              <a:rPr lang="de-DE" altLang="de-DE" sz="2400" dirty="0"/>
              <a:t> </a:t>
            </a:r>
            <a:r>
              <a:rPr lang="de-DE" altLang="de-DE" sz="2400" dirty="0" err="1"/>
              <a:t>is</a:t>
            </a:r>
            <a:r>
              <a:rPr lang="de-DE" altLang="de-DE" sz="2400" dirty="0"/>
              <a:t> </a:t>
            </a:r>
            <a:r>
              <a:rPr lang="de-DE" altLang="de-DE" sz="2400" dirty="0" err="1"/>
              <a:t>difficult</a:t>
            </a:r>
            <a:r>
              <a:rPr lang="de-DE" altLang="de-DE" sz="2400" dirty="0"/>
              <a:t>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de-DE" sz="2400" dirty="0" err="1"/>
              <a:t>to</a:t>
            </a:r>
            <a:r>
              <a:rPr lang="de-DE" altLang="de-DE" sz="2400" dirty="0"/>
              <a:t> </a:t>
            </a:r>
            <a:r>
              <a:rPr lang="de-DE" altLang="de-DE" sz="2400" dirty="0" err="1"/>
              <a:t>predict</a:t>
            </a:r>
            <a:endParaRPr lang="de-DE" altLang="de-DE" sz="2400" dirty="0"/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de-DE" altLang="de-DE" sz="2400" dirty="0"/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de-DE" sz="2400" dirty="0" err="1"/>
              <a:t>especially</a:t>
            </a:r>
            <a:endParaRPr lang="de-DE" altLang="de-DE" sz="2400" dirty="0"/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de-DE" sz="2400" dirty="0" err="1"/>
              <a:t>the</a:t>
            </a:r>
            <a:r>
              <a:rPr lang="de-DE" altLang="de-DE" sz="2400" dirty="0"/>
              <a:t> </a:t>
            </a:r>
            <a:r>
              <a:rPr lang="de-DE" altLang="de-DE" sz="2400" dirty="0" err="1"/>
              <a:t>future</a:t>
            </a:r>
            <a:r>
              <a:rPr lang="de-DE" altLang="de-DE" sz="2400" dirty="0"/>
              <a:t>.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de-DE" altLang="de-DE" sz="2400" dirty="0"/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de-DE" altLang="de-DE" sz="2400" dirty="0"/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de-DE" sz="2400" dirty="0" err="1"/>
              <a:t>And</a:t>
            </a:r>
            <a:r>
              <a:rPr lang="de-DE" altLang="de-DE" sz="2400" dirty="0"/>
              <a:t> </a:t>
            </a:r>
            <a:r>
              <a:rPr lang="de-DE" altLang="de-DE" sz="2400" dirty="0" err="1"/>
              <a:t>we</a:t>
            </a:r>
            <a:r>
              <a:rPr lang="de-DE" altLang="de-DE" sz="2400" dirty="0"/>
              <a:t> </a:t>
            </a:r>
            <a:r>
              <a:rPr lang="de-DE" altLang="de-DE" sz="2400" dirty="0" err="1"/>
              <a:t>have</a:t>
            </a:r>
            <a:r>
              <a:rPr lang="de-DE" altLang="de-DE" sz="2400" dirty="0"/>
              <a:t>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de-DE" sz="2400" dirty="0" err="1"/>
              <a:t>only</a:t>
            </a:r>
            <a:r>
              <a:rPr lang="de-DE" altLang="de-DE" sz="2400" dirty="0"/>
              <a:t> just </a:t>
            </a:r>
            <a:r>
              <a:rPr lang="de-DE" altLang="de-DE" sz="2400" dirty="0" err="1"/>
              <a:t>begun</a:t>
            </a:r>
            <a:r>
              <a:rPr lang="de-DE" altLang="de-DE" sz="2400" dirty="0"/>
              <a:t>…</a:t>
            </a: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100765DB-F04C-C5B7-7809-6204E87481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DF1E3B8-DBDF-4416-868D-16C5F842D27F}" type="datetime1">
              <a:rPr lang="de-DE" smtClean="0"/>
              <a:t>30.08.2024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AD2E7CD7-3797-AADB-D5B2-65E4D60A53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26th COSMO General Meeting - Offenbach</a:t>
            </a:r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67CAE3C-AB38-E498-E61E-58C9A0DA63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59C80B-2E7A-4594-9D86-EE4C076EF646}" type="slidenum">
              <a:rPr lang="de-DE" smtClean="0"/>
              <a:pPr>
                <a:defRPr/>
              </a:pPr>
              <a:t>29</a:t>
            </a:fld>
            <a:endParaRPr lang="de-DE"/>
          </a:p>
        </p:txBody>
      </p:sp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03D6CDD-6C35-4B54-A9CC-74266D90B7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Where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find ICON and </a:t>
            </a:r>
            <a:r>
              <a:rPr lang="de-DE" dirty="0" err="1"/>
              <a:t>Related</a:t>
            </a:r>
            <a:r>
              <a:rPr lang="de-DE" dirty="0"/>
              <a:t> </a:t>
            </a:r>
            <a:r>
              <a:rPr lang="de-DE" dirty="0" err="1"/>
              <a:t>Informations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B2BF2CB-372F-4CE7-BA77-275232E1D0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>
                <a:hlinkClick r:id="rId2"/>
              </a:rPr>
              <a:t>https://icon-model.org</a:t>
            </a:r>
            <a:r>
              <a:rPr lang="de-DE" dirty="0"/>
              <a:t> New </a:t>
            </a:r>
            <a:r>
              <a:rPr lang="de-DE" dirty="0" err="1"/>
              <a:t>webpage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basic</a:t>
            </a:r>
            <a:r>
              <a:rPr lang="de-DE" dirty="0"/>
              <a:t> </a:t>
            </a:r>
            <a:r>
              <a:rPr lang="de-DE" dirty="0" err="1"/>
              <a:t>information</a:t>
            </a:r>
            <a:r>
              <a:rPr lang="de-DE" dirty="0"/>
              <a:t> on ICON and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download</a:t>
            </a:r>
            <a:r>
              <a:rPr lang="de-DE" dirty="0"/>
              <a:t> link:</a:t>
            </a:r>
          </a:p>
          <a:p>
            <a:pPr lvl="1"/>
            <a:r>
              <a:rPr lang="de-DE" dirty="0" err="1"/>
              <a:t>Going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„ICON-Model </a:t>
            </a:r>
            <a:r>
              <a:rPr lang="de-DE" dirty="0">
                <a:sym typeface="Symbol" panose="05050102010706020507" pitchFamily="18" charset="2"/>
              </a:rPr>
              <a:t> Release Download“, </a:t>
            </a:r>
            <a:r>
              <a:rPr lang="de-DE" dirty="0" err="1">
                <a:sym typeface="Symbol" panose="05050102010706020507" pitchFamily="18" charset="2"/>
              </a:rPr>
              <a:t>which</a:t>
            </a:r>
            <a:r>
              <a:rPr lang="de-DE" dirty="0">
                <a:sym typeface="Symbol" panose="05050102010706020507" pitchFamily="18" charset="2"/>
              </a:rPr>
              <a:t> </a:t>
            </a:r>
            <a:r>
              <a:rPr lang="de-DE" dirty="0" err="1">
                <a:sym typeface="Symbol" panose="05050102010706020507" pitchFamily="18" charset="2"/>
              </a:rPr>
              <a:t>is</a:t>
            </a:r>
            <a:r>
              <a:rPr lang="de-DE" dirty="0">
                <a:sym typeface="Symbol" panose="05050102010706020507" pitchFamily="18" charset="2"/>
              </a:rPr>
              <a:t> a </a:t>
            </a:r>
            <a:r>
              <a:rPr lang="de-DE" dirty="0" err="1">
                <a:sym typeface="Symbol" panose="05050102010706020507" pitchFamily="18" charset="2"/>
              </a:rPr>
              <a:t>publicly</a:t>
            </a:r>
            <a:r>
              <a:rPr lang="de-DE" dirty="0">
                <a:sym typeface="Symbol" panose="05050102010706020507" pitchFamily="18" charset="2"/>
              </a:rPr>
              <a:t> </a:t>
            </a:r>
            <a:r>
              <a:rPr lang="de-DE" dirty="0" err="1">
                <a:sym typeface="Symbol" panose="05050102010706020507" pitchFamily="18" charset="2"/>
              </a:rPr>
              <a:t>availabe</a:t>
            </a:r>
            <a:r>
              <a:rPr lang="de-DE" dirty="0">
                <a:sym typeface="Symbol" panose="05050102010706020507" pitchFamily="18" charset="2"/>
              </a:rPr>
              <a:t> </a:t>
            </a:r>
            <a:r>
              <a:rPr lang="de-DE" dirty="0" err="1">
                <a:sym typeface="Symbol" panose="05050102010706020507" pitchFamily="18" charset="2"/>
              </a:rPr>
              <a:t>gitlab</a:t>
            </a:r>
            <a:r>
              <a:rPr lang="de-DE" dirty="0">
                <a:sym typeface="Symbol" panose="05050102010706020507" pitchFamily="18" charset="2"/>
              </a:rPr>
              <a:t> </a:t>
            </a:r>
            <a:r>
              <a:rPr lang="de-DE" dirty="0" err="1">
                <a:sym typeface="Symbol" panose="05050102010706020507" pitchFamily="18" charset="2"/>
              </a:rPr>
              <a:t>page</a:t>
            </a:r>
            <a:endParaRPr lang="de-DE" dirty="0">
              <a:sym typeface="Symbol" panose="05050102010706020507" pitchFamily="18" charset="2"/>
            </a:endParaRPr>
          </a:p>
          <a:p>
            <a:pPr lvl="1"/>
            <a:endParaRPr lang="de-DE" dirty="0">
              <a:sym typeface="Symbol" panose="05050102010706020507" pitchFamily="18" charset="2"/>
            </a:endParaRPr>
          </a:p>
          <a:p>
            <a:r>
              <a:rPr lang="de-DE" dirty="0">
                <a:sym typeface="Symbol" panose="05050102010706020507" pitchFamily="18" charset="2"/>
                <a:hlinkClick r:id="rId3"/>
              </a:rPr>
              <a:t>https://gitlab.dkrz.de/icon/icon-model</a:t>
            </a:r>
            <a:endParaRPr lang="de-DE" dirty="0">
              <a:sym typeface="Symbol" panose="05050102010706020507" pitchFamily="18" charset="2"/>
            </a:endParaRPr>
          </a:p>
          <a:p>
            <a:pPr lvl="1"/>
            <a:r>
              <a:rPr lang="de-DE" dirty="0" err="1">
                <a:sym typeface="Symbol" panose="05050102010706020507" pitchFamily="18" charset="2"/>
              </a:rPr>
              <a:t>From</a:t>
            </a:r>
            <a:r>
              <a:rPr lang="de-DE" dirty="0">
                <a:sym typeface="Symbol" panose="05050102010706020507" pitchFamily="18" charset="2"/>
              </a:rPr>
              <a:t> </a:t>
            </a:r>
            <a:r>
              <a:rPr lang="de-DE" dirty="0" err="1">
                <a:sym typeface="Symbol" panose="05050102010706020507" pitchFamily="18" charset="2"/>
              </a:rPr>
              <a:t>here</a:t>
            </a:r>
            <a:r>
              <a:rPr lang="de-DE" dirty="0">
                <a:sym typeface="Symbol" panose="05050102010706020507" pitchFamily="18" charset="2"/>
              </a:rPr>
              <a:t> </a:t>
            </a:r>
            <a:r>
              <a:rPr lang="de-DE" dirty="0" err="1">
                <a:sym typeface="Symbol" panose="05050102010706020507" pitchFamily="18" charset="2"/>
              </a:rPr>
              <a:t>you</a:t>
            </a:r>
            <a:r>
              <a:rPr lang="de-DE" dirty="0">
                <a:sym typeface="Symbol" panose="05050102010706020507" pitchFamily="18" charset="2"/>
              </a:rPr>
              <a:t> </a:t>
            </a:r>
            <a:r>
              <a:rPr lang="de-DE" dirty="0" err="1">
                <a:sym typeface="Symbol" panose="05050102010706020507" pitchFamily="18" charset="2"/>
              </a:rPr>
              <a:t>can</a:t>
            </a:r>
            <a:r>
              <a:rPr lang="de-DE" dirty="0">
                <a:sym typeface="Symbol" panose="05050102010706020507" pitchFamily="18" charset="2"/>
              </a:rPr>
              <a:t> </a:t>
            </a:r>
            <a:r>
              <a:rPr lang="de-DE" dirty="0" err="1">
                <a:sym typeface="Symbol" panose="05050102010706020507" pitchFamily="18" charset="2"/>
              </a:rPr>
              <a:t>download</a:t>
            </a:r>
            <a:r>
              <a:rPr lang="de-DE" dirty="0">
                <a:sym typeface="Symbol" panose="05050102010706020507" pitchFamily="18" charset="2"/>
              </a:rPr>
              <a:t> a </a:t>
            </a:r>
            <a:r>
              <a:rPr lang="de-DE" dirty="0" err="1">
                <a:sym typeface="Symbol" panose="05050102010706020507" pitchFamily="18" charset="2"/>
              </a:rPr>
              <a:t>tar</a:t>
            </a:r>
            <a:r>
              <a:rPr lang="de-DE" dirty="0">
                <a:sym typeface="Symbol" panose="05050102010706020507" pitchFamily="18" charset="2"/>
              </a:rPr>
              <a:t>-ball (</a:t>
            </a:r>
            <a:r>
              <a:rPr lang="de-DE" dirty="0" err="1">
                <a:sym typeface="Symbol" panose="05050102010706020507" pitchFamily="18" charset="2"/>
              </a:rPr>
              <a:t>go</a:t>
            </a:r>
            <a:r>
              <a:rPr lang="de-DE" dirty="0">
                <a:sym typeface="Symbol" panose="05050102010706020507" pitchFamily="18" charset="2"/>
              </a:rPr>
              <a:t> </a:t>
            </a:r>
            <a:r>
              <a:rPr lang="de-DE" dirty="0" err="1">
                <a:sym typeface="Symbol" panose="05050102010706020507" pitchFamily="18" charset="2"/>
              </a:rPr>
              <a:t>to</a:t>
            </a:r>
            <a:r>
              <a:rPr lang="de-DE" dirty="0">
                <a:sym typeface="Symbol" panose="05050102010706020507" pitchFamily="18" charset="2"/>
              </a:rPr>
              <a:t> „Code“  „Download source code“)</a:t>
            </a:r>
          </a:p>
          <a:p>
            <a:pPr lvl="1"/>
            <a:r>
              <a:rPr lang="de-DE" dirty="0" err="1">
                <a:sym typeface="Symbol" panose="05050102010706020507" pitchFamily="18" charset="2"/>
              </a:rPr>
              <a:t>You</a:t>
            </a:r>
            <a:r>
              <a:rPr lang="de-DE" dirty="0">
                <a:sym typeface="Symbol" panose="05050102010706020507" pitchFamily="18" charset="2"/>
              </a:rPr>
              <a:t> </a:t>
            </a:r>
            <a:r>
              <a:rPr lang="de-DE" dirty="0" err="1">
                <a:sym typeface="Symbol" panose="05050102010706020507" pitchFamily="18" charset="2"/>
              </a:rPr>
              <a:t>can</a:t>
            </a:r>
            <a:r>
              <a:rPr lang="de-DE" dirty="0">
                <a:sym typeface="Symbol" panose="05050102010706020507" pitchFamily="18" charset="2"/>
              </a:rPr>
              <a:t> also </a:t>
            </a:r>
            <a:r>
              <a:rPr lang="de-DE" dirty="0" err="1">
                <a:sym typeface="Symbol" panose="05050102010706020507" pitchFamily="18" charset="2"/>
              </a:rPr>
              <a:t>download</a:t>
            </a:r>
            <a:r>
              <a:rPr lang="de-DE" dirty="0">
                <a:sym typeface="Symbol" panose="05050102010706020507" pitchFamily="18" charset="2"/>
              </a:rPr>
              <a:t> </a:t>
            </a:r>
            <a:r>
              <a:rPr lang="de-DE" dirty="0" err="1">
                <a:sym typeface="Symbol" panose="05050102010706020507" pitchFamily="18" charset="2"/>
              </a:rPr>
              <a:t>directly</a:t>
            </a:r>
            <a:r>
              <a:rPr lang="de-DE" dirty="0">
                <a:sym typeface="Symbol" panose="05050102010706020507" pitchFamily="18" charset="2"/>
              </a:rPr>
              <a:t> </a:t>
            </a:r>
            <a:r>
              <a:rPr lang="de-DE" dirty="0" err="1">
                <a:sym typeface="Symbol" panose="05050102010706020507" pitchFamily="18" charset="2"/>
              </a:rPr>
              <a:t>with</a:t>
            </a:r>
            <a:r>
              <a:rPr lang="de-DE" dirty="0">
                <a:sym typeface="Symbol" panose="05050102010706020507" pitchFamily="18" charset="2"/>
              </a:rPr>
              <a:t> </a:t>
            </a:r>
            <a:r>
              <a:rPr lang="de-DE" dirty="0" err="1">
                <a:sym typeface="Symbol" panose="05050102010706020507" pitchFamily="18" charset="2"/>
              </a:rPr>
              <a:t>git</a:t>
            </a:r>
            <a:r>
              <a:rPr lang="de-DE" dirty="0">
                <a:sym typeface="Symbol" panose="05050102010706020507" pitchFamily="18" charset="2"/>
              </a:rPr>
              <a:t> </a:t>
            </a:r>
            <a:r>
              <a:rPr lang="de-DE" dirty="0" err="1">
                <a:sym typeface="Symbol" panose="05050102010706020507" pitchFamily="18" charset="2"/>
              </a:rPr>
              <a:t>or</a:t>
            </a:r>
            <a:r>
              <a:rPr lang="de-DE" dirty="0">
                <a:sym typeface="Symbol" panose="05050102010706020507" pitchFamily="18" charset="2"/>
              </a:rPr>
              <a:t> https:</a:t>
            </a:r>
          </a:p>
          <a:p>
            <a:pPr lvl="2"/>
            <a:r>
              <a:rPr lang="de-DE" dirty="0" err="1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git</a:t>
            </a:r>
            <a:r>
              <a:rPr lang="de-DE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 </a:t>
            </a:r>
            <a:r>
              <a:rPr lang="de-DE" dirty="0" err="1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clone</a:t>
            </a:r>
            <a:r>
              <a:rPr lang="de-DE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 </a:t>
            </a:r>
            <a:r>
              <a:rPr lang="de-DE" dirty="0" err="1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  <a:hlinkClick r:id="rId4"/>
              </a:rPr>
              <a:t>git@gitlab.dkrz.de:icon</a:t>
            </a:r>
            <a:r>
              <a:rPr lang="de-DE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  <a:hlinkClick r:id="rId4"/>
              </a:rPr>
              <a:t>/</a:t>
            </a:r>
            <a:r>
              <a:rPr lang="de-DE" dirty="0" err="1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  <a:hlinkClick r:id="rId4"/>
              </a:rPr>
              <a:t>icon-model.git</a:t>
            </a:r>
            <a:endParaRPr lang="de-DE" dirty="0">
              <a:latin typeface="Courier New" panose="02070309020205020404" pitchFamily="49" charset="0"/>
              <a:cs typeface="Courier New" panose="02070309020205020404" pitchFamily="49" charset="0"/>
              <a:sym typeface="Symbol" panose="05050102010706020507" pitchFamily="18" charset="2"/>
            </a:endParaRPr>
          </a:p>
          <a:p>
            <a:pPr lvl="2"/>
            <a:r>
              <a:rPr lang="de-DE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  <a:hlinkClick r:id="rId5"/>
              </a:rPr>
              <a:t>https://gitlab.dkrz.de/icon/icon-model.git</a:t>
            </a:r>
            <a:endParaRPr lang="de-DE" dirty="0">
              <a:cs typeface="Courier New" panose="02070309020205020404" pitchFamily="49" charset="0"/>
              <a:sym typeface="Symbol" panose="05050102010706020507" pitchFamily="18" charset="2"/>
            </a:endParaRPr>
          </a:p>
          <a:p>
            <a:endParaRPr lang="de-DE" dirty="0">
              <a:latin typeface="Courier New" panose="02070309020205020404" pitchFamily="49" charset="0"/>
              <a:cs typeface="Courier New" panose="02070309020205020404" pitchFamily="49" charset="0"/>
              <a:sym typeface="Symbol" panose="05050102010706020507" pitchFamily="18" charset="2"/>
            </a:endParaRPr>
          </a:p>
          <a:p>
            <a:r>
              <a:rPr lang="de-DE" dirty="0">
                <a:cs typeface="Courier New" panose="02070309020205020404" pitchFamily="49" charset="0"/>
                <a:sym typeface="Symbol" panose="05050102010706020507" pitchFamily="18" charset="2"/>
                <a:hlinkClick r:id="rId6"/>
              </a:rPr>
              <a:t>https://docs.icon-model.org/</a:t>
            </a:r>
            <a:endParaRPr lang="de-DE" dirty="0">
              <a:cs typeface="Courier New" panose="02070309020205020404" pitchFamily="49" charset="0"/>
              <a:sym typeface="Symbol" panose="05050102010706020507" pitchFamily="18" charset="2"/>
            </a:endParaRPr>
          </a:p>
          <a:p>
            <a:pPr lvl="1"/>
            <a:r>
              <a:rPr lang="de-DE" dirty="0">
                <a:cs typeface="Courier New" panose="02070309020205020404" pitchFamily="49" charset="0"/>
                <a:sym typeface="Symbol" panose="05050102010706020507" pitchFamily="18" charset="2"/>
              </a:rPr>
              <a:t>Still </a:t>
            </a:r>
            <a:r>
              <a:rPr lang="de-DE" dirty="0" err="1">
                <a:cs typeface="Courier New" panose="02070309020205020404" pitchFamily="49" charset="0"/>
                <a:sym typeface="Symbol" panose="05050102010706020507" pitchFamily="18" charset="2"/>
              </a:rPr>
              <a:t>under</a:t>
            </a:r>
            <a:r>
              <a:rPr lang="de-DE" dirty="0">
                <a:cs typeface="Courier New" panose="02070309020205020404" pitchFamily="49" charset="0"/>
                <a:sym typeface="Symbol" panose="05050102010706020507" pitchFamily="18" charset="2"/>
              </a:rPr>
              <a:t> </a:t>
            </a:r>
            <a:r>
              <a:rPr lang="de-DE" dirty="0" err="1">
                <a:cs typeface="Courier New" panose="02070309020205020404" pitchFamily="49" charset="0"/>
                <a:sym typeface="Symbol" panose="05050102010706020507" pitchFamily="18" charset="2"/>
              </a:rPr>
              <a:t>construction</a:t>
            </a:r>
            <a:r>
              <a:rPr lang="de-DE" dirty="0">
                <a:cs typeface="Courier New" panose="02070309020205020404" pitchFamily="49" charset="0"/>
                <a:sym typeface="Symbol" panose="05050102010706020507" pitchFamily="18" charset="2"/>
              </a:rPr>
              <a:t>, </a:t>
            </a:r>
            <a:r>
              <a:rPr lang="de-DE" dirty="0" err="1">
                <a:cs typeface="Courier New" panose="02070309020205020404" pitchFamily="49" charset="0"/>
                <a:sym typeface="Symbol" panose="05050102010706020507" pitchFamily="18" charset="2"/>
              </a:rPr>
              <a:t>should</a:t>
            </a:r>
            <a:r>
              <a:rPr lang="de-DE" dirty="0">
                <a:cs typeface="Courier New" panose="02070309020205020404" pitchFamily="49" charset="0"/>
                <a:sym typeface="Symbol" panose="05050102010706020507" pitchFamily="18" charset="2"/>
              </a:rPr>
              <a:t> </a:t>
            </a:r>
            <a:r>
              <a:rPr lang="de-DE" dirty="0" err="1">
                <a:cs typeface="Courier New" panose="02070309020205020404" pitchFamily="49" charset="0"/>
                <a:sym typeface="Symbol" panose="05050102010706020507" pitchFamily="18" charset="2"/>
              </a:rPr>
              <a:t>be</a:t>
            </a:r>
            <a:r>
              <a:rPr lang="de-DE" dirty="0">
                <a:cs typeface="Courier New" panose="02070309020205020404" pitchFamily="49" charset="0"/>
                <a:sym typeface="Symbol" panose="05050102010706020507" pitchFamily="18" charset="2"/>
              </a:rPr>
              <a:t> </a:t>
            </a:r>
            <a:r>
              <a:rPr lang="de-DE" dirty="0" err="1">
                <a:cs typeface="Courier New" panose="02070309020205020404" pitchFamily="49" charset="0"/>
                <a:sym typeface="Symbol" panose="05050102010706020507" pitchFamily="18" charset="2"/>
              </a:rPr>
              <a:t>publicly</a:t>
            </a:r>
            <a:r>
              <a:rPr lang="de-DE" dirty="0">
                <a:cs typeface="Courier New" panose="02070309020205020404" pitchFamily="49" charset="0"/>
                <a:sym typeface="Symbol" panose="05050102010706020507" pitchFamily="18" charset="2"/>
              </a:rPr>
              <a:t> </a:t>
            </a:r>
            <a:r>
              <a:rPr lang="de-DE" dirty="0" err="1">
                <a:cs typeface="Courier New" panose="02070309020205020404" pitchFamily="49" charset="0"/>
                <a:sym typeface="Symbol" panose="05050102010706020507" pitchFamily="18" charset="2"/>
              </a:rPr>
              <a:t>available</a:t>
            </a:r>
            <a:r>
              <a:rPr lang="de-DE" dirty="0">
                <a:cs typeface="Courier New" panose="02070309020205020404" pitchFamily="49" charset="0"/>
                <a:sym typeface="Symbol" panose="05050102010706020507" pitchFamily="18" charset="2"/>
              </a:rPr>
              <a:t> „</a:t>
            </a:r>
            <a:r>
              <a:rPr lang="de-DE" dirty="0" err="1">
                <a:cs typeface="Courier New" panose="02070309020205020404" pitchFamily="49" charset="0"/>
                <a:sym typeface="Symbol" panose="05050102010706020507" pitchFamily="18" charset="2"/>
              </a:rPr>
              <a:t>any</a:t>
            </a:r>
            <a:r>
              <a:rPr lang="de-DE" dirty="0">
                <a:cs typeface="Courier New" panose="02070309020205020404" pitchFamily="49" charset="0"/>
                <a:sym typeface="Symbol" panose="05050102010706020507" pitchFamily="18" charset="2"/>
              </a:rPr>
              <a:t> </a:t>
            </a:r>
            <a:r>
              <a:rPr lang="de-DE" dirty="0" err="1">
                <a:cs typeface="Courier New" panose="02070309020205020404" pitchFamily="49" charset="0"/>
                <a:sym typeface="Symbol" panose="05050102010706020507" pitchFamily="18" charset="2"/>
              </a:rPr>
              <a:t>day</a:t>
            </a:r>
            <a:r>
              <a:rPr lang="de-DE" dirty="0">
                <a:cs typeface="Courier New" panose="02070309020205020404" pitchFamily="49" charset="0"/>
                <a:sym typeface="Symbol" panose="05050102010706020507" pitchFamily="18" charset="2"/>
              </a:rPr>
              <a:t> </a:t>
            </a:r>
            <a:r>
              <a:rPr lang="de-DE" dirty="0" err="1">
                <a:cs typeface="Courier New" panose="02070309020205020404" pitchFamily="49" charset="0"/>
                <a:sym typeface="Symbol" panose="05050102010706020507" pitchFamily="18" charset="2"/>
              </a:rPr>
              <a:t>now</a:t>
            </a:r>
            <a:r>
              <a:rPr lang="de-DE" dirty="0">
                <a:cs typeface="Courier New" panose="02070309020205020404" pitchFamily="49" charset="0"/>
                <a:sym typeface="Symbol" panose="05050102010706020507" pitchFamily="18" charset="2"/>
              </a:rPr>
              <a:t>“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22FBA99-D470-421D-9A48-CC432E853D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C9E4393-BB32-4E09-8257-BA51AD62D86F}" type="datetime1">
              <a:rPr lang="de-DE" smtClean="0"/>
              <a:t>30.08.2024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AEACE9F-F2DD-4D1B-A7C7-8A4701879F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26th COSMO General Meeting - Offenbach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B6A6CCF-7891-4320-8C4A-F7938A881A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856364-53DE-4AAA-9875-A3ADB6FED984}" type="slidenum">
              <a:rPr lang="de-DE" smtClean="0"/>
              <a:pPr>
                <a:defRPr/>
              </a:pPr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27666598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A002105-BD82-4561-87B0-D3E3A8059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The W-Questions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7A1BC0F-926D-4540-9EF0-CED1EA5EFB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000" y="1800000"/>
            <a:ext cx="7176160" cy="4464000"/>
          </a:xfrm>
        </p:spPr>
        <p:txBody>
          <a:bodyPr/>
          <a:lstStyle/>
          <a:p>
            <a:pPr marL="0" indent="0">
              <a:buNone/>
            </a:pPr>
            <a:r>
              <a:rPr lang="de-DE" dirty="0" err="1"/>
              <a:t>What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Open Source?</a:t>
            </a:r>
          </a:p>
          <a:p>
            <a:r>
              <a:rPr lang="de-DE" dirty="0"/>
              <a:t>Open Source </a:t>
            </a:r>
            <a:r>
              <a:rPr lang="de-DE" dirty="0" err="1"/>
              <a:t>software</a:t>
            </a:r>
            <a:r>
              <a:rPr lang="de-DE" dirty="0"/>
              <a:t> </a:t>
            </a:r>
            <a:r>
              <a:rPr lang="de-DE" dirty="0" err="1"/>
              <a:t>can</a:t>
            </a:r>
            <a:r>
              <a:rPr lang="de-DE" dirty="0"/>
              <a:t> </a:t>
            </a:r>
            <a:r>
              <a:rPr lang="de-DE" dirty="0" err="1"/>
              <a:t>be</a:t>
            </a:r>
            <a:r>
              <a:rPr lang="de-DE" dirty="0"/>
              <a:t> </a:t>
            </a:r>
            <a:r>
              <a:rPr lang="de-DE" dirty="0" err="1"/>
              <a:t>used</a:t>
            </a:r>
            <a:r>
              <a:rPr lang="de-DE" dirty="0"/>
              <a:t>, </a:t>
            </a:r>
            <a:r>
              <a:rPr lang="de-DE" dirty="0" err="1"/>
              <a:t>investigated</a:t>
            </a:r>
            <a:r>
              <a:rPr lang="de-DE" dirty="0"/>
              <a:t>, </a:t>
            </a:r>
            <a:r>
              <a:rPr lang="de-DE" dirty="0" err="1"/>
              <a:t>modified</a:t>
            </a:r>
            <a:r>
              <a:rPr lang="de-DE" dirty="0"/>
              <a:t>, and </a:t>
            </a:r>
            <a:r>
              <a:rPr lang="de-DE" dirty="0" err="1"/>
              <a:t>enhanced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everybody</a:t>
            </a:r>
            <a:r>
              <a:rPr lang="de-DE" dirty="0"/>
              <a:t>.</a:t>
            </a:r>
          </a:p>
          <a:p>
            <a:r>
              <a:rPr lang="de-DE" dirty="0" err="1"/>
              <a:t>It</a:t>
            </a:r>
            <a:r>
              <a:rPr lang="de-DE" dirty="0"/>
              <a:t> </a:t>
            </a:r>
            <a:r>
              <a:rPr lang="de-DE" dirty="0" err="1"/>
              <a:t>can</a:t>
            </a:r>
            <a:r>
              <a:rPr lang="de-DE" dirty="0"/>
              <a:t> </a:t>
            </a:r>
            <a:r>
              <a:rPr lang="de-DE" dirty="0" err="1"/>
              <a:t>be</a:t>
            </a:r>
            <a:r>
              <a:rPr lang="de-DE" dirty="0"/>
              <a:t> </a:t>
            </a:r>
            <a:r>
              <a:rPr lang="de-DE" dirty="0" err="1"/>
              <a:t>downloaded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free</a:t>
            </a:r>
            <a:r>
              <a:rPr lang="de-DE" dirty="0"/>
              <a:t>.</a:t>
            </a:r>
          </a:p>
          <a:p>
            <a:endParaRPr lang="de-DE" sz="800" dirty="0"/>
          </a:p>
          <a:p>
            <a:pPr marL="0" indent="0">
              <a:buNone/>
            </a:pPr>
            <a:r>
              <a:rPr lang="de-DE" dirty="0" err="1"/>
              <a:t>Why</a:t>
            </a:r>
            <a:r>
              <a:rPr lang="de-DE" dirty="0"/>
              <a:t> Open Source?</a:t>
            </a:r>
          </a:p>
          <a:p>
            <a:r>
              <a:rPr lang="de-DE" dirty="0" err="1"/>
              <a:t>Enables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greatest</a:t>
            </a:r>
            <a:r>
              <a:rPr lang="de-DE" dirty="0"/>
              <a:t> possible </a:t>
            </a:r>
            <a:r>
              <a:rPr lang="de-DE" dirty="0" err="1"/>
              <a:t>scientific</a:t>
            </a:r>
            <a:r>
              <a:rPr lang="de-DE" dirty="0"/>
              <a:t> </a:t>
            </a:r>
            <a:r>
              <a:rPr lang="de-DE" dirty="0" err="1"/>
              <a:t>dissemination</a:t>
            </a:r>
            <a:r>
              <a:rPr lang="de-DE" dirty="0"/>
              <a:t>.</a:t>
            </a:r>
          </a:p>
          <a:p>
            <a:r>
              <a:rPr lang="de-DE" dirty="0"/>
              <a:t>Project </a:t>
            </a:r>
            <a:r>
              <a:rPr lang="de-DE" dirty="0" err="1"/>
              <a:t>funding</a:t>
            </a:r>
            <a:r>
              <a:rPr lang="de-DE" dirty="0"/>
              <a:t> </a:t>
            </a:r>
            <a:r>
              <a:rPr lang="de-DE" dirty="0" err="1"/>
              <a:t>from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EU (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example</a:t>
            </a:r>
            <a:r>
              <a:rPr lang="de-DE" dirty="0"/>
              <a:t>) </a:t>
            </a:r>
            <a:r>
              <a:rPr lang="de-DE" dirty="0" err="1"/>
              <a:t>requires</a:t>
            </a:r>
            <a:r>
              <a:rPr lang="de-DE" dirty="0"/>
              <a:t> </a:t>
            </a:r>
            <a:r>
              <a:rPr lang="de-DE" dirty="0" err="1"/>
              <a:t>that</a:t>
            </a:r>
            <a:r>
              <a:rPr lang="de-DE" dirty="0"/>
              <a:t> </a:t>
            </a:r>
            <a:r>
              <a:rPr lang="de-DE" dirty="0" err="1"/>
              <a:t>software</a:t>
            </a:r>
            <a:r>
              <a:rPr lang="de-DE" dirty="0"/>
              <a:t> </a:t>
            </a:r>
            <a:r>
              <a:rPr lang="de-DE" dirty="0" err="1"/>
              <a:t>developed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project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Open Source.</a:t>
            </a:r>
          </a:p>
          <a:p>
            <a:r>
              <a:rPr lang="de-DE" dirty="0" err="1"/>
              <a:t>Reduces</a:t>
            </a:r>
            <a:r>
              <a:rPr lang="de-DE" dirty="0"/>
              <a:t> </a:t>
            </a:r>
            <a:r>
              <a:rPr lang="de-DE" dirty="0" err="1"/>
              <a:t>amount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administrative </a:t>
            </a:r>
            <a:r>
              <a:rPr lang="de-DE" dirty="0" err="1"/>
              <a:t>work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issue</a:t>
            </a:r>
            <a:r>
              <a:rPr lang="de-DE" dirty="0"/>
              <a:t> </a:t>
            </a:r>
            <a:r>
              <a:rPr lang="de-DE" dirty="0" err="1"/>
              <a:t>special</a:t>
            </a:r>
            <a:r>
              <a:rPr lang="de-DE" dirty="0"/>
              <a:t> </a:t>
            </a:r>
            <a:r>
              <a:rPr lang="de-DE" dirty="0" err="1"/>
              <a:t>licenses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partners</a:t>
            </a:r>
            <a:r>
              <a:rPr lang="de-DE" dirty="0"/>
              <a:t>.</a:t>
            </a:r>
          </a:p>
          <a:p>
            <a:endParaRPr lang="de-DE" sz="800" dirty="0"/>
          </a:p>
          <a:p>
            <a:pPr marL="0" indent="0">
              <a:buNone/>
            </a:pPr>
            <a:r>
              <a:rPr lang="de-DE" dirty="0" err="1"/>
              <a:t>Which</a:t>
            </a:r>
            <a:r>
              <a:rPr lang="de-DE" dirty="0"/>
              <a:t> Open Source?</a:t>
            </a:r>
          </a:p>
          <a:p>
            <a:r>
              <a:rPr lang="de-DE" dirty="0"/>
              <a:t>ICON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now</a:t>
            </a:r>
            <a:r>
              <a:rPr lang="de-DE" dirty="0"/>
              <a:t> </a:t>
            </a:r>
            <a:r>
              <a:rPr lang="de-DE" dirty="0" err="1"/>
              <a:t>licensed</a:t>
            </a:r>
            <a:r>
              <a:rPr lang="de-DE" dirty="0"/>
              <a:t> </a:t>
            </a:r>
            <a:r>
              <a:rPr lang="de-DE" dirty="0" err="1"/>
              <a:t>under</a:t>
            </a:r>
            <a:r>
              <a:rPr lang="de-DE" dirty="0"/>
              <a:t> BSD-3C permissive </a:t>
            </a:r>
            <a:r>
              <a:rPr lang="de-DE" dirty="0" err="1"/>
              <a:t>license</a:t>
            </a:r>
            <a:r>
              <a:rPr lang="de-DE" dirty="0"/>
              <a:t>.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82B03E9-2F50-4F5F-A422-D11D350FD5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7D9AD36-DDB8-4D6A-BB17-9909B9F19E7C}" type="datetime1">
              <a:rPr lang="de-DE" smtClean="0"/>
              <a:t>30.08.2024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26422F6-809F-4662-87E9-1584A8484A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COSMO SMC Meeting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07F270B-F165-47D5-914F-14A4E2AF70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856364-53DE-4AAA-9875-A3ADB6FED984}" type="slidenum">
              <a:rPr lang="de-DE" smtClean="0"/>
              <a:pPr>
                <a:defRPr/>
              </a:pPr>
              <a:t>4</a:t>
            </a:fld>
            <a:endParaRPr lang="de-DE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A8ECC58E-6EC4-438E-BC49-3B0D7A659B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5536" y="1080000"/>
            <a:ext cx="4230346" cy="5129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572021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A002105-BD82-4561-87B0-D3E3A8059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HowTo</a:t>
            </a:r>
            <a:r>
              <a:rPr lang="de-DE" dirty="0"/>
              <a:t> Open Source?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7A1BC0F-926D-4540-9EF0-CED1EA5EFB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 err="1"/>
              <a:t>Preliminary</a:t>
            </a:r>
            <a:r>
              <a:rPr lang="de-DE" dirty="0"/>
              <a:t> </a:t>
            </a:r>
            <a:r>
              <a:rPr lang="de-DE" dirty="0" err="1"/>
              <a:t>work</a:t>
            </a:r>
            <a:r>
              <a:rPr lang="de-DE" dirty="0"/>
              <a:t>:</a:t>
            </a:r>
          </a:p>
          <a:p>
            <a:r>
              <a:rPr lang="de-DE" dirty="0"/>
              <a:t>A </a:t>
            </a:r>
            <a:r>
              <a:rPr lang="de-DE" dirty="0" err="1"/>
              <a:t>working</a:t>
            </a:r>
            <a:r>
              <a:rPr lang="de-DE" dirty="0"/>
              <a:t> </a:t>
            </a:r>
            <a:r>
              <a:rPr lang="de-DE" dirty="0" err="1"/>
              <a:t>group</a:t>
            </a:r>
            <a:r>
              <a:rPr lang="de-DE" dirty="0"/>
              <a:t> AGIL (Arbeitsgruppe ICON Lizenz) </a:t>
            </a:r>
            <a:r>
              <a:rPr lang="de-DE" dirty="0" err="1"/>
              <a:t>elaborated</a:t>
            </a:r>
            <a:r>
              <a:rPr lang="de-DE" dirty="0"/>
              <a:t> 10 </a:t>
            </a:r>
            <a:r>
              <a:rPr lang="de-DE" dirty="0" err="1"/>
              <a:t>recommendations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an Open Source License (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about</a:t>
            </a:r>
            <a:r>
              <a:rPr lang="de-DE" dirty="0"/>
              <a:t> a </a:t>
            </a:r>
            <a:r>
              <a:rPr lang="de-DE" dirty="0" err="1"/>
              <a:t>year</a:t>
            </a:r>
            <a:r>
              <a:rPr lang="de-DE" dirty="0"/>
              <a:t>).</a:t>
            </a:r>
          </a:p>
          <a:p>
            <a:r>
              <a:rPr lang="de-DE" dirty="0"/>
              <a:t>Florian Prill and Daniel Reinert </a:t>
            </a:r>
            <a:r>
              <a:rPr lang="de-DE" dirty="0" err="1"/>
              <a:t>inspected</a:t>
            </a:r>
            <a:r>
              <a:rPr lang="de-DE" dirty="0"/>
              <a:t> ICON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identify</a:t>
            </a:r>
            <a:r>
              <a:rPr lang="de-DE" dirty="0"/>
              <a:t> </a:t>
            </a:r>
            <a:r>
              <a:rPr lang="de-DE" dirty="0" err="1"/>
              <a:t>parts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code </a:t>
            </a:r>
            <a:r>
              <a:rPr lang="de-DE" dirty="0" err="1"/>
              <a:t>which</a:t>
            </a:r>
            <a:r>
              <a:rPr lang="de-DE" dirty="0"/>
              <a:t> </a:t>
            </a:r>
            <a:r>
              <a:rPr lang="de-DE" dirty="0" err="1"/>
              <a:t>have</a:t>
            </a:r>
            <a:r>
              <a:rPr lang="de-DE" dirty="0"/>
              <a:t> not </a:t>
            </a:r>
            <a:r>
              <a:rPr lang="de-DE" dirty="0" err="1"/>
              <a:t>been</a:t>
            </a:r>
            <a:r>
              <a:rPr lang="de-DE" dirty="0"/>
              <a:t> </a:t>
            </a:r>
            <a:r>
              <a:rPr lang="de-DE" dirty="0" err="1"/>
              <a:t>written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ICON </a:t>
            </a:r>
            <a:r>
              <a:rPr lang="de-DE" dirty="0" err="1"/>
              <a:t>developers</a:t>
            </a:r>
            <a:r>
              <a:rPr lang="de-DE" dirty="0"/>
              <a:t>. E.g. Tiedtke-Bechtold </a:t>
            </a:r>
            <a:r>
              <a:rPr lang="de-DE" dirty="0" err="1"/>
              <a:t>Convection</a:t>
            </a:r>
            <a:r>
              <a:rPr lang="de-DE" dirty="0"/>
              <a:t> (ECMWF), RRTM in all </a:t>
            </a:r>
            <a:r>
              <a:rPr lang="de-DE" dirty="0" err="1"/>
              <a:t>flavors</a:t>
            </a:r>
            <a:r>
              <a:rPr lang="de-DE" dirty="0"/>
              <a:t> (AER), etc.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/>
              <a:t>Work on </a:t>
            </a:r>
            <a:r>
              <a:rPr lang="de-DE" dirty="0" err="1"/>
              <a:t>the</a:t>
            </a:r>
            <a:r>
              <a:rPr lang="de-DE" dirty="0"/>
              <a:t> ICON </a:t>
            </a:r>
            <a:r>
              <a:rPr lang="de-DE" dirty="0" err="1"/>
              <a:t>repository</a:t>
            </a:r>
            <a:r>
              <a:rPr lang="de-DE" dirty="0"/>
              <a:t>: </a:t>
            </a:r>
            <a:r>
              <a:rPr lang="de-DE" dirty="0" err="1"/>
              <a:t>From</a:t>
            </a:r>
            <a:r>
              <a:rPr lang="de-DE" dirty="0"/>
              <a:t> </a:t>
            </a:r>
            <a:r>
              <a:rPr lang="de-DE" dirty="0" err="1"/>
              <a:t>October</a:t>
            </a:r>
            <a:r>
              <a:rPr lang="de-DE" dirty="0"/>
              <a:t> on </a:t>
            </a:r>
            <a:r>
              <a:rPr lang="de-DE" dirty="0" err="1"/>
              <a:t>colleagues</a:t>
            </a:r>
            <a:r>
              <a:rPr lang="de-DE" dirty="0"/>
              <a:t> </a:t>
            </a:r>
            <a:r>
              <a:rPr lang="de-DE" dirty="0" err="1"/>
              <a:t>from</a:t>
            </a:r>
            <a:r>
              <a:rPr lang="de-DE" dirty="0"/>
              <a:t> all ICON </a:t>
            </a:r>
            <a:r>
              <a:rPr lang="de-DE" dirty="0" err="1"/>
              <a:t>partners</a:t>
            </a:r>
            <a:r>
              <a:rPr lang="de-DE" dirty="0"/>
              <a:t> </a:t>
            </a:r>
            <a:r>
              <a:rPr lang="de-DE" dirty="0" err="1"/>
              <a:t>took</a:t>
            </a:r>
            <a:r>
              <a:rPr lang="de-DE" dirty="0"/>
              <a:t> care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necessary</a:t>
            </a:r>
            <a:r>
              <a:rPr lang="de-DE" dirty="0"/>
              <a:t> </a:t>
            </a:r>
            <a:r>
              <a:rPr lang="de-DE" dirty="0" err="1"/>
              <a:t>modifications</a:t>
            </a:r>
            <a:r>
              <a:rPr lang="de-DE" dirty="0"/>
              <a:t> in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repository</a:t>
            </a:r>
            <a:r>
              <a:rPr lang="de-DE" dirty="0"/>
              <a:t>. This </a:t>
            </a:r>
            <a:r>
              <a:rPr lang="de-DE" dirty="0" err="1"/>
              <a:t>work</a:t>
            </a:r>
            <a:r>
              <a:rPr lang="de-DE" dirty="0"/>
              <a:t> was </a:t>
            </a:r>
            <a:r>
              <a:rPr lang="de-DE" dirty="0" err="1"/>
              <a:t>organized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Florian Prill and Uli Schättler.</a:t>
            </a:r>
          </a:p>
          <a:p>
            <a:r>
              <a:rPr lang="de-DE" dirty="0"/>
              <a:t>Every </a:t>
            </a:r>
            <a:r>
              <a:rPr lang="de-DE" dirty="0" err="1"/>
              <a:t>file</a:t>
            </a:r>
            <a:r>
              <a:rPr lang="de-DE" dirty="0"/>
              <a:t> in </a:t>
            </a:r>
            <a:r>
              <a:rPr lang="de-DE" dirty="0" err="1"/>
              <a:t>the</a:t>
            </a:r>
            <a:r>
              <a:rPr lang="de-DE" dirty="0"/>
              <a:t> source code </a:t>
            </a:r>
            <a:r>
              <a:rPr lang="de-DE" dirty="0" err="1"/>
              <a:t>directories</a:t>
            </a:r>
            <a:r>
              <a:rPr lang="de-DE" dirty="0"/>
              <a:t> was </a:t>
            </a:r>
            <a:r>
              <a:rPr lang="de-DE" dirty="0" err="1"/>
              <a:t>modified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replace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old</a:t>
            </a:r>
            <a:r>
              <a:rPr lang="de-DE" dirty="0"/>
              <a:t> </a:t>
            </a:r>
            <a:r>
              <a:rPr lang="de-DE" dirty="0" err="1"/>
              <a:t>license</a:t>
            </a:r>
            <a:r>
              <a:rPr lang="de-DE" dirty="0"/>
              <a:t> </a:t>
            </a:r>
            <a:r>
              <a:rPr lang="de-DE" dirty="0" err="1"/>
              <a:t>header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a </a:t>
            </a:r>
            <a:r>
              <a:rPr lang="de-DE" dirty="0" err="1"/>
              <a:t>new</a:t>
            </a:r>
            <a:r>
              <a:rPr lang="de-DE" dirty="0"/>
              <a:t> </a:t>
            </a:r>
            <a:r>
              <a:rPr lang="de-DE" dirty="0" err="1"/>
              <a:t>one</a:t>
            </a:r>
            <a:r>
              <a:rPr lang="de-DE" dirty="0"/>
              <a:t>.</a:t>
            </a:r>
          </a:p>
          <a:p>
            <a:r>
              <a:rPr lang="de-DE" dirty="0" err="1"/>
              <a:t>For</a:t>
            </a:r>
            <a:r>
              <a:rPr lang="de-DE" dirty="0"/>
              <a:t> external code </a:t>
            </a:r>
            <a:r>
              <a:rPr lang="de-DE" dirty="0" err="1"/>
              <a:t>it</a:t>
            </a:r>
            <a:r>
              <a:rPr lang="de-DE" dirty="0"/>
              <a:t> was </a:t>
            </a:r>
            <a:r>
              <a:rPr lang="de-DE" dirty="0" err="1"/>
              <a:t>ensured</a:t>
            </a:r>
            <a:r>
              <a:rPr lang="de-DE" dirty="0"/>
              <a:t> </a:t>
            </a:r>
            <a:r>
              <a:rPr lang="de-DE" dirty="0" err="1"/>
              <a:t>that</a:t>
            </a:r>
            <a:r>
              <a:rPr lang="de-DE" dirty="0"/>
              <a:t> proper permissive open source </a:t>
            </a:r>
            <a:r>
              <a:rPr lang="de-DE" dirty="0" err="1"/>
              <a:t>licences</a:t>
            </a:r>
            <a:r>
              <a:rPr lang="de-DE" dirty="0"/>
              <a:t> </a:t>
            </a:r>
            <a:r>
              <a:rPr lang="de-DE" dirty="0" err="1"/>
              <a:t>are</a:t>
            </a:r>
            <a:r>
              <a:rPr lang="de-DE" dirty="0"/>
              <a:t> </a:t>
            </a:r>
            <a:r>
              <a:rPr lang="de-DE" dirty="0" err="1"/>
              <a:t>available</a:t>
            </a:r>
            <a:r>
              <a:rPr lang="de-DE" dirty="0"/>
              <a:t>. </a:t>
            </a:r>
          </a:p>
          <a:p>
            <a:pPr lvl="1"/>
            <a:r>
              <a:rPr lang="de-DE" dirty="0" err="1"/>
              <a:t>Exception</a:t>
            </a:r>
            <a:r>
              <a:rPr lang="de-DE" dirty="0"/>
              <a:t>: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new</a:t>
            </a:r>
            <a:r>
              <a:rPr lang="de-DE" dirty="0"/>
              <a:t> </a:t>
            </a:r>
            <a:r>
              <a:rPr lang="de-DE" dirty="0" err="1"/>
              <a:t>stochastic</a:t>
            </a:r>
            <a:r>
              <a:rPr lang="de-DE" dirty="0"/>
              <a:t> </a:t>
            </a:r>
            <a:r>
              <a:rPr lang="de-DE" dirty="0" err="1"/>
              <a:t>convection</a:t>
            </a:r>
            <a:r>
              <a:rPr lang="de-DE" dirty="0"/>
              <a:t> </a:t>
            </a:r>
            <a:r>
              <a:rPr lang="de-DE" dirty="0" err="1"/>
              <a:t>scheme</a:t>
            </a:r>
            <a:r>
              <a:rPr lang="de-DE" dirty="0"/>
              <a:t> (</a:t>
            </a:r>
            <a:r>
              <a:rPr lang="de-DE" dirty="0" err="1"/>
              <a:t>under</a:t>
            </a:r>
            <a:r>
              <a:rPr lang="de-DE" dirty="0"/>
              <a:t> </a:t>
            </a:r>
            <a:r>
              <a:rPr lang="de-DE" dirty="0" err="1"/>
              <a:t>development</a:t>
            </a:r>
            <a:r>
              <a:rPr lang="de-DE" dirty="0"/>
              <a:t>) still </a:t>
            </a:r>
            <a:r>
              <a:rPr lang="de-DE" dirty="0" err="1"/>
              <a:t>uses</a:t>
            </a:r>
            <a:r>
              <a:rPr lang="de-DE" dirty="0"/>
              <a:t> ACM code, </a:t>
            </a:r>
            <a:r>
              <a:rPr lang="de-DE" dirty="0" err="1"/>
              <a:t>which</a:t>
            </a:r>
            <a:r>
              <a:rPr lang="de-DE" dirty="0"/>
              <a:t> </a:t>
            </a:r>
            <a:r>
              <a:rPr lang="de-DE" dirty="0" err="1"/>
              <a:t>needs</a:t>
            </a:r>
            <a:r>
              <a:rPr lang="de-DE" dirty="0"/>
              <a:t> a </a:t>
            </a:r>
            <a:r>
              <a:rPr lang="de-DE" dirty="0" err="1"/>
              <a:t>commercial</a:t>
            </a:r>
            <a:r>
              <a:rPr lang="de-DE" dirty="0"/>
              <a:t> </a:t>
            </a:r>
            <a:r>
              <a:rPr lang="de-DE" dirty="0" err="1"/>
              <a:t>license</a:t>
            </a:r>
            <a:r>
              <a:rPr lang="de-DE" dirty="0"/>
              <a:t>, </a:t>
            </a:r>
            <a:r>
              <a:rPr lang="de-DE" dirty="0" err="1"/>
              <a:t>if</a:t>
            </a:r>
            <a:r>
              <a:rPr lang="de-DE" dirty="0"/>
              <a:t> </a:t>
            </a:r>
            <a:r>
              <a:rPr lang="de-DE" dirty="0" err="1"/>
              <a:t>used</a:t>
            </a:r>
            <a:r>
              <a:rPr lang="de-DE" dirty="0"/>
              <a:t> in </a:t>
            </a:r>
            <a:r>
              <a:rPr lang="de-DE" dirty="0" err="1"/>
              <a:t>commercial</a:t>
            </a:r>
            <a:r>
              <a:rPr lang="de-DE" dirty="0"/>
              <a:t> </a:t>
            </a:r>
            <a:r>
              <a:rPr lang="de-DE" dirty="0" err="1"/>
              <a:t>applications</a:t>
            </a:r>
            <a:r>
              <a:rPr lang="de-DE" dirty="0"/>
              <a:t>; a </a:t>
            </a:r>
            <a:r>
              <a:rPr lang="de-DE" dirty="0" err="1"/>
              <a:t>replacement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under</a:t>
            </a:r>
            <a:r>
              <a:rPr lang="de-DE" dirty="0"/>
              <a:t> </a:t>
            </a:r>
            <a:r>
              <a:rPr lang="de-DE" dirty="0" err="1"/>
              <a:t>testing</a:t>
            </a:r>
            <a:r>
              <a:rPr lang="de-DE" dirty="0"/>
              <a:t>).</a:t>
            </a:r>
          </a:p>
          <a:p>
            <a:r>
              <a:rPr lang="de-DE" dirty="0"/>
              <a:t>Also </a:t>
            </a:r>
            <a:r>
              <a:rPr lang="de-DE" dirty="0" err="1"/>
              <a:t>files</a:t>
            </a:r>
            <a:r>
              <a:rPr lang="de-DE" dirty="0"/>
              <a:t> in </a:t>
            </a:r>
            <a:r>
              <a:rPr lang="de-DE" dirty="0" err="1"/>
              <a:t>other</a:t>
            </a:r>
            <a:r>
              <a:rPr lang="de-DE" dirty="0"/>
              <a:t> </a:t>
            </a:r>
            <a:r>
              <a:rPr lang="de-DE" dirty="0" err="1"/>
              <a:t>parts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repository</a:t>
            </a:r>
            <a:r>
              <a:rPr lang="de-DE" dirty="0"/>
              <a:t> </a:t>
            </a:r>
            <a:r>
              <a:rPr lang="de-DE" dirty="0" err="1"/>
              <a:t>need</a:t>
            </a:r>
            <a:r>
              <a:rPr lang="de-DE" dirty="0"/>
              <a:t> a proper </a:t>
            </a:r>
            <a:r>
              <a:rPr lang="de-DE" dirty="0" err="1"/>
              <a:t>license</a:t>
            </a:r>
            <a:r>
              <a:rPr lang="de-DE" dirty="0"/>
              <a:t>: </a:t>
            </a:r>
            <a:r>
              <a:rPr lang="de-DE" dirty="0" err="1"/>
              <a:t>run-scripts</a:t>
            </a:r>
            <a:r>
              <a:rPr lang="de-DE" dirty="0"/>
              <a:t>, </a:t>
            </a:r>
            <a:r>
              <a:rPr lang="de-DE" dirty="0" err="1"/>
              <a:t>pictures</a:t>
            </a:r>
            <a:r>
              <a:rPr lang="de-DE" dirty="0"/>
              <a:t>, </a:t>
            </a:r>
            <a:r>
              <a:rPr lang="de-DE" dirty="0" err="1"/>
              <a:t>pdf</a:t>
            </a:r>
            <a:r>
              <a:rPr lang="de-DE" dirty="0"/>
              <a:t>-files, </a:t>
            </a:r>
            <a:r>
              <a:rPr lang="de-DE" dirty="0" err="1"/>
              <a:t>data</a:t>
            </a:r>
            <a:r>
              <a:rPr lang="de-DE" dirty="0"/>
              <a:t>,…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82B03E9-2F50-4F5F-A422-D11D350FD5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B838045-B698-413E-BDBC-10DF7F957615}" type="datetime1">
              <a:rPr lang="de-DE" smtClean="0"/>
              <a:t>30.08.2024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26422F6-809F-4662-87E9-1584A8484A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COSMO SMC Meeting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07F270B-F165-47D5-914F-14A4E2AF70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856364-53DE-4AAA-9875-A3ADB6FED984}" type="slidenum">
              <a:rPr lang="de-DE" smtClean="0"/>
              <a:pPr>
                <a:defRPr/>
              </a:pPr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18790564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7EBFED6-E717-4AFC-ACA5-5CD0EDDAFF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Consequences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A30CC51-BF44-4F6E-9683-E91D215981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 err="1"/>
              <a:t>For</a:t>
            </a:r>
            <a:r>
              <a:rPr lang="de-DE" dirty="0"/>
              <a:t> Users:</a:t>
            </a:r>
          </a:p>
          <a:p>
            <a:r>
              <a:rPr lang="de-DE" dirty="0" err="1"/>
              <a:t>Only</a:t>
            </a:r>
            <a:r>
              <a:rPr lang="de-DE" dirty="0"/>
              <a:t> </a:t>
            </a:r>
            <a:r>
              <a:rPr lang="de-DE" dirty="0" err="1"/>
              <a:t>if</a:t>
            </a:r>
            <a:r>
              <a:rPr lang="de-DE" dirty="0"/>
              <a:t> </a:t>
            </a:r>
            <a:r>
              <a:rPr lang="de-DE" dirty="0" err="1"/>
              <a:t>you</a:t>
            </a:r>
            <a:r>
              <a:rPr lang="de-DE" dirty="0"/>
              <a:t> </a:t>
            </a:r>
            <a:r>
              <a:rPr lang="de-DE" dirty="0" err="1"/>
              <a:t>use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stochastic</a:t>
            </a:r>
            <a:r>
              <a:rPr lang="de-DE" dirty="0"/>
              <a:t> </a:t>
            </a:r>
            <a:r>
              <a:rPr lang="de-DE" dirty="0" err="1"/>
              <a:t>convection</a:t>
            </a:r>
            <a:r>
              <a:rPr lang="de-DE" dirty="0"/>
              <a:t> </a:t>
            </a:r>
            <a:r>
              <a:rPr lang="de-DE" dirty="0" err="1"/>
              <a:t>scheme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commercial</a:t>
            </a:r>
            <a:r>
              <a:rPr lang="de-DE" dirty="0"/>
              <a:t> </a:t>
            </a:r>
            <a:r>
              <a:rPr lang="de-DE" dirty="0" err="1"/>
              <a:t>applications</a:t>
            </a:r>
            <a:r>
              <a:rPr lang="de-DE" dirty="0"/>
              <a:t>, i.e. </a:t>
            </a:r>
            <a:r>
              <a:rPr lang="de-DE" dirty="0" err="1"/>
              <a:t>if</a:t>
            </a:r>
            <a:r>
              <a:rPr lang="de-DE" dirty="0"/>
              <a:t> </a:t>
            </a:r>
            <a:r>
              <a:rPr lang="de-DE" dirty="0" err="1"/>
              <a:t>you</a:t>
            </a:r>
            <a:r>
              <a:rPr lang="de-DE" dirty="0"/>
              <a:t> </a:t>
            </a:r>
            <a:r>
              <a:rPr lang="de-DE" dirty="0" err="1"/>
              <a:t>sell</a:t>
            </a:r>
            <a:r>
              <a:rPr lang="de-DE" dirty="0"/>
              <a:t> </a:t>
            </a:r>
            <a:r>
              <a:rPr lang="de-DE" dirty="0" err="1"/>
              <a:t>your</a:t>
            </a:r>
            <a:r>
              <a:rPr lang="de-DE" dirty="0"/>
              <a:t> </a:t>
            </a:r>
            <a:r>
              <a:rPr lang="de-DE" dirty="0" err="1"/>
              <a:t>products</a:t>
            </a:r>
            <a:r>
              <a:rPr lang="de-DE" dirty="0"/>
              <a:t>. </a:t>
            </a:r>
            <a:r>
              <a:rPr lang="de-DE" dirty="0" err="1"/>
              <a:t>Then</a:t>
            </a:r>
            <a:r>
              <a:rPr lang="de-DE" dirty="0"/>
              <a:t> </a:t>
            </a:r>
            <a:r>
              <a:rPr lang="de-DE" dirty="0" err="1"/>
              <a:t>you</a:t>
            </a:r>
            <a:r>
              <a:rPr lang="de-DE" dirty="0"/>
              <a:t> </a:t>
            </a:r>
            <a:r>
              <a:rPr lang="de-DE" dirty="0" err="1"/>
              <a:t>need</a:t>
            </a:r>
            <a:r>
              <a:rPr lang="de-DE" dirty="0"/>
              <a:t> a </a:t>
            </a:r>
            <a:r>
              <a:rPr lang="de-DE" dirty="0" err="1"/>
              <a:t>commercial</a:t>
            </a:r>
            <a:r>
              <a:rPr lang="de-DE" dirty="0"/>
              <a:t> ACM </a:t>
            </a:r>
            <a:r>
              <a:rPr lang="de-DE" dirty="0" err="1"/>
              <a:t>license</a:t>
            </a:r>
            <a:r>
              <a:rPr lang="de-DE" dirty="0"/>
              <a:t> (</a:t>
            </a:r>
            <a:r>
              <a:rPr lang="de-DE" dirty="0" err="1"/>
              <a:t>about</a:t>
            </a:r>
            <a:r>
              <a:rPr lang="de-DE" dirty="0"/>
              <a:t> 500 US$ per </a:t>
            </a:r>
            <a:r>
              <a:rPr lang="de-DE" dirty="0" err="1"/>
              <a:t>year</a:t>
            </a:r>
            <a:r>
              <a:rPr lang="de-DE" dirty="0"/>
              <a:t>).</a:t>
            </a:r>
          </a:p>
          <a:p>
            <a:endParaRPr lang="de-DE" dirty="0"/>
          </a:p>
          <a:p>
            <a:pPr marL="0" indent="0">
              <a:buNone/>
            </a:pPr>
            <a:r>
              <a:rPr lang="de-DE" dirty="0" err="1"/>
              <a:t>For</a:t>
            </a:r>
            <a:r>
              <a:rPr lang="de-DE" dirty="0"/>
              <a:t> Developers:</a:t>
            </a:r>
          </a:p>
          <a:p>
            <a:r>
              <a:rPr lang="de-DE" dirty="0" err="1"/>
              <a:t>If</a:t>
            </a:r>
            <a:r>
              <a:rPr lang="de-DE" dirty="0"/>
              <a:t> </a:t>
            </a:r>
            <a:r>
              <a:rPr lang="de-DE" dirty="0" err="1"/>
              <a:t>you</a:t>
            </a:r>
            <a:r>
              <a:rPr lang="de-DE" dirty="0"/>
              <a:t> </a:t>
            </a:r>
            <a:r>
              <a:rPr lang="de-DE" dirty="0" err="1"/>
              <a:t>contribute</a:t>
            </a:r>
            <a:r>
              <a:rPr lang="de-DE" dirty="0"/>
              <a:t> code </a:t>
            </a:r>
            <a:r>
              <a:rPr lang="de-DE" dirty="0" err="1"/>
              <a:t>to</a:t>
            </a:r>
            <a:r>
              <a:rPr lang="de-DE" dirty="0"/>
              <a:t> ICON, </a:t>
            </a:r>
            <a:r>
              <a:rPr lang="de-DE" dirty="0" err="1"/>
              <a:t>you</a:t>
            </a:r>
            <a:r>
              <a:rPr lang="de-DE" dirty="0"/>
              <a:t> </a:t>
            </a:r>
            <a:r>
              <a:rPr lang="de-DE" dirty="0" err="1"/>
              <a:t>have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agree</a:t>
            </a:r>
            <a:r>
              <a:rPr lang="de-DE" dirty="0"/>
              <a:t> </a:t>
            </a:r>
            <a:r>
              <a:rPr lang="de-DE" dirty="0" err="1"/>
              <a:t>that</a:t>
            </a:r>
            <a:r>
              <a:rPr lang="de-DE" dirty="0"/>
              <a:t> </a:t>
            </a:r>
            <a:r>
              <a:rPr lang="de-DE" dirty="0" err="1"/>
              <a:t>it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published</a:t>
            </a:r>
            <a:r>
              <a:rPr lang="de-DE" dirty="0"/>
              <a:t> </a:t>
            </a:r>
            <a:r>
              <a:rPr lang="de-DE" dirty="0" err="1"/>
              <a:t>under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BSD-3C </a:t>
            </a:r>
            <a:r>
              <a:rPr lang="de-DE" dirty="0" err="1"/>
              <a:t>license</a:t>
            </a:r>
            <a:r>
              <a:rPr lang="de-DE" dirty="0"/>
              <a:t>.</a:t>
            </a:r>
          </a:p>
          <a:p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colleagues</a:t>
            </a:r>
            <a:r>
              <a:rPr lang="de-DE" dirty="0"/>
              <a:t> </a:t>
            </a:r>
            <a:r>
              <a:rPr lang="de-DE" dirty="0" err="1"/>
              <a:t>working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ICON </a:t>
            </a:r>
            <a:r>
              <a:rPr lang="de-DE" dirty="0" err="1"/>
              <a:t>partners</a:t>
            </a:r>
            <a:r>
              <a:rPr lang="de-DE" dirty="0"/>
              <a:t> </a:t>
            </a:r>
            <a:r>
              <a:rPr lang="de-DE" dirty="0" err="1"/>
              <a:t>this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guaranteed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ICON </a:t>
            </a:r>
            <a:r>
              <a:rPr lang="de-DE" dirty="0" err="1"/>
              <a:t>partner</a:t>
            </a:r>
            <a:r>
              <a:rPr lang="de-DE" dirty="0"/>
              <a:t>.</a:t>
            </a:r>
          </a:p>
          <a:p>
            <a:r>
              <a:rPr lang="de-DE" dirty="0"/>
              <a:t>Also </a:t>
            </a:r>
            <a:r>
              <a:rPr lang="de-DE" dirty="0" err="1"/>
              <a:t>the</a:t>
            </a:r>
            <a:r>
              <a:rPr lang="de-DE" dirty="0"/>
              <a:t> COSMO STC </a:t>
            </a:r>
            <a:r>
              <a:rPr lang="de-DE" dirty="0" err="1"/>
              <a:t>agreed</a:t>
            </a:r>
            <a:r>
              <a:rPr lang="de-DE" dirty="0"/>
              <a:t> </a:t>
            </a:r>
            <a:r>
              <a:rPr lang="de-DE" dirty="0" err="1"/>
              <a:t>that</a:t>
            </a:r>
            <a:r>
              <a:rPr lang="de-DE" dirty="0"/>
              <a:t> code </a:t>
            </a:r>
            <a:r>
              <a:rPr lang="de-DE" dirty="0" err="1"/>
              <a:t>contributed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COSMO </a:t>
            </a:r>
            <a:r>
              <a:rPr lang="de-DE" dirty="0" err="1"/>
              <a:t>colleagues</a:t>
            </a:r>
            <a:r>
              <a:rPr lang="de-DE" dirty="0"/>
              <a:t> will </a:t>
            </a:r>
            <a:r>
              <a:rPr lang="de-DE" dirty="0" err="1"/>
              <a:t>be</a:t>
            </a:r>
            <a:r>
              <a:rPr lang="de-DE" dirty="0"/>
              <a:t> </a:t>
            </a:r>
            <a:r>
              <a:rPr lang="de-DE" dirty="0" err="1"/>
              <a:t>published</a:t>
            </a:r>
            <a:r>
              <a:rPr lang="de-DE" dirty="0"/>
              <a:t> </a:t>
            </a:r>
            <a:r>
              <a:rPr lang="de-DE" dirty="0" err="1"/>
              <a:t>under</a:t>
            </a:r>
            <a:r>
              <a:rPr lang="de-DE" dirty="0"/>
              <a:t> BSD-3C.</a:t>
            </a:r>
          </a:p>
          <a:p>
            <a:endParaRPr lang="de-DE" dirty="0"/>
          </a:p>
          <a:p>
            <a:r>
              <a:rPr lang="de-DE" dirty="0" err="1"/>
              <a:t>You</a:t>
            </a:r>
            <a:r>
              <a:rPr lang="de-DE" dirty="0"/>
              <a:t> </a:t>
            </a:r>
            <a:r>
              <a:rPr lang="de-DE" dirty="0" err="1"/>
              <a:t>cannot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code </a:t>
            </a:r>
            <a:r>
              <a:rPr lang="de-DE" dirty="0" err="1"/>
              <a:t>which</a:t>
            </a:r>
            <a:r>
              <a:rPr lang="de-DE" dirty="0"/>
              <a:t> </a:t>
            </a:r>
            <a:r>
              <a:rPr lang="de-DE" dirty="0" err="1"/>
              <a:t>has</a:t>
            </a:r>
            <a:r>
              <a:rPr lang="de-DE" dirty="0"/>
              <a:t> </a:t>
            </a:r>
            <a:r>
              <a:rPr lang="de-DE" dirty="0" err="1"/>
              <a:t>no</a:t>
            </a:r>
            <a:r>
              <a:rPr lang="de-DE" dirty="0"/>
              <a:t> permissive open source </a:t>
            </a:r>
            <a:r>
              <a:rPr lang="de-DE" dirty="0" err="1"/>
              <a:t>license</a:t>
            </a:r>
            <a:r>
              <a:rPr lang="de-DE" dirty="0"/>
              <a:t>.</a:t>
            </a:r>
          </a:p>
          <a:p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5708AC0-3AE7-48AE-BA03-D9FCDDC0FB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621D914-960D-4678-B4BB-B0A93EFAAF89}" type="datetime1">
              <a:rPr lang="de-DE" smtClean="0"/>
              <a:t>30.08.2024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CF046AD-2A3D-4596-8198-14EAA8CA97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COSMO SMC Meeting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6DD91DC-BA74-46B9-B2CB-86B7F866A6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856364-53DE-4AAA-9875-A3ADB6FED984}" type="slidenum">
              <a:rPr lang="de-DE" smtClean="0"/>
              <a:pPr>
                <a:defRPr/>
              </a:pPr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83639525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4BD311-C45E-1261-A69A-CC1D065F72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96905D2-E602-DEA6-DACE-7BCC608B05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Release </a:t>
            </a:r>
            <a:r>
              <a:rPr lang="de-DE" dirty="0" err="1"/>
              <a:t>Names</a:t>
            </a:r>
            <a:endParaRPr lang="en-US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ED7F3E3-1C23-BC09-F298-FD1113C46C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000" y="1700808"/>
            <a:ext cx="11626684" cy="1324400"/>
          </a:xfrm>
        </p:spPr>
        <p:txBody>
          <a:bodyPr/>
          <a:lstStyle/>
          <a:p>
            <a:pPr marL="0" indent="0">
              <a:buNone/>
            </a:pPr>
            <a:r>
              <a:rPr lang="de-DE" dirty="0"/>
              <a:t>Old:	icon-2.6.7		also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patch</a:t>
            </a:r>
            <a:r>
              <a:rPr lang="de-DE" dirty="0"/>
              <a:t> </a:t>
            </a:r>
            <a:r>
              <a:rPr lang="de-DE" dirty="0" err="1"/>
              <a:t>level</a:t>
            </a:r>
            <a:r>
              <a:rPr lang="de-DE" dirty="0"/>
              <a:t> </a:t>
            </a:r>
            <a:r>
              <a:rPr lang="de-DE" dirty="0" err="1"/>
              <a:t>icon-x.y.z.n</a:t>
            </a:r>
            <a:r>
              <a:rPr lang="de-DE" dirty="0"/>
              <a:t>, e.g. icon-2.6.5.1</a:t>
            </a:r>
          </a:p>
          <a:p>
            <a:pPr marL="0" indent="0">
              <a:buNone/>
            </a:pPr>
            <a:r>
              <a:rPr lang="de-DE" dirty="0"/>
              <a:t>New:	icon-2024.01		also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patch</a:t>
            </a:r>
            <a:r>
              <a:rPr lang="de-DE" dirty="0"/>
              <a:t> </a:t>
            </a:r>
            <a:r>
              <a:rPr lang="de-DE" dirty="0" err="1"/>
              <a:t>level</a:t>
            </a:r>
            <a:r>
              <a:rPr lang="de-DE" dirty="0"/>
              <a:t> icon-yyyy.mm-n, e.g. icon-2024.01-1</a:t>
            </a:r>
          </a:p>
          <a:p>
            <a:pPr marL="0" indent="0">
              <a:buNone/>
            </a:pPr>
            <a:endParaRPr lang="de-DE" sz="800" dirty="0"/>
          </a:p>
          <a:p>
            <a:pPr marL="0" indent="0">
              <a:buNone/>
            </a:pPr>
            <a:r>
              <a:rPr lang="de-DE" dirty="0"/>
              <a:t>On </a:t>
            </a:r>
            <a:r>
              <a:rPr lang="de-DE" dirty="0" err="1"/>
              <a:t>icon</a:t>
            </a:r>
            <a:r>
              <a:rPr lang="de-DE" dirty="0"/>
              <a:t>/</a:t>
            </a:r>
            <a:r>
              <a:rPr lang="de-DE" dirty="0" err="1"/>
              <a:t>icon.git</a:t>
            </a:r>
            <a:r>
              <a:rPr lang="de-DE" dirty="0"/>
              <a:t>:			Note: </a:t>
            </a:r>
            <a:r>
              <a:rPr lang="de-DE" dirty="0" err="1"/>
              <a:t>There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no</a:t>
            </a:r>
            <a:r>
              <a:rPr lang="de-DE" dirty="0"/>
              <a:t> </a:t>
            </a:r>
            <a:r>
              <a:rPr lang="de-DE" dirty="0" err="1"/>
              <a:t>icon-x.y.z-rc</a:t>
            </a:r>
            <a:r>
              <a:rPr lang="de-DE" dirty="0"/>
              <a:t> </a:t>
            </a:r>
            <a:r>
              <a:rPr lang="de-DE" dirty="0" err="1"/>
              <a:t>any</a:t>
            </a:r>
            <a:r>
              <a:rPr lang="de-DE" dirty="0"/>
              <a:t> </a:t>
            </a:r>
            <a:r>
              <a:rPr lang="de-DE" dirty="0" err="1"/>
              <a:t>more</a:t>
            </a:r>
            <a:r>
              <a:rPr lang="de-DE" dirty="0"/>
              <a:t>!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9059064-E2AA-4B36-EDCC-C63B8848F4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11017ED-F63E-48C2-B34E-1CCC1EF300C3}" type="datetime1">
              <a:rPr lang="de-DE" smtClean="0"/>
              <a:t>30.08.2024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D6B8D4D-6B95-ECEC-839F-31A85A8F53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COSMO SMC Meeting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D741EDB-BADD-A2D0-7299-207C0D5AA7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856364-53DE-4AAA-9875-A3ADB6FED984}" type="slidenum">
              <a:rPr lang="de-DE" smtClean="0"/>
              <a:pPr>
                <a:defRPr/>
              </a:pPr>
              <a:t>7</a:t>
            </a:fld>
            <a:endParaRPr lang="de-DE"/>
          </a:p>
        </p:txBody>
      </p:sp>
      <p:pic>
        <p:nvPicPr>
          <p:cNvPr id="8" name="Grafik 7" descr="Ein Bild, das Diagramm, Screenshot, Reihe, Text enthält.">
            <a:extLst>
              <a:ext uri="{FF2B5EF4-FFF2-40B4-BE49-F238E27FC236}">
                <a16:creationId xmlns:a16="http://schemas.microsoft.com/office/drawing/2014/main" id="{7CBF0852-2BF2-AC17-4732-CC448E7519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456" y="2917403"/>
            <a:ext cx="8572431" cy="3175893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08DEB867-3B27-71D6-FE68-E3A0AD25D0A0}"/>
              </a:ext>
            </a:extLst>
          </p:cNvPr>
          <p:cNvSpPr txBox="1"/>
          <p:nvPr/>
        </p:nvSpPr>
        <p:spPr>
          <a:xfrm>
            <a:off x="360012" y="5795972"/>
            <a:ext cx="5002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Branch                                                          Tag</a:t>
            </a:r>
            <a:endParaRPr lang="en-US" dirty="0"/>
          </a:p>
        </p:txBody>
      </p:sp>
      <p:cxnSp>
        <p:nvCxnSpPr>
          <p:cNvPr id="11" name="Gerade Verbindung mit Pfeil 10">
            <a:extLst>
              <a:ext uri="{FF2B5EF4-FFF2-40B4-BE49-F238E27FC236}">
                <a16:creationId xmlns:a16="http://schemas.microsoft.com/office/drawing/2014/main" id="{54267731-0888-FED9-6F9E-E04F3F2CA6D3}"/>
              </a:ext>
            </a:extLst>
          </p:cNvPr>
          <p:cNvCxnSpPr>
            <a:cxnSpLocks/>
          </p:cNvCxnSpPr>
          <p:nvPr/>
        </p:nvCxnSpPr>
        <p:spPr>
          <a:xfrm flipV="1">
            <a:off x="839416" y="4238956"/>
            <a:ext cx="551235" cy="1494300"/>
          </a:xfrm>
          <a:prstGeom prst="straightConnector1">
            <a:avLst/>
          </a:prstGeom>
          <a:ln w="254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 Verbindung mit Pfeil 14">
            <a:extLst>
              <a:ext uri="{FF2B5EF4-FFF2-40B4-BE49-F238E27FC236}">
                <a16:creationId xmlns:a16="http://schemas.microsoft.com/office/drawing/2014/main" id="{8F2EBD43-0C80-C27C-AB02-64295BD86CA9}"/>
              </a:ext>
            </a:extLst>
          </p:cNvPr>
          <p:cNvCxnSpPr/>
          <p:nvPr/>
        </p:nvCxnSpPr>
        <p:spPr>
          <a:xfrm flipH="1" flipV="1">
            <a:off x="3647728" y="4390514"/>
            <a:ext cx="1368152" cy="1414750"/>
          </a:xfrm>
          <a:prstGeom prst="straightConnector1">
            <a:avLst/>
          </a:prstGeom>
          <a:ln w="254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feld 16">
            <a:extLst>
              <a:ext uri="{FF2B5EF4-FFF2-40B4-BE49-F238E27FC236}">
                <a16:creationId xmlns:a16="http://schemas.microsoft.com/office/drawing/2014/main" id="{727AC2DD-ACC5-C5CC-76CA-426D5B809039}"/>
              </a:ext>
            </a:extLst>
          </p:cNvPr>
          <p:cNvSpPr txBox="1"/>
          <p:nvPr/>
        </p:nvSpPr>
        <p:spPr>
          <a:xfrm>
            <a:off x="8784167" y="5157192"/>
            <a:ext cx="111601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>
                <a:sym typeface="Symbol" panose="05050102010706020507" pitchFamily="18" charset="2"/>
              </a:rPr>
              <a:t> </a:t>
            </a:r>
            <a:r>
              <a:rPr lang="de-DE" sz="1200" dirty="0"/>
              <a:t>Florian Prill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97904643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9621300-29CC-36D1-0208-A6CDC9CDAA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Naming Conventions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Institutional</a:t>
            </a:r>
            <a:r>
              <a:rPr lang="de-DE" dirty="0"/>
              <a:t> Releases (Operational Tags)</a:t>
            </a:r>
            <a:endParaRPr lang="en-US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3429BFC-4DEB-F1E6-EFFF-109E3354EC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Institutional releases will (still) be build from icon/icon-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nwp.git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!</a:t>
            </a:r>
          </a:p>
          <a:p>
            <a:r>
              <a:rPr lang="en-US" altLang="en-US" dirty="0">
                <a:solidFill>
                  <a:schemeClr val="tx1"/>
                </a:solidFill>
                <a:latin typeface="Arial" panose="020B0604020202020204" pitchFamily="34" charset="0"/>
              </a:rPr>
              <a:t>See: </a:t>
            </a:r>
            <a:r>
              <a:rPr lang="en-US" altLang="en-US" dirty="0">
                <a:solidFill>
                  <a:schemeClr val="tx1"/>
                </a:solidFill>
                <a:latin typeface="Arial" panose="020B0604020202020204" pitchFamily="34" charset="0"/>
                <a:hlinkClick r:id="rId2"/>
              </a:rPr>
              <a:t>https://gitlab.dkrz.de/icon/icon-nwp/-/tags</a:t>
            </a:r>
            <a:endParaRPr lang="en-US" altLang="en-US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Needed to implement necessary changes (e.</a:t>
            </a:r>
            <a:r>
              <a:rPr lang="en-US" altLang="en-US" dirty="0">
                <a:solidFill>
                  <a:schemeClr val="tx1"/>
                </a:solidFill>
                <a:latin typeface="Arial" panose="020B0604020202020204" pitchFamily="34" charset="0"/>
              </a:rPr>
              <a:t>g. hotfixes) quickly to operations.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en-US" altLang="en-US" sz="8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The name of the last common tag is used as the prefix, e.g. icon-2024.01 (without any patch-level).</a:t>
            </a:r>
          </a:p>
          <a:p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</a:rPr>
              <a:t>The institute tags are named</a:t>
            </a:r>
          </a:p>
          <a:p>
            <a:pPr lvl="1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</a:rPr>
              <a:t>icon-2024.01-dwd-x.y</a:t>
            </a:r>
          </a:p>
          <a:p>
            <a:pPr lvl="1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</a:rPr>
              <a:t>icon-2024.01-mch-x.y</a:t>
            </a:r>
          </a:p>
          <a:p>
            <a:pPr lvl="1"/>
            <a:endParaRPr lang="en-US" sz="8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</a:rPr>
              <a:t>Procedure for institutional releases:</a:t>
            </a:r>
          </a:p>
          <a:p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</a:rPr>
              <a:t>Create a branch op-release-2024.01-dwd-x (a separate branch for every x)</a:t>
            </a:r>
          </a:p>
          <a:p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</a:rPr>
              <a:t>If appropriate, create a tag: icon-2024.01-dwd-x.y </a:t>
            </a:r>
          </a:p>
          <a:p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</a:rPr>
              <a:t>Branch names are different from tag names to avoid confusion.</a:t>
            </a:r>
          </a:p>
          <a:p>
            <a:endParaRPr lang="en-US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F5042F1-1877-9F17-D8DB-0E53055EA6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AC8F3AC-AE6A-4098-96B0-272154F7121D}" type="datetime1">
              <a:rPr lang="de-DE" smtClean="0"/>
              <a:t>30.08.2024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4238202-4712-E63F-1188-C6E873E8F4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COSMO SMC Meeting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F6CDC3D-F8C1-8E26-62AB-630114FB71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856364-53DE-4AAA-9875-A3ADB6FED984}" type="slidenum">
              <a:rPr lang="de-DE" smtClean="0"/>
              <a:pPr>
                <a:defRPr/>
              </a:pPr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10814213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9A8A291-3A8E-A77B-CBFE-B36879C301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Use Cases</a:t>
            </a:r>
            <a:endParaRPr lang="en-US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6B1BC6B-C2A4-ED46-6017-15D3E373C8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/>
              <a:t>These </a:t>
            </a:r>
            <a:r>
              <a:rPr lang="de-DE" dirty="0" err="1"/>
              <a:t>are</a:t>
            </a:r>
            <a:r>
              <a:rPr lang="de-DE" dirty="0"/>
              <a:t> </a:t>
            </a:r>
            <a:r>
              <a:rPr lang="de-DE" dirty="0" err="1"/>
              <a:t>publicly</a:t>
            </a:r>
            <a:r>
              <a:rPr lang="de-DE" dirty="0"/>
              <a:t> </a:t>
            </a:r>
            <a:r>
              <a:rPr lang="de-DE" dirty="0" err="1"/>
              <a:t>available</a:t>
            </a:r>
            <a:r>
              <a:rPr lang="de-DE" dirty="0"/>
              <a:t> </a:t>
            </a:r>
            <a:r>
              <a:rPr lang="de-DE" dirty="0" err="1"/>
              <a:t>test</a:t>
            </a:r>
            <a:r>
              <a:rPr lang="de-DE" dirty="0"/>
              <a:t> </a:t>
            </a:r>
            <a:r>
              <a:rPr lang="de-DE" dirty="0" err="1"/>
              <a:t>cases</a:t>
            </a:r>
            <a:r>
              <a:rPr lang="de-DE" dirty="0"/>
              <a:t>:</a:t>
            </a:r>
          </a:p>
          <a:p>
            <a:r>
              <a:rPr lang="de-DE" dirty="0" err="1"/>
              <a:t>Whoever</a:t>
            </a:r>
            <a:r>
              <a:rPr lang="de-DE" dirty="0"/>
              <a:t> </a:t>
            </a:r>
            <a:r>
              <a:rPr lang="de-DE" dirty="0" err="1"/>
              <a:t>downloads</a:t>
            </a:r>
            <a:r>
              <a:rPr lang="de-DE" dirty="0"/>
              <a:t> and </a:t>
            </a:r>
            <a:r>
              <a:rPr lang="de-DE" dirty="0" err="1"/>
              <a:t>installs</a:t>
            </a:r>
            <a:r>
              <a:rPr lang="de-DE" dirty="0"/>
              <a:t> ICON </a:t>
            </a:r>
            <a:r>
              <a:rPr lang="de-DE" dirty="0" err="1"/>
              <a:t>should</a:t>
            </a:r>
            <a:r>
              <a:rPr lang="de-DE" dirty="0"/>
              <a:t> </a:t>
            </a:r>
            <a:r>
              <a:rPr lang="de-DE" dirty="0" err="1"/>
              <a:t>be</a:t>
            </a:r>
            <a:r>
              <a:rPr lang="de-DE" dirty="0"/>
              <a:t> </a:t>
            </a:r>
            <a:r>
              <a:rPr lang="de-DE" dirty="0" err="1"/>
              <a:t>able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test</a:t>
            </a:r>
            <a:r>
              <a:rPr lang="de-DE" dirty="0"/>
              <a:t> </a:t>
            </a:r>
            <a:r>
              <a:rPr lang="de-DE" dirty="0" err="1"/>
              <a:t>it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special</a:t>
            </a:r>
            <a:r>
              <a:rPr lang="de-DE" dirty="0"/>
              <a:t> (</a:t>
            </a:r>
            <a:r>
              <a:rPr lang="de-DE" dirty="0" err="1"/>
              <a:t>recommended</a:t>
            </a:r>
            <a:r>
              <a:rPr lang="de-DE" dirty="0"/>
              <a:t>) </a:t>
            </a:r>
            <a:r>
              <a:rPr lang="de-DE" dirty="0" err="1"/>
              <a:t>configurations</a:t>
            </a:r>
            <a:r>
              <a:rPr lang="de-DE" dirty="0"/>
              <a:t>.</a:t>
            </a:r>
          </a:p>
          <a:p>
            <a:r>
              <a:rPr lang="de-DE" dirty="0"/>
              <a:t>Recommended </a:t>
            </a:r>
            <a:r>
              <a:rPr lang="de-DE" dirty="0" err="1"/>
              <a:t>means</a:t>
            </a:r>
            <a:r>
              <a:rPr lang="de-DE" dirty="0"/>
              <a:t>: </a:t>
            </a:r>
            <a:r>
              <a:rPr lang="de-DE" dirty="0" err="1"/>
              <a:t>we</a:t>
            </a:r>
            <a:r>
              <a:rPr lang="de-DE" dirty="0"/>
              <a:t> </a:t>
            </a:r>
            <a:r>
              <a:rPr lang="de-DE" dirty="0" err="1"/>
              <a:t>only</a:t>
            </a:r>
            <a:r>
              <a:rPr lang="de-DE" dirty="0"/>
              <a:t> support </a:t>
            </a:r>
            <a:r>
              <a:rPr lang="de-DE" dirty="0" err="1"/>
              <a:t>these</a:t>
            </a:r>
            <a:r>
              <a:rPr lang="de-DE" dirty="0"/>
              <a:t> </a:t>
            </a:r>
            <a:r>
              <a:rPr lang="de-DE" dirty="0" err="1"/>
              <a:t>configurations</a:t>
            </a:r>
            <a:r>
              <a:rPr lang="de-DE" dirty="0"/>
              <a:t>!</a:t>
            </a:r>
          </a:p>
          <a:p>
            <a:r>
              <a:rPr lang="de-DE" dirty="0" err="1"/>
              <a:t>For</a:t>
            </a:r>
            <a:r>
              <a:rPr lang="de-DE" dirty="0"/>
              <a:t> NWP </a:t>
            </a:r>
            <a:r>
              <a:rPr lang="de-DE" dirty="0" err="1"/>
              <a:t>we</a:t>
            </a:r>
            <a:r>
              <a:rPr lang="de-DE" dirty="0"/>
              <a:t> </a:t>
            </a:r>
            <a:r>
              <a:rPr lang="de-DE" dirty="0" err="1"/>
              <a:t>provide</a:t>
            </a:r>
            <a:r>
              <a:rPr lang="de-DE" dirty="0"/>
              <a:t> a global (R02B06, 40 km) and a </a:t>
            </a:r>
            <a:r>
              <a:rPr lang="de-DE" dirty="0" err="1"/>
              <a:t>local</a:t>
            </a:r>
            <a:r>
              <a:rPr lang="de-DE" dirty="0"/>
              <a:t> (R19B07, ICON-D2) </a:t>
            </a:r>
            <a:r>
              <a:rPr lang="de-DE" dirty="0" err="1"/>
              <a:t>case</a:t>
            </a:r>
            <a:r>
              <a:rPr lang="de-DE" dirty="0"/>
              <a:t>.</a:t>
            </a:r>
          </a:p>
          <a:p>
            <a:endParaRPr lang="de-DE" dirty="0"/>
          </a:p>
          <a:p>
            <a:pPr marL="0" indent="0">
              <a:buNone/>
            </a:pPr>
            <a:r>
              <a:rPr lang="de-DE" dirty="0" err="1"/>
              <a:t>Available</a:t>
            </a:r>
            <a:r>
              <a:rPr lang="de-DE" dirty="0"/>
              <a:t> </a:t>
            </a:r>
            <a:r>
              <a:rPr lang="de-DE" dirty="0" err="1"/>
              <a:t>from</a:t>
            </a:r>
            <a:r>
              <a:rPr lang="de-DE" dirty="0"/>
              <a:t> (</a:t>
            </a:r>
            <a:r>
              <a:rPr lang="de-DE" dirty="0" err="1"/>
              <a:t>once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docs</a:t>
            </a:r>
            <a:r>
              <a:rPr lang="de-DE" dirty="0"/>
              <a:t>-pages </a:t>
            </a:r>
            <a:r>
              <a:rPr lang="de-DE" dirty="0" err="1"/>
              <a:t>are</a:t>
            </a:r>
            <a:r>
              <a:rPr lang="de-DE" dirty="0"/>
              <a:t> </a:t>
            </a:r>
            <a:r>
              <a:rPr lang="de-DE" dirty="0" err="1"/>
              <a:t>available</a:t>
            </a:r>
            <a:r>
              <a:rPr lang="de-DE" dirty="0"/>
              <a:t>)</a:t>
            </a:r>
          </a:p>
          <a:p>
            <a:r>
              <a:rPr lang="de-DE" dirty="0"/>
              <a:t>https://docs.icon-model.org/how_to_run/recommended_config/recommended_config.html</a:t>
            </a:r>
          </a:p>
          <a:p>
            <a:r>
              <a:rPr lang="en-US" dirty="0"/>
              <a:t>These pages lead you to the DKRZ </a:t>
            </a:r>
            <a:r>
              <a:rPr lang="en-US" dirty="0" err="1"/>
              <a:t>Swiftbrowser</a:t>
            </a:r>
            <a:r>
              <a:rPr lang="en-US" dirty="0"/>
              <a:t>, from where you can download the tar-balls:</a:t>
            </a:r>
          </a:p>
          <a:p>
            <a:pPr marL="457200" lvl="1" indent="0">
              <a:buNone/>
            </a:pPr>
            <a:r>
              <a:rPr lang="de-DE" dirty="0">
                <a:hlinkClick r:id="rId2"/>
              </a:rPr>
              <a:t>https://swiftbrowser.dkrz.de/public/dkrz_4d992e1b-f237-4258-a2bc-138ca6a1cf59/icon-model-use-cases/</a:t>
            </a:r>
            <a:endParaRPr lang="de-DE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C7CB196-FD9D-2909-E246-C26B695BE6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8A1D8D3-35D8-4D19-A4D2-E7791100802B}" type="datetime1">
              <a:rPr lang="de-DE" smtClean="0"/>
              <a:t>30.08.2024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22D5AC8-4291-3045-CE15-6E7D1DAD9E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COSMO SMC Meeting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39365F6-CB46-4A5F-06F3-62BB839069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856364-53DE-4AAA-9875-A3ADB6FED984}" type="slidenum">
              <a:rPr lang="de-DE" smtClean="0"/>
              <a:pPr>
                <a:defRPr/>
              </a:pPr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55155980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Standarddesign">
  <a:themeElements>
    <a:clrScheme name="Warmes Blau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1017A8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AAABD1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1017A8"/>
        </a:accent1>
        <a:accent2>
          <a:srgbClr val="575DC2"/>
        </a:accent2>
        <a:accent3>
          <a:srgbClr val="FFFFFF"/>
        </a:accent3>
        <a:accent4>
          <a:srgbClr val="000000"/>
        </a:accent4>
        <a:accent5>
          <a:srgbClr val="AAABD1"/>
        </a:accent5>
        <a:accent6>
          <a:srgbClr val="4E53B0"/>
        </a:accent6>
        <a:hlink>
          <a:srgbClr val="9FA3DC"/>
        </a:hlink>
        <a:folHlink>
          <a:srgbClr val="DBDDF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2D4B9B"/>
        </a:accent1>
        <a:accent2>
          <a:srgbClr val="6278B4"/>
        </a:accent2>
        <a:accent3>
          <a:srgbClr val="FFFFFF"/>
        </a:accent3>
        <a:accent4>
          <a:srgbClr val="000000"/>
        </a:accent4>
        <a:accent5>
          <a:srgbClr val="ADB1CB"/>
        </a:accent5>
        <a:accent6>
          <a:srgbClr val="586CA3"/>
        </a:accent6>
        <a:hlink>
          <a:srgbClr val="96A5CD"/>
        </a:hlink>
        <a:folHlink>
          <a:srgbClr val="CBD3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2366</Words>
  <Application>Microsoft Office PowerPoint</Application>
  <PresentationFormat>Breitbild</PresentationFormat>
  <Paragraphs>338</Paragraphs>
  <Slides>29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29</vt:i4>
      </vt:variant>
    </vt:vector>
  </HeadingPairs>
  <TitlesOfParts>
    <vt:vector size="36" baseType="lpstr">
      <vt:lpstr>Arial</vt:lpstr>
      <vt:lpstr>Arial Black</vt:lpstr>
      <vt:lpstr>Courier New</vt:lpstr>
      <vt:lpstr>Symbol</vt:lpstr>
      <vt:lpstr>Times New Roman</vt:lpstr>
      <vt:lpstr>Wingdings</vt:lpstr>
      <vt:lpstr>Standarddesign</vt:lpstr>
      <vt:lpstr>SCA Report for ICON-NWP  </vt:lpstr>
      <vt:lpstr>ICON now is Open Source</vt:lpstr>
      <vt:lpstr>Where to find ICON and Related Informations</vt:lpstr>
      <vt:lpstr>The W-Questions</vt:lpstr>
      <vt:lpstr>HowTo Open Source?</vt:lpstr>
      <vt:lpstr>Consequences</vt:lpstr>
      <vt:lpstr>Release Names</vt:lpstr>
      <vt:lpstr>Naming Conventions for Institutional Releases (Operational Tags)</vt:lpstr>
      <vt:lpstr>Use Cases</vt:lpstr>
      <vt:lpstr>Latest ICON Releases</vt:lpstr>
      <vt:lpstr>release-2024.01 (formerly known as Release Candidate 2.6.7)</vt:lpstr>
      <vt:lpstr>Since September 2023 (implemented to 2.6.7-rc on 19.10.2023)</vt:lpstr>
      <vt:lpstr>Since September 2023 (implemented to 2.6.7-rc on 01.12.23)</vt:lpstr>
      <vt:lpstr>Since September 2023 (implemented to 2.6.7-rc on 23.01.24)</vt:lpstr>
      <vt:lpstr>release-2024.07</vt:lpstr>
      <vt:lpstr>ICON NWP Releases</vt:lpstr>
      <vt:lpstr>DWD and MCH Special Releases</vt:lpstr>
      <vt:lpstr>DWD ICON Tools</vt:lpstr>
      <vt:lpstr>License and Support Issues</vt:lpstr>
      <vt:lpstr>Status of ICON Licensees</vt:lpstr>
      <vt:lpstr>COSMO Money 2024 and Beyond (Using World Bank Data)</vt:lpstr>
      <vt:lpstr>Support Activities</vt:lpstr>
      <vt:lpstr>NWP Model Training</vt:lpstr>
      <vt:lpstr>Basic Informations</vt:lpstr>
      <vt:lpstr>Time Table for MetServices</vt:lpstr>
      <vt:lpstr>The Tutor Team</vt:lpstr>
      <vt:lpstr>NWP Model Training: Summary</vt:lpstr>
      <vt:lpstr>ICON on ATOS (ECMWF)</vt:lpstr>
      <vt:lpstr>PowerPoint-Präsentation</vt:lpstr>
    </vt:vector>
  </TitlesOfParts>
  <Company>mpm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Ulrich Schättler</dc:creator>
  <cp:lastModifiedBy>Ulrich Schättler</cp:lastModifiedBy>
  <cp:revision>766</cp:revision>
  <cp:lastPrinted>2021-09-14T13:07:35Z</cp:lastPrinted>
  <dcterms:created xsi:type="dcterms:W3CDTF">2006-12-01T09:57:45Z</dcterms:created>
  <dcterms:modified xsi:type="dcterms:W3CDTF">2024-08-30T11:50:44Z</dcterms:modified>
</cp:coreProperties>
</file>