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modernComment_30A_AB3EF64C.xml" ContentType="application/vnd.ms-powerpoint.comments+xml"/>
  <Override PartName="/ppt/comments/modernComment_181_F3F3BDBF.xml" ContentType="application/vnd.ms-powerpoint.comments+xml"/>
  <Override PartName="/ppt/comments/modernComment_6BF_63FB1A37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679" r:id="rId3"/>
  </p:sldMasterIdLst>
  <p:notesMasterIdLst>
    <p:notesMasterId r:id="rId30"/>
  </p:notesMasterIdLst>
  <p:handoutMasterIdLst>
    <p:handoutMasterId r:id="rId31"/>
  </p:handoutMasterIdLst>
  <p:sldIdLst>
    <p:sldId id="262" r:id="rId4"/>
    <p:sldId id="369" r:id="rId5"/>
    <p:sldId id="370" r:id="rId6"/>
    <p:sldId id="382" r:id="rId7"/>
    <p:sldId id="371" r:id="rId8"/>
    <p:sldId id="778" r:id="rId9"/>
    <p:sldId id="372" r:id="rId10"/>
    <p:sldId id="383" r:id="rId11"/>
    <p:sldId id="1722" r:id="rId12"/>
    <p:sldId id="373" r:id="rId13"/>
    <p:sldId id="384" r:id="rId14"/>
    <p:sldId id="374" r:id="rId15"/>
    <p:sldId id="1726" r:id="rId16"/>
    <p:sldId id="385" r:id="rId17"/>
    <p:sldId id="375" r:id="rId18"/>
    <p:sldId id="376" r:id="rId19"/>
    <p:sldId id="1724" r:id="rId20"/>
    <p:sldId id="1727" r:id="rId21"/>
    <p:sldId id="378" r:id="rId22"/>
    <p:sldId id="379" r:id="rId23"/>
    <p:sldId id="380" r:id="rId24"/>
    <p:sldId id="386" r:id="rId25"/>
    <p:sldId id="381" r:id="rId26"/>
    <p:sldId id="363" r:id="rId27"/>
    <p:sldId id="365" r:id="rId28"/>
    <p:sldId id="1729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46A323-50E3-5D8E-8EEF-DA00816DF0B3}" name="Florian Prill" initials="FP" userId="S::florian.prill_dwd.de#ext#@tlnt19059.onmicrosoft.com::b79f2b8a-6724-49d8-838b-09d597cb229b" providerId="AD"/>
  <p188:author id="{5389B4F5-CEAB-83DD-DF47-37C34C6DB9C1}" name="Marek Jacob" initials="MJ" userId="S::marek.jacob@eumetnet.eu::c368039c-4186-4066-b3c8-6de7026f20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B9B"/>
    <a:srgbClr val="000000"/>
    <a:srgbClr val="FF3300"/>
    <a:srgbClr val="9999FF"/>
    <a:srgbClr val="D1051B"/>
    <a:srgbClr val="D0DDF2"/>
    <a:srgbClr val="EBE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EB960A-6A3E-438A-E280-C3C4C022F9B6}" v="342" dt="2024-09-02T09:54:38.7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omments/modernComment_181_F3F3BD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22F6FB-5E9A-4CA0-96B6-E9A8039BD91E}" authorId="{9646A323-50E3-5D8E-8EEF-DA00816DF0B3}" created="2024-08-16T13:53:53.646">
    <pc:sldMkLst xmlns:pc="http://schemas.microsoft.com/office/powerpoint/2013/main/command">
      <pc:docMk/>
      <pc:sldMk cId="4092837311" sldId="385"/>
    </pc:sldMkLst>
    <p188:replyLst>
      <p188:reply id="{A5340BF2-B74A-4761-ADE2-4B6743CF3B75}" authorId="{5389B4F5-CEAB-83DD-DF47-37C34C6DB9C1}" created="2024-08-20T08:54:31.841">
        <p188:txBody>
          <a:bodyPr/>
          <a:lstStyle/>
          <a:p>
            <a:r>
              <a:rPr lang="en-US"/>
              <a:t>animation_T_101_R03B05_2.gif</a:t>
            </a:r>
          </a:p>
        </p188:txBody>
      </p188:reply>
    </p188:replyLst>
    <p188:txBody>
      <a:bodyPr/>
      <a:lstStyle/>
      <a:p>
        <a:r>
          <a:rPr lang="en-US"/>
          <a:t>Caption: Which field is visualized here?</a:t>
        </a:r>
      </a:p>
    </p188:txBody>
  </p188:cm>
</p188:cmLst>
</file>

<file path=ppt/comments/modernComment_30A_AB3EF64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2BE3D0-B559-4B52-8F87-3CC5ECCE3D5A}" authorId="{5389B4F5-CEAB-83DD-DF47-37C34C6DB9C1}" created="2024-08-14T08:28:55.211">
    <pc:sldMkLst xmlns:pc="http://schemas.microsoft.com/office/powerpoint/2013/main/command">
      <pc:docMk/>
      <pc:sldMk cId="2873030220" sldId="778"/>
    </pc:sldMkLst>
    <p188:txBody>
      <a:bodyPr/>
      <a:lstStyle/>
      <a:p>
        <a:r>
          <a:rPr lang="en-US"/>
          <a:t>Layout fixed</a:t>
        </a:r>
      </a:p>
    </p188:txBody>
  </p188:cm>
</p188:cmLst>
</file>

<file path=ppt/comments/modernComment_6BF_63FB1A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F3CAB7-5BBE-4DBF-ABE7-CC4B1339EFB3}" authorId="{5389B4F5-CEAB-83DD-DF47-37C34C6DB9C1}" created="2024-08-20T09:43:31.86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77400631" sldId="1727"/>
      <ac:spMk id="3" creationId="{AA734383-F76E-4D89-ADBA-86608783974A}"/>
    </ac:deMkLst>
    <p188:txBody>
      <a:bodyPr/>
      <a:lstStyle/>
      <a:p>
        <a:r>
          <a:rPr lang="en-US"/>
          <a:t>Hoffentlich können wir hier eine AICON Animation zeigen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59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>
            <a:extLst>
              <a:ext uri="{FF2B5EF4-FFF2-40B4-BE49-F238E27FC236}">
                <a16:creationId xmlns:a16="http://schemas.microsoft.com/office/drawing/2014/main" id="{7E81C0AA-9520-4BAC-BD73-C3E630854F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4001" y="2662768"/>
            <a:ext cx="5948824" cy="1206500"/>
          </a:xfrm>
          <a:prstGeom prst="rect">
            <a:avLst/>
          </a:prstGeom>
          <a:solidFill>
            <a:srgbClr val="2D4B9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18000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FE619D0D-A2D7-4CF2-A25E-1EF19F9704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1" y="3948480"/>
            <a:ext cx="5621338" cy="407987"/>
          </a:xfrm>
          <a:prstGeom prst="rect">
            <a:avLst/>
          </a:prstGeom>
        </p:spPr>
        <p:txBody>
          <a:bodyPr lIns="0" rIns="0"/>
          <a:lstStyle>
            <a:lvl1pPr marL="0" indent="0" algn="l">
              <a:buFont typeface="Arial" panose="020B0604020202020204" pitchFamily="34" charset="0"/>
              <a:buNone/>
              <a:defRPr sz="2000" baseline="0">
                <a:solidFill>
                  <a:srgbClr val="2D4B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&lt;subtitle&gt;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874BBE57-4A1D-48D2-9E6A-32517E91FD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525" y="2892855"/>
            <a:ext cx="5702300" cy="7429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&lt;Presentation Title&gt;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CD2F6D-F4C8-4085-9B81-B3BA60DA4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17802" r="941" b="38241"/>
          <a:stretch/>
        </p:blipFill>
        <p:spPr>
          <a:xfrm>
            <a:off x="6264037" y="2681555"/>
            <a:ext cx="2668707" cy="1172895"/>
          </a:xfrm>
          <a:prstGeom prst="rect">
            <a:avLst/>
          </a:prstGeom>
          <a:ln w="3810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F0211F8D-5577-42FD-933D-54B80CADF4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4001" y="2662768"/>
            <a:ext cx="5948824" cy="12065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180000" anchor="ctr" anchorCtr="0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8166755-E819-484E-A67D-827A191CB6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1" y="3948480"/>
            <a:ext cx="5621338" cy="407987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&lt;section subtitle&gt;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5EB2DC-DC0A-45C7-8779-4D361A761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263" y="2894543"/>
            <a:ext cx="5702300" cy="74295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&lt;Section Title&gt;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3C8FABC-09B6-4C81-A795-2C91D06C9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17802" r="941" b="38241"/>
          <a:stretch/>
        </p:blipFill>
        <p:spPr>
          <a:xfrm>
            <a:off x="6264037" y="2681555"/>
            <a:ext cx="2668707" cy="1172895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228138" y="268474"/>
            <a:ext cx="8353425" cy="360099"/>
          </a:xfrm>
        </p:spPr>
        <p:txBody>
          <a:bodyPr lIns="0" rIns="0"/>
          <a:lstStyle>
            <a:lvl1pPr>
              <a:defRPr sz="2600"/>
            </a:lvl1pPr>
          </a:lstStyle>
          <a:p>
            <a:r>
              <a:rPr lang="de-DE"/>
              <a:t>Title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DEADF70-4E7F-44AD-8B0E-DB27ABF8A8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138" y="963689"/>
            <a:ext cx="8771862" cy="3551238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2D4B9B"/>
              </a:buClr>
              <a:buFont typeface="Arial" panose="020B0604020202020204" pitchFamily="34" charset="0"/>
              <a:buChar char="■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2D4B9B"/>
              </a:buClr>
              <a:buFont typeface="Arial" panose="020B0604020202020204" pitchFamily="34" charset="0"/>
              <a:buChar char="■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2D4B9B"/>
              </a:buClr>
              <a:buFont typeface="Arial" panose="020B0604020202020204" pitchFamily="34" charset="0"/>
              <a:buChar char="■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2D4B9B"/>
              </a:buClr>
              <a:buFont typeface="Arial" panose="020B0604020202020204" pitchFamily="34" charset="0"/>
              <a:buChar char="■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2D4B9B"/>
              </a:buClr>
              <a:buFont typeface="Arial" panose="020B0604020202020204" pitchFamily="34" charset="0"/>
              <a:buChar char="■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Fußzeilenplatzhalter">
            <a:extLst>
              <a:ext uri="{FF2B5EF4-FFF2-40B4-BE49-F238E27FC236}">
                <a16:creationId xmlns:a16="http://schemas.microsoft.com/office/drawing/2014/main" id="{5A2FDF6C-2083-4008-9051-FD66E28615EF}"/>
              </a:ext>
            </a:extLst>
          </p:cNvPr>
          <p:cNvSpPr txBox="1">
            <a:spLocks/>
          </p:cNvSpPr>
          <p:nvPr userDrawn="1"/>
        </p:nvSpPr>
        <p:spPr>
          <a:xfrm>
            <a:off x="3042250" y="4712724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rgbClr val="2D4B9B"/>
                </a:solidFill>
                <a:latin typeface="+mn-lt"/>
              </a:rPr>
              <a:t>Jacob, Prill: AI </a:t>
            </a:r>
            <a:r>
              <a:rPr lang="de-DE" err="1">
                <a:solidFill>
                  <a:srgbClr val="2D4B9B"/>
                </a:solidFill>
                <a:latin typeface="+mn-lt"/>
              </a:rPr>
              <a:t>Approaches</a:t>
            </a:r>
            <a:r>
              <a:rPr lang="de-DE">
                <a:solidFill>
                  <a:srgbClr val="2D4B9B"/>
                </a:solidFill>
                <a:latin typeface="+mn-lt"/>
              </a:rPr>
              <a:t> at DWD –</a:t>
            </a:r>
            <a:r>
              <a:rPr lang="de-DE" baseline="0">
                <a:solidFill>
                  <a:srgbClr val="2D4B9B"/>
                </a:solidFill>
                <a:latin typeface="+mn-lt"/>
              </a:rPr>
              <a:t> COSMO GM </a:t>
            </a:r>
            <a:r>
              <a:rPr lang="de-DE">
                <a:solidFill>
                  <a:srgbClr val="2D4B9B"/>
                </a:solidFill>
                <a:latin typeface="+mn-lt"/>
              </a:rPr>
              <a:t>–</a:t>
            </a:r>
            <a:r>
              <a:rPr lang="de-DE" baseline="0">
                <a:solidFill>
                  <a:srgbClr val="2D4B9B"/>
                </a:solidFill>
                <a:latin typeface="+mn-lt"/>
              </a:rPr>
              <a:t> 09</a:t>
            </a:r>
            <a:r>
              <a:rPr lang="de-DE">
                <a:solidFill>
                  <a:srgbClr val="2D4B9B"/>
                </a:solidFill>
                <a:latin typeface="+mn-lt"/>
              </a:rPr>
              <a:t>/2024</a:t>
            </a:r>
          </a:p>
        </p:txBody>
      </p:sp>
      <p:sp>
        <p:nvSpPr>
          <p:cNvPr id="12" name="Foliennummernplatzhalter">
            <a:extLst>
              <a:ext uri="{FF2B5EF4-FFF2-40B4-BE49-F238E27FC236}">
                <a16:creationId xmlns:a16="http://schemas.microsoft.com/office/drawing/2014/main" id="{2824AA63-4A9A-4856-A4B5-9CA69AC6966D}"/>
              </a:ext>
            </a:extLst>
          </p:cNvPr>
          <p:cNvSpPr txBox="1">
            <a:spLocks/>
          </p:cNvSpPr>
          <p:nvPr userDrawn="1"/>
        </p:nvSpPr>
        <p:spPr>
          <a:xfrm>
            <a:off x="8476650" y="4712724"/>
            <a:ext cx="523350" cy="274637"/>
          </a:xfrm>
          <a:prstGeom prst="rect">
            <a:avLst/>
          </a:prstGeom>
        </p:spPr>
        <p:txBody>
          <a:bodyPr vert="horz" lIns="91440" tIns="1440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mtClean="0">
                <a:solidFill>
                  <a:srgbClr val="2D4B9B"/>
                </a:solidFill>
                <a:latin typeface="Arial"/>
              </a:rPr>
              <a:pPr/>
              <a:t>‹#›</a:t>
            </a:fld>
            <a:endParaRPr lang="de-DE">
              <a:solidFill>
                <a:srgbClr val="2D4B9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05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F0211F8D-5577-42FD-933D-54B80CADF4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4001" y="2662768"/>
            <a:ext cx="5948824" cy="12065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180000" anchor="ctr" anchorCtr="0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8166755-E819-484E-A67D-827A191CB6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1" y="3948480"/>
            <a:ext cx="5621338" cy="407987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&lt;section subtitle&gt;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C5EB2DC-DC0A-45C7-8779-4D361A761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263" y="2894543"/>
            <a:ext cx="5702300" cy="74295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&lt;Section Title&gt;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3C8FABC-09B6-4C81-A795-2C91D06C9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17802" r="941" b="38241"/>
          <a:stretch/>
        </p:blipFill>
        <p:spPr>
          <a:xfrm>
            <a:off x="6264037" y="2681555"/>
            <a:ext cx="2668707" cy="1172895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9862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230187" y="203600"/>
            <a:ext cx="8353425" cy="3600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Stefanie Hollborn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750820" y="4749334"/>
            <a:ext cx="6141719" cy="274628"/>
          </a:xfrm>
        </p:spPr>
        <p:txBody>
          <a:bodyPr/>
          <a:lstStyle/>
          <a:p>
            <a:r>
              <a:rPr lang="en-GB"/>
              <a:t>Wissenschaftlicher Beirat November 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55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erarc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6CDB90B8-5E19-4613-A0E7-FBAA4D84F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7B7946-BE4F-B3D9-1BC1-43BE6EEF86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62" y="4396838"/>
            <a:ext cx="1772729" cy="544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kumimoji="0" lang="en-US" sz="1725" b="1" i="0" u="none" strike="noStrike" cap="none" spc="0" normalizeH="0" baseline="0" smtClean="0">
                <a:ln>
                  <a:noFill/>
                </a:ln>
                <a:solidFill>
                  <a:srgbClr val="C07D24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4844" y="1520429"/>
            <a:ext cx="7860506" cy="3150394"/>
          </a:xfrm>
        </p:spPr>
        <p:txBody>
          <a:bodyPr/>
          <a:lstStyle>
            <a:lvl1pPr marL="0" indent="0">
              <a:buNone/>
              <a:defRPr kumimoji="0" lang="en-US" sz="1350" b="1" i="0" u="none" strike="noStrike" cap="none" spc="0" normalizeH="0" baseline="0" smtClean="0">
                <a:ln>
                  <a:noFill/>
                </a:ln>
                <a:solidFill>
                  <a:srgbClr val="004F5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rgbClr val="004F59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 lvl="0"/>
            <a:r>
              <a:rPr lang="en-US"/>
              <a:t>Edit Master text styles (click on increase indent level to have bullet point formatting)</a:t>
            </a:r>
          </a:p>
          <a:p>
            <a:pPr lvl="1"/>
            <a:r>
              <a:rPr lang="en-US"/>
              <a:t>Click to add text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0679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">
            <a:extLst>
              <a:ext uri="{FF2B5EF4-FFF2-40B4-BE49-F238E27FC236}">
                <a16:creationId xmlns:a16="http://schemas.microsoft.com/office/drawing/2014/main" id="{5A2FDF6C-2083-4008-9051-FD66E28615EF}"/>
              </a:ext>
            </a:extLst>
          </p:cNvPr>
          <p:cNvSpPr txBox="1">
            <a:spLocks/>
          </p:cNvSpPr>
          <p:nvPr userDrawn="1"/>
        </p:nvSpPr>
        <p:spPr>
          <a:xfrm>
            <a:off x="3042250" y="4712724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rgbClr val="2D4B9B"/>
                </a:solidFill>
                <a:latin typeface="+mn-lt"/>
              </a:rPr>
              <a:t>Jacob, Prill: AI </a:t>
            </a:r>
            <a:r>
              <a:rPr lang="de-DE" err="1">
                <a:solidFill>
                  <a:srgbClr val="2D4B9B"/>
                </a:solidFill>
                <a:latin typeface="+mn-lt"/>
              </a:rPr>
              <a:t>Approaches</a:t>
            </a:r>
            <a:r>
              <a:rPr lang="de-DE">
                <a:solidFill>
                  <a:srgbClr val="2D4B9B"/>
                </a:solidFill>
                <a:latin typeface="+mn-lt"/>
              </a:rPr>
              <a:t> at DWD –</a:t>
            </a:r>
            <a:r>
              <a:rPr lang="de-DE" baseline="0">
                <a:solidFill>
                  <a:srgbClr val="2D4B9B"/>
                </a:solidFill>
                <a:latin typeface="+mn-lt"/>
              </a:rPr>
              <a:t> COSMO GM </a:t>
            </a:r>
            <a:r>
              <a:rPr lang="de-DE">
                <a:solidFill>
                  <a:srgbClr val="2D4B9B"/>
                </a:solidFill>
                <a:latin typeface="+mn-lt"/>
              </a:rPr>
              <a:t>–</a:t>
            </a:r>
            <a:r>
              <a:rPr lang="de-DE" baseline="0">
                <a:solidFill>
                  <a:srgbClr val="2D4B9B"/>
                </a:solidFill>
                <a:latin typeface="+mn-lt"/>
              </a:rPr>
              <a:t> 09</a:t>
            </a:r>
            <a:r>
              <a:rPr lang="de-DE">
                <a:solidFill>
                  <a:srgbClr val="2D4B9B"/>
                </a:solidFill>
                <a:latin typeface="+mn-lt"/>
              </a:rPr>
              <a:t>/2024</a:t>
            </a:r>
          </a:p>
        </p:txBody>
      </p:sp>
      <p:sp>
        <p:nvSpPr>
          <p:cNvPr id="12" name="Foliennummernplatzhalter">
            <a:extLst>
              <a:ext uri="{FF2B5EF4-FFF2-40B4-BE49-F238E27FC236}">
                <a16:creationId xmlns:a16="http://schemas.microsoft.com/office/drawing/2014/main" id="{2824AA63-4A9A-4856-A4B5-9CA69AC6966D}"/>
              </a:ext>
            </a:extLst>
          </p:cNvPr>
          <p:cNvSpPr txBox="1">
            <a:spLocks/>
          </p:cNvSpPr>
          <p:nvPr userDrawn="1"/>
        </p:nvSpPr>
        <p:spPr>
          <a:xfrm>
            <a:off x="8476650" y="4712724"/>
            <a:ext cx="523350" cy="274637"/>
          </a:xfrm>
          <a:prstGeom prst="rect">
            <a:avLst/>
          </a:prstGeom>
        </p:spPr>
        <p:txBody>
          <a:bodyPr vert="horz" lIns="91440" tIns="1440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mtClean="0">
                <a:solidFill>
                  <a:srgbClr val="2D4B9B"/>
                </a:solidFill>
                <a:latin typeface="Arial"/>
              </a:rPr>
              <a:pPr/>
              <a:t>‹#›</a:t>
            </a:fld>
            <a:endParaRPr lang="de-DE">
              <a:solidFill>
                <a:srgbClr val="2D4B9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32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/>
              <a:t>Folientitel durch Klicken bearbeiten</a:t>
            </a:r>
            <a:endParaRPr lang="en-US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Ff</a:t>
            </a:r>
          </a:p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G</a:t>
            </a:r>
          </a:p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581025" marR="0" lvl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14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1" r:id="rId2"/>
    <p:sldLayoutId id="2147483682" r:id="rId3"/>
    <p:sldLayoutId id="2147483683" r:id="rId4"/>
    <p:sldLayoutId id="2147483684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85000"/>
        <a:buFontTx/>
        <a:buNone/>
        <a:tabLst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85000"/>
        <a:buFont typeface="Wingdings" panose="05000000000000000000" pitchFamily="2" charset="2"/>
        <a:buNone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85000"/>
        <a:buFont typeface="Wingdings" panose="05000000000000000000" pitchFamily="2" charset="2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85000"/>
        <a:buFont typeface="Wingdings" panose="05000000000000000000" pitchFamily="2" charset="2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85000"/>
        <a:buFont typeface="Wingdings" panose="05000000000000000000" pitchFamily="2" charset="2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48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85000"/>
        <a:buFontTx/>
        <a:buNone/>
        <a:tabLst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85000"/>
        <a:buFont typeface="Wingdings" panose="05000000000000000000" pitchFamily="2" charset="2"/>
        <a:buNone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85000"/>
        <a:buFont typeface="Wingdings" panose="05000000000000000000" pitchFamily="2" charset="2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85000"/>
        <a:buFont typeface="Wingdings" panose="05000000000000000000" pitchFamily="2" charset="2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85000"/>
        <a:buFont typeface="Wingdings" panose="05000000000000000000" pitchFamily="2" charset="2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microsoft.com/office/2018/10/relationships/comments" Target="../comments/modernComment_181_F3F3BDBF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microsoft.com/office/2018/10/relationships/comments" Target="../comments/modernComment_6BF_63FB1A3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emf"/><Relationship Id="rId3" Type="http://schemas.microsoft.com/office/2018/10/relationships/comments" Target="../comments/modernComment_30A_AB3EF64C.xml"/><Relationship Id="rId7" Type="http://schemas.openxmlformats.org/officeDocument/2006/relationships/image" Target="../media/image9.png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771C9E-2C22-4BBF-AEF3-61470A9694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5154" y="3948480"/>
            <a:ext cx="7195048" cy="7429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3586163" algn="l"/>
              </a:tabLst>
            </a:pPr>
            <a:r>
              <a:rPr lang="en-US" sz="1800" err="1"/>
              <a:t>Deutscher</a:t>
            </a:r>
            <a:r>
              <a:rPr lang="en-US" sz="1800"/>
              <a:t> </a:t>
            </a:r>
            <a:r>
              <a:rPr lang="en-US" sz="1800" err="1"/>
              <a:t>Wetterdienst</a:t>
            </a:r>
            <a:r>
              <a:rPr lang="en-US" sz="1800"/>
              <a:t> | COSMO GM | 02 Sep 2024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3D1500-7102-4856-A707-C14B52046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993" y="2752413"/>
            <a:ext cx="5702300" cy="742950"/>
          </a:xfrm>
        </p:spPr>
        <p:txBody>
          <a:bodyPr lIns="0" tIns="45720" rIns="91440" bIns="45720" anchor="t"/>
          <a:lstStyle/>
          <a:p>
            <a:pPr>
              <a:lnSpc>
                <a:spcPts val="3800"/>
              </a:lnSpc>
            </a:pPr>
            <a:r>
              <a:rPr lang="en-US" sz="2800" spc="100" dirty="0">
                <a:latin typeface="Arial"/>
                <a:cs typeface="Arial"/>
              </a:rPr>
              <a:t>AI Approaches at DWD</a:t>
            </a:r>
          </a:p>
          <a:p>
            <a:pPr>
              <a:lnSpc>
                <a:spcPts val="36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Marek Jacob, Florian Prill &amp; the DWD AICON team</a:t>
            </a:r>
            <a:endParaRPr lang="en-US" sz="1800" spc="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18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04CC37-7CFE-4AB0-A952-4AF2DC19B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0ECDBB-EA48-42B9-AA11-5DEB1A5F5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Graph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968833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AICON-Graph prototype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FDCB31C-9B90-4689-88B1-C286C949E5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138" y="1046428"/>
            <a:ext cx="4257265" cy="3285468"/>
          </a:xfrm>
        </p:spPr>
        <p:txBody>
          <a:bodyPr vert="horz" lIns="0" tIns="0" rIns="72000" bIns="36000" rtlCol="0" anchor="t">
            <a:no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ML model based on graph neural network</a:t>
            </a:r>
          </a:p>
          <a:p>
            <a:r>
              <a:rPr lang="en-US">
                <a:latin typeface="Arial"/>
                <a:cs typeface="Arial"/>
              </a:rPr>
              <a:t>newly established team at DWD: ~5 people</a:t>
            </a:r>
          </a:p>
          <a:p>
            <a:r>
              <a:rPr lang="en-US">
                <a:latin typeface="Arial"/>
                <a:cs typeface="Arial"/>
              </a:rPr>
              <a:t>exploration, hyperparameter tuning </a:t>
            </a:r>
          </a:p>
          <a:p>
            <a:r>
              <a:rPr lang="en-US">
                <a:latin typeface="Arial"/>
                <a:cs typeface="Arial"/>
              </a:rPr>
              <a:t>basic idea of GNNs: see next slide</a:t>
            </a:r>
          </a:p>
          <a:p>
            <a:r>
              <a:rPr lang="en-US">
                <a:latin typeface="Arial"/>
                <a:cs typeface="Arial"/>
              </a:rPr>
              <a:t>software engineering: </a:t>
            </a:r>
            <a:r>
              <a:rPr lang="en-US" err="1">
                <a:latin typeface="Arial"/>
                <a:cs typeface="Arial"/>
              </a:rPr>
              <a:t>PyTorch</a:t>
            </a:r>
            <a:r>
              <a:rPr lang="en-US">
                <a:latin typeface="Arial"/>
                <a:cs typeface="Arial"/>
              </a:rPr>
              <a:t> Lightning, </a:t>
            </a:r>
            <a:r>
              <a:rPr lang="en-US" err="1">
                <a:latin typeface="Arial"/>
                <a:cs typeface="Arial"/>
              </a:rPr>
              <a:t>MLflow</a:t>
            </a:r>
            <a:r>
              <a:rPr lang="en-US">
                <a:latin typeface="Arial"/>
                <a:cs typeface="Arial"/>
              </a:rPr>
              <a:t>, Gitlab CI/CD</a:t>
            </a:r>
          </a:p>
          <a:p>
            <a:r>
              <a:rPr lang="en-US">
                <a:latin typeface="Arial"/>
                <a:cs typeface="Arial"/>
              </a:rPr>
              <a:t>started work on LAM mode integrated in the global model</a:t>
            </a:r>
          </a:p>
          <a:p>
            <a:pPr mar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cs typeface="Arial"/>
              </a:rPr>
              <a:t>This activity was discontinued in June 2024 and transferred to the development of the Anemoi framework.</a:t>
            </a:r>
          </a:p>
        </p:txBody>
      </p:sp>
      <p:pic>
        <p:nvPicPr>
          <p:cNvPr id="9" name="Inhaltsplatzhalter 2">
            <a:extLst>
              <a:ext uri="{FF2B5EF4-FFF2-40B4-BE49-F238E27FC236}">
                <a16:creationId xmlns:a16="http://schemas.microsoft.com/office/drawing/2014/main" id="{E758FA58-E5FA-4A81-998F-5F1743E53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40" y="2760479"/>
            <a:ext cx="897614" cy="15462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E2311C-1046-40CF-B46D-A87DCC050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64" y="1234604"/>
            <a:ext cx="3101678" cy="3159568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AD056313-A76B-4DC5-BE7F-2AC7A87AE926}"/>
              </a:ext>
            </a:extLst>
          </p:cNvPr>
          <p:cNvSpPr txBox="1">
            <a:spLocks/>
          </p:cNvSpPr>
          <p:nvPr/>
        </p:nvSpPr>
        <p:spPr>
          <a:xfrm>
            <a:off x="6252863" y="4325173"/>
            <a:ext cx="2692079" cy="339995"/>
          </a:xfrm>
          <a:prstGeom prst="rect">
            <a:avLst/>
          </a:prstGeom>
        </p:spPr>
        <p:txBody>
          <a:bodyPr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/>
            <a:r>
              <a:rPr lang="en-US" sz="1000" i="1" err="1">
                <a:solidFill>
                  <a:srgbClr val="000000"/>
                </a:solidFill>
              </a:rPr>
              <a:t>Mlflow</a:t>
            </a:r>
            <a:r>
              <a:rPr lang="en-US" sz="1000" i="1">
                <a:solidFill>
                  <a:srgbClr val="000000"/>
                </a:solidFill>
              </a:rPr>
              <a:t> screenshot</a:t>
            </a:r>
          </a:p>
          <a:p>
            <a:pPr marL="0"/>
            <a:endParaRPr lang="en-US" sz="10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67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idea of "</a:t>
            </a:r>
            <a:r>
              <a:rPr lang="en-US" err="1"/>
              <a:t>GraphCast</a:t>
            </a:r>
            <a:r>
              <a:rPr lang="en-US"/>
              <a:t>-like" GNNs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765F5EE2-7FE9-42C6-AB35-7C345351E04D}"/>
              </a:ext>
            </a:extLst>
          </p:cNvPr>
          <p:cNvSpPr txBox="1">
            <a:spLocks/>
          </p:cNvSpPr>
          <p:nvPr/>
        </p:nvSpPr>
        <p:spPr>
          <a:xfrm>
            <a:off x="228138" y="963689"/>
            <a:ext cx="8146398" cy="3309276"/>
          </a:xfrm>
          <a:prstGeom prst="rect">
            <a:avLst/>
          </a:prstGeom>
        </p:spPr>
        <p:txBody>
          <a:bodyPr vert="horz" lIns="0" tIns="0" rIns="72000" bIns="36000" rtlCol="0" anchor="t">
            <a:noAutofit/>
          </a:bodyPr>
          <a:lstStyle>
            <a:lvl1pPr marL="2286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/>
                <a:cs typeface="Arial"/>
              </a:rPr>
              <a:t>Development following the implementations of Google (</a:t>
            </a:r>
            <a:r>
              <a:rPr lang="en-US" err="1">
                <a:latin typeface="Arial"/>
                <a:cs typeface="Arial"/>
              </a:rPr>
              <a:t>GraphCast</a:t>
            </a:r>
            <a:r>
              <a:rPr lang="en-US">
                <a:latin typeface="Arial"/>
                <a:cs typeface="Arial"/>
              </a:rPr>
              <a:t>) and ECMWF (AIFS).</a:t>
            </a:r>
            <a:endParaRPr lang="en-US"/>
          </a:p>
          <a:p>
            <a:r>
              <a:rPr lang="en-US" sz="1400">
                <a:latin typeface="Arial"/>
                <a:cs typeface="Arial"/>
              </a:rPr>
              <a:t>In traditional </a:t>
            </a:r>
            <a:r>
              <a:rPr lang="en-US" sz="1400">
                <a:solidFill>
                  <a:srgbClr val="2D4B9B"/>
                </a:solidFill>
                <a:latin typeface="Arial"/>
                <a:cs typeface="Arial"/>
              </a:rPr>
              <a:t>convolutional neural networks</a:t>
            </a:r>
            <a:r>
              <a:rPr lang="en-US" sz="1400">
                <a:latin typeface="Arial"/>
                <a:cs typeface="Arial"/>
              </a:rPr>
              <a:t>,</a:t>
            </a:r>
            <a:br>
              <a:rPr lang="en-US" sz="1400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the input data is arranged in a grid-like structure,</a:t>
            </a:r>
            <a:br>
              <a:rPr lang="en-US" sz="1400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such as an image</a:t>
            </a:r>
          </a:p>
          <a:p>
            <a:r>
              <a:rPr lang="en-US" sz="1400">
                <a:latin typeface="Arial"/>
                <a:cs typeface="Arial"/>
              </a:rPr>
              <a:t>Graph Neural Networks (GNNs) can operate</a:t>
            </a:r>
            <a:br>
              <a:rPr lang="en-US" sz="1400"/>
            </a:br>
            <a:r>
              <a:rPr lang="en-US" sz="1400">
                <a:latin typeface="Arial"/>
                <a:cs typeface="Arial"/>
              </a:rPr>
              <a:t>on </a:t>
            </a:r>
            <a:r>
              <a:rPr lang="en-US" sz="1400">
                <a:solidFill>
                  <a:srgbClr val="2D4B9B"/>
                </a:solidFill>
                <a:latin typeface="Arial"/>
                <a:cs typeface="Arial"/>
              </a:rPr>
              <a:t>graph-structured (unstructured) data</a:t>
            </a:r>
          </a:p>
          <a:p>
            <a:r>
              <a:rPr lang="en-US" sz="1400">
                <a:solidFill>
                  <a:srgbClr val="2D4B9B"/>
                </a:solidFill>
                <a:latin typeface="Arial"/>
                <a:cs typeface="Arial"/>
              </a:rPr>
              <a:t>Multi-mesh:</a:t>
            </a:r>
            <a:r>
              <a:rPr lang="en-US" sz="1400">
                <a:latin typeface="Arial"/>
                <a:cs typeface="Arial"/>
              </a:rPr>
              <a:t> GNNs process the entire graph</a:t>
            </a:r>
            <a:br>
              <a:rPr lang="en-US" sz="1400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at once, preserving local and global relationships</a:t>
            </a:r>
          </a:p>
          <a:p>
            <a:r>
              <a:rPr lang="en-US" sz="1400">
                <a:solidFill>
                  <a:srgbClr val="2D4B9B"/>
                </a:solidFill>
                <a:latin typeface="Arial"/>
                <a:cs typeface="Arial"/>
              </a:rPr>
              <a:t>Message passing mechanism</a:t>
            </a:r>
            <a:r>
              <a:rPr lang="en-US" sz="1400">
                <a:latin typeface="Arial"/>
                <a:cs typeface="Arial"/>
              </a:rPr>
              <a:t> allows each node</a:t>
            </a:r>
            <a:br>
              <a:rPr lang="en-US" sz="1400"/>
            </a:br>
            <a:r>
              <a:rPr lang="en-US" sz="1400">
                <a:latin typeface="Arial"/>
                <a:cs typeface="Arial"/>
              </a:rPr>
              <a:t>in the graph to receive messages from its neighbors,</a:t>
            </a:r>
            <a:br>
              <a:rPr lang="en-US" sz="1400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which are then combined (or "passed") to compute</a:t>
            </a:r>
            <a:br>
              <a:rPr lang="en-US" sz="1400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the output representation for that node.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52D167F-FF96-4DEB-A0E7-326265FB5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91991" y="1854365"/>
            <a:ext cx="3859261" cy="1901762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FCA6D3D-15BD-45D5-9AD6-413ACED86988}"/>
              </a:ext>
            </a:extLst>
          </p:cNvPr>
          <p:cNvSpPr txBox="1">
            <a:spLocks/>
          </p:cNvSpPr>
          <p:nvPr/>
        </p:nvSpPr>
        <p:spPr>
          <a:xfrm>
            <a:off x="6162955" y="3757261"/>
            <a:ext cx="2692079" cy="339995"/>
          </a:xfrm>
          <a:prstGeom prst="rect">
            <a:avLst/>
          </a:prstGeom>
        </p:spPr>
        <p:txBody>
          <a:bodyPr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/>
            <a:r>
              <a:rPr lang="en-US" sz="1000" i="1">
                <a:solidFill>
                  <a:srgbClr val="000000"/>
                </a:solidFill>
              </a:rPr>
              <a:t>AICON-Graph structure (J. Keller, DWD)</a:t>
            </a:r>
          </a:p>
          <a:p>
            <a:pPr marL="0"/>
            <a:endParaRPr lang="en-US" sz="10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73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38" y="268474"/>
            <a:ext cx="8353425" cy="360099"/>
          </a:xfrm>
        </p:spPr>
        <p:txBody>
          <a:bodyPr/>
          <a:lstStyle/>
          <a:p>
            <a:r>
              <a:rPr lang="en-US"/>
              <a:t>AICON Graph – Prototype</a:t>
            </a:r>
            <a:endParaRPr lang="en-US">
              <a:cs typeface="Arial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29E3666-C772-B12D-40EB-90A28EED017C}"/>
              </a:ext>
            </a:extLst>
          </p:cNvPr>
          <p:cNvSpPr txBox="1">
            <a:spLocks/>
          </p:cNvSpPr>
          <p:nvPr/>
        </p:nvSpPr>
        <p:spPr>
          <a:xfrm>
            <a:off x="228138" y="919083"/>
            <a:ext cx="8146398" cy="3309276"/>
          </a:xfrm>
          <a:prstGeom prst="rect">
            <a:avLst/>
          </a:prstGeom>
        </p:spPr>
        <p:txBody>
          <a:bodyPr vert="horz" lIns="0" tIns="0" rIns="72000" bIns="36000" rtlCol="0" anchor="t">
            <a:noAutofit/>
          </a:bodyPr>
          <a:lstStyle>
            <a:lvl1pPr marL="2286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latin typeface="Arial"/>
                <a:cs typeface="Arial"/>
              </a:rPr>
              <a:t>Trained on ICON-DREAM (icosahedral grid)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>
                <a:latin typeface="Arial"/>
                <a:cs typeface="Arial"/>
              </a:rPr>
              <a:t>Processor graph („multi-mesh“) is based on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same ICON topology (R03B07 and </a:t>
            </a:r>
            <a:r>
              <a:rPr lang="en-US" dirty="0" err="1">
                <a:latin typeface="Arial"/>
                <a:cs typeface="Arial"/>
              </a:rPr>
              <a:t>coarsenings</a:t>
            </a:r>
            <a:r>
              <a:rPr lang="en-US" dirty="0">
                <a:latin typeface="Arial"/>
                <a:cs typeface="Arial"/>
              </a:rPr>
              <a:t>)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endParaRPr lang="en-US"/>
          </a:p>
          <a:p>
            <a:pPr marL="0" indent="0">
              <a:spcAft>
                <a:spcPts val="600"/>
              </a:spcAft>
              <a:buNone/>
            </a:pPr>
            <a:endParaRPr lang="en-US"/>
          </a:p>
        </p:txBody>
      </p:sp>
      <p:pic>
        <p:nvPicPr>
          <p:cNvPr id="10" name="Grafik 7" descr="A diagram of a triangle with circles and dots&#10;&#10;Description automatically generated">
            <a:extLst>
              <a:ext uri="{FF2B5EF4-FFF2-40B4-BE49-F238E27FC236}">
                <a16:creationId xmlns:a16="http://schemas.microsoft.com/office/drawing/2014/main" id="{53ED12DA-2B0A-D3E5-01E7-2E604CF88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6" y="3141139"/>
            <a:ext cx="1920424" cy="1375299"/>
          </a:xfrm>
          <a:prstGeom prst="rect">
            <a:avLst/>
          </a:prstGeom>
        </p:spPr>
      </p:pic>
      <p:pic>
        <p:nvPicPr>
          <p:cNvPr id="12" name="Inhaltsplatzhalter 9" descr="A close-up of a sphere&#10;&#10;Description automatically generated">
            <a:extLst>
              <a:ext uri="{FF2B5EF4-FFF2-40B4-BE49-F238E27FC236}">
                <a16:creationId xmlns:a16="http://schemas.microsoft.com/office/drawing/2014/main" id="{D4076780-D643-AC7B-57FF-52BD88736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9" y="2235885"/>
            <a:ext cx="3902120" cy="2276237"/>
          </a:xfrm>
          <a:prstGeom prst="rect">
            <a:avLst/>
          </a:prstGeom>
        </p:spPr>
      </p:pic>
      <p:sp>
        <p:nvSpPr>
          <p:cNvPr id="14" name="Textfeld 10">
            <a:extLst>
              <a:ext uri="{FF2B5EF4-FFF2-40B4-BE49-F238E27FC236}">
                <a16:creationId xmlns:a16="http://schemas.microsoft.com/office/drawing/2014/main" id="{0AEEC09C-0848-97B9-1AC9-CE19AC96903B}"/>
              </a:ext>
            </a:extLst>
          </p:cNvPr>
          <p:cNvSpPr txBox="1"/>
          <p:nvPr/>
        </p:nvSpPr>
        <p:spPr>
          <a:xfrm>
            <a:off x="3129566" y="3803481"/>
            <a:ext cx="2092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err="1"/>
              <a:t>Example</a:t>
            </a:r>
            <a:r>
              <a:rPr lang="de-DE" sz="800" i="1"/>
              <a:t> </a:t>
            </a:r>
            <a:r>
              <a:rPr lang="de-DE" sz="800" i="1" err="1"/>
              <a:t>illustration</a:t>
            </a:r>
            <a:r>
              <a:rPr lang="de-DE" sz="800" i="1"/>
              <a:t>:</a:t>
            </a:r>
            <a:br>
              <a:rPr lang="de-DE" sz="800"/>
            </a:br>
            <a:r>
              <a:rPr lang="de-DE" sz="800" err="1"/>
              <a:t>Cell</a:t>
            </a:r>
            <a:r>
              <a:rPr lang="de-DE" sz="800"/>
              <a:t> </a:t>
            </a:r>
            <a:r>
              <a:rPr lang="de-DE" sz="800" err="1"/>
              <a:t>data</a:t>
            </a:r>
            <a:r>
              <a:rPr lang="de-DE" sz="800"/>
              <a:t> </a:t>
            </a:r>
            <a:r>
              <a:rPr lang="de-DE" sz="800" err="1"/>
              <a:t>locations</a:t>
            </a:r>
            <a:r>
              <a:rPr lang="de-DE" sz="800"/>
              <a:t> </a:t>
            </a:r>
            <a:r>
              <a:rPr lang="de-DE" sz="800" err="1"/>
              <a:t>for</a:t>
            </a:r>
            <a:r>
              <a:rPr lang="de-DE" sz="800"/>
              <a:t> an R03B04 </a:t>
            </a:r>
            <a:r>
              <a:rPr lang="de-DE" sz="800" err="1"/>
              <a:t>dataset</a:t>
            </a:r>
            <a:br>
              <a:rPr lang="de-DE" sz="800"/>
            </a:br>
            <a:r>
              <a:rPr lang="de-DE" sz="800" err="1"/>
              <a:t>are</a:t>
            </a:r>
            <a:r>
              <a:rPr lang="de-DE" sz="800"/>
              <a:t> „</a:t>
            </a:r>
            <a:r>
              <a:rPr lang="de-DE" sz="800" err="1"/>
              <a:t>mapped</a:t>
            </a:r>
            <a:r>
              <a:rPr lang="de-DE" sz="800"/>
              <a:t>“ </a:t>
            </a:r>
            <a:r>
              <a:rPr lang="de-DE" sz="800" err="1"/>
              <a:t>onto</a:t>
            </a:r>
            <a:r>
              <a:rPr lang="de-DE" sz="800"/>
              <a:t> multi-</a:t>
            </a:r>
            <a:r>
              <a:rPr lang="de-DE" sz="800" err="1"/>
              <a:t>mesh</a:t>
            </a:r>
            <a:r>
              <a:rPr lang="de-DE" sz="800"/>
              <a:t> </a:t>
            </a:r>
            <a:r>
              <a:rPr lang="de-DE" sz="800" err="1"/>
              <a:t>vertices</a:t>
            </a:r>
            <a:br>
              <a:rPr lang="de-DE" sz="800"/>
            </a:br>
            <a:r>
              <a:rPr lang="de-DE" sz="800" err="1"/>
              <a:t>of</a:t>
            </a:r>
            <a:r>
              <a:rPr lang="de-DE" sz="800"/>
              <a:t> an R03B00 </a:t>
            </a:r>
            <a:r>
              <a:rPr lang="de-DE" sz="800" err="1"/>
              <a:t>grid</a:t>
            </a:r>
            <a:r>
              <a:rPr lang="de-DE" sz="800"/>
              <a:t> (F. Prill)</a:t>
            </a:r>
          </a:p>
          <a:p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1307849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AICON Graph – Inference example</a:t>
            </a:r>
          </a:p>
        </p:txBody>
      </p:sp>
      <p:pic>
        <p:nvPicPr>
          <p:cNvPr id="4" name="Picture 3" descr="Two globes with different colors of the earth&#10;&#10;Description automatically generated">
            <a:extLst>
              <a:ext uri="{FF2B5EF4-FFF2-40B4-BE49-F238E27FC236}">
                <a16:creationId xmlns:a16="http://schemas.microsoft.com/office/drawing/2014/main" id="{A070E55A-6240-8243-27F6-1EDDDAA9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818" y="1495822"/>
            <a:ext cx="4652962" cy="272370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FF37BE-120D-3ECF-6330-6E2DB172964D}"/>
              </a:ext>
            </a:extLst>
          </p:cNvPr>
          <p:cNvSpPr txBox="1">
            <a:spLocks/>
          </p:cNvSpPr>
          <p:nvPr/>
        </p:nvSpPr>
        <p:spPr>
          <a:xfrm>
            <a:off x="4985331" y="3996673"/>
            <a:ext cx="2950669" cy="3399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/>
            <a:r>
              <a:rPr lang="en-US" sz="1000" i="1" dirty="0">
                <a:solidFill>
                  <a:srgbClr val="000000"/>
                </a:solidFill>
              </a:rPr>
              <a:t>Reanalysis and AICON-Graph Inference</a:t>
            </a:r>
            <a:endParaRPr lang="en-US" dirty="0">
              <a:solidFill>
                <a:srgbClr val="2D4B9B"/>
              </a:solidFill>
              <a:cs typeface="Arial"/>
            </a:endParaRPr>
          </a:p>
          <a:p>
            <a:pPr marL="0" algn="ctr"/>
            <a:r>
              <a:rPr lang="en-US" sz="1000" i="1" dirty="0">
                <a:solidFill>
                  <a:srgbClr val="000000"/>
                </a:solidFill>
                <a:cs typeface="Arial"/>
              </a:rPr>
              <a:t>Temperature on model level 101 (~700 </a:t>
            </a:r>
            <a:r>
              <a:rPr lang="en-US" sz="1000" i="1" dirty="0" err="1">
                <a:solidFill>
                  <a:srgbClr val="000000"/>
                </a:solidFill>
                <a:cs typeface="Arial"/>
              </a:rPr>
              <a:t>hPa</a:t>
            </a:r>
            <a:r>
              <a:rPr lang="en-US" sz="1000" i="1" dirty="0">
                <a:solidFill>
                  <a:srgbClr val="000000"/>
                </a:solidFill>
                <a:cs typeface="Arial"/>
              </a:rPr>
              <a:t>)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37DD52F-7AD9-E18D-89D2-C5D7F863C4AF}"/>
              </a:ext>
            </a:extLst>
          </p:cNvPr>
          <p:cNvSpPr txBox="1">
            <a:spLocks/>
          </p:cNvSpPr>
          <p:nvPr/>
        </p:nvSpPr>
        <p:spPr>
          <a:xfrm>
            <a:off x="228138" y="963689"/>
            <a:ext cx="8146398" cy="3309276"/>
          </a:xfrm>
          <a:prstGeom prst="rect">
            <a:avLst/>
          </a:prstGeom>
        </p:spPr>
        <p:txBody>
          <a:bodyPr vert="horz" lIns="0" tIns="0" rIns="72000" bIns="36000" rtlCol="0" anchor="t">
            <a:noAutofit/>
          </a:bodyPr>
          <a:lstStyle>
            <a:lvl1pPr marL="2286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Inference on R03B05 grid (~50km)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3-hour forecasts up to 24 hours</a:t>
            </a:r>
            <a:endParaRPr lang="en-US" dirty="0"/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Surface pressure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T, QV, U, V on 13 model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373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04CC37-7CFE-4AB0-A952-4AF2DC19B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36000" rIns="72000" bIns="36000" rtlCol="0" anchor="t"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Anemoi were the gods of winds in ancient Greece.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0ECDBB-EA48-42B9-AA11-5DEB1A5F5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latin typeface="Arial"/>
                <a:cs typeface="Arial"/>
              </a:rPr>
              <a:t>Anemoi - a framework for data-driven weather forecasting</a:t>
            </a:r>
            <a:endParaRPr lang="en-US"/>
          </a:p>
        </p:txBody>
      </p:sp>
      <p:pic>
        <p:nvPicPr>
          <p:cNvPr id="2" name="Picture 1" descr="A circular chart with writing on it&#10;&#10;Description automatically generated">
            <a:extLst>
              <a:ext uri="{FF2B5EF4-FFF2-40B4-BE49-F238E27FC236}">
                <a16:creationId xmlns:a16="http://schemas.microsoft.com/office/drawing/2014/main" id="{B2E7F061-BF80-6936-4844-77F894C8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356" y="1996741"/>
            <a:ext cx="2951386" cy="259173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188446-2368-93BC-89ED-F9B9BAE08303}"/>
              </a:ext>
            </a:extLst>
          </p:cNvPr>
          <p:cNvGrpSpPr/>
          <p:nvPr/>
        </p:nvGrpSpPr>
        <p:grpSpPr>
          <a:xfrm>
            <a:off x="4023582" y="-1713133"/>
            <a:ext cx="2053196" cy="1715472"/>
            <a:chOff x="3925047" y="681255"/>
            <a:chExt cx="2053196" cy="1715472"/>
          </a:xfrm>
        </p:grpSpPr>
        <p:pic>
          <p:nvPicPr>
            <p:cNvPr id="11" name="Picture 10" descr="A group of flags in a circle&#10;&#10;Description automatically generated">
              <a:extLst>
                <a:ext uri="{FF2B5EF4-FFF2-40B4-BE49-F238E27FC236}">
                  <a16:creationId xmlns:a16="http://schemas.microsoft.com/office/drawing/2014/main" id="{8F48206B-DA4A-0017-4D30-E15F372E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5047" y="681255"/>
              <a:ext cx="2053196" cy="1715472"/>
            </a:xfrm>
            <a:prstGeom prst="rect">
              <a:avLst/>
            </a:prstGeom>
          </p:spPr>
        </p:pic>
        <p:pic>
          <p:nvPicPr>
            <p:cNvPr id="12" name="Picture 11" descr="A black and white logo&#10;&#10;Description automatically generated">
              <a:extLst>
                <a:ext uri="{FF2B5EF4-FFF2-40B4-BE49-F238E27FC236}">
                  <a16:creationId xmlns:a16="http://schemas.microsoft.com/office/drawing/2014/main" id="{ED55A2FE-DDFA-DE44-448A-BEF11B44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3137" y="1407178"/>
              <a:ext cx="853321" cy="612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881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Anemoi building blocks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138" y="3244762"/>
            <a:ext cx="8771862" cy="1270165"/>
          </a:xfrm>
        </p:spPr>
        <p:txBody>
          <a:bodyPr vert="horz" lIns="0" tIns="0" rIns="72000" bIns="3600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Initially developed by ECMWF, now collaboration with ECMWF and European Met Services 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Structured in 7 Python modules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Designed as a modular system, whereby different network architectures are "configured"</a:t>
            </a:r>
          </a:p>
          <a:p>
            <a:r>
              <a:rPr lang="en-US" dirty="0">
                <a:latin typeface="Arial"/>
                <a:cs typeface="Arial"/>
              </a:rPr>
              <a:t>Code available at https://github.com/ecmwf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CA020-9505-D1A9-A6AA-677936696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01" y="1030297"/>
            <a:ext cx="8774495" cy="2071467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18F01961-5EDE-061F-2B9A-40A24414F2A3}"/>
              </a:ext>
            </a:extLst>
          </p:cNvPr>
          <p:cNvSpPr txBox="1">
            <a:spLocks/>
          </p:cNvSpPr>
          <p:nvPr/>
        </p:nvSpPr>
        <p:spPr>
          <a:xfrm>
            <a:off x="6313177" y="2822502"/>
            <a:ext cx="2692079" cy="3399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/>
            <a:r>
              <a:rPr lang="en-US" sz="1000" i="1">
                <a:solidFill>
                  <a:srgbClr val="000000"/>
                </a:solidFill>
              </a:rPr>
              <a:t>Anemoi components (ECMWF)</a:t>
            </a:r>
          </a:p>
          <a:p>
            <a:pPr marL="0"/>
            <a:endParaRPr lang="en-US" sz="10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89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Anemoi configurations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72000" bIns="3600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ECMWF Artificial Intelligence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Forecasting System (</a:t>
            </a:r>
            <a:r>
              <a:rPr lang="en-US" b="1">
                <a:latin typeface="Arial"/>
                <a:cs typeface="Arial"/>
              </a:rPr>
              <a:t>AIFS</a:t>
            </a:r>
            <a:r>
              <a:rPr lang="en-US">
                <a:latin typeface="Arial"/>
                <a:cs typeface="Arial"/>
              </a:rPr>
              <a:t>)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Initial motivation for Anemoi code base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Trained on global ERA5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Predicts: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single level: z, cp, msl, 10u, 10v, 2t, 2d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at 13 p-levels: z, t, u, v, w, q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Lower RMSE of z_500 than IFS</a:t>
            </a:r>
          </a:p>
          <a:p>
            <a:r>
              <a:rPr lang="en-US" b="1">
                <a:latin typeface="Arial"/>
                <a:cs typeface="Arial"/>
              </a:rPr>
              <a:t>AICON</a:t>
            </a:r>
            <a:endParaRPr lang="en-US" b="1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DWD's data-driven weather forecast</a:t>
            </a:r>
            <a:endParaRPr lang="en-US" err="1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Trained on ICON data and grid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Targets global and regional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</p:txBody>
      </p:sp>
      <p:pic>
        <p:nvPicPr>
          <p:cNvPr id="4" name="Picture 3" descr="A group of windmills with a cloud in the sky&#10;&#10;Description automatically generated">
            <a:extLst>
              <a:ext uri="{FF2B5EF4-FFF2-40B4-BE49-F238E27FC236}">
                <a16:creationId xmlns:a16="http://schemas.microsoft.com/office/drawing/2014/main" id="{E7BF2FAA-D678-9478-6AF8-383C75DB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275" y="964817"/>
            <a:ext cx="4076372" cy="2888703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C656A52-C63F-F52A-81B5-A20BDEAFDD8F}"/>
              </a:ext>
            </a:extLst>
          </p:cNvPr>
          <p:cNvSpPr txBox="1">
            <a:spLocks/>
          </p:cNvSpPr>
          <p:nvPr/>
        </p:nvSpPr>
        <p:spPr>
          <a:xfrm>
            <a:off x="5073451" y="3929068"/>
            <a:ext cx="3863054" cy="3599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000" i="1">
                <a:solidFill>
                  <a:srgbClr val="000000"/>
                </a:solidFill>
              </a:rPr>
              <a:t>Anemoi is the driving force for models such as AIFS (ECMWF)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466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AICON – inference example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72000" bIns="3600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DWD's data-driven weather forecast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Data resolution: R03B05 (~50km)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Training 2018 to 2020 (ICON-DREAM)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6 hour forecasts for 10 days ahead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Rollout under investigation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Training on different data than ERA 5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Trained on unstructured grid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Trained on 13 vertical layers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ICON DREAM Reanalysis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 dirty="0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C2E40-4701-2B08-8BF7-335DA6F56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38" y="962025"/>
            <a:ext cx="4572000" cy="2286000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CA70879-AC39-5DF0-8BB6-6855D3CB0314}"/>
              </a:ext>
            </a:extLst>
          </p:cNvPr>
          <p:cNvSpPr txBox="1">
            <a:spLocks/>
          </p:cNvSpPr>
          <p:nvPr/>
        </p:nvSpPr>
        <p:spPr>
          <a:xfrm>
            <a:off x="5782464" y="3301151"/>
            <a:ext cx="3134991" cy="4876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>
              <a:spcBef>
                <a:spcPts val="40"/>
              </a:spcBef>
            </a:pPr>
            <a:r>
              <a:rPr lang="en-US" sz="1000" i="1" dirty="0">
                <a:solidFill>
                  <a:srgbClr val="000000"/>
                </a:solidFill>
              </a:rPr>
              <a:t>Work in progress: T on model level 112 (~850hPa)</a:t>
            </a:r>
            <a:endParaRPr lang="en-US" sz="1000" i="1" dirty="0">
              <a:solidFill>
                <a:srgbClr val="000000"/>
              </a:solidFill>
              <a:cs typeface="Arial"/>
            </a:endParaRPr>
          </a:p>
          <a:p>
            <a:pPr marL="0" algn="r"/>
            <a:r>
              <a:rPr lang="en-US" sz="1000" i="1" dirty="0">
                <a:solidFill>
                  <a:srgbClr val="000000"/>
                </a:solidFill>
                <a:cs typeface="Arial"/>
              </a:rPr>
              <a:t>(T. </a:t>
            </a:r>
            <a:r>
              <a:rPr lang="en-US" sz="1000" i="1" dirty="0" err="1">
                <a:solidFill>
                  <a:srgbClr val="000000"/>
                </a:solidFill>
                <a:cs typeface="Arial"/>
              </a:rPr>
              <a:t>Göcke</a:t>
            </a:r>
            <a:r>
              <a:rPr lang="en-US" sz="1000" i="1" dirty="0">
                <a:solidFill>
                  <a:srgbClr val="000000"/>
                </a:solidFill>
                <a:cs typeface="Arial"/>
              </a:rPr>
              <a:t>, J. Keller)</a:t>
            </a:r>
          </a:p>
          <a:p>
            <a:pPr marL="0" algn="r"/>
            <a:endParaRPr lang="en-US" sz="1000" i="1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74006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38" y="268474"/>
            <a:ext cx="8353425" cy="360099"/>
          </a:xfrm>
        </p:spPr>
        <p:txBody>
          <a:bodyPr/>
          <a:lstStyle/>
          <a:p>
            <a:r>
              <a:rPr lang="en-US"/>
              <a:t>ICON-DREAM Reanalysis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72000" bIns="36000" rtlCol="0" anchor="t">
            <a:noAutofit/>
          </a:bodyPr>
          <a:lstStyle/>
          <a:p>
            <a:pPr>
              <a:spcBef>
                <a:spcPct val="40000"/>
              </a:spcBef>
            </a:pPr>
            <a:r>
              <a:rPr lang="en-US" sz="1400" b="1" dirty="0">
                <a:latin typeface="Arial"/>
                <a:cs typeface="Arial"/>
              </a:rPr>
              <a:t>D</a:t>
            </a:r>
            <a:r>
              <a:rPr lang="en-US" sz="1400" dirty="0">
                <a:latin typeface="Arial"/>
                <a:cs typeface="Arial"/>
              </a:rPr>
              <a:t>ual resolution </a:t>
            </a:r>
            <a:r>
              <a:rPr lang="en-US" sz="1400" b="1" dirty="0">
                <a:latin typeface="Arial"/>
                <a:cs typeface="Arial"/>
              </a:rPr>
              <a:t>R</a:t>
            </a:r>
            <a:r>
              <a:rPr lang="en-US" sz="1400" dirty="0">
                <a:latin typeface="Arial"/>
                <a:cs typeface="Arial"/>
              </a:rPr>
              <a:t>eanalysis for </a:t>
            </a:r>
            <a:r>
              <a:rPr lang="en-US" sz="1400" b="1" dirty="0">
                <a:latin typeface="Arial"/>
                <a:cs typeface="Arial"/>
              </a:rPr>
              <a:t>E</a:t>
            </a:r>
            <a:r>
              <a:rPr lang="en-US" sz="1400" dirty="0">
                <a:latin typeface="Arial"/>
                <a:cs typeface="Arial"/>
              </a:rPr>
              <a:t>mulators, </a:t>
            </a:r>
            <a:r>
              <a:rPr lang="en-US" sz="1400" b="1" dirty="0">
                <a:latin typeface="Arial"/>
                <a:cs typeface="Arial"/>
              </a:rPr>
              <a:t>A</a:t>
            </a:r>
            <a:r>
              <a:rPr lang="en-US" sz="1400" dirty="0">
                <a:latin typeface="Arial"/>
                <a:cs typeface="Arial"/>
              </a:rPr>
              <a:t>pplications and </a:t>
            </a:r>
            <a:r>
              <a:rPr lang="en-US" sz="1400" b="1" dirty="0">
                <a:latin typeface="Arial"/>
                <a:cs typeface="Arial"/>
              </a:rPr>
              <a:t>M</a:t>
            </a:r>
            <a:r>
              <a:rPr lang="en-US" sz="1400" dirty="0">
                <a:latin typeface="Arial"/>
                <a:cs typeface="Arial"/>
              </a:rPr>
              <a:t>onitoring</a:t>
            </a:r>
          </a:p>
          <a:p>
            <a:pPr>
              <a:spcBef>
                <a:spcPct val="40000"/>
              </a:spcBef>
            </a:pPr>
            <a:r>
              <a:rPr lang="en-US" sz="1400" dirty="0">
                <a:latin typeface="Arial"/>
                <a:cs typeface="Arial"/>
              </a:rPr>
              <a:t>Based on the operational ICON model, 3D-Var and LETKF</a:t>
            </a:r>
          </a:p>
          <a:p>
            <a:pPr>
              <a:spcBef>
                <a:spcPct val="40000"/>
              </a:spcBef>
            </a:pPr>
            <a:r>
              <a:rPr lang="en-US" sz="1400" dirty="0">
                <a:latin typeface="Arial"/>
                <a:cs typeface="Arial"/>
              </a:rPr>
              <a:t>Conventional observations (including wind profilers),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AMVs (atmospheric motion vectors), GNNS-radio occultation,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err="1">
                <a:latin typeface="Arial"/>
                <a:cs typeface="Arial"/>
              </a:rPr>
              <a:t>scatterometer</a:t>
            </a:r>
            <a:r>
              <a:rPr lang="en-US" sz="1400" dirty="0">
                <a:latin typeface="Arial"/>
                <a:cs typeface="Arial"/>
              </a:rPr>
              <a:t> wind (including altimeters)</a:t>
            </a:r>
          </a:p>
          <a:p>
            <a:r>
              <a:rPr lang="en-US" sz="1400" dirty="0">
                <a:latin typeface="Arial"/>
                <a:cs typeface="Arial"/>
              </a:rPr>
              <a:t>Available 2010 – 2023, probably extended to current</a:t>
            </a:r>
            <a:endParaRPr lang="en-US" sz="1400" dirty="0"/>
          </a:p>
          <a:p>
            <a:r>
              <a:rPr lang="en-US" sz="1400" dirty="0">
                <a:latin typeface="Arial"/>
                <a:cs typeface="Arial"/>
              </a:rPr>
              <a:t>Global resolution: 13 km det, 40 km EPS (20 members)</a:t>
            </a:r>
            <a:endParaRPr lang="en-US" sz="14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latin typeface="Arial"/>
                <a:cs typeface="Arial"/>
              </a:rPr>
              <a:t>Plus Nest over EU (6.5 / 20 km)</a:t>
            </a:r>
            <a:endParaRPr lang="en-US" sz="1400" dirty="0"/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400" dirty="0">
                <a:latin typeface="Arial"/>
                <a:cs typeface="Arial"/>
              </a:rPr>
              <a:t>3hr-ly analysis, 1hr-ly reforecasts at 120 levels,</a:t>
            </a:r>
            <a:endParaRPr lang="en-US" sz="1400" dirty="0"/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400" dirty="0">
                <a:latin typeface="Arial"/>
                <a:cs typeface="Arial"/>
              </a:rPr>
              <a:t>111 variables per time step, 445 TB per year (GRIB2 compressed)</a:t>
            </a:r>
            <a:endParaRPr lang="en-US" sz="1400" dirty="0"/>
          </a:p>
          <a:p>
            <a:r>
              <a:rPr lang="en-US" sz="1400" dirty="0">
                <a:latin typeface="Arial"/>
                <a:cs typeface="Arial"/>
              </a:rPr>
              <a:t>Is being evaluated internally</a:t>
            </a:r>
            <a:endParaRPr lang="en-US" sz="1400" dirty="0"/>
          </a:p>
          <a:p>
            <a:r>
              <a:rPr lang="en-US" sz="1400" dirty="0">
                <a:latin typeface="Arial"/>
                <a:cs typeface="Arial"/>
              </a:rPr>
              <a:t>Will be shared among COSMO partners</a:t>
            </a:r>
            <a:endParaRPr lang="en-US" sz="1400" dirty="0"/>
          </a:p>
          <a:p>
            <a:endParaRPr lang="en-US" sz="1400"/>
          </a:p>
        </p:txBody>
      </p:sp>
      <p:pic>
        <p:nvPicPr>
          <p:cNvPr id="4" name="Picture 3" descr="Two images of earth from space. Upper one simulated from ICON DREAM, lower one from MeteoSat.">
            <a:extLst>
              <a:ext uri="{FF2B5EF4-FFF2-40B4-BE49-F238E27FC236}">
                <a16:creationId xmlns:a16="http://schemas.microsoft.com/office/drawing/2014/main" id="{2737F3FB-E5B3-F0E2-00EF-2FBE6BE7B4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420" y="956099"/>
            <a:ext cx="1556451" cy="3086100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885826B-971A-E4BA-B54E-77F14082DE24}"/>
              </a:ext>
            </a:extLst>
          </p:cNvPr>
          <p:cNvSpPr txBox="1">
            <a:spLocks/>
          </p:cNvSpPr>
          <p:nvPr/>
        </p:nvSpPr>
        <p:spPr>
          <a:xfrm>
            <a:off x="6244426" y="4148876"/>
            <a:ext cx="2692079" cy="3399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/>
            <a:r>
              <a:rPr lang="en-US" sz="1000" i="1">
                <a:solidFill>
                  <a:srgbClr val="000000"/>
                </a:solidFill>
              </a:rPr>
              <a:t>ICON-DREAM and the Earth from Space</a:t>
            </a:r>
            <a:endParaRPr lang="en-US" sz="1000" i="1" err="1">
              <a:solidFill>
                <a:srgbClr val="000000"/>
              </a:solidFill>
              <a:cs typeface="Arial"/>
            </a:endParaRPr>
          </a:p>
          <a:p>
            <a:pPr marL="0" algn="ctr"/>
            <a:r>
              <a:rPr lang="en-US" sz="1000" i="1">
                <a:solidFill>
                  <a:srgbClr val="000000"/>
                </a:solidFill>
                <a:cs typeface="Arial"/>
              </a:rPr>
              <a:t>(Courtesy of L. Scheck  and EUMETSAT)</a:t>
            </a:r>
          </a:p>
          <a:p>
            <a:pPr marL="0" algn="ctr"/>
            <a:endParaRPr lang="en-US" sz="10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04CC37-7CFE-4AB0-A952-4AF2DC19B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0ECDBB-EA48-42B9-AA11-5DEB1A5F5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18584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04CC37-7CFE-4AB0-A952-4AF2DC19B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0ECDBB-EA48-42B9-AA11-5DEB1A5F5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725347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AI-based DA – Learning the DA step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72000" bIns="3600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Presented in Data Assimilation WG</a:t>
            </a:r>
          </a:p>
          <a:p>
            <a:r>
              <a:rPr lang="en-US" dirty="0">
                <a:latin typeface="Arial"/>
                <a:cs typeface="Arial"/>
              </a:rPr>
              <a:t>DA functional is the loss function</a:t>
            </a:r>
          </a:p>
          <a:p>
            <a:r>
              <a:rPr lang="en-US" dirty="0">
                <a:latin typeface="Arial"/>
                <a:cs typeface="Arial"/>
              </a:rPr>
              <a:t>We developed an AI-based data assimilation scheme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Results in Keller and Potthast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(2024, https://arxiv.org/abs/2406.00390)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969B1C-91F8-8496-1015-AD0A86C8F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436" y="1676400"/>
            <a:ext cx="3222307" cy="2125980"/>
          </a:xfrm>
          <a:prstGeom prst="rect">
            <a:avLst/>
          </a:prstGeom>
        </p:spPr>
      </p:pic>
      <p:pic>
        <p:nvPicPr>
          <p:cNvPr id="5" name="Picture 4" descr="A red circle with black text&#10;&#10;Description automatically generated">
            <a:extLst>
              <a:ext uri="{FF2B5EF4-FFF2-40B4-BE49-F238E27FC236}">
                <a16:creationId xmlns:a16="http://schemas.microsoft.com/office/drawing/2014/main" id="{FDA2F6C5-1E88-4EF9-1DDF-B741A56B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36" y="1185502"/>
            <a:ext cx="1326049" cy="442049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E063A5C-8625-80A4-0A32-875733A81694}"/>
              </a:ext>
            </a:extLst>
          </p:cNvPr>
          <p:cNvSpPr txBox="1">
            <a:spLocks/>
          </p:cNvSpPr>
          <p:nvPr/>
        </p:nvSpPr>
        <p:spPr>
          <a:xfrm>
            <a:off x="6162955" y="3770761"/>
            <a:ext cx="2692079" cy="3399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/>
            <a:r>
              <a:rPr lang="en-US" sz="1000" i="1" dirty="0">
                <a:solidFill>
                  <a:srgbClr val="000000"/>
                </a:solidFill>
              </a:rPr>
              <a:t>AIDA structure (J. Keller, DWD)</a:t>
            </a:r>
          </a:p>
          <a:p>
            <a:pPr marL="0"/>
            <a:endParaRPr lang="en-US" sz="1000" i="1">
              <a:solidFill>
                <a:srgbClr val="000000"/>
              </a:solidFill>
            </a:endParaRPr>
          </a:p>
        </p:txBody>
      </p:sp>
      <p:pic>
        <p:nvPicPr>
          <p:cNvPr id="10" name="Picture 9" descr="A diagram of a model&#10;&#10;Description automatically generated">
            <a:extLst>
              <a:ext uri="{FF2B5EF4-FFF2-40B4-BE49-F238E27FC236}">
                <a16:creationId xmlns:a16="http://schemas.microsoft.com/office/drawing/2014/main" id="{3A833D0E-D3DA-9737-B6AE-238836E0F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8" y="2740500"/>
            <a:ext cx="3060743" cy="26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61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Paradigm shift in software design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138" y="1007094"/>
            <a:ext cx="3049628" cy="3507833"/>
          </a:xfrm>
        </p:spPr>
        <p:txBody>
          <a:bodyPr vert="horz" lIns="0" tIns="0" rIns="72000" bIns="36000" rtlCol="0" anchor="t">
            <a:noAutofit/>
          </a:bodyPr>
          <a:lstStyle/>
          <a:p>
            <a:pPr marL="0" indent="0">
              <a:buNone/>
            </a:pPr>
            <a:r>
              <a:rPr lang="en-US"/>
              <a:t>ML represents a paradigm shift in modelling and software engineering.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data-driven: weights checkpoints represent the model</a:t>
            </a:r>
          </a:p>
          <a:p>
            <a:r>
              <a:rPr lang="en-US">
                <a:latin typeface="Arial"/>
                <a:cs typeface="Arial"/>
              </a:rPr>
              <a:t>asymmetry between training und inference (forecast)</a:t>
            </a:r>
          </a:p>
          <a:p>
            <a:r>
              <a:rPr lang="en-US">
                <a:latin typeface="Arial"/>
                <a:cs typeface="Arial"/>
              </a:rPr>
              <a:t>no explicit modelling  of vertical levels or orography</a:t>
            </a:r>
          </a:p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31D934-BFBB-8BDB-DB46-E0150350F285}"/>
              </a:ext>
            </a:extLst>
          </p:cNvPr>
          <p:cNvGrpSpPr/>
          <p:nvPr/>
        </p:nvGrpSpPr>
        <p:grpSpPr>
          <a:xfrm>
            <a:off x="6237720" y="3066257"/>
            <a:ext cx="2527923" cy="1294860"/>
            <a:chOff x="1420309" y="3381494"/>
            <a:chExt cx="2527923" cy="1294860"/>
          </a:xfrm>
        </p:grpSpPr>
        <p:pic>
          <p:nvPicPr>
            <p:cNvPr id="5" name="Picture 4" descr="A yellow sign with black text&#10;&#10;Description automatically generated">
              <a:extLst>
                <a:ext uri="{FF2B5EF4-FFF2-40B4-BE49-F238E27FC236}">
                  <a16:creationId xmlns:a16="http://schemas.microsoft.com/office/drawing/2014/main" id="{A4F98BEF-4356-2418-27FC-48BEF5C5B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960000">
              <a:off x="2515864" y="3744591"/>
              <a:ext cx="1432368" cy="931763"/>
            </a:xfrm>
            <a:prstGeom prst="rect">
              <a:avLst/>
            </a:prstGeom>
          </p:spPr>
        </p:pic>
        <p:pic>
          <p:nvPicPr>
            <p:cNvPr id="6" name="Picture 5" descr="A yellow sign with black text&#10;&#10;Description automatically generated">
              <a:extLst>
                <a:ext uri="{FF2B5EF4-FFF2-40B4-BE49-F238E27FC236}">
                  <a16:creationId xmlns:a16="http://schemas.microsoft.com/office/drawing/2014/main" id="{2FE534A1-7E3C-8882-1B8E-8E67CFE91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0309" y="3381494"/>
              <a:ext cx="1432368" cy="931763"/>
            </a:xfrm>
            <a:prstGeom prst="rect">
              <a:avLst/>
            </a:prstGeom>
          </p:spPr>
        </p:pic>
      </p:grpSp>
      <p:pic>
        <p:nvPicPr>
          <p:cNvPr id="9" name="Picture 8" descr="A yellow sign with black text&#10;&#10;Description automatically generated">
            <a:extLst>
              <a:ext uri="{FF2B5EF4-FFF2-40B4-BE49-F238E27FC236}">
                <a16:creationId xmlns:a16="http://schemas.microsoft.com/office/drawing/2014/main" id="{D2ED6CDD-3BD6-79E0-6F00-18F066274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4933080" y="1601404"/>
            <a:ext cx="1817027" cy="1199530"/>
          </a:xfrm>
          <a:prstGeom prst="rect">
            <a:avLst/>
          </a:prstGeom>
        </p:spPr>
      </p:pic>
      <p:pic>
        <p:nvPicPr>
          <p:cNvPr id="10" name="Picture 9" descr="A yellow sign with black text&#10;&#10;Description automatically generated">
            <a:extLst>
              <a:ext uri="{FF2B5EF4-FFF2-40B4-BE49-F238E27FC236}">
                <a16:creationId xmlns:a16="http://schemas.microsoft.com/office/drawing/2014/main" id="{B16BFF33-85E0-93F2-FE9B-D76436A5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>
            <a:off x="3480399" y="1397315"/>
            <a:ext cx="1817027" cy="11995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A58754-9923-80E2-8A83-3ED1B4267C17}"/>
              </a:ext>
            </a:extLst>
          </p:cNvPr>
          <p:cNvGrpSpPr/>
          <p:nvPr/>
        </p:nvGrpSpPr>
        <p:grpSpPr>
          <a:xfrm rot="300000">
            <a:off x="6293183" y="1117853"/>
            <a:ext cx="2673530" cy="1311872"/>
            <a:chOff x="5389461" y="1317343"/>
            <a:chExt cx="2673530" cy="1311872"/>
          </a:xfrm>
        </p:grpSpPr>
        <p:pic>
          <p:nvPicPr>
            <p:cNvPr id="4" name="Picture 3" descr="A yellow sign with black text&#10;&#10;Description automatically generated">
              <a:extLst>
                <a:ext uri="{FF2B5EF4-FFF2-40B4-BE49-F238E27FC236}">
                  <a16:creationId xmlns:a16="http://schemas.microsoft.com/office/drawing/2014/main" id="{08A15DB8-1B0C-F523-8178-F2464150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">
              <a:off x="6630623" y="1697452"/>
              <a:ext cx="1432368" cy="931763"/>
            </a:xfrm>
            <a:prstGeom prst="rect">
              <a:avLst/>
            </a:prstGeom>
          </p:spPr>
        </p:pic>
        <p:pic>
          <p:nvPicPr>
            <p:cNvPr id="11" name="Picture 10" descr="A yellow sign with black text&#10;&#10;Description automatically generated">
              <a:extLst>
                <a:ext uri="{FF2B5EF4-FFF2-40B4-BE49-F238E27FC236}">
                  <a16:creationId xmlns:a16="http://schemas.microsoft.com/office/drawing/2014/main" id="{AF6919F5-45EE-59DA-2060-58147CBB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9461" y="1317343"/>
              <a:ext cx="1432368" cy="93176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28C8A2-83E5-D1B8-F531-11A81FECDCC5}"/>
              </a:ext>
            </a:extLst>
          </p:cNvPr>
          <p:cNvGrpSpPr/>
          <p:nvPr/>
        </p:nvGrpSpPr>
        <p:grpSpPr>
          <a:xfrm rot="-540000">
            <a:off x="5957999" y="2063118"/>
            <a:ext cx="2596366" cy="1314283"/>
            <a:chOff x="5387050" y="2740064"/>
            <a:chExt cx="2596366" cy="1314283"/>
          </a:xfrm>
        </p:grpSpPr>
        <p:pic>
          <p:nvPicPr>
            <p:cNvPr id="8" name="Picture 7" descr="A yellow sign with black text&#10;&#10;Description automatically generated">
              <a:extLst>
                <a:ext uri="{FF2B5EF4-FFF2-40B4-BE49-F238E27FC236}">
                  <a16:creationId xmlns:a16="http://schemas.microsoft.com/office/drawing/2014/main" id="{5FEAA18D-E408-F604-C211-22EC188D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">
              <a:off x="6551048" y="3122584"/>
              <a:ext cx="1432368" cy="931763"/>
            </a:xfrm>
            <a:prstGeom prst="rect">
              <a:avLst/>
            </a:prstGeom>
          </p:spPr>
        </p:pic>
        <p:pic>
          <p:nvPicPr>
            <p:cNvPr id="7" name="Picture 6" descr="A yellow sign with black text&#10;&#10;Description automatically generated">
              <a:extLst>
                <a:ext uri="{FF2B5EF4-FFF2-40B4-BE49-F238E27FC236}">
                  <a16:creationId xmlns:a16="http://schemas.microsoft.com/office/drawing/2014/main" id="{6241F530-015F-FC55-220A-3AEEE5DD8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87050" y="2740064"/>
              <a:ext cx="1432368" cy="931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140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Wrap-Up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72000" bIns="3600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DWD conducts R&amp;D on machine learning in various areas</a:t>
            </a:r>
            <a:endParaRPr lang="en-US" dirty="0">
              <a:latin typeface="Arial"/>
            </a:endParaRPr>
          </a:p>
          <a:p>
            <a:r>
              <a:rPr lang="en-US" dirty="0">
                <a:latin typeface="Arial"/>
                <a:cs typeface="Arial"/>
              </a:rPr>
              <a:t>Machine learning impacts all parts of the NWP process chain</a:t>
            </a:r>
          </a:p>
          <a:p>
            <a:r>
              <a:rPr lang="en-US" dirty="0">
                <a:latin typeface="Arial"/>
                <a:cs typeface="Arial"/>
              </a:rPr>
              <a:t>ML software development differs from classical models</a:t>
            </a:r>
            <a:endParaRPr lang="en-US" dirty="0">
              <a:latin typeface="Arial"/>
            </a:endParaRPr>
          </a:p>
          <a:p>
            <a:r>
              <a:rPr lang="en-US" dirty="0">
                <a:latin typeface="Arial"/>
                <a:cs typeface="Arial"/>
              </a:rPr>
              <a:t>The research area is rapidly evolving</a:t>
            </a:r>
            <a:endParaRPr lang="en-US" dirty="0">
              <a:latin typeface="Arial"/>
            </a:endParaRPr>
          </a:p>
          <a:p>
            <a:r>
              <a:rPr lang="en-US" dirty="0">
                <a:latin typeface="Arial"/>
                <a:cs typeface="Arial"/>
              </a:rPr>
              <a:t>AICON: DWD’s data driven weather forecast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Using </a:t>
            </a:r>
            <a:r>
              <a:rPr lang="en-US" dirty="0" err="1">
                <a:latin typeface="Arial"/>
                <a:cs typeface="Arial"/>
              </a:rPr>
              <a:t>AnemoI</a:t>
            </a:r>
            <a:r>
              <a:rPr lang="en-US" dirty="0">
                <a:latin typeface="Arial"/>
                <a:cs typeface="Arial"/>
              </a:rPr>
              <a:t> Framework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Trained on ICON data and grid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Targets global to regional scales</a:t>
            </a:r>
            <a:endParaRPr lang="en-US"/>
          </a:p>
          <a:p>
            <a:r>
              <a:rPr lang="en-US" dirty="0" err="1">
                <a:latin typeface="Arial"/>
                <a:cs typeface="Arial"/>
              </a:rPr>
              <a:t>AnemoI</a:t>
            </a:r>
            <a:r>
              <a:rPr lang="en-US" dirty="0">
                <a:latin typeface="Arial"/>
                <a:cs typeface="Arial"/>
              </a:rPr>
              <a:t> framework: Collaboration with ECMWF and European Met Services is expected to unlock synergies and advances in the field</a:t>
            </a:r>
            <a:br>
              <a:rPr lang="en-US" dirty="0">
                <a:latin typeface="Arial"/>
                <a:cs typeface="Arial"/>
              </a:rPr>
            </a:b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143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2912494"/>
            <a:ext cx="612140" cy="105449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885511" y="2840485"/>
            <a:ext cx="4680520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DE" sz="1400" b="1" dirty="0">
                <a:solidFill>
                  <a:srgbClr val="2D4B9B"/>
                </a:solidFill>
                <a:latin typeface="Arial"/>
              </a:rPr>
              <a:t>Marek Jacob, Florian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Prill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Met. Analyse und Modellierung</a:t>
            </a:r>
            <a:endParaRPr lang="de-DE" sz="14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Deutscher Wetterdienst</a:t>
            </a:r>
            <a:endParaRPr lang="de-DE" sz="14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9" name="Gerade Verbindung 3"/>
          <p:cNvCxnSpPr>
            <a:cxnSpLocks/>
          </p:cNvCxnSpPr>
          <p:nvPr/>
        </p:nvCxnSpPr>
        <p:spPr bwMode="auto">
          <a:xfrm>
            <a:off x="1438668" y="2912493"/>
            <a:ext cx="0" cy="105449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B0697FC6-F19C-4477-95B0-651DF9ABEEB4}"/>
              </a:ext>
            </a:extLst>
          </p:cNvPr>
          <p:cNvSpPr txBox="1"/>
          <p:nvPr/>
        </p:nvSpPr>
        <p:spPr>
          <a:xfrm>
            <a:off x="513406" y="1575368"/>
            <a:ext cx="6959924" cy="52322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AICON project team: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+mn-lt"/>
                <a:cs typeface="+mn-lt"/>
              </a:rPr>
              <a:t>Tobias </a:t>
            </a:r>
            <a:r>
              <a:rPr lang="en-US" sz="1400" dirty="0" err="1">
                <a:solidFill>
                  <a:srgbClr val="000000"/>
                </a:solidFill>
                <a:ea typeface="+mn-lt"/>
                <a:cs typeface="+mn-lt"/>
              </a:rPr>
              <a:t>Göcke</a:t>
            </a:r>
            <a:r>
              <a:rPr lang="en-US" sz="1400" dirty="0">
                <a:solidFill>
                  <a:srgbClr val="000000"/>
                </a:solidFill>
                <a:ea typeface="+mn-lt"/>
                <a:cs typeface="+mn-lt"/>
              </a:rPr>
              <a:t>, Marek Jacob, Florian Prill, Hendrik Reich, Maria Reinhard, Arianna </a:t>
            </a:r>
            <a:r>
              <a:rPr lang="en-US" sz="1400" dirty="0" err="1">
                <a:solidFill>
                  <a:srgbClr val="000000"/>
                </a:solidFill>
                <a:ea typeface="+mn-lt"/>
                <a:cs typeface="+mn-lt"/>
              </a:rPr>
              <a:t>Valmassoi</a:t>
            </a:r>
            <a:r>
              <a:rPr lang="en-US" sz="1400" dirty="0">
                <a:solidFill>
                  <a:srgbClr val="000000"/>
                </a:solidFill>
                <a:ea typeface="+mn-lt"/>
                <a:cs typeface="+mn-lt"/>
              </a:rPr>
              <a:t>, Sabrina Wahl, Jan D. Keller, Roland Potthast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95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10F5A36-7524-4390-A818-510B6E4B4B46}"/>
              </a:ext>
            </a:extLst>
          </p:cNvPr>
          <p:cNvSpPr/>
          <p:nvPr/>
        </p:nvSpPr>
        <p:spPr>
          <a:xfrm>
            <a:off x="5969162" y="1818509"/>
            <a:ext cx="2863958" cy="1492862"/>
          </a:xfrm>
          <a:prstGeom prst="rect">
            <a:avLst/>
          </a:prstGeom>
          <a:solidFill>
            <a:srgbClr val="EBE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8BF87D3-853E-4054-9833-784827C4102E}"/>
              </a:ext>
            </a:extLst>
          </p:cNvPr>
          <p:cNvSpPr/>
          <p:nvPr/>
        </p:nvSpPr>
        <p:spPr>
          <a:xfrm>
            <a:off x="7466120" y="848366"/>
            <a:ext cx="1366999" cy="910762"/>
          </a:xfrm>
          <a:prstGeom prst="rect">
            <a:avLst/>
          </a:prstGeom>
          <a:solidFill>
            <a:srgbClr val="EBE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2FC1F6-A1AD-48B8-9C11-8F709D3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ML Activities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E40515-AD00-4361-B563-1F3CD35463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138" y="963689"/>
            <a:ext cx="7018310" cy="35512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In recent years, DWD has been active with ML for NWP on many levels: </a:t>
            </a:r>
            <a:br>
              <a:rPr lang="en-US"/>
            </a:br>
            <a:r>
              <a:rPr lang="en-US"/>
              <a:t>data assimilation, model and parameterizations, post-processing.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/>
              <a:t>Examples:</a:t>
            </a:r>
          </a:p>
          <a:p>
            <a:r>
              <a:rPr lang="en-US"/>
              <a:t>neural network for cloud identification and classification</a:t>
            </a:r>
          </a:p>
          <a:p>
            <a:r>
              <a:rPr lang="en-US"/>
              <a:t>ML for microphysics parametrizations</a:t>
            </a:r>
          </a:p>
          <a:p>
            <a:r>
              <a:rPr lang="en-US"/>
              <a:t>satellite reflectance emulation, cloud cover emulation</a:t>
            </a:r>
          </a:p>
          <a:p>
            <a:r>
              <a:rPr lang="en-US"/>
              <a:t>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48C576A-8239-41B6-8935-98EEDA3E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074" y="2094244"/>
            <a:ext cx="2763133" cy="1120018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319DA418-9359-4A4B-A429-376F7F6ED951}"/>
              </a:ext>
            </a:extLst>
          </p:cNvPr>
          <p:cNvSpPr txBox="1">
            <a:spLocks/>
          </p:cNvSpPr>
          <p:nvPr/>
        </p:nvSpPr>
        <p:spPr>
          <a:xfrm>
            <a:off x="184177" y="3466875"/>
            <a:ext cx="8526166" cy="2300481"/>
          </a:xfrm>
          <a:prstGeom prst="rect">
            <a:avLst/>
          </a:prstGeom>
        </p:spPr>
        <p:txBody>
          <a:bodyPr vert="horz" lIns="0" tIns="0" rIns="72000" bIns="36000" rtlCol="0">
            <a:noAutofit/>
          </a:bodyPr>
          <a:lstStyle>
            <a:lvl1pPr marL="2286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/>
              <a:t>Reinhardt, M., S. Y. </a:t>
            </a:r>
            <a:r>
              <a:rPr lang="en-US" sz="1000" err="1"/>
              <a:t>Schoger</a:t>
            </a:r>
            <a:r>
              <a:rPr lang="en-US" sz="1000"/>
              <a:t>, F. </a:t>
            </a:r>
            <a:r>
              <a:rPr lang="en-US" sz="1000" err="1"/>
              <a:t>Kurzrock</a:t>
            </a:r>
            <a:r>
              <a:rPr lang="en-US" sz="1000"/>
              <a:t>, and R. Potthast, 2023: Convective-Scale Assimilation of Cloud Cover from Photographs Using a Machine Learning Forward Operator. </a:t>
            </a:r>
            <a:r>
              <a:rPr lang="en-US" sz="1000" err="1"/>
              <a:t>Artif</a:t>
            </a:r>
            <a:r>
              <a:rPr lang="en-US" sz="1000"/>
              <a:t>. </a:t>
            </a:r>
            <a:r>
              <a:rPr lang="en-US" sz="1000" err="1"/>
              <a:t>Intell</a:t>
            </a:r>
            <a:r>
              <a:rPr lang="en-US" sz="1000"/>
              <a:t>. Earth Syst., 2, e220025, https://doi.org/10.1175/AIES-D-22-0025.1. </a:t>
            </a:r>
          </a:p>
          <a:p>
            <a:pPr marL="0" indent="0">
              <a:buNone/>
            </a:pPr>
            <a:r>
              <a:rPr lang="en-US" sz="1000"/>
              <a:t>Baur, F., Scheck, L., Stumpf, C., </a:t>
            </a:r>
            <a:r>
              <a:rPr lang="en-US" sz="1000" err="1"/>
              <a:t>Köpken</a:t>
            </a:r>
            <a:r>
              <a:rPr lang="en-US" sz="1000"/>
              <a:t>-Watts, C., and Potthast, R.: A neural network-based method for generating synthetic 1.6 </a:t>
            </a:r>
            <a:r>
              <a:rPr lang="el-GR" sz="1000"/>
              <a:t>μ</a:t>
            </a:r>
            <a:r>
              <a:rPr lang="en-US" sz="1000"/>
              <a:t>m near-infrared satellite images, </a:t>
            </a:r>
            <a:r>
              <a:rPr lang="en-US" sz="1000" err="1"/>
              <a:t>EGUsphere</a:t>
            </a:r>
            <a:r>
              <a:rPr lang="en-US" sz="1000"/>
              <a:t> [preprint], https://doi.org/10.5194/egusphere-2023-353, 2023. </a:t>
            </a:r>
          </a:p>
          <a:p>
            <a:pPr marL="0" indent="0">
              <a:buNone/>
            </a:pPr>
            <a:r>
              <a:rPr lang="en-US" sz="1000"/>
              <a:t>Seifert, A., &amp; Rasp, S. (2020). Potential and limitations of machine learning for modeling warm-rain cloud microphysical processes. Journal of Advances in Modeling Earth Systems, 12, e2020MS002301. https://doi.org/10.1029/2020MS002301.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CEA773-73B7-484F-A6FD-91B3BBBC763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832" y="934957"/>
            <a:ext cx="1203375" cy="741845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2302C0A-CDA1-4054-877F-725B8A2C6729}"/>
              </a:ext>
            </a:extLst>
          </p:cNvPr>
          <p:cNvSpPr txBox="1">
            <a:spLocks/>
          </p:cNvSpPr>
          <p:nvPr/>
        </p:nvSpPr>
        <p:spPr>
          <a:xfrm>
            <a:off x="6141040" y="1874451"/>
            <a:ext cx="2692079" cy="339995"/>
          </a:xfrm>
          <a:prstGeom prst="rect">
            <a:avLst/>
          </a:prstGeom>
        </p:spPr>
        <p:txBody>
          <a:bodyPr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/>
            <a:r>
              <a:rPr lang="en-US" sz="1000" i="1">
                <a:solidFill>
                  <a:srgbClr val="000000"/>
                </a:solidFill>
              </a:rPr>
              <a:t>(M. Reinhardt et al., DWD)</a:t>
            </a:r>
          </a:p>
          <a:p>
            <a:pPr marL="0"/>
            <a:endParaRPr lang="en-US" sz="10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47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96D3-2667-F995-20DD-DA57FCC7F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ICON-DREAM </a:t>
            </a:r>
            <a:r>
              <a:rPr lang="en-US" dirty="0">
                <a:ea typeface="+mj-lt"/>
                <a:cs typeface="+mj-lt"/>
              </a:rPr>
              <a:t>Preliminary evaluation</a:t>
            </a:r>
            <a:endParaRPr lang="en-US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25F14EED-69D5-15A6-9006-B39066ECB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5" y="738188"/>
            <a:ext cx="5179697" cy="3857625"/>
          </a:xfrm>
          <a:prstGeom prst="rect">
            <a:avLst/>
          </a:prstGeom>
        </p:spPr>
      </p:pic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56599B7-2F3A-4771-24E5-D9893669D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456" y="833437"/>
            <a:ext cx="3681674" cy="2728914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55D4DB29-B658-7596-E502-776B20D44CB3}"/>
              </a:ext>
            </a:extLst>
          </p:cNvPr>
          <p:cNvSpPr txBox="1">
            <a:spLocks/>
          </p:cNvSpPr>
          <p:nvPr/>
        </p:nvSpPr>
        <p:spPr>
          <a:xfrm>
            <a:off x="6244426" y="3666794"/>
            <a:ext cx="2692079" cy="3399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/>
            <a:r>
              <a:rPr lang="en-US" sz="1000" dirty="0">
                <a:solidFill>
                  <a:srgbClr val="000000"/>
                </a:solidFill>
                <a:ea typeface="+mn-lt"/>
                <a:cs typeface="+mn-lt"/>
              </a:rPr>
              <a:t>(A. </a:t>
            </a:r>
            <a:r>
              <a:rPr lang="en-US" sz="1000" dirty="0" err="1">
                <a:solidFill>
                  <a:srgbClr val="000000"/>
                </a:solidFill>
                <a:ea typeface="+mn-lt"/>
                <a:cs typeface="+mn-lt"/>
              </a:rPr>
              <a:t>Valmassoi</a:t>
            </a:r>
            <a:r>
              <a:rPr lang="en-US" sz="1000" dirty="0">
                <a:solidFill>
                  <a:srgbClr val="000000"/>
                </a:solidFill>
                <a:ea typeface="+mn-lt"/>
                <a:cs typeface="+mn-lt"/>
              </a:rPr>
              <a:t>)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80A9893-A4DD-0DE1-3317-244EBA9FFDA6}"/>
              </a:ext>
            </a:extLst>
          </p:cNvPr>
          <p:cNvSpPr txBox="1">
            <a:spLocks/>
          </p:cNvSpPr>
          <p:nvPr/>
        </p:nvSpPr>
        <p:spPr>
          <a:xfrm>
            <a:off x="3702612" y="4363480"/>
            <a:ext cx="2692079" cy="3399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/>
            <a:r>
              <a:rPr lang="en-US" sz="1000" i="1" dirty="0">
                <a:solidFill>
                  <a:srgbClr val="000000"/>
                </a:solidFill>
                <a:cs typeface="Arial"/>
              </a:rPr>
              <a:t>(F. </a:t>
            </a:r>
            <a:r>
              <a:rPr lang="en-US" sz="1000" i="1" dirty="0" err="1">
                <a:solidFill>
                  <a:srgbClr val="000000"/>
                </a:solidFill>
                <a:cs typeface="Arial"/>
              </a:rPr>
              <a:t>Fundel</a:t>
            </a:r>
            <a:r>
              <a:rPr lang="en-US" sz="1000" i="1" dirty="0">
                <a:solidFill>
                  <a:srgbClr val="000000"/>
                </a:solidFill>
                <a:cs typeface="Arial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2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 perspective</a:t>
            </a:r>
            <a:r>
              <a:rPr lang="en-US" sz="900"/>
              <a:t> </a:t>
            </a:r>
            <a:r>
              <a:rPr lang="en-US" baseline="30000"/>
              <a:t>[1]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138" y="963689"/>
            <a:ext cx="8766204" cy="3358852"/>
          </a:xfrm>
        </p:spPr>
        <p:txBody>
          <a:bodyPr vert="horz" lIns="0" tIns="0" rIns="72000" bIns="36000" rtlCol="0" anchor="t">
            <a:no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~ 2023:	</a:t>
            </a: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NWP based on machine learning (ML) </a:t>
            </a:r>
            <a:r>
              <a:rPr lang="en-US">
                <a:latin typeface="Arial"/>
                <a:cs typeface="Arial"/>
              </a:rPr>
              <a:t>has reached semi-operational status,</a:t>
            </a: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	see, </a:t>
            </a:r>
            <a:r>
              <a:rPr lang="en-US" err="1">
                <a:latin typeface="Arial"/>
                <a:cs typeface="Arial"/>
              </a:rPr>
              <a:t>eg.</a:t>
            </a:r>
            <a:r>
              <a:rPr lang="en-US">
                <a:latin typeface="Arial"/>
                <a:cs typeface="Arial"/>
              </a:rPr>
              <a:t>, ECMWF’s global ML model AIFS.</a:t>
            </a: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	ML outperforms traditional systems for some skill scores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>
                <a:latin typeface="Arial"/>
                <a:cs typeface="Arial"/>
              </a:rPr>
              <a:t>Clear distinction between what needs to run in near real-time, how ML training data is generated and how the classical NWP systems are managed:</a:t>
            </a:r>
          </a:p>
          <a:p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computing cost of the actual operational forecasts</a:t>
            </a:r>
            <a:r>
              <a:rPr lang="en-US">
                <a:latin typeface="Arial"/>
                <a:cs typeface="Arial"/>
              </a:rPr>
              <a:t> reduced significantly,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runs on a few GPUs in seconds-minutes</a:t>
            </a:r>
          </a:p>
          <a:p>
            <a:r>
              <a:rPr lang="en-US">
                <a:latin typeface="Arial"/>
                <a:cs typeface="Arial"/>
              </a:rPr>
              <a:t>compute power required </a:t>
            </a: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for ML training dataset generation </a:t>
            </a:r>
            <a:r>
              <a:rPr lang="en-US">
                <a:latin typeface="Arial"/>
                <a:cs typeface="Arial"/>
              </a:rPr>
              <a:t>and </a:t>
            </a: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ML training</a:t>
            </a:r>
          </a:p>
          <a:p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classical NWP models </a:t>
            </a:r>
            <a:r>
              <a:rPr lang="en-US">
                <a:latin typeface="Arial"/>
                <a:cs typeface="Arial"/>
              </a:rPr>
              <a:t>provide the physical-process based insight</a:t>
            </a: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Push from </a:t>
            </a: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private companies</a:t>
            </a:r>
            <a:r>
              <a:rPr lang="en-US">
                <a:latin typeface="Arial"/>
                <a:cs typeface="Arial"/>
              </a:rPr>
              <a:t> discovering the profits to be made in weather and climate services, including NVIDIA, Google Deep Mind, Huawei and Microsoft.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5887108-B624-4757-AB3E-23DE751F866A}"/>
              </a:ext>
            </a:extLst>
          </p:cNvPr>
          <p:cNvSpPr txBox="1">
            <a:spLocks/>
          </p:cNvSpPr>
          <p:nvPr/>
        </p:nvSpPr>
        <p:spPr>
          <a:xfrm>
            <a:off x="134144" y="4436269"/>
            <a:ext cx="8865856" cy="342977"/>
          </a:xfrm>
          <a:prstGeom prst="rect">
            <a:avLst/>
          </a:prstGeom>
        </p:spPr>
        <p:txBody>
          <a:bodyPr vert="horz" lIns="0" tIns="0" rIns="72000" bIns="36000" rtlCol="0" anchor="t">
            <a:noAutofit/>
          </a:bodyPr>
          <a:lstStyle>
            <a:lvl1pPr marL="2286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Arial" panose="020B0604020202020204" pitchFamily="34" charset="0"/>
              <a:buChar char="■"/>
              <a:tabLst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tabLst>
                <a:tab pos="271463" algn="l"/>
              </a:tabLst>
            </a:pPr>
            <a:r>
              <a:rPr lang="en-US" sz="1100">
                <a:latin typeface="Arial"/>
                <a:cs typeface="Arial"/>
              </a:rPr>
              <a:t>[1]	reading recommendation: What if? Numerical weather prediction at the crossroads. 	P. Bauer, July 2024, https://arxiv.org/pdf/2407.03787</a:t>
            </a:r>
          </a:p>
        </p:txBody>
      </p:sp>
    </p:spTree>
    <p:extLst>
      <p:ext uri="{BB962C8B-B14F-4D97-AF65-F5344CB8AC3E}">
        <p14:creationId xmlns:p14="http://schemas.microsoft.com/office/powerpoint/2010/main" val="1535148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ML Glossary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72000" bIns="36000" rtlCol="0" anchor="t">
            <a:noAutofit/>
          </a:bodyPr>
          <a:lstStyle/>
          <a:p>
            <a:pPr>
              <a:lnSpc>
                <a:spcPts val="2200"/>
              </a:lnSpc>
              <a:tabLst>
                <a:tab pos="2241550" algn="l"/>
              </a:tabLst>
            </a:pP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Neural network:	</a:t>
            </a:r>
            <a:r>
              <a:rPr lang="en-US" sz="1400">
                <a:latin typeface="Arial"/>
                <a:cs typeface="Arial"/>
              </a:rPr>
              <a:t>algorithms designed to recognize patterns, modeled loosely after the human brain</a:t>
            </a:r>
          </a:p>
          <a:p>
            <a:pPr>
              <a:lnSpc>
                <a:spcPts val="2200"/>
              </a:lnSpc>
              <a:tabLst>
                <a:tab pos="2241550" algn="l"/>
              </a:tabLst>
            </a:pP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Deep Learning:	</a:t>
            </a:r>
            <a:r>
              <a:rPr lang="en-US" sz="1400">
                <a:latin typeface="Arial"/>
                <a:cs typeface="Arial"/>
              </a:rPr>
              <a:t>machine learning methods based on neural networks</a:t>
            </a:r>
          </a:p>
          <a:p>
            <a:pPr>
              <a:lnSpc>
                <a:spcPts val="2200"/>
              </a:lnSpc>
              <a:tabLst>
                <a:tab pos="2241550" algn="l"/>
              </a:tabLst>
            </a:pPr>
            <a:r>
              <a:rPr lang="en-US" err="1">
                <a:solidFill>
                  <a:srgbClr val="2D4B9B"/>
                </a:solidFill>
                <a:latin typeface="Arial"/>
                <a:cs typeface="Arial"/>
              </a:rPr>
              <a:t>PyTorch</a:t>
            </a: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:	</a:t>
            </a:r>
            <a:r>
              <a:rPr lang="en-US" sz="1400">
                <a:latin typeface="Arial"/>
                <a:cs typeface="Arial"/>
              </a:rPr>
              <a:t>easy-to-use and efficient AI software environment</a:t>
            </a:r>
          </a:p>
          <a:p>
            <a:pPr>
              <a:lnSpc>
                <a:spcPts val="2200"/>
              </a:lnSpc>
              <a:tabLst>
                <a:tab pos="2241550" algn="l"/>
              </a:tabLst>
            </a:pP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Foundation model:	</a:t>
            </a:r>
            <a:r>
              <a:rPr lang="en-US" sz="1400">
                <a:latin typeface="Arial"/>
                <a:cs typeface="Arial"/>
              </a:rPr>
              <a:t>pre-trained models that require minimal fine-tuning</a:t>
            </a:r>
          </a:p>
          <a:p>
            <a:pPr>
              <a:lnSpc>
                <a:spcPts val="2200"/>
              </a:lnSpc>
              <a:tabLst>
                <a:tab pos="2241550" algn="l"/>
              </a:tabLst>
            </a:pP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Inference:	</a:t>
            </a:r>
            <a:r>
              <a:rPr lang="en-US" sz="1400">
                <a:latin typeface="Arial"/>
                <a:cs typeface="Arial"/>
              </a:rPr>
              <a:t>process of running data points into an ML model to calculate an output</a:t>
            </a:r>
          </a:p>
          <a:p>
            <a:pPr>
              <a:lnSpc>
                <a:spcPts val="2200"/>
              </a:lnSpc>
              <a:tabLst>
                <a:tab pos="2241550" algn="l"/>
              </a:tabLst>
            </a:pP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Rollout:	</a:t>
            </a:r>
            <a:r>
              <a:rPr lang="en-US" sz="1400">
                <a:latin typeface="Arial"/>
                <a:cs typeface="Arial"/>
              </a:rPr>
              <a:t>repeated application of model, taken into account in training</a:t>
            </a:r>
          </a:p>
          <a:p>
            <a:pPr>
              <a:lnSpc>
                <a:spcPts val="2200"/>
              </a:lnSpc>
              <a:tabLst>
                <a:tab pos="2241550" algn="l"/>
              </a:tabLst>
            </a:pP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End-to-end NWP:	</a:t>
            </a:r>
            <a:r>
              <a:rPr lang="en-US" sz="1400">
                <a:latin typeface="Arial"/>
                <a:cs typeface="Arial"/>
              </a:rPr>
              <a:t>from observations to forecasts</a:t>
            </a:r>
          </a:p>
          <a:p>
            <a:pPr>
              <a:lnSpc>
                <a:spcPts val="2200"/>
              </a:lnSpc>
              <a:tabLst>
                <a:tab pos="2241550" algn="l"/>
              </a:tabLst>
            </a:pPr>
            <a:r>
              <a:rPr lang="en-US" err="1">
                <a:solidFill>
                  <a:srgbClr val="2D4B9B"/>
                </a:solidFill>
                <a:latin typeface="Arial"/>
                <a:cs typeface="Arial"/>
              </a:rPr>
              <a:t>Obs</a:t>
            </a: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-to-</a:t>
            </a:r>
            <a:r>
              <a:rPr lang="en-US" err="1">
                <a:solidFill>
                  <a:srgbClr val="2D4B9B"/>
                </a:solidFill>
                <a:latin typeface="Arial"/>
                <a:cs typeface="Arial"/>
              </a:rPr>
              <a:t>obs</a:t>
            </a: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:</a:t>
            </a:r>
            <a:r>
              <a:rPr lang="en-US">
                <a:latin typeface="Arial"/>
                <a:cs typeface="Arial"/>
              </a:rPr>
              <a:t> 	</a:t>
            </a:r>
            <a:r>
              <a:rPr lang="en-US" sz="1400">
                <a:latin typeface="Arial"/>
                <a:cs typeface="Arial"/>
              </a:rPr>
              <a:t>predict future observations from observations</a:t>
            </a:r>
          </a:p>
          <a:p>
            <a:pPr>
              <a:lnSpc>
                <a:spcPts val="2200"/>
              </a:lnSpc>
              <a:tabLst>
                <a:tab pos="2241550" algn="l"/>
              </a:tabLst>
            </a:pP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Zarr file format:</a:t>
            </a:r>
            <a:r>
              <a:rPr lang="en-US">
                <a:latin typeface="Arial"/>
                <a:cs typeface="Arial"/>
              </a:rPr>
              <a:t> 	</a:t>
            </a:r>
            <a:r>
              <a:rPr lang="en-US" sz="1400">
                <a:latin typeface="Arial"/>
                <a:cs typeface="Arial"/>
              </a:rPr>
              <a:t>lightweight data format for efficient storage and retrieval of large N-dim. arrays</a:t>
            </a:r>
          </a:p>
        </p:txBody>
      </p:sp>
    </p:spTree>
    <p:extLst>
      <p:ext uri="{BB962C8B-B14F-4D97-AF65-F5344CB8AC3E}">
        <p14:creationId xmlns:p14="http://schemas.microsoft.com/office/powerpoint/2010/main" val="2899281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04CC37-7CFE-4AB0-A952-4AF2DC19B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0ECDBB-EA48-42B9-AA11-5DEB1A5F5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DWD Projects</a:t>
            </a:r>
          </a:p>
        </p:txBody>
      </p:sp>
    </p:spTree>
    <p:extLst>
      <p:ext uri="{BB962C8B-B14F-4D97-AF65-F5344CB8AC3E}">
        <p14:creationId xmlns:p14="http://schemas.microsoft.com/office/powerpoint/2010/main" val="34479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763527F2-3A5F-49C9-8672-879B438484CA}"/>
              </a:ext>
            </a:extLst>
          </p:cNvPr>
          <p:cNvGrpSpPr/>
          <p:nvPr/>
        </p:nvGrpSpPr>
        <p:grpSpPr>
          <a:xfrm>
            <a:off x="2560054" y="3080271"/>
            <a:ext cx="1680623" cy="1698359"/>
            <a:chOff x="142935" y="2159461"/>
            <a:chExt cx="2419092" cy="2444621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BF0A505B-50ED-42FB-BDAF-FD695AB76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35" y="2159461"/>
              <a:ext cx="1683514" cy="10238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5D7412D9-8C0C-4A7D-974D-DF6DB52C485E}"/>
                </a:ext>
              </a:extLst>
            </p:cNvPr>
            <p:cNvGrpSpPr/>
            <p:nvPr/>
          </p:nvGrpSpPr>
          <p:grpSpPr>
            <a:xfrm>
              <a:off x="215127" y="2951965"/>
              <a:ext cx="2346900" cy="1652117"/>
              <a:chOff x="3507787" y="1241375"/>
              <a:chExt cx="4273547" cy="301922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75499EF0-812F-44C5-A37B-CDBFCDBFD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07787" y="2532879"/>
                <a:ext cx="4273547" cy="1727716"/>
              </a:xfrm>
              <a:prstGeom prst="rect">
                <a:avLst/>
              </a:prstGeom>
              <a:effectLst>
                <a:outerShdw blurRad="228600" dist="495300" dir="3480000" algn="tl" rotWithShape="0">
                  <a:prstClr val="black">
                    <a:alpha val="0"/>
                  </a:prstClr>
                </a:outerShdw>
              </a:effectLst>
            </p:spPr>
          </p:pic>
          <p:pic>
            <p:nvPicPr>
              <p:cNvPr id="29" name="Grafik 9" descr="Grafik 9">
                <a:extLst>
                  <a:ext uri="{FF2B5EF4-FFF2-40B4-BE49-F238E27FC236}">
                    <a16:creationId xmlns:a16="http://schemas.microsoft.com/office/drawing/2014/main" id="{A98902AE-1056-467E-8624-F84951700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1392" y="1241375"/>
                <a:ext cx="2889942" cy="1625593"/>
              </a:xfrm>
              <a:prstGeom prst="rect">
                <a:avLst/>
              </a:prstGeom>
              <a:ln w="12700">
                <a:miter lim="400000"/>
              </a:ln>
              <a:scene3d>
                <a:camera prst="isometricLeftDown">
                  <a:rot lat="1800000" lon="3180000" rev="0"/>
                </a:camera>
                <a:lightRig rig="threePt" dir="t"/>
              </a:scene3d>
            </p:spPr>
          </p:pic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6D88ECA9-188C-4967-8EE3-9BC279CD7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-20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759562" y="1683501"/>
                <a:ext cx="3190875" cy="20955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4749D3-BED6-4377-94E5-14A0462A6DFE}"/>
              </a:ext>
            </a:extLst>
          </p:cNvPr>
          <p:cNvGrpSpPr/>
          <p:nvPr/>
        </p:nvGrpSpPr>
        <p:grpSpPr>
          <a:xfrm>
            <a:off x="6389762" y="1835945"/>
            <a:ext cx="2676589" cy="1471609"/>
            <a:chOff x="5815338" y="742764"/>
            <a:chExt cx="3181607" cy="1780647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294971E9-C385-4924-B7C6-ACFA3B5FF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6" b="2841"/>
            <a:stretch/>
          </p:blipFill>
          <p:spPr>
            <a:xfrm>
              <a:off x="7061379" y="1268129"/>
              <a:ext cx="1682165" cy="1255282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0AE8E97-3866-4404-8F32-7A2F37F99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21" r="33158" b="66148"/>
            <a:stretch/>
          </p:blipFill>
          <p:spPr>
            <a:xfrm>
              <a:off x="5815338" y="742764"/>
              <a:ext cx="2339683" cy="525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B0DAB55-943F-4D24-AB50-096FC480D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8667" y="742764"/>
              <a:ext cx="1038278" cy="1038278"/>
            </a:xfrm>
            <a:prstGeom prst="rect">
              <a:avLst/>
            </a:prstGeom>
            <a:effectLst>
              <a:outerShdw blurRad="63500" sx="102000" sy="102000" algn="ctr" rotWithShape="0">
                <a:schemeClr val="bg1">
                  <a:lumMod val="95000"/>
                  <a:alpha val="40000"/>
                </a:schemeClr>
              </a:outerShdw>
            </a:effectLst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FB0CD89-E892-4BDF-B38F-9779D8A9020A}"/>
              </a:ext>
            </a:extLst>
          </p:cNvPr>
          <p:cNvGrpSpPr/>
          <p:nvPr/>
        </p:nvGrpSpPr>
        <p:grpSpPr>
          <a:xfrm>
            <a:off x="4078326" y="742764"/>
            <a:ext cx="1700018" cy="941263"/>
            <a:chOff x="4078326" y="742764"/>
            <a:chExt cx="1700018" cy="941263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A65261EE-A33E-4487-A12C-ED79E4779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78326" y="742764"/>
              <a:ext cx="1473111" cy="941263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296B8C9-C19D-4E63-932A-C33E2B5B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63410" y="898461"/>
              <a:ext cx="314934" cy="314934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C47AC8E-DE34-4B66-8AA8-AA3D5ED31A6B}"/>
              </a:ext>
            </a:extLst>
          </p:cNvPr>
          <p:cNvGrpSpPr/>
          <p:nvPr/>
        </p:nvGrpSpPr>
        <p:grpSpPr>
          <a:xfrm>
            <a:off x="6004167" y="772544"/>
            <a:ext cx="3062184" cy="1012306"/>
            <a:chOff x="376755" y="1838739"/>
            <a:chExt cx="5444924" cy="1800000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9925C662-11DA-4834-9A65-E6CA97813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5" y="1838739"/>
              <a:ext cx="2025000" cy="1800000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1971996C-F62A-4044-8755-F57F62F82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17" y="1838739"/>
              <a:ext cx="2025000" cy="1800000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038F4FE5-69F4-4BAD-AC29-50827508A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679" y="1838739"/>
              <a:ext cx="2025000" cy="1800000"/>
            </a:xfrm>
            <a:prstGeom prst="rect">
              <a:avLst/>
            </a:prstGeom>
          </p:spPr>
        </p:pic>
      </p:grpSp>
      <p:graphicFrame>
        <p:nvGraphicFramePr>
          <p:cNvPr id="39" name="Tabelle 38">
            <a:extLst>
              <a:ext uri="{FF2B5EF4-FFF2-40B4-BE49-F238E27FC236}">
                <a16:creationId xmlns:a16="http://schemas.microsoft.com/office/drawing/2014/main" id="{4C0F9426-EAC1-4BFB-AD1C-D32AE4B25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038267"/>
              </p:ext>
            </p:extLst>
          </p:nvPr>
        </p:nvGraphicFramePr>
        <p:xfrm>
          <a:off x="230187" y="753372"/>
          <a:ext cx="8616816" cy="4087332"/>
        </p:xfrm>
        <a:graphic>
          <a:graphicData uri="http://schemas.openxmlformats.org/drawingml/2006/table">
            <a:tbl>
              <a:tblPr/>
              <a:tblGrid>
                <a:gridCol w="957424">
                  <a:extLst>
                    <a:ext uri="{9D8B030D-6E8A-4147-A177-3AD203B41FA5}">
                      <a16:colId xmlns:a16="http://schemas.microsoft.com/office/drawing/2014/main" val="3465878923"/>
                    </a:ext>
                  </a:extLst>
                </a:gridCol>
                <a:gridCol w="957424">
                  <a:extLst>
                    <a:ext uri="{9D8B030D-6E8A-4147-A177-3AD203B41FA5}">
                      <a16:colId xmlns:a16="http://schemas.microsoft.com/office/drawing/2014/main" val="2530400277"/>
                    </a:ext>
                  </a:extLst>
                </a:gridCol>
                <a:gridCol w="957424">
                  <a:extLst>
                    <a:ext uri="{9D8B030D-6E8A-4147-A177-3AD203B41FA5}">
                      <a16:colId xmlns:a16="http://schemas.microsoft.com/office/drawing/2014/main" val="2445127329"/>
                    </a:ext>
                  </a:extLst>
                </a:gridCol>
                <a:gridCol w="957424">
                  <a:extLst>
                    <a:ext uri="{9D8B030D-6E8A-4147-A177-3AD203B41FA5}">
                      <a16:colId xmlns:a16="http://schemas.microsoft.com/office/drawing/2014/main" val="2191717233"/>
                    </a:ext>
                  </a:extLst>
                </a:gridCol>
                <a:gridCol w="957424">
                  <a:extLst>
                    <a:ext uri="{9D8B030D-6E8A-4147-A177-3AD203B41FA5}">
                      <a16:colId xmlns:a16="http://schemas.microsoft.com/office/drawing/2014/main" val="3662105802"/>
                    </a:ext>
                  </a:extLst>
                </a:gridCol>
                <a:gridCol w="957424">
                  <a:extLst>
                    <a:ext uri="{9D8B030D-6E8A-4147-A177-3AD203B41FA5}">
                      <a16:colId xmlns:a16="http://schemas.microsoft.com/office/drawing/2014/main" val="3424743680"/>
                    </a:ext>
                  </a:extLst>
                </a:gridCol>
                <a:gridCol w="957424">
                  <a:extLst>
                    <a:ext uri="{9D8B030D-6E8A-4147-A177-3AD203B41FA5}">
                      <a16:colId xmlns:a16="http://schemas.microsoft.com/office/drawing/2014/main" val="4010810898"/>
                    </a:ext>
                  </a:extLst>
                </a:gridCol>
                <a:gridCol w="957424">
                  <a:extLst>
                    <a:ext uri="{9D8B030D-6E8A-4147-A177-3AD203B41FA5}">
                      <a16:colId xmlns:a16="http://schemas.microsoft.com/office/drawing/2014/main" val="3494100719"/>
                    </a:ext>
                  </a:extLst>
                </a:gridCol>
                <a:gridCol w="957424">
                  <a:extLst>
                    <a:ext uri="{9D8B030D-6E8A-4147-A177-3AD203B41FA5}">
                      <a16:colId xmlns:a16="http://schemas.microsoft.com/office/drawing/2014/main" val="3559763838"/>
                    </a:ext>
                  </a:extLst>
                </a:gridCol>
              </a:tblGrid>
              <a:tr h="45869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OBSERVATIONS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NN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Volcanic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Ash in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satellite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RTTOV MFASIS: </a:t>
                      </a:r>
                      <a:b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NN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faster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radiative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transfer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calculations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>
                      <a:solidFill>
                        <a:srgbClr val="000000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>
                      <a:solidFill>
                        <a:srgbClr val="000000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>
                      <a:solidFill>
                        <a:srgbClr val="000000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>
                      <a:solidFill>
                        <a:srgbClr val="000000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591384"/>
                  </a:ext>
                </a:extLst>
              </a:tr>
              <a:tr h="36859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automate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stations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NOWCASTING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iCamCloudOps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</a:t>
                      </a:r>
                      <a:b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NN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Cluod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Cams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Dataassimilation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emulators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>
                      <a:solidFill>
                        <a:srgbClr val="000000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390826"/>
                  </a:ext>
                </a:extLst>
              </a:tr>
              <a:tr h="44231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8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AI/ML </a:t>
                      </a:r>
                      <a:r>
                        <a:rPr lang="de-DE" sz="800" b="1" i="0" u="none" strike="noStrike" baseline="0" noProof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Quality Control</a:t>
                      </a:r>
                      <a:endParaRPr lang="en-US"/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Deep Learning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Nowcasting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Thunder Storms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MODELING OF OBSERVATIONS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Bias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Correction</a:t>
                      </a:r>
                      <a:endParaRPr lang="en-US" err="1"/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Conditioned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Parametrisations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>
                      <a:solidFill>
                        <a:srgbClr val="000000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163721"/>
                  </a:ext>
                </a:extLst>
              </a:tr>
              <a:tr h="45869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Satellite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Retrieval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Training Data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volcanic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ash and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clouds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correct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inhomogeneities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radiance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models</a:t>
                      </a:r>
                      <a:endParaRPr lang="en-US" err="1"/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DATEA ASSIMILATION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AICON</a:t>
                      </a:r>
                      <a:b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driven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forcasting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"Research2Operations" AI 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Lightning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probability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CONFILIENCE </a:t>
                      </a:r>
                      <a:b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financial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economics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>
                      <a:solidFill>
                        <a:srgbClr val="000000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105160"/>
                  </a:ext>
                </a:extLst>
              </a:tr>
              <a:tr h="4423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Data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Merging</a:t>
                      </a:r>
                      <a:endParaRPr lang="en-US" err="1"/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Neural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Networks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clouds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satellite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image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estimates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Observations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Bias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AI-Singular-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Vectors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Data Assimilation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NUMERICAL MODELING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Blending &amp;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Calibration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SINFONY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NWC and NWV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Met4Airports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>
                      <a:solidFill>
                        <a:srgbClr val="000000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007347"/>
                  </a:ext>
                </a:extLst>
              </a:tr>
              <a:tr h="376788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Combination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Nowcasting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NWP-Ensembles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technology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Oobject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Detection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Verification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Physics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Parametrisations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POST-PROCESSING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ITMS: AI 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biogenic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CO2-Emissions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>
                      <a:solidFill>
                        <a:srgbClr val="000000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0037402"/>
                  </a:ext>
                </a:extLst>
              </a:tr>
              <a:tr h="458699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>
                      <a:solidFill>
                        <a:srgbClr val="000000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AI-Model-Data-Assimilation-Coupling  f.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Parametrisations</a:t>
                      </a:r>
                    </a:p>
                  </a:txBody>
                  <a:tcPr marL="3888" marR="3888" marT="3888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Readiness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AI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applications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IMACT MODELS</a:t>
                      </a:r>
                      <a:endParaRPr lang="de-D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AI Texts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0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>
                      <a:noFill/>
                    </a:lnR>
                    <a:lnT w="0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406179"/>
                  </a:ext>
                </a:extLst>
              </a:tr>
              <a:tr h="384979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>
                      <a:solidFill>
                        <a:srgbClr val="000000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DEEP RAIN </a:t>
                      </a:r>
                      <a:b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precipitation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estimation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Grids</a:t>
                      </a:r>
                      <a:endParaRPr lang="de-DE" sz="8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lvl="0" algn="l">
                        <a:buNone/>
                      </a:pP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88" marR="3888" marT="3888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CONSULTING</a:t>
                      </a:r>
                      <a:endParaRPr lang="de-DE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genAI</a:t>
                      </a:r>
                      <a:r>
                        <a:rPr lang="de-DE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administrative </a:t>
                      </a:r>
                      <a:r>
                        <a:rPr lang="de-DE" sz="800" b="1" i="0" u="none" strike="noStrike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Processes</a:t>
                      </a:r>
                      <a:endParaRPr lang="de-DE" sz="800" b="1" i="0" u="none" strike="noStrike" err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008258"/>
                  </a:ext>
                </a:extLst>
              </a:tr>
              <a:tr h="368597"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>
                      <a:solidFill>
                        <a:srgbClr val="000000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 Time Series</a:t>
                      </a:r>
                      <a:endParaRPr lang="de-DE" sz="8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88" marR="3888" marT="3888" marB="0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</a:lnT>
                    <a:lnB w="0">
                      <a:noFill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800" b="1" i="0" u="none" strike="noStrike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genAI</a:t>
                      </a:r>
                      <a:r>
                        <a:rPr lang="de-DE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de-DE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Consulting</a:t>
                      </a:r>
                      <a:endParaRPr lang="de-DE" sz="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SUPPORTING APPLICATIONS</a:t>
                      </a:r>
                    </a:p>
                  </a:txBody>
                  <a:tcPr marL="3888" marR="3888" marT="3888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122803"/>
                  </a:ext>
                </a:extLst>
              </a:tr>
              <a:tr h="3276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e-DE" sz="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888" marR="3888" marT="3888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b="1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AI Impact</a:t>
                      </a:r>
                      <a:endParaRPr lang="de-DE" sz="800" b="0" i="0" u="none" strike="noStrike" noProof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888" marR="3888" marT="3888" marB="0" anchor="ctr">
                    <a:lnL w="0">
                      <a:noFill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601173"/>
                  </a:ext>
                </a:extLst>
              </a:tr>
            </a:tbl>
          </a:graphicData>
        </a:graphic>
      </p:graphicFrame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607F250-F65F-49D6-85F3-1DFF0CC320E4}"/>
              </a:ext>
            </a:extLst>
          </p:cNvPr>
          <p:cNvCxnSpPr/>
          <p:nvPr/>
        </p:nvCxnSpPr>
        <p:spPr>
          <a:xfrm>
            <a:off x="1171791" y="775934"/>
            <a:ext cx="7661088" cy="3378434"/>
          </a:xfrm>
          <a:prstGeom prst="straightConnector1">
            <a:avLst/>
          </a:prstGeom>
          <a:noFill/>
          <a:ln w="31750" cap="flat" cmpd="sng" algn="ctr">
            <a:solidFill>
              <a:srgbClr val="000000">
                <a:alpha val="40000"/>
              </a:srgbClr>
            </a:solidFill>
            <a:prstDash val="sysDash"/>
            <a:tailEnd type="triangle" w="lg" len="lg"/>
          </a:ln>
          <a:effectLst/>
        </p:spPr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607F250-F65F-49D6-85F3-1DFF0CC320E4}"/>
              </a:ext>
            </a:extLst>
          </p:cNvPr>
          <p:cNvCxnSpPr/>
          <p:nvPr/>
        </p:nvCxnSpPr>
        <p:spPr>
          <a:xfrm>
            <a:off x="245226" y="1242561"/>
            <a:ext cx="7668901" cy="3271843"/>
          </a:xfrm>
          <a:prstGeom prst="straightConnector1">
            <a:avLst/>
          </a:prstGeom>
          <a:noFill/>
          <a:ln w="31750" cap="flat" cmpd="sng" algn="ctr">
            <a:solidFill>
              <a:srgbClr val="000000">
                <a:alpha val="40000"/>
              </a:srgbClr>
            </a:solidFill>
            <a:prstDash val="sysDash"/>
            <a:tailEnd type="triangle" w="lg" len="lg"/>
          </a:ln>
          <a:effectLst/>
        </p:spPr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F601600D-0C9F-D459-CEF8-BAB30E110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AI all along the value chain</a:t>
            </a:r>
            <a:endParaRPr lang="en-US"/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92C92D92-359E-312C-DD91-7A9F1E0B9513}"/>
              </a:ext>
            </a:extLst>
          </p:cNvPr>
          <p:cNvSpPr txBox="1">
            <a:spLocks/>
          </p:cNvSpPr>
          <p:nvPr/>
        </p:nvSpPr>
        <p:spPr>
          <a:xfrm>
            <a:off x="72684" y="4408418"/>
            <a:ext cx="1876402" cy="428571"/>
          </a:xfrm>
          <a:prstGeom prst="rect">
            <a:avLst/>
          </a:prstGeom>
        </p:spPr>
        <p:txBody>
          <a:bodyPr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000" i="1">
                <a:solidFill>
                  <a:srgbClr val="000000"/>
                </a:solidFill>
              </a:rPr>
              <a:t> (R. Potthast DWD)</a:t>
            </a:r>
          </a:p>
          <a:p>
            <a:pPr marL="0"/>
            <a:endParaRPr lang="en-US" sz="1000" i="1">
              <a:solidFill>
                <a:srgbClr val="000000"/>
              </a:solidFill>
            </a:endParaRP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E50B7FB8-57EB-43A6-8E56-A2C29861381D}"/>
              </a:ext>
            </a:extLst>
          </p:cNvPr>
          <p:cNvSpPr/>
          <p:nvPr/>
        </p:nvSpPr>
        <p:spPr>
          <a:xfrm>
            <a:off x="270060" y="3430374"/>
            <a:ext cx="2340090" cy="8715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400" b="1">
                <a:solidFill>
                  <a:schemeClr val="tx1"/>
                </a:solidFill>
              </a:rPr>
              <a:t>AI </a:t>
            </a:r>
            <a:r>
              <a:rPr lang="de-DE" sz="1400" b="1" err="1">
                <a:solidFill>
                  <a:schemeClr val="tx1"/>
                </a:solidFill>
              </a:rPr>
              <a:t>Applications</a:t>
            </a:r>
            <a:r>
              <a:rPr lang="de-DE" sz="1400" b="1">
                <a:solidFill>
                  <a:schemeClr val="tx1"/>
                </a:solidFill>
              </a:rPr>
              <a:t> </a:t>
            </a:r>
            <a:br>
              <a:rPr lang="de-DE" sz="1400" b="1"/>
            </a:br>
            <a:r>
              <a:rPr lang="de-DE" sz="1400" err="1">
                <a:solidFill>
                  <a:schemeClr val="tx1"/>
                </a:solidFill>
              </a:rPr>
              <a:t>are</a:t>
            </a:r>
            <a:r>
              <a:rPr lang="de-DE" sz="1400">
                <a:solidFill>
                  <a:schemeClr val="tx1"/>
                </a:solidFill>
              </a:rPr>
              <a:t> </a:t>
            </a:r>
            <a:r>
              <a:rPr lang="de-DE" sz="1400" err="1">
                <a:solidFill>
                  <a:schemeClr val="tx1"/>
                </a:solidFill>
              </a:rPr>
              <a:t>being</a:t>
            </a:r>
            <a:r>
              <a:rPr lang="de-DE" sz="1400">
                <a:solidFill>
                  <a:schemeClr val="tx1"/>
                </a:solidFill>
              </a:rPr>
              <a:t> </a:t>
            </a:r>
            <a:r>
              <a:rPr lang="de-DE" sz="1400" err="1">
                <a:solidFill>
                  <a:schemeClr val="tx1"/>
                </a:solidFill>
              </a:rPr>
              <a:t>developed</a:t>
            </a:r>
            <a:r>
              <a:rPr lang="de-DE" sz="1400">
                <a:solidFill>
                  <a:schemeClr val="tx1"/>
                </a:solidFill>
              </a:rPr>
              <a:t> and </a:t>
            </a:r>
            <a:r>
              <a:rPr lang="de-DE" sz="1400" err="1">
                <a:solidFill>
                  <a:schemeClr val="tx1"/>
                </a:solidFill>
              </a:rPr>
              <a:t>used</a:t>
            </a:r>
            <a:r>
              <a:rPr lang="de-DE" sz="1400">
                <a:solidFill>
                  <a:schemeClr val="tx1"/>
                </a:solidFill>
              </a:rPr>
              <a:t> in all </a:t>
            </a:r>
            <a:r>
              <a:rPr lang="de-DE" sz="1400" err="1">
                <a:solidFill>
                  <a:schemeClr val="tx1"/>
                </a:solidFill>
              </a:rPr>
              <a:t>areas</a:t>
            </a:r>
            <a:r>
              <a:rPr lang="de-DE" sz="1400">
                <a:solidFill>
                  <a:schemeClr val="tx1"/>
                </a:solidFill>
              </a:rPr>
              <a:t> </a:t>
            </a:r>
            <a:r>
              <a:rPr lang="de-DE" sz="1400" err="1">
                <a:solidFill>
                  <a:schemeClr val="tx1"/>
                </a:solidFill>
              </a:rPr>
              <a:t>of</a:t>
            </a:r>
            <a:r>
              <a:rPr lang="de-DE" sz="1400">
                <a:solidFill>
                  <a:schemeClr val="tx1"/>
                </a:solidFill>
              </a:rPr>
              <a:t> DWD.</a:t>
            </a:r>
          </a:p>
        </p:txBody>
      </p:sp>
    </p:spTree>
    <p:extLst>
      <p:ext uri="{BB962C8B-B14F-4D97-AF65-F5344CB8AC3E}">
        <p14:creationId xmlns:p14="http://schemas.microsoft.com/office/powerpoint/2010/main" val="28730302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DWD strategy for AI in NWP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34383-F76E-4D89-ADBA-866087839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72000" bIns="3600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Develop an </a:t>
            </a: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NWP model emulator</a:t>
            </a:r>
            <a:r>
              <a:rPr lang="en-US">
                <a:latin typeface="Arial"/>
                <a:cs typeface="Arial"/>
              </a:rPr>
              <a:t> for global and regional forecasts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Faster and more efficient forecast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Larger ensembles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Completely new products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AI/ML competence building</a:t>
            </a:r>
          </a:p>
          <a:p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Continue development of classical NWP model</a:t>
            </a:r>
            <a:r>
              <a:rPr lang="en-US">
                <a:latin typeface="Arial"/>
                <a:cs typeface="Arial"/>
              </a:rPr>
              <a:t> for 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Verification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Reliability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Understanding of physics of the atmosphere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User tailored and established products</a:t>
            </a:r>
          </a:p>
          <a:p>
            <a:r>
              <a:rPr lang="en-US">
                <a:latin typeface="Arial"/>
                <a:cs typeface="Arial"/>
              </a:rPr>
              <a:t>Develop </a:t>
            </a:r>
            <a:r>
              <a:rPr lang="en-US">
                <a:solidFill>
                  <a:srgbClr val="2D4B9B"/>
                </a:solidFill>
                <a:latin typeface="Arial"/>
                <a:cs typeface="Arial"/>
              </a:rPr>
              <a:t>machine learned data assimilation</a:t>
            </a:r>
            <a:r>
              <a:rPr lang="en-US">
                <a:latin typeface="Arial"/>
                <a:cs typeface="Arial"/>
              </a:rPr>
              <a:t> for global and regional, e.g. AI-Var</a:t>
            </a:r>
            <a:endParaRPr lang="en-US"/>
          </a:p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B0034A-593E-4559-8383-9C71AEB83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085" y="1410365"/>
            <a:ext cx="3130049" cy="2332400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13D4A23-8533-4A9C-ACD7-87358E55DA4E}"/>
              </a:ext>
            </a:extLst>
          </p:cNvPr>
          <p:cNvSpPr txBox="1">
            <a:spLocks/>
          </p:cNvSpPr>
          <p:nvPr/>
        </p:nvSpPr>
        <p:spPr>
          <a:xfrm rot="16200000">
            <a:off x="8124323" y="2129652"/>
            <a:ext cx="1876402" cy="428571"/>
          </a:xfrm>
          <a:prstGeom prst="rect">
            <a:avLst/>
          </a:prstGeom>
        </p:spPr>
        <p:txBody>
          <a:bodyPr/>
          <a:lstStyle>
            <a:lvl1pPr marL="352425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5000"/>
              <a:buFontTx/>
              <a:buNone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85000"/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000" i="1">
                <a:solidFill>
                  <a:srgbClr val="000000"/>
                </a:solidFill>
              </a:rPr>
              <a:t> (R. Potthast DWD)</a:t>
            </a:r>
          </a:p>
          <a:p>
            <a:pPr marL="0"/>
            <a:endParaRPr lang="en-US" sz="10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34188F-F420-2C8F-A6EF-CB999C011FAC}"/>
              </a:ext>
            </a:extLst>
          </p:cNvPr>
          <p:cNvSpPr/>
          <p:nvPr/>
        </p:nvSpPr>
        <p:spPr>
          <a:xfrm>
            <a:off x="7173976" y="59331"/>
            <a:ext cx="1831627" cy="556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D9866A-7B17-4AF7-9CF9-FF526464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38" y="156278"/>
            <a:ext cx="8353425" cy="553998"/>
          </a:xfrm>
        </p:spPr>
        <p:txBody>
          <a:bodyPr/>
          <a:lstStyle/>
          <a:p>
            <a:r>
              <a:rPr lang="en-US"/>
              <a:t>EUMETNET </a:t>
            </a:r>
            <a:r>
              <a:rPr lang="en-US" err="1"/>
              <a:t>Programme</a:t>
            </a:r>
            <a:r>
              <a:rPr lang="en-US"/>
              <a:t>: E-AI</a:t>
            </a:r>
            <a:br>
              <a:rPr lang="en-US"/>
            </a:br>
            <a:r>
              <a:rPr lang="en-US" sz="1400">
                <a:ea typeface="+mj-lt"/>
                <a:cs typeface="+mj-lt"/>
              </a:rPr>
              <a:t>Artificial Intelligence and Machine Learning in Weather, Climate and Environmental Applications </a:t>
            </a:r>
            <a:endParaRPr lang="en-US" sz="1400">
              <a:cs typeface="Arial"/>
            </a:endParaRPr>
          </a:p>
        </p:txBody>
      </p:sp>
      <p:pic>
        <p:nvPicPr>
          <p:cNvPr id="3" name="Picture 2" descr="A diagram of a process&#10;&#10;Description automatically generated">
            <a:extLst>
              <a:ext uri="{FF2B5EF4-FFF2-40B4-BE49-F238E27FC236}">
                <a16:creationId xmlns:a16="http://schemas.microsoft.com/office/drawing/2014/main" id="{5B1BB939-4F59-32D7-27BF-57EB22ED8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686" y="1076066"/>
            <a:ext cx="6237775" cy="3201510"/>
          </a:xfrm>
          <a:prstGeom prst="rect">
            <a:avLst/>
          </a:prstGeom>
        </p:spPr>
      </p:pic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747B8AC4-DB16-3D96-736C-63D527B71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138" y="830456"/>
            <a:ext cx="8771862" cy="3551238"/>
          </a:xfrm>
        </p:spPr>
        <p:txBody>
          <a:bodyPr vert="horz" lIns="0" tIns="0" rIns="72000" bIns="36000" rtlCol="0" anchor="t">
            <a:noAutofit/>
          </a:bodyPr>
          <a:lstStyle/>
          <a:p>
            <a:r>
              <a:rPr lang="en-US" err="1">
                <a:latin typeface="Arial"/>
                <a:cs typeface="Arial"/>
              </a:rPr>
              <a:t>Programme</a:t>
            </a:r>
            <a:r>
              <a:rPr lang="en-US">
                <a:latin typeface="Arial"/>
                <a:cs typeface="Arial"/>
              </a:rPr>
              <a:t> Coordinator: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Roland Potthast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Started 2024</a:t>
            </a:r>
          </a:p>
          <a:p>
            <a:r>
              <a:rPr lang="en-US">
                <a:latin typeface="Arial"/>
                <a:cs typeface="Arial"/>
              </a:rPr>
              <a:t>Open Participation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>
                <a:latin typeface="Arial"/>
                <a:cs typeface="Arial"/>
              </a:rPr>
              <a:t>UK </a:t>
            </a:r>
            <a:r>
              <a:rPr lang="en-US" sz="1400" err="1">
                <a:latin typeface="Arial"/>
                <a:cs typeface="Arial"/>
              </a:rPr>
              <a:t>MetOffice</a:t>
            </a:r>
            <a:endParaRPr lang="en-US" sz="14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err="1">
                <a:latin typeface="Arial"/>
                <a:cs typeface="Arial"/>
              </a:rPr>
              <a:t>MeteoSwiss</a:t>
            </a:r>
            <a:endParaRPr lang="en-US" sz="14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>
                <a:latin typeface="Arial"/>
                <a:cs typeface="Arial"/>
              </a:rPr>
              <a:t>Dutch KNMI</a:t>
            </a:r>
            <a:endParaRPr lang="en-US" sz="14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err="1">
                <a:latin typeface="Arial"/>
                <a:cs typeface="Arial"/>
              </a:rPr>
              <a:t>MetNorway</a:t>
            </a:r>
            <a:endParaRPr lang="en-US" sz="1400">
              <a:latin typeface="Arial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>
                <a:latin typeface="Arial"/>
                <a:cs typeface="Arial"/>
              </a:rPr>
              <a:t>DWD</a:t>
            </a:r>
            <a:endParaRPr lang="en-US" sz="14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err="1">
                <a:latin typeface="Arial"/>
                <a:cs typeface="Arial"/>
              </a:rPr>
              <a:t>MeteoFrance</a:t>
            </a:r>
            <a:endParaRPr lang="en-US" sz="1400">
              <a:latin typeface="Arial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>
                <a:latin typeface="Arial"/>
                <a:cs typeface="Arial"/>
              </a:rPr>
              <a:t>EUMETSAT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>
                <a:latin typeface="Arial"/>
                <a:cs typeface="Arial"/>
              </a:rPr>
              <a:t>...</a:t>
            </a:r>
          </a:p>
          <a:p>
            <a:r>
              <a:rPr lang="en-US" sz="1400">
                <a:latin typeface="Arial"/>
                <a:cs typeface="Arial"/>
              </a:rPr>
              <a:t>250 interested individuals</a:t>
            </a:r>
            <a:endParaRPr lang="en-US" sz="1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8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AC466-436F-4884-AE55-238350C5E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338080"/>
            <a:ext cx="8353425" cy="349581"/>
          </a:xfrm>
        </p:spPr>
        <p:txBody>
          <a:bodyPr/>
          <a:lstStyle/>
          <a:p>
            <a:r>
              <a:rPr lang="en-GB"/>
              <a:t>E-AI Workgroups Proposed</a:t>
            </a:r>
            <a:endParaRPr lang="de-DE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68B062F-5756-4DC5-BC94-B7B4CD2413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" y="716891"/>
            <a:ext cx="8856000" cy="4218921"/>
          </a:xfr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WG 1 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Data Readiness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Curation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(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Preparation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, Management, Standards, IPR,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Labeling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) </a:t>
            </a:r>
            <a:endParaRPr lang="en-US" sz="1700">
              <a:latin typeface="Calibri"/>
              <a:cs typeface="Calibri"/>
            </a:endParaRPr>
          </a:p>
          <a:p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WG 2 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LLM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Implementation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LLM Services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endParaRPr lang="nl-NL" sz="1700">
              <a:latin typeface="Calibri"/>
              <a:cs typeface="Calibri"/>
            </a:endParaRPr>
          </a:p>
          <a:p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WG 3 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AI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Operationalization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, Maintenance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QC,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MLOps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endParaRPr lang="nl-NL" sz="1700">
              <a:latin typeface="Calibri"/>
              <a:cs typeface="Calibri"/>
            </a:endParaRPr>
          </a:p>
          <a:p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WG 4 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AI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Sensing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Noval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Observations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(e.g.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Phenomena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Identificationm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, Webcams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Co.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) </a:t>
            </a:r>
            <a:endParaRPr lang="nl-NL" sz="1700">
              <a:latin typeface="Calibri"/>
              <a:cs typeface="Calibri"/>
            </a:endParaRPr>
          </a:p>
          <a:p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WG 5 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AI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based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Infomation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Condensation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Communication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, AI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based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HIW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Warnings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,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Personalization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endParaRPr lang="nl-NL" sz="1700">
              <a:latin typeface="Calibri"/>
              <a:cs typeface="Calibri"/>
            </a:endParaRPr>
          </a:p>
          <a:p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WG 6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Nowcasting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, Obs2Forecast,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Data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Fusion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,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Downscaling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,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PostProcessing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(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together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with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NWC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Programme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PP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Programme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of EUMETNET,) </a:t>
            </a:r>
            <a:endParaRPr lang="nl-NL" sz="1700">
              <a:latin typeface="Calibri"/>
              <a:cs typeface="Calibri"/>
            </a:endParaRPr>
          </a:p>
          <a:p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WG 7 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User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Optimized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Products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and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Impacts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(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e.g.Cross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Border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Aviation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Products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- cross border module EUMETNET),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Personalization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… </a:t>
            </a:r>
            <a:endParaRPr lang="nl-NL" sz="1700">
              <a:latin typeface="Calibri"/>
              <a:cs typeface="Calibri"/>
            </a:endParaRPr>
          </a:p>
          <a:p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WG 8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Ethics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(e.g.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Trustworthiness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of ML-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results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) </a:t>
            </a:r>
            <a:endParaRPr lang="nl-NL" sz="1700">
              <a:latin typeface="Calibri"/>
              <a:cs typeface="Calibri"/>
            </a:endParaRPr>
          </a:p>
          <a:p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WG 9 </a:t>
            </a:r>
            <a:r>
              <a:rPr lang="nl-NL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AI </a:t>
            </a:r>
            <a:r>
              <a:rPr lang="nl-NL" sz="170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Frameworks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 (E-AI-Toolkit, </a:t>
            </a:r>
            <a:r>
              <a:rPr lang="nl-NL" sz="1700" b="0" err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AnemoI</a:t>
            </a:r>
            <a:r>
              <a:rPr lang="nl-NL" sz="1700" b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+mj-lt"/>
                <a:cs typeface="+mj-lt"/>
              </a:rPr>
              <a:t>, etc.)</a:t>
            </a:r>
            <a:r>
              <a:rPr lang="nl-NL" sz="1600" b="0">
                <a:solidFill>
                  <a:srgbClr val="000000"/>
                </a:solidFill>
                <a:highlight>
                  <a:srgbClr val="FFFFFF"/>
                </a:highlight>
                <a:ea typeface="+mj-lt"/>
                <a:cs typeface="+mj-lt"/>
              </a:rPr>
              <a:t>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94255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(16:9)</PresentationFormat>
  <Slides>26</Slides>
  <Notes>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DWD-PowerPoint</vt:lpstr>
      <vt:lpstr>1_DWD-PowerPoint</vt:lpstr>
      <vt:lpstr>2_DWD-PowerPoint</vt:lpstr>
      <vt:lpstr>PowerPoint Presentation</vt:lpstr>
      <vt:lpstr>PowerPoint Presentation</vt:lpstr>
      <vt:lpstr>Fundamental perspective [1]</vt:lpstr>
      <vt:lpstr>ML Glossary</vt:lpstr>
      <vt:lpstr>PowerPoint Presentation</vt:lpstr>
      <vt:lpstr>AI all along the value chain</vt:lpstr>
      <vt:lpstr>General DWD strategy for AI in NWP</vt:lpstr>
      <vt:lpstr>EUMETNET Programme: E-AI Artificial Intelligence and Machine Learning in Weather, Climate and Environmental Applications </vt:lpstr>
      <vt:lpstr>E-AI Workgroups Proposed</vt:lpstr>
      <vt:lpstr>PowerPoint Presentation</vt:lpstr>
      <vt:lpstr>AICON-Graph prototype</vt:lpstr>
      <vt:lpstr>Basic idea of "GraphCast-like" GNNs</vt:lpstr>
      <vt:lpstr>AICON Graph – Prototype</vt:lpstr>
      <vt:lpstr>AICON Graph – Inference example</vt:lpstr>
      <vt:lpstr>PowerPoint Presentation</vt:lpstr>
      <vt:lpstr>Anemoi building blocks</vt:lpstr>
      <vt:lpstr>Anemoi configurations</vt:lpstr>
      <vt:lpstr>AICON – inference example</vt:lpstr>
      <vt:lpstr>ICON-DREAM Reanalysis</vt:lpstr>
      <vt:lpstr>PowerPoint Presentation</vt:lpstr>
      <vt:lpstr>AI-based DA – Learning the DA step</vt:lpstr>
      <vt:lpstr>Paradigm shift in software design</vt:lpstr>
      <vt:lpstr>Wrap-Up</vt:lpstr>
      <vt:lpstr>PowerPoint Presentation</vt:lpstr>
      <vt:lpstr>Other ML Activities</vt:lpstr>
      <vt:lpstr>ICON-DREAM Preliminary evaluation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DWD</dc:creator>
  <cp:revision>159</cp:revision>
  <dcterms:created xsi:type="dcterms:W3CDTF">2020-05-28T07:34:32Z</dcterms:created>
  <dcterms:modified xsi:type="dcterms:W3CDTF">2024-09-02T09:56:57Z</dcterms:modified>
</cp:coreProperties>
</file>