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61" r:id="rId5"/>
    <p:sldMasterId id="2147483773" r:id="rId6"/>
  </p:sldMasterIdLst>
  <p:notesMasterIdLst>
    <p:notesMasterId r:id="rId72"/>
  </p:notesMasterIdLst>
  <p:handoutMasterIdLst>
    <p:handoutMasterId r:id="rId73"/>
  </p:handoutMasterIdLst>
  <p:sldIdLst>
    <p:sldId id="436" r:id="rId7"/>
    <p:sldId id="477" r:id="rId8"/>
    <p:sldId id="435" r:id="rId9"/>
    <p:sldId id="416" r:id="rId10"/>
    <p:sldId id="258" r:id="rId11"/>
    <p:sldId id="425" r:id="rId12"/>
    <p:sldId id="414" r:id="rId13"/>
    <p:sldId id="420" r:id="rId14"/>
    <p:sldId id="421" r:id="rId15"/>
    <p:sldId id="582" r:id="rId16"/>
    <p:sldId id="266" r:id="rId17"/>
    <p:sldId id="263" r:id="rId18"/>
    <p:sldId id="267" r:id="rId19"/>
    <p:sldId id="268" r:id="rId20"/>
    <p:sldId id="583" r:id="rId21"/>
    <p:sldId id="274" r:id="rId22"/>
    <p:sldId id="591" r:id="rId23"/>
    <p:sldId id="275" r:id="rId24"/>
    <p:sldId id="276" r:id="rId25"/>
    <p:sldId id="590" r:id="rId26"/>
    <p:sldId id="571" r:id="rId27"/>
    <p:sldId id="592" r:id="rId28"/>
    <p:sldId id="589" r:id="rId29"/>
    <p:sldId id="587" r:id="rId30"/>
    <p:sldId id="588" r:id="rId31"/>
    <p:sldId id="594" r:id="rId32"/>
    <p:sldId id="595" r:id="rId33"/>
    <p:sldId id="572" r:id="rId34"/>
    <p:sldId id="309" r:id="rId35"/>
    <p:sldId id="573" r:id="rId36"/>
    <p:sldId id="574" r:id="rId37"/>
    <p:sldId id="575" r:id="rId38"/>
    <p:sldId id="576" r:id="rId39"/>
    <p:sldId id="308" r:id="rId40"/>
    <p:sldId id="577" r:id="rId41"/>
    <p:sldId id="270" r:id="rId42"/>
    <p:sldId id="332" r:id="rId43"/>
    <p:sldId id="333" r:id="rId44"/>
    <p:sldId id="334" r:id="rId45"/>
    <p:sldId id="336" r:id="rId46"/>
    <p:sldId id="335" r:id="rId47"/>
    <p:sldId id="329" r:id="rId48"/>
    <p:sldId id="343" r:id="rId49"/>
    <p:sldId id="305" r:id="rId50"/>
    <p:sldId id="310" r:id="rId51"/>
    <p:sldId id="311" r:id="rId52"/>
    <p:sldId id="312" r:id="rId53"/>
    <p:sldId id="306" r:id="rId54"/>
    <p:sldId id="338" r:id="rId55"/>
    <p:sldId id="340" r:id="rId56"/>
    <p:sldId id="339" r:id="rId57"/>
    <p:sldId id="317" r:id="rId58"/>
    <p:sldId id="327" r:id="rId59"/>
    <p:sldId id="330" r:id="rId60"/>
    <p:sldId id="331" r:id="rId61"/>
    <p:sldId id="341" r:id="rId62"/>
    <p:sldId id="314" r:id="rId63"/>
    <p:sldId id="342" r:id="rId64"/>
    <p:sldId id="322" r:id="rId65"/>
    <p:sldId id="337" r:id="rId66"/>
    <p:sldId id="328" r:id="rId67"/>
    <p:sldId id="345" r:id="rId68"/>
    <p:sldId id="346" r:id="rId69"/>
    <p:sldId id="347" r:id="rId70"/>
    <p:sldId id="428" r:id="rId71"/>
  </p:sldIdLst>
  <p:sldSz cx="9144000" cy="5143500" type="screen16x9"/>
  <p:notesSz cx="7315200" cy="96012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 userDrawn="1">
          <p15:clr>
            <a:srgbClr val="A4A3A4"/>
          </p15:clr>
        </p15:guide>
        <p15:guide id="2" pos="2382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1DB"/>
    <a:srgbClr val="FF0000"/>
    <a:srgbClr val="0000FF"/>
    <a:srgbClr val="640000"/>
    <a:srgbClr val="60B4B2"/>
    <a:srgbClr val="08CDE8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4AACA-F20E-F52F-776E-077F3E0B1CC9}" v="7" dt="2022-09-02T07:54:19.430"/>
    <p1510:client id="{BF1D0971-5A5E-669C-2A5B-79D560AE192A}" v="11" dt="2022-09-05T08:16:12.855"/>
    <p1510:client id="{FBDE6030-935F-F87F-4693-F83A8D936B6C}" v="10" dt="2022-09-06T10:51:25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9694" autoAdjust="0"/>
  </p:normalViewPr>
  <p:slideViewPr>
    <p:cSldViewPr snapToGrid="0" showGuides="1">
      <p:cViewPr varScale="1">
        <p:scale>
          <a:sx n="102" d="100"/>
          <a:sy n="102" d="100"/>
        </p:scale>
        <p:origin x="893" y="67"/>
      </p:cViewPr>
      <p:guideLst>
        <p:guide orient="horz" pos="2160"/>
        <p:guide pos="2880"/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2538" y="84"/>
      </p:cViewPr>
      <p:guideLst>
        <p:guide orient="horz" pos="2842"/>
        <p:guide pos="2382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commentAuthors" Target="commentAuthors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performance-hackathon/main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3141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8-4A51-8A44-749C978C8B6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Goal: 20%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2514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7-436B-8F1B-31DB2B049C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performance-hackathon/final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17-436B-8F1B-31DB2B049C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6797880"/>
        <c:axId val="466793616"/>
      </c:barChart>
      <c:catAx>
        <c:axId val="4667978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66793616"/>
        <c:crosses val="autoZero"/>
        <c:auto val="1"/>
        <c:lblAlgn val="ctr"/>
        <c:lblOffset val="100"/>
        <c:noMultiLvlLbl val="1"/>
      </c:catAx>
      <c:valAx>
        <c:axId val="46679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Total time(s)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79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1" y="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1" y="912114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2" y="4560572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040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75afe3e3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75afe3e3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75afe3e3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75afe3e3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5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75afe3e3c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f75afe3e3c_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75afe3e3c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f75afe3e3c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75afe3e3c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f75afe3e3c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13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4a38a4ed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4a38a4edf_0_23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e4a38a4edf_0_236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133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75afe3e3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75afe3e3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211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75afe3e3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75afe3e3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725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75afe3e3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75afe3e3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37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d19f4f80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d19f4f80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assimilation is OK on CPU, because only done 3 times per hour, each time costs about 1 timestep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which is assimilated is sparse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602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4a38a4ed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4a38a4edf_0_23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e4a38a4edf_0_236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9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4a38a4ed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4a38a4edf_0_23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e4a38a4edf_0_236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23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23f02a36a_0_12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a23f02a3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831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23f02a36a_0_18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a23f02a36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23f02a36a_0_24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a23f02a36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23f02a36a_0_30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a23f02a36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23f02a36a_0_3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23f02a36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23f02a36a_0_3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23f02a36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884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23f02a36a_0_42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a23f02a36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d19f4f800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d19f4f800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455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310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98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40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710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244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133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172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266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65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7891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985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a38a4ed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4a38a4edf_0_1363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4a38a4edf_0_1363:notes"/>
          <p:cNvSpPr txBox="1">
            <a:spLocks noGrp="1"/>
          </p:cNvSpPr>
          <p:nvPr>
            <p:ph type="sldNum" idx="12"/>
          </p:nvPr>
        </p:nvSpPr>
        <p:spPr>
          <a:xfrm>
            <a:off x="3979758" y="8843645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244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391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1219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2665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9046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4637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This is where all of </a:t>
            </a:r>
            <a:r>
              <a:rPr lang="en-US" err="1"/>
              <a:t>Meteoswiss</a:t>
            </a:r>
            <a:r>
              <a:rPr lang="en-US"/>
              <a:t> animation budget went. Only this slide.</a:t>
            </a: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6866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This is where all of </a:t>
            </a:r>
            <a:r>
              <a:rPr lang="en-US" err="1"/>
              <a:t>Meteoswiss</a:t>
            </a:r>
            <a:r>
              <a:rPr lang="en-US"/>
              <a:t> animation budget went. Only this slide.</a:t>
            </a: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862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This is where all of </a:t>
            </a:r>
            <a:r>
              <a:rPr lang="en-US" err="1"/>
              <a:t>Meteoswiss</a:t>
            </a:r>
            <a:r>
              <a:rPr lang="en-US"/>
              <a:t> animation budget went. Only this slide.</a:t>
            </a: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93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688f2008e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688f2008e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This is where all of </a:t>
            </a:r>
            <a:r>
              <a:rPr lang="en-US" err="1"/>
              <a:t>Meteoswiss</a:t>
            </a:r>
            <a:r>
              <a:rPr lang="en-US"/>
              <a:t> animation budget went. Only this slide.</a:t>
            </a: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3811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7220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1580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0296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6601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1341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53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2425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3f02a36a_0_6:notes"/>
          <p:cNvSpPr txBox="1">
            <a:spLocks noGrp="1"/>
          </p:cNvSpPr>
          <p:nvPr>
            <p:ph type="body" idx="1"/>
          </p:nvPr>
        </p:nvSpPr>
        <p:spPr>
          <a:xfrm>
            <a:off x="936415" y="4421824"/>
            <a:ext cx="5150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3f02a3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54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6240b65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6240b65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63a984c7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63a984c7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6240b65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6240b65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f63a984c77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f63a984c77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/>
              <a:t>Eidgenössisches Departement des Innern EDI</a:t>
            </a:r>
            <a:br>
              <a:rPr lang="de-CH" sz="800" dirty="0"/>
            </a:br>
            <a:r>
              <a:rPr lang="de-CH" sz="800" b="1" dirty="0"/>
              <a:t>Bundesamt für Meteorologie und Klimatologie </a:t>
            </a:r>
            <a:r>
              <a:rPr lang="de-CH" sz="800" b="1" dirty="0" err="1"/>
              <a:t>MeteoSchweiz</a:t>
            </a:r>
            <a:endParaRPr lang="de-CH" sz="8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8262-1AC6-4FA4-8038-FA1D99908325}" type="datetime1">
              <a:rPr lang="de-DE" smtClean="0"/>
              <a:t>01.09.2024</a:t>
            </a:fld>
            <a:endParaRPr lang="de-DE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F1F0-2724-4E6D-8265-2079DCBA46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2498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8A80-2104-4CED-B877-4A936032D0F0}" type="datetime1">
              <a:rPr lang="de-DE" smtClean="0"/>
              <a:t>01.09.2024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D59D-AEE2-4368-A402-C5EC47BC6A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09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7B2F-D6C5-4494-A183-51A32E6BB9FA}" type="datetime1">
              <a:rPr lang="de-DE" smtClean="0"/>
              <a:t>01.09.2024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46E1-8E2B-4FB0-9F0A-F9E7948F60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819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3675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A11A-4A5F-4DE2-9E52-4BF334AD404E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3853-3FDE-4CAF-AC89-E8CF3A0751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8827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4" y="844153"/>
            <a:ext cx="2058987" cy="36718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9" y="844153"/>
            <a:ext cx="6029325" cy="36718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C841-E65A-4BAE-B3DA-9475624E2582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8B46-52BF-42BA-BC4C-3466E9408A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80485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028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80837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" y="4098934"/>
            <a:ext cx="9072000" cy="10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6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" y="4098934"/>
            <a:ext cx="9072000" cy="10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4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124465"/>
            <a:ext cx="6081933" cy="288530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Statement Arial normal 18. </a:t>
            </a:r>
            <a:r>
              <a:rPr lang="de-CH" dirty="0" err="1"/>
              <a:t>Feugiamet</a:t>
            </a:r>
            <a:r>
              <a:rPr lang="de-CH" dirty="0"/>
              <a:t> ad </a:t>
            </a:r>
            <a:r>
              <a:rPr lang="de-CH" dirty="0" err="1"/>
              <a:t>delisl</a:t>
            </a:r>
            <a:r>
              <a:rPr lang="de-CH" dirty="0"/>
              <a:t> in </a:t>
            </a:r>
            <a:r>
              <a:rPr lang="de-CH" dirty="0" err="1"/>
              <a:t>hent</a:t>
            </a:r>
            <a:r>
              <a:rPr lang="de-CH" dirty="0"/>
              <a:t> ad </a:t>
            </a:r>
            <a:r>
              <a:rPr lang="de-CH" dirty="0" err="1"/>
              <a:t>estion</a:t>
            </a:r>
            <a:r>
              <a:rPr lang="de-CH" dirty="0"/>
              <a:t> </a:t>
            </a:r>
            <a:r>
              <a:rPr lang="de-CH" dirty="0" err="1"/>
              <a:t>hent</a:t>
            </a:r>
            <a:r>
              <a:rPr lang="de-CH" dirty="0"/>
              <a:t> </a:t>
            </a:r>
            <a:r>
              <a:rPr lang="de-CH" dirty="0" err="1"/>
              <a:t>prat</a:t>
            </a:r>
            <a:r>
              <a:rPr lang="de-CH" dirty="0"/>
              <a:t> </a:t>
            </a:r>
            <a:r>
              <a:rPr lang="de-CH" dirty="0" err="1"/>
              <a:t>lortincilit</a:t>
            </a:r>
            <a:r>
              <a:rPr lang="de-CH" dirty="0"/>
              <a:t> </a:t>
            </a:r>
            <a:r>
              <a:rPr lang="de-CH" dirty="0" err="1"/>
              <a:t>utem</a:t>
            </a:r>
            <a:r>
              <a:rPr lang="de-CH" dirty="0"/>
              <a:t> </a:t>
            </a:r>
            <a:r>
              <a:rPr lang="de-CH" dirty="0" err="1"/>
              <a:t>doloreet</a:t>
            </a:r>
            <a:r>
              <a:rPr lang="de-CH" dirty="0"/>
              <a:t> </a:t>
            </a:r>
            <a:r>
              <a:rPr lang="de-CH" dirty="0" err="1"/>
              <a:t>alisis</a:t>
            </a:r>
            <a:r>
              <a:rPr lang="de-CH" dirty="0"/>
              <a:t> </a:t>
            </a:r>
            <a:r>
              <a:rPr lang="de-CH" dirty="0" err="1"/>
              <a:t>auguerc</a:t>
            </a:r>
            <a:r>
              <a:rPr lang="de-CH" dirty="0"/>
              <a:t> </a:t>
            </a:r>
            <a:r>
              <a:rPr lang="de-CH" dirty="0" err="1"/>
              <a:t>iliquatum</a:t>
            </a:r>
            <a:r>
              <a:rPr lang="de-CH" dirty="0"/>
              <a:t> </a:t>
            </a:r>
            <a:r>
              <a:rPr lang="de-CH" dirty="0" err="1"/>
              <a:t>euipsuscilis</a:t>
            </a:r>
            <a:r>
              <a:rPr lang="de-CH" dirty="0"/>
              <a:t> </a:t>
            </a:r>
            <a:r>
              <a:rPr lang="de-CH" dirty="0" err="1"/>
              <a:t>augue</a:t>
            </a:r>
            <a:r>
              <a:rPr lang="de-CH" dirty="0"/>
              <a:t> do </a:t>
            </a:r>
            <a:r>
              <a:rPr lang="de-CH" dirty="0" err="1"/>
              <a:t>consequipis</a:t>
            </a:r>
            <a:r>
              <a:rPr lang="de-CH" dirty="0"/>
              <a:t> </a:t>
            </a:r>
            <a:r>
              <a:rPr lang="de-CH" dirty="0" err="1"/>
              <a:t>nulputpat</a:t>
            </a:r>
            <a:r>
              <a:rPr lang="de-CH" dirty="0"/>
              <a:t> </a:t>
            </a:r>
            <a:r>
              <a:rPr lang="de-CH" dirty="0" err="1"/>
              <a:t>lum</a:t>
            </a:r>
            <a:r>
              <a:rPr lang="de-CH" dirty="0"/>
              <a:t> </a:t>
            </a:r>
            <a:r>
              <a:rPr lang="de-CH" dirty="0" err="1"/>
              <a:t>dolobore</a:t>
            </a:r>
            <a:r>
              <a:rPr lang="de-CH" dirty="0"/>
              <a:t> </a:t>
            </a:r>
            <a:r>
              <a:rPr lang="de-CH" dirty="0" err="1"/>
              <a:t>diodolorem</a:t>
            </a:r>
            <a:r>
              <a:rPr lang="de-CH" dirty="0"/>
              <a:t> </a:t>
            </a:r>
            <a:r>
              <a:rPr lang="de-CH" dirty="0" err="1"/>
              <a:t>nullam</a:t>
            </a:r>
            <a:r>
              <a:rPr lang="de-CH" dirty="0"/>
              <a:t>, </a:t>
            </a:r>
            <a:r>
              <a:rPr lang="de-CH" dirty="0" err="1"/>
              <a:t>susting</a:t>
            </a:r>
            <a:r>
              <a:rPr lang="de-CH" dirty="0"/>
              <a:t> </a:t>
            </a:r>
            <a:r>
              <a:rPr lang="de-CH" dirty="0" err="1"/>
              <a:t>eumsan</a:t>
            </a:r>
            <a:r>
              <a:rPr lang="de-CH" dirty="0"/>
              <a:t> </a:t>
            </a:r>
            <a:r>
              <a:rPr lang="de-CH" dirty="0" err="1"/>
              <a:t>veliquismod</a:t>
            </a:r>
            <a:r>
              <a:rPr lang="de-CH" dirty="0"/>
              <a:t> </a:t>
            </a:r>
            <a:r>
              <a:rPr lang="de-CH" dirty="0" err="1"/>
              <a:t>mincin</a:t>
            </a:r>
            <a:r>
              <a:rPr lang="de-CH" dirty="0"/>
              <a:t> </a:t>
            </a:r>
            <a:r>
              <a:rPr lang="de-CH" dirty="0" err="1"/>
              <a:t>ulluptat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commy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quismodit</a:t>
            </a:r>
            <a:r>
              <a:rPr lang="de-CH" dirty="0"/>
              <a:t> </a:t>
            </a:r>
            <a:r>
              <a:rPr lang="de-CH" dirty="0" err="1"/>
              <a:t>irilit</a:t>
            </a:r>
            <a:r>
              <a:rPr lang="de-CH" dirty="0"/>
              <a:t> </a:t>
            </a:r>
            <a:r>
              <a:rPr lang="de-CH" dirty="0" err="1"/>
              <a:t>incinim</a:t>
            </a:r>
            <a:r>
              <a:rPr lang="de-CH" dirty="0"/>
              <a:t> </a:t>
            </a:r>
            <a:r>
              <a:rPr lang="de-CH" dirty="0" err="1"/>
              <a:t>velisi</a:t>
            </a:r>
            <a:r>
              <a:rPr lang="de-CH" dirty="0"/>
              <a:t> </a:t>
            </a:r>
            <a:r>
              <a:rPr lang="de-CH" dirty="0" err="1"/>
              <a:t>exero</a:t>
            </a:r>
            <a:r>
              <a:rPr lang="de-CH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">
  <p:cSld name="2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1179830" y="1394459"/>
            <a:ext cx="75279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" name="Google Shape;61;p14" descr="Wapp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32" y="316532"/>
            <a:ext cx="2921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143070" y="4613704"/>
            <a:ext cx="1320600" cy="27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228550" y="4527892"/>
            <a:ext cx="1265400" cy="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8446" t="78006" r="10882"/>
          <a:stretch/>
        </p:blipFill>
        <p:spPr>
          <a:xfrm>
            <a:off x="346824" y="4756465"/>
            <a:ext cx="1041960" cy="179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82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97788"/>
            <a:ext cx="7527926" cy="221696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noProof="0" dirty="0"/>
              <a:t>Grundschrift mit Aufzählung, Arial normal, 16 Punkt</a:t>
            </a:r>
          </a:p>
          <a:p>
            <a:pPr lvl="0"/>
            <a:r>
              <a:rPr lang="de-CH" noProof="0" dirty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Grundschrift mit Aufzählung, Arial normal, 16 Punkt</a:t>
            </a:r>
          </a:p>
        </p:txBody>
      </p:sp>
      <p:sp>
        <p:nvSpPr>
          <p:cNvPr id="11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5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30643"/>
            <a:ext cx="7527926" cy="3243649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/>
              <a:t>Grundschrift mit Aufzählung, Arial normal, 16 Punkt</a:t>
            </a:r>
          </a:p>
          <a:p>
            <a:pPr lvl="1"/>
            <a:r>
              <a:rPr lang="de-CH" dirty="0"/>
              <a:t>Ebene zwei, 16 Punkt</a:t>
            </a:r>
          </a:p>
          <a:p>
            <a:pPr lvl="2"/>
            <a:endParaRPr lang="de-CH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5789" y="190901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 bwMode="auto">
          <a:xfrm>
            <a:off x="1237323" y="4644268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331102" y="455776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124042" y="462648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2" name="Bild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2362" y="4668818"/>
            <a:ext cx="115624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237323" y="4644268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331102" y="455776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1124042" y="462648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2362" y="4668818"/>
            <a:ext cx="1156246" cy="144016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" y="254794"/>
            <a:ext cx="669607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225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681038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75"/>
          </a:p>
        </p:txBody>
      </p:sp>
      <p:pic>
        <p:nvPicPr>
          <p:cNvPr id="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7156"/>
            <a:ext cx="2363788" cy="4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1" y="1869282"/>
            <a:ext cx="8207375" cy="1403747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23851" y="3598069"/>
            <a:ext cx="8207375" cy="389335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686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4887000"/>
            <a:ext cx="1511300" cy="15597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7424-DADE-4E42-9E01-07A9D346B121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4887000"/>
            <a:ext cx="3960812" cy="1631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4686-4644-471E-9375-12B57D8E2B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8870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193709"/>
            <a:ext cx="7772400" cy="1021556"/>
          </a:xfrm>
        </p:spPr>
        <p:txBody>
          <a:bodyPr anchor="t"/>
          <a:lstStyle>
            <a:lvl1pPr algn="ctr">
              <a:defRPr sz="3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4887000"/>
            <a:ext cx="1511300" cy="15597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A603-43CA-4CCE-914F-F7E4FCEDC539}" type="datetime1">
              <a:rPr lang="de-DE" smtClean="0"/>
              <a:t>01.09.2024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8000" y="4887000"/>
            <a:ext cx="3960000" cy="162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3396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29928"/>
            <a:ext cx="4038600" cy="3186113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29928"/>
            <a:ext cx="4038600" cy="3186113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4887000"/>
            <a:ext cx="1511300" cy="15597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F832-5858-41F5-ACEE-2B1CB61A83BB}" type="datetime1">
              <a:rPr lang="de-DE" smtClean="0"/>
              <a:t>01.09.2024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8000" y="4887000"/>
            <a:ext cx="3960000" cy="162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7A09-F0C8-410D-9C9F-DB93FB5DC1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404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9687-949E-40E6-BB05-C712D58FD201}" type="datetime1">
              <a:rPr lang="de-DE" smtClean="0"/>
              <a:t>01.09.2024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E847-6A60-4B14-8561-F9D53AAC39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2188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4786313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575"/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0" y="4839891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75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4885135"/>
            <a:ext cx="1511300" cy="1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969A4FC5-B840-486C-A2FB-FE46F16EEC6B}" type="datetime1">
              <a:rPr lang="de-DE" smtClean="0"/>
              <a:t>01.09.2024</a:t>
            </a:fld>
            <a:endParaRPr lang="de-DE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4859338" y="4987528"/>
            <a:ext cx="1511300" cy="1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575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000" y="4887000"/>
            <a:ext cx="3960000" cy="1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r>
              <a:rPr lang="en-US"/>
              <a:t>IMPACT / HPC</a:t>
            </a:r>
            <a:endParaRPr lang="de-DE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4885135"/>
            <a:ext cx="4572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01E819A5-0AE1-4A61-B068-D2F97FEB58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2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844153"/>
            <a:ext cx="82296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9928"/>
            <a:ext cx="822960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4" name="Text Box 42"/>
          <p:cNvSpPr txBox="1">
            <a:spLocks noChangeArrowheads="1"/>
          </p:cNvSpPr>
          <p:nvPr userDrawn="1"/>
        </p:nvSpPr>
        <p:spPr bwMode="auto">
          <a:xfrm>
            <a:off x="1" y="254794"/>
            <a:ext cx="669607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2250" dirty="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1035" name="Line 43"/>
          <p:cNvSpPr>
            <a:spLocks noChangeShapeType="1"/>
          </p:cNvSpPr>
          <p:nvPr userDrawn="1"/>
        </p:nvSpPr>
        <p:spPr bwMode="auto">
          <a:xfrm>
            <a:off x="0" y="681038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75"/>
          </a:p>
        </p:txBody>
      </p:sp>
      <p:pic>
        <p:nvPicPr>
          <p:cNvPr id="103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7156"/>
            <a:ext cx="2363788" cy="4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6" descr="Bundesadler_klein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57750"/>
            <a:ext cx="349250" cy="24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26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86" r:id="rId5"/>
    <p:sldLayoutId id="2147483789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idTools/gt4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github.com/GridTools/gridtool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idTools/gt4py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github.com/GridTools/gridtool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59738"/>
            <a:ext cx="9144000" cy="163831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Update ICON on GPU and status of the gt4py </a:t>
            </a:r>
            <a:r>
              <a:rPr lang="en-US" dirty="0" err="1"/>
              <a:t>dycore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792735"/>
            <a:ext cx="9144000" cy="214417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C. Müller</a:t>
            </a:r>
            <a:r>
              <a:rPr lang="en-US" sz="1600" dirty="0">
                <a:latin typeface="Arial"/>
                <a:cs typeface="Arial"/>
              </a:rPr>
              <a:t>¹, </a:t>
            </a:r>
            <a:r>
              <a:rPr lang="en-US" sz="1600" dirty="0"/>
              <a:t>D. Hupp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 X. Lapillonne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 V. Cherkas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 R. Dietlicher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 F. Gessler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,, M. Röthlin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/>
              <a:t>N. Burgdorfer</a:t>
            </a:r>
            <a:r>
              <a:rPr lang="en-US" sz="1600" dirty="0">
                <a:latin typeface="Arial"/>
                <a:cs typeface="Arial"/>
              </a:rPr>
              <a:t>¹, </a:t>
            </a:r>
            <a:r>
              <a:rPr lang="en-US" sz="1600" dirty="0"/>
              <a:t>M. Stellio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 G. Vollenweider</a:t>
            </a:r>
            <a:r>
              <a:rPr lang="en-US" sz="1600" dirty="0">
                <a:latin typeface="Arial"/>
                <a:cs typeface="Arial"/>
              </a:rPr>
              <a:t>¹,</a:t>
            </a:r>
            <a:r>
              <a:rPr lang="en-US" sz="1600" dirty="0"/>
              <a:t> C. Osuna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  A. Walser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 A. Gopal</a:t>
            </a:r>
            <a:r>
              <a:rPr lang="en-US" sz="1600" baseline="30000" dirty="0"/>
              <a:t>3</a:t>
            </a:r>
            <a:r>
              <a:rPr lang="en-US" sz="1600" dirty="0"/>
              <a:t>, M. Jacob</a:t>
            </a:r>
            <a:r>
              <a:rPr lang="en-US" sz="1600" baseline="30000" dirty="0"/>
              <a:t>4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/>
              <a:t>A. Jocksch</a:t>
            </a:r>
            <a:r>
              <a:rPr lang="en-US" sz="1600" baseline="30000" dirty="0"/>
              <a:t>3</a:t>
            </a:r>
            <a:r>
              <a:rPr lang="en-US" sz="1600" dirty="0"/>
              <a:t>, J. Jucker², R. Meli</a:t>
            </a:r>
            <a:r>
              <a:rPr lang="en-US" sz="1600" baseline="30000" dirty="0"/>
              <a:t>3</a:t>
            </a:r>
            <a:r>
              <a:rPr lang="en-US" sz="1600" dirty="0"/>
              <a:t>, W. Sawyer</a:t>
            </a:r>
            <a:r>
              <a:rPr lang="en-US" sz="1600" baseline="30000" dirty="0"/>
              <a:t>3</a:t>
            </a:r>
            <a:r>
              <a:rPr lang="en-US" sz="1600" dirty="0"/>
              <a:t>, U. Schättler</a:t>
            </a:r>
            <a:r>
              <a:rPr lang="en-US" sz="1600" baseline="30000" dirty="0"/>
              <a:t>4</a:t>
            </a:r>
            <a:r>
              <a:rPr lang="en-US" sz="1600" dirty="0"/>
              <a:t>, D. Alexeev</a:t>
            </a:r>
            <a:r>
              <a:rPr lang="en-US" sz="1600" baseline="30000" dirty="0">
                <a:latin typeface="Arial"/>
                <a:cs typeface="Arial"/>
              </a:rPr>
              <a:t>5</a:t>
            </a:r>
            <a:r>
              <a:rPr lang="en-US" sz="1600" dirty="0"/>
              <a:t>, A. Leuthard</a:t>
            </a:r>
            <a:r>
              <a:rPr lang="en-US" sz="1600" dirty="0">
                <a:latin typeface="Arial"/>
                <a:cs typeface="Arial"/>
              </a:rPr>
              <a:t>¹</a:t>
            </a:r>
            <a:r>
              <a:rPr lang="en-US" sz="1600" dirty="0"/>
              <a:t>,</a:t>
            </a:r>
            <a:endParaRPr lang="en-US" sz="1600" baseline="30000" dirty="0">
              <a:latin typeface="Arial"/>
              <a:cs typeface="Arial"/>
            </a:endParaRPr>
          </a:p>
          <a:p>
            <a:pPr algn="ctr"/>
            <a:r>
              <a:rPr lang="en-US" sz="1600" dirty="0"/>
              <a:t>S. Kellerhals</a:t>
            </a:r>
            <a:r>
              <a:rPr lang="en-US" sz="1600" baseline="30000" dirty="0"/>
              <a:t>3</a:t>
            </a:r>
            <a:r>
              <a:rPr lang="en-US" sz="1600" dirty="0"/>
              <a:t>, N. Farabullini</a:t>
            </a:r>
            <a:r>
              <a:rPr lang="en-US" sz="1600" baseline="30000" dirty="0"/>
              <a:t>3</a:t>
            </a:r>
            <a:r>
              <a:rPr lang="en-US" sz="1600" dirty="0"/>
              <a:t>, M. Luz</a:t>
            </a:r>
            <a:r>
              <a:rPr lang="en-US" sz="1600" baseline="30000" dirty="0"/>
              <a:t>3</a:t>
            </a:r>
            <a:r>
              <a:rPr lang="en-US" sz="1600" dirty="0"/>
              <a:t>, C. Ong</a:t>
            </a:r>
            <a:r>
              <a:rPr lang="en-US" sz="1600" baseline="30000" dirty="0"/>
              <a:t>3</a:t>
            </a:r>
            <a:r>
              <a:rPr lang="en-US" sz="1600" dirty="0"/>
              <a:t>, D. Strasmann</a:t>
            </a:r>
            <a:r>
              <a:rPr lang="en-US" sz="1600" baseline="30000" dirty="0"/>
              <a:t>3</a:t>
            </a:r>
            <a:r>
              <a:rPr lang="en-US" sz="1600" dirty="0"/>
              <a:t> , P. Kumar</a:t>
            </a:r>
            <a:r>
              <a:rPr lang="en-US" sz="1600" baseline="30000" dirty="0"/>
              <a:t>3</a:t>
            </a:r>
            <a:endParaRPr lang="en-US" sz="1600" b="1" baseline="30000" dirty="0">
              <a:latin typeface="Arial"/>
              <a:cs typeface="Arial"/>
            </a:endParaRPr>
          </a:p>
          <a:p>
            <a:pPr algn="ctr"/>
            <a:endParaRPr lang="en-US" sz="1600" baseline="30000" dirty="0">
              <a:latin typeface="Arial"/>
              <a:cs typeface="Arial"/>
            </a:endParaRPr>
          </a:p>
          <a:p>
            <a:pPr algn="ctr"/>
            <a:endParaRPr lang="en-US" sz="1600" baseline="30000" dirty="0">
              <a:latin typeface="Arial"/>
              <a:cs typeface="Arial"/>
            </a:endParaRPr>
          </a:p>
          <a:p>
            <a:pPr algn="ctr"/>
            <a:r>
              <a:rPr lang="en-US" sz="1600" dirty="0"/>
              <a:t>¹MeteoSwiss, ²C2SM, </a:t>
            </a:r>
            <a:r>
              <a:rPr lang="en-US" sz="1600" baseline="30000" dirty="0"/>
              <a:t>3</a:t>
            </a:r>
            <a:r>
              <a:rPr lang="en-US" sz="1600" dirty="0"/>
              <a:t>CSCS, </a:t>
            </a:r>
            <a:r>
              <a:rPr lang="en-US" sz="1600" baseline="30000" dirty="0"/>
              <a:t>4</a:t>
            </a:r>
            <a:r>
              <a:rPr lang="en-US" sz="1600" dirty="0"/>
              <a:t>DWD, </a:t>
            </a:r>
            <a:r>
              <a:rPr lang="en-US" sz="1600" baseline="30000" dirty="0"/>
              <a:t>5</a:t>
            </a:r>
            <a:r>
              <a:rPr lang="en-US" sz="1600" dirty="0"/>
              <a:t>Nvidia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07.03.2024, ICCARUS 2024 </a:t>
            </a:r>
            <a:r>
              <a:rPr lang="en-150" sz="1600" dirty="0"/>
              <a:t>–</a:t>
            </a:r>
            <a:r>
              <a:rPr lang="en-US" sz="1600" dirty="0"/>
              <a:t> Model Development</a:t>
            </a:r>
          </a:p>
        </p:txBody>
      </p:sp>
    </p:spTree>
    <p:extLst>
      <p:ext uri="{BB962C8B-B14F-4D97-AF65-F5344CB8AC3E}">
        <p14:creationId xmlns:p14="http://schemas.microsoft.com/office/powerpoint/2010/main" val="34926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3800" y="184050"/>
            <a:ext cx="7516008" cy="531062"/>
          </a:xfrm>
        </p:spPr>
        <p:txBody>
          <a:bodyPr/>
          <a:lstStyle/>
          <a:p>
            <a:r>
              <a:rPr lang="de-CH" dirty="0"/>
              <a:t>ICON-CH1, 33h on 8 GPUs/2 </a:t>
            </a:r>
            <a:r>
              <a:rPr lang="de-CH" dirty="0" err="1"/>
              <a:t>nodes</a:t>
            </a: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C5BF857-A784-4290-86F8-2DFC6B7FC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789022"/>
              </p:ext>
            </p:extLst>
          </p:nvPr>
        </p:nvGraphicFramePr>
        <p:xfrm>
          <a:off x="801975" y="844833"/>
          <a:ext cx="7751008" cy="402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Google Shape;127;p23">
            <a:extLst>
              <a:ext uri="{FF2B5EF4-FFF2-40B4-BE49-F238E27FC236}">
                <a16:creationId xmlns:a16="http://schemas.microsoft.com/office/drawing/2014/main" id="{FDA78F9B-40D9-471D-BFA8-D8C268923D19}"/>
              </a:ext>
            </a:extLst>
          </p:cNvPr>
          <p:cNvCxnSpPr>
            <a:cxnSpLocks/>
          </p:cNvCxnSpPr>
          <p:nvPr/>
        </p:nvCxnSpPr>
        <p:spPr>
          <a:xfrm>
            <a:off x="3312826" y="1239749"/>
            <a:ext cx="1364105" cy="62652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" name="Google Shape;128;p23">
            <a:extLst>
              <a:ext uri="{FF2B5EF4-FFF2-40B4-BE49-F238E27FC236}">
                <a16:creationId xmlns:a16="http://schemas.microsoft.com/office/drawing/2014/main" id="{64C6FD06-85FC-4255-A850-497678BCA547}"/>
              </a:ext>
            </a:extLst>
          </p:cNvPr>
          <p:cNvSpPr txBox="1"/>
          <p:nvPr/>
        </p:nvSpPr>
        <p:spPr>
          <a:xfrm>
            <a:off x="4170825" y="1151937"/>
            <a:ext cx="195659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 dirty="0">
                <a:solidFill>
                  <a:schemeClr val="dk2"/>
                </a:solidFill>
              </a:rPr>
              <a:t>22.4% reduction</a:t>
            </a:r>
            <a:endParaRPr sz="1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4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8CPUs vs 8GPUs comparison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175" y="893710"/>
            <a:ext cx="7197757" cy="394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5849075" y="4014575"/>
            <a:ext cx="311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2"/>
                </a:solidFill>
              </a:rPr>
              <a:t>⚠ CPU without OpenMP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800">
                <a:solidFill>
                  <a:schemeClr val="dk2"/>
                </a:solidFill>
              </a:rPr>
              <a:t>⚠ CPU without optimizations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The worst offenders</a:t>
            </a:r>
            <a:endParaRPr dirty="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" name="Google Shape;119;p22"/>
          <p:cNvGraphicFramePr/>
          <p:nvPr/>
        </p:nvGraphicFramePr>
        <p:xfrm>
          <a:off x="2307175" y="1046100"/>
          <a:ext cx="2067700" cy="40230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/>
                        <a:t>Actual Gain (s)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3.29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nwp_turbulence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2.66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nwp_turbdiff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5.86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physics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1.38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nwp_radiation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1.26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adv_vert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1.27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adv_vflx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0.06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wrt_output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0.36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cloud_cover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0.48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satad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0.21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diagnose_pres_temp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0" name="Google Shape;120;p22"/>
          <p:cNvGraphicFramePr/>
          <p:nvPr/>
        </p:nvGraphicFramePr>
        <p:xfrm>
          <a:off x="266325" y="1020525"/>
          <a:ext cx="1976950" cy="4044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/>
                        <a:t>Potential Gain (s)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7.36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nwp_turbulence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4.19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nwp_turbdiff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2.31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physics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1.89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nwp_radiation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1.21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adv_vert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1.07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adv_vflx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0.71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wrt_output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0.40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cloud_cover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0.40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satad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0.37 </a:t>
                      </a:r>
                      <a:r>
                        <a:rPr lang="de" sz="1200">
                          <a:solidFill>
                            <a:schemeClr val="dk1"/>
                          </a:solidFill>
                        </a:rPr>
                        <a:t>diagnose_pres_temp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Where we ended up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3" y="893700"/>
            <a:ext cx="9109475" cy="412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6"/>
          <p:cNvCxnSpPr/>
          <p:nvPr/>
        </p:nvCxnSpPr>
        <p:spPr>
          <a:xfrm>
            <a:off x="7810950" y="1784475"/>
            <a:ext cx="6300" cy="8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26"/>
          <p:cNvSpPr txBox="1"/>
          <p:nvPr/>
        </p:nvSpPr>
        <p:spPr>
          <a:xfrm>
            <a:off x="6143100" y="1420175"/>
            <a:ext cx="300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2"/>
                </a:solidFill>
              </a:rPr>
              <a:t>performance hackathon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1179825" y="1394447"/>
            <a:ext cx="7527900" cy="324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9250" indent="-285750">
              <a:buSzPts val="2600"/>
            </a:pPr>
            <a:r>
              <a:rPr lang="de" sz="1800" dirty="0"/>
              <a:t>6.8% Changing compiler options: -O2 -Mstack_arrays (Sergey)</a:t>
            </a:r>
          </a:p>
          <a:p>
            <a:pPr marL="349250" indent="-285750">
              <a:buSzPts val="2600"/>
            </a:pPr>
            <a:r>
              <a:rPr lang="en-US" sz="1800" dirty="0"/>
              <a:t>~5% CUDA graphs in terra and </a:t>
            </a:r>
            <a:r>
              <a:rPr lang="en-US" sz="1800" dirty="0" err="1"/>
              <a:t>turbtrans</a:t>
            </a:r>
            <a:r>
              <a:rPr lang="en-US" sz="1800" dirty="0"/>
              <a:t> (Dmitry)</a:t>
            </a:r>
          </a:p>
          <a:p>
            <a:pPr marL="806450" lvl="1" indent="-285750"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~9% without -O2 -</a:t>
            </a:r>
            <a:r>
              <a:rPr lang="en-US" sz="1800" dirty="0" err="1"/>
              <a:t>Mstack_arrays</a:t>
            </a:r>
            <a:endParaRPr sz="1800" dirty="0"/>
          </a:p>
          <a:p>
            <a:pPr marL="63500" indent="0">
              <a:spcBef>
                <a:spcPts val="0"/>
              </a:spcBef>
              <a:buSzPts val="2600"/>
              <a:buNone/>
            </a:pPr>
            <a:endParaRPr lang="de" sz="1800" dirty="0"/>
          </a:p>
          <a:p>
            <a:pPr marL="349250" indent="-285750">
              <a:spcBef>
                <a:spcPts val="0"/>
              </a:spcBef>
              <a:buSzPts val="2600"/>
            </a:pPr>
            <a:r>
              <a:rPr lang="de" sz="1800" dirty="0"/>
              <a:t>2.8% Optimizations in turbulence</a:t>
            </a:r>
            <a:endParaRPr sz="1800" dirty="0"/>
          </a:p>
          <a:p>
            <a:pPr marL="349250" indent="-285750">
              <a:spcBef>
                <a:spcPts val="0"/>
              </a:spcBef>
              <a:buSzPts val="2600"/>
            </a:pPr>
            <a:r>
              <a:rPr lang="de" sz="1800" dirty="0"/>
              <a:t>1.5% Improved rank-node association</a:t>
            </a:r>
            <a:endParaRPr sz="1800" dirty="0"/>
          </a:p>
          <a:p>
            <a:pPr marL="349250" indent="-285750">
              <a:spcBef>
                <a:spcPts val="0"/>
              </a:spcBef>
              <a:buSzPts val="2600"/>
            </a:pPr>
            <a:r>
              <a:rPr lang="de" sz="1800" dirty="0"/>
              <a:t>1.4% Hardcoded nproma</a:t>
            </a:r>
            <a:endParaRPr sz="1800" dirty="0"/>
          </a:p>
          <a:p>
            <a:pPr marL="349250" indent="-285750">
              <a:spcBef>
                <a:spcPts val="0"/>
              </a:spcBef>
              <a:buSzPts val="2600"/>
            </a:pPr>
            <a:r>
              <a:rPr lang="de" sz="1800" dirty="0"/>
              <a:t>1.2% Optimizations in ecRad (-55.7% radiation timer)</a:t>
            </a:r>
          </a:p>
          <a:p>
            <a:pPr marL="349250" indent="-285750">
              <a:spcBef>
                <a:spcPts val="0"/>
              </a:spcBef>
              <a:buSzPts val="2600"/>
            </a:pPr>
            <a:r>
              <a:rPr lang="de" sz="1800" dirty="0"/>
              <a:t>1.0% Vertical Advection</a:t>
            </a:r>
          </a:p>
          <a:p>
            <a:pPr marL="349250" indent="-285750">
              <a:spcBef>
                <a:spcPts val="0"/>
              </a:spcBef>
              <a:buSzPts val="2600"/>
            </a:pPr>
            <a:r>
              <a:rPr lang="de" sz="1800" dirty="0"/>
              <a:t>…</a:t>
            </a:r>
            <a:endParaRPr sz="1800" dirty="0"/>
          </a:p>
        </p:txBody>
      </p:sp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List of performance improvements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4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ecRad improvement: using TILE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50"/>
          </a:p>
        </p:txBody>
      </p:sp>
      <p:sp>
        <p:nvSpPr>
          <p:cNvPr id="463" name="Google Shape;463;p44"/>
          <p:cNvSpPr txBox="1"/>
          <p:nvPr/>
        </p:nvSpPr>
        <p:spPr>
          <a:xfrm>
            <a:off x="5318625" y="893700"/>
            <a:ext cx="34521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ASYNC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(1)</a:t>
            </a:r>
            <a:endParaRPr sz="1050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LOOP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GANG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VECTOR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 b="1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TILE</a:t>
            </a:r>
            <a:r>
              <a:rPr lang="de" sz="105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(2, </a:t>
            </a:r>
            <a:r>
              <a:rPr lang="de" sz="1050" b="1">
                <a:solidFill>
                  <a:srgbClr val="CD313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64</a:t>
            </a:r>
            <a:r>
              <a:rPr lang="de" sz="105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de" sz="1050" b="1">
                <a:solidFill>
                  <a:srgbClr val="CD313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de" sz="105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50" b="1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JLEV = </a:t>
            </a:r>
            <a:r>
              <a:rPr lang="de" sz="1050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KLEV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!cdir unroll=4</a:t>
            </a:r>
            <a:endParaRPr sz="1050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JI = </a:t>
            </a:r>
            <a:r>
              <a:rPr lang="de" sz="1050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JPGPT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JLON = KIDIA, KFDIA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POD(JI,JLEV,JLON) = ZTAU(JLON,JI,JLEV)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 PARALLEL</a:t>
            </a:r>
            <a:endParaRPr sz="1050">
              <a:solidFill>
                <a:srgbClr val="811F3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4" name="Google Shape;464;p44"/>
          <p:cNvSpPr txBox="1"/>
          <p:nvPr/>
        </p:nvSpPr>
        <p:spPr>
          <a:xfrm>
            <a:off x="1186175" y="893700"/>
            <a:ext cx="36339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ASYNC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(1)</a:t>
            </a:r>
            <a:endParaRPr sz="1050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LOOP</a:t>
            </a: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 b="1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COLLAPSE</a:t>
            </a:r>
            <a:r>
              <a:rPr lang="de" sz="105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de" sz="1050" b="1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de" sz="105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50" b="1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JLEV = </a:t>
            </a:r>
            <a:r>
              <a:rPr lang="de" sz="1050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KLEV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!cdir unroll=4</a:t>
            </a:r>
            <a:endParaRPr sz="1050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JI = </a:t>
            </a:r>
            <a:r>
              <a:rPr lang="de" sz="1050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JPGPT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JLON = KIDIA, KFDIA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POD(JI,JLEV,JLON) = ZTAU(JLON,JI,JLEV)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 PARALLEL</a:t>
            </a:r>
            <a:endParaRPr sz="1050">
              <a:solidFill>
                <a:srgbClr val="811F3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5" name="Google Shape;465;p44"/>
          <p:cNvSpPr txBox="1"/>
          <p:nvPr/>
        </p:nvSpPr>
        <p:spPr>
          <a:xfrm>
            <a:off x="2297975" y="3846325"/>
            <a:ext cx="5292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de" sz="1800">
                <a:solidFill>
                  <a:schemeClr val="dk2"/>
                </a:solidFill>
              </a:rPr>
              <a:t>kernel with 2nd longest duration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de" sz="1800">
                <a:solidFill>
                  <a:schemeClr val="dk2"/>
                </a:solidFill>
              </a:rPr>
              <a:t>19ms → 2.5ms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de" sz="1800">
                <a:solidFill>
                  <a:schemeClr val="dk2"/>
                </a:solidFill>
              </a:rPr>
              <a:t>for multiple kernels: -1.2% (-55.7% radiation)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466" name="Google Shape;466;p44"/>
          <p:cNvCxnSpPr/>
          <p:nvPr/>
        </p:nvCxnSpPr>
        <p:spPr>
          <a:xfrm>
            <a:off x="2985350" y="1297700"/>
            <a:ext cx="242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GPU optimizations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50" dirty="0"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1179825" y="1000300"/>
            <a:ext cx="7527900" cy="44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de" sz="1800" dirty="0"/>
              <a:t>Parallelism in ICON</a:t>
            </a:r>
          </a:p>
          <a:p>
            <a:pPr lvl="1" indent="-342900">
              <a:buSzPts val="1800"/>
              <a:buChar char="•"/>
            </a:pPr>
            <a:r>
              <a:rPr lang="en-US" sz="1800" dirty="0"/>
              <a:t>I</a:t>
            </a:r>
            <a:r>
              <a:rPr lang="de" sz="1800" dirty="0"/>
              <a:t>nner 80 x 100‘000</a:t>
            </a:r>
          </a:p>
          <a:p>
            <a:pPr lvl="1" indent="-342900">
              <a:buSzPts val="1800"/>
              <a:buChar char="•"/>
            </a:pPr>
            <a:r>
              <a:rPr lang="en-US" sz="1800" dirty="0"/>
              <a:t>H</a:t>
            </a:r>
            <a:r>
              <a:rPr lang="de" sz="1800" dirty="0"/>
              <a:t>alo 80 x 1‘000</a:t>
            </a:r>
          </a:p>
          <a:p>
            <a:pPr marL="114300" lvl="0" indent="0" algn="l" rtl="0">
              <a:spcBef>
                <a:spcPts val="320"/>
              </a:spcBef>
              <a:spcAft>
                <a:spcPts val="0"/>
              </a:spcAft>
              <a:buSzPts val="1800"/>
              <a:buNone/>
            </a:pPr>
            <a:endParaRPr lang="de" sz="1800" dirty="0"/>
          </a:p>
          <a:p>
            <a:pPr marL="114300" lvl="0" indent="0" algn="l" rtl="0">
              <a:spcBef>
                <a:spcPts val="320"/>
              </a:spcBef>
              <a:spcAft>
                <a:spcPts val="0"/>
              </a:spcAft>
              <a:buSzPts val="1800"/>
              <a:buNone/>
            </a:pPr>
            <a:endParaRPr lang="de" sz="1800" dirty="0"/>
          </a:p>
        </p:txBody>
      </p:sp>
      <p:sp>
        <p:nvSpPr>
          <p:cNvPr id="4" name="Google Shape;187;p32">
            <a:extLst>
              <a:ext uri="{FF2B5EF4-FFF2-40B4-BE49-F238E27FC236}">
                <a16:creationId xmlns:a16="http://schemas.microsoft.com/office/drawing/2014/main" id="{4E6AD002-C69D-415B-93C1-062B5119D23D}"/>
              </a:ext>
            </a:extLst>
          </p:cNvPr>
          <p:cNvSpPr txBox="1"/>
          <p:nvPr/>
        </p:nvSpPr>
        <p:spPr>
          <a:xfrm>
            <a:off x="4505720" y="730478"/>
            <a:ext cx="34521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ASYNC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(1)</a:t>
            </a:r>
            <a:endParaRPr sz="1050" dirty="0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LOOP </a:t>
            </a:r>
            <a:r>
              <a:rPr lang="de" sz="1050" dirty="0">
                <a:solidFill>
                  <a:srgbClr val="811F3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GANG</a:t>
            </a:r>
            <a:r>
              <a:rPr lang="de" sz="1050" dirty="0">
                <a:solidFill>
                  <a:srgbClr val="0080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 dirty="0">
                <a:solidFill>
                  <a:srgbClr val="811F3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VECTOR </a:t>
            </a:r>
            <a:r>
              <a:rPr lang="de" sz="1050" b="1" dirty="0">
                <a:solidFill>
                  <a:srgbClr val="811F3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COLLAPSE(2)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50" b="1" dirty="0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jk = </a:t>
            </a:r>
            <a:r>
              <a:rPr lang="de" sz="1050" dirty="0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nlev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de" sz="1050" dirty="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jc= </a:t>
            </a:r>
            <a:r>
              <a:rPr lang="de" sz="1050" dirty="0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i_startidx</a:t>
            </a: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i_endidx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z_rth_pr(jc,jk,1,1) = 0._vp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chemeClr val="dk1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z_rth_pr(jc,jk,1,2) = 0._vp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de" sz="1050" dirty="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 dirty="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 dirty="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 PARALLEL</a:t>
            </a:r>
            <a:endParaRPr sz="1050" dirty="0">
              <a:solidFill>
                <a:srgbClr val="811F3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GPU optimizations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50" dirty="0"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1179825" y="1000300"/>
            <a:ext cx="7527900" cy="44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de" sz="1800" dirty="0"/>
              <a:t>Parallelism in ICON</a:t>
            </a:r>
          </a:p>
          <a:p>
            <a:pPr lvl="1" indent="-342900">
              <a:buSzPts val="1800"/>
              <a:buChar char="•"/>
            </a:pPr>
            <a:r>
              <a:rPr lang="en-US" sz="1800" dirty="0"/>
              <a:t>I</a:t>
            </a:r>
            <a:r>
              <a:rPr lang="de" sz="1800" dirty="0"/>
              <a:t>nner 80 x 100‘000</a:t>
            </a:r>
          </a:p>
          <a:p>
            <a:pPr lvl="1" indent="-342900">
              <a:buSzPts val="1800"/>
              <a:buChar char="•"/>
            </a:pPr>
            <a:r>
              <a:rPr lang="en-US" sz="1800" dirty="0"/>
              <a:t>H</a:t>
            </a:r>
            <a:r>
              <a:rPr lang="de" sz="1800" dirty="0"/>
              <a:t>alo 80 x 1‘000</a:t>
            </a:r>
          </a:p>
          <a:p>
            <a:pPr marL="114300" lvl="0" indent="0" algn="l" rtl="0">
              <a:spcBef>
                <a:spcPts val="320"/>
              </a:spcBef>
              <a:spcAft>
                <a:spcPts val="0"/>
              </a:spcAft>
              <a:buSzPts val="1800"/>
              <a:buNone/>
            </a:pPr>
            <a:endParaRPr lang="de" sz="1800" dirty="0"/>
          </a:p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endParaRPr lang="de" sz="1800" dirty="0"/>
          </a:p>
          <a:p>
            <a:pPr marL="400050" indent="-285750">
              <a:buSzPts val="1800"/>
            </a:pPr>
            <a:r>
              <a:rPr lang="de" sz="1800" dirty="0"/>
              <a:t>Parts of ICON that do not</a:t>
            </a:r>
            <a:br>
              <a:rPr lang="de" sz="1800" dirty="0"/>
            </a:br>
            <a:r>
              <a:rPr lang="de" sz="1800" dirty="0"/>
              <a:t>have horizontal + vertical parallelism?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de" sz="1800" dirty="0"/>
              <a:t>Example: Surface model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de" sz="1800" dirty="0"/>
              <a:t>Parallel work = num_cells on ground level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de" sz="1800" dirty="0"/>
              <a:t>Divided into ground types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de" sz="1800" dirty="0"/>
              <a:t>Cannot parallelize over soil types without restructuring</a:t>
            </a:r>
            <a:endParaRPr sz="1800" dirty="0"/>
          </a:p>
        </p:txBody>
      </p:sp>
      <p:sp>
        <p:nvSpPr>
          <p:cNvPr id="4" name="Google Shape;187;p32">
            <a:extLst>
              <a:ext uri="{FF2B5EF4-FFF2-40B4-BE49-F238E27FC236}">
                <a16:creationId xmlns:a16="http://schemas.microsoft.com/office/drawing/2014/main" id="{4E6AD002-C69D-415B-93C1-062B5119D23D}"/>
              </a:ext>
            </a:extLst>
          </p:cNvPr>
          <p:cNvSpPr txBox="1"/>
          <p:nvPr/>
        </p:nvSpPr>
        <p:spPr>
          <a:xfrm>
            <a:off x="4505720" y="730478"/>
            <a:ext cx="34521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ASYNC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(1)</a:t>
            </a:r>
            <a:endParaRPr sz="1050" dirty="0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LOOP </a:t>
            </a:r>
            <a:r>
              <a:rPr lang="de" sz="1050" dirty="0">
                <a:solidFill>
                  <a:srgbClr val="811F3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GANG</a:t>
            </a:r>
            <a:r>
              <a:rPr lang="de" sz="1050" dirty="0">
                <a:solidFill>
                  <a:srgbClr val="0080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" sz="1050" dirty="0">
                <a:solidFill>
                  <a:srgbClr val="811F3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VECTOR </a:t>
            </a:r>
            <a:r>
              <a:rPr lang="de" sz="1050" b="1" dirty="0">
                <a:solidFill>
                  <a:srgbClr val="811F3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COLLAPSE(2)</a:t>
            </a: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50" b="1" dirty="0">
              <a:solidFill>
                <a:srgbClr val="008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jk = </a:t>
            </a:r>
            <a:r>
              <a:rPr lang="de" sz="1050" dirty="0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nlev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de" sz="1050" dirty="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</a:t>
            </a: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jc= </a:t>
            </a:r>
            <a:r>
              <a:rPr lang="de" sz="1050" dirty="0">
                <a:solidFill>
                  <a:srgbClr val="098658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i_startidx</a:t>
            </a: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i_endidx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z_rth_pr(jc,jk,1,1) = 0._vp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chemeClr val="dk1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z_rth_pr(jc,jk,1,2) = 0._vp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de" sz="1050" dirty="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 dirty="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ENDDO</a:t>
            </a:r>
            <a:endParaRPr sz="1050" dirty="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!$ACC </a:t>
            </a:r>
            <a:r>
              <a:rPr lang="de" sz="1050" dirty="0">
                <a:solidFill>
                  <a:srgbClr val="811F3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END PARALLEL</a:t>
            </a:r>
            <a:endParaRPr sz="1050" dirty="0">
              <a:solidFill>
                <a:srgbClr val="811F3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6273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GPU optimizations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50"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1179825" y="1000300"/>
            <a:ext cx="7527900" cy="36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Try using CUDA streams!</a:t>
            </a:r>
            <a:endParaRPr sz="1800"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25" y="959151"/>
            <a:ext cx="8437651" cy="28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GPU optimizations - CUDA streams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50"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1179825" y="1000300"/>
            <a:ext cx="7527900" cy="36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Parts of ICON that do not have horizontal + vertical parallelism?</a:t>
            </a: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Terra: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de" sz="1800"/>
              <a:t>Parallel work = num_cells on ground level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de" sz="1800"/>
              <a:t>Divided into soil types</a:t>
            </a:r>
            <a:endParaRPr sz="1800"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75" y="980599"/>
            <a:ext cx="8398800" cy="294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BD8C66-7E64-432E-A5F0-04B668FD7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16378" r="18972" b="7892"/>
          <a:stretch/>
        </p:blipFill>
        <p:spPr>
          <a:xfrm>
            <a:off x="2929400" y="1271830"/>
            <a:ext cx="5017857" cy="3305906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224" y="186446"/>
            <a:ext cx="7797014" cy="707864"/>
          </a:xfrm>
        </p:spPr>
        <p:txBody>
          <a:bodyPr/>
          <a:lstStyle/>
          <a:p>
            <a:r>
              <a:rPr lang="en-US" dirty="0"/>
              <a:t>GLORI-A Configuration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4D6E24-24E7-4D5E-855A-65BEF26B8CF3}"/>
              </a:ext>
            </a:extLst>
          </p:cNvPr>
          <p:cNvGrpSpPr/>
          <p:nvPr/>
        </p:nvGrpSpPr>
        <p:grpSpPr>
          <a:xfrm>
            <a:off x="3435263" y="1498473"/>
            <a:ext cx="3979287" cy="2854821"/>
            <a:chOff x="3434912" y="1498936"/>
            <a:chExt cx="3980515" cy="2855702"/>
          </a:xfrm>
        </p:grpSpPr>
        <p:sp>
          <p:nvSpPr>
            <p:cNvPr id="7" name="Textfeld 8">
              <a:extLst>
                <a:ext uri="{FF2B5EF4-FFF2-40B4-BE49-F238E27FC236}">
                  <a16:creationId xmlns:a16="http://schemas.microsoft.com/office/drawing/2014/main" id="{FEF3F156-58C8-4116-8B41-9424734D1D44}"/>
                </a:ext>
              </a:extLst>
            </p:cNvPr>
            <p:cNvSpPr txBox="1"/>
            <p:nvPr/>
          </p:nvSpPr>
          <p:spPr>
            <a:xfrm>
              <a:off x="6197721" y="1521409"/>
              <a:ext cx="1217706" cy="307777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ICON-Alp-05</a:t>
              </a:r>
            </a:p>
          </p:txBody>
        </p:sp>
        <p:sp>
          <p:nvSpPr>
            <p:cNvPr id="5" name="Rechteck 6">
              <a:extLst>
                <a:ext uri="{FF2B5EF4-FFF2-40B4-BE49-F238E27FC236}">
                  <a16:creationId xmlns:a16="http://schemas.microsoft.com/office/drawing/2014/main" id="{15681FB2-5DD7-4B77-B193-573088EB5AD8}"/>
                </a:ext>
              </a:extLst>
            </p:cNvPr>
            <p:cNvSpPr/>
            <p:nvPr/>
          </p:nvSpPr>
          <p:spPr>
            <a:xfrm>
              <a:off x="3434912" y="1498936"/>
              <a:ext cx="3980515" cy="2855702"/>
            </a:xfrm>
            <a:prstGeom prst="rect">
              <a:avLst/>
            </a:prstGeom>
            <a:noFill/>
            <a:ln w="317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99"/>
            </a:p>
          </p:txBody>
        </p:sp>
      </p:grpSp>
      <p:sp>
        <p:nvSpPr>
          <p:cNvPr id="8" name="Textfeld 9">
            <a:extLst>
              <a:ext uri="{FF2B5EF4-FFF2-40B4-BE49-F238E27FC236}">
                <a16:creationId xmlns:a16="http://schemas.microsoft.com/office/drawing/2014/main" id="{83716CCA-FDFB-4587-ADAC-131420939CB5}"/>
              </a:ext>
            </a:extLst>
          </p:cNvPr>
          <p:cNvSpPr txBox="1"/>
          <p:nvPr/>
        </p:nvSpPr>
        <p:spPr>
          <a:xfrm>
            <a:off x="6587051" y="923629"/>
            <a:ext cx="1546200" cy="30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ICON-CH1-EPS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1F8592-A3E6-467F-B187-E0646352FFCF}"/>
              </a:ext>
            </a:extLst>
          </p:cNvPr>
          <p:cNvSpPr txBox="1"/>
          <p:nvPr/>
        </p:nvSpPr>
        <p:spPr>
          <a:xfrm>
            <a:off x="268985" y="1170034"/>
            <a:ext cx="26335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Resolution: </a:t>
            </a:r>
            <a:r>
              <a:rPr lang="de-CH" sz="1600" dirty="0"/>
              <a:t>500m</a:t>
            </a:r>
          </a:p>
          <a:p>
            <a:endParaRPr lang="de-CH" sz="1600" b="1" dirty="0"/>
          </a:p>
          <a:p>
            <a:r>
              <a:rPr lang="de-CH" sz="1600" b="1" dirty="0"/>
              <a:t>Initial </a:t>
            </a:r>
            <a:r>
              <a:rPr lang="en-US" sz="1600" b="1" dirty="0"/>
              <a:t>Conditions</a:t>
            </a:r>
            <a:r>
              <a:rPr lang="de-CH" sz="1600" dirty="0"/>
              <a:t>:</a:t>
            </a:r>
          </a:p>
          <a:p>
            <a:r>
              <a:rPr lang="de-CH" sz="1600" dirty="0"/>
              <a:t>KENDA-i1</a:t>
            </a:r>
          </a:p>
          <a:p>
            <a:endParaRPr lang="de-CH" sz="1600" dirty="0"/>
          </a:p>
          <a:p>
            <a:r>
              <a:rPr lang="de-CH" sz="1600" b="1" dirty="0"/>
              <a:t>Lateral Boundary </a:t>
            </a:r>
            <a:r>
              <a:rPr lang="en-US" sz="1600" b="1" dirty="0"/>
              <a:t>Conditions </a:t>
            </a:r>
            <a:r>
              <a:rPr lang="de-CH" sz="1600" dirty="0"/>
              <a:t>:</a:t>
            </a:r>
          </a:p>
          <a:p>
            <a:r>
              <a:rPr lang="de-CH" sz="1600" dirty="0"/>
              <a:t>IFS 9km / ICON 3.5 km</a:t>
            </a:r>
          </a:p>
          <a:p>
            <a:endParaRPr lang="de-CH" sz="1600" dirty="0"/>
          </a:p>
          <a:p>
            <a:r>
              <a:rPr lang="de-CH" sz="1600" b="1" dirty="0"/>
              <a:t>Online Nest</a:t>
            </a:r>
            <a:r>
              <a:rPr lang="de-CH" sz="1600" dirty="0"/>
              <a:t>:</a:t>
            </a:r>
          </a:p>
          <a:p>
            <a:r>
              <a:rPr lang="de-CH" sz="1600" dirty="0"/>
              <a:t>Interpolation and </a:t>
            </a:r>
            <a:r>
              <a:rPr lang="de-CH" sz="1600" dirty="0" err="1"/>
              <a:t>relaxation</a:t>
            </a:r>
            <a:r>
              <a:rPr lang="de-CH" sz="1600" dirty="0"/>
              <a:t> </a:t>
            </a:r>
            <a:r>
              <a:rPr lang="de-CH" sz="1600" dirty="0" err="1"/>
              <a:t>during</a:t>
            </a:r>
            <a:r>
              <a:rPr lang="de-CH" sz="1600" dirty="0"/>
              <a:t> </a:t>
            </a:r>
            <a:r>
              <a:rPr lang="de-CH" sz="1600" dirty="0" err="1"/>
              <a:t>forward</a:t>
            </a:r>
            <a:r>
              <a:rPr lang="de-CH" sz="1600" dirty="0"/>
              <a:t> </a:t>
            </a:r>
            <a:r>
              <a:rPr lang="de-CH" sz="1600" dirty="0" err="1"/>
              <a:t>integration</a:t>
            </a:r>
            <a:endParaRPr lang="de-CH" sz="1600" dirty="0"/>
          </a:p>
          <a:p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15683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GPU optimizations - CUDA streams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50"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1179825" y="1000300"/>
            <a:ext cx="7527900" cy="36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Parts of ICON that do not have horizontal + vertical parallelism?</a:t>
            </a:r>
            <a:endParaRPr sz="1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32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Terra: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de" sz="1800"/>
              <a:t>Parallel work = num_cells on ground level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de" sz="1800"/>
              <a:t>Divided into soil types</a:t>
            </a:r>
            <a:endParaRPr sz="1800"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75" y="980599"/>
            <a:ext cx="8398800" cy="2948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7397C3-4795-4E66-814C-4984AFE03146}"/>
              </a:ext>
            </a:extLst>
          </p:cNvPr>
          <p:cNvGraphicFramePr>
            <a:graphicFrameLocks noGrp="1"/>
          </p:cNvGraphicFramePr>
          <p:nvPr/>
        </p:nvGraphicFramePr>
        <p:xfrm>
          <a:off x="1908148" y="3929272"/>
          <a:ext cx="6382512" cy="1197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3406893328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199661449"/>
                    </a:ext>
                  </a:extLst>
                </a:gridCol>
                <a:gridCol w="2145792">
                  <a:extLst>
                    <a:ext uri="{9D8B030D-6E8A-4147-A177-3AD203B41FA5}">
                      <a16:colId xmlns:a16="http://schemas.microsoft.com/office/drawing/2014/main" val="4050119397"/>
                    </a:ext>
                  </a:extLst>
                </a:gridCol>
                <a:gridCol w="1395984">
                  <a:extLst>
                    <a:ext uri="{9D8B030D-6E8A-4147-A177-3AD203B41FA5}">
                      <a16:colId xmlns:a16="http://schemas.microsoft.com/office/drawing/2014/main" val="872059976"/>
                    </a:ext>
                  </a:extLst>
                </a:gridCol>
              </a:tblGrid>
              <a:tr h="466469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Original,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CUDA graphs,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26782"/>
                  </a:ext>
                </a:extLst>
              </a:tr>
              <a:tr h="339723">
                <a:tc>
                  <a:txBody>
                    <a:bodyPr/>
                    <a:lstStyle/>
                    <a:p>
                      <a:r>
                        <a:rPr lang="en-US" dirty="0"/>
                        <a:t>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28864"/>
                  </a:ext>
                </a:extLst>
              </a:tr>
              <a:tr h="339723">
                <a:tc>
                  <a:txBody>
                    <a:bodyPr/>
                    <a:lstStyle/>
                    <a:p>
                      <a:r>
                        <a:rPr lang="en-US" dirty="0" err="1"/>
                        <a:t>Turbtrans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59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68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242892" y="925476"/>
            <a:ext cx="7527900" cy="248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320"/>
              </a:spcBef>
              <a:spcAft>
                <a:spcPts val="0"/>
              </a:spcAft>
              <a:buSzPts val="1600"/>
            </a:pPr>
            <a:r>
              <a:rPr lang="en-US" dirty="0"/>
              <a:t>Granules ported (same interface as ICON-C)</a:t>
            </a:r>
          </a:p>
          <a:p>
            <a:pPr lvl="1"/>
            <a:r>
              <a:rPr lang="en-US" dirty="0" err="1"/>
              <a:t>Dycore</a:t>
            </a:r>
            <a:endParaRPr lang="en-US" dirty="0"/>
          </a:p>
          <a:p>
            <a:pPr lvl="1"/>
            <a:r>
              <a:rPr lang="en-US" dirty="0"/>
              <a:t>Diffusion</a:t>
            </a:r>
          </a:p>
          <a:p>
            <a:r>
              <a:rPr lang="en-US" dirty="0"/>
              <a:t>In progress</a:t>
            </a:r>
          </a:p>
          <a:p>
            <a:pPr lvl="1"/>
            <a:r>
              <a:rPr lang="en-US" dirty="0"/>
              <a:t>Microphysics</a:t>
            </a:r>
          </a:p>
          <a:p>
            <a:pPr lvl="1"/>
            <a:r>
              <a:rPr lang="en-US" dirty="0"/>
              <a:t>Tracer advection</a:t>
            </a:r>
            <a:endParaRPr lang="de-DE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Performance improvements delayed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Currently on par with </a:t>
            </a:r>
            <a:r>
              <a:rPr lang="en-US" dirty="0" err="1"/>
              <a:t>OpenACC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Define new IR called GTIR to be able to do optimization passes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Interface to ICON now on granule level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ICON4Py Update – Overview</a:t>
            </a:r>
            <a:br>
              <a:rPr lang="en-GB" dirty="0"/>
            </a:br>
            <a:endParaRPr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AA05A58-6F4D-4F41-A533-4A9DF783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9" y="925476"/>
            <a:ext cx="2376047" cy="70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GT4Py Toolchain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5;p24">
            <a:extLst>
              <a:ext uri="{FF2B5EF4-FFF2-40B4-BE49-F238E27FC236}">
                <a16:creationId xmlns:a16="http://schemas.microsoft.com/office/drawing/2014/main" id="{8F688C3E-9D30-4B66-89DC-65C4BF675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892022"/>
            <a:ext cx="7886700" cy="529489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G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rid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T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ools4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Py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thon</a:t>
            </a:r>
            <a:r>
              <a:rPr lang="en-US"/>
              <a:t>: embedded in Python, uses </a:t>
            </a:r>
            <a:r>
              <a:rPr lang="en-US" u="sng" err="1">
                <a:solidFill>
                  <a:schemeClr val="hlink"/>
                </a:solidFill>
                <a:hlinkClick r:id="rId4"/>
              </a:rPr>
              <a:t>GridTools</a:t>
            </a:r>
            <a:r>
              <a:rPr lang="en-US"/>
              <a:t> in its toolchain. </a:t>
            </a:r>
            <a:endParaRPr/>
          </a:p>
        </p:txBody>
      </p:sp>
      <p:grpSp>
        <p:nvGrpSpPr>
          <p:cNvPr id="246" name="Gruppieren 41">
            <a:extLst>
              <a:ext uri="{FF2B5EF4-FFF2-40B4-BE49-F238E27FC236}">
                <a16:creationId xmlns:a16="http://schemas.microsoft.com/office/drawing/2014/main" id="{98D8B967-20B6-1C3B-E414-41BB5CDEA47B}"/>
              </a:ext>
            </a:extLst>
          </p:cNvPr>
          <p:cNvGrpSpPr/>
          <p:nvPr/>
        </p:nvGrpSpPr>
        <p:grpSpPr>
          <a:xfrm>
            <a:off x="238955" y="1500399"/>
            <a:ext cx="8658781" cy="3197959"/>
            <a:chOff x="475813" y="872309"/>
            <a:chExt cx="14219905" cy="5255171"/>
          </a:xfrm>
        </p:grpSpPr>
        <p:sp>
          <p:nvSpPr>
            <p:cNvPr id="18" name="Textfeld 99">
              <a:extLst>
                <a:ext uri="{FF2B5EF4-FFF2-40B4-BE49-F238E27FC236}">
                  <a16:creationId xmlns:a16="http://schemas.microsoft.com/office/drawing/2014/main" id="{0B6423A8-159E-CA37-A123-FA423283B86D}"/>
                </a:ext>
              </a:extLst>
            </p:cNvPr>
            <p:cNvSpPr txBox="1"/>
            <p:nvPr/>
          </p:nvSpPr>
          <p:spPr>
            <a:xfrm>
              <a:off x="2500408" y="876941"/>
              <a:ext cx="10030327" cy="3832402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4F909B02-19EB-A73E-477A-7F435DE80AA1}"/>
                </a:ext>
              </a:extLst>
            </p:cNvPr>
            <p:cNvSpPr/>
            <p:nvPr/>
          </p:nvSpPr>
          <p:spPr>
            <a:xfrm>
              <a:off x="10536703" y="396691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id="{A505160D-D243-86F9-514B-E44CB03A2552}"/>
                </a:ext>
              </a:extLst>
            </p:cNvPr>
            <p:cNvSpPr/>
            <p:nvPr/>
          </p:nvSpPr>
          <p:spPr>
            <a:xfrm>
              <a:off x="10479553" y="390976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2" name="Textfeld 122">
              <a:extLst>
                <a:ext uri="{FF2B5EF4-FFF2-40B4-BE49-F238E27FC236}">
                  <a16:creationId xmlns:a16="http://schemas.microsoft.com/office/drawing/2014/main" id="{1F2E36CE-0F5A-529B-5F03-ED21C3CA2B98}"/>
                </a:ext>
              </a:extLst>
            </p:cNvPr>
            <p:cNvSpPr txBox="1"/>
            <p:nvPr/>
          </p:nvSpPr>
          <p:spPr>
            <a:xfrm>
              <a:off x="475813" y="2309334"/>
              <a:ext cx="1960791" cy="220551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3" name="Hexagon 13">
              <a:extLst>
                <a:ext uri="{FF2B5EF4-FFF2-40B4-BE49-F238E27FC236}">
                  <a16:creationId xmlns:a16="http://schemas.microsoft.com/office/drawing/2014/main" id="{7C0D626C-60DF-33A7-C058-54D418100455}"/>
                </a:ext>
              </a:extLst>
            </p:cNvPr>
            <p:cNvSpPr/>
            <p:nvPr/>
          </p:nvSpPr>
          <p:spPr>
            <a:xfrm>
              <a:off x="5191053" y="2781552"/>
              <a:ext cx="1642966" cy="623831"/>
            </a:xfrm>
            <a:prstGeom prst="hexagon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ITIR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5FCA658-3B81-5A76-8F64-6BE06A44EE41}"/>
                </a:ext>
              </a:extLst>
            </p:cNvPr>
            <p:cNvSpPr/>
            <p:nvPr/>
          </p:nvSpPr>
          <p:spPr>
            <a:xfrm>
              <a:off x="566736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program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5" name="180-Grad-Pfeil 9">
              <a:extLst>
                <a:ext uri="{FF2B5EF4-FFF2-40B4-BE49-F238E27FC236}">
                  <a16:creationId xmlns:a16="http://schemas.microsoft.com/office/drawing/2014/main" id="{87215C2A-323F-BD26-D9B6-FB33FC5F3531}"/>
                </a:ext>
              </a:extLst>
            </p:cNvPr>
            <p:cNvSpPr/>
            <p:nvPr/>
          </p:nvSpPr>
          <p:spPr>
            <a:xfrm flipV="1">
              <a:off x="5723386" y="3499895"/>
              <a:ext cx="578311" cy="379298"/>
            </a:xfrm>
            <a:prstGeom prst="uturnArrow">
              <a:avLst>
                <a:gd name="adj1" fmla="val 32833"/>
                <a:gd name="adj2" fmla="val 25000"/>
                <a:gd name="adj3" fmla="val 27618"/>
                <a:gd name="adj4" fmla="val 43750"/>
                <a:gd name="adj5" fmla="val 98564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</a:grad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6" name="TextBox 6">
              <a:extLst>
                <a:ext uri="{FF2B5EF4-FFF2-40B4-BE49-F238E27FC236}">
                  <a16:creationId xmlns:a16="http://schemas.microsoft.com/office/drawing/2014/main" id="{D1755BDB-C694-91E5-742B-2F766B61CE84}"/>
                </a:ext>
              </a:extLst>
            </p:cNvPr>
            <p:cNvSpPr txBox="1"/>
            <p:nvPr/>
          </p:nvSpPr>
          <p:spPr>
            <a:xfrm>
              <a:off x="5212493" y="3934240"/>
              <a:ext cx="1686114" cy="421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Optimizations</a:t>
              </a:r>
              <a:endParaRPr lang="en-DE" sz="981">
                <a:latin typeface="IBM Plex Sans" panose="020B0503050203000203" pitchFamily="34" charset="0"/>
              </a:endParaRPr>
            </a:p>
          </p:txBody>
        </p:sp>
        <p:sp>
          <p:nvSpPr>
            <p:cNvPr id="197" name="Rectangle 7">
              <a:extLst>
                <a:ext uri="{FF2B5EF4-FFF2-40B4-BE49-F238E27FC236}">
                  <a16:creationId xmlns:a16="http://schemas.microsoft.com/office/drawing/2014/main" id="{596E233F-3551-05FD-D7FA-0018BFF56F28}"/>
                </a:ext>
              </a:extLst>
            </p:cNvPr>
            <p:cNvSpPr/>
            <p:nvPr/>
          </p:nvSpPr>
          <p:spPr>
            <a:xfrm>
              <a:off x="7481802" y="2230371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CPU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8" name="Rectangle 10">
              <a:extLst>
                <a:ext uri="{FF2B5EF4-FFF2-40B4-BE49-F238E27FC236}">
                  <a16:creationId xmlns:a16="http://schemas.microsoft.com/office/drawing/2014/main" id="{064E39D5-8945-B8A5-B279-853F7853F7D5}"/>
                </a:ext>
              </a:extLst>
            </p:cNvPr>
            <p:cNvSpPr/>
            <p:nvPr/>
          </p:nvSpPr>
          <p:spPr>
            <a:xfrm>
              <a:off x="7481804" y="2769219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GPU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9" name="Rectangle 20">
              <a:extLst>
                <a:ext uri="{FF2B5EF4-FFF2-40B4-BE49-F238E27FC236}">
                  <a16:creationId xmlns:a16="http://schemas.microsoft.com/office/drawing/2014/main" id="{8FE425FB-700E-389C-FEE8-52A11DA1D1DC}"/>
                </a:ext>
              </a:extLst>
            </p:cNvPr>
            <p:cNvSpPr/>
            <p:nvPr/>
          </p:nvSpPr>
          <p:spPr>
            <a:xfrm>
              <a:off x="7481802" y="3843557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DaCe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00" name="Straight Arrow Connector 18">
              <a:extLst>
                <a:ext uri="{FF2B5EF4-FFF2-40B4-BE49-F238E27FC236}">
                  <a16:creationId xmlns:a16="http://schemas.microsoft.com/office/drawing/2014/main" id="{844D7D76-C83B-984F-4EC3-52AD09D997A1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6917498" y="2437845"/>
              <a:ext cx="564309" cy="6834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1" name="Straight Arrow Connector 18">
              <a:extLst>
                <a:ext uri="{FF2B5EF4-FFF2-40B4-BE49-F238E27FC236}">
                  <a16:creationId xmlns:a16="http://schemas.microsoft.com/office/drawing/2014/main" id="{A3C920B1-D778-A939-F1AA-38B1800999E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6917499" y="2976691"/>
              <a:ext cx="564309" cy="144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2" name="Straight Arrow Connector 18">
              <a:extLst>
                <a:ext uri="{FF2B5EF4-FFF2-40B4-BE49-F238E27FC236}">
                  <a16:creationId xmlns:a16="http://schemas.microsoft.com/office/drawing/2014/main" id="{915BCB29-3397-F76E-6AB9-01D70FB0FAA3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6917499" y="3121276"/>
              <a:ext cx="564307" cy="3943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3" name="Straight Arrow Connector 18">
              <a:extLst>
                <a:ext uri="{FF2B5EF4-FFF2-40B4-BE49-F238E27FC236}">
                  <a16:creationId xmlns:a16="http://schemas.microsoft.com/office/drawing/2014/main" id="{7DBAB37C-71E8-368A-3047-6A83CBC02423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6917498" y="3121279"/>
              <a:ext cx="564309" cy="92975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4" name="Straight Arrow Connector 18">
              <a:extLst>
                <a:ext uri="{FF2B5EF4-FFF2-40B4-BE49-F238E27FC236}">
                  <a16:creationId xmlns:a16="http://schemas.microsoft.com/office/drawing/2014/main" id="{F766938B-F978-43F0-2B8B-04FD3E3A038E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05" name="Rectangle 7">
              <a:extLst>
                <a:ext uri="{FF2B5EF4-FFF2-40B4-BE49-F238E27FC236}">
                  <a16:creationId xmlns:a16="http://schemas.microsoft.com/office/drawing/2014/main" id="{0E6BE512-2F0A-9696-DBFA-3B6B77613785}"/>
                </a:ext>
              </a:extLst>
            </p:cNvPr>
            <p:cNvSpPr/>
            <p:nvPr/>
          </p:nvSpPr>
          <p:spPr>
            <a:xfrm>
              <a:off x="10422399" y="2230371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6" name="Rectangle 7">
              <a:extLst>
                <a:ext uri="{FF2B5EF4-FFF2-40B4-BE49-F238E27FC236}">
                  <a16:creationId xmlns:a16="http://schemas.microsoft.com/office/drawing/2014/main" id="{26E9427C-018D-C91F-2B86-53D3E723AD02}"/>
                </a:ext>
              </a:extLst>
            </p:cNvPr>
            <p:cNvSpPr/>
            <p:nvPr/>
          </p:nvSpPr>
          <p:spPr>
            <a:xfrm>
              <a:off x="10422399" y="2769219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CUDA 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7" name="Rectangle 7">
              <a:extLst>
                <a:ext uri="{FF2B5EF4-FFF2-40B4-BE49-F238E27FC236}">
                  <a16:creationId xmlns:a16="http://schemas.microsoft.com/office/drawing/2014/main" id="{A5369FEF-077B-275D-996D-7C70E05C9741}"/>
                </a:ext>
              </a:extLst>
            </p:cNvPr>
            <p:cNvSpPr/>
            <p:nvPr/>
          </p:nvSpPr>
          <p:spPr>
            <a:xfrm>
              <a:off x="10422403" y="3852614"/>
              <a:ext cx="152899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8" name="Rectangle 9">
              <a:extLst>
                <a:ext uri="{FF2B5EF4-FFF2-40B4-BE49-F238E27FC236}">
                  <a16:creationId xmlns:a16="http://schemas.microsoft.com/office/drawing/2014/main" id="{3E822428-A4A6-2092-2FC9-166205B2CF4E}"/>
                </a:ext>
              </a:extLst>
            </p:cNvPr>
            <p:cNvSpPr/>
            <p:nvPr/>
          </p:nvSpPr>
          <p:spPr>
            <a:xfrm>
              <a:off x="7481802" y="3308155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9" name="Rectangle 9">
              <a:extLst>
                <a:ext uri="{FF2B5EF4-FFF2-40B4-BE49-F238E27FC236}">
                  <a16:creationId xmlns:a16="http://schemas.microsoft.com/office/drawing/2014/main" id="{DE6538EE-3AD1-DB54-C765-68803CFC97F2}"/>
                </a:ext>
              </a:extLst>
            </p:cNvPr>
            <p:cNvSpPr/>
            <p:nvPr/>
          </p:nvSpPr>
          <p:spPr>
            <a:xfrm>
              <a:off x="10438977" y="3293554"/>
              <a:ext cx="1497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0" name="Straight Arrow Connector 18">
              <a:extLst>
                <a:ext uri="{FF2B5EF4-FFF2-40B4-BE49-F238E27FC236}">
                  <a16:creationId xmlns:a16="http://schemas.microsoft.com/office/drawing/2014/main" id="{6A985B74-F154-9FAF-EA95-8FBB72C70DED}"/>
                </a:ext>
              </a:extLst>
            </p:cNvPr>
            <p:cNvCxnSpPr>
              <a:cxnSpLocks/>
            </p:cNvCxnSpPr>
            <p:nvPr/>
          </p:nvCxnSpPr>
          <p:spPr>
            <a:xfrm>
              <a:off x="4591896" y="3093463"/>
              <a:ext cx="54199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1" name="Rectangle 9">
              <a:extLst>
                <a:ext uri="{FF2B5EF4-FFF2-40B4-BE49-F238E27FC236}">
                  <a16:creationId xmlns:a16="http://schemas.microsoft.com/office/drawing/2014/main" id="{593FE300-753D-138F-990E-225BC4EC9E10}"/>
                </a:ext>
              </a:extLst>
            </p:cNvPr>
            <p:cNvSpPr/>
            <p:nvPr/>
          </p:nvSpPr>
          <p:spPr>
            <a:xfrm>
              <a:off x="13275436" y="872309"/>
              <a:ext cx="1420282" cy="5255171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solidFill>
                <a:srgbClr val="72791C">
                  <a:alpha val="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Callable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3" name="Straight Arrow Connector 18">
              <a:extLst>
                <a:ext uri="{FF2B5EF4-FFF2-40B4-BE49-F238E27FC236}">
                  <a16:creationId xmlns:a16="http://schemas.microsoft.com/office/drawing/2014/main" id="{7A34FFC5-4606-875C-99B0-0F05FC8A1005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8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4" name="Straight Arrow Connector 18">
              <a:extLst>
                <a:ext uri="{FF2B5EF4-FFF2-40B4-BE49-F238E27FC236}">
                  <a16:creationId xmlns:a16="http://schemas.microsoft.com/office/drawing/2014/main" id="{9585E884-E513-AC5C-2B4A-1F3168248BAC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5" name="Straight Arrow Connector 18">
              <a:extLst>
                <a:ext uri="{FF2B5EF4-FFF2-40B4-BE49-F238E27FC236}">
                  <a16:creationId xmlns:a16="http://schemas.microsoft.com/office/drawing/2014/main" id="{57DEF957-7DE2-42F3-86EC-3BF06A54CCEB}"/>
                </a:ext>
              </a:extLst>
            </p:cNvPr>
            <p:cNvCxnSpPr>
              <a:cxnSpLocks/>
            </p:cNvCxnSpPr>
            <p:nvPr/>
          </p:nvCxnSpPr>
          <p:spPr>
            <a:xfrm>
              <a:off x="940249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6" name="Rectangle 9">
              <a:extLst>
                <a:ext uri="{FF2B5EF4-FFF2-40B4-BE49-F238E27FC236}">
                  <a16:creationId xmlns:a16="http://schemas.microsoft.com/office/drawing/2014/main" id="{BA0F12B9-4CFA-555E-0C4B-883D8B8B44E4}"/>
                </a:ext>
              </a:extLst>
            </p:cNvPr>
            <p:cNvSpPr/>
            <p:nvPr/>
          </p:nvSpPr>
          <p:spPr>
            <a:xfrm>
              <a:off x="561375" y="3441550"/>
              <a:ext cx="1803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field_operator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7" name="Rectangle 9">
              <a:extLst>
                <a:ext uri="{FF2B5EF4-FFF2-40B4-BE49-F238E27FC236}">
                  <a16:creationId xmlns:a16="http://schemas.microsoft.com/office/drawing/2014/main" id="{DEA547E9-7375-DCF1-BF30-60BA5C3A31B8}"/>
                </a:ext>
              </a:extLst>
            </p:cNvPr>
            <p:cNvSpPr/>
            <p:nvPr/>
          </p:nvSpPr>
          <p:spPr>
            <a:xfrm>
              <a:off x="561380" y="3984476"/>
              <a:ext cx="180373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scan_operator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8" name="Rectangle 9">
              <a:extLst>
                <a:ext uri="{FF2B5EF4-FFF2-40B4-BE49-F238E27FC236}">
                  <a16:creationId xmlns:a16="http://schemas.microsoft.com/office/drawing/2014/main" id="{904E2CE5-576F-7D46-1499-4ADA004DC8C3}"/>
                </a:ext>
              </a:extLst>
            </p:cNvPr>
            <p:cNvSpPr/>
            <p:nvPr/>
          </p:nvSpPr>
          <p:spPr>
            <a:xfrm>
              <a:off x="2788245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9" name="Rectangle 9">
              <a:extLst>
                <a:ext uri="{FF2B5EF4-FFF2-40B4-BE49-F238E27FC236}">
                  <a16:creationId xmlns:a16="http://schemas.microsoft.com/office/drawing/2014/main" id="{63170001-9600-B6B2-C53C-B035FA1A7EFF}"/>
                </a:ext>
              </a:extLst>
            </p:cNvPr>
            <p:cNvSpPr/>
            <p:nvPr/>
          </p:nvSpPr>
          <p:spPr>
            <a:xfrm>
              <a:off x="2788245" y="3436675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FOAST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20" name="Gerader Verbinder 55">
              <a:extLst>
                <a:ext uri="{FF2B5EF4-FFF2-40B4-BE49-F238E27FC236}">
                  <a16:creationId xmlns:a16="http://schemas.microsoft.com/office/drawing/2014/main" id="{C90C21BA-5F41-FA4D-B898-A3AA1B4871DE}"/>
                </a:ext>
              </a:extLst>
            </p:cNvPr>
            <p:cNvCxnSpPr/>
            <p:nvPr/>
          </p:nvCxnSpPr>
          <p:spPr>
            <a:xfrm flipH="1">
              <a:off x="2500401" y="876941"/>
              <a:ext cx="1922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1" name="Textfeld 64">
              <a:extLst>
                <a:ext uri="{FF2B5EF4-FFF2-40B4-BE49-F238E27FC236}">
                  <a16:creationId xmlns:a16="http://schemas.microsoft.com/office/drawing/2014/main" id="{BBED0B2B-69FF-5544-59B6-1DD2295EB630}"/>
                </a:ext>
              </a:extLst>
            </p:cNvPr>
            <p:cNvSpPr txBox="1"/>
            <p:nvPr/>
          </p:nvSpPr>
          <p:spPr>
            <a:xfrm>
              <a:off x="1956354" y="1412711"/>
              <a:ext cx="1126028" cy="4214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Parsing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22" name="Straight Arrow Connector 18">
              <a:extLst>
                <a:ext uri="{FF2B5EF4-FFF2-40B4-BE49-F238E27FC236}">
                  <a16:creationId xmlns:a16="http://schemas.microsoft.com/office/drawing/2014/main" id="{2D94C967-A712-83A7-13C0-9D0E71685F00}"/>
                </a:ext>
              </a:extLst>
            </p:cNvPr>
            <p:cNvCxnSpPr>
              <a:cxnSpLocks/>
            </p:cNvCxnSpPr>
            <p:nvPr/>
          </p:nvCxnSpPr>
          <p:spPr>
            <a:xfrm>
              <a:off x="2112963" y="177494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3" name="Straight Arrow Connector 18">
              <a:extLst>
                <a:ext uri="{FF2B5EF4-FFF2-40B4-BE49-F238E27FC236}">
                  <a16:creationId xmlns:a16="http://schemas.microsoft.com/office/drawing/2014/main" id="{D0F7CE6F-1A4F-E05E-D12A-94B0548AA951}"/>
                </a:ext>
              </a:extLst>
            </p:cNvPr>
            <p:cNvCxnSpPr>
              <a:cxnSpLocks/>
              <a:stCxn id="9" idx="3"/>
              <a:endCxn id="46" idx="1"/>
            </p:cNvCxnSpPr>
            <p:nvPr/>
          </p:nvCxnSpPr>
          <p:spPr>
            <a:xfrm>
              <a:off x="2355360" y="3103744"/>
              <a:ext cx="43288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4" name="Straight Arrow Connector 18">
              <a:extLst>
                <a:ext uri="{FF2B5EF4-FFF2-40B4-BE49-F238E27FC236}">
                  <a16:creationId xmlns:a16="http://schemas.microsoft.com/office/drawing/2014/main" id="{82C31FB6-1E72-E981-89C9-9E1CF5D15534}"/>
                </a:ext>
              </a:extLst>
            </p:cNvPr>
            <p:cNvCxnSpPr>
              <a:cxnSpLocks/>
              <a:stCxn id="44" idx="3"/>
              <a:endCxn id="47" idx="1"/>
            </p:cNvCxnSpPr>
            <p:nvPr/>
          </p:nvCxnSpPr>
          <p:spPr>
            <a:xfrm flipV="1">
              <a:off x="2365115" y="3644148"/>
              <a:ext cx="423132" cy="48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Gewinkelter Verbinder 77">
              <a:extLst>
                <a:ext uri="{FF2B5EF4-FFF2-40B4-BE49-F238E27FC236}">
                  <a16:creationId xmlns:a16="http://schemas.microsoft.com/office/drawing/2014/main" id="{F16663FA-4358-13F1-1737-ABD19290DCD6}"/>
                </a:ext>
              </a:extLst>
            </p:cNvPr>
            <p:cNvCxnSpPr>
              <a:stCxn id="47" idx="3"/>
            </p:cNvCxnSpPr>
            <p:nvPr/>
          </p:nvCxnSpPr>
          <p:spPr>
            <a:xfrm flipV="1">
              <a:off x="4576869" y="3121278"/>
              <a:ext cx="376803" cy="52287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r Verbinder 79">
              <a:extLst>
                <a:ext uri="{FF2B5EF4-FFF2-40B4-BE49-F238E27FC236}">
                  <a16:creationId xmlns:a16="http://schemas.microsoft.com/office/drawing/2014/main" id="{BBAA37AE-B1A5-B622-6799-6AFEF716CE83}"/>
                </a:ext>
              </a:extLst>
            </p:cNvPr>
            <p:cNvCxnSpPr/>
            <p:nvPr/>
          </p:nvCxnSpPr>
          <p:spPr>
            <a:xfrm flipH="1">
              <a:off x="4851021" y="876941"/>
              <a:ext cx="12345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Textfeld 82">
              <a:extLst>
                <a:ext uri="{FF2B5EF4-FFF2-40B4-BE49-F238E27FC236}">
                  <a16:creationId xmlns:a16="http://schemas.microsoft.com/office/drawing/2014/main" id="{EEE0FCA7-DABA-E937-65B4-E31442419BC3}"/>
                </a:ext>
              </a:extLst>
            </p:cNvPr>
            <p:cNvSpPr txBox="1"/>
            <p:nvPr/>
          </p:nvSpPr>
          <p:spPr>
            <a:xfrm>
              <a:off x="4299880" y="1425269"/>
              <a:ext cx="1126028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Lowering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28" name="Straight Arrow Connector 18">
              <a:extLst>
                <a:ext uri="{FF2B5EF4-FFF2-40B4-BE49-F238E27FC236}">
                  <a16:creationId xmlns:a16="http://schemas.microsoft.com/office/drawing/2014/main" id="{369048D7-BF6A-C53A-0735-ABFCCBD7B19A}"/>
                </a:ext>
              </a:extLst>
            </p:cNvPr>
            <p:cNvCxnSpPr>
              <a:cxnSpLocks/>
            </p:cNvCxnSpPr>
            <p:nvPr/>
          </p:nvCxnSpPr>
          <p:spPr>
            <a:xfrm>
              <a:off x="4456489" y="1804809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9" name="Gerader Verbinder 88">
              <a:extLst>
                <a:ext uri="{FF2B5EF4-FFF2-40B4-BE49-F238E27FC236}">
                  <a16:creationId xmlns:a16="http://schemas.microsoft.com/office/drawing/2014/main" id="{8F37601A-FB18-D168-120B-53ADF47FD3AD}"/>
                </a:ext>
              </a:extLst>
            </p:cNvPr>
            <p:cNvCxnSpPr/>
            <p:nvPr/>
          </p:nvCxnSpPr>
          <p:spPr>
            <a:xfrm>
              <a:off x="9778207" y="876941"/>
              <a:ext cx="28268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Textfeld 89">
              <a:extLst>
                <a:ext uri="{FF2B5EF4-FFF2-40B4-BE49-F238E27FC236}">
                  <a16:creationId xmlns:a16="http://schemas.microsoft.com/office/drawing/2014/main" id="{390EEFBA-D40C-7AFF-3284-6C974DE2A363}"/>
                </a:ext>
              </a:extLst>
            </p:cNvPr>
            <p:cNvSpPr txBox="1"/>
            <p:nvPr/>
          </p:nvSpPr>
          <p:spPr>
            <a:xfrm>
              <a:off x="8886639" y="1430185"/>
              <a:ext cx="1820330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Code </a:t>
              </a:r>
              <a:r>
                <a:rPr lang="de-DE" sz="981" err="1">
                  <a:latin typeface="IBM Plex Sans" panose="020B0503050203000203" pitchFamily="34" charset="0"/>
                </a:rPr>
                <a:t>generation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1" name="Straight Arrow Connector 18">
              <a:extLst>
                <a:ext uri="{FF2B5EF4-FFF2-40B4-BE49-F238E27FC236}">
                  <a16:creationId xmlns:a16="http://schemas.microsoft.com/office/drawing/2014/main" id="{3CE101EB-3477-7665-EA29-C47259093B64}"/>
                </a:ext>
              </a:extLst>
            </p:cNvPr>
            <p:cNvCxnSpPr>
              <a:cxnSpLocks/>
            </p:cNvCxnSpPr>
            <p:nvPr/>
          </p:nvCxnSpPr>
          <p:spPr>
            <a:xfrm>
              <a:off x="9416874" y="1800200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32" name="Textfeld 95">
              <a:extLst>
                <a:ext uri="{FF2B5EF4-FFF2-40B4-BE49-F238E27FC236}">
                  <a16:creationId xmlns:a16="http://schemas.microsoft.com/office/drawing/2014/main" id="{91A86643-3FFF-5E25-D7FB-E93ABA054896}"/>
                </a:ext>
              </a:extLst>
            </p:cNvPr>
            <p:cNvSpPr txBox="1"/>
            <p:nvPr/>
          </p:nvSpPr>
          <p:spPr>
            <a:xfrm>
              <a:off x="2502328" y="876941"/>
              <a:ext cx="10032249" cy="46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1155" b="1" err="1">
                  <a:latin typeface="IBM Plex Sans" panose="020B0503050203000203" pitchFamily="34" charset="0"/>
                </a:rPr>
                <a:t>Toolchain</a:t>
              </a:r>
              <a:endParaRPr lang="en-US" sz="1155" b="1">
                <a:latin typeface="IBM Plex Sans" panose="020B0503050203000203" pitchFamily="34" charset="0"/>
              </a:endParaRPr>
            </a:p>
          </p:txBody>
        </p:sp>
        <p:cxnSp>
          <p:nvCxnSpPr>
            <p:cNvPr id="233" name="Gerader Verbinder 96">
              <a:extLst>
                <a:ext uri="{FF2B5EF4-FFF2-40B4-BE49-F238E27FC236}">
                  <a16:creationId xmlns:a16="http://schemas.microsoft.com/office/drawing/2014/main" id="{34743B6F-A773-510C-A467-99FFFB0553ED}"/>
                </a:ext>
              </a:extLst>
            </p:cNvPr>
            <p:cNvCxnSpPr/>
            <p:nvPr/>
          </p:nvCxnSpPr>
          <p:spPr>
            <a:xfrm>
              <a:off x="12534571" y="876941"/>
              <a:ext cx="0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4" name="Textfeld 97">
              <a:extLst>
                <a:ext uri="{FF2B5EF4-FFF2-40B4-BE49-F238E27FC236}">
                  <a16:creationId xmlns:a16="http://schemas.microsoft.com/office/drawing/2014/main" id="{E9F96436-39DD-7811-3E3C-CA06FFEE8BB5}"/>
                </a:ext>
              </a:extLst>
            </p:cNvPr>
            <p:cNvSpPr txBox="1"/>
            <p:nvPr/>
          </p:nvSpPr>
          <p:spPr>
            <a:xfrm>
              <a:off x="11768387" y="1412711"/>
              <a:ext cx="1420282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Compilation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5" name="Straight Arrow Connector 18">
              <a:extLst>
                <a:ext uri="{FF2B5EF4-FFF2-40B4-BE49-F238E27FC236}">
                  <a16:creationId xmlns:a16="http://schemas.microsoft.com/office/drawing/2014/main" id="{CBFD049C-9C59-6F69-6052-53097B40D2FA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669" y="177623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6" name="Gewinkelter Verbinder 111">
              <a:extLst>
                <a:ext uri="{FF2B5EF4-FFF2-40B4-BE49-F238E27FC236}">
                  <a16:creationId xmlns:a16="http://schemas.microsoft.com/office/drawing/2014/main" id="{8B273626-E68F-9672-A3C4-C37600EC7709}"/>
                </a:ext>
              </a:extLst>
            </p:cNvPr>
            <p:cNvCxnSpPr/>
            <p:nvPr/>
          </p:nvCxnSpPr>
          <p:spPr>
            <a:xfrm rot="5400000" flipH="1" flipV="1">
              <a:off x="2225013" y="3788848"/>
              <a:ext cx="545282" cy="255891"/>
            </a:xfrm>
            <a:prstGeom prst="bentConnector3">
              <a:avLst>
                <a:gd name="adj1" fmla="val 108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feld 123">
              <a:extLst>
                <a:ext uri="{FF2B5EF4-FFF2-40B4-BE49-F238E27FC236}">
                  <a16:creationId xmlns:a16="http://schemas.microsoft.com/office/drawing/2014/main" id="{283702D6-73E6-4478-E066-D572163D3BCC}"/>
                </a:ext>
              </a:extLst>
            </p:cNvPr>
            <p:cNvSpPr txBox="1"/>
            <p:nvPr/>
          </p:nvSpPr>
          <p:spPr>
            <a:xfrm>
              <a:off x="718450" y="2425618"/>
              <a:ext cx="1451749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Python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38" name="Gewinkelter Verbinder 125">
              <a:extLst>
                <a:ext uri="{FF2B5EF4-FFF2-40B4-BE49-F238E27FC236}">
                  <a16:creationId xmlns:a16="http://schemas.microsoft.com/office/drawing/2014/main" id="{13A51B37-A789-6596-306C-66DF8F99C865}"/>
                </a:ext>
              </a:extLst>
            </p:cNvPr>
            <p:cNvCxnSpPr>
              <a:cxnSpLocks/>
              <a:stCxn id="123" idx="2"/>
            </p:cNvCxnSpPr>
            <p:nvPr/>
          </p:nvCxnSpPr>
          <p:spPr>
            <a:xfrm rot="16200000" flipH="1">
              <a:off x="6760127" y="-789067"/>
              <a:ext cx="912963" cy="1152079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feld 139">
              <a:extLst>
                <a:ext uri="{FF2B5EF4-FFF2-40B4-BE49-F238E27FC236}">
                  <a16:creationId xmlns:a16="http://schemas.microsoft.com/office/drawing/2014/main" id="{31D3ECF0-4C88-87C2-7E03-A34990D133E5}"/>
                </a:ext>
              </a:extLst>
            </p:cNvPr>
            <p:cNvSpPr txBox="1"/>
            <p:nvPr/>
          </p:nvSpPr>
          <p:spPr>
            <a:xfrm>
              <a:off x="2502326" y="2416877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Frontend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sp>
          <p:nvSpPr>
            <p:cNvPr id="240" name="Textfeld 143">
              <a:extLst>
                <a:ext uri="{FF2B5EF4-FFF2-40B4-BE49-F238E27FC236}">
                  <a16:creationId xmlns:a16="http://schemas.microsoft.com/office/drawing/2014/main" id="{9DC7E02E-E0F9-4061-6A6D-39876DFB0ED6}"/>
                </a:ext>
              </a:extLst>
            </p:cNvPr>
            <p:cNvSpPr txBox="1"/>
            <p:nvPr/>
          </p:nvSpPr>
          <p:spPr>
            <a:xfrm>
              <a:off x="7160760" y="1827598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Backend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41" name="Straight Arrow Connector 18">
              <a:extLst>
                <a:ext uri="{FF2B5EF4-FFF2-40B4-BE49-F238E27FC236}">
                  <a16:creationId xmlns:a16="http://schemas.microsoft.com/office/drawing/2014/main" id="{6A954FCF-3D67-E28A-3245-8244E13F1E0E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2" name="Straight Arrow Connector 18">
              <a:extLst>
                <a:ext uri="{FF2B5EF4-FFF2-40B4-BE49-F238E27FC236}">
                  <a16:creationId xmlns:a16="http://schemas.microsoft.com/office/drawing/2014/main" id="{F47F88CC-7A0E-4A63-4531-A4E419835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3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A4446D8B-D09D-CB43-1CF3-FA335FD87F6A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4" name="Straight Arrow Connector 18">
              <a:extLst>
                <a:ext uri="{FF2B5EF4-FFF2-40B4-BE49-F238E27FC236}">
                  <a16:creationId xmlns:a16="http://schemas.microsoft.com/office/drawing/2014/main" id="{A852729B-2160-3C0B-9D65-D41C752EC02E}"/>
                </a:ext>
              </a:extLst>
            </p:cNvPr>
            <p:cNvCxnSpPr>
              <a:cxnSpLocks/>
            </p:cNvCxnSpPr>
            <p:nvPr/>
          </p:nvCxnSpPr>
          <p:spPr>
            <a:xfrm>
              <a:off x="1212664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45" name="Textfeld 36">
              <a:extLst>
                <a:ext uri="{FF2B5EF4-FFF2-40B4-BE49-F238E27FC236}">
                  <a16:creationId xmlns:a16="http://schemas.microsoft.com/office/drawing/2014/main" id="{21511F9D-4D62-4747-50F2-DE89879E5C5A}"/>
                </a:ext>
              </a:extLst>
            </p:cNvPr>
            <p:cNvSpPr txBox="1"/>
            <p:nvPr/>
          </p:nvSpPr>
          <p:spPr>
            <a:xfrm>
              <a:off x="6026738" y="5018621"/>
              <a:ext cx="249335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Embedded </a:t>
              </a:r>
              <a:r>
                <a:rPr lang="de-DE" sz="981" err="1">
                  <a:latin typeface="IBM Plex Sans" panose="020B0503050203000203" pitchFamily="34" charset="0"/>
                </a:rPr>
                <a:t>execution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543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12D415-4E6B-4A34-B226-34350D010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41642"/>
            <a:ext cx="7200900" cy="45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4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Py2F (CFFI - Fortran Interface Generator)</a:t>
            </a:r>
            <a:endParaRPr sz="2800" dirty="0"/>
          </a:p>
        </p:txBody>
      </p:sp>
      <p:sp>
        <p:nvSpPr>
          <p:cNvPr id="6" name="Google Shape;190;p28">
            <a:extLst>
              <a:ext uri="{FF2B5EF4-FFF2-40B4-BE49-F238E27FC236}">
                <a16:creationId xmlns:a16="http://schemas.microsoft.com/office/drawing/2014/main" id="{58BF822D-1B00-4E70-81A4-054AF876F9A1}"/>
              </a:ext>
            </a:extLst>
          </p:cNvPr>
          <p:cNvSpPr txBox="1"/>
          <p:nvPr/>
        </p:nvSpPr>
        <p:spPr>
          <a:xfrm>
            <a:off x="954660" y="1997102"/>
            <a:ext cx="7954200" cy="238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en" sz="1300" b="1" dirty="0">
              <a:solidFill>
                <a:schemeClr val="dk1"/>
              </a:solidFill>
            </a:endParaRPr>
          </a:p>
          <a:p>
            <a:r>
              <a:rPr lang="en" sz="1300" b="1" dirty="0">
                <a:solidFill>
                  <a:schemeClr val="dk1"/>
                </a:solidFill>
              </a:rPr>
              <a:t>Embedding Python in Fortran Workflow</a:t>
            </a:r>
            <a:endParaRPr sz="1300" b="1" dirty="0">
              <a:solidFill>
                <a:schemeClr val="dk1"/>
              </a:solidFill>
            </a:endParaRPr>
          </a:p>
          <a:p>
            <a:pPr marL="457189" indent="-311142">
              <a:buClr>
                <a:schemeClr val="dk1"/>
              </a:buClr>
              <a:buSzPts val="1300"/>
              <a:buAutoNum type="arabicPeriod"/>
            </a:pPr>
            <a:r>
              <a:rPr lang="en" sz="1300" dirty="0">
                <a:solidFill>
                  <a:schemeClr val="dk1"/>
                </a:solidFill>
              </a:rPr>
              <a:t>Generate a wrapper function for the target Python function.</a:t>
            </a:r>
            <a:endParaRPr sz="1300" dirty="0">
              <a:solidFill>
                <a:schemeClr val="dk1"/>
              </a:solidFill>
            </a:endParaRPr>
          </a:p>
          <a:p>
            <a:pPr marL="914378" lvl="1" indent="-311142">
              <a:buClr>
                <a:schemeClr val="dk1"/>
              </a:buClr>
              <a:buSzPts val="1300"/>
              <a:buAutoNum type="alphaLcPeriod"/>
            </a:pPr>
            <a:r>
              <a:rPr lang="en" sz="1300" dirty="0">
                <a:solidFill>
                  <a:schemeClr val="dk1"/>
                </a:solidFill>
              </a:rPr>
              <a:t>Convert Fortran pointers to numpy/cupy arrays.</a:t>
            </a:r>
            <a:endParaRPr sz="1300" dirty="0">
              <a:solidFill>
                <a:schemeClr val="dk1"/>
              </a:solidFill>
            </a:endParaRPr>
          </a:p>
          <a:p>
            <a:pPr marL="914378" lvl="1" indent="-311142">
              <a:buClr>
                <a:schemeClr val="dk1"/>
              </a:buClr>
              <a:buSzPts val="1300"/>
              <a:buAutoNum type="alphaLcPeriod"/>
            </a:pPr>
            <a:r>
              <a:rPr lang="en" sz="1300" dirty="0">
                <a:solidFill>
                  <a:schemeClr val="dk1"/>
                </a:solidFill>
              </a:rPr>
              <a:t>Create GT4Py fields from arrays.</a:t>
            </a:r>
            <a:endParaRPr sz="1300" dirty="0">
              <a:solidFill>
                <a:schemeClr val="dk1"/>
              </a:solidFill>
            </a:endParaRPr>
          </a:p>
          <a:p>
            <a:pPr marL="914378" lvl="1" indent="-311142">
              <a:buClr>
                <a:schemeClr val="dk1"/>
              </a:buClr>
              <a:buSzPts val="1300"/>
              <a:buAutoNum type="alphaLcPeriod"/>
            </a:pPr>
            <a:r>
              <a:rPr lang="en" sz="1300" dirty="0">
                <a:solidFill>
                  <a:schemeClr val="dk1"/>
                </a:solidFill>
              </a:rPr>
              <a:t>Execute the Python function.</a:t>
            </a:r>
          </a:p>
          <a:p>
            <a:pPr marL="457189" indent="-311142">
              <a:buClr>
                <a:schemeClr val="dk1"/>
              </a:buClr>
              <a:buSzPts val="1300"/>
              <a:buAutoNum type="arabicPeriod"/>
            </a:pPr>
            <a:r>
              <a:rPr lang="en-US" sz="1300" dirty="0">
                <a:solidFill>
                  <a:schemeClr val="dk1"/>
                </a:solidFill>
              </a:rPr>
              <a:t>Use Python-CFFI to produce a C file containing the wrapper code, Python interpreter initialization, and more.</a:t>
            </a:r>
          </a:p>
          <a:p>
            <a:pPr marL="457189" indent="-311142">
              <a:buClr>
                <a:schemeClr val="dk1"/>
              </a:buClr>
              <a:buSzPts val="1300"/>
              <a:buAutoNum type="arabicPeriod"/>
            </a:pPr>
            <a:r>
              <a:rPr lang="en-US" sz="1300" dirty="0">
                <a:solidFill>
                  <a:schemeClr val="dk1"/>
                </a:solidFill>
              </a:rPr>
              <a:t>Compile the C code into a shared library for Fortran usage.</a:t>
            </a:r>
          </a:p>
          <a:p>
            <a:pPr marL="457189" indent="-311142">
              <a:buClr>
                <a:schemeClr val="dk1"/>
              </a:buClr>
              <a:buSzPts val="1300"/>
              <a:buAutoNum type="arabicPeriod"/>
            </a:pPr>
            <a:r>
              <a:rPr lang="en-US" sz="1300" dirty="0">
                <a:solidFill>
                  <a:schemeClr val="dk1"/>
                </a:solidFill>
              </a:rPr>
              <a:t>Generate Fortran interfaces/bindings for the CFFI-generated C code.</a:t>
            </a:r>
          </a:p>
          <a:p>
            <a:pPr marL="457189" indent="-311142">
              <a:buClr>
                <a:schemeClr val="dk1"/>
              </a:buClr>
              <a:buSzPts val="1300"/>
              <a:buAutoNum type="arabicPeriod"/>
            </a:pPr>
            <a:r>
              <a:rPr lang="en-US" sz="1300" dirty="0">
                <a:solidFill>
                  <a:schemeClr val="dk1"/>
                </a:solidFill>
              </a:rPr>
              <a:t>Call the CFFI C interface directly from Fortran.</a:t>
            </a:r>
            <a:endParaRPr lang="en-US" sz="1300" b="1" dirty="0">
              <a:solidFill>
                <a:schemeClr val="dk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78E59-3E34-44D2-AA9F-2F987A68106D}"/>
              </a:ext>
            </a:extLst>
          </p:cNvPr>
          <p:cNvSpPr/>
          <p:nvPr/>
        </p:nvSpPr>
        <p:spPr>
          <a:xfrm>
            <a:off x="1921669" y="848678"/>
            <a:ext cx="6053398" cy="1268344"/>
          </a:xfrm>
          <a:prstGeom prst="rect">
            <a:avLst/>
          </a:prstGeom>
          <a:solidFill>
            <a:srgbClr val="DBEF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A9AD59-F277-4F60-AB7A-2ECCA1095B4F}"/>
              </a:ext>
            </a:extLst>
          </p:cNvPr>
          <p:cNvSpPr/>
          <p:nvPr/>
        </p:nvSpPr>
        <p:spPr>
          <a:xfrm>
            <a:off x="2119015" y="1194568"/>
            <a:ext cx="1080527" cy="626214"/>
          </a:xfrm>
          <a:prstGeom prst="rect">
            <a:avLst/>
          </a:prstGeom>
          <a:solidFill>
            <a:srgbClr val="39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Subroutine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diffusion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41851F-C2D7-481A-9A00-E197C70FB819}"/>
              </a:ext>
            </a:extLst>
          </p:cNvPr>
          <p:cNvSpPr/>
          <p:nvPr/>
        </p:nvSpPr>
        <p:spPr>
          <a:xfrm>
            <a:off x="3646282" y="1191578"/>
            <a:ext cx="1080527" cy="626214"/>
          </a:xfrm>
          <a:prstGeom prst="rect">
            <a:avLst/>
          </a:prstGeom>
          <a:solidFill>
            <a:srgbClr val="39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Interface diffusion(</a:t>
            </a:r>
            <a:r>
              <a:rPr lang="en-US" sz="1200" dirty="0" err="1">
                <a:solidFill>
                  <a:schemeClr val="tx1"/>
                </a:solidFill>
              </a:rPr>
              <a:t>a,b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7F3E-B2AA-43E0-8C80-6AFF83B6E76C}"/>
              </a:ext>
            </a:extLst>
          </p:cNvPr>
          <p:cNvSpPr/>
          <p:nvPr/>
        </p:nvSpPr>
        <p:spPr>
          <a:xfrm>
            <a:off x="5173549" y="1193364"/>
            <a:ext cx="1080527" cy="626214"/>
          </a:xfrm>
          <a:prstGeom prst="rect">
            <a:avLst/>
          </a:prstGeom>
          <a:solidFill>
            <a:srgbClr val="39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 Dynamic Library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DE3FB9-436A-4CCD-B288-239F4F6B1DB0}"/>
              </a:ext>
            </a:extLst>
          </p:cNvPr>
          <p:cNvSpPr/>
          <p:nvPr/>
        </p:nvSpPr>
        <p:spPr>
          <a:xfrm>
            <a:off x="6700815" y="1193364"/>
            <a:ext cx="1080527" cy="626214"/>
          </a:xfrm>
          <a:prstGeom prst="rect">
            <a:avLst/>
          </a:prstGeom>
          <a:solidFill>
            <a:srgbClr val="39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Python Interpreter diffusion(</a:t>
            </a:r>
            <a:r>
              <a:rPr lang="en-US" sz="1200" dirty="0" err="1">
                <a:solidFill>
                  <a:schemeClr val="tx1"/>
                </a:solidFill>
              </a:rPr>
              <a:t>a,b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79A136-7586-4B43-8C93-8F94F4B0690C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199542" y="1504685"/>
            <a:ext cx="446740" cy="2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42DB79-F82C-485C-8CA3-482107AF503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726809" y="1504685"/>
            <a:ext cx="446740" cy="1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540E34-6C55-4984-B3DA-153E727C1E0C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6254076" y="1506471"/>
            <a:ext cx="4467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FF92AE-9FA5-4DA5-B1A1-8079BDA65D70}"/>
              </a:ext>
            </a:extLst>
          </p:cNvPr>
          <p:cNvSpPr txBox="1"/>
          <p:nvPr/>
        </p:nvSpPr>
        <p:spPr>
          <a:xfrm>
            <a:off x="1921669" y="877253"/>
            <a:ext cx="142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Fortran runtime</a:t>
            </a:r>
          </a:p>
        </p:txBody>
      </p:sp>
    </p:spTree>
    <p:extLst>
      <p:ext uri="{BB962C8B-B14F-4D97-AF65-F5344CB8AC3E}">
        <p14:creationId xmlns:p14="http://schemas.microsoft.com/office/powerpoint/2010/main" val="164608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Py2F (CFFI - Fortran Interface Generator)</a:t>
            </a:r>
            <a:endParaRPr sz="2800" dirty="0"/>
          </a:p>
        </p:txBody>
      </p:sp>
      <p:sp>
        <p:nvSpPr>
          <p:cNvPr id="18" name="Google Shape;292;p36">
            <a:extLst>
              <a:ext uri="{FF2B5EF4-FFF2-40B4-BE49-F238E27FC236}">
                <a16:creationId xmlns:a16="http://schemas.microsoft.com/office/drawing/2014/main" id="{F6A3011E-8BA7-411A-83FF-EE20A5E9F5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046756"/>
            <a:ext cx="7378650" cy="3913864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indent="-256460">
              <a:lnSpc>
                <a:spcPct val="115000"/>
              </a:lnSpc>
              <a:buSzPct val="100000"/>
              <a:buChar char="-"/>
            </a:pPr>
            <a:r>
              <a:rPr lang="en-US" sz="1575" dirty="0"/>
              <a:t>Only not previously verified component are the halo exchanges (</a:t>
            </a:r>
            <a:r>
              <a:rPr lang="en-US" sz="1575" dirty="0" err="1"/>
              <a:t>ghex</a:t>
            </a:r>
            <a:r>
              <a:rPr lang="en-US" sz="1575" dirty="0"/>
              <a:t>)</a:t>
            </a:r>
          </a:p>
          <a:p>
            <a:pPr lvl="1" indent="-256460">
              <a:lnSpc>
                <a:spcPct val="115000"/>
              </a:lnSpc>
              <a:spcBef>
                <a:spcPts val="750"/>
              </a:spcBef>
              <a:buSzPct val="100000"/>
              <a:buChar char="-"/>
            </a:pPr>
            <a:r>
              <a:rPr lang="en-US" sz="1275" dirty="0"/>
              <a:t>Pass MPI communicator from Fortran to Python</a:t>
            </a:r>
          </a:p>
          <a:p>
            <a:pPr indent="-256460">
              <a:lnSpc>
                <a:spcPct val="115000"/>
              </a:lnSpc>
              <a:buSzPct val="100000"/>
              <a:buChar char="-"/>
            </a:pPr>
            <a:r>
              <a:rPr lang="en-US" sz="1500" dirty="0"/>
              <a:t>To merge upstream into icon-</a:t>
            </a:r>
            <a:r>
              <a:rPr lang="en-US" sz="1500" dirty="0" err="1"/>
              <a:t>nwp</a:t>
            </a:r>
            <a:r>
              <a:rPr lang="en-US" sz="1500" dirty="0"/>
              <a:t> only one additional function call per granule</a:t>
            </a:r>
            <a:endParaRPr sz="1500" dirty="0"/>
          </a:p>
          <a:p>
            <a:pPr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463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242892" y="925476"/>
            <a:ext cx="7527900" cy="248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320"/>
              </a:spcBef>
              <a:spcAft>
                <a:spcPts val="0"/>
              </a:spcAft>
              <a:buSzPts val="1600"/>
            </a:pPr>
            <a:r>
              <a:rPr lang="en-US" dirty="0"/>
              <a:t>Granules ported (same interface as ICON-C)</a:t>
            </a:r>
          </a:p>
          <a:p>
            <a:pPr lvl="1"/>
            <a:r>
              <a:rPr lang="en-US" dirty="0" err="1"/>
              <a:t>Dycore</a:t>
            </a:r>
            <a:r>
              <a:rPr lang="en-US" dirty="0"/>
              <a:t> (</a:t>
            </a:r>
            <a:r>
              <a:rPr lang="en-US" b="1" dirty="0"/>
              <a:t>granule verification pending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Diffusion (</a:t>
            </a:r>
            <a:r>
              <a:rPr lang="en-US" b="1" dirty="0"/>
              <a:t>granule verifying</a:t>
            </a:r>
            <a:r>
              <a:rPr lang="en-US" dirty="0"/>
              <a:t>)</a:t>
            </a:r>
          </a:p>
          <a:p>
            <a:r>
              <a:rPr lang="en-US" dirty="0"/>
              <a:t>In progress</a:t>
            </a:r>
          </a:p>
          <a:p>
            <a:pPr lvl="1"/>
            <a:r>
              <a:rPr lang="en-US" dirty="0"/>
              <a:t>Microphysics</a:t>
            </a:r>
          </a:p>
          <a:p>
            <a:pPr lvl="1"/>
            <a:r>
              <a:rPr lang="en-US" dirty="0"/>
              <a:t>Tracer advection</a:t>
            </a:r>
            <a:endParaRPr lang="de-DE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Performance improvements delayed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Currently on par with </a:t>
            </a:r>
            <a:r>
              <a:rPr lang="en-US" dirty="0" err="1"/>
              <a:t>OpenACC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Define new IR called GTIR to be able to do optimization passes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Interface to ICON now on granule level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ICON4Py Update – Overview</a:t>
            </a:r>
            <a:br>
              <a:rPr lang="en-GB" dirty="0"/>
            </a:br>
            <a:endParaRPr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AA05A58-6F4D-4F41-A533-4A9DF783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9" y="925476"/>
            <a:ext cx="2376047" cy="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242892" y="925476"/>
            <a:ext cx="7527900" cy="248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320"/>
              </a:spcBef>
              <a:spcAft>
                <a:spcPts val="0"/>
              </a:spcAft>
              <a:buSzPts val="1600"/>
            </a:pPr>
            <a:r>
              <a:rPr lang="en-US" dirty="0"/>
              <a:t>Granules ported (same interface as ICON-C)</a:t>
            </a:r>
          </a:p>
          <a:p>
            <a:pPr lvl="1"/>
            <a:r>
              <a:rPr lang="en-US" dirty="0" err="1"/>
              <a:t>Dycore</a:t>
            </a:r>
            <a:r>
              <a:rPr lang="en-US" dirty="0"/>
              <a:t> (granule verification pending)</a:t>
            </a:r>
          </a:p>
          <a:p>
            <a:pPr lvl="1"/>
            <a:r>
              <a:rPr lang="en-US" dirty="0"/>
              <a:t>Diffusion (granule verifying)</a:t>
            </a:r>
          </a:p>
          <a:p>
            <a:r>
              <a:rPr lang="en-US" dirty="0"/>
              <a:t>In progress</a:t>
            </a:r>
          </a:p>
          <a:p>
            <a:pPr lvl="1"/>
            <a:r>
              <a:rPr lang="en-US" dirty="0"/>
              <a:t>Microphysics</a:t>
            </a:r>
          </a:p>
          <a:p>
            <a:pPr lvl="1"/>
            <a:r>
              <a:rPr lang="en-US" dirty="0"/>
              <a:t>Tracer advection</a:t>
            </a:r>
            <a:endParaRPr lang="de-DE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Performance improvements delayed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Currently on par with </a:t>
            </a:r>
            <a:r>
              <a:rPr lang="en-US" dirty="0" err="1"/>
              <a:t>OpenACC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Define new IR called GTIR to be able to do optimization passes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Interface to ICON now on granule level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Want to merge as soon as performance improvement significant</a:t>
            </a:r>
            <a:endParaRPr b="1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ICON4Py Update – Overview</a:t>
            </a:r>
            <a:br>
              <a:rPr lang="en-GB" dirty="0"/>
            </a:br>
            <a:endParaRPr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AA05A58-6F4D-4F41-A533-4A9DF783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9" y="925476"/>
            <a:ext cx="2376047" cy="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0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DSL Motivation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1179825" y="1394457"/>
            <a:ext cx="7527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software development starts at numerical discretization of continuous quantities:</a:t>
            </a: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25" y="2246382"/>
            <a:ext cx="52387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0" y="893700"/>
            <a:ext cx="40701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(very) straight forward implementation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"actual science" + mesh </a:t>
            </a:r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4182950" y="101075"/>
            <a:ext cx="49611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grad_norm_psi_e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=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(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</a:t>
            </a:r>
            <a:r>
              <a:rPr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)-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</a:t>
            </a:r>
            <a:r>
              <a:rPr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))/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(je)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ENDDO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166;p21">
            <a:extLst>
              <a:ext uri="{FF2B5EF4-FFF2-40B4-BE49-F238E27FC236}">
                <a16:creationId xmlns:a16="http://schemas.microsoft.com/office/drawing/2014/main" id="{73699DE0-E110-4A41-B6E8-69558B2E4E8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00" y="2296529"/>
            <a:ext cx="2223700" cy="40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46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0" y="185709"/>
            <a:ext cx="8096250" cy="944933"/>
          </a:xfrm>
        </p:spPr>
        <p:txBody>
          <a:bodyPr/>
          <a:lstStyle/>
          <a:p>
            <a:r>
              <a:rPr lang="en-US" dirty="0" err="1"/>
              <a:t>MeteoSwiss</a:t>
            </a:r>
            <a:r>
              <a:rPr lang="en-US" dirty="0"/>
              <a:t> operational configuration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263" y="1028279"/>
            <a:ext cx="28333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Operational since May 28th 2024 at CSCS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Not </a:t>
            </a:r>
            <a:r>
              <a:rPr lang="de-CH" sz="1600" dirty="0" err="1"/>
              <a:t>using</a:t>
            </a:r>
            <a:r>
              <a:rPr lang="de-CH" sz="1600" dirty="0"/>
              <a:t> all </a:t>
            </a:r>
            <a:r>
              <a:rPr lang="de-CH" sz="1600" dirty="0" err="1"/>
              <a:t>optimization</a:t>
            </a:r>
            <a:r>
              <a:rPr lang="de-CH" sz="1600" dirty="0"/>
              <a:t> </a:t>
            </a:r>
            <a:r>
              <a:rPr lang="de-CH" sz="1600" dirty="0" err="1"/>
              <a:t>yet</a:t>
            </a:r>
            <a:r>
              <a:rPr lang="de-CH" sz="1600" dirty="0"/>
              <a:t> (</a:t>
            </a:r>
            <a:r>
              <a:rPr lang="de-CH" sz="1600" dirty="0" err="1"/>
              <a:t>no</a:t>
            </a:r>
            <a:r>
              <a:rPr lang="de-CH" sz="1600" dirty="0"/>
              <a:t> </a:t>
            </a:r>
            <a:r>
              <a:rPr lang="de-CH" sz="1600" dirty="0" err="1"/>
              <a:t>cuda</a:t>
            </a:r>
            <a:r>
              <a:rPr lang="de-CH" sz="1600" dirty="0"/>
              <a:t>-graph)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Full schedule on </a:t>
            </a:r>
            <a:r>
              <a:rPr lang="en-US" sz="1600" dirty="0" err="1">
                <a:sym typeface="Wingdings" panose="05000000000000000000" pitchFamily="2" charset="2"/>
              </a:rPr>
              <a:t>Tasna</a:t>
            </a:r>
            <a:r>
              <a:rPr lang="en-US" sz="1600" dirty="0">
                <a:sym typeface="Wingdings" panose="05000000000000000000" pitchFamily="2" charset="2"/>
              </a:rPr>
              <a:t> (ALPS)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ICON-CH1-EPS : </a:t>
            </a:r>
            <a:br>
              <a:rPr lang="en-US" sz="1600" dirty="0"/>
            </a:br>
            <a:r>
              <a:rPr lang="en-US" sz="1600" b="1" dirty="0"/>
              <a:t>3 nodes/member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ICON-CH2-EPS : </a:t>
            </a:r>
            <a:br>
              <a:rPr lang="en-US" sz="1600" dirty="0"/>
            </a:br>
            <a:r>
              <a:rPr lang="en-US" sz="1600" dirty="0"/>
              <a:t>1 node/member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KENDA-CH1 : </a:t>
            </a:r>
            <a:br>
              <a:rPr lang="en-US" sz="1600" dirty="0"/>
            </a:br>
            <a:r>
              <a:rPr lang="en-US" sz="1600" dirty="0"/>
              <a:t>1 node/member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637" y="1028279"/>
            <a:ext cx="5643401" cy="3443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200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0" y="893700"/>
            <a:ext cx="40701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CPU cache performs badly, add blocks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4182950" y="101075"/>
            <a:ext cx="49611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i_startblk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i_endblk</a:t>
            </a:r>
            <a:endParaRPr sz="1050"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get_indices_e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i_startblk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i_endblk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&amp;</a:t>
            </a:r>
            <a:endParaRPr sz="1050"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rl_start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rl_end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grad_norm_psi_e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je,jk,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=  &amp;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(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iblk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1050" b="1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iblk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1050" b="1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/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10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edges</a:t>
            </a:r>
            <a:r>
              <a:rPr lang="en-GB" sz="10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</a:t>
            </a:r>
            <a:r>
              <a:rPr lang="en-GB" sz="10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ENDDO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105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0" y="893700"/>
            <a:ext cx="40701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dirty="0"/>
              <a:t>code doesn't perform on multi-core CPU, add directives to exploit shared memory machines</a:t>
            </a:r>
            <a:endParaRPr dirty="0"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4182950" y="101075"/>
            <a:ext cx="49611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1050"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1050" b="1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PARALLEL</a:t>
            </a:r>
            <a:endParaRPr sz="1050" b="1">
              <a:solidFill>
                <a:srgbClr val="811F3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1050" b="1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b="1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b="1" err="1">
                <a:solidFill>
                  <a:srgbClr val="CD313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solidFill>
                  <a:srgbClr val="CD313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solidFill>
                  <a:srgbClr val="CD313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>
                <a:solidFill>
                  <a:srgbClr val="CD313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</a:t>
            </a: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b="1" err="1">
                <a:solidFill>
                  <a:srgbClr val="CD313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 b="1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105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i_startblk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i_endblk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get_indices_e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i_startblk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i_endblk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&amp;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rl_start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rl_end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grad_norm_psi_e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je,jk,jb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=  &amp;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(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-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) 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/ 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10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edges</a:t>
            </a:r>
            <a:r>
              <a:rPr lang="en-GB" sz="10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je,jb</a:t>
            </a: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ENDDO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1050" b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1050"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1050" b="1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50" b="1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NOWAIT</a:t>
            </a:r>
            <a:endParaRPr sz="1050" b="1">
              <a:solidFill>
                <a:srgbClr val="811F3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1050" b="1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PARALLEL</a:t>
            </a:r>
            <a:endParaRPr sz="1050" b="1">
              <a:solidFill>
                <a:srgbClr val="811F3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105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0" y="893700"/>
            <a:ext cx="40701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code needs to target another architecture...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... with different optimal memory layout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4182950" y="101075"/>
            <a:ext cx="49611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85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....</a:t>
            </a:r>
            <a:endParaRPr sz="8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!$ACC ....</a:t>
            </a:r>
            <a:endParaRPr sz="850" b="1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i_endblk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get_indices_e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...)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__LOOP_EXCHANGE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grad_norm_psi_e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je,jk,jb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=  &amp;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(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-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)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/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8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edges</a:t>
            </a:r>
            <a:r>
              <a:rPr lang="en-GB" sz="8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85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850">
              <a:solidFill>
                <a:srgbClr val="811F3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b="1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!$ACC </a:t>
            </a:r>
            <a:r>
              <a:rPr lang="en-GB" sz="850" b="1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850" b="1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4182950" y="101075"/>
            <a:ext cx="49611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85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....</a:t>
            </a:r>
            <a:endParaRPr sz="8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!$ACC ....</a:t>
            </a:r>
            <a:endParaRPr sz="8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i_endblk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get_indices_e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...)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__LOOP_EXCHANGE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8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grad_norm_psi_e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je,jk,jb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=  &amp;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( </a:t>
            </a:r>
            <a:r>
              <a:rPr lang="en-GB" sz="8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 b="1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-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GB" sz="8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 b="1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)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/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8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edges</a:t>
            </a:r>
            <a:r>
              <a:rPr lang="en-GB" sz="8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8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85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850">
              <a:solidFill>
                <a:srgbClr val="811F3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!$ACC </a:t>
            </a:r>
            <a:r>
              <a:rPr lang="en-GB" sz="85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8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00" y="2296529"/>
            <a:ext cx="2223700" cy="4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4182950" y="101075"/>
            <a:ext cx="49611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85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....</a:t>
            </a:r>
            <a:endParaRPr sz="8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!$ACC ....</a:t>
            </a:r>
            <a:endParaRPr sz="8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i_endblk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get_indices_e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...)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__LOOP_EXCHANGE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8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grad_norm_psi_e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je,jk,jb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=  &amp;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( </a:t>
            </a:r>
            <a:r>
              <a:rPr lang="en-GB" sz="8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 b="1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-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GB" sz="8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 b="1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) 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/ 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8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edges</a:t>
            </a:r>
            <a:r>
              <a:rPr lang="en-GB" sz="85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850" b="1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je,jb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8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85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850">
              <a:solidFill>
                <a:srgbClr val="811F3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!$ACC </a:t>
            </a:r>
            <a:r>
              <a:rPr lang="en-GB" sz="85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8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00" y="2296529"/>
            <a:ext cx="2223700" cy="4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0;g1503c6c7abd_0_257">
            <a:extLst>
              <a:ext uri="{FF2B5EF4-FFF2-40B4-BE49-F238E27FC236}">
                <a16:creationId xmlns:a16="http://schemas.microsoft.com/office/drawing/2014/main" id="{729EEAB7-5164-4754-9063-D42C983945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8250" y="2743192"/>
            <a:ext cx="5508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3;g1503c6c7abd_0_289">
            <a:extLst>
              <a:ext uri="{FF2B5EF4-FFF2-40B4-BE49-F238E27FC236}">
                <a16:creationId xmlns:a16="http://schemas.microsoft.com/office/drawing/2014/main" id="{43EA725D-D118-45EF-A37E-1D27E6CEBF6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2867" y="1267649"/>
            <a:ext cx="501565" cy="5508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p22">
            <a:extLst>
              <a:ext uri="{FF2B5EF4-FFF2-40B4-BE49-F238E27FC236}">
                <a16:creationId xmlns:a16="http://schemas.microsoft.com/office/drawing/2014/main" id="{A6E6CBE0-D5CD-4773-9C22-CBEB52673B27}"/>
              </a:ext>
            </a:extLst>
          </p:cNvPr>
          <p:cNvSpPr txBox="1">
            <a:spLocks/>
          </p:cNvSpPr>
          <p:nvPr/>
        </p:nvSpPr>
        <p:spPr>
          <a:xfrm>
            <a:off x="0" y="893700"/>
            <a:ext cx="4070100" cy="3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/>
              <a:t>Scientist and performance engineers work on the same code!</a:t>
            </a:r>
          </a:p>
        </p:txBody>
      </p:sp>
    </p:spTree>
    <p:extLst>
      <p:ext uri="{BB962C8B-B14F-4D97-AF65-F5344CB8AC3E}">
        <p14:creationId xmlns:p14="http://schemas.microsoft.com/office/powerpoint/2010/main" val="1572402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4182950" y="101075"/>
            <a:ext cx="49611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850" dirty="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....</a:t>
            </a:r>
            <a:endParaRPr sz="85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!$ACC ....</a:t>
            </a:r>
            <a:endParaRPr sz="85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i_startblk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i_endblk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get_indices_e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...)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__LOOP_EXCHANGE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slev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elev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je =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i_startidx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i_endidx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grad_norm_psi_e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je,jk,jb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=  &amp;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(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 dirty="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 dirty="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-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psi_c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iidx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 dirty="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jk,iblk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(je,jb,</a:t>
            </a:r>
            <a:r>
              <a:rPr lang="en-GB" sz="850" dirty="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) 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/ 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ptr_patch</a:t>
            </a:r>
            <a:r>
              <a:rPr lang="en-GB" sz="85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edges</a:t>
            </a:r>
            <a:r>
              <a:rPr lang="en-GB" sz="85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850" dirty="0" err="1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je,jb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ENDDO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END DO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#ifdef</a:t>
            </a:r>
            <a:r>
              <a:rPr lang="en-GB" sz="85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_OMP</a:t>
            </a:r>
            <a:endParaRPr sz="85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!$OMP </a:t>
            </a:r>
            <a:r>
              <a:rPr lang="en-GB" sz="850" dirty="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850" dirty="0">
              <a:solidFill>
                <a:srgbClr val="811F3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#else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!$ACC </a:t>
            </a:r>
            <a:r>
              <a:rPr lang="en-GB" sz="850" dirty="0">
                <a:solidFill>
                  <a:srgbClr val="811F3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85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#endif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0" y="893700"/>
            <a:ext cx="4426858" cy="3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if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Further model development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Higher order approximation of gradient?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Optimize for all architectures again!</a:t>
            </a:r>
            <a:br>
              <a:rPr lang="en-US" dirty="0"/>
            </a:b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dirty="0"/>
              <a:t>A third (fourth...) architecture?</a:t>
            </a:r>
          </a:p>
          <a:p>
            <a:pPr lvl="1">
              <a:spcBef>
                <a:spcPts val="0"/>
              </a:spcBef>
            </a:pPr>
            <a:r>
              <a:rPr lang="en-GB" b="1" dirty="0"/>
              <a:t>20+ Person years (PY) </a:t>
            </a:r>
            <a:r>
              <a:rPr lang="en-GB" dirty="0"/>
              <a:t>to port ICON to </a:t>
            </a:r>
            <a:r>
              <a:rPr lang="en-GB" dirty="0" err="1"/>
              <a:t>nvidia</a:t>
            </a:r>
            <a:r>
              <a:rPr lang="en-GB" dirty="0"/>
              <a:t> GPUs with </a:t>
            </a:r>
            <a:r>
              <a:rPr lang="en-GB" dirty="0" err="1"/>
              <a:t>OpenACC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b="1" dirty="0"/>
              <a:t>4 PYs </a:t>
            </a:r>
            <a:r>
              <a:rPr lang="en-GB" dirty="0"/>
              <a:t>to port ICON to LUMI using </a:t>
            </a:r>
            <a:r>
              <a:rPr lang="en-GB" dirty="0" err="1"/>
              <a:t>OpenACC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000" dirty="0"/>
              <a:t>GT4Py – A DSL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8;p23">
            <a:extLst>
              <a:ext uri="{FF2B5EF4-FFF2-40B4-BE49-F238E27FC236}">
                <a16:creationId xmlns:a16="http://schemas.microsoft.com/office/drawing/2014/main" id="{F80766D5-733D-7645-0F9A-1A516E661272}"/>
              </a:ext>
            </a:extLst>
          </p:cNvPr>
          <p:cNvSpPr txBox="1">
            <a:spLocks/>
          </p:cNvSpPr>
          <p:nvPr/>
        </p:nvSpPr>
        <p:spPr>
          <a:xfrm>
            <a:off x="302079" y="783771"/>
            <a:ext cx="8915400" cy="36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@field_operator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-&gt;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 return (psi(E2C(1)) - psi(E2C(0)))/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 lang="en-US" sz="1200" dirty="0" err="1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9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@program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          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Field[[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9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 _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>
                <a:solidFill>
                  <a:srgbClr val="66009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offset_provider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{“E2C”: e2c_offset_provider})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80A84-D0E9-4C35-8A56-57C1EFE5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2058988"/>
            <a:ext cx="1427163" cy="4460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000" dirty="0"/>
              <a:t>GT4Py – A DSL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8;p23">
            <a:extLst>
              <a:ext uri="{FF2B5EF4-FFF2-40B4-BE49-F238E27FC236}">
                <a16:creationId xmlns:a16="http://schemas.microsoft.com/office/drawing/2014/main" id="{F80766D5-733D-7645-0F9A-1A516E661272}"/>
              </a:ext>
            </a:extLst>
          </p:cNvPr>
          <p:cNvSpPr txBox="1">
            <a:spLocks/>
          </p:cNvSpPr>
          <p:nvPr/>
        </p:nvSpPr>
        <p:spPr>
          <a:xfrm>
            <a:off x="302079" y="783771"/>
            <a:ext cx="8915400" cy="36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@field_operator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-&gt;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 return </a:t>
            </a:r>
            <a:r>
              <a:rPr lang="en-US" sz="1200" b="1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(psi(E2C(1)) - psi(E2C(0)))/</a:t>
            </a:r>
            <a:r>
              <a:rPr lang="en-US" sz="1200" b="1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 lang="en-US" sz="1200" b="1" dirty="0" err="1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9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@program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          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Field[[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9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 _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>
                <a:solidFill>
                  <a:srgbClr val="66009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offset_provider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{“E2C”: e2c_offset_provider})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1701D2-91A8-4CA1-A3FA-DCED053B6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2058988"/>
            <a:ext cx="1427163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7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000" dirty="0"/>
              <a:t>GT4Py – A DSL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8;p23">
            <a:extLst>
              <a:ext uri="{FF2B5EF4-FFF2-40B4-BE49-F238E27FC236}">
                <a16:creationId xmlns:a16="http://schemas.microsoft.com/office/drawing/2014/main" id="{F80766D5-733D-7645-0F9A-1A516E661272}"/>
              </a:ext>
            </a:extLst>
          </p:cNvPr>
          <p:cNvSpPr txBox="1">
            <a:spLocks/>
          </p:cNvSpPr>
          <p:nvPr/>
        </p:nvSpPr>
        <p:spPr>
          <a:xfrm>
            <a:off x="302079" y="783771"/>
            <a:ext cx="8915400" cy="36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@field_operator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200" b="1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psi: </a:t>
            </a:r>
            <a:r>
              <a:rPr lang="en-US" sz="1200" b="1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b="1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b="1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b="1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b="1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b="1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-US" sz="1200" b="1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b="1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b="1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b="1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b="1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-&gt;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 return (psi(E2C(1)) - psi(E2C(0)))/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 lang="en-US" sz="1200" dirty="0" err="1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9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@program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          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Field[[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9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 _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>
                <a:solidFill>
                  <a:srgbClr val="66009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offset_provider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{“E2C”: e2c_offset_provider})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DFC1BE-C593-4169-9BDF-2AEFC026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2058988"/>
            <a:ext cx="1427163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6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000" dirty="0"/>
              <a:t>GT4Py – A DSL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8;p23">
            <a:extLst>
              <a:ext uri="{FF2B5EF4-FFF2-40B4-BE49-F238E27FC236}">
                <a16:creationId xmlns:a16="http://schemas.microsoft.com/office/drawing/2014/main" id="{F80766D5-733D-7645-0F9A-1A516E661272}"/>
              </a:ext>
            </a:extLst>
          </p:cNvPr>
          <p:cNvSpPr txBox="1">
            <a:spLocks/>
          </p:cNvSpPr>
          <p:nvPr/>
        </p:nvSpPr>
        <p:spPr>
          <a:xfrm>
            <a:off x="302079" y="783771"/>
            <a:ext cx="8915400" cy="36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@field_operator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-&gt; </a:t>
            </a:r>
            <a:r>
              <a:rPr lang="en-US" sz="1200" b="1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b="1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b="1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b="1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b="1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 return (psi(E2C(1)) - psi(E2C(0)))/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 lang="en-US" sz="1200" dirty="0" err="1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9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@program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          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Field[[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9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 _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>
                <a:solidFill>
                  <a:srgbClr val="66009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offset_provider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{“E2C”: e2c_offset_provider})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C13A2F-603A-49AC-8A90-6B99DFC17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2058988"/>
            <a:ext cx="1427163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Alps infrastructure at CSCS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86" y="893792"/>
            <a:ext cx="7598424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1600" dirty="0"/>
              <a:t>New </a:t>
            </a:r>
            <a:r>
              <a:rPr lang="de-CH" sz="1600" dirty="0" err="1"/>
              <a:t>MeteoSwiss</a:t>
            </a:r>
            <a:r>
              <a:rPr lang="de-CH" sz="1600" dirty="0"/>
              <a:t> </a:t>
            </a:r>
            <a:r>
              <a:rPr lang="en-US" sz="1600" dirty="0"/>
              <a:t>system</a:t>
            </a:r>
            <a:r>
              <a:rPr lang="de-CH" sz="1600" dirty="0"/>
              <a:t> HPC Computing Services on Alps </a:t>
            </a:r>
            <a:r>
              <a:rPr lang="en-US" sz="1600" dirty="0"/>
              <a:t>Platform</a:t>
            </a:r>
          </a:p>
          <a:p>
            <a:r>
              <a:rPr lang="de-CH" sz="1600" dirty="0"/>
              <a:t>2 Virtual Clusters (VC):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Production</a:t>
            </a:r>
            <a:r>
              <a:rPr lang="de-CH" sz="1600" dirty="0">
                <a:latin typeface="Arial"/>
                <a:cs typeface="Arial"/>
              </a:rPr>
              <a:t>: 42 GPU / 15 CPU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R&amp;D: 30-50 GPU / ~15 CPU Nodes (</a:t>
            </a:r>
            <a:r>
              <a:rPr lang="de-CH" sz="1600" dirty="0" err="1"/>
              <a:t>elastic</a:t>
            </a:r>
            <a:r>
              <a:rPr lang="de-CH" sz="1600" dirty="0"/>
              <a:t>)</a:t>
            </a:r>
          </a:p>
          <a:p>
            <a:pPr lvl="1"/>
            <a:endParaRPr lang="de-CH" sz="1600" b="1" dirty="0"/>
          </a:p>
          <a:p>
            <a:r>
              <a:rPr lang="de-CH" sz="1600" dirty="0"/>
              <a:t>GPU </a:t>
            </a:r>
            <a:r>
              <a:rPr lang="de-CH" sz="1600" dirty="0" err="1"/>
              <a:t>nodes</a:t>
            </a:r>
            <a:r>
              <a:rPr lang="de-CH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4 x NVIDIA A100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1 x AMD </a:t>
            </a:r>
            <a:r>
              <a:rPr lang="de-CH" sz="1600" dirty="0" err="1"/>
              <a:t>Epyc</a:t>
            </a:r>
            <a:r>
              <a:rPr lang="de-CH" sz="1600" dirty="0"/>
              <a:t> 64-cores CPU</a:t>
            </a:r>
          </a:p>
          <a:p>
            <a:r>
              <a:rPr lang="de-CH" sz="1600" dirty="0"/>
              <a:t>CPU </a:t>
            </a:r>
            <a:r>
              <a:rPr lang="de-CH" sz="1600" dirty="0" err="1"/>
              <a:t>nodes</a:t>
            </a:r>
            <a:r>
              <a:rPr lang="de-CH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2 x AMD </a:t>
            </a:r>
            <a:r>
              <a:rPr lang="de-CH" sz="1600" dirty="0" err="1"/>
              <a:t>Epyc</a:t>
            </a:r>
            <a:r>
              <a:rPr lang="de-CH" sz="1600" dirty="0"/>
              <a:t> 64-cores CPUs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Part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large </a:t>
            </a:r>
            <a:r>
              <a:rPr lang="de-CH" sz="1600" dirty="0" err="1"/>
              <a:t>system</a:t>
            </a:r>
            <a:r>
              <a:rPr lang="de-CH" sz="1600" dirty="0"/>
              <a:t> (</a:t>
            </a:r>
            <a:r>
              <a:rPr lang="de-CH" sz="1600" dirty="0" err="1"/>
              <a:t>alps</a:t>
            </a:r>
            <a:r>
              <a:rPr lang="de-CH" sz="1600" dirty="0"/>
              <a:t>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/>
              <a:t>R&amp;D </a:t>
            </a:r>
            <a:r>
              <a:rPr lang="de-CH" sz="1600" dirty="0" err="1"/>
              <a:t>partition</a:t>
            </a:r>
            <a:r>
              <a:rPr lang="de-CH" sz="1600" dirty="0"/>
              <a:t> </a:t>
            </a:r>
            <a:r>
              <a:rPr lang="de-CH" sz="1600" dirty="0" err="1"/>
              <a:t>can</a:t>
            </a:r>
            <a:r>
              <a:rPr lang="de-CH" sz="1600" dirty="0"/>
              <a:t> </a:t>
            </a:r>
            <a:r>
              <a:rPr lang="de-CH" sz="1600" dirty="0" err="1"/>
              <a:t>be</a:t>
            </a:r>
            <a:r>
              <a:rPr lang="de-CH" sz="1600" dirty="0"/>
              <a:t> </a:t>
            </a:r>
            <a:r>
              <a:rPr lang="de-CH" sz="1600" dirty="0" err="1"/>
              <a:t>extended</a:t>
            </a:r>
            <a:endParaRPr lang="de-CH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new</a:t>
            </a:r>
            <a:r>
              <a:rPr lang="de-CH" sz="1600" dirty="0"/>
              <a:t> </a:t>
            </a:r>
            <a:r>
              <a:rPr lang="de-CH" sz="1600" dirty="0" err="1"/>
              <a:t>challenges</a:t>
            </a:r>
            <a:r>
              <a:rPr lang="de-CH" sz="1600" dirty="0"/>
              <a:t> : </a:t>
            </a:r>
            <a:r>
              <a:rPr lang="de-CH" sz="1600" dirty="0" err="1"/>
              <a:t>maintenance</a:t>
            </a:r>
            <a:r>
              <a:rPr lang="de-CH" sz="1600" dirty="0"/>
              <a:t>, </a:t>
            </a:r>
            <a:r>
              <a:rPr lang="de-CH" sz="1600" dirty="0" err="1"/>
              <a:t>testing</a:t>
            </a:r>
            <a:r>
              <a:rPr lang="de-CH" sz="1600" dirty="0"/>
              <a:t>, ML, </a:t>
            </a:r>
            <a:r>
              <a:rPr lang="en-150" sz="1600" dirty="0"/>
              <a:t>…</a:t>
            </a:r>
            <a:endParaRPr lang="de-CH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684"/>
          <a:stretch/>
        </p:blipFill>
        <p:spPr>
          <a:xfrm>
            <a:off x="6286525" y="3183947"/>
            <a:ext cx="2680389" cy="1112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05645"/>
            <a:ext cx="40386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000" dirty="0"/>
              <a:t>GT4Py – A DSL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8;p23">
            <a:extLst>
              <a:ext uri="{FF2B5EF4-FFF2-40B4-BE49-F238E27FC236}">
                <a16:creationId xmlns:a16="http://schemas.microsoft.com/office/drawing/2014/main" id="{F80766D5-733D-7645-0F9A-1A516E661272}"/>
              </a:ext>
            </a:extLst>
          </p:cNvPr>
          <p:cNvSpPr txBox="1">
            <a:spLocks/>
          </p:cNvSpPr>
          <p:nvPr/>
        </p:nvSpPr>
        <p:spPr>
          <a:xfrm>
            <a:off x="302079" y="783771"/>
            <a:ext cx="8915400" cy="36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b="1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@field_operator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-&gt;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 return (psi(E2C(1)) - psi(E2C(0)))/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 lang="en-US" sz="1200" dirty="0" err="1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9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b="1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@program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          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Field[[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9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 _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>
                <a:solidFill>
                  <a:srgbClr val="66009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offset_provider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{“E2C”: e2c_offset_provider})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3D847F-574B-4237-B259-E10203488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2058988"/>
            <a:ext cx="1427163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4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000" dirty="0"/>
              <a:t>GT4Py – A DSL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8;p23">
            <a:extLst>
              <a:ext uri="{FF2B5EF4-FFF2-40B4-BE49-F238E27FC236}">
                <a16:creationId xmlns:a16="http://schemas.microsoft.com/office/drawing/2014/main" id="{F80766D5-733D-7645-0F9A-1A516E661272}"/>
              </a:ext>
            </a:extLst>
          </p:cNvPr>
          <p:cNvSpPr txBox="1">
            <a:spLocks/>
          </p:cNvSpPr>
          <p:nvPr/>
        </p:nvSpPr>
        <p:spPr>
          <a:xfrm>
            <a:off x="302079" y="783771"/>
            <a:ext cx="8915400" cy="36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@field_operator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-&gt;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 return (psi(</a:t>
            </a:r>
            <a:r>
              <a:rPr lang="en-US" sz="1200" b="1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E2C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(1)) - psi(</a:t>
            </a:r>
            <a:r>
              <a:rPr lang="en-US" sz="1200" b="1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E2C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(0)))/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 lang="en-US" sz="1200" dirty="0" err="1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9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9E880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@program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200" dirty="0" err="1">
                <a:solidFill>
                  <a:srgbClr val="00627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 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            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Field[[</a:t>
            </a:r>
            <a:r>
              <a:rPr lang="en-US" sz="1200" dirty="0" err="1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EdgeDim</a:t>
            </a:r>
            <a:r>
              <a:rPr lang="en-US" sz="1200" dirty="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float]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Field[[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CellDim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KDim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], float,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9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   _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>
                <a:solidFill>
                  <a:srgbClr val="66009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grad_norm_psi_n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offset_provider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200" b="1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{“E2C”: e2c_offset_provider}</a:t>
            </a:r>
            <a:r>
              <a:rPr lang="en-US" sz="120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SzPts val="1018"/>
              <a:buFont typeface="Arial"/>
              <a:buNone/>
            </a:pPr>
            <a:endParaRPr lang="en-US" sz="1200" dirty="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F26E18-7542-4CBA-8408-CAAE13068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2058988"/>
            <a:ext cx="1427163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1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145825" y="1036532"/>
            <a:ext cx="7527900" cy="50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GB"/>
              <a:t>Idea of GT4Py / DSLs in general</a:t>
            </a: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GT4Py Toolchain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175" y="1545929"/>
            <a:ext cx="2223700" cy="4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481096" y="2479315"/>
            <a:ext cx="2805600" cy="74455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(psi(E2C(1)) - psi(E2C(0)))/</a:t>
            </a:r>
            <a:r>
              <a:rPr lang="en-US" sz="105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 dirty="0"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5076600" y="1358775"/>
            <a:ext cx="4067400" cy="2225270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 _var_25[5]  DACE_ALIGN(64);</a:t>
            </a:r>
            <a:b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 _var_35[5]  DACE_ALIGN(64); 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 _var_38[5]  DACE_ALIGN(64);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 _var_41[1]  DACE_ALIGN(64);        {   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50" dirty="0">
              <a:solidFill>
                <a:srgbClr val="AF00D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 (auto _i_Edge_36 = 0; _i_Edge_36 &lt; _</a:t>
            </a:r>
            <a:r>
              <a:rPr lang="en-US" sz="850" dirty="0" err="1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num_Edges</a:t>
            </a: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_i_Edge_36 += 1) {         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{             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long </a:t>
            </a:r>
            <a:r>
              <a:rPr lang="en-US" sz="850" dirty="0" err="1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</a:t>
            </a:r>
            <a:r>
              <a:rPr lang="en-US" sz="850" dirty="0" err="1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i_Edge</a:t>
            </a: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____stencil_arg0_i_Edge;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const double* _</a:t>
            </a:r>
            <a:r>
              <a:rPr lang="en-US" sz="850" dirty="0" err="1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</a:t>
            </a: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&amp;__stencil_arg0[0];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double* _out = _var_35;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/>
          </a:p>
        </p:txBody>
      </p:sp>
      <p:sp>
        <p:nvSpPr>
          <p:cNvPr id="216" name="Google Shape;216;p25"/>
          <p:cNvSpPr txBox="1"/>
          <p:nvPr/>
        </p:nvSpPr>
        <p:spPr>
          <a:xfrm>
            <a:off x="3686363" y="2261325"/>
            <a:ext cx="1125600" cy="1176900"/>
          </a:xfrm>
          <a:prstGeom prst="rect">
            <a:avLst/>
          </a:prstGeom>
          <a:solidFill>
            <a:srgbClr val="EC1C2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GT4Py</a:t>
            </a:r>
            <a:endParaRPr b="1"/>
          </a:p>
        </p:txBody>
      </p:sp>
      <p:cxnSp>
        <p:nvCxnSpPr>
          <p:cNvPr id="217" name="Google Shape;217;p25"/>
          <p:cNvCxnSpPr>
            <a:cxnSpLocks/>
            <a:stCxn id="213" idx="2"/>
            <a:endCxn id="214" idx="1"/>
          </p:cNvCxnSpPr>
          <p:nvPr/>
        </p:nvCxnSpPr>
        <p:spPr>
          <a:xfrm rot="5400000">
            <a:off x="763380" y="1667946"/>
            <a:ext cx="901362" cy="1465929"/>
          </a:xfrm>
          <a:prstGeom prst="bentConnector4">
            <a:avLst>
              <a:gd name="adj1" fmla="val 29349"/>
              <a:gd name="adj2" fmla="val 1155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8" name="Google Shape;218;p25"/>
          <p:cNvCxnSpPr>
            <a:cxnSpLocks/>
            <a:stCxn id="214" idx="3"/>
            <a:endCxn id="216" idx="1"/>
          </p:cNvCxnSpPr>
          <p:nvPr/>
        </p:nvCxnSpPr>
        <p:spPr>
          <a:xfrm flipV="1">
            <a:off x="3286696" y="2849775"/>
            <a:ext cx="399667" cy="18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25"/>
          <p:cNvCxnSpPr>
            <a:cxnSpLocks/>
            <a:stCxn id="216" idx="3"/>
          </p:cNvCxnSpPr>
          <p:nvPr/>
        </p:nvCxnSpPr>
        <p:spPr>
          <a:xfrm flipV="1">
            <a:off x="4811963" y="2847959"/>
            <a:ext cx="314219" cy="18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Google Shape;220;p25"/>
          <p:cNvSpPr txBox="1"/>
          <p:nvPr/>
        </p:nvSpPr>
        <p:spPr>
          <a:xfrm>
            <a:off x="3887071" y="1239550"/>
            <a:ext cx="724200" cy="757200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CUDA</a:t>
            </a:r>
            <a:endParaRPr b="1"/>
          </a:p>
        </p:txBody>
      </p:sp>
      <p:cxnSp>
        <p:nvCxnSpPr>
          <p:cNvPr id="221" name="Google Shape;221;p25"/>
          <p:cNvCxnSpPr>
            <a:stCxn id="220" idx="2"/>
            <a:endCxn id="216" idx="0"/>
          </p:cNvCxnSpPr>
          <p:nvPr/>
        </p:nvCxnSpPr>
        <p:spPr>
          <a:xfrm>
            <a:off x="4249171" y="1996750"/>
            <a:ext cx="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32397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145825" y="1036532"/>
            <a:ext cx="7527900" cy="50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GB"/>
              <a:t>Idea of GT4Py / DSLs in general</a:t>
            </a: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GT4Py Toolchain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175" y="1545929"/>
            <a:ext cx="2223700" cy="4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481096" y="2479315"/>
            <a:ext cx="2805600" cy="74455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(psi(E2C(1)) - psi(E2C(0)))/</a:t>
            </a:r>
            <a:r>
              <a:rPr lang="en-US" sz="105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5076600" y="1358775"/>
            <a:ext cx="4067400" cy="2225270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 _var_25[5]  DACE_ALIGN(64);</a:t>
            </a:r>
            <a:b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 _var_35[5]  DACE_ALIGN(64); 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 _var_38[5]  DACE_ALIGN(64);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 _var_41[1]  DACE_ALIGN(64);        {   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50">
              <a:solidFill>
                <a:srgbClr val="AF00D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 (auto _i_Edge_36 = 0; _i_Edge_36 &lt; _</a:t>
            </a:r>
            <a:r>
              <a:rPr lang="en-US" sz="850" err="1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num_Edges</a:t>
            </a: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_i_Edge_36 += 1) {         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{               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long </a:t>
            </a:r>
            <a:r>
              <a:rPr lang="en-US" sz="850" err="1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_</a:t>
            </a:r>
            <a:r>
              <a:rPr lang="en-US" sz="850" err="1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i_Edge</a:t>
            </a: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____stencil_arg0_i_Edge;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const double* _</a:t>
            </a:r>
            <a:r>
              <a:rPr lang="en-US" sz="850" err="1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</a:t>
            </a: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&amp;__stencil_arg0[0];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double* _out = _var_35;     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/>
          </a:p>
        </p:txBody>
      </p:sp>
      <p:sp>
        <p:nvSpPr>
          <p:cNvPr id="216" name="Google Shape;216;p25"/>
          <p:cNvSpPr txBox="1"/>
          <p:nvPr/>
        </p:nvSpPr>
        <p:spPr>
          <a:xfrm>
            <a:off x="3686363" y="2261325"/>
            <a:ext cx="1125600" cy="1176900"/>
          </a:xfrm>
          <a:prstGeom prst="rect">
            <a:avLst/>
          </a:prstGeom>
          <a:solidFill>
            <a:srgbClr val="EC1C2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GT4Py</a:t>
            </a:r>
            <a:endParaRPr b="1"/>
          </a:p>
        </p:txBody>
      </p:sp>
      <p:cxnSp>
        <p:nvCxnSpPr>
          <p:cNvPr id="217" name="Google Shape;217;p25"/>
          <p:cNvCxnSpPr>
            <a:cxnSpLocks/>
            <a:stCxn id="213" idx="2"/>
            <a:endCxn id="214" idx="1"/>
          </p:cNvCxnSpPr>
          <p:nvPr/>
        </p:nvCxnSpPr>
        <p:spPr>
          <a:xfrm rot="5400000">
            <a:off x="763380" y="1667946"/>
            <a:ext cx="901362" cy="1465929"/>
          </a:xfrm>
          <a:prstGeom prst="bentConnector4">
            <a:avLst>
              <a:gd name="adj1" fmla="val 29349"/>
              <a:gd name="adj2" fmla="val 1155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8" name="Google Shape;218;p25"/>
          <p:cNvCxnSpPr>
            <a:cxnSpLocks/>
            <a:stCxn id="214" idx="3"/>
            <a:endCxn id="216" idx="1"/>
          </p:cNvCxnSpPr>
          <p:nvPr/>
        </p:nvCxnSpPr>
        <p:spPr>
          <a:xfrm flipV="1">
            <a:off x="3286696" y="2849775"/>
            <a:ext cx="399667" cy="18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25"/>
          <p:cNvCxnSpPr>
            <a:cxnSpLocks/>
            <a:stCxn id="216" idx="3"/>
          </p:cNvCxnSpPr>
          <p:nvPr/>
        </p:nvCxnSpPr>
        <p:spPr>
          <a:xfrm flipV="1">
            <a:off x="4811963" y="2847959"/>
            <a:ext cx="314219" cy="18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Google Shape;220;p25"/>
          <p:cNvSpPr txBox="1"/>
          <p:nvPr/>
        </p:nvSpPr>
        <p:spPr>
          <a:xfrm>
            <a:off x="3887071" y="1239550"/>
            <a:ext cx="724200" cy="757200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CUDA</a:t>
            </a:r>
            <a:endParaRPr b="1"/>
          </a:p>
        </p:txBody>
      </p:sp>
      <p:cxnSp>
        <p:nvCxnSpPr>
          <p:cNvPr id="221" name="Google Shape;221;p25"/>
          <p:cNvCxnSpPr>
            <a:stCxn id="220" idx="2"/>
            <a:endCxn id="216" idx="0"/>
          </p:cNvCxnSpPr>
          <p:nvPr/>
        </p:nvCxnSpPr>
        <p:spPr>
          <a:xfrm>
            <a:off x="4249171" y="1996750"/>
            <a:ext cx="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158;p20">
            <a:extLst>
              <a:ext uri="{FF2B5EF4-FFF2-40B4-BE49-F238E27FC236}">
                <a16:creationId xmlns:a16="http://schemas.microsoft.com/office/drawing/2014/main" id="{977EC50D-62D2-4D7D-9C40-3BBADA2F732B}"/>
              </a:ext>
            </a:extLst>
          </p:cNvPr>
          <p:cNvSpPr txBox="1">
            <a:spLocks/>
          </p:cNvSpPr>
          <p:nvPr/>
        </p:nvSpPr>
        <p:spPr>
          <a:xfrm>
            <a:off x="283525" y="3584045"/>
            <a:ext cx="6871419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/>
              <a:t>Exactly the same approach as </a:t>
            </a:r>
            <a:r>
              <a:rPr lang="en-US" err="1"/>
              <a:t>tensorflow</a:t>
            </a:r>
            <a:r>
              <a:rPr lang="en-US"/>
              <a:t> or </a:t>
            </a:r>
            <a:r>
              <a:rPr lang="en-US" err="1"/>
              <a:t>pytorch</a:t>
            </a:r>
            <a:r>
              <a:rPr lang="en-US"/>
              <a:t> for DL</a:t>
            </a:r>
          </a:p>
        </p:txBody>
      </p:sp>
    </p:spTree>
    <p:extLst>
      <p:ext uri="{BB962C8B-B14F-4D97-AF65-F5344CB8AC3E}">
        <p14:creationId xmlns:p14="http://schemas.microsoft.com/office/powerpoint/2010/main" val="677364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GT4Py Toolchain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5;p24">
            <a:extLst>
              <a:ext uri="{FF2B5EF4-FFF2-40B4-BE49-F238E27FC236}">
                <a16:creationId xmlns:a16="http://schemas.microsoft.com/office/drawing/2014/main" id="{8F688C3E-9D30-4B66-89DC-65C4BF675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892022"/>
            <a:ext cx="7886700" cy="529489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G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rid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T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ools4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Py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thon</a:t>
            </a:r>
            <a:r>
              <a:rPr lang="en-US"/>
              <a:t>: embedded in Python, uses </a:t>
            </a:r>
            <a:r>
              <a:rPr lang="en-US" u="sng" err="1">
                <a:solidFill>
                  <a:schemeClr val="hlink"/>
                </a:solidFill>
                <a:hlinkClick r:id="rId4"/>
              </a:rPr>
              <a:t>GridTools</a:t>
            </a:r>
            <a:r>
              <a:rPr lang="en-US"/>
              <a:t> in its toolchain. </a:t>
            </a:r>
            <a:endParaRPr/>
          </a:p>
        </p:txBody>
      </p:sp>
      <p:grpSp>
        <p:nvGrpSpPr>
          <p:cNvPr id="246" name="Gruppieren 41">
            <a:extLst>
              <a:ext uri="{FF2B5EF4-FFF2-40B4-BE49-F238E27FC236}">
                <a16:creationId xmlns:a16="http://schemas.microsoft.com/office/drawing/2014/main" id="{98D8B967-20B6-1C3B-E414-41BB5CDEA47B}"/>
              </a:ext>
            </a:extLst>
          </p:cNvPr>
          <p:cNvGrpSpPr/>
          <p:nvPr/>
        </p:nvGrpSpPr>
        <p:grpSpPr>
          <a:xfrm>
            <a:off x="238955" y="1500399"/>
            <a:ext cx="8658781" cy="3197959"/>
            <a:chOff x="475813" y="872309"/>
            <a:chExt cx="14219905" cy="5255171"/>
          </a:xfrm>
        </p:grpSpPr>
        <p:sp>
          <p:nvSpPr>
            <p:cNvPr id="18" name="Textfeld 99">
              <a:extLst>
                <a:ext uri="{FF2B5EF4-FFF2-40B4-BE49-F238E27FC236}">
                  <a16:creationId xmlns:a16="http://schemas.microsoft.com/office/drawing/2014/main" id="{0B6423A8-159E-CA37-A123-FA423283B86D}"/>
                </a:ext>
              </a:extLst>
            </p:cNvPr>
            <p:cNvSpPr txBox="1"/>
            <p:nvPr/>
          </p:nvSpPr>
          <p:spPr>
            <a:xfrm>
              <a:off x="2500408" y="876941"/>
              <a:ext cx="10030327" cy="3832402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4F909B02-19EB-A73E-477A-7F435DE80AA1}"/>
                </a:ext>
              </a:extLst>
            </p:cNvPr>
            <p:cNvSpPr/>
            <p:nvPr/>
          </p:nvSpPr>
          <p:spPr>
            <a:xfrm>
              <a:off x="10536703" y="396691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id="{A505160D-D243-86F9-514B-E44CB03A2552}"/>
                </a:ext>
              </a:extLst>
            </p:cNvPr>
            <p:cNvSpPr/>
            <p:nvPr/>
          </p:nvSpPr>
          <p:spPr>
            <a:xfrm>
              <a:off x="10479553" y="390976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2" name="Textfeld 122">
              <a:extLst>
                <a:ext uri="{FF2B5EF4-FFF2-40B4-BE49-F238E27FC236}">
                  <a16:creationId xmlns:a16="http://schemas.microsoft.com/office/drawing/2014/main" id="{1F2E36CE-0F5A-529B-5F03-ED21C3CA2B98}"/>
                </a:ext>
              </a:extLst>
            </p:cNvPr>
            <p:cNvSpPr txBox="1"/>
            <p:nvPr/>
          </p:nvSpPr>
          <p:spPr>
            <a:xfrm>
              <a:off x="475813" y="2309334"/>
              <a:ext cx="1960791" cy="220551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3" name="Hexagon 13">
              <a:extLst>
                <a:ext uri="{FF2B5EF4-FFF2-40B4-BE49-F238E27FC236}">
                  <a16:creationId xmlns:a16="http://schemas.microsoft.com/office/drawing/2014/main" id="{7C0D626C-60DF-33A7-C058-54D418100455}"/>
                </a:ext>
              </a:extLst>
            </p:cNvPr>
            <p:cNvSpPr/>
            <p:nvPr/>
          </p:nvSpPr>
          <p:spPr>
            <a:xfrm>
              <a:off x="5191053" y="2781552"/>
              <a:ext cx="1642966" cy="623831"/>
            </a:xfrm>
            <a:prstGeom prst="hexagon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ITIR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5FCA658-3B81-5A76-8F64-6BE06A44EE41}"/>
                </a:ext>
              </a:extLst>
            </p:cNvPr>
            <p:cNvSpPr/>
            <p:nvPr/>
          </p:nvSpPr>
          <p:spPr>
            <a:xfrm>
              <a:off x="566736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program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5" name="180-Grad-Pfeil 9">
              <a:extLst>
                <a:ext uri="{FF2B5EF4-FFF2-40B4-BE49-F238E27FC236}">
                  <a16:creationId xmlns:a16="http://schemas.microsoft.com/office/drawing/2014/main" id="{87215C2A-323F-BD26-D9B6-FB33FC5F3531}"/>
                </a:ext>
              </a:extLst>
            </p:cNvPr>
            <p:cNvSpPr/>
            <p:nvPr/>
          </p:nvSpPr>
          <p:spPr>
            <a:xfrm flipV="1">
              <a:off x="5723386" y="3499895"/>
              <a:ext cx="578311" cy="379298"/>
            </a:xfrm>
            <a:prstGeom prst="uturnArrow">
              <a:avLst>
                <a:gd name="adj1" fmla="val 32833"/>
                <a:gd name="adj2" fmla="val 25000"/>
                <a:gd name="adj3" fmla="val 27618"/>
                <a:gd name="adj4" fmla="val 43750"/>
                <a:gd name="adj5" fmla="val 98564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</a:grad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6" name="TextBox 6">
              <a:extLst>
                <a:ext uri="{FF2B5EF4-FFF2-40B4-BE49-F238E27FC236}">
                  <a16:creationId xmlns:a16="http://schemas.microsoft.com/office/drawing/2014/main" id="{D1755BDB-C694-91E5-742B-2F766B61CE84}"/>
                </a:ext>
              </a:extLst>
            </p:cNvPr>
            <p:cNvSpPr txBox="1"/>
            <p:nvPr/>
          </p:nvSpPr>
          <p:spPr>
            <a:xfrm>
              <a:off x="5212493" y="3934240"/>
              <a:ext cx="1686114" cy="421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Optimizations</a:t>
              </a:r>
              <a:endParaRPr lang="en-DE" sz="981">
                <a:latin typeface="IBM Plex Sans" panose="020B0503050203000203" pitchFamily="34" charset="0"/>
              </a:endParaRPr>
            </a:p>
          </p:txBody>
        </p:sp>
        <p:sp>
          <p:nvSpPr>
            <p:cNvPr id="197" name="Rectangle 7">
              <a:extLst>
                <a:ext uri="{FF2B5EF4-FFF2-40B4-BE49-F238E27FC236}">
                  <a16:creationId xmlns:a16="http://schemas.microsoft.com/office/drawing/2014/main" id="{596E233F-3551-05FD-D7FA-0018BFF56F28}"/>
                </a:ext>
              </a:extLst>
            </p:cNvPr>
            <p:cNvSpPr/>
            <p:nvPr/>
          </p:nvSpPr>
          <p:spPr>
            <a:xfrm>
              <a:off x="7481802" y="2230371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CPU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8" name="Rectangle 10">
              <a:extLst>
                <a:ext uri="{FF2B5EF4-FFF2-40B4-BE49-F238E27FC236}">
                  <a16:creationId xmlns:a16="http://schemas.microsoft.com/office/drawing/2014/main" id="{064E39D5-8945-B8A5-B279-853F7853F7D5}"/>
                </a:ext>
              </a:extLst>
            </p:cNvPr>
            <p:cNvSpPr/>
            <p:nvPr/>
          </p:nvSpPr>
          <p:spPr>
            <a:xfrm>
              <a:off x="7481804" y="2769219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GPU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9" name="Rectangle 20">
              <a:extLst>
                <a:ext uri="{FF2B5EF4-FFF2-40B4-BE49-F238E27FC236}">
                  <a16:creationId xmlns:a16="http://schemas.microsoft.com/office/drawing/2014/main" id="{8FE425FB-700E-389C-FEE8-52A11DA1D1DC}"/>
                </a:ext>
              </a:extLst>
            </p:cNvPr>
            <p:cNvSpPr/>
            <p:nvPr/>
          </p:nvSpPr>
          <p:spPr>
            <a:xfrm>
              <a:off x="7481802" y="3843557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DaCe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00" name="Straight Arrow Connector 18">
              <a:extLst>
                <a:ext uri="{FF2B5EF4-FFF2-40B4-BE49-F238E27FC236}">
                  <a16:creationId xmlns:a16="http://schemas.microsoft.com/office/drawing/2014/main" id="{844D7D76-C83B-984F-4EC3-52AD09D997A1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6917498" y="2437845"/>
              <a:ext cx="564309" cy="6834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1" name="Straight Arrow Connector 18">
              <a:extLst>
                <a:ext uri="{FF2B5EF4-FFF2-40B4-BE49-F238E27FC236}">
                  <a16:creationId xmlns:a16="http://schemas.microsoft.com/office/drawing/2014/main" id="{A3C920B1-D778-A939-F1AA-38B1800999E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6917499" y="2976691"/>
              <a:ext cx="564309" cy="144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2" name="Straight Arrow Connector 18">
              <a:extLst>
                <a:ext uri="{FF2B5EF4-FFF2-40B4-BE49-F238E27FC236}">
                  <a16:creationId xmlns:a16="http://schemas.microsoft.com/office/drawing/2014/main" id="{915BCB29-3397-F76E-6AB9-01D70FB0FAA3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6917499" y="3121276"/>
              <a:ext cx="564307" cy="3943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3" name="Straight Arrow Connector 18">
              <a:extLst>
                <a:ext uri="{FF2B5EF4-FFF2-40B4-BE49-F238E27FC236}">
                  <a16:creationId xmlns:a16="http://schemas.microsoft.com/office/drawing/2014/main" id="{7DBAB37C-71E8-368A-3047-6A83CBC02423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6917498" y="3121279"/>
              <a:ext cx="564309" cy="92975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4" name="Straight Arrow Connector 18">
              <a:extLst>
                <a:ext uri="{FF2B5EF4-FFF2-40B4-BE49-F238E27FC236}">
                  <a16:creationId xmlns:a16="http://schemas.microsoft.com/office/drawing/2014/main" id="{F766938B-F978-43F0-2B8B-04FD3E3A038E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05" name="Rectangle 7">
              <a:extLst>
                <a:ext uri="{FF2B5EF4-FFF2-40B4-BE49-F238E27FC236}">
                  <a16:creationId xmlns:a16="http://schemas.microsoft.com/office/drawing/2014/main" id="{0E6BE512-2F0A-9696-DBFA-3B6B77613785}"/>
                </a:ext>
              </a:extLst>
            </p:cNvPr>
            <p:cNvSpPr/>
            <p:nvPr/>
          </p:nvSpPr>
          <p:spPr>
            <a:xfrm>
              <a:off x="10422399" y="2230371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6" name="Rectangle 7">
              <a:extLst>
                <a:ext uri="{FF2B5EF4-FFF2-40B4-BE49-F238E27FC236}">
                  <a16:creationId xmlns:a16="http://schemas.microsoft.com/office/drawing/2014/main" id="{26E9427C-018D-C91F-2B86-53D3E723AD02}"/>
                </a:ext>
              </a:extLst>
            </p:cNvPr>
            <p:cNvSpPr/>
            <p:nvPr/>
          </p:nvSpPr>
          <p:spPr>
            <a:xfrm>
              <a:off x="10422399" y="2769219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CUDA 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7" name="Rectangle 7">
              <a:extLst>
                <a:ext uri="{FF2B5EF4-FFF2-40B4-BE49-F238E27FC236}">
                  <a16:creationId xmlns:a16="http://schemas.microsoft.com/office/drawing/2014/main" id="{A5369FEF-077B-275D-996D-7C70E05C9741}"/>
                </a:ext>
              </a:extLst>
            </p:cNvPr>
            <p:cNvSpPr/>
            <p:nvPr/>
          </p:nvSpPr>
          <p:spPr>
            <a:xfrm>
              <a:off x="10422403" y="3852614"/>
              <a:ext cx="152899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8" name="Rectangle 9">
              <a:extLst>
                <a:ext uri="{FF2B5EF4-FFF2-40B4-BE49-F238E27FC236}">
                  <a16:creationId xmlns:a16="http://schemas.microsoft.com/office/drawing/2014/main" id="{3E822428-A4A6-2092-2FC9-166205B2CF4E}"/>
                </a:ext>
              </a:extLst>
            </p:cNvPr>
            <p:cNvSpPr/>
            <p:nvPr/>
          </p:nvSpPr>
          <p:spPr>
            <a:xfrm>
              <a:off x="7481802" y="3308155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9" name="Rectangle 9">
              <a:extLst>
                <a:ext uri="{FF2B5EF4-FFF2-40B4-BE49-F238E27FC236}">
                  <a16:creationId xmlns:a16="http://schemas.microsoft.com/office/drawing/2014/main" id="{DE6538EE-3AD1-DB54-C765-68803CFC97F2}"/>
                </a:ext>
              </a:extLst>
            </p:cNvPr>
            <p:cNvSpPr/>
            <p:nvPr/>
          </p:nvSpPr>
          <p:spPr>
            <a:xfrm>
              <a:off x="10438977" y="3293554"/>
              <a:ext cx="1497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0" name="Straight Arrow Connector 18">
              <a:extLst>
                <a:ext uri="{FF2B5EF4-FFF2-40B4-BE49-F238E27FC236}">
                  <a16:creationId xmlns:a16="http://schemas.microsoft.com/office/drawing/2014/main" id="{6A985B74-F154-9FAF-EA95-8FBB72C70DED}"/>
                </a:ext>
              </a:extLst>
            </p:cNvPr>
            <p:cNvCxnSpPr>
              <a:cxnSpLocks/>
            </p:cNvCxnSpPr>
            <p:nvPr/>
          </p:nvCxnSpPr>
          <p:spPr>
            <a:xfrm>
              <a:off x="4591896" y="3093463"/>
              <a:ext cx="54199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1" name="Rectangle 9">
              <a:extLst>
                <a:ext uri="{FF2B5EF4-FFF2-40B4-BE49-F238E27FC236}">
                  <a16:creationId xmlns:a16="http://schemas.microsoft.com/office/drawing/2014/main" id="{593FE300-753D-138F-990E-225BC4EC9E10}"/>
                </a:ext>
              </a:extLst>
            </p:cNvPr>
            <p:cNvSpPr/>
            <p:nvPr/>
          </p:nvSpPr>
          <p:spPr>
            <a:xfrm>
              <a:off x="13275436" y="872309"/>
              <a:ext cx="1420282" cy="5255171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solidFill>
                <a:srgbClr val="72791C">
                  <a:alpha val="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Callable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3" name="Straight Arrow Connector 18">
              <a:extLst>
                <a:ext uri="{FF2B5EF4-FFF2-40B4-BE49-F238E27FC236}">
                  <a16:creationId xmlns:a16="http://schemas.microsoft.com/office/drawing/2014/main" id="{7A34FFC5-4606-875C-99B0-0F05FC8A1005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8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4" name="Straight Arrow Connector 18">
              <a:extLst>
                <a:ext uri="{FF2B5EF4-FFF2-40B4-BE49-F238E27FC236}">
                  <a16:creationId xmlns:a16="http://schemas.microsoft.com/office/drawing/2014/main" id="{9585E884-E513-AC5C-2B4A-1F3168248BAC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5" name="Straight Arrow Connector 18">
              <a:extLst>
                <a:ext uri="{FF2B5EF4-FFF2-40B4-BE49-F238E27FC236}">
                  <a16:creationId xmlns:a16="http://schemas.microsoft.com/office/drawing/2014/main" id="{57DEF957-7DE2-42F3-86EC-3BF06A54CCEB}"/>
                </a:ext>
              </a:extLst>
            </p:cNvPr>
            <p:cNvCxnSpPr>
              <a:cxnSpLocks/>
            </p:cNvCxnSpPr>
            <p:nvPr/>
          </p:nvCxnSpPr>
          <p:spPr>
            <a:xfrm>
              <a:off x="940249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6" name="Rectangle 9">
              <a:extLst>
                <a:ext uri="{FF2B5EF4-FFF2-40B4-BE49-F238E27FC236}">
                  <a16:creationId xmlns:a16="http://schemas.microsoft.com/office/drawing/2014/main" id="{BA0F12B9-4CFA-555E-0C4B-883D8B8B44E4}"/>
                </a:ext>
              </a:extLst>
            </p:cNvPr>
            <p:cNvSpPr/>
            <p:nvPr/>
          </p:nvSpPr>
          <p:spPr>
            <a:xfrm>
              <a:off x="561375" y="3441550"/>
              <a:ext cx="1803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field_operator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7" name="Rectangle 9">
              <a:extLst>
                <a:ext uri="{FF2B5EF4-FFF2-40B4-BE49-F238E27FC236}">
                  <a16:creationId xmlns:a16="http://schemas.microsoft.com/office/drawing/2014/main" id="{DEA547E9-7375-DCF1-BF30-60BA5C3A31B8}"/>
                </a:ext>
              </a:extLst>
            </p:cNvPr>
            <p:cNvSpPr/>
            <p:nvPr/>
          </p:nvSpPr>
          <p:spPr>
            <a:xfrm>
              <a:off x="561380" y="3984476"/>
              <a:ext cx="180373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scan_operator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8" name="Rectangle 9">
              <a:extLst>
                <a:ext uri="{FF2B5EF4-FFF2-40B4-BE49-F238E27FC236}">
                  <a16:creationId xmlns:a16="http://schemas.microsoft.com/office/drawing/2014/main" id="{904E2CE5-576F-7D46-1499-4ADA004DC8C3}"/>
                </a:ext>
              </a:extLst>
            </p:cNvPr>
            <p:cNvSpPr/>
            <p:nvPr/>
          </p:nvSpPr>
          <p:spPr>
            <a:xfrm>
              <a:off x="2788245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9" name="Rectangle 9">
              <a:extLst>
                <a:ext uri="{FF2B5EF4-FFF2-40B4-BE49-F238E27FC236}">
                  <a16:creationId xmlns:a16="http://schemas.microsoft.com/office/drawing/2014/main" id="{63170001-9600-B6B2-C53C-B035FA1A7EFF}"/>
                </a:ext>
              </a:extLst>
            </p:cNvPr>
            <p:cNvSpPr/>
            <p:nvPr/>
          </p:nvSpPr>
          <p:spPr>
            <a:xfrm>
              <a:off x="2788245" y="3436675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FOAST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20" name="Gerader Verbinder 55">
              <a:extLst>
                <a:ext uri="{FF2B5EF4-FFF2-40B4-BE49-F238E27FC236}">
                  <a16:creationId xmlns:a16="http://schemas.microsoft.com/office/drawing/2014/main" id="{C90C21BA-5F41-FA4D-B898-A3AA1B4871DE}"/>
                </a:ext>
              </a:extLst>
            </p:cNvPr>
            <p:cNvCxnSpPr/>
            <p:nvPr/>
          </p:nvCxnSpPr>
          <p:spPr>
            <a:xfrm flipH="1">
              <a:off x="2500401" y="876941"/>
              <a:ext cx="1922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1" name="Textfeld 64">
              <a:extLst>
                <a:ext uri="{FF2B5EF4-FFF2-40B4-BE49-F238E27FC236}">
                  <a16:creationId xmlns:a16="http://schemas.microsoft.com/office/drawing/2014/main" id="{BBED0B2B-69FF-5544-59B6-1DD2295EB630}"/>
                </a:ext>
              </a:extLst>
            </p:cNvPr>
            <p:cNvSpPr txBox="1"/>
            <p:nvPr/>
          </p:nvSpPr>
          <p:spPr>
            <a:xfrm>
              <a:off x="1956354" y="1412711"/>
              <a:ext cx="1126028" cy="4214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Parsing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22" name="Straight Arrow Connector 18">
              <a:extLst>
                <a:ext uri="{FF2B5EF4-FFF2-40B4-BE49-F238E27FC236}">
                  <a16:creationId xmlns:a16="http://schemas.microsoft.com/office/drawing/2014/main" id="{2D94C967-A712-83A7-13C0-9D0E71685F00}"/>
                </a:ext>
              </a:extLst>
            </p:cNvPr>
            <p:cNvCxnSpPr>
              <a:cxnSpLocks/>
            </p:cNvCxnSpPr>
            <p:nvPr/>
          </p:nvCxnSpPr>
          <p:spPr>
            <a:xfrm>
              <a:off x="2112963" y="177494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3" name="Straight Arrow Connector 18">
              <a:extLst>
                <a:ext uri="{FF2B5EF4-FFF2-40B4-BE49-F238E27FC236}">
                  <a16:creationId xmlns:a16="http://schemas.microsoft.com/office/drawing/2014/main" id="{D0F7CE6F-1A4F-E05E-D12A-94B0548AA951}"/>
                </a:ext>
              </a:extLst>
            </p:cNvPr>
            <p:cNvCxnSpPr>
              <a:cxnSpLocks/>
              <a:stCxn id="9" idx="3"/>
              <a:endCxn id="46" idx="1"/>
            </p:cNvCxnSpPr>
            <p:nvPr/>
          </p:nvCxnSpPr>
          <p:spPr>
            <a:xfrm>
              <a:off x="2355360" y="3103744"/>
              <a:ext cx="43288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4" name="Straight Arrow Connector 18">
              <a:extLst>
                <a:ext uri="{FF2B5EF4-FFF2-40B4-BE49-F238E27FC236}">
                  <a16:creationId xmlns:a16="http://schemas.microsoft.com/office/drawing/2014/main" id="{82C31FB6-1E72-E981-89C9-9E1CF5D15534}"/>
                </a:ext>
              </a:extLst>
            </p:cNvPr>
            <p:cNvCxnSpPr>
              <a:cxnSpLocks/>
              <a:stCxn id="44" idx="3"/>
              <a:endCxn id="47" idx="1"/>
            </p:cNvCxnSpPr>
            <p:nvPr/>
          </p:nvCxnSpPr>
          <p:spPr>
            <a:xfrm flipV="1">
              <a:off x="2365115" y="3644148"/>
              <a:ext cx="423132" cy="48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Gewinkelter Verbinder 77">
              <a:extLst>
                <a:ext uri="{FF2B5EF4-FFF2-40B4-BE49-F238E27FC236}">
                  <a16:creationId xmlns:a16="http://schemas.microsoft.com/office/drawing/2014/main" id="{F16663FA-4358-13F1-1737-ABD19290DCD6}"/>
                </a:ext>
              </a:extLst>
            </p:cNvPr>
            <p:cNvCxnSpPr>
              <a:stCxn id="47" idx="3"/>
            </p:cNvCxnSpPr>
            <p:nvPr/>
          </p:nvCxnSpPr>
          <p:spPr>
            <a:xfrm flipV="1">
              <a:off x="4576869" y="3121278"/>
              <a:ext cx="376803" cy="52287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r Verbinder 79">
              <a:extLst>
                <a:ext uri="{FF2B5EF4-FFF2-40B4-BE49-F238E27FC236}">
                  <a16:creationId xmlns:a16="http://schemas.microsoft.com/office/drawing/2014/main" id="{BBAA37AE-B1A5-B622-6799-6AFEF716CE83}"/>
                </a:ext>
              </a:extLst>
            </p:cNvPr>
            <p:cNvCxnSpPr/>
            <p:nvPr/>
          </p:nvCxnSpPr>
          <p:spPr>
            <a:xfrm flipH="1">
              <a:off x="4851021" y="876941"/>
              <a:ext cx="12345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Textfeld 82">
              <a:extLst>
                <a:ext uri="{FF2B5EF4-FFF2-40B4-BE49-F238E27FC236}">
                  <a16:creationId xmlns:a16="http://schemas.microsoft.com/office/drawing/2014/main" id="{EEE0FCA7-DABA-E937-65B4-E31442419BC3}"/>
                </a:ext>
              </a:extLst>
            </p:cNvPr>
            <p:cNvSpPr txBox="1"/>
            <p:nvPr/>
          </p:nvSpPr>
          <p:spPr>
            <a:xfrm>
              <a:off x="4299880" y="1425269"/>
              <a:ext cx="1126028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Lowering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28" name="Straight Arrow Connector 18">
              <a:extLst>
                <a:ext uri="{FF2B5EF4-FFF2-40B4-BE49-F238E27FC236}">
                  <a16:creationId xmlns:a16="http://schemas.microsoft.com/office/drawing/2014/main" id="{369048D7-BF6A-C53A-0735-ABFCCBD7B19A}"/>
                </a:ext>
              </a:extLst>
            </p:cNvPr>
            <p:cNvCxnSpPr>
              <a:cxnSpLocks/>
            </p:cNvCxnSpPr>
            <p:nvPr/>
          </p:nvCxnSpPr>
          <p:spPr>
            <a:xfrm>
              <a:off x="4456489" y="1804809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9" name="Gerader Verbinder 88">
              <a:extLst>
                <a:ext uri="{FF2B5EF4-FFF2-40B4-BE49-F238E27FC236}">
                  <a16:creationId xmlns:a16="http://schemas.microsoft.com/office/drawing/2014/main" id="{8F37601A-FB18-D168-120B-53ADF47FD3AD}"/>
                </a:ext>
              </a:extLst>
            </p:cNvPr>
            <p:cNvCxnSpPr/>
            <p:nvPr/>
          </p:nvCxnSpPr>
          <p:spPr>
            <a:xfrm>
              <a:off x="9778207" y="876941"/>
              <a:ext cx="28268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Textfeld 89">
              <a:extLst>
                <a:ext uri="{FF2B5EF4-FFF2-40B4-BE49-F238E27FC236}">
                  <a16:creationId xmlns:a16="http://schemas.microsoft.com/office/drawing/2014/main" id="{390EEFBA-D40C-7AFF-3284-6C974DE2A363}"/>
                </a:ext>
              </a:extLst>
            </p:cNvPr>
            <p:cNvSpPr txBox="1"/>
            <p:nvPr/>
          </p:nvSpPr>
          <p:spPr>
            <a:xfrm>
              <a:off x="8886639" y="1430185"/>
              <a:ext cx="1820330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Code </a:t>
              </a:r>
              <a:r>
                <a:rPr lang="de-DE" sz="981" err="1">
                  <a:latin typeface="IBM Plex Sans" panose="020B0503050203000203" pitchFamily="34" charset="0"/>
                </a:rPr>
                <a:t>generation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1" name="Straight Arrow Connector 18">
              <a:extLst>
                <a:ext uri="{FF2B5EF4-FFF2-40B4-BE49-F238E27FC236}">
                  <a16:creationId xmlns:a16="http://schemas.microsoft.com/office/drawing/2014/main" id="{3CE101EB-3477-7665-EA29-C47259093B64}"/>
                </a:ext>
              </a:extLst>
            </p:cNvPr>
            <p:cNvCxnSpPr>
              <a:cxnSpLocks/>
            </p:cNvCxnSpPr>
            <p:nvPr/>
          </p:nvCxnSpPr>
          <p:spPr>
            <a:xfrm>
              <a:off x="9416874" y="1800200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32" name="Textfeld 95">
              <a:extLst>
                <a:ext uri="{FF2B5EF4-FFF2-40B4-BE49-F238E27FC236}">
                  <a16:creationId xmlns:a16="http://schemas.microsoft.com/office/drawing/2014/main" id="{91A86643-3FFF-5E25-D7FB-E93ABA054896}"/>
                </a:ext>
              </a:extLst>
            </p:cNvPr>
            <p:cNvSpPr txBox="1"/>
            <p:nvPr/>
          </p:nvSpPr>
          <p:spPr>
            <a:xfrm>
              <a:off x="2502328" y="876941"/>
              <a:ext cx="10032249" cy="46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1155" b="1" err="1">
                  <a:latin typeface="IBM Plex Sans" panose="020B0503050203000203" pitchFamily="34" charset="0"/>
                </a:rPr>
                <a:t>Toolchain</a:t>
              </a:r>
              <a:endParaRPr lang="en-US" sz="1155" b="1">
                <a:latin typeface="IBM Plex Sans" panose="020B0503050203000203" pitchFamily="34" charset="0"/>
              </a:endParaRPr>
            </a:p>
          </p:txBody>
        </p:sp>
        <p:cxnSp>
          <p:nvCxnSpPr>
            <p:cNvPr id="233" name="Gerader Verbinder 96">
              <a:extLst>
                <a:ext uri="{FF2B5EF4-FFF2-40B4-BE49-F238E27FC236}">
                  <a16:creationId xmlns:a16="http://schemas.microsoft.com/office/drawing/2014/main" id="{34743B6F-A773-510C-A467-99FFFB0553ED}"/>
                </a:ext>
              </a:extLst>
            </p:cNvPr>
            <p:cNvCxnSpPr/>
            <p:nvPr/>
          </p:nvCxnSpPr>
          <p:spPr>
            <a:xfrm>
              <a:off x="12534571" y="876941"/>
              <a:ext cx="0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4" name="Textfeld 97">
              <a:extLst>
                <a:ext uri="{FF2B5EF4-FFF2-40B4-BE49-F238E27FC236}">
                  <a16:creationId xmlns:a16="http://schemas.microsoft.com/office/drawing/2014/main" id="{E9F96436-39DD-7811-3E3C-CA06FFEE8BB5}"/>
                </a:ext>
              </a:extLst>
            </p:cNvPr>
            <p:cNvSpPr txBox="1"/>
            <p:nvPr/>
          </p:nvSpPr>
          <p:spPr>
            <a:xfrm>
              <a:off x="11768387" y="1412711"/>
              <a:ext cx="1420282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Compilation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5" name="Straight Arrow Connector 18">
              <a:extLst>
                <a:ext uri="{FF2B5EF4-FFF2-40B4-BE49-F238E27FC236}">
                  <a16:creationId xmlns:a16="http://schemas.microsoft.com/office/drawing/2014/main" id="{CBFD049C-9C59-6F69-6052-53097B40D2FA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669" y="177623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6" name="Gewinkelter Verbinder 111">
              <a:extLst>
                <a:ext uri="{FF2B5EF4-FFF2-40B4-BE49-F238E27FC236}">
                  <a16:creationId xmlns:a16="http://schemas.microsoft.com/office/drawing/2014/main" id="{8B273626-E68F-9672-A3C4-C37600EC7709}"/>
                </a:ext>
              </a:extLst>
            </p:cNvPr>
            <p:cNvCxnSpPr/>
            <p:nvPr/>
          </p:nvCxnSpPr>
          <p:spPr>
            <a:xfrm rot="5400000" flipH="1" flipV="1">
              <a:off x="2225013" y="3788848"/>
              <a:ext cx="545282" cy="255891"/>
            </a:xfrm>
            <a:prstGeom prst="bentConnector3">
              <a:avLst>
                <a:gd name="adj1" fmla="val 108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feld 123">
              <a:extLst>
                <a:ext uri="{FF2B5EF4-FFF2-40B4-BE49-F238E27FC236}">
                  <a16:creationId xmlns:a16="http://schemas.microsoft.com/office/drawing/2014/main" id="{283702D6-73E6-4478-E066-D572163D3BCC}"/>
                </a:ext>
              </a:extLst>
            </p:cNvPr>
            <p:cNvSpPr txBox="1"/>
            <p:nvPr/>
          </p:nvSpPr>
          <p:spPr>
            <a:xfrm>
              <a:off x="718450" y="2425618"/>
              <a:ext cx="1451749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Python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38" name="Gewinkelter Verbinder 125">
              <a:extLst>
                <a:ext uri="{FF2B5EF4-FFF2-40B4-BE49-F238E27FC236}">
                  <a16:creationId xmlns:a16="http://schemas.microsoft.com/office/drawing/2014/main" id="{13A51B37-A789-6596-306C-66DF8F99C865}"/>
                </a:ext>
              </a:extLst>
            </p:cNvPr>
            <p:cNvCxnSpPr>
              <a:cxnSpLocks/>
              <a:stCxn id="123" idx="2"/>
            </p:cNvCxnSpPr>
            <p:nvPr/>
          </p:nvCxnSpPr>
          <p:spPr>
            <a:xfrm rot="16200000" flipH="1">
              <a:off x="6760127" y="-789067"/>
              <a:ext cx="912963" cy="1152079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feld 139">
              <a:extLst>
                <a:ext uri="{FF2B5EF4-FFF2-40B4-BE49-F238E27FC236}">
                  <a16:creationId xmlns:a16="http://schemas.microsoft.com/office/drawing/2014/main" id="{31D3ECF0-4C88-87C2-7E03-A34990D133E5}"/>
                </a:ext>
              </a:extLst>
            </p:cNvPr>
            <p:cNvSpPr txBox="1"/>
            <p:nvPr/>
          </p:nvSpPr>
          <p:spPr>
            <a:xfrm>
              <a:off x="2502326" y="2416877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Frontend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sp>
          <p:nvSpPr>
            <p:cNvPr id="240" name="Textfeld 143">
              <a:extLst>
                <a:ext uri="{FF2B5EF4-FFF2-40B4-BE49-F238E27FC236}">
                  <a16:creationId xmlns:a16="http://schemas.microsoft.com/office/drawing/2014/main" id="{9DC7E02E-E0F9-4061-6A6D-39876DFB0ED6}"/>
                </a:ext>
              </a:extLst>
            </p:cNvPr>
            <p:cNvSpPr txBox="1"/>
            <p:nvPr/>
          </p:nvSpPr>
          <p:spPr>
            <a:xfrm>
              <a:off x="7160760" y="1827598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Backend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41" name="Straight Arrow Connector 18">
              <a:extLst>
                <a:ext uri="{FF2B5EF4-FFF2-40B4-BE49-F238E27FC236}">
                  <a16:creationId xmlns:a16="http://schemas.microsoft.com/office/drawing/2014/main" id="{6A954FCF-3D67-E28A-3245-8244E13F1E0E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2" name="Straight Arrow Connector 18">
              <a:extLst>
                <a:ext uri="{FF2B5EF4-FFF2-40B4-BE49-F238E27FC236}">
                  <a16:creationId xmlns:a16="http://schemas.microsoft.com/office/drawing/2014/main" id="{F47F88CC-7A0E-4A63-4531-A4E419835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3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A4446D8B-D09D-CB43-1CF3-FA335FD87F6A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4" name="Straight Arrow Connector 18">
              <a:extLst>
                <a:ext uri="{FF2B5EF4-FFF2-40B4-BE49-F238E27FC236}">
                  <a16:creationId xmlns:a16="http://schemas.microsoft.com/office/drawing/2014/main" id="{A852729B-2160-3C0B-9D65-D41C752EC02E}"/>
                </a:ext>
              </a:extLst>
            </p:cNvPr>
            <p:cNvCxnSpPr>
              <a:cxnSpLocks/>
            </p:cNvCxnSpPr>
            <p:nvPr/>
          </p:nvCxnSpPr>
          <p:spPr>
            <a:xfrm>
              <a:off x="1212664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45" name="Textfeld 36">
              <a:extLst>
                <a:ext uri="{FF2B5EF4-FFF2-40B4-BE49-F238E27FC236}">
                  <a16:creationId xmlns:a16="http://schemas.microsoft.com/office/drawing/2014/main" id="{21511F9D-4D62-4747-50F2-DE89879E5C5A}"/>
                </a:ext>
              </a:extLst>
            </p:cNvPr>
            <p:cNvSpPr txBox="1"/>
            <p:nvPr/>
          </p:nvSpPr>
          <p:spPr>
            <a:xfrm>
              <a:off x="6026738" y="5018621"/>
              <a:ext cx="249335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Embedded </a:t>
              </a:r>
              <a:r>
                <a:rPr lang="de-DE" sz="981" err="1">
                  <a:latin typeface="IBM Plex Sans" panose="020B0503050203000203" pitchFamily="34" charset="0"/>
                </a:rPr>
                <a:t>execution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577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GT4Py Toolchain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5;p24">
            <a:extLst>
              <a:ext uri="{FF2B5EF4-FFF2-40B4-BE49-F238E27FC236}">
                <a16:creationId xmlns:a16="http://schemas.microsoft.com/office/drawing/2014/main" id="{8F688C3E-9D30-4B66-89DC-65C4BF675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892022"/>
            <a:ext cx="7886700" cy="856978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hlink"/>
                </a:solidFill>
              </a:rPr>
              <a:t>A higher order gradient scheme?</a:t>
            </a:r>
            <a:endParaRPr dirty="0"/>
          </a:p>
        </p:txBody>
      </p:sp>
      <p:pic>
        <p:nvPicPr>
          <p:cNvPr id="5" name="Google Shape;160;g1503c6c7abd_0_257">
            <a:extLst>
              <a:ext uri="{FF2B5EF4-FFF2-40B4-BE49-F238E27FC236}">
                <a16:creationId xmlns:a16="http://schemas.microsoft.com/office/drawing/2014/main" id="{1D5AF98B-AAF6-4A21-A35F-11CDBF1DB5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565" y="824517"/>
            <a:ext cx="5508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0;g1503c6c7abd_0_257">
            <a:extLst>
              <a:ext uri="{FF2B5EF4-FFF2-40B4-BE49-F238E27FC236}">
                <a16:creationId xmlns:a16="http://schemas.microsoft.com/office/drawing/2014/main" id="{80733E88-5B1D-4FFE-A745-478C0994D4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54" y="1876901"/>
            <a:ext cx="550800" cy="55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ruppieren 41">
            <a:extLst>
              <a:ext uri="{FF2B5EF4-FFF2-40B4-BE49-F238E27FC236}">
                <a16:creationId xmlns:a16="http://schemas.microsoft.com/office/drawing/2014/main" id="{10E83F93-B21C-B6A2-BBB2-724FE3C27040}"/>
              </a:ext>
            </a:extLst>
          </p:cNvPr>
          <p:cNvGrpSpPr/>
          <p:nvPr/>
        </p:nvGrpSpPr>
        <p:grpSpPr>
          <a:xfrm>
            <a:off x="238955" y="1500399"/>
            <a:ext cx="8658781" cy="3197959"/>
            <a:chOff x="475813" y="872309"/>
            <a:chExt cx="14219905" cy="5255171"/>
          </a:xfrm>
        </p:grpSpPr>
        <p:sp>
          <p:nvSpPr>
            <p:cNvPr id="3" name="Textfeld 99">
              <a:extLst>
                <a:ext uri="{FF2B5EF4-FFF2-40B4-BE49-F238E27FC236}">
                  <a16:creationId xmlns:a16="http://schemas.microsoft.com/office/drawing/2014/main" id="{1196C960-01D4-FCA7-637E-8A67B8F1BBC8}"/>
                </a:ext>
              </a:extLst>
            </p:cNvPr>
            <p:cNvSpPr txBox="1"/>
            <p:nvPr/>
          </p:nvSpPr>
          <p:spPr>
            <a:xfrm>
              <a:off x="2500408" y="876941"/>
              <a:ext cx="10030327" cy="3832402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927A71BD-0925-E18E-A3F7-EF3A923860C6}"/>
                </a:ext>
              </a:extLst>
            </p:cNvPr>
            <p:cNvSpPr/>
            <p:nvPr/>
          </p:nvSpPr>
          <p:spPr>
            <a:xfrm>
              <a:off x="10536703" y="396691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5BA809EA-E9C8-E166-7E16-CFF7772FEE8B}"/>
                </a:ext>
              </a:extLst>
            </p:cNvPr>
            <p:cNvSpPr/>
            <p:nvPr/>
          </p:nvSpPr>
          <p:spPr>
            <a:xfrm>
              <a:off x="10479553" y="390976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4" name="Textfeld 122">
              <a:extLst>
                <a:ext uri="{FF2B5EF4-FFF2-40B4-BE49-F238E27FC236}">
                  <a16:creationId xmlns:a16="http://schemas.microsoft.com/office/drawing/2014/main" id="{C980D986-38FF-50E0-63B0-6AEA811A0EB7}"/>
                </a:ext>
              </a:extLst>
            </p:cNvPr>
            <p:cNvSpPr txBox="1"/>
            <p:nvPr/>
          </p:nvSpPr>
          <p:spPr>
            <a:xfrm>
              <a:off x="475813" y="2309334"/>
              <a:ext cx="1960791" cy="220551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5" name="Hexagon 13">
              <a:extLst>
                <a:ext uri="{FF2B5EF4-FFF2-40B4-BE49-F238E27FC236}">
                  <a16:creationId xmlns:a16="http://schemas.microsoft.com/office/drawing/2014/main" id="{47DFFC4D-40F8-4B3D-6A98-22B791C9BC73}"/>
                </a:ext>
              </a:extLst>
            </p:cNvPr>
            <p:cNvSpPr/>
            <p:nvPr/>
          </p:nvSpPr>
          <p:spPr>
            <a:xfrm>
              <a:off x="5191053" y="2781552"/>
              <a:ext cx="1642966" cy="623831"/>
            </a:xfrm>
            <a:prstGeom prst="hexagon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ITIR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F6029E0-47EC-D2AA-D29D-4DAA973E4793}"/>
                </a:ext>
              </a:extLst>
            </p:cNvPr>
            <p:cNvSpPr/>
            <p:nvPr/>
          </p:nvSpPr>
          <p:spPr>
            <a:xfrm>
              <a:off x="566736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program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7" name="180-Grad-Pfeil 9">
              <a:extLst>
                <a:ext uri="{FF2B5EF4-FFF2-40B4-BE49-F238E27FC236}">
                  <a16:creationId xmlns:a16="http://schemas.microsoft.com/office/drawing/2014/main" id="{C7A539C0-74E3-AD77-3492-9787FAEC6B06}"/>
                </a:ext>
              </a:extLst>
            </p:cNvPr>
            <p:cNvSpPr/>
            <p:nvPr/>
          </p:nvSpPr>
          <p:spPr>
            <a:xfrm flipV="1">
              <a:off x="5723386" y="3499895"/>
              <a:ext cx="578311" cy="379298"/>
            </a:xfrm>
            <a:prstGeom prst="uturnArrow">
              <a:avLst>
                <a:gd name="adj1" fmla="val 32833"/>
                <a:gd name="adj2" fmla="val 25000"/>
                <a:gd name="adj3" fmla="val 27618"/>
                <a:gd name="adj4" fmla="val 43750"/>
                <a:gd name="adj5" fmla="val 98564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</a:grad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8" name="TextBox 6">
              <a:extLst>
                <a:ext uri="{FF2B5EF4-FFF2-40B4-BE49-F238E27FC236}">
                  <a16:creationId xmlns:a16="http://schemas.microsoft.com/office/drawing/2014/main" id="{D74C7BD0-5BAB-DFAF-3D70-7636D99AA1CF}"/>
                </a:ext>
              </a:extLst>
            </p:cNvPr>
            <p:cNvSpPr txBox="1"/>
            <p:nvPr/>
          </p:nvSpPr>
          <p:spPr>
            <a:xfrm>
              <a:off x="5212493" y="3934240"/>
              <a:ext cx="1686114" cy="421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Optimizations</a:t>
              </a:r>
              <a:endParaRPr lang="en-DE" sz="981">
                <a:latin typeface="IBM Plex Sans" panose="020B0503050203000203" pitchFamily="34" charset="0"/>
              </a:endParaRPr>
            </a:p>
          </p:txBody>
        </p:sp>
        <p:sp>
          <p:nvSpPr>
            <p:cNvPr id="199" name="Rectangle 7">
              <a:extLst>
                <a:ext uri="{FF2B5EF4-FFF2-40B4-BE49-F238E27FC236}">
                  <a16:creationId xmlns:a16="http://schemas.microsoft.com/office/drawing/2014/main" id="{5719060D-BEF1-F176-0EBD-B6EF5104F2DA}"/>
                </a:ext>
              </a:extLst>
            </p:cNvPr>
            <p:cNvSpPr/>
            <p:nvPr/>
          </p:nvSpPr>
          <p:spPr>
            <a:xfrm>
              <a:off x="7481802" y="2230371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CPU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0" name="Rectangle 10">
              <a:extLst>
                <a:ext uri="{FF2B5EF4-FFF2-40B4-BE49-F238E27FC236}">
                  <a16:creationId xmlns:a16="http://schemas.microsoft.com/office/drawing/2014/main" id="{85869EFA-17BB-F69A-E447-63D8A4D8AFBE}"/>
                </a:ext>
              </a:extLst>
            </p:cNvPr>
            <p:cNvSpPr/>
            <p:nvPr/>
          </p:nvSpPr>
          <p:spPr>
            <a:xfrm>
              <a:off x="7481804" y="2769219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GPU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1" name="Rectangle 20">
              <a:extLst>
                <a:ext uri="{FF2B5EF4-FFF2-40B4-BE49-F238E27FC236}">
                  <a16:creationId xmlns:a16="http://schemas.microsoft.com/office/drawing/2014/main" id="{2797804D-1959-243F-0280-FFBFA7B04771}"/>
                </a:ext>
              </a:extLst>
            </p:cNvPr>
            <p:cNvSpPr/>
            <p:nvPr/>
          </p:nvSpPr>
          <p:spPr>
            <a:xfrm>
              <a:off x="7481802" y="3843557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DaCe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02" name="Straight Arrow Connector 18">
              <a:extLst>
                <a:ext uri="{FF2B5EF4-FFF2-40B4-BE49-F238E27FC236}">
                  <a16:creationId xmlns:a16="http://schemas.microsoft.com/office/drawing/2014/main" id="{9F734FC5-FBCE-A0C9-D192-6FDBCB47B662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6917498" y="2437845"/>
              <a:ext cx="564309" cy="6834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3" name="Straight Arrow Connector 18">
              <a:extLst>
                <a:ext uri="{FF2B5EF4-FFF2-40B4-BE49-F238E27FC236}">
                  <a16:creationId xmlns:a16="http://schemas.microsoft.com/office/drawing/2014/main" id="{15540958-1050-A5A8-0DE6-602ADDAC07B3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6917499" y="2976691"/>
              <a:ext cx="564309" cy="144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4" name="Straight Arrow Connector 18">
              <a:extLst>
                <a:ext uri="{FF2B5EF4-FFF2-40B4-BE49-F238E27FC236}">
                  <a16:creationId xmlns:a16="http://schemas.microsoft.com/office/drawing/2014/main" id="{7F7EC645-7740-3885-1AAA-D175D526C221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6917499" y="3121276"/>
              <a:ext cx="564307" cy="3943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5" name="Straight Arrow Connector 18">
              <a:extLst>
                <a:ext uri="{FF2B5EF4-FFF2-40B4-BE49-F238E27FC236}">
                  <a16:creationId xmlns:a16="http://schemas.microsoft.com/office/drawing/2014/main" id="{8AF07754-84C3-D2AE-F1D4-1867525BBC7B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6917498" y="3121279"/>
              <a:ext cx="564309" cy="92975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6" name="Straight Arrow Connector 18">
              <a:extLst>
                <a:ext uri="{FF2B5EF4-FFF2-40B4-BE49-F238E27FC236}">
                  <a16:creationId xmlns:a16="http://schemas.microsoft.com/office/drawing/2014/main" id="{6884E986-C0C8-27DE-5C0F-574C7D98FCE9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07" name="Rectangle 7">
              <a:extLst>
                <a:ext uri="{FF2B5EF4-FFF2-40B4-BE49-F238E27FC236}">
                  <a16:creationId xmlns:a16="http://schemas.microsoft.com/office/drawing/2014/main" id="{31BB0445-EE5D-210E-A0B2-EF05214DF75E}"/>
                </a:ext>
              </a:extLst>
            </p:cNvPr>
            <p:cNvSpPr/>
            <p:nvPr/>
          </p:nvSpPr>
          <p:spPr>
            <a:xfrm>
              <a:off x="10422399" y="2230371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8" name="Rectangle 7">
              <a:extLst>
                <a:ext uri="{FF2B5EF4-FFF2-40B4-BE49-F238E27FC236}">
                  <a16:creationId xmlns:a16="http://schemas.microsoft.com/office/drawing/2014/main" id="{A719A4C0-421A-805C-2923-995BC5197571}"/>
                </a:ext>
              </a:extLst>
            </p:cNvPr>
            <p:cNvSpPr/>
            <p:nvPr/>
          </p:nvSpPr>
          <p:spPr>
            <a:xfrm>
              <a:off x="10422399" y="2769219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CUDA 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9" name="Rectangle 7">
              <a:extLst>
                <a:ext uri="{FF2B5EF4-FFF2-40B4-BE49-F238E27FC236}">
                  <a16:creationId xmlns:a16="http://schemas.microsoft.com/office/drawing/2014/main" id="{64E60410-FCA7-F54F-040B-B58135D69E68}"/>
                </a:ext>
              </a:extLst>
            </p:cNvPr>
            <p:cNvSpPr/>
            <p:nvPr/>
          </p:nvSpPr>
          <p:spPr>
            <a:xfrm>
              <a:off x="10422403" y="3852614"/>
              <a:ext cx="152899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0" name="Rectangle 9">
              <a:extLst>
                <a:ext uri="{FF2B5EF4-FFF2-40B4-BE49-F238E27FC236}">
                  <a16:creationId xmlns:a16="http://schemas.microsoft.com/office/drawing/2014/main" id="{BBAC21B7-18A8-E3BA-9C7B-840C80B68DCB}"/>
                </a:ext>
              </a:extLst>
            </p:cNvPr>
            <p:cNvSpPr/>
            <p:nvPr/>
          </p:nvSpPr>
          <p:spPr>
            <a:xfrm>
              <a:off x="7481802" y="3308155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1" name="Rectangle 9">
              <a:extLst>
                <a:ext uri="{FF2B5EF4-FFF2-40B4-BE49-F238E27FC236}">
                  <a16:creationId xmlns:a16="http://schemas.microsoft.com/office/drawing/2014/main" id="{095C3594-8CC9-1E44-56FB-E4B0CB36BBF1}"/>
                </a:ext>
              </a:extLst>
            </p:cNvPr>
            <p:cNvSpPr/>
            <p:nvPr/>
          </p:nvSpPr>
          <p:spPr>
            <a:xfrm>
              <a:off x="10438977" y="3293554"/>
              <a:ext cx="1497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3" name="Straight Arrow Connector 18">
              <a:extLst>
                <a:ext uri="{FF2B5EF4-FFF2-40B4-BE49-F238E27FC236}">
                  <a16:creationId xmlns:a16="http://schemas.microsoft.com/office/drawing/2014/main" id="{30F067EF-25D2-F279-D0E7-E0BEEFC9D0E2}"/>
                </a:ext>
              </a:extLst>
            </p:cNvPr>
            <p:cNvCxnSpPr>
              <a:cxnSpLocks/>
            </p:cNvCxnSpPr>
            <p:nvPr/>
          </p:nvCxnSpPr>
          <p:spPr>
            <a:xfrm>
              <a:off x="4591896" y="3093463"/>
              <a:ext cx="54199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4" name="Rectangle 9">
              <a:extLst>
                <a:ext uri="{FF2B5EF4-FFF2-40B4-BE49-F238E27FC236}">
                  <a16:creationId xmlns:a16="http://schemas.microsoft.com/office/drawing/2014/main" id="{8CF9FD97-FCB9-ABF7-BD8C-9C7343CB314A}"/>
                </a:ext>
              </a:extLst>
            </p:cNvPr>
            <p:cNvSpPr/>
            <p:nvPr/>
          </p:nvSpPr>
          <p:spPr>
            <a:xfrm>
              <a:off x="13275436" y="872309"/>
              <a:ext cx="1420282" cy="5255171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solidFill>
                <a:srgbClr val="72791C">
                  <a:alpha val="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Callable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5" name="Straight Arrow Connector 18">
              <a:extLst>
                <a:ext uri="{FF2B5EF4-FFF2-40B4-BE49-F238E27FC236}">
                  <a16:creationId xmlns:a16="http://schemas.microsoft.com/office/drawing/2014/main" id="{0C57C11F-23C2-FE2B-6DCE-FAB0F3EDE538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8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6" name="Straight Arrow Connector 18">
              <a:extLst>
                <a:ext uri="{FF2B5EF4-FFF2-40B4-BE49-F238E27FC236}">
                  <a16:creationId xmlns:a16="http://schemas.microsoft.com/office/drawing/2014/main" id="{75265694-3702-592B-2E50-EAD4BAC035C4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7" name="Straight Arrow Connector 18">
              <a:extLst>
                <a:ext uri="{FF2B5EF4-FFF2-40B4-BE49-F238E27FC236}">
                  <a16:creationId xmlns:a16="http://schemas.microsoft.com/office/drawing/2014/main" id="{FDE1FBFC-CF84-1705-F89A-4E0BF7A2E4BC}"/>
                </a:ext>
              </a:extLst>
            </p:cNvPr>
            <p:cNvCxnSpPr>
              <a:cxnSpLocks/>
            </p:cNvCxnSpPr>
            <p:nvPr/>
          </p:nvCxnSpPr>
          <p:spPr>
            <a:xfrm>
              <a:off x="940249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8" name="Rectangle 9">
              <a:extLst>
                <a:ext uri="{FF2B5EF4-FFF2-40B4-BE49-F238E27FC236}">
                  <a16:creationId xmlns:a16="http://schemas.microsoft.com/office/drawing/2014/main" id="{2BB4E89C-EC64-30AD-6B74-E832F8F05233}"/>
                </a:ext>
              </a:extLst>
            </p:cNvPr>
            <p:cNvSpPr/>
            <p:nvPr/>
          </p:nvSpPr>
          <p:spPr>
            <a:xfrm>
              <a:off x="561375" y="3441550"/>
              <a:ext cx="1803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field_operator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9" name="Rectangle 9">
              <a:extLst>
                <a:ext uri="{FF2B5EF4-FFF2-40B4-BE49-F238E27FC236}">
                  <a16:creationId xmlns:a16="http://schemas.microsoft.com/office/drawing/2014/main" id="{6160D379-4CCF-84F3-38C7-622F50FF0922}"/>
                </a:ext>
              </a:extLst>
            </p:cNvPr>
            <p:cNvSpPr/>
            <p:nvPr/>
          </p:nvSpPr>
          <p:spPr>
            <a:xfrm>
              <a:off x="561380" y="3984476"/>
              <a:ext cx="180373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scan_operator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20" name="Rectangle 9">
              <a:extLst>
                <a:ext uri="{FF2B5EF4-FFF2-40B4-BE49-F238E27FC236}">
                  <a16:creationId xmlns:a16="http://schemas.microsoft.com/office/drawing/2014/main" id="{75B5716E-BC94-5255-3F35-47CB44A5766E}"/>
                </a:ext>
              </a:extLst>
            </p:cNvPr>
            <p:cNvSpPr/>
            <p:nvPr/>
          </p:nvSpPr>
          <p:spPr>
            <a:xfrm>
              <a:off x="2788245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21" name="Rectangle 9">
              <a:extLst>
                <a:ext uri="{FF2B5EF4-FFF2-40B4-BE49-F238E27FC236}">
                  <a16:creationId xmlns:a16="http://schemas.microsoft.com/office/drawing/2014/main" id="{1BCDA0EE-D34F-802A-5E39-59DE4B77B8AE}"/>
                </a:ext>
              </a:extLst>
            </p:cNvPr>
            <p:cNvSpPr/>
            <p:nvPr/>
          </p:nvSpPr>
          <p:spPr>
            <a:xfrm>
              <a:off x="2788245" y="3436675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FOAST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22" name="Gerader Verbinder 55">
              <a:extLst>
                <a:ext uri="{FF2B5EF4-FFF2-40B4-BE49-F238E27FC236}">
                  <a16:creationId xmlns:a16="http://schemas.microsoft.com/office/drawing/2014/main" id="{DC92FF74-FE59-C486-6562-0BB9FBE37D85}"/>
                </a:ext>
              </a:extLst>
            </p:cNvPr>
            <p:cNvCxnSpPr/>
            <p:nvPr/>
          </p:nvCxnSpPr>
          <p:spPr>
            <a:xfrm flipH="1">
              <a:off x="2500401" y="876941"/>
              <a:ext cx="1922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3" name="Textfeld 64">
              <a:extLst>
                <a:ext uri="{FF2B5EF4-FFF2-40B4-BE49-F238E27FC236}">
                  <a16:creationId xmlns:a16="http://schemas.microsoft.com/office/drawing/2014/main" id="{30B65C80-4C9D-700A-1B6D-6DD06AF60FB7}"/>
                </a:ext>
              </a:extLst>
            </p:cNvPr>
            <p:cNvSpPr txBox="1"/>
            <p:nvPr/>
          </p:nvSpPr>
          <p:spPr>
            <a:xfrm>
              <a:off x="1956354" y="1412711"/>
              <a:ext cx="1126028" cy="4214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Parsing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24" name="Straight Arrow Connector 18">
              <a:extLst>
                <a:ext uri="{FF2B5EF4-FFF2-40B4-BE49-F238E27FC236}">
                  <a16:creationId xmlns:a16="http://schemas.microsoft.com/office/drawing/2014/main" id="{12E78C6E-A89B-D855-16F7-E375C2EAD452}"/>
                </a:ext>
              </a:extLst>
            </p:cNvPr>
            <p:cNvCxnSpPr>
              <a:cxnSpLocks/>
            </p:cNvCxnSpPr>
            <p:nvPr/>
          </p:nvCxnSpPr>
          <p:spPr>
            <a:xfrm>
              <a:off x="2112963" y="177494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Straight Arrow Connector 18">
              <a:extLst>
                <a:ext uri="{FF2B5EF4-FFF2-40B4-BE49-F238E27FC236}">
                  <a16:creationId xmlns:a16="http://schemas.microsoft.com/office/drawing/2014/main" id="{76EE10AA-1F85-E244-F27F-666CD4E2E367}"/>
                </a:ext>
              </a:extLst>
            </p:cNvPr>
            <p:cNvCxnSpPr>
              <a:cxnSpLocks/>
              <a:stCxn id="9" idx="3"/>
              <a:endCxn id="46" idx="1"/>
            </p:cNvCxnSpPr>
            <p:nvPr/>
          </p:nvCxnSpPr>
          <p:spPr>
            <a:xfrm>
              <a:off x="2355360" y="3103744"/>
              <a:ext cx="43288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6" name="Straight Arrow Connector 18">
              <a:extLst>
                <a:ext uri="{FF2B5EF4-FFF2-40B4-BE49-F238E27FC236}">
                  <a16:creationId xmlns:a16="http://schemas.microsoft.com/office/drawing/2014/main" id="{D73BEFF8-DD78-48F8-5B1B-9CF7B7AC221F}"/>
                </a:ext>
              </a:extLst>
            </p:cNvPr>
            <p:cNvCxnSpPr>
              <a:cxnSpLocks/>
              <a:stCxn id="44" idx="3"/>
              <a:endCxn id="47" idx="1"/>
            </p:cNvCxnSpPr>
            <p:nvPr/>
          </p:nvCxnSpPr>
          <p:spPr>
            <a:xfrm flipV="1">
              <a:off x="2365115" y="3644148"/>
              <a:ext cx="423132" cy="48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7" name="Gewinkelter Verbinder 77">
              <a:extLst>
                <a:ext uri="{FF2B5EF4-FFF2-40B4-BE49-F238E27FC236}">
                  <a16:creationId xmlns:a16="http://schemas.microsoft.com/office/drawing/2014/main" id="{CD7A74F3-1159-3624-1435-36A10295AC7C}"/>
                </a:ext>
              </a:extLst>
            </p:cNvPr>
            <p:cNvCxnSpPr>
              <a:stCxn id="47" idx="3"/>
            </p:cNvCxnSpPr>
            <p:nvPr/>
          </p:nvCxnSpPr>
          <p:spPr>
            <a:xfrm flipV="1">
              <a:off x="4576869" y="3121278"/>
              <a:ext cx="376803" cy="52287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Gerader Verbinder 79">
              <a:extLst>
                <a:ext uri="{FF2B5EF4-FFF2-40B4-BE49-F238E27FC236}">
                  <a16:creationId xmlns:a16="http://schemas.microsoft.com/office/drawing/2014/main" id="{D0FFC185-DDFE-394F-9F3D-B2F6CB039270}"/>
                </a:ext>
              </a:extLst>
            </p:cNvPr>
            <p:cNvCxnSpPr/>
            <p:nvPr/>
          </p:nvCxnSpPr>
          <p:spPr>
            <a:xfrm flipH="1">
              <a:off x="4851021" y="876941"/>
              <a:ext cx="12345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9" name="Textfeld 82">
              <a:extLst>
                <a:ext uri="{FF2B5EF4-FFF2-40B4-BE49-F238E27FC236}">
                  <a16:creationId xmlns:a16="http://schemas.microsoft.com/office/drawing/2014/main" id="{A82E3F4C-D312-7CFC-A87B-34C62199E262}"/>
                </a:ext>
              </a:extLst>
            </p:cNvPr>
            <p:cNvSpPr txBox="1"/>
            <p:nvPr/>
          </p:nvSpPr>
          <p:spPr>
            <a:xfrm>
              <a:off x="4299880" y="1425269"/>
              <a:ext cx="1126028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Lowering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0" name="Straight Arrow Connector 18">
              <a:extLst>
                <a:ext uri="{FF2B5EF4-FFF2-40B4-BE49-F238E27FC236}">
                  <a16:creationId xmlns:a16="http://schemas.microsoft.com/office/drawing/2014/main" id="{BB8CF20F-F0C6-BE6C-7C21-6AF67A13AC49}"/>
                </a:ext>
              </a:extLst>
            </p:cNvPr>
            <p:cNvCxnSpPr>
              <a:cxnSpLocks/>
            </p:cNvCxnSpPr>
            <p:nvPr/>
          </p:nvCxnSpPr>
          <p:spPr>
            <a:xfrm>
              <a:off x="4456489" y="1804809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1" name="Gerader Verbinder 88">
              <a:extLst>
                <a:ext uri="{FF2B5EF4-FFF2-40B4-BE49-F238E27FC236}">
                  <a16:creationId xmlns:a16="http://schemas.microsoft.com/office/drawing/2014/main" id="{7E7E9778-DA0D-74EE-A65C-2C63A0F78F3F}"/>
                </a:ext>
              </a:extLst>
            </p:cNvPr>
            <p:cNvCxnSpPr/>
            <p:nvPr/>
          </p:nvCxnSpPr>
          <p:spPr>
            <a:xfrm>
              <a:off x="9778207" y="876941"/>
              <a:ext cx="28268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2" name="Textfeld 89">
              <a:extLst>
                <a:ext uri="{FF2B5EF4-FFF2-40B4-BE49-F238E27FC236}">
                  <a16:creationId xmlns:a16="http://schemas.microsoft.com/office/drawing/2014/main" id="{70F55194-C482-550B-3761-0C6C2AFBE27B}"/>
                </a:ext>
              </a:extLst>
            </p:cNvPr>
            <p:cNvSpPr txBox="1"/>
            <p:nvPr/>
          </p:nvSpPr>
          <p:spPr>
            <a:xfrm>
              <a:off x="8886639" y="1430185"/>
              <a:ext cx="1820330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Code </a:t>
              </a:r>
              <a:r>
                <a:rPr lang="de-DE" sz="981" err="1">
                  <a:latin typeface="IBM Plex Sans" panose="020B0503050203000203" pitchFamily="34" charset="0"/>
                </a:rPr>
                <a:t>generation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3" name="Straight Arrow Connector 18">
              <a:extLst>
                <a:ext uri="{FF2B5EF4-FFF2-40B4-BE49-F238E27FC236}">
                  <a16:creationId xmlns:a16="http://schemas.microsoft.com/office/drawing/2014/main" id="{C9A53565-8BE6-3902-BF09-1162BC6FA09B}"/>
                </a:ext>
              </a:extLst>
            </p:cNvPr>
            <p:cNvCxnSpPr>
              <a:cxnSpLocks/>
            </p:cNvCxnSpPr>
            <p:nvPr/>
          </p:nvCxnSpPr>
          <p:spPr>
            <a:xfrm>
              <a:off x="9416874" y="1800200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34" name="Textfeld 95">
              <a:extLst>
                <a:ext uri="{FF2B5EF4-FFF2-40B4-BE49-F238E27FC236}">
                  <a16:creationId xmlns:a16="http://schemas.microsoft.com/office/drawing/2014/main" id="{566E9CF0-534F-116A-DCF4-BC18A035A908}"/>
                </a:ext>
              </a:extLst>
            </p:cNvPr>
            <p:cNvSpPr txBox="1"/>
            <p:nvPr/>
          </p:nvSpPr>
          <p:spPr>
            <a:xfrm>
              <a:off x="2502328" y="876941"/>
              <a:ext cx="10032249" cy="46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1155" b="1" err="1">
                  <a:latin typeface="IBM Plex Sans" panose="020B0503050203000203" pitchFamily="34" charset="0"/>
                </a:rPr>
                <a:t>Toolchain</a:t>
              </a:r>
              <a:endParaRPr lang="en-US" sz="1155" b="1">
                <a:latin typeface="IBM Plex Sans" panose="020B0503050203000203" pitchFamily="34" charset="0"/>
              </a:endParaRPr>
            </a:p>
          </p:txBody>
        </p:sp>
        <p:cxnSp>
          <p:nvCxnSpPr>
            <p:cNvPr id="235" name="Gerader Verbinder 96">
              <a:extLst>
                <a:ext uri="{FF2B5EF4-FFF2-40B4-BE49-F238E27FC236}">
                  <a16:creationId xmlns:a16="http://schemas.microsoft.com/office/drawing/2014/main" id="{F04AE80F-636B-687E-E512-590E97190D9E}"/>
                </a:ext>
              </a:extLst>
            </p:cNvPr>
            <p:cNvCxnSpPr/>
            <p:nvPr/>
          </p:nvCxnSpPr>
          <p:spPr>
            <a:xfrm>
              <a:off x="12534571" y="876941"/>
              <a:ext cx="0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Textfeld 97">
              <a:extLst>
                <a:ext uri="{FF2B5EF4-FFF2-40B4-BE49-F238E27FC236}">
                  <a16:creationId xmlns:a16="http://schemas.microsoft.com/office/drawing/2014/main" id="{6B2205E7-C552-9B45-F2A5-C6628816B7D8}"/>
                </a:ext>
              </a:extLst>
            </p:cNvPr>
            <p:cNvSpPr txBox="1"/>
            <p:nvPr/>
          </p:nvSpPr>
          <p:spPr>
            <a:xfrm>
              <a:off x="11768387" y="1412711"/>
              <a:ext cx="1420282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Compilation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7" name="Straight Arrow Connector 18">
              <a:extLst>
                <a:ext uri="{FF2B5EF4-FFF2-40B4-BE49-F238E27FC236}">
                  <a16:creationId xmlns:a16="http://schemas.microsoft.com/office/drawing/2014/main" id="{A443F00C-0B67-ACB2-2B63-E6EB3B96917E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669" y="177623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8" name="Gewinkelter Verbinder 111">
              <a:extLst>
                <a:ext uri="{FF2B5EF4-FFF2-40B4-BE49-F238E27FC236}">
                  <a16:creationId xmlns:a16="http://schemas.microsoft.com/office/drawing/2014/main" id="{E2104D2C-FADC-D3AA-204F-273A59A307BB}"/>
                </a:ext>
              </a:extLst>
            </p:cNvPr>
            <p:cNvCxnSpPr/>
            <p:nvPr/>
          </p:nvCxnSpPr>
          <p:spPr>
            <a:xfrm rot="5400000" flipH="1" flipV="1">
              <a:off x="2225013" y="3788848"/>
              <a:ext cx="545282" cy="255891"/>
            </a:xfrm>
            <a:prstGeom prst="bentConnector3">
              <a:avLst>
                <a:gd name="adj1" fmla="val 108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feld 123">
              <a:extLst>
                <a:ext uri="{FF2B5EF4-FFF2-40B4-BE49-F238E27FC236}">
                  <a16:creationId xmlns:a16="http://schemas.microsoft.com/office/drawing/2014/main" id="{07971BD3-5D1F-1978-038B-6BFD23DB7B7D}"/>
                </a:ext>
              </a:extLst>
            </p:cNvPr>
            <p:cNvSpPr txBox="1"/>
            <p:nvPr/>
          </p:nvSpPr>
          <p:spPr>
            <a:xfrm>
              <a:off x="718450" y="2425618"/>
              <a:ext cx="1451749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Python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40" name="Gewinkelter Verbinder 125">
              <a:extLst>
                <a:ext uri="{FF2B5EF4-FFF2-40B4-BE49-F238E27FC236}">
                  <a16:creationId xmlns:a16="http://schemas.microsoft.com/office/drawing/2014/main" id="{2DB87C4D-DFEB-D440-D38E-DDBFBAEFA427}"/>
                </a:ext>
              </a:extLst>
            </p:cNvPr>
            <p:cNvCxnSpPr>
              <a:cxnSpLocks/>
              <a:stCxn id="123" idx="2"/>
            </p:cNvCxnSpPr>
            <p:nvPr/>
          </p:nvCxnSpPr>
          <p:spPr>
            <a:xfrm rot="16200000" flipH="1">
              <a:off x="6760127" y="-789067"/>
              <a:ext cx="912963" cy="1152079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feld 139">
              <a:extLst>
                <a:ext uri="{FF2B5EF4-FFF2-40B4-BE49-F238E27FC236}">
                  <a16:creationId xmlns:a16="http://schemas.microsoft.com/office/drawing/2014/main" id="{C61C554C-732A-217D-E181-1A8F7DA7C7E2}"/>
                </a:ext>
              </a:extLst>
            </p:cNvPr>
            <p:cNvSpPr txBox="1"/>
            <p:nvPr/>
          </p:nvSpPr>
          <p:spPr>
            <a:xfrm>
              <a:off x="2502326" y="2416877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Frontend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sp>
          <p:nvSpPr>
            <p:cNvPr id="242" name="Textfeld 143">
              <a:extLst>
                <a:ext uri="{FF2B5EF4-FFF2-40B4-BE49-F238E27FC236}">
                  <a16:creationId xmlns:a16="http://schemas.microsoft.com/office/drawing/2014/main" id="{839C40CB-9326-5344-AE3A-68DE8CBD633C}"/>
                </a:ext>
              </a:extLst>
            </p:cNvPr>
            <p:cNvSpPr txBox="1"/>
            <p:nvPr/>
          </p:nvSpPr>
          <p:spPr>
            <a:xfrm>
              <a:off x="7160760" y="1827598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Backend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43" name="Straight Arrow Connector 18">
              <a:extLst>
                <a:ext uri="{FF2B5EF4-FFF2-40B4-BE49-F238E27FC236}">
                  <a16:creationId xmlns:a16="http://schemas.microsoft.com/office/drawing/2014/main" id="{8367AEC6-7150-3B90-DDAA-D95D0319A3C2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4" name="Straight Arrow Connector 18">
              <a:extLst>
                <a:ext uri="{FF2B5EF4-FFF2-40B4-BE49-F238E27FC236}">
                  <a16:creationId xmlns:a16="http://schemas.microsoft.com/office/drawing/2014/main" id="{12558C13-06D1-5BD9-C4FD-0F6780AC2D7C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3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42194F6F-6429-76B4-ED37-1E5953E5ACC1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6" name="Straight Arrow Connector 18">
              <a:extLst>
                <a:ext uri="{FF2B5EF4-FFF2-40B4-BE49-F238E27FC236}">
                  <a16:creationId xmlns:a16="http://schemas.microsoft.com/office/drawing/2014/main" id="{3872BA39-7EC7-6D7F-1771-8CD60F2A095C}"/>
                </a:ext>
              </a:extLst>
            </p:cNvPr>
            <p:cNvCxnSpPr>
              <a:cxnSpLocks/>
            </p:cNvCxnSpPr>
            <p:nvPr/>
          </p:nvCxnSpPr>
          <p:spPr>
            <a:xfrm>
              <a:off x="1212664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47" name="Textfeld 36">
              <a:extLst>
                <a:ext uri="{FF2B5EF4-FFF2-40B4-BE49-F238E27FC236}">
                  <a16:creationId xmlns:a16="http://schemas.microsoft.com/office/drawing/2014/main" id="{4B899524-FBEC-29A4-B440-37D2AA037BCE}"/>
                </a:ext>
              </a:extLst>
            </p:cNvPr>
            <p:cNvSpPr txBox="1"/>
            <p:nvPr/>
          </p:nvSpPr>
          <p:spPr>
            <a:xfrm>
              <a:off x="6026738" y="5018621"/>
              <a:ext cx="249335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Embedded </a:t>
              </a:r>
              <a:r>
                <a:rPr lang="de-DE" sz="981" err="1">
                  <a:latin typeface="IBM Plex Sans" panose="020B0503050203000203" pitchFamily="34" charset="0"/>
                </a:rPr>
                <a:t>execution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699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uppieren 41">
            <a:extLst>
              <a:ext uri="{FF2B5EF4-FFF2-40B4-BE49-F238E27FC236}">
                <a16:creationId xmlns:a16="http://schemas.microsoft.com/office/drawing/2014/main" id="{D5079D22-528D-75C7-3615-84351CA2CFEB}"/>
              </a:ext>
            </a:extLst>
          </p:cNvPr>
          <p:cNvGrpSpPr/>
          <p:nvPr/>
        </p:nvGrpSpPr>
        <p:grpSpPr>
          <a:xfrm>
            <a:off x="238955" y="1500399"/>
            <a:ext cx="8658781" cy="3197959"/>
            <a:chOff x="475813" y="872309"/>
            <a:chExt cx="14219905" cy="5255171"/>
          </a:xfrm>
        </p:grpSpPr>
        <p:sp>
          <p:nvSpPr>
            <p:cNvPr id="18" name="Textfeld 99">
              <a:extLst>
                <a:ext uri="{FF2B5EF4-FFF2-40B4-BE49-F238E27FC236}">
                  <a16:creationId xmlns:a16="http://schemas.microsoft.com/office/drawing/2014/main" id="{422A6A15-7CE1-82FB-B1C0-AEDD6B7731B2}"/>
                </a:ext>
              </a:extLst>
            </p:cNvPr>
            <p:cNvSpPr txBox="1"/>
            <p:nvPr/>
          </p:nvSpPr>
          <p:spPr>
            <a:xfrm>
              <a:off x="2500408" y="876941"/>
              <a:ext cx="10030327" cy="3832402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2" name="Rectangle 7">
              <a:extLst>
                <a:ext uri="{FF2B5EF4-FFF2-40B4-BE49-F238E27FC236}">
                  <a16:creationId xmlns:a16="http://schemas.microsoft.com/office/drawing/2014/main" id="{5C70A1B3-5A2C-8D66-3D32-EC76DF1F7A43}"/>
                </a:ext>
              </a:extLst>
            </p:cNvPr>
            <p:cNvSpPr/>
            <p:nvPr/>
          </p:nvSpPr>
          <p:spPr>
            <a:xfrm>
              <a:off x="10536703" y="396691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3" name="Rectangle 7">
              <a:extLst>
                <a:ext uri="{FF2B5EF4-FFF2-40B4-BE49-F238E27FC236}">
                  <a16:creationId xmlns:a16="http://schemas.microsoft.com/office/drawing/2014/main" id="{5F6CF2BF-EC07-517D-C815-1D7B81FCE0C0}"/>
                </a:ext>
              </a:extLst>
            </p:cNvPr>
            <p:cNvSpPr/>
            <p:nvPr/>
          </p:nvSpPr>
          <p:spPr>
            <a:xfrm>
              <a:off x="10479553" y="390976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4" name="Textfeld 122">
              <a:extLst>
                <a:ext uri="{FF2B5EF4-FFF2-40B4-BE49-F238E27FC236}">
                  <a16:creationId xmlns:a16="http://schemas.microsoft.com/office/drawing/2014/main" id="{2D1FBC6D-33A7-8F23-8F09-5A8C531E910D}"/>
                </a:ext>
              </a:extLst>
            </p:cNvPr>
            <p:cNvSpPr txBox="1"/>
            <p:nvPr/>
          </p:nvSpPr>
          <p:spPr>
            <a:xfrm>
              <a:off x="475813" y="2309334"/>
              <a:ext cx="1960791" cy="220551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5" name="Hexagon 13">
              <a:extLst>
                <a:ext uri="{FF2B5EF4-FFF2-40B4-BE49-F238E27FC236}">
                  <a16:creationId xmlns:a16="http://schemas.microsoft.com/office/drawing/2014/main" id="{EB806BE9-88C7-F0BB-DB7A-5F8EA5B9652C}"/>
                </a:ext>
              </a:extLst>
            </p:cNvPr>
            <p:cNvSpPr/>
            <p:nvPr/>
          </p:nvSpPr>
          <p:spPr>
            <a:xfrm>
              <a:off x="5191053" y="2781552"/>
              <a:ext cx="1642966" cy="623831"/>
            </a:xfrm>
            <a:prstGeom prst="hexagon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ITIR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D9563FF-96D8-7DEB-3E3F-67E0C3C4BDB5}"/>
                </a:ext>
              </a:extLst>
            </p:cNvPr>
            <p:cNvSpPr/>
            <p:nvPr/>
          </p:nvSpPr>
          <p:spPr>
            <a:xfrm>
              <a:off x="566736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program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7" name="180-Grad-Pfeil 9">
              <a:extLst>
                <a:ext uri="{FF2B5EF4-FFF2-40B4-BE49-F238E27FC236}">
                  <a16:creationId xmlns:a16="http://schemas.microsoft.com/office/drawing/2014/main" id="{9BD342A5-7087-3320-C20E-BB105A4B3AA9}"/>
                </a:ext>
              </a:extLst>
            </p:cNvPr>
            <p:cNvSpPr/>
            <p:nvPr/>
          </p:nvSpPr>
          <p:spPr>
            <a:xfrm flipV="1">
              <a:off x="5723386" y="3499895"/>
              <a:ext cx="578311" cy="379298"/>
            </a:xfrm>
            <a:prstGeom prst="uturnArrow">
              <a:avLst>
                <a:gd name="adj1" fmla="val 32833"/>
                <a:gd name="adj2" fmla="val 25000"/>
                <a:gd name="adj3" fmla="val 27618"/>
                <a:gd name="adj4" fmla="val 43750"/>
                <a:gd name="adj5" fmla="val 98564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</a:grad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8" name="TextBox 6">
              <a:extLst>
                <a:ext uri="{FF2B5EF4-FFF2-40B4-BE49-F238E27FC236}">
                  <a16:creationId xmlns:a16="http://schemas.microsoft.com/office/drawing/2014/main" id="{988FCBED-154E-374D-F410-F182EB6E45CB}"/>
                </a:ext>
              </a:extLst>
            </p:cNvPr>
            <p:cNvSpPr txBox="1"/>
            <p:nvPr/>
          </p:nvSpPr>
          <p:spPr>
            <a:xfrm>
              <a:off x="5212493" y="3934240"/>
              <a:ext cx="1686114" cy="421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Optimizations</a:t>
              </a:r>
              <a:endParaRPr lang="en-DE" sz="981">
                <a:latin typeface="IBM Plex Sans" panose="020B0503050203000203" pitchFamily="34" charset="0"/>
              </a:endParaRPr>
            </a:p>
          </p:txBody>
        </p:sp>
        <p:sp>
          <p:nvSpPr>
            <p:cNvPr id="199" name="Rectangle 7">
              <a:extLst>
                <a:ext uri="{FF2B5EF4-FFF2-40B4-BE49-F238E27FC236}">
                  <a16:creationId xmlns:a16="http://schemas.microsoft.com/office/drawing/2014/main" id="{7FC3E6B6-DDF1-987B-8F46-1294820E8A77}"/>
                </a:ext>
              </a:extLst>
            </p:cNvPr>
            <p:cNvSpPr/>
            <p:nvPr/>
          </p:nvSpPr>
          <p:spPr>
            <a:xfrm>
              <a:off x="7481802" y="2230371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CPU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0" name="Rectangle 10">
              <a:extLst>
                <a:ext uri="{FF2B5EF4-FFF2-40B4-BE49-F238E27FC236}">
                  <a16:creationId xmlns:a16="http://schemas.microsoft.com/office/drawing/2014/main" id="{43D7DE6B-6E49-B0A5-91E1-F74E3E3F4786}"/>
                </a:ext>
              </a:extLst>
            </p:cNvPr>
            <p:cNvSpPr/>
            <p:nvPr/>
          </p:nvSpPr>
          <p:spPr>
            <a:xfrm>
              <a:off x="7481804" y="2769219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GPU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1" name="Rectangle 20">
              <a:extLst>
                <a:ext uri="{FF2B5EF4-FFF2-40B4-BE49-F238E27FC236}">
                  <a16:creationId xmlns:a16="http://schemas.microsoft.com/office/drawing/2014/main" id="{3F119DEE-1D14-2743-FC1B-DC14B5BF3E7A}"/>
                </a:ext>
              </a:extLst>
            </p:cNvPr>
            <p:cNvSpPr/>
            <p:nvPr/>
          </p:nvSpPr>
          <p:spPr>
            <a:xfrm>
              <a:off x="7481802" y="3843557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DaCe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02" name="Straight Arrow Connector 18">
              <a:extLst>
                <a:ext uri="{FF2B5EF4-FFF2-40B4-BE49-F238E27FC236}">
                  <a16:creationId xmlns:a16="http://schemas.microsoft.com/office/drawing/2014/main" id="{E6F7FF9B-6867-B399-0A2F-A4E813AB19E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6917498" y="2437845"/>
              <a:ext cx="564309" cy="6834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3" name="Straight Arrow Connector 18">
              <a:extLst>
                <a:ext uri="{FF2B5EF4-FFF2-40B4-BE49-F238E27FC236}">
                  <a16:creationId xmlns:a16="http://schemas.microsoft.com/office/drawing/2014/main" id="{ADCB8739-8E43-E8E2-D6CB-F162A3747B78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6917499" y="2976691"/>
              <a:ext cx="564309" cy="144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4" name="Straight Arrow Connector 18">
              <a:extLst>
                <a:ext uri="{FF2B5EF4-FFF2-40B4-BE49-F238E27FC236}">
                  <a16:creationId xmlns:a16="http://schemas.microsoft.com/office/drawing/2014/main" id="{5162B9EE-6F1E-DBBE-4B3A-4670A815A140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6917499" y="3121276"/>
              <a:ext cx="564307" cy="3943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5" name="Straight Arrow Connector 18">
              <a:extLst>
                <a:ext uri="{FF2B5EF4-FFF2-40B4-BE49-F238E27FC236}">
                  <a16:creationId xmlns:a16="http://schemas.microsoft.com/office/drawing/2014/main" id="{BBD10680-6842-7BCA-8760-DDACADE6323F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6917498" y="3121279"/>
              <a:ext cx="564309" cy="92975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6" name="Straight Arrow Connector 18">
              <a:extLst>
                <a:ext uri="{FF2B5EF4-FFF2-40B4-BE49-F238E27FC236}">
                  <a16:creationId xmlns:a16="http://schemas.microsoft.com/office/drawing/2014/main" id="{9DF21189-FDDE-62CA-07E1-FFD72C77AB31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07" name="Rectangle 7">
              <a:extLst>
                <a:ext uri="{FF2B5EF4-FFF2-40B4-BE49-F238E27FC236}">
                  <a16:creationId xmlns:a16="http://schemas.microsoft.com/office/drawing/2014/main" id="{D0070200-2A31-6837-AC9E-B4A6F7D11A43}"/>
                </a:ext>
              </a:extLst>
            </p:cNvPr>
            <p:cNvSpPr/>
            <p:nvPr/>
          </p:nvSpPr>
          <p:spPr>
            <a:xfrm>
              <a:off x="10422399" y="2230371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8" name="Rectangle 7">
              <a:extLst>
                <a:ext uri="{FF2B5EF4-FFF2-40B4-BE49-F238E27FC236}">
                  <a16:creationId xmlns:a16="http://schemas.microsoft.com/office/drawing/2014/main" id="{6CBE1BBD-1D02-20AB-ECD8-45C344426FB9}"/>
                </a:ext>
              </a:extLst>
            </p:cNvPr>
            <p:cNvSpPr/>
            <p:nvPr/>
          </p:nvSpPr>
          <p:spPr>
            <a:xfrm>
              <a:off x="10422399" y="2769219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CUDA 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9" name="Rectangle 7">
              <a:extLst>
                <a:ext uri="{FF2B5EF4-FFF2-40B4-BE49-F238E27FC236}">
                  <a16:creationId xmlns:a16="http://schemas.microsoft.com/office/drawing/2014/main" id="{4D2C03E4-C330-EF7F-3B22-B3A10CB92487}"/>
                </a:ext>
              </a:extLst>
            </p:cNvPr>
            <p:cNvSpPr/>
            <p:nvPr/>
          </p:nvSpPr>
          <p:spPr>
            <a:xfrm>
              <a:off x="10422403" y="3852614"/>
              <a:ext cx="152899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0" name="Rectangle 9">
              <a:extLst>
                <a:ext uri="{FF2B5EF4-FFF2-40B4-BE49-F238E27FC236}">
                  <a16:creationId xmlns:a16="http://schemas.microsoft.com/office/drawing/2014/main" id="{8FCAD060-8156-4490-2420-775C18C8CBE4}"/>
                </a:ext>
              </a:extLst>
            </p:cNvPr>
            <p:cNvSpPr/>
            <p:nvPr/>
          </p:nvSpPr>
          <p:spPr>
            <a:xfrm>
              <a:off x="7481802" y="3308155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1" name="Rectangle 9">
              <a:extLst>
                <a:ext uri="{FF2B5EF4-FFF2-40B4-BE49-F238E27FC236}">
                  <a16:creationId xmlns:a16="http://schemas.microsoft.com/office/drawing/2014/main" id="{7EA54BF8-0429-74A8-6010-AA29470F59CC}"/>
                </a:ext>
              </a:extLst>
            </p:cNvPr>
            <p:cNvSpPr/>
            <p:nvPr/>
          </p:nvSpPr>
          <p:spPr>
            <a:xfrm>
              <a:off x="10438977" y="3293554"/>
              <a:ext cx="1497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3" name="Straight Arrow Connector 18">
              <a:extLst>
                <a:ext uri="{FF2B5EF4-FFF2-40B4-BE49-F238E27FC236}">
                  <a16:creationId xmlns:a16="http://schemas.microsoft.com/office/drawing/2014/main" id="{88DDE531-A6D5-15E2-8FD6-A363B71AAB23}"/>
                </a:ext>
              </a:extLst>
            </p:cNvPr>
            <p:cNvCxnSpPr>
              <a:cxnSpLocks/>
            </p:cNvCxnSpPr>
            <p:nvPr/>
          </p:nvCxnSpPr>
          <p:spPr>
            <a:xfrm>
              <a:off x="4591896" y="3093463"/>
              <a:ext cx="54199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4" name="Rectangle 9">
              <a:extLst>
                <a:ext uri="{FF2B5EF4-FFF2-40B4-BE49-F238E27FC236}">
                  <a16:creationId xmlns:a16="http://schemas.microsoft.com/office/drawing/2014/main" id="{8AEEA6F7-5A9B-8597-7A9D-2E0BC2082AE3}"/>
                </a:ext>
              </a:extLst>
            </p:cNvPr>
            <p:cNvSpPr/>
            <p:nvPr/>
          </p:nvSpPr>
          <p:spPr>
            <a:xfrm>
              <a:off x="13275436" y="872309"/>
              <a:ext cx="1420282" cy="5255171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solidFill>
                <a:srgbClr val="72791C">
                  <a:alpha val="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Callable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5" name="Straight Arrow Connector 18">
              <a:extLst>
                <a:ext uri="{FF2B5EF4-FFF2-40B4-BE49-F238E27FC236}">
                  <a16:creationId xmlns:a16="http://schemas.microsoft.com/office/drawing/2014/main" id="{3D0215B8-D3D6-65ED-4B2C-4AAF36BC87A5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8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6" name="Straight Arrow Connector 18">
              <a:extLst>
                <a:ext uri="{FF2B5EF4-FFF2-40B4-BE49-F238E27FC236}">
                  <a16:creationId xmlns:a16="http://schemas.microsoft.com/office/drawing/2014/main" id="{F992C77C-39A3-6310-B724-49576B346E64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7" name="Straight Arrow Connector 18">
              <a:extLst>
                <a:ext uri="{FF2B5EF4-FFF2-40B4-BE49-F238E27FC236}">
                  <a16:creationId xmlns:a16="http://schemas.microsoft.com/office/drawing/2014/main" id="{A81221DF-2A19-E624-58A4-B772F9A68FBB}"/>
                </a:ext>
              </a:extLst>
            </p:cNvPr>
            <p:cNvCxnSpPr>
              <a:cxnSpLocks/>
            </p:cNvCxnSpPr>
            <p:nvPr/>
          </p:nvCxnSpPr>
          <p:spPr>
            <a:xfrm>
              <a:off x="940249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8" name="Rectangle 9">
              <a:extLst>
                <a:ext uri="{FF2B5EF4-FFF2-40B4-BE49-F238E27FC236}">
                  <a16:creationId xmlns:a16="http://schemas.microsoft.com/office/drawing/2014/main" id="{DEF1A170-5307-5669-8D59-6E47E2AA274E}"/>
                </a:ext>
              </a:extLst>
            </p:cNvPr>
            <p:cNvSpPr/>
            <p:nvPr/>
          </p:nvSpPr>
          <p:spPr>
            <a:xfrm>
              <a:off x="561375" y="3441550"/>
              <a:ext cx="1803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field_operator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9" name="Rectangle 9">
              <a:extLst>
                <a:ext uri="{FF2B5EF4-FFF2-40B4-BE49-F238E27FC236}">
                  <a16:creationId xmlns:a16="http://schemas.microsoft.com/office/drawing/2014/main" id="{61B5F863-05EC-91D6-279D-428CCFD62AA9}"/>
                </a:ext>
              </a:extLst>
            </p:cNvPr>
            <p:cNvSpPr/>
            <p:nvPr/>
          </p:nvSpPr>
          <p:spPr>
            <a:xfrm>
              <a:off x="561380" y="3984476"/>
              <a:ext cx="180373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scan_operator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20" name="Rectangle 9">
              <a:extLst>
                <a:ext uri="{FF2B5EF4-FFF2-40B4-BE49-F238E27FC236}">
                  <a16:creationId xmlns:a16="http://schemas.microsoft.com/office/drawing/2014/main" id="{447BEB16-B4B6-56E5-5468-4F9BD0E867BF}"/>
                </a:ext>
              </a:extLst>
            </p:cNvPr>
            <p:cNvSpPr/>
            <p:nvPr/>
          </p:nvSpPr>
          <p:spPr>
            <a:xfrm>
              <a:off x="2788245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21" name="Rectangle 9">
              <a:extLst>
                <a:ext uri="{FF2B5EF4-FFF2-40B4-BE49-F238E27FC236}">
                  <a16:creationId xmlns:a16="http://schemas.microsoft.com/office/drawing/2014/main" id="{1AD1BADE-D803-C3EC-0FA0-7A02282EEBA8}"/>
                </a:ext>
              </a:extLst>
            </p:cNvPr>
            <p:cNvSpPr/>
            <p:nvPr/>
          </p:nvSpPr>
          <p:spPr>
            <a:xfrm>
              <a:off x="2788245" y="3436675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FOAST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22" name="Gerader Verbinder 55">
              <a:extLst>
                <a:ext uri="{FF2B5EF4-FFF2-40B4-BE49-F238E27FC236}">
                  <a16:creationId xmlns:a16="http://schemas.microsoft.com/office/drawing/2014/main" id="{198FC882-CC08-2BBF-4DC3-C4EAEDBF611B}"/>
                </a:ext>
              </a:extLst>
            </p:cNvPr>
            <p:cNvCxnSpPr/>
            <p:nvPr/>
          </p:nvCxnSpPr>
          <p:spPr>
            <a:xfrm flipH="1">
              <a:off x="2500401" y="876941"/>
              <a:ext cx="1922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3" name="Textfeld 64">
              <a:extLst>
                <a:ext uri="{FF2B5EF4-FFF2-40B4-BE49-F238E27FC236}">
                  <a16:creationId xmlns:a16="http://schemas.microsoft.com/office/drawing/2014/main" id="{7750B3CC-FA9F-0BE7-B5BA-DC7A378C11EE}"/>
                </a:ext>
              </a:extLst>
            </p:cNvPr>
            <p:cNvSpPr txBox="1"/>
            <p:nvPr/>
          </p:nvSpPr>
          <p:spPr>
            <a:xfrm>
              <a:off x="1956354" y="1412711"/>
              <a:ext cx="1126028" cy="4214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Parsing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24" name="Straight Arrow Connector 18">
              <a:extLst>
                <a:ext uri="{FF2B5EF4-FFF2-40B4-BE49-F238E27FC236}">
                  <a16:creationId xmlns:a16="http://schemas.microsoft.com/office/drawing/2014/main" id="{1E84E8FB-D967-78BF-A606-0EA8C9C70A78}"/>
                </a:ext>
              </a:extLst>
            </p:cNvPr>
            <p:cNvCxnSpPr>
              <a:cxnSpLocks/>
            </p:cNvCxnSpPr>
            <p:nvPr/>
          </p:nvCxnSpPr>
          <p:spPr>
            <a:xfrm>
              <a:off x="2112963" y="177494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Straight Arrow Connector 18">
              <a:extLst>
                <a:ext uri="{FF2B5EF4-FFF2-40B4-BE49-F238E27FC236}">
                  <a16:creationId xmlns:a16="http://schemas.microsoft.com/office/drawing/2014/main" id="{DCF96EF5-37ED-424F-5C32-65BB1BE03982}"/>
                </a:ext>
              </a:extLst>
            </p:cNvPr>
            <p:cNvCxnSpPr>
              <a:cxnSpLocks/>
              <a:stCxn id="9" idx="3"/>
              <a:endCxn id="46" idx="1"/>
            </p:cNvCxnSpPr>
            <p:nvPr/>
          </p:nvCxnSpPr>
          <p:spPr>
            <a:xfrm>
              <a:off x="2355360" y="3103744"/>
              <a:ext cx="43288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6" name="Straight Arrow Connector 18">
              <a:extLst>
                <a:ext uri="{FF2B5EF4-FFF2-40B4-BE49-F238E27FC236}">
                  <a16:creationId xmlns:a16="http://schemas.microsoft.com/office/drawing/2014/main" id="{12F42137-5F8A-304A-79E0-27A7ADCE34AF}"/>
                </a:ext>
              </a:extLst>
            </p:cNvPr>
            <p:cNvCxnSpPr>
              <a:cxnSpLocks/>
              <a:stCxn id="44" idx="3"/>
              <a:endCxn id="47" idx="1"/>
            </p:cNvCxnSpPr>
            <p:nvPr/>
          </p:nvCxnSpPr>
          <p:spPr>
            <a:xfrm flipV="1">
              <a:off x="2365115" y="3644148"/>
              <a:ext cx="423132" cy="48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7" name="Gewinkelter Verbinder 77">
              <a:extLst>
                <a:ext uri="{FF2B5EF4-FFF2-40B4-BE49-F238E27FC236}">
                  <a16:creationId xmlns:a16="http://schemas.microsoft.com/office/drawing/2014/main" id="{6B71E4A3-C54D-413F-93E3-666ACDBB3190}"/>
                </a:ext>
              </a:extLst>
            </p:cNvPr>
            <p:cNvCxnSpPr>
              <a:stCxn id="47" idx="3"/>
            </p:cNvCxnSpPr>
            <p:nvPr/>
          </p:nvCxnSpPr>
          <p:spPr>
            <a:xfrm flipV="1">
              <a:off x="4576869" y="3121278"/>
              <a:ext cx="376803" cy="52287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Gerader Verbinder 79">
              <a:extLst>
                <a:ext uri="{FF2B5EF4-FFF2-40B4-BE49-F238E27FC236}">
                  <a16:creationId xmlns:a16="http://schemas.microsoft.com/office/drawing/2014/main" id="{81699661-C08E-E746-EAB1-296BD7B2C6DE}"/>
                </a:ext>
              </a:extLst>
            </p:cNvPr>
            <p:cNvCxnSpPr/>
            <p:nvPr/>
          </p:nvCxnSpPr>
          <p:spPr>
            <a:xfrm flipH="1">
              <a:off x="4851021" y="876941"/>
              <a:ext cx="12345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9" name="Textfeld 82">
              <a:extLst>
                <a:ext uri="{FF2B5EF4-FFF2-40B4-BE49-F238E27FC236}">
                  <a16:creationId xmlns:a16="http://schemas.microsoft.com/office/drawing/2014/main" id="{B4D28166-89AE-C648-84F8-8B921204EA60}"/>
                </a:ext>
              </a:extLst>
            </p:cNvPr>
            <p:cNvSpPr txBox="1"/>
            <p:nvPr/>
          </p:nvSpPr>
          <p:spPr>
            <a:xfrm>
              <a:off x="4299880" y="1425269"/>
              <a:ext cx="1126028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Lowering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0" name="Straight Arrow Connector 18">
              <a:extLst>
                <a:ext uri="{FF2B5EF4-FFF2-40B4-BE49-F238E27FC236}">
                  <a16:creationId xmlns:a16="http://schemas.microsoft.com/office/drawing/2014/main" id="{6704D007-D530-0F99-6786-0841AECC9863}"/>
                </a:ext>
              </a:extLst>
            </p:cNvPr>
            <p:cNvCxnSpPr>
              <a:cxnSpLocks/>
            </p:cNvCxnSpPr>
            <p:nvPr/>
          </p:nvCxnSpPr>
          <p:spPr>
            <a:xfrm>
              <a:off x="4456489" y="1804809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1" name="Gerader Verbinder 88">
              <a:extLst>
                <a:ext uri="{FF2B5EF4-FFF2-40B4-BE49-F238E27FC236}">
                  <a16:creationId xmlns:a16="http://schemas.microsoft.com/office/drawing/2014/main" id="{690D1381-53F1-D14E-40A0-6D34803A98A7}"/>
                </a:ext>
              </a:extLst>
            </p:cNvPr>
            <p:cNvCxnSpPr/>
            <p:nvPr/>
          </p:nvCxnSpPr>
          <p:spPr>
            <a:xfrm>
              <a:off x="9778207" y="876941"/>
              <a:ext cx="28268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2" name="Textfeld 89">
              <a:extLst>
                <a:ext uri="{FF2B5EF4-FFF2-40B4-BE49-F238E27FC236}">
                  <a16:creationId xmlns:a16="http://schemas.microsoft.com/office/drawing/2014/main" id="{4BFD3346-EC14-2BB0-EE93-9C61F6068D64}"/>
                </a:ext>
              </a:extLst>
            </p:cNvPr>
            <p:cNvSpPr txBox="1"/>
            <p:nvPr/>
          </p:nvSpPr>
          <p:spPr>
            <a:xfrm>
              <a:off x="8886639" y="1430185"/>
              <a:ext cx="1820330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Code </a:t>
              </a:r>
              <a:r>
                <a:rPr lang="de-DE" sz="981" err="1">
                  <a:latin typeface="IBM Plex Sans" panose="020B0503050203000203" pitchFamily="34" charset="0"/>
                </a:rPr>
                <a:t>generation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3" name="Straight Arrow Connector 18">
              <a:extLst>
                <a:ext uri="{FF2B5EF4-FFF2-40B4-BE49-F238E27FC236}">
                  <a16:creationId xmlns:a16="http://schemas.microsoft.com/office/drawing/2014/main" id="{31C6CE3D-82B9-3CAC-A0B6-8E5A9838A632}"/>
                </a:ext>
              </a:extLst>
            </p:cNvPr>
            <p:cNvCxnSpPr>
              <a:cxnSpLocks/>
            </p:cNvCxnSpPr>
            <p:nvPr/>
          </p:nvCxnSpPr>
          <p:spPr>
            <a:xfrm>
              <a:off x="9416874" y="1800200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34" name="Textfeld 95">
              <a:extLst>
                <a:ext uri="{FF2B5EF4-FFF2-40B4-BE49-F238E27FC236}">
                  <a16:creationId xmlns:a16="http://schemas.microsoft.com/office/drawing/2014/main" id="{4AA3D36E-4FE2-7C61-E6AC-D8D95ABDD643}"/>
                </a:ext>
              </a:extLst>
            </p:cNvPr>
            <p:cNvSpPr txBox="1"/>
            <p:nvPr/>
          </p:nvSpPr>
          <p:spPr>
            <a:xfrm>
              <a:off x="2502328" y="876941"/>
              <a:ext cx="10032249" cy="46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1155" b="1" err="1">
                  <a:latin typeface="IBM Plex Sans" panose="020B0503050203000203" pitchFamily="34" charset="0"/>
                </a:rPr>
                <a:t>Toolchain</a:t>
              </a:r>
              <a:endParaRPr lang="en-US" sz="1155" b="1">
                <a:latin typeface="IBM Plex Sans" panose="020B0503050203000203" pitchFamily="34" charset="0"/>
              </a:endParaRPr>
            </a:p>
          </p:txBody>
        </p:sp>
        <p:cxnSp>
          <p:nvCxnSpPr>
            <p:cNvPr id="235" name="Gerader Verbinder 96">
              <a:extLst>
                <a:ext uri="{FF2B5EF4-FFF2-40B4-BE49-F238E27FC236}">
                  <a16:creationId xmlns:a16="http://schemas.microsoft.com/office/drawing/2014/main" id="{F1D2D4ED-4770-1D97-1CB8-AC796F22B759}"/>
                </a:ext>
              </a:extLst>
            </p:cNvPr>
            <p:cNvCxnSpPr/>
            <p:nvPr/>
          </p:nvCxnSpPr>
          <p:spPr>
            <a:xfrm>
              <a:off x="12534571" y="876941"/>
              <a:ext cx="0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Textfeld 97">
              <a:extLst>
                <a:ext uri="{FF2B5EF4-FFF2-40B4-BE49-F238E27FC236}">
                  <a16:creationId xmlns:a16="http://schemas.microsoft.com/office/drawing/2014/main" id="{56D8364D-C9A0-4092-8CE2-5E5C7DA93F41}"/>
                </a:ext>
              </a:extLst>
            </p:cNvPr>
            <p:cNvSpPr txBox="1"/>
            <p:nvPr/>
          </p:nvSpPr>
          <p:spPr>
            <a:xfrm>
              <a:off x="11768387" y="1412711"/>
              <a:ext cx="1420282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Compilation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7" name="Straight Arrow Connector 18">
              <a:extLst>
                <a:ext uri="{FF2B5EF4-FFF2-40B4-BE49-F238E27FC236}">
                  <a16:creationId xmlns:a16="http://schemas.microsoft.com/office/drawing/2014/main" id="{BD8148AE-3312-9A84-F878-AA676D877996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669" y="177623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8" name="Gewinkelter Verbinder 111">
              <a:extLst>
                <a:ext uri="{FF2B5EF4-FFF2-40B4-BE49-F238E27FC236}">
                  <a16:creationId xmlns:a16="http://schemas.microsoft.com/office/drawing/2014/main" id="{34AFB701-B26E-6590-90CF-5894485CC1F6}"/>
                </a:ext>
              </a:extLst>
            </p:cNvPr>
            <p:cNvCxnSpPr/>
            <p:nvPr/>
          </p:nvCxnSpPr>
          <p:spPr>
            <a:xfrm rot="5400000" flipH="1" flipV="1">
              <a:off x="2225013" y="3788848"/>
              <a:ext cx="545282" cy="255891"/>
            </a:xfrm>
            <a:prstGeom prst="bentConnector3">
              <a:avLst>
                <a:gd name="adj1" fmla="val 108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feld 123">
              <a:extLst>
                <a:ext uri="{FF2B5EF4-FFF2-40B4-BE49-F238E27FC236}">
                  <a16:creationId xmlns:a16="http://schemas.microsoft.com/office/drawing/2014/main" id="{A2E5CB20-68DE-E56B-6368-596CF524DDA9}"/>
                </a:ext>
              </a:extLst>
            </p:cNvPr>
            <p:cNvSpPr txBox="1"/>
            <p:nvPr/>
          </p:nvSpPr>
          <p:spPr>
            <a:xfrm>
              <a:off x="718450" y="2425618"/>
              <a:ext cx="1451749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Python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40" name="Gewinkelter Verbinder 125">
              <a:extLst>
                <a:ext uri="{FF2B5EF4-FFF2-40B4-BE49-F238E27FC236}">
                  <a16:creationId xmlns:a16="http://schemas.microsoft.com/office/drawing/2014/main" id="{4189CAF5-97A2-BBBE-DB45-DAAEAC08A9F9}"/>
                </a:ext>
              </a:extLst>
            </p:cNvPr>
            <p:cNvCxnSpPr>
              <a:cxnSpLocks/>
              <a:stCxn id="123" idx="2"/>
            </p:cNvCxnSpPr>
            <p:nvPr/>
          </p:nvCxnSpPr>
          <p:spPr>
            <a:xfrm rot="16200000" flipH="1">
              <a:off x="6760127" y="-789067"/>
              <a:ext cx="912963" cy="1152079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feld 139">
              <a:extLst>
                <a:ext uri="{FF2B5EF4-FFF2-40B4-BE49-F238E27FC236}">
                  <a16:creationId xmlns:a16="http://schemas.microsoft.com/office/drawing/2014/main" id="{E17CAEC5-723F-32C6-CD22-3600F568B5EA}"/>
                </a:ext>
              </a:extLst>
            </p:cNvPr>
            <p:cNvSpPr txBox="1"/>
            <p:nvPr/>
          </p:nvSpPr>
          <p:spPr>
            <a:xfrm>
              <a:off x="2502326" y="2416877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Frontend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sp>
          <p:nvSpPr>
            <p:cNvPr id="242" name="Textfeld 143">
              <a:extLst>
                <a:ext uri="{FF2B5EF4-FFF2-40B4-BE49-F238E27FC236}">
                  <a16:creationId xmlns:a16="http://schemas.microsoft.com/office/drawing/2014/main" id="{DEA535E2-C96C-7E5B-277A-3D93B42BCF0F}"/>
                </a:ext>
              </a:extLst>
            </p:cNvPr>
            <p:cNvSpPr txBox="1"/>
            <p:nvPr/>
          </p:nvSpPr>
          <p:spPr>
            <a:xfrm>
              <a:off x="7160760" y="1827598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Backend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43" name="Straight Arrow Connector 18">
              <a:extLst>
                <a:ext uri="{FF2B5EF4-FFF2-40B4-BE49-F238E27FC236}">
                  <a16:creationId xmlns:a16="http://schemas.microsoft.com/office/drawing/2014/main" id="{9679BE46-0233-BEDD-BE49-EF67B6AD09E9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4" name="Straight Arrow Connector 18">
              <a:extLst>
                <a:ext uri="{FF2B5EF4-FFF2-40B4-BE49-F238E27FC236}">
                  <a16:creationId xmlns:a16="http://schemas.microsoft.com/office/drawing/2014/main" id="{53D5265F-D1E3-8357-07DA-BF1128A6E084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3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803C5CDE-D04D-F3F2-6291-037C53D3DEB6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6" name="Straight Arrow Connector 18">
              <a:extLst>
                <a:ext uri="{FF2B5EF4-FFF2-40B4-BE49-F238E27FC236}">
                  <a16:creationId xmlns:a16="http://schemas.microsoft.com/office/drawing/2014/main" id="{4ADF7E96-2686-3D1B-A943-E80062EE2CE0}"/>
                </a:ext>
              </a:extLst>
            </p:cNvPr>
            <p:cNvCxnSpPr>
              <a:cxnSpLocks/>
            </p:cNvCxnSpPr>
            <p:nvPr/>
          </p:nvCxnSpPr>
          <p:spPr>
            <a:xfrm>
              <a:off x="1212664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47" name="Textfeld 36">
              <a:extLst>
                <a:ext uri="{FF2B5EF4-FFF2-40B4-BE49-F238E27FC236}">
                  <a16:creationId xmlns:a16="http://schemas.microsoft.com/office/drawing/2014/main" id="{EBF7A39A-4D49-564B-FEAB-0D06412D6DDF}"/>
                </a:ext>
              </a:extLst>
            </p:cNvPr>
            <p:cNvSpPr txBox="1"/>
            <p:nvPr/>
          </p:nvSpPr>
          <p:spPr>
            <a:xfrm>
              <a:off x="6026738" y="5018621"/>
              <a:ext cx="249335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Embedded </a:t>
              </a:r>
              <a:r>
                <a:rPr lang="de-DE" sz="981" err="1">
                  <a:latin typeface="IBM Plex Sans" panose="020B0503050203000203" pitchFamily="34" charset="0"/>
                </a:rPr>
                <a:t>execution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</p:grpSp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GT4Py Toolchain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5;p24">
            <a:extLst>
              <a:ext uri="{FF2B5EF4-FFF2-40B4-BE49-F238E27FC236}">
                <a16:creationId xmlns:a16="http://schemas.microsoft.com/office/drawing/2014/main" id="{8F688C3E-9D30-4B66-89DC-65C4BF675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892022"/>
            <a:ext cx="7886700" cy="709287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buNone/>
            </a:pPr>
            <a:r>
              <a:rPr lang="en-US"/>
              <a:t>Supporting a new architecture</a:t>
            </a:r>
            <a:endParaRPr/>
          </a:p>
        </p:txBody>
      </p:sp>
      <p:pic>
        <p:nvPicPr>
          <p:cNvPr id="6" name="Google Shape;193;g1503c6c7abd_0_289">
            <a:extLst>
              <a:ext uri="{FF2B5EF4-FFF2-40B4-BE49-F238E27FC236}">
                <a16:creationId xmlns:a16="http://schemas.microsoft.com/office/drawing/2014/main" id="{A8D7BB3C-225C-4F36-9F96-990920A647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926" y="1597270"/>
            <a:ext cx="501565" cy="55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3;g1503c6c7abd_0_289">
            <a:extLst>
              <a:ext uri="{FF2B5EF4-FFF2-40B4-BE49-F238E27FC236}">
                <a16:creationId xmlns:a16="http://schemas.microsoft.com/office/drawing/2014/main" id="{D116AEB1-5903-43C8-9379-7C5A43E7E3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099" y="732280"/>
            <a:ext cx="501565" cy="55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357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GT4Py Toolchain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5;p24">
            <a:extLst>
              <a:ext uri="{FF2B5EF4-FFF2-40B4-BE49-F238E27FC236}">
                <a16:creationId xmlns:a16="http://schemas.microsoft.com/office/drawing/2014/main" id="{8F688C3E-9D30-4B66-89DC-65C4BF675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892022"/>
            <a:ext cx="7886700" cy="1589011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buNone/>
            </a:pPr>
            <a:r>
              <a:rPr lang="en-US"/>
              <a:t>The cost: The initial investment in the toolchain is high</a:t>
            </a:r>
          </a:p>
          <a:p>
            <a:pPr marL="0" indent="0">
              <a:buNone/>
            </a:pPr>
            <a:r>
              <a:rPr lang="en-US"/>
              <a:t>The benefit: Economy of scale - toolchain can be reused for other models</a:t>
            </a:r>
          </a:p>
        </p:txBody>
      </p:sp>
      <p:grpSp>
        <p:nvGrpSpPr>
          <p:cNvPr id="246" name="Gruppieren 41">
            <a:extLst>
              <a:ext uri="{FF2B5EF4-FFF2-40B4-BE49-F238E27FC236}">
                <a16:creationId xmlns:a16="http://schemas.microsoft.com/office/drawing/2014/main" id="{F046AC43-9264-3889-291F-7C033F91A71E}"/>
              </a:ext>
            </a:extLst>
          </p:cNvPr>
          <p:cNvGrpSpPr/>
          <p:nvPr/>
        </p:nvGrpSpPr>
        <p:grpSpPr>
          <a:xfrm>
            <a:off x="238955" y="1500399"/>
            <a:ext cx="8658781" cy="3197959"/>
            <a:chOff x="475813" y="872309"/>
            <a:chExt cx="14219905" cy="5255171"/>
          </a:xfrm>
        </p:grpSpPr>
        <p:sp>
          <p:nvSpPr>
            <p:cNvPr id="18" name="Textfeld 99">
              <a:extLst>
                <a:ext uri="{FF2B5EF4-FFF2-40B4-BE49-F238E27FC236}">
                  <a16:creationId xmlns:a16="http://schemas.microsoft.com/office/drawing/2014/main" id="{1748C957-1CFA-362C-7B80-5D2248F19818}"/>
                </a:ext>
              </a:extLst>
            </p:cNvPr>
            <p:cNvSpPr txBox="1"/>
            <p:nvPr/>
          </p:nvSpPr>
          <p:spPr>
            <a:xfrm>
              <a:off x="2500408" y="876941"/>
              <a:ext cx="10030327" cy="3832402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5946D586-6287-17F3-368C-B3009BD0C2FD}"/>
                </a:ext>
              </a:extLst>
            </p:cNvPr>
            <p:cNvSpPr/>
            <p:nvPr/>
          </p:nvSpPr>
          <p:spPr>
            <a:xfrm>
              <a:off x="10536703" y="396691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id="{D69A94A6-E92D-6505-04D2-2748634D7C63}"/>
                </a:ext>
              </a:extLst>
            </p:cNvPr>
            <p:cNvSpPr/>
            <p:nvPr/>
          </p:nvSpPr>
          <p:spPr>
            <a:xfrm>
              <a:off x="10479553" y="3909764"/>
              <a:ext cx="1528999" cy="414953"/>
            </a:xfrm>
            <a:prstGeom prst="rect">
              <a:avLst/>
            </a:prstGeom>
            <a:solidFill>
              <a:srgbClr val="EC1C24">
                <a:alpha val="53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2" name="Textfeld 122">
              <a:extLst>
                <a:ext uri="{FF2B5EF4-FFF2-40B4-BE49-F238E27FC236}">
                  <a16:creationId xmlns:a16="http://schemas.microsoft.com/office/drawing/2014/main" id="{B6B9FBDF-7584-42F6-D2D3-8EB9238E1CC3}"/>
                </a:ext>
              </a:extLst>
            </p:cNvPr>
            <p:cNvSpPr txBox="1"/>
            <p:nvPr/>
          </p:nvSpPr>
          <p:spPr>
            <a:xfrm>
              <a:off x="475813" y="2309334"/>
              <a:ext cx="1960791" cy="220551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rtlCol="0">
              <a:noAutofit/>
            </a:bodyPr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3" name="Hexagon 13">
              <a:extLst>
                <a:ext uri="{FF2B5EF4-FFF2-40B4-BE49-F238E27FC236}">
                  <a16:creationId xmlns:a16="http://schemas.microsoft.com/office/drawing/2014/main" id="{C36680BD-C0A8-AF85-D9F3-BD113CC05C2A}"/>
                </a:ext>
              </a:extLst>
            </p:cNvPr>
            <p:cNvSpPr/>
            <p:nvPr/>
          </p:nvSpPr>
          <p:spPr>
            <a:xfrm>
              <a:off x="5191053" y="2781552"/>
              <a:ext cx="1642966" cy="623831"/>
            </a:xfrm>
            <a:prstGeom prst="hexagon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ITIR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C49BE07-9FAE-26EF-B0F6-2A6205C3BB44}"/>
                </a:ext>
              </a:extLst>
            </p:cNvPr>
            <p:cNvSpPr/>
            <p:nvPr/>
          </p:nvSpPr>
          <p:spPr>
            <a:xfrm>
              <a:off x="566736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program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5" name="180-Grad-Pfeil 9">
              <a:extLst>
                <a:ext uri="{FF2B5EF4-FFF2-40B4-BE49-F238E27FC236}">
                  <a16:creationId xmlns:a16="http://schemas.microsoft.com/office/drawing/2014/main" id="{681912F1-AB3D-88A7-9C30-32E11F52DB84}"/>
                </a:ext>
              </a:extLst>
            </p:cNvPr>
            <p:cNvSpPr/>
            <p:nvPr/>
          </p:nvSpPr>
          <p:spPr>
            <a:xfrm flipV="1">
              <a:off x="5723386" y="3499895"/>
              <a:ext cx="578311" cy="379298"/>
            </a:xfrm>
            <a:prstGeom prst="uturnArrow">
              <a:avLst>
                <a:gd name="adj1" fmla="val 32833"/>
                <a:gd name="adj2" fmla="val 25000"/>
                <a:gd name="adj3" fmla="val 27618"/>
                <a:gd name="adj4" fmla="val 43750"/>
                <a:gd name="adj5" fmla="val 98564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</a:grad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endParaRPr lang="en-US" sz="981">
                <a:latin typeface="IBM Plex Sans" panose="020B0503050203000203" pitchFamily="34" charset="0"/>
              </a:endParaRPr>
            </a:p>
          </p:txBody>
        </p:sp>
        <p:sp>
          <p:nvSpPr>
            <p:cNvPr id="196" name="TextBox 6">
              <a:extLst>
                <a:ext uri="{FF2B5EF4-FFF2-40B4-BE49-F238E27FC236}">
                  <a16:creationId xmlns:a16="http://schemas.microsoft.com/office/drawing/2014/main" id="{262CDCD3-BDDA-5045-7181-755B55578262}"/>
                </a:ext>
              </a:extLst>
            </p:cNvPr>
            <p:cNvSpPr txBox="1"/>
            <p:nvPr/>
          </p:nvSpPr>
          <p:spPr>
            <a:xfrm>
              <a:off x="5212493" y="3934240"/>
              <a:ext cx="1686114" cy="421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Optimizations</a:t>
              </a:r>
              <a:endParaRPr lang="en-DE" sz="981">
                <a:latin typeface="IBM Plex Sans" panose="020B0503050203000203" pitchFamily="34" charset="0"/>
              </a:endParaRPr>
            </a:p>
          </p:txBody>
        </p:sp>
        <p:sp>
          <p:nvSpPr>
            <p:cNvPr id="197" name="Rectangle 7">
              <a:extLst>
                <a:ext uri="{FF2B5EF4-FFF2-40B4-BE49-F238E27FC236}">
                  <a16:creationId xmlns:a16="http://schemas.microsoft.com/office/drawing/2014/main" id="{95459E1F-3CCE-1789-DEAC-93716E1C1734}"/>
                </a:ext>
              </a:extLst>
            </p:cNvPr>
            <p:cNvSpPr/>
            <p:nvPr/>
          </p:nvSpPr>
          <p:spPr>
            <a:xfrm>
              <a:off x="7481802" y="2230371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CPU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8" name="Rectangle 10">
              <a:extLst>
                <a:ext uri="{FF2B5EF4-FFF2-40B4-BE49-F238E27FC236}">
                  <a16:creationId xmlns:a16="http://schemas.microsoft.com/office/drawing/2014/main" id="{292E20DC-0D7B-3F4F-ED19-12FD80800566}"/>
                </a:ext>
              </a:extLst>
            </p:cNvPr>
            <p:cNvSpPr/>
            <p:nvPr/>
          </p:nvSpPr>
          <p:spPr>
            <a:xfrm>
              <a:off x="7481804" y="2769219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GTFN GPU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199" name="Rectangle 20">
              <a:extLst>
                <a:ext uri="{FF2B5EF4-FFF2-40B4-BE49-F238E27FC236}">
                  <a16:creationId xmlns:a16="http://schemas.microsoft.com/office/drawing/2014/main" id="{BACC945A-3BF5-313F-6B24-918CEA5FABF2}"/>
                </a:ext>
              </a:extLst>
            </p:cNvPr>
            <p:cNvSpPr/>
            <p:nvPr/>
          </p:nvSpPr>
          <p:spPr>
            <a:xfrm>
              <a:off x="7481802" y="3843557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DaCe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00" name="Straight Arrow Connector 18">
              <a:extLst>
                <a:ext uri="{FF2B5EF4-FFF2-40B4-BE49-F238E27FC236}">
                  <a16:creationId xmlns:a16="http://schemas.microsoft.com/office/drawing/2014/main" id="{5FE632E7-E89C-2D3C-51E4-E010C72FECBC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6917498" y="2437845"/>
              <a:ext cx="564309" cy="6834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1" name="Straight Arrow Connector 18">
              <a:extLst>
                <a:ext uri="{FF2B5EF4-FFF2-40B4-BE49-F238E27FC236}">
                  <a16:creationId xmlns:a16="http://schemas.microsoft.com/office/drawing/2014/main" id="{7527EA9E-9B7C-0FEC-8211-5AAC424114D8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6917499" y="2976691"/>
              <a:ext cx="564309" cy="144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2" name="Straight Arrow Connector 18">
              <a:extLst>
                <a:ext uri="{FF2B5EF4-FFF2-40B4-BE49-F238E27FC236}">
                  <a16:creationId xmlns:a16="http://schemas.microsoft.com/office/drawing/2014/main" id="{E983571F-D457-C864-9A8C-4D5CCAA57E3C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6917499" y="3121276"/>
              <a:ext cx="564307" cy="3943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3" name="Straight Arrow Connector 18">
              <a:extLst>
                <a:ext uri="{FF2B5EF4-FFF2-40B4-BE49-F238E27FC236}">
                  <a16:creationId xmlns:a16="http://schemas.microsoft.com/office/drawing/2014/main" id="{E2C387BF-C05F-4F3E-B076-A7664B843AF5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6917498" y="3121279"/>
              <a:ext cx="564309" cy="92975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04" name="Straight Arrow Connector 18">
              <a:extLst>
                <a:ext uri="{FF2B5EF4-FFF2-40B4-BE49-F238E27FC236}">
                  <a16:creationId xmlns:a16="http://schemas.microsoft.com/office/drawing/2014/main" id="{61BE62FA-EE9E-0DE6-3E7E-00EFAC972E1D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05" name="Rectangle 7">
              <a:extLst>
                <a:ext uri="{FF2B5EF4-FFF2-40B4-BE49-F238E27FC236}">
                  <a16:creationId xmlns:a16="http://schemas.microsoft.com/office/drawing/2014/main" id="{EFCA6543-22D6-A39E-3AFB-4AC1DE573E52}"/>
                </a:ext>
              </a:extLst>
            </p:cNvPr>
            <p:cNvSpPr/>
            <p:nvPr/>
          </p:nvSpPr>
          <p:spPr>
            <a:xfrm>
              <a:off x="10422399" y="2230371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6" name="Rectangle 7">
              <a:extLst>
                <a:ext uri="{FF2B5EF4-FFF2-40B4-BE49-F238E27FC236}">
                  <a16:creationId xmlns:a16="http://schemas.microsoft.com/office/drawing/2014/main" id="{07CF3298-795A-8276-261E-B423D8EC624D}"/>
                </a:ext>
              </a:extLst>
            </p:cNvPr>
            <p:cNvSpPr/>
            <p:nvPr/>
          </p:nvSpPr>
          <p:spPr>
            <a:xfrm>
              <a:off x="10422399" y="2769219"/>
              <a:ext cx="151550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CUDA 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7" name="Rectangle 7">
              <a:extLst>
                <a:ext uri="{FF2B5EF4-FFF2-40B4-BE49-F238E27FC236}">
                  <a16:creationId xmlns:a16="http://schemas.microsoft.com/office/drawing/2014/main" id="{B5C07B31-73A1-9E4D-9BD0-68735A2030CD}"/>
                </a:ext>
              </a:extLst>
            </p:cNvPr>
            <p:cNvSpPr/>
            <p:nvPr/>
          </p:nvSpPr>
          <p:spPr>
            <a:xfrm>
              <a:off x="10422403" y="3852614"/>
              <a:ext cx="152899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C++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8" name="Rectangle 9">
              <a:extLst>
                <a:ext uri="{FF2B5EF4-FFF2-40B4-BE49-F238E27FC236}">
                  <a16:creationId xmlns:a16="http://schemas.microsoft.com/office/drawing/2014/main" id="{E2513779-E4CE-9BA7-37B2-475241AEFC1A}"/>
                </a:ext>
              </a:extLst>
            </p:cNvPr>
            <p:cNvSpPr/>
            <p:nvPr/>
          </p:nvSpPr>
          <p:spPr>
            <a:xfrm>
              <a:off x="7481802" y="3308155"/>
              <a:ext cx="1724704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09" name="Rectangle 9">
              <a:extLst>
                <a:ext uri="{FF2B5EF4-FFF2-40B4-BE49-F238E27FC236}">
                  <a16:creationId xmlns:a16="http://schemas.microsoft.com/office/drawing/2014/main" id="{38DC57D7-0D7A-C999-AEA4-6D446834A501}"/>
                </a:ext>
              </a:extLst>
            </p:cNvPr>
            <p:cNvSpPr/>
            <p:nvPr/>
          </p:nvSpPr>
          <p:spPr>
            <a:xfrm>
              <a:off x="10438977" y="3293554"/>
              <a:ext cx="1497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Python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0" name="Straight Arrow Connector 18">
              <a:extLst>
                <a:ext uri="{FF2B5EF4-FFF2-40B4-BE49-F238E27FC236}">
                  <a16:creationId xmlns:a16="http://schemas.microsoft.com/office/drawing/2014/main" id="{82CE1E5B-21F9-67DC-EDE0-1796E68464C1}"/>
                </a:ext>
              </a:extLst>
            </p:cNvPr>
            <p:cNvCxnSpPr>
              <a:cxnSpLocks/>
            </p:cNvCxnSpPr>
            <p:nvPr/>
          </p:nvCxnSpPr>
          <p:spPr>
            <a:xfrm>
              <a:off x="4591896" y="3093463"/>
              <a:ext cx="54199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1" name="Rectangle 9">
              <a:extLst>
                <a:ext uri="{FF2B5EF4-FFF2-40B4-BE49-F238E27FC236}">
                  <a16:creationId xmlns:a16="http://schemas.microsoft.com/office/drawing/2014/main" id="{215E6623-53FB-9652-2DEF-3D1534A7C452}"/>
                </a:ext>
              </a:extLst>
            </p:cNvPr>
            <p:cNvSpPr/>
            <p:nvPr/>
          </p:nvSpPr>
          <p:spPr>
            <a:xfrm>
              <a:off x="13275436" y="872309"/>
              <a:ext cx="1420282" cy="5255171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solidFill>
                <a:srgbClr val="72791C">
                  <a:alpha val="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27910">
                <a:defRPr/>
              </a:pP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Callable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13" name="Straight Arrow Connector 18">
              <a:extLst>
                <a:ext uri="{FF2B5EF4-FFF2-40B4-BE49-F238E27FC236}">
                  <a16:creationId xmlns:a16="http://schemas.microsoft.com/office/drawing/2014/main" id="{21BC66B3-7C04-282C-478E-4C2B00A1DD13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8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4" name="Straight Arrow Connector 18">
              <a:extLst>
                <a:ext uri="{FF2B5EF4-FFF2-40B4-BE49-F238E27FC236}">
                  <a16:creationId xmlns:a16="http://schemas.microsoft.com/office/drawing/2014/main" id="{C4902B96-C879-381A-C70F-311380FD9742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9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5" name="Straight Arrow Connector 18">
              <a:extLst>
                <a:ext uri="{FF2B5EF4-FFF2-40B4-BE49-F238E27FC236}">
                  <a16:creationId xmlns:a16="http://schemas.microsoft.com/office/drawing/2014/main" id="{F618824C-29BD-5329-7907-937F19FE1966}"/>
                </a:ext>
              </a:extLst>
            </p:cNvPr>
            <p:cNvCxnSpPr>
              <a:cxnSpLocks/>
            </p:cNvCxnSpPr>
            <p:nvPr/>
          </p:nvCxnSpPr>
          <p:spPr>
            <a:xfrm>
              <a:off x="940249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16" name="Rectangle 9">
              <a:extLst>
                <a:ext uri="{FF2B5EF4-FFF2-40B4-BE49-F238E27FC236}">
                  <a16:creationId xmlns:a16="http://schemas.microsoft.com/office/drawing/2014/main" id="{720B8071-F759-0CA2-F1AC-8AC88246A00A}"/>
                </a:ext>
              </a:extLst>
            </p:cNvPr>
            <p:cNvSpPr/>
            <p:nvPr/>
          </p:nvSpPr>
          <p:spPr>
            <a:xfrm>
              <a:off x="561375" y="3441550"/>
              <a:ext cx="1803738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field_operator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7" name="Rectangle 9">
              <a:extLst>
                <a:ext uri="{FF2B5EF4-FFF2-40B4-BE49-F238E27FC236}">
                  <a16:creationId xmlns:a16="http://schemas.microsoft.com/office/drawing/2014/main" id="{98837C95-9444-6022-F7EA-6EC0BFFBD061}"/>
                </a:ext>
              </a:extLst>
            </p:cNvPr>
            <p:cNvSpPr/>
            <p:nvPr/>
          </p:nvSpPr>
          <p:spPr>
            <a:xfrm>
              <a:off x="561380" y="3984476"/>
              <a:ext cx="1803739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@</a:t>
              </a:r>
              <a:r>
                <a:rPr lang="de-DE" sz="981" err="1">
                  <a:solidFill>
                    <a:schemeClr val="bg1"/>
                  </a:solidFill>
                  <a:latin typeface="IBM Plex Sans" panose="020B0503050203000203" pitchFamily="34" charset="0"/>
                </a:rPr>
                <a:t>scan_operator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8" name="Rectangle 9">
              <a:extLst>
                <a:ext uri="{FF2B5EF4-FFF2-40B4-BE49-F238E27FC236}">
                  <a16:creationId xmlns:a16="http://schemas.microsoft.com/office/drawing/2014/main" id="{C1C274BC-BB31-5F30-8E7C-B3B8F7B5C927}"/>
                </a:ext>
              </a:extLst>
            </p:cNvPr>
            <p:cNvSpPr/>
            <p:nvPr/>
          </p:nvSpPr>
          <p:spPr>
            <a:xfrm>
              <a:off x="2788245" y="2896271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PAST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sp>
          <p:nvSpPr>
            <p:cNvPr id="219" name="Rectangle 9">
              <a:extLst>
                <a:ext uri="{FF2B5EF4-FFF2-40B4-BE49-F238E27FC236}">
                  <a16:creationId xmlns:a16="http://schemas.microsoft.com/office/drawing/2014/main" id="{CD149A0D-6307-09E3-414F-BE72D743DC85}"/>
                </a:ext>
              </a:extLst>
            </p:cNvPr>
            <p:cNvSpPr/>
            <p:nvPr/>
          </p:nvSpPr>
          <p:spPr>
            <a:xfrm>
              <a:off x="2788245" y="3436675"/>
              <a:ext cx="1788620" cy="414953"/>
            </a:xfrm>
            <a:prstGeom prst="rect">
              <a:avLst/>
            </a:prstGeom>
            <a:solidFill>
              <a:srgbClr val="EC1C24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/>
            <a:p>
              <a:pPr algn="ctr" defTabSz="527910">
                <a:defRPr/>
              </a:pPr>
              <a:r>
                <a:rPr lang="de-DE" sz="981">
                  <a:solidFill>
                    <a:schemeClr val="bg1"/>
                  </a:solidFill>
                  <a:latin typeface="IBM Plex Sans" panose="020B0503050203000203" pitchFamily="34" charset="0"/>
                </a:rPr>
                <a:t>FOAST</a:t>
              </a:r>
              <a:endParaRPr lang="en-DE" sz="981">
                <a:solidFill>
                  <a:schemeClr val="bg1"/>
                </a:solidFill>
                <a:latin typeface="IBM Plex Sans" panose="020B0503050203000203" pitchFamily="34" charset="0"/>
              </a:endParaRPr>
            </a:p>
          </p:txBody>
        </p:sp>
        <p:cxnSp>
          <p:nvCxnSpPr>
            <p:cNvPr id="220" name="Gerader Verbinder 55">
              <a:extLst>
                <a:ext uri="{FF2B5EF4-FFF2-40B4-BE49-F238E27FC236}">
                  <a16:creationId xmlns:a16="http://schemas.microsoft.com/office/drawing/2014/main" id="{290E603C-8238-6391-06A0-F74093DF0CAD}"/>
                </a:ext>
              </a:extLst>
            </p:cNvPr>
            <p:cNvCxnSpPr/>
            <p:nvPr/>
          </p:nvCxnSpPr>
          <p:spPr>
            <a:xfrm flipH="1">
              <a:off x="2500401" y="876941"/>
              <a:ext cx="1922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1" name="Textfeld 64">
              <a:extLst>
                <a:ext uri="{FF2B5EF4-FFF2-40B4-BE49-F238E27FC236}">
                  <a16:creationId xmlns:a16="http://schemas.microsoft.com/office/drawing/2014/main" id="{0F955540-05C8-58D2-32F7-2EBC7E88356A}"/>
                </a:ext>
              </a:extLst>
            </p:cNvPr>
            <p:cNvSpPr txBox="1"/>
            <p:nvPr/>
          </p:nvSpPr>
          <p:spPr>
            <a:xfrm>
              <a:off x="1956354" y="1412711"/>
              <a:ext cx="1126028" cy="4214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Parsing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22" name="Straight Arrow Connector 18">
              <a:extLst>
                <a:ext uri="{FF2B5EF4-FFF2-40B4-BE49-F238E27FC236}">
                  <a16:creationId xmlns:a16="http://schemas.microsoft.com/office/drawing/2014/main" id="{4CCAC357-D4D6-AE9F-9516-8CE5BB2BD9B1}"/>
                </a:ext>
              </a:extLst>
            </p:cNvPr>
            <p:cNvCxnSpPr>
              <a:cxnSpLocks/>
            </p:cNvCxnSpPr>
            <p:nvPr/>
          </p:nvCxnSpPr>
          <p:spPr>
            <a:xfrm>
              <a:off x="2112963" y="177494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3" name="Straight Arrow Connector 18">
              <a:extLst>
                <a:ext uri="{FF2B5EF4-FFF2-40B4-BE49-F238E27FC236}">
                  <a16:creationId xmlns:a16="http://schemas.microsoft.com/office/drawing/2014/main" id="{6346A3EB-A7C8-E76C-5615-4A9A1E321CFA}"/>
                </a:ext>
              </a:extLst>
            </p:cNvPr>
            <p:cNvCxnSpPr>
              <a:cxnSpLocks/>
              <a:stCxn id="9" idx="3"/>
              <a:endCxn id="46" idx="1"/>
            </p:cNvCxnSpPr>
            <p:nvPr/>
          </p:nvCxnSpPr>
          <p:spPr>
            <a:xfrm>
              <a:off x="2355360" y="3103744"/>
              <a:ext cx="43288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4" name="Straight Arrow Connector 18">
              <a:extLst>
                <a:ext uri="{FF2B5EF4-FFF2-40B4-BE49-F238E27FC236}">
                  <a16:creationId xmlns:a16="http://schemas.microsoft.com/office/drawing/2014/main" id="{6CA8305A-2E22-1BA8-B540-FACFE2A4AE6F}"/>
                </a:ext>
              </a:extLst>
            </p:cNvPr>
            <p:cNvCxnSpPr>
              <a:cxnSpLocks/>
              <a:stCxn id="44" idx="3"/>
              <a:endCxn id="47" idx="1"/>
            </p:cNvCxnSpPr>
            <p:nvPr/>
          </p:nvCxnSpPr>
          <p:spPr>
            <a:xfrm flipV="1">
              <a:off x="2365115" y="3644148"/>
              <a:ext cx="423132" cy="48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Gewinkelter Verbinder 77">
              <a:extLst>
                <a:ext uri="{FF2B5EF4-FFF2-40B4-BE49-F238E27FC236}">
                  <a16:creationId xmlns:a16="http://schemas.microsoft.com/office/drawing/2014/main" id="{E41B13D4-302E-2749-B4A0-203BE219D2B8}"/>
                </a:ext>
              </a:extLst>
            </p:cNvPr>
            <p:cNvCxnSpPr>
              <a:stCxn id="47" idx="3"/>
            </p:cNvCxnSpPr>
            <p:nvPr/>
          </p:nvCxnSpPr>
          <p:spPr>
            <a:xfrm flipV="1">
              <a:off x="4576869" y="3121278"/>
              <a:ext cx="376803" cy="52287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r Verbinder 79">
              <a:extLst>
                <a:ext uri="{FF2B5EF4-FFF2-40B4-BE49-F238E27FC236}">
                  <a16:creationId xmlns:a16="http://schemas.microsoft.com/office/drawing/2014/main" id="{82342F28-EE8D-0F0E-34FC-A6BE5386E451}"/>
                </a:ext>
              </a:extLst>
            </p:cNvPr>
            <p:cNvCxnSpPr/>
            <p:nvPr/>
          </p:nvCxnSpPr>
          <p:spPr>
            <a:xfrm flipH="1">
              <a:off x="4851021" y="876941"/>
              <a:ext cx="12345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Textfeld 82">
              <a:extLst>
                <a:ext uri="{FF2B5EF4-FFF2-40B4-BE49-F238E27FC236}">
                  <a16:creationId xmlns:a16="http://schemas.microsoft.com/office/drawing/2014/main" id="{E96059B2-0C97-5C22-11C2-4F4FE80F08A1}"/>
                </a:ext>
              </a:extLst>
            </p:cNvPr>
            <p:cNvSpPr txBox="1"/>
            <p:nvPr/>
          </p:nvSpPr>
          <p:spPr>
            <a:xfrm>
              <a:off x="4299880" y="1425269"/>
              <a:ext cx="1126028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Lowering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28" name="Straight Arrow Connector 18">
              <a:extLst>
                <a:ext uri="{FF2B5EF4-FFF2-40B4-BE49-F238E27FC236}">
                  <a16:creationId xmlns:a16="http://schemas.microsoft.com/office/drawing/2014/main" id="{C9DBA7D9-8BA5-94BE-79A1-BACC9954E770}"/>
                </a:ext>
              </a:extLst>
            </p:cNvPr>
            <p:cNvCxnSpPr>
              <a:cxnSpLocks/>
            </p:cNvCxnSpPr>
            <p:nvPr/>
          </p:nvCxnSpPr>
          <p:spPr>
            <a:xfrm>
              <a:off x="4456489" y="1804809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9" name="Gerader Verbinder 88">
              <a:extLst>
                <a:ext uri="{FF2B5EF4-FFF2-40B4-BE49-F238E27FC236}">
                  <a16:creationId xmlns:a16="http://schemas.microsoft.com/office/drawing/2014/main" id="{1819E030-7340-0C88-A288-AC7E3F76642C}"/>
                </a:ext>
              </a:extLst>
            </p:cNvPr>
            <p:cNvCxnSpPr/>
            <p:nvPr/>
          </p:nvCxnSpPr>
          <p:spPr>
            <a:xfrm>
              <a:off x="9778207" y="876941"/>
              <a:ext cx="28268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Textfeld 89">
              <a:extLst>
                <a:ext uri="{FF2B5EF4-FFF2-40B4-BE49-F238E27FC236}">
                  <a16:creationId xmlns:a16="http://schemas.microsoft.com/office/drawing/2014/main" id="{E3C7C1EB-D891-8062-73B9-AC0E0EFC3DA4}"/>
                </a:ext>
              </a:extLst>
            </p:cNvPr>
            <p:cNvSpPr txBox="1"/>
            <p:nvPr/>
          </p:nvSpPr>
          <p:spPr>
            <a:xfrm>
              <a:off x="8886639" y="1430185"/>
              <a:ext cx="1820330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Code </a:t>
              </a:r>
              <a:r>
                <a:rPr lang="de-DE" sz="981" err="1">
                  <a:latin typeface="IBM Plex Sans" panose="020B0503050203000203" pitchFamily="34" charset="0"/>
                </a:rPr>
                <a:t>generation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1" name="Straight Arrow Connector 18">
              <a:extLst>
                <a:ext uri="{FF2B5EF4-FFF2-40B4-BE49-F238E27FC236}">
                  <a16:creationId xmlns:a16="http://schemas.microsoft.com/office/drawing/2014/main" id="{184A3DA1-A226-737D-D672-96FF4B755E10}"/>
                </a:ext>
              </a:extLst>
            </p:cNvPr>
            <p:cNvCxnSpPr>
              <a:cxnSpLocks/>
            </p:cNvCxnSpPr>
            <p:nvPr/>
          </p:nvCxnSpPr>
          <p:spPr>
            <a:xfrm>
              <a:off x="9416874" y="1800200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32" name="Textfeld 95">
              <a:extLst>
                <a:ext uri="{FF2B5EF4-FFF2-40B4-BE49-F238E27FC236}">
                  <a16:creationId xmlns:a16="http://schemas.microsoft.com/office/drawing/2014/main" id="{33F4CDF5-74A6-1076-AFF4-37F637E973A3}"/>
                </a:ext>
              </a:extLst>
            </p:cNvPr>
            <p:cNvSpPr txBox="1"/>
            <p:nvPr/>
          </p:nvSpPr>
          <p:spPr>
            <a:xfrm>
              <a:off x="2502328" y="876941"/>
              <a:ext cx="10032249" cy="46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1155" b="1" err="1">
                  <a:latin typeface="IBM Plex Sans" panose="020B0503050203000203" pitchFamily="34" charset="0"/>
                </a:rPr>
                <a:t>Toolchain</a:t>
              </a:r>
              <a:endParaRPr lang="en-US" sz="1155" b="1">
                <a:latin typeface="IBM Plex Sans" panose="020B0503050203000203" pitchFamily="34" charset="0"/>
              </a:endParaRPr>
            </a:p>
          </p:txBody>
        </p:sp>
        <p:cxnSp>
          <p:nvCxnSpPr>
            <p:cNvPr id="233" name="Gerader Verbinder 96">
              <a:extLst>
                <a:ext uri="{FF2B5EF4-FFF2-40B4-BE49-F238E27FC236}">
                  <a16:creationId xmlns:a16="http://schemas.microsoft.com/office/drawing/2014/main" id="{89A14358-4465-FC73-9F69-3CCEB32AF833}"/>
                </a:ext>
              </a:extLst>
            </p:cNvPr>
            <p:cNvCxnSpPr/>
            <p:nvPr/>
          </p:nvCxnSpPr>
          <p:spPr>
            <a:xfrm>
              <a:off x="12534571" y="876941"/>
              <a:ext cx="0" cy="3832402"/>
            </a:xfrm>
            <a:prstGeom prst="line">
              <a:avLst/>
            </a:prstGeom>
            <a:ln w="12700" cmpd="sng"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4" name="Textfeld 97">
              <a:extLst>
                <a:ext uri="{FF2B5EF4-FFF2-40B4-BE49-F238E27FC236}">
                  <a16:creationId xmlns:a16="http://schemas.microsoft.com/office/drawing/2014/main" id="{70D6A293-FABF-AE7A-99A9-07517CE1B6B6}"/>
                </a:ext>
              </a:extLst>
            </p:cNvPr>
            <p:cNvSpPr txBox="1"/>
            <p:nvPr/>
          </p:nvSpPr>
          <p:spPr>
            <a:xfrm>
              <a:off x="11768387" y="1412711"/>
              <a:ext cx="1420282" cy="682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err="1">
                  <a:latin typeface="IBM Plex Sans" panose="020B0503050203000203" pitchFamily="34" charset="0"/>
                </a:rPr>
                <a:t>Compilation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  <p:cxnSp>
          <p:nvCxnSpPr>
            <p:cNvPr id="235" name="Straight Arrow Connector 18">
              <a:extLst>
                <a:ext uri="{FF2B5EF4-FFF2-40B4-BE49-F238E27FC236}">
                  <a16:creationId xmlns:a16="http://schemas.microsoft.com/office/drawing/2014/main" id="{FE3C136F-39BE-51C4-1361-2F889439118D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669" y="1776231"/>
              <a:ext cx="8128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6" name="Gewinkelter Verbinder 111">
              <a:extLst>
                <a:ext uri="{FF2B5EF4-FFF2-40B4-BE49-F238E27FC236}">
                  <a16:creationId xmlns:a16="http://schemas.microsoft.com/office/drawing/2014/main" id="{174CB067-1BBB-0472-1F77-75381E535BE8}"/>
                </a:ext>
              </a:extLst>
            </p:cNvPr>
            <p:cNvCxnSpPr/>
            <p:nvPr/>
          </p:nvCxnSpPr>
          <p:spPr>
            <a:xfrm rot="5400000" flipH="1" flipV="1">
              <a:off x="2225013" y="3788848"/>
              <a:ext cx="545282" cy="255891"/>
            </a:xfrm>
            <a:prstGeom prst="bentConnector3">
              <a:avLst>
                <a:gd name="adj1" fmla="val 1089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feld 123">
              <a:extLst>
                <a:ext uri="{FF2B5EF4-FFF2-40B4-BE49-F238E27FC236}">
                  <a16:creationId xmlns:a16="http://schemas.microsoft.com/office/drawing/2014/main" id="{5261EECA-27D3-BB4C-B17E-5531B6B1781B}"/>
                </a:ext>
              </a:extLst>
            </p:cNvPr>
            <p:cNvSpPr txBox="1"/>
            <p:nvPr/>
          </p:nvSpPr>
          <p:spPr>
            <a:xfrm>
              <a:off x="718450" y="2425618"/>
              <a:ext cx="1451749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Python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38" name="Gewinkelter Verbinder 125">
              <a:extLst>
                <a:ext uri="{FF2B5EF4-FFF2-40B4-BE49-F238E27FC236}">
                  <a16:creationId xmlns:a16="http://schemas.microsoft.com/office/drawing/2014/main" id="{270CD2CD-9946-6C74-9AD5-2FDE23EA1548}"/>
                </a:ext>
              </a:extLst>
            </p:cNvPr>
            <p:cNvCxnSpPr>
              <a:cxnSpLocks/>
              <a:stCxn id="123" idx="2"/>
            </p:cNvCxnSpPr>
            <p:nvPr/>
          </p:nvCxnSpPr>
          <p:spPr>
            <a:xfrm rot="16200000" flipH="1">
              <a:off x="6760127" y="-789067"/>
              <a:ext cx="912963" cy="1152079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feld 139">
              <a:extLst>
                <a:ext uri="{FF2B5EF4-FFF2-40B4-BE49-F238E27FC236}">
                  <a16:creationId xmlns:a16="http://schemas.microsoft.com/office/drawing/2014/main" id="{EAF481A5-1618-A8DF-CFB1-EC8BF79C1C73}"/>
                </a:ext>
              </a:extLst>
            </p:cNvPr>
            <p:cNvSpPr txBox="1"/>
            <p:nvPr/>
          </p:nvSpPr>
          <p:spPr>
            <a:xfrm>
              <a:off x="2502326" y="2416877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Frontend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sp>
          <p:nvSpPr>
            <p:cNvPr id="240" name="Textfeld 143">
              <a:extLst>
                <a:ext uri="{FF2B5EF4-FFF2-40B4-BE49-F238E27FC236}">
                  <a16:creationId xmlns:a16="http://schemas.microsoft.com/office/drawing/2014/main" id="{B95703DE-0F4A-BA09-D852-B3A5202C2621}"/>
                </a:ext>
              </a:extLst>
            </p:cNvPr>
            <p:cNvSpPr txBox="1"/>
            <p:nvPr/>
          </p:nvSpPr>
          <p:spPr>
            <a:xfrm>
              <a:off x="7160760" y="1827598"/>
              <a:ext cx="236103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 b="1">
                  <a:latin typeface="IBM Plex Sans" panose="020B0503050203000203" pitchFamily="34" charset="0"/>
                </a:rPr>
                <a:t>Backend</a:t>
              </a:r>
              <a:endParaRPr lang="en-US" sz="981" b="1">
                <a:latin typeface="IBM Plex Sans" panose="020B0503050203000203" pitchFamily="34" charset="0"/>
              </a:endParaRPr>
            </a:p>
          </p:txBody>
        </p:sp>
        <p:cxnSp>
          <p:nvCxnSpPr>
            <p:cNvPr id="241" name="Straight Arrow Connector 18">
              <a:extLst>
                <a:ext uri="{FF2B5EF4-FFF2-40B4-BE49-F238E27FC236}">
                  <a16:creationId xmlns:a16="http://schemas.microsoft.com/office/drawing/2014/main" id="{AE87565A-DAA7-0E76-9FBD-7B90E159CEE6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2435341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2" name="Straight Arrow Connector 18">
              <a:extLst>
                <a:ext uri="{FF2B5EF4-FFF2-40B4-BE49-F238E27FC236}">
                  <a16:creationId xmlns:a16="http://schemas.microsoft.com/office/drawing/2014/main" id="{7177A268-D03F-E948-07CC-FF9B6DC5CE31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39" y="2956747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D1D64C73-5CFF-C3B2-69E6-7D40DA37FDA4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042" y="3500112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4" name="Straight Arrow Connector 18">
              <a:extLst>
                <a:ext uri="{FF2B5EF4-FFF2-40B4-BE49-F238E27FC236}">
                  <a16:creationId xmlns:a16="http://schemas.microsoft.com/office/drawing/2014/main" id="{A256754A-5F74-D250-56A2-3A6118142593}"/>
                </a:ext>
              </a:extLst>
            </p:cNvPr>
            <p:cNvCxnSpPr>
              <a:cxnSpLocks/>
            </p:cNvCxnSpPr>
            <p:nvPr/>
          </p:nvCxnSpPr>
          <p:spPr>
            <a:xfrm>
              <a:off x="12126645" y="4039466"/>
              <a:ext cx="87096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45" name="Textfeld 36">
              <a:extLst>
                <a:ext uri="{FF2B5EF4-FFF2-40B4-BE49-F238E27FC236}">
                  <a16:creationId xmlns:a16="http://schemas.microsoft.com/office/drawing/2014/main" id="{285B61B0-9462-8D85-8778-CED07579D61A}"/>
                </a:ext>
              </a:extLst>
            </p:cNvPr>
            <p:cNvSpPr txBox="1"/>
            <p:nvPr/>
          </p:nvSpPr>
          <p:spPr>
            <a:xfrm>
              <a:off x="6026738" y="5018621"/>
              <a:ext cx="2493357" cy="42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7910">
                <a:defRPr/>
              </a:pPr>
              <a:r>
                <a:rPr lang="de-DE" sz="981">
                  <a:latin typeface="IBM Plex Sans" panose="020B0503050203000203" pitchFamily="34" charset="0"/>
                </a:rPr>
                <a:t>Embedded </a:t>
              </a:r>
              <a:r>
                <a:rPr lang="de-DE" sz="981" err="1">
                  <a:latin typeface="IBM Plex Sans" panose="020B0503050203000203" pitchFamily="34" charset="0"/>
                </a:rPr>
                <a:t>execution</a:t>
              </a:r>
              <a:endParaRPr lang="en-US" sz="981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03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Porting</a:t>
            </a:r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3F1B2DF-D78C-3A18-D5AA-B022FCAA170B}"/>
              </a:ext>
            </a:extLst>
          </p:cNvPr>
          <p:cNvSpPr/>
          <p:nvPr/>
        </p:nvSpPr>
        <p:spPr>
          <a:xfrm>
            <a:off x="395030" y="1013226"/>
            <a:ext cx="5443537" cy="66538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/>
              </a:rPr>
              <a:t>Fortran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9ECB621-7248-A8CE-F568-8750842274C7}"/>
              </a:ext>
            </a:extLst>
          </p:cNvPr>
          <p:cNvSpPr/>
          <p:nvPr/>
        </p:nvSpPr>
        <p:spPr>
          <a:xfrm>
            <a:off x="2688174" y="2091932"/>
            <a:ext cx="5929312" cy="665389"/>
          </a:xfrm>
          <a:prstGeom prst="rightArrow">
            <a:avLst/>
          </a:prstGeom>
          <a:solidFill>
            <a:srgbClr val="6AA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/>
              </a:rPr>
              <a:t>Python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85EFB4-1F9F-CF80-8F02-ECED3CD7B58A}"/>
              </a:ext>
            </a:extLst>
          </p:cNvPr>
          <p:cNvCxnSpPr/>
          <p:nvPr/>
        </p:nvCxnSpPr>
        <p:spPr>
          <a:xfrm flipH="1">
            <a:off x="5829300" y="914399"/>
            <a:ext cx="1028699" cy="432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93BB22-D88A-8EE2-A087-D8F52ED2D7A9}"/>
              </a:ext>
            </a:extLst>
          </p:cNvPr>
          <p:cNvSpPr txBox="1"/>
          <p:nvPr/>
        </p:nvSpPr>
        <p:spPr>
          <a:xfrm>
            <a:off x="6280913" y="62650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Decommission of Fortran model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6C3F5BB-F801-9C4C-6029-89A83375C134}"/>
              </a:ext>
            </a:extLst>
          </p:cNvPr>
          <p:cNvSpPr/>
          <p:nvPr/>
        </p:nvSpPr>
        <p:spPr>
          <a:xfrm rot="5400000">
            <a:off x="3812720" y="1684903"/>
            <a:ext cx="938892" cy="3102429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4AE8-50AE-415D-DA40-C5CF53A9F022}"/>
              </a:ext>
            </a:extLst>
          </p:cNvPr>
          <p:cNvSpPr txBox="1"/>
          <p:nvPr/>
        </p:nvSpPr>
        <p:spPr>
          <a:xfrm>
            <a:off x="3284621" y="3802408"/>
            <a:ext cx="21553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Years of high investment</a:t>
            </a:r>
          </a:p>
        </p:txBody>
      </p:sp>
    </p:spTree>
    <p:extLst>
      <p:ext uri="{BB962C8B-B14F-4D97-AF65-F5344CB8AC3E}">
        <p14:creationId xmlns:p14="http://schemas.microsoft.com/office/powerpoint/2010/main" val="1967994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Vulcan/AI2 approach</a:t>
            </a:r>
            <a:endParaRPr lang="en-US" dirty="0"/>
          </a:p>
        </p:txBody>
      </p:sp>
      <p:sp>
        <p:nvSpPr>
          <p:cNvPr id="9" name="Google Shape;216;p25">
            <a:extLst>
              <a:ext uri="{FF2B5EF4-FFF2-40B4-BE49-F238E27FC236}">
                <a16:creationId xmlns:a16="http://schemas.microsoft.com/office/drawing/2014/main" id="{BBEFE08C-52B4-B143-0E87-E0815E788A8D}"/>
              </a:ext>
            </a:extLst>
          </p:cNvPr>
          <p:cNvSpPr txBox="1"/>
          <p:nvPr/>
        </p:nvSpPr>
        <p:spPr>
          <a:xfrm>
            <a:off x="921732" y="954018"/>
            <a:ext cx="1469860" cy="154279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FV3</a:t>
            </a:r>
          </a:p>
          <a:p>
            <a:pPr algn="ctr"/>
            <a:r>
              <a:rPr lang="en-GB" b="1" dirty="0"/>
              <a:t>Fortran</a:t>
            </a:r>
          </a:p>
          <a:p>
            <a:pPr algn="ctr"/>
            <a:r>
              <a:rPr lang="en-GB" b="1" dirty="0" err="1"/>
              <a:t>Dycore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142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Multi-site </a:t>
            </a:r>
            <a:r>
              <a:rPr lang="de-CH" dirty="0" err="1"/>
              <a:t>system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179830" y="1130644"/>
            <a:ext cx="7581398" cy="843562"/>
          </a:xfrm>
        </p:spPr>
        <p:txBody>
          <a:bodyPr/>
          <a:lstStyle/>
          <a:p>
            <a:r>
              <a:rPr lang="de-CH" dirty="0"/>
              <a:t>The ALPS </a:t>
            </a:r>
            <a:r>
              <a:rPr lang="de-CH" dirty="0" err="1"/>
              <a:t>system</a:t>
            </a:r>
            <a:r>
              <a:rPr lang="de-CH" dirty="0"/>
              <a:t> at CSCS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been</a:t>
            </a:r>
            <a:r>
              <a:rPr lang="de-CH" dirty="0"/>
              <a:t> </a:t>
            </a:r>
            <a:r>
              <a:rPr lang="de-CH" dirty="0" err="1"/>
              <a:t>deployed</a:t>
            </a:r>
            <a:r>
              <a:rPr lang="de-CH" dirty="0"/>
              <a:t> on </a:t>
            </a:r>
            <a:r>
              <a:rPr lang="de-CH" dirty="0" err="1"/>
              <a:t>two</a:t>
            </a:r>
            <a:r>
              <a:rPr lang="de-CH" dirty="0"/>
              <a:t> </a:t>
            </a:r>
            <a:r>
              <a:rPr lang="de-CH" dirty="0" err="1"/>
              <a:t>physical</a:t>
            </a:r>
            <a:r>
              <a:rPr lang="de-CH" dirty="0"/>
              <a:t> </a:t>
            </a:r>
            <a:r>
              <a:rPr lang="de-CH" dirty="0" err="1"/>
              <a:t>sites</a:t>
            </a:r>
            <a:r>
              <a:rPr lang="de-CH" dirty="0"/>
              <a:t> </a:t>
            </a:r>
            <a:r>
              <a:rPr lang="de-CH" dirty="0" err="1"/>
              <a:t>since</a:t>
            </a:r>
            <a:r>
              <a:rPr lang="de-CH" dirty="0"/>
              <a:t> Q1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9DFEB5-0192-4EEC-9602-D76CC3D1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21" y="206743"/>
            <a:ext cx="953276" cy="7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A77D9E4-1DEA-45CA-956F-9D477F16BA50}"/>
              </a:ext>
            </a:extLst>
          </p:cNvPr>
          <p:cNvGrpSpPr/>
          <p:nvPr/>
        </p:nvGrpSpPr>
        <p:grpSpPr>
          <a:xfrm>
            <a:off x="214859" y="1459043"/>
            <a:ext cx="5465580" cy="3362793"/>
            <a:chOff x="214859" y="1558977"/>
            <a:chExt cx="5465580" cy="33627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C5A8D8-6CA4-47A6-ACAC-07707CB1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859" y="2291193"/>
              <a:ext cx="5431543" cy="2630577"/>
            </a:xfrm>
            <a:prstGeom prst="rect">
              <a:avLst/>
            </a:prstGeom>
          </p:spPr>
        </p:pic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0832115D-E89A-465A-9E1B-C9AA36C5B4F6}"/>
                </a:ext>
              </a:extLst>
            </p:cNvPr>
            <p:cNvSpPr/>
            <p:nvPr/>
          </p:nvSpPr>
          <p:spPr bwMode="auto">
            <a:xfrm>
              <a:off x="4022362" y="3838606"/>
              <a:ext cx="179882" cy="18875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1183B7C5-21B3-4120-AEFB-F62EEA86042F}"/>
                </a:ext>
              </a:extLst>
            </p:cNvPr>
            <p:cNvSpPr/>
            <p:nvPr/>
          </p:nvSpPr>
          <p:spPr bwMode="auto">
            <a:xfrm>
              <a:off x="1006298" y="3689829"/>
              <a:ext cx="179882" cy="18875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23134163-D4BF-4CF6-8343-0D5ACAA84F73}"/>
                </a:ext>
              </a:extLst>
            </p:cNvPr>
            <p:cNvSpPr/>
            <p:nvPr/>
          </p:nvSpPr>
          <p:spPr bwMode="auto">
            <a:xfrm>
              <a:off x="2993036" y="2773182"/>
              <a:ext cx="219856" cy="209862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BCB543-D6E6-43D3-84E7-BB49D66793F4}"/>
                </a:ext>
              </a:extLst>
            </p:cNvPr>
            <p:cNvSpPr txBox="1"/>
            <p:nvPr/>
          </p:nvSpPr>
          <p:spPr>
            <a:xfrm>
              <a:off x="2640061" y="2435654"/>
              <a:ext cx="1931939" cy="41549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de-CH" dirty="0"/>
                <a:t>MeteoSchweiz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CE47B4-39E5-42A8-962B-5EACF4C7E760}"/>
                </a:ext>
              </a:extLst>
            </p:cNvPr>
            <p:cNvSpPr txBox="1"/>
            <p:nvPr/>
          </p:nvSpPr>
          <p:spPr>
            <a:xfrm>
              <a:off x="3838268" y="3482080"/>
              <a:ext cx="1842171" cy="41549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de-CH" dirty="0"/>
                <a:t>ALPS Lugano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79F816-2F5F-4291-98E6-25E0D4C86774}"/>
                </a:ext>
              </a:extLst>
            </p:cNvPr>
            <p:cNvSpPr txBox="1"/>
            <p:nvPr/>
          </p:nvSpPr>
          <p:spPr>
            <a:xfrm>
              <a:off x="214859" y="3864152"/>
              <a:ext cx="1362874" cy="7386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de-CH" dirty="0"/>
                <a:t>ALPS</a:t>
              </a:r>
            </a:p>
            <a:p>
              <a:r>
                <a:rPr lang="de-CH" dirty="0"/>
                <a:t>Lausanne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301C60A-2B7B-45B4-A8F9-76D10E9361D2}"/>
                </a:ext>
              </a:extLst>
            </p:cNvPr>
            <p:cNvCxnSpPr>
              <a:stCxn id="9" idx="3"/>
              <a:endCxn id="6" idx="1"/>
            </p:cNvCxnSpPr>
            <p:nvPr/>
          </p:nvCxnSpPr>
          <p:spPr bwMode="auto">
            <a:xfrm>
              <a:off x="3170903" y="2983043"/>
              <a:ext cx="851459" cy="954373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0D686A8-E120-48AD-8C81-EFE398B1DC87}"/>
                </a:ext>
              </a:extLst>
            </p:cNvPr>
            <p:cNvCxnSpPr>
              <a:endCxn id="7" idx="2"/>
            </p:cNvCxnSpPr>
            <p:nvPr/>
          </p:nvCxnSpPr>
          <p:spPr bwMode="auto">
            <a:xfrm flipH="1">
              <a:off x="1096239" y="2978608"/>
              <a:ext cx="1939767" cy="89997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A574A30-EB75-4E4E-A46F-371EC5C2DE42}"/>
                </a:ext>
              </a:extLst>
            </p:cNvPr>
            <p:cNvCxnSpPr>
              <a:stCxn id="6" idx="2"/>
              <a:endCxn id="7" idx="2"/>
            </p:cNvCxnSpPr>
            <p:nvPr/>
          </p:nvCxnSpPr>
          <p:spPr bwMode="auto">
            <a:xfrm flipH="1" flipV="1">
              <a:off x="1096239" y="3878580"/>
              <a:ext cx="3016064" cy="14877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8" name="Picture 4" descr="Now, let's get started - ECMWF - Test - | Jobs | Search here ...">
              <a:extLst>
                <a:ext uri="{FF2B5EF4-FFF2-40B4-BE49-F238E27FC236}">
                  <a16:creationId xmlns:a16="http://schemas.microsoft.com/office/drawing/2014/main" id="{5D7106BA-CD16-431A-8458-9146BC04D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59" y="1558977"/>
              <a:ext cx="663939" cy="6639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101281-CD26-417B-B5C2-0AC8D0E1B95C}"/>
                </a:ext>
              </a:extLst>
            </p:cNvPr>
            <p:cNvCxnSpPr>
              <a:stCxn id="1028" idx="2"/>
            </p:cNvCxnSpPr>
            <p:nvPr/>
          </p:nvCxnSpPr>
          <p:spPr bwMode="auto">
            <a:xfrm>
              <a:off x="546829" y="2222916"/>
              <a:ext cx="549410" cy="16746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70E448-E32B-4349-8F58-FE312E87CB51}"/>
                </a:ext>
              </a:extLst>
            </p:cNvPr>
            <p:cNvCxnSpPr>
              <a:stCxn id="1028" idx="2"/>
              <a:endCxn id="6" idx="2"/>
            </p:cNvCxnSpPr>
            <p:nvPr/>
          </p:nvCxnSpPr>
          <p:spPr bwMode="auto">
            <a:xfrm>
              <a:off x="546829" y="2222916"/>
              <a:ext cx="3565474" cy="18044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6B9A2A61-75F3-4777-8B1A-0A0837A3DE67}"/>
              </a:ext>
            </a:extLst>
          </p:cNvPr>
          <p:cNvSpPr txBox="1">
            <a:spLocks/>
          </p:cNvSpPr>
          <p:nvPr/>
        </p:nvSpPr>
        <p:spPr>
          <a:xfrm>
            <a:off x="5322365" y="1861554"/>
            <a:ext cx="3721232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de-CH" b="1" kern="0" dirty="0"/>
              <a:t>Operation at </a:t>
            </a:r>
            <a:r>
              <a:rPr lang="de-CH" b="1" kern="0" dirty="0" err="1"/>
              <a:t>MeteoSwiss</a:t>
            </a:r>
            <a:r>
              <a:rPr lang="de-CH" kern="0" dirty="0"/>
              <a:t>:</a:t>
            </a:r>
          </a:p>
          <a:p>
            <a:pPr lvl="1"/>
            <a:r>
              <a:rPr lang="de-CH" kern="0" dirty="0"/>
              <a:t>High-</a:t>
            </a:r>
            <a:r>
              <a:rPr lang="de-CH" kern="0" dirty="0" err="1"/>
              <a:t>availability</a:t>
            </a:r>
            <a:r>
              <a:rPr lang="de-CH" kern="0" dirty="0"/>
              <a:t> </a:t>
            </a:r>
            <a:r>
              <a:rPr lang="de-CH" kern="0" dirty="0" err="1"/>
              <a:t>zone</a:t>
            </a:r>
            <a:r>
              <a:rPr lang="de-CH" kern="0" dirty="0"/>
              <a:t> in </a:t>
            </a:r>
            <a:r>
              <a:rPr lang="de-CH" kern="0" dirty="0" err="1"/>
              <a:t>the</a:t>
            </a:r>
            <a:r>
              <a:rPr lang="de-CH" kern="0" dirty="0"/>
              <a:t> </a:t>
            </a:r>
            <a:r>
              <a:rPr lang="de-CH" kern="0" dirty="0" err="1"/>
              <a:t>two</a:t>
            </a:r>
            <a:r>
              <a:rPr lang="de-CH" kern="0" dirty="0"/>
              <a:t> </a:t>
            </a:r>
            <a:r>
              <a:rPr lang="de-CH" kern="0" dirty="0" err="1"/>
              <a:t>sites</a:t>
            </a:r>
            <a:endParaRPr lang="de-CH" kern="0" dirty="0"/>
          </a:p>
          <a:p>
            <a:pPr lvl="1"/>
            <a:r>
              <a:rPr lang="de-CH" b="1" kern="0" dirty="0">
                <a:solidFill>
                  <a:srgbClr val="00B050"/>
                </a:solidFill>
              </a:rPr>
              <a:t>Main </a:t>
            </a:r>
            <a:r>
              <a:rPr lang="de-CH" b="1" kern="0" dirty="0" err="1">
                <a:solidFill>
                  <a:srgbClr val="00B050"/>
                </a:solidFill>
              </a:rPr>
              <a:t>operation</a:t>
            </a:r>
            <a:r>
              <a:rPr lang="de-CH" b="1" kern="0" dirty="0">
                <a:solidFill>
                  <a:srgbClr val="00B050"/>
                </a:solidFill>
              </a:rPr>
              <a:t> </a:t>
            </a:r>
            <a:r>
              <a:rPr lang="de-CH" kern="0" dirty="0"/>
              <a:t>: Lausanne</a:t>
            </a:r>
            <a:endParaRPr lang="de-CH" b="1" kern="0" dirty="0">
              <a:solidFill>
                <a:srgbClr val="00B050"/>
              </a:solidFill>
            </a:endParaRPr>
          </a:p>
          <a:p>
            <a:pPr lvl="1"/>
            <a:r>
              <a:rPr lang="de-CH" b="1" kern="0" dirty="0">
                <a:solidFill>
                  <a:srgbClr val="00B050"/>
                </a:solidFill>
              </a:rPr>
              <a:t>Failover </a:t>
            </a:r>
            <a:r>
              <a:rPr lang="de-CH" b="1" kern="0" dirty="0" err="1">
                <a:solidFill>
                  <a:srgbClr val="00B050"/>
                </a:solidFill>
              </a:rPr>
              <a:t>system</a:t>
            </a:r>
            <a:r>
              <a:rPr lang="de-CH" b="1" kern="0" dirty="0">
                <a:solidFill>
                  <a:srgbClr val="00B050"/>
                </a:solidFill>
              </a:rPr>
              <a:t> </a:t>
            </a:r>
            <a:r>
              <a:rPr lang="de-CH" kern="0" dirty="0"/>
              <a:t>: Lugano</a:t>
            </a:r>
          </a:p>
          <a:p>
            <a:pPr lvl="1"/>
            <a:r>
              <a:rPr lang="de-CH" kern="0" dirty="0" err="1"/>
              <a:t>Currently</a:t>
            </a:r>
            <a:r>
              <a:rPr lang="de-CH" kern="0" dirty="0"/>
              <a:t> not fully geo-redundant (e.g. </a:t>
            </a:r>
            <a:r>
              <a:rPr lang="de-CH" kern="0" dirty="0" err="1"/>
              <a:t>authentification</a:t>
            </a:r>
            <a:r>
              <a:rPr lang="de-CH" kern="0" dirty="0"/>
              <a:t> in Lugano), but </a:t>
            </a:r>
            <a:r>
              <a:rPr lang="de-CH" kern="0" dirty="0" err="1"/>
              <a:t>could</a:t>
            </a:r>
            <a:r>
              <a:rPr lang="de-CH" kern="0" dirty="0"/>
              <a:t> </a:t>
            </a:r>
            <a:r>
              <a:rPr lang="de-CH" kern="0" dirty="0" err="1"/>
              <a:t>be</a:t>
            </a:r>
            <a:r>
              <a:rPr lang="de-CH" kern="0" dirty="0"/>
              <a:t> in </a:t>
            </a:r>
            <a:r>
              <a:rPr lang="de-CH" kern="0" dirty="0" err="1"/>
              <a:t>the</a:t>
            </a:r>
            <a:r>
              <a:rPr lang="de-CH" kern="0" dirty="0"/>
              <a:t> </a:t>
            </a:r>
            <a:r>
              <a:rPr lang="de-CH" kern="0" dirty="0" err="1"/>
              <a:t>future</a:t>
            </a:r>
            <a:endParaRPr lang="de-CH" kern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454BEE-6039-466B-9419-37C97C750FA0}"/>
              </a:ext>
            </a:extLst>
          </p:cNvPr>
          <p:cNvSpPr txBox="1"/>
          <p:nvPr/>
        </p:nvSpPr>
        <p:spPr>
          <a:xfrm>
            <a:off x="537063" y="4461583"/>
            <a:ext cx="1040670" cy="307777"/>
          </a:xfrm>
          <a:prstGeom prst="rect">
            <a:avLst/>
          </a:prstGeom>
          <a:solidFill>
            <a:schemeClr val="bg1">
              <a:alpha val="4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r>
              <a:rPr lang="de-CH" sz="1400" dirty="0" err="1"/>
              <a:t>Production</a:t>
            </a:r>
            <a:endParaRPr lang="de-CH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8D09E-66CB-49F5-8627-D6CF7E1E68F3}"/>
              </a:ext>
            </a:extLst>
          </p:cNvPr>
          <p:cNvSpPr txBox="1"/>
          <p:nvPr/>
        </p:nvSpPr>
        <p:spPr>
          <a:xfrm>
            <a:off x="4376629" y="3797644"/>
            <a:ext cx="821059" cy="307777"/>
          </a:xfrm>
          <a:prstGeom prst="rect">
            <a:avLst/>
          </a:prstGeom>
          <a:solidFill>
            <a:schemeClr val="bg1">
              <a:alpha val="4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r>
              <a:rPr lang="de-CH" sz="1400" dirty="0"/>
              <a:t>Failover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8082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Vulcan/AI2 approach</a:t>
            </a:r>
            <a:endParaRPr lang="en-US" dirty="0"/>
          </a:p>
        </p:txBody>
      </p:sp>
      <p:sp>
        <p:nvSpPr>
          <p:cNvPr id="9" name="Google Shape;216;p25">
            <a:extLst>
              <a:ext uri="{FF2B5EF4-FFF2-40B4-BE49-F238E27FC236}">
                <a16:creationId xmlns:a16="http://schemas.microsoft.com/office/drawing/2014/main" id="{BBEFE08C-52B4-B143-0E87-E0815E788A8D}"/>
              </a:ext>
            </a:extLst>
          </p:cNvPr>
          <p:cNvSpPr txBox="1"/>
          <p:nvPr/>
        </p:nvSpPr>
        <p:spPr>
          <a:xfrm>
            <a:off x="921732" y="954018"/>
            <a:ext cx="1469860" cy="154279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FV3</a:t>
            </a:r>
          </a:p>
          <a:p>
            <a:pPr algn="ctr"/>
            <a:r>
              <a:rPr lang="en-GB" b="1" dirty="0"/>
              <a:t>Fortran</a:t>
            </a:r>
          </a:p>
          <a:p>
            <a:pPr algn="ctr"/>
            <a:r>
              <a:rPr lang="en-GB" b="1" dirty="0" err="1"/>
              <a:t>Dycore</a:t>
            </a:r>
            <a:endParaRPr lang="en-GB" b="1" dirty="0"/>
          </a:p>
        </p:txBody>
      </p:sp>
      <p:sp>
        <p:nvSpPr>
          <p:cNvPr id="2" name="Google Shape;216;p25">
            <a:extLst>
              <a:ext uri="{FF2B5EF4-FFF2-40B4-BE49-F238E27FC236}">
                <a16:creationId xmlns:a16="http://schemas.microsoft.com/office/drawing/2014/main" id="{0B1790CE-CC33-D051-B3D9-8EA60354B904}"/>
              </a:ext>
            </a:extLst>
          </p:cNvPr>
          <p:cNvSpPr txBox="1"/>
          <p:nvPr/>
        </p:nvSpPr>
        <p:spPr>
          <a:xfrm>
            <a:off x="5365145" y="954017"/>
            <a:ext cx="1469860" cy="154279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FV3</a:t>
            </a:r>
            <a:endParaRPr lang="en-US" dirty="0"/>
          </a:p>
          <a:p>
            <a:pPr algn="ctr"/>
            <a:r>
              <a:rPr lang="en-GB" b="1" dirty="0"/>
              <a:t>Python</a:t>
            </a:r>
          </a:p>
          <a:p>
            <a:pPr algn="ctr"/>
            <a:r>
              <a:rPr lang="en-GB" b="1" dirty="0" err="1"/>
              <a:t>Dycore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55D286-8D6E-8D99-C3EB-49796EF24769}"/>
              </a:ext>
            </a:extLst>
          </p:cNvPr>
          <p:cNvCxnSpPr>
            <a:cxnSpLocks/>
            <a:stCxn id="9" idx="3"/>
            <a:endCxn id="2" idx="1"/>
          </p:cNvCxnSpPr>
          <p:nvPr/>
        </p:nvCxnSpPr>
        <p:spPr>
          <a:xfrm flipV="1">
            <a:off x="2391592" y="1725416"/>
            <a:ext cx="297355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9EA11C8-AB12-509D-122F-20820A9514A9}"/>
              </a:ext>
            </a:extLst>
          </p:cNvPr>
          <p:cNvSpPr txBox="1"/>
          <p:nvPr/>
        </p:nvSpPr>
        <p:spPr>
          <a:xfrm>
            <a:off x="3257856" y="1361881"/>
            <a:ext cx="16166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Translate</a:t>
            </a:r>
          </a:p>
        </p:txBody>
      </p:sp>
    </p:spTree>
    <p:extLst>
      <p:ext uri="{BB962C8B-B14F-4D97-AF65-F5344CB8AC3E}">
        <p14:creationId xmlns:p14="http://schemas.microsoft.com/office/powerpoint/2010/main" val="2371342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Vulcan/AI2 approach</a:t>
            </a:r>
            <a:endParaRPr lang="en-US" dirty="0"/>
          </a:p>
        </p:txBody>
      </p:sp>
      <p:sp>
        <p:nvSpPr>
          <p:cNvPr id="9" name="Google Shape;216;p25">
            <a:extLst>
              <a:ext uri="{FF2B5EF4-FFF2-40B4-BE49-F238E27FC236}">
                <a16:creationId xmlns:a16="http://schemas.microsoft.com/office/drawing/2014/main" id="{BBEFE08C-52B4-B143-0E87-E0815E788A8D}"/>
              </a:ext>
            </a:extLst>
          </p:cNvPr>
          <p:cNvSpPr txBox="1"/>
          <p:nvPr/>
        </p:nvSpPr>
        <p:spPr>
          <a:xfrm>
            <a:off x="921732" y="954018"/>
            <a:ext cx="1469860" cy="154279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FV3</a:t>
            </a:r>
          </a:p>
          <a:p>
            <a:pPr algn="ctr"/>
            <a:r>
              <a:rPr lang="en-GB" b="1" dirty="0"/>
              <a:t>Fortran</a:t>
            </a:r>
          </a:p>
          <a:p>
            <a:pPr algn="ctr"/>
            <a:r>
              <a:rPr lang="en-GB" b="1" dirty="0" err="1"/>
              <a:t>Dycore</a:t>
            </a:r>
            <a:endParaRPr lang="en-GB" b="1" dirty="0"/>
          </a:p>
        </p:txBody>
      </p:sp>
      <p:sp>
        <p:nvSpPr>
          <p:cNvPr id="2" name="Google Shape;216;p25">
            <a:extLst>
              <a:ext uri="{FF2B5EF4-FFF2-40B4-BE49-F238E27FC236}">
                <a16:creationId xmlns:a16="http://schemas.microsoft.com/office/drawing/2014/main" id="{0B1790CE-CC33-D051-B3D9-8EA60354B904}"/>
              </a:ext>
            </a:extLst>
          </p:cNvPr>
          <p:cNvSpPr txBox="1"/>
          <p:nvPr/>
        </p:nvSpPr>
        <p:spPr>
          <a:xfrm>
            <a:off x="5365145" y="954017"/>
            <a:ext cx="1469860" cy="154279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FV3</a:t>
            </a:r>
            <a:endParaRPr lang="en-US" dirty="0"/>
          </a:p>
          <a:p>
            <a:pPr algn="ctr"/>
            <a:r>
              <a:rPr lang="en-GB" b="1" dirty="0"/>
              <a:t>Python</a:t>
            </a:r>
          </a:p>
          <a:p>
            <a:pPr algn="ctr"/>
            <a:r>
              <a:rPr lang="en-GB" b="1" dirty="0" err="1"/>
              <a:t>Dycore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55D286-8D6E-8D99-C3EB-49796EF24769}"/>
              </a:ext>
            </a:extLst>
          </p:cNvPr>
          <p:cNvCxnSpPr>
            <a:cxnSpLocks/>
            <a:stCxn id="9" idx="3"/>
            <a:endCxn id="2" idx="1"/>
          </p:cNvCxnSpPr>
          <p:nvPr/>
        </p:nvCxnSpPr>
        <p:spPr>
          <a:xfrm flipV="1">
            <a:off x="2391592" y="1725416"/>
            <a:ext cx="297355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9EA11C8-AB12-509D-122F-20820A9514A9}"/>
              </a:ext>
            </a:extLst>
          </p:cNvPr>
          <p:cNvSpPr txBox="1"/>
          <p:nvPr/>
        </p:nvSpPr>
        <p:spPr>
          <a:xfrm>
            <a:off x="3257856" y="1361881"/>
            <a:ext cx="16166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Translate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464CAC-BB5C-A6CA-2E5D-389C7E719AAF}"/>
              </a:ext>
            </a:extLst>
          </p:cNvPr>
          <p:cNvCxnSpPr>
            <a:cxnSpLocks/>
          </p:cNvCxnSpPr>
          <p:nvPr/>
        </p:nvCxnSpPr>
        <p:spPr>
          <a:xfrm>
            <a:off x="1655073" y="2496814"/>
            <a:ext cx="0" cy="9529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inary Data Icon #9472 - Free Icons Library">
            <a:extLst>
              <a:ext uri="{FF2B5EF4-FFF2-40B4-BE49-F238E27FC236}">
                <a16:creationId xmlns:a16="http://schemas.microsoft.com/office/drawing/2014/main" id="{042A01C3-9767-B691-7A0B-57EEC149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10" y="3449782"/>
            <a:ext cx="767000" cy="708000"/>
          </a:xfrm>
          <a:prstGeom prst="rect">
            <a:avLst/>
          </a:prstGeom>
          <a:effectLst>
            <a:outerShdw blurRad="50800" dist="38100" dir="2700000">
              <a:srgbClr val="0070C0"/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92122B-E7AF-A738-9B2E-0C2BA6D93460}"/>
              </a:ext>
            </a:extLst>
          </p:cNvPr>
          <p:cNvSpPr txBox="1"/>
          <p:nvPr/>
        </p:nvSpPr>
        <p:spPr>
          <a:xfrm>
            <a:off x="1655073" y="2761547"/>
            <a:ext cx="1758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Serialize</a:t>
            </a:r>
          </a:p>
        </p:txBody>
      </p:sp>
      <p:pic>
        <p:nvPicPr>
          <p:cNvPr id="12" name="Picture 11" descr="Binary Data Icon #9472 - Free Icons Library">
            <a:extLst>
              <a:ext uri="{FF2B5EF4-FFF2-40B4-BE49-F238E27FC236}">
                <a16:creationId xmlns:a16="http://schemas.microsoft.com/office/drawing/2014/main" id="{70AF9040-8F07-D870-050B-10E71EB93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43" y="3441507"/>
            <a:ext cx="767000" cy="708000"/>
          </a:xfrm>
          <a:prstGeom prst="rect">
            <a:avLst/>
          </a:prstGeom>
          <a:effectLst>
            <a:outerShdw blurRad="50800" dist="38100" dir="2700000">
              <a:srgbClr val="00B050"/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B981A2-95B0-8401-D361-6A05D29892D1}"/>
              </a:ext>
            </a:extLst>
          </p:cNvPr>
          <p:cNvCxnSpPr>
            <a:cxnSpLocks/>
          </p:cNvCxnSpPr>
          <p:nvPr/>
        </p:nvCxnSpPr>
        <p:spPr>
          <a:xfrm flipH="1">
            <a:off x="6100075" y="2488539"/>
            <a:ext cx="8168" cy="9529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48E4F7-219D-CCE1-F942-CFB85F15D4A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2058810" y="3795507"/>
            <a:ext cx="3665933" cy="8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7DBBBB7-CAD2-472B-002E-61D2F0EF67B6}"/>
              </a:ext>
            </a:extLst>
          </p:cNvPr>
          <p:cNvSpPr txBox="1"/>
          <p:nvPr/>
        </p:nvSpPr>
        <p:spPr>
          <a:xfrm>
            <a:off x="3257856" y="3475867"/>
            <a:ext cx="16166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Compare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CA5D65-B3B9-49E1-9EF8-8A5BCBE647D7}"/>
              </a:ext>
            </a:extLst>
          </p:cNvPr>
          <p:cNvSpPr txBox="1"/>
          <p:nvPr/>
        </p:nvSpPr>
        <p:spPr>
          <a:xfrm>
            <a:off x="6124461" y="2761547"/>
            <a:ext cx="1758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Serialize</a:t>
            </a:r>
          </a:p>
        </p:txBody>
      </p:sp>
    </p:spTree>
    <p:extLst>
      <p:ext uri="{BB962C8B-B14F-4D97-AF65-F5344CB8AC3E}">
        <p14:creationId xmlns:p14="http://schemas.microsoft.com/office/powerpoint/2010/main" val="22908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Vulcan/AI2 approach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96;p12">
            <a:extLst>
              <a:ext uri="{FF2B5EF4-FFF2-40B4-BE49-F238E27FC236}">
                <a16:creationId xmlns:a16="http://schemas.microsoft.com/office/drawing/2014/main" id="{98F0821A-3707-42D5-8140-2FCFB8EFF93B}"/>
              </a:ext>
            </a:extLst>
          </p:cNvPr>
          <p:cNvSpPr txBox="1">
            <a:spLocks/>
          </p:cNvSpPr>
          <p:nvPr/>
        </p:nvSpPr>
        <p:spPr>
          <a:xfrm>
            <a:off x="222236" y="893709"/>
            <a:ext cx="7527900" cy="309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0">
              <a:buNone/>
            </a:pPr>
            <a:r>
              <a:rPr lang="en-US" dirty="0"/>
              <a:t>Keywords: offline/serialization, top down, whole component/model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en-US" dirty="0"/>
              <a:t>Advantages: </a:t>
            </a:r>
          </a:p>
          <a:p>
            <a:pPr marL="412750" indent="-285750"/>
            <a:r>
              <a:rPr lang="en-US" dirty="0"/>
              <a:t>Whole model/component in Python to begin with</a:t>
            </a:r>
          </a:p>
          <a:p>
            <a:pPr marL="412750" indent="-285750"/>
            <a:r>
              <a:rPr lang="en-US" dirty="0"/>
              <a:t>No direct interaction with Fortran</a:t>
            </a:r>
          </a:p>
          <a:p>
            <a:endParaRPr lang="en-US" dirty="0"/>
          </a:p>
          <a:p>
            <a:pPr marL="127000" indent="0">
              <a:buNone/>
            </a:pPr>
            <a:r>
              <a:rPr lang="en-US" dirty="0"/>
              <a:t>Disadvantages:</a:t>
            </a:r>
          </a:p>
          <a:p>
            <a:pPr marL="412750" indent="-285750"/>
            <a:r>
              <a:rPr lang="en-US" dirty="0"/>
              <a:t>Verification of thousands of lines of code at once</a:t>
            </a:r>
          </a:p>
          <a:p>
            <a:pPr marL="412750" indent="-285750"/>
            <a:r>
              <a:rPr lang="en-US" dirty="0"/>
              <a:t>Not performant if DSL under development</a:t>
            </a:r>
          </a:p>
          <a:p>
            <a:pPr marL="412750" indent="-285750"/>
            <a:r>
              <a:rPr lang="en-US" dirty="0"/>
              <a:t>Needs serialization library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97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MCH/EXCLAIM</a:t>
            </a:r>
            <a:endParaRPr lang="en-US" dirty="0"/>
          </a:p>
        </p:txBody>
      </p:sp>
      <p:sp>
        <p:nvSpPr>
          <p:cNvPr id="9" name="Google Shape;216;p25">
            <a:extLst>
              <a:ext uri="{FF2B5EF4-FFF2-40B4-BE49-F238E27FC236}">
                <a16:creationId xmlns:a16="http://schemas.microsoft.com/office/drawing/2014/main" id="{BBEFE08C-52B4-B143-0E87-E0815E788A8D}"/>
              </a:ext>
            </a:extLst>
          </p:cNvPr>
          <p:cNvSpPr txBox="1"/>
          <p:nvPr/>
        </p:nvSpPr>
        <p:spPr>
          <a:xfrm>
            <a:off x="507395" y="975450"/>
            <a:ext cx="3325875" cy="3470043"/>
          </a:xfrm>
          <a:prstGeom prst="rect">
            <a:avLst/>
          </a:prstGeom>
          <a:solidFill>
            <a:srgbClr val="0070C0">
              <a:alpha val="25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ICON</a:t>
            </a:r>
            <a:endParaRPr lang="en-US"/>
          </a:p>
          <a:p>
            <a:pPr algn="ctr"/>
            <a:r>
              <a:rPr lang="en-GB" b="1"/>
              <a:t>Fortran</a:t>
            </a:r>
          </a:p>
          <a:p>
            <a:pPr algn="ctr"/>
            <a:r>
              <a:rPr lang="en-GB" b="1"/>
              <a:t>Dycore</a:t>
            </a:r>
          </a:p>
        </p:txBody>
      </p:sp>
      <p:sp>
        <p:nvSpPr>
          <p:cNvPr id="2" name="Google Shape;216;p25">
            <a:extLst>
              <a:ext uri="{FF2B5EF4-FFF2-40B4-BE49-F238E27FC236}">
                <a16:creationId xmlns:a16="http://schemas.microsoft.com/office/drawing/2014/main" id="{0B1790CE-CC33-D051-B3D9-8EA60354B904}"/>
              </a:ext>
            </a:extLst>
          </p:cNvPr>
          <p:cNvSpPr txBox="1"/>
          <p:nvPr/>
        </p:nvSpPr>
        <p:spPr>
          <a:xfrm>
            <a:off x="5229413" y="975449"/>
            <a:ext cx="3325875" cy="3470043"/>
          </a:xfrm>
          <a:prstGeom prst="rect">
            <a:avLst/>
          </a:prstGeom>
          <a:solidFill>
            <a:srgbClr val="6AA84F">
              <a:alpha val="21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ICON</a:t>
            </a:r>
          </a:p>
          <a:p>
            <a:pPr algn="ctr"/>
            <a:r>
              <a:rPr lang="en-GB" b="1" dirty="0"/>
              <a:t>Python</a:t>
            </a:r>
            <a:endParaRPr lang="en-GB"/>
          </a:p>
          <a:p>
            <a:pPr algn="ctr"/>
            <a:r>
              <a:rPr lang="en-GB" b="1" dirty="0"/>
              <a:t>Dycore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11C8-AB12-509D-122F-20820A9514A9}"/>
              </a:ext>
            </a:extLst>
          </p:cNvPr>
          <p:cNvSpPr txBox="1"/>
          <p:nvPr/>
        </p:nvSpPr>
        <p:spPr>
          <a:xfrm>
            <a:off x="4022953" y="938552"/>
            <a:ext cx="14144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Translate</a:t>
            </a:r>
          </a:p>
        </p:txBody>
      </p:sp>
      <p:sp>
        <p:nvSpPr>
          <p:cNvPr id="7" name="Google Shape;216;p25">
            <a:extLst>
              <a:ext uri="{FF2B5EF4-FFF2-40B4-BE49-F238E27FC236}">
                <a16:creationId xmlns:a16="http://schemas.microsoft.com/office/drawing/2014/main" id="{7225BDCF-61F6-F937-DDB7-C5BA19BAEABB}"/>
              </a:ext>
            </a:extLst>
          </p:cNvPr>
          <p:cNvSpPr txBox="1"/>
          <p:nvPr/>
        </p:nvSpPr>
        <p:spPr>
          <a:xfrm>
            <a:off x="2664807" y="3268591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Stencil68</a:t>
            </a:r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BE44A088-CD29-54A5-4447-59141514B56A}"/>
              </a:ext>
            </a:extLst>
          </p:cNvPr>
          <p:cNvSpPr txBox="1"/>
          <p:nvPr/>
        </p:nvSpPr>
        <p:spPr>
          <a:xfrm>
            <a:off x="2664807" y="1568379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Stencil02</a:t>
            </a:r>
          </a:p>
        </p:txBody>
      </p:sp>
      <p:sp>
        <p:nvSpPr>
          <p:cNvPr id="10" name="Google Shape;216;p25">
            <a:extLst>
              <a:ext uri="{FF2B5EF4-FFF2-40B4-BE49-F238E27FC236}">
                <a16:creationId xmlns:a16="http://schemas.microsoft.com/office/drawing/2014/main" id="{DF4449EF-0283-4ED0-D0FB-67235ADB7C09}"/>
              </a:ext>
            </a:extLst>
          </p:cNvPr>
          <p:cNvSpPr txBox="1"/>
          <p:nvPr/>
        </p:nvSpPr>
        <p:spPr>
          <a:xfrm>
            <a:off x="2664807" y="2032722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Stencil03</a:t>
            </a:r>
          </a:p>
        </p:txBody>
      </p:sp>
      <p:sp>
        <p:nvSpPr>
          <p:cNvPr id="11" name="Google Shape;216;p25">
            <a:extLst>
              <a:ext uri="{FF2B5EF4-FFF2-40B4-BE49-F238E27FC236}">
                <a16:creationId xmlns:a16="http://schemas.microsoft.com/office/drawing/2014/main" id="{00F81B36-2A2C-A136-7D44-902965311047}"/>
              </a:ext>
            </a:extLst>
          </p:cNvPr>
          <p:cNvSpPr txBox="1"/>
          <p:nvPr/>
        </p:nvSpPr>
        <p:spPr>
          <a:xfrm>
            <a:off x="5422295" y="1089748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Stencil01</a:t>
            </a:r>
          </a:p>
        </p:txBody>
      </p:sp>
      <p:sp>
        <p:nvSpPr>
          <p:cNvPr id="12" name="Google Shape;216;p25">
            <a:extLst>
              <a:ext uri="{FF2B5EF4-FFF2-40B4-BE49-F238E27FC236}">
                <a16:creationId xmlns:a16="http://schemas.microsoft.com/office/drawing/2014/main" id="{3E5E0451-5E31-0E0D-5ABE-E22C8A593C61}"/>
              </a:ext>
            </a:extLst>
          </p:cNvPr>
          <p:cNvSpPr txBox="1"/>
          <p:nvPr/>
        </p:nvSpPr>
        <p:spPr>
          <a:xfrm>
            <a:off x="5422295" y="1568378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Stencil02</a:t>
            </a:r>
          </a:p>
        </p:txBody>
      </p:sp>
      <p:sp>
        <p:nvSpPr>
          <p:cNvPr id="13" name="Google Shape;216;p25">
            <a:extLst>
              <a:ext uri="{FF2B5EF4-FFF2-40B4-BE49-F238E27FC236}">
                <a16:creationId xmlns:a16="http://schemas.microsoft.com/office/drawing/2014/main" id="{ABA93B3C-5AC1-C445-442A-6377335F3037}"/>
              </a:ext>
            </a:extLst>
          </p:cNvPr>
          <p:cNvSpPr txBox="1"/>
          <p:nvPr/>
        </p:nvSpPr>
        <p:spPr>
          <a:xfrm>
            <a:off x="5422295" y="2032721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Stencil03</a:t>
            </a:r>
          </a:p>
        </p:txBody>
      </p:sp>
      <p:sp>
        <p:nvSpPr>
          <p:cNvPr id="14" name="Google Shape;216;p25">
            <a:extLst>
              <a:ext uri="{FF2B5EF4-FFF2-40B4-BE49-F238E27FC236}">
                <a16:creationId xmlns:a16="http://schemas.microsoft.com/office/drawing/2014/main" id="{3BEB6300-F3E1-A3F4-3F2C-F1BB3E7E466E}"/>
              </a:ext>
            </a:extLst>
          </p:cNvPr>
          <p:cNvSpPr txBox="1"/>
          <p:nvPr/>
        </p:nvSpPr>
        <p:spPr>
          <a:xfrm>
            <a:off x="5422295" y="3268591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Stencil68</a:t>
            </a:r>
          </a:p>
        </p:txBody>
      </p:sp>
      <p:sp>
        <p:nvSpPr>
          <p:cNvPr id="6" name="Google Shape;216;p25">
            <a:extLst>
              <a:ext uri="{FF2B5EF4-FFF2-40B4-BE49-F238E27FC236}">
                <a16:creationId xmlns:a16="http://schemas.microsoft.com/office/drawing/2014/main" id="{2AA128A0-5A90-9989-C595-BC3F1428B07A}"/>
              </a:ext>
            </a:extLst>
          </p:cNvPr>
          <p:cNvSpPr txBox="1"/>
          <p:nvPr/>
        </p:nvSpPr>
        <p:spPr>
          <a:xfrm>
            <a:off x="2664807" y="1089749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55D286-8D6E-8D99-C3EB-49796EF24769}"/>
              </a:ext>
            </a:extLst>
          </p:cNvPr>
          <p:cNvCxnSpPr/>
          <p:nvPr/>
        </p:nvCxnSpPr>
        <p:spPr>
          <a:xfrm>
            <a:off x="3686173" y="1200152"/>
            <a:ext cx="1750222" cy="112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83DBB67-622B-4EB4-B7F5-81AA2292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40" y="185710"/>
            <a:ext cx="1890149" cy="5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24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MCH/EXCLAIM</a:t>
            </a:r>
            <a:endParaRPr lang="en-US" dirty="0"/>
          </a:p>
        </p:txBody>
      </p:sp>
      <p:sp>
        <p:nvSpPr>
          <p:cNvPr id="9" name="Google Shape;216;p25">
            <a:extLst>
              <a:ext uri="{FF2B5EF4-FFF2-40B4-BE49-F238E27FC236}">
                <a16:creationId xmlns:a16="http://schemas.microsoft.com/office/drawing/2014/main" id="{BBEFE08C-52B4-B143-0E87-E0815E788A8D}"/>
              </a:ext>
            </a:extLst>
          </p:cNvPr>
          <p:cNvSpPr txBox="1"/>
          <p:nvPr/>
        </p:nvSpPr>
        <p:spPr>
          <a:xfrm>
            <a:off x="507395" y="975450"/>
            <a:ext cx="3325875" cy="3470043"/>
          </a:xfrm>
          <a:prstGeom prst="rect">
            <a:avLst/>
          </a:prstGeom>
          <a:solidFill>
            <a:srgbClr val="0070C0">
              <a:alpha val="25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ICON</a:t>
            </a:r>
            <a:endParaRPr lang="en-US"/>
          </a:p>
          <a:p>
            <a:pPr algn="ctr"/>
            <a:r>
              <a:rPr lang="en-GB" b="1"/>
              <a:t>Fortran</a:t>
            </a:r>
          </a:p>
          <a:p>
            <a:pPr algn="ctr"/>
            <a:r>
              <a:rPr lang="en-GB" b="1"/>
              <a:t>Dycore</a:t>
            </a:r>
          </a:p>
        </p:txBody>
      </p:sp>
      <p:sp>
        <p:nvSpPr>
          <p:cNvPr id="2" name="Google Shape;216;p25">
            <a:extLst>
              <a:ext uri="{FF2B5EF4-FFF2-40B4-BE49-F238E27FC236}">
                <a16:creationId xmlns:a16="http://schemas.microsoft.com/office/drawing/2014/main" id="{0B1790CE-CC33-D051-B3D9-8EA60354B904}"/>
              </a:ext>
            </a:extLst>
          </p:cNvPr>
          <p:cNvSpPr txBox="1"/>
          <p:nvPr/>
        </p:nvSpPr>
        <p:spPr>
          <a:xfrm>
            <a:off x="5229413" y="975449"/>
            <a:ext cx="3325875" cy="3470043"/>
          </a:xfrm>
          <a:prstGeom prst="rect">
            <a:avLst/>
          </a:prstGeom>
          <a:solidFill>
            <a:srgbClr val="6AA84F">
              <a:alpha val="21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ICON</a:t>
            </a:r>
          </a:p>
          <a:p>
            <a:pPr algn="ctr"/>
            <a:r>
              <a:rPr lang="en-GB" b="1" dirty="0"/>
              <a:t>Python</a:t>
            </a:r>
            <a:endParaRPr lang="en-GB"/>
          </a:p>
          <a:p>
            <a:pPr algn="ctr"/>
            <a:r>
              <a:rPr lang="en-GB" b="1" dirty="0"/>
              <a:t>Dycore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11C8-AB12-509D-122F-20820A9514A9}"/>
              </a:ext>
            </a:extLst>
          </p:cNvPr>
          <p:cNvSpPr txBox="1"/>
          <p:nvPr/>
        </p:nvSpPr>
        <p:spPr>
          <a:xfrm>
            <a:off x="4022953" y="938552"/>
            <a:ext cx="14144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Integrate</a:t>
            </a:r>
          </a:p>
        </p:txBody>
      </p:sp>
      <p:sp>
        <p:nvSpPr>
          <p:cNvPr id="7" name="Google Shape;216;p25">
            <a:extLst>
              <a:ext uri="{FF2B5EF4-FFF2-40B4-BE49-F238E27FC236}">
                <a16:creationId xmlns:a16="http://schemas.microsoft.com/office/drawing/2014/main" id="{7225BDCF-61F6-F937-DDB7-C5BA19BAEABB}"/>
              </a:ext>
            </a:extLst>
          </p:cNvPr>
          <p:cNvSpPr txBox="1"/>
          <p:nvPr/>
        </p:nvSpPr>
        <p:spPr>
          <a:xfrm>
            <a:off x="2664807" y="3268591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Stencil68</a:t>
            </a:r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BE44A088-CD29-54A5-4447-59141514B56A}"/>
              </a:ext>
            </a:extLst>
          </p:cNvPr>
          <p:cNvSpPr txBox="1"/>
          <p:nvPr/>
        </p:nvSpPr>
        <p:spPr>
          <a:xfrm>
            <a:off x="2664807" y="1568379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Stencil02</a:t>
            </a:r>
          </a:p>
        </p:txBody>
      </p:sp>
      <p:sp>
        <p:nvSpPr>
          <p:cNvPr id="10" name="Google Shape;216;p25">
            <a:extLst>
              <a:ext uri="{FF2B5EF4-FFF2-40B4-BE49-F238E27FC236}">
                <a16:creationId xmlns:a16="http://schemas.microsoft.com/office/drawing/2014/main" id="{DF4449EF-0283-4ED0-D0FB-67235ADB7C09}"/>
              </a:ext>
            </a:extLst>
          </p:cNvPr>
          <p:cNvSpPr txBox="1"/>
          <p:nvPr/>
        </p:nvSpPr>
        <p:spPr>
          <a:xfrm>
            <a:off x="2664807" y="2032722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Stencil03</a:t>
            </a:r>
          </a:p>
        </p:txBody>
      </p:sp>
      <p:sp>
        <p:nvSpPr>
          <p:cNvPr id="11" name="Google Shape;216;p25">
            <a:extLst>
              <a:ext uri="{FF2B5EF4-FFF2-40B4-BE49-F238E27FC236}">
                <a16:creationId xmlns:a16="http://schemas.microsoft.com/office/drawing/2014/main" id="{00F81B36-2A2C-A136-7D44-902965311047}"/>
              </a:ext>
            </a:extLst>
          </p:cNvPr>
          <p:cNvSpPr txBox="1"/>
          <p:nvPr/>
        </p:nvSpPr>
        <p:spPr>
          <a:xfrm>
            <a:off x="5422295" y="1089748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Stencil01</a:t>
            </a:r>
          </a:p>
        </p:txBody>
      </p:sp>
      <p:sp>
        <p:nvSpPr>
          <p:cNvPr id="12" name="Google Shape;216;p25">
            <a:extLst>
              <a:ext uri="{FF2B5EF4-FFF2-40B4-BE49-F238E27FC236}">
                <a16:creationId xmlns:a16="http://schemas.microsoft.com/office/drawing/2014/main" id="{3E5E0451-5E31-0E0D-5ABE-E22C8A593C61}"/>
              </a:ext>
            </a:extLst>
          </p:cNvPr>
          <p:cNvSpPr txBox="1"/>
          <p:nvPr/>
        </p:nvSpPr>
        <p:spPr>
          <a:xfrm>
            <a:off x="5422295" y="1568378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Stencil02</a:t>
            </a:r>
          </a:p>
        </p:txBody>
      </p:sp>
      <p:sp>
        <p:nvSpPr>
          <p:cNvPr id="13" name="Google Shape;216;p25">
            <a:extLst>
              <a:ext uri="{FF2B5EF4-FFF2-40B4-BE49-F238E27FC236}">
                <a16:creationId xmlns:a16="http://schemas.microsoft.com/office/drawing/2014/main" id="{ABA93B3C-5AC1-C445-442A-6377335F3037}"/>
              </a:ext>
            </a:extLst>
          </p:cNvPr>
          <p:cNvSpPr txBox="1"/>
          <p:nvPr/>
        </p:nvSpPr>
        <p:spPr>
          <a:xfrm>
            <a:off x="5422295" y="2032721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Stencil03</a:t>
            </a:r>
          </a:p>
        </p:txBody>
      </p:sp>
      <p:sp>
        <p:nvSpPr>
          <p:cNvPr id="14" name="Google Shape;216;p25">
            <a:extLst>
              <a:ext uri="{FF2B5EF4-FFF2-40B4-BE49-F238E27FC236}">
                <a16:creationId xmlns:a16="http://schemas.microsoft.com/office/drawing/2014/main" id="{3BEB6300-F3E1-A3F4-3F2C-F1BB3E7E466E}"/>
              </a:ext>
            </a:extLst>
          </p:cNvPr>
          <p:cNvSpPr txBox="1"/>
          <p:nvPr/>
        </p:nvSpPr>
        <p:spPr>
          <a:xfrm>
            <a:off x="5422295" y="3268591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Stencil68</a:t>
            </a:r>
          </a:p>
        </p:txBody>
      </p:sp>
      <p:sp>
        <p:nvSpPr>
          <p:cNvPr id="3" name="Google Shape;216;p25">
            <a:extLst>
              <a:ext uri="{FF2B5EF4-FFF2-40B4-BE49-F238E27FC236}">
                <a16:creationId xmlns:a16="http://schemas.microsoft.com/office/drawing/2014/main" id="{D7FD6F24-35EE-CA24-699C-BF068D058F9E}"/>
              </a:ext>
            </a:extLst>
          </p:cNvPr>
          <p:cNvSpPr txBox="1"/>
          <p:nvPr/>
        </p:nvSpPr>
        <p:spPr>
          <a:xfrm>
            <a:off x="2471925" y="975447"/>
            <a:ext cx="1361345" cy="476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900" b="1" dirty="0"/>
          </a:p>
        </p:txBody>
      </p:sp>
      <p:sp>
        <p:nvSpPr>
          <p:cNvPr id="6" name="Google Shape;216;p25">
            <a:extLst>
              <a:ext uri="{FF2B5EF4-FFF2-40B4-BE49-F238E27FC236}">
                <a16:creationId xmlns:a16="http://schemas.microsoft.com/office/drawing/2014/main" id="{2AA128A0-5A90-9989-C595-BC3F1428B07A}"/>
              </a:ext>
            </a:extLst>
          </p:cNvPr>
          <p:cNvSpPr txBox="1"/>
          <p:nvPr/>
        </p:nvSpPr>
        <p:spPr>
          <a:xfrm>
            <a:off x="2664807" y="1089749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55D286-8D6E-8D99-C3EB-49796EF24769}"/>
              </a:ext>
            </a:extLst>
          </p:cNvPr>
          <p:cNvCxnSpPr/>
          <p:nvPr/>
        </p:nvCxnSpPr>
        <p:spPr>
          <a:xfrm flipH="1">
            <a:off x="3671889" y="1200151"/>
            <a:ext cx="1764503" cy="40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DBE6340-9029-40FC-98EE-29C09C619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40" y="185710"/>
            <a:ext cx="1890149" cy="5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5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MCH/EXCLAIM</a:t>
            </a:r>
            <a:endParaRPr lang="en-US" dirty="0"/>
          </a:p>
        </p:txBody>
      </p:sp>
      <p:sp>
        <p:nvSpPr>
          <p:cNvPr id="9" name="Google Shape;216;p25">
            <a:extLst>
              <a:ext uri="{FF2B5EF4-FFF2-40B4-BE49-F238E27FC236}">
                <a16:creationId xmlns:a16="http://schemas.microsoft.com/office/drawing/2014/main" id="{BBEFE08C-52B4-B143-0E87-E0815E788A8D}"/>
              </a:ext>
            </a:extLst>
          </p:cNvPr>
          <p:cNvSpPr txBox="1"/>
          <p:nvPr/>
        </p:nvSpPr>
        <p:spPr>
          <a:xfrm>
            <a:off x="507395" y="975450"/>
            <a:ext cx="3325875" cy="3470043"/>
          </a:xfrm>
          <a:prstGeom prst="rect">
            <a:avLst/>
          </a:prstGeom>
          <a:solidFill>
            <a:srgbClr val="0070C0">
              <a:alpha val="25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ICON</a:t>
            </a:r>
            <a:endParaRPr lang="en-US"/>
          </a:p>
          <a:p>
            <a:pPr algn="ctr"/>
            <a:r>
              <a:rPr lang="en-GB" b="1"/>
              <a:t>Fortran</a:t>
            </a:r>
          </a:p>
          <a:p>
            <a:pPr algn="ctr"/>
            <a:r>
              <a:rPr lang="en-GB" b="1"/>
              <a:t>Dycore</a:t>
            </a:r>
          </a:p>
        </p:txBody>
      </p:sp>
      <p:sp>
        <p:nvSpPr>
          <p:cNvPr id="2" name="Google Shape;216;p25">
            <a:extLst>
              <a:ext uri="{FF2B5EF4-FFF2-40B4-BE49-F238E27FC236}">
                <a16:creationId xmlns:a16="http://schemas.microsoft.com/office/drawing/2014/main" id="{0B1790CE-CC33-D051-B3D9-8EA60354B904}"/>
              </a:ext>
            </a:extLst>
          </p:cNvPr>
          <p:cNvSpPr txBox="1"/>
          <p:nvPr/>
        </p:nvSpPr>
        <p:spPr>
          <a:xfrm>
            <a:off x="5229413" y="975449"/>
            <a:ext cx="3325875" cy="3470043"/>
          </a:xfrm>
          <a:prstGeom prst="rect">
            <a:avLst/>
          </a:prstGeom>
          <a:solidFill>
            <a:srgbClr val="6AA84F">
              <a:alpha val="21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ICON</a:t>
            </a:r>
          </a:p>
          <a:p>
            <a:pPr algn="ctr"/>
            <a:r>
              <a:rPr lang="en-GB" b="1" dirty="0"/>
              <a:t>Python</a:t>
            </a:r>
            <a:endParaRPr lang="en-GB"/>
          </a:p>
          <a:p>
            <a:pPr algn="ctr"/>
            <a:r>
              <a:rPr lang="en-GB" b="1" dirty="0"/>
              <a:t>Dycore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11C8-AB12-509D-122F-20820A9514A9}"/>
              </a:ext>
            </a:extLst>
          </p:cNvPr>
          <p:cNvSpPr txBox="1"/>
          <p:nvPr/>
        </p:nvSpPr>
        <p:spPr>
          <a:xfrm>
            <a:off x="4022953" y="938552"/>
            <a:ext cx="14144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Integrate</a:t>
            </a:r>
          </a:p>
        </p:txBody>
      </p:sp>
      <p:sp>
        <p:nvSpPr>
          <p:cNvPr id="7" name="Google Shape;216;p25">
            <a:extLst>
              <a:ext uri="{FF2B5EF4-FFF2-40B4-BE49-F238E27FC236}">
                <a16:creationId xmlns:a16="http://schemas.microsoft.com/office/drawing/2014/main" id="{7225BDCF-61F6-F937-DDB7-C5BA19BAEABB}"/>
              </a:ext>
            </a:extLst>
          </p:cNvPr>
          <p:cNvSpPr txBox="1"/>
          <p:nvPr/>
        </p:nvSpPr>
        <p:spPr>
          <a:xfrm>
            <a:off x="2664807" y="3268591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Stencil68</a:t>
            </a:r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BE44A088-CD29-54A5-4447-59141514B56A}"/>
              </a:ext>
            </a:extLst>
          </p:cNvPr>
          <p:cNvSpPr txBox="1"/>
          <p:nvPr/>
        </p:nvSpPr>
        <p:spPr>
          <a:xfrm>
            <a:off x="2664806" y="1568378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Stencil02</a:t>
            </a:r>
          </a:p>
        </p:txBody>
      </p:sp>
      <p:sp>
        <p:nvSpPr>
          <p:cNvPr id="10" name="Google Shape;216;p25">
            <a:extLst>
              <a:ext uri="{FF2B5EF4-FFF2-40B4-BE49-F238E27FC236}">
                <a16:creationId xmlns:a16="http://schemas.microsoft.com/office/drawing/2014/main" id="{DF4449EF-0283-4ED0-D0FB-67235ADB7C09}"/>
              </a:ext>
            </a:extLst>
          </p:cNvPr>
          <p:cNvSpPr txBox="1"/>
          <p:nvPr/>
        </p:nvSpPr>
        <p:spPr>
          <a:xfrm>
            <a:off x="2664807" y="2032722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Stencil03</a:t>
            </a:r>
          </a:p>
        </p:txBody>
      </p:sp>
      <p:sp>
        <p:nvSpPr>
          <p:cNvPr id="11" name="Google Shape;216;p25">
            <a:extLst>
              <a:ext uri="{FF2B5EF4-FFF2-40B4-BE49-F238E27FC236}">
                <a16:creationId xmlns:a16="http://schemas.microsoft.com/office/drawing/2014/main" id="{00F81B36-2A2C-A136-7D44-902965311047}"/>
              </a:ext>
            </a:extLst>
          </p:cNvPr>
          <p:cNvSpPr txBox="1"/>
          <p:nvPr/>
        </p:nvSpPr>
        <p:spPr>
          <a:xfrm>
            <a:off x="5422295" y="1089748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Stencil01</a:t>
            </a:r>
          </a:p>
        </p:txBody>
      </p:sp>
      <p:sp>
        <p:nvSpPr>
          <p:cNvPr id="12" name="Google Shape;216;p25">
            <a:extLst>
              <a:ext uri="{FF2B5EF4-FFF2-40B4-BE49-F238E27FC236}">
                <a16:creationId xmlns:a16="http://schemas.microsoft.com/office/drawing/2014/main" id="{3E5E0451-5E31-0E0D-5ABE-E22C8A593C61}"/>
              </a:ext>
            </a:extLst>
          </p:cNvPr>
          <p:cNvSpPr txBox="1"/>
          <p:nvPr/>
        </p:nvSpPr>
        <p:spPr>
          <a:xfrm>
            <a:off x="5422295" y="1568378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Stencil02</a:t>
            </a:r>
          </a:p>
        </p:txBody>
      </p:sp>
      <p:sp>
        <p:nvSpPr>
          <p:cNvPr id="13" name="Google Shape;216;p25">
            <a:extLst>
              <a:ext uri="{FF2B5EF4-FFF2-40B4-BE49-F238E27FC236}">
                <a16:creationId xmlns:a16="http://schemas.microsoft.com/office/drawing/2014/main" id="{ABA93B3C-5AC1-C445-442A-6377335F3037}"/>
              </a:ext>
            </a:extLst>
          </p:cNvPr>
          <p:cNvSpPr txBox="1"/>
          <p:nvPr/>
        </p:nvSpPr>
        <p:spPr>
          <a:xfrm>
            <a:off x="5422295" y="2032721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Stencil03</a:t>
            </a:r>
          </a:p>
        </p:txBody>
      </p:sp>
      <p:sp>
        <p:nvSpPr>
          <p:cNvPr id="14" name="Google Shape;216;p25">
            <a:extLst>
              <a:ext uri="{FF2B5EF4-FFF2-40B4-BE49-F238E27FC236}">
                <a16:creationId xmlns:a16="http://schemas.microsoft.com/office/drawing/2014/main" id="{3BEB6300-F3E1-A3F4-3F2C-F1BB3E7E466E}"/>
              </a:ext>
            </a:extLst>
          </p:cNvPr>
          <p:cNvSpPr txBox="1"/>
          <p:nvPr/>
        </p:nvSpPr>
        <p:spPr>
          <a:xfrm>
            <a:off x="5422295" y="3268591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Stencil68</a:t>
            </a:r>
          </a:p>
        </p:txBody>
      </p:sp>
      <p:sp>
        <p:nvSpPr>
          <p:cNvPr id="3" name="Google Shape;216;p25">
            <a:extLst>
              <a:ext uri="{FF2B5EF4-FFF2-40B4-BE49-F238E27FC236}">
                <a16:creationId xmlns:a16="http://schemas.microsoft.com/office/drawing/2014/main" id="{D7FD6F24-35EE-CA24-699C-BF068D058F9E}"/>
              </a:ext>
            </a:extLst>
          </p:cNvPr>
          <p:cNvSpPr txBox="1"/>
          <p:nvPr/>
        </p:nvSpPr>
        <p:spPr>
          <a:xfrm>
            <a:off x="2471925" y="975447"/>
            <a:ext cx="1361345" cy="476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900" b="1" dirty="0"/>
          </a:p>
        </p:txBody>
      </p:sp>
      <p:sp>
        <p:nvSpPr>
          <p:cNvPr id="6" name="Google Shape;216;p25">
            <a:extLst>
              <a:ext uri="{FF2B5EF4-FFF2-40B4-BE49-F238E27FC236}">
                <a16:creationId xmlns:a16="http://schemas.microsoft.com/office/drawing/2014/main" id="{2AA128A0-5A90-9989-C595-BC3F1428B07A}"/>
              </a:ext>
            </a:extLst>
          </p:cNvPr>
          <p:cNvSpPr txBox="1"/>
          <p:nvPr/>
        </p:nvSpPr>
        <p:spPr>
          <a:xfrm>
            <a:off x="2664807" y="1089749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55D286-8D6E-8D99-C3EB-49796EF24769}"/>
              </a:ext>
            </a:extLst>
          </p:cNvPr>
          <p:cNvCxnSpPr/>
          <p:nvPr/>
        </p:nvCxnSpPr>
        <p:spPr>
          <a:xfrm flipH="1">
            <a:off x="3671889" y="1200151"/>
            <a:ext cx="1764503" cy="40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849898-8F48-5023-FD43-CC32690964D5}"/>
              </a:ext>
            </a:extLst>
          </p:cNvPr>
          <p:cNvCxnSpPr>
            <a:cxnSpLocks/>
          </p:cNvCxnSpPr>
          <p:nvPr/>
        </p:nvCxnSpPr>
        <p:spPr>
          <a:xfrm flipH="1" flipV="1">
            <a:off x="3836195" y="1447119"/>
            <a:ext cx="692941" cy="1224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B5AA86-6419-FAB2-261B-DFB84CE6AAE9}"/>
              </a:ext>
            </a:extLst>
          </p:cNvPr>
          <p:cNvSpPr txBox="1"/>
          <p:nvPr/>
        </p:nvSpPr>
        <p:spPr>
          <a:xfrm>
            <a:off x="3838291" y="2703589"/>
            <a:ext cx="25328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Integration code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CFE762D-0710-4F02-B2E6-029D6DD3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40" y="185710"/>
            <a:ext cx="1890149" cy="5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37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MCH/EXCLAIM</a:t>
            </a:r>
            <a:endParaRPr lang="en-US" dirty="0"/>
          </a:p>
        </p:txBody>
      </p:sp>
      <p:sp>
        <p:nvSpPr>
          <p:cNvPr id="9" name="Google Shape;216;p25">
            <a:extLst>
              <a:ext uri="{FF2B5EF4-FFF2-40B4-BE49-F238E27FC236}">
                <a16:creationId xmlns:a16="http://schemas.microsoft.com/office/drawing/2014/main" id="{BBEFE08C-52B4-B143-0E87-E0815E788A8D}"/>
              </a:ext>
            </a:extLst>
          </p:cNvPr>
          <p:cNvSpPr txBox="1"/>
          <p:nvPr/>
        </p:nvSpPr>
        <p:spPr>
          <a:xfrm>
            <a:off x="507395" y="975450"/>
            <a:ext cx="3325875" cy="3470043"/>
          </a:xfrm>
          <a:prstGeom prst="rect">
            <a:avLst/>
          </a:prstGeom>
          <a:solidFill>
            <a:srgbClr val="0070C0">
              <a:alpha val="25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ICON</a:t>
            </a:r>
            <a:endParaRPr lang="en-US"/>
          </a:p>
          <a:p>
            <a:pPr algn="ctr"/>
            <a:r>
              <a:rPr lang="en-GB" b="1"/>
              <a:t>Fortran</a:t>
            </a:r>
          </a:p>
          <a:p>
            <a:pPr algn="ctr"/>
            <a:r>
              <a:rPr lang="en-GB" b="1"/>
              <a:t>Dycore</a:t>
            </a:r>
          </a:p>
        </p:txBody>
      </p:sp>
      <p:sp>
        <p:nvSpPr>
          <p:cNvPr id="2" name="Google Shape;216;p25">
            <a:extLst>
              <a:ext uri="{FF2B5EF4-FFF2-40B4-BE49-F238E27FC236}">
                <a16:creationId xmlns:a16="http://schemas.microsoft.com/office/drawing/2014/main" id="{0B1790CE-CC33-D051-B3D9-8EA60354B904}"/>
              </a:ext>
            </a:extLst>
          </p:cNvPr>
          <p:cNvSpPr txBox="1"/>
          <p:nvPr/>
        </p:nvSpPr>
        <p:spPr>
          <a:xfrm>
            <a:off x="5229413" y="975449"/>
            <a:ext cx="3325875" cy="3470043"/>
          </a:xfrm>
          <a:prstGeom prst="rect">
            <a:avLst/>
          </a:prstGeom>
          <a:solidFill>
            <a:srgbClr val="6AA84F">
              <a:alpha val="21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/>
              <a:t>ICON</a:t>
            </a:r>
          </a:p>
          <a:p>
            <a:pPr algn="ctr"/>
            <a:r>
              <a:rPr lang="en-GB" b="1" dirty="0"/>
              <a:t>Python</a:t>
            </a:r>
            <a:endParaRPr lang="en-GB"/>
          </a:p>
          <a:p>
            <a:pPr algn="ctr"/>
            <a:r>
              <a:rPr lang="en-GB" b="1" dirty="0"/>
              <a:t>Dycore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11C8-AB12-509D-122F-20820A9514A9}"/>
              </a:ext>
            </a:extLst>
          </p:cNvPr>
          <p:cNvSpPr txBox="1"/>
          <p:nvPr/>
        </p:nvSpPr>
        <p:spPr>
          <a:xfrm>
            <a:off x="4022953" y="938552"/>
            <a:ext cx="14144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Integrate</a:t>
            </a:r>
          </a:p>
        </p:txBody>
      </p:sp>
      <p:sp>
        <p:nvSpPr>
          <p:cNvPr id="7" name="Google Shape;216;p25">
            <a:extLst>
              <a:ext uri="{FF2B5EF4-FFF2-40B4-BE49-F238E27FC236}">
                <a16:creationId xmlns:a16="http://schemas.microsoft.com/office/drawing/2014/main" id="{7225BDCF-61F6-F937-DDB7-C5BA19BAEABB}"/>
              </a:ext>
            </a:extLst>
          </p:cNvPr>
          <p:cNvSpPr txBox="1"/>
          <p:nvPr/>
        </p:nvSpPr>
        <p:spPr>
          <a:xfrm>
            <a:off x="2664807" y="3268591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Stencil68</a:t>
            </a:r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BE44A088-CD29-54A5-4447-59141514B56A}"/>
              </a:ext>
            </a:extLst>
          </p:cNvPr>
          <p:cNvSpPr txBox="1"/>
          <p:nvPr/>
        </p:nvSpPr>
        <p:spPr>
          <a:xfrm>
            <a:off x="2664806" y="1568378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Stencil02</a:t>
            </a:r>
          </a:p>
        </p:txBody>
      </p:sp>
      <p:sp>
        <p:nvSpPr>
          <p:cNvPr id="10" name="Google Shape;216;p25">
            <a:extLst>
              <a:ext uri="{FF2B5EF4-FFF2-40B4-BE49-F238E27FC236}">
                <a16:creationId xmlns:a16="http://schemas.microsoft.com/office/drawing/2014/main" id="{DF4449EF-0283-4ED0-D0FB-67235ADB7C09}"/>
              </a:ext>
            </a:extLst>
          </p:cNvPr>
          <p:cNvSpPr txBox="1"/>
          <p:nvPr/>
        </p:nvSpPr>
        <p:spPr>
          <a:xfrm>
            <a:off x="2664807" y="2032722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Stencil03</a:t>
            </a:r>
          </a:p>
        </p:txBody>
      </p:sp>
      <p:sp>
        <p:nvSpPr>
          <p:cNvPr id="11" name="Google Shape;216;p25">
            <a:extLst>
              <a:ext uri="{FF2B5EF4-FFF2-40B4-BE49-F238E27FC236}">
                <a16:creationId xmlns:a16="http://schemas.microsoft.com/office/drawing/2014/main" id="{00F81B36-2A2C-A136-7D44-902965311047}"/>
              </a:ext>
            </a:extLst>
          </p:cNvPr>
          <p:cNvSpPr txBox="1"/>
          <p:nvPr/>
        </p:nvSpPr>
        <p:spPr>
          <a:xfrm>
            <a:off x="5422295" y="1089748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Stencil01</a:t>
            </a:r>
          </a:p>
        </p:txBody>
      </p:sp>
      <p:sp>
        <p:nvSpPr>
          <p:cNvPr id="12" name="Google Shape;216;p25">
            <a:extLst>
              <a:ext uri="{FF2B5EF4-FFF2-40B4-BE49-F238E27FC236}">
                <a16:creationId xmlns:a16="http://schemas.microsoft.com/office/drawing/2014/main" id="{3E5E0451-5E31-0E0D-5ABE-E22C8A593C61}"/>
              </a:ext>
            </a:extLst>
          </p:cNvPr>
          <p:cNvSpPr txBox="1"/>
          <p:nvPr/>
        </p:nvSpPr>
        <p:spPr>
          <a:xfrm>
            <a:off x="5422295" y="1568378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Stencil02</a:t>
            </a:r>
          </a:p>
        </p:txBody>
      </p:sp>
      <p:sp>
        <p:nvSpPr>
          <p:cNvPr id="13" name="Google Shape;216;p25">
            <a:extLst>
              <a:ext uri="{FF2B5EF4-FFF2-40B4-BE49-F238E27FC236}">
                <a16:creationId xmlns:a16="http://schemas.microsoft.com/office/drawing/2014/main" id="{ABA93B3C-5AC1-C445-442A-6377335F3037}"/>
              </a:ext>
            </a:extLst>
          </p:cNvPr>
          <p:cNvSpPr txBox="1"/>
          <p:nvPr/>
        </p:nvSpPr>
        <p:spPr>
          <a:xfrm>
            <a:off x="5422295" y="2032721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Stencil03</a:t>
            </a:r>
          </a:p>
        </p:txBody>
      </p:sp>
      <p:sp>
        <p:nvSpPr>
          <p:cNvPr id="14" name="Google Shape;216;p25">
            <a:extLst>
              <a:ext uri="{FF2B5EF4-FFF2-40B4-BE49-F238E27FC236}">
                <a16:creationId xmlns:a16="http://schemas.microsoft.com/office/drawing/2014/main" id="{3BEB6300-F3E1-A3F4-3F2C-F1BB3E7E466E}"/>
              </a:ext>
            </a:extLst>
          </p:cNvPr>
          <p:cNvSpPr txBox="1"/>
          <p:nvPr/>
        </p:nvSpPr>
        <p:spPr>
          <a:xfrm>
            <a:off x="5422295" y="3268591"/>
            <a:ext cx="1018445" cy="233927"/>
          </a:xfrm>
          <a:prstGeom prst="rect">
            <a:avLst/>
          </a:prstGeom>
          <a:solidFill>
            <a:srgbClr val="6AA84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Stencil68</a:t>
            </a:r>
          </a:p>
        </p:txBody>
      </p:sp>
      <p:sp>
        <p:nvSpPr>
          <p:cNvPr id="3" name="Google Shape;216;p25">
            <a:extLst>
              <a:ext uri="{FF2B5EF4-FFF2-40B4-BE49-F238E27FC236}">
                <a16:creationId xmlns:a16="http://schemas.microsoft.com/office/drawing/2014/main" id="{D7FD6F24-35EE-CA24-699C-BF068D058F9E}"/>
              </a:ext>
            </a:extLst>
          </p:cNvPr>
          <p:cNvSpPr txBox="1"/>
          <p:nvPr/>
        </p:nvSpPr>
        <p:spPr>
          <a:xfrm>
            <a:off x="2471925" y="975447"/>
            <a:ext cx="1361345" cy="476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900" b="1" dirty="0"/>
          </a:p>
        </p:txBody>
      </p:sp>
      <p:sp>
        <p:nvSpPr>
          <p:cNvPr id="6" name="Google Shape;216;p25">
            <a:extLst>
              <a:ext uri="{FF2B5EF4-FFF2-40B4-BE49-F238E27FC236}">
                <a16:creationId xmlns:a16="http://schemas.microsoft.com/office/drawing/2014/main" id="{2AA128A0-5A90-9989-C595-BC3F1428B07A}"/>
              </a:ext>
            </a:extLst>
          </p:cNvPr>
          <p:cNvSpPr txBox="1"/>
          <p:nvPr/>
        </p:nvSpPr>
        <p:spPr>
          <a:xfrm>
            <a:off x="2664807" y="1089749"/>
            <a:ext cx="1018445" cy="233927"/>
          </a:xfrm>
          <a:prstGeom prst="rect">
            <a:avLst/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00" b="1" dirty="0"/>
              <a:t>Stencil01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55D286-8D6E-8D99-C3EB-49796EF24769}"/>
              </a:ext>
            </a:extLst>
          </p:cNvPr>
          <p:cNvCxnSpPr/>
          <p:nvPr/>
        </p:nvCxnSpPr>
        <p:spPr>
          <a:xfrm flipH="1">
            <a:off x="3671889" y="1200151"/>
            <a:ext cx="1764503" cy="40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849898-8F48-5023-FD43-CC32690964D5}"/>
              </a:ext>
            </a:extLst>
          </p:cNvPr>
          <p:cNvCxnSpPr>
            <a:cxnSpLocks/>
          </p:cNvCxnSpPr>
          <p:nvPr/>
        </p:nvCxnSpPr>
        <p:spPr>
          <a:xfrm flipH="1" flipV="1">
            <a:off x="3836195" y="1447119"/>
            <a:ext cx="692941" cy="1224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B5AA86-6419-FAB2-261B-DFB84CE6AAE9}"/>
              </a:ext>
            </a:extLst>
          </p:cNvPr>
          <p:cNvSpPr txBox="1"/>
          <p:nvPr/>
        </p:nvSpPr>
        <p:spPr>
          <a:xfrm>
            <a:off x="3838291" y="2703589"/>
            <a:ext cx="25328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Integration code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F964E98-E529-4327-960F-6A110FA928F9}"/>
              </a:ext>
            </a:extLst>
          </p:cNvPr>
          <p:cNvGrpSpPr/>
          <p:nvPr/>
        </p:nvGrpSpPr>
        <p:grpSpPr>
          <a:xfrm>
            <a:off x="6130636" y="180690"/>
            <a:ext cx="1955175" cy="641875"/>
            <a:chOff x="6130636" y="180690"/>
            <a:chExt cx="1955175" cy="6418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BF0D28-3A0B-4814-BEC8-39CB09E47EC1}"/>
                </a:ext>
              </a:extLst>
            </p:cNvPr>
            <p:cNvSpPr/>
            <p:nvPr/>
          </p:nvSpPr>
          <p:spPr>
            <a:xfrm>
              <a:off x="6130636" y="180690"/>
              <a:ext cx="641875" cy="641875"/>
            </a:xfrm>
            <a:prstGeom prst="ellipse">
              <a:avLst/>
            </a:prstGeom>
            <a:solidFill>
              <a:srgbClr val="F2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63C92A-1F27-413B-A6DB-C7AC15D2321F}"/>
                </a:ext>
              </a:extLst>
            </p:cNvPr>
            <p:cNvSpPr/>
            <p:nvPr/>
          </p:nvSpPr>
          <p:spPr>
            <a:xfrm>
              <a:off x="6130636" y="270164"/>
              <a:ext cx="474869" cy="474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5F990E-2E6C-4F72-9B4B-B4CBD76CE00D}"/>
                </a:ext>
              </a:extLst>
            </p:cNvPr>
            <p:cNvSpPr/>
            <p:nvPr/>
          </p:nvSpPr>
          <p:spPr>
            <a:xfrm>
              <a:off x="7610942" y="270164"/>
              <a:ext cx="474869" cy="474869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2510781-EF96-4453-AEA3-5400BC021A9C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6772511" y="497545"/>
              <a:ext cx="838432" cy="40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530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 MCH/EXCLAIM - Integration</a:t>
            </a:r>
          </a:p>
        </p:txBody>
      </p:sp>
      <p:sp>
        <p:nvSpPr>
          <p:cNvPr id="4" name="Google Shape;235;p29">
            <a:extLst>
              <a:ext uri="{FF2B5EF4-FFF2-40B4-BE49-F238E27FC236}">
                <a16:creationId xmlns:a16="http://schemas.microsoft.com/office/drawing/2014/main" id="{693487E4-643D-46E7-AAD6-724647572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6747" y="1534830"/>
            <a:ext cx="3358125" cy="25593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80000"/>
              </a:lnSpc>
              <a:buSzPts val="1018"/>
              <a:buNone/>
            </a:pPr>
            <a:endParaRPr sz="1050" dirty="0"/>
          </a:p>
          <a:p>
            <a:pPr indent="-238125">
              <a:lnSpc>
                <a:spcPct val="105000"/>
              </a:lnSpc>
              <a:spcBef>
                <a:spcPts val="900"/>
              </a:spcBef>
              <a:buSzPts val="1400"/>
              <a:buAutoNum type="arabicPeriod"/>
            </a:pPr>
            <a:r>
              <a:rPr lang="en-US" sz="1050" b="1" dirty="0"/>
              <a:t>Porting:</a:t>
            </a:r>
            <a:r>
              <a:rPr lang="en-US" sz="1050" dirty="0"/>
              <a:t> Convert Fortran stencils to GT4Py stencils written in Python.</a:t>
            </a:r>
            <a:br>
              <a:rPr lang="en-US" sz="1050" dirty="0"/>
            </a:br>
            <a:endParaRPr sz="1050" dirty="0"/>
          </a:p>
          <a:p>
            <a:pPr indent="-238125">
              <a:lnSpc>
                <a:spcPct val="105000"/>
              </a:lnSpc>
              <a:spcBef>
                <a:spcPts val="0"/>
              </a:spcBef>
              <a:buSzPts val="1400"/>
              <a:buAutoNum type="arabicPeriod"/>
            </a:pPr>
            <a:r>
              <a:rPr lang="en-US" sz="1050" b="1" dirty="0"/>
              <a:t>Code generation:</a:t>
            </a:r>
            <a:r>
              <a:rPr lang="en-US" sz="1050" dirty="0"/>
              <a:t> Utilize GT4Py to produce efficient C++ code.</a:t>
            </a:r>
            <a:br>
              <a:rPr lang="en-US" sz="1050" dirty="0"/>
            </a:br>
            <a:endParaRPr sz="1050" dirty="0"/>
          </a:p>
          <a:p>
            <a:pPr indent="-238125">
              <a:lnSpc>
                <a:spcPct val="105000"/>
              </a:lnSpc>
              <a:spcBef>
                <a:spcPts val="0"/>
              </a:spcBef>
              <a:buSzPts val="1400"/>
              <a:buAutoNum type="arabicPeriod"/>
            </a:pPr>
            <a:r>
              <a:rPr lang="en-US" sz="1050" b="1" dirty="0"/>
              <a:t>Bindings generation:</a:t>
            </a:r>
            <a:r>
              <a:rPr lang="en-US" sz="1050" dirty="0"/>
              <a:t> Create Fortran bindings to enable calling the generated C++ code.</a:t>
            </a:r>
            <a:br>
              <a:rPr lang="en-US" sz="1050" dirty="0"/>
            </a:br>
            <a:endParaRPr sz="1050" dirty="0"/>
          </a:p>
          <a:p>
            <a:pPr indent="-238125">
              <a:lnSpc>
                <a:spcPct val="105000"/>
              </a:lnSpc>
              <a:spcBef>
                <a:spcPts val="0"/>
              </a:spcBef>
              <a:buSzPts val="1400"/>
              <a:buAutoNum type="arabicPeriod"/>
            </a:pPr>
            <a:r>
              <a:rPr lang="en-US" sz="1050" b="1" dirty="0"/>
              <a:t>Preprocess:</a:t>
            </a:r>
            <a:r>
              <a:rPr lang="en-US" sz="1050" dirty="0"/>
              <a:t> Modify the ICON codebase to automatically invoke the C++ code.</a:t>
            </a:r>
            <a:endParaRPr sz="1050" dirty="0"/>
          </a:p>
          <a:p>
            <a:pPr marL="0" indent="0">
              <a:lnSpc>
                <a:spcPct val="80000"/>
              </a:lnSpc>
              <a:spcBef>
                <a:spcPts val="900"/>
              </a:spcBef>
              <a:buSzPts val="1018"/>
              <a:buNone/>
            </a:pPr>
            <a:endParaRPr sz="10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9DE694-FFE8-4B74-A881-411AEEB1BCA1}"/>
              </a:ext>
            </a:extLst>
          </p:cNvPr>
          <p:cNvGrpSpPr/>
          <p:nvPr/>
        </p:nvGrpSpPr>
        <p:grpSpPr>
          <a:xfrm>
            <a:off x="692727" y="851393"/>
            <a:ext cx="1955175" cy="641875"/>
            <a:chOff x="6130636" y="180690"/>
            <a:chExt cx="1955175" cy="6418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573175A-DD1A-4CC6-8AFA-C27418529824}"/>
                </a:ext>
              </a:extLst>
            </p:cNvPr>
            <p:cNvSpPr/>
            <p:nvPr/>
          </p:nvSpPr>
          <p:spPr>
            <a:xfrm>
              <a:off x="6130636" y="180690"/>
              <a:ext cx="641875" cy="641875"/>
            </a:xfrm>
            <a:prstGeom prst="ellipse">
              <a:avLst/>
            </a:prstGeom>
            <a:solidFill>
              <a:srgbClr val="F2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9A6CEA-6790-4546-BF74-3B9B3478FB50}"/>
                </a:ext>
              </a:extLst>
            </p:cNvPr>
            <p:cNvSpPr/>
            <p:nvPr/>
          </p:nvSpPr>
          <p:spPr>
            <a:xfrm>
              <a:off x="6130636" y="270164"/>
              <a:ext cx="474869" cy="474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C80A53-9D84-413F-981D-9874905E768F}"/>
                </a:ext>
              </a:extLst>
            </p:cNvPr>
            <p:cNvSpPr/>
            <p:nvPr/>
          </p:nvSpPr>
          <p:spPr>
            <a:xfrm>
              <a:off x="7610942" y="270164"/>
              <a:ext cx="474869" cy="474869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CE8E5DA-6BF0-4CE4-98E7-3782FE426B4D}"/>
                </a:ext>
              </a:extLst>
            </p:cNvPr>
            <p:cNvCxnSpPr>
              <a:cxnSpLocks/>
              <a:endCxn id="7" idx="6"/>
            </p:cNvCxnSpPr>
            <p:nvPr/>
          </p:nvCxnSpPr>
          <p:spPr>
            <a:xfrm flipH="1">
              <a:off x="6772511" y="497545"/>
              <a:ext cx="838432" cy="40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216;p25">
            <a:extLst>
              <a:ext uri="{FF2B5EF4-FFF2-40B4-BE49-F238E27FC236}">
                <a16:creationId xmlns:a16="http://schemas.microsoft.com/office/drawing/2014/main" id="{3FB7629D-400B-466E-949E-DC5128072322}"/>
              </a:ext>
            </a:extLst>
          </p:cNvPr>
          <p:cNvSpPr txBox="1"/>
          <p:nvPr/>
        </p:nvSpPr>
        <p:spPr>
          <a:xfrm>
            <a:off x="3329557" y="842061"/>
            <a:ext cx="2023170" cy="1217777"/>
          </a:xfrm>
          <a:prstGeom prst="rect">
            <a:avLst/>
          </a:prstGeom>
          <a:solidFill>
            <a:srgbClr val="0070C0">
              <a:alpha val="25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/>
              <a:t>mo_solve_nonhydro.f90</a:t>
            </a:r>
            <a:endParaRPr lang="en-GB" sz="1200" b="1" dirty="0"/>
          </a:p>
        </p:txBody>
      </p:sp>
      <p:sp>
        <p:nvSpPr>
          <p:cNvPr id="17" name="Google Shape;216;p25">
            <a:extLst>
              <a:ext uri="{FF2B5EF4-FFF2-40B4-BE49-F238E27FC236}">
                <a16:creationId xmlns:a16="http://schemas.microsoft.com/office/drawing/2014/main" id="{9AA57BDC-8796-4217-8A7D-02713F0224FB}"/>
              </a:ext>
            </a:extLst>
          </p:cNvPr>
          <p:cNvSpPr txBox="1"/>
          <p:nvPr/>
        </p:nvSpPr>
        <p:spPr>
          <a:xfrm>
            <a:off x="5840712" y="842061"/>
            <a:ext cx="1331029" cy="1217777"/>
          </a:xfrm>
          <a:prstGeom prst="rect">
            <a:avLst/>
          </a:prstGeom>
          <a:solidFill>
            <a:srgbClr val="DFEDD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/>
              <a:t>stencil_01.py</a:t>
            </a:r>
          </a:p>
          <a:p>
            <a:pPr algn="ctr"/>
            <a:r>
              <a:rPr lang="en-US" sz="1200" b="1" dirty="0"/>
              <a:t>…</a:t>
            </a:r>
          </a:p>
          <a:p>
            <a:pPr algn="ctr"/>
            <a:r>
              <a:rPr lang="en-US" sz="1200" b="1" dirty="0"/>
              <a:t>stencil_68.py</a:t>
            </a:r>
            <a:endParaRPr lang="en-GB" sz="12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13C72E-8DD3-4E3F-85E1-7673A66E9455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5352727" y="1450950"/>
            <a:ext cx="4879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216;p25">
            <a:extLst>
              <a:ext uri="{FF2B5EF4-FFF2-40B4-BE49-F238E27FC236}">
                <a16:creationId xmlns:a16="http://schemas.microsoft.com/office/drawing/2014/main" id="{5D237982-7047-40F9-81C3-B9D6F4542867}"/>
              </a:ext>
            </a:extLst>
          </p:cNvPr>
          <p:cNvSpPr txBox="1"/>
          <p:nvPr/>
        </p:nvSpPr>
        <p:spPr>
          <a:xfrm>
            <a:off x="7608485" y="1111206"/>
            <a:ext cx="1331029" cy="948631"/>
          </a:xfrm>
          <a:prstGeom prst="rect">
            <a:avLst/>
          </a:prstGeom>
          <a:solidFill>
            <a:srgbClr val="F2646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/>
              <a:t>stencil_01.cpp</a:t>
            </a:r>
            <a:br>
              <a:rPr lang="en-US" sz="1200" b="1" dirty="0"/>
            </a:br>
            <a:r>
              <a:rPr lang="en-US" sz="1200" b="1" dirty="0"/>
              <a:t>stencil_01.h</a:t>
            </a:r>
          </a:p>
          <a:p>
            <a:pPr algn="ctr"/>
            <a:r>
              <a:rPr lang="en-US" sz="1200" b="1" dirty="0"/>
              <a:t>stencil_01.f90</a:t>
            </a:r>
          </a:p>
          <a:p>
            <a:pPr algn="ctr"/>
            <a:endParaRPr lang="en-GB" sz="12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3B2826-BAEA-42BA-9DC7-B23F5F6D1817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171741" y="1450950"/>
            <a:ext cx="4367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216;p25">
            <a:extLst>
              <a:ext uri="{FF2B5EF4-FFF2-40B4-BE49-F238E27FC236}">
                <a16:creationId xmlns:a16="http://schemas.microsoft.com/office/drawing/2014/main" id="{9BEC9ABB-28EE-45DF-9341-85B6E42B2754}"/>
              </a:ext>
            </a:extLst>
          </p:cNvPr>
          <p:cNvSpPr txBox="1"/>
          <p:nvPr/>
        </p:nvSpPr>
        <p:spPr>
          <a:xfrm>
            <a:off x="5178626" y="2814517"/>
            <a:ext cx="2655200" cy="1217777"/>
          </a:xfrm>
          <a:prstGeom prst="rect">
            <a:avLst/>
          </a:prstGeom>
          <a:solidFill>
            <a:srgbClr val="F2646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/>
              <a:t>mo_solve_nonhydro.pp-liskov.f90</a:t>
            </a:r>
            <a:endParaRPr lang="en-GB" sz="1200" b="1" dirty="0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EA3E929-0BDF-4252-9A50-AE601D74FDE6}"/>
              </a:ext>
            </a:extLst>
          </p:cNvPr>
          <p:cNvCxnSpPr>
            <a:cxnSpLocks/>
            <a:stCxn id="16" idx="2"/>
            <a:endCxn id="27" idx="1"/>
          </p:cNvCxnSpPr>
          <p:nvPr/>
        </p:nvCxnSpPr>
        <p:spPr>
          <a:xfrm rot="16200000" flipH="1">
            <a:off x="4078100" y="2322880"/>
            <a:ext cx="1363568" cy="83748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8347249-DBB7-4008-97F9-DB06D060DA64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rot="5400000">
            <a:off x="7372129" y="2521534"/>
            <a:ext cx="1363569" cy="44017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216;p25">
            <a:extLst>
              <a:ext uri="{FF2B5EF4-FFF2-40B4-BE49-F238E27FC236}">
                <a16:creationId xmlns:a16="http://schemas.microsoft.com/office/drawing/2014/main" id="{206BDBEE-8FB0-4414-A37B-1DA22C21E8E1}"/>
              </a:ext>
            </a:extLst>
          </p:cNvPr>
          <p:cNvSpPr txBox="1"/>
          <p:nvPr/>
        </p:nvSpPr>
        <p:spPr>
          <a:xfrm>
            <a:off x="7608484" y="842061"/>
            <a:ext cx="1331029" cy="288370"/>
          </a:xfrm>
          <a:prstGeom prst="rect">
            <a:avLst/>
          </a:prstGeom>
          <a:solidFill>
            <a:srgbClr val="DFEDD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/>
              <a:t>stencil_01.hpp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9098409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 MCH/EXCLAIM – </a:t>
            </a:r>
            <a:r>
              <a:rPr lang="en-GB" dirty="0" err="1"/>
              <a:t>Liskov</a:t>
            </a:r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97B67-BB66-4848-88A4-911185049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14586"/>
            <a:ext cx="89535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31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 MCH/EXCLAIM – </a:t>
            </a:r>
            <a:r>
              <a:rPr lang="en-GB" dirty="0" err="1"/>
              <a:t>Liskov</a:t>
            </a:r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97B67-BB66-4848-88A4-911185049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14586"/>
            <a:ext cx="8953500" cy="35147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3C550E-AFA3-4E7E-B47F-BF4B3C7B1BB1}"/>
              </a:ext>
            </a:extLst>
          </p:cNvPr>
          <p:cNvGrpSpPr/>
          <p:nvPr/>
        </p:nvGrpSpPr>
        <p:grpSpPr>
          <a:xfrm>
            <a:off x="6180488" y="4328914"/>
            <a:ext cx="2156595" cy="708000"/>
            <a:chOff x="6130636" y="180690"/>
            <a:chExt cx="1955175" cy="6418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D91335-B1F7-47D3-A8A7-BC6C6B471768}"/>
                </a:ext>
              </a:extLst>
            </p:cNvPr>
            <p:cNvSpPr/>
            <p:nvPr/>
          </p:nvSpPr>
          <p:spPr>
            <a:xfrm>
              <a:off x="6130636" y="180690"/>
              <a:ext cx="641875" cy="641875"/>
            </a:xfrm>
            <a:prstGeom prst="ellipse">
              <a:avLst/>
            </a:prstGeom>
            <a:solidFill>
              <a:srgbClr val="F2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649ECB-5AAF-4D82-A9D4-C61506CD4186}"/>
                </a:ext>
              </a:extLst>
            </p:cNvPr>
            <p:cNvSpPr/>
            <p:nvPr/>
          </p:nvSpPr>
          <p:spPr>
            <a:xfrm>
              <a:off x="6130636" y="270164"/>
              <a:ext cx="474869" cy="474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56B8CE-B100-4C52-A292-EF397E7D5D25}"/>
                </a:ext>
              </a:extLst>
            </p:cNvPr>
            <p:cNvSpPr/>
            <p:nvPr/>
          </p:nvSpPr>
          <p:spPr>
            <a:xfrm>
              <a:off x="7610942" y="270164"/>
              <a:ext cx="474869" cy="474869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24E3786-BE10-4F26-869D-442F0AC16675}"/>
                </a:ext>
              </a:extLst>
            </p:cNvPr>
            <p:cNvCxnSpPr>
              <a:cxnSpLocks/>
              <a:endCxn id="7" idx="6"/>
            </p:cNvCxnSpPr>
            <p:nvPr/>
          </p:nvCxnSpPr>
          <p:spPr>
            <a:xfrm flipH="1">
              <a:off x="6772511" y="497545"/>
              <a:ext cx="838432" cy="40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2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OpenACC porting strategy</a:t>
            </a:r>
            <a:endParaRPr dirty="0"/>
          </a:p>
        </p:txBody>
      </p:sp>
      <p:sp>
        <p:nvSpPr>
          <p:cNvPr id="78" name="Google Shape;78;p17"/>
          <p:cNvSpPr/>
          <p:nvPr/>
        </p:nvSpPr>
        <p:spPr>
          <a:xfrm>
            <a:off x="825518" y="2749025"/>
            <a:ext cx="1146571" cy="552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Initialization</a:t>
            </a:r>
          </a:p>
        </p:txBody>
      </p:sp>
      <p:sp>
        <p:nvSpPr>
          <p:cNvPr id="79" name="Google Shape;79;p17"/>
          <p:cNvSpPr/>
          <p:nvPr/>
        </p:nvSpPr>
        <p:spPr>
          <a:xfrm>
            <a:off x="3359954" y="1788542"/>
            <a:ext cx="1528409" cy="552328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Parametrizations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/>
          <p:nvPr/>
        </p:nvSpPr>
        <p:spPr>
          <a:xfrm>
            <a:off x="4957027" y="1788542"/>
            <a:ext cx="962644" cy="552328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Dynamics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5988336" y="1788542"/>
            <a:ext cx="1247580" cy="552328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Infrastructure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7235916" y="2748534"/>
            <a:ext cx="1667275" cy="552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assimilation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3" name="Google Shape;83;p17"/>
          <p:cNvCxnSpPr>
            <a:cxnSpLocks/>
          </p:cNvCxnSpPr>
          <p:nvPr/>
        </p:nvCxnSpPr>
        <p:spPr>
          <a:xfrm>
            <a:off x="3359954" y="1593843"/>
            <a:ext cx="55432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4" name="Google Shape;84;p17"/>
          <p:cNvSpPr txBox="1"/>
          <p:nvPr/>
        </p:nvSpPr>
        <p:spPr>
          <a:xfrm>
            <a:off x="5041875" y="1213209"/>
            <a:ext cx="9399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timeloop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817155" y="3617034"/>
            <a:ext cx="5515270" cy="1015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 testing on the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Buildbot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infrastructure</a:t>
            </a:r>
          </a:p>
          <a:p>
            <a:pPr marL="457200" lvl="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Having implementation and style guide</a:t>
            </a:r>
          </a:p>
          <a:p>
            <a:pPr marL="45720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Support for double and mixed precision</a:t>
            </a:r>
          </a:p>
        </p:txBody>
      </p:sp>
      <p:sp>
        <p:nvSpPr>
          <p:cNvPr id="15" name="Google Shape;79;p17">
            <a:extLst>
              <a:ext uri="{FF2B5EF4-FFF2-40B4-BE49-F238E27FC236}">
                <a16:creationId xmlns:a16="http://schemas.microsoft.com/office/drawing/2014/main" id="{B50451FA-0FD4-4038-A6AA-DF434DA437EA}"/>
              </a:ext>
            </a:extLst>
          </p:cNvPr>
          <p:cNvSpPr/>
          <p:nvPr/>
        </p:nvSpPr>
        <p:spPr>
          <a:xfrm>
            <a:off x="1972089" y="1788542"/>
            <a:ext cx="1319201" cy="552328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Init. of physics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CE084-6529-45C1-9903-2589F455E449}"/>
              </a:ext>
            </a:extLst>
          </p:cNvPr>
          <p:cNvSpPr txBox="1"/>
          <p:nvPr/>
        </p:nvSpPr>
        <p:spPr>
          <a:xfrm>
            <a:off x="152783" y="2873377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CPU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AFBC5C-5784-46A2-AB4B-89935E3B84AB}"/>
              </a:ext>
            </a:extLst>
          </p:cNvPr>
          <p:cNvCxnSpPr/>
          <p:nvPr/>
        </p:nvCxnSpPr>
        <p:spPr bwMode="auto">
          <a:xfrm flipV="1">
            <a:off x="1972089" y="2340870"/>
            <a:ext cx="0" cy="406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C99C1C-4257-4942-8F01-2C1ED590165B}"/>
              </a:ext>
            </a:extLst>
          </p:cNvPr>
          <p:cNvCxnSpPr/>
          <p:nvPr/>
        </p:nvCxnSpPr>
        <p:spPr bwMode="auto">
          <a:xfrm>
            <a:off x="7235916" y="2340870"/>
            <a:ext cx="0" cy="406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0D3AD4-F8B6-4779-8CD4-CB4376D590CF}"/>
              </a:ext>
            </a:extLst>
          </p:cNvPr>
          <p:cNvSpPr txBox="1"/>
          <p:nvPr/>
        </p:nvSpPr>
        <p:spPr>
          <a:xfrm>
            <a:off x="147974" y="190961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GPU</a:t>
            </a:r>
          </a:p>
        </p:txBody>
      </p:sp>
      <p:cxnSp>
        <p:nvCxnSpPr>
          <p:cNvPr id="20" name="Google Shape;86;p17">
            <a:extLst>
              <a:ext uri="{FF2B5EF4-FFF2-40B4-BE49-F238E27FC236}">
                <a16:creationId xmlns:a16="http://schemas.microsoft.com/office/drawing/2014/main" id="{FF08D7F1-D942-4023-9379-0B5B5B51EB32}"/>
              </a:ext>
            </a:extLst>
          </p:cNvPr>
          <p:cNvCxnSpPr>
            <a:cxnSpLocks/>
          </p:cNvCxnSpPr>
          <p:nvPr/>
        </p:nvCxnSpPr>
        <p:spPr>
          <a:xfrm>
            <a:off x="247208" y="2563654"/>
            <a:ext cx="8655983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06189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Porting: MCH/EXCLAIM approach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96;p12">
            <a:extLst>
              <a:ext uri="{FF2B5EF4-FFF2-40B4-BE49-F238E27FC236}">
                <a16:creationId xmlns:a16="http://schemas.microsoft.com/office/drawing/2014/main" id="{98F0821A-3707-42D5-8140-2FCFB8EFF93B}"/>
              </a:ext>
            </a:extLst>
          </p:cNvPr>
          <p:cNvSpPr txBox="1">
            <a:spLocks/>
          </p:cNvSpPr>
          <p:nvPr/>
        </p:nvSpPr>
        <p:spPr>
          <a:xfrm>
            <a:off x="222236" y="893709"/>
            <a:ext cx="7527900" cy="309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0">
              <a:buNone/>
            </a:pPr>
            <a:r>
              <a:rPr lang="en-US" dirty="0"/>
              <a:t>Keywords: online, bottom up, fine-grained translation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en-US" dirty="0"/>
              <a:t>Advantages: </a:t>
            </a:r>
          </a:p>
          <a:p>
            <a:pPr marL="412750" indent="-285750"/>
            <a:r>
              <a:rPr lang="en-US" dirty="0"/>
              <a:t>Very fine-grained verification</a:t>
            </a:r>
          </a:p>
          <a:p>
            <a:pPr marL="412750" indent="-285750"/>
            <a:r>
              <a:rPr lang="en-US" dirty="0"/>
              <a:t>No serialization needed</a:t>
            </a:r>
          </a:p>
          <a:p>
            <a:endParaRPr lang="en-US" dirty="0"/>
          </a:p>
          <a:p>
            <a:pPr marL="127000" indent="0">
              <a:buNone/>
            </a:pPr>
            <a:r>
              <a:rPr lang="en-US" dirty="0"/>
              <a:t>Disadvantages:</a:t>
            </a:r>
          </a:p>
          <a:p>
            <a:pPr marL="412750" indent="-285750"/>
            <a:r>
              <a:rPr lang="en-US" dirty="0"/>
              <a:t>Glue code to Fortran must be written and maintained</a:t>
            </a:r>
          </a:p>
          <a:p>
            <a:pPr marL="869950" lvl="1" indent="-285750"/>
            <a:r>
              <a:rPr lang="en-US" dirty="0"/>
              <a:t>Until Fortran model decommissioned</a:t>
            </a:r>
          </a:p>
          <a:p>
            <a:pPr marL="412750" indent="-285750"/>
            <a:r>
              <a:rPr lang="en-US" dirty="0"/>
              <a:t>Temporarily tying yourself to the Fortran model</a:t>
            </a:r>
          </a:p>
          <a:p>
            <a:pPr marL="12700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33DE9F-872F-432E-8BDE-F8E68D0E03AE}"/>
              </a:ext>
            </a:extLst>
          </p:cNvPr>
          <p:cNvGrpSpPr/>
          <p:nvPr/>
        </p:nvGrpSpPr>
        <p:grpSpPr>
          <a:xfrm>
            <a:off x="5248677" y="1476675"/>
            <a:ext cx="3335640" cy="1095075"/>
            <a:chOff x="6130636" y="180690"/>
            <a:chExt cx="1955175" cy="64187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13BED3-8CB2-4C2A-A068-A125D6BD53C2}"/>
                </a:ext>
              </a:extLst>
            </p:cNvPr>
            <p:cNvSpPr/>
            <p:nvPr/>
          </p:nvSpPr>
          <p:spPr>
            <a:xfrm>
              <a:off x="6130636" y="180690"/>
              <a:ext cx="641875" cy="641875"/>
            </a:xfrm>
            <a:prstGeom prst="ellipse">
              <a:avLst/>
            </a:prstGeom>
            <a:solidFill>
              <a:srgbClr val="F2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A776A4-936B-418A-8907-4B11B0A5275D}"/>
                </a:ext>
              </a:extLst>
            </p:cNvPr>
            <p:cNvSpPr/>
            <p:nvPr/>
          </p:nvSpPr>
          <p:spPr>
            <a:xfrm>
              <a:off x="6130636" y="270164"/>
              <a:ext cx="474869" cy="474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95C63D-4A89-4EB5-AC4A-5D769CE946FE}"/>
                </a:ext>
              </a:extLst>
            </p:cNvPr>
            <p:cNvSpPr/>
            <p:nvPr/>
          </p:nvSpPr>
          <p:spPr>
            <a:xfrm>
              <a:off x="7610942" y="270164"/>
              <a:ext cx="474869" cy="474869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5F2B5C-7006-4839-84EE-6855734596D7}"/>
                </a:ext>
              </a:extLst>
            </p:cNvPr>
            <p:cNvCxnSpPr>
              <a:cxnSpLocks/>
              <a:endCxn id="6" idx="6"/>
            </p:cNvCxnSpPr>
            <p:nvPr/>
          </p:nvCxnSpPr>
          <p:spPr>
            <a:xfrm flipH="1">
              <a:off x="6772511" y="497545"/>
              <a:ext cx="838432" cy="40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5529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Hierarchies of testing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E5B947B9-384C-E33D-9C12-6FB5D502F07B}"/>
              </a:ext>
            </a:extLst>
          </p:cNvPr>
          <p:cNvSpPr/>
          <p:nvPr/>
        </p:nvSpPr>
        <p:spPr>
          <a:xfrm>
            <a:off x="1806986" y="3496599"/>
            <a:ext cx="4758000" cy="669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12700" cap="flat" cmpd="sng">
            <a:solidFill>
              <a:srgbClr val="7FA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" sz="1800" dirty="0">
                <a:solidFill>
                  <a:schemeClr val="dk1"/>
                </a:solidFill>
              </a:rPr>
              <a:t>Level 3 – Validation/ Analysis of longer-term climate simulations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6" name="Google Shape;131;p17">
            <a:extLst>
              <a:ext uri="{FF2B5EF4-FFF2-40B4-BE49-F238E27FC236}">
                <a16:creationId xmlns:a16="http://schemas.microsoft.com/office/drawing/2014/main" id="{A9D99C93-C463-84D6-88AB-27E15E73B9D1}"/>
              </a:ext>
            </a:extLst>
          </p:cNvPr>
          <p:cNvSpPr/>
          <p:nvPr/>
        </p:nvSpPr>
        <p:spPr>
          <a:xfrm>
            <a:off x="1806986" y="1929944"/>
            <a:ext cx="4758000" cy="7233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2700" cap="flat" cmpd="sng">
            <a:solidFill>
              <a:srgbClr val="7FA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Level 1 – on-line stencil-wise comparison (Fortran+ACC using Liskov)</a:t>
            </a:r>
            <a:endParaRPr sz="1100" dirty="0"/>
          </a:p>
        </p:txBody>
      </p:sp>
      <p:sp>
        <p:nvSpPr>
          <p:cNvPr id="8" name="Google Shape;132;p17">
            <a:extLst>
              <a:ext uri="{FF2B5EF4-FFF2-40B4-BE49-F238E27FC236}">
                <a16:creationId xmlns:a16="http://schemas.microsoft.com/office/drawing/2014/main" id="{F523AB9F-D8A2-15B7-4688-7AF20941DEA4}"/>
              </a:ext>
            </a:extLst>
          </p:cNvPr>
          <p:cNvSpPr/>
          <p:nvPr/>
        </p:nvSpPr>
        <p:spPr>
          <a:xfrm>
            <a:off x="1806986" y="2658120"/>
            <a:ext cx="4758000" cy="842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12700" cap="flat" cmpd="sng">
            <a:solidFill>
              <a:srgbClr val="7FA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Level 2 – Probtest </a:t>
            </a:r>
            <a:br>
              <a:rPr lang="en" sz="1800" dirty="0">
                <a:solidFill>
                  <a:schemeClr val="dk1"/>
                </a:solidFill>
              </a:rPr>
            </a:br>
            <a:r>
              <a:rPr lang="en" sz="1800" dirty="0">
                <a:solidFill>
                  <a:schemeClr val="dk1"/>
                </a:solidFill>
              </a:rPr>
              <a:t>(perturbation growth test 15 - 20 timesteps)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4;p17">
            <a:extLst>
              <a:ext uri="{FF2B5EF4-FFF2-40B4-BE49-F238E27FC236}">
                <a16:creationId xmlns:a16="http://schemas.microsoft.com/office/drawing/2014/main" id="{A44BF37C-BE7D-DCDC-87D8-D468DDC2A932}"/>
              </a:ext>
            </a:extLst>
          </p:cNvPr>
          <p:cNvSpPr/>
          <p:nvPr/>
        </p:nvSpPr>
        <p:spPr>
          <a:xfrm>
            <a:off x="1806986" y="1201769"/>
            <a:ext cx="4758000" cy="7233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2700" cap="flat" cmpd="sng">
            <a:solidFill>
              <a:srgbClr val="7FA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Level 0 – unit tests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200" dirty="0">
                <a:solidFill>
                  <a:schemeClr val="dk1"/>
                </a:solidFill>
              </a:rPr>
              <a:t>	Unit test gt4py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200" dirty="0">
                <a:solidFill>
                  <a:schemeClr val="dk1"/>
                </a:solidFill>
              </a:rPr>
              <a:t>	Unittest stencils – compare backends</a:t>
            </a:r>
            <a:endParaRPr sz="1200" dirty="0"/>
          </a:p>
        </p:txBody>
      </p:sp>
      <p:sp>
        <p:nvSpPr>
          <p:cNvPr id="12" name="Google Shape;135;p17">
            <a:extLst>
              <a:ext uri="{FF2B5EF4-FFF2-40B4-BE49-F238E27FC236}">
                <a16:creationId xmlns:a16="http://schemas.microsoft.com/office/drawing/2014/main" id="{5D772BC3-6D6B-29AF-036A-643EEED9B37B}"/>
              </a:ext>
            </a:extLst>
          </p:cNvPr>
          <p:cNvSpPr/>
          <p:nvPr/>
        </p:nvSpPr>
        <p:spPr>
          <a:xfrm>
            <a:off x="7006980" y="1542440"/>
            <a:ext cx="436200" cy="2158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FDDE9"/>
          </a:solidFill>
          <a:ln w="12700" cap="flat" cmpd="sng">
            <a:solidFill>
              <a:srgbClr val="7FA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6;p17">
            <a:extLst>
              <a:ext uri="{FF2B5EF4-FFF2-40B4-BE49-F238E27FC236}">
                <a16:creationId xmlns:a16="http://schemas.microsoft.com/office/drawing/2014/main" id="{34CDBEF5-CAE3-E396-B79E-275F8DEB124F}"/>
              </a:ext>
            </a:extLst>
          </p:cNvPr>
          <p:cNvSpPr txBox="1"/>
          <p:nvPr/>
        </p:nvSpPr>
        <p:spPr>
          <a:xfrm>
            <a:off x="6597255" y="806955"/>
            <a:ext cx="126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Engineers</a:t>
            </a:r>
            <a:endParaRPr/>
          </a:p>
        </p:txBody>
      </p:sp>
      <p:sp>
        <p:nvSpPr>
          <p:cNvPr id="16" name="Google Shape;137;p17">
            <a:extLst>
              <a:ext uri="{FF2B5EF4-FFF2-40B4-BE49-F238E27FC236}">
                <a16:creationId xmlns:a16="http://schemas.microsoft.com/office/drawing/2014/main" id="{A9B319B6-B6AF-320C-FCC5-827518AA944E}"/>
              </a:ext>
            </a:extLst>
          </p:cNvPr>
          <p:cNvSpPr txBox="1"/>
          <p:nvPr/>
        </p:nvSpPr>
        <p:spPr>
          <a:xfrm>
            <a:off x="6463078" y="3766310"/>
            <a:ext cx="152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Domain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Scientists</a:t>
            </a:r>
            <a:endParaRPr/>
          </a:p>
        </p:txBody>
      </p:sp>
      <p:sp>
        <p:nvSpPr>
          <p:cNvPr id="18" name="Google Shape;138;p17">
            <a:extLst>
              <a:ext uri="{FF2B5EF4-FFF2-40B4-BE49-F238E27FC236}">
                <a16:creationId xmlns:a16="http://schemas.microsoft.com/office/drawing/2014/main" id="{190CC609-14DA-C57A-D5EA-C4E326893E6B}"/>
              </a:ext>
            </a:extLst>
          </p:cNvPr>
          <p:cNvSpPr txBox="1"/>
          <p:nvPr/>
        </p:nvSpPr>
        <p:spPr>
          <a:xfrm>
            <a:off x="7322019" y="2250154"/>
            <a:ext cx="174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Computational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Scientists</a:t>
            </a:r>
            <a:endParaRPr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C905CAF-4E3B-723A-6C75-05C7391BD015}"/>
              </a:ext>
            </a:extLst>
          </p:cNvPr>
          <p:cNvSpPr/>
          <p:nvPr/>
        </p:nvSpPr>
        <p:spPr>
          <a:xfrm>
            <a:off x="1443911" y="1200731"/>
            <a:ext cx="261257" cy="2294163"/>
          </a:xfrm>
          <a:prstGeom prst="leftBr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136;p17">
            <a:extLst>
              <a:ext uri="{FF2B5EF4-FFF2-40B4-BE49-F238E27FC236}">
                <a16:creationId xmlns:a16="http://schemas.microsoft.com/office/drawing/2014/main" id="{620DB936-08CF-FFD2-6284-92C6DDEA0380}"/>
              </a:ext>
            </a:extLst>
          </p:cNvPr>
          <p:cNvSpPr txBox="1"/>
          <p:nvPr/>
        </p:nvSpPr>
        <p:spPr>
          <a:xfrm>
            <a:off x="-1530" y="1759115"/>
            <a:ext cx="150468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Faster turnaround time</a:t>
            </a:r>
            <a:br>
              <a:rPr lang="en" dirty="0">
                <a:latin typeface="Calibri"/>
                <a:ea typeface="Calibri"/>
                <a:cs typeface="Calibri"/>
              </a:rPr>
            </a:br>
            <a:endParaRPr lang="en-US"/>
          </a:p>
          <a:p>
            <a:pPr algn="ctr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CI integration possible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16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BB51B639-983A-42CF-9C48-F284940C5393}"/>
              </a:ext>
            </a:extLst>
          </p:cNvPr>
          <p:cNvGraphicFramePr>
            <a:graphicFrameLocks noGrp="1"/>
          </p:cNvGraphicFramePr>
          <p:nvPr/>
        </p:nvGraphicFramePr>
        <p:xfrm>
          <a:off x="744071" y="490889"/>
          <a:ext cx="60960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27668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60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Substantial performance improvement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31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Releases of gt4py + icon4py + icon-exclaim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8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Dycore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tested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7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Dycore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easily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debuggable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91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Dycore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maintainable (keep up with icon-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nwp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upstream)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8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Easy to build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1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Support (contract) for gt4py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8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Toolchain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debuggable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Toolchain tested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39476"/>
                  </a:ext>
                </a:extLst>
              </a:tr>
            </a:tbl>
          </a:graphicData>
        </a:graphic>
      </p:graphicFrame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dirty="0"/>
              <a:t>MCH –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039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dirty="0"/>
              <a:t>MCH –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experience</a:t>
            </a:r>
            <a:endParaRPr lang="en-GB" dirty="0"/>
          </a:p>
        </p:txBody>
      </p:sp>
      <p:sp>
        <p:nvSpPr>
          <p:cNvPr id="5" name="Google Shape;96;p12">
            <a:extLst>
              <a:ext uri="{FF2B5EF4-FFF2-40B4-BE49-F238E27FC236}">
                <a16:creationId xmlns:a16="http://schemas.microsoft.com/office/drawing/2014/main" id="{98F0821A-3707-42D5-8140-2FCFB8EFF93B}"/>
              </a:ext>
            </a:extLst>
          </p:cNvPr>
          <p:cNvSpPr txBox="1">
            <a:spLocks/>
          </p:cNvSpPr>
          <p:nvPr/>
        </p:nvSpPr>
        <p:spPr>
          <a:xfrm>
            <a:off x="222236" y="893709"/>
            <a:ext cx="7527900" cy="309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/>
              <a:t>MCH </a:t>
            </a:r>
            <a:r>
              <a:rPr lang="de-DE" dirty="0" err="1"/>
              <a:t>has</a:t>
            </a:r>
            <a:r>
              <a:rPr lang="de-DE" dirty="0"/>
              <a:t> COSMO + </a:t>
            </a:r>
            <a:r>
              <a:rPr lang="de-DE" dirty="0" err="1"/>
              <a:t>gridtools</a:t>
            </a:r>
            <a:r>
              <a:rPr lang="de-DE" dirty="0"/>
              <a:t> </a:t>
            </a:r>
            <a:r>
              <a:rPr lang="de-DE" dirty="0" err="1"/>
              <a:t>dycore</a:t>
            </a:r>
            <a:r>
              <a:rPr lang="de-DE" dirty="0"/>
              <a:t> in </a:t>
            </a:r>
            <a:r>
              <a:rPr lang="de-DE" dirty="0" err="1"/>
              <a:t>production</a:t>
            </a:r>
            <a:r>
              <a:rPr lang="de-DE" dirty="0"/>
              <a:t> </a:t>
            </a:r>
            <a:r>
              <a:rPr lang="de-DE" dirty="0" err="1"/>
              <a:t>since</a:t>
            </a:r>
            <a:r>
              <a:rPr lang="de-DE" dirty="0"/>
              <a:t> 2016</a:t>
            </a:r>
          </a:p>
          <a:p>
            <a:pPr lvl="1">
              <a:buSzPts val="2400"/>
              <a:buFont typeface="Courier New"/>
              <a:buChar char="o"/>
            </a:pPr>
            <a:r>
              <a:rPr lang="de-DE" dirty="0"/>
              <a:t>Never </a:t>
            </a:r>
            <a:r>
              <a:rPr lang="de-DE" dirty="0" err="1"/>
              <a:t>had</a:t>
            </a:r>
            <a:r>
              <a:rPr lang="de-DE" dirty="0"/>
              <a:t> a </a:t>
            </a:r>
            <a:r>
              <a:rPr lang="de-DE" dirty="0" err="1"/>
              <a:t>surprising</a:t>
            </a:r>
            <a:r>
              <a:rPr lang="de-DE" dirty="0"/>
              <a:t> crash 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weather</a:t>
            </a:r>
            <a:r>
              <a:rPr lang="de-DE" dirty="0"/>
              <a:t> 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	</a:t>
            </a:r>
          </a:p>
          <a:p>
            <a:pPr lvl="2">
              <a:buSzPts val="2400"/>
              <a:buFont typeface="Courier New"/>
              <a:buChar char="o"/>
            </a:pPr>
            <a:r>
              <a:rPr lang="de-DE" dirty="0"/>
              <a:t>Response time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hours</a:t>
            </a:r>
            <a:endParaRPr lang="de-DE" dirty="0"/>
          </a:p>
          <a:p>
            <a:pPr lvl="1">
              <a:buSzPts val="2400"/>
              <a:buFont typeface="Courier New"/>
              <a:buChar char="o"/>
            </a:pPr>
            <a:endParaRPr lang="de-DE" dirty="0"/>
          </a:p>
          <a:p>
            <a:pPr lvl="1">
              <a:buSzPts val="2400"/>
              <a:buFont typeface="Courier New"/>
              <a:buChar char="o"/>
            </a:pPr>
            <a:r>
              <a:rPr lang="de-DE" dirty="0"/>
              <a:t>CUDA upgrade 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(1/100 </a:t>
            </a:r>
            <a:r>
              <a:rPr lang="de-DE" dirty="0" err="1"/>
              <a:t>binaries</a:t>
            </a:r>
            <a:r>
              <a:rPr lang="de-DE" dirty="0"/>
              <a:t> was 100x </a:t>
            </a:r>
            <a:r>
              <a:rPr lang="de-DE" dirty="0" err="1"/>
              <a:t>slower</a:t>
            </a:r>
            <a:r>
              <a:rPr lang="de-DE" dirty="0"/>
              <a:t>)</a:t>
            </a:r>
          </a:p>
          <a:p>
            <a:pPr lvl="1">
              <a:buSzPts val="2400"/>
              <a:buFont typeface="Courier New"/>
              <a:buChar char="o"/>
            </a:pPr>
            <a:r>
              <a:rPr lang="de-DE" dirty="0" err="1"/>
              <a:t>Dycore</a:t>
            </a:r>
            <a:r>
              <a:rPr lang="de-DE" dirty="0"/>
              <a:t> 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upstream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COSMO</a:t>
            </a:r>
          </a:p>
          <a:p>
            <a:pPr lvl="2">
              <a:buSzPts val="2400"/>
              <a:buFont typeface="Courier New"/>
              <a:buChar char="o"/>
            </a:pPr>
            <a:r>
              <a:rPr lang="de-DE" dirty="0"/>
              <a:t>Response time </a:t>
            </a:r>
            <a:r>
              <a:rPr lang="de-DE" dirty="0" err="1"/>
              <a:t>months</a:t>
            </a:r>
            <a:endParaRPr lang="de-DE" dirty="0"/>
          </a:p>
          <a:p>
            <a:pPr marL="12700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46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;p12">
            <a:extLst>
              <a:ext uri="{FF2B5EF4-FFF2-40B4-BE49-F238E27FC236}">
                <a16:creationId xmlns:a16="http://schemas.microsoft.com/office/drawing/2014/main" id="{9FB5C7DB-52E3-4F2E-9BF6-8234AD7A48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892" y="925476"/>
            <a:ext cx="7527900" cy="248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320"/>
              </a:spcBef>
              <a:spcAft>
                <a:spcPts val="0"/>
              </a:spcAft>
              <a:buSzPts val="1600"/>
            </a:pPr>
            <a:r>
              <a:rPr lang="en-US" dirty="0"/>
              <a:t>Motivation to use a DSL</a:t>
            </a:r>
            <a:endParaRPr lang="de-DE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Porting approaches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Production considerations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F4113-A1C5-4CC9-BAEF-BEF698C8F162}"/>
              </a:ext>
            </a:extLst>
          </p:cNvPr>
          <p:cNvGrpSpPr/>
          <p:nvPr/>
        </p:nvGrpSpPr>
        <p:grpSpPr>
          <a:xfrm>
            <a:off x="2976715" y="1587488"/>
            <a:ext cx="1118641" cy="1173603"/>
            <a:chOff x="3296030" y="1816340"/>
            <a:chExt cx="1339880" cy="1405712"/>
          </a:xfrm>
        </p:grpSpPr>
        <p:sp>
          <p:nvSpPr>
            <p:cNvPr id="7" name="Google Shape;216;p25">
              <a:extLst>
                <a:ext uri="{FF2B5EF4-FFF2-40B4-BE49-F238E27FC236}">
                  <a16:creationId xmlns:a16="http://schemas.microsoft.com/office/drawing/2014/main" id="{AF1DE0F0-AB0F-4E76-8F26-1B7CBC881295}"/>
                </a:ext>
              </a:extLst>
            </p:cNvPr>
            <p:cNvSpPr txBox="1"/>
            <p:nvPr/>
          </p:nvSpPr>
          <p:spPr>
            <a:xfrm>
              <a:off x="3296030" y="1816340"/>
              <a:ext cx="466982" cy="490154"/>
            </a:xfrm>
            <a:prstGeom prst="rect">
              <a:avLst/>
            </a:prstGeom>
            <a:solidFill>
              <a:srgbClr val="0070C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8" name="Google Shape;216;p25">
              <a:extLst>
                <a:ext uri="{FF2B5EF4-FFF2-40B4-BE49-F238E27FC236}">
                  <a16:creationId xmlns:a16="http://schemas.microsoft.com/office/drawing/2014/main" id="{B69DCBB1-45AD-4CEF-8687-4018F4644976}"/>
                </a:ext>
              </a:extLst>
            </p:cNvPr>
            <p:cNvSpPr txBox="1"/>
            <p:nvPr/>
          </p:nvSpPr>
          <p:spPr>
            <a:xfrm>
              <a:off x="4168928" y="1816340"/>
              <a:ext cx="466982" cy="490154"/>
            </a:xfrm>
            <a:prstGeom prst="rect">
              <a:avLst/>
            </a:prstGeom>
            <a:solidFill>
              <a:srgbClr val="6AA84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B50E26-B8BB-4705-9AF8-510D292ABAC6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3763012" y="2061417"/>
              <a:ext cx="4059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25BA059-6294-49B8-9C4E-E966632246DB}"/>
                </a:ext>
              </a:extLst>
            </p:cNvPr>
            <p:cNvCxnSpPr>
              <a:cxnSpLocks/>
            </p:cNvCxnSpPr>
            <p:nvPr/>
          </p:nvCxnSpPr>
          <p:spPr>
            <a:xfrm>
              <a:off x="3529520" y="2306493"/>
              <a:ext cx="1" cy="5252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Binary Data Icon #9472 - Free Icons Library">
              <a:extLst>
                <a:ext uri="{FF2B5EF4-FFF2-40B4-BE49-F238E27FC236}">
                  <a16:creationId xmlns:a16="http://schemas.microsoft.com/office/drawing/2014/main" id="{B7F31821-2B1E-48FC-8CA0-DE921CBB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6" y="2831788"/>
              <a:ext cx="422786" cy="390264"/>
            </a:xfrm>
            <a:prstGeom prst="rect">
              <a:avLst/>
            </a:prstGeom>
            <a:effectLst>
              <a:outerShdw blurRad="50800" dist="38100" dir="2700000">
                <a:srgbClr val="0070C0"/>
              </a:outerShdw>
            </a:effectLst>
          </p:spPr>
        </p:pic>
        <p:pic>
          <p:nvPicPr>
            <p:cNvPr id="12" name="Picture 11" descr="Binary Data Icon #9472 - Free Icons Library">
              <a:extLst>
                <a:ext uri="{FF2B5EF4-FFF2-40B4-BE49-F238E27FC236}">
                  <a16:creationId xmlns:a16="http://schemas.microsoft.com/office/drawing/2014/main" id="{53EAD23F-BEF8-42FB-A7A7-D64B59B54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3124" y="2831788"/>
              <a:ext cx="422786" cy="390264"/>
            </a:xfrm>
            <a:prstGeom prst="rect">
              <a:avLst/>
            </a:prstGeom>
            <a:effectLst>
              <a:outerShdw blurRad="50800" dist="38100" dir="2700000">
                <a:srgbClr val="00B050"/>
              </a:outerShdw>
            </a:effec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2DA326A-8E66-4056-BC53-7C36E626F7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3739" y="2306494"/>
              <a:ext cx="3666" cy="5252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141F17A-D171-44E9-9959-648D8178EEA2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3763012" y="3026920"/>
              <a:ext cx="4501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CD30FF-AA8C-4C30-ABDA-F3E8E7A366C4}"/>
              </a:ext>
            </a:extLst>
          </p:cNvPr>
          <p:cNvGrpSpPr/>
          <p:nvPr/>
        </p:nvGrpSpPr>
        <p:grpSpPr>
          <a:xfrm>
            <a:off x="5167981" y="1666661"/>
            <a:ext cx="2156595" cy="708000"/>
            <a:chOff x="6130636" y="180690"/>
            <a:chExt cx="1955175" cy="64187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2ABC5C-B152-4FA9-A024-E623C9BC8752}"/>
                </a:ext>
              </a:extLst>
            </p:cNvPr>
            <p:cNvSpPr/>
            <p:nvPr/>
          </p:nvSpPr>
          <p:spPr>
            <a:xfrm>
              <a:off x="6130636" y="180690"/>
              <a:ext cx="641875" cy="641875"/>
            </a:xfrm>
            <a:prstGeom prst="ellipse">
              <a:avLst/>
            </a:prstGeom>
            <a:solidFill>
              <a:srgbClr val="F2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20A0A7-6E9A-4009-8E3B-3B98A66AF3C2}"/>
                </a:ext>
              </a:extLst>
            </p:cNvPr>
            <p:cNvSpPr/>
            <p:nvPr/>
          </p:nvSpPr>
          <p:spPr>
            <a:xfrm>
              <a:off x="6130636" y="270164"/>
              <a:ext cx="474869" cy="474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F442095-AE59-4643-97BA-446D179A9BE6}"/>
                </a:ext>
              </a:extLst>
            </p:cNvPr>
            <p:cNvSpPr/>
            <p:nvPr/>
          </p:nvSpPr>
          <p:spPr>
            <a:xfrm>
              <a:off x="7610942" y="270164"/>
              <a:ext cx="474869" cy="474869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2DD8E8-11AE-454E-AC09-548799BC1BC2}"/>
                </a:ext>
              </a:extLst>
            </p:cNvPr>
            <p:cNvCxnSpPr>
              <a:cxnSpLocks/>
              <a:endCxn id="16" idx="6"/>
            </p:cNvCxnSpPr>
            <p:nvPr/>
          </p:nvCxnSpPr>
          <p:spPr>
            <a:xfrm flipH="1">
              <a:off x="6772511" y="497545"/>
              <a:ext cx="838432" cy="40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oogle Shape;213;p25">
            <a:extLst>
              <a:ext uri="{FF2B5EF4-FFF2-40B4-BE49-F238E27FC236}">
                <a16:creationId xmlns:a16="http://schemas.microsoft.com/office/drawing/2014/main" id="{3BCEF3FD-268E-4B66-A8C2-FFC902C78A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450" y="879488"/>
            <a:ext cx="2223700" cy="4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4;p25">
            <a:extLst>
              <a:ext uri="{FF2B5EF4-FFF2-40B4-BE49-F238E27FC236}">
                <a16:creationId xmlns:a16="http://schemas.microsoft.com/office/drawing/2014/main" id="{E6920179-3045-43FC-8BC2-468D8D47DCB4}"/>
              </a:ext>
            </a:extLst>
          </p:cNvPr>
          <p:cNvSpPr txBox="1"/>
          <p:nvPr/>
        </p:nvSpPr>
        <p:spPr>
          <a:xfrm>
            <a:off x="5969171" y="822619"/>
            <a:ext cx="2805600" cy="74455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(psi(E2C(1)) - psi(E2C(0)))/</a:t>
            </a:r>
            <a:r>
              <a:rPr lang="en-US" sz="1050" dirty="0" err="1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lhat</a:t>
            </a:r>
            <a:endParaRPr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D769C2-5D6A-452B-BEF6-57376813B38F}"/>
              </a:ext>
            </a:extLst>
          </p:cNvPr>
          <p:cNvCxnSpPr>
            <a:cxnSpLocks/>
          </p:cNvCxnSpPr>
          <p:nvPr/>
        </p:nvCxnSpPr>
        <p:spPr>
          <a:xfrm>
            <a:off x="5640972" y="1081638"/>
            <a:ext cx="4059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2EA9890C-8D56-49DD-B061-DCFD88AE0BAD}"/>
              </a:ext>
            </a:extLst>
          </p:cNvPr>
          <p:cNvGraphicFramePr>
            <a:graphicFrameLocks noGrp="1"/>
          </p:cNvGraphicFramePr>
          <p:nvPr/>
        </p:nvGraphicFramePr>
        <p:xfrm>
          <a:off x="3171651" y="2797451"/>
          <a:ext cx="34033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320">
                  <a:extLst>
                    <a:ext uri="{9D8B030D-6E8A-4147-A177-3AD203B41FA5}">
                      <a16:colId xmlns:a16="http://schemas.microsoft.com/office/drawing/2014/main" val="3327668710"/>
                    </a:ext>
                  </a:extLst>
                </a:gridCol>
              </a:tblGrid>
              <a:tr h="28232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60623"/>
                  </a:ext>
                </a:extLst>
              </a:tr>
              <a:tr h="3434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Support (contract) for gt4py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89215"/>
                  </a:ext>
                </a:extLst>
              </a:tr>
              <a:tr h="3434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Toolchain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debuggable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626"/>
                  </a:ext>
                </a:extLst>
              </a:tr>
              <a:tr h="3434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Toolchain tested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39476"/>
                  </a:ext>
                </a:extLst>
              </a:tr>
            </a:tbl>
          </a:graphicData>
        </a:graphic>
      </p:graphicFrame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86180" y="185710"/>
            <a:ext cx="75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dirty="0"/>
              <a:t>Summary</a:t>
            </a:r>
            <a:endParaRPr lang="en-GB" dirty="0"/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98B93-30B0-4CF3-A03D-0D233A049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050" y="331096"/>
            <a:ext cx="1427163" cy="44608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4B24E6C0-2734-4E40-B7EB-1C0183374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893" y="2415246"/>
            <a:ext cx="2031480" cy="605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D75B6-12AE-426C-BBE6-B08CE31A3287}"/>
              </a:ext>
            </a:extLst>
          </p:cNvPr>
          <p:cNvSpPr txBox="1"/>
          <p:nvPr/>
        </p:nvSpPr>
        <p:spPr>
          <a:xfrm>
            <a:off x="4944130" y="4601757"/>
            <a:ext cx="2904962" cy="307777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christoph.mueller@meteoswiss.ch</a:t>
            </a:r>
          </a:p>
        </p:txBody>
      </p:sp>
    </p:spTree>
    <p:extLst>
      <p:ext uri="{BB962C8B-B14F-4D97-AF65-F5344CB8AC3E}">
        <p14:creationId xmlns:p14="http://schemas.microsoft.com/office/powerpoint/2010/main" val="12055667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0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Status of the OpenACC port to GPU</a:t>
            </a:r>
            <a:endParaRPr sz="2200" dirty="0"/>
          </a:p>
        </p:txBody>
      </p:sp>
      <p:graphicFrame>
        <p:nvGraphicFramePr>
          <p:cNvPr id="93" name="Google Shape;93;p18"/>
          <p:cNvGraphicFramePr/>
          <p:nvPr>
            <p:extLst>
              <p:ext uri="{D42A27DB-BD31-4B8C-83A1-F6EECF244321}">
                <p14:modId xmlns:p14="http://schemas.microsoft.com/office/powerpoint/2010/main" val="2552971048"/>
              </p:ext>
            </p:extLst>
          </p:nvPr>
        </p:nvGraphicFramePr>
        <p:xfrm>
          <a:off x="657355" y="1003627"/>
          <a:ext cx="3685953" cy="3502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1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ported</a:t>
                      </a:r>
                      <a:endParaRPr sz="1200" b="1" dirty="0"/>
                    </a:p>
                  </a:txBody>
                  <a:tcPr marL="36000" marR="36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merged</a:t>
                      </a:r>
                      <a:endParaRPr sz="1200" b="1" dirty="0"/>
                    </a:p>
                  </a:txBody>
                  <a:tcPr marL="36000" marR="36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nh_solve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nh_hdiff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transport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CH" sz="1200" dirty="0"/>
                        <a:t>2 </a:t>
                      </a:r>
                      <a:r>
                        <a:rPr lang="de-CH" sz="1200" dirty="0" err="1"/>
                        <a:t>way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nesting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31163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convection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microphysics (</a:t>
                      </a:r>
                      <a:r>
                        <a:rPr lang="en-US" sz="1200" dirty="0" err="1"/>
                        <a:t>graupel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radiation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radheat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surface (terra)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</a:t>
                      </a:r>
                      <a:r>
                        <a:rPr lang="en" sz="1200" dirty="0"/>
                        <a:t>over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t</a:t>
                      </a:r>
                      <a:r>
                        <a:rPr lang="en" sz="1200" dirty="0"/>
                        <a:t>urbulence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200" dirty="0" err="1"/>
                        <a:t>sea-ice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SSO</a:t>
                      </a:r>
                      <a:endParaRPr lang="en"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n</a:t>
                      </a:r>
                      <a:r>
                        <a:rPr lang="en" sz="1200" dirty="0"/>
                        <a:t>on-or.</a:t>
                      </a:r>
                      <a:r>
                        <a:rPr lang="en" sz="1200" baseline="0" dirty="0"/>
                        <a:t> wave drag</a:t>
                      </a:r>
                      <a:endParaRPr lang="en"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0465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2 mom.</a:t>
                      </a:r>
                      <a:r>
                        <a:rPr lang="en" sz="1200" b="1" baseline="0" dirty="0"/>
                        <a:t> </a:t>
                      </a:r>
                      <a:r>
                        <a:rPr lang="en-US" sz="1200" b="1" baseline="0" dirty="0"/>
                        <a:t>m</a:t>
                      </a:r>
                      <a:r>
                        <a:rPr lang="en" sz="1200" b="1" baseline="0" dirty="0"/>
                        <a:t>icrophysics</a:t>
                      </a:r>
                      <a:endParaRPr lang="en" sz="1200" b="1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0472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07330"/>
              </p:ext>
            </p:extLst>
          </p:nvPr>
        </p:nvGraphicFramePr>
        <p:xfrm>
          <a:off x="6087803" y="4146551"/>
          <a:ext cx="2581275" cy="930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409">
                  <a:extLst>
                    <a:ext uri="{9D8B030D-6E8A-4147-A177-3AD203B41FA5}">
                      <a16:colId xmlns:a16="http://schemas.microsoft.com/office/drawing/2014/main" val="2703318282"/>
                    </a:ext>
                  </a:extLst>
                </a:gridCol>
                <a:gridCol w="2369866">
                  <a:extLst>
                    <a:ext uri="{9D8B030D-6E8A-4147-A177-3AD203B41FA5}">
                      <a16:colId xmlns:a16="http://schemas.microsoft.com/office/drawing/2014/main" val="2553896156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completed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31009"/>
                  </a:ext>
                </a:extLst>
              </a:tr>
              <a:tr h="23266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/>
                        <a:t>in progress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17772"/>
                  </a:ext>
                </a:extLst>
              </a:tr>
              <a:tr h="23266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on CPU + data copy and</a:t>
                      </a:r>
                      <a:r>
                        <a:rPr lang="en-US" sz="900" baseline="0" dirty="0"/>
                        <a:t> interface ported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407883"/>
                  </a:ext>
                </a:extLst>
              </a:tr>
              <a:tr h="23266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not started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30319"/>
                  </a:ext>
                </a:extLst>
              </a:tr>
            </a:tbl>
          </a:graphicData>
        </a:graphic>
      </p:graphicFrame>
      <p:graphicFrame>
        <p:nvGraphicFramePr>
          <p:cNvPr id="8" name="Google Shape;93;p18"/>
          <p:cNvGraphicFramePr/>
          <p:nvPr>
            <p:extLst>
              <p:ext uri="{D42A27DB-BD31-4B8C-83A1-F6EECF244321}">
                <p14:modId xmlns:p14="http://schemas.microsoft.com/office/powerpoint/2010/main" val="2741487994"/>
              </p:ext>
            </p:extLst>
          </p:nvPr>
        </p:nvGraphicFramePr>
        <p:xfrm>
          <a:off x="4804415" y="1003627"/>
          <a:ext cx="3864663" cy="2845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ported</a:t>
                      </a:r>
                      <a:endParaRPr sz="1200" b="1" dirty="0"/>
                    </a:p>
                  </a:txBody>
                  <a:tcPr marL="36000" marR="36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merged</a:t>
                      </a:r>
                      <a:endParaRPr sz="1200" b="1" dirty="0"/>
                    </a:p>
                  </a:txBody>
                  <a:tcPr marL="36000" marR="36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dk1"/>
                          </a:solidFill>
                        </a:rPr>
                        <a:t>NWP d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iagnostic</a:t>
                      </a:r>
                      <a:endParaRPr lang="en-US"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31432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" sz="1200" b="1" dirty="0">
                          <a:latin typeface="+mn-lt"/>
                        </a:rPr>
                        <a:t>hailcast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DA: LHN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DA:</a:t>
                      </a:r>
                      <a:r>
                        <a:rPr lang="en" sz="1200" baseline="0" dirty="0">
                          <a:solidFill>
                            <a:schemeClr val="dk1"/>
                          </a:solidFill>
                        </a:rPr>
                        <a:t> conv. operation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CH" sz="1200" dirty="0"/>
                        <a:t>DA: IAU (</a:t>
                      </a:r>
                      <a:r>
                        <a:rPr lang="de-CH" sz="1200" dirty="0" err="1"/>
                        <a:t>incr</a:t>
                      </a:r>
                      <a:r>
                        <a:rPr lang="de-CH" sz="1200" dirty="0"/>
                        <a:t>. </a:t>
                      </a:r>
                      <a:r>
                        <a:rPr lang="en-US" sz="1200" noProof="0" dirty="0" err="1"/>
                        <a:t>analisys</a:t>
                      </a:r>
                      <a:r>
                        <a:rPr lang="de-CH" sz="1200" dirty="0"/>
                        <a:t> update)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31163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/>
                        <a:t>SPPT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78317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/>
                        <a:t>ICON-ART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38831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dirty="0"/>
                        <a:t>pollen</a:t>
                      </a:r>
                      <a:endParaRPr sz="1200" b="1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17659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/>
                        <a:t>EMVORADO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24995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/>
                        <a:t>ICON-HAM</a:t>
                      </a:r>
                      <a:endParaRPr sz="120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58390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dirty="0"/>
                        <a:t>snow (nix)</a:t>
                      </a:r>
                      <a:endParaRPr sz="1200" b="1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84558"/>
                  </a:ext>
                </a:extLst>
              </a:tr>
              <a:tr h="203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dirty="0"/>
                        <a:t>RTTOV (synthetic sat. </a:t>
                      </a:r>
                      <a:r>
                        <a:rPr lang="en-US" sz="1200" b="1" dirty="0" err="1"/>
                        <a:t>imag</a:t>
                      </a:r>
                      <a:r>
                        <a:rPr lang="en-US" sz="1200" b="1" dirty="0"/>
                        <a:t>.)</a:t>
                      </a:r>
                      <a:endParaRPr sz="1200" b="1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92D050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647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0986535-9553-4E3E-9F40-675A75C02134}"/>
              </a:ext>
            </a:extLst>
          </p:cNvPr>
          <p:cNvSpPr txBox="1"/>
          <p:nvPr/>
        </p:nvSpPr>
        <p:spPr>
          <a:xfrm>
            <a:off x="607838" y="4615542"/>
            <a:ext cx="46730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For more details checkout on Thursday 7th March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</a:rPr>
              <a:t>10:00</a:t>
            </a:r>
            <a:br>
              <a:rPr lang="en-US" sz="12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+mn-lt"/>
                <a:ea typeface="Calibri" panose="020F0502020204030204" pitchFamily="34" charset="0"/>
              </a:rPr>
              <a:t>“Status and Performance of ICON on GPU for NWP” by M. Jacob 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507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Performance: Monitoring and Control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5BE2C-BA95-4DA0-885E-4C66453C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3" y="893792"/>
            <a:ext cx="8530333" cy="3918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5545" y="3001987"/>
            <a:ext cx="4030431" cy="17312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Weekly running benchmarks on current ICON-NWP 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Monitoring with Kibana and Elastic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Performance CI-test in </a:t>
            </a:r>
            <a:r>
              <a:rPr lang="en-US" sz="1600" dirty="0" err="1">
                <a:latin typeface="Arial"/>
                <a:cs typeface="Arial"/>
              </a:rPr>
              <a:t>Buildbot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050" dirty="0">
                <a:latin typeface="Arial"/>
                <a:cs typeface="Arial"/>
              </a:rPr>
              <a:t>Thanks to Capucine Lechartre and Tobias Wicky-</a:t>
            </a:r>
            <a:r>
              <a:rPr lang="en-US" sz="1050" dirty="0" err="1">
                <a:latin typeface="Arial"/>
                <a:cs typeface="Arial"/>
              </a:rPr>
              <a:t>Pfund</a:t>
            </a:r>
            <a:endParaRPr lang="en-US"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69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808037" y="737849"/>
            <a:ext cx="7527926" cy="388377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Most components for global and regional NWP ported</a:t>
            </a:r>
          </a:p>
          <a:p>
            <a:pPr lvl="1"/>
            <a:r>
              <a:rPr lang="en-US" sz="2000" dirty="0"/>
              <a:t>COSMO PP IMPACT project was formally completed in Dec. 2023</a:t>
            </a:r>
          </a:p>
          <a:p>
            <a:pPr lvl="1"/>
            <a:r>
              <a:rPr lang="en-US" sz="2000" dirty="0"/>
              <a:t>Further components will be ported depending on the case by different institutions</a:t>
            </a:r>
          </a:p>
          <a:p>
            <a:r>
              <a:rPr lang="en-US" sz="2000" dirty="0"/>
              <a:t>Increase stability of GPU-port</a:t>
            </a:r>
          </a:p>
          <a:p>
            <a:pPr lvl="1"/>
            <a:r>
              <a:rPr lang="en-US" sz="2000" b="1" dirty="0"/>
              <a:t>Bitwise reproducibility is resolved </a:t>
            </a:r>
            <a:r>
              <a:rPr lang="en-US" sz="2000" dirty="0"/>
              <a:t>(A. </a:t>
            </a:r>
            <a:r>
              <a:rPr lang="en-US" sz="2000" dirty="0" err="1"/>
              <a:t>Leuthard</a:t>
            </a:r>
            <a:r>
              <a:rPr lang="en-US" sz="2000" dirty="0"/>
              <a:t>)</a:t>
            </a:r>
          </a:p>
          <a:p>
            <a:r>
              <a:rPr lang="en-US" sz="2000" dirty="0"/>
              <a:t>Performance monitoring established</a:t>
            </a:r>
          </a:p>
          <a:p>
            <a:r>
              <a:rPr lang="en-US" sz="2000" dirty="0"/>
              <a:t>Running operationally ICON-CH1-EPS, ICON-CH2-EPS, KENDA-CH1 ensembles on GPU since 28</a:t>
            </a:r>
            <a:r>
              <a:rPr lang="en-US" sz="2000" baseline="30000" dirty="0"/>
              <a:t>th</a:t>
            </a:r>
            <a:r>
              <a:rPr lang="en-US" sz="2000" dirty="0"/>
              <a:t> May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GPU Status</a:t>
            </a:r>
          </a:p>
        </p:txBody>
      </p:sp>
    </p:spTree>
    <p:extLst>
      <p:ext uri="{BB962C8B-B14F-4D97-AF65-F5344CB8AC3E}">
        <p14:creationId xmlns:p14="http://schemas.microsoft.com/office/powerpoint/2010/main" val="3307556237"/>
      </p:ext>
    </p:extLst>
  </p:cSld>
  <p:clrMapOvr>
    <a:masterClrMapping/>
  </p:clrMapOvr>
</p:sld>
</file>

<file path=ppt/theme/theme1.xml><?xml version="1.0" encoding="utf-8"?>
<a:theme xmlns:a="http://schemas.openxmlformats.org/drawingml/2006/main" name="de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_Format_16-9.pptx" id="{7BA4425C-3E7B-453B-9515-89BA5BAAE4AA}" vid="{079BBE26-103A-4713-82C8-9D91FC92A1DB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4786B75E9AE41B7879E2E78E18CD2" ma:contentTypeVersion="10" ma:contentTypeDescription="Create a new document." ma:contentTypeScope="" ma:versionID="bec28e2e27f55ee21089f615ddd88311">
  <xsd:schema xmlns:xsd="http://www.w3.org/2001/XMLSchema" xmlns:xs="http://www.w3.org/2001/XMLSchema" xmlns:p="http://schemas.microsoft.com/office/2006/metadata/properties" xmlns:ns2="40002437-63fe-46f9-86bc-6b57c3d0d3ce" xmlns:ns3="32e20a0c-194e-4734-b8ea-3b9194d8a8b2" targetNamespace="http://schemas.microsoft.com/office/2006/metadata/properties" ma:root="true" ma:fieldsID="420b756edf41f8a28679c2308f9ce7ca" ns2:_="" ns3:_="">
    <xsd:import namespace="40002437-63fe-46f9-86bc-6b57c3d0d3ce"/>
    <xsd:import namespace="32e20a0c-194e-4734-b8ea-3b9194d8a8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02437-63fe-46f9-86bc-6b57c3d0d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20a0c-194e-4734-b8ea-3b9194d8a8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e20a0c-194e-4734-b8ea-3b9194d8a8b2">
      <UserInfo>
        <DisplayName>Hupp Daniel</DisplayName>
        <AccountId>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A1639B5-B0EE-485D-8815-5740C40E7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002437-63fe-46f9-86bc-6b57c3d0d3ce"/>
    <ds:schemaRef ds:uri="32e20a0c-194e-4734-b8ea-3b9194d8a8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terms/"/>
    <ds:schemaRef ds:uri="http://schemas.openxmlformats.org/package/2006/metadata/core-properties"/>
    <ds:schemaRef ds:uri="40002437-63fe-46f9-86bc-6b57c3d0d3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32e20a0c-194e-4734-b8ea-3b9194d8a8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de_Format_16-9</Template>
  <TotalTime>0</TotalTime>
  <Words>5164</Words>
  <Application>Microsoft Office PowerPoint</Application>
  <PresentationFormat>On-screen Show (16:9)</PresentationFormat>
  <Paragraphs>977</Paragraphs>
  <Slides>65</Slides>
  <Notes>58</Notes>
  <HiddenSlides>37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Arial</vt:lpstr>
      <vt:lpstr>Arial Black</vt:lpstr>
      <vt:lpstr>Calibri</vt:lpstr>
      <vt:lpstr>Consolas</vt:lpstr>
      <vt:lpstr>Courier New</vt:lpstr>
      <vt:lpstr>IBM Plex Sans</vt:lpstr>
      <vt:lpstr>Noto Sans Symbols</vt:lpstr>
      <vt:lpstr>Roboto Light</vt:lpstr>
      <vt:lpstr>Roboto Mono</vt:lpstr>
      <vt:lpstr>Symbol</vt:lpstr>
      <vt:lpstr>Times</vt:lpstr>
      <vt:lpstr>Wingdings</vt:lpstr>
      <vt:lpstr>de_Format_16-9</vt:lpstr>
      <vt:lpstr>1_Standarddesign</vt:lpstr>
      <vt:lpstr>1_Kreuzraster komplett</vt:lpstr>
      <vt:lpstr>Update ICON on GPU and status of the gt4py dycore</vt:lpstr>
      <vt:lpstr>GLORI-A Configuration</vt:lpstr>
      <vt:lpstr>MeteoSwiss operational configuration</vt:lpstr>
      <vt:lpstr>Alps infrastructure at CSCS</vt:lpstr>
      <vt:lpstr>Multi-site system</vt:lpstr>
      <vt:lpstr>OpenACC porting strategy</vt:lpstr>
      <vt:lpstr>Status of the OpenACC port to GPU</vt:lpstr>
      <vt:lpstr>Performance: Monitoring and Control</vt:lpstr>
      <vt:lpstr>Summary of GPU Status</vt:lpstr>
      <vt:lpstr>ICON-CH1, 33h on 8 GPUs/2 nodes</vt:lpstr>
      <vt:lpstr>8CPUs vs 8GPUs comparison</vt:lpstr>
      <vt:lpstr>The worst offenders</vt:lpstr>
      <vt:lpstr>Where we ended up</vt:lpstr>
      <vt:lpstr>List of performance improvements</vt:lpstr>
      <vt:lpstr>ecRad improvement: using TILE </vt:lpstr>
      <vt:lpstr>GPU optimizations </vt:lpstr>
      <vt:lpstr>GPU optimizations </vt:lpstr>
      <vt:lpstr>GPU optimizations </vt:lpstr>
      <vt:lpstr>GPU optimizations - CUDA streams </vt:lpstr>
      <vt:lpstr>GPU optimizations - CUDA streams </vt:lpstr>
      <vt:lpstr>ICON4Py Update – Overview </vt:lpstr>
      <vt:lpstr>GT4Py Toolchain </vt:lpstr>
      <vt:lpstr>PowerPoint Presentation</vt:lpstr>
      <vt:lpstr>Py2F (CFFI - Fortran Interface Generator)</vt:lpstr>
      <vt:lpstr>Py2F (CFFI - Fortran Interface Generator)</vt:lpstr>
      <vt:lpstr>ICON4Py Update – Overview </vt:lpstr>
      <vt:lpstr>ICON4Py Update – Overview </vt:lpstr>
      <vt:lpstr>DSL 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GT4Py – A DSL </vt:lpstr>
      <vt:lpstr>GT4Py – A DSL </vt:lpstr>
      <vt:lpstr>GT4Py – A DSL </vt:lpstr>
      <vt:lpstr>GT4Py – A DSL </vt:lpstr>
      <vt:lpstr>GT4Py – A DSL </vt:lpstr>
      <vt:lpstr>GT4Py – A DSL </vt:lpstr>
      <vt:lpstr>GT4Py Toolchain </vt:lpstr>
      <vt:lpstr>GT4Py Toolchain </vt:lpstr>
      <vt:lpstr>GT4Py Toolchain </vt:lpstr>
      <vt:lpstr>GT4Py Toolchain </vt:lpstr>
      <vt:lpstr>GT4Py Toolchain </vt:lpstr>
      <vt:lpstr>GT4Py Toolchain </vt:lpstr>
      <vt:lpstr>Porting</vt:lpstr>
      <vt:lpstr>Porting: Vulcan/AI2 approach</vt:lpstr>
      <vt:lpstr>Porting: Vulcan/AI2 approach</vt:lpstr>
      <vt:lpstr>Porting: Vulcan/AI2 approach</vt:lpstr>
      <vt:lpstr>Porting: Vulcan/AI2 approach </vt:lpstr>
      <vt:lpstr>Porting: MCH/EXCLAIM</vt:lpstr>
      <vt:lpstr>Porting: MCH/EXCLAIM</vt:lpstr>
      <vt:lpstr>Porting: MCH/EXCLAIM</vt:lpstr>
      <vt:lpstr>Porting: MCH/EXCLAIM</vt:lpstr>
      <vt:lpstr>Porting: MCH/EXCLAIM - Integration</vt:lpstr>
      <vt:lpstr>Porting: MCH/EXCLAIM – Liskov </vt:lpstr>
      <vt:lpstr>Porting: MCH/EXCLAIM – Liskov </vt:lpstr>
      <vt:lpstr>Porting: MCH/EXCLAIM approach </vt:lpstr>
      <vt:lpstr>Hierarchies of testing </vt:lpstr>
      <vt:lpstr>MCH – production requirements</vt:lpstr>
      <vt:lpstr>MCH – production experience</vt:lpstr>
      <vt:lpstr>Summary</vt:lpstr>
      <vt:lpstr>PowerPoint Presentation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Xavier.Lapillonne@meteoswiss.ch</dc:creator>
  <cp:lastModifiedBy>Müller Christoph</cp:lastModifiedBy>
  <cp:revision>588</cp:revision>
  <cp:lastPrinted>2021-03-29T07:13:16Z</cp:lastPrinted>
  <dcterms:created xsi:type="dcterms:W3CDTF">2018-02-26T08:51:05Z</dcterms:created>
  <dcterms:modified xsi:type="dcterms:W3CDTF">2024-09-02T09:53:49Z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0x01010062B4786B75E9AE41B7879E2E78E18CD2</vt:lpwstr>
  </property>
</Properties>
</file>