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Ex1.xml" ContentType="application/vnd.ms-office.chartex+xml"/>
  <Override PartName="/ppt/charts/style2.xml" ContentType="application/vnd.ms-office.chartstyle+xml"/>
  <Override PartName="/ppt/charts/colors2.xml" ContentType="application/vnd.ms-office.chartcolorstyle+xml"/>
  <Override PartName="/ppt/charts/chartEx2.xml" ContentType="application/vnd.ms-office.chartex+xml"/>
  <Override PartName="/ppt/charts/style3.xml" ContentType="application/vnd.ms-office.chartstyle+xml"/>
  <Override PartName="/ppt/charts/colors3.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0" r:id="rId1"/>
  </p:sldMasterIdLst>
  <p:notesMasterIdLst>
    <p:notesMasterId r:id="rId11"/>
  </p:notesMasterIdLst>
  <p:sldIdLst>
    <p:sldId id="265" r:id="rId2"/>
    <p:sldId id="256" r:id="rId3"/>
    <p:sldId id="264" r:id="rId4"/>
    <p:sldId id="257" r:id="rId5"/>
    <p:sldId id="258" r:id="rId6"/>
    <p:sldId id="260" r:id="rId7"/>
    <p:sldId id="263" r:id="rId8"/>
    <p:sldId id="261" r:id="rId9"/>
    <p:sldId id="262" r:id="rId10"/>
  </p:sldIdLst>
  <p:sldSz cx="10080625" cy="7559675"/>
  <p:notesSz cx="7772400" cy="10058400"/>
  <p:defaultTextStyle>
    <a:defPPr>
      <a:defRPr lang="en-GB"/>
    </a:defPPr>
    <a:lvl1pPr algn="l" defTabSz="457200" rtl="0" eaLnBrk="0" fontAlgn="base" hangingPunct="0">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panose="020B0604020202020204" pitchFamily="34" charset="0"/>
      </a:defRPr>
    </a:lvl1pPr>
    <a:lvl2pPr marL="742950" indent="-285750" algn="l" defTabSz="457200" rtl="0" eaLnBrk="0" fontAlgn="base" hangingPunct="0">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panose="020B0604020202020204" pitchFamily="34" charset="0"/>
      </a:defRPr>
    </a:lvl2pPr>
    <a:lvl3pPr marL="1143000" indent="-228600" algn="l" defTabSz="457200" rtl="0" eaLnBrk="0" fontAlgn="base" hangingPunct="0">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panose="020B0604020202020204" pitchFamily="34" charset="0"/>
      </a:defRPr>
    </a:lvl3pPr>
    <a:lvl4pPr marL="1600200" indent="-228600" algn="l" defTabSz="457200" rtl="0" eaLnBrk="0" fontAlgn="base" hangingPunct="0">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panose="020B0604020202020204" pitchFamily="34" charset="0"/>
      </a:defRPr>
    </a:lvl4pPr>
    <a:lvl5pPr marL="2057400" indent="-228600" algn="l" defTabSz="457200" rtl="0" eaLnBrk="0" fontAlgn="base" hangingPunct="0">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00C15-8D41-942A-8142-2F58CA16679D}" v="19" dt="2024-09-02T10:04:35.731"/>
  </p1510:revLst>
</p1510:revInfo>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https://ctipub-my.sharepoint.com/personal/ioan_stefan_gabrian_stud_fils_upb_ro/Documents/Situation_FF-CP_GM2024.xlsx" TargetMode="External"/><Relationship Id="rId2" Type="http://schemas.microsoft.com/office/2011/relationships/chartColorStyle" Target="colors1.xml"/><Relationship Id="rId1" Type="http://schemas.microsoft.com/office/2011/relationships/chartStyle" Target="style1.xml"/></Relationships>
</file>

<file path=ppt/charts/_rels/chartEx1.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https://ctipub-my.sharepoint.com/personal/ioan_stefan_gabrian_stud_fils_upb_ro/Documents/Situation_FF-CP_GM2024.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oleObject" Target="https://ctipub-my.sharepoint.com/personal/ioan_stefan_gabrian_stud_fils_upb_ro/Documents/Situation_FF-CP_GM202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Missing FF in percentage per institution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ro-RO"/>
        </a:p>
      </c:txPr>
    </c:title>
    <c:autoTitleDeleted val="0"/>
    <c:plotArea>
      <c:layout/>
      <c:barChart>
        <c:barDir val="col"/>
        <c:grouping val="stacked"/>
        <c:varyColors val="0"/>
        <c:ser>
          <c:idx val="0"/>
          <c:order val="0"/>
          <c:tx>
            <c:strRef>
              <c:f>{"SYNOP"}</c:f>
              <c:strCache>
                <c:ptCount val="1"/>
                <c:pt idx="0">
                  <c:v>SYNOP</c:v>
                </c:pt>
              </c:strCache>
            </c:strRef>
          </c:tx>
          <c:spPr>
            <a:solidFill>
              <a:schemeClr val="accent1"/>
            </a:solidFill>
            <a:ln>
              <a:noFill/>
            </a:ln>
            <a:effectLst/>
          </c:spPr>
          <c:invertIfNegative val="0"/>
          <c:cat>
            <c:strRef>
              <c:f>'https://ctipub-my.sharepoint.com/personal/ioan_stefan_gabrian_stud_fils_upb_ro/Documents/[Situation_FF-CP_GM2024.xlsx]Foaie1'!B24:H24</c:f>
              <c:strCache>
                <c:ptCount val="7"/>
                <c:pt idx="0">
                  <c:v>DWD</c:v>
                </c:pt>
                <c:pt idx="1">
                  <c:v>MCH</c:v>
                </c:pt>
                <c:pt idx="2">
                  <c:v>ITAF MET</c:v>
                </c:pt>
                <c:pt idx="3">
                  <c:v>HNMS</c:v>
                </c:pt>
                <c:pt idx="4">
                  <c:v>IMGW</c:v>
                </c:pt>
                <c:pt idx="5">
                  <c:v>NMA</c:v>
                </c:pt>
                <c:pt idx="6">
                  <c:v>IMS</c:v>
                </c:pt>
              </c:strCache>
            </c:strRef>
          </c:cat>
          <c:val>
            <c:numRef>
              <c:f>'https://ctipub-my.sharepoint.com/personal/ioan_stefan_gabrian_stud_fils_upb_ro/Documents/[Situation_FF-CP_GM2024.xlsx]Foaie1'!$B$26:$H$26</c:f>
              <c:numCache>
                <c:formatCode>0.000</c:formatCode>
                <c:ptCount val="7"/>
                <c:pt idx="0">
                  <c:v>4.166666666666667</c:v>
                </c:pt>
                <c:pt idx="1">
                  <c:v>0.14799635701275046</c:v>
                </c:pt>
                <c:pt idx="2">
                  <c:v>3.4437613843351547</c:v>
                </c:pt>
                <c:pt idx="3">
                  <c:v>9.7449908925318756</c:v>
                </c:pt>
                <c:pt idx="4">
                  <c:v>5.4417122040072856</c:v>
                </c:pt>
                <c:pt idx="5">
                  <c:v>0.43260473588342441</c:v>
                </c:pt>
                <c:pt idx="6">
                  <c:v>7.5591985428050998</c:v>
                </c:pt>
              </c:numCache>
            </c:numRef>
          </c:val>
          <c:extLst>
            <c:ext xmlns:c16="http://schemas.microsoft.com/office/drawing/2014/chart" uri="{C3380CC4-5D6E-409C-BE32-E72D297353CC}">
              <c16:uniqueId val="{00000000-EC9B-4B96-8EC9-C0D56EE503D4}"/>
            </c:ext>
          </c:extLst>
        </c:ser>
        <c:ser>
          <c:idx val="1"/>
          <c:order val="1"/>
          <c:tx>
            <c:strRef>
              <c:f>{"TEMP"}</c:f>
              <c:strCache>
                <c:ptCount val="1"/>
                <c:pt idx="0">
                  <c:v>TEMP</c:v>
                </c:pt>
              </c:strCache>
            </c:strRef>
          </c:tx>
          <c:spPr>
            <a:solidFill>
              <a:schemeClr val="accent2"/>
            </a:solidFill>
            <a:ln>
              <a:noFill/>
            </a:ln>
            <a:effectLst/>
          </c:spPr>
          <c:invertIfNegative val="0"/>
          <c:cat>
            <c:strRef>
              <c:f>'https://ctipub-my.sharepoint.com/personal/ioan_stefan_gabrian_stud_fils_upb_ro/Documents/[Situation_FF-CP_GM2024.xlsx]Foaie1'!B24:H24</c:f>
              <c:strCache>
                <c:ptCount val="7"/>
                <c:pt idx="0">
                  <c:v>DWD</c:v>
                </c:pt>
                <c:pt idx="1">
                  <c:v>MCH</c:v>
                </c:pt>
                <c:pt idx="2">
                  <c:v>ITAF MET</c:v>
                </c:pt>
                <c:pt idx="3">
                  <c:v>HNMS</c:v>
                </c:pt>
                <c:pt idx="4">
                  <c:v>IMGW</c:v>
                </c:pt>
                <c:pt idx="5">
                  <c:v>NMA</c:v>
                </c:pt>
                <c:pt idx="6">
                  <c:v>IMS</c:v>
                </c:pt>
              </c:strCache>
            </c:strRef>
          </c:cat>
          <c:val>
            <c:numRef>
              <c:f>'https://ctipub-my.sharepoint.com/personal/ioan_stefan_gabrian_stud_fils_upb_ro/Documents/[Situation_FF-CP_GM2024.xlsx]Foaie1'!B47:H47</c:f>
              <c:numCache>
                <c:formatCode>0.000</c:formatCode>
                <c:ptCount val="7"/>
                <c:pt idx="0">
                  <c:v>2.1933819064966604</c:v>
                </c:pt>
                <c:pt idx="1">
                  <c:v>33.333333333333329</c:v>
                </c:pt>
                <c:pt idx="2">
                  <c:v>11.202185792349727</c:v>
                </c:pt>
                <c:pt idx="3">
                  <c:v>5.1229508196721305</c:v>
                </c:pt>
                <c:pt idx="4">
                  <c:v>3.7264723740133578</c:v>
                </c:pt>
                <c:pt idx="5">
                  <c:v>17.235883424408012</c:v>
                </c:pt>
                <c:pt idx="6">
                  <c:v>3.7795992714025499</c:v>
                </c:pt>
              </c:numCache>
            </c:numRef>
          </c:val>
          <c:extLst>
            <c:ext xmlns:c16="http://schemas.microsoft.com/office/drawing/2014/chart" uri="{C3380CC4-5D6E-409C-BE32-E72D297353CC}">
              <c16:uniqueId val="{00000001-EC9B-4B96-8EC9-C0D56EE503D4}"/>
            </c:ext>
          </c:extLst>
        </c:ser>
        <c:dLbls>
          <c:showLegendKey val="0"/>
          <c:showVal val="0"/>
          <c:showCatName val="0"/>
          <c:showSerName val="0"/>
          <c:showPercent val="0"/>
          <c:showBubbleSize val="0"/>
        </c:dLbls>
        <c:gapWidth val="219"/>
        <c:overlap val="100"/>
        <c:axId val="65725448"/>
        <c:axId val="65727496"/>
      </c:barChart>
      <c:catAx>
        <c:axId val="65725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o-RO"/>
          </a:p>
        </c:txPr>
        <c:crossAx val="65727496"/>
        <c:crosses val="autoZero"/>
        <c:auto val="1"/>
        <c:lblAlgn val="ctr"/>
        <c:lblOffset val="100"/>
        <c:noMultiLvlLbl val="0"/>
      </c:catAx>
      <c:valAx>
        <c:axId val="657274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ro-RO"/>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o-RO"/>
          </a:p>
        </c:txPr>
        <c:crossAx val="65725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o-RO"/>
        </a:p>
      </c:txPr>
    </c:legend>
    <c:plotVisOnly val="1"/>
    <c:dispBlanksAs val="gap"/>
    <c:showDLblsOverMax val="0"/>
  </c:chart>
  <c:spPr>
    <a:noFill/>
    <a:ln>
      <a:noFill/>
    </a:ln>
    <a:effectLst/>
  </c:spPr>
  <c:txPr>
    <a:bodyPr/>
    <a:lstStyle/>
    <a:p>
      <a:pPr>
        <a:defRPr/>
      </a:pPr>
      <a:endParaRPr lang="ro-RO"/>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 dir="row">'https://ctipub-my.sharepoint.com/personal/ioan_stefan_gabrian_stud_fils_upb_ro/Documents/[Situation_FF-CP_GM2024.xlsx]Foaie1'!B24:H24</cx:f>
        <cx:lvl ptCount="7">
          <cx:pt idx="0">DWD</cx:pt>
          <cx:pt idx="1">MCH</cx:pt>
          <cx:pt idx="2">ITAF MET</cx:pt>
          <cx:pt idx="3">HNMS</cx:pt>
          <cx:pt idx="4">IMGW</cx:pt>
          <cx:pt idx="5">NMA</cx:pt>
          <cx:pt idx="6">IMS</cx:pt>
        </cx:lvl>
      </cx:strDim>
      <cx:numDim type="size">
        <cx:f dir="row">'https://ctipub-my.sharepoint.com/personal/ioan_stefan_gabrian_stud_fils_upb_ro/Documents/[Situation_FF-CP_GM2024.xlsx]Foaie1'!$B$26:$H$26</cx:f>
        <cx:lvl ptCount="7" formatCode="0,000">
          <cx:pt idx="0">4.166666666666667</cx:pt>
          <cx:pt idx="1">0.14799635701275046</cx:pt>
          <cx:pt idx="2">3.4437613843351547</cx:pt>
          <cx:pt idx="3">9.7449908925318756</cx:pt>
          <cx:pt idx="4">5.4417122040072856</cx:pt>
          <cx:pt idx="5">0.43260473588342441</cx:pt>
          <cx:pt idx="6">7.5591985428050998</cx:pt>
        </cx:lvl>
      </cx:numDim>
    </cx:data>
  </cx:chartData>
  <cx:chart>
    <cx:title pos="t" align="ctr" overlay="0">
      <cx:tx>
        <cx:txData>
          <cx:v>Missing SYNOP FF per insttution</cx:v>
        </cx:txData>
      </cx:tx>
      <cx:txPr>
        <a:bodyPr vertOverflow="overflow" horzOverflow="overflow" wrap="square" lIns="0" tIns="0" rIns="0" bIns="0"/>
        <a:lstStyle/>
        <a:p>
          <a:pPr algn="ctr" rtl="0">
            <a:defRPr sz="1400" b="0" i="0">
              <a:solidFill>
                <a:srgbClr val="7F7F7F"/>
              </a:solidFill>
              <a:latin typeface="Calibri" panose="020F0502020204030204" pitchFamily="34" charset="0"/>
              <a:ea typeface="Calibri" panose="020F0502020204030204" pitchFamily="34" charset="0"/>
              <a:cs typeface="Calibri" panose="020F0502020204030204" pitchFamily="34" charset="0"/>
            </a:defRPr>
          </a:pPr>
          <a:r>
            <a:t>Missing SYNOP FF per insttution</a:t>
          </a:r>
        </a:p>
      </cx:txPr>
    </cx:title>
    <cx:plotArea>
      <cx:plotAreaRegion>
        <cx:series layoutId="treemap" uniqueId="{A65A859A-C7D8-4E74-9F2D-69A108CC90E9}">
          <cx:dataLabels pos="inEnd">
            <cx:txPr>
              <a:bodyPr vertOverflow="overflow" horzOverflow="overflow" wrap="square" lIns="0" tIns="0" rIns="0" bIns="0"/>
              <a:lstStyle/>
              <a:p>
                <a:pPr algn="ctr" rtl="0">
                  <a:defRPr sz="1200" b="0" i="0">
                    <a:solidFill>
                      <a:srgbClr val="000000"/>
                    </a:solidFill>
                    <a:latin typeface="Calibri" panose="020F0502020204030204" pitchFamily="34" charset="0"/>
                    <a:ea typeface="Calibri" panose="020F0502020204030204" pitchFamily="34" charset="0"/>
                    <a:cs typeface="Calibri" panose="020F0502020204030204" pitchFamily="34" charset="0"/>
                  </a:defRPr>
                </a:pPr>
                <a:endParaRPr/>
              </a:p>
            </cx:txPr>
            <cx:visibility seriesName="0" categoryName="1" value="0"/>
          </cx:dataLabels>
          <cx:dataId val="0"/>
          <cx:layoutPr>
            <cx:parentLabelLayout val="overlapping"/>
          </cx:layoutPr>
        </cx:series>
      </cx:plotAreaRegion>
    </cx:plotArea>
    <cx:legend pos="t" align="ctr" overlay="0">
      <cx:txPr>
        <a:bodyPr vertOverflow="overflow" horzOverflow="overflow" wrap="square" lIns="0" tIns="0" rIns="0" bIns="0"/>
        <a:lstStyle/>
        <a:p>
          <a:pPr algn="ctr" rtl="0">
            <a:defRPr sz="1200" b="0" i="0">
              <a:solidFill>
                <a:srgbClr val="000000"/>
              </a:solidFill>
              <a:latin typeface="Calibri" panose="020F0502020204030204" pitchFamily="34" charset="0"/>
              <a:ea typeface="Calibri" panose="020F0502020204030204" pitchFamily="34" charset="0"/>
              <a:cs typeface="Calibri" panose="020F0502020204030204" pitchFamily="34" charset="0"/>
            </a:defRPr>
          </a:pPr>
          <a:endParaRPr/>
        </a:p>
      </cx:txPr>
    </cx:legend>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 dir="row">'https://ctipub-my.sharepoint.com/personal/ioan_stefan_gabrian_stud_fils_upb_ro/Documents/[Situation_FF-CP_GM2024.xlsx]Foaie1'!B45:H45</cx:f>
        <cx:lvl ptCount="7">
          <cx:pt idx="0">DWD</cx:pt>
          <cx:pt idx="1">MCH</cx:pt>
          <cx:pt idx="2">ITAF MET</cx:pt>
          <cx:pt idx="3">HNMS</cx:pt>
          <cx:pt idx="4">IMGW</cx:pt>
          <cx:pt idx="5">NMA</cx:pt>
          <cx:pt idx="6">IMS</cx:pt>
        </cx:lvl>
      </cx:strDim>
      <cx:numDim type="size">
        <cx:f dir="row">'https://ctipub-my.sharepoint.com/personal/ioan_stefan_gabrian_stud_fils_upb_ro/Documents/[Situation_FF-CP_GM2024.xlsx]Foaie1'!$B$49:$H$49</cx:f>
        <cx:lvl ptCount="7" formatCode="0,000">
          <cx:pt idx="0">6.3600485731633274</cx:pt>
          <cx:pt idx="1">33.48132969034608</cx:pt>
          <cx:pt idx="2">14.645947176684881</cx:pt>
          <cx:pt idx="3">14.867941712204006</cx:pt>
          <cx:pt idx="4">9.168184578020643</cx:pt>
          <cx:pt idx="5">17.668488160291435</cx:pt>
          <cx:pt idx="6">11.33879781420765</cx:pt>
        </cx:lvl>
      </cx:numDim>
    </cx:data>
  </cx:chartData>
  <cx:chart>
    <cx:title pos="t" align="ctr" overlay="0">
      <cx:tx>
        <cx:txData>
          <cx:v>From total missing FF</cx:v>
        </cx:txData>
      </cx:tx>
      <cx:txPr>
        <a:bodyPr vertOverflow="overflow" horzOverflow="overflow" wrap="square" lIns="0" tIns="0" rIns="0" bIns="0"/>
        <a:lstStyle/>
        <a:p>
          <a:pPr algn="ctr" rtl="0">
            <a:defRPr sz="1400" b="0" i="0">
              <a:solidFill>
                <a:srgbClr val="7F7F7F"/>
              </a:solidFill>
              <a:latin typeface="Calibri" panose="020F0502020204030204" pitchFamily="34" charset="0"/>
              <a:ea typeface="Calibri" panose="020F0502020204030204" pitchFamily="34" charset="0"/>
              <a:cs typeface="Calibri" panose="020F0502020204030204" pitchFamily="34" charset="0"/>
            </a:defRPr>
          </a:pPr>
          <a:r>
            <a:t>From total missing FF</a:t>
          </a:r>
        </a:p>
      </cx:txPr>
    </cx:title>
    <cx:plotArea>
      <cx:plotAreaRegion>
        <cx:series layoutId="treemap" uniqueId="{7BA9B4B0-54B3-4141-9365-2D5EAC0FD0C2}">
          <cx:dataLabels pos="inEnd">
            <cx:txPr>
              <a:bodyPr vertOverflow="overflow" horzOverflow="overflow" wrap="square" lIns="0" tIns="0" rIns="0" bIns="0"/>
              <a:lstStyle/>
              <a:p>
                <a:pPr algn="ctr" rtl="0">
                  <a:defRPr sz="1200" b="0" i="0">
                    <a:solidFill>
                      <a:srgbClr val="000000"/>
                    </a:solidFill>
                    <a:latin typeface="Calibri" panose="020F0502020204030204" pitchFamily="34" charset="0"/>
                    <a:ea typeface="Calibri" panose="020F0502020204030204" pitchFamily="34" charset="0"/>
                    <a:cs typeface="Calibri" panose="020F0502020204030204" pitchFamily="34" charset="0"/>
                  </a:defRPr>
                </a:pPr>
                <a:endParaRPr/>
              </a:p>
            </cx:txPr>
            <cx:visibility seriesName="0" categoryName="1" value="0"/>
          </cx:dataLabels>
          <cx:dataId val="0"/>
          <cx:layoutPr>
            <cx:parentLabelLayout val="overlapping"/>
          </cx:layoutPr>
        </cx:series>
      </cx:plotAreaRegion>
    </cx:plotArea>
    <cx:legend pos="t" align="ctr" overlay="0">
      <cx:txPr>
        <a:bodyPr vertOverflow="overflow" horzOverflow="overflow" wrap="square" lIns="0" tIns="0" rIns="0" bIns="0"/>
        <a:lstStyle/>
        <a:p>
          <a:pPr algn="ctr" rtl="0">
            <a:defRPr sz="1200" b="0" i="0">
              <a:solidFill>
                <a:srgbClr val="000000"/>
              </a:solidFill>
              <a:latin typeface="Calibri" panose="020F0502020204030204" pitchFamily="34" charset="0"/>
              <a:ea typeface="Calibri" panose="020F0502020204030204" pitchFamily="34" charset="0"/>
              <a:cs typeface="Calibri" panose="020F0502020204030204" pitchFamily="34" charset="0"/>
            </a:defRPr>
          </a:pPr>
          <a:endParaRPr/>
        </a:p>
      </cx:txPr>
    </cx:legend>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5" name="AutoShape 1">
            <a:extLst>
              <a:ext uri="{FF2B5EF4-FFF2-40B4-BE49-F238E27FC236}">
                <a16:creationId xmlns:a16="http://schemas.microsoft.com/office/drawing/2014/main" id="{1BCE4DE5-7487-681D-F407-23F9FDA0332F}"/>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360" cap="flat">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46" name="AutoShape 2">
            <a:extLst>
              <a:ext uri="{FF2B5EF4-FFF2-40B4-BE49-F238E27FC236}">
                <a16:creationId xmlns:a16="http://schemas.microsoft.com/office/drawing/2014/main" id="{EC85765F-D92E-D663-6D73-6C39C0092198}"/>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47" name="AutoShape 3">
            <a:extLst>
              <a:ext uri="{FF2B5EF4-FFF2-40B4-BE49-F238E27FC236}">
                <a16:creationId xmlns:a16="http://schemas.microsoft.com/office/drawing/2014/main" id="{A932B03C-7750-6A48-E196-2B82F7456FFA}"/>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48" name="AutoShape 4">
            <a:extLst>
              <a:ext uri="{FF2B5EF4-FFF2-40B4-BE49-F238E27FC236}">
                <a16:creationId xmlns:a16="http://schemas.microsoft.com/office/drawing/2014/main" id="{2AD6B21D-DF83-A84F-0BAE-7F3177241712}"/>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49" name="AutoShape 5">
            <a:extLst>
              <a:ext uri="{FF2B5EF4-FFF2-40B4-BE49-F238E27FC236}">
                <a16:creationId xmlns:a16="http://schemas.microsoft.com/office/drawing/2014/main" id="{85DB80AB-C292-BC34-7737-7787E7DFD566}"/>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50" name="AutoShape 6">
            <a:extLst>
              <a:ext uri="{FF2B5EF4-FFF2-40B4-BE49-F238E27FC236}">
                <a16:creationId xmlns:a16="http://schemas.microsoft.com/office/drawing/2014/main" id="{D6808656-5451-796C-24B9-DAB9A186FF72}"/>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51" name="AutoShape 7">
            <a:extLst>
              <a:ext uri="{FF2B5EF4-FFF2-40B4-BE49-F238E27FC236}">
                <a16:creationId xmlns:a16="http://schemas.microsoft.com/office/drawing/2014/main" id="{DAD6D962-8712-879A-C0E2-DB9550460600}"/>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52" name="AutoShape 8">
            <a:extLst>
              <a:ext uri="{FF2B5EF4-FFF2-40B4-BE49-F238E27FC236}">
                <a16:creationId xmlns:a16="http://schemas.microsoft.com/office/drawing/2014/main" id="{23E9DF80-61AF-496B-46D8-BCC11B53C349}"/>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53" name="AutoShape 9">
            <a:extLst>
              <a:ext uri="{FF2B5EF4-FFF2-40B4-BE49-F238E27FC236}">
                <a16:creationId xmlns:a16="http://schemas.microsoft.com/office/drawing/2014/main" id="{728AA092-7AFB-AFB3-69B2-AC2F1C6517F4}"/>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54" name="AutoShape 10">
            <a:extLst>
              <a:ext uri="{FF2B5EF4-FFF2-40B4-BE49-F238E27FC236}">
                <a16:creationId xmlns:a16="http://schemas.microsoft.com/office/drawing/2014/main" id="{0047FE8B-F7AE-27C9-56DB-E5405A12AE7C}"/>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55" name="AutoShape 11">
            <a:extLst>
              <a:ext uri="{FF2B5EF4-FFF2-40B4-BE49-F238E27FC236}">
                <a16:creationId xmlns:a16="http://schemas.microsoft.com/office/drawing/2014/main" id="{99F3B362-245E-F29F-7785-60CE3B8BFBD3}"/>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56" name="AutoShape 12">
            <a:extLst>
              <a:ext uri="{FF2B5EF4-FFF2-40B4-BE49-F238E27FC236}">
                <a16:creationId xmlns:a16="http://schemas.microsoft.com/office/drawing/2014/main" id="{FB065F5B-E46A-6AA7-E197-3BF2D4759FB1}"/>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57" name="AutoShape 13">
            <a:extLst>
              <a:ext uri="{FF2B5EF4-FFF2-40B4-BE49-F238E27FC236}">
                <a16:creationId xmlns:a16="http://schemas.microsoft.com/office/drawing/2014/main" id="{8EFD165C-FA55-CF40-35C7-3A25A4A1DD9A}"/>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58" name="AutoShape 14">
            <a:extLst>
              <a:ext uri="{FF2B5EF4-FFF2-40B4-BE49-F238E27FC236}">
                <a16:creationId xmlns:a16="http://schemas.microsoft.com/office/drawing/2014/main" id="{7A0D9B8D-A417-FC72-8477-D027C0B37B56}"/>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59" name="AutoShape 15">
            <a:extLst>
              <a:ext uri="{FF2B5EF4-FFF2-40B4-BE49-F238E27FC236}">
                <a16:creationId xmlns:a16="http://schemas.microsoft.com/office/drawing/2014/main" id="{67868ACF-0DBB-824B-423D-9E91E9E699A5}"/>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60" name="AutoShape 16">
            <a:extLst>
              <a:ext uri="{FF2B5EF4-FFF2-40B4-BE49-F238E27FC236}">
                <a16:creationId xmlns:a16="http://schemas.microsoft.com/office/drawing/2014/main" id="{2CB746CA-23A2-3E8C-5F1A-AB2A7EEF02B5}"/>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61" name="AutoShape 17">
            <a:extLst>
              <a:ext uri="{FF2B5EF4-FFF2-40B4-BE49-F238E27FC236}">
                <a16:creationId xmlns:a16="http://schemas.microsoft.com/office/drawing/2014/main" id="{729C12B5-D6C5-C555-B04E-D5F8A819F782}"/>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62" name="AutoShape 18">
            <a:extLst>
              <a:ext uri="{FF2B5EF4-FFF2-40B4-BE49-F238E27FC236}">
                <a16:creationId xmlns:a16="http://schemas.microsoft.com/office/drawing/2014/main" id="{2B8011DF-B432-44CC-8612-572F3751CE82}"/>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63" name="AutoShape 19">
            <a:extLst>
              <a:ext uri="{FF2B5EF4-FFF2-40B4-BE49-F238E27FC236}">
                <a16:creationId xmlns:a16="http://schemas.microsoft.com/office/drawing/2014/main" id="{F5903B7C-B576-BE88-1BF0-A45F82EEC93C}"/>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64" name="AutoShape 20">
            <a:extLst>
              <a:ext uri="{FF2B5EF4-FFF2-40B4-BE49-F238E27FC236}">
                <a16:creationId xmlns:a16="http://schemas.microsoft.com/office/drawing/2014/main" id="{31E58A5C-5C7F-3B7E-A28C-975FB5F1AB03}"/>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65" name="AutoShape 21">
            <a:extLst>
              <a:ext uri="{FF2B5EF4-FFF2-40B4-BE49-F238E27FC236}">
                <a16:creationId xmlns:a16="http://schemas.microsoft.com/office/drawing/2014/main" id="{14D1007F-67E0-95E3-44A1-7058A71D3590}"/>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66" name="AutoShape 22">
            <a:extLst>
              <a:ext uri="{FF2B5EF4-FFF2-40B4-BE49-F238E27FC236}">
                <a16:creationId xmlns:a16="http://schemas.microsoft.com/office/drawing/2014/main" id="{7C424685-A2C9-0D26-E22A-24A2D029D1BD}"/>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67" name="AutoShape 23">
            <a:extLst>
              <a:ext uri="{FF2B5EF4-FFF2-40B4-BE49-F238E27FC236}">
                <a16:creationId xmlns:a16="http://schemas.microsoft.com/office/drawing/2014/main" id="{61DD38BE-7A19-D895-5B38-FB60503FBD82}"/>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68" name="AutoShape 24">
            <a:extLst>
              <a:ext uri="{FF2B5EF4-FFF2-40B4-BE49-F238E27FC236}">
                <a16:creationId xmlns:a16="http://schemas.microsoft.com/office/drawing/2014/main" id="{3467DA54-2B27-A5B8-B78C-559E27D61467}"/>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69" name="AutoShape 25">
            <a:extLst>
              <a:ext uri="{FF2B5EF4-FFF2-40B4-BE49-F238E27FC236}">
                <a16:creationId xmlns:a16="http://schemas.microsoft.com/office/drawing/2014/main" id="{9B98C15A-6C92-1EAB-FD93-32B94A20AD50}"/>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70" name="AutoShape 26">
            <a:extLst>
              <a:ext uri="{FF2B5EF4-FFF2-40B4-BE49-F238E27FC236}">
                <a16:creationId xmlns:a16="http://schemas.microsoft.com/office/drawing/2014/main" id="{C6A5283E-754B-8649-FA1A-4BF8AEF06755}"/>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71" name="AutoShape 27">
            <a:extLst>
              <a:ext uri="{FF2B5EF4-FFF2-40B4-BE49-F238E27FC236}">
                <a16:creationId xmlns:a16="http://schemas.microsoft.com/office/drawing/2014/main" id="{7A7D8CDB-865E-6F64-F477-E98714AFBEC2}"/>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72" name="AutoShape 28">
            <a:extLst>
              <a:ext uri="{FF2B5EF4-FFF2-40B4-BE49-F238E27FC236}">
                <a16:creationId xmlns:a16="http://schemas.microsoft.com/office/drawing/2014/main" id="{B67B7EF1-D7DD-6570-413D-312437C99E40}"/>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73" name="AutoShape 29">
            <a:extLst>
              <a:ext uri="{FF2B5EF4-FFF2-40B4-BE49-F238E27FC236}">
                <a16:creationId xmlns:a16="http://schemas.microsoft.com/office/drawing/2014/main" id="{24CE4B03-F63A-6C4A-7752-D20C1B894046}"/>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74" name="AutoShape 30">
            <a:extLst>
              <a:ext uri="{FF2B5EF4-FFF2-40B4-BE49-F238E27FC236}">
                <a16:creationId xmlns:a16="http://schemas.microsoft.com/office/drawing/2014/main" id="{62752D39-74A8-2432-8C59-D98555B3890C}"/>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75" name="AutoShape 31">
            <a:extLst>
              <a:ext uri="{FF2B5EF4-FFF2-40B4-BE49-F238E27FC236}">
                <a16:creationId xmlns:a16="http://schemas.microsoft.com/office/drawing/2014/main" id="{442278E7-765D-85A4-369B-6DF2E336E605}"/>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76" name="AutoShape 32">
            <a:extLst>
              <a:ext uri="{FF2B5EF4-FFF2-40B4-BE49-F238E27FC236}">
                <a16:creationId xmlns:a16="http://schemas.microsoft.com/office/drawing/2014/main" id="{F6EF02FF-71C2-A4F7-9A3C-354E2CAB9C2E}"/>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77" name="AutoShape 33">
            <a:extLst>
              <a:ext uri="{FF2B5EF4-FFF2-40B4-BE49-F238E27FC236}">
                <a16:creationId xmlns:a16="http://schemas.microsoft.com/office/drawing/2014/main" id="{911BCBDA-9AD8-437D-B76F-698F7C4D1BB7}"/>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78" name="AutoShape 34">
            <a:extLst>
              <a:ext uri="{FF2B5EF4-FFF2-40B4-BE49-F238E27FC236}">
                <a16:creationId xmlns:a16="http://schemas.microsoft.com/office/drawing/2014/main" id="{2EFACAE9-5C0E-E44D-F1E6-00006456D0B0}"/>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79" name="AutoShape 35">
            <a:extLst>
              <a:ext uri="{FF2B5EF4-FFF2-40B4-BE49-F238E27FC236}">
                <a16:creationId xmlns:a16="http://schemas.microsoft.com/office/drawing/2014/main" id="{BC1771BF-841D-9EE9-B4DD-489810F6733E}"/>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80" name="AutoShape 36">
            <a:extLst>
              <a:ext uri="{FF2B5EF4-FFF2-40B4-BE49-F238E27FC236}">
                <a16:creationId xmlns:a16="http://schemas.microsoft.com/office/drawing/2014/main" id="{9FB85B7B-78D9-88B8-2F45-375EE1441012}"/>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81" name="AutoShape 37">
            <a:extLst>
              <a:ext uri="{FF2B5EF4-FFF2-40B4-BE49-F238E27FC236}">
                <a16:creationId xmlns:a16="http://schemas.microsoft.com/office/drawing/2014/main" id="{B32454E4-99FA-A54D-EC33-A1BDD83AABB3}"/>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82" name="AutoShape 38">
            <a:extLst>
              <a:ext uri="{FF2B5EF4-FFF2-40B4-BE49-F238E27FC236}">
                <a16:creationId xmlns:a16="http://schemas.microsoft.com/office/drawing/2014/main" id="{2D69D466-0367-5EE9-7389-FB41EEA889BF}"/>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83" name="AutoShape 39">
            <a:extLst>
              <a:ext uri="{FF2B5EF4-FFF2-40B4-BE49-F238E27FC236}">
                <a16:creationId xmlns:a16="http://schemas.microsoft.com/office/drawing/2014/main" id="{5F40BD26-E3C0-7F40-9EC5-9028E492537D}"/>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84" name="AutoShape 40">
            <a:extLst>
              <a:ext uri="{FF2B5EF4-FFF2-40B4-BE49-F238E27FC236}">
                <a16:creationId xmlns:a16="http://schemas.microsoft.com/office/drawing/2014/main" id="{75FEE0C5-470D-1E6C-1DC9-A44F2595E84D}"/>
              </a:ext>
            </a:extLst>
          </p:cNvPr>
          <p:cNvSpPr>
            <a:spLocks noChangeArrowheads="1"/>
          </p:cNvSpPr>
          <p:nvPr/>
        </p:nvSpPr>
        <p:spPr bwMode="auto">
          <a:xfrm>
            <a:off x="0" y="0"/>
            <a:ext cx="7772400" cy="10058400"/>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85" name="Rectangle 41">
            <a:extLst>
              <a:ext uri="{FF2B5EF4-FFF2-40B4-BE49-F238E27FC236}">
                <a16:creationId xmlns:a16="http://schemas.microsoft.com/office/drawing/2014/main" id="{BED0F7BC-2F6E-95CA-9FC2-F3B1EDD0D8BB}"/>
              </a:ext>
            </a:extLst>
          </p:cNvPr>
          <p:cNvSpPr>
            <a:spLocks noGrp="1" noRot="1" noChangeAspect="1" noChangeArrowheads="1"/>
          </p:cNvSpPr>
          <p:nvPr>
            <p:ph type="sldImg"/>
          </p:nvPr>
        </p:nvSpPr>
        <p:spPr bwMode="auto">
          <a:xfrm>
            <a:off x="1373188" y="763588"/>
            <a:ext cx="4960937" cy="3706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6186" name="Rectangle 42">
            <a:extLst>
              <a:ext uri="{FF2B5EF4-FFF2-40B4-BE49-F238E27FC236}">
                <a16:creationId xmlns:a16="http://schemas.microsoft.com/office/drawing/2014/main" id="{F85C279D-BA27-1B45-C9C8-A30BB38745E1}"/>
              </a:ext>
            </a:extLst>
          </p:cNvPr>
          <p:cNvSpPr>
            <a:spLocks noGrp="1" noChangeArrowheads="1"/>
          </p:cNvSpPr>
          <p:nvPr>
            <p:ph type="body"/>
          </p:nvPr>
        </p:nvSpPr>
        <p:spPr bwMode="auto">
          <a:xfrm>
            <a:off x="777875" y="4776788"/>
            <a:ext cx="6153150" cy="446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ro-RO" altLang="ro-RO"/>
          </a:p>
        </p:txBody>
      </p:sp>
      <p:sp>
        <p:nvSpPr>
          <p:cNvPr id="6187" name="Text Box 43">
            <a:extLst>
              <a:ext uri="{FF2B5EF4-FFF2-40B4-BE49-F238E27FC236}">
                <a16:creationId xmlns:a16="http://schemas.microsoft.com/office/drawing/2014/main" id="{9FCD0587-CB1E-3A16-722E-97F1948427CC}"/>
              </a:ext>
            </a:extLst>
          </p:cNvPr>
          <p:cNvSpPr txBox="1">
            <a:spLocks noChangeArrowheads="1"/>
          </p:cNvSpPr>
          <p:nvPr/>
        </p:nvSpPr>
        <p:spPr bwMode="auto">
          <a:xfrm>
            <a:off x="0" y="0"/>
            <a:ext cx="3359150"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88" name="Text Box 44">
            <a:extLst>
              <a:ext uri="{FF2B5EF4-FFF2-40B4-BE49-F238E27FC236}">
                <a16:creationId xmlns:a16="http://schemas.microsoft.com/office/drawing/2014/main" id="{580A1F16-460E-8991-4615-3951F9C9ED0E}"/>
              </a:ext>
            </a:extLst>
          </p:cNvPr>
          <p:cNvSpPr txBox="1">
            <a:spLocks noChangeArrowheads="1"/>
          </p:cNvSpPr>
          <p:nvPr/>
        </p:nvSpPr>
        <p:spPr bwMode="auto">
          <a:xfrm>
            <a:off x="4398963" y="0"/>
            <a:ext cx="3359150"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89" name="Text Box 45">
            <a:extLst>
              <a:ext uri="{FF2B5EF4-FFF2-40B4-BE49-F238E27FC236}">
                <a16:creationId xmlns:a16="http://schemas.microsoft.com/office/drawing/2014/main" id="{1384F88A-516E-8977-D728-BDA10E711E67}"/>
              </a:ext>
            </a:extLst>
          </p:cNvPr>
          <p:cNvSpPr txBox="1">
            <a:spLocks noChangeArrowheads="1"/>
          </p:cNvSpPr>
          <p:nvPr/>
        </p:nvSpPr>
        <p:spPr bwMode="auto">
          <a:xfrm>
            <a:off x="0" y="9555163"/>
            <a:ext cx="3359150"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6190" name="Rectangle 46">
            <a:extLst>
              <a:ext uri="{FF2B5EF4-FFF2-40B4-BE49-F238E27FC236}">
                <a16:creationId xmlns:a16="http://schemas.microsoft.com/office/drawing/2014/main" id="{D8939420-4C4D-47A2-E8DF-AAB118D04C65}"/>
              </a:ext>
            </a:extLst>
          </p:cNvPr>
          <p:cNvSpPr>
            <a:spLocks noGrp="1" noChangeArrowheads="1"/>
          </p:cNvSpPr>
          <p:nvPr>
            <p:ph type="sldNum"/>
          </p:nvPr>
        </p:nvSpPr>
        <p:spPr bwMode="auto">
          <a:xfrm>
            <a:off x="4398963" y="9555163"/>
            <a:ext cx="3308350" cy="438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eaLnBrk="1" hangingPunct="1">
              <a:lnSpc>
                <a:spcPct val="93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sz="1400">
                <a:solidFill>
                  <a:srgbClr val="000000"/>
                </a:solidFill>
                <a:latin typeface="Times New Roman" panose="02020603050405020304" pitchFamily="18" charset="0"/>
                <a:cs typeface="DejaVu Sans" charset="0"/>
              </a:defRPr>
            </a:lvl1pPr>
          </a:lstStyle>
          <a:p>
            <a:fld id="{26C57C83-BBCE-4FBF-A072-3AB6E04D7B40}" type="slidenum">
              <a:rPr lang="en-US" altLang="ro-RO"/>
              <a:pPr/>
              <a:t>‹#›</a:t>
            </a:fld>
            <a:endParaRPr lang="en-US" altLang="ro-RO"/>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46">
            <a:extLst>
              <a:ext uri="{FF2B5EF4-FFF2-40B4-BE49-F238E27FC236}">
                <a16:creationId xmlns:a16="http://schemas.microsoft.com/office/drawing/2014/main" id="{F5BD9E90-09A1-6140-236F-6C09B8AAD99B}"/>
              </a:ext>
            </a:extLst>
          </p:cNvPr>
          <p:cNvSpPr>
            <a:spLocks noGrp="1" noChangeArrowheads="1"/>
          </p:cNvSpPr>
          <p:nvPr>
            <p:ph type="sldNum"/>
          </p:nvPr>
        </p:nvSpPr>
        <p:spPr>
          <a:ln/>
        </p:spPr>
        <p:txBody>
          <a:bodyPr/>
          <a:lstStyle/>
          <a:p>
            <a:fld id="{A183B3FE-F104-435A-A3DA-C1D6D42B99A0}" type="slidenum">
              <a:rPr lang="en-US" altLang="ro-RO"/>
              <a:pPr/>
              <a:t>1</a:t>
            </a:fld>
            <a:endParaRPr lang="en-US" altLang="ro-RO"/>
          </a:p>
        </p:txBody>
      </p:sp>
      <p:sp>
        <p:nvSpPr>
          <p:cNvPr id="12289" name="Text Box 1">
            <a:extLst>
              <a:ext uri="{FF2B5EF4-FFF2-40B4-BE49-F238E27FC236}">
                <a16:creationId xmlns:a16="http://schemas.microsoft.com/office/drawing/2014/main" id="{3A2C56DF-E231-9C53-E577-C1F936C77C9F}"/>
              </a:ext>
            </a:extLst>
          </p:cNvPr>
          <p:cNvSpPr txBox="1">
            <a:spLocks noChangeArrowheads="1"/>
          </p:cNvSpPr>
          <p:nvPr/>
        </p:nvSpPr>
        <p:spPr bwMode="auto">
          <a:xfrm>
            <a:off x="4398963" y="9555163"/>
            <a:ext cx="3359150"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9pPr>
          </a:lstStyle>
          <a:p>
            <a:pPr algn="r" eaLnBrk="1" hangingPunct="1">
              <a:lnSpc>
                <a:spcPct val="93000"/>
              </a:lnSpc>
              <a:buClrTx/>
              <a:buFontTx/>
              <a:buNone/>
            </a:pPr>
            <a:fld id="{8DA8724C-D0E8-4562-A8C9-7478786EC340}" type="slidenum">
              <a:rPr lang="en-US" altLang="ro-RO" sz="1400">
                <a:solidFill>
                  <a:srgbClr val="000000"/>
                </a:solidFill>
                <a:latin typeface="Times New Roman" panose="02020603050405020304" pitchFamily="18" charset="0"/>
              </a:rPr>
              <a:pPr algn="r" eaLnBrk="1" hangingPunct="1">
                <a:lnSpc>
                  <a:spcPct val="93000"/>
                </a:lnSpc>
                <a:buClrTx/>
                <a:buFontTx/>
                <a:buNone/>
              </a:pPr>
              <a:t>1</a:t>
            </a:fld>
            <a:endParaRPr lang="en-US" altLang="ro-RO" sz="1400">
              <a:solidFill>
                <a:srgbClr val="000000"/>
              </a:solidFill>
              <a:latin typeface="Times New Roman" panose="02020603050405020304" pitchFamily="18" charset="0"/>
            </a:endParaRPr>
          </a:p>
        </p:txBody>
      </p:sp>
      <p:sp>
        <p:nvSpPr>
          <p:cNvPr id="12290" name="Rectangle 2">
            <a:extLst>
              <a:ext uri="{FF2B5EF4-FFF2-40B4-BE49-F238E27FC236}">
                <a16:creationId xmlns:a16="http://schemas.microsoft.com/office/drawing/2014/main" id="{82287A51-D166-CD40-E509-E2B31841254D}"/>
              </a:ext>
            </a:extLst>
          </p:cNvPr>
          <p:cNvSpPr txBox="1">
            <a:spLocks noGrp="1" noRot="1" noChangeAspect="1" noChangeArrowheads="1"/>
          </p:cNvSpPr>
          <p:nvPr>
            <p:ph type="sldImg"/>
          </p:nvPr>
        </p:nvSpPr>
        <p:spPr bwMode="auto">
          <a:xfrm>
            <a:off x="1373188" y="763588"/>
            <a:ext cx="5019675" cy="37655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291" name="Text Box 3">
            <a:extLst>
              <a:ext uri="{FF2B5EF4-FFF2-40B4-BE49-F238E27FC236}">
                <a16:creationId xmlns:a16="http://schemas.microsoft.com/office/drawing/2014/main" id="{640214FA-BF8E-7955-B6A2-EC0E39CC93C8}"/>
              </a:ext>
            </a:extLst>
          </p:cNvPr>
          <p:cNvSpPr txBox="1">
            <a:spLocks noChangeArrowheads="1"/>
          </p:cNvSpPr>
          <p:nvPr/>
        </p:nvSpPr>
        <p:spPr bwMode="auto">
          <a:xfrm>
            <a:off x="777875" y="4776788"/>
            <a:ext cx="6211888" cy="4519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46">
            <a:extLst>
              <a:ext uri="{FF2B5EF4-FFF2-40B4-BE49-F238E27FC236}">
                <a16:creationId xmlns:a16="http://schemas.microsoft.com/office/drawing/2014/main" id="{F5BD9E90-09A1-6140-236F-6C09B8AAD99B}"/>
              </a:ext>
            </a:extLst>
          </p:cNvPr>
          <p:cNvSpPr>
            <a:spLocks noGrp="1" noChangeArrowheads="1"/>
          </p:cNvSpPr>
          <p:nvPr>
            <p:ph type="sldNum"/>
          </p:nvPr>
        </p:nvSpPr>
        <p:spPr>
          <a:ln/>
        </p:spPr>
        <p:txBody>
          <a:bodyPr/>
          <a:lstStyle/>
          <a:p>
            <a:fld id="{A183B3FE-F104-435A-A3DA-C1D6D42B99A0}" type="slidenum">
              <a:rPr lang="en-US" altLang="ro-RO"/>
              <a:pPr/>
              <a:t>2</a:t>
            </a:fld>
            <a:endParaRPr lang="en-US" altLang="ro-RO"/>
          </a:p>
        </p:txBody>
      </p:sp>
      <p:sp>
        <p:nvSpPr>
          <p:cNvPr id="12289" name="Text Box 1">
            <a:extLst>
              <a:ext uri="{FF2B5EF4-FFF2-40B4-BE49-F238E27FC236}">
                <a16:creationId xmlns:a16="http://schemas.microsoft.com/office/drawing/2014/main" id="{3A2C56DF-E231-9C53-E577-C1F936C77C9F}"/>
              </a:ext>
            </a:extLst>
          </p:cNvPr>
          <p:cNvSpPr txBox="1">
            <a:spLocks noChangeArrowheads="1"/>
          </p:cNvSpPr>
          <p:nvPr/>
        </p:nvSpPr>
        <p:spPr bwMode="auto">
          <a:xfrm>
            <a:off x="4398963" y="9555163"/>
            <a:ext cx="3359150"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9pPr>
          </a:lstStyle>
          <a:p>
            <a:pPr algn="r" eaLnBrk="1" hangingPunct="1">
              <a:lnSpc>
                <a:spcPct val="93000"/>
              </a:lnSpc>
              <a:buClrTx/>
              <a:buFontTx/>
              <a:buNone/>
            </a:pPr>
            <a:fld id="{8DA8724C-D0E8-4562-A8C9-7478786EC340}" type="slidenum">
              <a:rPr lang="en-US" altLang="ro-RO" sz="1400">
                <a:solidFill>
                  <a:srgbClr val="000000"/>
                </a:solidFill>
                <a:latin typeface="Times New Roman" panose="02020603050405020304" pitchFamily="18" charset="0"/>
              </a:rPr>
              <a:pPr algn="r" eaLnBrk="1" hangingPunct="1">
                <a:lnSpc>
                  <a:spcPct val="93000"/>
                </a:lnSpc>
                <a:buClrTx/>
                <a:buFontTx/>
                <a:buNone/>
              </a:pPr>
              <a:t>2</a:t>
            </a:fld>
            <a:endParaRPr lang="en-US" altLang="ro-RO" sz="1400">
              <a:solidFill>
                <a:srgbClr val="000000"/>
              </a:solidFill>
              <a:latin typeface="Times New Roman" panose="02020603050405020304" pitchFamily="18" charset="0"/>
            </a:endParaRPr>
          </a:p>
        </p:txBody>
      </p:sp>
      <p:sp>
        <p:nvSpPr>
          <p:cNvPr id="12290" name="Rectangle 2">
            <a:extLst>
              <a:ext uri="{FF2B5EF4-FFF2-40B4-BE49-F238E27FC236}">
                <a16:creationId xmlns:a16="http://schemas.microsoft.com/office/drawing/2014/main" id="{82287A51-D166-CD40-E509-E2B31841254D}"/>
              </a:ext>
            </a:extLst>
          </p:cNvPr>
          <p:cNvSpPr txBox="1">
            <a:spLocks noGrp="1" noRot="1" noChangeAspect="1" noChangeArrowheads="1"/>
          </p:cNvSpPr>
          <p:nvPr>
            <p:ph type="sldImg"/>
          </p:nvPr>
        </p:nvSpPr>
        <p:spPr bwMode="auto">
          <a:xfrm>
            <a:off x="1373188" y="763588"/>
            <a:ext cx="5019675" cy="37655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291" name="Text Box 3">
            <a:extLst>
              <a:ext uri="{FF2B5EF4-FFF2-40B4-BE49-F238E27FC236}">
                <a16:creationId xmlns:a16="http://schemas.microsoft.com/office/drawing/2014/main" id="{640214FA-BF8E-7955-B6A2-EC0E39CC93C8}"/>
              </a:ext>
            </a:extLst>
          </p:cNvPr>
          <p:cNvSpPr txBox="1">
            <a:spLocks noChangeArrowheads="1"/>
          </p:cNvSpPr>
          <p:nvPr/>
        </p:nvSpPr>
        <p:spPr bwMode="auto">
          <a:xfrm>
            <a:off x="777875" y="4776788"/>
            <a:ext cx="6211888" cy="4519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Tree>
    <p:extLst>
      <p:ext uri="{BB962C8B-B14F-4D97-AF65-F5344CB8AC3E}">
        <p14:creationId xmlns:p14="http://schemas.microsoft.com/office/powerpoint/2010/main" val="1284692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46">
            <a:extLst>
              <a:ext uri="{FF2B5EF4-FFF2-40B4-BE49-F238E27FC236}">
                <a16:creationId xmlns:a16="http://schemas.microsoft.com/office/drawing/2014/main" id="{0323065B-C386-FB7C-41E7-8FD5F3C4E949}"/>
              </a:ext>
            </a:extLst>
          </p:cNvPr>
          <p:cNvSpPr>
            <a:spLocks noGrp="1" noChangeArrowheads="1"/>
          </p:cNvSpPr>
          <p:nvPr>
            <p:ph type="sldNum"/>
          </p:nvPr>
        </p:nvSpPr>
        <p:spPr>
          <a:ln/>
        </p:spPr>
        <p:txBody>
          <a:bodyPr/>
          <a:lstStyle/>
          <a:p>
            <a:fld id="{56F703F5-75EC-42F0-BEA3-5DFAA46E103C}" type="slidenum">
              <a:rPr lang="en-US" altLang="ro-RO"/>
              <a:pPr/>
              <a:t>2</a:t>
            </a:fld>
            <a:endParaRPr lang="en-US" altLang="ro-RO"/>
          </a:p>
        </p:txBody>
      </p:sp>
      <p:sp>
        <p:nvSpPr>
          <p:cNvPr id="13313" name="Text Box 1">
            <a:extLst>
              <a:ext uri="{FF2B5EF4-FFF2-40B4-BE49-F238E27FC236}">
                <a16:creationId xmlns:a16="http://schemas.microsoft.com/office/drawing/2014/main" id="{6AF70793-8334-1777-7D95-C4F733B046CC}"/>
              </a:ext>
            </a:extLst>
          </p:cNvPr>
          <p:cNvSpPr txBox="1">
            <a:spLocks noChangeArrowheads="1"/>
          </p:cNvSpPr>
          <p:nvPr/>
        </p:nvSpPr>
        <p:spPr bwMode="auto">
          <a:xfrm>
            <a:off x="4398963" y="9555163"/>
            <a:ext cx="3359150"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9pPr>
          </a:lstStyle>
          <a:p>
            <a:pPr algn="r" eaLnBrk="1" hangingPunct="1">
              <a:lnSpc>
                <a:spcPct val="93000"/>
              </a:lnSpc>
              <a:buClrTx/>
              <a:buFontTx/>
              <a:buNone/>
            </a:pPr>
            <a:fld id="{3F052E1A-D6AB-420C-B712-E27772C8DBB4}" type="slidenum">
              <a:rPr lang="en-US" altLang="ro-RO" sz="1400">
                <a:solidFill>
                  <a:srgbClr val="000000"/>
                </a:solidFill>
                <a:latin typeface="Times New Roman" panose="02020603050405020304" pitchFamily="18" charset="0"/>
              </a:rPr>
              <a:pPr algn="r" eaLnBrk="1" hangingPunct="1">
                <a:lnSpc>
                  <a:spcPct val="93000"/>
                </a:lnSpc>
                <a:buClrTx/>
                <a:buFontTx/>
                <a:buNone/>
              </a:pPr>
              <a:t>2</a:t>
            </a:fld>
            <a:endParaRPr lang="en-US" altLang="ro-RO" sz="1400">
              <a:solidFill>
                <a:srgbClr val="000000"/>
              </a:solidFill>
              <a:latin typeface="Times New Roman" panose="02020603050405020304" pitchFamily="18" charset="0"/>
            </a:endParaRPr>
          </a:p>
        </p:txBody>
      </p:sp>
      <p:sp>
        <p:nvSpPr>
          <p:cNvPr id="13314" name="Rectangle 2">
            <a:extLst>
              <a:ext uri="{FF2B5EF4-FFF2-40B4-BE49-F238E27FC236}">
                <a16:creationId xmlns:a16="http://schemas.microsoft.com/office/drawing/2014/main" id="{AC40840E-7DBF-8C7B-DDEB-37A7D48D348F}"/>
              </a:ext>
            </a:extLst>
          </p:cNvPr>
          <p:cNvSpPr txBox="1">
            <a:spLocks noGrp="1" noRot="1" noChangeAspect="1" noChangeArrowheads="1"/>
          </p:cNvSpPr>
          <p:nvPr>
            <p:ph type="sldImg"/>
          </p:nvPr>
        </p:nvSpPr>
        <p:spPr bwMode="auto">
          <a:xfrm>
            <a:off x="1373188" y="763588"/>
            <a:ext cx="5019675" cy="37655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5" name="Text Box 3">
            <a:extLst>
              <a:ext uri="{FF2B5EF4-FFF2-40B4-BE49-F238E27FC236}">
                <a16:creationId xmlns:a16="http://schemas.microsoft.com/office/drawing/2014/main" id="{B8C42E68-6F00-07C8-D54F-CC516284639C}"/>
              </a:ext>
            </a:extLst>
          </p:cNvPr>
          <p:cNvSpPr txBox="1">
            <a:spLocks noChangeArrowheads="1"/>
          </p:cNvSpPr>
          <p:nvPr/>
        </p:nvSpPr>
        <p:spPr bwMode="auto">
          <a:xfrm>
            <a:off x="777875" y="4776788"/>
            <a:ext cx="6211888" cy="4519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46">
            <a:extLst>
              <a:ext uri="{FF2B5EF4-FFF2-40B4-BE49-F238E27FC236}">
                <a16:creationId xmlns:a16="http://schemas.microsoft.com/office/drawing/2014/main" id="{76B71239-507A-2A60-77BA-B968B1EC0874}"/>
              </a:ext>
            </a:extLst>
          </p:cNvPr>
          <p:cNvSpPr>
            <a:spLocks noGrp="1" noChangeArrowheads="1"/>
          </p:cNvSpPr>
          <p:nvPr>
            <p:ph type="sldNum"/>
          </p:nvPr>
        </p:nvSpPr>
        <p:spPr>
          <a:ln/>
        </p:spPr>
        <p:txBody>
          <a:bodyPr/>
          <a:lstStyle/>
          <a:p>
            <a:fld id="{47E5FC8C-DE43-4C0A-B037-8D274451C5C5}" type="slidenum">
              <a:rPr lang="en-US" altLang="ro-RO"/>
              <a:pPr/>
              <a:t>3</a:t>
            </a:fld>
            <a:endParaRPr lang="en-US" altLang="ro-RO"/>
          </a:p>
        </p:txBody>
      </p:sp>
      <p:sp>
        <p:nvSpPr>
          <p:cNvPr id="14337" name="Text Box 1">
            <a:extLst>
              <a:ext uri="{FF2B5EF4-FFF2-40B4-BE49-F238E27FC236}">
                <a16:creationId xmlns:a16="http://schemas.microsoft.com/office/drawing/2014/main" id="{984251DE-252B-53AC-F665-6516997AA291}"/>
              </a:ext>
            </a:extLst>
          </p:cNvPr>
          <p:cNvSpPr txBox="1">
            <a:spLocks noChangeArrowheads="1"/>
          </p:cNvSpPr>
          <p:nvPr/>
        </p:nvSpPr>
        <p:spPr bwMode="auto">
          <a:xfrm>
            <a:off x="4398963" y="9555163"/>
            <a:ext cx="3359150"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9pPr>
          </a:lstStyle>
          <a:p>
            <a:pPr algn="r" eaLnBrk="1" hangingPunct="1">
              <a:lnSpc>
                <a:spcPct val="93000"/>
              </a:lnSpc>
              <a:buClrTx/>
              <a:buFontTx/>
              <a:buNone/>
            </a:pPr>
            <a:fld id="{B5C20D11-B2EF-487F-943C-CFFE0ECA068A}" type="slidenum">
              <a:rPr lang="en-US" altLang="ro-RO" sz="1400">
                <a:solidFill>
                  <a:srgbClr val="000000"/>
                </a:solidFill>
                <a:latin typeface="Times New Roman" panose="02020603050405020304" pitchFamily="18" charset="0"/>
              </a:rPr>
              <a:pPr algn="r" eaLnBrk="1" hangingPunct="1">
                <a:lnSpc>
                  <a:spcPct val="93000"/>
                </a:lnSpc>
                <a:buClrTx/>
                <a:buFontTx/>
                <a:buNone/>
              </a:pPr>
              <a:t>3</a:t>
            </a:fld>
            <a:endParaRPr lang="en-US" altLang="ro-RO" sz="1400">
              <a:solidFill>
                <a:srgbClr val="000000"/>
              </a:solidFill>
              <a:latin typeface="Times New Roman" panose="02020603050405020304" pitchFamily="18" charset="0"/>
            </a:endParaRPr>
          </a:p>
        </p:txBody>
      </p:sp>
      <p:sp>
        <p:nvSpPr>
          <p:cNvPr id="14338" name="Rectangle 2">
            <a:extLst>
              <a:ext uri="{FF2B5EF4-FFF2-40B4-BE49-F238E27FC236}">
                <a16:creationId xmlns:a16="http://schemas.microsoft.com/office/drawing/2014/main" id="{ABC74ACE-E4F2-7425-BB2E-454717CED8B3}"/>
              </a:ext>
            </a:extLst>
          </p:cNvPr>
          <p:cNvSpPr txBox="1">
            <a:spLocks noGrp="1" noRot="1" noChangeAspect="1" noChangeArrowheads="1"/>
          </p:cNvSpPr>
          <p:nvPr>
            <p:ph type="sldImg"/>
          </p:nvPr>
        </p:nvSpPr>
        <p:spPr bwMode="auto">
          <a:xfrm>
            <a:off x="1373188" y="763588"/>
            <a:ext cx="5019675" cy="37655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39" name="Text Box 3">
            <a:extLst>
              <a:ext uri="{FF2B5EF4-FFF2-40B4-BE49-F238E27FC236}">
                <a16:creationId xmlns:a16="http://schemas.microsoft.com/office/drawing/2014/main" id="{A0144384-6A45-A695-1F2E-497593F9DA74}"/>
              </a:ext>
            </a:extLst>
          </p:cNvPr>
          <p:cNvSpPr txBox="1">
            <a:spLocks noChangeArrowheads="1"/>
          </p:cNvSpPr>
          <p:nvPr/>
        </p:nvSpPr>
        <p:spPr bwMode="auto">
          <a:xfrm>
            <a:off x="777875" y="4776788"/>
            <a:ext cx="6211888" cy="4519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46">
            <a:extLst>
              <a:ext uri="{FF2B5EF4-FFF2-40B4-BE49-F238E27FC236}">
                <a16:creationId xmlns:a16="http://schemas.microsoft.com/office/drawing/2014/main" id="{2D60FE44-6760-E956-5D22-A7EA6A774BEE}"/>
              </a:ext>
            </a:extLst>
          </p:cNvPr>
          <p:cNvSpPr>
            <a:spLocks noGrp="1" noChangeArrowheads="1"/>
          </p:cNvSpPr>
          <p:nvPr>
            <p:ph type="sldNum"/>
          </p:nvPr>
        </p:nvSpPr>
        <p:spPr>
          <a:ln/>
        </p:spPr>
        <p:txBody>
          <a:bodyPr/>
          <a:lstStyle/>
          <a:p>
            <a:fld id="{286BC322-261B-474F-8D3F-6D78B8948DB5}" type="slidenum">
              <a:rPr lang="en-US" altLang="ro-RO"/>
              <a:pPr/>
              <a:t>4</a:t>
            </a:fld>
            <a:endParaRPr lang="en-US" altLang="ro-RO"/>
          </a:p>
        </p:txBody>
      </p:sp>
      <p:sp>
        <p:nvSpPr>
          <p:cNvPr id="16385" name="Text Box 1">
            <a:extLst>
              <a:ext uri="{FF2B5EF4-FFF2-40B4-BE49-F238E27FC236}">
                <a16:creationId xmlns:a16="http://schemas.microsoft.com/office/drawing/2014/main" id="{01D26CA3-B3AB-2FAF-79AB-4899896C6CB0}"/>
              </a:ext>
            </a:extLst>
          </p:cNvPr>
          <p:cNvSpPr txBox="1">
            <a:spLocks noChangeArrowheads="1"/>
          </p:cNvSpPr>
          <p:nvPr/>
        </p:nvSpPr>
        <p:spPr bwMode="auto">
          <a:xfrm>
            <a:off x="4398963" y="9555163"/>
            <a:ext cx="3359150"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9pPr>
          </a:lstStyle>
          <a:p>
            <a:pPr algn="r" eaLnBrk="1" hangingPunct="1">
              <a:lnSpc>
                <a:spcPct val="93000"/>
              </a:lnSpc>
              <a:buClrTx/>
              <a:buFontTx/>
              <a:buNone/>
            </a:pPr>
            <a:fld id="{7A619769-60D1-4953-A682-F1AFCBCACA0C}" type="slidenum">
              <a:rPr lang="en-US" altLang="ro-RO" sz="1400">
                <a:solidFill>
                  <a:srgbClr val="000000"/>
                </a:solidFill>
                <a:latin typeface="Times New Roman" panose="02020603050405020304" pitchFamily="18" charset="0"/>
              </a:rPr>
              <a:pPr algn="r" eaLnBrk="1" hangingPunct="1">
                <a:lnSpc>
                  <a:spcPct val="93000"/>
                </a:lnSpc>
                <a:buClrTx/>
                <a:buFontTx/>
                <a:buNone/>
              </a:pPr>
              <a:t>4</a:t>
            </a:fld>
            <a:endParaRPr lang="en-US" altLang="ro-RO" sz="1400">
              <a:solidFill>
                <a:srgbClr val="000000"/>
              </a:solidFill>
              <a:latin typeface="Times New Roman" panose="02020603050405020304" pitchFamily="18" charset="0"/>
            </a:endParaRPr>
          </a:p>
        </p:txBody>
      </p:sp>
      <p:sp>
        <p:nvSpPr>
          <p:cNvPr id="16386" name="Rectangle 2">
            <a:extLst>
              <a:ext uri="{FF2B5EF4-FFF2-40B4-BE49-F238E27FC236}">
                <a16:creationId xmlns:a16="http://schemas.microsoft.com/office/drawing/2014/main" id="{A922AB0E-82D6-0B50-D1E4-55E3B530BCB7}"/>
              </a:ext>
            </a:extLst>
          </p:cNvPr>
          <p:cNvSpPr txBox="1">
            <a:spLocks noGrp="1" noRot="1" noChangeAspect="1" noChangeArrowheads="1"/>
          </p:cNvSpPr>
          <p:nvPr>
            <p:ph type="sldImg"/>
          </p:nvPr>
        </p:nvSpPr>
        <p:spPr bwMode="auto">
          <a:xfrm>
            <a:off x="1373188" y="763588"/>
            <a:ext cx="5019675" cy="37655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7" name="Text Box 3">
            <a:extLst>
              <a:ext uri="{FF2B5EF4-FFF2-40B4-BE49-F238E27FC236}">
                <a16:creationId xmlns:a16="http://schemas.microsoft.com/office/drawing/2014/main" id="{3095E87B-F03F-04CD-E20E-759E36F657D3}"/>
              </a:ext>
            </a:extLst>
          </p:cNvPr>
          <p:cNvSpPr txBox="1">
            <a:spLocks noChangeArrowheads="1"/>
          </p:cNvSpPr>
          <p:nvPr/>
        </p:nvSpPr>
        <p:spPr bwMode="auto">
          <a:xfrm>
            <a:off x="777875" y="4776788"/>
            <a:ext cx="6211888" cy="4519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46">
            <a:extLst>
              <a:ext uri="{FF2B5EF4-FFF2-40B4-BE49-F238E27FC236}">
                <a16:creationId xmlns:a16="http://schemas.microsoft.com/office/drawing/2014/main" id="{2D60FE44-6760-E956-5D22-A7EA6A774BEE}"/>
              </a:ext>
            </a:extLst>
          </p:cNvPr>
          <p:cNvSpPr>
            <a:spLocks noGrp="1" noChangeArrowheads="1"/>
          </p:cNvSpPr>
          <p:nvPr>
            <p:ph type="sldNum"/>
          </p:nvPr>
        </p:nvSpPr>
        <p:spPr>
          <a:ln/>
        </p:spPr>
        <p:txBody>
          <a:bodyPr/>
          <a:lstStyle/>
          <a:p>
            <a:fld id="{286BC322-261B-474F-8D3F-6D78B8948DB5}" type="slidenum">
              <a:rPr lang="en-US" altLang="ro-RO"/>
              <a:pPr/>
              <a:t>6</a:t>
            </a:fld>
            <a:endParaRPr lang="en-US" altLang="ro-RO"/>
          </a:p>
        </p:txBody>
      </p:sp>
      <p:sp>
        <p:nvSpPr>
          <p:cNvPr id="16385" name="Text Box 1">
            <a:extLst>
              <a:ext uri="{FF2B5EF4-FFF2-40B4-BE49-F238E27FC236}">
                <a16:creationId xmlns:a16="http://schemas.microsoft.com/office/drawing/2014/main" id="{01D26CA3-B3AB-2FAF-79AB-4899896C6CB0}"/>
              </a:ext>
            </a:extLst>
          </p:cNvPr>
          <p:cNvSpPr txBox="1">
            <a:spLocks noChangeArrowheads="1"/>
          </p:cNvSpPr>
          <p:nvPr/>
        </p:nvSpPr>
        <p:spPr bwMode="auto">
          <a:xfrm>
            <a:off x="4398963" y="9555163"/>
            <a:ext cx="3359150"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9pPr>
          </a:lstStyle>
          <a:p>
            <a:pPr algn="r" eaLnBrk="1" hangingPunct="1">
              <a:lnSpc>
                <a:spcPct val="93000"/>
              </a:lnSpc>
              <a:buClrTx/>
              <a:buFontTx/>
              <a:buNone/>
            </a:pPr>
            <a:fld id="{7A619769-60D1-4953-A682-F1AFCBCACA0C}" type="slidenum">
              <a:rPr lang="en-US" altLang="ro-RO" sz="1400">
                <a:solidFill>
                  <a:srgbClr val="000000"/>
                </a:solidFill>
                <a:latin typeface="Times New Roman" panose="02020603050405020304" pitchFamily="18" charset="0"/>
              </a:rPr>
              <a:pPr algn="r" eaLnBrk="1" hangingPunct="1">
                <a:lnSpc>
                  <a:spcPct val="93000"/>
                </a:lnSpc>
                <a:buClrTx/>
                <a:buFontTx/>
                <a:buNone/>
              </a:pPr>
              <a:t>6</a:t>
            </a:fld>
            <a:endParaRPr lang="en-US" altLang="ro-RO" sz="1400">
              <a:solidFill>
                <a:srgbClr val="000000"/>
              </a:solidFill>
              <a:latin typeface="Times New Roman" panose="02020603050405020304" pitchFamily="18" charset="0"/>
            </a:endParaRPr>
          </a:p>
        </p:txBody>
      </p:sp>
      <p:sp>
        <p:nvSpPr>
          <p:cNvPr id="16386" name="Rectangle 2">
            <a:extLst>
              <a:ext uri="{FF2B5EF4-FFF2-40B4-BE49-F238E27FC236}">
                <a16:creationId xmlns:a16="http://schemas.microsoft.com/office/drawing/2014/main" id="{A922AB0E-82D6-0B50-D1E4-55E3B530BCB7}"/>
              </a:ext>
            </a:extLst>
          </p:cNvPr>
          <p:cNvSpPr txBox="1">
            <a:spLocks noGrp="1" noRot="1" noChangeAspect="1" noChangeArrowheads="1"/>
          </p:cNvSpPr>
          <p:nvPr>
            <p:ph type="sldImg"/>
          </p:nvPr>
        </p:nvSpPr>
        <p:spPr bwMode="auto">
          <a:xfrm>
            <a:off x="1373188" y="763588"/>
            <a:ext cx="5019675" cy="37655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7" name="Text Box 3">
            <a:extLst>
              <a:ext uri="{FF2B5EF4-FFF2-40B4-BE49-F238E27FC236}">
                <a16:creationId xmlns:a16="http://schemas.microsoft.com/office/drawing/2014/main" id="{3095E87B-F03F-04CD-E20E-759E36F657D3}"/>
              </a:ext>
            </a:extLst>
          </p:cNvPr>
          <p:cNvSpPr txBox="1">
            <a:spLocks noChangeArrowheads="1"/>
          </p:cNvSpPr>
          <p:nvPr/>
        </p:nvSpPr>
        <p:spPr bwMode="auto">
          <a:xfrm>
            <a:off x="777875" y="4776788"/>
            <a:ext cx="6211888" cy="4519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Tree>
    <p:extLst>
      <p:ext uri="{BB962C8B-B14F-4D97-AF65-F5344CB8AC3E}">
        <p14:creationId xmlns:p14="http://schemas.microsoft.com/office/powerpoint/2010/main" val="1825548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46">
            <a:extLst>
              <a:ext uri="{FF2B5EF4-FFF2-40B4-BE49-F238E27FC236}">
                <a16:creationId xmlns:a16="http://schemas.microsoft.com/office/drawing/2014/main" id="{2D60FE44-6760-E956-5D22-A7EA6A774BEE}"/>
              </a:ext>
            </a:extLst>
          </p:cNvPr>
          <p:cNvSpPr>
            <a:spLocks noGrp="1" noChangeArrowheads="1"/>
          </p:cNvSpPr>
          <p:nvPr>
            <p:ph type="sldNum"/>
          </p:nvPr>
        </p:nvSpPr>
        <p:spPr>
          <a:ln/>
        </p:spPr>
        <p:txBody>
          <a:bodyPr/>
          <a:lstStyle/>
          <a:p>
            <a:fld id="{286BC322-261B-474F-8D3F-6D78B8948DB5}" type="slidenum">
              <a:rPr lang="en-US" altLang="ro-RO"/>
              <a:pPr/>
              <a:t>7</a:t>
            </a:fld>
            <a:endParaRPr lang="en-US" altLang="ro-RO"/>
          </a:p>
        </p:txBody>
      </p:sp>
      <p:sp>
        <p:nvSpPr>
          <p:cNvPr id="16385" name="Text Box 1">
            <a:extLst>
              <a:ext uri="{FF2B5EF4-FFF2-40B4-BE49-F238E27FC236}">
                <a16:creationId xmlns:a16="http://schemas.microsoft.com/office/drawing/2014/main" id="{01D26CA3-B3AB-2FAF-79AB-4899896C6CB0}"/>
              </a:ext>
            </a:extLst>
          </p:cNvPr>
          <p:cNvSpPr txBox="1">
            <a:spLocks noChangeArrowheads="1"/>
          </p:cNvSpPr>
          <p:nvPr/>
        </p:nvSpPr>
        <p:spPr bwMode="auto">
          <a:xfrm>
            <a:off x="4398963" y="9555163"/>
            <a:ext cx="3359150"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9pPr>
          </a:lstStyle>
          <a:p>
            <a:pPr algn="r" eaLnBrk="1" hangingPunct="1">
              <a:lnSpc>
                <a:spcPct val="93000"/>
              </a:lnSpc>
              <a:buClrTx/>
              <a:buFontTx/>
              <a:buNone/>
            </a:pPr>
            <a:fld id="{7A619769-60D1-4953-A682-F1AFCBCACA0C}" type="slidenum">
              <a:rPr lang="en-US" altLang="ro-RO" sz="1400">
                <a:solidFill>
                  <a:srgbClr val="000000"/>
                </a:solidFill>
                <a:latin typeface="Times New Roman" panose="02020603050405020304" pitchFamily="18" charset="0"/>
              </a:rPr>
              <a:pPr algn="r" eaLnBrk="1" hangingPunct="1">
                <a:lnSpc>
                  <a:spcPct val="93000"/>
                </a:lnSpc>
                <a:buClrTx/>
                <a:buFontTx/>
                <a:buNone/>
              </a:pPr>
              <a:t>7</a:t>
            </a:fld>
            <a:endParaRPr lang="en-US" altLang="ro-RO" sz="1400">
              <a:solidFill>
                <a:srgbClr val="000000"/>
              </a:solidFill>
              <a:latin typeface="Times New Roman" panose="02020603050405020304" pitchFamily="18" charset="0"/>
            </a:endParaRPr>
          </a:p>
        </p:txBody>
      </p:sp>
      <p:sp>
        <p:nvSpPr>
          <p:cNvPr id="16386" name="Rectangle 2">
            <a:extLst>
              <a:ext uri="{FF2B5EF4-FFF2-40B4-BE49-F238E27FC236}">
                <a16:creationId xmlns:a16="http://schemas.microsoft.com/office/drawing/2014/main" id="{A922AB0E-82D6-0B50-D1E4-55E3B530BCB7}"/>
              </a:ext>
            </a:extLst>
          </p:cNvPr>
          <p:cNvSpPr txBox="1">
            <a:spLocks noGrp="1" noRot="1" noChangeAspect="1" noChangeArrowheads="1"/>
          </p:cNvSpPr>
          <p:nvPr>
            <p:ph type="sldImg"/>
          </p:nvPr>
        </p:nvSpPr>
        <p:spPr bwMode="auto">
          <a:xfrm>
            <a:off x="1373188" y="763588"/>
            <a:ext cx="5019675" cy="37655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7" name="Text Box 3">
            <a:extLst>
              <a:ext uri="{FF2B5EF4-FFF2-40B4-BE49-F238E27FC236}">
                <a16:creationId xmlns:a16="http://schemas.microsoft.com/office/drawing/2014/main" id="{3095E87B-F03F-04CD-E20E-759E36F657D3}"/>
              </a:ext>
            </a:extLst>
          </p:cNvPr>
          <p:cNvSpPr txBox="1">
            <a:spLocks noChangeArrowheads="1"/>
          </p:cNvSpPr>
          <p:nvPr/>
        </p:nvSpPr>
        <p:spPr bwMode="auto">
          <a:xfrm>
            <a:off x="777875" y="4776788"/>
            <a:ext cx="6211888" cy="4519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Tree>
    <p:extLst>
      <p:ext uri="{BB962C8B-B14F-4D97-AF65-F5344CB8AC3E}">
        <p14:creationId xmlns:p14="http://schemas.microsoft.com/office/powerpoint/2010/main" val="1336074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6047" y="1237197"/>
            <a:ext cx="8568531" cy="2631887"/>
          </a:xfrm>
        </p:spPr>
        <p:txBody>
          <a:bodyPr anchor="b"/>
          <a:lstStyle>
            <a:lvl1pPr algn="ctr">
              <a:defRPr sz="8001"/>
            </a:lvl1pPr>
          </a:lstStyle>
          <a:p>
            <a:r>
              <a:rPr lang="en-US" dirty="0"/>
              <a:t>Click to edit Master title style</a:t>
            </a:r>
          </a:p>
        </p:txBody>
      </p:sp>
      <p:sp>
        <p:nvSpPr>
          <p:cNvPr id="3" name="Subtitle 2"/>
          <p:cNvSpPr>
            <a:spLocks noGrp="1"/>
          </p:cNvSpPr>
          <p:nvPr>
            <p:ph type="subTitle" idx="1"/>
          </p:nvPr>
        </p:nvSpPr>
        <p:spPr>
          <a:xfrm>
            <a:off x="1260078" y="3970580"/>
            <a:ext cx="7560469" cy="1825171"/>
          </a:xfrm>
        </p:spPr>
        <p:txBody>
          <a:bodyPr/>
          <a:lstStyle>
            <a:lvl1pPr marL="0" indent="0" algn="ctr">
              <a:buNone/>
              <a:defRPr sz="3200"/>
            </a:lvl1pPr>
            <a:lvl2pPr marL="609676" indent="0" algn="ctr">
              <a:buNone/>
              <a:defRPr sz="2667"/>
            </a:lvl2pPr>
            <a:lvl3pPr marL="1219352" indent="0" algn="ctr">
              <a:buNone/>
              <a:defRPr sz="2400"/>
            </a:lvl3pPr>
            <a:lvl4pPr marL="1829029" indent="0" algn="ctr">
              <a:buNone/>
              <a:defRPr sz="2134"/>
            </a:lvl4pPr>
            <a:lvl5pPr marL="2438705" indent="0" algn="ctr">
              <a:buNone/>
              <a:defRPr sz="2134"/>
            </a:lvl5pPr>
            <a:lvl6pPr marL="3048381" indent="0" algn="ctr">
              <a:buNone/>
              <a:defRPr sz="2134"/>
            </a:lvl6pPr>
            <a:lvl7pPr marL="3658057" indent="0" algn="ctr">
              <a:buNone/>
              <a:defRPr sz="2134"/>
            </a:lvl7pPr>
            <a:lvl8pPr marL="4267733" indent="0" algn="ctr">
              <a:buNone/>
              <a:defRPr sz="2134"/>
            </a:lvl8pPr>
            <a:lvl9pPr marL="4877410" indent="0" algn="ctr">
              <a:buNone/>
              <a:defRPr sz="2134"/>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9/2/2024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89195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96972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13948" y="402483"/>
            <a:ext cx="2173635" cy="6406475"/>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93044" y="402483"/>
            <a:ext cx="6394896" cy="640647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04908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89070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7793" y="1884671"/>
            <a:ext cx="8694539" cy="3144614"/>
          </a:xfrm>
        </p:spPr>
        <p:txBody>
          <a:bodyPr anchor="b"/>
          <a:lstStyle>
            <a:lvl1pPr>
              <a:defRPr sz="8001"/>
            </a:lvl1pPr>
          </a:lstStyle>
          <a:p>
            <a:r>
              <a:rPr lang="en-US" dirty="0"/>
              <a:t>Click to edit Master title style</a:t>
            </a:r>
          </a:p>
        </p:txBody>
      </p:sp>
      <p:sp>
        <p:nvSpPr>
          <p:cNvPr id="3" name="Text Placeholder 2"/>
          <p:cNvSpPr>
            <a:spLocks noGrp="1"/>
          </p:cNvSpPr>
          <p:nvPr>
            <p:ph type="body" idx="1"/>
          </p:nvPr>
        </p:nvSpPr>
        <p:spPr>
          <a:xfrm>
            <a:off x="687793" y="5059035"/>
            <a:ext cx="8694539" cy="1653678"/>
          </a:xfrm>
        </p:spPr>
        <p:txBody>
          <a:bodyPr/>
          <a:lstStyle>
            <a:lvl1pPr marL="0" indent="0">
              <a:buNone/>
              <a:defRPr sz="3200">
                <a:solidFill>
                  <a:schemeClr val="tx1"/>
                </a:solidFill>
              </a:defRPr>
            </a:lvl1pPr>
            <a:lvl2pPr marL="609676" indent="0">
              <a:buNone/>
              <a:defRPr sz="2667">
                <a:solidFill>
                  <a:schemeClr val="tx1">
                    <a:tint val="75000"/>
                  </a:schemeClr>
                </a:solidFill>
              </a:defRPr>
            </a:lvl2pPr>
            <a:lvl3pPr marL="1219352" indent="0">
              <a:buNone/>
              <a:defRPr sz="2400">
                <a:solidFill>
                  <a:schemeClr val="tx1">
                    <a:tint val="75000"/>
                  </a:schemeClr>
                </a:solidFill>
              </a:defRPr>
            </a:lvl3pPr>
            <a:lvl4pPr marL="1829029" indent="0">
              <a:buNone/>
              <a:defRPr sz="2134">
                <a:solidFill>
                  <a:schemeClr val="tx1">
                    <a:tint val="75000"/>
                  </a:schemeClr>
                </a:solidFill>
              </a:defRPr>
            </a:lvl4pPr>
            <a:lvl5pPr marL="2438705" indent="0">
              <a:buNone/>
              <a:defRPr sz="2134">
                <a:solidFill>
                  <a:schemeClr val="tx1">
                    <a:tint val="75000"/>
                  </a:schemeClr>
                </a:solidFill>
              </a:defRPr>
            </a:lvl5pPr>
            <a:lvl6pPr marL="3048381" indent="0">
              <a:buNone/>
              <a:defRPr sz="2134">
                <a:solidFill>
                  <a:schemeClr val="tx1">
                    <a:tint val="75000"/>
                  </a:schemeClr>
                </a:solidFill>
              </a:defRPr>
            </a:lvl6pPr>
            <a:lvl7pPr marL="3658057" indent="0">
              <a:buNone/>
              <a:defRPr sz="2134">
                <a:solidFill>
                  <a:schemeClr val="tx1">
                    <a:tint val="75000"/>
                  </a:schemeClr>
                </a:solidFill>
              </a:defRPr>
            </a:lvl7pPr>
            <a:lvl8pPr marL="4267733" indent="0">
              <a:buNone/>
              <a:defRPr sz="2134">
                <a:solidFill>
                  <a:schemeClr val="tx1">
                    <a:tint val="75000"/>
                  </a:schemeClr>
                </a:solidFill>
              </a:defRPr>
            </a:lvl8pPr>
            <a:lvl9pPr marL="4877410" indent="0">
              <a:buNone/>
              <a:defRPr sz="2134">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6766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93043" y="2012414"/>
            <a:ext cx="4284266" cy="479654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103316" y="2012414"/>
            <a:ext cx="4284266" cy="479654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9/2/2024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92327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4356" y="402484"/>
            <a:ext cx="8694539" cy="1461188"/>
          </a:xfrm>
        </p:spPr>
        <p:txBody>
          <a:bodyPr/>
          <a:lstStyle/>
          <a:p>
            <a:r>
              <a:rPr lang="en-US" dirty="0"/>
              <a:t>Click to edit Master title style</a:t>
            </a:r>
          </a:p>
        </p:txBody>
      </p:sp>
      <p:sp>
        <p:nvSpPr>
          <p:cNvPr id="3" name="Text Placeholder 2"/>
          <p:cNvSpPr>
            <a:spLocks noGrp="1"/>
          </p:cNvSpPr>
          <p:nvPr>
            <p:ph type="body" idx="1"/>
          </p:nvPr>
        </p:nvSpPr>
        <p:spPr>
          <a:xfrm>
            <a:off x="694357" y="1853171"/>
            <a:ext cx="4264576" cy="908210"/>
          </a:xfrm>
        </p:spPr>
        <p:txBody>
          <a:bodyPr anchor="b"/>
          <a:lstStyle>
            <a:lvl1pPr marL="0" indent="0">
              <a:buNone/>
              <a:defRPr sz="3200" b="1"/>
            </a:lvl1pPr>
            <a:lvl2pPr marL="609676" indent="0">
              <a:buNone/>
              <a:defRPr sz="2667" b="1"/>
            </a:lvl2pPr>
            <a:lvl3pPr marL="1219352" indent="0">
              <a:buNone/>
              <a:defRPr sz="2400" b="1"/>
            </a:lvl3pPr>
            <a:lvl4pPr marL="1829029" indent="0">
              <a:buNone/>
              <a:defRPr sz="2134" b="1"/>
            </a:lvl4pPr>
            <a:lvl5pPr marL="2438705" indent="0">
              <a:buNone/>
              <a:defRPr sz="2134" b="1"/>
            </a:lvl5pPr>
            <a:lvl6pPr marL="3048381" indent="0">
              <a:buNone/>
              <a:defRPr sz="2134" b="1"/>
            </a:lvl6pPr>
            <a:lvl7pPr marL="3658057" indent="0">
              <a:buNone/>
              <a:defRPr sz="2134" b="1"/>
            </a:lvl7pPr>
            <a:lvl8pPr marL="4267733" indent="0">
              <a:buNone/>
              <a:defRPr sz="2134" b="1"/>
            </a:lvl8pPr>
            <a:lvl9pPr marL="4877410" indent="0">
              <a:buNone/>
              <a:defRPr sz="2134" b="1"/>
            </a:lvl9pPr>
          </a:lstStyle>
          <a:p>
            <a:pPr lvl="0"/>
            <a:r>
              <a:rPr lang="en-US" dirty="0"/>
              <a:t>Click to edit Master text styles</a:t>
            </a:r>
          </a:p>
        </p:txBody>
      </p:sp>
      <p:sp>
        <p:nvSpPr>
          <p:cNvPr id="4" name="Content Placeholder 3"/>
          <p:cNvSpPr>
            <a:spLocks noGrp="1"/>
          </p:cNvSpPr>
          <p:nvPr>
            <p:ph sz="half" idx="2"/>
          </p:nvPr>
        </p:nvSpPr>
        <p:spPr>
          <a:xfrm>
            <a:off x="694357" y="2761381"/>
            <a:ext cx="4264576" cy="40615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103317" y="1853171"/>
            <a:ext cx="4285579" cy="908210"/>
          </a:xfrm>
        </p:spPr>
        <p:txBody>
          <a:bodyPr anchor="b"/>
          <a:lstStyle>
            <a:lvl1pPr marL="0" indent="0">
              <a:buNone/>
              <a:defRPr sz="3200" b="1"/>
            </a:lvl1pPr>
            <a:lvl2pPr marL="609676" indent="0">
              <a:buNone/>
              <a:defRPr sz="2667" b="1"/>
            </a:lvl2pPr>
            <a:lvl3pPr marL="1219352" indent="0">
              <a:buNone/>
              <a:defRPr sz="2400" b="1"/>
            </a:lvl3pPr>
            <a:lvl4pPr marL="1829029" indent="0">
              <a:buNone/>
              <a:defRPr sz="2134" b="1"/>
            </a:lvl4pPr>
            <a:lvl5pPr marL="2438705" indent="0">
              <a:buNone/>
              <a:defRPr sz="2134" b="1"/>
            </a:lvl5pPr>
            <a:lvl6pPr marL="3048381" indent="0">
              <a:buNone/>
              <a:defRPr sz="2134" b="1"/>
            </a:lvl6pPr>
            <a:lvl7pPr marL="3658057" indent="0">
              <a:buNone/>
              <a:defRPr sz="2134" b="1"/>
            </a:lvl7pPr>
            <a:lvl8pPr marL="4267733" indent="0">
              <a:buNone/>
              <a:defRPr sz="2134" b="1"/>
            </a:lvl8pPr>
            <a:lvl9pPr marL="4877410" indent="0">
              <a:buNone/>
              <a:defRPr sz="2134" b="1"/>
            </a:lvl9pPr>
          </a:lstStyle>
          <a:p>
            <a:pPr lvl="0"/>
            <a:r>
              <a:rPr lang="en-US" dirty="0"/>
              <a:t>Click to edit Master text styles</a:t>
            </a:r>
          </a:p>
        </p:txBody>
      </p:sp>
      <p:sp>
        <p:nvSpPr>
          <p:cNvPr id="6" name="Content Placeholder 5"/>
          <p:cNvSpPr>
            <a:spLocks noGrp="1"/>
          </p:cNvSpPr>
          <p:nvPr>
            <p:ph sz="quarter" idx="4"/>
          </p:nvPr>
        </p:nvSpPr>
        <p:spPr>
          <a:xfrm>
            <a:off x="5103317" y="2761381"/>
            <a:ext cx="4285579" cy="40615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9/2/2024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35834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9/2/2024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151586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64284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4356" y="503978"/>
            <a:ext cx="3251264" cy="1763924"/>
          </a:xfrm>
        </p:spPr>
        <p:txBody>
          <a:bodyPr anchor="b"/>
          <a:lstStyle>
            <a:lvl1pPr>
              <a:defRPr sz="4267"/>
            </a:lvl1pPr>
          </a:lstStyle>
          <a:p>
            <a:r>
              <a:rPr lang="en-US" dirty="0"/>
              <a:t>Click to edit Master title style</a:t>
            </a:r>
          </a:p>
        </p:txBody>
      </p:sp>
      <p:sp>
        <p:nvSpPr>
          <p:cNvPr id="3" name="Content Placeholder 2"/>
          <p:cNvSpPr>
            <a:spLocks noGrp="1"/>
          </p:cNvSpPr>
          <p:nvPr>
            <p:ph idx="1"/>
          </p:nvPr>
        </p:nvSpPr>
        <p:spPr>
          <a:xfrm>
            <a:off x="4285579" y="1088455"/>
            <a:ext cx="5103316" cy="5372269"/>
          </a:xfrm>
        </p:spPr>
        <p:txBody>
          <a:bodyPr/>
          <a:lstStyle>
            <a:lvl1pPr>
              <a:defRPr sz="4267"/>
            </a:lvl1pPr>
            <a:lvl2pPr>
              <a:defRPr sz="3734"/>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94356" y="2267902"/>
            <a:ext cx="3251264" cy="4201570"/>
          </a:xfrm>
        </p:spPr>
        <p:txBody>
          <a:bodyPr/>
          <a:lstStyle>
            <a:lvl1pPr marL="0" indent="0">
              <a:buNone/>
              <a:defRPr sz="2134"/>
            </a:lvl1pPr>
            <a:lvl2pPr marL="609676" indent="0">
              <a:buNone/>
              <a:defRPr sz="1867"/>
            </a:lvl2pPr>
            <a:lvl3pPr marL="1219352" indent="0">
              <a:buNone/>
              <a:defRPr sz="1600"/>
            </a:lvl3pPr>
            <a:lvl4pPr marL="1829029" indent="0">
              <a:buNone/>
              <a:defRPr sz="1334"/>
            </a:lvl4pPr>
            <a:lvl5pPr marL="2438705" indent="0">
              <a:buNone/>
              <a:defRPr sz="1334"/>
            </a:lvl5pPr>
            <a:lvl6pPr marL="3048381" indent="0">
              <a:buNone/>
              <a:defRPr sz="1334"/>
            </a:lvl6pPr>
            <a:lvl7pPr marL="3658057" indent="0">
              <a:buNone/>
              <a:defRPr sz="1334"/>
            </a:lvl7pPr>
            <a:lvl8pPr marL="4267733" indent="0">
              <a:buNone/>
              <a:defRPr sz="1334"/>
            </a:lvl8pPr>
            <a:lvl9pPr marL="4877410" indent="0">
              <a:buNone/>
              <a:defRPr sz="1334"/>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6016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4356" y="503978"/>
            <a:ext cx="3251264" cy="1763924"/>
          </a:xfrm>
        </p:spPr>
        <p:txBody>
          <a:bodyPr anchor="b"/>
          <a:lstStyle>
            <a:lvl1pPr>
              <a:defRPr sz="4267"/>
            </a:lvl1pPr>
          </a:lstStyle>
          <a:p>
            <a:r>
              <a:rPr lang="en-US" dirty="0"/>
              <a:t>Click to edit Master title style</a:t>
            </a:r>
          </a:p>
        </p:txBody>
      </p:sp>
      <p:sp>
        <p:nvSpPr>
          <p:cNvPr id="3" name="Picture Placeholder 2"/>
          <p:cNvSpPr>
            <a:spLocks noGrp="1" noChangeAspect="1"/>
          </p:cNvSpPr>
          <p:nvPr>
            <p:ph type="pic" idx="1"/>
          </p:nvPr>
        </p:nvSpPr>
        <p:spPr>
          <a:xfrm>
            <a:off x="4285579" y="1088455"/>
            <a:ext cx="5103316" cy="5372269"/>
          </a:xfrm>
        </p:spPr>
        <p:txBody>
          <a:bodyPr anchor="t"/>
          <a:lstStyle>
            <a:lvl1pPr marL="0" indent="0">
              <a:buNone/>
              <a:defRPr sz="4267"/>
            </a:lvl1pPr>
            <a:lvl2pPr marL="609676" indent="0">
              <a:buNone/>
              <a:defRPr sz="3734"/>
            </a:lvl2pPr>
            <a:lvl3pPr marL="1219352" indent="0">
              <a:buNone/>
              <a:defRPr sz="3200"/>
            </a:lvl3pPr>
            <a:lvl4pPr marL="1829029" indent="0">
              <a:buNone/>
              <a:defRPr sz="2667"/>
            </a:lvl4pPr>
            <a:lvl5pPr marL="2438705" indent="0">
              <a:buNone/>
              <a:defRPr sz="2667"/>
            </a:lvl5pPr>
            <a:lvl6pPr marL="3048381" indent="0">
              <a:buNone/>
              <a:defRPr sz="2667"/>
            </a:lvl6pPr>
            <a:lvl7pPr marL="3658057" indent="0">
              <a:buNone/>
              <a:defRPr sz="2667"/>
            </a:lvl7pPr>
            <a:lvl8pPr marL="4267733" indent="0">
              <a:buNone/>
              <a:defRPr sz="2667"/>
            </a:lvl8pPr>
            <a:lvl9pPr marL="4877410" indent="0">
              <a:buNone/>
              <a:defRPr sz="2667"/>
            </a:lvl9pPr>
          </a:lstStyle>
          <a:p>
            <a:endParaRPr lang="en-US" dirty="0"/>
          </a:p>
        </p:txBody>
      </p:sp>
      <p:sp>
        <p:nvSpPr>
          <p:cNvPr id="4" name="Text Placeholder 3"/>
          <p:cNvSpPr>
            <a:spLocks noGrp="1"/>
          </p:cNvSpPr>
          <p:nvPr>
            <p:ph type="body" sz="half" idx="2"/>
          </p:nvPr>
        </p:nvSpPr>
        <p:spPr>
          <a:xfrm>
            <a:off x="694356" y="2267902"/>
            <a:ext cx="3251264" cy="4201570"/>
          </a:xfrm>
        </p:spPr>
        <p:txBody>
          <a:bodyPr/>
          <a:lstStyle>
            <a:lvl1pPr marL="0" indent="0">
              <a:buNone/>
              <a:defRPr sz="2134"/>
            </a:lvl1pPr>
            <a:lvl2pPr marL="609676" indent="0">
              <a:buNone/>
              <a:defRPr sz="1867"/>
            </a:lvl2pPr>
            <a:lvl3pPr marL="1219352" indent="0">
              <a:buNone/>
              <a:defRPr sz="1600"/>
            </a:lvl3pPr>
            <a:lvl4pPr marL="1829029" indent="0">
              <a:buNone/>
              <a:defRPr sz="1334"/>
            </a:lvl4pPr>
            <a:lvl5pPr marL="2438705" indent="0">
              <a:buNone/>
              <a:defRPr sz="1334"/>
            </a:lvl5pPr>
            <a:lvl6pPr marL="3048381" indent="0">
              <a:buNone/>
              <a:defRPr sz="1334"/>
            </a:lvl6pPr>
            <a:lvl7pPr marL="3658057" indent="0">
              <a:buNone/>
              <a:defRPr sz="1334"/>
            </a:lvl7pPr>
            <a:lvl8pPr marL="4267733" indent="0">
              <a:buNone/>
              <a:defRPr sz="1334"/>
            </a:lvl8pPr>
            <a:lvl9pPr marL="4877410" indent="0">
              <a:buNone/>
              <a:defRPr sz="1334"/>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168680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3043" y="402484"/>
            <a:ext cx="8694539" cy="146118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93043" y="2012414"/>
            <a:ext cx="8694539" cy="479654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93043" y="7006700"/>
            <a:ext cx="2268141" cy="402483"/>
          </a:xfrm>
          <a:prstGeom prst="rect">
            <a:avLst/>
          </a:prstGeom>
        </p:spPr>
        <p:txBody>
          <a:bodyPr vert="horz" lIns="91440" tIns="45720" rIns="91440" bIns="45720" rtlCol="0" anchor="ctr"/>
          <a:lstStyle>
            <a:lvl1pPr algn="l">
              <a:defRPr sz="1600">
                <a:solidFill>
                  <a:schemeClr val="tx1">
                    <a:tint val="75000"/>
                  </a:schemeClr>
                </a:solidFill>
              </a:defRPr>
            </a:lvl1pPr>
          </a:lstStyle>
          <a:p>
            <a:fld id="{C764DE79-268F-4C1A-8933-263129D2AF90}" type="datetimeFigureOut">
              <a:rPr lang="en-US" dirty="0"/>
              <a:t>9/2/2024</a:t>
            </a:fld>
            <a:endParaRPr lang="en-US" dirty="0"/>
          </a:p>
        </p:txBody>
      </p:sp>
      <p:sp>
        <p:nvSpPr>
          <p:cNvPr id="5" name="Footer Placeholder 4"/>
          <p:cNvSpPr>
            <a:spLocks noGrp="1"/>
          </p:cNvSpPr>
          <p:nvPr>
            <p:ph type="ftr" sz="quarter" idx="3"/>
          </p:nvPr>
        </p:nvSpPr>
        <p:spPr>
          <a:xfrm>
            <a:off x="3339207" y="7006700"/>
            <a:ext cx="3402211" cy="40248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119441" y="7006700"/>
            <a:ext cx="2268141" cy="402483"/>
          </a:xfrm>
          <a:prstGeom prst="rect">
            <a:avLst/>
          </a:prstGeom>
        </p:spPr>
        <p:txBody>
          <a:bodyPr vert="horz" lIns="91440" tIns="45720" rIns="91440" bIns="45720" rtlCol="0" anchor="ctr"/>
          <a:lstStyle>
            <a:lvl1pPr algn="r">
              <a:defRPr sz="16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09399007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50.png"/><Relationship Id="rId3" Type="http://schemas.openxmlformats.org/officeDocument/2006/relationships/hyperlink" Target="https://ctipub-my.sharepoint.com/:x:/g/personal/ioan_stefan_gabrian_stud_fils_upb_ro/Ed_3J845PjNAm0TCzaSFW8cB23qlOJZDzg5vYGKL5JVeVg?e=rMj5dw" TargetMode="External"/><Relationship Id="rId7" Type="http://schemas.microsoft.com/office/2014/relationships/chartEx" Target="../charts/chartEx2.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40.png"/><Relationship Id="rId5" Type="http://schemas.microsoft.com/office/2014/relationships/chartEx" Target="../charts/chartEx1.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ctrTitle"/>
          </p:nvPr>
        </p:nvSpPr>
        <p:spPr>
          <a:xfrm>
            <a:off x="532156" y="2404550"/>
            <a:ext cx="9156015" cy="1157695"/>
          </a:xfrm>
        </p:spPr>
        <p:txBody>
          <a:bodyPr vert="horz" lIns="75605" tIns="37802" rIns="75605" bIns="37802" rtlCol="0" anchor="ctr">
            <a:normAutofit fontScale="90000"/>
          </a:bodyPr>
          <a:lstStyle/>
          <a:p>
            <a:r>
              <a:rPr lang="ro-RO" sz="8000" dirty="0"/>
              <a:t>Update CP GM 2024</a:t>
            </a:r>
            <a:endParaRPr lang="ro-RO" dirty="0"/>
          </a:p>
        </p:txBody>
      </p:sp>
      <p:sp>
        <p:nvSpPr>
          <p:cNvPr id="3" name="Subtitlu 2"/>
          <p:cNvSpPr>
            <a:spLocks noGrp="1"/>
          </p:cNvSpPr>
          <p:nvPr>
            <p:ph type="subTitle" idx="1"/>
          </p:nvPr>
        </p:nvSpPr>
        <p:spPr>
          <a:xfrm>
            <a:off x="1260078" y="4815464"/>
            <a:ext cx="7560469" cy="1369022"/>
          </a:xfrm>
        </p:spPr>
        <p:txBody>
          <a:bodyPr vert="horz" lIns="75605" tIns="37802" rIns="75605" bIns="37802" rtlCol="0" anchor="t">
            <a:normAutofit/>
          </a:bodyPr>
          <a:lstStyle/>
          <a:p>
            <a:pPr>
              <a:lnSpc>
                <a:spcPct val="120000"/>
              </a:lnSpc>
            </a:pPr>
            <a:r>
              <a:rPr lang="en-US" sz="2150" dirty="0"/>
              <a:t>Ioan-Stefan GABRIAN</a:t>
            </a:r>
          </a:p>
          <a:p>
            <a:pPr>
              <a:lnSpc>
                <a:spcPct val="120000"/>
              </a:lnSpc>
            </a:pPr>
            <a:endParaRPr lang="en-US" dirty="0"/>
          </a:p>
        </p:txBody>
      </p:sp>
      <p:pic>
        <p:nvPicPr>
          <p:cNvPr id="4" name="Imagine 3" descr="O imagine care conține text, captură de ecran, Font, cerc&#10;&#10;Descriere generată automat">
            <a:extLst>
              <a:ext uri="{FF2B5EF4-FFF2-40B4-BE49-F238E27FC236}">
                <a16:creationId xmlns:a16="http://schemas.microsoft.com/office/drawing/2014/main" id="{412155D3-D4A6-A424-7C7F-7CC73F8B4D73}"/>
              </a:ext>
            </a:extLst>
          </p:cNvPr>
          <p:cNvPicPr>
            <a:picLocks noChangeAspect="1"/>
          </p:cNvPicPr>
          <p:nvPr/>
        </p:nvPicPr>
        <p:blipFill>
          <a:blip r:embed="rId2"/>
          <a:stretch>
            <a:fillRect/>
          </a:stretch>
        </p:blipFill>
        <p:spPr>
          <a:xfrm>
            <a:off x="482634" y="1360913"/>
            <a:ext cx="3409341" cy="772312"/>
          </a:xfrm>
          <a:prstGeom prst="rect">
            <a:avLst/>
          </a:prstGeom>
        </p:spPr>
      </p:pic>
      <p:sp>
        <p:nvSpPr>
          <p:cNvPr id="5" name="CasetăText 4">
            <a:extLst>
              <a:ext uri="{FF2B5EF4-FFF2-40B4-BE49-F238E27FC236}">
                <a16:creationId xmlns:a16="http://schemas.microsoft.com/office/drawing/2014/main" id="{85E23960-4D4C-E992-CD07-1988A9073F7D}"/>
              </a:ext>
            </a:extLst>
          </p:cNvPr>
          <p:cNvSpPr txBox="1"/>
          <p:nvPr/>
        </p:nvSpPr>
        <p:spPr>
          <a:xfrm>
            <a:off x="3087191" y="6184486"/>
            <a:ext cx="3906242" cy="305372"/>
          </a:xfrm>
          <a:prstGeom prst="rect">
            <a:avLst/>
          </a:prstGeom>
          <a:noFill/>
        </p:spPr>
        <p:txBody>
          <a:bodyPr rot="0" spcFirstLastPara="0" vertOverflow="overflow" horzOverflow="overflow" vert="horz" wrap="square" lIns="75605" tIns="37802" rIns="75605" bIns="37802" numCol="1" spcCol="0" rtlCol="0" fromWordArt="0" anchor="t" anchorCtr="0" forceAA="0" compatLnSpc="1">
            <a:prstTxWarp prst="textNoShape">
              <a:avLst/>
            </a:prstTxWarp>
            <a:spAutoFit/>
          </a:bodyPr>
          <a:lstStyle/>
          <a:p>
            <a:pPr algn="ctr"/>
            <a:r>
              <a:rPr lang="ro-RO" sz="1488" i="1" dirty="0"/>
              <a:t>26th COSMO General Meeting</a:t>
            </a:r>
          </a:p>
        </p:txBody>
      </p:sp>
      <p:pic>
        <p:nvPicPr>
          <p:cNvPr id="6" name="Imagine 5" descr="National Meteorological Administration">
            <a:extLst>
              <a:ext uri="{FF2B5EF4-FFF2-40B4-BE49-F238E27FC236}">
                <a16:creationId xmlns:a16="http://schemas.microsoft.com/office/drawing/2014/main" id="{2C4ACE81-C513-8CFF-319B-9064DF2A1DCC}"/>
              </a:ext>
            </a:extLst>
          </p:cNvPr>
          <p:cNvPicPr>
            <a:picLocks noChangeAspect="1"/>
          </p:cNvPicPr>
          <p:nvPr/>
        </p:nvPicPr>
        <p:blipFill>
          <a:blip r:embed="rId3"/>
          <a:stretch>
            <a:fillRect/>
          </a:stretch>
        </p:blipFill>
        <p:spPr>
          <a:xfrm>
            <a:off x="8107815" y="1065419"/>
            <a:ext cx="1414963" cy="1354584"/>
          </a:xfrm>
          <a:prstGeom prst="rect">
            <a:avLst/>
          </a:prstGeom>
        </p:spPr>
      </p:pic>
    </p:spTree>
    <p:extLst>
      <p:ext uri="{BB962C8B-B14F-4D97-AF65-F5344CB8AC3E}">
        <p14:creationId xmlns:p14="http://schemas.microsoft.com/office/powerpoint/2010/main" val="2499791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Text Box 2">
            <a:extLst>
              <a:ext uri="{FF2B5EF4-FFF2-40B4-BE49-F238E27FC236}">
                <a16:creationId xmlns:a16="http://schemas.microsoft.com/office/drawing/2014/main" id="{DD4C84C7-49E1-9DCB-DFE9-7C4715F6FA95}"/>
              </a:ext>
            </a:extLst>
          </p:cNvPr>
          <p:cNvSpPr txBox="1">
            <a:spLocks noChangeArrowheads="1"/>
          </p:cNvSpPr>
          <p:nvPr/>
        </p:nvSpPr>
        <p:spPr bwMode="auto">
          <a:xfrm>
            <a:off x="1828800" y="731838"/>
            <a:ext cx="6400800" cy="457200"/>
          </a:xfrm>
          <a:prstGeom prst="rect">
            <a:avLst/>
          </a:prstGeom>
          <a:noFill/>
          <a:ln w="9360" cap="flat">
            <a:solidFill>
              <a:srgbClr val="3465A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t"/>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9pPr>
          </a:lstStyle>
          <a:p>
            <a:pPr algn="ctr" eaLnBrk="1" hangingPunct="1">
              <a:lnSpc>
                <a:spcPct val="93000"/>
              </a:lnSpc>
              <a:buClrTx/>
              <a:buFontTx/>
              <a:buNone/>
            </a:pPr>
            <a:r>
              <a:rPr lang="en-US" altLang="ro-RO" sz="2000" b="1" i="1" dirty="0">
                <a:solidFill>
                  <a:srgbClr val="FF0000"/>
                </a:solidFill>
                <a:latin typeface="Arial"/>
                <a:cs typeface="Arial"/>
              </a:rPr>
              <a:t>CP Activity: Score Production w/ MEC+FFV2</a:t>
            </a:r>
          </a:p>
          <a:p>
            <a:pPr algn="just" eaLnBrk="1" hangingPunct="1">
              <a:lnSpc>
                <a:spcPct val="93000"/>
              </a:lnSpc>
              <a:buClrTx/>
              <a:buFontTx/>
              <a:buNone/>
            </a:pPr>
            <a:endParaRPr lang="en-US" altLang="ro-RO" sz="1600" b="1">
              <a:solidFill>
                <a:srgbClr val="000099"/>
              </a:solidFill>
            </a:endParaRPr>
          </a:p>
          <a:p>
            <a:pPr algn="just" eaLnBrk="1" hangingPunct="1">
              <a:lnSpc>
                <a:spcPct val="150000"/>
              </a:lnSpc>
              <a:buClrTx/>
              <a:buFontTx/>
              <a:buNone/>
            </a:pPr>
            <a:endParaRPr lang="en-US" altLang="ro-RO" sz="1600" b="1">
              <a:solidFill>
                <a:srgbClr val="000099"/>
              </a:solidFill>
            </a:endParaRPr>
          </a:p>
          <a:p>
            <a:pPr eaLnBrk="1" hangingPunct="1">
              <a:lnSpc>
                <a:spcPct val="93000"/>
              </a:lnSpc>
              <a:buClrTx/>
              <a:buFontTx/>
              <a:buNone/>
            </a:pPr>
            <a:endParaRPr lang="en-US" altLang="ro-RO" sz="1400" b="1" i="1">
              <a:solidFill>
                <a:srgbClr val="000000"/>
              </a:solidFill>
            </a:endParaRPr>
          </a:p>
          <a:p>
            <a:pPr algn="just" eaLnBrk="1" hangingPunct="1">
              <a:lnSpc>
                <a:spcPct val="93000"/>
              </a:lnSpc>
              <a:buClrTx/>
              <a:buFontTx/>
              <a:buNone/>
            </a:pPr>
            <a:endParaRPr lang="en-US" altLang="ro-RO" sz="1400" b="1" i="1">
              <a:solidFill>
                <a:srgbClr val="000000"/>
              </a:solidFill>
            </a:endParaRPr>
          </a:p>
        </p:txBody>
      </p:sp>
      <p:pic>
        <p:nvPicPr>
          <p:cNvPr id="2" name="Imagine 1" descr="O imagine care conține text, captură de ecran, diagramă, Paralel&#10;&#10;Descriere generată automat">
            <a:extLst>
              <a:ext uri="{FF2B5EF4-FFF2-40B4-BE49-F238E27FC236}">
                <a16:creationId xmlns:a16="http://schemas.microsoft.com/office/drawing/2014/main" id="{325DD423-8D94-D6B3-873F-5E849046E173}"/>
              </a:ext>
            </a:extLst>
          </p:cNvPr>
          <p:cNvPicPr>
            <a:picLocks noChangeAspect="1"/>
          </p:cNvPicPr>
          <p:nvPr/>
        </p:nvPicPr>
        <p:blipFill>
          <a:blip r:embed="rId3"/>
          <a:stretch>
            <a:fillRect/>
          </a:stretch>
        </p:blipFill>
        <p:spPr>
          <a:xfrm>
            <a:off x="1939555" y="1329612"/>
            <a:ext cx="6204671" cy="5305425"/>
          </a:xfrm>
          <a:prstGeom prst="rect">
            <a:avLst/>
          </a:prstGeom>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Text Box 2">
            <a:extLst>
              <a:ext uri="{FF2B5EF4-FFF2-40B4-BE49-F238E27FC236}">
                <a16:creationId xmlns:a16="http://schemas.microsoft.com/office/drawing/2014/main" id="{DD4C84C7-49E1-9DCB-DFE9-7C4715F6FA95}"/>
              </a:ext>
            </a:extLst>
          </p:cNvPr>
          <p:cNvSpPr txBox="1">
            <a:spLocks noChangeArrowheads="1"/>
          </p:cNvSpPr>
          <p:nvPr/>
        </p:nvSpPr>
        <p:spPr bwMode="auto">
          <a:xfrm>
            <a:off x="1828800" y="731838"/>
            <a:ext cx="6400800" cy="457200"/>
          </a:xfrm>
          <a:prstGeom prst="rect">
            <a:avLst/>
          </a:prstGeom>
          <a:noFill/>
          <a:ln w="9360" cap="flat">
            <a:solidFill>
              <a:srgbClr val="3465A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t"/>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9pPr>
          </a:lstStyle>
          <a:p>
            <a:pPr algn="ctr" eaLnBrk="1" hangingPunct="1">
              <a:lnSpc>
                <a:spcPct val="93000"/>
              </a:lnSpc>
              <a:buClrTx/>
              <a:buFontTx/>
              <a:buNone/>
            </a:pPr>
            <a:r>
              <a:rPr lang="en-US" altLang="ro-RO" sz="2000" b="1" i="1" dirty="0">
                <a:solidFill>
                  <a:srgbClr val="FF0000"/>
                </a:solidFill>
                <a:latin typeface="Arial"/>
                <a:cs typeface="Arial"/>
              </a:rPr>
              <a:t>CP Activity: Score Production w/ MEC+FFV2</a:t>
            </a:r>
          </a:p>
          <a:p>
            <a:pPr algn="just" eaLnBrk="1" hangingPunct="1">
              <a:lnSpc>
                <a:spcPct val="93000"/>
              </a:lnSpc>
              <a:buClrTx/>
              <a:buFontTx/>
              <a:buNone/>
            </a:pPr>
            <a:endParaRPr lang="en-US" altLang="ro-RO" sz="1600" b="1">
              <a:solidFill>
                <a:srgbClr val="000099"/>
              </a:solidFill>
            </a:endParaRPr>
          </a:p>
          <a:p>
            <a:pPr algn="just" eaLnBrk="1" hangingPunct="1">
              <a:lnSpc>
                <a:spcPct val="150000"/>
              </a:lnSpc>
              <a:buClrTx/>
              <a:buFontTx/>
              <a:buNone/>
            </a:pPr>
            <a:endParaRPr lang="en-US" altLang="ro-RO" sz="1600" b="1">
              <a:solidFill>
                <a:srgbClr val="000099"/>
              </a:solidFill>
            </a:endParaRPr>
          </a:p>
          <a:p>
            <a:pPr eaLnBrk="1" hangingPunct="1">
              <a:lnSpc>
                <a:spcPct val="93000"/>
              </a:lnSpc>
              <a:buClrTx/>
              <a:buFontTx/>
              <a:buNone/>
            </a:pPr>
            <a:endParaRPr lang="en-US" altLang="ro-RO" sz="1400" b="1" i="1">
              <a:solidFill>
                <a:srgbClr val="000000"/>
              </a:solidFill>
            </a:endParaRPr>
          </a:p>
          <a:p>
            <a:pPr algn="just" eaLnBrk="1" hangingPunct="1">
              <a:lnSpc>
                <a:spcPct val="93000"/>
              </a:lnSpc>
              <a:buClrTx/>
              <a:buFontTx/>
              <a:buNone/>
            </a:pPr>
            <a:endParaRPr lang="en-US" altLang="ro-RO" sz="1400" b="1" i="1">
              <a:solidFill>
                <a:srgbClr val="000000"/>
              </a:solidFill>
            </a:endParaRPr>
          </a:p>
        </p:txBody>
      </p:sp>
      <p:pic>
        <p:nvPicPr>
          <p:cNvPr id="2" name="Imagine 1" descr="O imagine care conține text, captură de ecran, diagramă, Paralel&#10;&#10;Descriere generată automat">
            <a:extLst>
              <a:ext uri="{FF2B5EF4-FFF2-40B4-BE49-F238E27FC236}">
                <a16:creationId xmlns:a16="http://schemas.microsoft.com/office/drawing/2014/main" id="{325DD423-8D94-D6B3-873F-5E849046E173}"/>
              </a:ext>
            </a:extLst>
          </p:cNvPr>
          <p:cNvPicPr>
            <a:picLocks noChangeAspect="1"/>
          </p:cNvPicPr>
          <p:nvPr/>
        </p:nvPicPr>
        <p:blipFill>
          <a:blip r:embed="rId3"/>
          <a:stretch>
            <a:fillRect/>
          </a:stretch>
        </p:blipFill>
        <p:spPr>
          <a:xfrm>
            <a:off x="1939555" y="1329612"/>
            <a:ext cx="6204671" cy="5305425"/>
          </a:xfrm>
          <a:prstGeom prst="rect">
            <a:avLst/>
          </a:prstGeom>
        </p:spPr>
      </p:pic>
    </p:spTree>
    <p:extLst>
      <p:ext uri="{BB962C8B-B14F-4D97-AF65-F5344CB8AC3E}">
        <p14:creationId xmlns:p14="http://schemas.microsoft.com/office/powerpoint/2010/main" val="265275230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CC2ABAA1-04F3-DC75-747F-EA8CD4828A2D}"/>
              </a:ext>
            </a:extLst>
          </p:cNvPr>
          <p:cNvSpPr txBox="1">
            <a:spLocks noChangeArrowheads="1"/>
          </p:cNvSpPr>
          <p:nvPr/>
        </p:nvSpPr>
        <p:spPr bwMode="auto">
          <a:xfrm>
            <a:off x="1828800" y="731838"/>
            <a:ext cx="6400800" cy="457200"/>
          </a:xfrm>
          <a:prstGeom prst="rect">
            <a:avLst/>
          </a:prstGeom>
          <a:noFill/>
          <a:ln w="9360" cap="flat">
            <a:solidFill>
              <a:srgbClr val="3465A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t"/>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9pPr>
          </a:lstStyle>
          <a:p>
            <a:pPr algn="ctr" eaLnBrk="1" hangingPunct="1">
              <a:lnSpc>
                <a:spcPct val="93000"/>
              </a:lnSpc>
              <a:buClrTx/>
              <a:buFontTx/>
              <a:buNone/>
            </a:pPr>
            <a:r>
              <a:rPr lang="en-US" altLang="ro-RO" sz="2000" b="1" i="1" dirty="0">
                <a:solidFill>
                  <a:srgbClr val="FF0000"/>
                </a:solidFill>
                <a:latin typeface="Arial"/>
                <a:cs typeface="Arial"/>
              </a:rPr>
              <a:t>CP Activity: Score Production w/ MEC+FFV2</a:t>
            </a:r>
            <a:endParaRPr lang="en-US" altLang="ro-RO" sz="2000" b="1" i="1" dirty="0">
              <a:solidFill>
                <a:srgbClr val="FF0000"/>
              </a:solidFill>
            </a:endParaRPr>
          </a:p>
          <a:p>
            <a:pPr algn="just" eaLnBrk="1" hangingPunct="1">
              <a:lnSpc>
                <a:spcPct val="93000"/>
              </a:lnSpc>
              <a:buClrTx/>
              <a:buFontTx/>
              <a:buNone/>
            </a:pPr>
            <a:endParaRPr lang="en-US" altLang="ro-RO" sz="1600" b="1">
              <a:solidFill>
                <a:srgbClr val="000099"/>
              </a:solidFill>
            </a:endParaRPr>
          </a:p>
          <a:p>
            <a:pPr algn="just" eaLnBrk="1" hangingPunct="1">
              <a:lnSpc>
                <a:spcPct val="150000"/>
              </a:lnSpc>
              <a:buClrTx/>
              <a:buFontTx/>
              <a:buNone/>
            </a:pPr>
            <a:endParaRPr lang="en-US" altLang="ro-RO" sz="1600" b="1">
              <a:solidFill>
                <a:srgbClr val="000099"/>
              </a:solidFill>
            </a:endParaRPr>
          </a:p>
          <a:p>
            <a:pPr eaLnBrk="1" hangingPunct="1">
              <a:lnSpc>
                <a:spcPct val="93000"/>
              </a:lnSpc>
              <a:buClrTx/>
              <a:buFontTx/>
              <a:buNone/>
            </a:pPr>
            <a:endParaRPr lang="en-US" altLang="ro-RO" sz="1400" b="1" i="1">
              <a:solidFill>
                <a:srgbClr val="000000"/>
              </a:solidFill>
            </a:endParaRPr>
          </a:p>
          <a:p>
            <a:pPr algn="just" eaLnBrk="1" hangingPunct="1">
              <a:lnSpc>
                <a:spcPct val="93000"/>
              </a:lnSpc>
              <a:buClrTx/>
              <a:buFontTx/>
              <a:buNone/>
            </a:pPr>
            <a:endParaRPr lang="en-US" altLang="ro-RO" sz="1400" b="1" i="1">
              <a:solidFill>
                <a:srgbClr val="000000"/>
              </a:solidFill>
            </a:endParaRPr>
          </a:p>
        </p:txBody>
      </p:sp>
      <p:pic>
        <p:nvPicPr>
          <p:cNvPr id="2" name="Imagine 1" descr="O imagine care conține text, captură de ecran, număr, Paralel&#10;&#10;Descriere generată automat">
            <a:extLst>
              <a:ext uri="{FF2B5EF4-FFF2-40B4-BE49-F238E27FC236}">
                <a16:creationId xmlns:a16="http://schemas.microsoft.com/office/drawing/2014/main" id="{99962CD4-26D4-7309-DE84-483153ED9F35}"/>
              </a:ext>
            </a:extLst>
          </p:cNvPr>
          <p:cNvPicPr>
            <a:picLocks noChangeAspect="1"/>
          </p:cNvPicPr>
          <p:nvPr/>
        </p:nvPicPr>
        <p:blipFill>
          <a:blip r:embed="rId3"/>
          <a:stretch>
            <a:fillRect/>
          </a:stretch>
        </p:blipFill>
        <p:spPr>
          <a:xfrm>
            <a:off x="2537216" y="1729178"/>
            <a:ext cx="4999614" cy="4531995"/>
          </a:xfrm>
          <a:prstGeom prst="rect">
            <a:avLst/>
          </a:prstGeom>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Text Box 2">
            <a:extLst>
              <a:ext uri="{FF2B5EF4-FFF2-40B4-BE49-F238E27FC236}">
                <a16:creationId xmlns:a16="http://schemas.microsoft.com/office/drawing/2014/main" id="{B8B284B2-0BD2-427D-F7ED-482C7059AA69}"/>
              </a:ext>
            </a:extLst>
          </p:cNvPr>
          <p:cNvSpPr txBox="1">
            <a:spLocks noChangeArrowheads="1"/>
          </p:cNvSpPr>
          <p:nvPr/>
        </p:nvSpPr>
        <p:spPr bwMode="auto">
          <a:xfrm>
            <a:off x="1828800" y="731838"/>
            <a:ext cx="6400800" cy="457200"/>
          </a:xfrm>
          <a:prstGeom prst="rect">
            <a:avLst/>
          </a:prstGeom>
          <a:noFill/>
          <a:ln w="9360" cap="flat">
            <a:solidFill>
              <a:srgbClr val="3465A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t"/>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9pPr>
          </a:lstStyle>
          <a:p>
            <a:pPr algn="ctr" eaLnBrk="1" hangingPunct="1">
              <a:lnSpc>
                <a:spcPct val="93000"/>
              </a:lnSpc>
              <a:buClrTx/>
              <a:buFontTx/>
              <a:buNone/>
            </a:pPr>
            <a:r>
              <a:rPr lang="en-US" altLang="ro-RO" sz="2000" b="1" i="1" dirty="0">
                <a:solidFill>
                  <a:srgbClr val="FF0000"/>
                </a:solidFill>
                <a:latin typeface="Arial"/>
                <a:cs typeface="Arial"/>
              </a:rPr>
              <a:t>CP Activity: Score Production w/ MEC+FFV2</a:t>
            </a:r>
          </a:p>
          <a:p>
            <a:pPr algn="just" eaLnBrk="1" hangingPunct="1">
              <a:lnSpc>
                <a:spcPct val="93000"/>
              </a:lnSpc>
              <a:buClrTx/>
              <a:buFontTx/>
              <a:buNone/>
            </a:pPr>
            <a:endParaRPr lang="en-US" altLang="ro-RO" sz="1600" b="1">
              <a:solidFill>
                <a:srgbClr val="000099"/>
              </a:solidFill>
            </a:endParaRPr>
          </a:p>
          <a:p>
            <a:pPr algn="just" eaLnBrk="1" hangingPunct="1">
              <a:lnSpc>
                <a:spcPct val="150000"/>
              </a:lnSpc>
              <a:buClrTx/>
              <a:buFontTx/>
              <a:buNone/>
            </a:pPr>
            <a:endParaRPr lang="en-US" altLang="ro-RO" sz="1600" b="1">
              <a:solidFill>
                <a:srgbClr val="000099"/>
              </a:solidFill>
            </a:endParaRPr>
          </a:p>
          <a:p>
            <a:pPr eaLnBrk="1" hangingPunct="1">
              <a:lnSpc>
                <a:spcPct val="93000"/>
              </a:lnSpc>
              <a:buClrTx/>
              <a:buFontTx/>
              <a:buNone/>
            </a:pPr>
            <a:endParaRPr lang="en-US" altLang="ro-RO" sz="1400" b="1" i="1">
              <a:solidFill>
                <a:srgbClr val="000000"/>
              </a:solidFill>
            </a:endParaRPr>
          </a:p>
          <a:p>
            <a:pPr algn="just" eaLnBrk="1" hangingPunct="1">
              <a:lnSpc>
                <a:spcPct val="93000"/>
              </a:lnSpc>
              <a:buClrTx/>
              <a:buFontTx/>
              <a:buNone/>
            </a:pPr>
            <a:endParaRPr lang="en-US" altLang="ro-RO" sz="1400" b="1" i="1">
              <a:solidFill>
                <a:srgbClr val="000000"/>
              </a:solidFill>
            </a:endParaRPr>
          </a:p>
        </p:txBody>
      </p:sp>
      <p:pic>
        <p:nvPicPr>
          <p:cNvPr id="2" name="Imagine 1" descr="O imagine care conține text, captură de ecran, diagramă, linie&#10;&#10;Descriere generată automat">
            <a:extLst>
              <a:ext uri="{FF2B5EF4-FFF2-40B4-BE49-F238E27FC236}">
                <a16:creationId xmlns:a16="http://schemas.microsoft.com/office/drawing/2014/main" id="{71C77877-40CA-FC88-A199-830647AEC96B}"/>
              </a:ext>
            </a:extLst>
          </p:cNvPr>
          <p:cNvPicPr>
            <a:picLocks noChangeAspect="1"/>
          </p:cNvPicPr>
          <p:nvPr/>
        </p:nvPicPr>
        <p:blipFill>
          <a:blip r:embed="rId3"/>
          <a:stretch>
            <a:fillRect/>
          </a:stretch>
        </p:blipFill>
        <p:spPr>
          <a:xfrm>
            <a:off x="2747296" y="1724025"/>
            <a:ext cx="4580413" cy="4105275"/>
          </a:xfrm>
          <a:prstGeom prst="rect">
            <a:avLst/>
          </a:prstGeom>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5" name="Text Box 1">
            <a:extLst>
              <a:ext uri="{FF2B5EF4-FFF2-40B4-BE49-F238E27FC236}">
                <a16:creationId xmlns:a16="http://schemas.microsoft.com/office/drawing/2014/main" id="{CFC8FBD4-3F96-6AF7-5505-DE1610651D00}"/>
              </a:ext>
            </a:extLst>
          </p:cNvPr>
          <p:cNvSpPr txBox="1">
            <a:spLocks noChangeArrowheads="1"/>
          </p:cNvSpPr>
          <p:nvPr/>
        </p:nvSpPr>
        <p:spPr bwMode="auto">
          <a:xfrm>
            <a:off x="1611313" y="2255838"/>
            <a:ext cx="7467600" cy="175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11266" name="Text Box 2">
            <a:extLst>
              <a:ext uri="{FF2B5EF4-FFF2-40B4-BE49-F238E27FC236}">
                <a16:creationId xmlns:a16="http://schemas.microsoft.com/office/drawing/2014/main" id="{DF5D78DE-CD6D-333E-385A-651E9EDBABB3}"/>
              </a:ext>
            </a:extLst>
          </p:cNvPr>
          <p:cNvSpPr txBox="1">
            <a:spLocks noChangeArrowheads="1"/>
          </p:cNvSpPr>
          <p:nvPr/>
        </p:nvSpPr>
        <p:spPr bwMode="auto">
          <a:xfrm>
            <a:off x="1006475" y="1371600"/>
            <a:ext cx="8047038" cy="1135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9pPr>
          </a:lstStyle>
          <a:p>
            <a:pPr eaLnBrk="1" hangingPunct="1">
              <a:lnSpc>
                <a:spcPct val="93000"/>
              </a:lnSpc>
              <a:buClrTx/>
              <a:buFontTx/>
              <a:buNone/>
            </a:pPr>
            <a:r>
              <a:rPr lang="en-US" altLang="ro-RO" sz="1100">
                <a:solidFill>
                  <a:srgbClr val="00000A"/>
                </a:solidFill>
              </a:rPr>
              <a:t> </a:t>
            </a:r>
          </a:p>
          <a:p>
            <a:pPr eaLnBrk="1" hangingPunct="1">
              <a:lnSpc>
                <a:spcPct val="93000"/>
              </a:lnSpc>
              <a:buClrTx/>
              <a:buFontTx/>
              <a:buNone/>
            </a:pPr>
            <a:endParaRPr lang="en-US" altLang="ro-RO" sz="1100">
              <a:solidFill>
                <a:srgbClr val="00000A"/>
              </a:solidFill>
            </a:endParaRPr>
          </a:p>
          <a:p>
            <a:pPr eaLnBrk="1" hangingPunct="1">
              <a:lnSpc>
                <a:spcPct val="93000"/>
              </a:lnSpc>
              <a:buClrTx/>
              <a:buFontTx/>
              <a:buNone/>
            </a:pPr>
            <a:endParaRPr lang="en-US" altLang="ro-RO" sz="1100">
              <a:solidFill>
                <a:srgbClr val="00000A"/>
              </a:solidFill>
            </a:endParaRPr>
          </a:p>
          <a:p>
            <a:pPr eaLnBrk="1" hangingPunct="1">
              <a:lnSpc>
                <a:spcPct val="93000"/>
              </a:lnSpc>
              <a:buClrTx/>
              <a:buFontTx/>
              <a:buNone/>
            </a:pPr>
            <a:endParaRPr lang="en-US" altLang="ro-RO" sz="1100">
              <a:solidFill>
                <a:srgbClr val="00000A"/>
              </a:solidFill>
            </a:endParaRPr>
          </a:p>
          <a:p>
            <a:pPr eaLnBrk="1" hangingPunct="1">
              <a:lnSpc>
                <a:spcPct val="93000"/>
              </a:lnSpc>
              <a:buClrTx/>
              <a:buFontTx/>
              <a:buNone/>
            </a:pPr>
            <a:endParaRPr lang="en-US" altLang="ro-RO" sz="1100">
              <a:solidFill>
                <a:srgbClr val="00000A"/>
              </a:solidFill>
            </a:endParaRPr>
          </a:p>
          <a:p>
            <a:pPr eaLnBrk="1" hangingPunct="1">
              <a:lnSpc>
                <a:spcPct val="93000"/>
              </a:lnSpc>
              <a:buClrTx/>
              <a:buFontTx/>
              <a:buNone/>
            </a:pPr>
            <a:endParaRPr lang="en-US" altLang="ro-RO" sz="1100">
              <a:solidFill>
                <a:srgbClr val="00000A"/>
              </a:solidFill>
            </a:endParaRPr>
          </a:p>
        </p:txBody>
      </p:sp>
      <p:sp>
        <p:nvSpPr>
          <p:cNvPr id="11267" name="Text Box 3">
            <a:extLst>
              <a:ext uri="{FF2B5EF4-FFF2-40B4-BE49-F238E27FC236}">
                <a16:creationId xmlns:a16="http://schemas.microsoft.com/office/drawing/2014/main" id="{A45CE51A-A344-2AC7-2FD2-1B051B339B34}"/>
              </a:ext>
            </a:extLst>
          </p:cNvPr>
          <p:cNvSpPr txBox="1">
            <a:spLocks noChangeArrowheads="1"/>
          </p:cNvSpPr>
          <p:nvPr/>
        </p:nvSpPr>
        <p:spPr bwMode="auto">
          <a:xfrm>
            <a:off x="365125" y="639763"/>
            <a:ext cx="9507538" cy="6675437"/>
          </a:xfrm>
          <a:prstGeom prst="rect">
            <a:avLst/>
          </a:prstGeom>
          <a:noFill/>
          <a:ln w="9360" cap="flat">
            <a:solidFill>
              <a:srgbClr val="3465A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t"/>
          <a:lstStyle>
            <a:lvl1pPr marL="215900" indent="-153988">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1pPr>
            <a:lvl2pPr>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2pPr>
            <a:lvl3pPr>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3pPr>
            <a:lvl4pPr>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4pPr>
            <a:lvl5pPr>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9pPr>
          </a:lstStyle>
          <a:p>
            <a:pPr indent="-153670" algn="just" eaLnBrk="1" hangingPunct="1">
              <a:lnSpc>
                <a:spcPct val="93000"/>
              </a:lnSpc>
              <a:buClrTx/>
              <a:buFontTx/>
              <a:buNone/>
            </a:pPr>
            <a:endParaRPr lang="en-US" altLang="ro-RO" sz="1300">
              <a:solidFill>
                <a:srgbClr val="000000"/>
              </a:solidFill>
            </a:endParaRPr>
          </a:p>
          <a:p>
            <a:pPr indent="-153670" algn="just" eaLnBrk="1" hangingPunct="1">
              <a:lnSpc>
                <a:spcPct val="93000"/>
              </a:lnSpc>
              <a:buClrTx/>
              <a:buFontTx/>
              <a:buNone/>
            </a:pPr>
            <a:r>
              <a:rPr lang="en-US" altLang="ro-RO" b="1" dirty="0">
                <a:solidFill>
                  <a:srgbClr val="FF0000"/>
                </a:solidFill>
                <a:latin typeface="Arial"/>
                <a:cs typeface="Arial"/>
              </a:rPr>
              <a:t>Issues (Tackled and On-going)</a:t>
            </a:r>
          </a:p>
          <a:p>
            <a:pPr indent="-153670" algn="just" eaLnBrk="1" hangingPunct="1">
              <a:lnSpc>
                <a:spcPct val="93000"/>
              </a:lnSpc>
              <a:buClrTx/>
              <a:buFontTx/>
              <a:buNone/>
            </a:pPr>
            <a:endParaRPr lang="en-US" altLang="ro-RO" b="1">
              <a:solidFill>
                <a:srgbClr val="FF0000"/>
              </a:solidFill>
            </a:endParaRPr>
          </a:p>
          <a:p>
            <a:pPr indent="-153670" algn="just" eaLnBrk="1" hangingPunct="1">
              <a:buClrTx/>
              <a:buFontTx/>
              <a:buNone/>
            </a:pPr>
            <a:endParaRPr lang="en-US" altLang="ro-RO" b="1">
              <a:solidFill>
                <a:srgbClr val="0000FF"/>
              </a:solidFill>
            </a:endParaRPr>
          </a:p>
          <a:p>
            <a:pPr indent="-153670" algn="just" eaLnBrk="1" hangingPunct="1">
              <a:buClrTx/>
            </a:pPr>
            <a:r>
              <a:rPr lang="en-US" altLang="ro-RO" sz="1600" b="1" dirty="0">
                <a:solidFill>
                  <a:srgbClr val="0000FF"/>
                </a:solidFill>
                <a:latin typeface="Arial"/>
                <a:cs typeface="Arial"/>
              </a:rPr>
              <a:t>MEC for IFS </a:t>
            </a:r>
            <a:r>
              <a:rPr lang="en-US" altLang="ro-RO" sz="1600" dirty="0">
                <a:solidFill>
                  <a:srgbClr val="0000FF"/>
                </a:solidFill>
                <a:latin typeface="Arial"/>
                <a:cs typeface="Arial"/>
              </a:rPr>
              <a:t>– </a:t>
            </a:r>
            <a:r>
              <a:rPr lang="en-US" altLang="ro-RO" sz="1600" b="1" dirty="0">
                <a:solidFill>
                  <a:srgbClr val="81D41A"/>
                </a:solidFill>
                <a:latin typeface="Arial"/>
                <a:cs typeface="Arial"/>
              </a:rPr>
              <a:t>solved</a:t>
            </a:r>
            <a:r>
              <a:rPr lang="en-US" altLang="ro-RO" sz="1600" b="1" dirty="0">
                <a:solidFill>
                  <a:srgbClr val="0000FF"/>
                </a:solidFill>
                <a:latin typeface="Arial"/>
                <a:cs typeface="Arial"/>
              </a:rPr>
              <a:t> </a:t>
            </a:r>
            <a:r>
              <a:rPr lang="en-US" altLang="ro-RO" sz="1600" dirty="0">
                <a:solidFill>
                  <a:srgbClr val="0000FF"/>
                </a:solidFill>
                <a:latin typeface="Arial"/>
                <a:cs typeface="Arial"/>
              </a:rPr>
              <a:t>. After a </a:t>
            </a:r>
            <a:r>
              <a:rPr lang="en-US" altLang="ro-RO" sz="1600" dirty="0" err="1">
                <a:solidFill>
                  <a:srgbClr val="0000FF"/>
                </a:solidFill>
                <a:latin typeface="Arial"/>
                <a:cs typeface="Arial"/>
              </a:rPr>
              <a:t>colaboration</a:t>
            </a:r>
            <a:r>
              <a:rPr lang="en-US" altLang="ro-RO" sz="1600" dirty="0">
                <a:solidFill>
                  <a:srgbClr val="0000FF"/>
                </a:solidFill>
                <a:latin typeface="Arial"/>
                <a:cs typeface="Arial"/>
              </a:rPr>
              <a:t> with Anlauf Harald and NMA colleagues in utilizing the DACE system on ECMWF ATOS HPC the MEC has received a bug fix and now a specific branch of MEC can produce the FF from IFS.  Documented process to use MEC on IFS can be found in the Guidelines for MEC produced in the PP CARMENS.</a:t>
            </a:r>
          </a:p>
          <a:p>
            <a:pPr indent="-153670" algn="just">
              <a:buClrTx/>
            </a:pPr>
            <a:endParaRPr lang="en-US" altLang="ro-RO" sz="1600">
              <a:solidFill>
                <a:srgbClr val="0000FF"/>
              </a:solidFill>
              <a:latin typeface="Arial"/>
              <a:cs typeface="Arial"/>
            </a:endParaRPr>
          </a:p>
          <a:p>
            <a:pPr indent="-153670" algn="just" eaLnBrk="1" hangingPunct="1">
              <a:buClrTx/>
            </a:pPr>
            <a:r>
              <a:rPr lang="en-US" altLang="ro-RO" sz="1600" b="1" dirty="0">
                <a:solidFill>
                  <a:srgbClr val="66CC00"/>
                </a:solidFill>
                <a:latin typeface="Arial"/>
                <a:cs typeface="Arial"/>
              </a:rPr>
              <a:t>Scores from SON23, DJF24, and MAM24 on-going. Solved issues with DWD model missing FF and with the FTP server (to many FF in the folders of the DWD models).</a:t>
            </a:r>
            <a:endParaRPr lang="en-US" dirty="0">
              <a:latin typeface="Arial"/>
              <a:cs typeface="Arial"/>
            </a:endParaRPr>
          </a:p>
          <a:p>
            <a:pPr indent="-153670" algn="just">
              <a:buClrTx/>
            </a:pPr>
            <a:endParaRPr lang="en-US" altLang="ro-RO" sz="1600" b="1">
              <a:solidFill>
                <a:srgbClr val="66CC00"/>
              </a:solidFill>
            </a:endParaRPr>
          </a:p>
          <a:p>
            <a:pPr indent="-153670" algn="just" eaLnBrk="1" hangingPunct="1">
              <a:buClrTx/>
              <a:buFontTx/>
              <a:buNone/>
            </a:pPr>
            <a:r>
              <a:rPr lang="en-US" altLang="ro-RO" sz="1600" b="1" dirty="0">
                <a:solidFill>
                  <a:srgbClr val="66CC00"/>
                </a:solidFill>
                <a:latin typeface="Arial"/>
                <a:cs typeface="Arial"/>
              </a:rPr>
              <a:t>The conditional verification for the period JJA2022-MAM2023 was performed with FFV2 software</a:t>
            </a:r>
          </a:p>
          <a:p>
            <a:pPr indent="-153670" algn="just">
              <a:buClrTx/>
            </a:pPr>
            <a:endParaRPr lang="en-US" altLang="ro-RO" sz="1600" b="1">
              <a:solidFill>
                <a:srgbClr val="66CC00"/>
              </a:solidFill>
              <a:latin typeface="Arial"/>
              <a:cs typeface="Arial"/>
            </a:endParaRPr>
          </a:p>
          <a:p>
            <a:pPr indent="-153670" algn="just" eaLnBrk="1" hangingPunct="1">
              <a:buClrTx/>
            </a:pPr>
            <a:r>
              <a:rPr lang="en-US" altLang="ro-RO" sz="1600" b="1" dirty="0">
                <a:solidFill>
                  <a:srgbClr val="FF0000"/>
                </a:solidFill>
                <a:latin typeface="Arial"/>
                <a:cs typeface="Arial"/>
              </a:rPr>
              <a:t>The new ICON-PL dataset for MAM24 is not usable.</a:t>
            </a:r>
          </a:p>
          <a:p>
            <a:pPr indent="-153670" algn="just" eaLnBrk="1" hangingPunct="1">
              <a:buClrTx/>
            </a:pPr>
            <a:r>
              <a:rPr lang="en-US" altLang="ro-RO" sz="1600" b="1" dirty="0">
                <a:solidFill>
                  <a:srgbClr val="000000"/>
                </a:solidFill>
                <a:latin typeface="Arial"/>
                <a:cs typeface="Arial"/>
              </a:rPr>
              <a:t> </a:t>
            </a:r>
            <a:r>
              <a:rPr lang="en-US" altLang="ro-RO" sz="1600" b="1" dirty="0" err="1">
                <a:solidFill>
                  <a:srgbClr val="000000"/>
                </a:solidFill>
                <a:latin typeface="Arial"/>
                <a:cs typeface="Arial"/>
              </a:rPr>
              <a:t>Curentlly</a:t>
            </a:r>
            <a:r>
              <a:rPr lang="en-US" altLang="ro-RO" sz="1600" b="1" dirty="0">
                <a:solidFill>
                  <a:srgbClr val="000000"/>
                </a:solidFill>
                <a:latin typeface="Arial"/>
                <a:cs typeface="Arial"/>
              </a:rPr>
              <a:t>, </a:t>
            </a:r>
            <a:r>
              <a:rPr lang="en-US" altLang="ro-RO" sz="1600" b="1" dirty="0">
                <a:solidFill>
                  <a:srgbClr val="FFC000"/>
                </a:solidFill>
                <a:latin typeface="Arial"/>
                <a:cs typeface="Arial"/>
              </a:rPr>
              <a:t>NMA exterior VM does not have access to the DURA HPC to upload the </a:t>
            </a:r>
            <a:r>
              <a:rPr lang="en-US" altLang="ro-RO" sz="1600" b="1" dirty="0" err="1">
                <a:solidFill>
                  <a:srgbClr val="FFC000"/>
                </a:solidFill>
                <a:latin typeface="Arial"/>
                <a:cs typeface="Arial"/>
              </a:rPr>
              <a:t>Scorefiles</a:t>
            </a:r>
            <a:r>
              <a:rPr lang="en-US" altLang="ro-RO" sz="1600" b="1" dirty="0">
                <a:solidFill>
                  <a:srgbClr val="000000"/>
                </a:solidFill>
                <a:latin typeface="Arial"/>
                <a:cs typeface="Arial"/>
              </a:rPr>
              <a:t>. </a:t>
            </a:r>
          </a:p>
          <a:p>
            <a:pPr indent="-153670" algn="just">
              <a:buClrTx/>
            </a:pPr>
            <a:r>
              <a:rPr lang="en-US" altLang="ro-RO" sz="1600" b="1" dirty="0">
                <a:solidFill>
                  <a:srgbClr val="92D050"/>
                </a:solidFill>
                <a:latin typeface="Arial"/>
                <a:cs typeface="Arial"/>
              </a:rPr>
              <a:t>Issue partially solved with Theodore </a:t>
            </a:r>
            <a:r>
              <a:rPr lang="en-US" altLang="ro-RO" sz="1600" b="1" dirty="0" err="1">
                <a:solidFill>
                  <a:srgbClr val="92D050"/>
                </a:solidFill>
                <a:latin typeface="Arial"/>
                <a:cs typeface="Arial"/>
              </a:rPr>
              <a:t>sugestion</a:t>
            </a:r>
            <a:r>
              <a:rPr lang="en-US" altLang="ro-RO" sz="1600" b="1" dirty="0">
                <a:solidFill>
                  <a:srgbClr val="92D050"/>
                </a:solidFill>
                <a:latin typeface="Arial"/>
                <a:cs typeface="Arial"/>
              </a:rPr>
              <a:t> to use command line function </a:t>
            </a:r>
            <a:r>
              <a:rPr lang="en-US" altLang="ro-RO" sz="1600" b="1" dirty="0" err="1">
                <a:solidFill>
                  <a:srgbClr val="92D050"/>
                </a:solidFill>
                <a:latin typeface="Arial"/>
                <a:cs typeface="Arial"/>
              </a:rPr>
              <a:t>wget</a:t>
            </a:r>
            <a:r>
              <a:rPr lang="en-US" altLang="ro-RO" sz="1600" b="1" dirty="0">
                <a:solidFill>
                  <a:srgbClr val="92D050"/>
                </a:solidFill>
                <a:latin typeface="Arial"/>
                <a:cs typeface="Arial"/>
              </a:rPr>
              <a:t>. </a:t>
            </a:r>
          </a:p>
          <a:p>
            <a:pPr indent="-153670" algn="just">
              <a:buClrTx/>
            </a:pPr>
            <a:endParaRPr lang="en-US" altLang="ro-RO" sz="1600" b="1" dirty="0">
              <a:solidFill>
                <a:srgbClr val="92D050"/>
              </a:solidFill>
              <a:latin typeface="Arial"/>
              <a:cs typeface="Arial"/>
            </a:endParaRPr>
          </a:p>
          <a:p>
            <a:pPr indent="-153670" algn="just" eaLnBrk="1" hangingPunct="1">
              <a:buClrTx/>
              <a:buFontTx/>
              <a:buNone/>
            </a:pPr>
            <a:r>
              <a:rPr lang="en-US" altLang="ro-RO" sz="1600" b="1" dirty="0">
                <a:solidFill>
                  <a:srgbClr val="C9211E"/>
                </a:solidFill>
                <a:latin typeface="Arial"/>
                <a:cs typeface="Arial"/>
              </a:rPr>
              <a:t>Namelist must be carefully adapted to include all the members, and for the members that uploaded all the FF to have all the verifications available. (Multiple runs for most domains)</a:t>
            </a:r>
          </a:p>
          <a:p>
            <a:pPr indent="-153670" algn="just">
              <a:buClrTx/>
            </a:pPr>
            <a:endParaRPr lang="en-US" altLang="ro-RO" sz="1600" b="1">
              <a:solidFill>
                <a:srgbClr val="C9211E"/>
              </a:solidFill>
              <a:latin typeface="Arial"/>
              <a:cs typeface="Arial"/>
            </a:endParaRPr>
          </a:p>
          <a:p>
            <a:pPr indent="-153670" algn="just" eaLnBrk="1" hangingPunct="1">
              <a:buClrTx/>
            </a:pPr>
            <a:r>
              <a:rPr lang="en-US" altLang="ro-RO" sz="1600" b="1" dirty="0">
                <a:solidFill>
                  <a:srgbClr val="66CC00"/>
                </a:solidFill>
                <a:latin typeface="Arial"/>
                <a:cs typeface="Arial"/>
              </a:rPr>
              <a:t>Since JJA23 the Common Area Evaluation will include the IFS scores. FF produced by Stefan Gabrian.  (Solved Issue with TEMP verification)</a:t>
            </a:r>
          </a:p>
          <a:p>
            <a:pPr indent="-153670" algn="just" eaLnBrk="1" hangingPunct="1">
              <a:buClrTx/>
            </a:pPr>
            <a:r>
              <a:rPr lang="en-US" altLang="ro-RO" sz="1600" b="1" dirty="0">
                <a:solidFill>
                  <a:srgbClr val="66CC00"/>
                </a:solidFill>
                <a:latin typeface="Arial"/>
                <a:cs typeface="Arial"/>
              </a:rPr>
              <a:t>Since SON23 The Common Area Evaluation includes the control run of COSMO-LEPS. FF produced by Flora </a:t>
            </a:r>
            <a:r>
              <a:rPr lang="en-US" altLang="ro-RO" sz="1600" b="1" dirty="0" err="1">
                <a:solidFill>
                  <a:srgbClr val="66CC00"/>
                </a:solidFill>
                <a:latin typeface="Arial"/>
                <a:cs typeface="Arial"/>
              </a:rPr>
              <a:t>Gofa</a:t>
            </a:r>
            <a:r>
              <a:rPr lang="en-US" altLang="ro-RO" sz="1600" b="1" dirty="0">
                <a:solidFill>
                  <a:srgbClr val="66CC00"/>
                </a:solidFill>
                <a:latin typeface="Arial"/>
                <a:cs typeface="Arial"/>
              </a:rPr>
              <a:t>.</a:t>
            </a:r>
            <a:r>
              <a:rPr lang="en-US" altLang="ro-RO" sz="1600" dirty="0">
                <a:solidFill>
                  <a:srgbClr val="0000FF"/>
                </a:solidFill>
                <a:latin typeface="Arial"/>
                <a:cs typeface="Arial"/>
              </a:rPr>
              <a:t> </a:t>
            </a:r>
          </a:p>
          <a:p>
            <a:pPr indent="-153670" algn="just" eaLnBrk="1" hangingPunct="1">
              <a:lnSpc>
                <a:spcPct val="93000"/>
              </a:lnSpc>
              <a:buClrTx/>
              <a:buFontTx/>
              <a:buNone/>
            </a:pPr>
            <a:endParaRPr lang="en-US" altLang="ro-RO" sz="1600" b="1">
              <a:solidFill>
                <a:srgbClr val="66CC00"/>
              </a:solidFill>
            </a:endParaRPr>
          </a:p>
          <a:p>
            <a:pPr indent="-153670" algn="just" eaLnBrk="1" hangingPunct="1">
              <a:lnSpc>
                <a:spcPct val="93000"/>
              </a:lnSpc>
              <a:buClrTx/>
              <a:buFontTx/>
              <a:buNone/>
            </a:pPr>
            <a:endParaRPr lang="en-US" altLang="ro-RO" sz="1600" b="1">
              <a:solidFill>
                <a:srgbClr val="66CC00"/>
              </a:solidFill>
            </a:endParaRPr>
          </a:p>
          <a:p>
            <a:pPr indent="-153670" algn="just" eaLnBrk="1" hangingPunct="1">
              <a:lnSpc>
                <a:spcPct val="93000"/>
              </a:lnSpc>
              <a:buClrTx/>
              <a:buFontTx/>
              <a:buNone/>
            </a:pPr>
            <a:endParaRPr lang="en-US" altLang="ro-RO" sz="1600">
              <a:solidFill>
                <a:srgbClr val="000000"/>
              </a:solidFill>
            </a:endParaRPr>
          </a:p>
          <a:p>
            <a:pPr indent="-153670" algn="just" eaLnBrk="1" hangingPunct="1">
              <a:lnSpc>
                <a:spcPct val="93000"/>
              </a:lnSpc>
              <a:buClrTx/>
              <a:buFontTx/>
              <a:buNone/>
            </a:pPr>
            <a:endParaRPr lang="en-US" altLang="ro-RO" sz="1600">
              <a:solidFill>
                <a:srgbClr val="000000"/>
              </a:solidFill>
            </a:endParaRPr>
          </a:p>
          <a:p>
            <a:pPr indent="-153670" algn="just" eaLnBrk="1" hangingPunct="1">
              <a:lnSpc>
                <a:spcPct val="93000"/>
              </a:lnSpc>
              <a:buClrTx/>
              <a:buFontTx/>
              <a:buNone/>
            </a:pPr>
            <a:endParaRPr lang="en-US" altLang="ro-RO" sz="1600">
              <a:solidFill>
                <a:srgbClr val="000000"/>
              </a:solidFill>
            </a:endParaRPr>
          </a:p>
          <a:p>
            <a:pPr indent="-153670" algn="just" eaLnBrk="1" hangingPunct="1">
              <a:lnSpc>
                <a:spcPct val="93000"/>
              </a:lnSpc>
              <a:buClrTx/>
              <a:buFontTx/>
              <a:buNone/>
            </a:pPr>
            <a:endParaRPr lang="en-US" altLang="ro-RO" sz="1600">
              <a:solidFill>
                <a:srgbClr val="000000"/>
              </a:solidFill>
            </a:endParaRPr>
          </a:p>
          <a:p>
            <a:pPr indent="-153670" algn="just" eaLnBrk="1" hangingPunct="1">
              <a:lnSpc>
                <a:spcPct val="93000"/>
              </a:lnSpc>
              <a:buClrTx/>
              <a:buFontTx/>
              <a:buNone/>
            </a:pPr>
            <a:endParaRPr lang="en-US" altLang="ro-RO" sz="1600">
              <a:solidFill>
                <a:srgbClr val="000000"/>
              </a:solidFill>
            </a:endParaRPr>
          </a:p>
          <a:p>
            <a:pPr indent="-153670" algn="just" eaLnBrk="1" hangingPunct="1">
              <a:lnSpc>
                <a:spcPct val="93000"/>
              </a:lnSpc>
              <a:buClrTx/>
              <a:buFontTx/>
              <a:buNone/>
            </a:pPr>
            <a:endParaRPr lang="en-US" altLang="ro-RO" sz="160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92168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Text Box 2">
            <a:extLst>
              <a:ext uri="{FF2B5EF4-FFF2-40B4-BE49-F238E27FC236}">
                <a16:creationId xmlns:a16="http://schemas.microsoft.com/office/drawing/2014/main" id="{DF5D78DE-CD6D-333E-385A-651E9EDBABB3}"/>
              </a:ext>
            </a:extLst>
          </p:cNvPr>
          <p:cNvSpPr txBox="1">
            <a:spLocks noChangeArrowheads="1"/>
          </p:cNvSpPr>
          <p:nvPr/>
        </p:nvSpPr>
        <p:spPr bwMode="auto">
          <a:xfrm>
            <a:off x="1006475" y="1371600"/>
            <a:ext cx="8047038" cy="1135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9pPr>
          </a:lstStyle>
          <a:p>
            <a:pPr eaLnBrk="1" hangingPunct="1">
              <a:lnSpc>
                <a:spcPct val="93000"/>
              </a:lnSpc>
              <a:buClrTx/>
              <a:buFontTx/>
              <a:buNone/>
            </a:pPr>
            <a:r>
              <a:rPr lang="en-US" altLang="ro-RO" sz="1100">
                <a:solidFill>
                  <a:srgbClr val="00000A"/>
                </a:solidFill>
              </a:rPr>
              <a:t> </a:t>
            </a:r>
          </a:p>
          <a:p>
            <a:pPr eaLnBrk="1" hangingPunct="1">
              <a:lnSpc>
                <a:spcPct val="93000"/>
              </a:lnSpc>
              <a:buClrTx/>
              <a:buFontTx/>
              <a:buNone/>
            </a:pPr>
            <a:endParaRPr lang="en-US" altLang="ro-RO" sz="1100">
              <a:solidFill>
                <a:srgbClr val="00000A"/>
              </a:solidFill>
            </a:endParaRPr>
          </a:p>
          <a:p>
            <a:pPr eaLnBrk="1" hangingPunct="1">
              <a:lnSpc>
                <a:spcPct val="93000"/>
              </a:lnSpc>
              <a:buClrTx/>
              <a:buFontTx/>
              <a:buNone/>
            </a:pPr>
            <a:endParaRPr lang="en-US" altLang="ro-RO" sz="1100">
              <a:solidFill>
                <a:srgbClr val="00000A"/>
              </a:solidFill>
            </a:endParaRPr>
          </a:p>
          <a:p>
            <a:pPr eaLnBrk="1" hangingPunct="1">
              <a:lnSpc>
                <a:spcPct val="93000"/>
              </a:lnSpc>
              <a:buClrTx/>
              <a:buFontTx/>
              <a:buNone/>
            </a:pPr>
            <a:endParaRPr lang="en-US" altLang="ro-RO" sz="1100">
              <a:solidFill>
                <a:srgbClr val="00000A"/>
              </a:solidFill>
            </a:endParaRPr>
          </a:p>
          <a:p>
            <a:pPr eaLnBrk="1" hangingPunct="1">
              <a:lnSpc>
                <a:spcPct val="93000"/>
              </a:lnSpc>
              <a:buClrTx/>
              <a:buFontTx/>
              <a:buNone/>
            </a:pPr>
            <a:endParaRPr lang="en-US" altLang="ro-RO" sz="1100">
              <a:solidFill>
                <a:srgbClr val="00000A"/>
              </a:solidFill>
            </a:endParaRPr>
          </a:p>
          <a:p>
            <a:pPr eaLnBrk="1" hangingPunct="1">
              <a:lnSpc>
                <a:spcPct val="93000"/>
              </a:lnSpc>
              <a:buClrTx/>
              <a:buFontTx/>
              <a:buNone/>
            </a:pPr>
            <a:endParaRPr lang="en-US" altLang="ro-RO" sz="1100">
              <a:solidFill>
                <a:srgbClr val="00000A"/>
              </a:solidFill>
            </a:endParaRPr>
          </a:p>
        </p:txBody>
      </p:sp>
      <p:sp>
        <p:nvSpPr>
          <p:cNvPr id="11267" name="Text Box 3">
            <a:extLst>
              <a:ext uri="{FF2B5EF4-FFF2-40B4-BE49-F238E27FC236}">
                <a16:creationId xmlns:a16="http://schemas.microsoft.com/office/drawing/2014/main" id="{A45CE51A-A344-2AC7-2FD2-1B051B339B34}"/>
              </a:ext>
            </a:extLst>
          </p:cNvPr>
          <p:cNvSpPr txBox="1">
            <a:spLocks noChangeArrowheads="1"/>
          </p:cNvSpPr>
          <p:nvPr/>
        </p:nvSpPr>
        <p:spPr bwMode="auto">
          <a:xfrm>
            <a:off x="365125" y="639763"/>
            <a:ext cx="9507538" cy="6675437"/>
          </a:xfrm>
          <a:prstGeom prst="rect">
            <a:avLst/>
          </a:prstGeom>
          <a:noFill/>
          <a:ln w="9360" cap="flat">
            <a:solidFill>
              <a:srgbClr val="3465A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t"/>
          <a:lstStyle>
            <a:lvl1pPr marL="215900" indent="-153988">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1pPr>
            <a:lvl2pPr>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2pPr>
            <a:lvl3pPr>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3pPr>
            <a:lvl4pPr>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4pPr>
            <a:lvl5pPr>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9pPr>
          </a:lstStyle>
          <a:p>
            <a:pPr indent="-153670" algn="just" eaLnBrk="1" hangingPunct="1">
              <a:lnSpc>
                <a:spcPct val="93000"/>
              </a:lnSpc>
              <a:buClrTx/>
              <a:buFontTx/>
              <a:buNone/>
            </a:pPr>
            <a:endParaRPr lang="en-US" altLang="ro-RO" sz="1300" dirty="0">
              <a:solidFill>
                <a:srgbClr val="FF0000"/>
              </a:solidFill>
            </a:endParaRPr>
          </a:p>
          <a:p>
            <a:pPr indent="-153670" algn="just" eaLnBrk="1" hangingPunct="1">
              <a:lnSpc>
                <a:spcPct val="93000"/>
              </a:lnSpc>
              <a:buClrTx/>
            </a:pPr>
            <a:r>
              <a:rPr lang="en-US" altLang="ro-RO" b="1" dirty="0">
                <a:solidFill>
                  <a:srgbClr val="FF0000"/>
                </a:solidFill>
                <a:latin typeface="Arial"/>
                <a:cs typeface="Arial"/>
              </a:rPr>
              <a:t>Systematic issues </a:t>
            </a:r>
            <a:r>
              <a:rPr lang="en-US" altLang="ro-RO" b="1" dirty="0">
                <a:solidFill>
                  <a:schemeClr val="tx1"/>
                </a:solidFill>
                <a:latin typeface="Arial"/>
                <a:cs typeface="Arial"/>
              </a:rPr>
              <a:t>with the Feedback Files</a:t>
            </a:r>
          </a:p>
          <a:p>
            <a:pPr indent="-153670" algn="just" eaLnBrk="1" hangingPunct="1">
              <a:lnSpc>
                <a:spcPct val="93000"/>
              </a:lnSpc>
              <a:buClrTx/>
              <a:buFontTx/>
              <a:buNone/>
            </a:pPr>
            <a:endParaRPr lang="en-US" altLang="ro-RO" sz="1600" b="1">
              <a:solidFill>
                <a:srgbClr val="66CC00"/>
              </a:solidFill>
            </a:endParaRPr>
          </a:p>
          <a:p>
            <a:pPr indent="-153670" algn="just" eaLnBrk="1" hangingPunct="1">
              <a:lnSpc>
                <a:spcPct val="93000"/>
              </a:lnSpc>
              <a:buClrTx/>
              <a:buFontTx/>
              <a:buNone/>
            </a:pPr>
            <a:endParaRPr lang="en-US" altLang="ro-RO" sz="1600" b="1">
              <a:solidFill>
                <a:srgbClr val="66CC00"/>
              </a:solidFill>
            </a:endParaRPr>
          </a:p>
          <a:p>
            <a:pPr indent="-153670" algn="just" eaLnBrk="1" hangingPunct="1">
              <a:lnSpc>
                <a:spcPct val="93000"/>
              </a:lnSpc>
              <a:buClrTx/>
            </a:pPr>
            <a:r>
              <a:rPr lang="en-US" altLang="ro-RO" sz="1600" dirty="0">
                <a:solidFill>
                  <a:srgbClr val="000000"/>
                </a:solidFill>
                <a:latin typeface="Arial"/>
                <a:cs typeface="Arial"/>
              </a:rPr>
              <a:t>MCH's COSMO1E and COSMO2E do not produce the parameters that are verified in the in the Common Plot activities (wind gust) and do not produce the feedback files with the TEMP observation</a:t>
            </a:r>
            <a:endParaRPr lang="en-US" altLang="ro-RO" sz="1600" dirty="0">
              <a:solidFill>
                <a:srgbClr val="000000"/>
              </a:solidFill>
            </a:endParaRPr>
          </a:p>
          <a:p>
            <a:pPr indent="-153670" algn="just">
              <a:lnSpc>
                <a:spcPct val="93000"/>
              </a:lnSpc>
              <a:buClrTx/>
            </a:pPr>
            <a:r>
              <a:rPr lang="en-US" altLang="ro-RO" sz="1600" dirty="0">
                <a:solidFill>
                  <a:srgbClr val="000000"/>
                </a:solidFill>
                <a:latin typeface="Arial"/>
                <a:cs typeface="Arial"/>
              </a:rPr>
              <a:t>HNMS's ICON-GR had poor availability since the previous GM but for MAM2024 there are no missing files.</a:t>
            </a:r>
            <a:endParaRPr lang="en-US" altLang="ro-RO" sz="1600" dirty="0">
              <a:solidFill>
                <a:srgbClr val="000000"/>
              </a:solidFill>
            </a:endParaRPr>
          </a:p>
          <a:p>
            <a:pPr indent="-153670" algn="just">
              <a:lnSpc>
                <a:spcPct val="93000"/>
              </a:lnSpc>
              <a:buClrTx/>
            </a:pPr>
            <a:r>
              <a:rPr lang="en-US" altLang="ro-RO" sz="1600" dirty="0">
                <a:solidFill>
                  <a:srgbClr val="000000"/>
                </a:solidFill>
                <a:latin typeface="Arial"/>
                <a:cs typeface="Arial"/>
              </a:rPr>
              <a:t>The NMA team have to email all COSMO members, apart for DWD, for every new season of data. A deadline of 1 month would help the team to fix any issue that may occur.</a:t>
            </a:r>
          </a:p>
          <a:p>
            <a:pPr indent="-153670" algn="just">
              <a:lnSpc>
                <a:spcPct val="93000"/>
              </a:lnSpc>
              <a:buClrTx/>
            </a:pPr>
            <a:r>
              <a:rPr lang="en-US" altLang="ro-RO" sz="1600" dirty="0">
                <a:solidFill>
                  <a:srgbClr val="000000"/>
                </a:solidFill>
                <a:latin typeface="Arial"/>
                <a:cs typeface="Arial"/>
              </a:rPr>
              <a:t>File names - An issue that NMA team has to work through every season is the different names formats the COSMO members are producing.</a:t>
            </a:r>
            <a:endParaRPr lang="en-US" altLang="ro-RO" sz="1600" dirty="0">
              <a:solidFill>
                <a:srgbClr val="000000"/>
              </a:solidFill>
            </a:endParaRPr>
          </a:p>
          <a:p>
            <a:pPr indent="-153670"/>
            <a:endParaRPr lang="en-US" altLang="ro-RO" sz="1600" dirty="0">
              <a:solidFill>
                <a:srgbClr val="000000"/>
              </a:solidFill>
            </a:endParaRPr>
          </a:p>
          <a:p>
            <a:pPr indent="-153670" algn="just" eaLnBrk="1" hangingPunct="1">
              <a:lnSpc>
                <a:spcPct val="93000"/>
              </a:lnSpc>
              <a:buClrTx/>
              <a:buFontTx/>
              <a:buNone/>
            </a:pPr>
            <a:endParaRPr lang="en-US" altLang="ro-RO" sz="1600">
              <a:solidFill>
                <a:srgbClr val="000000"/>
              </a:solidFill>
            </a:endParaRPr>
          </a:p>
          <a:p>
            <a:pPr indent="-153670" algn="just" eaLnBrk="1" hangingPunct="1">
              <a:lnSpc>
                <a:spcPct val="93000"/>
              </a:lnSpc>
              <a:buClrTx/>
              <a:buFontTx/>
            </a:pPr>
            <a:endParaRPr lang="en-US" altLang="ro-RO" sz="1600">
              <a:solidFill>
                <a:srgbClr val="000000"/>
              </a:solidFill>
            </a:endParaRPr>
          </a:p>
          <a:p>
            <a:pPr indent="-153670" algn="just" eaLnBrk="1" hangingPunct="1">
              <a:lnSpc>
                <a:spcPct val="93000"/>
              </a:lnSpc>
              <a:buClrTx/>
              <a:buFontTx/>
            </a:pPr>
            <a:endParaRPr lang="en-US" altLang="ro-RO" sz="1600">
              <a:solidFill>
                <a:srgbClr val="000000"/>
              </a:solidFill>
            </a:endParaRPr>
          </a:p>
          <a:p>
            <a:pPr indent="-153670" algn="just" eaLnBrk="1" hangingPunct="1">
              <a:lnSpc>
                <a:spcPct val="93000"/>
              </a:lnSpc>
              <a:buClrTx/>
              <a:buFontTx/>
            </a:pPr>
            <a:endParaRPr lang="en-US" altLang="ro-RO" sz="1600">
              <a:solidFill>
                <a:srgbClr val="000000"/>
              </a:solidFill>
            </a:endParaRPr>
          </a:p>
          <a:p>
            <a:pPr indent="-153670" algn="just" eaLnBrk="1" hangingPunct="1">
              <a:lnSpc>
                <a:spcPct val="93000"/>
              </a:lnSpc>
              <a:buClrTx/>
            </a:pPr>
            <a:endParaRPr lang="en-US" altLang="ro-RO" sz="1600">
              <a:solidFill>
                <a:srgbClr val="000000"/>
              </a:solidFill>
            </a:endParaRPr>
          </a:p>
        </p:txBody>
      </p:sp>
      <p:graphicFrame>
        <p:nvGraphicFramePr>
          <p:cNvPr id="4" name="Tabel 3">
            <a:extLst>
              <a:ext uri="{FF2B5EF4-FFF2-40B4-BE49-F238E27FC236}">
                <a16:creationId xmlns:a16="http://schemas.microsoft.com/office/drawing/2014/main" id="{8693C78F-14E3-E952-EBA9-74CC450E3EE4}"/>
              </a:ext>
            </a:extLst>
          </p:cNvPr>
          <p:cNvGraphicFramePr>
            <a:graphicFrameLocks noGrp="1"/>
          </p:cNvGraphicFramePr>
          <p:nvPr>
            <p:extLst>
              <p:ext uri="{D42A27DB-BD31-4B8C-83A1-F6EECF244321}">
                <p14:modId xmlns:p14="http://schemas.microsoft.com/office/powerpoint/2010/main" val="1168919406"/>
              </p:ext>
            </p:extLst>
          </p:nvPr>
        </p:nvGraphicFramePr>
        <p:xfrm>
          <a:off x="1082777" y="3774755"/>
          <a:ext cx="8382277" cy="3165231"/>
        </p:xfrm>
        <a:graphic>
          <a:graphicData uri="http://schemas.openxmlformats.org/drawingml/2006/table">
            <a:tbl>
              <a:tblPr firstRow="1" bandRow="1">
                <a:tableStyleId>{5C22544A-7EE6-4342-B048-85BDC9FD1C3A}</a:tableStyleId>
              </a:tblPr>
              <a:tblGrid>
                <a:gridCol w="2246431">
                  <a:extLst>
                    <a:ext uri="{9D8B030D-6E8A-4147-A177-3AD203B41FA5}">
                      <a16:colId xmlns:a16="http://schemas.microsoft.com/office/drawing/2014/main" val="1575132716"/>
                    </a:ext>
                  </a:extLst>
                </a:gridCol>
                <a:gridCol w="6135846">
                  <a:extLst>
                    <a:ext uri="{9D8B030D-6E8A-4147-A177-3AD203B41FA5}">
                      <a16:colId xmlns:a16="http://schemas.microsoft.com/office/drawing/2014/main" val="1967434534"/>
                    </a:ext>
                  </a:extLst>
                </a:gridCol>
              </a:tblGrid>
              <a:tr h="337795">
                <a:tc>
                  <a:txBody>
                    <a:bodyPr/>
                    <a:lstStyle/>
                    <a:p>
                      <a:r>
                        <a:rPr lang="ro-RO" dirty="0" err="1"/>
                        <a:t>Models</a:t>
                      </a:r>
                      <a:r>
                        <a:rPr lang="ro-RO" dirty="0"/>
                        <a:t>/ </a:t>
                      </a:r>
                      <a:r>
                        <a:rPr lang="ro-RO" dirty="0" err="1"/>
                        <a:t>Members</a:t>
                      </a:r>
                    </a:p>
                  </a:txBody>
                  <a:tcPr/>
                </a:tc>
                <a:tc>
                  <a:txBody>
                    <a:bodyPr/>
                    <a:lstStyle/>
                    <a:p>
                      <a:r>
                        <a:rPr lang="ro-RO" err="1"/>
                        <a:t>Issues</a:t>
                      </a:r>
                    </a:p>
                  </a:txBody>
                  <a:tcPr/>
                </a:tc>
                <a:extLst>
                  <a:ext uri="{0D108BD9-81ED-4DB2-BD59-A6C34878D82A}">
                    <a16:rowId xmlns:a16="http://schemas.microsoft.com/office/drawing/2014/main" val="2545656646"/>
                  </a:ext>
                </a:extLst>
              </a:tr>
              <a:tr h="579077">
                <a:tc>
                  <a:txBody>
                    <a:bodyPr/>
                    <a:lstStyle/>
                    <a:p>
                      <a:pPr lvl="0" algn="l">
                        <a:lnSpc>
                          <a:spcPct val="100000"/>
                        </a:lnSpc>
                        <a:spcBef>
                          <a:spcPts val="0"/>
                        </a:spcBef>
                        <a:spcAft>
                          <a:spcPts val="0"/>
                        </a:spcAft>
                        <a:buNone/>
                      </a:pPr>
                      <a:r>
                        <a:rPr lang="ro-RO" sz="1200" b="1" i="0" u="none" strike="noStrike" noProof="0" dirty="0">
                          <a:solidFill>
                            <a:srgbClr val="000000"/>
                          </a:solidFill>
                          <a:latin typeface="Arial"/>
                        </a:rPr>
                        <a:t>DWD,IMS,HNMS...</a:t>
                      </a:r>
                    </a:p>
                  </a:txBody>
                  <a:tcPr/>
                </a:tc>
                <a:tc>
                  <a:txBody>
                    <a:bodyPr/>
                    <a:lstStyle/>
                    <a:p>
                      <a:pPr lvl="0" algn="l">
                        <a:lnSpc>
                          <a:spcPct val="100000"/>
                        </a:lnSpc>
                        <a:spcBef>
                          <a:spcPts val="0"/>
                        </a:spcBef>
                        <a:spcAft>
                          <a:spcPts val="0"/>
                        </a:spcAft>
                        <a:buNone/>
                      </a:pPr>
                      <a:r>
                        <a:rPr lang="ro-RO" sz="1200" b="1" i="0" u="none" strike="noStrike" noProof="0" dirty="0">
                          <a:solidFill>
                            <a:srgbClr val="000000"/>
                          </a:solidFill>
                          <a:latin typeface="Arial"/>
                        </a:rPr>
                        <a:t>Standard-</a:t>
                      </a:r>
                      <a:r>
                        <a:rPr lang="ro-RO" sz="1200" b="1" i="0" u="none" strike="noStrike" noProof="0" err="1">
                          <a:solidFill>
                            <a:srgbClr val="000000"/>
                          </a:solidFill>
                          <a:latin typeface="Arial"/>
                        </a:rPr>
                        <a:t>Example</a:t>
                      </a:r>
                      <a:r>
                        <a:rPr lang="ro-RO" sz="1200" b="1" i="0" u="none" strike="noStrike" noProof="0" dirty="0">
                          <a:solidFill>
                            <a:srgbClr val="000000"/>
                          </a:solidFill>
                          <a:latin typeface="Arial"/>
                        </a:rPr>
                        <a:t>:</a:t>
                      </a:r>
                    </a:p>
                    <a:p>
                      <a:pPr marL="215900" marR="0" lvl="0" indent="-153670" algn="l">
                        <a:lnSpc>
                          <a:spcPct val="100000"/>
                        </a:lnSpc>
                        <a:spcBef>
                          <a:spcPct val="0"/>
                        </a:spcBef>
                        <a:spcAft>
                          <a:spcPct val="0"/>
                        </a:spcAft>
                        <a:buNone/>
                      </a:pPr>
                      <a:r>
                        <a:rPr lang="ro-RO" sz="1200" b="1" i="0" u="none" strike="noStrike" noProof="0" err="1">
                          <a:solidFill>
                            <a:srgbClr val="000000"/>
                          </a:solidFill>
                          <a:latin typeface="Arial"/>
                        </a:rPr>
                        <a:t>verTEMP.YYYMMDDHH</a:t>
                      </a:r>
                      <a:endParaRPr lang="en-US" sz="1200" b="1" i="0" u="none" strike="noStrike" noProof="0">
                        <a:solidFill>
                          <a:srgbClr val="000000"/>
                        </a:solidFill>
                        <a:latin typeface="Arial"/>
                      </a:endParaRPr>
                    </a:p>
                    <a:p>
                      <a:pPr marL="215900" marR="0" lvl="0" indent="-153670" algn="l">
                        <a:lnSpc>
                          <a:spcPct val="100000"/>
                        </a:lnSpc>
                        <a:spcBef>
                          <a:spcPct val="0"/>
                        </a:spcBef>
                        <a:spcAft>
                          <a:spcPct val="0"/>
                        </a:spcAft>
                        <a:buNone/>
                      </a:pPr>
                      <a:r>
                        <a:rPr lang="ro-RO" sz="1200" b="1" i="0" u="none" strike="noStrike" noProof="0" err="1">
                          <a:solidFill>
                            <a:srgbClr val="000000"/>
                          </a:solidFill>
                          <a:latin typeface="Arial"/>
                        </a:rPr>
                        <a:t>verSYNOP.YYYMMD</a:t>
                      </a:r>
                      <a:endParaRPr lang="ro-RO" b="1"/>
                    </a:p>
                  </a:txBody>
                  <a:tcPr/>
                </a:tc>
                <a:extLst>
                  <a:ext uri="{0D108BD9-81ED-4DB2-BD59-A6C34878D82A}">
                    <a16:rowId xmlns:a16="http://schemas.microsoft.com/office/drawing/2014/main" val="4242730676"/>
                  </a:ext>
                </a:extLst>
              </a:tr>
              <a:tr h="415006">
                <a:tc>
                  <a:txBody>
                    <a:bodyPr/>
                    <a:lstStyle/>
                    <a:p>
                      <a:pPr lvl="0">
                        <a:buNone/>
                      </a:pPr>
                      <a:r>
                        <a:rPr lang="ro-RO" sz="1200" b="1" err="1"/>
                        <a:t>Arpae</a:t>
                      </a:r>
                      <a:endParaRPr lang="ro-RO" sz="1200" b="1"/>
                    </a:p>
                  </a:txBody>
                  <a:tcPr/>
                </a:tc>
                <a:tc>
                  <a:txBody>
                    <a:bodyPr/>
                    <a:lstStyle/>
                    <a:p>
                      <a:pPr lvl="0">
                        <a:buNone/>
                      </a:pPr>
                      <a:r>
                        <a:rPr lang="ro-RO" sz="1200" b="1" i="0" u="none" strike="noStrike" noProof="0" dirty="0">
                          <a:solidFill>
                            <a:srgbClr val="000000"/>
                          </a:solidFill>
                          <a:latin typeface="Arial"/>
                        </a:rPr>
                        <a:t>Archive </a:t>
                      </a:r>
                      <a:r>
                        <a:rPr lang="ro-RO" sz="1200" b="1" i="0" u="none" strike="noStrike" noProof="0" err="1">
                          <a:solidFill>
                            <a:srgbClr val="000000"/>
                          </a:solidFill>
                          <a:latin typeface="Arial"/>
                        </a:rPr>
                        <a:t>with</a:t>
                      </a:r>
                      <a:r>
                        <a:rPr lang="ro-RO" sz="1200" b="1" i="0" u="none" strike="noStrike" noProof="0" dirty="0">
                          <a:solidFill>
                            <a:srgbClr val="000000"/>
                          </a:solidFill>
                          <a:latin typeface="Arial"/>
                        </a:rPr>
                        <a:t> </a:t>
                      </a:r>
                      <a:r>
                        <a:rPr lang="ro-RO" sz="1200" b="1" i="0" u="none" strike="noStrike" noProof="0" err="1">
                          <a:solidFill>
                            <a:srgbClr val="000000"/>
                          </a:solidFill>
                          <a:latin typeface="Arial"/>
                        </a:rPr>
                        <a:t>many</a:t>
                      </a:r>
                      <a:r>
                        <a:rPr lang="ro-RO" sz="1200" b="1" i="0" u="none" strike="noStrike" noProof="0" dirty="0">
                          <a:solidFill>
                            <a:srgbClr val="000000"/>
                          </a:solidFill>
                          <a:latin typeface="Arial"/>
                        </a:rPr>
                        <a:t> </a:t>
                      </a:r>
                      <a:r>
                        <a:rPr lang="ro-RO" sz="1200" b="1" i="0" u="none" strike="noStrike" noProof="0" err="1">
                          <a:solidFill>
                            <a:srgbClr val="000000"/>
                          </a:solidFill>
                          <a:latin typeface="Arial"/>
                        </a:rPr>
                        <a:t>subsequent</a:t>
                      </a:r>
                      <a:r>
                        <a:rPr lang="ro-RO" sz="1200" b="1" i="0" u="none" strike="noStrike" noProof="0" dirty="0">
                          <a:solidFill>
                            <a:srgbClr val="000000"/>
                          </a:solidFill>
                          <a:latin typeface="Arial"/>
                        </a:rPr>
                        <a:t> </a:t>
                      </a:r>
                      <a:r>
                        <a:rPr lang="ro-RO" sz="1200" b="1" i="0" u="none" strike="noStrike" noProof="0" err="1">
                          <a:solidFill>
                            <a:srgbClr val="000000"/>
                          </a:solidFill>
                          <a:latin typeface="Arial"/>
                        </a:rPr>
                        <a:t>directories</a:t>
                      </a:r>
                      <a:endParaRPr lang="en-US" sz="1200" b="1" i="0" u="none" strike="noStrike" noProof="0">
                        <a:solidFill>
                          <a:srgbClr val="000000"/>
                        </a:solidFill>
                        <a:latin typeface="Arial"/>
                      </a:endParaRPr>
                    </a:p>
                    <a:p>
                      <a:pPr lvl="0">
                        <a:buNone/>
                      </a:pPr>
                      <a:r>
                        <a:rPr lang="ro-RO" sz="1200" b="1" i="0" u="none" strike="noStrike" noProof="0" dirty="0">
                          <a:solidFill>
                            <a:srgbClr val="000000"/>
                          </a:solidFill>
                          <a:latin typeface="Arial"/>
                        </a:rPr>
                        <a:t>~/COSMO-2I_MAM_2024/OUTPUT/YYYMMDDHH/cosmo_2I/</a:t>
                      </a:r>
                      <a:r>
                        <a:rPr lang="ro-RO" sz="1200" b="1" i="0" u="none" strike="noStrike" noProof="0" err="1">
                          <a:solidFill>
                            <a:srgbClr val="000000"/>
                          </a:solidFill>
                          <a:latin typeface="Arial"/>
                        </a:rPr>
                        <a:t>run</a:t>
                      </a:r>
                      <a:endParaRPr lang="ro-RO" sz="1200" b="1" i="0" u="none" strike="noStrike" noProof="0">
                        <a:solidFill>
                          <a:srgbClr val="000000"/>
                        </a:solidFill>
                        <a:latin typeface="Arial"/>
                      </a:endParaRPr>
                    </a:p>
                  </a:txBody>
                  <a:tcPr/>
                </a:tc>
                <a:extLst>
                  <a:ext uri="{0D108BD9-81ED-4DB2-BD59-A6C34878D82A}">
                    <a16:rowId xmlns:a16="http://schemas.microsoft.com/office/drawing/2014/main" val="3706374091"/>
                  </a:ext>
                </a:extLst>
              </a:tr>
              <a:tr h="415006">
                <a:tc>
                  <a:txBody>
                    <a:bodyPr/>
                    <a:lstStyle/>
                    <a:p>
                      <a:r>
                        <a:rPr lang="ro-RO" sz="1200" b="1" dirty="0"/>
                        <a:t>COMET</a:t>
                      </a:r>
                    </a:p>
                  </a:txBody>
                  <a:tcPr/>
                </a:tc>
                <a:tc>
                  <a:txBody>
                    <a:bodyPr/>
                    <a:lstStyle/>
                    <a:p>
                      <a:pPr lvl="0" algn="l">
                        <a:lnSpc>
                          <a:spcPct val="100000"/>
                        </a:lnSpc>
                        <a:spcBef>
                          <a:spcPts val="0"/>
                        </a:spcBef>
                        <a:spcAft>
                          <a:spcPts val="0"/>
                        </a:spcAft>
                        <a:buNone/>
                      </a:pPr>
                      <a:r>
                        <a:rPr lang="ro-RO" sz="1200" b="1" i="0" u="none" strike="noStrike" noProof="0" err="1">
                          <a:solidFill>
                            <a:srgbClr val="000000"/>
                          </a:solidFill>
                          <a:latin typeface="Arial"/>
                        </a:rPr>
                        <a:t>Files</a:t>
                      </a:r>
                      <a:r>
                        <a:rPr lang="ro-RO" sz="1200" b="1" i="0" u="none" strike="noStrike" noProof="0" dirty="0">
                          <a:solidFill>
                            <a:srgbClr val="000000"/>
                          </a:solidFill>
                          <a:latin typeface="Arial"/>
                        </a:rPr>
                        <a:t> come in separate </a:t>
                      </a:r>
                      <a:r>
                        <a:rPr lang="ro-RO" sz="1200" b="1" i="0" u="none" strike="noStrike" noProof="0" err="1">
                          <a:solidFill>
                            <a:srgbClr val="000000"/>
                          </a:solidFill>
                          <a:latin typeface="Arial"/>
                        </a:rPr>
                        <a:t>archives</a:t>
                      </a:r>
                      <a:r>
                        <a:rPr lang="ro-RO" sz="1200" b="1" i="0" u="none" strike="noStrike" noProof="0" dirty="0">
                          <a:solidFill>
                            <a:srgbClr val="000000"/>
                          </a:solidFill>
                          <a:latin typeface="Arial"/>
                        </a:rPr>
                        <a:t> for </a:t>
                      </a:r>
                      <a:r>
                        <a:rPr lang="ro-RO" sz="1200" b="1" i="0" u="none" strike="noStrike" noProof="0" err="1">
                          <a:solidFill>
                            <a:srgbClr val="000000"/>
                          </a:solidFill>
                          <a:latin typeface="Arial"/>
                        </a:rPr>
                        <a:t>months</a:t>
                      </a:r>
                      <a:r>
                        <a:rPr lang="ro-RO" sz="1200" b="1" i="0" u="none" strike="noStrike" noProof="0" dirty="0">
                          <a:solidFill>
                            <a:srgbClr val="000000"/>
                          </a:solidFill>
                          <a:latin typeface="Arial"/>
                        </a:rPr>
                        <a:t> </a:t>
                      </a:r>
                      <a:r>
                        <a:rPr lang="ro-RO" sz="1200" b="1" i="0" u="none" strike="noStrike" noProof="0" err="1">
                          <a:solidFill>
                            <a:srgbClr val="000000"/>
                          </a:solidFill>
                          <a:latin typeface="Arial"/>
                        </a:rPr>
                        <a:t>and</a:t>
                      </a:r>
                      <a:r>
                        <a:rPr lang="ro-RO" sz="1200" b="1" i="0" u="none" strike="noStrike" noProof="0" dirty="0">
                          <a:solidFill>
                            <a:srgbClr val="000000"/>
                          </a:solidFill>
                          <a:latin typeface="Arial"/>
                        </a:rPr>
                        <a:t> </a:t>
                      </a:r>
                      <a:r>
                        <a:rPr lang="ro-RO" sz="1200" b="1" i="0" u="none" strike="noStrike" noProof="0" err="1">
                          <a:solidFill>
                            <a:srgbClr val="000000"/>
                          </a:solidFill>
                          <a:latin typeface="Arial"/>
                        </a:rPr>
                        <a:t>type</a:t>
                      </a:r>
                      <a:r>
                        <a:rPr lang="ro-RO" sz="1200" b="1" i="0" u="none" strike="noStrike" noProof="0" dirty="0">
                          <a:solidFill>
                            <a:srgbClr val="000000"/>
                          </a:solidFill>
                          <a:latin typeface="Arial"/>
                        </a:rPr>
                        <a:t> of </a:t>
                      </a:r>
                      <a:r>
                        <a:rPr lang="ro-RO" sz="1200" b="1" i="0" u="none" strike="noStrike" noProof="0" err="1">
                          <a:solidFill>
                            <a:srgbClr val="000000"/>
                          </a:solidFill>
                          <a:latin typeface="Arial"/>
                        </a:rPr>
                        <a:t>verification</a:t>
                      </a:r>
                      <a:r>
                        <a:rPr lang="ro-RO" sz="1200" b="1" i="0" u="none" strike="noStrike" noProof="0" dirty="0">
                          <a:solidFill>
                            <a:srgbClr val="000000"/>
                          </a:solidFill>
                          <a:latin typeface="Arial"/>
                        </a:rPr>
                        <a:t> (TEMP </a:t>
                      </a:r>
                      <a:r>
                        <a:rPr lang="ro-RO" sz="1200" b="1" i="0" u="none" strike="noStrike" noProof="0" err="1">
                          <a:solidFill>
                            <a:srgbClr val="000000"/>
                          </a:solidFill>
                          <a:latin typeface="Arial"/>
                        </a:rPr>
                        <a:t>and</a:t>
                      </a:r>
                      <a:r>
                        <a:rPr lang="ro-RO" sz="1200" b="1" i="0" u="none" strike="noStrike" noProof="0" dirty="0">
                          <a:solidFill>
                            <a:srgbClr val="000000"/>
                          </a:solidFill>
                          <a:latin typeface="Arial"/>
                        </a:rPr>
                        <a:t> SYNOP)</a:t>
                      </a:r>
                    </a:p>
                    <a:p>
                      <a:pPr lvl="0" algn="l">
                        <a:lnSpc>
                          <a:spcPct val="100000"/>
                        </a:lnSpc>
                        <a:spcBef>
                          <a:spcPts val="0"/>
                        </a:spcBef>
                        <a:spcAft>
                          <a:spcPts val="0"/>
                        </a:spcAft>
                        <a:buNone/>
                      </a:pPr>
                      <a:r>
                        <a:rPr lang="ro-RO" sz="1200" b="1" err="1"/>
                        <a:t>Files</a:t>
                      </a:r>
                      <a:r>
                        <a:rPr lang="ro-RO" sz="1200" b="1" dirty="0"/>
                        <a:t> </a:t>
                      </a:r>
                      <a:r>
                        <a:rPr lang="ro-RO" sz="1200" b="1" err="1"/>
                        <a:t>end</a:t>
                      </a:r>
                      <a:r>
                        <a:rPr lang="ro-RO" sz="1200" b="1" dirty="0"/>
                        <a:t> in </a:t>
                      </a:r>
                      <a:r>
                        <a:rPr lang="ro-RO" sz="1200" b="1" err="1"/>
                        <a:t>the</a:t>
                      </a:r>
                      <a:r>
                        <a:rPr lang="ro-RO" sz="1200" b="1" dirty="0"/>
                        <a:t> standard </a:t>
                      </a:r>
                      <a:r>
                        <a:rPr lang="ro-RO" sz="1200" b="1" err="1"/>
                        <a:t>name</a:t>
                      </a:r>
                      <a:r>
                        <a:rPr lang="ro-RO" sz="1200" b="1" dirty="0"/>
                        <a:t> </a:t>
                      </a:r>
                      <a:r>
                        <a:rPr lang="ro-RO" sz="1200" b="1" err="1"/>
                        <a:t>with</a:t>
                      </a:r>
                      <a:r>
                        <a:rPr lang="ro-RO" sz="1200" b="1" dirty="0"/>
                        <a:t> </a:t>
                      </a:r>
                      <a:r>
                        <a:rPr lang="ro-RO" sz="1200" b="1" err="1"/>
                        <a:t>the</a:t>
                      </a:r>
                      <a:r>
                        <a:rPr lang="ro-RO" sz="1200" b="1" dirty="0"/>
                        <a:t> sufix </a:t>
                      </a:r>
                      <a:r>
                        <a:rPr lang="ro-RO" sz="1200" b="1" i="0" u="none" strike="noStrike" noProof="0" dirty="0">
                          <a:solidFill>
                            <a:srgbClr val="000000"/>
                          </a:solidFill>
                          <a:latin typeface="Arial"/>
                        </a:rPr>
                        <a:t>_(model)_cp</a:t>
                      </a:r>
                      <a:endParaRPr lang="en-US" sz="1200" b="1" i="0" u="none" strike="noStrike" noProof="0">
                        <a:solidFill>
                          <a:srgbClr val="000000"/>
                        </a:solidFill>
                        <a:latin typeface="Arial"/>
                      </a:endParaRPr>
                    </a:p>
                  </a:txBody>
                  <a:tcPr/>
                </a:tc>
                <a:extLst>
                  <a:ext uri="{0D108BD9-81ED-4DB2-BD59-A6C34878D82A}">
                    <a16:rowId xmlns:a16="http://schemas.microsoft.com/office/drawing/2014/main" val="3015316051"/>
                  </a:ext>
                </a:extLst>
              </a:tr>
              <a:tr h="337795">
                <a:tc>
                  <a:txBody>
                    <a:bodyPr/>
                    <a:lstStyle/>
                    <a:p>
                      <a:r>
                        <a:rPr lang="ro-RO" sz="1200" b="1" dirty="0"/>
                        <a:t>IMGW</a:t>
                      </a:r>
                    </a:p>
                  </a:txBody>
                  <a:tcPr/>
                </a:tc>
                <a:tc>
                  <a:txBody>
                    <a:bodyPr/>
                    <a:lstStyle/>
                    <a:p>
                      <a:r>
                        <a:rPr lang="ro-RO" sz="1200" b="1" dirty="0"/>
                        <a:t>Separate TEMP </a:t>
                      </a:r>
                      <a:r>
                        <a:rPr lang="ro-RO" sz="1200" b="1" err="1"/>
                        <a:t>and</a:t>
                      </a:r>
                      <a:r>
                        <a:rPr lang="ro-RO" sz="1200" b="1" dirty="0"/>
                        <a:t> SYNOP </a:t>
                      </a:r>
                      <a:r>
                        <a:rPr lang="ro-RO" sz="1200" b="1" err="1"/>
                        <a:t>archives</a:t>
                      </a:r>
                    </a:p>
                  </a:txBody>
                  <a:tcPr/>
                </a:tc>
                <a:extLst>
                  <a:ext uri="{0D108BD9-81ED-4DB2-BD59-A6C34878D82A}">
                    <a16:rowId xmlns:a16="http://schemas.microsoft.com/office/drawing/2014/main" val="1356453946"/>
                  </a:ext>
                </a:extLst>
              </a:tr>
              <a:tr h="724316">
                <a:tc>
                  <a:txBody>
                    <a:bodyPr/>
                    <a:lstStyle/>
                    <a:p>
                      <a:pPr lvl="0">
                        <a:buNone/>
                      </a:pPr>
                      <a:r>
                        <a:rPr lang="ro-RO" sz="1200" b="1" dirty="0"/>
                        <a:t>MCH</a:t>
                      </a:r>
                    </a:p>
                  </a:txBody>
                  <a:tcPr/>
                </a:tc>
                <a:tc>
                  <a:txBody>
                    <a:bodyPr/>
                    <a:lstStyle/>
                    <a:p>
                      <a:pPr lvl="0">
                        <a:buNone/>
                      </a:pPr>
                      <a:r>
                        <a:rPr lang="ro-RO" sz="1200" b="1" dirty="0"/>
                        <a:t>Format of </a:t>
                      </a:r>
                      <a:r>
                        <a:rPr lang="ro-RO" sz="1200" b="1" err="1"/>
                        <a:t>the</a:t>
                      </a:r>
                      <a:r>
                        <a:rPr lang="ro-RO" sz="1200" b="1" dirty="0"/>
                        <a:t> FF </a:t>
                      </a:r>
                      <a:r>
                        <a:rPr lang="ro-RO" sz="1200" b="1" err="1"/>
                        <a:t>name</a:t>
                      </a:r>
                      <a:r>
                        <a:rPr lang="ro-RO" sz="1200" b="1" dirty="0"/>
                        <a:t> </a:t>
                      </a:r>
                      <a:r>
                        <a:rPr lang="ro-RO" sz="1200" b="1" err="1"/>
                        <a:t>is</a:t>
                      </a:r>
                      <a:r>
                        <a:rPr lang="ro-RO" sz="1200" b="1" dirty="0"/>
                        <a:t>: </a:t>
                      </a:r>
                      <a:endParaRPr lang="ro-RO" b="1"/>
                    </a:p>
                    <a:p>
                      <a:pPr lvl="0">
                        <a:buNone/>
                      </a:pPr>
                      <a:r>
                        <a:rPr lang="ro-RO" sz="1200" b="1" i="0" u="none" strike="noStrike" noProof="0" dirty="0">
                          <a:solidFill>
                            <a:srgbClr val="000000"/>
                          </a:solidFill>
                          <a:latin typeface="Arial"/>
                        </a:rPr>
                        <a:t>verSYNOP_YYYMMDDHHMMSS.nc</a:t>
                      </a:r>
                      <a:endParaRPr lang="en-US" sz="1200" b="1" i="0" u="none" strike="noStrike" noProof="0">
                        <a:solidFill>
                          <a:srgbClr val="000000"/>
                        </a:solidFill>
                        <a:latin typeface="Arial"/>
                      </a:endParaRPr>
                    </a:p>
                    <a:p>
                      <a:pPr lvl="0">
                        <a:buNone/>
                      </a:pPr>
                      <a:r>
                        <a:rPr lang="ro-RO" sz="1200" b="1" i="0" u="none" strike="noStrike" noProof="0" dirty="0">
                          <a:solidFill>
                            <a:srgbClr val="000000"/>
                          </a:solidFill>
                          <a:latin typeface="Arial"/>
                        </a:rPr>
                        <a:t>verTEMP_YYYMMDDHHMMSS.nc</a:t>
                      </a:r>
                      <a:endParaRPr lang="ro-RO" b="1"/>
                    </a:p>
                  </a:txBody>
                  <a:tcPr/>
                </a:tc>
                <a:extLst>
                  <a:ext uri="{0D108BD9-81ED-4DB2-BD59-A6C34878D82A}">
                    <a16:rowId xmlns:a16="http://schemas.microsoft.com/office/drawing/2014/main" val="2885545761"/>
                  </a:ext>
                </a:extLst>
              </a:tr>
            </a:tbl>
          </a:graphicData>
        </a:graphic>
      </p:graphicFrame>
    </p:spTree>
    <p:extLst>
      <p:ext uri="{BB962C8B-B14F-4D97-AF65-F5344CB8AC3E}">
        <p14:creationId xmlns:p14="http://schemas.microsoft.com/office/powerpoint/2010/main" val="314296437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5" name="Text Box 1">
            <a:extLst>
              <a:ext uri="{FF2B5EF4-FFF2-40B4-BE49-F238E27FC236}">
                <a16:creationId xmlns:a16="http://schemas.microsoft.com/office/drawing/2014/main" id="{CFC8FBD4-3F96-6AF7-5505-DE1610651D00}"/>
              </a:ext>
            </a:extLst>
          </p:cNvPr>
          <p:cNvSpPr txBox="1">
            <a:spLocks noChangeArrowheads="1"/>
          </p:cNvSpPr>
          <p:nvPr/>
        </p:nvSpPr>
        <p:spPr bwMode="auto">
          <a:xfrm>
            <a:off x="1611313" y="2255838"/>
            <a:ext cx="7467600" cy="175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o-RO"/>
          </a:p>
        </p:txBody>
      </p:sp>
      <p:sp>
        <p:nvSpPr>
          <p:cNvPr id="11266" name="Text Box 2">
            <a:extLst>
              <a:ext uri="{FF2B5EF4-FFF2-40B4-BE49-F238E27FC236}">
                <a16:creationId xmlns:a16="http://schemas.microsoft.com/office/drawing/2014/main" id="{DF5D78DE-CD6D-333E-385A-651E9EDBABB3}"/>
              </a:ext>
            </a:extLst>
          </p:cNvPr>
          <p:cNvSpPr txBox="1">
            <a:spLocks noChangeArrowheads="1"/>
          </p:cNvSpPr>
          <p:nvPr/>
        </p:nvSpPr>
        <p:spPr bwMode="auto">
          <a:xfrm>
            <a:off x="1006475" y="1371600"/>
            <a:ext cx="8047038" cy="1135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9pPr>
          </a:lstStyle>
          <a:p>
            <a:pPr eaLnBrk="1" hangingPunct="1">
              <a:lnSpc>
                <a:spcPct val="93000"/>
              </a:lnSpc>
              <a:buClrTx/>
              <a:buFontTx/>
              <a:buNone/>
            </a:pPr>
            <a:r>
              <a:rPr lang="en-US" altLang="ro-RO" sz="1100">
                <a:solidFill>
                  <a:srgbClr val="00000A"/>
                </a:solidFill>
              </a:rPr>
              <a:t> </a:t>
            </a:r>
          </a:p>
          <a:p>
            <a:pPr eaLnBrk="1" hangingPunct="1">
              <a:lnSpc>
                <a:spcPct val="93000"/>
              </a:lnSpc>
              <a:buClrTx/>
              <a:buFontTx/>
              <a:buNone/>
            </a:pPr>
            <a:endParaRPr lang="en-US" altLang="ro-RO" sz="1100">
              <a:solidFill>
                <a:srgbClr val="00000A"/>
              </a:solidFill>
            </a:endParaRPr>
          </a:p>
          <a:p>
            <a:pPr eaLnBrk="1" hangingPunct="1">
              <a:lnSpc>
                <a:spcPct val="93000"/>
              </a:lnSpc>
              <a:buClrTx/>
              <a:buFontTx/>
              <a:buNone/>
            </a:pPr>
            <a:endParaRPr lang="en-US" altLang="ro-RO" sz="1100">
              <a:solidFill>
                <a:srgbClr val="00000A"/>
              </a:solidFill>
            </a:endParaRPr>
          </a:p>
          <a:p>
            <a:pPr eaLnBrk="1" hangingPunct="1">
              <a:lnSpc>
                <a:spcPct val="93000"/>
              </a:lnSpc>
              <a:buClrTx/>
              <a:buFontTx/>
              <a:buNone/>
            </a:pPr>
            <a:endParaRPr lang="en-US" altLang="ro-RO" sz="1100">
              <a:solidFill>
                <a:srgbClr val="00000A"/>
              </a:solidFill>
            </a:endParaRPr>
          </a:p>
          <a:p>
            <a:pPr eaLnBrk="1" hangingPunct="1">
              <a:lnSpc>
                <a:spcPct val="93000"/>
              </a:lnSpc>
              <a:buClrTx/>
              <a:buFontTx/>
              <a:buNone/>
            </a:pPr>
            <a:endParaRPr lang="en-US" altLang="ro-RO" sz="1100">
              <a:solidFill>
                <a:srgbClr val="00000A"/>
              </a:solidFill>
            </a:endParaRPr>
          </a:p>
          <a:p>
            <a:pPr eaLnBrk="1" hangingPunct="1">
              <a:lnSpc>
                <a:spcPct val="93000"/>
              </a:lnSpc>
              <a:buClrTx/>
              <a:buFontTx/>
              <a:buNone/>
            </a:pPr>
            <a:endParaRPr lang="en-US" altLang="ro-RO" sz="1100">
              <a:solidFill>
                <a:srgbClr val="00000A"/>
              </a:solidFill>
            </a:endParaRPr>
          </a:p>
        </p:txBody>
      </p:sp>
      <p:sp>
        <p:nvSpPr>
          <p:cNvPr id="11267" name="Text Box 3">
            <a:extLst>
              <a:ext uri="{FF2B5EF4-FFF2-40B4-BE49-F238E27FC236}">
                <a16:creationId xmlns:a16="http://schemas.microsoft.com/office/drawing/2014/main" id="{A45CE51A-A344-2AC7-2FD2-1B051B339B34}"/>
              </a:ext>
            </a:extLst>
          </p:cNvPr>
          <p:cNvSpPr txBox="1">
            <a:spLocks noChangeArrowheads="1"/>
          </p:cNvSpPr>
          <p:nvPr/>
        </p:nvSpPr>
        <p:spPr bwMode="auto">
          <a:xfrm>
            <a:off x="365125" y="639763"/>
            <a:ext cx="9507538" cy="6675437"/>
          </a:xfrm>
          <a:prstGeom prst="rect">
            <a:avLst/>
          </a:prstGeom>
          <a:noFill/>
          <a:ln w="9360" cap="flat">
            <a:solidFill>
              <a:srgbClr val="3465A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t"/>
          <a:lstStyle>
            <a:lvl1pPr marL="215900" indent="-153988">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1pPr>
            <a:lvl2pPr>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2pPr>
            <a:lvl3pPr>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3pPr>
            <a:lvl4pPr>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4pPr>
            <a:lvl5pPr>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206375" algn="l"/>
                <a:tab pos="663575" algn="l"/>
                <a:tab pos="1120775" algn="l"/>
                <a:tab pos="1577975" algn="l"/>
                <a:tab pos="2035175" algn="l"/>
                <a:tab pos="2492375" algn="l"/>
                <a:tab pos="2949575" algn="l"/>
                <a:tab pos="3406775" algn="l"/>
                <a:tab pos="3863975" algn="l"/>
                <a:tab pos="4321175" algn="l"/>
                <a:tab pos="4778375" algn="l"/>
                <a:tab pos="5235575" algn="l"/>
                <a:tab pos="5692775" algn="l"/>
                <a:tab pos="6149975" algn="l"/>
                <a:tab pos="6607175" algn="l"/>
                <a:tab pos="7064375" algn="l"/>
                <a:tab pos="7521575" algn="l"/>
                <a:tab pos="7978775" algn="l"/>
                <a:tab pos="8435975" algn="l"/>
                <a:tab pos="8893175" algn="l"/>
                <a:tab pos="9350375" algn="l"/>
                <a:tab pos="9601200" algn="l"/>
                <a:tab pos="10058400" algn="l"/>
                <a:tab pos="10515600" algn="l"/>
              </a:tabLst>
              <a:defRPr>
                <a:solidFill>
                  <a:srgbClr val="FFFFFF"/>
                </a:solidFill>
                <a:latin typeface="Arial" panose="020B0604020202020204" pitchFamily="34" charset="0"/>
                <a:cs typeface="Arial" panose="020B0604020202020204" pitchFamily="34" charset="0"/>
              </a:defRPr>
            </a:lvl9pPr>
          </a:lstStyle>
          <a:p>
            <a:pPr indent="-153670" algn="just" eaLnBrk="1" hangingPunct="1">
              <a:lnSpc>
                <a:spcPct val="93000"/>
              </a:lnSpc>
              <a:buClrTx/>
              <a:buFontTx/>
              <a:buNone/>
            </a:pPr>
            <a:endParaRPr lang="en-US" altLang="ro-RO" sz="1300" dirty="0">
              <a:solidFill>
                <a:srgbClr val="FF0000"/>
              </a:solidFill>
            </a:endParaRPr>
          </a:p>
          <a:p>
            <a:pPr indent="-153670" algn="just" eaLnBrk="1" hangingPunct="1">
              <a:lnSpc>
                <a:spcPct val="93000"/>
              </a:lnSpc>
              <a:buClrTx/>
            </a:pPr>
            <a:r>
              <a:rPr lang="en-US" altLang="ro-RO" b="1" dirty="0">
                <a:solidFill>
                  <a:srgbClr val="FF0000"/>
                </a:solidFill>
                <a:latin typeface="Arial"/>
                <a:cs typeface="Arial"/>
              </a:rPr>
              <a:t>Excel file documenting the missing FF</a:t>
            </a:r>
            <a:endParaRPr lang="en-US" altLang="ro-RO" b="1">
              <a:solidFill>
                <a:schemeClr val="tx1"/>
              </a:solidFill>
              <a:latin typeface="Arial"/>
              <a:cs typeface="Arial"/>
            </a:endParaRPr>
          </a:p>
          <a:p>
            <a:pPr indent="-153670" algn="just" eaLnBrk="1" hangingPunct="1">
              <a:lnSpc>
                <a:spcPct val="93000"/>
              </a:lnSpc>
              <a:buClrTx/>
              <a:buFontTx/>
              <a:buNone/>
            </a:pPr>
            <a:endParaRPr lang="en-US" altLang="ro-RO" sz="1600" b="1">
              <a:solidFill>
                <a:srgbClr val="66CC00"/>
              </a:solidFill>
            </a:endParaRPr>
          </a:p>
          <a:p>
            <a:pPr indent="-153670" algn="just" eaLnBrk="1" hangingPunct="1">
              <a:lnSpc>
                <a:spcPct val="93000"/>
              </a:lnSpc>
              <a:buClrTx/>
              <a:buFontTx/>
              <a:buNone/>
            </a:pPr>
            <a:endParaRPr lang="en-US" altLang="ro-RO" sz="1600" b="1">
              <a:solidFill>
                <a:srgbClr val="66CC00"/>
              </a:solidFill>
            </a:endParaRPr>
          </a:p>
          <a:p>
            <a:pPr indent="-153670" algn="just">
              <a:lnSpc>
                <a:spcPct val="93000"/>
              </a:lnSpc>
            </a:pPr>
            <a:r>
              <a:rPr lang="en-US" altLang="ro-RO" sz="1600" dirty="0">
                <a:solidFill>
                  <a:srgbClr val="000000"/>
                </a:solidFill>
                <a:latin typeface="Arial"/>
                <a:cs typeface="Arial"/>
              </a:rPr>
              <a:t>From the discussions with Cristoph Gebhart for the SMC in June the necessity of a documentation with a detailed rapport of the available FF from each COSMO Member. The average is  ~16.6% missing.</a:t>
            </a:r>
            <a:endParaRPr lang="en-US" altLang="ro-RO" sz="1600" dirty="0">
              <a:solidFill>
                <a:srgbClr val="000000"/>
              </a:solidFill>
            </a:endParaRPr>
          </a:p>
          <a:p>
            <a:pPr indent="-153670" algn="just">
              <a:lnSpc>
                <a:spcPct val="93000"/>
              </a:lnSpc>
            </a:pPr>
            <a:r>
              <a:rPr lang="en-US" altLang="ro-RO" sz="1600" dirty="0">
                <a:solidFill>
                  <a:srgbClr val="000000"/>
                </a:solidFill>
                <a:latin typeface="Arial"/>
                <a:cs typeface="Arial"/>
              </a:rPr>
              <a:t>A document with all the missing FF accounted can be found at the link: </a:t>
            </a:r>
            <a:r>
              <a:rPr lang="en-US" sz="1600" dirty="0">
                <a:solidFill>
                  <a:srgbClr val="000000"/>
                </a:solidFill>
                <a:highlight>
                  <a:srgbClr val="00FFFF"/>
                </a:highlight>
                <a:latin typeface="Arial"/>
                <a:cs typeface="Arial"/>
                <a:hlinkClick r:id="rId3"/>
              </a:rPr>
              <a:t>Situation_FF-CP_GM2024</a:t>
            </a:r>
            <a:endParaRPr lang="en-US" altLang="ro-RO" sz="1600" dirty="0">
              <a:solidFill>
                <a:srgbClr val="000000"/>
              </a:solidFill>
              <a:highlight>
                <a:srgbClr val="00FFFF"/>
              </a:highlight>
            </a:endParaRPr>
          </a:p>
          <a:p>
            <a:pPr indent="-153670" algn="just">
              <a:lnSpc>
                <a:spcPct val="93000"/>
              </a:lnSpc>
              <a:buClrTx/>
              <a:buFont typeface="Times New Roman" panose="02020603050405020304" pitchFamily="18" charset="0"/>
              <a:buNone/>
            </a:pPr>
            <a:endParaRPr lang="en-US" altLang="ro-RO" sz="1600" dirty="0">
              <a:solidFill>
                <a:srgbClr val="000000"/>
              </a:solidFill>
            </a:endParaRPr>
          </a:p>
          <a:p>
            <a:pPr indent="-153670" algn="just" eaLnBrk="1" hangingPunct="1">
              <a:lnSpc>
                <a:spcPct val="93000"/>
              </a:lnSpc>
              <a:buClrTx/>
              <a:buFontTx/>
              <a:buNone/>
            </a:pPr>
            <a:endParaRPr lang="en-US" altLang="ro-RO" sz="1600">
              <a:solidFill>
                <a:srgbClr val="000000"/>
              </a:solidFill>
            </a:endParaRPr>
          </a:p>
          <a:p>
            <a:pPr indent="-153670" algn="just" eaLnBrk="1" hangingPunct="1">
              <a:lnSpc>
                <a:spcPct val="93000"/>
              </a:lnSpc>
              <a:buClrTx/>
              <a:buFontTx/>
              <a:buNone/>
            </a:pPr>
            <a:endParaRPr lang="en-US" altLang="ro-RO" sz="1600">
              <a:solidFill>
                <a:srgbClr val="000000"/>
              </a:solidFill>
            </a:endParaRPr>
          </a:p>
          <a:p>
            <a:pPr indent="-153670" algn="just" eaLnBrk="1" hangingPunct="1">
              <a:lnSpc>
                <a:spcPct val="93000"/>
              </a:lnSpc>
              <a:buClrTx/>
              <a:buFontTx/>
            </a:pPr>
            <a:endParaRPr lang="en-US" altLang="ro-RO" sz="1600">
              <a:solidFill>
                <a:srgbClr val="000000"/>
              </a:solidFill>
            </a:endParaRPr>
          </a:p>
          <a:p>
            <a:pPr indent="-153670" algn="just" eaLnBrk="1" hangingPunct="1">
              <a:lnSpc>
                <a:spcPct val="93000"/>
              </a:lnSpc>
              <a:buClrTx/>
              <a:buFontTx/>
            </a:pPr>
            <a:endParaRPr lang="en-US" altLang="ro-RO" sz="1600">
              <a:solidFill>
                <a:srgbClr val="000000"/>
              </a:solidFill>
            </a:endParaRPr>
          </a:p>
          <a:p>
            <a:pPr indent="-153670" algn="just" eaLnBrk="1" hangingPunct="1">
              <a:lnSpc>
                <a:spcPct val="93000"/>
              </a:lnSpc>
              <a:buClrTx/>
            </a:pPr>
            <a:endParaRPr lang="en-US" altLang="ro-RO" sz="1600">
              <a:solidFill>
                <a:srgbClr val="000000"/>
              </a:solidFill>
            </a:endParaRPr>
          </a:p>
        </p:txBody>
      </p:sp>
      <p:graphicFrame>
        <p:nvGraphicFramePr>
          <p:cNvPr id="2" name="Diagramă 1">
            <a:extLst>
              <a:ext uri="{FF2B5EF4-FFF2-40B4-BE49-F238E27FC236}">
                <a16:creationId xmlns:a16="http://schemas.microsoft.com/office/drawing/2014/main" id="{19C1AF9C-F1AA-23D8-5317-5C1DE5C3AFC6}"/>
              </a:ext>
            </a:extLst>
          </p:cNvPr>
          <p:cNvGraphicFramePr>
            <a:graphicFrameLocks/>
          </p:cNvGraphicFramePr>
          <p:nvPr>
            <p:extLst>
              <p:ext uri="{D42A27DB-BD31-4B8C-83A1-F6EECF244321}">
                <p14:modId xmlns:p14="http://schemas.microsoft.com/office/powerpoint/2010/main" val="1537836051"/>
              </p:ext>
            </p:extLst>
          </p:nvPr>
        </p:nvGraphicFramePr>
        <p:xfrm>
          <a:off x="464494" y="2435688"/>
          <a:ext cx="4572000" cy="2743200"/>
        </p:xfrm>
        <a:graphic>
          <a:graphicData uri="http://schemas.openxmlformats.org/drawingml/2006/chart">
            <c:chart xmlns:c="http://schemas.openxmlformats.org/drawingml/2006/chart" xmlns:r="http://schemas.openxmlformats.org/officeDocument/2006/relationships" r:id="rId4"/>
          </a:graphicData>
        </a:graphic>
      </p:graphicFrame>
      <mc:AlternateContent xmlns:mc="http://schemas.openxmlformats.org/markup-compatibility/2006" xmlns:cx1="http://schemas.microsoft.com/office/drawing/2015/9/8/chartex">
        <mc:Choice Requires="cx1">
          <p:graphicFrame>
            <p:nvGraphicFramePr>
              <p:cNvPr id="3" name="Diagramă 2">
                <a:extLst>
                  <a:ext uri="{FF2B5EF4-FFF2-40B4-BE49-F238E27FC236}">
                    <a16:creationId xmlns:a16="http://schemas.microsoft.com/office/drawing/2014/main" id="{29782D65-EF13-742B-D362-BC7E8AAD8472}"/>
                  </a:ext>
                  <a:ext uri="{147F2762-F138-4A5C-976F-8EAC2B608ADB}">
                    <a16:predDERef xmlns:a16="http://schemas.microsoft.com/office/drawing/2014/main" pred="{19C1AF9C-F1AA-23D8-5317-5C1DE5C3AFC6}"/>
                  </a:ext>
                </a:extLst>
              </p:cNvPr>
              <p:cNvGraphicFramePr/>
              <p:nvPr>
                <p:extLst>
                  <p:ext uri="{D42A27DB-BD31-4B8C-83A1-F6EECF244321}">
                    <p14:modId xmlns:p14="http://schemas.microsoft.com/office/powerpoint/2010/main" val="1858233268"/>
                  </p:ext>
                </p:extLst>
              </p:nvPr>
            </p:nvGraphicFramePr>
            <p:xfrm>
              <a:off x="5122290" y="2425650"/>
              <a:ext cx="4572000" cy="2743200"/>
            </p:xfrm>
            <a:graphic>
              <a:graphicData uri="http://schemas.microsoft.com/office/drawing/2014/chartex">
                <cx:chart xmlns:cx="http://schemas.microsoft.com/office/drawing/2014/chartex" xmlns:r="http://schemas.openxmlformats.org/officeDocument/2006/relationships" r:id="rId5"/>
              </a:graphicData>
            </a:graphic>
          </p:graphicFrame>
        </mc:Choice>
        <mc:Fallback xmlns="">
          <p:pic>
            <p:nvPicPr>
              <p:cNvPr id="3" name="Diagramă 2">
                <a:extLst>
                  <a:ext uri="{FF2B5EF4-FFF2-40B4-BE49-F238E27FC236}">
                    <a16:creationId xmlns:a16="http://schemas.microsoft.com/office/drawing/2014/main" id="{29782D65-EF13-742B-D362-BC7E8AAD8472}"/>
                  </a:ext>
                  <a:ext uri="{147F2762-F138-4A5C-976F-8EAC2B608ADB}">
                    <a16:predDERef xmlns:a16="http://schemas.microsoft.com/office/drawing/2014/main" pred="{19C1AF9C-F1AA-23D8-5317-5C1DE5C3AFC6}"/>
                  </a:ext>
                </a:extLst>
              </p:cNvPr>
              <p:cNvPicPr>
                <a:picLocks noGrp="1" noRot="1" noChangeAspect="1" noMove="1" noResize="1" noEditPoints="1" noAdjustHandles="1" noChangeArrowheads="1" noChangeShapeType="1"/>
              </p:cNvPicPr>
              <p:nvPr/>
            </p:nvPicPr>
            <p:blipFill>
              <a:blip r:embed="rId6"/>
              <a:stretch>
                <a:fillRect/>
              </a:stretch>
            </p:blipFill>
            <p:spPr>
              <a:xfrm>
                <a:off x="5122290" y="2425650"/>
                <a:ext cx="4572000" cy="2743200"/>
              </a:xfrm>
              <a:prstGeom prst="rect">
                <a:avLst/>
              </a:prstGeom>
            </p:spPr>
          </p:pic>
        </mc:Fallback>
      </mc:AlternateContent>
      <mc:AlternateContent xmlns:mc="http://schemas.openxmlformats.org/markup-compatibility/2006" xmlns:cx1="http://schemas.microsoft.com/office/drawing/2015/9/8/chartex">
        <mc:Choice Requires="cx1">
          <p:graphicFrame>
            <p:nvGraphicFramePr>
              <p:cNvPr id="4" name="Diagramă 3">
                <a:extLst>
                  <a:ext uri="{FF2B5EF4-FFF2-40B4-BE49-F238E27FC236}">
                    <a16:creationId xmlns:a16="http://schemas.microsoft.com/office/drawing/2014/main" id="{F9FC31DA-D783-5E50-C7B7-F078E4235D63}"/>
                  </a:ext>
                  <a:ext uri="{147F2762-F138-4A5C-976F-8EAC2B608ADB}">
                    <a16:predDERef xmlns:a16="http://schemas.microsoft.com/office/drawing/2014/main" pred="{29782D65-EF13-742B-D362-BC7E8AAD8472}"/>
                  </a:ext>
                </a:extLst>
              </p:cNvPr>
              <p:cNvGraphicFramePr/>
              <p:nvPr>
                <p:extLst>
                  <p:ext uri="{D42A27DB-BD31-4B8C-83A1-F6EECF244321}">
                    <p14:modId xmlns:p14="http://schemas.microsoft.com/office/powerpoint/2010/main" val="108980428"/>
                  </p:ext>
                </p:extLst>
              </p:nvPr>
            </p:nvGraphicFramePr>
            <p:xfrm>
              <a:off x="2652854" y="5065627"/>
              <a:ext cx="4471596" cy="1950087"/>
            </p:xfrm>
            <a:graphic>
              <a:graphicData uri="http://schemas.microsoft.com/office/drawing/2014/chartex">
                <cx:chart xmlns:cx="http://schemas.microsoft.com/office/drawing/2014/chartex" xmlns:r="http://schemas.openxmlformats.org/officeDocument/2006/relationships" r:id="rId7"/>
              </a:graphicData>
            </a:graphic>
          </p:graphicFrame>
        </mc:Choice>
        <mc:Fallback xmlns="">
          <p:pic>
            <p:nvPicPr>
              <p:cNvPr id="4" name="Diagramă 3">
                <a:extLst>
                  <a:ext uri="{FF2B5EF4-FFF2-40B4-BE49-F238E27FC236}">
                    <a16:creationId xmlns:a16="http://schemas.microsoft.com/office/drawing/2014/main" id="{F9FC31DA-D783-5E50-C7B7-F078E4235D63}"/>
                  </a:ext>
                  <a:ext uri="{147F2762-F138-4A5C-976F-8EAC2B608ADB}">
                    <a16:predDERef xmlns:a16="http://schemas.microsoft.com/office/drawing/2014/main" pred="{29782D65-EF13-742B-D362-BC7E8AAD8472}"/>
                  </a:ext>
                </a:extLst>
              </p:cNvPr>
              <p:cNvPicPr>
                <a:picLocks noGrp="1" noRot="1" noChangeAspect="1" noMove="1" noResize="1" noEditPoints="1" noAdjustHandles="1" noChangeArrowheads="1" noChangeShapeType="1"/>
              </p:cNvPicPr>
              <p:nvPr/>
            </p:nvPicPr>
            <p:blipFill>
              <a:blip r:embed="rId8"/>
              <a:stretch>
                <a:fillRect/>
              </a:stretch>
            </p:blipFill>
            <p:spPr>
              <a:xfrm>
                <a:off x="2652854" y="5065627"/>
                <a:ext cx="4471596" cy="1950087"/>
              </a:xfrm>
              <a:prstGeom prst="rect">
                <a:avLst/>
              </a:prstGeom>
            </p:spPr>
          </p:pic>
        </mc:Fallback>
      </mc:AlternateContent>
      <p:sp>
        <p:nvSpPr>
          <p:cNvPr id="5" name="CasetăText 4">
            <a:extLst>
              <a:ext uri="{FF2B5EF4-FFF2-40B4-BE49-F238E27FC236}">
                <a16:creationId xmlns:a16="http://schemas.microsoft.com/office/drawing/2014/main" id="{60E4516A-6F55-15E9-59EB-5BF3EEF59B36}"/>
              </a:ext>
            </a:extLst>
          </p:cNvPr>
          <p:cNvSpPr txBox="1"/>
          <p:nvPr/>
        </p:nvSpPr>
        <p:spPr>
          <a:xfrm>
            <a:off x="7579082" y="6151443"/>
            <a:ext cx="1910516"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ro-RO" sz="1600" b="1" dirty="0">
                <a:solidFill>
                  <a:schemeClr val="tx1"/>
                </a:solidFill>
                <a:latin typeface="Arial"/>
                <a:cs typeface="Arial"/>
              </a:rPr>
              <a:t>*</a:t>
            </a:r>
            <a:r>
              <a:rPr lang="ro-RO" sz="1200" b="1" dirty="0" err="1">
                <a:solidFill>
                  <a:schemeClr val="tx1"/>
                </a:solidFill>
                <a:latin typeface="Arial"/>
                <a:cs typeface="Arial"/>
              </a:rPr>
              <a:t>Lacking</a:t>
            </a:r>
            <a:r>
              <a:rPr lang="ro-RO" sz="1200" b="1" dirty="0">
                <a:solidFill>
                  <a:schemeClr val="tx1"/>
                </a:solidFill>
                <a:latin typeface="Arial"/>
                <a:cs typeface="Arial"/>
              </a:rPr>
              <a:t> TEMP obs over Romania</a:t>
            </a:r>
            <a:endParaRPr lang="ro-RO" sz="1200" b="1">
              <a:solidFill>
                <a:schemeClr val="tx1"/>
              </a:solidFill>
            </a:endParaRPr>
          </a:p>
        </p:txBody>
      </p:sp>
    </p:spTree>
    <p:extLst>
      <p:ext uri="{BB962C8B-B14F-4D97-AF65-F5344CB8AC3E}">
        <p14:creationId xmlns:p14="http://schemas.microsoft.com/office/powerpoint/2010/main" val="96715151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ă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Particularizare</PresentationFormat>
  <Slides>9</Slides>
  <Notes>7</Notes>
  <HiddenSlides>0</HiddenSlides>
  <ScaleCrop>false</ScaleCrop>
  <HeadingPairs>
    <vt:vector size="4" baseType="variant">
      <vt:variant>
        <vt:lpstr>Temă</vt:lpstr>
      </vt:variant>
      <vt:variant>
        <vt:i4>1</vt:i4>
      </vt:variant>
      <vt:variant>
        <vt:lpstr>Titluri diapozitive</vt:lpstr>
      </vt:variant>
      <vt:variant>
        <vt:i4>9</vt:i4>
      </vt:variant>
    </vt:vector>
  </HeadingPairs>
  <TitlesOfParts>
    <vt:vector size="10" baseType="lpstr">
      <vt:lpstr>Office Theme</vt:lpstr>
      <vt:lpstr>Update CP GM 2024</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revision>320</cp:revision>
  <cp:lastPrinted>1601-01-01T00:00:00Z</cp:lastPrinted>
  <dcterms:created xsi:type="dcterms:W3CDTF">2013-12-09T17:06:12Z</dcterms:created>
  <dcterms:modified xsi:type="dcterms:W3CDTF">2024-09-02T10:04:37Z</dcterms:modified>
</cp:coreProperties>
</file>