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9" r:id="rId15"/>
    <p:sldId id="270" r:id="rId16"/>
    <p:sldId id="289" r:id="rId17"/>
    <p:sldId id="271" r:id="rId18"/>
    <p:sldId id="273" r:id="rId19"/>
    <p:sldId id="274" r:id="rId20"/>
    <p:sldId id="275" r:id="rId21"/>
    <p:sldId id="276" r:id="rId22"/>
    <p:sldId id="282" r:id="rId23"/>
    <p:sldId id="283" r:id="rId24"/>
    <p:sldId id="287" r:id="rId25"/>
    <p:sldId id="286" r:id="rId26"/>
    <p:sldId id="288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9900C2-F3EB-2772-A947-F0A6F2F399F0}" v="6" dt="2024-08-30T09:08:05.792"/>
    <p1510:client id="{B7E9FA9A-7723-980C-CEE9-73B0444EC9E5}" v="11" dt="2024-08-29T18:51:45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30B50-865B-45A8-A5AB-49B640261E93}" type="datetimeFigureOut">
              <a:t>02.09.2024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83824-F6DC-451A-B2FC-44281963F59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60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69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4000" y="1122480"/>
            <a:ext cx="914352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96CE514-5BF2-4229-8CB4-B9451D9FD2C1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890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4000" y="1122480"/>
            <a:ext cx="914352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l-PL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pl-P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pl-P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pl-P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pl-PL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6BFDCFD-CCF3-4302-AB96-C57468C810E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84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entrometeolombardo.com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eteonetwork.it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sv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10.sv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2"/>
          <p:cNvSpPr/>
          <p:nvPr/>
        </p:nvSpPr>
        <p:spPr>
          <a:xfrm>
            <a:off x="6637800" y="4788000"/>
            <a:ext cx="4030200" cy="1841400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1800"/>
          </a:p>
        </p:txBody>
      </p:sp>
      <p:sp>
        <p:nvSpPr>
          <p:cNvPr id="163" name="Rectangle 13"/>
          <p:cNvSpPr/>
          <p:nvPr/>
        </p:nvSpPr>
        <p:spPr>
          <a:xfrm>
            <a:off x="1524000" y="4788000"/>
            <a:ext cx="5486400" cy="1841400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1800"/>
          </a:p>
        </p:txBody>
      </p:sp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1812360" y="4997880"/>
            <a:ext cx="5094360" cy="1362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br>
              <a:rPr sz="1400" dirty="0"/>
            </a:br>
            <a:r>
              <a:rPr lang="en-US" sz="1400" b="1" strike="noStrike" spc="-1" dirty="0">
                <a:solidFill>
                  <a:srgbClr val="FFFF00"/>
                </a:solidFill>
                <a:latin typeface="Calibri"/>
              </a:rPr>
              <a:t>IMGW-PIB</a:t>
            </a:r>
            <a:r>
              <a:rPr lang="en-US" sz="1400" b="1" strike="noStrike" spc="-1" dirty="0">
                <a:solidFill>
                  <a:srgbClr val="FFFFFF"/>
                </a:solidFill>
                <a:latin typeface="Calibri"/>
              </a:rPr>
              <a:t>: Joanna </a:t>
            </a:r>
            <a:r>
              <a:rPr lang="en-US" sz="1400" b="1" strike="noStrike" spc="-1" dirty="0" err="1">
                <a:solidFill>
                  <a:srgbClr val="FFFFFF"/>
                </a:solidFill>
                <a:latin typeface="Calibri"/>
              </a:rPr>
              <a:t>Linkowska</a:t>
            </a:r>
            <a:r>
              <a:rPr lang="en-US" sz="1400" b="1" strike="noStrike" spc="-1" dirty="0">
                <a:solidFill>
                  <a:srgbClr val="FFFFFF"/>
                </a:solidFill>
                <a:latin typeface="Calibri"/>
              </a:rPr>
              <a:t>, Jan </a:t>
            </a:r>
            <a:r>
              <a:rPr lang="en-US" sz="1400" b="1" strike="noStrike" spc="-1" dirty="0" err="1">
                <a:solidFill>
                  <a:srgbClr val="FFFFFF"/>
                </a:solidFill>
                <a:latin typeface="Calibri"/>
              </a:rPr>
              <a:t>Szturc</a:t>
            </a:r>
            <a:r>
              <a:rPr lang="en-US" sz="1400" b="1" strike="noStrike" spc="-1" dirty="0">
                <a:solidFill>
                  <a:srgbClr val="FFFFFF"/>
                </a:solidFill>
                <a:latin typeface="Calibri"/>
              </a:rPr>
              <a:t>, Anna </a:t>
            </a:r>
            <a:r>
              <a:rPr lang="en-US" sz="1400" b="1" strike="noStrike" spc="-1" dirty="0" err="1">
                <a:solidFill>
                  <a:srgbClr val="FFFFFF"/>
                </a:solidFill>
                <a:latin typeface="Calibri"/>
              </a:rPr>
              <a:t>Jurczyk</a:t>
            </a:r>
            <a:r>
              <a:rPr lang="en-US" sz="1400" b="1" strike="noStrike" spc="-1" dirty="0">
                <a:solidFill>
                  <a:srgbClr val="FFFFFF"/>
                </a:solidFill>
                <a:latin typeface="Calibri"/>
              </a:rPr>
              <a:t>, Katarzyna </a:t>
            </a:r>
            <a:r>
              <a:rPr lang="en-US" sz="1400" b="1" strike="noStrike" spc="-1" dirty="0" err="1">
                <a:solidFill>
                  <a:srgbClr val="FFFFFF"/>
                </a:solidFill>
                <a:latin typeface="Calibri"/>
              </a:rPr>
              <a:t>Ośródka</a:t>
            </a:r>
            <a:r>
              <a:rPr lang="en-US" sz="1400" b="1" strike="noStrike" spc="-1" dirty="0">
                <a:solidFill>
                  <a:srgbClr val="FFFFFF"/>
                </a:solidFill>
                <a:latin typeface="Calibri"/>
              </a:rPr>
              <a:t>, Marcin </a:t>
            </a:r>
            <a:r>
              <a:rPr lang="en-US" sz="1400" b="1" strike="noStrike" spc="-1" dirty="0" err="1">
                <a:solidFill>
                  <a:srgbClr val="FFFFFF"/>
                </a:solidFill>
                <a:latin typeface="Calibri"/>
              </a:rPr>
              <a:t>Grzelczyk</a:t>
            </a:r>
            <a:br>
              <a:rPr sz="1400" dirty="0"/>
            </a:br>
            <a:r>
              <a:rPr lang="en-US" sz="1400" b="1" strike="noStrike" spc="-1" dirty="0">
                <a:solidFill>
                  <a:srgbClr val="FFFF00"/>
                </a:solidFill>
                <a:latin typeface="Calibri"/>
              </a:rPr>
              <a:t>CIMA</a:t>
            </a:r>
            <a:r>
              <a:rPr lang="en-US" sz="1400" b="1" strike="noStrike" spc="-1" dirty="0">
                <a:solidFill>
                  <a:srgbClr val="FFFFFF"/>
                </a:solidFill>
                <a:latin typeface="Calibri"/>
              </a:rPr>
              <a:t>: Massimo </a:t>
            </a:r>
            <a:r>
              <a:rPr lang="en-US" sz="1400" b="1" strike="noStrike" spc="-1" dirty="0" err="1">
                <a:solidFill>
                  <a:srgbClr val="FFFFFF"/>
                </a:solidFill>
                <a:latin typeface="Calibri"/>
              </a:rPr>
              <a:t>Milelli</a:t>
            </a:r>
            <a:r>
              <a:rPr lang="en-US" sz="1400" b="1" strike="noStrike" spc="-1" dirty="0">
                <a:solidFill>
                  <a:srgbClr val="FFFFFF"/>
                </a:solidFill>
                <a:latin typeface="Calibri"/>
              </a:rPr>
              <a:t>, Elena Oberto, Umberto Pellegrini</a:t>
            </a:r>
            <a:r>
              <a:rPr lang="pl-PL" sz="1400" b="1" strike="noStrike" spc="-1" dirty="0">
                <a:solidFill>
                  <a:srgbClr val="FFFFFF"/>
                </a:solidFill>
                <a:latin typeface="Calibri"/>
              </a:rPr>
              <a:t>,</a:t>
            </a:r>
            <a:r>
              <a:rPr lang="it-IT" sz="1400" b="1" strike="noStrike" spc="-1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1400" b="1" spc="-1" dirty="0">
                <a:solidFill>
                  <a:srgbClr val="FFFFFF"/>
                </a:solidFill>
                <a:latin typeface="Calibri"/>
              </a:rPr>
              <a:t>Francesco Uboldi</a:t>
            </a:r>
            <a:br>
              <a:rPr sz="1400" dirty="0"/>
            </a:br>
            <a:r>
              <a:rPr lang="en-US" sz="1400" b="1" strike="noStrike" spc="-1" dirty="0">
                <a:solidFill>
                  <a:srgbClr val="FFFF00"/>
                </a:solidFill>
                <a:latin typeface="Calibri"/>
              </a:rPr>
              <a:t>CNMCA</a:t>
            </a:r>
            <a:r>
              <a:rPr lang="en-US" sz="1400" b="1" strike="noStrike" spc="-1" dirty="0">
                <a:solidFill>
                  <a:srgbClr val="FFFFFF"/>
                </a:solidFill>
                <a:latin typeface="Calibri"/>
              </a:rPr>
              <a:t>: Francesco </a:t>
            </a:r>
            <a:r>
              <a:rPr lang="en-US" sz="1400" b="1" strike="noStrike" spc="-1" dirty="0" err="1">
                <a:solidFill>
                  <a:srgbClr val="FFFFFF"/>
                </a:solidFill>
                <a:latin typeface="Calibri"/>
              </a:rPr>
              <a:t>Sudati</a:t>
            </a:r>
            <a:br>
              <a:rPr sz="1400" dirty="0"/>
            </a:br>
            <a:r>
              <a:rPr lang="en-US" sz="1400" b="1" strike="noStrike" spc="-1" dirty="0">
                <a:solidFill>
                  <a:srgbClr val="FFFFFF"/>
                </a:solidFill>
                <a:latin typeface="Calibri"/>
              </a:rPr>
              <a:t> </a:t>
            </a:r>
            <a:br>
              <a:rPr sz="1400" dirty="0"/>
            </a:br>
            <a:r>
              <a:rPr lang="en-US" sz="1400" b="1" spc="-1" dirty="0">
                <a:solidFill>
                  <a:srgbClr val="FFFFFF"/>
                </a:solidFill>
                <a:latin typeface="Calibri"/>
              </a:rPr>
              <a:t> September 20</a:t>
            </a:r>
            <a:r>
              <a:rPr lang="pl-PL" sz="1400" b="1" spc="-1" dirty="0">
                <a:solidFill>
                  <a:srgbClr val="FFFFFF"/>
                </a:solidFill>
                <a:latin typeface="Calibri"/>
              </a:rPr>
              <a:t>24</a:t>
            </a:r>
            <a:endParaRPr lang="en-US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5" name="Picture 3"/>
          <p:cNvPicPr/>
          <p:nvPr/>
        </p:nvPicPr>
        <p:blipFill>
          <a:blip r:embed="rId2"/>
          <a:stretch/>
        </p:blipFill>
        <p:spPr>
          <a:xfrm>
            <a:off x="6284640" y="2373120"/>
            <a:ext cx="3522600" cy="2260080"/>
          </a:xfrm>
          <a:prstGeom prst="rect">
            <a:avLst/>
          </a:prstGeom>
          <a:ln w="0">
            <a:noFill/>
          </a:ln>
        </p:spPr>
      </p:pic>
      <p:pic>
        <p:nvPicPr>
          <p:cNvPr id="166" name="Grafika 17"/>
          <p:cNvPicPr/>
          <p:nvPr/>
        </p:nvPicPr>
        <p:blipFill>
          <a:blip r:embed="rId3"/>
          <a:stretch/>
        </p:blipFill>
        <p:spPr>
          <a:xfrm>
            <a:off x="7712040" y="4788000"/>
            <a:ext cx="2220480" cy="740520"/>
          </a:xfrm>
          <a:prstGeom prst="rect">
            <a:avLst/>
          </a:prstGeom>
          <a:ln w="0">
            <a:noFill/>
          </a:ln>
        </p:spPr>
      </p:pic>
      <p:pic>
        <p:nvPicPr>
          <p:cNvPr id="167" name="Obraz 8"/>
          <p:cNvPicPr/>
          <p:nvPr/>
        </p:nvPicPr>
        <p:blipFill>
          <a:blip r:embed="rId4"/>
          <a:stretch/>
        </p:blipFill>
        <p:spPr>
          <a:xfrm>
            <a:off x="1821360" y="302400"/>
            <a:ext cx="2026440" cy="47916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7"/>
          <p:cNvPicPr/>
          <p:nvPr/>
        </p:nvPicPr>
        <p:blipFill>
          <a:blip r:embed="rId5"/>
          <a:stretch/>
        </p:blipFill>
        <p:spPr>
          <a:xfrm>
            <a:off x="9972120" y="5070960"/>
            <a:ext cx="691920" cy="91548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14"/>
          <p:cNvPicPr/>
          <p:nvPr/>
        </p:nvPicPr>
        <p:blipFill>
          <a:blip r:embed="rId6"/>
          <a:stretch/>
        </p:blipFill>
        <p:spPr>
          <a:xfrm>
            <a:off x="9159600" y="5528880"/>
            <a:ext cx="772920" cy="985320"/>
          </a:xfrm>
          <a:prstGeom prst="rect">
            <a:avLst/>
          </a:prstGeom>
          <a:ln w="0">
            <a:noFill/>
          </a:ln>
        </p:spPr>
      </p:pic>
      <p:sp>
        <p:nvSpPr>
          <p:cNvPr id="170" name="Rectangle 16"/>
          <p:cNvSpPr/>
          <p:nvPr/>
        </p:nvSpPr>
        <p:spPr>
          <a:xfrm>
            <a:off x="2421840" y="1162080"/>
            <a:ext cx="7725240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Priority Task: EPOCS (</a:t>
            </a:r>
            <a:r>
              <a:rPr lang="en-US" sz="24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E</a:t>
            </a:r>
            <a:r>
              <a:rPr lang="en-US" sz="24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valuate </a:t>
            </a:r>
            <a:r>
              <a:rPr lang="en-US" sz="24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P</a:t>
            </a:r>
            <a:r>
              <a:rPr lang="en-US" sz="24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ersonal Weather Station and </a:t>
            </a:r>
            <a:r>
              <a:rPr lang="en-US" sz="2400" b="1" strike="noStrike" spc="-1" dirty="0">
                <a:solidFill>
                  <a:srgbClr val="0070C0"/>
                </a:solidFill>
                <a:latin typeface="Times New Roman"/>
                <a:ea typeface="Times New Roman"/>
              </a:rPr>
              <a:t>O</a:t>
            </a:r>
            <a:r>
              <a:rPr lang="en-US" sz="24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pportunistic Sensor Data </a:t>
            </a:r>
            <a:r>
              <a:rPr lang="en-US" sz="2400" b="1" strike="noStrike" spc="-1" dirty="0" err="1">
                <a:solidFill>
                  <a:srgbClr val="0070C0"/>
                </a:solidFill>
                <a:latin typeface="Times New Roman"/>
                <a:ea typeface="Times New Roman"/>
              </a:rPr>
              <a:t>C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rowd</a:t>
            </a:r>
            <a:r>
              <a:rPr lang="en-US" sz="2400" b="1" strike="noStrike" spc="-1" dirty="0" err="1">
                <a:solidFill>
                  <a:srgbClr val="0070C0"/>
                </a:solidFill>
                <a:latin typeface="Times New Roman"/>
                <a:ea typeface="Times New Roman"/>
              </a:rPr>
              <a:t>S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ourcing</a:t>
            </a:r>
            <a:r>
              <a:rPr lang="en-US" sz="2400" b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endParaRPr lang="pl-PL" sz="2400" b="1" strike="noStrike" spc="-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lnSpc>
                <a:spcPct val="100000"/>
              </a:lnSpc>
              <a:buNone/>
            </a:pPr>
            <a:endParaRPr lang="pl-PL" sz="2400" b="1" spc="-1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buNone/>
            </a:pPr>
            <a:r>
              <a:rPr lang="pl-PL" sz="2400" b="1" spc="-1" dirty="0" err="1">
                <a:solidFill>
                  <a:srgbClr val="000000"/>
                </a:solidFill>
                <a:latin typeface="Times New Roman"/>
              </a:rPr>
              <a:t>Final</a:t>
            </a:r>
            <a:r>
              <a:rPr lang="pl-PL" sz="2400" b="1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sz="2400" b="1" spc="-1" dirty="0" err="1">
                <a:solidFill>
                  <a:srgbClr val="000000"/>
                </a:solidFill>
                <a:latin typeface="Times New Roman"/>
              </a:rPr>
              <a:t>summary</a:t>
            </a:r>
            <a:r>
              <a:rPr lang="pl-PL" sz="2400" b="1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en-US" sz="2400" b="0" strike="noStrike" spc="-1" dirty="0">
              <a:latin typeface="Arial"/>
            </a:endParaRPr>
          </a:p>
        </p:txBody>
      </p:sp>
      <p:pic>
        <p:nvPicPr>
          <p:cNvPr id="171" name="Obraz 2"/>
          <p:cNvPicPr/>
          <p:nvPr/>
        </p:nvPicPr>
        <p:blipFill>
          <a:blip r:embed="rId7"/>
          <a:srcRect b="20522"/>
          <a:stretch/>
        </p:blipFill>
        <p:spPr>
          <a:xfrm>
            <a:off x="2343000" y="2976120"/>
            <a:ext cx="1846800" cy="1467720"/>
          </a:xfrm>
          <a:prstGeom prst="rect">
            <a:avLst/>
          </a:prstGeom>
          <a:ln w="0">
            <a:noFill/>
          </a:ln>
        </p:spPr>
      </p:pic>
      <p:pic>
        <p:nvPicPr>
          <p:cNvPr id="172" name="Picture 19"/>
          <p:cNvPicPr/>
          <p:nvPr/>
        </p:nvPicPr>
        <p:blipFill>
          <a:blip r:embed="rId8"/>
          <a:stretch/>
        </p:blipFill>
        <p:spPr>
          <a:xfrm>
            <a:off x="6882600" y="5160240"/>
            <a:ext cx="1045440" cy="91188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1"/>
          <p:cNvPicPr/>
          <p:nvPr/>
        </p:nvPicPr>
        <p:blipFill>
          <a:blip r:embed="rId9"/>
          <a:stretch/>
        </p:blipFill>
        <p:spPr>
          <a:xfrm>
            <a:off x="7880880" y="5684040"/>
            <a:ext cx="1042560" cy="819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487887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>
            <a:extLst>
              <a:ext uri="{FF2B5EF4-FFF2-40B4-BE49-F238E27FC236}">
                <a16:creationId xmlns:a16="http://schemas.microsoft.com/office/drawing/2014/main" id="{1D1A59B7-473B-17F4-6D12-226E6F9327FF}"/>
              </a:ext>
            </a:extLst>
          </p:cNvPr>
          <p:cNvSpPr/>
          <p:nvPr/>
        </p:nvSpPr>
        <p:spPr>
          <a:xfrm>
            <a:off x="0" y="4"/>
            <a:ext cx="10107386" cy="954157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/>
            <a:r>
              <a:rPr lang="en-US" sz="2000" b="1" spc="-1" dirty="0">
                <a:solidFill>
                  <a:schemeClr val="bg1"/>
                </a:solidFill>
                <a:ea typeface="Calibri"/>
              </a:rPr>
              <a:t>1.4</a:t>
            </a:r>
            <a:r>
              <a:rPr lang="en-US" sz="2000" spc="-1" dirty="0">
                <a:solidFill>
                  <a:schemeClr val="bg1"/>
                </a:solidFill>
                <a:ea typeface="Calibri"/>
              </a:rPr>
              <a:t> </a:t>
            </a:r>
            <a:r>
              <a:rPr lang="en-US" sz="2000" b="1" spc="-1" dirty="0">
                <a:solidFill>
                  <a:schemeClr val="bg1"/>
                </a:solidFill>
                <a:ea typeface="Calibri"/>
              </a:rPr>
              <a:t>Analysis of the mobile PWS sensors: testing QC proprieties of a new mobile </a:t>
            </a:r>
            <a:r>
              <a:rPr lang="pl-PL" sz="2000" b="1" spc="-1" dirty="0">
                <a:solidFill>
                  <a:schemeClr val="bg1"/>
                </a:solidFill>
                <a:ea typeface="Calibri"/>
              </a:rPr>
              <a:t>	</a:t>
            </a:r>
            <a:r>
              <a:rPr lang="en-US" sz="2000" b="1" spc="-1" dirty="0">
                <a:solidFill>
                  <a:schemeClr val="bg1"/>
                </a:solidFill>
                <a:ea typeface="Calibri"/>
              </a:rPr>
              <a:t>weather sensors from </a:t>
            </a:r>
            <a:r>
              <a:rPr lang="en-US" sz="2000" b="1" spc="-1" dirty="0" err="1">
                <a:solidFill>
                  <a:schemeClr val="bg1"/>
                </a:solidFill>
                <a:ea typeface="Calibri"/>
              </a:rPr>
              <a:t>Meteotracker</a:t>
            </a:r>
            <a:r>
              <a:rPr lang="pl-PL" sz="2000" b="1" spc="-1" dirty="0">
                <a:solidFill>
                  <a:schemeClr val="bg1"/>
                </a:solidFill>
                <a:ea typeface="Calibri"/>
              </a:rPr>
              <a:t> (Francesco </a:t>
            </a:r>
            <a:r>
              <a:rPr lang="pl-PL" sz="2000" b="1" spc="-1" dirty="0" err="1">
                <a:solidFill>
                  <a:schemeClr val="bg1"/>
                </a:solidFill>
                <a:ea typeface="Calibri"/>
              </a:rPr>
              <a:t>Saudati</a:t>
            </a:r>
            <a:r>
              <a:rPr lang="pl-PL" sz="2000" b="1" spc="-1" dirty="0">
                <a:solidFill>
                  <a:schemeClr val="bg1"/>
                </a:solidFill>
                <a:ea typeface="Calibri"/>
              </a:rPr>
              <a:t>)</a:t>
            </a:r>
            <a:endParaRPr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12" name="Obraz 1">
            <a:extLst>
              <a:ext uri="{FF2B5EF4-FFF2-40B4-BE49-F238E27FC236}">
                <a16:creationId xmlns:a16="http://schemas.microsoft.com/office/drawing/2014/main" id="{E7AC5326-CE56-B521-4C8E-C45612C5E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584" y="10801"/>
            <a:ext cx="1154864" cy="963165"/>
          </a:xfrm>
          <a:prstGeom prst="rect">
            <a:avLst/>
          </a:prstGeom>
        </p:spPr>
      </p:pic>
      <p:sp>
        <p:nvSpPr>
          <p:cNvPr id="9" name="CasellaDiTesto 3">
            <a:extLst>
              <a:ext uri="{FF2B5EF4-FFF2-40B4-BE49-F238E27FC236}">
                <a16:creationId xmlns:a16="http://schemas.microsoft.com/office/drawing/2014/main" id="{DEB9A145-B41A-E7D7-5F3E-CCC8E82ED31D}"/>
              </a:ext>
            </a:extLst>
          </p:cNvPr>
          <p:cNvSpPr txBox="1"/>
          <p:nvPr/>
        </p:nvSpPr>
        <p:spPr>
          <a:xfrm>
            <a:off x="2350389" y="1001352"/>
            <a:ext cx="270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Objective</a:t>
            </a:r>
            <a:r>
              <a:rPr lang="it-IT" b="1" dirty="0"/>
              <a:t> and work plan</a:t>
            </a:r>
          </a:p>
        </p:txBody>
      </p: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A454A4D8-B6F3-2262-155D-581A7A667FDC}"/>
              </a:ext>
            </a:extLst>
          </p:cNvPr>
          <p:cNvSpPr txBox="1"/>
          <p:nvPr/>
        </p:nvSpPr>
        <p:spPr>
          <a:xfrm>
            <a:off x="32198" y="1353699"/>
            <a:ext cx="8675409" cy="4207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Carry out an initial qualitative quality control on the data of the two measurements networks: </a:t>
            </a:r>
            <a:r>
              <a:rPr lang="en-GB" i="1" dirty="0" err="1"/>
              <a:t>MeteoNetwork</a:t>
            </a:r>
            <a:r>
              <a:rPr lang="en-GB" i="1" dirty="0"/>
              <a:t> and Centro </a:t>
            </a:r>
            <a:r>
              <a:rPr lang="en-GB" i="1" dirty="0" err="1"/>
              <a:t>Meteorologico</a:t>
            </a:r>
            <a:r>
              <a:rPr lang="en-GB" i="1" dirty="0"/>
              <a:t> Lombardo.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Establish an agreement with associations of meteorology enthusiasts.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Testing “</a:t>
            </a:r>
            <a:r>
              <a:rPr lang="en-GB" dirty="0" err="1"/>
              <a:t>Meteotracker</a:t>
            </a:r>
            <a:r>
              <a:rPr lang="en-GB" dirty="0"/>
              <a:t>” instrument with specific campaigns.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Build the IT infrastructure necessary for the continuous reception of the data.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Create data acquisition scripts to get amateur measurements to be implemented in the process flows of SAPP system and convert data in BUFR format.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Create “Feedback File” that compare observation and ICON local area model.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Analysis of preliminary results useful for operational purposes.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dirty="0"/>
              <a:t>Future developments: use PWS for post processing.</a:t>
            </a:r>
          </a:p>
        </p:txBody>
      </p:sp>
      <p:sp>
        <p:nvSpPr>
          <p:cNvPr id="19" name="CasellaDiTesto 12">
            <a:extLst>
              <a:ext uri="{FF2B5EF4-FFF2-40B4-BE49-F238E27FC236}">
                <a16:creationId xmlns:a16="http://schemas.microsoft.com/office/drawing/2014/main" id="{D0167B3D-A344-B8C2-7694-98FA921E8997}"/>
              </a:ext>
            </a:extLst>
          </p:cNvPr>
          <p:cNvSpPr txBox="1"/>
          <p:nvPr/>
        </p:nvSpPr>
        <p:spPr>
          <a:xfrm>
            <a:off x="4109973" y="6359055"/>
            <a:ext cx="2307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6">
                    <a:lumMod val="50000"/>
                  </a:schemeClr>
                </a:solidFill>
              </a:rPr>
              <a:t>https://</a:t>
            </a:r>
            <a:r>
              <a:rPr lang="en-GB" sz="1400" b="1" dirty="0" err="1">
                <a:solidFill>
                  <a:schemeClr val="accent6">
                    <a:lumMod val="50000"/>
                  </a:schemeClr>
                </a:solidFill>
              </a:rPr>
              <a:t>meteotracker.com</a:t>
            </a:r>
            <a:endParaRPr lang="en-GB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CasellaDiTesto 13">
            <a:extLst>
              <a:ext uri="{FF2B5EF4-FFF2-40B4-BE49-F238E27FC236}">
                <a16:creationId xmlns:a16="http://schemas.microsoft.com/office/drawing/2014/main" id="{1603B890-289C-6BC0-7C4A-F02B2483DD77}"/>
              </a:ext>
            </a:extLst>
          </p:cNvPr>
          <p:cNvSpPr txBox="1"/>
          <p:nvPr/>
        </p:nvSpPr>
        <p:spPr>
          <a:xfrm>
            <a:off x="3689730" y="6113779"/>
            <a:ext cx="2727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6">
                    <a:lumMod val="50000"/>
                  </a:schemeClr>
                </a:solidFill>
              </a:rPr>
              <a:t>https://</a:t>
            </a:r>
            <a:r>
              <a:rPr lang="en-GB" sz="1400" b="1" dirty="0" err="1">
                <a:solidFill>
                  <a:schemeClr val="accent6">
                    <a:lumMod val="50000"/>
                  </a:schemeClr>
                </a:solidFill>
              </a:rPr>
              <a:t>app.meteotracker.com</a:t>
            </a:r>
            <a:r>
              <a:rPr lang="en-GB" sz="1400" b="1" dirty="0">
                <a:solidFill>
                  <a:schemeClr val="accent6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54A04977-4028-74F1-8C33-9C82D41E50FA}"/>
              </a:ext>
            </a:extLst>
          </p:cNvPr>
          <p:cNvGrpSpPr/>
          <p:nvPr/>
        </p:nvGrpSpPr>
        <p:grpSpPr>
          <a:xfrm>
            <a:off x="6417656" y="4759626"/>
            <a:ext cx="2636392" cy="2102057"/>
            <a:chOff x="3227699" y="1627908"/>
            <a:chExt cx="2516333" cy="1976465"/>
          </a:xfrm>
        </p:grpSpPr>
        <p:pic>
          <p:nvPicPr>
            <p:cNvPr id="15" name="Immagine 6">
              <a:extLst>
                <a:ext uri="{FF2B5EF4-FFF2-40B4-BE49-F238E27FC236}">
                  <a16:creationId xmlns:a16="http://schemas.microsoft.com/office/drawing/2014/main" id="{C61AD0D5-7520-2A31-3D43-7022B52C8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7699" y="1627908"/>
              <a:ext cx="2516333" cy="1976465"/>
            </a:xfrm>
            <a:prstGeom prst="rect">
              <a:avLst/>
            </a:prstGeom>
          </p:spPr>
        </p:pic>
        <p:sp>
          <p:nvSpPr>
            <p:cNvPr id="16" name="Ovale 10">
              <a:extLst>
                <a:ext uri="{FF2B5EF4-FFF2-40B4-BE49-F238E27FC236}">
                  <a16:creationId xmlns:a16="http://schemas.microsoft.com/office/drawing/2014/main" id="{7A2B7954-CD73-7A6F-55A5-7F29AB3EF1D6}"/>
                </a:ext>
              </a:extLst>
            </p:cNvPr>
            <p:cNvSpPr/>
            <p:nvPr/>
          </p:nvSpPr>
          <p:spPr>
            <a:xfrm>
              <a:off x="4435159" y="2220797"/>
              <a:ext cx="882687" cy="792678"/>
            </a:xfrm>
            <a:prstGeom prst="ellipse">
              <a:avLst/>
            </a:prstGeom>
            <a:noFill/>
            <a:ln w="825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Immagine 8">
            <a:extLst>
              <a:ext uri="{FF2B5EF4-FFF2-40B4-BE49-F238E27FC236}">
                <a16:creationId xmlns:a16="http://schemas.microsoft.com/office/drawing/2014/main" id="{A954759B-BE43-6FDA-4062-928651BD0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480" y="987673"/>
            <a:ext cx="2961812" cy="1748118"/>
          </a:xfrm>
          <a:prstGeom prst="rect">
            <a:avLst/>
          </a:prstGeom>
        </p:spPr>
      </p:pic>
      <p:sp>
        <p:nvSpPr>
          <p:cNvPr id="21" name="CasellaDiTesto 5">
            <a:extLst>
              <a:ext uri="{FF2B5EF4-FFF2-40B4-BE49-F238E27FC236}">
                <a16:creationId xmlns:a16="http://schemas.microsoft.com/office/drawing/2014/main" id="{9F68FA53-6814-13C9-175F-19B19BE2A3E9}"/>
              </a:ext>
            </a:extLst>
          </p:cNvPr>
          <p:cNvSpPr txBox="1"/>
          <p:nvPr/>
        </p:nvSpPr>
        <p:spPr>
          <a:xfrm>
            <a:off x="8723448" y="2735791"/>
            <a:ext cx="2946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6">
                    <a:lumMod val="50000"/>
                  </a:schemeClr>
                </a:solidFill>
              </a:rPr>
              <a:t>Italian/European network of WS</a:t>
            </a:r>
          </a:p>
          <a:p>
            <a:r>
              <a:rPr lang="en-GB" sz="1400" b="1" i="1" dirty="0" err="1"/>
              <a:t>MeteoNetwork</a:t>
            </a:r>
            <a:r>
              <a:rPr lang="en-GB" sz="1400" b="1" i="1" dirty="0"/>
              <a:t> association (2002)</a:t>
            </a:r>
          </a:p>
          <a:p>
            <a:r>
              <a:rPr lang="en-GB" sz="1200" b="1" i="1" dirty="0">
                <a:hlinkClick r:id="rId6"/>
              </a:rPr>
              <a:t>https://www.meteonetwork.it</a:t>
            </a:r>
            <a:endParaRPr lang="en-GB" sz="1200" b="1" i="1" dirty="0"/>
          </a:p>
        </p:txBody>
      </p:sp>
      <p:pic>
        <p:nvPicPr>
          <p:cNvPr id="22" name="Immagine 9">
            <a:extLst>
              <a:ext uri="{FF2B5EF4-FFF2-40B4-BE49-F238E27FC236}">
                <a16:creationId xmlns:a16="http://schemas.microsoft.com/office/drawing/2014/main" id="{253134D8-E8F5-467E-C778-FE4F2FCE54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8002" y="3568923"/>
            <a:ext cx="2678413" cy="2381406"/>
          </a:xfrm>
          <a:prstGeom prst="rect">
            <a:avLst/>
          </a:prstGeom>
        </p:spPr>
      </p:pic>
      <p:sp>
        <p:nvSpPr>
          <p:cNvPr id="23" name="CasellaDiTesto 10">
            <a:extLst>
              <a:ext uri="{FF2B5EF4-FFF2-40B4-BE49-F238E27FC236}">
                <a16:creationId xmlns:a16="http://schemas.microsoft.com/office/drawing/2014/main" id="{52197B8A-FA3E-9632-DF48-03A2AB542C96}"/>
              </a:ext>
            </a:extLst>
          </p:cNvPr>
          <p:cNvSpPr txBox="1"/>
          <p:nvPr/>
        </p:nvSpPr>
        <p:spPr>
          <a:xfrm>
            <a:off x="9188002" y="5930844"/>
            <a:ext cx="308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chemeClr val="accent6">
                    <a:lumMod val="50000"/>
                  </a:schemeClr>
                </a:solidFill>
              </a:rPr>
              <a:t>Lombardia</a:t>
            </a:r>
            <a:r>
              <a:rPr lang="en-GB" sz="1400" b="1" dirty="0">
                <a:solidFill>
                  <a:schemeClr val="accent6">
                    <a:lumMod val="50000"/>
                  </a:schemeClr>
                </a:solidFill>
              </a:rPr>
              <a:t> Region &amp; closeness PWS</a:t>
            </a:r>
          </a:p>
          <a:p>
            <a:r>
              <a:rPr lang="en-GB" sz="1400" b="1" i="1" dirty="0"/>
              <a:t>Centro </a:t>
            </a:r>
            <a:r>
              <a:rPr lang="en-GB" sz="1400" b="1" i="1" dirty="0" err="1"/>
              <a:t>Meteorologico</a:t>
            </a:r>
            <a:r>
              <a:rPr lang="en-GB" sz="1400" b="1" i="1" dirty="0"/>
              <a:t> Lombardo Association (2000)</a:t>
            </a:r>
            <a:endParaRPr lang="en-GB" sz="1200" b="1" i="1" dirty="0"/>
          </a:p>
          <a:p>
            <a:r>
              <a:rPr lang="en-GB" sz="1200" b="1" i="1" dirty="0">
                <a:solidFill>
                  <a:schemeClr val="accent6">
                    <a:lumMod val="50000"/>
                  </a:schemeClr>
                </a:solidFill>
                <a:hlinkClick r:id="rId8"/>
              </a:rPr>
              <a:t>http://www.centrometeolombardo.com</a:t>
            </a:r>
            <a:endParaRPr lang="en-GB" sz="1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5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D2DEFF76-13ED-4BCA-9611-871518724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3" y="1678056"/>
            <a:ext cx="2100459" cy="1975842"/>
          </a:xfrm>
          <a:prstGeom prst="rect">
            <a:avLst/>
          </a:prstGeom>
        </p:spPr>
      </p:pic>
      <p:pic>
        <p:nvPicPr>
          <p:cNvPr id="4" name="Immagine 3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6CACA474-55C4-50AC-70B3-DC07097EE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270" y="1725885"/>
            <a:ext cx="2017613" cy="1928013"/>
          </a:xfrm>
          <a:prstGeom prst="rect">
            <a:avLst/>
          </a:prstGeom>
        </p:spPr>
      </p:pic>
      <p:pic>
        <p:nvPicPr>
          <p:cNvPr id="5" name="Immagine 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979DE0B4-FE2E-C33E-3B2D-E972AF0E17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27" y="3736277"/>
            <a:ext cx="2082334" cy="1958792"/>
          </a:xfrm>
          <a:prstGeom prst="rect">
            <a:avLst/>
          </a:prstGeom>
        </p:spPr>
      </p:pic>
      <p:pic>
        <p:nvPicPr>
          <p:cNvPr id="6" name="Immagine 5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B8E4A0E2-5591-ED76-14EB-BFA669ECEB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75" y="3777792"/>
            <a:ext cx="2040013" cy="192801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3994FAD-CF13-6E5B-0008-13BE7ADE4EDC}"/>
              </a:ext>
            </a:extLst>
          </p:cNvPr>
          <p:cNvSpPr txBox="1"/>
          <p:nvPr/>
        </p:nvSpPr>
        <p:spPr>
          <a:xfrm rot="16200000">
            <a:off x="-407087" y="2481311"/>
            <a:ext cx="1599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Winter period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54CF158-2595-BA12-1288-D7C4A4914067}"/>
              </a:ext>
            </a:extLst>
          </p:cNvPr>
          <p:cNvSpPr txBox="1"/>
          <p:nvPr/>
        </p:nvSpPr>
        <p:spPr>
          <a:xfrm rot="16200000">
            <a:off x="-489489" y="4475063"/>
            <a:ext cx="1763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Summer period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AB3AD4E-1138-9534-8830-88AE35BD189A}"/>
              </a:ext>
            </a:extLst>
          </p:cNvPr>
          <p:cNvSpPr txBox="1"/>
          <p:nvPr/>
        </p:nvSpPr>
        <p:spPr>
          <a:xfrm>
            <a:off x="1454760" y="1334252"/>
            <a:ext cx="76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temp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D4BE1C1-B0AE-5208-5550-B6D485C54682}"/>
              </a:ext>
            </a:extLst>
          </p:cNvPr>
          <p:cNvSpPr txBox="1"/>
          <p:nvPr/>
        </p:nvSpPr>
        <p:spPr>
          <a:xfrm>
            <a:off x="3576870" y="1334252"/>
            <a:ext cx="73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err="1">
                <a:latin typeface="Arial" panose="020B0604020202020204" pitchFamily="34" charset="0"/>
                <a:cs typeface="Arial" panose="020B0604020202020204" pitchFamily="34" charset="0"/>
              </a:rPr>
              <a:t>rh</a:t>
            </a: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B0C11D9F-1922-2115-EF4E-58118E2512A4}"/>
              </a:ext>
            </a:extLst>
          </p:cNvPr>
          <p:cNvSpPr/>
          <p:nvPr/>
        </p:nvSpPr>
        <p:spPr>
          <a:xfrm>
            <a:off x="0" y="4"/>
            <a:ext cx="10107386" cy="954157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/>
            <a:r>
              <a:rPr lang="en-US" sz="2000" b="1" spc="-1" dirty="0">
                <a:solidFill>
                  <a:schemeClr val="bg1"/>
                </a:solidFill>
                <a:ea typeface="Calibri"/>
              </a:rPr>
              <a:t>1.4</a:t>
            </a:r>
            <a:r>
              <a:rPr lang="en-US" sz="2000" spc="-1" dirty="0">
                <a:solidFill>
                  <a:schemeClr val="bg1"/>
                </a:solidFill>
                <a:ea typeface="Calibri"/>
              </a:rPr>
              <a:t> </a:t>
            </a:r>
            <a:r>
              <a:rPr lang="en-US" sz="2000" b="1" spc="-1" dirty="0">
                <a:solidFill>
                  <a:schemeClr val="bg1"/>
                </a:solidFill>
                <a:ea typeface="Calibri"/>
              </a:rPr>
              <a:t>Analysis of the mobile PWS sensors: testing QC proprieties of a new mobile </a:t>
            </a:r>
            <a:r>
              <a:rPr lang="pl-PL" sz="2000" b="1" spc="-1" dirty="0">
                <a:solidFill>
                  <a:schemeClr val="bg1"/>
                </a:solidFill>
                <a:ea typeface="Calibri"/>
              </a:rPr>
              <a:t>	</a:t>
            </a:r>
            <a:r>
              <a:rPr lang="en-US" sz="2000" b="1" spc="-1" dirty="0">
                <a:solidFill>
                  <a:schemeClr val="bg1"/>
                </a:solidFill>
                <a:ea typeface="Calibri"/>
              </a:rPr>
              <a:t>weather sensors from </a:t>
            </a:r>
            <a:r>
              <a:rPr lang="en-US" sz="2000" b="1" spc="-1" dirty="0" err="1">
                <a:solidFill>
                  <a:schemeClr val="bg1"/>
                </a:solidFill>
                <a:ea typeface="Calibri"/>
              </a:rPr>
              <a:t>Meteotracker</a:t>
            </a:r>
            <a:r>
              <a:rPr lang="pl-PL" sz="2000" b="1" spc="-1" dirty="0">
                <a:solidFill>
                  <a:schemeClr val="bg1"/>
                </a:solidFill>
                <a:ea typeface="Calibri"/>
              </a:rPr>
              <a:t> (Francesco </a:t>
            </a:r>
            <a:r>
              <a:rPr lang="pl-PL" sz="2000" b="1" spc="-1" dirty="0" err="1">
                <a:solidFill>
                  <a:schemeClr val="bg1"/>
                </a:solidFill>
                <a:ea typeface="Calibri"/>
              </a:rPr>
              <a:t>Saudati</a:t>
            </a:r>
            <a:r>
              <a:rPr lang="pl-PL" sz="2000" b="1" spc="-1" dirty="0">
                <a:solidFill>
                  <a:schemeClr val="bg1"/>
                </a:solidFill>
                <a:ea typeface="Calibri"/>
              </a:rPr>
              <a:t>)</a:t>
            </a:r>
            <a:endParaRPr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3" name="Obraz 1">
            <a:extLst>
              <a:ext uri="{FF2B5EF4-FFF2-40B4-BE49-F238E27FC236}">
                <a16:creationId xmlns:a16="http://schemas.microsoft.com/office/drawing/2014/main" id="{39C3AFB4-25F9-B466-977F-1E28F908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8583" y="10802"/>
            <a:ext cx="1195205" cy="996810"/>
          </a:xfrm>
          <a:prstGeom prst="rect">
            <a:avLst/>
          </a:prstGeom>
        </p:spPr>
      </p:pic>
      <p:sp>
        <p:nvSpPr>
          <p:cNvPr id="7" name="CasellaDiTesto 3">
            <a:extLst>
              <a:ext uri="{FF2B5EF4-FFF2-40B4-BE49-F238E27FC236}">
                <a16:creationId xmlns:a16="http://schemas.microsoft.com/office/drawing/2014/main" id="{555F2582-1C6B-310C-0905-9BCFE19A8395}"/>
              </a:ext>
            </a:extLst>
          </p:cNvPr>
          <p:cNvSpPr txBox="1"/>
          <p:nvPr/>
        </p:nvSpPr>
        <p:spPr>
          <a:xfrm>
            <a:off x="4975656" y="3870567"/>
            <a:ext cx="680924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defTabSz="685800">
              <a:buFont typeface="Wingdings" panose="05000000000000000000" pitchFamily="2" charset="2"/>
              <a:buChar char="q"/>
            </a:pPr>
            <a:r>
              <a:rPr lang="pl-PL" dirty="0">
                <a:cs typeface="Calibri"/>
              </a:rPr>
              <a:t>T</a:t>
            </a:r>
            <a:r>
              <a:rPr lang="en-US" dirty="0" err="1">
                <a:cs typeface="Calibri"/>
              </a:rPr>
              <a:t>emperature</a:t>
            </a:r>
            <a:r>
              <a:rPr lang="en-US" dirty="0">
                <a:cs typeface="Calibri"/>
              </a:rPr>
              <a:t> accuracy of MT is comparable to WS (~0.5°C difference in winter and in summer) </a:t>
            </a:r>
            <a:endParaRPr lang="en-US" dirty="0"/>
          </a:p>
          <a:p>
            <a:pPr marL="285750" indent="-285750" defTabSz="685800">
              <a:buFont typeface="Wingdings" panose="05000000000000000000" pitchFamily="2" charset="2"/>
              <a:buChar char="q"/>
            </a:pPr>
            <a:r>
              <a:rPr lang="en-US" dirty="0">
                <a:latin typeface="Aptos"/>
              </a:rPr>
              <a:t>Relative Humidity accuracy is poorer, MT tends to overestimate RH (</a:t>
            </a:r>
            <a:r>
              <a:rPr lang="en-GB" dirty="0">
                <a:ea typeface="+mn-lt"/>
                <a:cs typeface="+mn-lt"/>
              </a:rPr>
              <a:t>~10% difference in winter and ~20% difference in summer</a:t>
            </a:r>
            <a:r>
              <a:rPr lang="en-US" dirty="0">
                <a:latin typeface="Aptos"/>
              </a:rPr>
              <a:t>);</a:t>
            </a:r>
            <a:endParaRPr lang="en-US" dirty="0"/>
          </a:p>
          <a:p>
            <a:pPr marL="285750" indent="-285750" defTabSz="685800">
              <a:buFont typeface="Wingdings" panose="05000000000000000000" pitchFamily="2" charset="2"/>
              <a:buChar char="q"/>
            </a:pPr>
            <a:r>
              <a:rPr lang="pl-PL" dirty="0" err="1">
                <a:latin typeface="Aptos"/>
                <a:cs typeface="Arial"/>
              </a:rPr>
              <a:t>Coherent</a:t>
            </a:r>
            <a:r>
              <a:rPr lang="pl-PL" dirty="0">
                <a:latin typeface="Aptos"/>
                <a:cs typeface="Arial"/>
              </a:rPr>
              <a:t> w</a:t>
            </a:r>
            <a:r>
              <a:rPr lang="en-US" dirty="0">
                <a:latin typeface="Aptos"/>
                <a:cs typeface="Arial"/>
              </a:rPr>
              <a:t>inter and summer </a:t>
            </a:r>
            <a:r>
              <a:rPr lang="en-US" dirty="0" err="1">
                <a:latin typeface="Aptos"/>
                <a:cs typeface="Arial"/>
              </a:rPr>
              <a:t>behaviour</a:t>
            </a:r>
            <a:r>
              <a:rPr lang="en-US" dirty="0">
                <a:latin typeface="Aptos"/>
                <a:cs typeface="Arial"/>
              </a:rPr>
              <a:t> (overestimation of </a:t>
            </a:r>
            <a:r>
              <a:rPr lang="en-US" dirty="0">
                <a:solidFill>
                  <a:srgbClr val="000000"/>
                </a:solidFill>
                <a:latin typeface="Aptos"/>
                <a:cs typeface="Arial"/>
              </a:rPr>
              <a:t>MT</a:t>
            </a:r>
            <a:r>
              <a:rPr lang="en-US" dirty="0">
                <a:latin typeface="Aptos"/>
                <a:cs typeface="Arial"/>
              </a:rPr>
              <a:t>);</a:t>
            </a:r>
            <a:endParaRPr lang="en-US" dirty="0">
              <a:latin typeface="Aptos"/>
            </a:endParaRPr>
          </a:p>
          <a:p>
            <a:pPr marL="285750" indent="-285750" defTabSz="685800">
              <a:buFont typeface="Wingdings" panose="05000000000000000000" pitchFamily="2" charset="2"/>
              <a:buChar char="q"/>
            </a:pPr>
            <a:r>
              <a:rPr lang="en-US" dirty="0">
                <a:latin typeface="Aptos"/>
              </a:rPr>
              <a:t>Altitude marked by the GPS is sometimes completely wrong;</a:t>
            </a:r>
            <a:endParaRPr lang="en-US" dirty="0">
              <a:latin typeface="Aptos"/>
              <a:cs typeface="Calibri"/>
            </a:endParaRPr>
          </a:p>
          <a:p>
            <a:pPr marL="285750" indent="-285750" defTabSz="685800">
              <a:buFont typeface="Wingdings" panose="05000000000000000000" pitchFamily="2" charset="2"/>
              <a:buChar char="q"/>
            </a:pPr>
            <a:r>
              <a:rPr lang="en-US" dirty="0">
                <a:latin typeface="Aptos"/>
              </a:rPr>
              <a:t>Poor measures in case of rain or thick fog;</a:t>
            </a:r>
            <a:endParaRPr lang="en-US" dirty="0">
              <a:latin typeface="Aptos"/>
              <a:cs typeface="Calibri"/>
            </a:endParaRPr>
          </a:p>
          <a:p>
            <a:pPr marL="285750" indent="-285750" defTabSz="685800">
              <a:buFont typeface="Wingdings" panose="05000000000000000000" pitchFamily="2" charset="2"/>
              <a:buChar char="q"/>
            </a:pPr>
            <a:r>
              <a:rPr lang="en-US" dirty="0">
                <a:latin typeface="Aptos"/>
              </a:rPr>
              <a:t>Wrong measure in case of wet snow.</a:t>
            </a:r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F7F38344-C601-4C8A-214D-68E142C44B23}"/>
              </a:ext>
            </a:extLst>
          </p:cNvPr>
          <p:cNvSpPr txBox="1"/>
          <p:nvPr/>
        </p:nvSpPr>
        <p:spPr>
          <a:xfrm>
            <a:off x="2847121" y="1031360"/>
            <a:ext cx="543533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/>
            <a:r>
              <a:rPr lang="it-IT" sz="2000" dirty="0">
                <a:solidFill>
                  <a:prstClr val="black"/>
                </a:solidFill>
                <a:latin typeface="Aptos"/>
              </a:rPr>
              <a:t>Testing of Meteo Tracker mobile WS =&gt; QUALITY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B324756-F9DC-AE90-928A-E8918D3A83ED}"/>
              </a:ext>
            </a:extLst>
          </p:cNvPr>
          <p:cNvSpPr txBox="1"/>
          <p:nvPr/>
        </p:nvSpPr>
        <p:spPr>
          <a:xfrm>
            <a:off x="358320" y="5751472"/>
            <a:ext cx="46385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dirty="0">
                <a:ea typeface="+mn-lt"/>
                <a:cs typeface="+mn-lt"/>
              </a:rPr>
              <a:t>Nice application for qualitative purposes (citizen science), to be improved for more “scientific” purposes</a:t>
            </a:r>
            <a:endParaRPr lang="en-US" dirty="0"/>
          </a:p>
        </p:txBody>
      </p:sp>
      <p:pic>
        <p:nvPicPr>
          <p:cNvPr id="21" name="Immagine 4">
            <a:extLst>
              <a:ext uri="{FF2B5EF4-FFF2-40B4-BE49-F238E27FC236}">
                <a16:creationId xmlns:a16="http://schemas.microsoft.com/office/drawing/2014/main" id="{8132D977-B244-27F6-4B7D-89E6ABA4B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864" y="1800963"/>
            <a:ext cx="5266369" cy="2003702"/>
          </a:xfrm>
          <a:prstGeom prst="rect">
            <a:avLst/>
          </a:prstGeom>
        </p:spPr>
      </p:pic>
      <p:sp>
        <p:nvSpPr>
          <p:cNvPr id="22" name="CasellaDiTesto 18">
            <a:extLst>
              <a:ext uri="{FF2B5EF4-FFF2-40B4-BE49-F238E27FC236}">
                <a16:creationId xmlns:a16="http://schemas.microsoft.com/office/drawing/2014/main" id="{F4BCFC91-A31E-E3C3-34AF-460C4D125F2F}"/>
              </a:ext>
            </a:extLst>
          </p:cNvPr>
          <p:cNvSpPr txBox="1"/>
          <p:nvPr/>
        </p:nvSpPr>
        <p:spPr>
          <a:xfrm>
            <a:off x="6125654" y="1431470"/>
            <a:ext cx="4509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accent6">
                    <a:lumMod val="50000"/>
                  </a:schemeClr>
                </a:solidFill>
              </a:rPr>
              <a:t>Up to 10000 point </a:t>
            </a:r>
            <a:r>
              <a:rPr lang="it-IT" sz="1600" b="1" dirty="0" err="1">
                <a:solidFill>
                  <a:schemeClr val="accent6">
                    <a:lumMod val="50000"/>
                  </a:schemeClr>
                </a:solidFill>
              </a:rPr>
              <a:t>recorded</a:t>
            </a:r>
            <a:r>
              <a:rPr lang="it-IT" sz="1600" b="1" dirty="0">
                <a:solidFill>
                  <a:schemeClr val="accent6">
                    <a:lumMod val="50000"/>
                  </a:schemeClr>
                </a:solidFill>
              </a:rPr>
              <a:t> (275 km)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803138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>
            <a:extLst>
              <a:ext uri="{FF2B5EF4-FFF2-40B4-BE49-F238E27FC236}">
                <a16:creationId xmlns:a16="http://schemas.microsoft.com/office/drawing/2014/main" id="{47B7627C-A721-9885-46B5-ABAAB644B380}"/>
              </a:ext>
            </a:extLst>
          </p:cNvPr>
          <p:cNvSpPr/>
          <p:nvPr/>
        </p:nvSpPr>
        <p:spPr>
          <a:xfrm>
            <a:off x="8439600" y="-6176"/>
            <a:ext cx="3730936" cy="715618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35F0C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36DB36B-28C9-FA8B-A9FC-048520E19FD9}"/>
              </a:ext>
            </a:extLst>
          </p:cNvPr>
          <p:cNvSpPr/>
          <p:nvPr/>
        </p:nvSpPr>
        <p:spPr>
          <a:xfrm>
            <a:off x="-3101" y="-6176"/>
            <a:ext cx="9082309" cy="715618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C2190186-0CEC-0870-A742-CA696533A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8798" y="4851"/>
            <a:ext cx="1502995" cy="59864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6B0AC3A-0578-E3FE-F3CD-C8EEC0BBC683}"/>
              </a:ext>
            </a:extLst>
          </p:cNvPr>
          <p:cNvSpPr txBox="1"/>
          <p:nvPr/>
        </p:nvSpPr>
        <p:spPr>
          <a:xfrm>
            <a:off x="564776" y="841052"/>
            <a:ext cx="1124391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RainGaugeQC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system has been developed for the quality control of data from unprofessional networks, including private PWS, and is now being operationally implemented. 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features new QC algorithms that compare data with adjusted weather radar outputs, utilizing time series comparison and bias correction, and includes a preliminary analysis of using precipitation data from commercial microwave links (CMLs).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Netatmo data was used to test QC algorithms, but it is not operationally available to IMGW-PIB. </a:t>
            </a:r>
          </a:p>
        </p:txBody>
      </p:sp>
      <p:pic>
        <p:nvPicPr>
          <p:cNvPr id="4" name="Obraz 3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26EED0AF-011D-1F0E-DBF8-943C63E0A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590" y="3427286"/>
            <a:ext cx="9029700" cy="188595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ED3A2C2-00BE-081C-B348-444DF644E6AA}"/>
              </a:ext>
            </a:extLst>
          </p:cNvPr>
          <p:cNvSpPr txBox="1"/>
          <p:nvPr/>
        </p:nvSpPr>
        <p:spPr>
          <a:xfrm>
            <a:off x="592700" y="5591147"/>
            <a:ext cx="1057148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reduction in the quality index (QI) of data from a given rain gauge depends on the correlation coefficient calculated for the time series (of the last 5 or 10 days) of rain gauge and radar data at that pixel.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7AC1124-5D81-8A09-7801-8F907129DCC2}"/>
              </a:ext>
            </a:extLst>
          </p:cNvPr>
          <p:cNvSpPr txBox="1">
            <a:spLocks/>
          </p:cNvSpPr>
          <p:nvPr/>
        </p:nvSpPr>
        <p:spPr>
          <a:xfrm>
            <a:off x="184031" y="86978"/>
            <a:ext cx="8704474" cy="53689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2.1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Development and testing automatic QC methods based on the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RainGaugeQC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algorithms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developed at IMGW-PIB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</a:t>
            </a:r>
            <a:r>
              <a:rPr lang="pl-PL" sz="2000" b="1" dirty="0">
                <a:solidFill>
                  <a:prstClr val="white"/>
                </a:solidFill>
                <a:latin typeface="Calibri"/>
                <a:cs typeface="Arial"/>
              </a:rPr>
              <a:t>(K.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Arial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Calibri"/>
                <a:cs typeface="Arial"/>
              </a:rPr>
              <a:t>Ośródka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Arial"/>
              </a:rPr>
              <a:t>, J</a:t>
            </a:r>
            <a:r>
              <a:rPr lang="pl-PL" sz="2000" b="1" dirty="0">
                <a:solidFill>
                  <a:prstClr val="white"/>
                </a:solidFill>
                <a:latin typeface="Calibri"/>
                <a:cs typeface="Arial"/>
              </a:rPr>
              <a:t>.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Arial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Calibri"/>
                <a:cs typeface="Arial"/>
              </a:rPr>
              <a:t>Szturc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Arial"/>
              </a:rPr>
              <a:t>, A</a:t>
            </a:r>
            <a:r>
              <a:rPr lang="pl-PL" sz="2000" b="1" dirty="0">
                <a:solidFill>
                  <a:prstClr val="white"/>
                </a:solidFill>
                <a:latin typeface="Calibri"/>
                <a:cs typeface="Arial"/>
              </a:rPr>
              <a:t>.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Arial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Calibri"/>
                <a:cs typeface="Arial"/>
              </a:rPr>
              <a:t>Jurczyk</a:t>
            </a:r>
            <a:r>
              <a:rPr lang="pl-PL" sz="2000" b="1" dirty="0">
                <a:solidFill>
                  <a:prstClr val="white"/>
                </a:solidFill>
                <a:latin typeface="Calibri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2852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>
            <a:extLst>
              <a:ext uri="{FF2B5EF4-FFF2-40B4-BE49-F238E27FC236}">
                <a16:creationId xmlns:a16="http://schemas.microsoft.com/office/drawing/2014/main" id="{47B7627C-A721-9885-46B5-ABAAB644B380}"/>
              </a:ext>
            </a:extLst>
          </p:cNvPr>
          <p:cNvSpPr/>
          <p:nvPr/>
        </p:nvSpPr>
        <p:spPr>
          <a:xfrm>
            <a:off x="8439600" y="-6176"/>
            <a:ext cx="3730936" cy="715618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35F0C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36DB36B-28C9-FA8B-A9FC-048520E19FD9}"/>
              </a:ext>
            </a:extLst>
          </p:cNvPr>
          <p:cNvSpPr/>
          <p:nvPr/>
        </p:nvSpPr>
        <p:spPr>
          <a:xfrm>
            <a:off x="-3101" y="-6176"/>
            <a:ext cx="9082309" cy="715618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C2190186-0CEC-0870-A742-CA696533A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8798" y="4851"/>
            <a:ext cx="1502995" cy="59864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6B0AC3A-0578-E3FE-F3CD-C8EEC0BBC683}"/>
              </a:ext>
            </a:extLst>
          </p:cNvPr>
          <p:cNvSpPr txBox="1"/>
          <p:nvPr/>
        </p:nvSpPr>
        <p:spPr>
          <a:xfrm>
            <a:off x="959224" y="1082499"/>
            <a:ext cx="962361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Data from the State Forests' unprofessional network  is currently utilized as a component of the RBS+ system.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 agreement is in preparation with the agricultural </a:t>
            </a:r>
            <a:r>
              <a:rPr lang="en-US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eDWIN</a:t>
            </a:r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network (approximately 600 gauges), and work on organizing the IMGW's PWS network is also ongoing.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B770132-1318-8280-46C4-9B788DA1BB9C}"/>
              </a:ext>
            </a:extLst>
          </p:cNvPr>
          <p:cNvSpPr txBox="1"/>
          <p:nvPr/>
        </p:nvSpPr>
        <p:spPr>
          <a:xfrm>
            <a:off x="147920" y="2853293"/>
            <a:ext cx="66954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 of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RainGaugeQC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software performance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 descr="Obraz zawierający tekst, mapa, zrzut ekranu, diagram&#10;&#10;Opis wygenerowany automatycznie">
            <a:extLst>
              <a:ext uri="{FF2B5EF4-FFF2-40B4-BE49-F238E27FC236}">
                <a16:creationId xmlns:a16="http://schemas.microsoft.com/office/drawing/2014/main" id="{32BDAE43-780B-C83F-0537-360A24AEA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" y="3222625"/>
            <a:ext cx="7089140" cy="320675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C111119-D4C6-71DF-6B30-F78B6C14199C}"/>
              </a:ext>
            </a:extLst>
          </p:cNvPr>
          <p:cNvSpPr txBox="1"/>
          <p:nvPr/>
        </p:nvSpPr>
        <p:spPr>
          <a:xfrm>
            <a:off x="7431742" y="2771520"/>
            <a:ext cx="4297680" cy="36779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Impact of reduction of the false high precipitation values observed by one of the non-professional rain gauges 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RainGRS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estimate. 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accumulations (in mm) applying standard (left) and improved (right) version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RainGaugeQC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RainGRS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+ domain, data from 2023-09-22.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3F05FF9-F8D2-8428-8B80-175408BD09E5}"/>
              </a:ext>
            </a:extLst>
          </p:cNvPr>
          <p:cNvSpPr txBox="1">
            <a:spLocks/>
          </p:cNvSpPr>
          <p:nvPr/>
        </p:nvSpPr>
        <p:spPr>
          <a:xfrm>
            <a:off x="184031" y="86978"/>
            <a:ext cx="8704474" cy="53689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2.1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Development and testing automatic QC methods based on the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RainGaugeQC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algorithms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developed at IMGW-PIB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</a:t>
            </a:r>
            <a:r>
              <a:rPr lang="pl-PL" sz="2000" b="1" dirty="0">
                <a:solidFill>
                  <a:prstClr val="white"/>
                </a:solidFill>
                <a:latin typeface="Calibri"/>
                <a:cs typeface="Arial"/>
              </a:rPr>
              <a:t>(K.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Arial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Calibri"/>
                <a:cs typeface="Arial"/>
              </a:rPr>
              <a:t>Ośródka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Arial"/>
              </a:rPr>
              <a:t>, J</a:t>
            </a:r>
            <a:r>
              <a:rPr lang="pl-PL" sz="2000" b="1" dirty="0">
                <a:solidFill>
                  <a:prstClr val="white"/>
                </a:solidFill>
                <a:latin typeface="Calibri"/>
                <a:cs typeface="Arial"/>
              </a:rPr>
              <a:t>.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Arial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Calibri"/>
                <a:cs typeface="Arial"/>
              </a:rPr>
              <a:t>Szturc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Arial"/>
              </a:rPr>
              <a:t>, A</a:t>
            </a:r>
            <a:r>
              <a:rPr lang="pl-PL" sz="2000" b="1" dirty="0">
                <a:solidFill>
                  <a:prstClr val="white"/>
                </a:solidFill>
                <a:latin typeface="Calibri"/>
                <a:cs typeface="Arial"/>
              </a:rPr>
              <a:t>.</a:t>
            </a:r>
            <a:r>
              <a:rPr lang="en-US" sz="2000" b="1" dirty="0">
                <a:solidFill>
                  <a:prstClr val="white"/>
                </a:solidFill>
                <a:latin typeface="Calibri"/>
                <a:cs typeface="Arial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Calibri"/>
                <a:cs typeface="Arial"/>
              </a:rPr>
              <a:t>Jurczyk</a:t>
            </a:r>
            <a:r>
              <a:rPr lang="pl-PL" sz="2000" b="1" dirty="0">
                <a:solidFill>
                  <a:prstClr val="white"/>
                </a:solidFill>
                <a:latin typeface="Calibri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0203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E36DB36B-28C9-FA8B-A9FC-048520E19FD9}"/>
              </a:ext>
            </a:extLst>
          </p:cNvPr>
          <p:cNvSpPr/>
          <p:nvPr/>
        </p:nvSpPr>
        <p:spPr>
          <a:xfrm>
            <a:off x="-3100" y="5369"/>
            <a:ext cx="10617853" cy="784890"/>
          </a:xfrm>
          <a:prstGeom prst="rect">
            <a:avLst/>
          </a:prstGeom>
          <a:solidFill>
            <a:srgbClr val="122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912702B-4928-DD11-4F88-86A58CA845E3}"/>
              </a:ext>
            </a:extLst>
          </p:cNvPr>
          <p:cNvSpPr txBox="1">
            <a:spLocks/>
          </p:cNvSpPr>
          <p:nvPr/>
        </p:nvSpPr>
        <p:spPr>
          <a:xfrm>
            <a:off x="673493" y="135586"/>
            <a:ext cx="9008390" cy="5243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dirty="0">
                <a:solidFill>
                  <a:prstClr val="white"/>
                </a:solidFill>
                <a:latin typeface="Calibri"/>
                <a:cs typeface="Arial"/>
              </a:rPr>
              <a:t>2.2 </a:t>
            </a:r>
            <a:r>
              <a:rPr lang="en-US" sz="2000" b="1" spc="-1" dirty="0">
                <a:solidFill>
                  <a:prstClr val="white"/>
                </a:solidFill>
                <a:latin typeface="Calibri"/>
                <a:ea typeface="Calibri"/>
              </a:rPr>
              <a:t>Testing and application of the open-source software package TITAN for a quality control of ground data</a:t>
            </a:r>
            <a:r>
              <a:rPr lang="pl-PL" sz="2000" b="1" spc="-1" dirty="0">
                <a:solidFill>
                  <a:prstClr val="white"/>
                </a:solidFill>
                <a:latin typeface="Calibri"/>
                <a:ea typeface="Calibri"/>
              </a:rPr>
              <a:t> </a:t>
            </a:r>
            <a:r>
              <a:rPr lang="pl-PL" sz="2000" b="1" spc="-1" dirty="0">
                <a:solidFill>
                  <a:prstClr val="white"/>
                </a:solidFill>
                <a:latin typeface="Calibri"/>
              </a:rPr>
              <a:t>(U.</a:t>
            </a:r>
            <a:r>
              <a:rPr lang="it-IT" sz="2000" b="1" spc="-1" dirty="0">
                <a:solidFill>
                  <a:prstClr val="white"/>
                </a:solidFill>
                <a:latin typeface="Calibri"/>
              </a:rPr>
              <a:t> Pellegrini, E</a:t>
            </a:r>
            <a:r>
              <a:rPr lang="pl-PL" sz="2000" b="1" spc="-1" dirty="0">
                <a:solidFill>
                  <a:prstClr val="white"/>
                </a:solidFill>
                <a:latin typeface="Calibri"/>
              </a:rPr>
              <a:t>.</a:t>
            </a:r>
            <a:r>
              <a:rPr lang="it-IT" sz="2000" b="1" spc="-1" dirty="0">
                <a:solidFill>
                  <a:prstClr val="white"/>
                </a:solidFill>
                <a:latin typeface="Calibri"/>
              </a:rPr>
              <a:t> Oberto, M</a:t>
            </a:r>
            <a:r>
              <a:rPr lang="pl-PL" sz="2000" b="1" spc="-1" dirty="0">
                <a:solidFill>
                  <a:prstClr val="white"/>
                </a:solidFill>
                <a:latin typeface="Calibri"/>
              </a:rPr>
              <a:t>.</a:t>
            </a:r>
            <a:r>
              <a:rPr lang="it-IT" sz="2000" b="1" spc="-1" dirty="0">
                <a:solidFill>
                  <a:prstClr val="white"/>
                </a:solidFill>
                <a:latin typeface="Calibri"/>
              </a:rPr>
              <a:t> Milelli, F</a:t>
            </a:r>
            <a:r>
              <a:rPr lang="pl-PL" sz="2000" b="1" spc="-1" dirty="0">
                <a:solidFill>
                  <a:prstClr val="white"/>
                </a:solidFill>
                <a:latin typeface="Calibri"/>
              </a:rPr>
              <a:t>.</a:t>
            </a:r>
            <a:r>
              <a:rPr lang="it-IT" sz="2000" b="1" spc="-1" dirty="0">
                <a:solidFill>
                  <a:prstClr val="white"/>
                </a:solidFill>
                <a:latin typeface="Calibri"/>
              </a:rPr>
              <a:t> Uboldi</a:t>
            </a:r>
            <a:r>
              <a:rPr lang="pl-PL" sz="2000" b="1" spc="-1" dirty="0">
                <a:solidFill>
                  <a:prstClr val="white"/>
                </a:solidFill>
                <a:latin typeface="Calibri"/>
              </a:rPr>
              <a:t>)</a:t>
            </a:r>
          </a:p>
        </p:txBody>
      </p:sp>
      <p:pic>
        <p:nvPicPr>
          <p:cNvPr id="9" name="Picture 5"/>
          <p:cNvPicPr/>
          <p:nvPr/>
        </p:nvPicPr>
        <p:blipFill>
          <a:blip r:embed="rId2"/>
          <a:stretch/>
        </p:blipFill>
        <p:spPr>
          <a:xfrm>
            <a:off x="11126992" y="1659"/>
            <a:ext cx="965880" cy="804960"/>
          </a:xfrm>
          <a:prstGeom prst="rect">
            <a:avLst/>
          </a:prstGeom>
          <a:ln w="0">
            <a:noFill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0ED525BB-8C8D-168A-E822-6F40AEBA173C}"/>
              </a:ext>
            </a:extLst>
          </p:cNvPr>
          <p:cNvSpPr/>
          <p:nvPr/>
        </p:nvSpPr>
        <p:spPr>
          <a:xfrm>
            <a:off x="400595" y="1270335"/>
            <a:ext cx="10841145" cy="13456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sz="1600" spc="-1" dirty="0">
                <a:solidFill>
                  <a:srgbClr val="000000"/>
                </a:solidFill>
                <a:latin typeface="Arial"/>
              </a:rPr>
              <a:t>T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</a:rPr>
              <a:t>esting and application of the open-source software package TITAN (</a:t>
            </a:r>
            <a:r>
              <a:rPr lang="it-IT" sz="1600" b="0" u="sng" strike="noStrike" spc="-1" dirty="0">
                <a:solidFill>
                  <a:srgbClr val="000000"/>
                </a:solidFill>
                <a:latin typeface="Arial"/>
              </a:rPr>
              <a:t>www.github.com/metno/titan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</a:rPr>
              <a:t>) for a quality control of ground data, which could be further used for data</a:t>
            </a:r>
            <a:r>
              <a:rPr lang="pl-PL" sz="16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</a:rPr>
              <a:t>assimilation purposes or verification of model forecast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</a:rPr>
              <a:t>A first step</a:t>
            </a:r>
            <a:r>
              <a:rPr lang="pl-PL" sz="1600" b="0" strike="noStrike" spc="-1" dirty="0">
                <a:solidFill>
                  <a:srgbClr val="000000"/>
                </a:solidFill>
                <a:latin typeface="Arial"/>
              </a:rPr>
              <a:t>: 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</a:rPr>
              <a:t>apply TITAN QC to the "official" network of stations of the Italian National Civil</a:t>
            </a:r>
            <a:r>
              <a:rPr lang="pl-PL" sz="16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</a:rPr>
              <a:t>Department</a:t>
            </a:r>
            <a:endParaRPr lang="pl-PL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pl-PL" sz="1600" b="0" strike="noStrike" spc="-1" dirty="0">
                <a:solidFill>
                  <a:srgbClr val="000000"/>
                </a:solidFill>
                <a:latin typeface="Arial"/>
              </a:rPr>
              <a:t>T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</a:rPr>
              <a:t>hen to apply the results to "non-official" networks</a:t>
            </a:r>
            <a:endParaRPr lang="pl-PL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</a:rPr>
              <a:t>The tests focus on precipitation</a:t>
            </a:r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130E4CFB-5D1D-837A-4218-CF4405181042}"/>
              </a:ext>
            </a:extLst>
          </p:cNvPr>
          <p:cNvSpPr txBox="1"/>
          <p:nvPr/>
        </p:nvSpPr>
        <p:spPr>
          <a:xfrm>
            <a:off x="2350389" y="824408"/>
            <a:ext cx="270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Objective</a:t>
            </a:r>
            <a:r>
              <a:rPr lang="it-IT" b="1" dirty="0"/>
              <a:t> and work plan</a:t>
            </a:r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172AFC47-E692-5770-1F9F-FFF5B3CD340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812478" y="2963521"/>
            <a:ext cx="3837435" cy="2583480"/>
          </a:xfrm>
          <a:prstGeom prst="rect">
            <a:avLst/>
          </a:prstGeom>
          <a:ln w="0">
            <a:noFill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7C0604E-432D-A0EF-5406-DA31DD1DFD71}"/>
              </a:ext>
            </a:extLst>
          </p:cNvPr>
          <p:cNvSpPr txBox="1"/>
          <p:nvPr/>
        </p:nvSpPr>
        <p:spPr>
          <a:xfrm>
            <a:off x="4000812" y="2566433"/>
            <a:ext cx="2948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TITANLIB main tests</a:t>
            </a:r>
            <a:endParaRPr lang="it-IT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B7415BD-0D81-F0AB-17A4-0131A74F20A8}"/>
              </a:ext>
            </a:extLst>
          </p:cNvPr>
          <p:cNvSpPr txBox="1"/>
          <p:nvPr/>
        </p:nvSpPr>
        <p:spPr>
          <a:xfrm>
            <a:off x="673493" y="5687115"/>
            <a:ext cx="40052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Titanlib</a:t>
            </a:r>
            <a:r>
              <a:rPr lang="en-GB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sequential tests on daily data/seasonal data: </a:t>
            </a:r>
            <a:r>
              <a:rPr lang="en-GB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buddy check</a:t>
            </a:r>
            <a:r>
              <a:rPr lang="en-GB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and </a:t>
            </a:r>
            <a:r>
              <a:rPr lang="en-GB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buddy event check</a:t>
            </a:r>
            <a:r>
              <a:rPr lang="en-GB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with several different configurations (depending on seasonal/weather configuration)</a:t>
            </a:r>
            <a:endParaRPr lang="it-IT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D075A9A-69AA-DCAD-FD8A-A70939F18067}"/>
              </a:ext>
            </a:extLst>
          </p:cNvPr>
          <p:cNvSpPr txBox="1"/>
          <p:nvPr/>
        </p:nvSpPr>
        <p:spPr>
          <a:xfrm>
            <a:off x="4813766" y="5625560"/>
            <a:ext cx="74888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Titanlib</a:t>
            </a: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range check (&lt;0mm; &gt;600mm) on hourly data </a:t>
            </a:r>
            <a:endParaRPr lang="it-IT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Completeness of daily values (rejected daily values if number of hours &lt; 24)</a:t>
            </a:r>
            <a:endParaRPr lang="it-IT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Titanlib</a:t>
            </a: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range check on daily data (&gt;1000mm)</a:t>
            </a:r>
            <a:endParaRPr lang="it-IT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Titanlib</a:t>
            </a:r>
            <a:r>
              <a:rPr lang="en-GB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isolation check (pre-operational fine tuning) </a:t>
            </a:r>
            <a:endParaRPr lang="it-IT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" name="Immagine 1">
            <a:extLst>
              <a:ext uri="{FF2B5EF4-FFF2-40B4-BE49-F238E27FC236}">
                <a16:creationId xmlns:a16="http://schemas.microsoft.com/office/drawing/2014/main" id="{6C422734-0B07-A0A8-0042-ADFB76100B3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72719" y="2880216"/>
            <a:ext cx="4406821" cy="2723655"/>
          </a:xfrm>
          <a:prstGeom prst="rect">
            <a:avLst/>
          </a:prstGeom>
          <a:ln w="0">
            <a:noFill/>
          </a:ln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D0EAFFF8-E9EB-6055-2CAA-70594DF9E49A}"/>
              </a:ext>
            </a:extLst>
          </p:cNvPr>
          <p:cNvSpPr/>
          <p:nvPr/>
        </p:nvSpPr>
        <p:spPr>
          <a:xfrm>
            <a:off x="8800735" y="2402297"/>
            <a:ext cx="3292137" cy="28422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Isolation</a:t>
            </a:r>
            <a:r>
              <a:rPr lang="pl-PL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pl-PL" sz="1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check</a:t>
            </a:r>
            <a:r>
              <a:rPr lang="pl-PL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lang="en-GB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It requires a </a:t>
            </a:r>
            <a:r>
              <a:rPr lang="en-GB" sz="14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num_min</a:t>
            </a:r>
            <a:r>
              <a:rPr lang="en-GB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buddies within a specified </a:t>
            </a:r>
            <a:r>
              <a:rPr lang="en-GB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radius</a:t>
            </a:r>
            <a:endParaRPr lang="pl-PL" sz="1400" b="1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endParaRPr lang="pl-PL" sz="1400" b="1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1400" b="1" strike="noStrike" spc="-1" dirty="0">
                <a:solidFill>
                  <a:srgbClr val="000000"/>
                </a:solidFill>
                <a:latin typeface="Arial"/>
              </a:rPr>
              <a:t>Buddy event </a:t>
            </a:r>
            <a:r>
              <a:rPr lang="pl-PL" sz="1400" b="1" strike="noStrike" spc="-1" dirty="0" err="1">
                <a:solidFill>
                  <a:srgbClr val="000000"/>
                </a:solidFill>
                <a:latin typeface="Arial"/>
              </a:rPr>
              <a:t>check</a:t>
            </a:r>
            <a:r>
              <a:rPr lang="pl-PL" sz="1400" b="1" strike="noStrike" spc="-1" dirty="0">
                <a:solidFill>
                  <a:srgbClr val="000000"/>
                </a:solidFill>
                <a:latin typeface="Arial"/>
              </a:rPr>
              <a:t>: </a:t>
            </a:r>
            <a:r>
              <a:rPr lang="en-GB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observations are converted into yes/no values of exceeding a specified threshold (</a:t>
            </a:r>
            <a:r>
              <a:rPr lang="en-GB" sz="14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event_threshold</a:t>
            </a:r>
            <a:r>
              <a:rPr lang="en-GB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endParaRPr lang="pl-PL" sz="14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endParaRPr lang="it-IT" sz="1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</a:t>
            </a:r>
            <a:r>
              <a:rPr lang="en-GB" sz="1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threshold</a:t>
            </a:r>
            <a:r>
              <a:rPr lang="en-GB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argument in this test is minimum fraction of other observations in the neighbourhood that must agree with the observation being inspected. </a:t>
            </a:r>
            <a:endParaRPr lang="it-IT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9155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rostokąt 90"/>
          <p:cNvSpPr/>
          <p:nvPr/>
        </p:nvSpPr>
        <p:spPr>
          <a:xfrm>
            <a:off x="1117865" y="3290127"/>
            <a:ext cx="4864315" cy="3608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defTabSz="685800"/>
            <a:r>
              <a:rPr lang="en-GB" b="1" spc="-1" dirty="0">
                <a:solidFill>
                  <a:srgbClr val="F10D0C"/>
                </a:solidFill>
                <a:latin typeface="Arial"/>
                <a:ea typeface="DejaVu Sans"/>
              </a:rPr>
              <a:t>SCT on T2m: some application for example</a:t>
            </a:r>
            <a:endParaRPr lang="it-IT" spc="-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2" name="Obraz 91"/>
          <p:cNvPicPr/>
          <p:nvPr/>
        </p:nvPicPr>
        <p:blipFill>
          <a:blip r:embed="rId2"/>
          <a:stretch/>
        </p:blipFill>
        <p:spPr>
          <a:xfrm>
            <a:off x="138228" y="3567873"/>
            <a:ext cx="3411795" cy="3284758"/>
          </a:xfrm>
          <a:prstGeom prst="rect">
            <a:avLst/>
          </a:prstGeom>
          <a:ln w="0">
            <a:noFill/>
          </a:ln>
        </p:spPr>
      </p:pic>
      <p:pic>
        <p:nvPicPr>
          <p:cNvPr id="93" name="Obraz 92"/>
          <p:cNvPicPr/>
          <p:nvPr/>
        </p:nvPicPr>
        <p:blipFill>
          <a:blip r:embed="rId3"/>
          <a:stretch/>
        </p:blipFill>
        <p:spPr>
          <a:xfrm>
            <a:off x="3519245" y="3567873"/>
            <a:ext cx="3411795" cy="3284758"/>
          </a:xfrm>
          <a:prstGeom prst="rect">
            <a:avLst/>
          </a:prstGeom>
          <a:ln w="0">
            <a:noFill/>
          </a:ln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CAB798CC-127C-49AB-34EF-F1C1F7E31DB4}"/>
              </a:ext>
            </a:extLst>
          </p:cNvPr>
          <p:cNvSpPr/>
          <p:nvPr/>
        </p:nvSpPr>
        <p:spPr>
          <a:xfrm>
            <a:off x="-3100" y="5369"/>
            <a:ext cx="10617853" cy="784890"/>
          </a:xfrm>
          <a:prstGeom prst="rect">
            <a:avLst/>
          </a:prstGeom>
          <a:solidFill>
            <a:srgbClr val="1222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5" descr="Obraz zawierający tekst, otwieracz&#10;&#10;Opis wygenerowany automatycznie">
            <a:extLst>
              <a:ext uri="{FF2B5EF4-FFF2-40B4-BE49-F238E27FC236}">
                <a16:creationId xmlns:a16="http://schemas.microsoft.com/office/drawing/2014/main" id="{6A9BB221-334A-3A97-D247-5DD356763C0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1126992" y="1659"/>
            <a:ext cx="965880" cy="804960"/>
          </a:xfrm>
          <a:prstGeom prst="rect">
            <a:avLst/>
          </a:prstGeom>
          <a:ln w="0">
            <a:noFill/>
          </a:ln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D92F8ACB-D0EB-1DD7-55A8-9E89CC1C57E0}"/>
              </a:ext>
            </a:extLst>
          </p:cNvPr>
          <p:cNvSpPr txBox="1">
            <a:spLocks/>
          </p:cNvSpPr>
          <p:nvPr/>
        </p:nvSpPr>
        <p:spPr>
          <a:xfrm>
            <a:off x="673493" y="135586"/>
            <a:ext cx="9008390" cy="5243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dirty="0">
                <a:solidFill>
                  <a:prstClr val="white"/>
                </a:solidFill>
                <a:latin typeface="Calibri"/>
                <a:cs typeface="Arial"/>
              </a:rPr>
              <a:t>2.2 </a:t>
            </a:r>
            <a:r>
              <a:rPr lang="en-US" sz="2000" b="1" spc="-1" dirty="0">
                <a:solidFill>
                  <a:prstClr val="white"/>
                </a:solidFill>
                <a:latin typeface="Calibri"/>
                <a:ea typeface="Calibri"/>
              </a:rPr>
              <a:t>Testing and application of the open-source software package TITAN for a quality control of ground data</a:t>
            </a:r>
            <a:r>
              <a:rPr lang="pl-PL" sz="2000" b="1" spc="-1" dirty="0">
                <a:solidFill>
                  <a:prstClr val="white"/>
                </a:solidFill>
                <a:latin typeface="Calibri"/>
                <a:ea typeface="Calibri"/>
              </a:rPr>
              <a:t> </a:t>
            </a:r>
            <a:r>
              <a:rPr lang="pl-PL" sz="2000" b="1" spc="-1" dirty="0">
                <a:solidFill>
                  <a:prstClr val="white"/>
                </a:solidFill>
                <a:latin typeface="Calibri"/>
              </a:rPr>
              <a:t>(U.</a:t>
            </a:r>
            <a:r>
              <a:rPr lang="it-IT" sz="2000" b="1" spc="-1" dirty="0">
                <a:solidFill>
                  <a:prstClr val="white"/>
                </a:solidFill>
                <a:latin typeface="Calibri"/>
              </a:rPr>
              <a:t> Pellegrini, E</a:t>
            </a:r>
            <a:r>
              <a:rPr lang="pl-PL" sz="2000" b="1" spc="-1" dirty="0">
                <a:solidFill>
                  <a:prstClr val="white"/>
                </a:solidFill>
                <a:latin typeface="Calibri"/>
              </a:rPr>
              <a:t>.</a:t>
            </a:r>
            <a:r>
              <a:rPr lang="it-IT" sz="2000" b="1" spc="-1" dirty="0">
                <a:solidFill>
                  <a:prstClr val="white"/>
                </a:solidFill>
                <a:latin typeface="Calibri"/>
              </a:rPr>
              <a:t> Oberto, M</a:t>
            </a:r>
            <a:r>
              <a:rPr lang="pl-PL" sz="2000" b="1" spc="-1" dirty="0">
                <a:solidFill>
                  <a:prstClr val="white"/>
                </a:solidFill>
                <a:latin typeface="Calibri"/>
              </a:rPr>
              <a:t>.</a:t>
            </a:r>
            <a:r>
              <a:rPr lang="it-IT" sz="2000" b="1" spc="-1" dirty="0">
                <a:solidFill>
                  <a:prstClr val="white"/>
                </a:solidFill>
                <a:latin typeface="Calibri"/>
              </a:rPr>
              <a:t> Milelli, F</a:t>
            </a:r>
            <a:r>
              <a:rPr lang="pl-PL" sz="2000" b="1" spc="-1" dirty="0">
                <a:solidFill>
                  <a:prstClr val="white"/>
                </a:solidFill>
                <a:latin typeface="Calibri"/>
              </a:rPr>
              <a:t>.</a:t>
            </a:r>
            <a:r>
              <a:rPr lang="it-IT" sz="2000" b="1" spc="-1" dirty="0">
                <a:solidFill>
                  <a:prstClr val="white"/>
                </a:solidFill>
                <a:latin typeface="Calibri"/>
              </a:rPr>
              <a:t> Uboldi</a:t>
            </a:r>
            <a:r>
              <a:rPr lang="pl-PL" sz="2000" b="1" spc="-1" dirty="0">
                <a:solidFill>
                  <a:prstClr val="white"/>
                </a:solidFill>
                <a:latin typeface="Calibri"/>
              </a:rPr>
              <a:t>)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78E33D9-A0A4-6444-6F53-D6EAC0A8F588}"/>
              </a:ext>
            </a:extLst>
          </p:cNvPr>
          <p:cNvSpPr/>
          <p:nvPr/>
        </p:nvSpPr>
        <p:spPr>
          <a:xfrm>
            <a:off x="426313" y="920476"/>
            <a:ext cx="11183619" cy="20434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defTabSz="685800"/>
            <a:r>
              <a:rPr lang="it-IT" sz="2400" spc="-1" dirty="0">
                <a:solidFill>
                  <a:srgbClr val="000000"/>
                </a:solidFill>
                <a:latin typeface="Aptos"/>
                <a:cs typeface="Arial"/>
              </a:rPr>
              <a:t>SUMMARY</a:t>
            </a:r>
            <a:r>
              <a:rPr lang="it-IT" sz="2400" spc="-1" dirty="0">
                <a:solidFill>
                  <a:srgbClr val="000000"/>
                </a:solidFill>
                <a:latin typeface="Aptos"/>
                <a:ea typeface="DejaVu Sans"/>
              </a:rPr>
              <a:t> &amp; CONCLUSION FOR THE PRECIPITATION</a:t>
            </a:r>
            <a:endParaRPr lang="it-IT" sz="2400" dirty="0">
              <a:solidFill>
                <a:srgbClr val="000000"/>
              </a:solidFill>
              <a:latin typeface="Aptos"/>
            </a:endParaRPr>
          </a:p>
          <a:p>
            <a:pPr algn="just" defTabSz="685800"/>
            <a:endParaRPr lang="en-GB" spc="-1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 algn="just" defTabSz="685800">
              <a:buFont typeface="Wingdings" panose="05000000000000000000" pitchFamily="2" charset="2"/>
              <a:buChar char="q"/>
            </a:pPr>
            <a:r>
              <a:rPr lang="en-GB" spc="-1" dirty="0">
                <a:solidFill>
                  <a:srgbClr val="000000"/>
                </a:solidFill>
                <a:latin typeface="Aptos" panose="020B0004020202020204"/>
                <a:ea typeface="+mn-lt"/>
                <a:cs typeface="+mn-lt"/>
              </a:rPr>
              <a:t>The tool offers both power and flexibility, allowing for a range of choices in thresholds and radius of influence. </a:t>
            </a:r>
            <a:endParaRPr lang="en-GB" dirty="0">
              <a:solidFill>
                <a:srgbClr val="000000"/>
              </a:solidFill>
              <a:latin typeface="Aptos" panose="020B0004020202020204"/>
              <a:ea typeface="+mn-lt"/>
              <a:cs typeface="+mn-lt"/>
            </a:endParaRPr>
          </a:p>
          <a:p>
            <a:pPr marL="285750" indent="-285750" algn="just" defTabSz="685800">
              <a:buFont typeface="Wingdings" panose="05000000000000000000" pitchFamily="2" charset="2"/>
              <a:buChar char="q"/>
            </a:pPr>
            <a:r>
              <a:rPr lang="en-GB" spc="-1" dirty="0">
                <a:solidFill>
                  <a:srgbClr val="000000"/>
                </a:solidFill>
                <a:latin typeface="Aptos"/>
                <a:ea typeface="+mn-lt"/>
                <a:cs typeface="+mn-lt"/>
              </a:rPr>
              <a:t>These values depend on the network's characteristics and need to be empirically determined, with seasonal adjustments also required. </a:t>
            </a:r>
            <a:endParaRPr lang="en-GB" dirty="0">
              <a:solidFill>
                <a:srgbClr val="000000"/>
              </a:solidFill>
              <a:latin typeface="Aptos"/>
              <a:ea typeface="+mn-lt"/>
              <a:cs typeface="+mn-lt"/>
            </a:endParaRPr>
          </a:p>
          <a:p>
            <a:pPr marL="285750" indent="-285750" algn="just" defTabSz="685800">
              <a:buFont typeface="Wingdings" panose="05000000000000000000" pitchFamily="2" charset="2"/>
              <a:buChar char="q"/>
            </a:pPr>
            <a:r>
              <a:rPr lang="en-GB" spc="-1" dirty="0">
                <a:solidFill>
                  <a:srgbClr val="000000"/>
                </a:solidFill>
                <a:latin typeface="Aptos"/>
                <a:ea typeface="+mn-lt"/>
                <a:cs typeface="+mn-lt"/>
              </a:rPr>
              <a:t>Special care is necessary for convective cases to avoid discarding accurate data during thunderstorm events. </a:t>
            </a:r>
            <a:endParaRPr lang="en-GB" dirty="0">
              <a:solidFill>
                <a:srgbClr val="000000"/>
              </a:solidFill>
              <a:latin typeface="Aptos"/>
              <a:ea typeface="+mn-lt"/>
              <a:cs typeface="+mn-lt"/>
            </a:endParaRPr>
          </a:p>
          <a:p>
            <a:pPr marL="285750" indent="-285750" algn="just" defTabSz="685800">
              <a:buFont typeface="Wingdings" panose="05000000000000000000" pitchFamily="2" charset="2"/>
              <a:buChar char="q"/>
            </a:pPr>
            <a:r>
              <a:rPr lang="en-GB" spc="-1" dirty="0">
                <a:solidFill>
                  <a:srgbClr val="000000"/>
                </a:solidFill>
                <a:latin typeface="Aptos"/>
                <a:ea typeface="+mn-lt"/>
                <a:cs typeface="+mn-lt"/>
              </a:rPr>
              <a:t>Additionally, the tool can be applied to other variables, such as temperature.</a:t>
            </a:r>
            <a:endParaRPr lang="en-GB" spc="-1" dirty="0">
              <a:latin typeface="Aptos"/>
              <a:cs typeface="Arial"/>
            </a:endParaRPr>
          </a:p>
          <a:p>
            <a:pPr defTabSz="685800"/>
            <a:endParaRPr lang="en-GB" sz="1500" spc="-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664B96A-5EEC-B9D4-39C9-B906AA32E4E0}"/>
              </a:ext>
            </a:extLst>
          </p:cNvPr>
          <p:cNvSpPr txBox="1"/>
          <p:nvPr/>
        </p:nvSpPr>
        <p:spPr>
          <a:xfrm>
            <a:off x="7187418" y="3650935"/>
            <a:ext cx="46396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2400" spc="-1" dirty="0">
                <a:solidFill>
                  <a:srgbClr val="000000"/>
                </a:solidFill>
                <a:latin typeface="Aptos"/>
                <a:cs typeface="Arial"/>
              </a:rPr>
              <a:t>Future application of </a:t>
            </a:r>
            <a:r>
              <a:rPr lang="en-GB" sz="2400" spc="-1" dirty="0" err="1">
                <a:solidFill>
                  <a:srgbClr val="000000"/>
                </a:solidFill>
                <a:latin typeface="Aptos"/>
                <a:cs typeface="Arial"/>
              </a:rPr>
              <a:t>Titanlib</a:t>
            </a:r>
            <a:r>
              <a:rPr lang="en-GB" sz="2400" spc="-1" dirty="0">
                <a:solidFill>
                  <a:srgbClr val="000000"/>
                </a:solidFill>
                <a:latin typeface="Aptos"/>
                <a:cs typeface="Arial"/>
              </a:rPr>
              <a:t> &amp; Potential follow up of the project</a:t>
            </a:r>
            <a:endParaRPr lang="pl-PL" sz="2400" spc="-1" dirty="0">
              <a:solidFill>
                <a:srgbClr val="000000"/>
              </a:solidFill>
              <a:latin typeface="Aptos"/>
              <a:cs typeface="Arial"/>
            </a:endParaRPr>
          </a:p>
          <a:p>
            <a:pPr defTabSz="685800"/>
            <a:endParaRPr lang="en-GB" sz="2400" dirty="0">
              <a:latin typeface="Aptos"/>
            </a:endParaRPr>
          </a:p>
          <a:p>
            <a:pPr marL="285750" indent="-285750" defTabSz="685800">
              <a:buFont typeface="Wingdings" panose="05000000000000000000" pitchFamily="2" charset="2"/>
              <a:buChar char="q"/>
            </a:pPr>
            <a:r>
              <a:rPr lang="en-GB" spc="-1" dirty="0">
                <a:solidFill>
                  <a:srgbClr val="000000"/>
                </a:solidFill>
                <a:latin typeface="Aptos"/>
                <a:cs typeface="Arial"/>
              </a:rPr>
              <a:t>QC Rh%2m → to be started, studied and implemented</a:t>
            </a:r>
            <a:endParaRPr lang="en-GB" dirty="0">
              <a:latin typeface="Aptos"/>
            </a:endParaRPr>
          </a:p>
          <a:p>
            <a:pPr marL="285750" indent="-285750" algn="just" defTabSz="685800">
              <a:buFont typeface="Wingdings" panose="05000000000000000000" pitchFamily="2" charset="2"/>
              <a:buChar char="q"/>
            </a:pPr>
            <a:r>
              <a:rPr lang="en-GB" spc="-1" dirty="0">
                <a:solidFill>
                  <a:srgbClr val="000000"/>
                </a:solidFill>
                <a:latin typeface="Aptos"/>
                <a:cs typeface="Arial"/>
              </a:rPr>
              <a:t>Titan applied to "not conventional" and free network as "</a:t>
            </a:r>
            <a:r>
              <a:rPr lang="en-GB" spc="-1" dirty="0" err="1">
                <a:solidFill>
                  <a:srgbClr val="000000"/>
                </a:solidFill>
                <a:latin typeface="Aptos"/>
                <a:cs typeface="Arial"/>
              </a:rPr>
              <a:t>meteonetwork</a:t>
            </a:r>
            <a:r>
              <a:rPr lang="en-GB" spc="-1" dirty="0">
                <a:solidFill>
                  <a:srgbClr val="000000"/>
                </a:solidFill>
                <a:latin typeface="Aptos"/>
                <a:cs typeface="Arial"/>
              </a:rPr>
              <a:t>" </a:t>
            </a:r>
            <a:endParaRPr lang="en-GB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028112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>
            <a:extLst>
              <a:ext uri="{FF2B5EF4-FFF2-40B4-BE49-F238E27FC236}">
                <a16:creationId xmlns:a16="http://schemas.microsoft.com/office/drawing/2014/main" id="{47B7627C-A721-9885-46B5-ABAAB644B380}"/>
              </a:ext>
            </a:extLst>
          </p:cNvPr>
          <p:cNvSpPr/>
          <p:nvPr/>
        </p:nvSpPr>
        <p:spPr>
          <a:xfrm>
            <a:off x="8453433" y="0"/>
            <a:ext cx="3741669" cy="715618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>
              <a:highlight>
                <a:srgbClr val="35F0CC"/>
              </a:highlight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36DB36B-28C9-FA8B-A9FC-048520E19FD9}"/>
              </a:ext>
            </a:extLst>
          </p:cNvPr>
          <p:cNvSpPr/>
          <p:nvPr/>
        </p:nvSpPr>
        <p:spPr>
          <a:xfrm>
            <a:off x="0" y="0"/>
            <a:ext cx="9717308" cy="715618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013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912702B-4928-DD11-4F88-86A58CA845E3}"/>
              </a:ext>
            </a:extLst>
          </p:cNvPr>
          <p:cNvSpPr txBox="1">
            <a:spLocks/>
          </p:cNvSpPr>
          <p:nvPr/>
        </p:nvSpPr>
        <p:spPr>
          <a:xfrm>
            <a:off x="171197" y="7352"/>
            <a:ext cx="9384801" cy="69755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dirty="0">
                <a:solidFill>
                  <a:schemeClr val="bg1"/>
                </a:solidFill>
                <a:latin typeface="Calibri"/>
                <a:cs typeface="Arial"/>
              </a:rPr>
              <a:t>3.1 Processing </a:t>
            </a:r>
            <a:r>
              <a:rPr lang="pl-PL" sz="2000" b="1" dirty="0" err="1">
                <a:solidFill>
                  <a:schemeClr val="bg1"/>
                </a:solidFill>
                <a:latin typeface="Calibri"/>
                <a:cs typeface="Arial"/>
              </a:rPr>
              <a:t>different</a:t>
            </a:r>
            <a:r>
              <a:rPr lang="pl-PL" sz="2000" b="1" dirty="0">
                <a:solidFill>
                  <a:schemeClr val="bg1"/>
                </a:solidFill>
                <a:latin typeface="Calibri"/>
                <a:cs typeface="Arial"/>
              </a:rPr>
              <a:t> </a:t>
            </a:r>
            <a:r>
              <a:rPr lang="pl-PL" sz="2000" b="1" dirty="0" err="1">
                <a:solidFill>
                  <a:schemeClr val="bg1"/>
                </a:solidFill>
                <a:latin typeface="Calibri"/>
                <a:cs typeface="Arial"/>
              </a:rPr>
              <a:t>rainfall</a:t>
            </a:r>
            <a:r>
              <a:rPr lang="pl-PL" sz="2000" b="1" dirty="0">
                <a:solidFill>
                  <a:schemeClr val="bg1"/>
                </a:solidFill>
                <a:latin typeface="Calibri"/>
                <a:cs typeface="Arial"/>
              </a:rPr>
              <a:t> data </a:t>
            </a:r>
            <a:r>
              <a:rPr lang="pl-PL" sz="2000" b="1" dirty="0" err="1">
                <a:solidFill>
                  <a:schemeClr val="bg1"/>
                </a:solidFill>
                <a:latin typeface="Calibri"/>
                <a:cs typeface="Arial"/>
              </a:rPr>
              <a:t>sources</a:t>
            </a:r>
            <a:r>
              <a:rPr lang="pl-PL" sz="2000" b="1" dirty="0">
                <a:solidFill>
                  <a:schemeClr val="bg1"/>
                </a:solidFill>
                <a:latin typeface="Calibri"/>
                <a:cs typeface="Arial"/>
              </a:rPr>
              <a:t> (</a:t>
            </a:r>
            <a:r>
              <a:rPr lang="pl-PL" sz="2000" b="1" dirty="0" err="1">
                <a:solidFill>
                  <a:schemeClr val="bg1"/>
                </a:solidFill>
                <a:latin typeface="Calibri"/>
                <a:cs typeface="Arial"/>
              </a:rPr>
              <a:t>private</a:t>
            </a:r>
            <a:r>
              <a:rPr lang="pl-PL" sz="2000" b="1" dirty="0">
                <a:solidFill>
                  <a:schemeClr val="bg1"/>
                </a:solidFill>
                <a:latin typeface="Calibri"/>
                <a:cs typeface="Arial"/>
              </a:rPr>
              <a:t> </a:t>
            </a:r>
            <a:r>
              <a:rPr lang="pl-PL" sz="2000" b="1" dirty="0" err="1">
                <a:solidFill>
                  <a:schemeClr val="bg1"/>
                </a:solidFill>
                <a:latin typeface="Calibri"/>
                <a:cs typeface="Arial"/>
              </a:rPr>
              <a:t>rain</a:t>
            </a:r>
            <a:r>
              <a:rPr lang="pl-PL" sz="2000" b="1" dirty="0">
                <a:solidFill>
                  <a:schemeClr val="bg1"/>
                </a:solidFill>
                <a:latin typeface="Calibri"/>
                <a:cs typeface="Arial"/>
              </a:rPr>
              <a:t> </a:t>
            </a:r>
            <a:r>
              <a:rPr lang="pl-PL" sz="2000" b="1" dirty="0" err="1">
                <a:solidFill>
                  <a:schemeClr val="bg1"/>
                </a:solidFill>
                <a:latin typeface="Calibri"/>
                <a:cs typeface="Arial"/>
              </a:rPr>
              <a:t>gauges</a:t>
            </a:r>
            <a:r>
              <a:rPr lang="pl-PL" sz="2000" b="1" dirty="0">
                <a:solidFill>
                  <a:schemeClr val="bg1"/>
                </a:solidFill>
                <a:latin typeface="Calibri"/>
                <a:cs typeface="Arial"/>
              </a:rPr>
              <a:t>, </a:t>
            </a:r>
            <a:r>
              <a:rPr lang="pl-PL" sz="2000" b="1" dirty="0" err="1">
                <a:solidFill>
                  <a:schemeClr val="bg1"/>
                </a:solidFill>
                <a:latin typeface="Calibri"/>
                <a:cs typeface="Arial"/>
              </a:rPr>
              <a:t>commercial</a:t>
            </a:r>
            <a:r>
              <a:rPr lang="pl-PL" sz="2000" b="1" dirty="0">
                <a:solidFill>
                  <a:schemeClr val="bg1"/>
                </a:solidFill>
                <a:latin typeface="Calibri"/>
                <a:cs typeface="Arial"/>
              </a:rPr>
              <a:t> </a:t>
            </a:r>
            <a:r>
              <a:rPr lang="pl-PL" sz="2000" b="1" dirty="0" err="1">
                <a:solidFill>
                  <a:schemeClr val="bg1"/>
                </a:solidFill>
                <a:latin typeface="Calibri"/>
                <a:cs typeface="Arial"/>
              </a:rPr>
              <a:t>microwave</a:t>
            </a:r>
            <a:r>
              <a:rPr lang="pl-PL" sz="2000" b="1" dirty="0">
                <a:solidFill>
                  <a:schemeClr val="bg1"/>
                </a:solidFill>
                <a:latin typeface="Calibri"/>
                <a:cs typeface="Arial"/>
              </a:rPr>
              <a:t> </a:t>
            </a:r>
            <a:r>
              <a:rPr lang="pl-PL" sz="2000" b="1" dirty="0" err="1">
                <a:solidFill>
                  <a:schemeClr val="bg1"/>
                </a:solidFill>
                <a:latin typeface="Calibri"/>
                <a:cs typeface="Arial"/>
              </a:rPr>
              <a:t>links</a:t>
            </a:r>
            <a:r>
              <a:rPr lang="pl-PL" sz="2000" b="1" dirty="0">
                <a:solidFill>
                  <a:schemeClr val="bg1"/>
                </a:solidFill>
                <a:latin typeface="Calibri"/>
                <a:cs typeface="Arial"/>
              </a:rPr>
              <a:t>, </a:t>
            </a:r>
            <a:r>
              <a:rPr lang="pl-PL" sz="2000" b="1" dirty="0" err="1">
                <a:solidFill>
                  <a:schemeClr val="bg1"/>
                </a:solidFill>
                <a:latin typeface="Calibri"/>
                <a:cs typeface="Arial"/>
              </a:rPr>
              <a:t>sewer</a:t>
            </a:r>
            <a:r>
              <a:rPr lang="pl-PL" sz="2000" b="1" dirty="0">
                <a:solidFill>
                  <a:schemeClr val="bg1"/>
                </a:solidFill>
                <a:latin typeface="Calibri"/>
                <a:cs typeface="Arial"/>
              </a:rPr>
              <a:t>/</a:t>
            </a:r>
            <a:r>
              <a:rPr lang="pl-PL" sz="2000" b="1" dirty="0" err="1">
                <a:solidFill>
                  <a:schemeClr val="bg1"/>
                </a:solidFill>
                <a:latin typeface="Calibri"/>
                <a:cs typeface="Arial"/>
              </a:rPr>
              <a:t>water</a:t>
            </a:r>
            <a:r>
              <a:rPr lang="pl-PL" sz="2000" b="1" dirty="0">
                <a:solidFill>
                  <a:schemeClr val="bg1"/>
                </a:solidFill>
                <a:latin typeface="Calibri"/>
                <a:cs typeface="Arial"/>
              </a:rPr>
              <a:t> service </a:t>
            </a:r>
            <a:r>
              <a:rPr lang="pl-PL" sz="2000" b="1" dirty="0" err="1">
                <a:solidFill>
                  <a:schemeClr val="bg1"/>
                </a:solidFill>
                <a:latin typeface="Calibri"/>
                <a:cs typeface="Arial"/>
              </a:rPr>
              <a:t>stations</a:t>
            </a:r>
            <a:r>
              <a:rPr lang="pl-PL" sz="2000" b="1" dirty="0">
                <a:solidFill>
                  <a:schemeClr val="bg1"/>
                </a:solidFill>
                <a:latin typeface="Calibri"/>
                <a:cs typeface="Arial"/>
              </a:rPr>
              <a:t>, etc.)  (K. Ośródka, A. Jurczyk, J. Szturc)</a:t>
            </a: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57DDD8CC-CE6F-E1D8-F6E0-7CC275AB1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7617" y="154942"/>
            <a:ext cx="1468359" cy="55246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C0F01DE-B857-FDEA-5BEC-BF2E534884F1}"/>
              </a:ext>
            </a:extLst>
          </p:cNvPr>
          <p:cNvSpPr txBox="1"/>
          <p:nvPr/>
        </p:nvSpPr>
        <p:spPr>
          <a:xfrm>
            <a:off x="1772" y="954916"/>
            <a:ext cx="4114719" cy="56169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pl-PL" sz="1800" dirty="0">
                <a:latin typeface="Aptos"/>
                <a:cs typeface="Arial"/>
              </a:rPr>
              <a:t>The </a:t>
            </a:r>
            <a:r>
              <a:rPr lang="en-US" sz="1800" dirty="0" err="1">
                <a:latin typeface="Aptos"/>
                <a:cs typeface="Arial"/>
              </a:rPr>
              <a:t>RainGRS</a:t>
            </a:r>
            <a:r>
              <a:rPr lang="en-US" sz="1800" dirty="0">
                <a:latin typeface="Aptos"/>
                <a:cs typeface="Arial"/>
              </a:rPr>
              <a:t>+ </a:t>
            </a:r>
            <a:r>
              <a:rPr lang="pl-PL" sz="1800" dirty="0">
                <a:latin typeface="Aptos"/>
                <a:cs typeface="Arial"/>
              </a:rPr>
              <a:t>system </a:t>
            </a:r>
            <a:r>
              <a:rPr lang="en-US" sz="1800" dirty="0">
                <a:latin typeface="Aptos"/>
                <a:cs typeface="Arial"/>
              </a:rPr>
              <a:t>was developed to generate real-time estimates of multi-source precipitation fields. </a:t>
            </a:r>
            <a:endParaRPr lang="pl-PL" sz="1800" dirty="0">
              <a:latin typeface="Aptos"/>
              <a:cs typeface="Arial"/>
            </a:endParaRPr>
          </a:p>
          <a:p>
            <a:pPr>
              <a:spcAft>
                <a:spcPts val="600"/>
              </a:spcAft>
            </a:pPr>
            <a:endParaRPr lang="pl-PL" dirty="0">
              <a:latin typeface="Aptos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 sz="1800" dirty="0">
                <a:latin typeface="Aptos"/>
                <a:cs typeface="Arial"/>
              </a:rPr>
              <a:t>The input data are:</a:t>
            </a:r>
            <a:endParaRPr lang="pl-PL" sz="1800" dirty="0">
              <a:latin typeface="Aptos"/>
              <a:cs typeface="Arial"/>
            </a:endParaRPr>
          </a:p>
          <a:p>
            <a:pPr marL="628650" lvl="1" indent="-285750">
              <a:spcAft>
                <a:spcPts val="600"/>
              </a:spcAft>
              <a:buFont typeface="Wingdings"/>
              <a:buChar char="q"/>
            </a:pPr>
            <a:r>
              <a:rPr lang="en-US" sz="1800" dirty="0">
                <a:latin typeface="Aptos"/>
                <a:cs typeface="Arial"/>
              </a:rPr>
              <a:t>IMGW rain gauge network</a:t>
            </a:r>
            <a:r>
              <a:rPr lang="pl-PL" sz="1800" dirty="0">
                <a:latin typeface="Aptos"/>
                <a:cs typeface="Arial"/>
              </a:rPr>
              <a:t>,</a:t>
            </a:r>
          </a:p>
          <a:p>
            <a:pPr marL="6286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 err="1">
                <a:latin typeface="Aptos"/>
                <a:cs typeface="Arial"/>
              </a:rPr>
              <a:t>Unprofessional</a:t>
            </a:r>
            <a:r>
              <a:rPr lang="pl-PL" sz="1800" dirty="0">
                <a:latin typeface="Aptos"/>
                <a:cs typeface="Arial"/>
              </a:rPr>
              <a:t> networks of </a:t>
            </a:r>
            <a:r>
              <a:rPr lang="pl-PL" sz="1800" dirty="0" err="1">
                <a:latin typeface="Aptos"/>
                <a:cs typeface="Arial"/>
              </a:rPr>
              <a:t>rain</a:t>
            </a:r>
            <a:r>
              <a:rPr lang="pl-PL" sz="1800" dirty="0">
                <a:latin typeface="Aptos"/>
                <a:cs typeface="Arial"/>
              </a:rPr>
              <a:t> </a:t>
            </a:r>
            <a:r>
              <a:rPr lang="pl-PL" sz="1800" dirty="0" err="1">
                <a:latin typeface="Aptos"/>
                <a:cs typeface="Arial"/>
              </a:rPr>
              <a:t>gauges</a:t>
            </a:r>
            <a:r>
              <a:rPr lang="pl-PL" sz="1800" dirty="0">
                <a:latin typeface="Aptos"/>
                <a:cs typeface="Arial"/>
              </a:rPr>
              <a:t> (</a:t>
            </a:r>
            <a:r>
              <a:rPr lang="pl-PL" sz="1800" dirty="0" err="1">
                <a:latin typeface="Aptos"/>
                <a:cs typeface="Arial"/>
              </a:rPr>
              <a:t>Polish</a:t>
            </a:r>
            <a:r>
              <a:rPr lang="pl-PL" sz="1800" dirty="0">
                <a:latin typeface="Aptos"/>
                <a:cs typeface="Arial"/>
              </a:rPr>
              <a:t> </a:t>
            </a:r>
            <a:r>
              <a:rPr lang="pl-PL" sz="1800" dirty="0" err="1">
                <a:latin typeface="Aptos"/>
                <a:cs typeface="Arial"/>
              </a:rPr>
              <a:t>Forest</a:t>
            </a:r>
            <a:r>
              <a:rPr lang="pl-PL" sz="1800" dirty="0">
                <a:latin typeface="Aptos"/>
                <a:cs typeface="Arial"/>
              </a:rPr>
              <a:t> </a:t>
            </a:r>
            <a:r>
              <a:rPr lang="pl-PL" sz="1800" dirty="0" err="1">
                <a:latin typeface="Aptos"/>
                <a:cs typeface="Arial"/>
              </a:rPr>
              <a:t>State</a:t>
            </a:r>
            <a:r>
              <a:rPr lang="pl-PL" sz="1800" dirty="0">
                <a:latin typeface="Aptos"/>
                <a:cs typeface="Arial"/>
              </a:rPr>
              <a:t> data)</a:t>
            </a:r>
          </a:p>
          <a:p>
            <a:pPr marL="6286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latin typeface="Aptos"/>
                <a:cs typeface="Arial"/>
              </a:rPr>
              <a:t>IMGW POLRAD radar network</a:t>
            </a:r>
            <a:r>
              <a:rPr lang="pl-PL" sz="1800" dirty="0">
                <a:latin typeface="Aptos"/>
                <a:cs typeface="Arial"/>
              </a:rPr>
              <a:t> </a:t>
            </a:r>
            <a:r>
              <a:rPr lang="pl-PL" sz="1800" dirty="0" err="1">
                <a:latin typeface="Aptos"/>
                <a:cs typeface="Arial"/>
              </a:rPr>
              <a:t>completed</a:t>
            </a:r>
            <a:r>
              <a:rPr lang="pl-PL" sz="1800" dirty="0">
                <a:latin typeface="Aptos"/>
                <a:cs typeface="Arial"/>
              </a:rPr>
              <a:t> with </a:t>
            </a:r>
            <a:r>
              <a:rPr lang="pl-PL" sz="1800" dirty="0" err="1">
                <a:latin typeface="Aptos"/>
                <a:cs typeface="Arial"/>
              </a:rPr>
              <a:t>radars</a:t>
            </a:r>
            <a:r>
              <a:rPr lang="pl-PL" sz="1800" dirty="0">
                <a:latin typeface="Aptos"/>
                <a:cs typeface="Arial"/>
              </a:rPr>
              <a:t> from </a:t>
            </a:r>
            <a:r>
              <a:rPr lang="pl-PL" sz="1800" dirty="0" err="1">
                <a:latin typeface="Aptos"/>
                <a:cs typeface="Arial"/>
              </a:rPr>
              <a:t>neighbouring</a:t>
            </a:r>
            <a:r>
              <a:rPr lang="pl-PL" sz="1800" dirty="0">
                <a:latin typeface="Aptos"/>
                <a:cs typeface="Arial"/>
              </a:rPr>
              <a:t> </a:t>
            </a:r>
            <a:r>
              <a:rPr lang="pl-PL" sz="1800" dirty="0" err="1">
                <a:latin typeface="Aptos"/>
                <a:cs typeface="Arial"/>
              </a:rPr>
              <a:t>countries</a:t>
            </a:r>
            <a:r>
              <a:rPr lang="pl-PL" sz="1800" dirty="0">
                <a:latin typeface="Aptos"/>
                <a:cs typeface="Arial"/>
              </a:rPr>
              <a:t> (GE, CZ, SK, LT, DK),</a:t>
            </a:r>
          </a:p>
          <a:p>
            <a:pPr marL="6286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latin typeface="Aptos"/>
                <a:cs typeface="Arial"/>
              </a:rPr>
              <a:t>EUMETNET OPERA radar </a:t>
            </a:r>
            <a:r>
              <a:rPr lang="pl-PL" sz="1800" dirty="0" err="1">
                <a:latin typeface="Aptos"/>
                <a:cs typeface="Arial"/>
              </a:rPr>
              <a:t>precipitation</a:t>
            </a:r>
            <a:r>
              <a:rPr lang="pl-PL" sz="1800" dirty="0">
                <a:latin typeface="Aptos"/>
                <a:cs typeface="Arial"/>
              </a:rPr>
              <a:t>,</a:t>
            </a:r>
          </a:p>
          <a:p>
            <a:pPr marL="6286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800" dirty="0" err="1">
                <a:latin typeface="Aptos"/>
                <a:cs typeface="Arial"/>
              </a:rPr>
              <a:t>Meteosat</a:t>
            </a:r>
            <a:r>
              <a:rPr lang="pl-PL" sz="1800" dirty="0">
                <a:latin typeface="Aptos"/>
                <a:cs typeface="Arial"/>
              </a:rPr>
              <a:t> (NWC-SAF)</a:t>
            </a:r>
            <a:r>
              <a:rPr lang="en-US" sz="1800" dirty="0">
                <a:latin typeface="Aptos"/>
                <a:cs typeface="Arial"/>
              </a:rPr>
              <a:t> </a:t>
            </a:r>
            <a:r>
              <a:rPr lang="pl-PL" sz="1800" dirty="0" err="1">
                <a:latin typeface="Aptos"/>
                <a:cs typeface="Arial"/>
              </a:rPr>
              <a:t>based</a:t>
            </a:r>
            <a:r>
              <a:rPr lang="pl-PL" sz="1800" dirty="0">
                <a:latin typeface="Aptos"/>
                <a:cs typeface="Arial"/>
              </a:rPr>
              <a:t> </a:t>
            </a:r>
            <a:r>
              <a:rPr lang="en-US" sz="1800" dirty="0">
                <a:latin typeface="Aptos"/>
                <a:cs typeface="Arial"/>
              </a:rPr>
              <a:t>precipitation </a:t>
            </a:r>
            <a:r>
              <a:rPr lang="en-US" sz="1800" dirty="0" err="1">
                <a:latin typeface="Aptos"/>
                <a:cs typeface="Arial"/>
              </a:rPr>
              <a:t>estimat</a:t>
            </a:r>
            <a:r>
              <a:rPr lang="pl-PL" sz="1800" dirty="0">
                <a:latin typeface="Aptos"/>
                <a:cs typeface="Arial"/>
              </a:rPr>
              <a:t>es</a:t>
            </a:r>
            <a:r>
              <a:rPr lang="en-US" sz="1800" dirty="0">
                <a:latin typeface="Aptos"/>
                <a:cs typeface="Arial"/>
              </a:rPr>
              <a:t> (</a:t>
            </a:r>
            <a:r>
              <a:rPr lang="pl-PL" sz="1800" dirty="0" err="1">
                <a:latin typeface="Aptos"/>
                <a:cs typeface="Arial"/>
              </a:rPr>
              <a:t>algorithm</a:t>
            </a:r>
            <a:r>
              <a:rPr lang="pl-PL" sz="1800" dirty="0">
                <a:latin typeface="Aptos"/>
                <a:cs typeface="Arial"/>
              </a:rPr>
              <a:t>: </a:t>
            </a:r>
            <a:r>
              <a:rPr lang="en-US" sz="1800" dirty="0">
                <a:latin typeface="Aptos"/>
                <a:cs typeface="Arial"/>
              </a:rPr>
              <a:t>Jurczyk et al., 2020, </a:t>
            </a:r>
            <a:br>
              <a:rPr lang="pl-PL" sz="1800" dirty="0">
                <a:latin typeface="Aptos"/>
                <a:cs typeface="Arial"/>
              </a:rPr>
            </a:br>
            <a:r>
              <a:rPr lang="en-US" sz="1800" dirty="0">
                <a:latin typeface="Aptos"/>
                <a:cs typeface="Arial"/>
              </a:rPr>
              <a:t>Remote Sensing)</a:t>
            </a:r>
            <a:r>
              <a:rPr lang="pl-PL" sz="1800" dirty="0">
                <a:latin typeface="Aptos"/>
                <a:cs typeface="Arial"/>
              </a:rPr>
              <a:t>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AADC4D9-A203-505A-96B9-2D27118B3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116548" y="781827"/>
            <a:ext cx="7899783" cy="5723802"/>
          </a:xfrm>
          <a:prstGeom prst="rect">
            <a:avLst/>
          </a:prstGeom>
          <a:ln>
            <a:noFill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2F0C455-8171-212C-74CF-C446073FF13F}"/>
              </a:ext>
            </a:extLst>
          </p:cNvPr>
          <p:cNvSpPr txBox="1"/>
          <p:nvPr/>
        </p:nvSpPr>
        <p:spPr>
          <a:xfrm>
            <a:off x="4493008" y="4855286"/>
            <a:ext cx="2257415" cy="1437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dirty="0">
                <a:latin typeface="Arial"/>
                <a:cs typeface="Arial"/>
              </a:rPr>
              <a:t>A</a:t>
            </a:r>
            <a:r>
              <a:rPr lang="en-GB" sz="1400" dirty="0" err="1">
                <a:latin typeface="Arial"/>
                <a:cs typeface="Arial"/>
              </a:rPr>
              <a:t>lgorithm</a:t>
            </a:r>
            <a:r>
              <a:rPr lang="pl-PL" sz="1400" dirty="0">
                <a:latin typeface="Arial"/>
                <a:cs typeface="Arial"/>
              </a:rPr>
              <a:t>:</a:t>
            </a:r>
            <a:r>
              <a:rPr lang="en-GB" sz="1400" dirty="0">
                <a:latin typeface="Arial"/>
                <a:cs typeface="Arial"/>
              </a:rPr>
              <a:t> a conditional merging </a:t>
            </a:r>
            <a:r>
              <a:rPr lang="pl-PL" sz="1400" dirty="0">
                <a:latin typeface="Arial"/>
                <a:cs typeface="Arial"/>
              </a:rPr>
              <a:t>(</a:t>
            </a:r>
            <a:r>
              <a:rPr lang="en-GB" sz="1400" dirty="0">
                <a:latin typeface="Arial"/>
                <a:cs typeface="Arial"/>
              </a:rPr>
              <a:t>Sinclair and Pegram</a:t>
            </a:r>
            <a:r>
              <a:rPr lang="pl-PL" sz="1400" dirty="0">
                <a:latin typeface="Arial"/>
                <a:cs typeface="Arial"/>
              </a:rPr>
              <a:t>,</a:t>
            </a:r>
            <a:r>
              <a:rPr lang="en-GB" sz="1400" dirty="0">
                <a:latin typeface="Arial"/>
                <a:cs typeface="Arial"/>
              </a:rPr>
              <a:t> 2005) modified by taking into account the quality information of the individual input data</a:t>
            </a:r>
            <a:r>
              <a:rPr lang="pl-PL" sz="160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0435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E6B95B88-9AC9-1D40-8DBC-EB74DB61A68F}"/>
              </a:ext>
            </a:extLst>
          </p:cNvPr>
          <p:cNvSpPr/>
          <p:nvPr/>
        </p:nvSpPr>
        <p:spPr>
          <a:xfrm>
            <a:off x="7720345" y="4"/>
            <a:ext cx="2956892" cy="954157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35F0C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F0EA4D38-2432-4044-8072-12AEACBAD5FE}"/>
              </a:ext>
            </a:extLst>
          </p:cNvPr>
          <p:cNvSpPr/>
          <p:nvPr/>
        </p:nvSpPr>
        <p:spPr>
          <a:xfrm>
            <a:off x="0" y="4"/>
            <a:ext cx="8513513" cy="954157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EF56503-5850-B241-9827-923016B794D8}"/>
              </a:ext>
            </a:extLst>
          </p:cNvPr>
          <p:cNvSpPr txBox="1">
            <a:spLocks/>
          </p:cNvSpPr>
          <p:nvPr/>
        </p:nvSpPr>
        <p:spPr>
          <a:xfrm>
            <a:off x="812074" y="209924"/>
            <a:ext cx="7550054" cy="529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3.2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</a:rPr>
              <a:t>Reliability analysis of a gridded </a:t>
            </a:r>
            <a:r>
              <a:rPr kumimoji="0" lang="en-US" sz="1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</a:rPr>
              <a:t>RainGRS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</a:rPr>
              <a:t>+ high-resolution estimates of precipitation</a:t>
            </a: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 - </a:t>
            </a:r>
            <a:r>
              <a:rPr kumimoji="0" lang="pl-PL" sz="16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case</a:t>
            </a: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pl-PL" sz="16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study</a:t>
            </a: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20230919 - 24h </a:t>
            </a:r>
            <a:r>
              <a:rPr kumimoji="0" lang="pl-PL" sz="16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precipitation</a:t>
            </a: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(Joanna </a:t>
            </a:r>
            <a:r>
              <a:rPr kumimoji="0" lang="pl-PL" sz="16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Linkowska</a:t>
            </a: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)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BF82042E-54C0-4BDB-856A-9CAC873F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1599" y="221984"/>
            <a:ext cx="1434419" cy="505711"/>
          </a:xfrm>
          <a:prstGeom prst="rect">
            <a:avLst/>
          </a:prstGeom>
        </p:spPr>
      </p:pic>
      <p:pic>
        <p:nvPicPr>
          <p:cNvPr id="29" name="Symbol zastępczy zawartości 28"/>
          <p:cNvPicPr>
            <a:picLocks noGrp="1" noChangeAspect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754" y="4236236"/>
            <a:ext cx="2428653" cy="2466906"/>
          </a:xfrm>
        </p:spPr>
      </p:pic>
      <p:sp>
        <p:nvSpPr>
          <p:cNvPr id="34" name="pole tekstowe 33"/>
          <p:cNvSpPr txBox="1"/>
          <p:nvPr/>
        </p:nvSpPr>
        <p:spPr>
          <a:xfrm>
            <a:off x="9329379" y="3903378"/>
            <a:ext cx="27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Rain Gauges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Hellmans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871" y="1381498"/>
            <a:ext cx="2365343" cy="2432226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9458980" y="1024664"/>
            <a:ext cx="2646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Polish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pl-PL" dirty="0" err="1">
                <a:solidFill>
                  <a:prstClr val="black"/>
                </a:solidFill>
                <a:latin typeface="Arial"/>
              </a:rPr>
              <a:t>State</a:t>
            </a:r>
            <a:r>
              <a:rPr lang="pl-PL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Forest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9447FE8-DEC4-2C25-4819-7CFE44863DEA}"/>
              </a:ext>
            </a:extLst>
          </p:cNvPr>
          <p:cNvSpPr txBox="1"/>
          <p:nvPr/>
        </p:nvSpPr>
        <p:spPr>
          <a:xfrm>
            <a:off x="299453" y="1099160"/>
            <a:ext cx="843814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ea typeface="+mn-lt"/>
                <a:cs typeface="+mn-lt"/>
              </a:rPr>
              <a:t>24h </a:t>
            </a:r>
            <a:r>
              <a:rPr lang="en-US" dirty="0" err="1">
                <a:ea typeface="+mn-lt"/>
                <a:cs typeface="+mn-lt"/>
              </a:rPr>
              <a:t>accum</a:t>
            </a:r>
            <a:r>
              <a:rPr lang="en-US" dirty="0">
                <a:ea typeface="+mn-lt"/>
                <a:cs typeface="+mn-lt"/>
              </a:rPr>
              <a:t>. precipitation: </a:t>
            </a:r>
            <a:r>
              <a:rPr lang="en-US" dirty="0" err="1"/>
              <a:t>RainGRS</a:t>
            </a:r>
            <a:r>
              <a:rPr lang="en-US" dirty="0"/>
              <a:t>, </a:t>
            </a:r>
            <a:r>
              <a:rPr lang="en-US" dirty="0" err="1"/>
              <a:t>RainGRS</a:t>
            </a:r>
            <a:r>
              <a:rPr lang="en-US" dirty="0"/>
              <a:t>+ </a:t>
            </a:r>
            <a:r>
              <a:rPr lang="en-US" dirty="0">
                <a:latin typeface="Aptos"/>
                <a:cs typeface="Arial"/>
              </a:rPr>
              <a:t>data </a:t>
            </a:r>
            <a:r>
              <a:rPr lang="pl-PL" sz="1600" dirty="0">
                <a:latin typeface="Arial"/>
                <a:cs typeface="Arial"/>
              </a:rPr>
              <a:t>(</a:t>
            </a:r>
            <a:r>
              <a:rPr lang="en-US" sz="1600" dirty="0">
                <a:latin typeface="Arial"/>
                <a:cs typeface="Arial"/>
              </a:rPr>
              <a:t>including State Forest Data)</a:t>
            </a:r>
            <a:endParaRPr lang="pl-PL" sz="1600" dirty="0"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ea typeface="+mn-lt"/>
                <a:cs typeface="+mn-lt"/>
              </a:rPr>
              <a:t>24h </a:t>
            </a:r>
            <a:r>
              <a:rPr lang="en-US" dirty="0" err="1">
                <a:ea typeface="+mn-lt"/>
                <a:cs typeface="+mn-lt"/>
              </a:rPr>
              <a:t>accum</a:t>
            </a:r>
            <a:r>
              <a:rPr lang="en-US" dirty="0">
                <a:ea typeface="+mn-lt"/>
                <a:cs typeface="+mn-lt"/>
              </a:rPr>
              <a:t>. </a:t>
            </a:r>
            <a:r>
              <a:rPr lang="pl-PL" dirty="0">
                <a:ea typeface="+mn-lt"/>
                <a:cs typeface="+mn-lt"/>
              </a:rPr>
              <a:t>CML-</a:t>
            </a:r>
            <a:r>
              <a:rPr lang="pl-PL" dirty="0" err="1">
                <a:ea typeface="+mn-lt"/>
                <a:cs typeface="+mn-lt"/>
              </a:rPr>
              <a:t>based</a:t>
            </a:r>
            <a:r>
              <a:rPr lang="pl-PL" dirty="0">
                <a:ea typeface="+mn-lt"/>
                <a:cs typeface="+mn-lt"/>
              </a:rPr>
              <a:t> p</a:t>
            </a:r>
            <a:r>
              <a:rPr lang="en-US" dirty="0" err="1">
                <a:ea typeface="+mn-lt"/>
                <a:cs typeface="+mn-lt"/>
              </a:rPr>
              <a:t>recipitation</a:t>
            </a:r>
            <a:r>
              <a:rPr lang="pl-PL" dirty="0">
                <a:ea typeface="+mn-lt"/>
                <a:cs typeface="+mn-lt"/>
              </a:rPr>
              <a:t>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Spatial and categorical verification over the whole Poland and selected areas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Reference data: </a:t>
            </a:r>
            <a:r>
              <a:rPr lang="en-US" dirty="0">
                <a:ea typeface="+mn-lt"/>
                <a:cs typeface="+mn-lt"/>
              </a:rPr>
              <a:t>Hellman rain g</a:t>
            </a:r>
            <a:r>
              <a:rPr lang="pl-PL" dirty="0">
                <a:ea typeface="+mn-lt"/>
                <a:cs typeface="+mn-lt"/>
              </a:rPr>
              <a:t>au</a:t>
            </a:r>
            <a:r>
              <a:rPr lang="en-US" dirty="0" err="1">
                <a:ea typeface="+mn-lt"/>
                <a:cs typeface="+mn-lt"/>
              </a:rPr>
              <a:t>ges</a:t>
            </a:r>
            <a:endParaRPr lang="en-US" dirty="0"/>
          </a:p>
        </p:txBody>
      </p:sp>
      <p:pic>
        <p:nvPicPr>
          <p:cNvPr id="4" name="Obraz 3" descr="Obraz zawierający tekst, mapa, zrzut ekranu, pismo odręczne&#10;&#10;Opis wygenerowany automatycznie">
            <a:extLst>
              <a:ext uri="{FF2B5EF4-FFF2-40B4-BE49-F238E27FC236}">
                <a16:creationId xmlns:a16="http://schemas.microsoft.com/office/drawing/2014/main" id="{0A5CD729-4943-914D-6A91-119E0A3EDD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772"/>
          <a:stretch/>
        </p:blipFill>
        <p:spPr>
          <a:xfrm>
            <a:off x="4026020" y="2283559"/>
            <a:ext cx="4810926" cy="2151313"/>
          </a:xfrm>
          <a:prstGeom prst="rect">
            <a:avLst/>
          </a:prstGeom>
        </p:spPr>
      </p:pic>
      <p:sp>
        <p:nvSpPr>
          <p:cNvPr id="11" name="pole tekstowe 33">
            <a:extLst>
              <a:ext uri="{FF2B5EF4-FFF2-40B4-BE49-F238E27FC236}">
                <a16:creationId xmlns:a16="http://schemas.microsoft.com/office/drawing/2014/main" id="{D61EF6F1-5CED-5400-DD96-56DF78223214}"/>
              </a:ext>
            </a:extLst>
          </p:cNvPr>
          <p:cNvSpPr txBox="1"/>
          <p:nvPr/>
        </p:nvSpPr>
        <p:spPr>
          <a:xfrm>
            <a:off x="346640" y="2670109"/>
            <a:ext cx="349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CML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location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Opole</a:t>
            </a:r>
            <a:r>
              <a:rPr lang="en-GB" sz="1800" dirty="0"/>
              <a:t> Voivodeship</a:t>
            </a:r>
            <a:r>
              <a:rPr lang="pl-PL" sz="1800" dirty="0"/>
              <a:t> 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B4E01414-74DC-A1E7-661A-61FA2FF7A160}"/>
              </a:ext>
            </a:extLst>
          </p:cNvPr>
          <p:cNvSpPr/>
          <p:nvPr/>
        </p:nvSpPr>
        <p:spPr>
          <a:xfrm>
            <a:off x="372939" y="3069181"/>
            <a:ext cx="3410490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/>
              <a:t>Signal</a:t>
            </a:r>
            <a:r>
              <a:rPr lang="pl-PL" dirty="0"/>
              <a:t> </a:t>
            </a:r>
            <a:r>
              <a:rPr lang="pl-PL" dirty="0" err="1"/>
              <a:t>attenuation</a:t>
            </a:r>
            <a:r>
              <a:rPr lang="pl-PL" dirty="0"/>
              <a:t> </a:t>
            </a:r>
            <a:r>
              <a:rPr lang="pl-PL" dirty="0" err="1"/>
              <a:t>within</a:t>
            </a:r>
            <a:r>
              <a:rPr lang="pl-PL" dirty="0"/>
              <a:t> CML </a:t>
            </a:r>
            <a:r>
              <a:rPr lang="en-GB" dirty="0" err="1"/>
              <a:t>sublinks</a:t>
            </a:r>
            <a:r>
              <a:rPr lang="en-GB" sz="1800" dirty="0"/>
              <a:t> </a:t>
            </a:r>
            <a:r>
              <a:rPr lang="en-GB" dirty="0"/>
              <a:t>determine</a:t>
            </a:r>
            <a:r>
              <a:rPr lang="en-GB" sz="1800" dirty="0"/>
              <a:t> different precipitation </a:t>
            </a:r>
            <a:r>
              <a:rPr lang="en-GB" dirty="0"/>
              <a:t>values</a:t>
            </a:r>
            <a:r>
              <a:rPr lang="en-GB" sz="1800" dirty="0"/>
              <a:t>. </a:t>
            </a:r>
          </a:p>
        </p:txBody>
      </p:sp>
      <p:pic>
        <p:nvPicPr>
          <p:cNvPr id="6" name="Obraz 5" descr="Obraz zawierający mapa, tekst, zrzut ekranu&#10;&#10;Opis wygenerowany automatycznie">
            <a:extLst>
              <a:ext uri="{FF2B5EF4-FFF2-40B4-BE49-F238E27FC236}">
                <a16:creationId xmlns:a16="http://schemas.microsoft.com/office/drawing/2014/main" id="{B66AE17B-CB16-4DCD-A493-2F4641511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737" y="4673090"/>
            <a:ext cx="2287296" cy="2180438"/>
          </a:xfrm>
          <a:prstGeom prst="rect">
            <a:avLst/>
          </a:prstGeom>
        </p:spPr>
      </p:pic>
      <p:pic>
        <p:nvPicPr>
          <p:cNvPr id="3" name="Obraz 2" descr="Obraz zawierający tekst, mapa, zrzut ekranu, diagram&#10;&#10;Opis wygenerowany automatycznie">
            <a:extLst>
              <a:ext uri="{FF2B5EF4-FFF2-40B4-BE49-F238E27FC236}">
                <a16:creationId xmlns:a16="http://schemas.microsoft.com/office/drawing/2014/main" id="{2E187C80-44FA-8357-7205-47605A919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4769" y="4595801"/>
            <a:ext cx="2429738" cy="2116664"/>
          </a:xfrm>
          <a:prstGeom prst="rect">
            <a:avLst/>
          </a:prstGeom>
        </p:spPr>
      </p:pic>
      <p:pic>
        <p:nvPicPr>
          <p:cNvPr id="9" name="Obraz 8" descr="Obraz zawierający tekst, mapa, zrzut ekranu, diagram&#10;&#10;Opis wygenerowany automatycznie">
            <a:extLst>
              <a:ext uri="{FF2B5EF4-FFF2-40B4-BE49-F238E27FC236}">
                <a16:creationId xmlns:a16="http://schemas.microsoft.com/office/drawing/2014/main" id="{E842BEFF-DACE-C15C-E25C-6EFA3A61EA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7604" y="4643628"/>
            <a:ext cx="2384902" cy="2146836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F919174-4E0D-0367-B399-BB2CAF8079F3}"/>
              </a:ext>
            </a:extLst>
          </p:cNvPr>
          <p:cNvSpPr txBox="1"/>
          <p:nvPr/>
        </p:nvSpPr>
        <p:spPr>
          <a:xfrm rot="16200000">
            <a:off x="225489" y="5291608"/>
            <a:ext cx="13631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CML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D1A9B91-376F-61B5-85C7-A6E87029AB1C}"/>
              </a:ext>
            </a:extLst>
          </p:cNvPr>
          <p:cNvSpPr txBox="1"/>
          <p:nvPr/>
        </p:nvSpPr>
        <p:spPr>
          <a:xfrm rot="16200000">
            <a:off x="2656701" y="5364094"/>
            <a:ext cx="24928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Hellmans</a:t>
            </a:r>
            <a:r>
              <a:rPr lang="en-US" dirty="0"/>
              <a:t> Rain Gauges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EB33714-2597-F785-D1AD-7326D878B05B}"/>
              </a:ext>
            </a:extLst>
          </p:cNvPr>
          <p:cNvSpPr txBox="1"/>
          <p:nvPr/>
        </p:nvSpPr>
        <p:spPr>
          <a:xfrm rot="16200000">
            <a:off x="6054948" y="5469467"/>
            <a:ext cx="11859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Rain GRS</a:t>
            </a:r>
          </a:p>
        </p:txBody>
      </p:sp>
    </p:spTree>
    <p:extLst>
      <p:ext uri="{BB962C8B-B14F-4D97-AF65-F5344CB8AC3E}">
        <p14:creationId xmlns:p14="http://schemas.microsoft.com/office/powerpoint/2010/main" val="407982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ymbol zastępczy zawartości 30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89" y="990563"/>
            <a:ext cx="2164669" cy="1935423"/>
          </a:xfr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E6B95B88-9AC9-1D40-8DBC-EB74DB61A68F}"/>
              </a:ext>
            </a:extLst>
          </p:cNvPr>
          <p:cNvSpPr/>
          <p:nvPr/>
        </p:nvSpPr>
        <p:spPr>
          <a:xfrm>
            <a:off x="7720345" y="4"/>
            <a:ext cx="2956892" cy="858133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35F0C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F0EA4D38-2432-4044-8072-12AEACBAD5FE}"/>
              </a:ext>
            </a:extLst>
          </p:cNvPr>
          <p:cNvSpPr/>
          <p:nvPr/>
        </p:nvSpPr>
        <p:spPr>
          <a:xfrm>
            <a:off x="0" y="4"/>
            <a:ext cx="8513513" cy="858133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EF56503-5850-B241-9827-923016B794D8}"/>
              </a:ext>
            </a:extLst>
          </p:cNvPr>
          <p:cNvSpPr txBox="1">
            <a:spLocks/>
          </p:cNvSpPr>
          <p:nvPr/>
        </p:nvSpPr>
        <p:spPr>
          <a:xfrm>
            <a:off x="227531" y="129373"/>
            <a:ext cx="8190954" cy="503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3.2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</a:rPr>
              <a:t>Reliability analysis of a gridded </a:t>
            </a:r>
            <a:r>
              <a:rPr kumimoji="0" lang="en-US" sz="1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</a:rPr>
              <a:t>RainGRS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</a:rPr>
              <a:t>+ high-resolution estimates of precipitation</a:t>
            </a: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 - </a:t>
            </a:r>
            <a:r>
              <a:rPr kumimoji="0" lang="pl-PL" sz="16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case</a:t>
            </a: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pl-PL" sz="16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study</a:t>
            </a: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pl-PL" sz="1600" b="1" spc="-1" dirty="0">
                <a:solidFill>
                  <a:prstClr val="white"/>
                </a:solidFill>
                <a:latin typeface="Calibri"/>
              </a:rPr>
              <a:t>20230919-20231001-</a:t>
            </a: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24h </a:t>
            </a:r>
            <a:r>
              <a:rPr kumimoji="0" lang="pl-PL" sz="16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precipitation</a:t>
            </a: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(Joanna </a:t>
            </a:r>
            <a:r>
              <a:rPr kumimoji="0" lang="pl-PL" sz="16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Linkowska</a:t>
            </a: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)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BF82042E-54C0-4BDB-856A-9CAC873F3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1599" y="221984"/>
            <a:ext cx="1434419" cy="505711"/>
          </a:xfrm>
          <a:prstGeom prst="rect">
            <a:avLst/>
          </a:prstGeom>
        </p:spPr>
      </p:pic>
      <p:pic>
        <p:nvPicPr>
          <p:cNvPr id="29" name="Symbol zastępczy zawartości 28"/>
          <p:cNvPicPr>
            <a:picLocks noGrp="1" noChangeAspect="1"/>
          </p:cNvPicPr>
          <p:nvPr>
            <p:ph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653" r="54284" b="-3653"/>
          <a:stretch/>
        </p:blipFill>
        <p:spPr>
          <a:xfrm>
            <a:off x="3548270" y="974935"/>
            <a:ext cx="2164668" cy="2010997"/>
          </a:xfrm>
        </p:spPr>
      </p:pic>
      <p:pic>
        <p:nvPicPr>
          <p:cNvPr id="30" name="Symbol zastępczy zawartości 29"/>
          <p:cNvPicPr>
            <a:picLocks noGrp="1" noChangeAspect="1"/>
          </p:cNvPicPr>
          <p:nvPr>
            <p:ph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1" t="3237" r="371" b="-3237"/>
          <a:stretch/>
        </p:blipFill>
        <p:spPr>
          <a:xfrm>
            <a:off x="628316" y="967092"/>
            <a:ext cx="2485784" cy="2010997"/>
          </a:xfrm>
        </p:spPr>
      </p:pic>
      <p:sp>
        <p:nvSpPr>
          <p:cNvPr id="32" name="pole tekstowe 31"/>
          <p:cNvSpPr txBox="1"/>
          <p:nvPr/>
        </p:nvSpPr>
        <p:spPr>
          <a:xfrm rot="16200000">
            <a:off x="2671374" y="1309266"/>
            <a:ext cx="1525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Rain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GRS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pole tekstowe 32"/>
          <p:cNvSpPr txBox="1"/>
          <p:nvPr/>
        </p:nvSpPr>
        <p:spPr>
          <a:xfrm rot="16200000">
            <a:off x="4193901" y="1529947"/>
            <a:ext cx="330473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Rain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GRS + 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4" name="pole tekstowe 33"/>
          <p:cNvSpPr txBox="1"/>
          <p:nvPr/>
        </p:nvSpPr>
        <p:spPr>
          <a:xfrm rot="16200000">
            <a:off x="-942148" y="1690702"/>
            <a:ext cx="2793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Rain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auges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Hellmans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742" y="1020053"/>
            <a:ext cx="2165317" cy="1838909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 rot="16200000">
            <a:off x="7380805" y="1454494"/>
            <a:ext cx="2002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Difference Rain GRS+ vs Rain GRS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A9A01D4-2B1B-EDB6-71B5-4CEF6315DA3B}"/>
              </a:ext>
            </a:extLst>
          </p:cNvPr>
          <p:cNvSpPr txBox="1"/>
          <p:nvPr/>
        </p:nvSpPr>
        <p:spPr>
          <a:xfrm>
            <a:off x="677629" y="2987995"/>
            <a:ext cx="612541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Rain GRS v s Hellmann Rain Gauges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BBED234-9A58-DC5E-193F-6DF6218BA75F}"/>
              </a:ext>
            </a:extLst>
          </p:cNvPr>
          <p:cNvSpPr txBox="1"/>
          <p:nvPr/>
        </p:nvSpPr>
        <p:spPr>
          <a:xfrm>
            <a:off x="4158978" y="3020375"/>
            <a:ext cx="410677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Rain GRS + v s Hellmann Rain Gauges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4A24A7F-B61A-3BDD-8462-DFC5B2C21F52}"/>
              </a:ext>
            </a:extLst>
          </p:cNvPr>
          <p:cNvSpPr txBox="1"/>
          <p:nvPr/>
        </p:nvSpPr>
        <p:spPr>
          <a:xfrm>
            <a:off x="8248561" y="3074067"/>
            <a:ext cx="383169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en-US" sz="1600" dirty="0"/>
              <a:t>Slightly better POD and ETS for </a:t>
            </a:r>
            <a:r>
              <a:rPr lang="en-US" sz="1600" dirty="0" err="1"/>
              <a:t>RainGRS</a:t>
            </a:r>
            <a:r>
              <a:rPr lang="en-US" sz="1600" dirty="0"/>
              <a:t> + for all the thresholds, </a:t>
            </a:r>
            <a:endParaRPr lang="pl-PL" sz="1600" dirty="0"/>
          </a:p>
          <a:p>
            <a:pPr marL="285750" indent="-285750">
              <a:buFont typeface="Wingdings"/>
              <a:buChar char="q"/>
            </a:pPr>
            <a:r>
              <a:rPr lang="en-US" sz="1600" dirty="0"/>
              <a:t>FAR slightly better only for small precipitation. </a:t>
            </a:r>
            <a:endParaRPr lang="pl-PL" sz="1600" dirty="0"/>
          </a:p>
          <a:p>
            <a:pPr marL="285750" indent="-285750">
              <a:buFont typeface="Wingdings"/>
              <a:buChar char="q"/>
            </a:pPr>
            <a:r>
              <a:rPr lang="en-US" sz="1600" dirty="0"/>
              <a:t>BIAS better for all the thresholds except 2.0mm and 10.0mm.</a:t>
            </a:r>
          </a:p>
        </p:txBody>
      </p:sp>
      <p:pic>
        <p:nvPicPr>
          <p:cNvPr id="11" name="Obraz 10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7ACCF4A9-AF65-1FF8-4FDF-8476105AB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07" y="3305719"/>
            <a:ext cx="7558280" cy="1230736"/>
          </a:xfrm>
          <a:prstGeom prst="rect">
            <a:avLst/>
          </a:prstGeom>
        </p:spPr>
      </p:pic>
      <p:pic>
        <p:nvPicPr>
          <p:cNvPr id="17" name="Obraz 16" descr="Obraz zawierający tekst, zrzut ekranu, żółty, Wielobarwność&#10;&#10;Opis wygenerowany automatycznie">
            <a:extLst>
              <a:ext uri="{FF2B5EF4-FFF2-40B4-BE49-F238E27FC236}">
                <a16:creationId xmlns:a16="http://schemas.microsoft.com/office/drawing/2014/main" id="{EF41E4E7-801C-2152-D1A8-D56A65528F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588" y="4707988"/>
            <a:ext cx="2281989" cy="204202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1ED9511-0703-EA0D-93B3-5C9A05FB4D76}"/>
              </a:ext>
            </a:extLst>
          </p:cNvPr>
          <p:cNvSpPr txBox="1"/>
          <p:nvPr/>
        </p:nvSpPr>
        <p:spPr>
          <a:xfrm rot="16200000">
            <a:off x="-179731" y="5470111"/>
            <a:ext cx="123073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Rain GRS</a:t>
            </a:r>
          </a:p>
        </p:txBody>
      </p:sp>
      <p:pic>
        <p:nvPicPr>
          <p:cNvPr id="20" name="Obraz 19" descr="Obraz zawierający tekst, zrzut ekranu, żółty, Równolegle&#10;&#10;Opis wygenerowany automatycznie">
            <a:extLst>
              <a:ext uri="{FF2B5EF4-FFF2-40B4-BE49-F238E27FC236}">
                <a16:creationId xmlns:a16="http://schemas.microsoft.com/office/drawing/2014/main" id="{578FC94A-7AD0-E453-E07D-160CF903D8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7290" y="4726218"/>
            <a:ext cx="2242102" cy="2005561"/>
          </a:xfrm>
          <a:prstGeom prst="rect">
            <a:avLst/>
          </a:prstGeom>
        </p:spPr>
      </p:pic>
      <p:pic>
        <p:nvPicPr>
          <p:cNvPr id="22" name="Obraz 21" descr="Obraz zawierający tekst, zrzut ekranu, Wielobarwność, diagram&#10;&#10;Opis wygenerowany automatycznie">
            <a:extLst>
              <a:ext uri="{FF2B5EF4-FFF2-40B4-BE49-F238E27FC236}">
                <a16:creationId xmlns:a16="http://schemas.microsoft.com/office/drawing/2014/main" id="{D8831355-6A1B-98B5-C34F-207237399A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4741" y="4726219"/>
            <a:ext cx="2242341" cy="2005561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55524A4-A9B6-0452-B9BB-4285EBECBF9C}"/>
              </a:ext>
            </a:extLst>
          </p:cNvPr>
          <p:cNvSpPr txBox="1"/>
          <p:nvPr/>
        </p:nvSpPr>
        <p:spPr>
          <a:xfrm rot="16200000">
            <a:off x="2402026" y="5424522"/>
            <a:ext cx="127908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Rain GRS + 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04EDEBF-9CBF-6110-9FA8-34BD992B2FAE}"/>
              </a:ext>
            </a:extLst>
          </p:cNvPr>
          <p:cNvSpPr txBox="1"/>
          <p:nvPr/>
        </p:nvSpPr>
        <p:spPr>
          <a:xfrm rot="16200000">
            <a:off x="4831501" y="5320111"/>
            <a:ext cx="171100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Difference Rain GRS+ vs Rain GRS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26A6B6C-1FC9-06B8-3E89-BD17D2DD394E}"/>
              </a:ext>
            </a:extLst>
          </p:cNvPr>
          <p:cNvSpPr txBox="1"/>
          <p:nvPr/>
        </p:nvSpPr>
        <p:spPr>
          <a:xfrm>
            <a:off x="8265757" y="4608031"/>
            <a:ext cx="35710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pl-PL" sz="1600" dirty="0"/>
              <a:t>For a</a:t>
            </a:r>
            <a:r>
              <a:rPr lang="en-US" sz="1600" dirty="0" err="1"/>
              <a:t>ll</a:t>
            </a:r>
            <a:r>
              <a:rPr lang="en-US" sz="1600" dirty="0"/>
              <a:t> thresholds </a:t>
            </a:r>
            <a:r>
              <a:rPr lang="pl-PL" sz="1600" dirty="0"/>
              <a:t>&amp;</a:t>
            </a:r>
            <a:r>
              <a:rPr lang="en-US" sz="1600" dirty="0"/>
              <a:t> spatial scales FSS &gt; 0.7 </a:t>
            </a:r>
            <a:endParaRPr lang="pl-PL" sz="1600" dirty="0"/>
          </a:p>
          <a:p>
            <a:pPr marL="285750" indent="-285750">
              <a:buFont typeface="Wingdings"/>
              <a:buChar char="q"/>
            </a:pPr>
            <a:r>
              <a:rPr lang="en-US" sz="1600" dirty="0"/>
              <a:t>Very high values of FSS for smaller t</a:t>
            </a:r>
            <a:r>
              <a:rPr lang="pl-PL" sz="1600" dirty="0"/>
              <a:t>h</a:t>
            </a:r>
            <a:r>
              <a:rPr lang="en-US" sz="1600" dirty="0" err="1"/>
              <a:t>resholds</a:t>
            </a:r>
            <a:r>
              <a:rPr lang="en-US" sz="1600" dirty="0"/>
              <a:t> and smaller </a:t>
            </a:r>
            <a:r>
              <a:rPr lang="pl-PL" sz="1600" dirty="0"/>
              <a:t>&amp; </a:t>
            </a:r>
            <a:r>
              <a:rPr lang="en-US" sz="1600" dirty="0"/>
              <a:t>larger spatial scales</a:t>
            </a:r>
          </a:p>
          <a:p>
            <a:pPr marL="285750" indent="-285750">
              <a:buFont typeface="Wingdings"/>
              <a:buChar char="q"/>
            </a:pPr>
            <a:r>
              <a:rPr lang="en-US" sz="1600" dirty="0"/>
              <a:t>Difference of FSS for Rain GRS </a:t>
            </a:r>
            <a:r>
              <a:rPr lang="pl-PL" sz="1600" dirty="0"/>
              <a:t>&amp;</a:t>
            </a:r>
            <a:r>
              <a:rPr lang="en-US" sz="1600" dirty="0"/>
              <a:t> Rain GRS + are neglectable</a:t>
            </a:r>
          </a:p>
        </p:txBody>
      </p:sp>
    </p:spTree>
    <p:extLst>
      <p:ext uri="{BB962C8B-B14F-4D97-AF65-F5344CB8AC3E}">
        <p14:creationId xmlns:p14="http://schemas.microsoft.com/office/powerpoint/2010/main" val="409107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E6B95B88-9AC9-1D40-8DBC-EB74DB61A68F}"/>
              </a:ext>
            </a:extLst>
          </p:cNvPr>
          <p:cNvSpPr/>
          <p:nvPr/>
        </p:nvSpPr>
        <p:spPr>
          <a:xfrm>
            <a:off x="7720345" y="13372"/>
            <a:ext cx="2956892" cy="954157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35F0C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F0EA4D38-2432-4044-8072-12AEACBAD5FE}"/>
              </a:ext>
            </a:extLst>
          </p:cNvPr>
          <p:cNvSpPr/>
          <p:nvPr/>
        </p:nvSpPr>
        <p:spPr>
          <a:xfrm>
            <a:off x="0" y="13372"/>
            <a:ext cx="8513513" cy="954157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EF56503-5850-B241-9827-923016B794D8}"/>
              </a:ext>
            </a:extLst>
          </p:cNvPr>
          <p:cNvSpPr txBox="1">
            <a:spLocks/>
          </p:cNvSpPr>
          <p:nvPr/>
        </p:nvSpPr>
        <p:spPr>
          <a:xfrm>
            <a:off x="712694" y="209924"/>
            <a:ext cx="7649433" cy="529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3.2 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</a:rPr>
              <a:t>Reliability analysis of a gridded </a:t>
            </a:r>
            <a:r>
              <a:rPr kumimoji="0" lang="en-US" sz="1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</a:rPr>
              <a:t>RainGRS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</a:rPr>
              <a:t>+ high-resolution estimates of precipitation</a:t>
            </a:r>
            <a:r>
              <a:rPr kumimoji="0" lang="pl-PL" sz="16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 </a:t>
            </a:r>
            <a:r>
              <a:rPr lang="pl-PL" sz="1600" b="1" spc="-1" dirty="0">
                <a:solidFill>
                  <a:prstClr val="white"/>
                </a:solidFill>
                <a:latin typeface="Calibri"/>
              </a:rPr>
              <a:t>- CML </a:t>
            </a:r>
            <a:r>
              <a:rPr lang="pl-PL" sz="1600" b="1" spc="-1" dirty="0" err="1">
                <a:solidFill>
                  <a:prstClr val="white"/>
                </a:solidFill>
                <a:latin typeface="Calibri"/>
              </a:rPr>
              <a:t>based</a:t>
            </a:r>
            <a:r>
              <a:rPr lang="pl-PL" sz="1600" b="1" spc="-1" dirty="0">
                <a:solidFill>
                  <a:prstClr val="white"/>
                </a:solidFill>
                <a:latin typeface="Calibri"/>
              </a:rPr>
              <a:t> </a:t>
            </a:r>
            <a:r>
              <a:rPr lang="pl-PL" sz="1600" b="1" spc="-1" dirty="0" err="1">
                <a:solidFill>
                  <a:prstClr val="white"/>
                </a:solidFill>
                <a:latin typeface="Calibri"/>
              </a:rPr>
              <a:t>precipitation</a:t>
            </a:r>
            <a:r>
              <a:rPr lang="pl-PL" sz="1600" b="1" spc="-1" dirty="0">
                <a:solidFill>
                  <a:prstClr val="white"/>
                </a:solidFill>
                <a:latin typeface="Calibri"/>
              </a:rPr>
              <a:t>  </a:t>
            </a:r>
            <a:r>
              <a:rPr lang="pl-PL" sz="1600" b="1" spc="-1" dirty="0" err="1">
                <a:solidFill>
                  <a:prstClr val="white"/>
                </a:solidFill>
                <a:latin typeface="Calibri"/>
              </a:rPr>
              <a:t>case</a:t>
            </a:r>
            <a:r>
              <a:rPr lang="pl-PL" sz="1600" b="1" spc="-1" dirty="0">
                <a:solidFill>
                  <a:prstClr val="white"/>
                </a:solidFill>
                <a:latin typeface="Calibri"/>
              </a:rPr>
              <a:t> </a:t>
            </a:r>
            <a:r>
              <a:rPr lang="pl-PL" sz="1600" b="1" spc="-1" dirty="0" err="1">
                <a:solidFill>
                  <a:prstClr val="white"/>
                </a:solidFill>
                <a:latin typeface="Calibri"/>
              </a:rPr>
              <a:t>study</a:t>
            </a:r>
            <a:r>
              <a:rPr lang="pl-PL" sz="1600" b="1" spc="-1" dirty="0">
                <a:solidFill>
                  <a:prstClr val="white"/>
                </a:solidFill>
                <a:latin typeface="Calibri"/>
              </a:rPr>
              <a:t> (Joanna </a:t>
            </a:r>
            <a:r>
              <a:rPr lang="pl-PL" sz="1600" b="1" spc="-1" dirty="0" err="1">
                <a:solidFill>
                  <a:prstClr val="white"/>
                </a:solidFill>
                <a:latin typeface="Calibri"/>
              </a:rPr>
              <a:t>Linkowska</a:t>
            </a:r>
            <a:r>
              <a:rPr lang="pl-PL" sz="1600" b="1" spc="-1" dirty="0">
                <a:solidFill>
                  <a:prstClr val="white"/>
                </a:solidFill>
                <a:latin typeface="Calibri"/>
              </a:rPr>
              <a:t>)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BF82042E-54C0-4BDB-856A-9CAC873F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1599" y="221984"/>
            <a:ext cx="1434419" cy="50571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26" y="1426736"/>
            <a:ext cx="4675596" cy="341170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94551" y="1067090"/>
            <a:ext cx="40428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/>
              <a:t>24h </a:t>
            </a:r>
            <a:r>
              <a:rPr lang="en-GB" sz="1600" dirty="0"/>
              <a:t>precipitation (mm) Opole</a:t>
            </a:r>
            <a:r>
              <a:rPr lang="pl-PL" sz="1600" dirty="0"/>
              <a:t> </a:t>
            </a:r>
            <a:r>
              <a:rPr lang="pl-PL" sz="1600" dirty="0" err="1"/>
              <a:t>station</a:t>
            </a:r>
            <a:endParaRPr lang="en-GB" sz="1600" dirty="0"/>
          </a:p>
        </p:txBody>
      </p:sp>
      <p:sp>
        <p:nvSpPr>
          <p:cNvPr id="4" name="Prostokąt 3"/>
          <p:cNvSpPr/>
          <p:nvPr/>
        </p:nvSpPr>
        <p:spPr>
          <a:xfrm>
            <a:off x="391926" y="4959913"/>
            <a:ext cx="5423445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1600" dirty="0"/>
              <a:t>C</a:t>
            </a:r>
            <a:r>
              <a:rPr lang="en-GB" sz="1600" dirty="0" err="1"/>
              <a:t>orrect</a:t>
            </a:r>
            <a:r>
              <a:rPr lang="en-GB" sz="1600" dirty="0"/>
              <a:t> detection of the precipitation using CML-based estimates </a:t>
            </a:r>
            <a:r>
              <a:rPr lang="pl-PL" sz="1600" dirty="0"/>
              <a:t>(CML-2) </a:t>
            </a:r>
            <a:r>
              <a:rPr lang="en-GB" sz="1600" dirty="0"/>
              <a:t>with respect to</a:t>
            </a:r>
            <a:r>
              <a:rPr lang="pl-PL" sz="1600" dirty="0"/>
              <a:t> the</a:t>
            </a:r>
            <a:r>
              <a:rPr lang="en-GB" sz="1600" dirty="0"/>
              <a:t> manual rain gauge, </a:t>
            </a:r>
            <a:r>
              <a:rPr lang="pl-PL" sz="1600" dirty="0"/>
              <a:t>but </a:t>
            </a:r>
            <a:r>
              <a:rPr lang="en-GB" sz="1600" dirty="0"/>
              <a:t>not </a:t>
            </a:r>
            <a:r>
              <a:rPr lang="pl-PL" sz="1600" dirty="0" err="1"/>
              <a:t>quite</a:t>
            </a:r>
            <a:r>
              <a:rPr lang="pl-PL" sz="1600" dirty="0"/>
              <a:t> </a:t>
            </a:r>
            <a:r>
              <a:rPr lang="en-GB" sz="1600" dirty="0"/>
              <a:t>satisfactory</a:t>
            </a:r>
            <a:r>
              <a:rPr lang="pl-PL" sz="1600" dirty="0"/>
              <a:t> </a:t>
            </a:r>
            <a:r>
              <a:rPr lang="en-GB" sz="1600" dirty="0"/>
              <a:t>estimation of the</a:t>
            </a:r>
            <a:r>
              <a:rPr lang="pl-PL" sz="1600" dirty="0"/>
              <a:t> </a:t>
            </a:r>
            <a:r>
              <a:rPr lang="en-GB" sz="1600" dirty="0"/>
              <a:t>precipitation </a:t>
            </a:r>
            <a:r>
              <a:rPr lang="pl-PL" sz="1600" dirty="0" err="1"/>
              <a:t>amount</a:t>
            </a:r>
            <a:r>
              <a:rPr lang="pl-PL" sz="1600" dirty="0"/>
              <a:t>.</a:t>
            </a:r>
            <a:endParaRPr lang="en-GB" sz="1600" dirty="0"/>
          </a:p>
        </p:txBody>
      </p:sp>
      <p:pic>
        <p:nvPicPr>
          <p:cNvPr id="16" name="Obraz 15" descr="Obraz zawierający tekst, zrzut ekranu, Wielobarwność, Równolegle&#10;&#10;Opis wygenerowany automatycznie">
            <a:extLst>
              <a:ext uri="{FF2B5EF4-FFF2-40B4-BE49-F238E27FC236}">
                <a16:creationId xmlns:a16="http://schemas.microsoft.com/office/drawing/2014/main" id="{1D4156FC-B9AD-69D7-0C08-AB4E4D1E1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716" y="1467419"/>
            <a:ext cx="3051879" cy="2721489"/>
          </a:xfrm>
          <a:prstGeom prst="rect">
            <a:avLst/>
          </a:prstGeom>
        </p:spPr>
      </p:pic>
      <p:pic>
        <p:nvPicPr>
          <p:cNvPr id="17" name="Obraz 16" descr="Obraz zawierający tekst, zrzut ekranu, Wielobarwność, Równolegle&#10;&#10;Opis wygenerowany automatycznie">
            <a:extLst>
              <a:ext uri="{FF2B5EF4-FFF2-40B4-BE49-F238E27FC236}">
                <a16:creationId xmlns:a16="http://schemas.microsoft.com/office/drawing/2014/main" id="{9FBE16EA-31E8-E454-EA37-4DF34D00D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595" y="1481904"/>
            <a:ext cx="3051879" cy="2735671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48930C8-50D9-9ED1-2E8B-EF034B7A928E}"/>
              </a:ext>
            </a:extLst>
          </p:cNvPr>
          <p:cNvSpPr txBox="1"/>
          <p:nvPr/>
        </p:nvSpPr>
        <p:spPr>
          <a:xfrm>
            <a:off x="5435733" y="108516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FFS: CML vs </a:t>
            </a:r>
            <a:r>
              <a:rPr lang="en-US" dirty="0" err="1"/>
              <a:t>RainGRS</a:t>
            </a:r>
            <a:endParaRPr lang="en-US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36F5E07-FF15-B79F-214D-71BFA96C0084}"/>
              </a:ext>
            </a:extLst>
          </p:cNvPr>
          <p:cNvSpPr txBox="1"/>
          <p:nvPr/>
        </p:nvSpPr>
        <p:spPr>
          <a:xfrm>
            <a:off x="8362127" y="1057404"/>
            <a:ext cx="33447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CML vs Hellman Rain Gauges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8907C8F-E45F-556A-D041-7DCA973D8972}"/>
              </a:ext>
            </a:extLst>
          </p:cNvPr>
          <p:cNvSpPr txBox="1"/>
          <p:nvPr/>
        </p:nvSpPr>
        <p:spPr>
          <a:xfrm>
            <a:off x="6376631" y="4310496"/>
            <a:ext cx="458123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en-US" sz="1600" dirty="0"/>
              <a:t>Higher FSS values for CML compared to Rain GRS than against Rain Gauges.</a:t>
            </a:r>
            <a:endParaRPr lang="pl-PL" sz="1600" dirty="0"/>
          </a:p>
          <a:p>
            <a:pPr marL="285750" indent="-285750">
              <a:buFont typeface="Wingdings"/>
              <a:buChar char="q"/>
            </a:pPr>
            <a:r>
              <a:rPr lang="en-US" sz="1600" dirty="0"/>
              <a:t>Very high or high FSS for smaller thresholds and small and larger spatial scales.</a:t>
            </a:r>
            <a:endParaRPr lang="pl-PL" sz="1600" dirty="0"/>
          </a:p>
          <a:p>
            <a:pPr marL="285750" indent="-285750">
              <a:buFont typeface="Wingdings"/>
              <a:buChar char="q"/>
            </a:pPr>
            <a:r>
              <a:rPr lang="en-US" sz="1600" dirty="0"/>
              <a:t>Better scores for </a:t>
            </a:r>
            <a:r>
              <a:rPr lang="en-US" sz="1600" dirty="0" err="1"/>
              <a:t>RainGRS</a:t>
            </a:r>
            <a:r>
              <a:rPr lang="en-US" sz="1600" dirty="0"/>
              <a:t> than Rain Gages for higher thresholds and larger spatial scales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B6DB7D8-6281-33F3-FFFF-4F7EF2623145}"/>
              </a:ext>
            </a:extLst>
          </p:cNvPr>
          <p:cNvSpPr txBox="1"/>
          <p:nvPr/>
        </p:nvSpPr>
        <p:spPr>
          <a:xfrm>
            <a:off x="3377173" y="6001745"/>
            <a:ext cx="65520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en-US" dirty="0">
                <a:ea typeface="+mn-lt"/>
                <a:cs typeface="+mn-lt"/>
              </a:rPr>
              <a:t>The spatial precipitation distribution captured relatively well</a:t>
            </a:r>
          </a:p>
          <a:p>
            <a:pPr marL="285750" indent="-285750">
              <a:buFont typeface="Wingdings"/>
              <a:buChar char="q"/>
            </a:pPr>
            <a:r>
              <a:rPr lang="en-US" dirty="0">
                <a:ea typeface="+mn-lt"/>
                <a:cs typeface="+mn-lt"/>
              </a:rPr>
              <a:t>Further research is needed.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147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3"/>
          <p:cNvSpPr/>
          <p:nvPr/>
        </p:nvSpPr>
        <p:spPr>
          <a:xfrm>
            <a:off x="1580482" y="1448290"/>
            <a:ext cx="9031036" cy="35394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1" strike="noStrike" spc="-1" dirty="0">
                <a:solidFill>
                  <a:srgbClr val="000000"/>
                </a:solidFill>
                <a:latin typeface="Calibri"/>
              </a:rPr>
              <a:t>1. </a:t>
            </a:r>
            <a:r>
              <a:rPr lang="en-US" sz="2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PWS databases survey and exploitation</a:t>
            </a:r>
            <a:endParaRPr lang="en-US" sz="2400" b="0" strike="noStrike" spc="-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2400" b="0" strike="noStrike" spc="-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2. QC algorithms for precipitation</a:t>
            </a:r>
            <a:endParaRPr lang="en-US" sz="2400" b="0" strike="noStrike" spc="-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2400" b="0" strike="noStrike" spc="-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3. Analysis of PWS based gridded rainfall products</a:t>
            </a:r>
            <a:endParaRPr lang="en-US" sz="2400" b="0" strike="noStrike" spc="-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2400" b="0" strike="noStrike" spc="-1" dirty="0"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4. Suggestions for the follow up activities</a:t>
            </a:r>
            <a:endParaRPr lang="pl-PL" sz="24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457200" indent="-457200">
              <a:lnSpc>
                <a:spcPct val="100000"/>
              </a:lnSpc>
              <a:buNone/>
              <a:tabLst>
                <a:tab pos="0" algn="l"/>
              </a:tabLst>
            </a:pPr>
            <a:endParaRPr lang="pl-PL" sz="3200" b="1" spc="-1" dirty="0">
              <a:solidFill>
                <a:srgbClr val="000000"/>
              </a:solidFill>
              <a:latin typeface="Calibri"/>
              <a:cs typeface="Arial"/>
            </a:endParaRPr>
          </a:p>
          <a:p>
            <a:pPr marL="457200" indent="-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l-PL" sz="2400" b="1" strike="noStrike" spc="-1" dirty="0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(</a:t>
            </a:r>
            <a:r>
              <a:rPr lang="pl-PL" sz="2400" b="1" strike="noStrike" spc="-1" dirty="0" err="1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all</a:t>
            </a:r>
            <a:r>
              <a:rPr lang="pl-PL" sz="2400" b="1" strike="noStrike" spc="-1" dirty="0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 </a:t>
            </a:r>
            <a:r>
              <a:rPr lang="pl-PL" sz="2400" b="1" strike="noStrike" spc="-1" dirty="0" err="1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tasks</a:t>
            </a:r>
            <a:r>
              <a:rPr lang="pl-PL" sz="2400" b="1" strike="noStrike" spc="-1" dirty="0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 </a:t>
            </a:r>
            <a:r>
              <a:rPr lang="pl-PL" sz="2400" b="1" strike="noStrike" spc="-1" dirty="0" err="1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completetd</a:t>
            </a:r>
            <a:r>
              <a:rPr lang="pl-PL" sz="2400" b="1" strike="noStrike" spc="-1" dirty="0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)</a:t>
            </a:r>
            <a:endParaRPr lang="en-US" sz="2400" b="0" strike="noStrike" spc="-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97F9999E-C726-D6C9-6A89-62A04100F901}"/>
              </a:ext>
            </a:extLst>
          </p:cNvPr>
          <p:cNvSpPr/>
          <p:nvPr/>
        </p:nvSpPr>
        <p:spPr>
          <a:xfrm>
            <a:off x="7710960" y="0"/>
            <a:ext cx="4480680" cy="640440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1800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4915078F-D79C-D1E8-7F13-7339DEE63F7B}"/>
              </a:ext>
            </a:extLst>
          </p:cNvPr>
          <p:cNvSpPr/>
          <p:nvPr/>
        </p:nvSpPr>
        <p:spPr>
          <a:xfrm>
            <a:off x="-1363" y="0"/>
            <a:ext cx="9438399" cy="640440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180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DD67A67-1FFD-BFD1-042F-4685D1BAA070}"/>
              </a:ext>
            </a:extLst>
          </p:cNvPr>
          <p:cNvSpPr/>
          <p:nvPr/>
        </p:nvSpPr>
        <p:spPr>
          <a:xfrm>
            <a:off x="1828920" y="82440"/>
            <a:ext cx="6549480" cy="52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1600" b="0" strike="noStrike" spc="-1">
                <a:solidFill>
                  <a:srgbClr val="FFFFFF"/>
                </a:solidFill>
                <a:latin typeface="Calibri Light"/>
              </a:rPr>
              <a:t> </a:t>
            </a:r>
            <a:r>
              <a:rPr lang="en-US" sz="2000" b="1" strike="noStrike" spc="-1">
                <a:solidFill>
                  <a:srgbClr val="FFFFFF"/>
                </a:solidFill>
                <a:latin typeface="Calibri Light"/>
              </a:rPr>
              <a:t>COSMO PT EPOCS Tasks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A6A38C4-8AB1-B009-ACC4-A0892E39C9E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621924" y="126822"/>
            <a:ext cx="1646280" cy="3888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73695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rostokąt 89"/>
          <p:cNvSpPr/>
          <p:nvPr/>
        </p:nvSpPr>
        <p:spPr>
          <a:xfrm>
            <a:off x="1659000" y="857250"/>
            <a:ext cx="8909460" cy="4035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                                                              </a:t>
            </a:r>
            <a:endParaRPr kumimoji="0" lang="it-IT" sz="15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912702B-4928-DD11-4F88-86A58CA845E3}"/>
              </a:ext>
            </a:extLst>
          </p:cNvPr>
          <p:cNvSpPr txBox="1">
            <a:spLocks/>
          </p:cNvSpPr>
          <p:nvPr/>
        </p:nvSpPr>
        <p:spPr>
          <a:xfrm>
            <a:off x="1906138" y="172837"/>
            <a:ext cx="6544194" cy="3973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5" name="Picture 5"/>
          <p:cNvPicPr/>
          <p:nvPr/>
        </p:nvPicPr>
        <p:blipFill>
          <a:blip r:embed="rId2"/>
          <a:stretch/>
        </p:blipFill>
        <p:spPr>
          <a:xfrm>
            <a:off x="10907629" y="94022"/>
            <a:ext cx="965880" cy="804960"/>
          </a:xfrm>
          <a:prstGeom prst="rect">
            <a:avLst/>
          </a:prstGeom>
          <a:ln w="0">
            <a:noFill/>
          </a:ln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0EF56503-5850-B241-9827-923016B794D8}"/>
              </a:ext>
            </a:extLst>
          </p:cNvPr>
          <p:cNvSpPr txBox="1">
            <a:spLocks/>
          </p:cNvSpPr>
          <p:nvPr/>
        </p:nvSpPr>
        <p:spPr>
          <a:xfrm>
            <a:off x="1812240" y="209924"/>
            <a:ext cx="6549887" cy="529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b="1" spc="-1">
                <a:solidFill>
                  <a:prstClr val="white"/>
                </a:solidFill>
                <a:latin typeface="Calibri"/>
              </a:rPr>
              <a:t>4. </a:t>
            </a:r>
            <a:r>
              <a:rPr lang="en-US" sz="1600" b="1" spc="-1">
                <a:solidFill>
                  <a:prstClr val="white"/>
                </a:solidFill>
                <a:latin typeface="Calibri"/>
              </a:rPr>
              <a:t>Suggestions for the follow up activities</a:t>
            </a:r>
            <a:endParaRPr lang="pl-PL" sz="1600" b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3"/>
          <p:cNvSpPr/>
          <p:nvPr/>
        </p:nvSpPr>
        <p:spPr>
          <a:xfrm>
            <a:off x="-1363" y="-1"/>
            <a:ext cx="10385127" cy="571170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EF56503-5850-B241-9827-923016B794D8}"/>
              </a:ext>
            </a:extLst>
          </p:cNvPr>
          <p:cNvSpPr txBox="1">
            <a:spLocks/>
          </p:cNvSpPr>
          <p:nvPr/>
        </p:nvSpPr>
        <p:spPr>
          <a:xfrm>
            <a:off x="1812240" y="89853"/>
            <a:ext cx="6549887" cy="529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000" b="1" spc="-1">
                <a:solidFill>
                  <a:prstClr val="white"/>
                </a:solidFill>
                <a:latin typeface="Calibri"/>
              </a:rPr>
              <a:t>4. </a:t>
            </a:r>
            <a:r>
              <a:rPr lang="en-US" sz="2000" b="1" spc="-1">
                <a:solidFill>
                  <a:prstClr val="white"/>
                </a:solidFill>
                <a:latin typeface="Calibri"/>
              </a:rPr>
              <a:t>Suggestions for the follow up activities</a:t>
            </a:r>
            <a:endParaRPr lang="pl-PL" sz="2000" b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30326" y="1132180"/>
            <a:ext cx="11243183" cy="387798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2400" b="1" dirty="0"/>
              <a:t>PT APOCS</a:t>
            </a:r>
            <a:endParaRPr lang="pl-PL" sz="2400" b="1" dirty="0">
              <a:cs typeface="Arial"/>
            </a:endParaRPr>
          </a:p>
          <a:p>
            <a:r>
              <a:rPr lang="pl-PL" sz="2400" b="1" dirty="0">
                <a:latin typeface="Aptos"/>
                <a:cs typeface="Arial"/>
              </a:rPr>
              <a:t>Project </a:t>
            </a:r>
            <a:r>
              <a:rPr lang="pl-PL" sz="2400" b="1" dirty="0" err="1">
                <a:latin typeface="Aptos"/>
                <a:cs typeface="Arial"/>
              </a:rPr>
              <a:t>duration</a:t>
            </a:r>
            <a:r>
              <a:rPr lang="pl-PL" sz="2400" b="1" dirty="0">
                <a:latin typeface="Aptos"/>
                <a:cs typeface="Arial"/>
              </a:rPr>
              <a:t>: 2 </a:t>
            </a:r>
            <a:r>
              <a:rPr lang="pl-PL" sz="2400" b="1" dirty="0" err="1">
                <a:latin typeface="Aptos"/>
                <a:cs typeface="Arial"/>
              </a:rPr>
              <a:t>years</a:t>
            </a:r>
            <a:r>
              <a:rPr lang="pl-PL" sz="2400" b="1" dirty="0">
                <a:latin typeface="Aptos"/>
                <a:cs typeface="Arial"/>
              </a:rPr>
              <a:t>, </a:t>
            </a:r>
            <a:r>
              <a:rPr lang="pl-PL" sz="2400" b="1" dirty="0" err="1">
                <a:latin typeface="Aptos"/>
                <a:cs typeface="Arial"/>
              </a:rPr>
              <a:t>October</a:t>
            </a:r>
            <a:r>
              <a:rPr lang="pl-PL" sz="2400" b="1" dirty="0">
                <a:latin typeface="Aptos"/>
                <a:cs typeface="Arial"/>
              </a:rPr>
              <a:t> 2024 – </a:t>
            </a:r>
            <a:r>
              <a:rPr lang="pl-PL" sz="2400" b="1" dirty="0" err="1">
                <a:latin typeface="Aptos"/>
                <a:cs typeface="Arial"/>
              </a:rPr>
              <a:t>September</a:t>
            </a:r>
            <a:r>
              <a:rPr lang="pl-PL" sz="2400" b="1" dirty="0">
                <a:latin typeface="Aptos"/>
                <a:cs typeface="Arial"/>
              </a:rPr>
              <a:t> 2026</a:t>
            </a:r>
            <a:endParaRPr lang="pl-PL" sz="2400" b="1" dirty="0">
              <a:latin typeface="Aptos"/>
              <a:ea typeface="+mn-lt"/>
              <a:cs typeface="Arial"/>
            </a:endParaRPr>
          </a:p>
          <a:p>
            <a:endParaRPr lang="pl-PL" sz="2400" b="1" dirty="0">
              <a:ea typeface="+mn-lt"/>
              <a:cs typeface="+mn-lt"/>
            </a:endParaRPr>
          </a:p>
          <a:p>
            <a:r>
              <a:rPr lang="pl-PL" sz="2400" b="1" dirty="0" err="1">
                <a:ea typeface="+mn-lt"/>
                <a:cs typeface="+mn-lt"/>
              </a:rPr>
              <a:t>Objectives</a:t>
            </a:r>
            <a:r>
              <a:rPr lang="pl-PL" sz="2400" b="1" dirty="0">
                <a:ea typeface="+mn-lt"/>
                <a:cs typeface="+mn-lt"/>
              </a:rPr>
              <a:t> of the </a:t>
            </a:r>
            <a:r>
              <a:rPr lang="pl-PL" sz="2400" b="1" dirty="0" err="1">
                <a:ea typeface="+mn-lt"/>
                <a:cs typeface="+mn-lt"/>
              </a:rPr>
              <a:t>task</a:t>
            </a:r>
            <a:r>
              <a:rPr lang="pl-PL" sz="2400" b="1" dirty="0">
                <a:ea typeface="+mn-lt"/>
                <a:cs typeface="+mn-lt"/>
              </a:rPr>
              <a:t>: </a:t>
            </a:r>
            <a:r>
              <a:rPr lang="pl-PL" sz="2400" dirty="0">
                <a:ea typeface="+mn-lt"/>
                <a:cs typeface="+mn-lt"/>
              </a:rPr>
              <a:t> </a:t>
            </a:r>
          </a:p>
          <a:p>
            <a:endParaRPr lang="pl-PL" sz="2400" b="1" dirty="0"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dirty="0" err="1">
                <a:ea typeface="+mn-lt"/>
                <a:cs typeface="+mn-lt"/>
              </a:rPr>
              <a:t>Building</a:t>
            </a:r>
            <a:r>
              <a:rPr lang="pl-PL" dirty="0">
                <a:ea typeface="+mn-lt"/>
                <a:cs typeface="+mn-lt"/>
              </a:rPr>
              <a:t> a </a:t>
            </a:r>
            <a:r>
              <a:rPr lang="pl-PL" dirty="0" err="1">
                <a:ea typeface="+mn-lt"/>
                <a:cs typeface="+mn-lt"/>
              </a:rPr>
              <a:t>useful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database</a:t>
            </a:r>
            <a:r>
              <a:rPr lang="pl-PL" dirty="0">
                <a:ea typeface="+mn-lt"/>
                <a:cs typeface="+mn-lt"/>
              </a:rPr>
              <a:t> with PWS data for </a:t>
            </a:r>
            <a:r>
              <a:rPr lang="pl-PL" dirty="0" err="1">
                <a:ea typeface="+mn-lt"/>
                <a:cs typeface="+mn-lt"/>
              </a:rPr>
              <a:t>research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purposes</a:t>
            </a:r>
            <a:r>
              <a:rPr lang="pl-PL" dirty="0">
                <a:ea typeface="+mn-lt"/>
                <a:cs typeface="+mn-lt"/>
              </a:rPr>
              <a:t>.</a:t>
            </a:r>
            <a:endParaRPr lang="pl-PL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dirty="0">
                <a:ea typeface="+mn-lt"/>
                <a:cs typeface="+mn-lt"/>
              </a:rPr>
              <a:t>Application and </a:t>
            </a:r>
            <a:r>
              <a:rPr lang="pl-PL" dirty="0" err="1">
                <a:ea typeface="+mn-lt"/>
                <a:cs typeface="+mn-lt"/>
              </a:rPr>
              <a:t>testing</a:t>
            </a:r>
            <a:r>
              <a:rPr lang="pl-PL" dirty="0">
                <a:ea typeface="+mn-lt"/>
                <a:cs typeface="+mn-lt"/>
              </a:rPr>
              <a:t> of the </a:t>
            </a:r>
            <a:r>
              <a:rPr lang="pl-PL" dirty="0" err="1">
                <a:ea typeface="+mn-lt"/>
                <a:cs typeface="+mn-lt"/>
              </a:rPr>
              <a:t>developed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RainGaugeQC</a:t>
            </a:r>
            <a:r>
              <a:rPr lang="pl-PL" dirty="0">
                <a:ea typeface="+mn-lt"/>
                <a:cs typeface="+mn-lt"/>
              </a:rPr>
              <a:t> and </a:t>
            </a:r>
            <a:r>
              <a:rPr lang="pl-PL" dirty="0" err="1">
                <a:ea typeface="+mn-lt"/>
                <a:cs typeface="+mn-lt"/>
              </a:rPr>
              <a:t>Titan</a:t>
            </a:r>
            <a:r>
              <a:rPr lang="pl-PL" dirty="0">
                <a:ea typeface="+mn-lt"/>
                <a:cs typeface="+mn-lt"/>
              </a:rPr>
              <a:t> - </a:t>
            </a:r>
            <a:r>
              <a:rPr lang="pl-PL" dirty="0" err="1">
                <a:ea typeface="+mn-lt"/>
                <a:cs typeface="+mn-lt"/>
              </a:rPr>
              <a:t>Quality</a:t>
            </a:r>
            <a:r>
              <a:rPr lang="pl-PL" dirty="0">
                <a:ea typeface="+mn-lt"/>
                <a:cs typeface="+mn-lt"/>
              </a:rPr>
              <a:t> Control (QC) software </a:t>
            </a:r>
            <a:r>
              <a:rPr lang="pl-PL" dirty="0" err="1">
                <a:ea typeface="+mn-lt"/>
                <a:cs typeface="+mn-lt"/>
              </a:rPr>
              <a:t>packages</a:t>
            </a:r>
            <a:r>
              <a:rPr lang="pl-PL" dirty="0">
                <a:ea typeface="+mn-lt"/>
                <a:cs typeface="+mn-lt"/>
              </a:rPr>
              <a:t>.</a:t>
            </a:r>
            <a:endParaRPr lang="pl-PL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dirty="0">
                <a:ea typeface="+mn-lt"/>
                <a:cs typeface="+mn-lt"/>
              </a:rPr>
              <a:t>Evaluation of the </a:t>
            </a:r>
            <a:r>
              <a:rPr lang="pl-PL" dirty="0" err="1">
                <a:ea typeface="+mn-lt"/>
                <a:cs typeface="+mn-lt"/>
              </a:rPr>
              <a:t>quality</a:t>
            </a:r>
            <a:r>
              <a:rPr lang="pl-PL" dirty="0">
                <a:ea typeface="+mn-lt"/>
                <a:cs typeface="+mn-lt"/>
              </a:rPr>
              <a:t> of </a:t>
            </a:r>
            <a:r>
              <a:rPr lang="pl-PL" dirty="0" err="1">
                <a:ea typeface="+mn-lt"/>
                <a:cs typeface="+mn-lt"/>
              </a:rPr>
              <a:t>various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physical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parameters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including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precipitation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temperature</a:t>
            </a:r>
            <a:r>
              <a:rPr lang="pl-PL" dirty="0">
                <a:ea typeface="+mn-lt"/>
                <a:cs typeface="+mn-lt"/>
              </a:rPr>
              <a:t>, and </a:t>
            </a:r>
            <a:r>
              <a:rPr lang="pl-PL" dirty="0" err="1">
                <a:ea typeface="+mn-lt"/>
                <a:cs typeface="+mn-lt"/>
              </a:rPr>
              <a:t>humidity</a:t>
            </a:r>
            <a:r>
              <a:rPr lang="pl-PL" dirty="0">
                <a:ea typeface="+mn-lt"/>
                <a:cs typeface="+mn-lt"/>
              </a:rPr>
              <a:t>.</a:t>
            </a:r>
            <a:endParaRPr lang="pl-PL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dirty="0">
                <a:ea typeface="+mn-lt"/>
                <a:cs typeface="+mn-lt"/>
              </a:rPr>
              <a:t>Application of products </a:t>
            </a:r>
            <a:r>
              <a:rPr lang="pl-PL" dirty="0" err="1">
                <a:ea typeface="+mn-lt"/>
                <a:cs typeface="+mn-lt"/>
              </a:rPr>
              <a:t>developed</a:t>
            </a:r>
            <a:r>
              <a:rPr lang="pl-PL" dirty="0">
                <a:ea typeface="+mn-lt"/>
                <a:cs typeface="+mn-lt"/>
              </a:rPr>
              <a:t> from PWS data for model </a:t>
            </a:r>
            <a:r>
              <a:rPr lang="pl-PL" dirty="0" err="1">
                <a:ea typeface="+mn-lt"/>
                <a:cs typeface="+mn-lt"/>
              </a:rPr>
              <a:t>assimilation</a:t>
            </a:r>
            <a:r>
              <a:rPr lang="pl-PL" dirty="0">
                <a:ea typeface="+mn-lt"/>
                <a:cs typeface="+mn-lt"/>
              </a:rPr>
              <a:t> and </a:t>
            </a:r>
            <a:r>
              <a:rPr lang="pl-PL" dirty="0" err="1">
                <a:ea typeface="+mn-lt"/>
                <a:cs typeface="+mn-lt"/>
              </a:rPr>
              <a:t>numerical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forecast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verification</a:t>
            </a:r>
            <a:r>
              <a:rPr lang="pl-PL" dirty="0">
                <a:ea typeface="+mn-lt"/>
                <a:cs typeface="+mn-lt"/>
              </a:rPr>
              <a:t>.</a:t>
            </a:r>
            <a:endParaRPr lang="pl-PL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dirty="0" err="1">
                <a:ea typeface="+mn-lt"/>
                <a:cs typeface="+mn-lt"/>
              </a:rPr>
              <a:t>Aligning</a:t>
            </a:r>
            <a:r>
              <a:rPr lang="pl-PL" dirty="0">
                <a:ea typeface="+mn-lt"/>
                <a:cs typeface="+mn-lt"/>
              </a:rPr>
              <a:t> the </a:t>
            </a:r>
            <a:r>
              <a:rPr lang="pl-PL" dirty="0" err="1">
                <a:ea typeface="+mn-lt"/>
                <a:cs typeface="+mn-lt"/>
              </a:rPr>
              <a:t>project</a:t>
            </a:r>
            <a:r>
              <a:rPr lang="pl-PL" dirty="0">
                <a:ea typeface="+mn-lt"/>
                <a:cs typeface="+mn-lt"/>
              </a:rPr>
              <a:t> plan with WG5 </a:t>
            </a:r>
            <a:r>
              <a:rPr lang="pl-PL" dirty="0" err="1">
                <a:ea typeface="+mn-lt"/>
                <a:cs typeface="+mn-lt"/>
              </a:rPr>
              <a:t>Guidelines</a:t>
            </a:r>
            <a:r>
              <a:rPr lang="pl-PL" dirty="0">
                <a:ea typeface="+mn-lt"/>
                <a:cs typeface="+mn-lt"/>
              </a:rPr>
              <a:t> (2021) </a:t>
            </a:r>
            <a:r>
              <a:rPr lang="pl-PL" dirty="0" err="1">
                <a:ea typeface="+mn-lt"/>
                <a:cs typeface="+mn-lt"/>
              </a:rPr>
              <a:t>concerning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short</a:t>
            </a:r>
            <a:r>
              <a:rPr lang="pl-PL" dirty="0">
                <a:ea typeface="+mn-lt"/>
                <a:cs typeface="+mn-lt"/>
              </a:rPr>
              <a:t>-term </a:t>
            </a:r>
            <a:r>
              <a:rPr lang="pl-PL" dirty="0" err="1">
                <a:ea typeface="+mn-lt"/>
                <a:cs typeface="+mn-lt"/>
              </a:rPr>
              <a:t>goals</a:t>
            </a:r>
            <a:r>
              <a:rPr lang="pl-PL" dirty="0">
                <a:ea typeface="+mn-lt"/>
                <a:cs typeface="+mn-lt"/>
              </a:rPr>
              <a:t> (</a:t>
            </a:r>
            <a:r>
              <a:rPr lang="pl-PL" dirty="0" err="1">
                <a:ea typeface="+mn-lt"/>
                <a:cs typeface="+mn-lt"/>
              </a:rPr>
              <a:t>exploitation</a:t>
            </a:r>
            <a:r>
              <a:rPr lang="pl-PL" dirty="0">
                <a:ea typeface="+mn-lt"/>
                <a:cs typeface="+mn-lt"/>
              </a:rPr>
              <a:t> of </a:t>
            </a:r>
            <a:r>
              <a:rPr lang="pl-PL" dirty="0" err="1">
                <a:ea typeface="+mn-lt"/>
                <a:cs typeface="+mn-lt"/>
              </a:rPr>
              <a:t>spatial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verification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methods</a:t>
            </a:r>
            <a:r>
              <a:rPr lang="pl-PL" dirty="0">
                <a:ea typeface="+mn-lt"/>
                <a:cs typeface="+mn-lt"/>
              </a:rPr>
              <a:t>) and </a:t>
            </a:r>
            <a:r>
              <a:rPr lang="pl-PL" dirty="0" err="1">
                <a:ea typeface="+mn-lt"/>
                <a:cs typeface="+mn-lt"/>
              </a:rPr>
              <a:t>long</a:t>
            </a:r>
            <a:r>
              <a:rPr lang="pl-PL" dirty="0">
                <a:ea typeface="+mn-lt"/>
                <a:cs typeface="+mn-lt"/>
              </a:rPr>
              <a:t>-term </a:t>
            </a:r>
            <a:r>
              <a:rPr lang="pl-PL" dirty="0" err="1">
                <a:ea typeface="+mn-lt"/>
                <a:cs typeface="+mn-lt"/>
              </a:rPr>
              <a:t>activities</a:t>
            </a:r>
            <a:r>
              <a:rPr lang="pl-PL" dirty="0">
                <a:ea typeface="+mn-lt"/>
                <a:cs typeface="+mn-lt"/>
              </a:rPr>
              <a:t> (</a:t>
            </a:r>
            <a:r>
              <a:rPr lang="pl-PL" dirty="0" err="1">
                <a:ea typeface="+mn-lt"/>
                <a:cs typeface="+mn-lt"/>
              </a:rPr>
              <a:t>utilization</a:t>
            </a:r>
            <a:r>
              <a:rPr lang="pl-PL" dirty="0">
                <a:ea typeface="+mn-lt"/>
                <a:cs typeface="+mn-lt"/>
              </a:rPr>
              <a:t> of non-</a:t>
            </a:r>
            <a:r>
              <a:rPr lang="pl-PL" dirty="0" err="1">
                <a:ea typeface="+mn-lt"/>
                <a:cs typeface="+mn-lt"/>
              </a:rPr>
              <a:t>conventional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observational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dirty="0" err="1">
                <a:ea typeface="+mn-lt"/>
                <a:cs typeface="+mn-lt"/>
              </a:rPr>
              <a:t>datasets</a:t>
            </a:r>
            <a:r>
              <a:rPr lang="pl-PL" dirty="0">
                <a:ea typeface="+mn-lt"/>
                <a:cs typeface="+mn-lt"/>
              </a:rPr>
              <a:t>).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5055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F56503-5850-B241-9827-923016B794D8}"/>
              </a:ext>
            </a:extLst>
          </p:cNvPr>
          <p:cNvSpPr txBox="1">
            <a:spLocks/>
          </p:cNvSpPr>
          <p:nvPr/>
        </p:nvSpPr>
        <p:spPr>
          <a:xfrm>
            <a:off x="1812240" y="89853"/>
            <a:ext cx="6549887" cy="529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b="1" spc="-1">
                <a:solidFill>
                  <a:prstClr val="white"/>
                </a:solidFill>
                <a:latin typeface="Calibri"/>
              </a:rPr>
              <a:t>4. </a:t>
            </a:r>
            <a:r>
              <a:rPr lang="en-US" sz="1600" b="1" spc="-1">
                <a:solidFill>
                  <a:prstClr val="white"/>
                </a:solidFill>
                <a:latin typeface="Calibri"/>
              </a:rPr>
              <a:t>Suggestions for the follow up activities</a:t>
            </a:r>
            <a:endParaRPr lang="pl-PL" sz="1600" b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340DC9F-2518-F182-A094-3387CB0C799B}"/>
              </a:ext>
            </a:extLst>
          </p:cNvPr>
          <p:cNvSpPr txBox="1"/>
          <p:nvPr/>
        </p:nvSpPr>
        <p:spPr>
          <a:xfrm>
            <a:off x="355610" y="1028343"/>
            <a:ext cx="9997299" cy="48013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  <a:defRPr/>
            </a:pPr>
            <a:endParaRPr lang="pl-PL" dirty="0">
              <a:latin typeface="Aptos"/>
              <a:ea typeface="Calibri"/>
              <a:cs typeface="Arial"/>
            </a:endParaRPr>
          </a:p>
          <a:p>
            <a:pPr marL="628650" indent="-34290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Aptos"/>
                <a:ea typeface="Calibri"/>
                <a:cs typeface="Calibri"/>
              </a:rPr>
              <a:t>PWS application for verification of</a:t>
            </a:r>
            <a:r>
              <a:rPr lang="pl-PL" dirty="0">
                <a:latin typeface="Aptos"/>
                <a:ea typeface="Calibri"/>
                <a:cs typeface="Calibri"/>
              </a:rPr>
              <a:t> </a:t>
            </a:r>
            <a:r>
              <a:rPr lang="pl-PL" dirty="0" err="1">
                <a:latin typeface="Aptos"/>
                <a:ea typeface="Calibri"/>
                <a:cs typeface="Calibri"/>
              </a:rPr>
              <a:t>an</a:t>
            </a:r>
            <a:r>
              <a:rPr lang="pl-PL" dirty="0">
                <a:latin typeface="Aptos"/>
                <a:ea typeface="Calibri"/>
                <a:cs typeface="Calibri"/>
              </a:rPr>
              <a:t> </a:t>
            </a:r>
            <a:r>
              <a:rPr lang="en-US" dirty="0">
                <a:latin typeface="Aptos"/>
                <a:ea typeface="Calibri"/>
                <a:cs typeface="Calibri"/>
              </a:rPr>
              <a:t>urban </a:t>
            </a:r>
            <a:r>
              <a:rPr lang="en-US" dirty="0" err="1">
                <a:latin typeface="Aptos"/>
                <a:ea typeface="Calibri"/>
                <a:cs typeface="Calibri"/>
              </a:rPr>
              <a:t>parametri</a:t>
            </a:r>
            <a:r>
              <a:rPr lang="pl-PL" dirty="0">
                <a:latin typeface="Aptos"/>
                <a:ea typeface="Calibri"/>
                <a:cs typeface="Calibri"/>
              </a:rPr>
              <a:t>s</a:t>
            </a:r>
            <a:r>
              <a:rPr lang="en-US" dirty="0" err="1">
                <a:latin typeface="Aptos"/>
                <a:ea typeface="Calibri"/>
                <a:cs typeface="Calibri"/>
              </a:rPr>
              <a:t>ation</a:t>
            </a:r>
            <a:endParaRPr lang="en-US" dirty="0">
              <a:latin typeface="Aptos"/>
              <a:ea typeface="Calibri"/>
              <a:cs typeface="Calibri"/>
            </a:endParaRPr>
          </a:p>
          <a:p>
            <a:pPr marL="628650" indent="-34290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pl-PL" dirty="0">
                <a:latin typeface="Aptos"/>
                <a:ea typeface="Calibri"/>
                <a:cs typeface="Calibri"/>
              </a:rPr>
              <a:t>Web service for PWS (</a:t>
            </a:r>
            <a:r>
              <a:rPr lang="en-US" dirty="0">
                <a:latin typeface="Aptos"/>
                <a:ea typeface="Calibri"/>
                <a:cs typeface="Calibri"/>
              </a:rPr>
              <a:t>data from </a:t>
            </a:r>
            <a:r>
              <a:rPr lang="en-US" dirty="0" err="1">
                <a:latin typeface="Aptos"/>
                <a:ea typeface="Calibri"/>
                <a:cs typeface="Calibri"/>
              </a:rPr>
              <a:t>pwsimgw</a:t>
            </a:r>
            <a:r>
              <a:rPr lang="en-US" dirty="0">
                <a:latin typeface="Aptos"/>
                <a:ea typeface="Calibri"/>
                <a:cs typeface="Calibri"/>
              </a:rPr>
              <a:t> server</a:t>
            </a:r>
            <a:r>
              <a:rPr lang="pl-PL" dirty="0">
                <a:latin typeface="Aptos"/>
                <a:ea typeface="Calibri"/>
                <a:cs typeface="Calibri"/>
              </a:rPr>
              <a:t>) </a:t>
            </a:r>
            <a:endParaRPr lang="en-US" dirty="0">
              <a:latin typeface="Aptos"/>
              <a:ea typeface="Calibri"/>
              <a:cs typeface="Calibri"/>
            </a:endParaRPr>
          </a:p>
          <a:p>
            <a:pPr marL="628650" indent="-34290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Aptos"/>
                <a:ea typeface="+mn-lt"/>
                <a:cs typeface="Arial"/>
              </a:rPr>
              <a:t>Assimilation of PWS data from </a:t>
            </a:r>
            <a:r>
              <a:rPr lang="en-US" dirty="0" err="1">
                <a:latin typeface="Aptos"/>
                <a:ea typeface="+mn-lt"/>
                <a:cs typeface="Arial"/>
              </a:rPr>
              <a:t>pwsimgw</a:t>
            </a:r>
            <a:r>
              <a:rPr lang="en-US" dirty="0">
                <a:latin typeface="Aptos"/>
                <a:ea typeface="+mn-lt"/>
                <a:cs typeface="Arial"/>
              </a:rPr>
              <a:t> server</a:t>
            </a:r>
            <a:endParaRPr lang="en-US" dirty="0">
              <a:latin typeface="Aptos"/>
            </a:endParaRPr>
          </a:p>
          <a:p>
            <a:pPr marL="628650" indent="-34290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endParaRPr lang="pl-PL" dirty="0">
              <a:latin typeface="Aptos"/>
              <a:ea typeface="+mn-lt"/>
              <a:cs typeface="Arial"/>
            </a:endParaRPr>
          </a:p>
          <a:p>
            <a:pPr marL="628650" indent="-34290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endParaRPr lang="en-US" dirty="0">
              <a:latin typeface="Aptos"/>
              <a:ea typeface="+mn-lt"/>
              <a:cs typeface="Arial"/>
            </a:endParaRPr>
          </a:p>
          <a:p>
            <a:pPr marL="628650" indent="-34290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Aptos"/>
                <a:ea typeface="+mn-lt"/>
                <a:cs typeface="Arial"/>
              </a:rPr>
              <a:t>Modification </a:t>
            </a:r>
            <a:r>
              <a:rPr lang="en-US" dirty="0">
                <a:latin typeface="Aptos"/>
                <a:cs typeface="Arial"/>
              </a:rPr>
              <a:t>of the </a:t>
            </a:r>
            <a:r>
              <a:rPr lang="en-US" dirty="0" err="1">
                <a:latin typeface="Aptos"/>
                <a:cs typeface="Arial"/>
              </a:rPr>
              <a:t>RainGaugeQC</a:t>
            </a:r>
            <a:r>
              <a:rPr lang="pl-PL" dirty="0">
                <a:latin typeface="Aptos"/>
                <a:ea typeface="+mn-lt"/>
                <a:cs typeface="Arial"/>
              </a:rPr>
              <a:t> </a:t>
            </a:r>
            <a:r>
              <a:rPr lang="en-US" dirty="0">
                <a:latin typeface="Aptos"/>
                <a:cs typeface="Arial"/>
              </a:rPr>
              <a:t>/</a:t>
            </a:r>
            <a:r>
              <a:rPr lang="pl-PL" dirty="0">
                <a:latin typeface="Aptos"/>
                <a:ea typeface="+mn-lt"/>
                <a:cs typeface="Arial"/>
              </a:rPr>
              <a:t> </a:t>
            </a:r>
            <a:r>
              <a:rPr lang="en-US" dirty="0">
                <a:latin typeface="Aptos"/>
                <a:ea typeface="+mn-lt"/>
                <a:cs typeface="Arial"/>
              </a:rPr>
              <a:t>SCC algorithm: </a:t>
            </a:r>
            <a:r>
              <a:rPr lang="en-US" dirty="0">
                <a:latin typeface="Aptos"/>
                <a:cs typeface="Arial"/>
              </a:rPr>
              <a:t>for </a:t>
            </a:r>
            <a:r>
              <a:rPr lang="en-US" dirty="0">
                <a:latin typeface="Aptos"/>
                <a:ea typeface="+mn-lt"/>
                <a:cs typeface="Arial"/>
              </a:rPr>
              <a:t>higher </a:t>
            </a:r>
            <a:r>
              <a:rPr lang="en-US" dirty="0">
                <a:latin typeface="Aptos"/>
                <a:cs typeface="Arial"/>
              </a:rPr>
              <a:t>spatial variability of</a:t>
            </a:r>
            <a:r>
              <a:rPr lang="pl-PL" dirty="0">
                <a:latin typeface="Aptos"/>
                <a:cs typeface="Arial"/>
              </a:rPr>
              <a:t> </a:t>
            </a:r>
            <a:r>
              <a:rPr lang="en-US" dirty="0">
                <a:latin typeface="Aptos"/>
                <a:cs typeface="Arial"/>
              </a:rPr>
              <a:t>convective  precipitation.</a:t>
            </a:r>
            <a:endParaRPr lang="pl-PL" dirty="0">
              <a:latin typeface="Aptos"/>
              <a:ea typeface="+mn-lt"/>
              <a:cs typeface="Arial"/>
            </a:endParaRPr>
          </a:p>
          <a:p>
            <a:pPr marL="628650" indent="-342900"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pl-PL" dirty="0">
                <a:latin typeface="Aptos"/>
                <a:ea typeface="+mn-lt"/>
                <a:cs typeface="Arial"/>
              </a:rPr>
              <a:t>I</a:t>
            </a:r>
            <a:r>
              <a:rPr lang="en-US" dirty="0" err="1">
                <a:latin typeface="Aptos"/>
                <a:ea typeface="+mn-lt"/>
                <a:cs typeface="Arial"/>
              </a:rPr>
              <a:t>ncorporation</a:t>
            </a:r>
            <a:r>
              <a:rPr lang="en-US" dirty="0">
                <a:latin typeface="Aptos"/>
                <a:ea typeface="+mn-lt"/>
                <a:cs typeface="Arial"/>
              </a:rPr>
              <a:t> of precipitation data based on commercial microwave links (CMLs) into </a:t>
            </a:r>
            <a:r>
              <a:rPr lang="en-US" dirty="0" err="1">
                <a:latin typeface="Aptos"/>
                <a:ea typeface="+mn-lt"/>
                <a:cs typeface="Arial"/>
              </a:rPr>
              <a:t>RainGRS</a:t>
            </a:r>
            <a:r>
              <a:rPr lang="pl-PL" dirty="0">
                <a:latin typeface="Aptos"/>
                <a:ea typeface="+mn-lt"/>
                <a:cs typeface="Arial"/>
              </a:rPr>
              <a:t>+  (t</a:t>
            </a:r>
            <a:r>
              <a:rPr lang="en-US" dirty="0">
                <a:latin typeface="Aptos"/>
                <a:ea typeface="+mn-lt"/>
                <a:cs typeface="Arial"/>
              </a:rPr>
              <a:t>he network </a:t>
            </a:r>
            <a:r>
              <a:rPr lang="pl-PL" dirty="0" err="1">
                <a:latin typeface="Aptos"/>
                <a:ea typeface="+mn-lt"/>
                <a:cs typeface="Arial"/>
              </a:rPr>
              <a:t>contains</a:t>
            </a:r>
            <a:r>
              <a:rPr lang="en-US" dirty="0">
                <a:latin typeface="Aptos"/>
                <a:ea typeface="+mn-lt"/>
                <a:cs typeface="Arial"/>
              </a:rPr>
              <a:t> more than 1,000 links within the territory of Poland, and is particularly dense in  large urban</a:t>
            </a:r>
            <a:r>
              <a:rPr lang="pl-PL" dirty="0">
                <a:latin typeface="Aptos"/>
                <a:ea typeface="+mn-lt"/>
                <a:cs typeface="Arial"/>
              </a:rPr>
              <a:t> </a:t>
            </a:r>
            <a:r>
              <a:rPr lang="en-US" dirty="0">
                <a:latin typeface="Aptos"/>
                <a:ea typeface="+mn-lt"/>
                <a:cs typeface="Arial"/>
              </a:rPr>
              <a:t>areas, for which radar precipitation observations are subject to high uncertainty due to ground clutters and interferences</a:t>
            </a:r>
            <a:r>
              <a:rPr lang="pl-PL" dirty="0">
                <a:latin typeface="Aptos"/>
                <a:ea typeface="+mn-lt"/>
                <a:cs typeface="Arial"/>
              </a:rPr>
              <a:t> </a:t>
            </a:r>
            <a:r>
              <a:rPr lang="en-US" dirty="0">
                <a:latin typeface="Aptos"/>
                <a:ea typeface="+mn-lt"/>
                <a:cs typeface="Arial"/>
              </a:rPr>
              <a:t>with RLAN signals</a:t>
            </a:r>
            <a:r>
              <a:rPr lang="pl-PL" dirty="0">
                <a:latin typeface="Aptos"/>
                <a:ea typeface="+mn-lt"/>
                <a:cs typeface="Arial"/>
              </a:rPr>
              <a:t>.</a:t>
            </a:r>
            <a:endParaRPr lang="en-US" dirty="0">
              <a:latin typeface="Aptos"/>
              <a:ea typeface="+mn-lt"/>
              <a:cs typeface="Arial"/>
            </a:endParaRPr>
          </a:p>
          <a:p>
            <a:pPr marL="285750">
              <a:spcAft>
                <a:spcPts val="1200"/>
              </a:spcAft>
            </a:pPr>
            <a:endParaRPr lang="en-US" sz="2000" dirty="0">
              <a:latin typeface="Aptos"/>
              <a:ea typeface="+mn-lt"/>
              <a:cs typeface="Arial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31C32E3-1AB2-B774-5FC3-3456F9B55E28}"/>
              </a:ext>
            </a:extLst>
          </p:cNvPr>
          <p:cNvSpPr/>
          <p:nvPr/>
        </p:nvSpPr>
        <p:spPr>
          <a:xfrm>
            <a:off x="8508564" y="-13006"/>
            <a:ext cx="3688690" cy="630357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35F0C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03D94B5-6ECD-69AE-2F19-CE4AB4A7FC75}"/>
              </a:ext>
            </a:extLst>
          </p:cNvPr>
          <p:cNvSpPr txBox="1">
            <a:spLocks/>
          </p:cNvSpPr>
          <p:nvPr/>
        </p:nvSpPr>
        <p:spPr>
          <a:xfrm>
            <a:off x="1891468" y="145897"/>
            <a:ext cx="6948712" cy="3973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Planned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work</a:t>
            </a:r>
            <a:endParaRPr kumimoji="0" lang="pl-PL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CFDBA732-B7D4-3408-568C-9724F9C12BB3}"/>
              </a:ext>
            </a:extLst>
          </p:cNvPr>
          <p:cNvSpPr/>
          <p:nvPr/>
        </p:nvSpPr>
        <p:spPr>
          <a:xfrm>
            <a:off x="-12909" y="-11545"/>
            <a:ext cx="9346035" cy="62889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1440" tIns="45720" rIns="91440" bIns="45720" anchor="t"/>
          <a:lstStyle/>
          <a:p>
            <a:pPr algn="ctr"/>
            <a:r>
              <a:rPr lang="pl-PL" sz="2000" b="1" baseline="0">
                <a:solidFill>
                  <a:srgbClr val="FFFFFF"/>
                </a:solidFill>
                <a:latin typeface="Calibri"/>
              </a:rPr>
              <a:t>4. Suggestions for the follow up activities</a:t>
            </a:r>
            <a:r>
              <a:rPr lang="pl-PL" sz="2000">
                <a:latin typeface="Calibri"/>
                <a:ea typeface="Calibri"/>
                <a:cs typeface="Calibri"/>
              </a:rPr>
              <a:t>​</a:t>
            </a:r>
            <a:endParaRPr lang="en-GB" sz="1800"/>
          </a:p>
        </p:txBody>
      </p:sp>
      <p:pic>
        <p:nvPicPr>
          <p:cNvPr id="15" name="Grafika 11">
            <a:extLst>
              <a:ext uri="{FF2B5EF4-FFF2-40B4-BE49-F238E27FC236}">
                <a16:creationId xmlns:a16="http://schemas.microsoft.com/office/drawing/2014/main" id="{69CC7E41-E489-BBC5-3216-AA3AA272E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7253" y="-18240"/>
            <a:ext cx="1629995" cy="517828"/>
          </a:xfrm>
          <a:prstGeom prst="rect">
            <a:avLst/>
          </a:prstGeom>
        </p:spPr>
      </p:pic>
      <p:sp>
        <p:nvSpPr>
          <p:cNvPr id="2" name="Nawias klamrowy zamykający 1">
            <a:extLst>
              <a:ext uri="{FF2B5EF4-FFF2-40B4-BE49-F238E27FC236}">
                <a16:creationId xmlns:a16="http://schemas.microsoft.com/office/drawing/2014/main" id="{B73D48B3-B8CB-5BFE-8BAF-8D87579CF7B6}"/>
              </a:ext>
            </a:extLst>
          </p:cNvPr>
          <p:cNvSpPr/>
          <p:nvPr/>
        </p:nvSpPr>
        <p:spPr>
          <a:xfrm>
            <a:off x="7542274" y="964842"/>
            <a:ext cx="584745" cy="1425002"/>
          </a:xfrm>
          <a:prstGeom prst="rightBr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3829924-236A-6D85-B173-8EE77941E490}"/>
              </a:ext>
            </a:extLst>
          </p:cNvPr>
          <p:cNvSpPr txBox="1"/>
          <p:nvPr/>
        </p:nvSpPr>
        <p:spPr>
          <a:xfrm>
            <a:off x="8424734" y="1407310"/>
            <a:ext cx="16348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b="1" err="1"/>
              <a:t>Task</a:t>
            </a:r>
            <a:r>
              <a:rPr lang="pl-PL" sz="2800" b="1" dirty="0"/>
              <a:t> 1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9DEB6AC-23C9-1591-5DF1-A195B4976E5D}"/>
              </a:ext>
            </a:extLst>
          </p:cNvPr>
          <p:cNvSpPr txBox="1"/>
          <p:nvPr/>
        </p:nvSpPr>
        <p:spPr>
          <a:xfrm>
            <a:off x="10807325" y="4337253"/>
            <a:ext cx="16348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b="1" dirty="0" err="1"/>
              <a:t>Task</a:t>
            </a:r>
            <a:r>
              <a:rPr lang="pl-PL" sz="2800" b="1" dirty="0"/>
              <a:t> 2</a:t>
            </a:r>
          </a:p>
        </p:txBody>
      </p:sp>
      <p:sp>
        <p:nvSpPr>
          <p:cNvPr id="10" name="Nawias klamrowy zamykający 9">
            <a:extLst>
              <a:ext uri="{FF2B5EF4-FFF2-40B4-BE49-F238E27FC236}">
                <a16:creationId xmlns:a16="http://schemas.microsoft.com/office/drawing/2014/main" id="{12D5FC36-BFC5-42DF-7D26-1FBDEA20FD40}"/>
              </a:ext>
            </a:extLst>
          </p:cNvPr>
          <p:cNvSpPr/>
          <p:nvPr/>
        </p:nvSpPr>
        <p:spPr>
          <a:xfrm>
            <a:off x="10053654" y="3025462"/>
            <a:ext cx="584745" cy="2500192"/>
          </a:xfrm>
          <a:prstGeom prst="rightBr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1984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F56503-5850-B241-9827-923016B794D8}"/>
              </a:ext>
            </a:extLst>
          </p:cNvPr>
          <p:cNvSpPr txBox="1">
            <a:spLocks/>
          </p:cNvSpPr>
          <p:nvPr/>
        </p:nvSpPr>
        <p:spPr>
          <a:xfrm>
            <a:off x="1812240" y="89853"/>
            <a:ext cx="6549887" cy="529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600" b="1" spc="-1">
                <a:solidFill>
                  <a:prstClr val="white"/>
                </a:solidFill>
                <a:latin typeface="Calibri"/>
              </a:rPr>
              <a:t>4. </a:t>
            </a:r>
            <a:r>
              <a:rPr lang="en-US" sz="1600" b="1" spc="-1">
                <a:solidFill>
                  <a:prstClr val="white"/>
                </a:solidFill>
                <a:latin typeface="Calibri"/>
              </a:rPr>
              <a:t>Suggestions for the follow up activities</a:t>
            </a:r>
            <a:endParaRPr lang="pl-PL" sz="1600" b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340DC9F-2518-F182-A094-3387CB0C799B}"/>
              </a:ext>
            </a:extLst>
          </p:cNvPr>
          <p:cNvSpPr txBox="1"/>
          <p:nvPr/>
        </p:nvSpPr>
        <p:spPr>
          <a:xfrm>
            <a:off x="827184" y="979437"/>
            <a:ext cx="8519998" cy="46166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  <a:defRPr/>
            </a:pPr>
            <a:endParaRPr lang="pl-PL" b="1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>
                <a:latin typeface="Aptos"/>
                <a:ea typeface="+mn-lt"/>
                <a:cs typeface="Arial"/>
              </a:rPr>
              <a:t>PWS data for high resolution simulation of e.g. mountain areas, lowlands, valley</a:t>
            </a:r>
            <a:r>
              <a:rPr lang="pl-PL" dirty="0">
                <a:latin typeface="Aptos"/>
                <a:ea typeface="+mn-lt"/>
                <a:cs typeface="Arial"/>
              </a:rPr>
              <a:t>s.</a:t>
            </a:r>
            <a:endParaRPr lang="pl-PL" b="1" dirty="0">
              <a:latin typeface="Aptos"/>
              <a:ea typeface="+mn-lt"/>
              <a:cs typeface="+mn-lt"/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pl-PL" dirty="0">
              <a:latin typeface="Aptos"/>
              <a:cs typeface="Arial"/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pl-PL" dirty="0">
              <a:latin typeface="Aptos"/>
              <a:cs typeface="Arial"/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l-PL" dirty="0" err="1">
                <a:latin typeface="Aptos"/>
                <a:cs typeface="Arial"/>
              </a:rPr>
              <a:t>Further</a:t>
            </a:r>
            <a:r>
              <a:rPr lang="pl-PL" dirty="0">
                <a:latin typeface="Aptos"/>
                <a:cs typeface="Arial"/>
              </a:rPr>
              <a:t> </a:t>
            </a:r>
            <a:r>
              <a:rPr lang="pl-PL" dirty="0" err="1">
                <a:latin typeface="Aptos"/>
                <a:cs typeface="Arial"/>
              </a:rPr>
              <a:t>analysis</a:t>
            </a:r>
            <a:r>
              <a:rPr lang="pl-PL" dirty="0">
                <a:latin typeface="Aptos"/>
                <a:cs typeface="Arial"/>
              </a:rPr>
              <a:t> of </a:t>
            </a:r>
            <a:r>
              <a:rPr lang="pl-PL" dirty="0" err="1">
                <a:latin typeface="Aptos"/>
                <a:cs typeface="Arial"/>
              </a:rPr>
              <a:t>Rain</a:t>
            </a:r>
            <a:r>
              <a:rPr lang="pl-PL" dirty="0">
                <a:latin typeface="Aptos"/>
                <a:cs typeface="Arial"/>
              </a:rPr>
              <a:t> GRS + with Board of the </a:t>
            </a:r>
            <a:r>
              <a:rPr lang="pl-PL" dirty="0" err="1">
                <a:latin typeface="Aptos"/>
                <a:cs typeface="Arial"/>
              </a:rPr>
              <a:t>State</a:t>
            </a:r>
            <a:r>
              <a:rPr lang="pl-PL" dirty="0">
                <a:latin typeface="Aptos"/>
                <a:cs typeface="Arial"/>
              </a:rPr>
              <a:t> </a:t>
            </a:r>
            <a:r>
              <a:rPr lang="pl-PL" dirty="0" err="1">
                <a:latin typeface="Aptos"/>
                <a:cs typeface="Arial"/>
              </a:rPr>
              <a:t>Forests</a:t>
            </a:r>
            <a:r>
              <a:rPr lang="pl-PL" dirty="0">
                <a:latin typeface="Aptos"/>
                <a:cs typeface="Arial"/>
              </a:rPr>
              <a:t> data component: </a:t>
            </a:r>
            <a:r>
              <a:rPr lang="pl-PL" dirty="0" err="1">
                <a:latin typeface="Aptos"/>
                <a:cs typeface="Arial"/>
              </a:rPr>
              <a:t>selected</a:t>
            </a:r>
            <a:r>
              <a:rPr lang="pl-PL" dirty="0">
                <a:latin typeface="Aptos"/>
                <a:cs typeface="Arial"/>
              </a:rPr>
              <a:t> period, </a:t>
            </a:r>
            <a:r>
              <a:rPr lang="pl-PL" dirty="0" err="1">
                <a:latin typeface="Aptos"/>
                <a:cs typeface="Arial"/>
              </a:rPr>
              <a:t>selected</a:t>
            </a:r>
            <a:r>
              <a:rPr lang="pl-PL" dirty="0">
                <a:latin typeface="Aptos"/>
                <a:cs typeface="Arial"/>
              </a:rPr>
              <a:t> </a:t>
            </a:r>
            <a:r>
              <a:rPr lang="pl-PL" dirty="0" err="1">
                <a:latin typeface="Aptos"/>
                <a:cs typeface="Arial"/>
              </a:rPr>
              <a:t>areas</a:t>
            </a:r>
            <a:endParaRPr lang="pl-PL" dirty="0">
              <a:latin typeface="Aptos"/>
              <a:cs typeface="Arial"/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l-PL" dirty="0">
                <a:ea typeface="+mn-lt"/>
                <a:cs typeface="Arial"/>
              </a:rPr>
              <a:t>To </a:t>
            </a:r>
            <a:r>
              <a:rPr lang="pl-PL" dirty="0" err="1">
                <a:ea typeface="+mn-lt"/>
                <a:cs typeface="Arial"/>
              </a:rPr>
              <a:t>integrate</a:t>
            </a:r>
            <a:r>
              <a:rPr lang="pl-PL" dirty="0">
                <a:ea typeface="+mn-lt"/>
                <a:cs typeface="Arial"/>
              </a:rPr>
              <a:t> the </a:t>
            </a:r>
            <a:r>
              <a:rPr lang="pl-PL" dirty="0" err="1">
                <a:ea typeface="+mn-lt"/>
                <a:cs typeface="Arial"/>
              </a:rPr>
              <a:t>enhanced</a:t>
            </a:r>
            <a:r>
              <a:rPr lang="pl-PL" dirty="0">
                <a:ea typeface="+mn-lt"/>
                <a:cs typeface="Arial"/>
              </a:rPr>
              <a:t> </a:t>
            </a:r>
            <a:r>
              <a:rPr lang="pl-PL" dirty="0" err="1">
                <a:ea typeface="+mn-lt"/>
                <a:cs typeface="Arial"/>
              </a:rPr>
              <a:t>RainGRS</a:t>
            </a:r>
            <a:r>
              <a:rPr lang="pl-PL" dirty="0">
                <a:ea typeface="+mn-lt"/>
                <a:cs typeface="Arial"/>
              </a:rPr>
              <a:t>+ </a:t>
            </a:r>
            <a:r>
              <a:rPr lang="pl-PL" dirty="0" err="1">
                <a:ea typeface="+mn-lt"/>
                <a:cs typeface="Arial"/>
              </a:rPr>
              <a:t>dataset</a:t>
            </a:r>
            <a:r>
              <a:rPr lang="pl-PL" dirty="0">
                <a:ea typeface="+mn-lt"/>
                <a:cs typeface="Arial"/>
              </a:rPr>
              <a:t>, </a:t>
            </a:r>
            <a:r>
              <a:rPr lang="pl-PL" dirty="0" err="1">
                <a:ea typeface="+mn-lt"/>
                <a:cs typeface="Arial"/>
              </a:rPr>
              <a:t>including</a:t>
            </a:r>
            <a:r>
              <a:rPr lang="pl-PL" dirty="0">
                <a:ea typeface="+mn-lt"/>
                <a:cs typeface="Arial"/>
              </a:rPr>
              <a:t> PWS data, </a:t>
            </a:r>
            <a:r>
              <a:rPr lang="pl-PL" dirty="0" err="1">
                <a:ea typeface="+mn-lt"/>
                <a:cs typeface="Arial"/>
              </a:rPr>
              <a:t>into</a:t>
            </a:r>
            <a:r>
              <a:rPr lang="pl-PL" dirty="0">
                <a:ea typeface="+mn-lt"/>
                <a:cs typeface="Arial"/>
              </a:rPr>
              <a:t> the RUC </a:t>
            </a:r>
            <a:r>
              <a:rPr lang="pl-PL" dirty="0" err="1">
                <a:ea typeface="+mn-lt"/>
                <a:cs typeface="Arial"/>
              </a:rPr>
              <a:t>models</a:t>
            </a:r>
            <a:r>
              <a:rPr lang="pl-PL" dirty="0">
                <a:ea typeface="+mn-lt"/>
                <a:cs typeface="Arial"/>
              </a:rPr>
              <a:t> to </a:t>
            </a:r>
            <a:r>
              <a:rPr lang="pl-PL" dirty="0" err="1">
                <a:ea typeface="+mn-lt"/>
                <a:cs typeface="Arial"/>
              </a:rPr>
              <a:t>improve</a:t>
            </a:r>
            <a:r>
              <a:rPr lang="pl-PL" dirty="0">
                <a:ea typeface="+mn-lt"/>
                <a:cs typeface="Arial"/>
              </a:rPr>
              <a:t> the </a:t>
            </a:r>
            <a:r>
              <a:rPr lang="pl-PL" dirty="0" err="1">
                <a:ea typeface="+mn-lt"/>
                <a:cs typeface="Arial"/>
              </a:rPr>
              <a:t>accuracy</a:t>
            </a:r>
            <a:r>
              <a:rPr lang="pl-PL" dirty="0">
                <a:ea typeface="+mn-lt"/>
                <a:cs typeface="Arial"/>
              </a:rPr>
              <a:t> of </a:t>
            </a:r>
            <a:r>
              <a:rPr lang="pl-PL" dirty="0" err="1">
                <a:ea typeface="+mn-lt"/>
                <a:cs typeface="Arial"/>
              </a:rPr>
              <a:t>very</a:t>
            </a:r>
            <a:r>
              <a:rPr lang="pl-PL" dirty="0">
                <a:ea typeface="+mn-lt"/>
                <a:cs typeface="Arial"/>
              </a:rPr>
              <a:t> </a:t>
            </a:r>
            <a:r>
              <a:rPr lang="pl-PL" dirty="0" err="1">
                <a:ea typeface="+mn-lt"/>
                <a:cs typeface="Arial"/>
              </a:rPr>
              <a:t>short-range</a:t>
            </a:r>
            <a:r>
              <a:rPr lang="pl-PL" dirty="0">
                <a:ea typeface="+mn-lt"/>
                <a:cs typeface="Arial"/>
              </a:rPr>
              <a:t> </a:t>
            </a:r>
            <a:r>
              <a:rPr lang="pl-PL" dirty="0" err="1">
                <a:ea typeface="+mn-lt"/>
                <a:cs typeface="Arial"/>
              </a:rPr>
              <a:t>precipitation</a:t>
            </a:r>
            <a:r>
              <a:rPr lang="pl-PL" dirty="0">
                <a:ea typeface="+mn-lt"/>
                <a:cs typeface="Arial"/>
              </a:rPr>
              <a:t> </a:t>
            </a:r>
            <a:r>
              <a:rPr lang="pl-PL" dirty="0" err="1">
                <a:ea typeface="+mn-lt"/>
                <a:cs typeface="Arial"/>
              </a:rPr>
              <a:t>forecasts</a:t>
            </a:r>
            <a:r>
              <a:rPr lang="pl-PL" dirty="0">
                <a:ea typeface="+mn-lt"/>
                <a:cs typeface="Arial"/>
              </a:rPr>
              <a:t>. </a:t>
            </a:r>
            <a:endParaRPr lang="pl-PL" dirty="0">
              <a:latin typeface="Aptos"/>
              <a:cs typeface="Arial"/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l-PL" dirty="0">
                <a:ea typeface="+mn-lt"/>
                <a:cs typeface="Arial"/>
              </a:rPr>
              <a:t>To </a:t>
            </a:r>
            <a:r>
              <a:rPr lang="pl-PL" dirty="0" err="1">
                <a:ea typeface="+mn-lt"/>
                <a:cs typeface="Arial"/>
              </a:rPr>
              <a:t>enhance</a:t>
            </a:r>
            <a:r>
              <a:rPr lang="pl-PL" dirty="0">
                <a:ea typeface="+mn-lt"/>
                <a:cs typeface="Arial"/>
              </a:rPr>
              <a:t> the </a:t>
            </a:r>
            <a:r>
              <a:rPr lang="pl-PL" dirty="0" err="1">
                <a:ea typeface="+mn-lt"/>
                <a:cs typeface="Arial"/>
              </a:rPr>
              <a:t>RainGRS</a:t>
            </a:r>
            <a:r>
              <a:rPr lang="pl-PL" dirty="0">
                <a:ea typeface="+mn-lt"/>
                <a:cs typeface="Arial"/>
              </a:rPr>
              <a:t>+ system by </a:t>
            </a:r>
            <a:r>
              <a:rPr lang="pl-PL" dirty="0" err="1">
                <a:ea typeface="+mn-lt"/>
                <a:cs typeface="Arial"/>
              </a:rPr>
              <a:t>integrating</a:t>
            </a:r>
            <a:r>
              <a:rPr lang="pl-PL" dirty="0">
                <a:ea typeface="+mn-lt"/>
                <a:cs typeface="Arial"/>
              </a:rPr>
              <a:t> </a:t>
            </a:r>
            <a:r>
              <a:rPr lang="pl-PL" dirty="0" err="1">
                <a:ea typeface="+mn-lt"/>
                <a:cs typeface="Arial"/>
              </a:rPr>
              <a:t>additional</a:t>
            </a:r>
            <a:r>
              <a:rPr lang="pl-PL" dirty="0">
                <a:ea typeface="+mn-lt"/>
                <a:cs typeface="Arial"/>
              </a:rPr>
              <a:t> data </a:t>
            </a:r>
            <a:r>
              <a:rPr lang="pl-PL" dirty="0" err="1">
                <a:ea typeface="+mn-lt"/>
                <a:cs typeface="Arial"/>
              </a:rPr>
              <a:t>sources</a:t>
            </a:r>
            <a:r>
              <a:rPr lang="pl-PL" dirty="0">
                <a:ea typeface="+mn-lt"/>
                <a:cs typeface="Arial"/>
              </a:rPr>
              <a:t>, </a:t>
            </a:r>
            <a:r>
              <a:rPr lang="pl-PL" dirty="0" err="1">
                <a:ea typeface="+mn-lt"/>
                <a:cs typeface="Arial"/>
              </a:rPr>
              <a:t>including</a:t>
            </a:r>
            <a:r>
              <a:rPr lang="pl-PL" dirty="0">
                <a:ea typeface="+mn-lt"/>
                <a:cs typeface="Arial"/>
              </a:rPr>
              <a:t> OPERA radar </a:t>
            </a:r>
            <a:r>
              <a:rPr lang="pl-PL" dirty="0" err="1">
                <a:ea typeface="+mn-lt"/>
                <a:cs typeface="Arial"/>
              </a:rPr>
              <a:t>composites</a:t>
            </a:r>
            <a:r>
              <a:rPr lang="pl-PL" dirty="0">
                <a:ea typeface="+mn-lt"/>
                <a:cs typeface="Arial"/>
              </a:rPr>
              <a:t> and PWS data.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pl-PL" dirty="0">
                <a:cs typeface="Arial"/>
              </a:rPr>
              <a:t>To </a:t>
            </a:r>
            <a:r>
              <a:rPr lang="pl-PL" dirty="0" err="1">
                <a:cs typeface="Arial"/>
              </a:rPr>
              <a:t>assess</a:t>
            </a:r>
            <a:r>
              <a:rPr lang="pl-PL" dirty="0">
                <a:cs typeface="Arial"/>
              </a:rPr>
              <a:t> and </a:t>
            </a:r>
            <a:r>
              <a:rPr lang="pl-PL" dirty="0" err="1">
                <a:cs typeface="Arial"/>
              </a:rPr>
              <a:t>improve</a:t>
            </a:r>
            <a:r>
              <a:rPr lang="pl-PL" dirty="0">
                <a:cs typeface="Arial"/>
              </a:rPr>
              <a:t> </a:t>
            </a:r>
            <a:r>
              <a:rPr lang="pl-PL" dirty="0" err="1">
                <a:cs typeface="Arial"/>
              </a:rPr>
              <a:t>urban</a:t>
            </a:r>
            <a:r>
              <a:rPr lang="pl-PL" dirty="0">
                <a:cs typeface="Arial"/>
              </a:rPr>
              <a:t> </a:t>
            </a:r>
            <a:r>
              <a:rPr lang="pl-PL" dirty="0" err="1">
                <a:cs typeface="Arial"/>
              </a:rPr>
              <a:t>area</a:t>
            </a:r>
            <a:r>
              <a:rPr lang="pl-PL" dirty="0">
                <a:cs typeface="Arial"/>
              </a:rPr>
              <a:t> </a:t>
            </a:r>
            <a:r>
              <a:rPr lang="pl-PL" dirty="0" err="1">
                <a:cs typeface="Arial"/>
              </a:rPr>
              <a:t>representation</a:t>
            </a:r>
            <a:r>
              <a:rPr lang="pl-PL" dirty="0">
                <a:cs typeface="Arial"/>
              </a:rPr>
              <a:t> in NWP </a:t>
            </a:r>
            <a:r>
              <a:rPr lang="pl-PL" dirty="0" err="1">
                <a:cs typeface="Arial"/>
              </a:rPr>
              <a:t>models</a:t>
            </a:r>
            <a:r>
              <a:rPr lang="pl-PL" dirty="0">
                <a:cs typeface="Arial"/>
              </a:rPr>
              <a:t> </a:t>
            </a:r>
            <a:r>
              <a:rPr lang="pl-PL" dirty="0" err="1">
                <a:cs typeface="Arial"/>
              </a:rPr>
              <a:t>using</a:t>
            </a:r>
            <a:r>
              <a:rPr lang="pl-PL" dirty="0">
                <a:cs typeface="Arial"/>
              </a:rPr>
              <a:t> PWS and </a:t>
            </a:r>
            <a:r>
              <a:rPr lang="pl-PL" dirty="0" err="1">
                <a:cs typeface="Arial"/>
              </a:rPr>
              <a:t>other</a:t>
            </a:r>
            <a:r>
              <a:rPr lang="pl-PL" dirty="0">
                <a:cs typeface="Arial"/>
              </a:rPr>
              <a:t> </a:t>
            </a:r>
            <a:r>
              <a:rPr lang="pl-PL" dirty="0" err="1">
                <a:cs typeface="Arial"/>
              </a:rPr>
              <a:t>observational</a:t>
            </a:r>
            <a:r>
              <a:rPr lang="pl-PL" dirty="0">
                <a:cs typeface="Arial"/>
              </a:rPr>
              <a:t> data, </a:t>
            </a:r>
            <a:r>
              <a:rPr lang="pl-PL" dirty="0" err="1">
                <a:cs typeface="Arial"/>
              </a:rPr>
              <a:t>particularly</a:t>
            </a:r>
            <a:r>
              <a:rPr lang="pl-PL" dirty="0">
                <a:cs typeface="Arial"/>
              </a:rPr>
              <a:t> in high-resolution </a:t>
            </a:r>
            <a:r>
              <a:rPr lang="pl-PL" dirty="0" err="1">
                <a:cs typeface="Arial"/>
              </a:rPr>
              <a:t>urban</a:t>
            </a:r>
            <a:r>
              <a:rPr lang="pl-PL" dirty="0">
                <a:cs typeface="Arial"/>
              </a:rPr>
              <a:t> </a:t>
            </a:r>
            <a:r>
              <a:rPr lang="pl-PL" dirty="0" err="1">
                <a:cs typeface="Arial"/>
              </a:rPr>
              <a:t>simulations</a:t>
            </a:r>
            <a:r>
              <a:rPr lang="pl-PL" dirty="0">
                <a:cs typeface="Arial"/>
              </a:rPr>
              <a:t>.</a:t>
            </a:r>
            <a:endParaRPr lang="pl-PL" dirty="0"/>
          </a:p>
          <a:p>
            <a:pPr marL="285750" indent="-285750" algn="just">
              <a:spcAft>
                <a:spcPts val="1200"/>
              </a:spcAft>
              <a:buFont typeface="Calibri"/>
              <a:buChar char="-"/>
            </a:pPr>
            <a:endParaRPr lang="en-US" dirty="0">
              <a:latin typeface="Arial"/>
              <a:cs typeface="Times New Roman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31C32E3-1AB2-B774-5FC3-3456F9B55E28}"/>
              </a:ext>
            </a:extLst>
          </p:cNvPr>
          <p:cNvSpPr/>
          <p:nvPr/>
        </p:nvSpPr>
        <p:spPr>
          <a:xfrm>
            <a:off x="8508564" y="-13006"/>
            <a:ext cx="3688690" cy="630357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35F0C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03D94B5-6ECD-69AE-2F19-CE4AB4A7FC75}"/>
              </a:ext>
            </a:extLst>
          </p:cNvPr>
          <p:cNvSpPr txBox="1">
            <a:spLocks/>
          </p:cNvSpPr>
          <p:nvPr/>
        </p:nvSpPr>
        <p:spPr>
          <a:xfrm>
            <a:off x="1891468" y="145897"/>
            <a:ext cx="6948712" cy="3973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Planned</a:t>
            </a: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</a:t>
            </a:r>
            <a:r>
              <a:rPr kumimoji="0" lang="pl-PL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work</a:t>
            </a:r>
            <a:endParaRPr kumimoji="0" lang="pl-PL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CFDBA732-B7D4-3408-568C-9724F9C12BB3}"/>
              </a:ext>
            </a:extLst>
          </p:cNvPr>
          <p:cNvSpPr/>
          <p:nvPr/>
        </p:nvSpPr>
        <p:spPr>
          <a:xfrm>
            <a:off x="-12909" y="-11545"/>
            <a:ext cx="9346035" cy="628895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1440" tIns="45720" rIns="91440" bIns="45720" anchor="t"/>
          <a:lstStyle/>
          <a:p>
            <a:pPr algn="ctr"/>
            <a:r>
              <a:rPr lang="pl-PL" sz="2000" b="1" baseline="0">
                <a:solidFill>
                  <a:srgbClr val="FFFFFF"/>
                </a:solidFill>
                <a:latin typeface="Calibri"/>
              </a:rPr>
              <a:t>4. Suggestions for the follow up activities</a:t>
            </a:r>
            <a:r>
              <a:rPr lang="pl-PL" sz="2000">
                <a:latin typeface="Calibri"/>
                <a:ea typeface="Calibri"/>
                <a:cs typeface="Calibri"/>
              </a:rPr>
              <a:t>​</a:t>
            </a:r>
            <a:endParaRPr lang="en-GB" sz="1800"/>
          </a:p>
        </p:txBody>
      </p:sp>
      <p:pic>
        <p:nvPicPr>
          <p:cNvPr id="15" name="Grafika 11">
            <a:extLst>
              <a:ext uri="{FF2B5EF4-FFF2-40B4-BE49-F238E27FC236}">
                <a16:creationId xmlns:a16="http://schemas.microsoft.com/office/drawing/2014/main" id="{69CC7E41-E489-BBC5-3216-AA3AA272E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7253" y="-18240"/>
            <a:ext cx="1629995" cy="517828"/>
          </a:xfrm>
          <a:prstGeom prst="rect">
            <a:avLst/>
          </a:prstGeom>
        </p:spPr>
      </p:pic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2C9FC01E-2A55-1993-7FF0-05650DA6D7D0}"/>
              </a:ext>
            </a:extLst>
          </p:cNvPr>
          <p:cNvCxnSpPr/>
          <p:nvPr/>
        </p:nvCxnSpPr>
        <p:spPr>
          <a:xfrm>
            <a:off x="9326129" y="1429039"/>
            <a:ext cx="1145309" cy="2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D1A7FC2-B51F-C483-8EF4-47212799A65A}"/>
              </a:ext>
            </a:extLst>
          </p:cNvPr>
          <p:cNvSpPr txBox="1"/>
          <p:nvPr/>
        </p:nvSpPr>
        <p:spPr>
          <a:xfrm>
            <a:off x="10958945" y="111067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b="1" dirty="0" err="1"/>
              <a:t>Task</a:t>
            </a:r>
            <a:r>
              <a:rPr lang="pl-PL" sz="2800" b="1" dirty="0"/>
              <a:t> 3</a:t>
            </a:r>
            <a:endParaRPr lang="pl-PL" sz="2800" dirty="0"/>
          </a:p>
        </p:txBody>
      </p:sp>
      <p:sp>
        <p:nvSpPr>
          <p:cNvPr id="8" name="Nawias klamrowy zamykający 7">
            <a:extLst>
              <a:ext uri="{FF2B5EF4-FFF2-40B4-BE49-F238E27FC236}">
                <a16:creationId xmlns:a16="http://schemas.microsoft.com/office/drawing/2014/main" id="{F33FE9BA-0FE9-AFF7-1757-26A092E96737}"/>
              </a:ext>
            </a:extLst>
          </p:cNvPr>
          <p:cNvSpPr/>
          <p:nvPr/>
        </p:nvSpPr>
        <p:spPr>
          <a:xfrm>
            <a:off x="10047639" y="1932709"/>
            <a:ext cx="744267" cy="3454400"/>
          </a:xfrm>
          <a:prstGeom prst="rightBr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DDC7E68-F267-930E-BF51-B470DC3BA4AA}"/>
              </a:ext>
            </a:extLst>
          </p:cNvPr>
          <p:cNvSpPr txBox="1"/>
          <p:nvPr/>
        </p:nvSpPr>
        <p:spPr>
          <a:xfrm>
            <a:off x="11028218" y="339667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b="1" dirty="0" err="1"/>
              <a:t>Task</a:t>
            </a:r>
            <a:r>
              <a:rPr lang="pl-PL" sz="2800" b="1" dirty="0"/>
              <a:t> 4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738452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CEB167A-8AAB-7A43-A763-576847E30F30}"/>
              </a:ext>
            </a:extLst>
          </p:cNvPr>
          <p:cNvSpPr/>
          <p:nvPr/>
        </p:nvSpPr>
        <p:spPr>
          <a:xfrm>
            <a:off x="8451748" y="2"/>
            <a:ext cx="3728706" cy="6857998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highlight>
                <a:srgbClr val="35F0CC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9041C1-2D2D-5F48-8EC5-9F7BB815E4EE}"/>
              </a:ext>
            </a:extLst>
          </p:cNvPr>
          <p:cNvSpPr/>
          <p:nvPr/>
        </p:nvSpPr>
        <p:spPr>
          <a:xfrm>
            <a:off x="11546" y="1"/>
            <a:ext cx="8441826" cy="6857999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err="1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pl-PL" sz="2800" b="1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err="1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br>
              <a:rPr lang="pl-PL" sz="2800" b="1">
                <a:solidFill>
                  <a:srgbClr val="122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280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493" y="4454980"/>
            <a:ext cx="6887424" cy="2007704"/>
          </a:xfrm>
        </p:spPr>
        <p:txBody>
          <a:bodyPr anchor="ctr">
            <a:noAutofit/>
          </a:bodyPr>
          <a:lstStyle/>
          <a:p>
            <a:pPr algn="l"/>
            <a:b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CIMA</a:t>
            </a:r>
            <a: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600" b="1">
                <a:latin typeface="Calibri" panose="020F0502020204030204" pitchFamily="34" charset="0"/>
                <a:cs typeface="Calibri" panose="020F0502020204030204" pitchFamily="34" charset="0"/>
              </a:rPr>
              <a:t>Centro Internazionale in Monitoraggio Ambientale</a:t>
            </a:r>
            <a: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sz="1600" b="1" err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  <a:t> Foundation</a:t>
            </a:r>
            <a:b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CNMCA</a:t>
            </a: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600" b="1">
                <a:latin typeface="Calibri" panose="020F0502020204030204" pitchFamily="34" charset="0"/>
                <a:cs typeface="Calibri" panose="020F0502020204030204" pitchFamily="34" charset="0"/>
              </a:rPr>
              <a:t>Centro Nazionale di Meteorologia e Climatologia Aeronautica</a:t>
            </a:r>
            <a: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sz="16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Italian Air Force Weather Service</a:t>
            </a:r>
            <a:b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b="1">
                <a:solidFill>
                  <a:srgbClr val="FF0000"/>
                </a:solidFill>
                <a:effectLst/>
                <a:latin typeface="+mn-lt"/>
              </a:rPr>
              <a:t>IMG</a:t>
            </a:r>
            <a:r>
              <a:rPr lang="pl-PL" sz="1600" b="1">
                <a:solidFill>
                  <a:srgbClr val="FF0000"/>
                </a:solidFill>
                <a:latin typeface="+mn-lt"/>
              </a:rPr>
              <a:t>W-PIB</a:t>
            </a:r>
            <a:r>
              <a:rPr lang="pl-PL" sz="1600" b="1">
                <a:latin typeface="+mn-lt"/>
              </a:rPr>
              <a:t> (</a:t>
            </a:r>
            <a:r>
              <a:rPr lang="pl-PL" sz="1600" b="1">
                <a:effectLst/>
                <a:latin typeface="+mn-lt"/>
              </a:rPr>
              <a:t>Instytut Meteorologii i Gospodarki Wodnej – Państwowy Instytut Badawczy) – </a:t>
            </a:r>
            <a:r>
              <a:rPr lang="pl-PL" sz="1600" b="1" err="1">
                <a:effectLst/>
                <a:latin typeface="+mn-lt"/>
              </a:rPr>
              <a:t>Polish</a:t>
            </a:r>
            <a:r>
              <a:rPr lang="pl-PL" sz="1600" b="1">
                <a:effectLst/>
                <a:latin typeface="+mn-lt"/>
              </a:rPr>
              <a:t> </a:t>
            </a:r>
            <a:r>
              <a:rPr lang="pl-PL" sz="1600" b="1" err="1">
                <a:effectLst/>
                <a:latin typeface="+mn-lt"/>
              </a:rPr>
              <a:t>Weather</a:t>
            </a:r>
            <a:r>
              <a:rPr lang="pl-PL" sz="1600" b="1">
                <a:effectLst/>
                <a:latin typeface="+mn-lt"/>
              </a:rPr>
              <a:t> Services</a:t>
            </a:r>
            <a:b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1600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8716AC2A-D9EE-A743-97DF-86424C3BA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3150" y="5399044"/>
            <a:ext cx="1964083" cy="784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318" y="1021932"/>
            <a:ext cx="692120" cy="915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266" y="794475"/>
            <a:ext cx="982042" cy="1252105"/>
          </a:xfrm>
          <a:prstGeom prst="rect">
            <a:avLst/>
          </a:prstGeom>
        </p:spPr>
      </p:pic>
      <p:pic>
        <p:nvPicPr>
          <p:cNvPr id="11" name="Obraz 8">
            <a:extLst>
              <a:ext uri="{FF2B5EF4-FFF2-40B4-BE49-F238E27FC236}">
                <a16:creationId xmlns:a16="http://schemas.microsoft.com/office/drawing/2014/main" id="{A4F0D8BB-C7AD-475F-BF8F-1CF5CF663B3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821290" y="302318"/>
            <a:ext cx="2649110" cy="637482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3179" y="3800799"/>
            <a:ext cx="1073012" cy="7757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6319" y="2703765"/>
            <a:ext cx="692120" cy="83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03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 3"/>
          <p:cNvSpPr/>
          <p:nvPr/>
        </p:nvSpPr>
        <p:spPr>
          <a:xfrm>
            <a:off x="1273629" y="915480"/>
            <a:ext cx="9054891" cy="46166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1.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 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PWS databases survey and exploitation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1.1</a:t>
            </a:r>
            <a:r>
              <a:rPr lang="en-US" sz="1800" b="0" strike="noStrike" spc="-1" dirty="0">
                <a:solidFill>
                  <a:srgbClr val="2A6099"/>
                </a:solidFill>
                <a:latin typeface="Calibri"/>
                <a:ea typeface="Calibri"/>
              </a:rPr>
              <a:t> </a:t>
            </a: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Comprehensive survey of available data platforms at the European and Global level.</a:t>
            </a:r>
            <a:endParaRPr lang="en-US" sz="1800" b="0" strike="noStrike" spc="-1" dirty="0">
              <a:latin typeface="Arial"/>
            </a:endParaRPr>
          </a:p>
          <a:p>
            <a:pPr marL="457200"/>
            <a:r>
              <a:rPr lang="en-US" sz="1400" b="0" u="sng" strike="noStrike" spc="-1" dirty="0">
                <a:solidFill>
                  <a:srgbClr val="000000"/>
                </a:solidFill>
                <a:uFillTx/>
                <a:latin typeface="arial"/>
                <a:ea typeface="Calibri"/>
              </a:rPr>
              <a:t>Participants: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Marcin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Calibri"/>
              </a:rPr>
              <a:t>Grzelczyk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, Francesco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Calibri"/>
              </a:rPr>
              <a:t>Sudati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, Massimo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Calibri"/>
              </a:rPr>
              <a:t>Milelli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(March 2023 - June 2023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Calibri"/>
              </a:rPr>
              <a:t>)</a:t>
            </a:r>
            <a:endParaRPr lang="en-US" sz="1400" spc="-1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457200"/>
            <a:endParaRPr lang="en-US" sz="1400" b="0" strike="noStrike" spc="-1" dirty="0">
              <a:latin typeface="arial"/>
              <a:cs typeface="arial"/>
            </a:endParaRPr>
          </a:p>
          <a:p>
            <a:pPr marL="457200"/>
            <a:endParaRPr lang="en-US" sz="1400" spc="-1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457200"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1.2 Testing the process of collection of a real-time PWS data (from IMGW-PIB employees that are using their own stations) by starting new internal database server. </a:t>
            </a:r>
            <a:endParaRPr lang="en-US" sz="1800" b="0" strike="noStrike" spc="-1" dirty="0">
              <a:latin typeface="Arial"/>
            </a:endParaRPr>
          </a:p>
          <a:p>
            <a:r>
              <a:rPr lang="en-US" sz="1400" spc="-1" dirty="0">
                <a:solidFill>
                  <a:srgbClr val="000000"/>
                </a:solidFill>
                <a:latin typeface="Calibri"/>
                <a:ea typeface="Calibri"/>
              </a:rPr>
              <a:t>           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1400" b="0" u="sng" strike="noStrike" spc="-1" dirty="0">
                <a:solidFill>
                  <a:srgbClr val="000000"/>
                </a:solidFill>
                <a:uFillTx/>
                <a:latin typeface="arial"/>
                <a:ea typeface="Calibri"/>
              </a:rPr>
              <a:t>Participant: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Marcin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Calibri"/>
              </a:rPr>
              <a:t>Grzelczyk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(March 2023 – October 2023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Calibri"/>
              </a:rPr>
              <a:t>)</a:t>
            </a:r>
            <a:endParaRPr lang="en-US" sz="1400" b="0" strike="noStrike" spc="-1" dirty="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457200"/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1.3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Testing integrity and correctness of stored data,</a:t>
            </a:r>
            <a:r>
              <a:rPr lang="en-US" sz="1800" b="1" spc="-1" dirty="0">
                <a:solidFill>
                  <a:srgbClr val="2A6099"/>
                </a:solidFill>
                <a:latin typeface="Calibri"/>
                <a:ea typeface="Calibri"/>
              </a:rPr>
              <a:t> </a:t>
            </a:r>
            <a:endParaRPr lang="en-US" sz="1800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457200"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assess usefulness of external databases/projects (CENAGIS).</a:t>
            </a:r>
            <a:endParaRPr lang="en-US" sz="1800" b="0" strike="noStrike" spc="-1" dirty="0">
              <a:latin typeface="Arial"/>
            </a:endParaRPr>
          </a:p>
          <a:p>
            <a:pPr marL="457200"/>
            <a:r>
              <a:rPr lang="en-US" sz="1400" b="0" u="sng" strike="noStrike" spc="-1" dirty="0">
                <a:solidFill>
                  <a:srgbClr val="000000"/>
                </a:solidFill>
                <a:uFillTx/>
                <a:latin typeface="arial"/>
                <a:ea typeface="Calibri"/>
              </a:rPr>
              <a:t>Participant: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Marcin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Calibri"/>
              </a:rPr>
              <a:t>Grzelczyk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(November 2023 – February 2024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Calibri"/>
              </a:rPr>
              <a:t>)</a:t>
            </a:r>
            <a:endParaRPr lang="en-US" sz="1400" b="0" strike="noStrike" spc="-1" dirty="0">
              <a:latin typeface="Arial"/>
            </a:endParaRPr>
          </a:p>
          <a:p>
            <a:pPr marL="457200"/>
            <a:endParaRPr lang="en-US" sz="1500" b="0" strike="noStrike" spc="-1" dirty="0">
              <a:latin typeface="Arial"/>
            </a:endParaRPr>
          </a:p>
          <a:p>
            <a:pPr marL="457200"/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1.4</a:t>
            </a:r>
            <a:r>
              <a:rPr lang="en-US" sz="1800" b="0" strike="noStrike" spc="-1" dirty="0">
                <a:solidFill>
                  <a:srgbClr val="2A6099"/>
                </a:solidFill>
                <a:latin typeface="Calibri"/>
                <a:ea typeface="Calibri"/>
              </a:rPr>
              <a:t> </a:t>
            </a: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Analysis of the mobile PWS sensors: testing QC proprieties of a new mobile weather sensors from </a:t>
            </a:r>
            <a:r>
              <a:rPr lang="en-US" sz="1800" b="1" strike="noStrike" spc="-1" dirty="0" err="1">
                <a:solidFill>
                  <a:srgbClr val="2A6099"/>
                </a:solidFill>
                <a:latin typeface="Calibri"/>
                <a:ea typeface="Calibri"/>
              </a:rPr>
              <a:t>Meteotracker</a:t>
            </a: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.</a:t>
            </a:r>
            <a:r>
              <a:rPr lang="en-US" sz="1800" b="1" spc="-1" dirty="0">
                <a:solidFill>
                  <a:srgbClr val="2A6099"/>
                </a:solidFill>
                <a:latin typeface="Calibri"/>
                <a:ea typeface="Calibri"/>
              </a:rPr>
              <a:t> </a:t>
            </a:r>
            <a:endParaRPr lang="en-US" sz="1800" b="0" strike="noStrike" spc="-1" dirty="0">
              <a:latin typeface="Arial"/>
            </a:endParaRPr>
          </a:p>
          <a:p>
            <a:pPr marL="457200"/>
            <a:r>
              <a:rPr lang="en-US" sz="1400" b="0" u="sng" strike="noStrike" spc="-1" dirty="0">
                <a:solidFill>
                  <a:srgbClr val="000000"/>
                </a:solidFill>
                <a:uFillTx/>
                <a:latin typeface="arial"/>
                <a:ea typeface="Calibri"/>
              </a:rPr>
              <a:t>Participants: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Francesco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Calibri"/>
              </a:rPr>
              <a:t>Sudati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, Massimo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Calibri"/>
              </a:rPr>
              <a:t>Milelli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(March 2023 - February 2024)</a:t>
            </a:r>
            <a:endParaRPr lang="en-US" sz="14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endParaRPr lang="en-US" sz="1500" b="0" strike="noStrike" spc="-1" dirty="0">
              <a:latin typeface="Arial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798719F-113E-721E-1E76-C1E1C9BEEF85}"/>
              </a:ext>
            </a:extLst>
          </p:cNvPr>
          <p:cNvSpPr/>
          <p:nvPr/>
        </p:nvSpPr>
        <p:spPr>
          <a:xfrm>
            <a:off x="7710960" y="0"/>
            <a:ext cx="4480680" cy="640440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1800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977DAC11-6B69-0704-9526-2FFBF90D8D40}"/>
              </a:ext>
            </a:extLst>
          </p:cNvPr>
          <p:cNvSpPr/>
          <p:nvPr/>
        </p:nvSpPr>
        <p:spPr>
          <a:xfrm>
            <a:off x="-1363" y="0"/>
            <a:ext cx="9438399" cy="640440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180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B8CD17F-A81E-0A7A-4566-683EE5DEC435}"/>
              </a:ext>
            </a:extLst>
          </p:cNvPr>
          <p:cNvSpPr/>
          <p:nvPr/>
        </p:nvSpPr>
        <p:spPr>
          <a:xfrm>
            <a:off x="1828920" y="82440"/>
            <a:ext cx="6549480" cy="52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1600" b="0" strike="noStrike" spc="-1">
                <a:solidFill>
                  <a:srgbClr val="FFFFFF"/>
                </a:solidFill>
                <a:latin typeface="Calibri Light"/>
              </a:rPr>
              <a:t> </a:t>
            </a:r>
            <a:r>
              <a:rPr lang="en-US" sz="2000" b="1" strike="noStrike" spc="-1">
                <a:solidFill>
                  <a:srgbClr val="FFFFFF"/>
                </a:solidFill>
                <a:latin typeface="Calibri Light"/>
              </a:rPr>
              <a:t>COSMO PT EPOCS Tasks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17" name="Obraz 8">
            <a:extLst>
              <a:ext uri="{FF2B5EF4-FFF2-40B4-BE49-F238E27FC236}">
                <a16:creationId xmlns:a16="http://schemas.microsoft.com/office/drawing/2014/main" id="{0442EE52-9348-FB06-1B9B-98F20E847DB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621924" y="126822"/>
            <a:ext cx="1646280" cy="3888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59914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 3"/>
          <p:cNvSpPr/>
          <p:nvPr/>
        </p:nvSpPr>
        <p:spPr>
          <a:xfrm>
            <a:off x="767443" y="1005738"/>
            <a:ext cx="10108875" cy="33855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2.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QC algorithms for precipitation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2.1</a:t>
            </a:r>
            <a:r>
              <a:rPr lang="en-US" sz="1800" b="0" strike="noStrike" spc="-1" dirty="0">
                <a:solidFill>
                  <a:srgbClr val="2A6099"/>
                </a:solidFill>
                <a:latin typeface="Calibri"/>
                <a:ea typeface="Calibri"/>
              </a:rPr>
              <a:t> </a:t>
            </a: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Development and testing automatic QC methods based on the </a:t>
            </a:r>
            <a:r>
              <a:rPr lang="en-US" sz="1800" b="1" strike="noStrike" spc="-1" dirty="0" err="1">
                <a:solidFill>
                  <a:srgbClr val="2A6099"/>
                </a:solidFill>
                <a:latin typeface="Calibri"/>
                <a:ea typeface="Calibri"/>
              </a:rPr>
              <a:t>RainGaugeQC</a:t>
            </a: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 algorithms developed at IMGW-PIB.</a:t>
            </a:r>
            <a:endParaRPr lang="en-US" sz="1800" b="0" strike="noStrike" spc="-1" dirty="0">
              <a:latin typeface="Arial"/>
            </a:endParaRPr>
          </a:p>
          <a:p>
            <a:pPr marL="457200"/>
            <a:r>
              <a:rPr lang="en-US" sz="1400" b="0" u="sng" strike="noStrike" spc="-1" dirty="0">
                <a:solidFill>
                  <a:srgbClr val="000000"/>
                </a:solidFill>
                <a:uFillTx/>
                <a:latin typeface="arial"/>
                <a:ea typeface="Calibri"/>
              </a:rPr>
              <a:t>Participants: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pl-PL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Katarzyna Ośródka, Jan Szturc, Anna Jurczyk 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(March 2023 - February 2024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en-US" spc="-1" dirty="0">
              <a:solidFill>
                <a:srgbClr val="000000"/>
              </a:solidFill>
              <a:latin typeface="Arial"/>
              <a:ea typeface="DejaVu Sans"/>
              <a:cs typeface="Arial"/>
            </a:endParaRPr>
          </a:p>
          <a:p>
            <a:pPr marL="457200"/>
            <a:endParaRPr lang="en-US" b="1" spc="-1" dirty="0">
              <a:solidFill>
                <a:srgbClr val="2A6099"/>
              </a:solidFill>
              <a:latin typeface="Calibri"/>
              <a:ea typeface="Calibri"/>
            </a:endParaRPr>
          </a:p>
          <a:p>
            <a:pPr marL="457200"/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2.2</a:t>
            </a:r>
            <a:r>
              <a:rPr lang="en-US" sz="1800" b="0" strike="noStrike" spc="-1" dirty="0">
                <a:solidFill>
                  <a:srgbClr val="2A6099"/>
                </a:solidFill>
                <a:latin typeface="Calibri"/>
                <a:ea typeface="Calibri"/>
              </a:rPr>
              <a:t> </a:t>
            </a: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Testing and application of the open-source software package TITAN for a quality control of ground data.</a:t>
            </a:r>
            <a:endParaRPr lang="en-US" sz="1800" b="0" strike="noStrike" spc="-1" dirty="0">
              <a:latin typeface="Arial"/>
              <a:cs typeface="Arial"/>
            </a:endParaRPr>
          </a:p>
          <a:p>
            <a:pPr marL="457200"/>
            <a:r>
              <a:rPr lang="en-US" sz="1400" b="0" u="sng" strike="noStrike" spc="-1" dirty="0">
                <a:solidFill>
                  <a:srgbClr val="000000"/>
                </a:solidFill>
                <a:uFillTx/>
                <a:latin typeface="arial"/>
                <a:ea typeface="Calibri"/>
              </a:rPr>
              <a:t>Participants: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Elena Oberto,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Umberto Pellegrini (March 2023 - February 2024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Calibri"/>
              </a:rPr>
              <a:t>)</a:t>
            </a:r>
            <a:endParaRPr lang="en-US" sz="1400" b="1" strike="noStrike" spc="-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  <a:buNone/>
            </a:pPr>
            <a:endParaRPr lang="en-US" sz="14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endParaRPr lang="en-US" sz="1400" b="0" strike="noStrike" spc="-1" dirty="0">
              <a:latin typeface="Arial"/>
            </a:endParaRPr>
          </a:p>
          <a:p>
            <a:pPr marL="457200" algn="ctr">
              <a:lnSpc>
                <a:spcPct val="100000"/>
              </a:lnSpc>
              <a:buNone/>
            </a:pPr>
            <a:r>
              <a:rPr lang="en-US" sz="1400" b="1" strike="noStrike" spc="-1" dirty="0">
                <a:solidFill>
                  <a:srgbClr val="158466"/>
                </a:solidFill>
                <a:latin typeface="Calibri"/>
                <a:ea typeface="Calibri"/>
              </a:rPr>
              <a:t>Purpose: potential of further use of PWS for data assimilation in NWP/Nowcasting models or verification of model forecast.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E3651CC2-E240-A40B-8222-65375331EA20}"/>
              </a:ext>
            </a:extLst>
          </p:cNvPr>
          <p:cNvSpPr/>
          <p:nvPr/>
        </p:nvSpPr>
        <p:spPr>
          <a:xfrm>
            <a:off x="7710960" y="0"/>
            <a:ext cx="4480680" cy="640440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1800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90FD8AFC-D91E-B15E-4D0C-0A38F160F7D5}"/>
              </a:ext>
            </a:extLst>
          </p:cNvPr>
          <p:cNvSpPr/>
          <p:nvPr/>
        </p:nvSpPr>
        <p:spPr>
          <a:xfrm>
            <a:off x="-1363" y="0"/>
            <a:ext cx="9438399" cy="640440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180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7C8A06B-8ADA-0814-9F86-5F1514398D9E}"/>
              </a:ext>
            </a:extLst>
          </p:cNvPr>
          <p:cNvSpPr/>
          <p:nvPr/>
        </p:nvSpPr>
        <p:spPr>
          <a:xfrm>
            <a:off x="1828920" y="82440"/>
            <a:ext cx="6549480" cy="52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1600" b="0" strike="noStrike" spc="-1">
                <a:solidFill>
                  <a:srgbClr val="FFFFFF"/>
                </a:solidFill>
                <a:latin typeface="Calibri Light"/>
              </a:rPr>
              <a:t> </a:t>
            </a:r>
            <a:r>
              <a:rPr lang="en-US" sz="2000" b="1" strike="noStrike" spc="-1">
                <a:solidFill>
                  <a:srgbClr val="FFFFFF"/>
                </a:solidFill>
                <a:latin typeface="Calibri Light"/>
              </a:rPr>
              <a:t>COSMO PT EPOCS Tasks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C878832-FD9C-AFBB-0F29-069D31E60B8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621924" y="126822"/>
            <a:ext cx="1646280" cy="3888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24143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3"/>
          <p:cNvSpPr/>
          <p:nvPr/>
        </p:nvSpPr>
        <p:spPr>
          <a:xfrm>
            <a:off x="832757" y="1298263"/>
            <a:ext cx="9754243" cy="3170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3.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 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Analysis of PWS based gridded rainfall products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3.1</a:t>
            </a:r>
            <a:r>
              <a:rPr lang="en-US" sz="1800" b="0" strike="noStrike" spc="-1" dirty="0">
                <a:solidFill>
                  <a:srgbClr val="2A6099"/>
                </a:solidFill>
                <a:latin typeface="Calibri"/>
                <a:ea typeface="Calibri"/>
              </a:rPr>
              <a:t> </a:t>
            </a: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Processing different rainfall data sources (private rain gauges, commercial microwave links, sewer/water service stations, etc.)</a:t>
            </a:r>
            <a:endParaRPr lang="en-US" sz="1800" b="0" strike="noStrike" spc="-1" dirty="0">
              <a:latin typeface="Arial"/>
            </a:endParaRPr>
          </a:p>
          <a:p>
            <a:pPr marL="457200"/>
            <a:r>
              <a:rPr lang="en-US" sz="1400" b="0" u="sng" strike="noStrike" spc="-1" dirty="0">
                <a:solidFill>
                  <a:srgbClr val="000000"/>
                </a:solidFill>
                <a:uFillTx/>
                <a:latin typeface="arial"/>
                <a:ea typeface="Calibri"/>
              </a:rPr>
              <a:t>Participants: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Katarzyna Ośródka, 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Anna Jurczyk</a:t>
            </a:r>
            <a:r>
              <a:rPr lang="pl-PL" sz="1400" spc="-1" dirty="0">
                <a:solidFill>
                  <a:srgbClr val="000000"/>
                </a:solidFill>
                <a:latin typeface="arial"/>
                <a:ea typeface="DejaVu Sans"/>
              </a:rPr>
              <a:t>,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Jan Szturc (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March 2023 - February 2024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Calibri"/>
              </a:rPr>
              <a:t>)</a:t>
            </a:r>
            <a:endParaRPr lang="en-US" sz="1400" b="0" strike="noStrike" spc="-1" dirty="0">
              <a:latin typeface="Arial"/>
            </a:endParaRPr>
          </a:p>
          <a:p>
            <a:pPr marL="457200"/>
            <a:endParaRPr lang="en-US" sz="1800" b="0" strike="noStrike" spc="-1" dirty="0">
              <a:latin typeface="Arial"/>
            </a:endParaRPr>
          </a:p>
          <a:p>
            <a:pPr marL="457200" algn="ctr">
              <a:lnSpc>
                <a:spcPct val="100000"/>
              </a:lnSpc>
              <a:buNone/>
            </a:pPr>
            <a:r>
              <a:rPr lang="en-US" sz="1400" b="1" strike="noStrike" spc="-1" dirty="0">
                <a:solidFill>
                  <a:srgbClr val="158466"/>
                </a:solidFill>
                <a:latin typeface="Calibri"/>
                <a:ea typeface="Calibri"/>
              </a:rPr>
              <a:t>Combine PWS with other standard data (telemetry, radar, satellite) into </a:t>
            </a:r>
            <a:r>
              <a:rPr lang="pl-PL" sz="1400" b="1" strike="noStrike" spc="-1" dirty="0">
                <a:solidFill>
                  <a:srgbClr val="158466"/>
                </a:solidFill>
                <a:latin typeface="Calibri"/>
                <a:ea typeface="Calibri"/>
              </a:rPr>
              <a:t> </a:t>
            </a:r>
            <a:r>
              <a:rPr lang="en-US" sz="1400" b="1" strike="noStrike" spc="-1" dirty="0">
                <a:solidFill>
                  <a:srgbClr val="158466"/>
                </a:solidFill>
                <a:latin typeface="Calibri"/>
                <a:ea typeface="Calibri"/>
              </a:rPr>
              <a:t>new enhanced rainfall estimates (</a:t>
            </a:r>
            <a:r>
              <a:rPr lang="en-US" sz="1400" b="1" strike="noStrike" spc="-1" dirty="0" err="1">
                <a:solidFill>
                  <a:srgbClr val="158466"/>
                </a:solidFill>
                <a:latin typeface="Calibri"/>
                <a:ea typeface="Calibri"/>
              </a:rPr>
              <a:t>RainGRS</a:t>
            </a:r>
            <a:r>
              <a:rPr lang="en-US" sz="1400" b="1" strike="noStrike" spc="-1" dirty="0">
                <a:solidFill>
                  <a:srgbClr val="158466"/>
                </a:solidFill>
                <a:latin typeface="Calibri"/>
                <a:ea typeface="Calibri"/>
              </a:rPr>
              <a:t>+)</a:t>
            </a:r>
            <a:endParaRPr lang="en-US" sz="14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3.2 Reliability analysis of a gridded </a:t>
            </a:r>
            <a:r>
              <a:rPr lang="en-US" sz="1800" b="1" strike="noStrike" spc="-1" dirty="0" err="1">
                <a:solidFill>
                  <a:srgbClr val="2A6099"/>
                </a:solidFill>
                <a:latin typeface="Calibri"/>
                <a:ea typeface="Calibri"/>
              </a:rPr>
              <a:t>RainGRS</a:t>
            </a:r>
            <a:r>
              <a:rPr lang="en-US" sz="1800" b="1" strike="noStrike" spc="-1" dirty="0">
                <a:solidFill>
                  <a:srgbClr val="2A6099"/>
                </a:solidFill>
                <a:latin typeface="Calibri"/>
                <a:ea typeface="Calibri"/>
              </a:rPr>
              <a:t>+ high-resolution estimates of precipitation.</a:t>
            </a:r>
            <a:endParaRPr lang="en-US" sz="18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r>
              <a:rPr lang="en-US" sz="1400" b="0" u="sng" strike="noStrike" spc="-1" dirty="0">
                <a:solidFill>
                  <a:srgbClr val="000000"/>
                </a:solidFill>
                <a:uFillTx/>
                <a:latin typeface="arial"/>
                <a:ea typeface="Calibri"/>
              </a:rPr>
              <a:t>Participant: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Joanna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Linkowska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(September</a:t>
            </a:r>
            <a:r>
              <a:rPr lang="en-US" sz="14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2023 - February 2024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Calibri"/>
              </a:rPr>
              <a:t>)</a:t>
            </a:r>
            <a:endParaRPr lang="en-US" sz="1400" b="1" strike="noStrike" spc="-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457200" algn="ctr">
              <a:lnSpc>
                <a:spcPct val="100000"/>
              </a:lnSpc>
              <a:buNone/>
            </a:pPr>
            <a:r>
              <a:rPr lang="en-US" sz="1400" b="1" strike="noStrike" spc="-1" dirty="0">
                <a:solidFill>
                  <a:srgbClr val="158466"/>
                </a:solidFill>
                <a:latin typeface="Calibri"/>
                <a:ea typeface="Calibri"/>
              </a:rPr>
              <a:t>Sample data of RAINGRS+ and RAINGRS (without PWS) fields will be verified against chosen independent precipitation data.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F761C781-FFCE-E636-D6DA-5B8100C8CA90}"/>
              </a:ext>
            </a:extLst>
          </p:cNvPr>
          <p:cNvSpPr/>
          <p:nvPr/>
        </p:nvSpPr>
        <p:spPr>
          <a:xfrm>
            <a:off x="7710960" y="0"/>
            <a:ext cx="4480680" cy="640440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1800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1E6C5AD-8DE6-F524-4E57-C0F1155B74DA}"/>
              </a:ext>
            </a:extLst>
          </p:cNvPr>
          <p:cNvSpPr/>
          <p:nvPr/>
        </p:nvSpPr>
        <p:spPr>
          <a:xfrm>
            <a:off x="-1363" y="0"/>
            <a:ext cx="9438399" cy="640440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180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5521662-01AD-6851-CE20-6201E4D508D2}"/>
              </a:ext>
            </a:extLst>
          </p:cNvPr>
          <p:cNvSpPr/>
          <p:nvPr/>
        </p:nvSpPr>
        <p:spPr>
          <a:xfrm>
            <a:off x="1828920" y="82440"/>
            <a:ext cx="6549480" cy="52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1600" b="0" strike="noStrike" spc="-1">
                <a:solidFill>
                  <a:srgbClr val="FFFFFF"/>
                </a:solidFill>
                <a:latin typeface="Calibri Light"/>
              </a:rPr>
              <a:t> </a:t>
            </a:r>
            <a:r>
              <a:rPr lang="en-US" sz="2000" b="1" strike="noStrike" spc="-1">
                <a:solidFill>
                  <a:srgbClr val="FFFFFF"/>
                </a:solidFill>
                <a:latin typeface="Calibri Light"/>
              </a:rPr>
              <a:t>COSMO PT EPOCS Tasks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8C16B8C-3906-1176-4AFC-09AD948999E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621924" y="126822"/>
            <a:ext cx="1646280" cy="3888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98812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3"/>
          <p:cNvSpPr/>
          <p:nvPr/>
        </p:nvSpPr>
        <p:spPr>
          <a:xfrm>
            <a:off x="1006666" y="1338274"/>
            <a:ext cx="9438398" cy="28623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4. Suggestions for the follow up activities</a:t>
            </a:r>
            <a:r>
              <a:rPr lang="pl-PL" sz="1800" b="1" strike="noStrike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pl-PL" sz="1400" b="0" u="sng" strike="noStrike" spc="-1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Coordinated</a:t>
            </a:r>
            <a:r>
              <a:rPr lang="pl-PL" sz="1400" b="0" u="sng" strike="noStrike" spc="-1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by</a:t>
            </a:r>
            <a:r>
              <a:rPr lang="en-US" sz="1400" b="0" u="sng" strike="noStrike" spc="-1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</a:t>
            </a:r>
            <a:r>
              <a:rPr lang="pl-PL" sz="1400" b="1" u="sng" spc="-1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pl-PL" sz="1400" spc="-1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Joanna </a:t>
            </a:r>
            <a:r>
              <a:rPr lang="pl-PL" sz="1400" spc="-1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Linkowska</a:t>
            </a:r>
            <a:endParaRPr lang="en-US" sz="1400" strike="noStrike" spc="-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742950" lvl="1" indent="-28575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Planning a collaboration for a longer Priority Project (PP) </a:t>
            </a:r>
            <a:endParaRPr lang="en-US" b="0" strike="noStrike" spc="-1" dirty="0">
              <a:latin typeface="Arial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b="0" strike="noStrike" spc="-1" dirty="0">
              <a:latin typeface="Arial"/>
            </a:endParaRPr>
          </a:p>
          <a:p>
            <a:pPr marL="742950" lvl="1" indent="-28575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Assessment for application of project results in supporting other COSMO R&amp;D activities</a:t>
            </a:r>
            <a:r>
              <a:rPr lang="pl-PL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endParaRPr lang="en-US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 marL="1257300" lvl="2" indent="-342900">
              <a:buClr>
                <a:srgbClr val="000000"/>
              </a:buClr>
              <a:buFont typeface="Wingdings" charset="2"/>
              <a:buChar char="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forecast verification, </a:t>
            </a:r>
            <a:endParaRPr lang="en-US" b="0" strike="noStrike" spc="-1" dirty="0">
              <a:latin typeface="Arial"/>
              <a:cs typeface="Arial"/>
            </a:endParaRPr>
          </a:p>
          <a:p>
            <a:pPr marL="1257300" lvl="2" indent="-342900">
              <a:buClr>
                <a:srgbClr val="000000"/>
              </a:buClr>
              <a:buFont typeface="Wingdings" charset="2"/>
              <a:buChar char="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data assimilation of NWP/Nowcasting models,</a:t>
            </a:r>
            <a:endParaRPr lang="en-US" b="0" strike="noStrike" spc="-1" dirty="0">
              <a:latin typeface="Arial"/>
              <a:cs typeface="Arial"/>
            </a:endParaRPr>
          </a:p>
          <a:p>
            <a:pPr marL="1257300" lvl="2" indent="-342900">
              <a:buClr>
                <a:srgbClr val="000000"/>
              </a:buClr>
              <a:buFont typeface="Wingdings" charset="2"/>
              <a:buChar char="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postprocessing (machine learning), etc.</a:t>
            </a:r>
            <a:endParaRPr lang="en-US" b="0" strike="noStrike" spc="-1" dirty="0">
              <a:latin typeface="Arial"/>
              <a:cs typeface="Arial"/>
            </a:endParaRPr>
          </a:p>
        </p:txBody>
      </p:sp>
      <p:sp>
        <p:nvSpPr>
          <p:cNvPr id="212" name="Rectangle 12"/>
          <p:cNvSpPr/>
          <p:nvPr/>
        </p:nvSpPr>
        <p:spPr>
          <a:xfrm>
            <a:off x="7710960" y="0"/>
            <a:ext cx="4480680" cy="640440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1800"/>
          </a:p>
        </p:txBody>
      </p:sp>
      <p:sp>
        <p:nvSpPr>
          <p:cNvPr id="213" name="Rectangle 13"/>
          <p:cNvSpPr/>
          <p:nvPr/>
        </p:nvSpPr>
        <p:spPr>
          <a:xfrm>
            <a:off x="-1363" y="0"/>
            <a:ext cx="9438399" cy="640440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 sz="1800"/>
          </a:p>
        </p:txBody>
      </p:sp>
      <p:sp>
        <p:nvSpPr>
          <p:cNvPr id="214" name="Title 2"/>
          <p:cNvSpPr/>
          <p:nvPr/>
        </p:nvSpPr>
        <p:spPr>
          <a:xfrm>
            <a:off x="1828920" y="82440"/>
            <a:ext cx="6549480" cy="52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1600" b="0" strike="noStrike" spc="-1">
                <a:solidFill>
                  <a:srgbClr val="FFFFFF"/>
                </a:solidFill>
                <a:latin typeface="Calibri Light"/>
              </a:rPr>
              <a:t> </a:t>
            </a:r>
            <a:r>
              <a:rPr lang="en-US" sz="2000" b="1" strike="noStrike" spc="-1">
                <a:solidFill>
                  <a:srgbClr val="FFFFFF"/>
                </a:solidFill>
                <a:latin typeface="Calibri Light"/>
              </a:rPr>
              <a:t>COSMO PT EPOCS Tasks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215" name="Obraz 8"/>
          <p:cNvPicPr/>
          <p:nvPr/>
        </p:nvPicPr>
        <p:blipFill>
          <a:blip r:embed="rId2"/>
          <a:stretch/>
        </p:blipFill>
        <p:spPr>
          <a:xfrm>
            <a:off x="9621924" y="126822"/>
            <a:ext cx="1646280" cy="3888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86803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E6B95B88-9AC9-1D40-8DBC-EB74DB61A68F}"/>
              </a:ext>
            </a:extLst>
          </p:cNvPr>
          <p:cNvSpPr/>
          <p:nvPr/>
        </p:nvSpPr>
        <p:spPr>
          <a:xfrm>
            <a:off x="7711109" y="4"/>
            <a:ext cx="4492436" cy="954157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35F0C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F0EA4D38-2432-4044-8072-12AEACBAD5FE}"/>
              </a:ext>
            </a:extLst>
          </p:cNvPr>
          <p:cNvSpPr/>
          <p:nvPr/>
        </p:nvSpPr>
        <p:spPr>
          <a:xfrm>
            <a:off x="-1464" y="4"/>
            <a:ext cx="9438611" cy="954157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EF56503-5850-B241-9827-923016B794D8}"/>
              </a:ext>
            </a:extLst>
          </p:cNvPr>
          <p:cNvSpPr txBox="1">
            <a:spLocks/>
          </p:cNvSpPr>
          <p:nvPr/>
        </p:nvSpPr>
        <p:spPr>
          <a:xfrm>
            <a:off x="80423" y="221469"/>
            <a:ext cx="8327885" cy="50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-1" dirty="0">
                <a:solidFill>
                  <a:schemeClr val="bg1"/>
                </a:solidFill>
                <a:latin typeface="Calibri"/>
                <a:ea typeface="Calibri"/>
              </a:rPr>
              <a:t>1.1</a:t>
            </a:r>
            <a:r>
              <a:rPr lang="en-US" sz="2000" spc="-1" dirty="0">
                <a:solidFill>
                  <a:schemeClr val="bg1"/>
                </a:solidFill>
                <a:latin typeface="Calibri"/>
                <a:ea typeface="Calibri"/>
              </a:rPr>
              <a:t> </a:t>
            </a:r>
            <a:r>
              <a:rPr lang="en-US" sz="2000" b="1" spc="-1" dirty="0">
                <a:solidFill>
                  <a:schemeClr val="bg1"/>
                </a:solidFill>
                <a:latin typeface="Calibri"/>
                <a:ea typeface="Calibri"/>
              </a:rPr>
              <a:t>Comprehensive survey of available data platforms </a:t>
            </a:r>
            <a:endParaRPr lang="pl-PL" sz="2000" b="1" spc="-1" dirty="0">
              <a:solidFill>
                <a:schemeClr val="bg1"/>
              </a:solidFill>
              <a:latin typeface="Calibri"/>
              <a:ea typeface="Calibri"/>
            </a:endParaRPr>
          </a:p>
          <a:p>
            <a:pPr algn="l"/>
            <a:r>
              <a:rPr lang="pl-PL" sz="2000" b="1" spc="-1" dirty="0">
                <a:solidFill>
                  <a:schemeClr val="bg1"/>
                </a:solidFill>
                <a:latin typeface="Calibri"/>
                <a:ea typeface="Calibri"/>
              </a:rPr>
              <a:t>	</a:t>
            </a:r>
            <a:r>
              <a:rPr lang="en-US" sz="2000" b="1" spc="-1" dirty="0">
                <a:solidFill>
                  <a:schemeClr val="bg1"/>
                </a:solidFill>
                <a:latin typeface="Calibri"/>
                <a:ea typeface="Calibri"/>
              </a:rPr>
              <a:t>at the European and Global level</a:t>
            </a:r>
            <a:r>
              <a:rPr lang="pl-PL" sz="2000" b="1" spc="-1" dirty="0">
                <a:solidFill>
                  <a:schemeClr val="bg1"/>
                </a:solidFill>
                <a:latin typeface="Calibri"/>
                <a:ea typeface="Calibri"/>
              </a:rPr>
              <a:t> (Marcin Grzelczyk)</a:t>
            </a:r>
            <a:endParaRPr lang="en-US" sz="2000" spc="-1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BF82042E-54C0-4BDB-856A-9CAC873F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3599" y="221984"/>
            <a:ext cx="1434419" cy="505711"/>
          </a:xfrm>
          <a:prstGeom prst="rect">
            <a:avLst/>
          </a:prstGeom>
        </p:spPr>
      </p:pic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82FE0E2B-47D8-4C56-82F5-335B9EE3F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691773"/>
              </p:ext>
            </p:extLst>
          </p:nvPr>
        </p:nvGraphicFramePr>
        <p:xfrm>
          <a:off x="99016" y="1108329"/>
          <a:ext cx="7869327" cy="3035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655">
                  <a:extLst>
                    <a:ext uri="{9D8B030D-6E8A-4147-A177-3AD203B41FA5}">
                      <a16:colId xmlns:a16="http://schemas.microsoft.com/office/drawing/2014/main" val="2653108236"/>
                    </a:ext>
                  </a:extLst>
                </a:gridCol>
                <a:gridCol w="730357">
                  <a:extLst>
                    <a:ext uri="{9D8B030D-6E8A-4147-A177-3AD203B41FA5}">
                      <a16:colId xmlns:a16="http://schemas.microsoft.com/office/drawing/2014/main" val="2083660680"/>
                    </a:ext>
                  </a:extLst>
                </a:gridCol>
                <a:gridCol w="1947529">
                  <a:extLst>
                    <a:ext uri="{9D8B030D-6E8A-4147-A177-3AD203B41FA5}">
                      <a16:colId xmlns:a16="http://schemas.microsoft.com/office/drawing/2014/main" val="1768742089"/>
                    </a:ext>
                  </a:extLst>
                </a:gridCol>
                <a:gridCol w="1240972">
                  <a:extLst>
                    <a:ext uri="{9D8B030D-6E8A-4147-A177-3AD203B41FA5}">
                      <a16:colId xmlns:a16="http://schemas.microsoft.com/office/drawing/2014/main" val="105770603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76280653"/>
                    </a:ext>
                  </a:extLst>
                </a:gridCol>
                <a:gridCol w="865414">
                  <a:extLst>
                    <a:ext uri="{9D8B030D-6E8A-4147-A177-3AD203B41FA5}">
                      <a16:colId xmlns:a16="http://schemas.microsoft.com/office/drawing/2014/main" val="1420708455"/>
                    </a:ext>
                  </a:extLst>
                </a:gridCol>
              </a:tblGrid>
              <a:tr h="550133">
                <a:tc>
                  <a:txBody>
                    <a:bodyPr/>
                    <a:lstStyle/>
                    <a:p>
                      <a:r>
                        <a:rPr lang="pl-PL" sz="1100"/>
                        <a:t>Web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PWS network in PL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Law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API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 err="1"/>
                        <a:t>Frequency</a:t>
                      </a:r>
                      <a:endParaRPr lang="pl-PL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Start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0741865"/>
                  </a:ext>
                </a:extLst>
              </a:tr>
              <a:tr h="746071">
                <a:tc>
                  <a:txBody>
                    <a:bodyPr/>
                    <a:lstStyle/>
                    <a:p>
                      <a:r>
                        <a:rPr lang="pl-PL" sz="1100"/>
                        <a:t>https://www.wunderground.com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&gt;1000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Non-</a:t>
                      </a:r>
                      <a:r>
                        <a:rPr lang="pl-PL" sz="1100" err="1"/>
                        <a:t>commercial</a:t>
                      </a:r>
                      <a:r>
                        <a:rPr lang="pl-PL" sz="1100"/>
                        <a:t>, </a:t>
                      </a:r>
                      <a:r>
                        <a:rPr lang="pl-PL" sz="1100" err="1"/>
                        <a:t>individal</a:t>
                      </a:r>
                      <a:r>
                        <a:rPr lang="pl-PL" sz="1100"/>
                        <a:t> </a:t>
                      </a:r>
                      <a:r>
                        <a:rPr lang="pl-PL" sz="1100" err="1"/>
                        <a:t>usage</a:t>
                      </a:r>
                      <a:endParaRPr lang="pl-PL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 err="1"/>
                        <a:t>Yes</a:t>
                      </a:r>
                      <a:r>
                        <a:rPr lang="pl-PL" sz="1100"/>
                        <a:t>, </a:t>
                      </a:r>
                      <a:r>
                        <a:rPr lang="pl-PL" sz="1100" err="1"/>
                        <a:t>professional</a:t>
                      </a:r>
                      <a:endParaRPr lang="pl-PL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1-60min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1995 (1993)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25252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pl-PL" sz="1100"/>
                        <a:t>https://app.weathercloud.net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773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&lt;30 dni: manualne sprawdzenie PWS</a:t>
                      </a:r>
                      <a:br>
                        <a:rPr lang="pl-PL" sz="1100"/>
                      </a:br>
                      <a:r>
                        <a:rPr lang="pl-PL" sz="1100"/>
                        <a:t>&gt;30dni: dane prywatne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pl-PL" sz="110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60min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2015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0548978"/>
                  </a:ext>
                </a:extLst>
              </a:tr>
              <a:tr h="550133">
                <a:tc>
                  <a:txBody>
                    <a:bodyPr/>
                    <a:lstStyle/>
                    <a:p>
                      <a:r>
                        <a:rPr lang="pl-PL" sz="1100"/>
                        <a:t>https://www.awekas.at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 err="1"/>
                        <a:t>Can</a:t>
                      </a:r>
                      <a:r>
                        <a:rPr lang="pl-PL" sz="1100"/>
                        <a:t> not be </a:t>
                      </a:r>
                      <a:r>
                        <a:rPr lang="pl-PL" sz="1100" err="1"/>
                        <a:t>used</a:t>
                      </a:r>
                      <a:endParaRPr lang="pl-PL" sz="110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r>
                        <a:rPr lang="pl-PL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60min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2004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8927055"/>
                  </a:ext>
                </a:extLst>
              </a:tr>
              <a:tr h="550133">
                <a:tc>
                  <a:txBody>
                    <a:bodyPr/>
                    <a:lstStyle/>
                    <a:p>
                      <a:r>
                        <a:rPr lang="pl-PL" sz="1100"/>
                        <a:t>https://www.pwsweather.com</a:t>
                      </a:r>
                    </a:p>
                    <a:p>
                      <a:r>
                        <a:rPr lang="pl-PL" sz="1100"/>
                        <a:t>https://www.aerisweather.com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 err="1"/>
                        <a:t>Only</a:t>
                      </a:r>
                      <a:r>
                        <a:rPr lang="pl-PL" sz="1100"/>
                        <a:t> </a:t>
                      </a:r>
                      <a:r>
                        <a:rPr lang="pl-PL" sz="1100" err="1"/>
                        <a:t>commercial</a:t>
                      </a:r>
                      <a:r>
                        <a:rPr lang="pl-PL" sz="1100"/>
                        <a:t> </a:t>
                      </a:r>
                      <a:r>
                        <a:rPr lang="pl-PL" sz="1100" err="1"/>
                        <a:t>usage</a:t>
                      </a:r>
                      <a:endParaRPr lang="pl-PL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 err="1"/>
                        <a:t>Yes</a:t>
                      </a:r>
                      <a:r>
                        <a:rPr lang="pl-PL" sz="1100"/>
                        <a:t>, </a:t>
                      </a:r>
                      <a:r>
                        <a:rPr lang="pl-PL" sz="1100" err="1"/>
                        <a:t>professional</a:t>
                      </a:r>
                      <a:endParaRPr lang="pl-PL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1-30min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2014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1350845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78C0A95D-8EFE-4599-A873-EEC776E1023D}"/>
              </a:ext>
            </a:extLst>
          </p:cNvPr>
          <p:cNvSpPr txBox="1"/>
          <p:nvPr/>
        </p:nvSpPr>
        <p:spPr>
          <a:xfrm>
            <a:off x="1487902" y="6648080"/>
            <a:ext cx="459187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https://www.google.com</a:t>
            </a:r>
          </a:p>
        </p:txBody>
      </p:sp>
      <p:graphicFrame>
        <p:nvGraphicFramePr>
          <p:cNvPr id="11" name="Tabela 5">
            <a:extLst>
              <a:ext uri="{FF2B5EF4-FFF2-40B4-BE49-F238E27FC236}">
                <a16:creationId xmlns:a16="http://schemas.microsoft.com/office/drawing/2014/main" id="{83FC4A17-142A-468C-AA62-420B1669B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516158"/>
              </p:ext>
            </p:extLst>
          </p:nvPr>
        </p:nvGraphicFramePr>
        <p:xfrm>
          <a:off x="80424" y="4353605"/>
          <a:ext cx="7887919" cy="187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919">
                  <a:extLst>
                    <a:ext uri="{9D8B030D-6E8A-4147-A177-3AD203B41FA5}">
                      <a16:colId xmlns:a16="http://schemas.microsoft.com/office/drawing/2014/main" val="2653108236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2083660680"/>
                    </a:ext>
                  </a:extLst>
                </a:gridCol>
                <a:gridCol w="2024743">
                  <a:extLst>
                    <a:ext uri="{9D8B030D-6E8A-4147-A177-3AD203B41FA5}">
                      <a16:colId xmlns:a16="http://schemas.microsoft.com/office/drawing/2014/main" val="176874208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057706036"/>
                    </a:ext>
                  </a:extLst>
                </a:gridCol>
                <a:gridCol w="949165">
                  <a:extLst>
                    <a:ext uri="{9D8B030D-6E8A-4147-A177-3AD203B41FA5}">
                      <a16:colId xmlns:a16="http://schemas.microsoft.com/office/drawing/2014/main" val="2076280653"/>
                    </a:ext>
                  </a:extLst>
                </a:gridCol>
                <a:gridCol w="846978">
                  <a:extLst>
                    <a:ext uri="{9D8B030D-6E8A-4147-A177-3AD203B41FA5}">
                      <a16:colId xmlns:a16="http://schemas.microsoft.com/office/drawing/2014/main" val="1420708455"/>
                    </a:ext>
                  </a:extLst>
                </a:gridCol>
              </a:tblGrid>
              <a:tr h="160456">
                <a:tc>
                  <a:txBody>
                    <a:bodyPr/>
                    <a:lstStyle/>
                    <a:p>
                      <a:r>
                        <a:rPr lang="pl-PL" sz="1100"/>
                        <a:t>Web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PWS network in PL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Law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API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 err="1"/>
                        <a:t>Frequency</a:t>
                      </a:r>
                      <a:endParaRPr lang="pl-PL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Start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0741865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pl-PL" sz="1100"/>
                        <a:t>https://openweathermap.org/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b.d.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Non </a:t>
                      </a:r>
                      <a:r>
                        <a:rPr lang="pl-PL" sz="1100" dirty="0" err="1"/>
                        <a:t>commercial</a:t>
                      </a:r>
                      <a:r>
                        <a:rPr lang="pl-PL" sz="1100" dirty="0"/>
                        <a:t> </a:t>
                      </a:r>
                      <a:r>
                        <a:rPr lang="pl-PL" sz="1100" dirty="0" err="1"/>
                        <a:t>up</a:t>
                      </a:r>
                      <a:r>
                        <a:rPr lang="pl-PL" sz="1100" dirty="0"/>
                        <a:t> to 1 GET/min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pl-PL" sz="1100" err="1"/>
                        <a:t>Yes</a:t>
                      </a:r>
                      <a:r>
                        <a:rPr lang="pl-PL" sz="1100"/>
                        <a:t>, </a:t>
                      </a:r>
                      <a:r>
                        <a:rPr lang="pl-PL" sz="1100" err="1"/>
                        <a:t>professional</a:t>
                      </a:r>
                      <a:endParaRPr lang="pl-PL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1-60min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2014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2525200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pl-PL" sz="1100"/>
                        <a:t>https://www.meteomatics.com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b.d.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Non </a:t>
                      </a:r>
                      <a:r>
                        <a:rPr lang="pl-PL" sz="1100" err="1"/>
                        <a:t>commercial</a:t>
                      </a:r>
                      <a:r>
                        <a:rPr lang="pl-PL" sz="1100"/>
                        <a:t> </a:t>
                      </a:r>
                      <a:r>
                        <a:rPr lang="pl-PL" sz="1100" err="1"/>
                        <a:t>up</a:t>
                      </a:r>
                      <a:r>
                        <a:rPr lang="pl-PL" sz="1100"/>
                        <a:t> to 0,3 GET/min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r>
                        <a:rPr lang="pl-PL" sz="1000"/>
                        <a:t>Tak, profesjonalne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1-60min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2012 (1979)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0548978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r>
                        <a:rPr lang="pl-PL" sz="1100"/>
                        <a:t>https://www.weatherapi.com/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b.d.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Non </a:t>
                      </a:r>
                      <a:r>
                        <a:rPr lang="pl-PL" sz="1100" err="1"/>
                        <a:t>commercial</a:t>
                      </a:r>
                      <a:r>
                        <a:rPr lang="pl-PL" sz="1100"/>
                        <a:t> </a:t>
                      </a:r>
                      <a:r>
                        <a:rPr lang="pl-PL" sz="1100" err="1"/>
                        <a:t>up</a:t>
                      </a:r>
                      <a:r>
                        <a:rPr lang="pl-PL" sz="1100"/>
                        <a:t> to 0,4 GET/min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/>
                        <a:t>Tak, profesjonalne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/>
                        <a:t>10-15min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8927055"/>
                  </a:ext>
                </a:extLst>
              </a:tr>
            </a:tbl>
          </a:graphicData>
        </a:graphic>
      </p:graphicFrame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9F0FCDA-5D9E-4377-8E59-48136B92C847}"/>
              </a:ext>
            </a:extLst>
          </p:cNvPr>
          <p:cNvSpPr txBox="1"/>
          <p:nvPr/>
        </p:nvSpPr>
        <p:spPr>
          <a:xfrm>
            <a:off x="2536270" y="6648080"/>
            <a:ext cx="459187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https://medium.com/@imdipto/best-free-alternatives-to-the-wunderground-weather-api-21acb22450e6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577A176-9D1C-448D-1E9E-65064C2FBFE4}"/>
              </a:ext>
            </a:extLst>
          </p:cNvPr>
          <p:cNvSpPr txBox="1"/>
          <p:nvPr/>
        </p:nvSpPr>
        <p:spPr>
          <a:xfrm>
            <a:off x="8246943" y="1751435"/>
            <a:ext cx="368467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cs typeface="Segoe UI"/>
              </a:rPr>
              <a:t>​</a:t>
            </a:r>
            <a:r>
              <a:rPr lang="pl-PL" sz="1600" dirty="0" err="1">
                <a:cs typeface="Segoe UI"/>
              </a:rPr>
              <a:t>There</a:t>
            </a:r>
            <a:r>
              <a:rPr lang="pl-PL" sz="1600" dirty="0">
                <a:cs typeface="Segoe UI"/>
              </a:rPr>
              <a:t> </a:t>
            </a:r>
            <a:r>
              <a:rPr lang="pl-PL" sz="1600" dirty="0" err="1">
                <a:cs typeface="Segoe UI"/>
              </a:rPr>
              <a:t>are</a:t>
            </a:r>
            <a:r>
              <a:rPr lang="pl-PL" sz="1600" dirty="0">
                <a:cs typeface="Segoe UI"/>
              </a:rPr>
              <a:t> </a:t>
            </a:r>
            <a:r>
              <a:rPr lang="en-GB" sz="1600" dirty="0">
                <a:cs typeface="Segoe UI"/>
              </a:rPr>
              <a:t>several web services collecting PWS data</a:t>
            </a:r>
            <a:r>
              <a:rPr lang="en-US" sz="1600" dirty="0">
                <a:cs typeface="Segoe UI"/>
              </a:rPr>
              <a:t>​</a:t>
            </a:r>
            <a:r>
              <a:rPr lang="en-GB" sz="1600" dirty="0">
                <a:cs typeface="Segoe UI"/>
              </a:rPr>
              <a:t> covering Europe and Worldwide</a:t>
            </a:r>
            <a:r>
              <a:rPr lang="en-US" sz="1600" dirty="0">
                <a:cs typeface="Segoe UI"/>
              </a:rPr>
              <a:t>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>
                <a:cs typeface="Segoe UI"/>
              </a:rPr>
              <a:t>A</a:t>
            </a:r>
            <a:r>
              <a:rPr lang="en-GB" sz="1600" dirty="0" err="1">
                <a:cs typeface="Segoe UI"/>
              </a:rPr>
              <a:t>ll</a:t>
            </a:r>
            <a:r>
              <a:rPr lang="en-GB" sz="1600" dirty="0">
                <a:cs typeface="Segoe UI"/>
              </a:rPr>
              <a:t> parameters in a selected areas were checked</a:t>
            </a:r>
            <a:r>
              <a:rPr lang="en-US" sz="1600" dirty="0">
                <a:cs typeface="Segoe UI"/>
              </a:rPr>
              <a:t>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>
                <a:cs typeface="Segoe UI"/>
              </a:rPr>
              <a:t>C</a:t>
            </a:r>
            <a:r>
              <a:rPr lang="en-GB" sz="1600" dirty="0" err="1">
                <a:cs typeface="Segoe UI"/>
              </a:rPr>
              <a:t>hecked</a:t>
            </a:r>
            <a:r>
              <a:rPr lang="en-GB" sz="1600" dirty="0">
                <a:cs typeface="Segoe UI"/>
              </a:rPr>
              <a:t> API as interface of </a:t>
            </a:r>
            <a:r>
              <a:rPr lang="en-US" sz="1600" dirty="0">
                <a:cs typeface="Segoe UI"/>
              </a:rPr>
              <a:t>downloading and collecting data​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>
                <a:cs typeface="Segoe UI"/>
              </a:rPr>
              <a:t>P</a:t>
            </a:r>
            <a:r>
              <a:rPr lang="en-US" sz="1600" dirty="0">
                <a:cs typeface="Segoe UI"/>
              </a:rPr>
              <a:t>aid plan available for commercial purposes depends on frequency of downloading the data and a purpose of its usage</a:t>
            </a:r>
          </a:p>
        </p:txBody>
      </p:sp>
    </p:spTree>
    <p:extLst>
      <p:ext uri="{BB962C8B-B14F-4D97-AF65-F5344CB8AC3E}">
        <p14:creationId xmlns:p14="http://schemas.microsoft.com/office/powerpoint/2010/main" val="3849091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E6B95B88-9AC9-1D40-8DBC-EB74DB61A68F}"/>
              </a:ext>
            </a:extLst>
          </p:cNvPr>
          <p:cNvSpPr/>
          <p:nvPr/>
        </p:nvSpPr>
        <p:spPr>
          <a:xfrm>
            <a:off x="7720345" y="4"/>
            <a:ext cx="4469346" cy="977247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35F0C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F0EA4D38-2432-4044-8072-12AEACBAD5FE}"/>
              </a:ext>
            </a:extLst>
          </p:cNvPr>
          <p:cNvSpPr/>
          <p:nvPr/>
        </p:nvSpPr>
        <p:spPr>
          <a:xfrm>
            <a:off x="-2276" y="4"/>
            <a:ext cx="9751152" cy="985541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EF56503-5850-B241-9827-923016B794D8}"/>
              </a:ext>
            </a:extLst>
          </p:cNvPr>
          <p:cNvSpPr txBox="1">
            <a:spLocks/>
          </p:cNvSpPr>
          <p:nvPr/>
        </p:nvSpPr>
        <p:spPr>
          <a:xfrm>
            <a:off x="-1535" y="220656"/>
            <a:ext cx="9341477" cy="508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b="1" spc="-1" dirty="0">
                <a:solidFill>
                  <a:schemeClr val="bg1"/>
                </a:solidFill>
                <a:latin typeface="Calibri"/>
                <a:ea typeface="Calibri"/>
              </a:rPr>
              <a:t>1.2 Testing the process of collection of a real-time PWS data (IMGW-PIB employees stations) by starting new internal database server</a:t>
            </a:r>
            <a:r>
              <a:rPr lang="pl-PL" sz="2000" b="1" spc="-1" dirty="0">
                <a:solidFill>
                  <a:schemeClr val="bg1"/>
                </a:solidFill>
                <a:latin typeface="Calibri"/>
                <a:ea typeface="Calibri"/>
              </a:rPr>
              <a:t> </a:t>
            </a:r>
            <a:r>
              <a:rPr lang="pl-PL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(Marcin Grzelczyk)</a:t>
            </a:r>
            <a:endParaRPr lang="pl-PL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BF82042E-54C0-4BDB-856A-9CAC873F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5326" y="221984"/>
            <a:ext cx="1434419" cy="50571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57E3741-95AB-A8CF-CBBF-96CD7A29F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661" y="4127499"/>
            <a:ext cx="8528874" cy="6886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1FD020B-9823-4D7B-ECAA-4FFF9F4E6B23}"/>
              </a:ext>
            </a:extLst>
          </p:cNvPr>
          <p:cNvSpPr txBox="1"/>
          <p:nvPr/>
        </p:nvSpPr>
        <p:spPr>
          <a:xfrm>
            <a:off x="450183" y="3408537"/>
            <a:ext cx="1094956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An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pl-PL" sz="1600" b="1" dirty="0">
                <a:solidFill>
                  <a:srgbClr val="FF0000"/>
                </a:solidFill>
                <a:latin typeface="Calibri" panose="020F0502020204030204"/>
              </a:rPr>
              <a:t>e</a:t>
            </a: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xample</a:t>
            </a:r>
            <a:r>
              <a:rPr kumimoji="0" lang="pl-PL" sz="1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of data </a:t>
            </a:r>
            <a:r>
              <a:rPr kumimoji="0" lang="pl-PL" sz="1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access</a:t>
            </a:r>
            <a:r>
              <a:rPr kumimoji="0" lang="pl-PL" sz="1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via API: 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https://api.weather.com/v2/pws/observations/all/</a:t>
            </a:r>
            <a:r>
              <a:rPr lang="pl-PL" sz="1600" dirty="0">
                <a:solidFill>
                  <a:prstClr val="black"/>
                </a:solidFill>
                <a:latin typeface="Calibri" panose="020F0502020204030204"/>
              </a:rPr>
              <a:t>1daystationId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=IMAZOWIE62&amp;format=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json&amp;units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=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e&amp;apiKey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= [CLIENT_SECRET]</a:t>
            </a:r>
            <a:endParaRPr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D3B535C-9A15-8B4F-A9F8-022AFC546F7D}"/>
              </a:ext>
            </a:extLst>
          </p:cNvPr>
          <p:cNvSpPr txBox="1"/>
          <p:nvPr/>
        </p:nvSpPr>
        <p:spPr>
          <a:xfrm>
            <a:off x="587814" y="4345927"/>
            <a:ext cx="1574818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 ID: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endParaRPr lang="pl-PL" sz="16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endParaRPr lang="pl-PL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to API with no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errors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DC69FAF-F584-0CBA-2B15-DB35C5EC6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632" y="4854569"/>
            <a:ext cx="8528874" cy="18454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62C857B-D22F-A07E-3E49-06C16C3B57DD}"/>
              </a:ext>
            </a:extLst>
          </p:cNvPr>
          <p:cNvSpPr txBox="1"/>
          <p:nvPr/>
        </p:nvSpPr>
        <p:spPr>
          <a:xfrm>
            <a:off x="1246415" y="1329866"/>
            <a:ext cx="899159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cs typeface="Arial"/>
              </a:rPr>
              <a:t>10 PWS stations operated by IMGW PIB employees have been established.​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cs typeface="Arial"/>
              </a:rPr>
              <a:t>A virtual server named "</a:t>
            </a:r>
            <a:r>
              <a:rPr lang="en-US" dirty="0" err="1">
                <a:cs typeface="Arial"/>
              </a:rPr>
              <a:t>pwsimgw</a:t>
            </a:r>
            <a:r>
              <a:rPr lang="en-US" dirty="0">
                <a:cs typeface="Arial"/>
              </a:rPr>
              <a:t>" has been set up within IMGW-PIB.​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cs typeface="Arial"/>
              </a:rPr>
              <a:t>Data collection and storage processes are functioning without errors or issues.​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cs typeface="Arial"/>
              </a:rPr>
              <a:t>The server has been tested using PWS data from an external service (</a:t>
            </a:r>
            <a:r>
              <a:rPr lang="en-US" dirty="0" err="1">
                <a:cs typeface="Arial"/>
              </a:rPr>
              <a:t>Wunderground</a:t>
            </a:r>
            <a:r>
              <a:rPr lang="en-US" dirty="0">
                <a:cs typeface="Arial"/>
              </a:rPr>
              <a:t>), with 100% of the information successfully downloaded.​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cs typeface="Arial"/>
              </a:rPr>
              <a:t>The main data formats (JSON and XML) have been checked and tested.</a:t>
            </a:r>
          </a:p>
        </p:txBody>
      </p:sp>
    </p:spTree>
    <p:extLst>
      <p:ext uri="{BB962C8B-B14F-4D97-AF65-F5344CB8AC3E}">
        <p14:creationId xmlns:p14="http://schemas.microsoft.com/office/powerpoint/2010/main" val="425194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E6B95B88-9AC9-1D40-8DBC-EB74DB61A68F}"/>
              </a:ext>
            </a:extLst>
          </p:cNvPr>
          <p:cNvSpPr/>
          <p:nvPr/>
        </p:nvSpPr>
        <p:spPr>
          <a:xfrm>
            <a:off x="7711109" y="4"/>
            <a:ext cx="4492436" cy="931067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35F0CC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F0EA4D38-2432-4044-8072-12AEACBAD5FE}"/>
              </a:ext>
            </a:extLst>
          </p:cNvPr>
          <p:cNvSpPr/>
          <p:nvPr/>
        </p:nvSpPr>
        <p:spPr>
          <a:xfrm>
            <a:off x="-3901" y="4"/>
            <a:ext cx="9752777" cy="932693"/>
          </a:xfrm>
          <a:prstGeom prst="rect">
            <a:avLst/>
          </a:prstGeom>
          <a:solidFill>
            <a:srgbClr val="122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BF82042E-54C0-4BDB-856A-9CAC873F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3781" y="210439"/>
            <a:ext cx="1434419" cy="50571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0EBCD1D-8E2C-54CA-A14F-301C606C4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158" y="2632362"/>
            <a:ext cx="9297984" cy="422563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0B1A678-84A8-7A4F-BF33-85C7A3A40DED}"/>
              </a:ext>
            </a:extLst>
          </p:cNvPr>
          <p:cNvSpPr txBox="1"/>
          <p:nvPr/>
        </p:nvSpPr>
        <p:spPr>
          <a:xfrm>
            <a:off x="1131931" y="1140178"/>
            <a:ext cx="838474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data are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storaged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 in non SQL database (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pwsimgw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),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Data Base frequency is 10min with all available parameters</a:t>
            </a:r>
            <a:r>
              <a:rPr lang="en-US" dirty="0">
                <a:solidFill>
                  <a:prstClr val="black"/>
                </a:solidFill>
                <a:latin typeface="Aptos"/>
              </a:rPr>
              <a:t> also possibility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</a:rPr>
              <a:t> of cooperation with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</a:rPr>
              <a:t>Cenagis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</a:rPr>
              <a:t> (Centre for Scientific Geospatial Analyses and Satellite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</a:rPr>
              <a:t>Computations)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</a:rPr>
              <a:t>to provide an infrastructure for the backup PWS database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Calibri" panose="020F0502020204030204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EF56503-5850-B241-9827-923016B794D8}"/>
              </a:ext>
            </a:extLst>
          </p:cNvPr>
          <p:cNvSpPr txBox="1">
            <a:spLocks/>
          </p:cNvSpPr>
          <p:nvPr/>
        </p:nvSpPr>
        <p:spPr>
          <a:xfrm>
            <a:off x="-2347" y="209111"/>
            <a:ext cx="9519019" cy="508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US" sz="2000" b="1" spc="-1" dirty="0">
                <a:solidFill>
                  <a:schemeClr val="bg1"/>
                </a:solidFill>
                <a:latin typeface="+mn-lt"/>
                <a:ea typeface="Calibri"/>
              </a:rPr>
              <a:t>1.</a:t>
            </a:r>
            <a:r>
              <a:rPr lang="pl-PL" sz="2000" b="1" spc="-1" dirty="0">
                <a:solidFill>
                  <a:schemeClr val="bg1"/>
                </a:solidFill>
                <a:latin typeface="+mn-lt"/>
                <a:ea typeface="Calibri"/>
              </a:rPr>
              <a:t>3</a:t>
            </a:r>
            <a:r>
              <a:rPr lang="en-US" sz="2000" b="1" spc="-1" dirty="0">
                <a:solidFill>
                  <a:schemeClr val="bg1"/>
                </a:solidFill>
                <a:latin typeface="+mn-lt"/>
                <a:ea typeface="Calibri"/>
              </a:rPr>
              <a:t> </a:t>
            </a:r>
            <a:r>
              <a:rPr lang="en-GB" sz="2000" b="1" dirty="0">
                <a:solidFill>
                  <a:schemeClr val="bg1"/>
                </a:solidFill>
                <a:latin typeface="+mn-lt"/>
                <a:cs typeface="Arial"/>
              </a:rPr>
              <a:t>Testing integrity and correctness of stored data, </a:t>
            </a:r>
            <a:r>
              <a:rPr lang="pl-PL" sz="2000" b="1" dirty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lang="en-GB" sz="2000" b="1" dirty="0">
                <a:solidFill>
                  <a:schemeClr val="bg1"/>
                </a:solidFill>
                <a:latin typeface="+mn-lt"/>
                <a:cs typeface="Arial"/>
              </a:rPr>
              <a:t>assess usefulness of </a:t>
            </a:r>
            <a:r>
              <a:rPr lang="pl-PL" sz="2000" b="1" dirty="0">
                <a:solidFill>
                  <a:schemeClr val="bg1"/>
                </a:solidFill>
                <a:latin typeface="+mn-lt"/>
                <a:cs typeface="Arial"/>
              </a:rPr>
              <a:t>	</a:t>
            </a:r>
            <a:r>
              <a:rPr lang="en-GB" sz="2000" b="1" dirty="0">
                <a:solidFill>
                  <a:schemeClr val="bg1"/>
                </a:solidFill>
                <a:latin typeface="+mn-lt"/>
                <a:cs typeface="Arial"/>
              </a:rPr>
              <a:t>external databases/projects (CENAGIS)</a:t>
            </a:r>
            <a:r>
              <a:rPr lang="pl-PL" sz="2000" b="1" dirty="0">
                <a:solidFill>
                  <a:schemeClr val="bg1"/>
                </a:solidFill>
                <a:latin typeface="+mn-lt"/>
                <a:cs typeface="Arial"/>
              </a:rPr>
              <a:t> (Marcin Grzelczyk)</a:t>
            </a:r>
            <a:endParaRPr lang="en-GB" sz="2000" b="1" dirty="0">
              <a:solidFill>
                <a:schemeClr val="bg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63832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981CDA7F5A7C49859A8D834CB4DECB" ma:contentTypeVersion="17" ma:contentTypeDescription="Create a new document." ma:contentTypeScope="" ma:versionID="386c23162e1b94cd429462742751b06a">
  <xsd:schema xmlns:xsd="http://www.w3.org/2001/XMLSchema" xmlns:xs="http://www.w3.org/2001/XMLSchema" xmlns:p="http://schemas.microsoft.com/office/2006/metadata/properties" xmlns:ns2="5a0f99c4-3fb8-4a69-b73f-3fc7d54ca762" xmlns:ns3="1bf17bcc-6713-4688-8c39-dd5e8d5ce3c2" targetNamespace="http://schemas.microsoft.com/office/2006/metadata/properties" ma:root="true" ma:fieldsID="bba9964bd20b013c2a5950b7cad4b6f8" ns2:_="" ns3:_="">
    <xsd:import namespace="5a0f99c4-3fb8-4a69-b73f-3fc7d54ca762"/>
    <xsd:import namespace="1bf17bcc-6713-4688-8c39-dd5e8d5ce3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f99c4-3fb8-4a69-b73f-3fc7d54ca7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771ac8e-4c5f-410f-93a8-50544311f4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17bcc-6713-4688-8c39-dd5e8d5ce3c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c8117d6-aa08-40dd-a1a7-a6cd7d3ac804}" ma:internalName="TaxCatchAll" ma:showField="CatchAllData" ma:web="1bf17bcc-6713-4688-8c39-dd5e8d5ce3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bf17bcc-6713-4688-8c39-dd5e8d5ce3c2">
      <UserInfo>
        <DisplayName/>
        <AccountId xsi:nil="true"/>
        <AccountType/>
      </UserInfo>
    </SharedWithUsers>
    <lcf76f155ced4ddcb4097134ff3c332f xmlns="5a0f99c4-3fb8-4a69-b73f-3fc7d54ca762">
      <Terms xmlns="http://schemas.microsoft.com/office/infopath/2007/PartnerControls"/>
    </lcf76f155ced4ddcb4097134ff3c332f>
    <TaxCatchAll xmlns="1bf17bcc-6713-4688-8c39-dd5e8d5ce3c2" xsi:nil="true"/>
  </documentManagement>
</p:properties>
</file>

<file path=customXml/itemProps1.xml><?xml version="1.0" encoding="utf-8"?>
<ds:datastoreItem xmlns:ds="http://schemas.openxmlformats.org/officeDocument/2006/customXml" ds:itemID="{6EE96031-0223-4C8B-8737-24C4FB8807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C18080-6A2E-4DCE-B452-D0325D62E775}">
  <ds:schemaRefs>
    <ds:schemaRef ds:uri="1bf17bcc-6713-4688-8c39-dd5e8d5ce3c2"/>
    <ds:schemaRef ds:uri="5a0f99c4-3fb8-4a69-b73f-3fc7d54ca76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CAAF2E5-514F-4CD7-8ACF-E519492120AD}">
  <ds:schemaRefs>
    <ds:schemaRef ds:uri="http://schemas.microsoft.com/office/2006/metadata/properties"/>
    <ds:schemaRef ds:uri="http://schemas.microsoft.com/office/infopath/2007/PartnerControls"/>
    <ds:schemaRef ds:uri="1bf17bcc-6713-4688-8c39-dd5e8d5ce3c2"/>
    <ds:schemaRef ds:uri="5a0f99c4-3fb8-4a69-b73f-3fc7d54ca76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2989</Words>
  <Application>Microsoft Office PowerPoint</Application>
  <PresentationFormat>Panoramiczny</PresentationFormat>
  <Paragraphs>317</Paragraphs>
  <Slides>23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3" baseType="lpstr">
      <vt:lpstr>Aptos</vt:lpstr>
      <vt:lpstr>Aptos Display</vt:lpstr>
      <vt:lpstr>Arial</vt:lpstr>
      <vt:lpstr>Arial</vt:lpstr>
      <vt:lpstr>Calibri</vt:lpstr>
      <vt:lpstr>Calibri Light</vt:lpstr>
      <vt:lpstr>Segoe UI</vt:lpstr>
      <vt:lpstr>Times New Roman</vt:lpstr>
      <vt:lpstr>Wingdings</vt:lpstr>
      <vt:lpstr>Motyw pakietu Office</vt:lpstr>
      <vt:lpstr> IMGW-PIB: Joanna Linkowska, Jan Szturc, Anna Jurczyk, Katarzyna Ośródka, Marcin Grzelczyk CIMA: Massimo Milelli, Elena Oberto, Umberto Pellegrini, Francesco Uboldi CNMCA: Francesco Sudati    September 2024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CIMA (Centro Internazionale in Monitoraggio Ambientale) Research Foundation  CNMCA (Centro Nazionale di Meteorologia e Climatologia Aeronautica) - Italian Air Force Weather Service  IMGW-PIB (Instytut Meteorologii i Gospodarki Wodnej – Państwowy Instytut Badawczy) – Polish Weather Services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Jan Szturc</cp:lastModifiedBy>
  <cp:revision>634</cp:revision>
  <dcterms:created xsi:type="dcterms:W3CDTF">2012-08-15T16:54:36Z</dcterms:created>
  <dcterms:modified xsi:type="dcterms:W3CDTF">2024-09-02T12:28:50Z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0x01010027981CDA7F5A7C49859A8D834CB4DECB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