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9144000" cy="6858000" type="screen4x3"/>
  <p:notesSz cx="7772400" cy="10058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gQndCoQ87fB/GW+7bUoZOk9C5d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D25C42-5D78-11A9-F6C0-0D9E4FC554A2}" v="324" dt="2024-08-30T09:04:28.1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6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customschemas.google.com/relationships/presentationmetadata" Target="metadata"/><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368675" cy="5048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402138" y="0"/>
            <a:ext cx="3368675" cy="5048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77875" y="4840288"/>
            <a:ext cx="6216650" cy="39608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53575"/>
            <a:ext cx="3368675" cy="5048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402138" y="9553575"/>
            <a:ext cx="3368675" cy="5048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1: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e822a8b737_4_50: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g2e822a8b737_4_50: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e822a8b737_4_108: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2e822a8b737_4_108: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4: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5: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e852b1b8d3_1_0: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2e852b1b8d3_1_0: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e852b1b8d3_7_0: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g2e852b1b8d3_7_0: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6: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6: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7: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7: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8: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8: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e822a8b737_4_29: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2e822a8b737_4_29: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e822a8b737_0_0: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2e822a8b737_0_0: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e822a8b737_8_27: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2e822a8b737_8_27: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9: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9: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e822a8b737_4_83: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2e822a8b737_4_83: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0: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0: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e852b1b8d3_4_10: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g2e852b1b8d3_4_10: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e822a8b737_4_9: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2e822a8b737_4_9: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2: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e822a8b737_8_11: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2e822a8b737_8_11: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e822a8b737_10_0: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2e822a8b737_10_0: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e822a8b737_10_28: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e822a8b737_10_28: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e822a8b737_10_20: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2e822a8b737_10_20: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e822a8b737_10_12: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2e822a8b737_10_12: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5"/>
        <p:cNvGrpSpPr/>
        <p:nvPr/>
      </p:nvGrpSpPr>
      <p:grpSpPr>
        <a:xfrm>
          <a:off x="0" y="0"/>
          <a:ext cx="0" cy="0"/>
          <a:chOff x="0" y="0"/>
          <a:chExt cx="0" cy="0"/>
        </a:xfrm>
      </p:grpSpPr>
      <p:sp>
        <p:nvSpPr>
          <p:cNvPr id="16" name="Google Shape;16;p12"/>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8" name="Google Shape;18;p12"/>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12"/>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1"/>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1"/>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21"/>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79"/>
        <p:cNvGrpSpPr/>
        <p:nvPr/>
      </p:nvGrpSpPr>
      <p:grpSpPr>
        <a:xfrm>
          <a:off x="0" y="0"/>
          <a:ext cx="0" cy="0"/>
          <a:chOff x="0" y="0"/>
          <a:chExt cx="0" cy="0"/>
        </a:xfrm>
      </p:grpSpPr>
      <p:sp>
        <p:nvSpPr>
          <p:cNvPr id="80" name="Google Shape;80;p22"/>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2"/>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2"/>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2"/>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2"/>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2"/>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2"/>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22"/>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88"/>
        <p:cNvGrpSpPr/>
        <p:nvPr/>
      </p:nvGrpSpPr>
      <p:grpSpPr>
        <a:xfrm>
          <a:off x="0" y="0"/>
          <a:ext cx="0" cy="0"/>
          <a:chOff x="0" y="0"/>
          <a:chExt cx="0" cy="0"/>
        </a:xfrm>
      </p:grpSpPr>
      <p:sp>
        <p:nvSpPr>
          <p:cNvPr id="89" name="Google Shape;89;p23"/>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3"/>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3"/>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3"/>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3"/>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3"/>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23"/>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23"/>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3"/>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23"/>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1"/>
        <p:cNvGrpSpPr/>
        <p:nvPr/>
      </p:nvGrpSpPr>
      <p:grpSpPr>
        <a:xfrm>
          <a:off x="0" y="0"/>
          <a:ext cx="0" cy="0"/>
          <a:chOff x="0" y="0"/>
          <a:chExt cx="0" cy="0"/>
        </a:xfrm>
      </p:grpSpPr>
      <p:sp>
        <p:nvSpPr>
          <p:cNvPr id="22" name="Google Shape;22;p13"/>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3"/>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13"/>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5"/>
        <p:cNvGrpSpPr/>
        <p:nvPr/>
      </p:nvGrpSpPr>
      <p:grpSpPr>
        <a:xfrm>
          <a:off x="0" y="0"/>
          <a:ext cx="0" cy="0"/>
          <a:chOff x="0" y="0"/>
          <a:chExt cx="0" cy="0"/>
        </a:xfrm>
      </p:grpSpPr>
      <p:sp>
        <p:nvSpPr>
          <p:cNvPr id="26" name="Google Shape;26;p14"/>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4"/>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4"/>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4"/>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31"/>
        <p:cNvGrpSpPr/>
        <p:nvPr/>
      </p:nvGrpSpPr>
      <p:grpSpPr>
        <a:xfrm>
          <a:off x="0" y="0"/>
          <a:ext cx="0" cy="0"/>
          <a:chOff x="0" y="0"/>
          <a:chExt cx="0" cy="0"/>
        </a:xfrm>
      </p:grpSpPr>
      <p:sp>
        <p:nvSpPr>
          <p:cNvPr id="32" name="Google Shape;32;p15"/>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5"/>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5"/>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5"/>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5"/>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15"/>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16"/>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6"/>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6"/>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16"/>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43"/>
        <p:cNvGrpSpPr/>
        <p:nvPr/>
      </p:nvGrpSpPr>
      <p:grpSpPr>
        <a:xfrm>
          <a:off x="0" y="0"/>
          <a:ext cx="0" cy="0"/>
          <a:chOff x="0" y="0"/>
          <a:chExt cx="0" cy="0"/>
        </a:xfrm>
      </p:grpSpPr>
      <p:sp>
        <p:nvSpPr>
          <p:cNvPr id="44" name="Google Shape;44;p17"/>
          <p:cNvSpPr txBox="1">
            <a:spLocks noGrp="1"/>
          </p:cNvSpPr>
          <p:nvPr>
            <p:ph type="subTitle" idx="1"/>
          </p:nvPr>
        </p:nvSpPr>
        <p:spPr>
          <a:xfrm>
            <a:off x="1143000" y="1122480"/>
            <a:ext cx="6857640" cy="1106676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45" name="Google Shape;45;p17"/>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7"/>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17"/>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48"/>
        <p:cNvGrpSpPr/>
        <p:nvPr/>
      </p:nvGrpSpPr>
      <p:grpSpPr>
        <a:xfrm>
          <a:off x="0" y="0"/>
          <a:ext cx="0" cy="0"/>
          <a:chOff x="0" y="0"/>
          <a:chExt cx="0" cy="0"/>
        </a:xfrm>
      </p:grpSpPr>
      <p:sp>
        <p:nvSpPr>
          <p:cNvPr id="49" name="Google Shape;49;p18"/>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8"/>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8"/>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8"/>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8"/>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18"/>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56"/>
        <p:cNvGrpSpPr/>
        <p:nvPr/>
      </p:nvGrpSpPr>
      <p:grpSpPr>
        <a:xfrm>
          <a:off x="0" y="0"/>
          <a:ext cx="0" cy="0"/>
          <a:chOff x="0" y="0"/>
          <a:chExt cx="0" cy="0"/>
        </a:xfrm>
      </p:grpSpPr>
      <p:sp>
        <p:nvSpPr>
          <p:cNvPr id="57" name="Google Shape;57;p19"/>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9"/>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9"/>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9"/>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9"/>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9"/>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19"/>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64"/>
        <p:cNvGrpSpPr/>
        <p:nvPr/>
      </p:nvGrpSpPr>
      <p:grpSpPr>
        <a:xfrm>
          <a:off x="0" y="0"/>
          <a:ext cx="0" cy="0"/>
          <a:chOff x="0" y="0"/>
          <a:chExt cx="0" cy="0"/>
        </a:xfrm>
      </p:grpSpPr>
      <p:sp>
        <p:nvSpPr>
          <p:cNvPr id="65" name="Google Shape;65;p20"/>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0"/>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0"/>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0"/>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0"/>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20"/>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1143000" y="1122480"/>
            <a:ext cx="6857640" cy="238716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B8B8B"/>
              </a:buClr>
              <a:buSzPts val="900"/>
              <a:buFont typeface="Calibri"/>
              <a:buNone/>
              <a:defRPr sz="900" b="0" i="0" u="none" strike="noStrike" cap="none">
                <a:solidFill>
                  <a:srgbClr val="8B8B8B"/>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11"/>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1"/>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14" name="Google Shape;14;p11"/>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jp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www.hnms.gr/hnms/greek/index_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www.hnms.gr/hnms/greek/index_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www.hnms.gr/hnms/greek/index_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www.hnms.gr/hnms/greek/index_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p:nvPr/>
        </p:nvSpPr>
        <p:spPr>
          <a:xfrm>
            <a:off x="4679576" y="4677371"/>
            <a:ext cx="4464424" cy="18414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 name="Google Shape;104;p1"/>
          <p:cNvSpPr/>
          <p:nvPr/>
        </p:nvSpPr>
        <p:spPr>
          <a:xfrm>
            <a:off x="0" y="4677371"/>
            <a:ext cx="4679576" cy="18414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 name="Google Shape;105;p1"/>
          <p:cNvSpPr txBox="1">
            <a:spLocks noGrp="1"/>
          </p:cNvSpPr>
          <p:nvPr>
            <p:ph type="title"/>
          </p:nvPr>
        </p:nvSpPr>
        <p:spPr>
          <a:xfrm>
            <a:off x="133000" y="4825502"/>
            <a:ext cx="4589280" cy="148364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400"/>
              <a:buFont typeface="Arial"/>
              <a:buNone/>
            </a:pPr>
            <a:br>
              <a:rPr lang="en-US" sz="1400"/>
            </a:br>
            <a:r>
              <a:rPr lang="en-US" sz="1400" b="1" strike="noStrike">
                <a:solidFill>
                  <a:srgbClr val="FFFF00"/>
                </a:solidFill>
                <a:latin typeface="Calibri"/>
                <a:ea typeface="Calibri"/>
                <a:cs typeface="Calibri"/>
                <a:sym typeface="Calibri"/>
              </a:rPr>
              <a:t>IMGW-PIB</a:t>
            </a:r>
            <a:r>
              <a:rPr lang="en-US" sz="1400" b="1" strike="noStrike">
                <a:solidFill>
                  <a:srgbClr val="FFFFFF"/>
                </a:solidFill>
                <a:latin typeface="Calibri"/>
                <a:ea typeface="Calibri"/>
                <a:cs typeface="Calibri"/>
                <a:sym typeface="Calibri"/>
              </a:rPr>
              <a:t>: Jan Szturc, Anna Jurczyk, Katarzyna Ośródka, Magdalena Pasierb, Marcin Grzelczyk, Radosław Drożdżoł, Martyna Zosicz, Bartłomiej Sobczyk, Adam Jaczewski, Joanna Linkowska (?)</a:t>
            </a:r>
            <a:br>
              <a:rPr lang="en-US" sz="1400" b="1" strike="noStrike">
                <a:solidFill>
                  <a:srgbClr val="FFFFFF"/>
                </a:solidFill>
                <a:latin typeface="Calibri"/>
                <a:ea typeface="Calibri"/>
                <a:cs typeface="Calibri"/>
                <a:sym typeface="Calibri"/>
              </a:rPr>
            </a:br>
            <a:r>
              <a:rPr lang="en-US" sz="1400" b="1" strike="noStrike">
                <a:solidFill>
                  <a:srgbClr val="FFFF00"/>
                </a:solidFill>
                <a:latin typeface="Calibri"/>
                <a:ea typeface="Calibri"/>
                <a:cs typeface="Calibri"/>
                <a:sym typeface="Calibri"/>
              </a:rPr>
              <a:t>HNMS: </a:t>
            </a:r>
            <a:r>
              <a:rPr lang="en-US" sz="1400" b="1" strike="noStrike">
                <a:solidFill>
                  <a:schemeClr val="lt1"/>
                </a:solidFill>
                <a:latin typeface="Calibri"/>
                <a:ea typeface="Calibri"/>
                <a:cs typeface="Calibri"/>
                <a:sym typeface="Calibri"/>
              </a:rPr>
              <a:t>Flora Gofa, Dimitra Boucouvala</a:t>
            </a:r>
            <a:br>
              <a:rPr lang="en-US" sz="1400"/>
            </a:br>
            <a:r>
              <a:rPr lang="en-US" sz="1400" b="1" strike="noStrike">
                <a:solidFill>
                  <a:srgbClr val="FFFF00"/>
                </a:solidFill>
                <a:latin typeface="Calibri"/>
                <a:ea typeface="Calibri"/>
                <a:cs typeface="Calibri"/>
                <a:sym typeface="Calibri"/>
              </a:rPr>
              <a:t>CIMA</a:t>
            </a:r>
            <a:r>
              <a:rPr lang="en-US" sz="1400" b="1" strike="noStrike">
                <a:solidFill>
                  <a:srgbClr val="FFFFFF"/>
                </a:solidFill>
                <a:latin typeface="Calibri"/>
                <a:ea typeface="Calibri"/>
                <a:cs typeface="Calibri"/>
                <a:sym typeface="Calibri"/>
              </a:rPr>
              <a:t>: Massimo Milelli, Elena Oberto, </a:t>
            </a:r>
            <a:r>
              <a:rPr lang="en-US" sz="1400" b="1">
                <a:solidFill>
                  <a:srgbClr val="FFFFFF"/>
                </a:solidFill>
                <a:latin typeface="Calibri"/>
                <a:ea typeface="Calibri"/>
                <a:cs typeface="Calibri"/>
                <a:sym typeface="Calibri"/>
              </a:rPr>
              <a:t>Francesco Uboldi</a:t>
            </a:r>
            <a:br>
              <a:rPr lang="en-US" sz="1400" b="1">
                <a:solidFill>
                  <a:srgbClr val="FFFFFF"/>
                </a:solidFill>
                <a:latin typeface="Calibri"/>
                <a:ea typeface="Calibri"/>
                <a:cs typeface="Calibri"/>
                <a:sym typeface="Calibri"/>
              </a:rPr>
            </a:br>
            <a:r>
              <a:rPr lang="en-US" sz="1400" b="1">
                <a:solidFill>
                  <a:srgbClr val="FFFF00"/>
                </a:solidFill>
                <a:latin typeface="Calibri"/>
                <a:ea typeface="Calibri"/>
                <a:cs typeface="Calibri"/>
                <a:sym typeface="Calibri"/>
              </a:rPr>
              <a:t>ARPA Piemonte</a:t>
            </a:r>
            <a:r>
              <a:rPr lang="en-US" sz="1400" b="1">
                <a:solidFill>
                  <a:schemeClr val="lt1"/>
                </a:solidFill>
                <a:latin typeface="Calibri"/>
                <a:ea typeface="Calibri"/>
                <a:cs typeface="Calibri"/>
                <a:sym typeface="Calibri"/>
              </a:rPr>
              <a:t>: Valeria Garbero</a:t>
            </a:r>
            <a:endParaRPr sz="1400" b="1">
              <a:solidFill>
                <a:schemeClr val="lt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400"/>
              <a:buFont typeface="Arial"/>
              <a:buNone/>
            </a:pPr>
            <a:r>
              <a:rPr lang="en-US" sz="1400" b="1">
                <a:solidFill>
                  <a:srgbClr val="FFFF00"/>
                </a:solidFill>
                <a:latin typeface="Calibri"/>
                <a:ea typeface="Calibri"/>
                <a:cs typeface="Calibri"/>
                <a:sym typeface="Calibri"/>
              </a:rPr>
              <a:t>Politecnico di Torino</a:t>
            </a:r>
            <a:r>
              <a:rPr lang="en-US" sz="1400" b="1">
                <a:solidFill>
                  <a:schemeClr val="lt1"/>
                </a:solidFill>
                <a:latin typeface="Calibri"/>
                <a:ea typeface="Calibri"/>
                <a:cs typeface="Calibri"/>
                <a:sym typeface="Calibri"/>
              </a:rPr>
              <a:t>: Tanguy Houget</a:t>
            </a:r>
            <a:br>
              <a:rPr lang="en-US" sz="1400"/>
            </a:br>
            <a:r>
              <a:rPr lang="en-US" sz="1400" b="1" strike="noStrike">
                <a:solidFill>
                  <a:srgbClr val="FFFF00"/>
                </a:solidFill>
                <a:latin typeface="Calibri"/>
                <a:ea typeface="Calibri"/>
                <a:cs typeface="Calibri"/>
                <a:sym typeface="Calibri"/>
              </a:rPr>
              <a:t>CNMCA</a:t>
            </a:r>
            <a:r>
              <a:rPr lang="en-US" sz="1400" b="1" strike="noStrike">
                <a:solidFill>
                  <a:srgbClr val="FFFFFF"/>
                </a:solidFill>
                <a:latin typeface="Calibri"/>
                <a:ea typeface="Calibri"/>
                <a:cs typeface="Calibri"/>
                <a:sym typeface="Calibri"/>
              </a:rPr>
              <a:t>: Francesco Sudati</a:t>
            </a:r>
            <a:br>
              <a:rPr lang="en-US" sz="1400"/>
            </a:br>
            <a:r>
              <a:rPr lang="en-US" sz="1400" b="1" strike="noStrike">
                <a:solidFill>
                  <a:srgbClr val="FFFFFF"/>
                </a:solidFill>
                <a:latin typeface="Calibri"/>
                <a:ea typeface="Calibri"/>
                <a:cs typeface="Calibri"/>
                <a:sym typeface="Calibri"/>
              </a:rPr>
              <a:t> </a:t>
            </a:r>
            <a:endParaRPr sz="1400" b="0" strike="noStrike">
              <a:solidFill>
                <a:srgbClr val="000000"/>
              </a:solidFill>
              <a:latin typeface="Calibri"/>
              <a:ea typeface="Calibri"/>
              <a:cs typeface="Calibri"/>
              <a:sym typeface="Calibri"/>
            </a:endParaRPr>
          </a:p>
        </p:txBody>
      </p:sp>
      <p:pic>
        <p:nvPicPr>
          <p:cNvPr id="106" name="Google Shape;106;p1"/>
          <p:cNvPicPr preferRelativeResize="0"/>
          <p:nvPr/>
        </p:nvPicPr>
        <p:blipFill rotWithShape="1">
          <a:blip r:embed="rId3">
            <a:alphaModFix/>
          </a:blip>
          <a:srcRect/>
          <a:stretch/>
        </p:blipFill>
        <p:spPr>
          <a:xfrm>
            <a:off x="2717206" y="2470399"/>
            <a:ext cx="3089520" cy="1796685"/>
          </a:xfrm>
          <a:prstGeom prst="rect">
            <a:avLst/>
          </a:prstGeom>
          <a:noFill/>
          <a:ln>
            <a:noFill/>
          </a:ln>
        </p:spPr>
      </p:pic>
      <p:pic>
        <p:nvPicPr>
          <p:cNvPr id="107" name="Google Shape;107;p1"/>
          <p:cNvPicPr preferRelativeResize="0"/>
          <p:nvPr/>
        </p:nvPicPr>
        <p:blipFill rotWithShape="1">
          <a:blip r:embed="rId4">
            <a:alphaModFix/>
          </a:blip>
          <a:srcRect/>
          <a:stretch/>
        </p:blipFill>
        <p:spPr>
          <a:xfrm>
            <a:off x="4592276" y="4727521"/>
            <a:ext cx="2220480" cy="740520"/>
          </a:xfrm>
          <a:prstGeom prst="rect">
            <a:avLst/>
          </a:prstGeom>
          <a:noFill/>
          <a:ln>
            <a:noFill/>
          </a:ln>
        </p:spPr>
      </p:pic>
      <p:pic>
        <p:nvPicPr>
          <p:cNvPr id="108" name="Google Shape;108;p1"/>
          <p:cNvPicPr preferRelativeResize="0"/>
          <p:nvPr/>
        </p:nvPicPr>
        <p:blipFill rotWithShape="1">
          <a:blip r:embed="rId5">
            <a:alphaModFix/>
          </a:blip>
          <a:srcRect/>
          <a:stretch/>
        </p:blipFill>
        <p:spPr>
          <a:xfrm>
            <a:off x="297360" y="302400"/>
            <a:ext cx="2026440" cy="479160"/>
          </a:xfrm>
          <a:prstGeom prst="rect">
            <a:avLst/>
          </a:prstGeom>
          <a:noFill/>
          <a:ln>
            <a:noFill/>
          </a:ln>
        </p:spPr>
      </p:pic>
      <p:pic>
        <p:nvPicPr>
          <p:cNvPr id="109" name="Google Shape;109;p1"/>
          <p:cNvPicPr preferRelativeResize="0"/>
          <p:nvPr/>
        </p:nvPicPr>
        <p:blipFill rotWithShape="1">
          <a:blip r:embed="rId6">
            <a:alphaModFix/>
          </a:blip>
          <a:srcRect/>
          <a:stretch/>
        </p:blipFill>
        <p:spPr>
          <a:xfrm>
            <a:off x="8430604" y="5591657"/>
            <a:ext cx="691920" cy="915480"/>
          </a:xfrm>
          <a:prstGeom prst="rect">
            <a:avLst/>
          </a:prstGeom>
          <a:noFill/>
          <a:ln>
            <a:noFill/>
          </a:ln>
        </p:spPr>
      </p:pic>
      <p:pic>
        <p:nvPicPr>
          <p:cNvPr id="110" name="Google Shape;110;p1"/>
          <p:cNvPicPr preferRelativeResize="0"/>
          <p:nvPr/>
        </p:nvPicPr>
        <p:blipFill rotWithShape="1">
          <a:blip r:embed="rId7">
            <a:alphaModFix/>
          </a:blip>
          <a:srcRect/>
          <a:stretch/>
        </p:blipFill>
        <p:spPr>
          <a:xfrm>
            <a:off x="7660209" y="5489124"/>
            <a:ext cx="772920" cy="985320"/>
          </a:xfrm>
          <a:prstGeom prst="rect">
            <a:avLst/>
          </a:prstGeom>
          <a:noFill/>
          <a:ln>
            <a:noFill/>
          </a:ln>
        </p:spPr>
      </p:pic>
      <p:sp>
        <p:nvSpPr>
          <p:cNvPr id="111" name="Google Shape;111;p1"/>
          <p:cNvSpPr/>
          <p:nvPr/>
        </p:nvSpPr>
        <p:spPr>
          <a:xfrm>
            <a:off x="746116" y="975529"/>
            <a:ext cx="7385400" cy="119887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r>
              <a:rPr lang="en-US" sz="2400" b="1" strike="noStrike">
                <a:solidFill>
                  <a:srgbClr val="000000"/>
                </a:solidFill>
                <a:latin typeface="Times New Roman"/>
                <a:ea typeface="Times New Roman"/>
                <a:cs typeface="Times New Roman"/>
                <a:sym typeface="Times New Roman"/>
              </a:rPr>
              <a:t>Priority </a:t>
            </a:r>
            <a:r>
              <a:rPr lang="en-US" sz="2400" b="1">
                <a:solidFill>
                  <a:srgbClr val="000000"/>
                </a:solidFill>
                <a:latin typeface="Times New Roman"/>
                <a:ea typeface="Times New Roman"/>
                <a:cs typeface="Times New Roman"/>
                <a:sym typeface="Times New Roman"/>
              </a:rPr>
              <a:t>P</a:t>
            </a:r>
            <a:r>
              <a:rPr lang="en-US" sz="2400" b="1" strike="noStrike">
                <a:solidFill>
                  <a:srgbClr val="000000"/>
                </a:solidFill>
                <a:latin typeface="Times New Roman"/>
                <a:ea typeface="Times New Roman"/>
                <a:cs typeface="Times New Roman"/>
                <a:sym typeface="Times New Roman"/>
              </a:rPr>
              <a:t>roject: </a:t>
            </a:r>
            <a:r>
              <a:rPr lang="en-US" sz="2400" b="1" strike="sngStrike">
                <a:solidFill>
                  <a:srgbClr val="FF0000"/>
                </a:solidFill>
                <a:latin typeface="Times New Roman"/>
                <a:ea typeface="Times New Roman"/>
                <a:cs typeface="Times New Roman"/>
                <a:sym typeface="Times New Roman"/>
              </a:rPr>
              <a:t>E</a:t>
            </a:r>
            <a:r>
              <a:rPr lang="en-US" sz="2400" b="1">
                <a:solidFill>
                  <a:srgbClr val="000000"/>
                </a:solidFill>
                <a:latin typeface="Times New Roman"/>
                <a:ea typeface="Times New Roman"/>
                <a:cs typeface="Times New Roman"/>
                <a:sym typeface="Times New Roman"/>
              </a:rPr>
              <a:t>A</a:t>
            </a:r>
            <a:r>
              <a:rPr lang="en-US" sz="2400" b="1" strike="noStrike">
                <a:solidFill>
                  <a:srgbClr val="000000"/>
                </a:solidFill>
                <a:latin typeface="Times New Roman"/>
                <a:ea typeface="Times New Roman"/>
                <a:cs typeface="Times New Roman"/>
                <a:sym typeface="Times New Roman"/>
              </a:rPr>
              <a:t>POCS (</a:t>
            </a:r>
            <a:r>
              <a:rPr lang="en-US" sz="2400" b="1" strike="sngStrike">
                <a:solidFill>
                  <a:srgbClr val="FF0000"/>
                </a:solidFill>
                <a:latin typeface="Times New Roman"/>
                <a:ea typeface="Times New Roman"/>
                <a:cs typeface="Times New Roman"/>
                <a:sym typeface="Times New Roman"/>
              </a:rPr>
              <a:t>Evaluate</a:t>
            </a:r>
            <a:r>
              <a:rPr lang="en-US" sz="2400" b="1" strike="noStrike">
                <a:solidFill>
                  <a:srgbClr val="000000"/>
                </a:solidFill>
                <a:latin typeface="Times New Roman"/>
                <a:ea typeface="Times New Roman"/>
                <a:cs typeface="Times New Roman"/>
                <a:sym typeface="Times New Roman"/>
              </a:rPr>
              <a:t> </a:t>
            </a:r>
            <a:r>
              <a:rPr lang="en-US" sz="2400" b="1" strike="noStrike">
                <a:solidFill>
                  <a:srgbClr val="0070C0"/>
                </a:solidFill>
                <a:latin typeface="Times New Roman"/>
                <a:ea typeface="Times New Roman"/>
                <a:cs typeface="Times New Roman"/>
                <a:sym typeface="Times New Roman"/>
              </a:rPr>
              <a:t>A</a:t>
            </a:r>
            <a:r>
              <a:rPr lang="en-US" sz="2400" b="1" strike="noStrike">
                <a:solidFill>
                  <a:srgbClr val="000000"/>
                </a:solidFill>
                <a:latin typeface="Times New Roman"/>
                <a:ea typeface="Times New Roman"/>
                <a:cs typeface="Times New Roman"/>
                <a:sym typeface="Times New Roman"/>
              </a:rPr>
              <a:t>pplication of </a:t>
            </a:r>
            <a:r>
              <a:rPr lang="en-US" sz="2400" b="1" strike="noStrike">
                <a:solidFill>
                  <a:srgbClr val="0070C0"/>
                </a:solidFill>
                <a:latin typeface="Times New Roman"/>
                <a:ea typeface="Times New Roman"/>
                <a:cs typeface="Times New Roman"/>
                <a:sym typeface="Times New Roman"/>
              </a:rPr>
              <a:t>P</a:t>
            </a:r>
            <a:r>
              <a:rPr lang="en-US" sz="2400" b="1" strike="noStrike">
                <a:solidFill>
                  <a:srgbClr val="000000"/>
                </a:solidFill>
                <a:latin typeface="Times New Roman"/>
                <a:ea typeface="Times New Roman"/>
                <a:cs typeface="Times New Roman"/>
                <a:sym typeface="Times New Roman"/>
              </a:rPr>
              <a:t>ersonal Weather Station and </a:t>
            </a:r>
            <a:r>
              <a:rPr lang="en-US" sz="2400" b="1" strike="noStrike">
                <a:solidFill>
                  <a:srgbClr val="0070C0"/>
                </a:solidFill>
                <a:latin typeface="Times New Roman"/>
                <a:ea typeface="Times New Roman"/>
                <a:cs typeface="Times New Roman"/>
                <a:sym typeface="Times New Roman"/>
              </a:rPr>
              <a:t>O</a:t>
            </a:r>
            <a:r>
              <a:rPr lang="en-US" sz="2400" b="1" strike="noStrike">
                <a:solidFill>
                  <a:srgbClr val="000000"/>
                </a:solidFill>
                <a:latin typeface="Times New Roman"/>
                <a:ea typeface="Times New Roman"/>
                <a:cs typeface="Times New Roman"/>
                <a:sym typeface="Times New Roman"/>
              </a:rPr>
              <a:t>pportunistic Sensor Data </a:t>
            </a:r>
            <a:r>
              <a:rPr lang="en-US" sz="2400" b="1" strike="noStrike">
                <a:solidFill>
                  <a:srgbClr val="0070C0"/>
                </a:solidFill>
                <a:latin typeface="Times New Roman"/>
                <a:ea typeface="Times New Roman"/>
                <a:cs typeface="Times New Roman"/>
                <a:sym typeface="Times New Roman"/>
              </a:rPr>
              <a:t>C</a:t>
            </a:r>
            <a:r>
              <a:rPr lang="en-US" sz="2400" b="1" strike="noStrike">
                <a:solidFill>
                  <a:srgbClr val="000000"/>
                </a:solidFill>
                <a:latin typeface="Times New Roman"/>
                <a:ea typeface="Times New Roman"/>
                <a:cs typeface="Times New Roman"/>
                <a:sym typeface="Times New Roman"/>
              </a:rPr>
              <a:t>rowd</a:t>
            </a:r>
            <a:r>
              <a:rPr lang="en-US" sz="2400" b="1" strike="noStrike">
                <a:solidFill>
                  <a:srgbClr val="0070C0"/>
                </a:solidFill>
                <a:latin typeface="Times New Roman"/>
                <a:ea typeface="Times New Roman"/>
                <a:cs typeface="Times New Roman"/>
                <a:sym typeface="Times New Roman"/>
              </a:rPr>
              <a:t>S</a:t>
            </a:r>
            <a:r>
              <a:rPr lang="en-US" sz="2400" b="1" strike="noStrike">
                <a:solidFill>
                  <a:srgbClr val="000000"/>
                </a:solidFill>
                <a:latin typeface="Times New Roman"/>
                <a:ea typeface="Times New Roman"/>
                <a:cs typeface="Times New Roman"/>
                <a:sym typeface="Times New Roman"/>
              </a:rPr>
              <a:t>ourcing)</a:t>
            </a:r>
            <a:endParaRPr sz="2400" b="0" strike="noStrike">
              <a:solidFill>
                <a:schemeClr val="dk1"/>
              </a:solidFill>
              <a:latin typeface="Arial"/>
              <a:ea typeface="Arial"/>
              <a:cs typeface="Arial"/>
              <a:sym typeface="Arial"/>
            </a:endParaRPr>
          </a:p>
        </p:txBody>
      </p:sp>
      <p:pic>
        <p:nvPicPr>
          <p:cNvPr id="112" name="Google Shape;112;p1"/>
          <p:cNvPicPr preferRelativeResize="0"/>
          <p:nvPr/>
        </p:nvPicPr>
        <p:blipFill rotWithShape="1">
          <a:blip r:embed="rId8">
            <a:alphaModFix/>
          </a:blip>
          <a:srcRect b="20522"/>
          <a:stretch/>
        </p:blipFill>
        <p:spPr>
          <a:xfrm>
            <a:off x="477000" y="2474745"/>
            <a:ext cx="1846800" cy="1467720"/>
          </a:xfrm>
          <a:prstGeom prst="rect">
            <a:avLst/>
          </a:prstGeom>
          <a:noFill/>
          <a:ln>
            <a:noFill/>
          </a:ln>
        </p:spPr>
      </p:pic>
      <p:pic>
        <p:nvPicPr>
          <p:cNvPr id="113" name="Google Shape;113;p1"/>
          <p:cNvPicPr preferRelativeResize="0"/>
          <p:nvPr/>
        </p:nvPicPr>
        <p:blipFill rotWithShape="1">
          <a:blip r:embed="rId9">
            <a:alphaModFix/>
          </a:blip>
          <a:srcRect/>
          <a:stretch/>
        </p:blipFill>
        <p:spPr>
          <a:xfrm>
            <a:off x="4617560" y="5545393"/>
            <a:ext cx="1045440" cy="911880"/>
          </a:xfrm>
          <a:prstGeom prst="rect">
            <a:avLst/>
          </a:prstGeom>
          <a:noFill/>
          <a:ln>
            <a:noFill/>
          </a:ln>
        </p:spPr>
      </p:pic>
      <p:pic>
        <p:nvPicPr>
          <p:cNvPr id="114" name="Google Shape;114;p1" descr="Obraz zawierający tekst, logo, Czcionka, Grafika&#10;&#10;Opis wygenerowany automatycznie"/>
          <p:cNvPicPr preferRelativeResize="0"/>
          <p:nvPr/>
        </p:nvPicPr>
        <p:blipFill rotWithShape="1">
          <a:blip r:embed="rId10">
            <a:alphaModFix/>
          </a:blip>
          <a:srcRect/>
          <a:stretch/>
        </p:blipFill>
        <p:spPr>
          <a:xfrm>
            <a:off x="6471318" y="5759149"/>
            <a:ext cx="1150968" cy="600031"/>
          </a:xfrm>
          <a:prstGeom prst="rect">
            <a:avLst/>
          </a:prstGeom>
          <a:noFill/>
          <a:ln>
            <a:noFill/>
          </a:ln>
        </p:spPr>
      </p:pic>
      <p:pic>
        <p:nvPicPr>
          <p:cNvPr id="115" name="Google Shape;115;p1" descr="Obraz zawierający tekst, Czcionka&#10;&#10;Opis wygenerowany automatycznie"/>
          <p:cNvPicPr preferRelativeResize="0"/>
          <p:nvPr/>
        </p:nvPicPr>
        <p:blipFill rotWithShape="1">
          <a:blip r:embed="rId11">
            <a:alphaModFix/>
          </a:blip>
          <a:srcRect/>
          <a:stretch/>
        </p:blipFill>
        <p:spPr>
          <a:xfrm>
            <a:off x="6758192" y="4767533"/>
            <a:ext cx="2065244" cy="721591"/>
          </a:xfrm>
          <a:prstGeom prst="rect">
            <a:avLst/>
          </a:prstGeom>
          <a:noFill/>
          <a:ln>
            <a:noFill/>
          </a:ln>
        </p:spPr>
      </p:pic>
      <p:sp>
        <p:nvSpPr>
          <p:cNvPr id="116" name="Google Shape;116;p1"/>
          <p:cNvSpPr txBox="1"/>
          <p:nvPr/>
        </p:nvSpPr>
        <p:spPr>
          <a:xfrm>
            <a:off x="3678690" y="6539854"/>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SMC: 26 June 2024</a:t>
            </a:r>
            <a:endParaRPr sz="1800">
              <a:solidFill>
                <a:schemeClr val="dk1"/>
              </a:solidFill>
              <a:latin typeface="Arial"/>
              <a:ea typeface="Arial"/>
              <a:cs typeface="Arial"/>
              <a:sym typeface="Arial"/>
            </a:endParaRPr>
          </a:p>
        </p:txBody>
      </p:sp>
      <p:pic>
        <p:nvPicPr>
          <p:cNvPr id="117" name="Google Shape;117;p1"/>
          <p:cNvPicPr preferRelativeResize="0"/>
          <p:nvPr/>
        </p:nvPicPr>
        <p:blipFill rotWithShape="1">
          <a:blip r:embed="rId12">
            <a:alphaModFix/>
          </a:blip>
          <a:srcRect/>
          <a:stretch/>
        </p:blipFill>
        <p:spPr>
          <a:xfrm>
            <a:off x="5537200" y="5629464"/>
            <a:ext cx="873851" cy="7278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e822a8b737_4_50"/>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 name="Google Shape;197;g2e822a8b737_4_50"/>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 name="Google Shape;198;g2e822a8b737_4_50"/>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99" name="Google Shape;199;g2e822a8b737_4_50"/>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200" name="Google Shape;200;g2e822a8b737_4_50"/>
          <p:cNvPicPr preferRelativeResize="0"/>
          <p:nvPr/>
        </p:nvPicPr>
        <p:blipFill>
          <a:blip r:embed="rId4">
            <a:alphaModFix/>
          </a:blip>
          <a:stretch>
            <a:fillRect/>
          </a:stretch>
        </p:blipFill>
        <p:spPr>
          <a:xfrm>
            <a:off x="152400" y="792900"/>
            <a:ext cx="2228850" cy="742950"/>
          </a:xfrm>
          <a:prstGeom prst="rect">
            <a:avLst/>
          </a:prstGeom>
          <a:noFill/>
          <a:ln>
            <a:noFill/>
          </a:ln>
        </p:spPr>
      </p:pic>
      <p:sp>
        <p:nvSpPr>
          <p:cNvPr id="201" name="Google Shape;201;g2e822a8b737_4_50"/>
          <p:cNvSpPr txBox="1"/>
          <p:nvPr/>
        </p:nvSpPr>
        <p:spPr>
          <a:xfrm>
            <a:off x="2517300" y="741075"/>
            <a:ext cx="6070500" cy="84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b="1">
                <a:solidFill>
                  <a:schemeClr val="dk1"/>
                </a:solidFill>
              </a:rPr>
              <a:t>SubTask 2.1: Adaptation of the RainGaugeQC system to CML-based precipitation data</a:t>
            </a:r>
            <a:endParaRPr sz="2000" b="1">
              <a:solidFill>
                <a:schemeClr val="dk1"/>
              </a:solidFill>
            </a:endParaRPr>
          </a:p>
        </p:txBody>
      </p:sp>
      <p:sp>
        <p:nvSpPr>
          <p:cNvPr id="202" name="Google Shape;202;g2e822a8b737_4_50"/>
          <p:cNvSpPr txBox="1"/>
          <p:nvPr/>
        </p:nvSpPr>
        <p:spPr>
          <a:xfrm>
            <a:off x="483060" y="1633340"/>
            <a:ext cx="8104739" cy="153577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US" sz="1800" dirty="0">
                <a:solidFill>
                  <a:schemeClr val="dk1"/>
                </a:solidFill>
              </a:rPr>
              <a:t>The </a:t>
            </a:r>
            <a:r>
              <a:rPr lang="en-US" sz="1800" dirty="0" err="1">
                <a:solidFill>
                  <a:srgbClr val="0070C0"/>
                </a:solidFill>
              </a:rPr>
              <a:t>RainGaugeQC</a:t>
            </a:r>
            <a:r>
              <a:rPr lang="en-US" sz="1800" dirty="0">
                <a:solidFill>
                  <a:srgbClr val="0000FF"/>
                </a:solidFill>
              </a:rPr>
              <a:t> </a:t>
            </a:r>
            <a:r>
              <a:rPr lang="en-US" sz="1800" dirty="0">
                <a:solidFill>
                  <a:schemeClr val="tx1"/>
                </a:solidFill>
              </a:rPr>
              <a:t>system</a:t>
            </a:r>
            <a:r>
              <a:rPr lang="en-US" sz="1800" dirty="0">
                <a:solidFill>
                  <a:schemeClr val="dk1"/>
                </a:solidFill>
              </a:rPr>
              <a:t> is designed for quality control (QC) of telemetric rain gauge data in real-time, using radar precipitation as auxiliary information. </a:t>
            </a:r>
            <a:r>
              <a:rPr lang="pl-PL" sz="1800" dirty="0">
                <a:solidFill>
                  <a:schemeClr val="dk1"/>
                </a:solidFill>
              </a:rPr>
              <a:t>I</a:t>
            </a:r>
            <a:r>
              <a:rPr lang="en-US" sz="1800" dirty="0">
                <a:solidFill>
                  <a:schemeClr val="dk1"/>
                </a:solidFill>
              </a:rPr>
              <a:t>n the frame of APOCS project, </a:t>
            </a:r>
            <a:r>
              <a:rPr lang="en-US" sz="1800" dirty="0" err="1">
                <a:solidFill>
                  <a:schemeClr val="dk1"/>
                </a:solidFill>
              </a:rPr>
              <a:t>RainGaugeQC</a:t>
            </a:r>
            <a:r>
              <a:rPr lang="en-US" sz="1800" dirty="0">
                <a:solidFill>
                  <a:schemeClr val="dk1"/>
                </a:solidFill>
              </a:rPr>
              <a:t> will be adapted to rainfall </a:t>
            </a:r>
            <a:r>
              <a:rPr lang="en-US" sz="1800" dirty="0">
                <a:solidFill>
                  <a:schemeClr val="tx1"/>
                </a:solidFill>
              </a:rPr>
              <a:t>estimates from signal attenuation in commercial microwave links (CMLs). </a:t>
            </a:r>
            <a:endParaRPr sz="1800" dirty="0">
              <a:solidFill>
                <a:schemeClr val="tx1"/>
              </a:solidFill>
            </a:endParaRPr>
          </a:p>
        </p:txBody>
      </p:sp>
      <p:pic>
        <p:nvPicPr>
          <p:cNvPr id="203" name="Google Shape;203;g2e822a8b737_4_50"/>
          <p:cNvPicPr preferRelativeResize="0"/>
          <p:nvPr/>
        </p:nvPicPr>
        <p:blipFill>
          <a:blip r:embed="rId5">
            <a:alphaModFix/>
          </a:blip>
          <a:stretch>
            <a:fillRect/>
          </a:stretch>
        </p:blipFill>
        <p:spPr>
          <a:xfrm>
            <a:off x="152400" y="3475519"/>
            <a:ext cx="8839202" cy="3013089"/>
          </a:xfrm>
          <a:prstGeom prst="rect">
            <a:avLst/>
          </a:prstGeom>
          <a:noFill/>
          <a:ln>
            <a:noFill/>
          </a:ln>
        </p:spPr>
      </p:pic>
      <p:sp>
        <p:nvSpPr>
          <p:cNvPr id="205" name="Google Shape;205;g2e822a8b737_4_50"/>
          <p:cNvSpPr txBox="1"/>
          <p:nvPr/>
        </p:nvSpPr>
        <p:spPr>
          <a:xfrm>
            <a:off x="2618539" y="6039668"/>
            <a:ext cx="6182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err="1">
                <a:solidFill>
                  <a:schemeClr val="dk1"/>
                </a:solidFill>
              </a:rPr>
              <a:t>Chwala</a:t>
            </a:r>
            <a:r>
              <a:rPr lang="en-US" sz="1100" dirty="0">
                <a:solidFill>
                  <a:schemeClr val="dk1"/>
                </a:solidFill>
              </a:rPr>
              <a:t> C, </a:t>
            </a:r>
            <a:r>
              <a:rPr lang="en-US" sz="1100" dirty="0" err="1">
                <a:solidFill>
                  <a:schemeClr val="dk1"/>
                </a:solidFill>
              </a:rPr>
              <a:t>Kunstmann</a:t>
            </a:r>
            <a:r>
              <a:rPr lang="en-US" sz="1100" dirty="0">
                <a:solidFill>
                  <a:schemeClr val="dk1"/>
                </a:solidFill>
              </a:rPr>
              <a:t> H. Commercial microwave link networks for rainfall observation: Assessment of the current status and future challenges. </a:t>
            </a:r>
            <a:r>
              <a:rPr lang="en-US" sz="1100" i="1" dirty="0">
                <a:solidFill>
                  <a:schemeClr val="dk1"/>
                </a:solidFill>
              </a:rPr>
              <a:t>WIREs Water</a:t>
            </a:r>
            <a:r>
              <a:rPr lang="en-US" sz="1100" dirty="0">
                <a:solidFill>
                  <a:schemeClr val="dk1"/>
                </a:solidFill>
              </a:rPr>
              <a:t>. 2019; 6:e1337.</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e822a8b737_4_108"/>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 name="Google Shape;211;g2e822a8b737_4_108"/>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 name="Google Shape;212;g2e822a8b737_4_108"/>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213" name="Google Shape;213;g2e822a8b737_4_108"/>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214" name="Google Shape;214;g2e822a8b737_4_108"/>
          <p:cNvPicPr preferRelativeResize="0"/>
          <p:nvPr/>
        </p:nvPicPr>
        <p:blipFill>
          <a:blip r:embed="rId4">
            <a:alphaModFix/>
          </a:blip>
          <a:stretch>
            <a:fillRect/>
          </a:stretch>
        </p:blipFill>
        <p:spPr>
          <a:xfrm>
            <a:off x="152400" y="792900"/>
            <a:ext cx="2228850" cy="742950"/>
          </a:xfrm>
          <a:prstGeom prst="rect">
            <a:avLst/>
          </a:prstGeom>
          <a:noFill/>
          <a:ln>
            <a:noFill/>
          </a:ln>
        </p:spPr>
      </p:pic>
      <p:sp>
        <p:nvSpPr>
          <p:cNvPr id="215" name="Google Shape;215;g2e822a8b737_4_108"/>
          <p:cNvSpPr txBox="1"/>
          <p:nvPr/>
        </p:nvSpPr>
        <p:spPr>
          <a:xfrm>
            <a:off x="2517300" y="741075"/>
            <a:ext cx="6070500" cy="84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b="1">
                <a:solidFill>
                  <a:schemeClr val="dk1"/>
                </a:solidFill>
              </a:rPr>
              <a:t>SubTask 2.1: Adaptation of the RainGaugeQC system to CML-based precipitation data</a:t>
            </a:r>
            <a:endParaRPr sz="2000" b="1">
              <a:solidFill>
                <a:schemeClr val="dk1"/>
              </a:solidFill>
            </a:endParaRPr>
          </a:p>
        </p:txBody>
      </p:sp>
      <p:sp>
        <p:nvSpPr>
          <p:cNvPr id="216" name="Google Shape;216;g2e822a8b737_4_108"/>
          <p:cNvSpPr txBox="1"/>
          <p:nvPr/>
        </p:nvSpPr>
        <p:spPr>
          <a:xfrm>
            <a:off x="152400" y="1850816"/>
            <a:ext cx="5086200" cy="502903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Clr>
                <a:schemeClr val="dk1"/>
              </a:buClr>
              <a:buSzPts val="1100"/>
              <a:buFont typeface="Arial"/>
              <a:buNone/>
            </a:pPr>
            <a:r>
              <a:rPr lang="en-US" sz="1800" dirty="0">
                <a:solidFill>
                  <a:schemeClr val="dk1"/>
                </a:solidFill>
              </a:rPr>
              <a:t>CML-based precipitation is </a:t>
            </a:r>
            <a:r>
              <a:rPr lang="en-US" sz="1800" dirty="0" err="1">
                <a:solidFill>
                  <a:schemeClr val="dk1"/>
                </a:solidFill>
              </a:rPr>
              <a:t>characterised</a:t>
            </a:r>
            <a:r>
              <a:rPr lang="en-US" sz="1800" dirty="0">
                <a:solidFill>
                  <a:schemeClr val="dk1"/>
                </a:solidFill>
              </a:rPr>
              <a:t> by a spatial distribution and error structure very different from point rain gauge or spatial radar data.</a:t>
            </a:r>
            <a:endParaRPr sz="1800" dirty="0">
              <a:solidFill>
                <a:schemeClr val="dk1"/>
              </a:solidFill>
            </a:endParaRPr>
          </a:p>
          <a:p>
            <a:pPr>
              <a:lnSpc>
                <a:spcPct val="115000"/>
              </a:lnSpc>
              <a:spcBef>
                <a:spcPts val="600"/>
              </a:spcBef>
            </a:pPr>
            <a:r>
              <a:rPr lang="en-US" sz="1800" dirty="0">
                <a:solidFill>
                  <a:schemeClr val="dk1"/>
                </a:solidFill>
              </a:rPr>
              <a:t>The CML-derived data are distributed along links with lengths up to several tens of km. </a:t>
            </a:r>
            <a:endParaRPr lang="en-US" sz="1800" dirty="0"/>
          </a:p>
          <a:p>
            <a:pPr marL="0" lvl="0" indent="0" algn="l" rtl="0">
              <a:lnSpc>
                <a:spcPct val="115000"/>
              </a:lnSpc>
              <a:spcBef>
                <a:spcPts val="600"/>
              </a:spcBef>
              <a:spcAft>
                <a:spcPts val="0"/>
              </a:spcAft>
              <a:buNone/>
            </a:pPr>
            <a:r>
              <a:rPr lang="en-US" sz="1800" dirty="0">
                <a:solidFill>
                  <a:schemeClr val="dk1"/>
                </a:solidFill>
              </a:rPr>
              <a:t>The uncertainty in the precipitation estimation depends on the length of the link, the signal frequency, interference from moisture in the atmosphere, among others. </a:t>
            </a:r>
            <a:endParaRPr sz="1800" dirty="0">
              <a:solidFill>
                <a:schemeClr val="dk1"/>
              </a:solidFill>
            </a:endParaRPr>
          </a:p>
          <a:p>
            <a:pPr marL="0" lvl="0" indent="0" algn="l" rtl="0">
              <a:lnSpc>
                <a:spcPct val="115000"/>
              </a:lnSpc>
              <a:spcBef>
                <a:spcPts val="600"/>
              </a:spcBef>
              <a:spcAft>
                <a:spcPts val="0"/>
              </a:spcAft>
              <a:buNone/>
            </a:pPr>
            <a:r>
              <a:rPr lang="en-US" sz="1800" dirty="0">
                <a:solidFill>
                  <a:schemeClr val="dk1"/>
                </a:solidFill>
              </a:rPr>
              <a:t>Many of these factors are impossible to quantify.</a:t>
            </a:r>
            <a:r>
              <a:rPr lang="pl-PL" sz="1800" dirty="0">
                <a:solidFill>
                  <a:schemeClr val="dk1"/>
                </a:solidFill>
              </a:rPr>
              <a:t> </a:t>
            </a:r>
            <a:r>
              <a:rPr lang="en-US" sz="1800" dirty="0">
                <a:solidFill>
                  <a:schemeClr val="tx1"/>
                </a:solidFill>
              </a:rPr>
              <a:t>It is therefore necessary to develop a QC methodology that takes these specifics into account.</a:t>
            </a:r>
            <a:endParaRPr sz="1800" dirty="0">
              <a:solidFill>
                <a:schemeClr val="tx1"/>
              </a:solidFill>
            </a:endParaRPr>
          </a:p>
        </p:txBody>
      </p:sp>
      <p:pic>
        <p:nvPicPr>
          <p:cNvPr id="217" name="Google Shape;217;g2e822a8b737_4_108"/>
          <p:cNvPicPr preferRelativeResize="0"/>
          <p:nvPr/>
        </p:nvPicPr>
        <p:blipFill>
          <a:blip r:embed="rId5">
            <a:alphaModFix/>
          </a:blip>
          <a:stretch>
            <a:fillRect/>
          </a:stretch>
        </p:blipFill>
        <p:spPr>
          <a:xfrm>
            <a:off x="5238600" y="1879550"/>
            <a:ext cx="3753000" cy="3689081"/>
          </a:xfrm>
          <a:prstGeom prst="rect">
            <a:avLst/>
          </a:prstGeom>
          <a:noFill/>
          <a:ln>
            <a:noFill/>
          </a:ln>
        </p:spPr>
      </p:pic>
      <p:sp>
        <p:nvSpPr>
          <p:cNvPr id="218" name="Google Shape;218;g2e822a8b737_4_108"/>
          <p:cNvSpPr txBox="1"/>
          <p:nvPr/>
        </p:nvSpPr>
        <p:spPr>
          <a:xfrm>
            <a:off x="5276178" y="5361756"/>
            <a:ext cx="3753000" cy="139676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000"/>
              </a:spcBef>
              <a:spcAft>
                <a:spcPts val="0"/>
              </a:spcAft>
              <a:buNone/>
            </a:pPr>
            <a:r>
              <a:rPr lang="en-US" sz="1800" i="1" dirty="0">
                <a:solidFill>
                  <a:schemeClr val="dk1"/>
                </a:solidFill>
              </a:rPr>
              <a:t>Participants: Katarzyna Ośródka, Magdalena Pasierb, Anna Jurczyk, Jan Szturc (IMGW-PIB)</a:t>
            </a:r>
            <a:endParaRPr sz="1800" i="1" dirty="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4"/>
          <p:cNvPicPr preferRelativeResize="0"/>
          <p:nvPr/>
        </p:nvPicPr>
        <p:blipFill rotWithShape="1">
          <a:blip r:embed="rId3">
            <a:alphaModFix/>
          </a:blip>
          <a:srcRect/>
          <a:stretch/>
        </p:blipFill>
        <p:spPr>
          <a:xfrm>
            <a:off x="1039542" y="738554"/>
            <a:ext cx="873851" cy="727883"/>
          </a:xfrm>
          <a:prstGeom prst="rect">
            <a:avLst/>
          </a:prstGeom>
          <a:noFill/>
          <a:ln>
            <a:noFill/>
          </a:ln>
        </p:spPr>
      </p:pic>
      <p:pic>
        <p:nvPicPr>
          <p:cNvPr id="224" name="Google Shape;224;p4"/>
          <p:cNvPicPr preferRelativeResize="0"/>
          <p:nvPr/>
        </p:nvPicPr>
        <p:blipFill rotWithShape="1">
          <a:blip r:embed="rId4">
            <a:alphaModFix/>
          </a:blip>
          <a:srcRect/>
          <a:stretch/>
        </p:blipFill>
        <p:spPr>
          <a:xfrm>
            <a:off x="3341473" y="612005"/>
            <a:ext cx="1457398" cy="759231"/>
          </a:xfrm>
          <a:prstGeom prst="rect">
            <a:avLst/>
          </a:prstGeom>
          <a:noFill/>
          <a:ln>
            <a:noFill/>
          </a:ln>
        </p:spPr>
      </p:pic>
      <p:sp>
        <p:nvSpPr>
          <p:cNvPr id="225" name="Google Shape;225;p4"/>
          <p:cNvSpPr/>
          <p:nvPr/>
        </p:nvSpPr>
        <p:spPr>
          <a:xfrm>
            <a:off x="229095" y="1678851"/>
            <a:ext cx="8685810" cy="4847679"/>
          </a:xfrm>
          <a:prstGeom prst="rect">
            <a:avLst/>
          </a:prstGeom>
          <a:noFill/>
          <a:ln>
            <a:noFill/>
          </a:ln>
        </p:spPr>
        <p:txBody>
          <a:bodyPr spcFirstLastPara="1" wrap="square" lIns="0" tIns="0" rIns="0" bIns="0" anchor="t" anchorCtr="0">
            <a:noAutofit/>
          </a:bodyPr>
          <a:lstStyle/>
          <a:p>
            <a:pPr marR="0" lvl="0" algn="l" rtl="0">
              <a:spcBef>
                <a:spcPts val="0"/>
              </a:spcBef>
              <a:spcAft>
                <a:spcPts val="0"/>
              </a:spcAft>
              <a:buClr>
                <a:srgbClr val="000000"/>
              </a:buClr>
              <a:buSzPts val="900"/>
            </a:pPr>
            <a:r>
              <a:rPr lang="en-US" sz="2000" b="1" dirty="0" err="1">
                <a:solidFill>
                  <a:srgbClr val="000000"/>
                </a:solidFill>
                <a:latin typeface="Arial"/>
                <a:ea typeface="Arial"/>
                <a:cs typeface="Arial"/>
                <a:sym typeface="Arial"/>
              </a:rPr>
              <a:t>SubTask</a:t>
            </a:r>
            <a:r>
              <a:rPr lang="en-US" sz="2000" b="1" dirty="0">
                <a:solidFill>
                  <a:srgbClr val="000000"/>
                </a:solidFill>
                <a:latin typeface="Arial"/>
                <a:ea typeface="Arial"/>
                <a:cs typeface="Arial"/>
                <a:sym typeface="Arial"/>
              </a:rPr>
              <a:t> 2.2: Titan lib applied to “not conventional” </a:t>
            </a:r>
            <a:r>
              <a:rPr lang="en-US" sz="2000" b="1" dirty="0" err="1">
                <a:solidFill>
                  <a:srgbClr val="000000"/>
                </a:solidFill>
                <a:latin typeface="Arial"/>
                <a:ea typeface="Arial"/>
                <a:cs typeface="Arial"/>
                <a:sym typeface="Arial"/>
              </a:rPr>
              <a:t>raingauge</a:t>
            </a:r>
            <a:r>
              <a:rPr lang="en-US" sz="2000" b="1" dirty="0">
                <a:solidFill>
                  <a:srgbClr val="000000"/>
                </a:solidFill>
                <a:latin typeface="Arial"/>
                <a:ea typeface="Arial"/>
                <a:cs typeface="Arial"/>
                <a:sym typeface="Arial"/>
              </a:rPr>
              <a:t> datasets</a:t>
            </a:r>
            <a:endParaRPr sz="2000" b="1" dirty="0">
              <a:solidFill>
                <a:srgbClr val="000000"/>
              </a:solidFill>
              <a:latin typeface="Arial"/>
              <a:ea typeface="Arial"/>
              <a:cs typeface="Arial"/>
              <a:sym typeface="Arial"/>
            </a:endParaRPr>
          </a:p>
          <a:p>
            <a:pPr marL="0" lvl="0" indent="0" algn="just" rtl="0">
              <a:spcBef>
                <a:spcPts val="1200"/>
              </a:spcBef>
              <a:spcAft>
                <a:spcPts val="0"/>
              </a:spcAft>
              <a:buClr>
                <a:schemeClr val="dk1"/>
              </a:buClr>
              <a:buSzPts val="1100"/>
              <a:buFont typeface="Arial"/>
              <a:buNone/>
            </a:pPr>
            <a:r>
              <a:rPr lang="en-US" sz="1800" dirty="0">
                <a:solidFill>
                  <a:schemeClr val="dk1"/>
                </a:solidFill>
                <a:highlight>
                  <a:schemeClr val="lt1"/>
                </a:highlight>
              </a:rPr>
              <a:t>It is useful and interesting to apply the QC (Titan software) also to "non-official" free networks, for instance “</a:t>
            </a:r>
            <a:r>
              <a:rPr lang="en-US" sz="1800" dirty="0" err="1">
                <a:solidFill>
                  <a:schemeClr val="dk1"/>
                </a:solidFill>
                <a:highlight>
                  <a:schemeClr val="lt1"/>
                </a:highlight>
              </a:rPr>
              <a:t>Meteonetwork</a:t>
            </a:r>
            <a:r>
              <a:rPr lang="en-US" sz="1800" dirty="0">
                <a:solidFill>
                  <a:schemeClr val="dk1"/>
                </a:solidFill>
                <a:highlight>
                  <a:schemeClr val="lt1"/>
                </a:highlight>
              </a:rPr>
              <a:t>”</a:t>
            </a:r>
            <a:endParaRPr lang="pl-PL" sz="1800" dirty="0">
              <a:solidFill>
                <a:schemeClr val="dk1"/>
              </a:solidFill>
              <a:highlight>
                <a:schemeClr val="lt1"/>
              </a:highlight>
            </a:endParaRPr>
          </a:p>
          <a:p>
            <a:pPr marL="0" lvl="0" indent="0" algn="just" rtl="0">
              <a:spcBef>
                <a:spcPts val="1200"/>
              </a:spcBef>
              <a:spcAft>
                <a:spcPts val="0"/>
              </a:spcAft>
              <a:buClr>
                <a:schemeClr val="dk1"/>
              </a:buClr>
              <a:buSzPts val="1100"/>
              <a:buFont typeface="Arial"/>
              <a:buNone/>
            </a:pPr>
            <a:r>
              <a:rPr lang="en-US" sz="1600" b="1" dirty="0">
                <a:solidFill>
                  <a:srgbClr val="000000"/>
                </a:solidFill>
                <a:latin typeface="Arial"/>
                <a:ea typeface="Arial"/>
                <a:cs typeface="Arial"/>
                <a:sym typeface="Arial"/>
              </a:rPr>
              <a:t>Participating scientists: Francesco </a:t>
            </a:r>
            <a:r>
              <a:rPr lang="en-US" sz="1600" b="1" dirty="0" err="1">
                <a:solidFill>
                  <a:srgbClr val="000000"/>
                </a:solidFill>
                <a:latin typeface="Arial"/>
                <a:ea typeface="Arial"/>
                <a:cs typeface="Arial"/>
                <a:sym typeface="Arial"/>
              </a:rPr>
              <a:t>Uboldi</a:t>
            </a:r>
            <a:r>
              <a:rPr lang="en-US" sz="1600" b="1" dirty="0">
                <a:solidFill>
                  <a:srgbClr val="000000"/>
                </a:solidFill>
                <a:latin typeface="Arial"/>
                <a:ea typeface="Arial"/>
                <a:cs typeface="Arial"/>
                <a:sym typeface="Arial"/>
              </a:rPr>
              <a:t>, Elena Oberto, Massimo </a:t>
            </a:r>
            <a:r>
              <a:rPr lang="en-US" sz="1600" b="1" dirty="0" err="1">
                <a:solidFill>
                  <a:srgbClr val="000000"/>
                </a:solidFill>
                <a:latin typeface="Arial"/>
                <a:ea typeface="Arial"/>
                <a:cs typeface="Arial"/>
                <a:sym typeface="Arial"/>
              </a:rPr>
              <a:t>Milelli</a:t>
            </a:r>
            <a:r>
              <a:rPr lang="en-US" sz="1600" b="1" dirty="0">
                <a:solidFill>
                  <a:srgbClr val="000000"/>
                </a:solidFill>
                <a:latin typeface="Arial"/>
                <a:ea typeface="Arial"/>
                <a:cs typeface="Arial"/>
                <a:sym typeface="Arial"/>
              </a:rPr>
              <a:t> (CIMA)</a:t>
            </a:r>
            <a:endParaRPr sz="1600" dirty="0">
              <a:solidFill>
                <a:srgbClr val="000000"/>
              </a:solidFill>
              <a:latin typeface="Arial"/>
              <a:ea typeface="Arial"/>
              <a:cs typeface="Arial"/>
              <a:sym typeface="Arial"/>
            </a:endParaRPr>
          </a:p>
          <a:p>
            <a:pPr marR="0" lvl="0" algn="l" rtl="0">
              <a:spcBef>
                <a:spcPts val="1080"/>
              </a:spcBef>
              <a:spcAft>
                <a:spcPts val="0"/>
              </a:spcAft>
              <a:buClr>
                <a:srgbClr val="000000"/>
              </a:buClr>
              <a:buSzPts val="900"/>
            </a:pPr>
            <a:endParaRPr lang="pl-PL" sz="2000" b="1" dirty="0">
              <a:solidFill>
                <a:srgbClr val="000000"/>
              </a:solidFill>
              <a:latin typeface="Arial"/>
              <a:ea typeface="Arial"/>
              <a:cs typeface="Arial"/>
              <a:sym typeface="Arial"/>
            </a:endParaRPr>
          </a:p>
          <a:p>
            <a:pPr marR="0" lvl="0" algn="l" rtl="0">
              <a:spcBef>
                <a:spcPts val="1080"/>
              </a:spcBef>
              <a:spcAft>
                <a:spcPts val="0"/>
              </a:spcAft>
              <a:buClr>
                <a:srgbClr val="000000"/>
              </a:buClr>
              <a:buSzPts val="900"/>
            </a:pPr>
            <a:r>
              <a:rPr lang="en-US" sz="2000" b="1" dirty="0" err="1">
                <a:solidFill>
                  <a:srgbClr val="000000"/>
                </a:solidFill>
                <a:latin typeface="Arial"/>
                <a:ea typeface="Arial"/>
                <a:cs typeface="Arial"/>
                <a:sym typeface="Arial"/>
              </a:rPr>
              <a:t>SubTask</a:t>
            </a:r>
            <a:r>
              <a:rPr lang="en-US" sz="2000" b="1" dirty="0">
                <a:solidFill>
                  <a:srgbClr val="000000"/>
                </a:solidFill>
                <a:latin typeface="Arial"/>
                <a:ea typeface="Arial"/>
                <a:cs typeface="Arial"/>
                <a:sym typeface="Arial"/>
              </a:rPr>
              <a:t> 2.3: Quality control procedure for T2m and Rh2m%</a:t>
            </a:r>
            <a:endParaRPr lang="pl-PL" sz="2000" b="1" dirty="0">
              <a:solidFill>
                <a:srgbClr val="000000"/>
              </a:solidFill>
              <a:latin typeface="Arial"/>
              <a:ea typeface="Arial"/>
              <a:cs typeface="Arial"/>
              <a:sym typeface="Arial"/>
            </a:endParaRPr>
          </a:p>
          <a:p>
            <a:pPr marL="285750" lvl="0" indent="-285750" algn="just" rtl="0">
              <a:spcBef>
                <a:spcPts val="0"/>
              </a:spcBef>
              <a:spcAft>
                <a:spcPts val="0"/>
              </a:spcAft>
              <a:buFont typeface="Arial" panose="020B0604020202020204" pitchFamily="34" charset="0"/>
              <a:buChar char="•"/>
            </a:pPr>
            <a:r>
              <a:rPr lang="en-US" sz="1700" dirty="0">
                <a:solidFill>
                  <a:schemeClr val="dk1"/>
                </a:solidFill>
              </a:rPr>
              <a:t>Primary scope: apply Spatial Consistency Test (SCT, </a:t>
            </a:r>
            <a:r>
              <a:rPr lang="en-US" sz="1600" dirty="0">
                <a:solidFill>
                  <a:schemeClr val="dk1"/>
                </a:solidFill>
              </a:rPr>
              <a:t>new R code developed</a:t>
            </a:r>
            <a:r>
              <a:rPr lang="en-US" sz="1700" dirty="0">
                <a:solidFill>
                  <a:schemeClr val="dk1"/>
                </a:solidFill>
              </a:rPr>
              <a:t>) to the official temperature dataset and to study and investigate the results. </a:t>
            </a:r>
            <a:endParaRPr lang="pl-PL" sz="1700" dirty="0">
              <a:solidFill>
                <a:schemeClr val="dk1"/>
              </a:solidFill>
            </a:endParaRPr>
          </a:p>
          <a:p>
            <a:pPr marL="285750" lvl="0" indent="-285750" algn="just" rtl="0">
              <a:spcBef>
                <a:spcPts val="0"/>
              </a:spcBef>
              <a:spcAft>
                <a:spcPts val="0"/>
              </a:spcAft>
              <a:buFont typeface="Arial" panose="020B0604020202020204" pitchFamily="34" charset="0"/>
              <a:buChar char="•"/>
            </a:pPr>
            <a:r>
              <a:rPr lang="en-US" sz="1700" dirty="0">
                <a:solidFill>
                  <a:schemeClr val="dk1"/>
                </a:solidFill>
              </a:rPr>
              <a:t>Furthermore both </a:t>
            </a:r>
            <a:r>
              <a:rPr lang="en-US" sz="1700" dirty="0" err="1">
                <a:solidFill>
                  <a:schemeClr val="dk1"/>
                </a:solidFill>
              </a:rPr>
              <a:t>Titalib</a:t>
            </a:r>
            <a:r>
              <a:rPr lang="en-US" sz="1700" dirty="0">
                <a:solidFill>
                  <a:schemeClr val="dk1"/>
                </a:solidFill>
              </a:rPr>
              <a:t> and SCT R code can also be applied to relative humidity (RH) official dataset for the quality control. </a:t>
            </a:r>
            <a:endParaRPr sz="1700" dirty="0">
              <a:solidFill>
                <a:schemeClr val="dk1"/>
              </a:solidFill>
            </a:endParaRPr>
          </a:p>
          <a:p>
            <a:pPr marL="285750" lvl="0" indent="-285750" algn="just" rtl="0">
              <a:spcBef>
                <a:spcPts val="0"/>
              </a:spcBef>
              <a:spcAft>
                <a:spcPts val="0"/>
              </a:spcAft>
              <a:buFont typeface="Arial" panose="020B0604020202020204" pitchFamily="34" charset="0"/>
              <a:buChar char="•"/>
            </a:pPr>
            <a:r>
              <a:rPr lang="en-US" sz="1700" dirty="0">
                <a:solidFill>
                  <a:schemeClr val="dk1"/>
                </a:solidFill>
              </a:rPr>
              <a:t>A new QC procedure will then be developed in Python specifically for </a:t>
            </a:r>
            <a:r>
              <a:rPr lang="en-US" sz="1700" dirty="0" err="1">
                <a:solidFill>
                  <a:schemeClr val="dk1"/>
                </a:solidFill>
              </a:rPr>
              <a:t>NetAtmo</a:t>
            </a:r>
            <a:r>
              <a:rPr lang="en-US" sz="1700" dirty="0">
                <a:solidFill>
                  <a:schemeClr val="dk1"/>
                </a:solidFill>
              </a:rPr>
              <a:t> data and compared to the </a:t>
            </a:r>
            <a:r>
              <a:rPr lang="en-US" sz="1700" dirty="0" err="1">
                <a:solidFill>
                  <a:schemeClr val="dk1"/>
                </a:solidFill>
              </a:rPr>
              <a:t>Titanlib</a:t>
            </a:r>
            <a:r>
              <a:rPr lang="en-US" sz="1700" dirty="0">
                <a:solidFill>
                  <a:schemeClr val="dk1"/>
                </a:solidFill>
              </a:rPr>
              <a:t> package</a:t>
            </a:r>
            <a:endParaRPr lang="pl-PL" sz="1700" dirty="0">
              <a:solidFill>
                <a:schemeClr val="dk1"/>
              </a:solidFill>
            </a:endParaRPr>
          </a:p>
          <a:p>
            <a:pPr marL="0" lvl="0" indent="0" algn="just" rtl="0">
              <a:spcBef>
                <a:spcPts val="0"/>
              </a:spcBef>
              <a:spcAft>
                <a:spcPts val="0"/>
              </a:spcAft>
              <a:buNone/>
            </a:pPr>
            <a:endParaRPr lang="pl-PL" sz="1700" dirty="0">
              <a:solidFill>
                <a:schemeClr val="dk1"/>
              </a:solidFill>
            </a:endParaRPr>
          </a:p>
          <a:p>
            <a:pPr marL="0" lvl="0" indent="0" algn="just" rtl="0">
              <a:spcBef>
                <a:spcPts val="0"/>
              </a:spcBef>
              <a:spcAft>
                <a:spcPts val="0"/>
              </a:spcAft>
              <a:buNone/>
            </a:pPr>
            <a:r>
              <a:rPr lang="en-US" sz="1600" b="1" dirty="0">
                <a:solidFill>
                  <a:srgbClr val="000000"/>
                </a:solidFill>
                <a:latin typeface="Arial"/>
                <a:ea typeface="Arial"/>
                <a:cs typeface="Arial"/>
                <a:sym typeface="Arial"/>
              </a:rPr>
              <a:t>Participating scientists: Francesco </a:t>
            </a:r>
            <a:r>
              <a:rPr lang="en-US" sz="1600" b="1" dirty="0" err="1">
                <a:solidFill>
                  <a:srgbClr val="000000"/>
                </a:solidFill>
                <a:latin typeface="Arial"/>
                <a:ea typeface="Arial"/>
                <a:cs typeface="Arial"/>
                <a:sym typeface="Arial"/>
              </a:rPr>
              <a:t>Uboldi</a:t>
            </a:r>
            <a:r>
              <a:rPr lang="en-US" sz="1600" b="1" dirty="0">
                <a:solidFill>
                  <a:srgbClr val="000000"/>
                </a:solidFill>
                <a:latin typeface="Arial"/>
                <a:ea typeface="Arial"/>
                <a:cs typeface="Arial"/>
                <a:sym typeface="Arial"/>
              </a:rPr>
              <a:t>, Elena Oberto, Massimo </a:t>
            </a:r>
            <a:r>
              <a:rPr lang="en-US" sz="1600" b="1" dirty="0" err="1">
                <a:solidFill>
                  <a:srgbClr val="000000"/>
                </a:solidFill>
                <a:latin typeface="Arial"/>
                <a:ea typeface="Arial"/>
                <a:cs typeface="Arial"/>
                <a:sym typeface="Arial"/>
              </a:rPr>
              <a:t>Milelli</a:t>
            </a:r>
            <a:r>
              <a:rPr lang="en-US" sz="1600" b="1" dirty="0">
                <a:solidFill>
                  <a:srgbClr val="000000"/>
                </a:solidFill>
                <a:latin typeface="Arial"/>
                <a:ea typeface="Arial"/>
                <a:cs typeface="Arial"/>
                <a:sym typeface="Arial"/>
              </a:rPr>
              <a:t> (CIMA), Valeria </a:t>
            </a:r>
            <a:r>
              <a:rPr lang="en-US" sz="1600" b="1" dirty="0" err="1">
                <a:solidFill>
                  <a:srgbClr val="000000"/>
                </a:solidFill>
                <a:latin typeface="Arial"/>
                <a:ea typeface="Arial"/>
                <a:cs typeface="Arial"/>
                <a:sym typeface="Arial"/>
              </a:rPr>
              <a:t>Garbero</a:t>
            </a:r>
            <a:r>
              <a:rPr lang="en-US" sz="1600" b="1" dirty="0">
                <a:solidFill>
                  <a:srgbClr val="000000"/>
                </a:solidFill>
                <a:latin typeface="Arial"/>
                <a:ea typeface="Arial"/>
                <a:cs typeface="Arial"/>
                <a:sym typeface="Arial"/>
              </a:rPr>
              <a:t> (</a:t>
            </a:r>
            <a:r>
              <a:rPr lang="en-US" sz="1600" b="1" dirty="0" err="1">
                <a:solidFill>
                  <a:srgbClr val="000000"/>
                </a:solidFill>
                <a:latin typeface="Arial"/>
                <a:ea typeface="Arial"/>
                <a:cs typeface="Arial"/>
                <a:sym typeface="Arial"/>
              </a:rPr>
              <a:t>Arpa</a:t>
            </a:r>
            <a:r>
              <a:rPr lang="en-US" sz="1600" b="1" dirty="0">
                <a:solidFill>
                  <a:srgbClr val="000000"/>
                </a:solidFill>
                <a:latin typeface="Arial"/>
                <a:ea typeface="Arial"/>
                <a:cs typeface="Arial"/>
                <a:sym typeface="Arial"/>
              </a:rPr>
              <a:t> Piemonte), Tanguy </a:t>
            </a:r>
            <a:r>
              <a:rPr lang="en-US" sz="1600" b="1" dirty="0" err="1">
                <a:solidFill>
                  <a:srgbClr val="000000"/>
                </a:solidFill>
                <a:latin typeface="Arial"/>
                <a:ea typeface="Arial"/>
                <a:cs typeface="Arial"/>
                <a:sym typeface="Arial"/>
              </a:rPr>
              <a:t>Houget</a:t>
            </a:r>
            <a:r>
              <a:rPr lang="en-US" sz="1600" b="1" dirty="0">
                <a:solidFill>
                  <a:srgbClr val="000000"/>
                </a:solidFill>
                <a:latin typeface="Arial"/>
                <a:ea typeface="Arial"/>
                <a:cs typeface="Arial"/>
                <a:sym typeface="Arial"/>
              </a:rPr>
              <a:t> (</a:t>
            </a:r>
            <a:r>
              <a:rPr lang="en-US" sz="1600" b="1" dirty="0" err="1">
                <a:solidFill>
                  <a:srgbClr val="000000"/>
                </a:solidFill>
                <a:latin typeface="Arial"/>
                <a:ea typeface="Arial"/>
                <a:cs typeface="Arial"/>
                <a:sym typeface="Arial"/>
              </a:rPr>
              <a:t>Politecnico</a:t>
            </a:r>
            <a:r>
              <a:rPr lang="en-US" sz="1600" b="1" dirty="0">
                <a:solidFill>
                  <a:srgbClr val="000000"/>
                </a:solidFill>
                <a:latin typeface="Arial"/>
                <a:ea typeface="Arial"/>
                <a:cs typeface="Arial"/>
                <a:sym typeface="Arial"/>
              </a:rPr>
              <a:t> di Torino)</a:t>
            </a:r>
            <a:endParaRPr sz="1600" dirty="0">
              <a:solidFill>
                <a:srgbClr val="000000"/>
              </a:solidFill>
              <a:latin typeface="Arial"/>
              <a:ea typeface="Arial"/>
              <a:cs typeface="Arial"/>
              <a:sym typeface="Arial"/>
            </a:endParaRPr>
          </a:p>
        </p:txBody>
      </p:sp>
      <p:pic>
        <p:nvPicPr>
          <p:cNvPr id="226" name="Google Shape;226;p4"/>
          <p:cNvPicPr preferRelativeResize="0"/>
          <p:nvPr/>
        </p:nvPicPr>
        <p:blipFill rotWithShape="1">
          <a:blip r:embed="rId5">
            <a:alphaModFix/>
          </a:blip>
          <a:srcRect/>
          <a:stretch/>
        </p:blipFill>
        <p:spPr>
          <a:xfrm>
            <a:off x="6369695" y="598615"/>
            <a:ext cx="873851" cy="785997"/>
          </a:xfrm>
          <a:prstGeom prst="rect">
            <a:avLst/>
          </a:prstGeom>
          <a:noFill/>
          <a:ln>
            <a:noFill/>
          </a:ln>
        </p:spPr>
      </p:pic>
      <p:sp>
        <p:nvSpPr>
          <p:cNvPr id="227" name="Google Shape;227;p4"/>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8" name="Google Shape;228;p4"/>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9" name="Google Shape;229;p4"/>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230" name="Google Shape;230;p4"/>
          <p:cNvPicPr preferRelativeResize="0"/>
          <p:nvPr/>
        </p:nvPicPr>
        <p:blipFill rotWithShape="1">
          <a:blip r:embed="rId6">
            <a:alphaModFix/>
          </a:blip>
          <a:srcRect/>
          <a:stretch/>
        </p:blipFill>
        <p:spPr>
          <a:xfrm>
            <a:off x="7243560" y="80640"/>
            <a:ext cx="1646280" cy="388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5"/>
          <p:cNvPicPr preferRelativeResize="0"/>
          <p:nvPr/>
        </p:nvPicPr>
        <p:blipFill rotWithShape="1">
          <a:blip r:embed="rId3">
            <a:alphaModFix/>
          </a:blip>
          <a:srcRect/>
          <a:stretch/>
        </p:blipFill>
        <p:spPr>
          <a:xfrm>
            <a:off x="302297" y="4090436"/>
            <a:ext cx="2971289" cy="1632103"/>
          </a:xfrm>
          <a:prstGeom prst="rect">
            <a:avLst/>
          </a:prstGeom>
          <a:noFill/>
          <a:ln>
            <a:noFill/>
          </a:ln>
        </p:spPr>
      </p:pic>
      <p:sp>
        <p:nvSpPr>
          <p:cNvPr id="236" name="Google Shape;236;p5"/>
          <p:cNvSpPr/>
          <p:nvPr/>
        </p:nvSpPr>
        <p:spPr>
          <a:xfrm>
            <a:off x="4970346" y="1225602"/>
            <a:ext cx="3101583" cy="941121"/>
          </a:xfrm>
          <a:prstGeom prst="rect">
            <a:avLst/>
          </a:prstGeom>
          <a:noFill/>
          <a:ln>
            <a:noFill/>
          </a:ln>
        </p:spPr>
        <p:txBody>
          <a:bodyPr spcFirstLastPara="1" wrap="square" lIns="81625" tIns="40800" rIns="81625" bIns="40800" anchor="t" anchorCtr="0">
            <a:noAutofit/>
          </a:bodyPr>
          <a:lstStyle/>
          <a:p>
            <a:pPr marL="0" marR="0" lvl="0" indent="0" algn="l" rtl="0">
              <a:lnSpc>
                <a:spcPct val="100000"/>
              </a:lnSpc>
              <a:spcBef>
                <a:spcPts val="0"/>
              </a:spcBef>
              <a:spcAft>
                <a:spcPts val="0"/>
              </a:spcAft>
              <a:buNone/>
            </a:pPr>
            <a:r>
              <a:rPr lang="en-US" sz="1633" b="1">
                <a:solidFill>
                  <a:srgbClr val="000000"/>
                </a:solidFill>
                <a:highlight>
                  <a:srgbClr val="BF0041"/>
                </a:highlight>
                <a:latin typeface="Arial"/>
                <a:ea typeface="Arial"/>
                <a:cs typeface="Arial"/>
                <a:sym typeface="Arial"/>
              </a:rPr>
              <a:t>High resolution network from “conventional” dataset (Civil Protection Department)</a:t>
            </a:r>
            <a:endParaRPr sz="1633">
              <a:solidFill>
                <a:srgbClr val="000000"/>
              </a:solidFill>
              <a:latin typeface="Arial"/>
              <a:ea typeface="Arial"/>
              <a:cs typeface="Arial"/>
              <a:sym typeface="Arial"/>
            </a:endParaRPr>
          </a:p>
        </p:txBody>
      </p:sp>
      <p:sp>
        <p:nvSpPr>
          <p:cNvPr id="237" name="Google Shape;237;p5"/>
          <p:cNvSpPr/>
          <p:nvPr/>
        </p:nvSpPr>
        <p:spPr>
          <a:xfrm>
            <a:off x="202699" y="3604201"/>
            <a:ext cx="2121930" cy="313489"/>
          </a:xfrm>
          <a:prstGeom prst="rect">
            <a:avLst/>
          </a:prstGeom>
          <a:noFill/>
          <a:ln>
            <a:noFill/>
          </a:ln>
        </p:spPr>
        <p:txBody>
          <a:bodyPr spcFirstLastPara="1" wrap="square" lIns="81625" tIns="40800" rIns="81625" bIns="40800" anchor="t" anchorCtr="0">
            <a:noAutofit/>
          </a:bodyPr>
          <a:lstStyle/>
          <a:p>
            <a:pPr marL="0" marR="0" lvl="0" indent="0" algn="l" rtl="0">
              <a:lnSpc>
                <a:spcPct val="100000"/>
              </a:lnSpc>
              <a:spcBef>
                <a:spcPts val="0"/>
              </a:spcBef>
              <a:spcAft>
                <a:spcPts val="0"/>
              </a:spcAft>
              <a:buNone/>
            </a:pPr>
            <a:r>
              <a:rPr lang="en-US" sz="1633" b="1">
                <a:solidFill>
                  <a:srgbClr val="000000"/>
                </a:solidFill>
                <a:highlight>
                  <a:srgbClr val="BF0041"/>
                </a:highlight>
                <a:latin typeface="Arial"/>
                <a:ea typeface="Arial"/>
                <a:cs typeface="Arial"/>
                <a:sym typeface="Arial"/>
              </a:rPr>
              <a:t>Meteonetwork</a:t>
            </a:r>
            <a:endParaRPr sz="1633">
              <a:solidFill>
                <a:srgbClr val="000000"/>
              </a:solidFill>
              <a:latin typeface="Arial"/>
              <a:ea typeface="Arial"/>
              <a:cs typeface="Arial"/>
              <a:sym typeface="Arial"/>
            </a:endParaRPr>
          </a:p>
        </p:txBody>
      </p:sp>
      <p:sp>
        <p:nvSpPr>
          <p:cNvPr id="238" name="Google Shape;238;p5"/>
          <p:cNvSpPr/>
          <p:nvPr/>
        </p:nvSpPr>
        <p:spPr>
          <a:xfrm>
            <a:off x="7223549" y="3126783"/>
            <a:ext cx="2121930" cy="313489"/>
          </a:xfrm>
          <a:prstGeom prst="rect">
            <a:avLst/>
          </a:prstGeom>
          <a:noFill/>
          <a:ln>
            <a:noFill/>
          </a:ln>
        </p:spPr>
        <p:txBody>
          <a:bodyPr spcFirstLastPara="1" wrap="square" lIns="81625" tIns="40800" rIns="81625" bIns="40800" anchor="t" anchorCtr="0">
            <a:noAutofit/>
          </a:bodyPr>
          <a:lstStyle/>
          <a:p>
            <a:pPr marL="0" marR="0" lvl="0" indent="0" algn="l" rtl="0">
              <a:lnSpc>
                <a:spcPct val="100000"/>
              </a:lnSpc>
              <a:spcBef>
                <a:spcPts val="0"/>
              </a:spcBef>
              <a:spcAft>
                <a:spcPts val="0"/>
              </a:spcAft>
              <a:buNone/>
            </a:pPr>
            <a:r>
              <a:rPr lang="en-US" sz="1633" b="1">
                <a:solidFill>
                  <a:srgbClr val="000000"/>
                </a:solidFill>
                <a:highlight>
                  <a:srgbClr val="BF0041"/>
                </a:highlight>
                <a:latin typeface="Arial"/>
                <a:ea typeface="Arial"/>
                <a:cs typeface="Arial"/>
                <a:sym typeface="Arial"/>
              </a:rPr>
              <a:t>NetAtmo network</a:t>
            </a:r>
            <a:endParaRPr sz="1633">
              <a:solidFill>
                <a:srgbClr val="000000"/>
              </a:solidFill>
              <a:latin typeface="Arial"/>
              <a:ea typeface="Arial"/>
              <a:cs typeface="Arial"/>
              <a:sym typeface="Arial"/>
            </a:endParaRPr>
          </a:p>
        </p:txBody>
      </p:sp>
      <p:cxnSp>
        <p:nvCxnSpPr>
          <p:cNvPr id="239" name="Google Shape;239;p5"/>
          <p:cNvCxnSpPr/>
          <p:nvPr/>
        </p:nvCxnSpPr>
        <p:spPr>
          <a:xfrm>
            <a:off x="5590794" y="5563508"/>
            <a:ext cx="120824" cy="163276"/>
          </a:xfrm>
          <a:prstGeom prst="straightConnector1">
            <a:avLst/>
          </a:prstGeom>
          <a:noFill/>
          <a:ln w="9525" cap="flat" cmpd="sng">
            <a:solidFill>
              <a:srgbClr val="3465A4"/>
            </a:solidFill>
            <a:prstDash val="solid"/>
            <a:round/>
            <a:headEnd type="none" w="sm" len="sm"/>
            <a:tailEnd type="none" w="sm" len="sm"/>
          </a:ln>
        </p:spPr>
      </p:cxnSp>
      <p:sp>
        <p:nvSpPr>
          <p:cNvPr id="240" name="Google Shape;240;p5"/>
          <p:cNvSpPr/>
          <p:nvPr/>
        </p:nvSpPr>
        <p:spPr>
          <a:xfrm>
            <a:off x="3468211" y="3779885"/>
            <a:ext cx="2121930" cy="313489"/>
          </a:xfrm>
          <a:prstGeom prst="rect">
            <a:avLst/>
          </a:prstGeom>
          <a:noFill/>
          <a:ln>
            <a:noFill/>
          </a:ln>
        </p:spPr>
        <p:txBody>
          <a:bodyPr spcFirstLastPara="1" wrap="square" lIns="81625" tIns="40800" rIns="81625" bIns="40800" anchor="t" anchorCtr="0">
            <a:noAutofit/>
          </a:bodyPr>
          <a:lstStyle/>
          <a:p>
            <a:pPr marL="0" marR="0" lvl="0" indent="0" algn="l" rtl="0">
              <a:lnSpc>
                <a:spcPct val="100000"/>
              </a:lnSpc>
              <a:spcBef>
                <a:spcPts val="0"/>
              </a:spcBef>
              <a:spcAft>
                <a:spcPts val="0"/>
              </a:spcAft>
              <a:buNone/>
            </a:pPr>
            <a:r>
              <a:rPr lang="en-US" sz="1270" b="1">
                <a:solidFill>
                  <a:srgbClr val="111111"/>
                </a:solidFill>
                <a:latin typeface="Arial"/>
                <a:ea typeface="Arial"/>
                <a:cs typeface="Arial"/>
                <a:sym typeface="Arial"/>
              </a:rPr>
              <a:t>Turin and surroundings</a:t>
            </a:r>
            <a:endParaRPr sz="1270">
              <a:solidFill>
                <a:srgbClr val="000000"/>
              </a:solidFill>
              <a:latin typeface="Arial"/>
              <a:ea typeface="Arial"/>
              <a:cs typeface="Arial"/>
              <a:sym typeface="Arial"/>
            </a:endParaRPr>
          </a:p>
        </p:txBody>
      </p:sp>
      <p:pic>
        <p:nvPicPr>
          <p:cNvPr id="241" name="Google Shape;241;p5"/>
          <p:cNvPicPr preferRelativeResize="0"/>
          <p:nvPr/>
        </p:nvPicPr>
        <p:blipFill rotWithShape="1">
          <a:blip r:embed="rId4">
            <a:alphaModFix/>
          </a:blip>
          <a:srcRect/>
          <a:stretch/>
        </p:blipFill>
        <p:spPr>
          <a:xfrm>
            <a:off x="209557" y="721080"/>
            <a:ext cx="4772872" cy="2710375"/>
          </a:xfrm>
          <a:prstGeom prst="rect">
            <a:avLst/>
          </a:prstGeom>
          <a:noFill/>
          <a:ln>
            <a:noFill/>
          </a:ln>
        </p:spPr>
      </p:pic>
      <p:pic>
        <p:nvPicPr>
          <p:cNvPr id="242" name="Google Shape;242;p5"/>
          <p:cNvPicPr preferRelativeResize="0"/>
          <p:nvPr/>
        </p:nvPicPr>
        <p:blipFill rotWithShape="1">
          <a:blip r:embed="rId5">
            <a:alphaModFix/>
          </a:blip>
          <a:srcRect/>
          <a:stretch/>
        </p:blipFill>
        <p:spPr>
          <a:xfrm>
            <a:off x="647465" y="6084761"/>
            <a:ext cx="873851" cy="727883"/>
          </a:xfrm>
          <a:prstGeom prst="rect">
            <a:avLst/>
          </a:prstGeom>
          <a:noFill/>
          <a:ln>
            <a:noFill/>
          </a:ln>
        </p:spPr>
      </p:pic>
      <p:pic>
        <p:nvPicPr>
          <p:cNvPr id="243" name="Google Shape;243;p5"/>
          <p:cNvPicPr preferRelativeResize="0"/>
          <p:nvPr/>
        </p:nvPicPr>
        <p:blipFill rotWithShape="1">
          <a:blip r:embed="rId6">
            <a:alphaModFix/>
          </a:blip>
          <a:srcRect/>
          <a:stretch/>
        </p:blipFill>
        <p:spPr>
          <a:xfrm>
            <a:off x="4061763" y="6053413"/>
            <a:ext cx="1457398" cy="759231"/>
          </a:xfrm>
          <a:prstGeom prst="rect">
            <a:avLst/>
          </a:prstGeom>
          <a:noFill/>
          <a:ln>
            <a:noFill/>
          </a:ln>
        </p:spPr>
      </p:pic>
      <p:pic>
        <p:nvPicPr>
          <p:cNvPr id="244" name="Google Shape;244;p5"/>
          <p:cNvPicPr preferRelativeResize="0"/>
          <p:nvPr/>
        </p:nvPicPr>
        <p:blipFill rotWithShape="1">
          <a:blip r:embed="rId7">
            <a:alphaModFix/>
          </a:blip>
          <a:srcRect/>
          <a:stretch/>
        </p:blipFill>
        <p:spPr>
          <a:xfrm>
            <a:off x="7919759" y="6002945"/>
            <a:ext cx="873851" cy="785997"/>
          </a:xfrm>
          <a:prstGeom prst="rect">
            <a:avLst/>
          </a:prstGeom>
          <a:noFill/>
          <a:ln>
            <a:noFill/>
          </a:ln>
        </p:spPr>
      </p:pic>
      <p:sp>
        <p:nvSpPr>
          <p:cNvPr id="245" name="Google Shape;245;p5"/>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6" name="Google Shape;246;p5"/>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7" name="Google Shape;247;p5"/>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248" name="Google Shape;248;p5"/>
          <p:cNvPicPr preferRelativeResize="0"/>
          <p:nvPr/>
        </p:nvPicPr>
        <p:blipFill rotWithShape="1">
          <a:blip r:embed="rId8">
            <a:alphaModFix/>
          </a:blip>
          <a:srcRect/>
          <a:stretch/>
        </p:blipFill>
        <p:spPr>
          <a:xfrm>
            <a:off x="7243560" y="80640"/>
            <a:ext cx="1646280" cy="388800"/>
          </a:xfrm>
          <a:prstGeom prst="rect">
            <a:avLst/>
          </a:prstGeom>
          <a:noFill/>
          <a:ln>
            <a:noFill/>
          </a:ln>
        </p:spPr>
      </p:pic>
      <p:pic>
        <p:nvPicPr>
          <p:cNvPr id="249" name="Google Shape;249;p5"/>
          <p:cNvPicPr preferRelativeResize="0"/>
          <p:nvPr/>
        </p:nvPicPr>
        <p:blipFill>
          <a:blip r:embed="rId9">
            <a:alphaModFix/>
          </a:blip>
          <a:stretch>
            <a:fillRect/>
          </a:stretch>
        </p:blipFill>
        <p:spPr>
          <a:xfrm>
            <a:off x="3309400" y="4090431"/>
            <a:ext cx="2245575" cy="1488769"/>
          </a:xfrm>
          <a:prstGeom prst="rect">
            <a:avLst/>
          </a:prstGeom>
          <a:noFill/>
          <a:ln>
            <a:noFill/>
          </a:ln>
        </p:spPr>
      </p:pic>
      <p:cxnSp>
        <p:nvCxnSpPr>
          <p:cNvPr id="250" name="Google Shape;250;p5"/>
          <p:cNvCxnSpPr/>
          <p:nvPr/>
        </p:nvCxnSpPr>
        <p:spPr>
          <a:xfrm rot="10800000" flipH="1">
            <a:off x="5590794" y="3440925"/>
            <a:ext cx="120824" cy="653102"/>
          </a:xfrm>
          <a:prstGeom prst="straightConnector1">
            <a:avLst/>
          </a:prstGeom>
          <a:noFill/>
          <a:ln w="9525" cap="flat" cmpd="sng">
            <a:solidFill>
              <a:srgbClr val="3465A4"/>
            </a:solidFill>
            <a:prstDash val="solid"/>
            <a:round/>
            <a:headEnd type="none" w="sm" len="sm"/>
            <a:tailEnd type="none" w="sm" len="sm"/>
          </a:ln>
        </p:spPr>
      </p:cxnSp>
      <p:pic>
        <p:nvPicPr>
          <p:cNvPr id="251" name="Google Shape;251;p5"/>
          <p:cNvPicPr preferRelativeResize="0"/>
          <p:nvPr/>
        </p:nvPicPr>
        <p:blipFill>
          <a:blip r:embed="rId10">
            <a:alphaModFix/>
          </a:blip>
          <a:stretch>
            <a:fillRect/>
          </a:stretch>
        </p:blipFill>
        <p:spPr>
          <a:xfrm>
            <a:off x="5712275" y="3431450"/>
            <a:ext cx="3311516" cy="2291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e852b1b8d3_1_0"/>
          <p:cNvSpPr/>
          <p:nvPr/>
        </p:nvSpPr>
        <p:spPr>
          <a:xfrm>
            <a:off x="258400" y="1839925"/>
            <a:ext cx="8709300" cy="1296300"/>
          </a:xfrm>
          <a:prstGeom prst="rect">
            <a:avLst/>
          </a:prstGeom>
          <a:noFill/>
          <a:ln>
            <a:noFill/>
          </a:ln>
        </p:spPr>
        <p:txBody>
          <a:bodyPr spcFirstLastPara="1" wrap="square" lIns="0" tIns="0" rIns="0" bIns="0" anchor="t" anchorCtr="0">
            <a:noAutofit/>
          </a:bodyPr>
          <a:lstStyle/>
          <a:p>
            <a:pPr marL="195580" indent="-195580">
              <a:buSzPts val="900"/>
              <a:buFont typeface="Noto Sans Symbols"/>
              <a:buChar char="●"/>
            </a:pPr>
            <a:r>
              <a:rPr lang="en-US" sz="2000" b="1" dirty="0" err="1">
                <a:solidFill>
                  <a:srgbClr val="000000"/>
                </a:solidFill>
                <a:latin typeface="Arial"/>
                <a:ea typeface="Arial"/>
                <a:cs typeface="Arial"/>
                <a:sym typeface="Arial"/>
              </a:rPr>
              <a:t>SubTask</a:t>
            </a:r>
            <a:r>
              <a:rPr lang="en-US" sz="2000" b="1" dirty="0">
                <a:solidFill>
                  <a:srgbClr val="000000"/>
                </a:solidFill>
                <a:latin typeface="Arial"/>
                <a:ea typeface="Arial"/>
                <a:cs typeface="Arial"/>
                <a:sym typeface="Arial"/>
              </a:rPr>
              <a:t> 2.</a:t>
            </a:r>
            <a:r>
              <a:rPr lang="en-US" sz="2000" b="1" dirty="0"/>
              <a:t>4, a:</a:t>
            </a:r>
            <a:r>
              <a:rPr lang="en-US" sz="2000" b="1" dirty="0">
                <a:solidFill>
                  <a:srgbClr val="000000"/>
                </a:solidFill>
                <a:latin typeface="Arial"/>
                <a:ea typeface="Arial"/>
                <a:cs typeface="Arial"/>
                <a:sym typeface="Arial"/>
              </a:rPr>
              <a:t> </a:t>
            </a:r>
            <a:r>
              <a:rPr lang="en-US" sz="2000" b="1" dirty="0"/>
              <a:t>C</a:t>
            </a:r>
            <a:r>
              <a:rPr lang="en-US" sz="2000" b="1" dirty="0">
                <a:solidFill>
                  <a:srgbClr val="000000"/>
                </a:solidFill>
                <a:latin typeface="Arial"/>
                <a:ea typeface="Arial"/>
                <a:cs typeface="Arial"/>
                <a:sym typeface="Arial"/>
              </a:rPr>
              <a:t>omparison between the </a:t>
            </a:r>
            <a:r>
              <a:rPr lang="en-US" sz="2000" b="1" dirty="0"/>
              <a:t>“</a:t>
            </a:r>
            <a:r>
              <a:rPr lang="en-US" sz="2000" b="1" dirty="0" err="1"/>
              <a:t>M</a:t>
            </a:r>
            <a:r>
              <a:rPr lang="en-US" sz="2000" b="1" dirty="0" err="1">
                <a:solidFill>
                  <a:srgbClr val="000000"/>
                </a:solidFill>
                <a:latin typeface="Arial"/>
                <a:ea typeface="Arial"/>
                <a:cs typeface="Arial"/>
                <a:sym typeface="Arial"/>
              </a:rPr>
              <a:t>eteonetwork</a:t>
            </a:r>
            <a:r>
              <a:rPr lang="en-US" sz="2000" b="1" dirty="0"/>
              <a:t>”</a:t>
            </a:r>
            <a:r>
              <a:rPr lang="en-US" sz="2000" b="1" dirty="0">
                <a:solidFill>
                  <a:srgbClr val="000000"/>
                </a:solidFill>
                <a:latin typeface="Arial"/>
                <a:ea typeface="Arial"/>
                <a:cs typeface="Arial"/>
                <a:sym typeface="Arial"/>
              </a:rPr>
              <a:t> network and that of the CML (Centro</a:t>
            </a:r>
            <a:r>
              <a:rPr lang="en-US" sz="2000" b="1" dirty="0"/>
              <a:t> </a:t>
            </a:r>
            <a:r>
              <a:rPr lang="en-US" sz="2000" b="1" dirty="0" err="1"/>
              <a:t>Meteorologico</a:t>
            </a:r>
            <a:r>
              <a:rPr lang="en-US" sz="2000" b="1" dirty="0"/>
              <a:t> Lombardo)</a:t>
            </a:r>
            <a:r>
              <a:rPr lang="en-US" sz="2000" b="1" dirty="0">
                <a:solidFill>
                  <a:srgbClr val="000000"/>
                </a:solidFill>
                <a:latin typeface="Arial"/>
                <a:ea typeface="Arial"/>
                <a:cs typeface="Arial"/>
                <a:sym typeface="Arial"/>
              </a:rPr>
              <a:t>.</a:t>
            </a:r>
            <a:endParaRPr lang="en-US" sz="2000" dirty="0">
              <a:solidFill>
                <a:srgbClr val="000000"/>
              </a:solidFill>
              <a:latin typeface="Arial"/>
              <a:ea typeface="Arial"/>
              <a:cs typeface="Arial"/>
            </a:endParaRPr>
          </a:p>
          <a:p>
            <a:pPr marL="0" marR="0" lvl="0" indent="0" algn="l" rtl="0">
              <a:spcBef>
                <a:spcPts val="1980"/>
              </a:spcBef>
              <a:spcAft>
                <a:spcPts val="0"/>
              </a:spcAft>
              <a:buNone/>
            </a:pPr>
            <a:r>
              <a:rPr lang="en-US" sz="1600" b="1" dirty="0">
                <a:solidFill>
                  <a:srgbClr val="000000"/>
                </a:solidFill>
                <a:latin typeface="Arial"/>
                <a:ea typeface="Arial"/>
                <a:cs typeface="Arial"/>
                <a:sym typeface="Arial"/>
              </a:rPr>
              <a:t>Participating scientist: Francesco </a:t>
            </a:r>
            <a:r>
              <a:rPr lang="en-US" sz="1600" b="1" dirty="0"/>
              <a:t>Sudati</a:t>
            </a:r>
            <a:r>
              <a:rPr lang="en-US" sz="1600" b="1" dirty="0">
                <a:solidFill>
                  <a:srgbClr val="000000"/>
                </a:solidFill>
                <a:latin typeface="Arial"/>
                <a:ea typeface="Arial"/>
                <a:cs typeface="Arial"/>
                <a:sym typeface="Arial"/>
              </a:rPr>
              <a:t> (C</a:t>
            </a:r>
            <a:r>
              <a:rPr lang="en-US" sz="1600" b="1" dirty="0"/>
              <a:t>N</a:t>
            </a:r>
            <a:r>
              <a:rPr lang="en-US" sz="1600" b="1" dirty="0">
                <a:solidFill>
                  <a:srgbClr val="000000"/>
                </a:solidFill>
                <a:latin typeface="Arial"/>
                <a:ea typeface="Arial"/>
                <a:cs typeface="Arial"/>
                <a:sym typeface="Arial"/>
              </a:rPr>
              <a:t>MCA)</a:t>
            </a:r>
            <a:endParaRPr sz="1600">
              <a:solidFill>
                <a:srgbClr val="000000"/>
              </a:solidFill>
              <a:latin typeface="Arial"/>
              <a:ea typeface="Arial"/>
              <a:cs typeface="Arial"/>
              <a:sym typeface="Arial"/>
            </a:endParaRPr>
          </a:p>
        </p:txBody>
      </p:sp>
      <p:sp>
        <p:nvSpPr>
          <p:cNvPr id="257" name="Google Shape;257;g2e852b1b8d3_1_0"/>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8" name="Google Shape;258;g2e852b1b8d3_1_0"/>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9" name="Google Shape;259;g2e852b1b8d3_1_0"/>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260" name="Google Shape;260;g2e852b1b8d3_1_0"/>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261" name="Google Shape;261;g2e852b1b8d3_1_0"/>
          <p:cNvPicPr preferRelativeResize="0"/>
          <p:nvPr/>
        </p:nvPicPr>
        <p:blipFill rotWithShape="1">
          <a:blip r:embed="rId4">
            <a:alphaModFix/>
          </a:blip>
          <a:srcRect/>
          <a:stretch/>
        </p:blipFill>
        <p:spPr>
          <a:xfrm>
            <a:off x="106009" y="714374"/>
            <a:ext cx="772920" cy="985320"/>
          </a:xfrm>
          <a:prstGeom prst="rect">
            <a:avLst/>
          </a:prstGeom>
          <a:noFill/>
          <a:ln>
            <a:noFill/>
          </a:ln>
        </p:spPr>
      </p:pic>
      <p:pic>
        <p:nvPicPr>
          <p:cNvPr id="262" name="Google Shape;262;g2e852b1b8d3_1_0"/>
          <p:cNvPicPr preferRelativeResize="0"/>
          <p:nvPr/>
        </p:nvPicPr>
        <p:blipFill rotWithShape="1">
          <a:blip r:embed="rId5">
            <a:alphaModFix/>
          </a:blip>
          <a:srcRect/>
          <a:stretch/>
        </p:blipFill>
        <p:spPr>
          <a:xfrm>
            <a:off x="1188729" y="749307"/>
            <a:ext cx="691920" cy="915480"/>
          </a:xfrm>
          <a:prstGeom prst="rect">
            <a:avLst/>
          </a:prstGeom>
          <a:noFill/>
          <a:ln>
            <a:noFill/>
          </a:ln>
        </p:spPr>
      </p:pic>
      <p:pic>
        <p:nvPicPr>
          <p:cNvPr id="263" name="Google Shape;263;g2e852b1b8d3_1_0" descr="MeteoNetwork"/>
          <p:cNvPicPr preferRelativeResize="0"/>
          <p:nvPr/>
        </p:nvPicPr>
        <p:blipFill>
          <a:blip r:embed="rId6">
            <a:alphaModFix/>
          </a:blip>
          <a:stretch>
            <a:fillRect/>
          </a:stretch>
        </p:blipFill>
        <p:spPr>
          <a:xfrm>
            <a:off x="6709675" y="625800"/>
            <a:ext cx="1059650" cy="1059650"/>
          </a:xfrm>
          <a:prstGeom prst="rect">
            <a:avLst/>
          </a:prstGeom>
          <a:noFill/>
          <a:ln>
            <a:noFill/>
          </a:ln>
        </p:spPr>
      </p:pic>
      <p:pic>
        <p:nvPicPr>
          <p:cNvPr id="264" name="Google Shape;264;g2e852b1b8d3_1_0" descr="Cartina dati in diretta - Centro Meteo Lombardo"/>
          <p:cNvPicPr preferRelativeResize="0"/>
          <p:nvPr/>
        </p:nvPicPr>
        <p:blipFill>
          <a:blip r:embed="rId7">
            <a:alphaModFix/>
          </a:blip>
          <a:stretch>
            <a:fillRect/>
          </a:stretch>
        </p:blipFill>
        <p:spPr>
          <a:xfrm>
            <a:off x="7986659" y="700125"/>
            <a:ext cx="980966" cy="985325"/>
          </a:xfrm>
          <a:prstGeom prst="rect">
            <a:avLst/>
          </a:prstGeom>
          <a:noFill/>
          <a:ln>
            <a:noFill/>
          </a:ln>
        </p:spPr>
      </p:pic>
      <p:pic>
        <p:nvPicPr>
          <p:cNvPr id="265" name="Google Shape;265;g2e852b1b8d3_1_0"/>
          <p:cNvPicPr preferRelativeResize="0"/>
          <p:nvPr/>
        </p:nvPicPr>
        <p:blipFill>
          <a:blip r:embed="rId8">
            <a:alphaModFix/>
          </a:blip>
          <a:stretch>
            <a:fillRect/>
          </a:stretch>
        </p:blipFill>
        <p:spPr>
          <a:xfrm>
            <a:off x="154050" y="2983825"/>
            <a:ext cx="8813575" cy="3188375"/>
          </a:xfrm>
          <a:prstGeom prst="rect">
            <a:avLst/>
          </a:prstGeom>
          <a:noFill/>
          <a:ln>
            <a:noFill/>
          </a:ln>
        </p:spPr>
      </p:pic>
      <p:sp>
        <p:nvSpPr>
          <p:cNvPr id="266" name="Google Shape;266;g2e852b1b8d3_1_0"/>
          <p:cNvSpPr txBox="1"/>
          <p:nvPr/>
        </p:nvSpPr>
        <p:spPr>
          <a:xfrm>
            <a:off x="480825" y="6252675"/>
            <a:ext cx="8144400" cy="5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The regional network (CML) is more reliable and has much greater coverage: more than 400 PWS over a part of the north of Italy, rather than about 1400 PWS over entire Italy.  </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e852b1b8d3_7_0"/>
          <p:cNvSpPr/>
          <p:nvPr/>
        </p:nvSpPr>
        <p:spPr>
          <a:xfrm>
            <a:off x="258400" y="1839925"/>
            <a:ext cx="8709300" cy="915600"/>
          </a:xfrm>
          <a:prstGeom prst="rect">
            <a:avLst/>
          </a:prstGeom>
          <a:noFill/>
          <a:ln>
            <a:noFill/>
          </a:ln>
        </p:spPr>
        <p:txBody>
          <a:bodyPr spcFirstLastPara="1" wrap="square" lIns="0" tIns="0" rIns="0" bIns="0" anchor="t" anchorCtr="0">
            <a:noAutofit/>
          </a:bodyPr>
          <a:lstStyle/>
          <a:p>
            <a:pPr marL="195580" indent="-195580">
              <a:buSzPts val="900"/>
              <a:buFont typeface="Noto Sans Symbols"/>
              <a:buChar char="●"/>
            </a:pPr>
            <a:r>
              <a:rPr lang="en-US" sz="2000" b="1" dirty="0" err="1">
                <a:solidFill>
                  <a:srgbClr val="000000"/>
                </a:solidFill>
                <a:latin typeface="Arial"/>
                <a:ea typeface="Arial"/>
                <a:cs typeface="Arial"/>
                <a:sym typeface="Arial"/>
              </a:rPr>
              <a:t>SubTask</a:t>
            </a:r>
            <a:r>
              <a:rPr lang="en-US" sz="2000" b="1" dirty="0">
                <a:solidFill>
                  <a:srgbClr val="000000"/>
                </a:solidFill>
                <a:latin typeface="Arial"/>
                <a:ea typeface="Arial"/>
                <a:cs typeface="Arial"/>
                <a:sym typeface="Arial"/>
              </a:rPr>
              <a:t> </a:t>
            </a:r>
            <a:r>
              <a:rPr lang="en-US" sz="2000" b="1" dirty="0"/>
              <a:t>2.4, b:</a:t>
            </a:r>
            <a:r>
              <a:rPr lang="en-US" sz="2000" b="1" dirty="0">
                <a:solidFill>
                  <a:srgbClr val="000000"/>
                </a:solidFill>
                <a:latin typeface="Arial"/>
                <a:ea typeface="Arial"/>
                <a:cs typeface="Arial"/>
                <a:sym typeface="Arial"/>
              </a:rPr>
              <a:t> I</a:t>
            </a:r>
            <a:r>
              <a:rPr lang="en-US" sz="2000" b="1" dirty="0">
                <a:solidFill>
                  <a:schemeClr val="dk1"/>
                </a:solidFill>
              </a:rPr>
              <a:t>ncorporate CML PWS and test </a:t>
            </a:r>
            <a:r>
              <a:rPr lang="en-US" sz="2000" b="1" dirty="0" err="1">
                <a:solidFill>
                  <a:schemeClr val="dk1"/>
                </a:solidFill>
              </a:rPr>
              <a:t>Meteotracker</a:t>
            </a:r>
            <a:r>
              <a:rPr lang="en-US" sz="2000" b="1" dirty="0">
                <a:solidFill>
                  <a:schemeClr val="dk1"/>
                </a:solidFill>
              </a:rPr>
              <a:t> data</a:t>
            </a:r>
            <a:endParaRPr lang="en-US" sz="2000" dirty="0">
              <a:solidFill>
                <a:schemeClr val="dk1"/>
              </a:solidFill>
              <a:latin typeface="Arial"/>
              <a:ea typeface="Arial"/>
              <a:cs typeface="Arial"/>
            </a:endParaRPr>
          </a:p>
          <a:p>
            <a:pPr marL="0" marR="0" lvl="0" indent="0" algn="l" rtl="0">
              <a:spcBef>
                <a:spcPts val="1980"/>
              </a:spcBef>
              <a:spcAft>
                <a:spcPts val="0"/>
              </a:spcAft>
              <a:buNone/>
            </a:pPr>
            <a:r>
              <a:rPr lang="en-US" sz="1600" b="1" dirty="0">
                <a:solidFill>
                  <a:srgbClr val="000000"/>
                </a:solidFill>
                <a:latin typeface="Arial"/>
                <a:ea typeface="Arial"/>
                <a:cs typeface="Arial"/>
                <a:sym typeface="Arial"/>
              </a:rPr>
              <a:t>Participating scientist: Francesco </a:t>
            </a:r>
            <a:r>
              <a:rPr lang="en-US" sz="1600" b="1" dirty="0"/>
              <a:t>Sudati</a:t>
            </a:r>
            <a:r>
              <a:rPr lang="en-US" sz="1600" b="1" dirty="0">
                <a:solidFill>
                  <a:srgbClr val="000000"/>
                </a:solidFill>
                <a:latin typeface="Arial"/>
                <a:ea typeface="Arial"/>
                <a:cs typeface="Arial"/>
                <a:sym typeface="Arial"/>
              </a:rPr>
              <a:t> (C</a:t>
            </a:r>
            <a:r>
              <a:rPr lang="en-US" sz="1600" b="1" dirty="0"/>
              <a:t>N</a:t>
            </a:r>
            <a:r>
              <a:rPr lang="en-US" sz="1600" b="1" dirty="0">
                <a:solidFill>
                  <a:srgbClr val="000000"/>
                </a:solidFill>
                <a:latin typeface="Arial"/>
                <a:ea typeface="Arial"/>
                <a:cs typeface="Arial"/>
                <a:sym typeface="Arial"/>
              </a:rPr>
              <a:t>MCA)</a:t>
            </a:r>
            <a:endParaRPr sz="1600">
              <a:solidFill>
                <a:srgbClr val="000000"/>
              </a:solidFill>
              <a:latin typeface="Arial"/>
              <a:ea typeface="Arial"/>
              <a:cs typeface="Arial"/>
              <a:sym typeface="Arial"/>
            </a:endParaRPr>
          </a:p>
        </p:txBody>
      </p:sp>
      <p:sp>
        <p:nvSpPr>
          <p:cNvPr id="272" name="Google Shape;272;g2e852b1b8d3_7_0"/>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3" name="Google Shape;273;g2e852b1b8d3_7_0"/>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4" name="Google Shape;274;g2e852b1b8d3_7_0"/>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275" name="Google Shape;275;g2e852b1b8d3_7_0"/>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276" name="Google Shape;276;g2e852b1b8d3_7_0"/>
          <p:cNvPicPr preferRelativeResize="0"/>
          <p:nvPr/>
        </p:nvPicPr>
        <p:blipFill rotWithShape="1">
          <a:blip r:embed="rId4">
            <a:alphaModFix/>
          </a:blip>
          <a:srcRect/>
          <a:stretch/>
        </p:blipFill>
        <p:spPr>
          <a:xfrm>
            <a:off x="106009" y="714374"/>
            <a:ext cx="772920" cy="985320"/>
          </a:xfrm>
          <a:prstGeom prst="rect">
            <a:avLst/>
          </a:prstGeom>
          <a:noFill/>
          <a:ln>
            <a:noFill/>
          </a:ln>
        </p:spPr>
      </p:pic>
      <p:pic>
        <p:nvPicPr>
          <p:cNvPr id="277" name="Google Shape;277;g2e852b1b8d3_7_0"/>
          <p:cNvPicPr preferRelativeResize="0"/>
          <p:nvPr/>
        </p:nvPicPr>
        <p:blipFill rotWithShape="1">
          <a:blip r:embed="rId5">
            <a:alphaModFix/>
          </a:blip>
          <a:srcRect/>
          <a:stretch/>
        </p:blipFill>
        <p:spPr>
          <a:xfrm>
            <a:off x="1188729" y="749307"/>
            <a:ext cx="691920" cy="915480"/>
          </a:xfrm>
          <a:prstGeom prst="rect">
            <a:avLst/>
          </a:prstGeom>
          <a:noFill/>
          <a:ln>
            <a:noFill/>
          </a:ln>
        </p:spPr>
      </p:pic>
      <p:pic>
        <p:nvPicPr>
          <p:cNvPr id="278" name="Google Shape;278;g2e852b1b8d3_7_0" descr="Cartina dati in diretta - Centro Meteo Lombardo"/>
          <p:cNvPicPr preferRelativeResize="0"/>
          <p:nvPr/>
        </p:nvPicPr>
        <p:blipFill>
          <a:blip r:embed="rId6">
            <a:alphaModFix/>
          </a:blip>
          <a:stretch>
            <a:fillRect/>
          </a:stretch>
        </p:blipFill>
        <p:spPr>
          <a:xfrm>
            <a:off x="7986659" y="700125"/>
            <a:ext cx="980966" cy="985325"/>
          </a:xfrm>
          <a:prstGeom prst="rect">
            <a:avLst/>
          </a:prstGeom>
          <a:noFill/>
          <a:ln>
            <a:noFill/>
          </a:ln>
        </p:spPr>
      </p:pic>
      <p:pic>
        <p:nvPicPr>
          <p:cNvPr id="279" name="Google Shape;279;g2e852b1b8d3_7_0"/>
          <p:cNvPicPr preferRelativeResize="0"/>
          <p:nvPr/>
        </p:nvPicPr>
        <p:blipFill>
          <a:blip r:embed="rId7">
            <a:alphaModFix/>
          </a:blip>
          <a:stretch>
            <a:fillRect/>
          </a:stretch>
        </p:blipFill>
        <p:spPr>
          <a:xfrm>
            <a:off x="152400" y="2834525"/>
            <a:ext cx="8709301" cy="3262368"/>
          </a:xfrm>
          <a:prstGeom prst="rect">
            <a:avLst/>
          </a:prstGeom>
          <a:noFill/>
          <a:ln>
            <a:noFill/>
          </a:ln>
        </p:spPr>
      </p:pic>
      <p:pic>
        <p:nvPicPr>
          <p:cNvPr id="280" name="Google Shape;280;g2e852b1b8d3_7_0"/>
          <p:cNvPicPr preferRelativeResize="0"/>
          <p:nvPr/>
        </p:nvPicPr>
        <p:blipFill>
          <a:blip r:embed="rId8">
            <a:alphaModFix/>
          </a:blip>
          <a:stretch>
            <a:fillRect/>
          </a:stretch>
        </p:blipFill>
        <p:spPr>
          <a:xfrm>
            <a:off x="182200" y="5304000"/>
            <a:ext cx="1801775" cy="1418664"/>
          </a:xfrm>
          <a:prstGeom prst="rect">
            <a:avLst/>
          </a:prstGeom>
          <a:noFill/>
          <a:ln>
            <a:noFill/>
          </a:ln>
        </p:spPr>
      </p:pic>
      <p:pic>
        <p:nvPicPr>
          <p:cNvPr id="281" name="Google Shape;281;g2e852b1b8d3_7_0"/>
          <p:cNvPicPr preferRelativeResize="0"/>
          <p:nvPr/>
        </p:nvPicPr>
        <p:blipFill>
          <a:blip r:embed="rId9">
            <a:alphaModFix/>
          </a:blip>
          <a:stretch>
            <a:fillRect/>
          </a:stretch>
        </p:blipFill>
        <p:spPr>
          <a:xfrm>
            <a:off x="2033050" y="6082175"/>
            <a:ext cx="3219137" cy="640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6"/>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7" name="Google Shape;287;p6"/>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8" name="Google Shape;288;p6"/>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289" name="Google Shape;289;p6"/>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290" name="Google Shape;290;p6" descr="Ε.Μ.Υ.">
            <a:hlinkClick r:id="rId4"/>
          </p:cNvPr>
          <p:cNvPicPr preferRelativeResize="0"/>
          <p:nvPr/>
        </p:nvPicPr>
        <p:blipFill rotWithShape="1">
          <a:blip r:embed="rId5">
            <a:alphaModFix/>
          </a:blip>
          <a:srcRect/>
          <a:stretch/>
        </p:blipFill>
        <p:spPr>
          <a:xfrm>
            <a:off x="248061" y="852608"/>
            <a:ext cx="3048000" cy="575277"/>
          </a:xfrm>
          <a:prstGeom prst="rect">
            <a:avLst/>
          </a:prstGeom>
          <a:noFill/>
          <a:ln>
            <a:noFill/>
          </a:ln>
        </p:spPr>
      </p:pic>
      <p:sp>
        <p:nvSpPr>
          <p:cNvPr id="291" name="Google Shape;291;p6"/>
          <p:cNvSpPr txBox="1"/>
          <p:nvPr/>
        </p:nvSpPr>
        <p:spPr>
          <a:xfrm>
            <a:off x="3462872" y="789060"/>
            <a:ext cx="5268558" cy="70237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a:solidFill>
                  <a:srgbClr val="0070C0"/>
                </a:solidFill>
                <a:latin typeface="Arial"/>
                <a:ea typeface="Arial"/>
                <a:cs typeface="Arial"/>
                <a:sym typeface="Arial"/>
              </a:rPr>
              <a:t>TASK 3: Adaptation of private/citizen datasets for verification purposes over Greece </a:t>
            </a:r>
            <a:endParaRPr sz="1800">
              <a:solidFill>
                <a:srgbClr val="0070C0"/>
              </a:solidFill>
              <a:latin typeface="Arial"/>
              <a:ea typeface="Arial"/>
              <a:cs typeface="Arial"/>
              <a:sym typeface="Arial"/>
            </a:endParaRPr>
          </a:p>
        </p:txBody>
      </p:sp>
      <p:pic>
        <p:nvPicPr>
          <p:cNvPr id="292" name="Google Shape;292;p6"/>
          <p:cNvPicPr preferRelativeResize="0"/>
          <p:nvPr/>
        </p:nvPicPr>
        <p:blipFill rotWithShape="1">
          <a:blip r:embed="rId6">
            <a:alphaModFix/>
          </a:blip>
          <a:srcRect/>
          <a:stretch/>
        </p:blipFill>
        <p:spPr>
          <a:xfrm>
            <a:off x="1258101" y="1947276"/>
            <a:ext cx="6627797" cy="39391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7"/>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8" name="Google Shape;298;p7"/>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9" name="Google Shape;299;p7"/>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00" name="Google Shape;300;p7"/>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01" name="Google Shape;301;p7" descr="Ε.Μ.Υ.">
            <a:hlinkClick r:id="rId4"/>
          </p:cNvPr>
          <p:cNvPicPr preferRelativeResize="0"/>
          <p:nvPr/>
        </p:nvPicPr>
        <p:blipFill rotWithShape="1">
          <a:blip r:embed="rId5">
            <a:alphaModFix/>
          </a:blip>
          <a:srcRect/>
          <a:stretch/>
        </p:blipFill>
        <p:spPr>
          <a:xfrm>
            <a:off x="248061" y="852608"/>
            <a:ext cx="3048000" cy="575277"/>
          </a:xfrm>
          <a:prstGeom prst="rect">
            <a:avLst/>
          </a:prstGeom>
          <a:noFill/>
          <a:ln>
            <a:noFill/>
          </a:ln>
        </p:spPr>
      </p:pic>
      <p:sp>
        <p:nvSpPr>
          <p:cNvPr id="302" name="Google Shape;302;p7"/>
          <p:cNvSpPr txBox="1"/>
          <p:nvPr/>
        </p:nvSpPr>
        <p:spPr>
          <a:xfrm>
            <a:off x="3462872" y="789060"/>
            <a:ext cx="5268558" cy="70237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a:solidFill>
                  <a:srgbClr val="0070C0"/>
                </a:solidFill>
                <a:latin typeface="Arial"/>
                <a:ea typeface="Arial"/>
                <a:cs typeface="Arial"/>
                <a:sym typeface="Arial"/>
              </a:rPr>
              <a:t>TASK 3: Adaptation of private/citizen datasets for verification purposes over Greece </a:t>
            </a:r>
            <a:endParaRPr sz="1800">
              <a:solidFill>
                <a:srgbClr val="0070C0"/>
              </a:solidFill>
              <a:latin typeface="Arial"/>
              <a:ea typeface="Arial"/>
              <a:cs typeface="Arial"/>
              <a:sym typeface="Arial"/>
            </a:endParaRPr>
          </a:p>
        </p:txBody>
      </p:sp>
      <p:sp>
        <p:nvSpPr>
          <p:cNvPr id="303" name="Google Shape;303;p7"/>
          <p:cNvSpPr txBox="1"/>
          <p:nvPr/>
        </p:nvSpPr>
        <p:spPr>
          <a:xfrm>
            <a:off x="304920" y="2132024"/>
            <a:ext cx="8351278" cy="4510466"/>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dirty="0" err="1">
                <a:solidFill>
                  <a:srgbClr val="000000"/>
                </a:solidFill>
                <a:latin typeface="Arial"/>
                <a:ea typeface="Arial"/>
                <a:cs typeface="Arial"/>
                <a:sym typeface="Arial"/>
              </a:rPr>
              <a:t>SubTask</a:t>
            </a:r>
            <a:r>
              <a:rPr lang="en-US" sz="1800" b="1" dirty="0">
                <a:solidFill>
                  <a:srgbClr val="000000"/>
                </a:solidFill>
                <a:latin typeface="Arial"/>
                <a:ea typeface="Arial"/>
                <a:cs typeface="Arial"/>
                <a:sym typeface="Arial"/>
              </a:rPr>
              <a:t> 3.1: Titan lib applied to meteorological data in the Greek domain</a:t>
            </a:r>
            <a:endParaRPr sz="1800" b="1" dirty="0">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US" sz="1800" b="1" dirty="0">
                <a:solidFill>
                  <a:srgbClr val="000000"/>
                </a:solidFill>
                <a:latin typeface="Arial"/>
                <a:ea typeface="Arial"/>
                <a:cs typeface="Arial"/>
                <a:sym typeface="Arial"/>
              </a:rPr>
              <a:t> </a:t>
            </a:r>
            <a:endParaRPr sz="1800" b="1" dirty="0">
              <a:solidFill>
                <a:schemeClr val="dk1"/>
              </a:solidFill>
              <a:latin typeface="Arial"/>
              <a:ea typeface="Arial"/>
              <a:cs typeface="Arial"/>
              <a:sym typeface="Arial"/>
            </a:endParaRPr>
          </a:p>
          <a:p>
            <a:pPr marL="171450" marR="0" lvl="0" indent="-171450" algn="just" rtl="0">
              <a:lnSpc>
                <a:spcPct val="115000"/>
              </a:lnSpc>
              <a:spcBef>
                <a:spcPts val="0"/>
              </a:spcBef>
              <a:spcAft>
                <a:spcPts val="0"/>
              </a:spcAft>
              <a:buClr>
                <a:srgbClr val="000000"/>
              </a:buClr>
              <a:buSzPts val="1800"/>
              <a:buFont typeface="Noto Sans Symbols"/>
              <a:buChar char="▪"/>
            </a:pPr>
            <a:r>
              <a:rPr lang="en-US" sz="1800" dirty="0">
                <a:solidFill>
                  <a:srgbClr val="0070C0"/>
                </a:solidFill>
                <a:latin typeface="Arial"/>
                <a:ea typeface="Arial"/>
                <a:cs typeface="Arial"/>
                <a:sym typeface="Arial"/>
              </a:rPr>
              <a:t>Installation testing and application of TITAN</a:t>
            </a:r>
            <a:r>
              <a:rPr lang="en-US" sz="1800" dirty="0">
                <a:solidFill>
                  <a:srgbClr val="000000"/>
                </a:solidFill>
                <a:latin typeface="Arial"/>
                <a:ea typeface="Arial"/>
                <a:cs typeface="Arial"/>
                <a:sym typeface="Arial"/>
              </a:rPr>
              <a:t> software for a quality control of </a:t>
            </a:r>
            <a:r>
              <a:rPr lang="en-US" sz="1800" b="1" dirty="0">
                <a:solidFill>
                  <a:srgbClr val="000000"/>
                </a:solidFill>
                <a:latin typeface="Arial"/>
                <a:ea typeface="Arial"/>
                <a:cs typeface="Arial"/>
                <a:sym typeface="Arial"/>
              </a:rPr>
              <a:t>Temp</a:t>
            </a:r>
            <a:r>
              <a:rPr lang="en-US" sz="1800" dirty="0">
                <a:solidFill>
                  <a:srgbClr val="000000"/>
                </a:solidFill>
                <a:latin typeface="Arial"/>
                <a:ea typeface="Arial"/>
                <a:cs typeface="Arial"/>
                <a:sym typeface="Arial"/>
              </a:rPr>
              <a:t> and </a:t>
            </a:r>
            <a:r>
              <a:rPr lang="en-US" sz="1800" b="1" dirty="0" err="1">
                <a:solidFill>
                  <a:srgbClr val="000000"/>
                </a:solidFill>
                <a:latin typeface="Arial"/>
                <a:ea typeface="Arial"/>
                <a:cs typeface="Arial"/>
                <a:sym typeface="Arial"/>
              </a:rPr>
              <a:t>Preci</a:t>
            </a:r>
            <a:r>
              <a:rPr lang="en-US" sz="1800" dirty="0">
                <a:solidFill>
                  <a:srgbClr val="000000"/>
                </a:solidFill>
                <a:latin typeface="Arial"/>
                <a:ea typeface="Arial"/>
                <a:cs typeface="Arial"/>
                <a:sym typeface="Arial"/>
              </a:rPr>
              <a:t> over the Greek domain. </a:t>
            </a:r>
            <a:endParaRPr sz="1800" dirty="0">
              <a:solidFill>
                <a:srgbClr val="000000"/>
              </a:solidFill>
              <a:latin typeface="Arial"/>
              <a:ea typeface="Arial"/>
              <a:cs typeface="Arial"/>
              <a:sym typeface="Arial"/>
            </a:endParaRPr>
          </a:p>
          <a:p>
            <a:pPr marL="171450" marR="0" lvl="0" indent="-171450" algn="just" rtl="0">
              <a:lnSpc>
                <a:spcPct val="115000"/>
              </a:lnSpc>
              <a:spcBef>
                <a:spcPts val="0"/>
              </a:spcBef>
              <a:spcAft>
                <a:spcPts val="0"/>
              </a:spcAft>
              <a:buClr>
                <a:srgbClr val="000000"/>
              </a:buClr>
              <a:buSzPts val="1800"/>
              <a:buFont typeface="Noto Sans Symbols"/>
              <a:buChar char="▪"/>
            </a:pPr>
            <a:r>
              <a:rPr lang="en-US" sz="1800" dirty="0">
                <a:solidFill>
                  <a:srgbClr val="0070C0"/>
                </a:solidFill>
                <a:latin typeface="Arial"/>
                <a:ea typeface="Arial"/>
                <a:cs typeface="Arial"/>
                <a:sym typeface="Arial"/>
              </a:rPr>
              <a:t>Gather meteorological datasets from private networks and crowdsourced data</a:t>
            </a:r>
            <a:r>
              <a:rPr lang="en-US" sz="1800" dirty="0">
                <a:solidFill>
                  <a:srgbClr val="000000"/>
                </a:solidFill>
                <a:latin typeface="Arial"/>
                <a:ea typeface="Arial"/>
                <a:cs typeface="Arial"/>
                <a:sym typeface="Arial"/>
              </a:rPr>
              <a:t>, focusing on areas with inadequate  coverage of the HNMS network is. The terms of operational/research use of such data will be identified. </a:t>
            </a:r>
            <a:endParaRPr dirty="0"/>
          </a:p>
          <a:p>
            <a:pPr marL="171450" marR="0" lvl="0" indent="-171450" algn="just" rtl="0">
              <a:lnSpc>
                <a:spcPct val="115000"/>
              </a:lnSpc>
              <a:spcBef>
                <a:spcPts val="0"/>
              </a:spcBef>
              <a:spcAft>
                <a:spcPts val="0"/>
              </a:spcAft>
              <a:buClr>
                <a:srgbClr val="000000"/>
              </a:buClr>
              <a:buSzPts val="1800"/>
              <a:buFont typeface="Noto Sans Symbols"/>
              <a:buChar char="▪"/>
            </a:pPr>
            <a:r>
              <a:rPr lang="en-US" sz="1800" dirty="0">
                <a:solidFill>
                  <a:srgbClr val="0070C0"/>
                </a:solidFill>
                <a:latin typeface="Arial"/>
                <a:ea typeface="Arial"/>
                <a:cs typeface="Arial"/>
                <a:sym typeface="Arial"/>
              </a:rPr>
              <a:t>Application of TITAN software package for a quality control </a:t>
            </a:r>
            <a:r>
              <a:rPr lang="en-US" sz="1800" dirty="0">
                <a:solidFill>
                  <a:srgbClr val="000000"/>
                </a:solidFill>
                <a:latin typeface="Arial"/>
                <a:ea typeface="Arial"/>
                <a:cs typeface="Arial"/>
                <a:sym typeface="Arial"/>
              </a:rPr>
              <a:t>of ground measurements from the "official" network of stations of HNMS, and "non-official" network</a:t>
            </a:r>
            <a:endParaRPr sz="1800" dirty="0">
              <a:solidFill>
                <a:srgbClr val="000000"/>
              </a:solidFill>
              <a:latin typeface="Arial"/>
              <a:ea typeface="Arial"/>
              <a:cs typeface="Arial"/>
              <a:sym typeface="Arial"/>
            </a:endParaRPr>
          </a:p>
          <a:p>
            <a:pPr marL="171450" marR="0" lvl="0" indent="-171450" algn="just" rtl="0">
              <a:lnSpc>
                <a:spcPct val="115000"/>
              </a:lnSpc>
              <a:spcBef>
                <a:spcPts val="0"/>
              </a:spcBef>
              <a:spcAft>
                <a:spcPts val="0"/>
              </a:spcAft>
              <a:buClr>
                <a:srgbClr val="000000"/>
              </a:buClr>
              <a:buSzPts val="1800"/>
              <a:buFont typeface="Noto Sans Symbols"/>
              <a:buChar char="▪"/>
            </a:pPr>
            <a:r>
              <a:rPr lang="en-US" sz="1800" dirty="0">
                <a:solidFill>
                  <a:srgbClr val="0070C0"/>
                </a:solidFill>
                <a:latin typeface="Arial"/>
                <a:ea typeface="Arial"/>
                <a:cs typeface="Arial"/>
                <a:sym typeface="Arial"/>
              </a:rPr>
              <a:t>Set up an optimized methodology for production </a:t>
            </a:r>
            <a:r>
              <a:rPr lang="en-US" sz="1800" dirty="0">
                <a:solidFill>
                  <a:srgbClr val="000000"/>
                </a:solidFill>
                <a:latin typeface="Arial"/>
                <a:ea typeface="Arial"/>
                <a:cs typeface="Arial"/>
                <a:sym typeface="Arial"/>
              </a:rPr>
              <a:t>of a reliable - quality controlled - </a:t>
            </a:r>
            <a:r>
              <a:rPr lang="en-US" sz="1800" dirty="0" err="1">
                <a:solidFill>
                  <a:srgbClr val="000000"/>
                </a:solidFill>
                <a:latin typeface="Arial"/>
                <a:ea typeface="Arial"/>
                <a:cs typeface="Arial"/>
                <a:sym typeface="Arial"/>
              </a:rPr>
              <a:t>homogenenized</a:t>
            </a:r>
            <a:r>
              <a:rPr lang="en-US" sz="1800" dirty="0">
                <a:solidFill>
                  <a:srgbClr val="000000"/>
                </a:solidFill>
                <a:latin typeface="Arial"/>
                <a:ea typeface="Arial"/>
                <a:cs typeface="Arial"/>
                <a:sym typeface="Arial"/>
              </a:rPr>
              <a:t> dataset of point measurements</a:t>
            </a:r>
            <a:endParaRPr sz="1800" dirty="0">
              <a:solidFill>
                <a:srgbClr val="000000"/>
              </a:solidFill>
              <a:latin typeface="Arial"/>
              <a:ea typeface="Arial"/>
              <a:cs typeface="Arial"/>
              <a:sym typeface="Arial"/>
            </a:endParaRPr>
          </a:p>
          <a:p>
            <a:pPr marL="171450" marR="0" lvl="0" indent="-57150" algn="just" rtl="0">
              <a:lnSpc>
                <a:spcPct val="115000"/>
              </a:lnSpc>
              <a:spcBef>
                <a:spcPts val="0"/>
              </a:spcBef>
              <a:spcAft>
                <a:spcPts val="0"/>
              </a:spcAft>
              <a:buClr>
                <a:schemeClr val="dk1"/>
              </a:buClr>
              <a:buSzPts val="1800"/>
              <a:buFont typeface="Noto Sans Symbols"/>
              <a:buNone/>
            </a:pPr>
            <a:endParaRPr sz="1800" dirty="0">
              <a:solidFill>
                <a:srgbClr val="000000"/>
              </a:solidFill>
              <a:latin typeface="Arial"/>
              <a:ea typeface="Arial"/>
              <a:cs typeface="Arial"/>
              <a:sym typeface="Arial"/>
            </a:endParaRPr>
          </a:p>
          <a:p>
            <a:pPr marL="0" marR="0" lvl="0" indent="0" algn="l" rtl="0">
              <a:spcBef>
                <a:spcPts val="0"/>
              </a:spcBef>
              <a:spcAft>
                <a:spcPts val="0"/>
              </a:spcAft>
              <a:buNone/>
            </a:pPr>
            <a:r>
              <a:rPr lang="en-US" sz="1800" i="1" dirty="0">
                <a:solidFill>
                  <a:srgbClr val="000000"/>
                </a:solidFill>
                <a:latin typeface="Arial"/>
                <a:ea typeface="Arial"/>
                <a:cs typeface="Arial"/>
                <a:sym typeface="Arial"/>
              </a:rPr>
              <a:t>Participants: Dimitra </a:t>
            </a:r>
            <a:r>
              <a:rPr lang="en-US" sz="1800" i="1" dirty="0" err="1">
                <a:solidFill>
                  <a:srgbClr val="000000"/>
                </a:solidFill>
                <a:latin typeface="Arial"/>
                <a:ea typeface="Arial"/>
                <a:cs typeface="Arial"/>
                <a:sym typeface="Arial"/>
              </a:rPr>
              <a:t>Boucouvala</a:t>
            </a:r>
            <a:r>
              <a:rPr lang="en-US" sz="1800" i="1" dirty="0">
                <a:solidFill>
                  <a:srgbClr val="000000"/>
                </a:solidFill>
                <a:latin typeface="Arial"/>
                <a:ea typeface="Arial"/>
                <a:cs typeface="Arial"/>
                <a:sym typeface="Arial"/>
              </a:rPr>
              <a:t>, HNMS. 0.2FTEs, Sep 2024 - Feb 2025</a:t>
            </a:r>
            <a:endParaRPr sz="1800" i="1" dirty="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8"/>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9" name="Google Shape;309;p8"/>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0" name="Google Shape;310;p8"/>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11" name="Google Shape;311;p8"/>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12" name="Google Shape;312;p8" descr="Ε.Μ.Υ.">
            <a:hlinkClick r:id="rId4"/>
          </p:cNvPr>
          <p:cNvPicPr preferRelativeResize="0"/>
          <p:nvPr/>
        </p:nvPicPr>
        <p:blipFill rotWithShape="1">
          <a:blip r:embed="rId5">
            <a:alphaModFix/>
          </a:blip>
          <a:srcRect/>
          <a:stretch/>
        </p:blipFill>
        <p:spPr>
          <a:xfrm>
            <a:off x="248061" y="852608"/>
            <a:ext cx="3048000" cy="575277"/>
          </a:xfrm>
          <a:prstGeom prst="rect">
            <a:avLst/>
          </a:prstGeom>
          <a:noFill/>
          <a:ln>
            <a:noFill/>
          </a:ln>
        </p:spPr>
      </p:pic>
      <p:sp>
        <p:nvSpPr>
          <p:cNvPr id="313" name="Google Shape;313;p8"/>
          <p:cNvSpPr txBox="1"/>
          <p:nvPr/>
        </p:nvSpPr>
        <p:spPr>
          <a:xfrm>
            <a:off x="3462872" y="789060"/>
            <a:ext cx="5268558" cy="70237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a:solidFill>
                  <a:srgbClr val="0070C0"/>
                </a:solidFill>
                <a:latin typeface="Arial"/>
                <a:ea typeface="Arial"/>
                <a:cs typeface="Arial"/>
                <a:sym typeface="Arial"/>
              </a:rPr>
              <a:t>TASK 3: Adaptation of private/citizen datasets for verification purposes over Greece </a:t>
            </a:r>
            <a:endParaRPr sz="1800">
              <a:solidFill>
                <a:srgbClr val="0070C0"/>
              </a:solidFill>
              <a:latin typeface="Arial"/>
              <a:ea typeface="Arial"/>
              <a:cs typeface="Arial"/>
              <a:sym typeface="Arial"/>
            </a:endParaRPr>
          </a:p>
        </p:txBody>
      </p:sp>
      <p:sp>
        <p:nvSpPr>
          <p:cNvPr id="314" name="Google Shape;314;p8"/>
          <p:cNvSpPr txBox="1"/>
          <p:nvPr/>
        </p:nvSpPr>
        <p:spPr>
          <a:xfrm>
            <a:off x="256182" y="1572597"/>
            <a:ext cx="8633658" cy="520296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dirty="0" err="1">
                <a:solidFill>
                  <a:srgbClr val="000000"/>
                </a:solidFill>
                <a:latin typeface="Arial"/>
                <a:ea typeface="Arial"/>
                <a:cs typeface="Arial"/>
                <a:sym typeface="Arial"/>
              </a:rPr>
              <a:t>SubTask</a:t>
            </a:r>
            <a:r>
              <a:rPr lang="en-US" sz="1800" b="1" dirty="0">
                <a:solidFill>
                  <a:srgbClr val="000000"/>
                </a:solidFill>
                <a:latin typeface="Arial"/>
                <a:ea typeface="Arial"/>
                <a:cs typeface="Arial"/>
                <a:sym typeface="Arial"/>
              </a:rPr>
              <a:t> 3.2: Climatology based Interpolation methodology of precipitation data from various sources </a:t>
            </a:r>
            <a:endParaRPr sz="1800" b="1" dirty="0">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rgbClr val="000000"/>
                </a:solidFill>
                <a:latin typeface="Arial"/>
                <a:ea typeface="Arial"/>
                <a:cs typeface="Arial"/>
                <a:sym typeface="Arial"/>
              </a:rPr>
              <a:t>A verification procedure must be based on equally </a:t>
            </a:r>
            <a:r>
              <a:rPr lang="en-US" sz="1800" dirty="0">
                <a:solidFill>
                  <a:srgbClr val="0070C0"/>
                </a:solidFill>
                <a:latin typeface="Arial"/>
                <a:ea typeface="Arial"/>
                <a:cs typeface="Arial"/>
                <a:sym typeface="Arial"/>
              </a:rPr>
              <a:t>realistic and detailed observations as high-res forecasts </a:t>
            </a:r>
            <a:r>
              <a:rPr lang="en-US" sz="1800" dirty="0">
                <a:solidFill>
                  <a:srgbClr val="000000"/>
                </a:solidFill>
                <a:latin typeface="Arial"/>
                <a:ea typeface="Arial"/>
                <a:cs typeface="Arial"/>
                <a:sym typeface="Arial"/>
              </a:rPr>
              <a:t>Precipitation observations from “official” and “unofficial” networks together with remote sensing data can only increase the accuracy of the “true” location of rainfall events.  </a:t>
            </a:r>
            <a:endParaRPr sz="1800" dirty="0">
              <a:solidFill>
                <a:srgbClr val="000000"/>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000000"/>
              </a:buClr>
              <a:buSzPts val="1800"/>
              <a:buFont typeface="Noto Sans Symbols"/>
              <a:buChar char="▪"/>
            </a:pPr>
            <a:r>
              <a:rPr lang="en-US" sz="1800" dirty="0">
                <a:solidFill>
                  <a:srgbClr val="0070C0"/>
                </a:solidFill>
                <a:latin typeface="Arial"/>
                <a:ea typeface="Arial"/>
                <a:cs typeface="Arial"/>
                <a:sym typeface="Arial"/>
              </a:rPr>
              <a:t>Methodology to create precipitation gridded datasets for areas with complex terrain as Greece</a:t>
            </a:r>
            <a:r>
              <a:rPr lang="en-US" sz="1800" dirty="0">
                <a:solidFill>
                  <a:srgbClr val="000000"/>
                </a:solidFill>
                <a:latin typeface="Arial"/>
                <a:ea typeface="Arial"/>
                <a:cs typeface="Arial"/>
                <a:sym typeface="Arial"/>
              </a:rPr>
              <a:t>, which is based on an interpolation method that uses long climate data series to determine the geographical characteristics that this parameter is best correlated with, as well as remote sensing estimates as background information to cover the areas where observations are insufficient. </a:t>
            </a:r>
            <a:endParaRPr dirty="0"/>
          </a:p>
          <a:p>
            <a:pPr marL="285750" marR="0" lvl="0" indent="-285750" algn="l" rtl="0">
              <a:spcBef>
                <a:spcPts val="0"/>
              </a:spcBef>
              <a:spcAft>
                <a:spcPts val="0"/>
              </a:spcAft>
              <a:buClr>
                <a:srgbClr val="000000"/>
              </a:buClr>
              <a:buSzPts val="1800"/>
              <a:buFont typeface="Noto Sans Symbols"/>
              <a:buChar char="▪"/>
            </a:pPr>
            <a:r>
              <a:rPr lang="en-US" sz="1800" dirty="0">
                <a:solidFill>
                  <a:srgbClr val="0070C0"/>
                </a:solidFill>
                <a:latin typeface="Arial"/>
                <a:ea typeface="Arial"/>
                <a:cs typeface="Arial"/>
                <a:sym typeface="Arial"/>
              </a:rPr>
              <a:t>Application on datasets resulted from </a:t>
            </a:r>
            <a:r>
              <a:rPr lang="en-US" sz="1800" dirty="0" err="1">
                <a:solidFill>
                  <a:srgbClr val="0070C0"/>
                </a:solidFill>
                <a:latin typeface="Arial"/>
                <a:ea typeface="Arial"/>
                <a:cs typeface="Arial"/>
                <a:sym typeface="Arial"/>
              </a:rPr>
              <a:t>SubTask</a:t>
            </a:r>
            <a:r>
              <a:rPr lang="en-US" sz="1800" dirty="0">
                <a:solidFill>
                  <a:srgbClr val="0070C0"/>
                </a:solidFill>
                <a:latin typeface="Arial"/>
                <a:ea typeface="Arial"/>
                <a:cs typeface="Arial"/>
                <a:sym typeface="Arial"/>
              </a:rPr>
              <a:t> 3.1, with the addition of H-SAF precipitation estimates</a:t>
            </a:r>
            <a:r>
              <a:rPr lang="en-US" sz="1800" dirty="0">
                <a:solidFill>
                  <a:srgbClr val="000000"/>
                </a:solidFill>
                <a:latin typeface="Arial"/>
                <a:ea typeface="Arial"/>
                <a:cs typeface="Arial"/>
                <a:sym typeface="Arial"/>
              </a:rPr>
              <a:t> mainly to over sea areas that ground observations are not available.</a:t>
            </a:r>
            <a:endParaRPr sz="1800" dirty="0">
              <a:solidFill>
                <a:srgbClr val="000000"/>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Noto Sans Symbols"/>
              <a:buNone/>
            </a:pPr>
            <a:endParaRPr sz="1800" dirty="0">
              <a:solidFill>
                <a:srgbClr val="000000"/>
              </a:solidFill>
              <a:latin typeface="Arial"/>
              <a:ea typeface="Arial"/>
              <a:cs typeface="Arial"/>
              <a:sym typeface="Arial"/>
            </a:endParaRPr>
          </a:p>
          <a:p>
            <a:pPr marL="0" marR="0" lvl="0" indent="0" algn="l" rtl="0">
              <a:spcBef>
                <a:spcPts val="0"/>
              </a:spcBef>
              <a:spcAft>
                <a:spcPts val="0"/>
              </a:spcAft>
              <a:buNone/>
            </a:pPr>
            <a:r>
              <a:rPr lang="en-US" sz="1800" i="1" dirty="0">
                <a:solidFill>
                  <a:srgbClr val="000000"/>
                </a:solidFill>
                <a:latin typeface="Arial"/>
                <a:ea typeface="Arial"/>
                <a:cs typeface="Arial"/>
                <a:sym typeface="Arial"/>
              </a:rPr>
              <a:t>Participants: Flora </a:t>
            </a:r>
            <a:r>
              <a:rPr lang="en-US" sz="1800" i="1" dirty="0" err="1">
                <a:solidFill>
                  <a:srgbClr val="000000"/>
                </a:solidFill>
                <a:latin typeface="Arial"/>
                <a:ea typeface="Arial"/>
                <a:cs typeface="Arial"/>
                <a:sym typeface="Arial"/>
              </a:rPr>
              <a:t>Gofa</a:t>
            </a:r>
            <a:r>
              <a:rPr lang="en-US" sz="1800" i="1" dirty="0">
                <a:solidFill>
                  <a:srgbClr val="000000"/>
                </a:solidFill>
                <a:latin typeface="Arial"/>
                <a:ea typeface="Arial"/>
                <a:cs typeface="Arial"/>
                <a:sym typeface="Arial"/>
              </a:rPr>
              <a:t>, HNMS, 0.5FTEs, Mar 2024 - Feb 2025 </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2e822a8b737_4_29"/>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0" name="Google Shape;320;g2e822a8b737_4_29"/>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1" name="Google Shape;321;g2e822a8b737_4_29"/>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22" name="Google Shape;322;g2e822a8b737_4_29"/>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23" name="Google Shape;323;g2e822a8b737_4_29"/>
          <p:cNvPicPr preferRelativeResize="0"/>
          <p:nvPr/>
        </p:nvPicPr>
        <p:blipFill>
          <a:blip r:embed="rId4">
            <a:alphaModFix/>
          </a:blip>
          <a:stretch>
            <a:fillRect/>
          </a:stretch>
        </p:blipFill>
        <p:spPr>
          <a:xfrm>
            <a:off x="143200" y="758100"/>
            <a:ext cx="2228850" cy="742950"/>
          </a:xfrm>
          <a:prstGeom prst="rect">
            <a:avLst/>
          </a:prstGeom>
          <a:noFill/>
          <a:ln>
            <a:noFill/>
          </a:ln>
        </p:spPr>
      </p:pic>
      <p:sp>
        <p:nvSpPr>
          <p:cNvPr id="324" name="Google Shape;324;g2e822a8b737_4_29"/>
          <p:cNvSpPr txBox="1"/>
          <p:nvPr/>
        </p:nvSpPr>
        <p:spPr>
          <a:xfrm>
            <a:off x="2929350" y="654625"/>
            <a:ext cx="60300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dk1"/>
                </a:solidFill>
              </a:rPr>
              <a:t>SubTask 4.1: Improving RainGRS+ precipitation estimates by combining different types of data in more efficient and seamless manner</a:t>
            </a:r>
            <a:endParaRPr sz="1800" b="1">
              <a:solidFill>
                <a:schemeClr val="dk1"/>
              </a:solidFill>
            </a:endParaRPr>
          </a:p>
        </p:txBody>
      </p:sp>
      <p:sp>
        <p:nvSpPr>
          <p:cNvPr id="325" name="Google Shape;325;g2e822a8b737_4_29"/>
          <p:cNvSpPr txBox="1"/>
          <p:nvPr/>
        </p:nvSpPr>
        <p:spPr>
          <a:xfrm>
            <a:off x="143200" y="1971589"/>
            <a:ext cx="5314200" cy="423805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US" sz="1800" dirty="0">
                <a:solidFill>
                  <a:schemeClr val="dk1"/>
                </a:solidFill>
              </a:rPr>
              <a:t>The </a:t>
            </a:r>
            <a:r>
              <a:rPr lang="en-US" sz="1800" dirty="0" err="1">
                <a:solidFill>
                  <a:schemeClr val="dk1"/>
                </a:solidFill>
              </a:rPr>
              <a:t>RainGRS</a:t>
            </a:r>
            <a:r>
              <a:rPr lang="en-US" sz="1800" dirty="0">
                <a:solidFill>
                  <a:schemeClr val="dk1"/>
                </a:solidFill>
              </a:rPr>
              <a:t>+ system, developed as part of the EPOCS project, requires improvements related to the specifics of the additional data included in the extended “+” version of the system, in particular the OPERA radar composite maps. </a:t>
            </a:r>
            <a:endParaRPr sz="1800" dirty="0">
              <a:solidFill>
                <a:schemeClr val="dk1"/>
              </a:solidFill>
            </a:endParaRPr>
          </a:p>
          <a:p>
            <a:pPr marL="0" lvl="0" indent="0" algn="l" rtl="0">
              <a:lnSpc>
                <a:spcPct val="115000"/>
              </a:lnSpc>
              <a:spcBef>
                <a:spcPts val="600"/>
              </a:spcBef>
              <a:spcAft>
                <a:spcPts val="0"/>
              </a:spcAft>
              <a:buNone/>
            </a:pPr>
            <a:r>
              <a:rPr lang="en-US" sz="1800" dirty="0">
                <a:solidFill>
                  <a:schemeClr val="dk1"/>
                </a:solidFill>
              </a:rPr>
              <a:t>These data, in addition to their lower spatial resolution (~2km), have a different quality, which depends on the institutions providing the data and </a:t>
            </a:r>
            <a:r>
              <a:rPr lang="pl-PL" sz="1800" dirty="0">
                <a:solidFill>
                  <a:schemeClr val="dk1"/>
                </a:solidFill>
              </a:rPr>
              <a:t>applied </a:t>
            </a:r>
            <a:r>
              <a:rPr lang="en-US" sz="1800" dirty="0">
                <a:solidFill>
                  <a:schemeClr val="dk1"/>
                </a:solidFill>
              </a:rPr>
              <a:t>QC algorithms. </a:t>
            </a:r>
            <a:endParaRPr sz="1800" dirty="0">
              <a:solidFill>
                <a:schemeClr val="dk1"/>
              </a:solidFill>
            </a:endParaRPr>
          </a:p>
          <a:p>
            <a:pPr marL="0" lvl="0" indent="0" algn="l" rtl="0">
              <a:lnSpc>
                <a:spcPct val="115000"/>
              </a:lnSpc>
              <a:spcBef>
                <a:spcPts val="600"/>
              </a:spcBef>
              <a:spcAft>
                <a:spcPts val="0"/>
              </a:spcAft>
              <a:buNone/>
            </a:pPr>
            <a:r>
              <a:rPr lang="en-US" sz="1800" dirty="0">
                <a:solidFill>
                  <a:schemeClr val="dk1"/>
                </a:solidFill>
              </a:rPr>
              <a:t>This requires the development of a technique to combine radar data of different origins for a seamless merging of POLRAD+ and OPERA data.</a:t>
            </a:r>
            <a:endParaRPr sz="1600" dirty="0">
              <a:solidFill>
                <a:schemeClr val="dk1"/>
              </a:solidFill>
            </a:endParaRPr>
          </a:p>
        </p:txBody>
      </p:sp>
      <p:pic>
        <p:nvPicPr>
          <p:cNvPr id="326" name="Google Shape;326;g2e822a8b737_4_29"/>
          <p:cNvPicPr preferRelativeResize="0"/>
          <p:nvPr/>
        </p:nvPicPr>
        <p:blipFill>
          <a:blip r:embed="rId5">
            <a:alphaModFix/>
          </a:blip>
          <a:stretch>
            <a:fillRect/>
          </a:stretch>
        </p:blipFill>
        <p:spPr>
          <a:xfrm>
            <a:off x="5529387" y="2077862"/>
            <a:ext cx="3429975" cy="4348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e822a8b737_0_0"/>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 name="Google Shape;123;g2e822a8b737_0_0"/>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 name="Google Shape;124;g2e822a8b737_0_0"/>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25" name="Google Shape;125;g2e822a8b737_0_0"/>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126" name="Google Shape;126;g2e822a8b737_0_0"/>
          <p:cNvSpPr txBox="1"/>
          <p:nvPr/>
        </p:nvSpPr>
        <p:spPr>
          <a:xfrm>
            <a:off x="441600" y="729534"/>
            <a:ext cx="8260800" cy="6042393"/>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US" sz="2100" dirty="0">
                <a:solidFill>
                  <a:schemeClr val="dk1"/>
                </a:solidFill>
                <a:latin typeface="Calibri"/>
                <a:ea typeface="Calibri"/>
                <a:cs typeface="Calibri"/>
                <a:sym typeface="Calibri"/>
              </a:rPr>
              <a:t>PP APOCS Purpose: extension of the work done in PT EPOCS</a:t>
            </a:r>
            <a:endParaRPr sz="2100" dirty="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endParaRPr sz="21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en-US" sz="2100" dirty="0">
                <a:solidFill>
                  <a:schemeClr val="dk1"/>
                </a:solidFill>
                <a:latin typeface="Calibri"/>
                <a:ea typeface="Calibri"/>
                <a:cs typeface="Calibri"/>
                <a:sym typeface="Calibri"/>
              </a:rPr>
              <a:t>Participants: IMGW-PIB, HNMS, CIMA, CNMCA, </a:t>
            </a:r>
            <a:endParaRPr sz="2100" dirty="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en-US" sz="2100" dirty="0">
                <a:solidFill>
                  <a:schemeClr val="dk1"/>
                </a:solidFill>
                <a:latin typeface="Calibri"/>
                <a:ea typeface="Calibri"/>
                <a:cs typeface="Calibri"/>
                <a:sym typeface="Calibri"/>
              </a:rPr>
              <a:t>ARPA-Piemonte, </a:t>
            </a:r>
            <a:r>
              <a:rPr lang="en-US" sz="2100" dirty="0" err="1">
                <a:solidFill>
                  <a:schemeClr val="dk1"/>
                </a:solidFill>
                <a:latin typeface="Calibri"/>
                <a:ea typeface="Calibri"/>
                <a:cs typeface="Calibri"/>
                <a:sym typeface="Calibri"/>
              </a:rPr>
              <a:t>Politecnico</a:t>
            </a:r>
            <a:r>
              <a:rPr lang="en-US" sz="2100" dirty="0">
                <a:solidFill>
                  <a:schemeClr val="dk1"/>
                </a:solidFill>
                <a:latin typeface="Calibri"/>
                <a:ea typeface="Calibri"/>
                <a:cs typeface="Calibri"/>
                <a:sym typeface="Calibri"/>
              </a:rPr>
              <a:t> di Torino</a:t>
            </a:r>
            <a:endParaRPr sz="1600" b="1" dirty="0">
              <a:solidFill>
                <a:schemeClr val="dk1"/>
              </a:solidFill>
            </a:endParaRPr>
          </a:p>
          <a:p>
            <a:pPr marL="457200" lvl="0" indent="0" algn="l" rtl="0">
              <a:lnSpc>
                <a:spcPct val="115000"/>
              </a:lnSpc>
              <a:spcBef>
                <a:spcPts val="0"/>
              </a:spcBef>
              <a:spcAft>
                <a:spcPts val="0"/>
              </a:spcAft>
              <a:buNone/>
            </a:pPr>
            <a:endParaRPr sz="1600" b="1">
              <a:solidFill>
                <a:schemeClr val="dk1"/>
              </a:solidFill>
            </a:endParaRPr>
          </a:p>
          <a:p>
            <a:pPr marL="457200">
              <a:lnSpc>
                <a:spcPct val="115000"/>
              </a:lnSpc>
            </a:pPr>
            <a:r>
              <a:rPr lang="en-US" sz="2100" dirty="0">
                <a:solidFill>
                  <a:schemeClr val="dk1"/>
                </a:solidFill>
                <a:latin typeface="Calibri"/>
                <a:ea typeface="Calibri"/>
                <a:cs typeface="Calibri"/>
                <a:sym typeface="Calibri"/>
              </a:rPr>
              <a:t>PP Leader: Martyna </a:t>
            </a:r>
            <a:r>
              <a:rPr lang="en-US" sz="2100" dirty="0" err="1">
                <a:solidFill>
                  <a:schemeClr val="dk1"/>
                </a:solidFill>
                <a:latin typeface="Calibri"/>
                <a:ea typeface="Calibri"/>
                <a:cs typeface="Calibri"/>
                <a:sym typeface="Calibri"/>
              </a:rPr>
              <a:t>Zosicz</a:t>
            </a:r>
            <a:r>
              <a:rPr lang="en-US" sz="2100" dirty="0">
                <a:solidFill>
                  <a:schemeClr val="dk1"/>
                </a:solidFill>
                <a:latin typeface="Calibri"/>
                <a:ea typeface="Calibri"/>
                <a:cs typeface="Calibri"/>
                <a:sym typeface="Calibri"/>
              </a:rPr>
              <a:t> (IMGW-PIB)</a:t>
            </a:r>
            <a:endParaRPr lang="en-US" sz="2100" dirty="0">
              <a:solidFill>
                <a:schemeClr val="dk1"/>
              </a:solidFill>
              <a:latin typeface="Calibri"/>
              <a:ea typeface="Calibri"/>
              <a:cs typeface="Calibri"/>
            </a:endParaRPr>
          </a:p>
          <a:p>
            <a:pPr marL="457200">
              <a:lnSpc>
                <a:spcPct val="114999"/>
              </a:lnSpc>
            </a:pPr>
            <a:r>
              <a:rPr lang="en-US" sz="2100" dirty="0">
                <a:solidFill>
                  <a:schemeClr val="dk1"/>
                </a:solidFill>
                <a:latin typeface="Calibri"/>
                <a:ea typeface="Calibri"/>
                <a:cs typeface="Calibri"/>
              </a:rPr>
              <a:t>FTEs: TBD</a:t>
            </a:r>
          </a:p>
          <a:p>
            <a:pPr marL="457200" lvl="0" indent="0" algn="l" rtl="0">
              <a:lnSpc>
                <a:spcPct val="115000"/>
              </a:lnSpc>
              <a:spcBef>
                <a:spcPts val="0"/>
              </a:spcBef>
              <a:spcAft>
                <a:spcPts val="0"/>
              </a:spcAft>
              <a:buNone/>
            </a:pPr>
            <a:r>
              <a:rPr lang="en-US" sz="2100" dirty="0">
                <a:solidFill>
                  <a:schemeClr val="dk1"/>
                </a:solidFill>
                <a:latin typeface="Calibri"/>
                <a:ea typeface="Calibri"/>
                <a:cs typeface="Calibri"/>
                <a:sym typeface="Calibri"/>
              </a:rPr>
              <a:t>Duration: 2 years minimum</a:t>
            </a:r>
            <a:endParaRPr sz="2100" dirty="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en-US" sz="2100" dirty="0">
                <a:solidFill>
                  <a:schemeClr val="dk1"/>
                </a:solidFill>
                <a:latin typeface="Calibri"/>
                <a:ea typeface="Calibri"/>
                <a:cs typeface="Calibri"/>
                <a:sym typeface="Calibri"/>
              </a:rPr>
              <a:t>Start: September/October 2024</a:t>
            </a:r>
            <a:endParaRPr sz="2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100">
              <a:solidFill>
                <a:schemeClr val="dk1"/>
              </a:solidFill>
              <a:latin typeface="Calibri"/>
              <a:ea typeface="Calibri"/>
              <a:cs typeface="Calibri"/>
              <a:sym typeface="Calibri"/>
            </a:endParaRPr>
          </a:p>
          <a:p>
            <a:pPr marL="457200">
              <a:lnSpc>
                <a:spcPct val="115000"/>
              </a:lnSpc>
            </a:pPr>
            <a:r>
              <a:rPr lang="en-US" sz="2100" dirty="0">
                <a:solidFill>
                  <a:schemeClr val="dk1"/>
                </a:solidFill>
                <a:latin typeface="Calibri"/>
                <a:ea typeface="Calibri"/>
                <a:cs typeface="Calibri"/>
                <a:sym typeface="Calibri"/>
              </a:rPr>
              <a:t>STATUS and PLANS: </a:t>
            </a:r>
          </a:p>
          <a:p>
            <a:pPr marL="457200" lvl="0" indent="0" algn="l">
              <a:lnSpc>
                <a:spcPct val="114999"/>
              </a:lnSpc>
              <a:spcBef>
                <a:spcPts val="0"/>
              </a:spcBef>
              <a:spcAft>
                <a:spcPts val="0"/>
              </a:spcAft>
              <a:buNone/>
            </a:pPr>
            <a:r>
              <a:rPr lang="en-US" sz="2100" dirty="0">
                <a:solidFill>
                  <a:schemeClr val="dk1"/>
                </a:solidFill>
                <a:latin typeface="Calibri"/>
                <a:ea typeface="Calibri"/>
                <a:cs typeface="Calibri"/>
                <a:sym typeface="Calibri"/>
              </a:rPr>
              <a:t>PP tasks ready, initial discussion at SMC 2024/06</a:t>
            </a:r>
            <a:endParaRPr sz="2100" dirty="0">
              <a:solidFill>
                <a:schemeClr val="dk1"/>
              </a:solidFill>
              <a:latin typeface="Calibri"/>
              <a:ea typeface="Calibri"/>
              <a:cs typeface="Calibri"/>
            </a:endParaRPr>
          </a:p>
          <a:p>
            <a:pPr marL="457200">
              <a:lnSpc>
                <a:spcPct val="115000"/>
              </a:lnSpc>
            </a:pPr>
            <a:r>
              <a:rPr lang="en-US" sz="2100" dirty="0">
                <a:solidFill>
                  <a:schemeClr val="dk1"/>
                </a:solidFill>
                <a:latin typeface="Calibri"/>
                <a:ea typeface="Calibri"/>
                <a:cs typeface="Calibri"/>
                <a:sym typeface="Calibri"/>
              </a:rPr>
              <a:t>SMC comments and recommendations sent by email 2024 07/08 </a:t>
            </a:r>
            <a:endParaRPr sz="2100" dirty="0">
              <a:solidFill>
                <a:schemeClr val="dk1"/>
              </a:solidFill>
              <a:latin typeface="Calibri"/>
              <a:ea typeface="Calibri"/>
              <a:cs typeface="Calibri"/>
              <a:sym typeface="Calibri"/>
            </a:endParaRPr>
          </a:p>
          <a:p>
            <a:pPr marL="457200">
              <a:lnSpc>
                <a:spcPct val="115000"/>
              </a:lnSpc>
            </a:pPr>
            <a:r>
              <a:rPr lang="en-US" sz="2100" dirty="0">
                <a:solidFill>
                  <a:schemeClr val="dk1"/>
                </a:solidFill>
                <a:latin typeface="Calibri"/>
                <a:ea typeface="Calibri"/>
                <a:cs typeface="Calibri"/>
                <a:sym typeface="Calibri"/>
              </a:rPr>
              <a:t>STC conditional approval expected at CGM2024</a:t>
            </a:r>
            <a:endParaRPr sz="2100" dirty="0">
              <a:solidFill>
                <a:schemeClr val="dk1"/>
              </a:solidFill>
              <a:latin typeface="Calibri"/>
              <a:ea typeface="Calibri"/>
              <a:cs typeface="Calibri"/>
            </a:endParaRPr>
          </a:p>
          <a:p>
            <a:pPr marL="457200">
              <a:lnSpc>
                <a:spcPct val="115000"/>
              </a:lnSpc>
            </a:pPr>
            <a:r>
              <a:rPr lang="en-US" sz="2100" dirty="0">
                <a:solidFill>
                  <a:schemeClr val="dk1"/>
                </a:solidFill>
                <a:latin typeface="Calibri"/>
                <a:ea typeface="Calibri"/>
                <a:cs typeface="Calibri"/>
                <a:sym typeface="Calibri"/>
              </a:rPr>
              <a:t>SMC approval expected at CGM 2024 </a:t>
            </a:r>
          </a:p>
          <a:p>
            <a:pPr marL="457200">
              <a:lnSpc>
                <a:spcPct val="114999"/>
              </a:lnSpc>
            </a:pPr>
            <a:r>
              <a:rPr lang="en-US" sz="2100" dirty="0">
                <a:solidFill>
                  <a:schemeClr val="dk1"/>
                </a:solidFill>
                <a:latin typeface="Calibri"/>
                <a:ea typeface="Calibri"/>
                <a:cs typeface="Calibri"/>
                <a:sym typeface="Calibri"/>
              </a:rPr>
              <a:t>….. with STC final approval afterwards</a:t>
            </a:r>
            <a:r>
              <a:rPr lang="en-US" sz="2100" dirty="0">
                <a:solidFill>
                  <a:schemeClr val="dk1"/>
                </a:solidFill>
                <a:latin typeface="Calibri"/>
                <a:ea typeface="Calibri"/>
                <a:cs typeface="Calibri"/>
              </a:rPr>
              <a:t> by email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e822a8b737_8_27"/>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2" name="Google Shape;332;g2e822a8b737_8_27"/>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3" name="Google Shape;333;g2e822a8b737_8_27"/>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34" name="Google Shape;334;g2e822a8b737_8_27"/>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35" name="Google Shape;335;g2e822a8b737_8_27"/>
          <p:cNvPicPr preferRelativeResize="0"/>
          <p:nvPr/>
        </p:nvPicPr>
        <p:blipFill>
          <a:blip r:embed="rId4">
            <a:alphaModFix/>
          </a:blip>
          <a:stretch>
            <a:fillRect/>
          </a:stretch>
        </p:blipFill>
        <p:spPr>
          <a:xfrm>
            <a:off x="143200" y="758100"/>
            <a:ext cx="2228850" cy="742950"/>
          </a:xfrm>
          <a:prstGeom prst="rect">
            <a:avLst/>
          </a:prstGeom>
          <a:noFill/>
          <a:ln>
            <a:noFill/>
          </a:ln>
        </p:spPr>
      </p:pic>
      <p:sp>
        <p:nvSpPr>
          <p:cNvPr id="336" name="Google Shape;336;g2e822a8b737_8_27"/>
          <p:cNvSpPr txBox="1"/>
          <p:nvPr/>
        </p:nvSpPr>
        <p:spPr>
          <a:xfrm>
            <a:off x="2825050" y="833238"/>
            <a:ext cx="60648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dk1"/>
                </a:solidFill>
              </a:rPr>
              <a:t>SubTask 4.1: Improving RainGRS+ precipitation estimates by combining different types of data in more efficient and seamless manner</a:t>
            </a:r>
            <a:endParaRPr sz="1800" b="1">
              <a:solidFill>
                <a:schemeClr val="dk1"/>
              </a:solidFill>
            </a:endParaRPr>
          </a:p>
        </p:txBody>
      </p:sp>
      <p:sp>
        <p:nvSpPr>
          <p:cNvPr id="337" name="Google Shape;337;g2e822a8b737_8_27"/>
          <p:cNvSpPr txBox="1"/>
          <p:nvPr/>
        </p:nvSpPr>
        <p:spPr>
          <a:xfrm>
            <a:off x="607675" y="2295950"/>
            <a:ext cx="7588200" cy="2645309"/>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600"/>
              </a:spcBef>
              <a:spcAft>
                <a:spcPts val="0"/>
              </a:spcAft>
              <a:buClr>
                <a:schemeClr val="dk1"/>
              </a:buClr>
              <a:buSzPts val="1800"/>
              <a:buChar char="●"/>
            </a:pPr>
            <a:r>
              <a:rPr lang="en-US" sz="1800" dirty="0">
                <a:solidFill>
                  <a:schemeClr val="dk1"/>
                </a:solidFill>
              </a:rPr>
              <a:t>In the frame of further work, a case study of implementation of the methodology for incorporating PWS and CML-based precipitation data into </a:t>
            </a:r>
            <a:r>
              <a:rPr lang="en-US" sz="1800" dirty="0" err="1">
                <a:solidFill>
                  <a:schemeClr val="dk1"/>
                </a:solidFill>
              </a:rPr>
              <a:t>RainGRS</a:t>
            </a:r>
            <a:r>
              <a:rPr lang="en-US" sz="1800" dirty="0">
                <a:solidFill>
                  <a:schemeClr val="dk1"/>
                </a:solidFill>
              </a:rPr>
              <a:t>+ system will be performed</a:t>
            </a:r>
            <a:endParaRPr sz="1800" dirty="0">
              <a:solidFill>
                <a:schemeClr val="dk1"/>
              </a:solidFill>
            </a:endParaRPr>
          </a:p>
          <a:p>
            <a:pPr marL="457200" lvl="0" indent="-342900" algn="l" rtl="0">
              <a:lnSpc>
                <a:spcPct val="115000"/>
              </a:lnSpc>
              <a:spcBef>
                <a:spcPts val="600"/>
              </a:spcBef>
              <a:spcAft>
                <a:spcPts val="0"/>
              </a:spcAft>
              <a:buClr>
                <a:schemeClr val="dk1"/>
              </a:buClr>
              <a:buSzPts val="1800"/>
              <a:buChar char="●"/>
            </a:pPr>
            <a:r>
              <a:rPr lang="en-US" sz="1800" dirty="0">
                <a:solidFill>
                  <a:schemeClr val="dk1"/>
                </a:solidFill>
              </a:rPr>
              <a:t>Verification of the results will be carried out using precipitation from Hellmann's manual rain gauges (daily totals) as a reference.</a:t>
            </a:r>
            <a:endParaRPr sz="1800" dirty="0">
              <a:solidFill>
                <a:schemeClr val="dk1"/>
              </a:solidFill>
            </a:endParaRPr>
          </a:p>
          <a:p>
            <a:pPr marL="457200" lvl="0" indent="-342900" algn="l" rtl="0">
              <a:lnSpc>
                <a:spcPct val="115000"/>
              </a:lnSpc>
              <a:spcBef>
                <a:spcPts val="600"/>
              </a:spcBef>
              <a:spcAft>
                <a:spcPts val="0"/>
              </a:spcAft>
              <a:buClr>
                <a:schemeClr val="dk1"/>
              </a:buClr>
              <a:buSzPts val="1800"/>
              <a:buChar char="●"/>
            </a:pPr>
            <a:r>
              <a:rPr lang="en-US" sz="1800" dirty="0">
                <a:solidFill>
                  <a:schemeClr val="dk1"/>
                </a:solidFill>
              </a:rPr>
              <a:t>In addition, the </a:t>
            </a:r>
            <a:r>
              <a:rPr lang="en-US" sz="1800" dirty="0" err="1">
                <a:solidFill>
                  <a:schemeClr val="dk1"/>
                </a:solidFill>
              </a:rPr>
              <a:t>RainGRS</a:t>
            </a:r>
            <a:r>
              <a:rPr lang="en-US" sz="1800" dirty="0">
                <a:solidFill>
                  <a:schemeClr val="dk1"/>
                </a:solidFill>
              </a:rPr>
              <a:t>+ system will be adapted to the new domains of the NWP model versions COSMO2.8 and ICON2.5.</a:t>
            </a:r>
            <a:endParaRPr sz="1800" dirty="0">
              <a:solidFill>
                <a:schemeClr val="dk1"/>
              </a:solidFill>
            </a:endParaRPr>
          </a:p>
        </p:txBody>
      </p:sp>
      <p:sp>
        <p:nvSpPr>
          <p:cNvPr id="338" name="Google Shape;338;g2e822a8b737_8_27"/>
          <p:cNvSpPr txBox="1"/>
          <p:nvPr/>
        </p:nvSpPr>
        <p:spPr>
          <a:xfrm>
            <a:off x="622984" y="5823584"/>
            <a:ext cx="7729500" cy="82173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i="1" dirty="0">
                <a:solidFill>
                  <a:schemeClr val="dk1"/>
                </a:solidFill>
              </a:rPr>
              <a:t>Participants: Anna Jurczyk, Jan Szturc, Katarzyna Ośródka,</a:t>
            </a:r>
            <a:endParaRPr lang="pl-PL" sz="1800" i="1" dirty="0">
              <a:solidFill>
                <a:schemeClr val="dk1"/>
              </a:solidFill>
            </a:endParaRPr>
          </a:p>
          <a:p>
            <a:pPr marL="0" lvl="0" indent="0" algn="l" rtl="0">
              <a:lnSpc>
                <a:spcPct val="115000"/>
              </a:lnSpc>
              <a:spcBef>
                <a:spcPts val="0"/>
              </a:spcBef>
              <a:spcAft>
                <a:spcPts val="0"/>
              </a:spcAft>
              <a:buNone/>
            </a:pPr>
            <a:r>
              <a:rPr lang="en-US" sz="1800" i="1" dirty="0">
                <a:solidFill>
                  <a:schemeClr val="dk1"/>
                </a:solidFill>
              </a:rPr>
              <a:t>Magdalena Pasierb</a:t>
            </a:r>
            <a:r>
              <a:rPr lang="pl-PL" sz="1800" i="1" dirty="0">
                <a:solidFill>
                  <a:schemeClr val="dk1"/>
                </a:solidFill>
              </a:rPr>
              <a:t> (IMGW-PIB)</a:t>
            </a:r>
            <a:endParaRPr sz="1800" i="1" dirty="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9"/>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4" name="Google Shape;344;p9"/>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5" name="Google Shape;345;p9"/>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46" name="Google Shape;346;p9"/>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47" name="Google Shape;347;p9" descr="Ε.Μ.Υ.">
            <a:hlinkClick r:id="rId4"/>
          </p:cNvPr>
          <p:cNvPicPr preferRelativeResize="0"/>
          <p:nvPr/>
        </p:nvPicPr>
        <p:blipFill rotWithShape="1">
          <a:blip r:embed="rId5">
            <a:alphaModFix/>
          </a:blip>
          <a:srcRect/>
          <a:stretch/>
        </p:blipFill>
        <p:spPr>
          <a:xfrm>
            <a:off x="248061" y="852608"/>
            <a:ext cx="3048000" cy="575277"/>
          </a:xfrm>
          <a:prstGeom prst="rect">
            <a:avLst/>
          </a:prstGeom>
          <a:noFill/>
          <a:ln>
            <a:noFill/>
          </a:ln>
        </p:spPr>
      </p:pic>
      <p:sp>
        <p:nvSpPr>
          <p:cNvPr id="348" name="Google Shape;348;p9"/>
          <p:cNvSpPr txBox="1"/>
          <p:nvPr/>
        </p:nvSpPr>
        <p:spPr>
          <a:xfrm>
            <a:off x="104868" y="1802882"/>
            <a:ext cx="9039132" cy="258532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1" dirty="0" err="1">
                <a:solidFill>
                  <a:srgbClr val="000000"/>
                </a:solidFill>
                <a:latin typeface="Arial"/>
                <a:ea typeface="Arial"/>
                <a:cs typeface="Arial"/>
                <a:sym typeface="Arial"/>
              </a:rPr>
              <a:t>SubTask</a:t>
            </a:r>
            <a:r>
              <a:rPr lang="en-US" sz="1800" b="1" dirty="0">
                <a:solidFill>
                  <a:srgbClr val="000000"/>
                </a:solidFill>
                <a:latin typeface="Arial"/>
                <a:ea typeface="Arial"/>
                <a:cs typeface="Arial"/>
                <a:sym typeface="Arial"/>
              </a:rPr>
              <a:t> 4.2: Spatial verification techniques based on gridded precipitation </a:t>
            </a:r>
            <a:r>
              <a:rPr lang="en-US" sz="1800" b="1" dirty="0" err="1">
                <a:solidFill>
                  <a:srgbClr val="000000"/>
                </a:solidFill>
                <a:latin typeface="Arial"/>
                <a:ea typeface="Arial"/>
                <a:cs typeface="Arial"/>
                <a:sym typeface="Arial"/>
              </a:rPr>
              <a:t>obs</a:t>
            </a:r>
            <a:r>
              <a:rPr lang="en-US" sz="1800" b="1" dirty="0">
                <a:solidFill>
                  <a:srgbClr val="000000"/>
                </a:solidFill>
                <a:latin typeface="Arial"/>
                <a:ea typeface="Arial"/>
                <a:cs typeface="Arial"/>
                <a:sym typeface="Arial"/>
              </a:rPr>
              <a:t> enhanced with crowdsource data </a:t>
            </a:r>
            <a:endParaRPr sz="1800" b="1" dirty="0">
              <a:solidFill>
                <a:srgbClr val="000000"/>
              </a:solidFill>
              <a:latin typeface="Arial"/>
              <a:ea typeface="Arial"/>
              <a:cs typeface="Arial"/>
              <a:sym typeface="Arial"/>
            </a:endParaRPr>
          </a:p>
          <a:p>
            <a:pPr marL="0" marR="0" lvl="0" indent="0" algn="just" rtl="0">
              <a:spcBef>
                <a:spcPts val="0"/>
              </a:spcBef>
              <a:spcAft>
                <a:spcPts val="0"/>
              </a:spcAft>
              <a:buNone/>
            </a:pPr>
            <a:endParaRPr sz="1800" dirty="0">
              <a:solidFill>
                <a:srgbClr val="000000"/>
              </a:solidFill>
              <a:latin typeface="Arial"/>
              <a:ea typeface="Arial"/>
              <a:cs typeface="Arial"/>
              <a:sym typeface="Arial"/>
            </a:endParaRPr>
          </a:p>
          <a:p>
            <a:pPr marL="0" marR="0" lvl="0" indent="0" algn="just" rtl="0">
              <a:spcBef>
                <a:spcPts val="0"/>
              </a:spcBef>
              <a:spcAft>
                <a:spcPts val="0"/>
              </a:spcAft>
              <a:buNone/>
            </a:pPr>
            <a:r>
              <a:rPr lang="en-US" sz="1800" dirty="0">
                <a:solidFill>
                  <a:srgbClr val="000000"/>
                </a:solidFill>
                <a:latin typeface="Arial"/>
                <a:ea typeface="Arial"/>
                <a:cs typeface="Arial"/>
                <a:sym typeface="Arial"/>
              </a:rPr>
              <a:t>Spatial verification methodologies are subsequently applied to certain convective events that accentuate the relative skill of high resolution forecasts in revealing characteristics in the precipitation patterns such as structure and intensity that can be applied with equally detailed gridded observation fields.</a:t>
            </a:r>
            <a:r>
              <a:rPr lang="en-US" sz="1800" u="sng" dirty="0">
                <a:solidFill>
                  <a:srgbClr val="000000"/>
                </a:solidFill>
                <a:latin typeface="Arial"/>
                <a:ea typeface="Arial"/>
                <a:cs typeface="Arial"/>
                <a:sym typeface="Arial"/>
              </a:rPr>
              <a:t> </a:t>
            </a:r>
            <a:endParaRPr sz="1800" dirty="0">
              <a:solidFill>
                <a:srgbClr val="000000"/>
              </a:solidFill>
              <a:latin typeface="Arial"/>
              <a:ea typeface="Arial"/>
              <a:cs typeface="Arial"/>
              <a:sym typeface="Arial"/>
            </a:endParaRPr>
          </a:p>
          <a:p>
            <a:pPr marL="0" marR="0" lvl="0" indent="0" algn="just" rtl="0">
              <a:spcBef>
                <a:spcPts val="0"/>
              </a:spcBef>
              <a:spcAft>
                <a:spcPts val="0"/>
              </a:spcAft>
              <a:buNone/>
            </a:pPr>
            <a:endParaRPr sz="1800" i="1" dirty="0">
              <a:solidFill>
                <a:srgbClr val="000000"/>
              </a:solidFill>
              <a:latin typeface="Arial"/>
              <a:ea typeface="Arial"/>
              <a:cs typeface="Arial"/>
              <a:sym typeface="Arial"/>
            </a:endParaRPr>
          </a:p>
          <a:p>
            <a:pPr marL="0" marR="0" lvl="0" indent="0" algn="just" rtl="0">
              <a:spcBef>
                <a:spcPts val="0"/>
              </a:spcBef>
              <a:spcAft>
                <a:spcPts val="0"/>
              </a:spcAft>
              <a:buNone/>
            </a:pPr>
            <a:r>
              <a:rPr lang="en-US" sz="1800" i="1" dirty="0">
                <a:solidFill>
                  <a:srgbClr val="000000"/>
                </a:solidFill>
                <a:latin typeface="Arial"/>
                <a:ea typeface="Arial"/>
                <a:cs typeface="Arial"/>
                <a:sym typeface="Arial"/>
              </a:rPr>
              <a:t>Participants: Flora </a:t>
            </a:r>
            <a:r>
              <a:rPr lang="en-US" sz="1800" i="1" dirty="0" err="1">
                <a:solidFill>
                  <a:srgbClr val="000000"/>
                </a:solidFill>
                <a:latin typeface="Arial"/>
                <a:ea typeface="Arial"/>
                <a:cs typeface="Arial"/>
                <a:sym typeface="Arial"/>
              </a:rPr>
              <a:t>Gofa</a:t>
            </a:r>
            <a:r>
              <a:rPr lang="en-US" sz="1800" i="1" dirty="0">
                <a:solidFill>
                  <a:srgbClr val="000000"/>
                </a:solidFill>
                <a:latin typeface="Arial"/>
                <a:ea typeface="Arial"/>
                <a:cs typeface="Arial"/>
                <a:sym typeface="Arial"/>
              </a:rPr>
              <a:t>, Dimitra </a:t>
            </a:r>
            <a:r>
              <a:rPr lang="en-US" sz="1800" i="1" dirty="0" err="1">
                <a:solidFill>
                  <a:srgbClr val="000000"/>
                </a:solidFill>
                <a:latin typeface="Arial"/>
                <a:ea typeface="Arial"/>
                <a:cs typeface="Arial"/>
                <a:sym typeface="Arial"/>
              </a:rPr>
              <a:t>Boucouvala</a:t>
            </a:r>
            <a:r>
              <a:rPr lang="en-US" sz="1800" i="1" dirty="0">
                <a:solidFill>
                  <a:srgbClr val="000000"/>
                </a:solidFill>
                <a:latin typeface="Arial"/>
                <a:ea typeface="Arial"/>
                <a:cs typeface="Arial"/>
                <a:sym typeface="Arial"/>
              </a:rPr>
              <a:t>, HNMS, ??</a:t>
            </a:r>
            <a:r>
              <a:rPr lang="en-US" sz="1800" i="1" u="sng" dirty="0">
                <a:solidFill>
                  <a:srgbClr val="000000"/>
                </a:solidFill>
                <a:latin typeface="Arial"/>
                <a:ea typeface="Arial"/>
                <a:cs typeface="Arial"/>
                <a:sym typeface="Arial"/>
              </a:rPr>
              <a:t>FTEs, </a:t>
            </a:r>
            <a:r>
              <a:rPr lang="en-US" sz="1800" i="1" dirty="0">
                <a:solidFill>
                  <a:srgbClr val="000000"/>
                </a:solidFill>
                <a:latin typeface="Arial"/>
                <a:ea typeface="Arial"/>
                <a:cs typeface="Arial"/>
                <a:sym typeface="Arial"/>
              </a:rPr>
              <a:t>Mar 2025 - Feb 2026</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e822a8b737_4_83"/>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4" name="Google Shape;354;g2e822a8b737_4_83"/>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5" name="Google Shape;355;g2e822a8b737_4_83"/>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56" name="Google Shape;356;g2e822a8b737_4_83"/>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57" name="Google Shape;357;g2e822a8b737_4_83"/>
          <p:cNvPicPr preferRelativeResize="0"/>
          <p:nvPr/>
        </p:nvPicPr>
        <p:blipFill>
          <a:blip r:embed="rId4">
            <a:alphaModFix/>
          </a:blip>
          <a:stretch>
            <a:fillRect/>
          </a:stretch>
        </p:blipFill>
        <p:spPr>
          <a:xfrm>
            <a:off x="152400" y="640503"/>
            <a:ext cx="2219325" cy="733425"/>
          </a:xfrm>
          <a:prstGeom prst="rect">
            <a:avLst/>
          </a:prstGeom>
          <a:noFill/>
          <a:ln>
            <a:noFill/>
          </a:ln>
        </p:spPr>
      </p:pic>
      <p:sp>
        <p:nvSpPr>
          <p:cNvPr id="358" name="Google Shape;358;g2e822a8b737_4_83"/>
          <p:cNvSpPr txBox="1"/>
          <p:nvPr/>
        </p:nvSpPr>
        <p:spPr>
          <a:xfrm>
            <a:off x="2782650" y="617050"/>
            <a:ext cx="49500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dk1"/>
                </a:solidFill>
              </a:rPr>
              <a:t>SubTask 4.3: Application of PWS to NWP model verification in urban areas</a:t>
            </a:r>
            <a:endParaRPr sz="1800" b="1">
              <a:solidFill>
                <a:schemeClr val="dk1"/>
              </a:solidFill>
            </a:endParaRPr>
          </a:p>
        </p:txBody>
      </p:sp>
      <p:sp>
        <p:nvSpPr>
          <p:cNvPr id="359" name="Google Shape;359;g2e822a8b737_4_83"/>
          <p:cNvSpPr txBox="1"/>
          <p:nvPr/>
        </p:nvSpPr>
        <p:spPr>
          <a:xfrm>
            <a:off x="152400" y="1467600"/>
            <a:ext cx="5643900" cy="4922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800" dirty="0">
                <a:solidFill>
                  <a:schemeClr val="dk1"/>
                </a:solidFill>
              </a:rPr>
              <a:t>Implementation of TERRA_URB in COSMO and ICON-LAM models has been made within PP-CITTA.</a:t>
            </a:r>
            <a:endParaRPr sz="1800" dirty="0">
              <a:solidFill>
                <a:schemeClr val="dk1"/>
              </a:solidFill>
            </a:endParaRPr>
          </a:p>
          <a:p>
            <a:pPr marL="0" lvl="0" indent="0" algn="just" rtl="0">
              <a:lnSpc>
                <a:spcPct val="115000"/>
              </a:lnSpc>
              <a:spcBef>
                <a:spcPts val="0"/>
              </a:spcBef>
              <a:spcAft>
                <a:spcPts val="0"/>
              </a:spcAft>
              <a:buNone/>
            </a:pPr>
            <a:endParaRPr sz="1800" dirty="0">
              <a:solidFill>
                <a:schemeClr val="dk1"/>
              </a:solidFill>
            </a:endParaRPr>
          </a:p>
          <a:p>
            <a:pPr marL="0" lvl="0" indent="0" algn="just" rtl="0">
              <a:lnSpc>
                <a:spcPct val="115000"/>
              </a:lnSpc>
              <a:spcBef>
                <a:spcPts val="0"/>
              </a:spcBef>
              <a:spcAft>
                <a:spcPts val="0"/>
              </a:spcAft>
              <a:buNone/>
            </a:pPr>
            <a:r>
              <a:rPr lang="en-US" sz="1800" dirty="0">
                <a:solidFill>
                  <a:schemeClr val="dk1"/>
                </a:solidFill>
              </a:rPr>
              <a:t>Local Climate Zones (LCZs) have been incorporated into TERRA_URB model based on ECOCLIMAP-SG land use data.</a:t>
            </a:r>
            <a:endParaRPr sz="1800" dirty="0">
              <a:solidFill>
                <a:schemeClr val="dk1"/>
              </a:solidFill>
            </a:endParaRPr>
          </a:p>
          <a:p>
            <a:pPr marL="0" lvl="0" indent="0" algn="just" rtl="0">
              <a:lnSpc>
                <a:spcPct val="115000"/>
              </a:lnSpc>
              <a:spcBef>
                <a:spcPts val="0"/>
              </a:spcBef>
              <a:spcAft>
                <a:spcPts val="0"/>
              </a:spcAft>
              <a:buNone/>
            </a:pPr>
            <a:endParaRPr sz="1800" dirty="0">
              <a:solidFill>
                <a:schemeClr val="dk1"/>
              </a:solidFill>
            </a:endParaRPr>
          </a:p>
          <a:p>
            <a:pPr marL="0" lvl="0" indent="0" algn="just" rtl="0">
              <a:lnSpc>
                <a:spcPct val="115000"/>
              </a:lnSpc>
              <a:spcBef>
                <a:spcPts val="0"/>
              </a:spcBef>
              <a:spcAft>
                <a:spcPts val="0"/>
              </a:spcAft>
              <a:buNone/>
            </a:pPr>
            <a:r>
              <a:rPr lang="en-US" sz="1800" dirty="0">
                <a:solidFill>
                  <a:schemeClr val="dk1"/>
                </a:solidFill>
              </a:rPr>
              <a:t>Better representation of urban heterogeneity in high-resolution NWP require also much denser observational network for model verification. </a:t>
            </a:r>
            <a:endParaRPr sz="1800" dirty="0">
              <a:solidFill>
                <a:schemeClr val="dk1"/>
              </a:solidFill>
            </a:endParaRPr>
          </a:p>
          <a:p>
            <a:pPr marL="0" lvl="0" indent="0" algn="just" rtl="0">
              <a:lnSpc>
                <a:spcPct val="115000"/>
              </a:lnSpc>
              <a:spcBef>
                <a:spcPts val="0"/>
              </a:spcBef>
              <a:spcAft>
                <a:spcPts val="0"/>
              </a:spcAft>
              <a:buNone/>
            </a:pPr>
            <a:br>
              <a:rPr lang="en-US" sz="1800" dirty="0">
                <a:solidFill>
                  <a:schemeClr val="dk1"/>
                </a:solidFill>
              </a:rPr>
            </a:br>
            <a:r>
              <a:rPr lang="en-US" sz="1800" dirty="0">
                <a:solidFill>
                  <a:schemeClr val="dk1"/>
                </a:solidFill>
              </a:rPr>
              <a:t>COSMO and ICON-LAM simulations will be evaluated based on measurements (temperature, humidity and wind) from PWS or other professional observational networks operated by independent agencies.</a:t>
            </a:r>
            <a:endParaRPr sz="1800" dirty="0">
              <a:solidFill>
                <a:schemeClr val="dk1"/>
              </a:solidFill>
            </a:endParaRPr>
          </a:p>
        </p:txBody>
      </p:sp>
      <p:pic>
        <p:nvPicPr>
          <p:cNvPr id="360" name="Google Shape;360;g2e822a8b737_4_83"/>
          <p:cNvPicPr preferRelativeResize="0"/>
          <p:nvPr/>
        </p:nvPicPr>
        <p:blipFill>
          <a:blip r:embed="rId5">
            <a:alphaModFix/>
          </a:blip>
          <a:stretch>
            <a:fillRect/>
          </a:stretch>
        </p:blipFill>
        <p:spPr>
          <a:xfrm>
            <a:off x="6119963" y="1235813"/>
            <a:ext cx="2994600" cy="3520923"/>
          </a:xfrm>
          <a:prstGeom prst="rect">
            <a:avLst/>
          </a:prstGeom>
          <a:noFill/>
          <a:ln>
            <a:noFill/>
          </a:ln>
        </p:spPr>
      </p:pic>
      <p:sp>
        <p:nvSpPr>
          <p:cNvPr id="361" name="Google Shape;361;g2e822a8b737_4_83"/>
          <p:cNvSpPr txBox="1"/>
          <p:nvPr/>
        </p:nvSpPr>
        <p:spPr>
          <a:xfrm>
            <a:off x="152401" y="6460250"/>
            <a:ext cx="60345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i="1" u="sng">
                <a:solidFill>
                  <a:schemeClr val="dk1"/>
                </a:solidFill>
              </a:rPr>
              <a:t>Participating scientists</a:t>
            </a:r>
            <a:r>
              <a:rPr lang="en-US" sz="1800" i="1">
                <a:solidFill>
                  <a:schemeClr val="dk1"/>
                </a:solidFill>
              </a:rPr>
              <a:t>: Adam Jaczewski (IMGW-PIB)</a:t>
            </a:r>
            <a:endParaRPr sz="1800" i="1">
              <a:solidFill>
                <a:schemeClr val="dk1"/>
              </a:solidFill>
            </a:endParaRPr>
          </a:p>
        </p:txBody>
      </p:sp>
      <p:pic>
        <p:nvPicPr>
          <p:cNvPr id="362" name="Google Shape;362;g2e822a8b737_4_83"/>
          <p:cNvPicPr preferRelativeResize="0"/>
          <p:nvPr/>
        </p:nvPicPr>
        <p:blipFill>
          <a:blip r:embed="rId6">
            <a:alphaModFix/>
          </a:blip>
          <a:stretch>
            <a:fillRect/>
          </a:stretch>
        </p:blipFill>
        <p:spPr>
          <a:xfrm>
            <a:off x="6489175" y="4835100"/>
            <a:ext cx="1937300" cy="1937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0"/>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8" name="Google Shape;368;p10"/>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9" name="Google Shape;369;p10"/>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70" name="Google Shape;370;p10"/>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71" name="Google Shape;371;p10"/>
          <p:cNvPicPr preferRelativeResize="0"/>
          <p:nvPr/>
        </p:nvPicPr>
        <p:blipFill>
          <a:blip r:embed="rId4">
            <a:alphaModFix/>
          </a:blip>
          <a:stretch>
            <a:fillRect/>
          </a:stretch>
        </p:blipFill>
        <p:spPr>
          <a:xfrm>
            <a:off x="152400" y="792853"/>
            <a:ext cx="2219325" cy="733425"/>
          </a:xfrm>
          <a:prstGeom prst="rect">
            <a:avLst/>
          </a:prstGeom>
          <a:noFill/>
          <a:ln>
            <a:noFill/>
          </a:ln>
        </p:spPr>
      </p:pic>
      <p:sp>
        <p:nvSpPr>
          <p:cNvPr id="372" name="Google Shape;372;p10"/>
          <p:cNvSpPr txBox="1"/>
          <p:nvPr/>
        </p:nvSpPr>
        <p:spPr>
          <a:xfrm>
            <a:off x="2371725" y="769413"/>
            <a:ext cx="67161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dk1"/>
                </a:solidFill>
              </a:rPr>
              <a:t>Subtask 4.4: Application of gridded RainGRS+ precipitation estimates for assimilation in NWP models (COSMO-RUC)</a:t>
            </a:r>
            <a:endParaRPr sz="1800" b="1">
              <a:solidFill>
                <a:schemeClr val="dk1"/>
              </a:solidFill>
            </a:endParaRPr>
          </a:p>
        </p:txBody>
      </p:sp>
      <p:sp>
        <p:nvSpPr>
          <p:cNvPr id="373" name="Google Shape;373;p10"/>
          <p:cNvSpPr txBox="1"/>
          <p:nvPr/>
        </p:nvSpPr>
        <p:spPr>
          <a:xfrm>
            <a:off x="304925" y="1614213"/>
            <a:ext cx="4672200" cy="4797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800">
                <a:solidFill>
                  <a:schemeClr val="dk1"/>
                </a:solidFill>
              </a:rPr>
              <a:t>Very short-range precipitation forecasts with</a:t>
            </a:r>
            <a:endParaRPr sz="1800">
              <a:solidFill>
                <a:schemeClr val="dk1"/>
              </a:solidFill>
            </a:endParaRPr>
          </a:p>
          <a:p>
            <a:pPr marL="0" lvl="0" indent="0" algn="just" rtl="0">
              <a:lnSpc>
                <a:spcPct val="115000"/>
              </a:lnSpc>
              <a:spcBef>
                <a:spcPts val="0"/>
              </a:spcBef>
              <a:spcAft>
                <a:spcPts val="0"/>
              </a:spcAft>
              <a:buNone/>
            </a:pPr>
            <a:r>
              <a:rPr lang="en-US" sz="1800">
                <a:solidFill>
                  <a:schemeClr val="dk1"/>
                </a:solidFill>
              </a:rPr>
              <a:t>COSMO-RUC @IMGW-PIB at 2.8km and LHN data assimilation (DA)</a:t>
            </a:r>
            <a:endParaRPr sz="1800">
              <a:solidFill>
                <a:schemeClr val="dk1"/>
              </a:solidFill>
            </a:endParaRPr>
          </a:p>
          <a:p>
            <a:pPr marL="0" lvl="0" indent="0" algn="just" rtl="0">
              <a:lnSpc>
                <a:spcPct val="115000"/>
              </a:lnSpc>
              <a:spcBef>
                <a:spcPts val="0"/>
              </a:spcBef>
              <a:spcAft>
                <a:spcPts val="0"/>
              </a:spcAft>
              <a:buNone/>
            </a:pPr>
            <a:endParaRPr sz="1800">
              <a:solidFill>
                <a:schemeClr val="dk1"/>
              </a:solidFill>
            </a:endParaRPr>
          </a:p>
          <a:p>
            <a:pPr marL="0" lvl="0" indent="0" algn="just" rtl="0">
              <a:lnSpc>
                <a:spcPct val="115000"/>
              </a:lnSpc>
              <a:spcBef>
                <a:spcPts val="0"/>
              </a:spcBef>
              <a:spcAft>
                <a:spcPts val="0"/>
              </a:spcAft>
              <a:buNone/>
            </a:pPr>
            <a:r>
              <a:rPr lang="en-US" sz="1800">
                <a:solidFill>
                  <a:schemeClr val="dk1"/>
                </a:solidFill>
              </a:rPr>
              <a:t>Currently DA utilizes radar OPERA SRI precipitation composites at 2km resolution and 15 min frequency.</a:t>
            </a:r>
            <a:endParaRPr sz="1800">
              <a:solidFill>
                <a:schemeClr val="dk1"/>
              </a:solidFill>
            </a:endParaRPr>
          </a:p>
          <a:p>
            <a:pPr marL="0" lvl="0" indent="0" algn="just" rtl="0">
              <a:lnSpc>
                <a:spcPct val="115000"/>
              </a:lnSpc>
              <a:spcBef>
                <a:spcPts val="0"/>
              </a:spcBef>
              <a:spcAft>
                <a:spcPts val="0"/>
              </a:spcAft>
              <a:buNone/>
            </a:pPr>
            <a:endParaRPr sz="1800">
              <a:solidFill>
                <a:schemeClr val="dk1"/>
              </a:solidFill>
            </a:endParaRPr>
          </a:p>
          <a:p>
            <a:pPr marL="0" lvl="0" indent="0" algn="just" rtl="0">
              <a:lnSpc>
                <a:spcPct val="115000"/>
              </a:lnSpc>
              <a:spcBef>
                <a:spcPts val="0"/>
              </a:spcBef>
              <a:spcAft>
                <a:spcPts val="0"/>
              </a:spcAft>
              <a:buNone/>
            </a:pPr>
            <a:r>
              <a:rPr lang="en-US" sz="1800">
                <a:solidFill>
                  <a:schemeClr val="dk1"/>
                </a:solidFill>
              </a:rPr>
              <a:t>RainGRS+ composite developed in PT EPOCS includes PWS data at 1km resolution grid and 5 minute time intervals.</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US" sz="1800">
                <a:solidFill>
                  <a:schemeClr val="dk1"/>
                </a:solidFill>
              </a:rPr>
              <a:t>The performance of new COSMO-RUC setup and the quality of the NWP forecast with RainGRS+ composite will be performed</a:t>
            </a:r>
            <a:endParaRPr/>
          </a:p>
        </p:txBody>
      </p:sp>
      <p:pic>
        <p:nvPicPr>
          <p:cNvPr id="374" name="Google Shape;374;p10"/>
          <p:cNvPicPr preferRelativeResize="0"/>
          <p:nvPr/>
        </p:nvPicPr>
        <p:blipFill>
          <a:blip r:embed="rId5">
            <a:alphaModFix/>
          </a:blip>
          <a:stretch>
            <a:fillRect/>
          </a:stretch>
        </p:blipFill>
        <p:spPr>
          <a:xfrm>
            <a:off x="5057413" y="1678700"/>
            <a:ext cx="4086225" cy="1676400"/>
          </a:xfrm>
          <a:prstGeom prst="rect">
            <a:avLst/>
          </a:prstGeom>
          <a:noFill/>
          <a:ln>
            <a:noFill/>
          </a:ln>
        </p:spPr>
      </p:pic>
      <p:pic>
        <p:nvPicPr>
          <p:cNvPr id="375" name="Google Shape;375;p10"/>
          <p:cNvPicPr preferRelativeResize="0"/>
          <p:nvPr/>
        </p:nvPicPr>
        <p:blipFill>
          <a:blip r:embed="rId6">
            <a:alphaModFix/>
          </a:blip>
          <a:stretch>
            <a:fillRect/>
          </a:stretch>
        </p:blipFill>
        <p:spPr>
          <a:xfrm>
            <a:off x="5481450" y="3355100"/>
            <a:ext cx="3271650" cy="2532890"/>
          </a:xfrm>
          <a:prstGeom prst="rect">
            <a:avLst/>
          </a:prstGeom>
          <a:noFill/>
          <a:ln>
            <a:noFill/>
          </a:ln>
        </p:spPr>
      </p:pic>
      <p:sp>
        <p:nvSpPr>
          <p:cNvPr id="376" name="Google Shape;376;p10"/>
          <p:cNvSpPr txBox="1"/>
          <p:nvPr/>
        </p:nvSpPr>
        <p:spPr>
          <a:xfrm>
            <a:off x="5600538" y="5888000"/>
            <a:ext cx="30000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a:solidFill>
                  <a:schemeClr val="dk1"/>
                </a:solidFill>
              </a:rPr>
              <a:t>RainGRS+ (COSMO 2.8) domain</a:t>
            </a:r>
            <a:endParaRPr sz="1500">
              <a:solidFill>
                <a:schemeClr val="dk1"/>
              </a:solidFill>
            </a:endParaRPr>
          </a:p>
        </p:txBody>
      </p:sp>
      <p:sp>
        <p:nvSpPr>
          <p:cNvPr id="377" name="Google Shape;377;p10"/>
          <p:cNvSpPr txBox="1"/>
          <p:nvPr/>
        </p:nvSpPr>
        <p:spPr>
          <a:xfrm>
            <a:off x="572425" y="6412125"/>
            <a:ext cx="7499100" cy="446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700" i="1" u="sng">
                <a:solidFill>
                  <a:schemeClr val="dk1"/>
                </a:solidFill>
              </a:rPr>
              <a:t>Participating scientists</a:t>
            </a:r>
            <a:r>
              <a:rPr lang="en-US" sz="1700" i="1">
                <a:solidFill>
                  <a:schemeClr val="dk1"/>
                </a:solidFill>
              </a:rPr>
              <a:t>: Martyna Zosicz, Andrzej Wyszogrodzki (IMGW-PIB)</a:t>
            </a:r>
            <a:endParaRPr sz="1700" i="1">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e852b1b8d3_4_10"/>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3" name="Google Shape;383;g2e852b1b8d3_4_10"/>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4" name="Google Shape;384;g2e852b1b8d3_4_10"/>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85" name="Google Shape;385;g2e852b1b8d3_4_10"/>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386" name="Google Shape;386;g2e852b1b8d3_4_10"/>
          <p:cNvSpPr txBox="1"/>
          <p:nvPr/>
        </p:nvSpPr>
        <p:spPr>
          <a:xfrm>
            <a:off x="1801925" y="765350"/>
            <a:ext cx="67161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dk1"/>
                </a:solidFill>
              </a:rPr>
              <a:t>Subtask 4.5: Application of Meteonetwork PWS at CNMCA: testing stability and consistency before using</a:t>
            </a:r>
            <a:endParaRPr sz="1800" b="1">
              <a:solidFill>
                <a:schemeClr val="dk1"/>
              </a:solidFill>
            </a:endParaRPr>
          </a:p>
        </p:txBody>
      </p:sp>
      <p:sp>
        <p:nvSpPr>
          <p:cNvPr id="387" name="Google Shape;387;g2e852b1b8d3_4_10"/>
          <p:cNvSpPr txBox="1"/>
          <p:nvPr/>
        </p:nvSpPr>
        <p:spPr>
          <a:xfrm>
            <a:off x="115225" y="6412125"/>
            <a:ext cx="7499100" cy="446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700" i="1" u="sng">
                <a:solidFill>
                  <a:schemeClr val="dk1"/>
                </a:solidFill>
              </a:rPr>
              <a:t>Participating scientist</a:t>
            </a:r>
            <a:r>
              <a:rPr lang="en-US" sz="1700" i="1">
                <a:solidFill>
                  <a:schemeClr val="dk1"/>
                </a:solidFill>
              </a:rPr>
              <a:t>: Francesco Sudati (CNMCA)</a:t>
            </a:r>
            <a:endParaRPr sz="1700" i="1">
              <a:solidFill>
                <a:schemeClr val="dk1"/>
              </a:solidFill>
            </a:endParaRPr>
          </a:p>
        </p:txBody>
      </p:sp>
      <p:pic>
        <p:nvPicPr>
          <p:cNvPr id="388" name="Google Shape;388;g2e852b1b8d3_4_10"/>
          <p:cNvPicPr preferRelativeResize="0"/>
          <p:nvPr/>
        </p:nvPicPr>
        <p:blipFill rotWithShape="1">
          <a:blip r:embed="rId4">
            <a:alphaModFix/>
          </a:blip>
          <a:srcRect/>
          <a:stretch/>
        </p:blipFill>
        <p:spPr>
          <a:xfrm>
            <a:off x="1012351" y="767614"/>
            <a:ext cx="586200" cy="775600"/>
          </a:xfrm>
          <a:prstGeom prst="rect">
            <a:avLst/>
          </a:prstGeom>
          <a:noFill/>
          <a:ln>
            <a:noFill/>
          </a:ln>
        </p:spPr>
      </p:pic>
      <p:pic>
        <p:nvPicPr>
          <p:cNvPr id="389" name="Google Shape;389;g2e852b1b8d3_4_10"/>
          <p:cNvPicPr preferRelativeResize="0"/>
          <p:nvPr/>
        </p:nvPicPr>
        <p:blipFill rotWithShape="1">
          <a:blip r:embed="rId5">
            <a:alphaModFix/>
          </a:blip>
          <a:srcRect/>
          <a:stretch/>
        </p:blipFill>
        <p:spPr>
          <a:xfrm>
            <a:off x="106001" y="714375"/>
            <a:ext cx="691925" cy="882066"/>
          </a:xfrm>
          <a:prstGeom prst="rect">
            <a:avLst/>
          </a:prstGeom>
          <a:noFill/>
          <a:ln>
            <a:noFill/>
          </a:ln>
        </p:spPr>
      </p:pic>
      <p:pic>
        <p:nvPicPr>
          <p:cNvPr id="390" name="Google Shape;390;g2e852b1b8d3_4_10"/>
          <p:cNvPicPr preferRelativeResize="0"/>
          <p:nvPr/>
        </p:nvPicPr>
        <p:blipFill>
          <a:blip r:embed="rId6">
            <a:alphaModFix/>
          </a:blip>
          <a:stretch>
            <a:fillRect/>
          </a:stretch>
        </p:blipFill>
        <p:spPr>
          <a:xfrm>
            <a:off x="190800" y="1768902"/>
            <a:ext cx="6278497" cy="45040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2e822a8b737_4_9"/>
          <p:cNvSpPr/>
          <p:nvPr/>
        </p:nvSpPr>
        <p:spPr>
          <a:xfrm>
            <a:off x="415500" y="943150"/>
            <a:ext cx="8313000" cy="56886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dirty="0">
                <a:solidFill>
                  <a:schemeClr val="dk1"/>
                </a:solidFill>
                <a:latin typeface="Arial"/>
                <a:ea typeface="Arial"/>
                <a:cs typeface="Arial"/>
                <a:sym typeface="Arial"/>
              </a:rPr>
              <a:t>Task 1 Development of COSMO PWS database</a:t>
            </a:r>
            <a:endParaRPr sz="2000" b="0" i="0" u="none" strike="noStrike" dirty="0">
              <a:solidFill>
                <a:schemeClr val="dk1"/>
              </a:solidFill>
              <a:latin typeface="Arial"/>
              <a:ea typeface="Arial"/>
              <a:cs typeface="Arial"/>
              <a:sym typeface="Arial"/>
            </a:endParaRPr>
          </a:p>
          <a:p>
            <a:pPr marL="0" lvl="0" indent="0" algn="just" rtl="0">
              <a:lnSpc>
                <a:spcPct val="115000"/>
              </a:lnSpc>
              <a:spcBef>
                <a:spcPts val="1200"/>
              </a:spcBef>
              <a:spcAft>
                <a:spcPts val="0"/>
              </a:spcAft>
              <a:buNone/>
            </a:pPr>
            <a:r>
              <a:rPr lang="en-US" b="1" dirty="0">
                <a:solidFill>
                  <a:schemeClr val="dk1"/>
                </a:solidFill>
              </a:rPr>
              <a:t>Subtask 1.1 Survey on available PWS from COSMO employees</a:t>
            </a:r>
            <a:endParaRPr b="1" dirty="0">
              <a:solidFill>
                <a:schemeClr val="dk1"/>
              </a:solidFill>
            </a:endParaRPr>
          </a:p>
          <a:p>
            <a:pPr marL="0" lvl="0" indent="0" algn="just" rtl="0">
              <a:lnSpc>
                <a:spcPct val="115000"/>
              </a:lnSpc>
              <a:spcBef>
                <a:spcPts val="1200"/>
              </a:spcBef>
              <a:spcAft>
                <a:spcPts val="0"/>
              </a:spcAft>
              <a:buNone/>
            </a:pPr>
            <a:r>
              <a:rPr lang="en-US" b="1" dirty="0">
                <a:solidFill>
                  <a:schemeClr val="dk1"/>
                </a:solidFill>
              </a:rPr>
              <a:t>Subtask 1.2 Building up passer for decoding data formats</a:t>
            </a:r>
            <a:endParaRPr b="1" dirty="0">
              <a:solidFill>
                <a:schemeClr val="dk1"/>
              </a:solidFill>
            </a:endParaRPr>
          </a:p>
          <a:p>
            <a:pPr marL="0" lvl="0" indent="0" algn="just" rtl="0">
              <a:lnSpc>
                <a:spcPct val="115000"/>
              </a:lnSpc>
              <a:spcBef>
                <a:spcPts val="1200"/>
              </a:spcBef>
              <a:spcAft>
                <a:spcPts val="0"/>
              </a:spcAft>
              <a:buNone/>
            </a:pPr>
            <a:r>
              <a:rPr lang="en-US" b="1" dirty="0">
                <a:solidFill>
                  <a:schemeClr val="dk1"/>
                </a:solidFill>
              </a:rPr>
              <a:t>Subtask 1.3 Adaptation or building up transfer protocols</a:t>
            </a:r>
            <a:endParaRPr b="1" dirty="0">
              <a:solidFill>
                <a:schemeClr val="dk1"/>
              </a:solidFill>
            </a:endParaRPr>
          </a:p>
          <a:p>
            <a:pPr marL="0" lvl="0" indent="0" algn="just" rtl="0">
              <a:lnSpc>
                <a:spcPct val="115000"/>
              </a:lnSpc>
              <a:spcBef>
                <a:spcPts val="1200"/>
              </a:spcBef>
              <a:spcAft>
                <a:spcPts val="0"/>
              </a:spcAft>
              <a:buNone/>
            </a:pPr>
            <a:r>
              <a:rPr lang="en-US" b="1" dirty="0">
                <a:solidFill>
                  <a:schemeClr val="dk1"/>
                </a:solidFill>
              </a:rPr>
              <a:t>Subtask 1.4 Development database functionalities</a:t>
            </a:r>
            <a:endParaRPr sz="2000" dirty="0">
              <a:solidFill>
                <a:schemeClr val="dk1"/>
              </a:solidFill>
            </a:endParaRPr>
          </a:p>
          <a:p>
            <a:pPr marL="228600" marR="0" lvl="0" indent="0" algn="just" rtl="0">
              <a:spcBef>
                <a:spcPts val="0"/>
              </a:spcBef>
              <a:spcAft>
                <a:spcPts val="0"/>
              </a:spcAft>
              <a:buClr>
                <a:schemeClr val="dk1"/>
              </a:buClr>
              <a:buSzPts val="2000"/>
              <a:buFont typeface="Arial"/>
              <a:buNone/>
            </a:pPr>
            <a:endParaRPr sz="2000" b="0" i="0" u="none" strike="noStrike">
              <a:solidFill>
                <a:schemeClr val="dk1"/>
              </a:solidFill>
              <a:latin typeface="Arial"/>
              <a:ea typeface="Arial"/>
              <a:cs typeface="Arial"/>
              <a:sym typeface="Arial"/>
            </a:endParaRPr>
          </a:p>
          <a:p>
            <a:pPr marL="0" marR="0" lvl="0" indent="0" algn="just" rtl="0">
              <a:spcBef>
                <a:spcPts val="0"/>
              </a:spcBef>
              <a:spcAft>
                <a:spcPts val="0"/>
              </a:spcAft>
              <a:buNone/>
            </a:pPr>
            <a:r>
              <a:rPr lang="en-US" sz="2000" b="0" i="0" u="none" strike="noStrike" dirty="0">
                <a:solidFill>
                  <a:schemeClr val="dk1"/>
                </a:solidFill>
                <a:latin typeface="Arial"/>
                <a:ea typeface="Arial"/>
                <a:cs typeface="Arial"/>
                <a:sym typeface="Arial"/>
              </a:rPr>
              <a:t>Task 2 Further testing of different QC to new databases and parameters</a:t>
            </a:r>
            <a:endParaRPr dirty="0">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US" b="1" dirty="0" err="1">
                <a:solidFill>
                  <a:schemeClr val="dk1"/>
                </a:solidFill>
              </a:rPr>
              <a:t>SubTask</a:t>
            </a:r>
            <a:r>
              <a:rPr lang="en-US" b="1" dirty="0">
                <a:solidFill>
                  <a:schemeClr val="dk1"/>
                </a:solidFill>
              </a:rPr>
              <a:t> 2.1: Adaptation of the </a:t>
            </a:r>
            <a:r>
              <a:rPr lang="en-US" b="1" dirty="0" err="1">
                <a:solidFill>
                  <a:schemeClr val="dk1"/>
                </a:solidFill>
              </a:rPr>
              <a:t>RainGaugeQC</a:t>
            </a:r>
            <a:r>
              <a:rPr lang="en-US" b="1" dirty="0">
                <a:solidFill>
                  <a:schemeClr val="dk1"/>
                </a:solidFill>
              </a:rPr>
              <a:t> system to CML-based precipitation data</a:t>
            </a:r>
            <a:endParaRPr b="1" dirty="0">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US" b="1" dirty="0" err="1">
                <a:solidFill>
                  <a:schemeClr val="dk1"/>
                </a:solidFill>
              </a:rPr>
              <a:t>SubTask</a:t>
            </a:r>
            <a:r>
              <a:rPr lang="en-US" b="1" dirty="0">
                <a:solidFill>
                  <a:schemeClr val="dk1"/>
                </a:solidFill>
              </a:rPr>
              <a:t> 2.2: Titan lib applied to “not conventional” </a:t>
            </a:r>
            <a:r>
              <a:rPr lang="en-US" b="1" dirty="0" err="1">
                <a:solidFill>
                  <a:schemeClr val="dk1"/>
                </a:solidFill>
              </a:rPr>
              <a:t>raingauge</a:t>
            </a:r>
            <a:r>
              <a:rPr lang="en-US" b="1" dirty="0">
                <a:solidFill>
                  <a:schemeClr val="dk1"/>
                </a:solidFill>
              </a:rPr>
              <a:t> datasets.</a:t>
            </a:r>
            <a:endParaRPr b="1" dirty="0">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US" b="1" dirty="0" err="1">
                <a:solidFill>
                  <a:schemeClr val="dk1"/>
                </a:solidFill>
              </a:rPr>
              <a:t>SubTask</a:t>
            </a:r>
            <a:r>
              <a:rPr lang="en-US" b="1" dirty="0">
                <a:solidFill>
                  <a:schemeClr val="dk1"/>
                </a:solidFill>
              </a:rPr>
              <a:t> 2.3: Quality control procedure for T2m and Rh2m%</a:t>
            </a:r>
            <a:endParaRPr b="1" dirty="0">
              <a:solidFill>
                <a:schemeClr val="dk1"/>
              </a:solidFill>
            </a:endParaRPr>
          </a:p>
          <a:p>
            <a:pPr algn="just">
              <a:lnSpc>
                <a:spcPct val="115000"/>
              </a:lnSpc>
              <a:spcBef>
                <a:spcPts val="1200"/>
              </a:spcBef>
              <a:buClr>
                <a:schemeClr val="dk1"/>
              </a:buClr>
              <a:buSzPts val="1100"/>
            </a:pPr>
            <a:r>
              <a:rPr lang="en-US" b="1" dirty="0" err="1">
                <a:solidFill>
                  <a:schemeClr val="dk1"/>
                </a:solidFill>
              </a:rPr>
              <a:t>SubTask</a:t>
            </a:r>
            <a:r>
              <a:rPr lang="en-US" b="1" dirty="0">
                <a:solidFill>
                  <a:schemeClr val="dk1"/>
                </a:solidFill>
              </a:rPr>
              <a:t> 2.4: Comparison between the “</a:t>
            </a:r>
            <a:r>
              <a:rPr lang="en-US" b="1" dirty="0" err="1">
                <a:solidFill>
                  <a:schemeClr val="dk1"/>
                </a:solidFill>
              </a:rPr>
              <a:t>Meteonetwork</a:t>
            </a:r>
            <a:r>
              <a:rPr lang="en-US" b="1" dirty="0">
                <a:solidFill>
                  <a:schemeClr val="dk1"/>
                </a:solidFill>
              </a:rPr>
              <a:t>” network and that of the CML (Centro </a:t>
            </a:r>
            <a:r>
              <a:rPr lang="en-US" b="1" dirty="0" err="1">
                <a:solidFill>
                  <a:schemeClr val="dk1"/>
                </a:solidFill>
              </a:rPr>
              <a:t>Meteorologico</a:t>
            </a:r>
            <a:r>
              <a:rPr lang="en-US" b="1" dirty="0">
                <a:solidFill>
                  <a:schemeClr val="dk1"/>
                </a:solidFill>
              </a:rPr>
              <a:t> Lombardo), Incorporate CML PWS and test </a:t>
            </a:r>
            <a:r>
              <a:rPr lang="en-US" b="1" dirty="0" err="1">
                <a:solidFill>
                  <a:schemeClr val="dk1"/>
                </a:solidFill>
              </a:rPr>
              <a:t>Meteotracker</a:t>
            </a:r>
            <a:r>
              <a:rPr lang="en-US" b="1" dirty="0">
                <a:solidFill>
                  <a:schemeClr val="dk1"/>
                </a:solidFill>
              </a:rPr>
              <a:t> data</a:t>
            </a:r>
            <a:endParaRPr b="1">
              <a:solidFill>
                <a:schemeClr val="dk1"/>
              </a:solidFill>
            </a:endParaRPr>
          </a:p>
          <a:p>
            <a:pPr marL="0" lvl="0" indent="0" algn="just" rtl="0">
              <a:lnSpc>
                <a:spcPct val="115000"/>
              </a:lnSpc>
              <a:spcBef>
                <a:spcPts val="1200"/>
              </a:spcBef>
              <a:spcAft>
                <a:spcPts val="0"/>
              </a:spcAft>
              <a:buClr>
                <a:schemeClr val="dk1"/>
              </a:buClr>
              <a:buSzPts val="1100"/>
              <a:buFont typeface="Arial"/>
              <a:buNone/>
            </a:pPr>
            <a:endParaRPr sz="2000">
              <a:solidFill>
                <a:schemeClr val="dk1"/>
              </a:solidFill>
            </a:endParaRPr>
          </a:p>
        </p:txBody>
      </p:sp>
      <p:sp>
        <p:nvSpPr>
          <p:cNvPr id="132" name="Google Shape;132;g2e822a8b737_4_9"/>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 name="Google Shape;133;g2e822a8b737_4_9"/>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4" name="Google Shape;134;g2e822a8b737_4_9"/>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35" name="Google Shape;135;g2e822a8b737_4_9"/>
          <p:cNvPicPr preferRelativeResize="0"/>
          <p:nvPr/>
        </p:nvPicPr>
        <p:blipFill rotWithShape="1">
          <a:blip r:embed="rId3">
            <a:alphaModFix/>
          </a:blip>
          <a:srcRect/>
          <a:stretch/>
        </p:blipFill>
        <p:spPr>
          <a:xfrm>
            <a:off x="7243560" y="80640"/>
            <a:ext cx="1646280" cy="388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p:nvPr/>
        </p:nvSpPr>
        <p:spPr>
          <a:xfrm>
            <a:off x="258900" y="994000"/>
            <a:ext cx="8626200" cy="55476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n-US" sz="2000">
                <a:solidFill>
                  <a:schemeClr val="dk1"/>
                </a:solidFill>
              </a:rPr>
              <a:t>Task 3 Adaptation of PWS to verification over Greece</a:t>
            </a:r>
            <a:endParaRPr>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US" b="1">
                <a:solidFill>
                  <a:schemeClr val="dk1"/>
                </a:solidFill>
              </a:rPr>
              <a:t>SubTask 3.1: Titan lib applied to meteorological data in the Greek domain</a:t>
            </a:r>
            <a:endParaRPr b="1">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US" b="1">
                <a:solidFill>
                  <a:schemeClr val="dk1"/>
                </a:solidFill>
              </a:rPr>
              <a:t>SubTask 3.2: Climatology based Interpolation methodology of precipitation data from various sources</a:t>
            </a:r>
            <a:endParaRPr sz="2000">
              <a:solidFill>
                <a:schemeClr val="dk1"/>
              </a:solidFill>
            </a:endParaRPr>
          </a:p>
          <a:p>
            <a:pPr marL="0" marR="0" lvl="0" indent="0" algn="just" rtl="0">
              <a:spcBef>
                <a:spcPts val="0"/>
              </a:spcBef>
              <a:spcAft>
                <a:spcPts val="0"/>
              </a:spcAft>
              <a:buNone/>
            </a:pPr>
            <a:endParaRPr sz="2000">
              <a:solidFill>
                <a:schemeClr val="dk1"/>
              </a:solidFill>
            </a:endParaRPr>
          </a:p>
          <a:p>
            <a:pPr marL="0" marR="0" lvl="0" indent="0" algn="just" rtl="0">
              <a:spcBef>
                <a:spcPts val="0"/>
              </a:spcBef>
              <a:spcAft>
                <a:spcPts val="0"/>
              </a:spcAft>
              <a:buNone/>
            </a:pPr>
            <a:r>
              <a:rPr lang="en-US" sz="2000" b="0" i="0" u="none" strike="noStrike">
                <a:solidFill>
                  <a:schemeClr val="dk1"/>
                </a:solidFill>
                <a:latin typeface="Arial"/>
                <a:ea typeface="Arial"/>
                <a:cs typeface="Arial"/>
                <a:sym typeface="Arial"/>
              </a:rPr>
              <a:t>Task 4. Application of PWS products to model data assimilation and verification</a:t>
            </a:r>
            <a:endParaRPr sz="2000" b="0" i="0" u="none" strike="noStrike">
              <a:solidFill>
                <a:schemeClr val="dk1"/>
              </a:solidFill>
              <a:latin typeface="Arial"/>
              <a:ea typeface="Arial"/>
              <a:cs typeface="Arial"/>
              <a:sym typeface="Arial"/>
            </a:endParaRPr>
          </a:p>
          <a:p>
            <a:pPr marL="0" lvl="0" indent="0" algn="just" rtl="0">
              <a:lnSpc>
                <a:spcPct val="115000"/>
              </a:lnSpc>
              <a:spcBef>
                <a:spcPts val="1200"/>
              </a:spcBef>
              <a:spcAft>
                <a:spcPts val="0"/>
              </a:spcAft>
              <a:buClr>
                <a:schemeClr val="dk1"/>
              </a:buClr>
              <a:buSzPts val="1100"/>
              <a:buFont typeface="Arial"/>
              <a:buNone/>
            </a:pPr>
            <a:r>
              <a:rPr lang="en-US" b="1">
                <a:solidFill>
                  <a:schemeClr val="dk1"/>
                </a:solidFill>
              </a:rPr>
              <a:t>SubTask 4.1: Improving RainGRS+ precipitation estimates by combining different types of data in more efficient and seamless manner.</a:t>
            </a:r>
            <a:endParaRPr b="1">
              <a:solidFill>
                <a:schemeClr val="dk1"/>
              </a:solidFill>
            </a:endParaRPr>
          </a:p>
          <a:p>
            <a:pPr marL="0" lvl="0" indent="0" algn="just" rtl="0">
              <a:lnSpc>
                <a:spcPct val="115000"/>
              </a:lnSpc>
              <a:spcBef>
                <a:spcPts val="1200"/>
              </a:spcBef>
              <a:spcAft>
                <a:spcPts val="0"/>
              </a:spcAft>
              <a:buNone/>
            </a:pPr>
            <a:r>
              <a:rPr lang="en-US" b="1">
                <a:solidFill>
                  <a:schemeClr val="dk1"/>
                </a:solidFill>
              </a:rPr>
              <a:t>SubTask 4.2: Spatial verification techniques based on gridded precipitation obs enhanced with crowdsource data</a:t>
            </a:r>
            <a:endParaRPr b="1">
              <a:solidFill>
                <a:schemeClr val="dk1"/>
              </a:solidFill>
            </a:endParaRPr>
          </a:p>
          <a:p>
            <a:pPr marL="0" lvl="0" indent="0" algn="just" rtl="0">
              <a:lnSpc>
                <a:spcPct val="115000"/>
              </a:lnSpc>
              <a:spcBef>
                <a:spcPts val="1200"/>
              </a:spcBef>
              <a:spcAft>
                <a:spcPts val="0"/>
              </a:spcAft>
              <a:buNone/>
            </a:pPr>
            <a:r>
              <a:rPr lang="en-US" b="1">
                <a:solidFill>
                  <a:schemeClr val="dk1"/>
                </a:solidFill>
              </a:rPr>
              <a:t>SubTask 4.3: Application of PWS to NWP model verification in urban areas.</a:t>
            </a:r>
            <a:endParaRPr b="1">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US" b="1">
                <a:solidFill>
                  <a:schemeClr val="dk1"/>
                </a:solidFill>
              </a:rPr>
              <a:t>SubTask 4.4: Application of gridded RainGRS+ precipitation estimates for assimilation in NWP models (COSMO-RUC)</a:t>
            </a:r>
            <a:endParaRPr b="1">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US" b="1">
                <a:solidFill>
                  <a:schemeClr val="dk1"/>
                </a:solidFill>
              </a:rPr>
              <a:t>Sub Task 4.5: Application of Meteonetwork PWS at CNMCA: testing stability and consistency before using</a:t>
            </a:r>
            <a:endParaRPr b="1">
              <a:solidFill>
                <a:schemeClr val="dk1"/>
              </a:solidFill>
            </a:endParaRPr>
          </a:p>
        </p:txBody>
      </p:sp>
      <p:sp>
        <p:nvSpPr>
          <p:cNvPr id="141" name="Google Shape;141;p2"/>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 name="Google Shape;142;p2"/>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 name="Google Shape;143;p2"/>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44" name="Google Shape;144;p2"/>
          <p:cNvPicPr preferRelativeResize="0"/>
          <p:nvPr/>
        </p:nvPicPr>
        <p:blipFill rotWithShape="1">
          <a:blip r:embed="rId3">
            <a:alphaModFix/>
          </a:blip>
          <a:srcRect/>
          <a:stretch/>
        </p:blipFill>
        <p:spPr>
          <a:xfrm>
            <a:off x="7243560" y="80640"/>
            <a:ext cx="1646280" cy="388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e822a8b737_8_11"/>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 name="Google Shape;150;g2e822a8b737_8_11"/>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 name="Google Shape;151;g2e822a8b737_8_11"/>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52" name="Google Shape;152;g2e822a8b737_8_11"/>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153" name="Google Shape;153;g2e822a8b737_8_11"/>
          <p:cNvSpPr txBox="1"/>
          <p:nvPr/>
        </p:nvSpPr>
        <p:spPr>
          <a:xfrm>
            <a:off x="1399850" y="848425"/>
            <a:ext cx="6267000" cy="492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2000" b="1">
                <a:solidFill>
                  <a:schemeClr val="dk1"/>
                </a:solidFill>
              </a:rPr>
              <a:t>Task 1 Development of COSMO PWS database</a:t>
            </a:r>
            <a:endParaRPr b="1"/>
          </a:p>
        </p:txBody>
      </p:sp>
      <p:sp>
        <p:nvSpPr>
          <p:cNvPr id="154" name="Google Shape;154;g2e822a8b737_8_11"/>
          <p:cNvSpPr txBox="1"/>
          <p:nvPr/>
        </p:nvSpPr>
        <p:spPr>
          <a:xfrm>
            <a:off x="718550" y="1548950"/>
            <a:ext cx="7954800" cy="48948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a:solidFill>
                  <a:schemeClr val="dk1"/>
                </a:solidFill>
              </a:rPr>
              <a:t>The first tests with employee devices and the test database were successful</a:t>
            </a:r>
            <a:endParaRPr sz="1800">
              <a:solidFill>
                <a:schemeClr val="dk1"/>
              </a:solidFill>
            </a:endParaRPr>
          </a:p>
          <a:p>
            <a:pPr marL="0" lvl="0" indent="0" algn="just" rtl="0">
              <a:spcBef>
                <a:spcPts val="0"/>
              </a:spcBef>
              <a:spcAft>
                <a:spcPts val="0"/>
              </a:spcAft>
              <a:buNone/>
            </a:pPr>
            <a:endParaRPr sz="1800">
              <a:solidFill>
                <a:schemeClr val="dk1"/>
              </a:solidFill>
            </a:endParaRPr>
          </a:p>
          <a:p>
            <a:pPr marL="0" lvl="0" indent="0" algn="just" rtl="0">
              <a:spcBef>
                <a:spcPts val="0"/>
              </a:spcBef>
              <a:spcAft>
                <a:spcPts val="0"/>
              </a:spcAft>
              <a:buNone/>
            </a:pPr>
            <a:endParaRPr sz="1800">
              <a:solidFill>
                <a:schemeClr val="dk1"/>
              </a:solidFill>
            </a:endParaRPr>
          </a:p>
          <a:p>
            <a:pPr marL="0" lvl="0" indent="0" algn="just" rtl="0">
              <a:spcBef>
                <a:spcPts val="0"/>
              </a:spcBef>
              <a:spcAft>
                <a:spcPts val="0"/>
              </a:spcAft>
              <a:buNone/>
            </a:pPr>
            <a:endParaRPr sz="1800">
              <a:solidFill>
                <a:schemeClr val="dk1"/>
              </a:solidFill>
            </a:endParaRPr>
          </a:p>
          <a:p>
            <a:pPr marL="0" lvl="0" indent="0" algn="just" rtl="0">
              <a:spcBef>
                <a:spcPts val="0"/>
              </a:spcBef>
              <a:spcAft>
                <a:spcPts val="0"/>
              </a:spcAft>
              <a:buNone/>
            </a:pPr>
            <a:endParaRPr sz="1800">
              <a:solidFill>
                <a:schemeClr val="dk1"/>
              </a:solidFill>
            </a:endParaRPr>
          </a:p>
          <a:p>
            <a:pPr marL="0" lvl="0" indent="0" algn="just" rtl="0">
              <a:spcBef>
                <a:spcPts val="0"/>
              </a:spcBef>
              <a:spcAft>
                <a:spcPts val="0"/>
              </a:spcAft>
              <a:buNone/>
            </a:pPr>
            <a:endParaRPr sz="1800">
              <a:solidFill>
                <a:schemeClr val="dk1"/>
              </a:solidFill>
            </a:endParaRPr>
          </a:p>
          <a:p>
            <a:pPr marL="0" lvl="0" indent="0" algn="just" rtl="0">
              <a:spcBef>
                <a:spcPts val="0"/>
              </a:spcBef>
              <a:spcAft>
                <a:spcPts val="0"/>
              </a:spcAft>
              <a:buNone/>
            </a:pPr>
            <a:endParaRPr sz="1800">
              <a:solidFill>
                <a:schemeClr val="dk1"/>
              </a:solidFill>
            </a:endParaRPr>
          </a:p>
          <a:p>
            <a:pPr marL="0" lvl="0" indent="0" algn="just" rtl="0">
              <a:spcBef>
                <a:spcPts val="0"/>
              </a:spcBef>
              <a:spcAft>
                <a:spcPts val="0"/>
              </a:spcAft>
              <a:buNone/>
            </a:pPr>
            <a:endParaRPr sz="1800">
              <a:solidFill>
                <a:schemeClr val="dk1"/>
              </a:solidFill>
            </a:endParaRPr>
          </a:p>
          <a:p>
            <a:pPr marL="0" lvl="0" indent="0" algn="just" rtl="0">
              <a:spcBef>
                <a:spcPts val="0"/>
              </a:spcBef>
              <a:spcAft>
                <a:spcPts val="0"/>
              </a:spcAft>
              <a:buNone/>
            </a:pPr>
            <a:endParaRPr sz="1800">
              <a:solidFill>
                <a:schemeClr val="dk1"/>
              </a:solidFill>
            </a:endParaRPr>
          </a:p>
          <a:p>
            <a:pPr marL="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en-US" sz="1800">
                <a:solidFill>
                  <a:schemeClr val="dk1"/>
                </a:solidFill>
              </a:rPr>
              <a:t>The project assumes to created PWS database which include a larger number of stations for internal tests</a:t>
            </a:r>
            <a:endParaRPr sz="1800">
              <a:solidFill>
                <a:schemeClr val="dk1"/>
              </a:solidFill>
            </a:endParaRPr>
          </a:p>
          <a:p>
            <a:pPr marL="45720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en-US" sz="1800">
                <a:solidFill>
                  <a:schemeClr val="dk1"/>
                </a:solidFill>
              </a:rPr>
              <a:t>Possibility of adding external participants from COSMO partners and other collaborating institutions. </a:t>
            </a:r>
            <a:endParaRPr sz="1800">
              <a:solidFill>
                <a:schemeClr val="dk1"/>
              </a:solidFill>
            </a:endParaRPr>
          </a:p>
          <a:p>
            <a:pPr marL="457200" lvl="0" indent="0" algn="just" rtl="0">
              <a:spcBef>
                <a:spcPts val="0"/>
              </a:spcBef>
              <a:spcAft>
                <a:spcPts val="0"/>
              </a:spcAft>
              <a:buNone/>
            </a:pPr>
            <a:endParaRPr sz="1800">
              <a:solidFill>
                <a:schemeClr val="dk1"/>
              </a:solidFill>
            </a:endParaRPr>
          </a:p>
          <a:p>
            <a:pPr marL="457200" lvl="0" indent="-342900" algn="just" rtl="0">
              <a:spcBef>
                <a:spcPts val="0"/>
              </a:spcBef>
              <a:spcAft>
                <a:spcPts val="0"/>
              </a:spcAft>
              <a:buClr>
                <a:schemeClr val="dk1"/>
              </a:buClr>
              <a:buSzPts val="1800"/>
              <a:buChar char="●"/>
            </a:pPr>
            <a:r>
              <a:rPr lang="en-US" sz="1800">
                <a:solidFill>
                  <a:schemeClr val="dk1"/>
                </a:solidFill>
              </a:rPr>
              <a:t>Include data QC software and web based GUI with visualization</a:t>
            </a:r>
            <a:endParaRPr sz="1800">
              <a:solidFill>
                <a:schemeClr val="dk1"/>
              </a:solidFill>
            </a:endParaRPr>
          </a:p>
        </p:txBody>
      </p:sp>
      <p:pic>
        <p:nvPicPr>
          <p:cNvPr id="155" name="Google Shape;155;g2e822a8b737_8_11"/>
          <p:cNvPicPr preferRelativeResize="0"/>
          <p:nvPr/>
        </p:nvPicPr>
        <p:blipFill>
          <a:blip r:embed="rId4">
            <a:alphaModFix/>
          </a:blip>
          <a:stretch>
            <a:fillRect/>
          </a:stretch>
        </p:blipFill>
        <p:spPr>
          <a:xfrm>
            <a:off x="304925" y="1994550"/>
            <a:ext cx="8782050" cy="2076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e822a8b737_10_0"/>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 name="Google Shape;161;g2e822a8b737_10_0"/>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 name="Google Shape;162;g2e822a8b737_10_0"/>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63" name="Google Shape;163;g2e822a8b737_10_0"/>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164" name="Google Shape;164;g2e822a8b737_10_0"/>
          <p:cNvPicPr preferRelativeResize="0"/>
          <p:nvPr/>
        </p:nvPicPr>
        <p:blipFill rotWithShape="1">
          <a:blip r:embed="rId4">
            <a:alphaModFix/>
          </a:blip>
          <a:srcRect/>
          <a:stretch/>
        </p:blipFill>
        <p:spPr>
          <a:xfrm>
            <a:off x="126537" y="1391400"/>
            <a:ext cx="8890925" cy="50011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e822a8b737_10_28"/>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g2e822a8b737_10_28"/>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g2e822a8b737_10_28"/>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72" name="Google Shape;172;g2e822a8b737_10_28"/>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173" name="Google Shape;173;g2e822a8b737_10_28"/>
          <p:cNvPicPr preferRelativeResize="0"/>
          <p:nvPr/>
        </p:nvPicPr>
        <p:blipFill rotWithShape="1">
          <a:blip r:embed="rId4">
            <a:alphaModFix/>
          </a:blip>
          <a:srcRect/>
          <a:stretch/>
        </p:blipFill>
        <p:spPr>
          <a:xfrm>
            <a:off x="-112800" y="1150425"/>
            <a:ext cx="9369600" cy="5270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e822a8b737_10_20"/>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 name="Google Shape;179;g2e822a8b737_10_20"/>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 name="Google Shape;180;g2e822a8b737_10_20"/>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81" name="Google Shape;181;g2e822a8b737_10_20"/>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182" name="Google Shape;182;g2e822a8b737_10_20"/>
          <p:cNvPicPr preferRelativeResize="0"/>
          <p:nvPr/>
        </p:nvPicPr>
        <p:blipFill>
          <a:blip r:embed="rId4">
            <a:alphaModFix/>
          </a:blip>
          <a:stretch>
            <a:fillRect/>
          </a:stretch>
        </p:blipFill>
        <p:spPr>
          <a:xfrm>
            <a:off x="-403975" y="822850"/>
            <a:ext cx="9951949" cy="5597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e822a8b737_10_12"/>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 name="Google Shape;188;g2e822a8b737_10_12"/>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 name="Google Shape;189;g2e822a8b737_10_12"/>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90" name="Google Shape;190;g2e822a8b737_10_12"/>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191" name="Google Shape;191;g2e822a8b737_10_12"/>
          <p:cNvPicPr preferRelativeResize="0"/>
          <p:nvPr/>
        </p:nvPicPr>
        <p:blipFill rotWithShape="1">
          <a:blip r:embed="rId4">
            <a:alphaModFix/>
          </a:blip>
          <a:srcRect/>
          <a:stretch/>
        </p:blipFill>
        <p:spPr>
          <a:xfrm>
            <a:off x="-403975" y="822850"/>
            <a:ext cx="9951949" cy="55979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981CDA7F5A7C49859A8D834CB4DECB" ma:contentTypeVersion="17" ma:contentTypeDescription="Create a new document." ma:contentTypeScope="" ma:versionID="386c23162e1b94cd429462742751b06a">
  <xsd:schema xmlns:xsd="http://www.w3.org/2001/XMLSchema" xmlns:xs="http://www.w3.org/2001/XMLSchema" xmlns:p="http://schemas.microsoft.com/office/2006/metadata/properties" xmlns:ns2="5a0f99c4-3fb8-4a69-b73f-3fc7d54ca762" xmlns:ns3="1bf17bcc-6713-4688-8c39-dd5e8d5ce3c2" targetNamespace="http://schemas.microsoft.com/office/2006/metadata/properties" ma:root="true" ma:fieldsID="bba9964bd20b013c2a5950b7cad4b6f8" ns2:_="" ns3:_="">
    <xsd:import namespace="5a0f99c4-3fb8-4a69-b73f-3fc7d54ca762"/>
    <xsd:import namespace="1bf17bcc-6713-4688-8c39-dd5e8d5ce3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f99c4-3fb8-4a69-b73f-3fc7d54ca7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771ac8e-4c5f-410f-93a8-50544311f4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17bcc-6713-4688-8c39-dd5e8d5ce3c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c8117d6-aa08-40dd-a1a7-a6cd7d3ac804}" ma:internalName="TaxCatchAll" ma:showField="CatchAllData" ma:web="1bf17bcc-6713-4688-8c39-dd5e8d5ce3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bf17bcc-6713-4688-8c39-dd5e8d5ce3c2" xsi:nil="true"/>
    <lcf76f155ced4ddcb4097134ff3c332f xmlns="5a0f99c4-3fb8-4a69-b73f-3fc7d54ca76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867AD5-25BE-4FFF-9A50-3974A3F899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f99c4-3fb8-4a69-b73f-3fc7d54ca762"/>
    <ds:schemaRef ds:uri="1bf17bcc-6713-4688-8c39-dd5e8d5ce3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A643E3-5F7D-4D87-98B1-360CAF25DDAD}">
  <ds:schemaRefs>
    <ds:schemaRef ds:uri="http://schemas.microsoft.com/office/2006/metadata/properties"/>
    <ds:schemaRef ds:uri="http://schemas.microsoft.com/office/infopath/2007/PartnerControls"/>
    <ds:schemaRef ds:uri="1bf17bcc-6713-4688-8c39-dd5e8d5ce3c2"/>
    <ds:schemaRef ds:uri="5a0f99c4-3fb8-4a69-b73f-3fc7d54ca762"/>
  </ds:schemaRefs>
</ds:datastoreItem>
</file>

<file path=customXml/itemProps3.xml><?xml version="1.0" encoding="utf-8"?>
<ds:datastoreItem xmlns:ds="http://schemas.openxmlformats.org/officeDocument/2006/customXml" ds:itemID="{06F083FB-4A3F-4DC5-9B13-CC63F65403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155</TotalTime>
  <Words>1961</Words>
  <Application>Microsoft Office PowerPoint</Application>
  <PresentationFormat>Pokaz na ekranie (4:3)</PresentationFormat>
  <Paragraphs>163</Paragraphs>
  <Slides>24</Slides>
  <Notes>24</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24</vt:i4>
      </vt:variant>
    </vt:vector>
  </HeadingPairs>
  <TitlesOfParts>
    <vt:vector size="29" baseType="lpstr">
      <vt:lpstr>Arial</vt:lpstr>
      <vt:lpstr>Calibri</vt:lpstr>
      <vt:lpstr>Noto Sans Symbols</vt:lpstr>
      <vt:lpstr>Times New Roman</vt:lpstr>
      <vt:lpstr>Office Theme</vt:lpstr>
      <vt:lpstr> IMGW-PIB: Jan Szturc, Anna Jurczyk, Katarzyna Ośródka, Magdalena Pasierb, Marcin Grzelczyk, Radosław Drożdżoł, Martyna Zosicz, Bartłomiej Sobczyk, Adam Jaczewski, Joanna Linkowska (?) HNMS: Flora Gofa, Dimitra Boucouvala CIMA: Massimo Milelli, Elena Oberto, Francesco Uboldi ARPA Piemonte: Valeria Garbero Politecnico di Torino: Tanguy Houget CNMCA: Francesco Sudati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IMGW-PIB: Jan Szturc, Anna Jurczyk, Katarzyna Ośródka, Magdalena Pasierb, Marcin Grzelczyk, Radosław Drożdżoł, Martyna Zosicz, Bartłomiej Sobczyk, Adam Jaczewski, Joanna Linkowska (?) HNMS: Flora Gofa, Dimitra Boucouvala CIMA: Massimo Milelli, Elena Oberto, Francesco Uboldi ARPA Piemonte: Valeria Garbero Politecnico di Torino: Tanguy Houget CNMCA: Francesco Sudati  </dc:title>
  <dc:creator>IMGW</dc:creator>
  <cp:lastModifiedBy>Jan Szturc</cp:lastModifiedBy>
  <cp:revision>34</cp:revision>
  <dcterms:created xsi:type="dcterms:W3CDTF">2019-09-17T05:43:07Z</dcterms:created>
  <dcterms:modified xsi:type="dcterms:W3CDTF">2024-09-02T12:19:41Z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0x01010027981CDA7F5A7C49859A8D834CB4DECB</vt:lpwstr>
  </property>
  <property fmtid="{D5CDD505-2E9C-101B-9397-08002B2CF9AE}" pid="3" name="MediaServiceImageTags">
    <vt:lpwstr/>
  </property>
  <property fmtid="{D5CDD505-2E9C-101B-9397-08002B2CF9AE}" pid="4" name="PresentationFormat">
    <vt:lpwstr>On-screen Show (4:3)</vt:lpwstr>
  </property>
  <property fmtid="{D5CDD505-2E9C-101B-9397-08002B2CF9AE}" pid="5" name="Slides">
    <vt:i4>25</vt:i4>
  </property>
</Properties>
</file>