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74" r:id="rId4"/>
    <p:sldId id="273" r:id="rId5"/>
    <p:sldId id="271" r:id="rId6"/>
    <p:sldId id="270" r:id="rId7"/>
    <p:sldId id="267" r:id="rId8"/>
    <p:sldId id="268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75" r:id="rId17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21C332-50AA-72B6-B261-2C2AC4CBD62F}" v="60" dt="2024-09-02T07:59:45.8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B2731-BC22-44DF-A760-99586EB5E328}" type="datetimeFigureOut">
              <a:t>02.09.2024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8F72C-D40B-4A20-8693-D24FE2B10F2E}" type="slidenum"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67142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Wind direction is </a:t>
            </a:r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8F72C-D40B-4A20-8693-D24FE2B10F2E}" type="slidenum">
              <a:t>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51696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32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02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72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88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951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71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673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85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574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97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07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96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576072" y="822960"/>
            <a:ext cx="10956558" cy="96769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400" dirty="0">
                <a:cs typeface="Calibri Light"/>
              </a:rPr>
              <a:t>National domain verification</a:t>
            </a:r>
            <a:br>
              <a:rPr lang="en-US" sz="4400" dirty="0">
                <a:cs typeface="Calibri Light"/>
              </a:rPr>
            </a:br>
            <a:r>
              <a:rPr lang="en-US" sz="4400" dirty="0">
                <a:cs typeface="Calibri Light"/>
              </a:rPr>
              <a:t>at NMA</a:t>
            </a: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580407" y="4233379"/>
            <a:ext cx="11144921" cy="19133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ro-RO" dirty="0">
                <a:ea typeface="Calibri" panose="020F0502020204030204"/>
                <a:cs typeface="Calibri"/>
              </a:rPr>
              <a:t> Ioan Stefan </a:t>
            </a:r>
            <a:r>
              <a:rPr lang="ro-RO" dirty="0" err="1">
                <a:ea typeface="Calibri" panose="020F0502020204030204"/>
                <a:cs typeface="Calibri"/>
              </a:rPr>
              <a:t>Gabrian</a:t>
            </a:r>
          </a:p>
          <a:p>
            <a:pPr algn="r"/>
            <a:r>
              <a:rPr lang="ro-RO" dirty="0">
                <a:ea typeface="Calibri" panose="020F0502020204030204"/>
                <a:cs typeface="Calibri"/>
              </a:rPr>
              <a:t>Stefan </a:t>
            </a:r>
            <a:r>
              <a:rPr lang="ro-RO" dirty="0" err="1">
                <a:ea typeface="Calibri" panose="020F0502020204030204"/>
                <a:cs typeface="Calibri"/>
              </a:rPr>
              <a:t>Dinicila</a:t>
            </a:r>
          </a:p>
          <a:p>
            <a:pPr algn="r"/>
            <a:r>
              <a:rPr lang="ro-RO" dirty="0">
                <a:ea typeface="Calibri" panose="020F0502020204030204"/>
                <a:cs typeface="Calibri"/>
              </a:rPr>
              <a:t>Mihaela Bogdan</a:t>
            </a:r>
          </a:p>
          <a:p>
            <a:pPr algn="r"/>
            <a:r>
              <a:rPr lang="ro-RO" dirty="0" err="1">
                <a:ea typeface="Calibri" panose="020F0502020204030204"/>
                <a:cs typeface="Calibri"/>
              </a:rPr>
              <a:t>Catalin</a:t>
            </a:r>
            <a:r>
              <a:rPr lang="ro-RO" dirty="0">
                <a:ea typeface="Calibri" panose="020F0502020204030204"/>
                <a:cs typeface="Calibri"/>
              </a:rPr>
              <a:t> S </a:t>
            </a:r>
            <a:r>
              <a:rPr lang="ro-RO" dirty="0" err="1">
                <a:ea typeface="Calibri" panose="020F0502020204030204"/>
                <a:cs typeface="Calibri"/>
              </a:rPr>
              <a:t>Rucareanu</a:t>
            </a:r>
          </a:p>
          <a:p>
            <a:pPr algn="r"/>
            <a:endParaRPr lang="ro-RO" dirty="0">
              <a:ea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9791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67C74F6-9AA4-BAC6-A9B1-AE72C6D4F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800" dirty="0" err="1">
                <a:ea typeface="Calibri Light"/>
                <a:cs typeface="Calibri Light"/>
              </a:rPr>
              <a:t>Temperature</a:t>
            </a:r>
            <a:r>
              <a:rPr lang="ro-RO" sz="2800" dirty="0">
                <a:ea typeface="Calibri Light"/>
                <a:cs typeface="Calibri Light"/>
              </a:rPr>
              <a:t> at 2m </a:t>
            </a:r>
            <a:r>
              <a:rPr lang="ro-RO" sz="2800" dirty="0" err="1">
                <a:ea typeface="Calibri Light"/>
                <a:cs typeface="Calibri Light"/>
              </a:rPr>
              <a:t>Mean</a:t>
            </a:r>
            <a:r>
              <a:rPr lang="ro-RO" sz="2800" dirty="0">
                <a:ea typeface="Calibri Light"/>
                <a:cs typeface="Calibri Light"/>
              </a:rPr>
              <a:t> </a:t>
            </a:r>
            <a:r>
              <a:rPr lang="ro-RO" sz="2800" dirty="0" err="1">
                <a:ea typeface="Calibri Light"/>
                <a:cs typeface="Calibri Light"/>
              </a:rPr>
              <a:t>Error</a:t>
            </a:r>
            <a:r>
              <a:rPr lang="ro-RO" sz="2800" dirty="0">
                <a:ea typeface="Calibri Light"/>
                <a:cs typeface="Calibri Light"/>
              </a:rPr>
              <a:t> </a:t>
            </a:r>
            <a:r>
              <a:rPr lang="ro-RO" sz="2800" dirty="0" err="1">
                <a:ea typeface="Calibri Light"/>
                <a:cs typeface="Calibri Light"/>
              </a:rPr>
              <a:t>and</a:t>
            </a:r>
            <a:r>
              <a:rPr lang="ro-RO" sz="2800" dirty="0">
                <a:ea typeface="Calibri Light"/>
                <a:cs typeface="Calibri Light"/>
              </a:rPr>
              <a:t> RMSE for </a:t>
            </a:r>
            <a:r>
              <a:rPr lang="ro-RO" sz="2800" dirty="0" err="1">
                <a:ea typeface="Calibri Light"/>
                <a:cs typeface="Calibri Light"/>
              </a:rPr>
              <a:t>January</a:t>
            </a:r>
            <a:r>
              <a:rPr lang="ro-RO" sz="2800" dirty="0">
                <a:ea typeface="Calibri Light"/>
                <a:cs typeface="Calibri Light"/>
              </a:rPr>
              <a:t> 2024 </a:t>
            </a:r>
          </a:p>
        </p:txBody>
      </p:sp>
      <p:pic>
        <p:nvPicPr>
          <p:cNvPr id="4" name="Substituent conținut 3" descr="O imagine care conține text, linie, diagramă, captură de ecran&#10;&#10;Descriere generată automat">
            <a:extLst>
              <a:ext uri="{FF2B5EF4-FFF2-40B4-BE49-F238E27FC236}">
                <a16:creationId xmlns:a16="http://schemas.microsoft.com/office/drawing/2014/main" id="{091986AA-87B2-B6F3-C615-A2BE60B0CC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6046"/>
          <a:stretch/>
        </p:blipFill>
        <p:spPr>
          <a:xfrm>
            <a:off x="702235" y="1416472"/>
            <a:ext cx="10789019" cy="5246361"/>
          </a:xfrm>
        </p:spPr>
      </p:pic>
    </p:spTree>
    <p:extLst>
      <p:ext uri="{BB962C8B-B14F-4D97-AF65-F5344CB8AC3E}">
        <p14:creationId xmlns:p14="http://schemas.microsoft.com/office/powerpoint/2010/main" val="4155656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67C74F6-9AA4-BAC6-A9B1-AE72C6D4F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800" dirty="0" err="1">
                <a:ea typeface="Calibri Light"/>
                <a:cs typeface="Calibri Light"/>
              </a:rPr>
              <a:t>Temperature</a:t>
            </a:r>
            <a:r>
              <a:rPr lang="ro-RO" sz="2800" dirty="0">
                <a:ea typeface="Calibri Light"/>
                <a:cs typeface="Calibri Light"/>
              </a:rPr>
              <a:t> at 2m </a:t>
            </a:r>
            <a:r>
              <a:rPr lang="ro-RO" sz="2800" dirty="0" err="1">
                <a:ea typeface="Calibri Light"/>
                <a:cs typeface="Calibri Light"/>
              </a:rPr>
              <a:t>Mean</a:t>
            </a:r>
            <a:r>
              <a:rPr lang="ro-RO" sz="2800" dirty="0">
                <a:ea typeface="Calibri Light"/>
                <a:cs typeface="Calibri Light"/>
              </a:rPr>
              <a:t> </a:t>
            </a:r>
            <a:r>
              <a:rPr lang="ro-RO" sz="2800" dirty="0" err="1">
                <a:ea typeface="Calibri Light"/>
                <a:cs typeface="Calibri Light"/>
              </a:rPr>
              <a:t>Error</a:t>
            </a:r>
            <a:r>
              <a:rPr lang="ro-RO" sz="2800" dirty="0">
                <a:ea typeface="Calibri Light"/>
                <a:cs typeface="Calibri Light"/>
              </a:rPr>
              <a:t> </a:t>
            </a:r>
            <a:r>
              <a:rPr lang="ro-RO" sz="2800" dirty="0" err="1">
                <a:ea typeface="Calibri Light"/>
                <a:cs typeface="Calibri Light"/>
              </a:rPr>
              <a:t>and</a:t>
            </a:r>
            <a:r>
              <a:rPr lang="ro-RO" sz="2800" dirty="0">
                <a:ea typeface="Calibri Light"/>
                <a:cs typeface="Calibri Light"/>
              </a:rPr>
              <a:t> RMSE for </a:t>
            </a:r>
            <a:r>
              <a:rPr lang="ro-RO" sz="2800" dirty="0" err="1">
                <a:ea typeface="Calibri Light"/>
                <a:cs typeface="Calibri Light"/>
              </a:rPr>
              <a:t>July</a:t>
            </a:r>
            <a:r>
              <a:rPr lang="ro-RO" sz="2800" dirty="0">
                <a:ea typeface="Calibri Light"/>
                <a:cs typeface="Calibri Light"/>
              </a:rPr>
              <a:t> 2024</a:t>
            </a:r>
          </a:p>
        </p:txBody>
      </p:sp>
      <p:pic>
        <p:nvPicPr>
          <p:cNvPr id="6" name="Substituent conținut 5" descr="O imagine care conține text, linie, diagramă, Interval&#10;&#10;Descriere generată automat">
            <a:extLst>
              <a:ext uri="{FF2B5EF4-FFF2-40B4-BE49-F238E27FC236}">
                <a16:creationId xmlns:a16="http://schemas.microsoft.com/office/drawing/2014/main" id="{A9D9B7ED-DF46-F7A0-D21F-8B83558D0D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5517" b="345"/>
          <a:stretch/>
        </p:blipFill>
        <p:spPr>
          <a:xfrm>
            <a:off x="958646" y="1608779"/>
            <a:ext cx="10274709" cy="5056722"/>
          </a:xfrm>
        </p:spPr>
      </p:pic>
    </p:spTree>
    <p:extLst>
      <p:ext uri="{BB962C8B-B14F-4D97-AF65-F5344CB8AC3E}">
        <p14:creationId xmlns:p14="http://schemas.microsoft.com/office/powerpoint/2010/main" val="3551933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67C74F6-9AA4-BAC6-A9B1-AE72C6D4F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800" dirty="0" err="1">
                <a:ea typeface="Calibri Light"/>
                <a:cs typeface="Calibri Light"/>
              </a:rPr>
              <a:t>Wind</a:t>
            </a:r>
            <a:r>
              <a:rPr lang="ro-RO" sz="2800" dirty="0">
                <a:ea typeface="Calibri Light"/>
                <a:cs typeface="Calibri Light"/>
              </a:rPr>
              <a:t> </a:t>
            </a:r>
            <a:r>
              <a:rPr lang="ro-RO" sz="2800" dirty="0" err="1">
                <a:ea typeface="Calibri Light"/>
                <a:cs typeface="Calibri Light"/>
              </a:rPr>
              <a:t>Speed</a:t>
            </a:r>
            <a:r>
              <a:rPr lang="ro-RO" sz="2800" dirty="0">
                <a:ea typeface="Calibri Light"/>
                <a:cs typeface="Calibri Light"/>
              </a:rPr>
              <a:t> 10m </a:t>
            </a:r>
            <a:r>
              <a:rPr lang="ro-RO" sz="2800" dirty="0" err="1">
                <a:ea typeface="Calibri Light"/>
                <a:cs typeface="Calibri Light"/>
              </a:rPr>
              <a:t>Mean</a:t>
            </a:r>
            <a:r>
              <a:rPr lang="ro-RO" sz="2800" dirty="0">
                <a:ea typeface="Calibri Light"/>
                <a:cs typeface="Calibri Light"/>
              </a:rPr>
              <a:t> </a:t>
            </a:r>
            <a:r>
              <a:rPr lang="ro-RO" sz="2800" dirty="0" err="1">
                <a:ea typeface="Calibri Light"/>
                <a:cs typeface="Calibri Light"/>
              </a:rPr>
              <a:t>Error</a:t>
            </a:r>
            <a:r>
              <a:rPr lang="ro-RO" sz="2800" dirty="0">
                <a:ea typeface="Calibri Light"/>
                <a:cs typeface="Calibri Light"/>
              </a:rPr>
              <a:t> </a:t>
            </a:r>
            <a:r>
              <a:rPr lang="ro-RO" sz="2800" dirty="0" err="1">
                <a:ea typeface="Calibri Light"/>
                <a:cs typeface="Calibri Light"/>
              </a:rPr>
              <a:t>and</a:t>
            </a:r>
            <a:r>
              <a:rPr lang="ro-RO" sz="2800" dirty="0">
                <a:ea typeface="Calibri Light"/>
                <a:cs typeface="Calibri Light"/>
              </a:rPr>
              <a:t> RMSE for </a:t>
            </a:r>
            <a:r>
              <a:rPr lang="ro-RO" sz="2800" dirty="0" err="1">
                <a:ea typeface="Calibri Light"/>
                <a:cs typeface="Calibri Light"/>
              </a:rPr>
              <a:t>January</a:t>
            </a:r>
            <a:r>
              <a:rPr lang="ro-RO" sz="2800" dirty="0">
                <a:ea typeface="Calibri Light"/>
                <a:cs typeface="Calibri Light"/>
              </a:rPr>
              <a:t> 2024 </a:t>
            </a:r>
          </a:p>
        </p:txBody>
      </p:sp>
      <p:pic>
        <p:nvPicPr>
          <p:cNvPr id="6" name="Substituent conținut 5" descr="O imagine care conține text, linie, captură de ecran, Interval&#10;&#10;Descriere generată automat">
            <a:extLst>
              <a:ext uri="{FF2B5EF4-FFF2-40B4-BE49-F238E27FC236}">
                <a16:creationId xmlns:a16="http://schemas.microsoft.com/office/drawing/2014/main" id="{F3F12D99-37E6-0784-B0D6-D47979D8F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4754" b="234"/>
          <a:stretch/>
        </p:blipFill>
        <p:spPr>
          <a:xfrm>
            <a:off x="1142999" y="1694811"/>
            <a:ext cx="9918297" cy="4896882"/>
          </a:xfrm>
        </p:spPr>
      </p:pic>
    </p:spTree>
    <p:extLst>
      <p:ext uri="{BB962C8B-B14F-4D97-AF65-F5344CB8AC3E}">
        <p14:creationId xmlns:p14="http://schemas.microsoft.com/office/powerpoint/2010/main" val="2015295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67C74F6-9AA4-BAC6-A9B1-AE72C6D4F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800" dirty="0" err="1">
                <a:ea typeface="Calibri Light"/>
                <a:cs typeface="Calibri Light"/>
              </a:rPr>
              <a:t>Wind</a:t>
            </a:r>
            <a:r>
              <a:rPr lang="ro-RO" sz="2800" dirty="0">
                <a:ea typeface="Calibri Light"/>
                <a:cs typeface="Calibri Light"/>
              </a:rPr>
              <a:t> </a:t>
            </a:r>
            <a:r>
              <a:rPr lang="ro-RO" sz="2800" dirty="0" err="1">
                <a:ea typeface="Calibri Light"/>
                <a:cs typeface="Calibri Light"/>
              </a:rPr>
              <a:t>Speed</a:t>
            </a:r>
            <a:r>
              <a:rPr lang="ro-RO" sz="2800" dirty="0">
                <a:ea typeface="Calibri Light"/>
                <a:cs typeface="Calibri Light"/>
              </a:rPr>
              <a:t> 10m </a:t>
            </a:r>
            <a:r>
              <a:rPr lang="ro-RO" sz="2800" dirty="0" err="1">
                <a:ea typeface="Calibri Light"/>
                <a:cs typeface="Calibri Light"/>
              </a:rPr>
              <a:t>Mean</a:t>
            </a:r>
            <a:r>
              <a:rPr lang="ro-RO" sz="2800" dirty="0">
                <a:ea typeface="Calibri Light"/>
                <a:cs typeface="Calibri Light"/>
              </a:rPr>
              <a:t> </a:t>
            </a:r>
            <a:r>
              <a:rPr lang="ro-RO" sz="2800" dirty="0" err="1">
                <a:ea typeface="Calibri Light"/>
                <a:cs typeface="Calibri Light"/>
              </a:rPr>
              <a:t>Error</a:t>
            </a:r>
            <a:r>
              <a:rPr lang="ro-RO" sz="2800" dirty="0">
                <a:ea typeface="Calibri Light"/>
                <a:cs typeface="Calibri Light"/>
              </a:rPr>
              <a:t> </a:t>
            </a:r>
            <a:r>
              <a:rPr lang="ro-RO" sz="2800" dirty="0" err="1">
                <a:ea typeface="Calibri Light"/>
                <a:cs typeface="Calibri Light"/>
              </a:rPr>
              <a:t>and</a:t>
            </a:r>
            <a:r>
              <a:rPr lang="ro-RO" sz="2800" dirty="0">
                <a:ea typeface="Calibri Light"/>
                <a:cs typeface="Calibri Light"/>
              </a:rPr>
              <a:t> RMSE for </a:t>
            </a:r>
            <a:r>
              <a:rPr lang="ro-RO" sz="2800" dirty="0" err="1">
                <a:ea typeface="Calibri Light"/>
                <a:cs typeface="Calibri Light"/>
              </a:rPr>
              <a:t>July</a:t>
            </a:r>
            <a:r>
              <a:rPr lang="ro-RO" sz="2800" dirty="0">
                <a:ea typeface="Calibri Light"/>
                <a:cs typeface="Calibri Light"/>
              </a:rPr>
              <a:t> 2024 </a:t>
            </a:r>
          </a:p>
        </p:txBody>
      </p:sp>
      <p:pic>
        <p:nvPicPr>
          <p:cNvPr id="6" name="Substituent conținut 5" descr="O imagine care conține text, diagramă, linie, Interval&#10;&#10;Descriere generată automat">
            <a:extLst>
              <a:ext uri="{FF2B5EF4-FFF2-40B4-BE49-F238E27FC236}">
                <a16:creationId xmlns:a16="http://schemas.microsoft.com/office/drawing/2014/main" id="{4EA6AA9D-C4B6-FF9B-1F28-92FD1704A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6173" b="228"/>
          <a:stretch/>
        </p:blipFill>
        <p:spPr>
          <a:xfrm>
            <a:off x="1290484" y="1707101"/>
            <a:ext cx="9746224" cy="4700350"/>
          </a:xfrm>
        </p:spPr>
      </p:pic>
    </p:spTree>
    <p:extLst>
      <p:ext uri="{BB962C8B-B14F-4D97-AF65-F5344CB8AC3E}">
        <p14:creationId xmlns:p14="http://schemas.microsoft.com/office/powerpoint/2010/main" val="623055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67C74F6-9AA4-BAC6-A9B1-AE72C6D4F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585"/>
            <a:ext cx="10515600" cy="1325563"/>
          </a:xfrm>
        </p:spPr>
        <p:txBody>
          <a:bodyPr/>
          <a:lstStyle/>
          <a:p>
            <a:r>
              <a:rPr lang="ro-RO" sz="2800" dirty="0">
                <a:ea typeface="Calibri Light"/>
                <a:cs typeface="Calibri Light"/>
              </a:rPr>
              <a:t>12h </a:t>
            </a:r>
            <a:r>
              <a:rPr lang="ro-RO" sz="2800" dirty="0" err="1">
                <a:ea typeface="Calibri Light"/>
                <a:cs typeface="Calibri Light"/>
              </a:rPr>
              <a:t>accum</a:t>
            </a:r>
            <a:r>
              <a:rPr lang="ro-RO" sz="2800" dirty="0">
                <a:ea typeface="Calibri Light"/>
                <a:cs typeface="Calibri Light"/>
              </a:rPr>
              <a:t>. </a:t>
            </a:r>
            <a:r>
              <a:rPr lang="ro-RO" sz="2800" dirty="0" err="1">
                <a:ea typeface="Calibri Light"/>
                <a:cs typeface="Calibri Light"/>
              </a:rPr>
              <a:t>prec</a:t>
            </a:r>
            <a:r>
              <a:rPr lang="ro-RO" sz="2800" dirty="0">
                <a:ea typeface="Calibri Light"/>
                <a:cs typeface="Calibri Light"/>
              </a:rPr>
              <a:t>. </a:t>
            </a:r>
            <a:r>
              <a:rPr lang="ro-RO" sz="2800" dirty="0" err="1">
                <a:ea typeface="Calibri Light"/>
                <a:cs typeface="Calibri Light"/>
              </a:rPr>
              <a:t>Gilbert's</a:t>
            </a:r>
            <a:r>
              <a:rPr lang="ro-RO" sz="2800" dirty="0">
                <a:ea typeface="Calibri Light"/>
                <a:cs typeface="Calibri Light"/>
              </a:rPr>
              <a:t> SKILL SCORE for </a:t>
            </a:r>
            <a:r>
              <a:rPr lang="ro-RO" sz="2800" dirty="0" err="1">
                <a:ea typeface="Calibri Light"/>
                <a:cs typeface="Calibri Light"/>
              </a:rPr>
              <a:t>January</a:t>
            </a:r>
            <a:r>
              <a:rPr lang="ro-RO" sz="2800" dirty="0">
                <a:ea typeface="Calibri Light"/>
                <a:cs typeface="Calibri Light"/>
              </a:rPr>
              <a:t> 2024 </a:t>
            </a:r>
          </a:p>
        </p:txBody>
      </p:sp>
      <p:pic>
        <p:nvPicPr>
          <p:cNvPr id="5" name="Substituent conținut 4" descr="O imagine care conține text, linie, captură de ecran, diagramă&#10;&#10;Descriere generată automat">
            <a:extLst>
              <a:ext uri="{FF2B5EF4-FFF2-40B4-BE49-F238E27FC236}">
                <a16:creationId xmlns:a16="http://schemas.microsoft.com/office/drawing/2014/main" id="{EEDFBF49-3EFF-4245-15EA-EF423A39A0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9880" r="313" b="-299"/>
          <a:stretch/>
        </p:blipFill>
        <p:spPr>
          <a:xfrm>
            <a:off x="3141055" y="1145024"/>
            <a:ext cx="5922188" cy="5637863"/>
          </a:xfrm>
        </p:spPr>
      </p:pic>
    </p:spTree>
    <p:extLst>
      <p:ext uri="{BB962C8B-B14F-4D97-AF65-F5344CB8AC3E}">
        <p14:creationId xmlns:p14="http://schemas.microsoft.com/office/powerpoint/2010/main" val="2658433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67C74F6-9AA4-BAC6-A9B1-AE72C6D4F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800" dirty="0">
                <a:ea typeface="Calibri Light"/>
                <a:cs typeface="Calibri Light"/>
              </a:rPr>
              <a:t>12h </a:t>
            </a:r>
            <a:r>
              <a:rPr lang="ro-RO" sz="2800" dirty="0" err="1">
                <a:ea typeface="Calibri Light"/>
                <a:cs typeface="Calibri Light"/>
              </a:rPr>
              <a:t>accum</a:t>
            </a:r>
            <a:r>
              <a:rPr lang="ro-RO" sz="2800" dirty="0">
                <a:ea typeface="Calibri Light"/>
                <a:cs typeface="Calibri Light"/>
              </a:rPr>
              <a:t>. </a:t>
            </a:r>
            <a:r>
              <a:rPr lang="ro-RO" sz="2800" dirty="0" err="1">
                <a:ea typeface="Calibri Light"/>
                <a:cs typeface="Calibri Light"/>
              </a:rPr>
              <a:t>prec</a:t>
            </a:r>
            <a:r>
              <a:rPr lang="ro-RO" sz="2800" dirty="0">
                <a:ea typeface="Calibri Light"/>
                <a:cs typeface="Calibri Light"/>
              </a:rPr>
              <a:t>. </a:t>
            </a:r>
            <a:r>
              <a:rPr lang="ro-RO" sz="2800" dirty="0" err="1">
                <a:ea typeface="Calibri Light"/>
                <a:cs typeface="Calibri Light"/>
              </a:rPr>
              <a:t>Gilbert's</a:t>
            </a:r>
            <a:r>
              <a:rPr lang="ro-RO" sz="2800" dirty="0">
                <a:ea typeface="Calibri Light"/>
                <a:cs typeface="Calibri Light"/>
              </a:rPr>
              <a:t> SKILL SCORE for </a:t>
            </a:r>
            <a:r>
              <a:rPr lang="ro-RO" sz="2800" dirty="0" err="1">
                <a:ea typeface="Calibri Light"/>
                <a:cs typeface="Calibri Light"/>
              </a:rPr>
              <a:t>July</a:t>
            </a:r>
            <a:r>
              <a:rPr lang="ro-RO" sz="2800" dirty="0">
                <a:ea typeface="Calibri Light"/>
                <a:cs typeface="Calibri Light"/>
              </a:rPr>
              <a:t> 2024 </a:t>
            </a:r>
            <a:endParaRPr lang="ro-RO"/>
          </a:p>
        </p:txBody>
      </p:sp>
      <p:pic>
        <p:nvPicPr>
          <p:cNvPr id="5" name="Substituent conținut 4" descr="O imagine care conține text, linie, diagramă, Interval&#10;&#10;Descriere generată automat">
            <a:extLst>
              <a:ext uri="{FF2B5EF4-FFF2-40B4-BE49-F238E27FC236}">
                <a16:creationId xmlns:a16="http://schemas.microsoft.com/office/drawing/2014/main" id="{6D13844A-1555-E5DC-DA5F-E4B770128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9880" r="313" b="-299"/>
          <a:stretch/>
        </p:blipFill>
        <p:spPr>
          <a:xfrm>
            <a:off x="3337699" y="1292509"/>
            <a:ext cx="5713253" cy="5441217"/>
          </a:xfrm>
        </p:spPr>
      </p:pic>
    </p:spTree>
    <p:extLst>
      <p:ext uri="{BB962C8B-B14F-4D97-AF65-F5344CB8AC3E}">
        <p14:creationId xmlns:p14="http://schemas.microsoft.com/office/powerpoint/2010/main" val="3788746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C7F6FA6E-4FA7-9C2D-F0BC-A727496DE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for your attention!</a:t>
            </a:r>
          </a:p>
        </p:txBody>
      </p:sp>
      <p:sp>
        <p:nvSpPr>
          <p:cNvPr id="31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361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7AFE489-894A-5447-EC27-969E08274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atang"/>
                <a:ea typeface="Batang"/>
              </a:rPr>
              <a:t>Introduction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930DC05-8C6A-954B-FABE-4C947F1E7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verification was performed using the verification suite MEC/FFV2</a:t>
            </a:r>
            <a:endParaRPr lang="ro-RO" dirty="0"/>
          </a:p>
          <a:p>
            <a:r>
              <a:rPr lang="en-US" dirty="0"/>
              <a:t>NMA database of synoptic observations, including all 168 stations, is used</a:t>
            </a:r>
          </a:p>
          <a:p>
            <a:r>
              <a:rPr lang="en-US" dirty="0"/>
              <a:t>Feedback Files are produced automatically from both MARS and NMA observations</a:t>
            </a:r>
          </a:p>
          <a:p>
            <a:r>
              <a:rPr lang="en-US" dirty="0">
                <a:ea typeface="Calibri"/>
                <a:cs typeface="Calibri"/>
              </a:rPr>
              <a:t>NMA integrates:</a:t>
            </a:r>
          </a:p>
          <a:p>
            <a:pPr marL="914400" lvl="1" indent="-457200">
              <a:buAutoNum type="alphaLcParenR"/>
            </a:pPr>
            <a:r>
              <a:rPr lang="en-US">
                <a:ea typeface="Calibri"/>
                <a:cs typeface="Calibri"/>
              </a:rPr>
              <a:t>ICON version 2.6.6, 2.8 km with </a:t>
            </a:r>
            <a:r>
              <a:rPr lang="en-US" err="1">
                <a:ea typeface="Calibri"/>
                <a:cs typeface="Calibri"/>
              </a:rPr>
              <a:t>ecRad</a:t>
            </a:r>
            <a:endParaRPr lang="en-US">
              <a:ea typeface="Calibri"/>
              <a:cs typeface="Calibri"/>
            </a:endParaRPr>
          </a:p>
          <a:p>
            <a:pPr marL="914400" lvl="1" indent="-457200">
              <a:buAutoNum type="alphaLcParenR"/>
            </a:pPr>
            <a:r>
              <a:rPr lang="en-US" dirty="0">
                <a:ea typeface="Calibri"/>
                <a:cs typeface="Calibri"/>
              </a:rPr>
              <a:t>COSMO version 6.0, 7 and 2.8 km   </a:t>
            </a:r>
          </a:p>
        </p:txBody>
      </p:sp>
    </p:spTree>
    <p:extLst>
      <p:ext uri="{BB962C8B-B14F-4D97-AF65-F5344CB8AC3E}">
        <p14:creationId xmlns:p14="http://schemas.microsoft.com/office/powerpoint/2010/main" val="263053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8DE285E-D8C6-F777-FEEB-6B5B1099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58" y="157307"/>
            <a:ext cx="11168742" cy="345850"/>
          </a:xfrm>
        </p:spPr>
        <p:txBody>
          <a:bodyPr>
            <a:normAutofit/>
          </a:bodyPr>
          <a:lstStyle/>
          <a:p>
            <a:r>
              <a:rPr lang="ro-RO" sz="1800" b="1" err="1">
                <a:ea typeface="+mj-lt"/>
                <a:cs typeface="+mj-lt"/>
              </a:rPr>
              <a:t>Continuous</a:t>
            </a:r>
            <a:r>
              <a:rPr lang="ro-RO" sz="1800" b="1" dirty="0">
                <a:ea typeface="+mj-lt"/>
                <a:cs typeface="+mj-lt"/>
              </a:rPr>
              <a:t> </a:t>
            </a:r>
            <a:r>
              <a:rPr lang="ro-RO" sz="1800" b="1" err="1">
                <a:ea typeface="+mj-lt"/>
                <a:cs typeface="+mj-lt"/>
              </a:rPr>
              <a:t>parameter</a:t>
            </a:r>
            <a:r>
              <a:rPr lang="ro-RO" sz="1800" b="1" dirty="0">
                <a:ea typeface="+mj-lt"/>
                <a:cs typeface="+mj-lt"/>
              </a:rPr>
              <a:t> </a:t>
            </a:r>
            <a:r>
              <a:rPr lang="ro-RO" sz="1800" b="1" err="1">
                <a:ea typeface="+mj-lt"/>
                <a:cs typeface="+mj-lt"/>
              </a:rPr>
              <a:t>annual</a:t>
            </a:r>
            <a:r>
              <a:rPr lang="ro-RO" sz="1800" b="1" dirty="0">
                <a:ea typeface="+mj-lt"/>
                <a:cs typeface="+mj-lt"/>
              </a:rPr>
              <a:t> </a:t>
            </a:r>
            <a:r>
              <a:rPr lang="ro-RO" sz="1800" b="1" err="1">
                <a:ea typeface="+mj-lt"/>
                <a:cs typeface="+mj-lt"/>
              </a:rPr>
              <a:t>verification</a:t>
            </a:r>
            <a:r>
              <a:rPr lang="ro-RO" sz="1800" b="1" dirty="0">
                <a:ea typeface="+mj-lt"/>
                <a:cs typeface="+mj-lt"/>
              </a:rPr>
              <a:t>(1)</a:t>
            </a:r>
            <a:endParaRPr lang="ro-RO" sz="1800" b="1" dirty="0"/>
          </a:p>
        </p:txBody>
      </p:sp>
      <p:pic>
        <p:nvPicPr>
          <p:cNvPr id="3" name="Imagine 2" descr="Plot object">
            <a:extLst>
              <a:ext uri="{FF2B5EF4-FFF2-40B4-BE49-F238E27FC236}">
                <a16:creationId xmlns:a16="http://schemas.microsoft.com/office/drawing/2014/main" id="{8CC609E7-FF46-09E4-8563-1245F1FC5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3884"/>
            <a:ext cx="12192000" cy="525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43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1CCA69B-2B04-8005-466C-5CF6639E5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13" y="95523"/>
            <a:ext cx="11355779" cy="440855"/>
          </a:xfrm>
        </p:spPr>
        <p:txBody>
          <a:bodyPr>
            <a:normAutofit/>
          </a:bodyPr>
          <a:lstStyle/>
          <a:p>
            <a:r>
              <a:rPr lang="en-US" sz="1800" b="1" dirty="0">
                <a:ea typeface="+mj-lt"/>
                <a:cs typeface="+mj-lt"/>
              </a:rPr>
              <a:t>Continuous parameters annual verification(2)</a:t>
            </a:r>
            <a:endParaRPr lang="ro-RO" sz="1800" b="1" dirty="0"/>
          </a:p>
        </p:txBody>
      </p:sp>
      <p:pic>
        <p:nvPicPr>
          <p:cNvPr id="3" name="Imagine 2" descr="Plot object">
            <a:extLst>
              <a:ext uri="{FF2B5EF4-FFF2-40B4-BE49-F238E27FC236}">
                <a16:creationId xmlns:a16="http://schemas.microsoft.com/office/drawing/2014/main" id="{79AE550E-F099-B39E-A96D-C4F71E7EF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3884"/>
            <a:ext cx="12192000" cy="525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57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1CCA69B-2B04-8005-466C-5CF6639E5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13" y="95523"/>
            <a:ext cx="11355779" cy="440855"/>
          </a:xfrm>
        </p:spPr>
        <p:txBody>
          <a:bodyPr>
            <a:normAutofit/>
          </a:bodyPr>
          <a:lstStyle/>
          <a:p>
            <a:r>
              <a:rPr lang="en-US" sz="1800" b="1" dirty="0">
                <a:latin typeface="Batang"/>
                <a:ea typeface="Batang"/>
              </a:rPr>
              <a:t>Continuous parameters annual verification - Time Series </a:t>
            </a:r>
            <a:endParaRPr lang="ro-RO" sz="1800" b="1">
              <a:cs typeface="Calibri Light"/>
            </a:endParaRPr>
          </a:p>
        </p:txBody>
      </p:sp>
      <p:pic>
        <p:nvPicPr>
          <p:cNvPr id="6" name="Substituent conținut 5" descr="this text should never show">
            <a:extLst>
              <a:ext uri="{FF2B5EF4-FFF2-40B4-BE49-F238E27FC236}">
                <a16:creationId xmlns:a16="http://schemas.microsoft.com/office/drawing/2014/main" id="{8B7ACA54-E2D2-1389-6FBF-7E1AC36242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493" y="776078"/>
            <a:ext cx="11167235" cy="6076621"/>
          </a:xfrm>
        </p:spPr>
      </p:pic>
    </p:spTree>
    <p:extLst>
      <p:ext uri="{BB962C8B-B14F-4D97-AF65-F5344CB8AC3E}">
        <p14:creationId xmlns:p14="http://schemas.microsoft.com/office/powerpoint/2010/main" val="3460133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D63FA3E-B3AD-8D29-6FF4-1423B5408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69" y="305749"/>
            <a:ext cx="10515600" cy="425018"/>
          </a:xfrm>
        </p:spPr>
        <p:txBody>
          <a:bodyPr>
            <a:normAutofit/>
          </a:bodyPr>
          <a:lstStyle/>
          <a:p>
            <a:r>
              <a:rPr lang="en-US" sz="1800" b="1" dirty="0">
                <a:latin typeface="Batang"/>
                <a:ea typeface="Batang"/>
              </a:rPr>
              <a:t>Continuous parameters annual verification by station</a:t>
            </a:r>
            <a:endParaRPr lang="en-US" sz="1800" b="1"/>
          </a:p>
        </p:txBody>
      </p:sp>
      <p:pic>
        <p:nvPicPr>
          <p:cNvPr id="5" name="Substituent conținut 4" descr="Plot object">
            <a:extLst>
              <a:ext uri="{FF2B5EF4-FFF2-40B4-BE49-F238E27FC236}">
                <a16:creationId xmlns:a16="http://schemas.microsoft.com/office/drawing/2014/main" id="{B51A9D16-B4BF-216D-7317-D09910A7B7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5029"/>
          <a:stretch/>
        </p:blipFill>
        <p:spPr>
          <a:xfrm>
            <a:off x="63910" y="1537019"/>
            <a:ext cx="11350975" cy="4350904"/>
          </a:xfrm>
        </p:spPr>
      </p:pic>
      <p:pic>
        <p:nvPicPr>
          <p:cNvPr id="6" name="Imagine 5" descr="O imagine care conține text, captură de ecran, Font, proiectare&#10;&#10;Descriere generată automat">
            <a:extLst>
              <a:ext uri="{FF2B5EF4-FFF2-40B4-BE49-F238E27FC236}">
                <a16:creationId xmlns:a16="http://schemas.microsoft.com/office/drawing/2014/main" id="{DB84FBC8-4184-83F6-EDCC-A2C854D2E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2250" y="2992541"/>
            <a:ext cx="871692" cy="188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13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52C8AF9-A4D5-1A8F-E8FC-FA6211BEB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122" y="216683"/>
            <a:ext cx="10515600" cy="345849"/>
          </a:xfrm>
        </p:spPr>
        <p:txBody>
          <a:bodyPr/>
          <a:lstStyle/>
          <a:p>
            <a:r>
              <a:rPr lang="ro-RO" sz="1800" b="1" err="1">
                <a:latin typeface="Batang"/>
                <a:ea typeface="Batang"/>
              </a:rPr>
              <a:t>Categorical</a:t>
            </a:r>
            <a:r>
              <a:rPr lang="ro-RO" sz="1800" b="1" dirty="0">
                <a:latin typeface="Batang"/>
                <a:ea typeface="Batang"/>
              </a:rPr>
              <a:t> </a:t>
            </a:r>
            <a:r>
              <a:rPr lang="ro-RO" sz="1800" b="1" err="1">
                <a:latin typeface="Batang"/>
                <a:ea typeface="Batang"/>
              </a:rPr>
              <a:t>parameters</a:t>
            </a:r>
            <a:r>
              <a:rPr lang="ro-RO" sz="1800" b="1" dirty="0">
                <a:latin typeface="Batang"/>
                <a:ea typeface="Batang"/>
              </a:rPr>
              <a:t> </a:t>
            </a:r>
            <a:r>
              <a:rPr lang="ro-RO" sz="1800" b="1" err="1">
                <a:latin typeface="Batang"/>
                <a:ea typeface="Batang"/>
              </a:rPr>
              <a:t>annual</a:t>
            </a:r>
            <a:r>
              <a:rPr lang="ro-RO" sz="1800" b="1" dirty="0">
                <a:latin typeface="Batang"/>
                <a:ea typeface="Batang"/>
              </a:rPr>
              <a:t> </a:t>
            </a:r>
            <a:r>
              <a:rPr lang="ro-RO" sz="1800" b="1" err="1">
                <a:latin typeface="Batang"/>
                <a:ea typeface="Batang"/>
              </a:rPr>
              <a:t>verification</a:t>
            </a:r>
            <a:endParaRPr lang="ro-RO" sz="1800" b="1" err="1"/>
          </a:p>
        </p:txBody>
      </p:sp>
      <p:pic>
        <p:nvPicPr>
          <p:cNvPr id="3" name="Imagine 2" descr="Plot object">
            <a:extLst>
              <a:ext uri="{FF2B5EF4-FFF2-40B4-BE49-F238E27FC236}">
                <a16:creationId xmlns:a16="http://schemas.microsoft.com/office/drawing/2014/main" id="{C6DCAF93-039F-FB71-63D8-F47D99757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3344"/>
            <a:ext cx="12192000" cy="611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74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5D5BD52-A596-B3A6-ACA7-F30B6F313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50" y="216683"/>
            <a:ext cx="11148950" cy="415122"/>
          </a:xfrm>
        </p:spPr>
        <p:txBody>
          <a:bodyPr>
            <a:normAutofit/>
          </a:bodyPr>
          <a:lstStyle/>
          <a:p>
            <a:r>
              <a:rPr lang="en-US" sz="1800" b="1" dirty="0">
                <a:ea typeface="+mj-lt"/>
                <a:cs typeface="+mj-lt"/>
              </a:rPr>
              <a:t>Categorical parameters annual verification by station</a:t>
            </a:r>
            <a:endParaRPr lang="ro-RO" sz="1800" b="1" dirty="0"/>
          </a:p>
        </p:txBody>
      </p:sp>
      <p:pic>
        <p:nvPicPr>
          <p:cNvPr id="3" name="Imagine 2" descr="Plot object">
            <a:extLst>
              <a:ext uri="{FF2B5EF4-FFF2-40B4-BE49-F238E27FC236}">
                <a16:creationId xmlns:a16="http://schemas.microsoft.com/office/drawing/2014/main" id="{C6FFAEB1-E250-F583-4572-79EE8FCF8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0222"/>
            <a:ext cx="12192000" cy="443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43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F86B70D-C040-1DE8-1050-E2CFA329B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ea typeface="Calibri Light"/>
                <a:cs typeface="Calibri Light"/>
              </a:rPr>
              <a:t>NMA Model </a:t>
            </a:r>
            <a:r>
              <a:rPr lang="ro-RO" dirty="0" err="1">
                <a:ea typeface="Calibri Light"/>
                <a:cs typeface="Calibri Light"/>
              </a:rPr>
              <a:t>Verification</a:t>
            </a:r>
            <a:r>
              <a:rPr lang="ro-RO" dirty="0">
                <a:ea typeface="Calibri Light"/>
                <a:cs typeface="Calibri Light"/>
              </a:rPr>
              <a:t> 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BB0A147-8D62-02AD-DC2E-874BB3634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o-RO" dirty="0" err="1">
                <a:ea typeface="Calibri"/>
                <a:cs typeface="Calibri"/>
              </a:rPr>
              <a:t>Inside</a:t>
            </a:r>
            <a:r>
              <a:rPr lang="ro-RO" dirty="0">
                <a:ea typeface="Calibri"/>
                <a:cs typeface="Calibri"/>
              </a:rPr>
              <a:t> </a:t>
            </a:r>
            <a:r>
              <a:rPr lang="ro-RO" dirty="0" err="1">
                <a:ea typeface="Calibri"/>
                <a:cs typeface="Calibri"/>
              </a:rPr>
              <a:t>the</a:t>
            </a:r>
            <a:r>
              <a:rPr lang="ro-RO" dirty="0">
                <a:ea typeface="Calibri"/>
                <a:cs typeface="Calibri"/>
              </a:rPr>
              <a:t> </a:t>
            </a:r>
            <a:r>
              <a:rPr lang="ro-RO" dirty="0" err="1">
                <a:ea typeface="Calibri"/>
                <a:cs typeface="Calibri"/>
              </a:rPr>
              <a:t>Numerical</a:t>
            </a:r>
            <a:r>
              <a:rPr lang="ro-RO" dirty="0">
                <a:ea typeface="Calibri"/>
                <a:cs typeface="Calibri"/>
              </a:rPr>
              <a:t> </a:t>
            </a:r>
            <a:r>
              <a:rPr lang="ro-RO" dirty="0" err="1">
                <a:ea typeface="Calibri"/>
                <a:cs typeface="Calibri"/>
              </a:rPr>
              <a:t>Modeling</a:t>
            </a:r>
            <a:r>
              <a:rPr lang="ro-RO" dirty="0">
                <a:ea typeface="Calibri"/>
                <a:cs typeface="Calibri"/>
              </a:rPr>
              <a:t> </a:t>
            </a:r>
            <a:r>
              <a:rPr lang="ro-RO" dirty="0" err="1">
                <a:ea typeface="Calibri"/>
                <a:cs typeface="Calibri"/>
              </a:rPr>
              <a:t>Department</a:t>
            </a:r>
            <a:r>
              <a:rPr lang="ro-RO" dirty="0">
                <a:ea typeface="Calibri"/>
                <a:cs typeface="Calibri"/>
              </a:rPr>
              <a:t> </a:t>
            </a:r>
            <a:r>
              <a:rPr lang="ro-RO" dirty="0" err="1">
                <a:ea typeface="Calibri"/>
                <a:cs typeface="Calibri"/>
              </a:rPr>
              <a:t>exists</a:t>
            </a:r>
            <a:r>
              <a:rPr lang="ro-RO" dirty="0">
                <a:ea typeface="Calibri"/>
                <a:cs typeface="Calibri"/>
              </a:rPr>
              <a:t> a </a:t>
            </a:r>
            <a:r>
              <a:rPr lang="ro-RO" dirty="0" err="1">
                <a:ea typeface="Calibri"/>
                <a:cs typeface="Calibri"/>
              </a:rPr>
              <a:t>verification</a:t>
            </a:r>
            <a:r>
              <a:rPr lang="ro-RO" dirty="0">
                <a:ea typeface="Calibri"/>
                <a:cs typeface="Calibri"/>
              </a:rPr>
              <a:t> </a:t>
            </a:r>
            <a:r>
              <a:rPr lang="ro-RO" dirty="0" err="1">
                <a:ea typeface="Calibri"/>
                <a:cs typeface="Calibri"/>
              </a:rPr>
              <a:t>section</a:t>
            </a:r>
            <a:r>
              <a:rPr lang="ro-RO" dirty="0">
                <a:ea typeface="Calibri"/>
                <a:cs typeface="Calibri"/>
              </a:rPr>
              <a:t> </a:t>
            </a:r>
            <a:r>
              <a:rPr lang="ro-RO" dirty="0" err="1">
                <a:ea typeface="Calibri"/>
                <a:cs typeface="Calibri"/>
              </a:rPr>
              <a:t>which</a:t>
            </a:r>
            <a:r>
              <a:rPr lang="ro-RO" dirty="0">
                <a:ea typeface="Calibri"/>
                <a:cs typeface="Calibri"/>
              </a:rPr>
              <a:t> </a:t>
            </a:r>
            <a:r>
              <a:rPr lang="ro-RO" dirty="0" err="1">
                <a:ea typeface="Calibri"/>
                <a:cs typeface="Calibri"/>
              </a:rPr>
              <a:t>computes</a:t>
            </a:r>
            <a:r>
              <a:rPr lang="ro-RO" dirty="0">
                <a:ea typeface="Calibri"/>
                <a:cs typeface="Calibri"/>
              </a:rPr>
              <a:t> </a:t>
            </a:r>
            <a:r>
              <a:rPr lang="ro-RO" dirty="0" err="1">
                <a:ea typeface="Calibri"/>
                <a:cs typeface="Calibri"/>
              </a:rPr>
              <a:t>the</a:t>
            </a:r>
            <a:r>
              <a:rPr lang="ro-RO" dirty="0">
                <a:ea typeface="Calibri"/>
                <a:cs typeface="Calibri"/>
              </a:rPr>
              <a:t> </a:t>
            </a:r>
            <a:r>
              <a:rPr lang="ro-RO" dirty="0" err="1">
                <a:ea typeface="Calibri"/>
                <a:cs typeface="Calibri"/>
              </a:rPr>
              <a:t>Verification</a:t>
            </a:r>
            <a:r>
              <a:rPr lang="ro-RO" dirty="0">
                <a:ea typeface="Calibri"/>
                <a:cs typeface="Calibri"/>
              </a:rPr>
              <a:t> </a:t>
            </a:r>
            <a:r>
              <a:rPr lang="ro-RO" dirty="0" err="1">
                <a:ea typeface="Calibri"/>
                <a:cs typeface="Calibri"/>
              </a:rPr>
              <a:t>Scores</a:t>
            </a:r>
            <a:r>
              <a:rPr lang="ro-RO" dirty="0">
                <a:ea typeface="Calibri"/>
                <a:cs typeface="Calibri"/>
              </a:rPr>
              <a:t> for </a:t>
            </a:r>
            <a:r>
              <a:rPr lang="ro-RO" dirty="0" err="1">
                <a:ea typeface="Calibri"/>
                <a:cs typeface="Calibri"/>
              </a:rPr>
              <a:t>all</a:t>
            </a:r>
            <a:r>
              <a:rPr lang="ro-RO" dirty="0">
                <a:ea typeface="Calibri"/>
                <a:cs typeface="Calibri"/>
              </a:rPr>
              <a:t> </a:t>
            </a:r>
            <a:r>
              <a:rPr lang="ro-RO" dirty="0" err="1">
                <a:ea typeface="Calibri"/>
                <a:cs typeface="Calibri"/>
              </a:rPr>
              <a:t>the</a:t>
            </a:r>
            <a:r>
              <a:rPr lang="ro-RO" dirty="0">
                <a:ea typeface="Calibri"/>
                <a:cs typeface="Calibri"/>
              </a:rPr>
              <a:t> </a:t>
            </a:r>
            <a:r>
              <a:rPr lang="ro-RO" dirty="0" err="1">
                <a:ea typeface="Calibri"/>
                <a:cs typeface="Calibri"/>
              </a:rPr>
              <a:t>models</a:t>
            </a:r>
            <a:r>
              <a:rPr lang="ro-RO" dirty="0">
                <a:ea typeface="Calibri"/>
                <a:cs typeface="Calibri"/>
              </a:rPr>
              <a:t> </a:t>
            </a:r>
            <a:r>
              <a:rPr lang="ro-RO" dirty="0" err="1">
                <a:ea typeface="Calibri"/>
                <a:cs typeface="Calibri"/>
              </a:rPr>
              <a:t>integrated</a:t>
            </a:r>
            <a:r>
              <a:rPr lang="ro-RO" dirty="0">
                <a:ea typeface="Calibri"/>
                <a:cs typeface="Calibri"/>
              </a:rPr>
              <a:t> </a:t>
            </a:r>
            <a:r>
              <a:rPr lang="ro-RO" dirty="0" err="1">
                <a:ea typeface="Calibri"/>
                <a:cs typeface="Calibri"/>
              </a:rPr>
              <a:t>operationally</a:t>
            </a:r>
            <a:r>
              <a:rPr lang="ro-RO" dirty="0">
                <a:ea typeface="Calibri"/>
                <a:cs typeface="Calibri"/>
              </a:rPr>
              <a:t> in </a:t>
            </a:r>
            <a:r>
              <a:rPr lang="ro-RO" dirty="0" err="1">
                <a:ea typeface="Calibri"/>
                <a:cs typeface="Calibri"/>
              </a:rPr>
              <a:t>the</a:t>
            </a:r>
            <a:r>
              <a:rPr lang="ro-RO" dirty="0">
                <a:ea typeface="Calibri"/>
                <a:cs typeface="Calibri"/>
              </a:rPr>
              <a:t> National </a:t>
            </a:r>
            <a:r>
              <a:rPr lang="ro-RO" dirty="0" err="1">
                <a:ea typeface="Calibri"/>
                <a:cs typeface="Calibri"/>
              </a:rPr>
              <a:t>Meteorological</a:t>
            </a:r>
            <a:r>
              <a:rPr lang="ro-RO" dirty="0">
                <a:ea typeface="Calibri"/>
                <a:cs typeface="Calibri"/>
              </a:rPr>
              <a:t> </a:t>
            </a:r>
            <a:r>
              <a:rPr lang="ro-RO" dirty="0" err="1">
                <a:ea typeface="Calibri"/>
                <a:cs typeface="Calibri"/>
              </a:rPr>
              <a:t>Administration</a:t>
            </a:r>
            <a:r>
              <a:rPr lang="ro-RO" dirty="0">
                <a:ea typeface="Calibri"/>
                <a:cs typeface="Calibri"/>
              </a:rPr>
              <a:t>.</a:t>
            </a:r>
            <a:endParaRPr lang="ro-RO" dirty="0"/>
          </a:p>
          <a:p>
            <a:r>
              <a:rPr lang="ro-RO" dirty="0">
                <a:ea typeface="Calibri"/>
                <a:cs typeface="Calibri"/>
              </a:rPr>
              <a:t>The </a:t>
            </a:r>
            <a:r>
              <a:rPr lang="ro-RO" dirty="0" err="1">
                <a:ea typeface="Calibri"/>
                <a:cs typeface="Calibri"/>
              </a:rPr>
              <a:t>verification</a:t>
            </a:r>
            <a:r>
              <a:rPr lang="ro-RO" dirty="0">
                <a:ea typeface="Calibri"/>
                <a:cs typeface="Calibri"/>
              </a:rPr>
              <a:t> software </a:t>
            </a:r>
            <a:r>
              <a:rPr lang="ro-RO" dirty="0" err="1">
                <a:ea typeface="Calibri"/>
                <a:cs typeface="Calibri"/>
              </a:rPr>
              <a:t>used</a:t>
            </a:r>
            <a:r>
              <a:rPr lang="ro-RO" dirty="0">
                <a:ea typeface="Calibri"/>
                <a:cs typeface="Calibri"/>
              </a:rPr>
              <a:t> </a:t>
            </a:r>
            <a:r>
              <a:rPr lang="ro-RO" dirty="0" err="1">
                <a:ea typeface="Calibri"/>
                <a:cs typeface="Calibri"/>
              </a:rPr>
              <a:t>was</a:t>
            </a:r>
            <a:r>
              <a:rPr lang="ro-RO" dirty="0">
                <a:ea typeface="Calibri"/>
                <a:cs typeface="Calibri"/>
              </a:rPr>
              <a:t> </a:t>
            </a:r>
            <a:r>
              <a:rPr lang="ro-RO" dirty="0" err="1">
                <a:ea typeface="Calibri"/>
                <a:cs typeface="Calibri"/>
              </a:rPr>
              <a:t>developed</a:t>
            </a:r>
            <a:r>
              <a:rPr lang="ro-RO" dirty="0">
                <a:ea typeface="Calibri"/>
                <a:cs typeface="Calibri"/>
              </a:rPr>
              <a:t> in </a:t>
            </a:r>
            <a:r>
              <a:rPr lang="ro-RO" dirty="0" err="1">
                <a:ea typeface="Calibri"/>
                <a:cs typeface="Calibri"/>
              </a:rPr>
              <a:t>house</a:t>
            </a:r>
            <a:r>
              <a:rPr lang="ro-RO" dirty="0">
                <a:ea typeface="Calibri"/>
                <a:cs typeface="Calibri"/>
              </a:rPr>
              <a:t> </a:t>
            </a:r>
            <a:r>
              <a:rPr lang="ro-RO" dirty="0" err="1">
                <a:ea typeface="Calibri"/>
                <a:cs typeface="Calibri"/>
              </a:rPr>
              <a:t>utilizing</a:t>
            </a:r>
            <a:r>
              <a:rPr lang="ro-RO" dirty="0">
                <a:ea typeface="Calibri"/>
                <a:cs typeface="Calibri"/>
              </a:rPr>
              <a:t> </a:t>
            </a:r>
            <a:r>
              <a:rPr lang="ro-RO" dirty="0" err="1">
                <a:ea typeface="Calibri"/>
                <a:cs typeface="Calibri"/>
              </a:rPr>
              <a:t>the</a:t>
            </a:r>
            <a:r>
              <a:rPr lang="ro-RO" dirty="0">
                <a:ea typeface="Calibri"/>
                <a:cs typeface="Calibri"/>
              </a:rPr>
              <a:t> </a:t>
            </a:r>
            <a:r>
              <a:rPr lang="ro-RO" dirty="0" err="1">
                <a:ea typeface="Calibri"/>
                <a:cs typeface="Calibri"/>
              </a:rPr>
              <a:t>our</a:t>
            </a:r>
            <a:r>
              <a:rPr lang="ro-RO" dirty="0">
                <a:ea typeface="Calibri"/>
                <a:cs typeface="Calibri"/>
              </a:rPr>
              <a:t> </a:t>
            </a:r>
            <a:r>
              <a:rPr lang="ro-RO" dirty="0" err="1">
                <a:ea typeface="Calibri"/>
                <a:cs typeface="Calibri"/>
              </a:rPr>
              <a:t>Observation</a:t>
            </a:r>
            <a:r>
              <a:rPr lang="ro-RO" dirty="0">
                <a:ea typeface="Calibri"/>
                <a:cs typeface="Calibri"/>
              </a:rPr>
              <a:t> </a:t>
            </a:r>
            <a:r>
              <a:rPr lang="ro-RO" dirty="0" err="1">
                <a:ea typeface="Calibri"/>
                <a:cs typeface="Calibri"/>
              </a:rPr>
              <a:t>Database</a:t>
            </a:r>
            <a:r>
              <a:rPr lang="ro-RO" dirty="0">
                <a:ea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2953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Ecran lat</PresentationFormat>
  <Paragraphs>0</Paragraphs>
  <Slides>16</Slides>
  <Notes>1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16</vt:i4>
      </vt:variant>
    </vt:vector>
  </HeadingPairs>
  <TitlesOfParts>
    <vt:vector size="17" baseType="lpstr">
      <vt:lpstr>Office Theme</vt:lpstr>
      <vt:lpstr>National domain verification at NMA</vt:lpstr>
      <vt:lpstr>Introduction</vt:lpstr>
      <vt:lpstr>Continuous parameter annual verification(1)</vt:lpstr>
      <vt:lpstr>Continuous parameters annual verification(2)</vt:lpstr>
      <vt:lpstr>Continuous parameters annual verification - Time Series </vt:lpstr>
      <vt:lpstr>Continuous parameters annual verification by station</vt:lpstr>
      <vt:lpstr>Categorical parameters annual verification</vt:lpstr>
      <vt:lpstr>Categorical parameters annual verification by station</vt:lpstr>
      <vt:lpstr>NMA Model Verification </vt:lpstr>
      <vt:lpstr>Temperature at 2m Mean Error and RMSE for January 2024 </vt:lpstr>
      <vt:lpstr>Temperature at 2m Mean Error and RMSE for July 2024</vt:lpstr>
      <vt:lpstr>Wind Speed 10m Mean Error and RMSE for January 2024 </vt:lpstr>
      <vt:lpstr>Wind Speed 10m Mean Error and RMSE for July 2024 </vt:lpstr>
      <vt:lpstr>12h accum. prec. Gilbert's SKILL SCORE for January 2024 </vt:lpstr>
      <vt:lpstr>12h accum. prec. Gilbert's SKILL SCORE for July 2024 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/>
  <cp:lastModifiedBy/>
  <cp:revision>473</cp:revision>
  <dcterms:created xsi:type="dcterms:W3CDTF">2023-08-30T11:48:30Z</dcterms:created>
  <dcterms:modified xsi:type="dcterms:W3CDTF">2024-09-02T08:00:06Z</dcterms:modified>
</cp:coreProperties>
</file>