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584" r:id="rId2"/>
    <p:sldId id="585" r:id="rId3"/>
    <p:sldId id="586" r:id="rId4"/>
    <p:sldId id="589" r:id="rId5"/>
    <p:sldId id="587" r:id="rId6"/>
    <p:sldId id="588" r:id="rId7"/>
    <p:sldId id="590" r:id="rId8"/>
    <p:sldId id="591" r:id="rId9"/>
    <p:sldId id="592" r:id="rId10"/>
    <p:sldId id="594" r:id="rId11"/>
    <p:sldId id="595" r:id="rId12"/>
    <p:sldId id="596" r:id="rId13"/>
    <p:sldId id="593" r:id="rId14"/>
    <p:sldId id="597" r:id="rId15"/>
  </p:sldIdLst>
  <p:sldSz cx="12192000" cy="6858000"/>
  <p:notesSz cx="9926638" cy="67976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orient="horz" pos="388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981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orient="horz" pos="1344" userDrawn="1">
          <p15:clr>
            <a:srgbClr val="A4A3A4"/>
          </p15:clr>
        </p15:guide>
        <p15:guide id="7" orient="horz" pos="1570" userDrawn="1">
          <p15:clr>
            <a:srgbClr val="A4A3A4"/>
          </p15:clr>
        </p15:guide>
        <p15:guide id="8" orient="horz" pos="845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347" userDrawn="1">
          <p15:clr>
            <a:srgbClr val="A4A3A4"/>
          </p15:clr>
        </p15:guide>
        <p15:guide id="11" pos="7469" userDrawn="1">
          <p15:clr>
            <a:srgbClr val="A4A3A4"/>
          </p15:clr>
        </p15:guide>
        <p15:guide id="12" pos="211" userDrawn="1">
          <p15:clr>
            <a:srgbClr val="A4A3A4"/>
          </p15:clr>
        </p15:guide>
        <p15:guide id="13" pos="73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B9B"/>
    <a:srgbClr val="D9D9D9"/>
    <a:srgbClr val="008000"/>
    <a:srgbClr val="0000FE"/>
    <a:srgbClr val="F5040A"/>
    <a:srgbClr val="FF9900"/>
    <a:srgbClr val="FE0002"/>
    <a:srgbClr val="F70401"/>
    <a:srgbClr val="0101F7"/>
    <a:srgbClr val="EE3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4" autoAdjust="0"/>
    <p:restoredTop sz="91111" autoAdjust="0"/>
  </p:normalViewPr>
  <p:slideViewPr>
    <p:cSldViewPr>
      <p:cViewPr varScale="1">
        <p:scale>
          <a:sx n="101" d="100"/>
          <a:sy n="101" d="100"/>
        </p:scale>
        <p:origin x="120" y="258"/>
      </p:cViewPr>
      <p:guideLst>
        <p:guide orient="horz" pos="482"/>
        <p:guide orient="horz" pos="3884"/>
        <p:guide orient="horz" pos="1842"/>
        <p:guide orient="horz" pos="981"/>
        <p:guide orient="horz" pos="4020"/>
        <p:guide orient="horz" pos="1344"/>
        <p:guide orient="horz" pos="1570"/>
        <p:guide orient="horz" pos="845"/>
        <p:guide pos="3840"/>
        <p:guide pos="347"/>
        <p:guide pos="7469"/>
        <p:guide pos="211"/>
        <p:guide pos="733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232" y="-7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4635" cy="33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11" tIns="45907" rIns="91811" bIns="45907" numCol="1" anchor="t" anchorCtr="0" compatLnSpc="1">
            <a:prstTxWarp prst="textNoShape">
              <a:avLst/>
            </a:prstTxWarp>
          </a:bodyPr>
          <a:lstStyle>
            <a:lvl1pPr defTabSz="918172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9685" y="0"/>
            <a:ext cx="4304635" cy="339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11" tIns="45907" rIns="91811" bIns="45907" numCol="1" anchor="t" anchorCtr="0" compatLnSpc="1">
            <a:prstTxWarp prst="textNoShape">
              <a:avLst/>
            </a:prstTxWarp>
          </a:bodyPr>
          <a:lstStyle>
            <a:lvl1pPr algn="r" defTabSz="918172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8227"/>
            <a:ext cx="4304635" cy="33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11" tIns="45907" rIns="91811" bIns="45907" numCol="1" anchor="b" anchorCtr="0" compatLnSpc="1">
            <a:prstTxWarp prst="textNoShape">
              <a:avLst/>
            </a:prstTxWarp>
          </a:bodyPr>
          <a:lstStyle>
            <a:lvl1pPr defTabSz="918172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9685" y="6458227"/>
            <a:ext cx="4304635" cy="33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11" tIns="45907" rIns="91811" bIns="45907" numCol="1" anchor="b" anchorCtr="0" compatLnSpc="1">
            <a:prstTxWarp prst="textNoShape">
              <a:avLst/>
            </a:prstTxWarp>
          </a:bodyPr>
          <a:lstStyle>
            <a:lvl1pPr algn="r" defTabSz="918172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9310E7A5-4939-4B26-9CBE-F16F746C3B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776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4635" cy="31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11" tIns="45907" rIns="91811" bIns="45907" numCol="1" anchor="t" anchorCtr="0" compatLnSpc="1">
            <a:prstTxWarp prst="textNoShape">
              <a:avLst/>
            </a:prstTxWarp>
          </a:bodyPr>
          <a:lstStyle>
            <a:lvl1pPr defTabSz="918172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003" y="0"/>
            <a:ext cx="4304635" cy="31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11" tIns="45907" rIns="91811" bIns="45907" numCol="1" anchor="t" anchorCtr="0" compatLnSpc="1">
            <a:prstTxWarp prst="textNoShape">
              <a:avLst/>
            </a:prstTxWarp>
          </a:bodyPr>
          <a:lstStyle>
            <a:lvl1pPr algn="r" defTabSz="918172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40025" y="533400"/>
            <a:ext cx="4449763" cy="2503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4326" y="3248698"/>
            <a:ext cx="7277988" cy="303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11" tIns="45907" rIns="91811" bIns="459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451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46260"/>
            <a:ext cx="4304635" cy="37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11" tIns="45907" rIns="91811" bIns="45907" numCol="1" anchor="b" anchorCtr="0" compatLnSpc="1">
            <a:prstTxWarp prst="textNoShape">
              <a:avLst/>
            </a:prstTxWarp>
          </a:bodyPr>
          <a:lstStyle>
            <a:lvl1pPr defTabSz="918172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003" y="6446260"/>
            <a:ext cx="4304635" cy="37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11" tIns="45907" rIns="91811" bIns="45907" numCol="1" anchor="b" anchorCtr="0" compatLnSpc="1">
            <a:prstTxWarp prst="textNoShape">
              <a:avLst/>
            </a:prstTxWarp>
          </a:bodyPr>
          <a:lstStyle>
            <a:lvl1pPr algn="r" defTabSz="918172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FB2E43D-D67A-4CAE-950E-E3BE1BBC54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556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740025" y="533400"/>
            <a:ext cx="4449763" cy="25034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2E43D-D67A-4CAE-950E-E3BE1BBC548E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587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638" y="188917"/>
            <a:ext cx="30607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3"/>
          <p:cNvSpPr>
            <a:spLocks noChangeShapeType="1"/>
          </p:cNvSpPr>
          <p:nvPr userDrawn="1"/>
        </p:nvSpPr>
        <p:spPr bwMode="auto">
          <a:xfrm>
            <a:off x="325967" y="903288"/>
            <a:ext cx="115316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4422" y="5440367"/>
            <a:ext cx="10943167" cy="898525"/>
          </a:xfrm>
        </p:spPr>
        <p:txBody>
          <a:bodyPr anchorCtr="1"/>
          <a:lstStyle>
            <a:lvl1pPr algn="ctr">
              <a:defRPr sz="3600"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0031617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10056440" y="6381751"/>
            <a:ext cx="864096" cy="2159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27823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äst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n"/>
              <a:defRPr/>
            </a:lvl1pPr>
            <a:lvl2pPr marL="692150" indent="-260350">
              <a:buFont typeface="Wingdings" pitchFamily="2" charset="2"/>
              <a:buChar char="n"/>
              <a:defRPr/>
            </a:lvl2pPr>
            <a:lvl3pPr marL="1143000" indent="-228600">
              <a:buFont typeface="Wingdings" pitchFamily="2" charset="2"/>
              <a:buChar char="n"/>
              <a:defRPr/>
            </a:lvl3pPr>
            <a:lvl4pPr marL="1600200" indent="-228600">
              <a:buFont typeface="Wingdings" pitchFamily="2" charset="2"/>
              <a:buChar char="n"/>
              <a:defRPr/>
            </a:lvl4pPr>
            <a:lvl5pPr marL="2057400" indent="-228600">
              <a:buFont typeface="Wingdings" pitchFamily="2" charset="2"/>
              <a:buChar char="n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Foliennummernplatzhalter 1">
            <a:extLst>
              <a:ext uri="{FF2B5EF4-FFF2-40B4-BE49-F238E27FC236}">
                <a16:creationId xmlns:a16="http://schemas.microsoft.com/office/drawing/2014/main" id="{449BA8CE-6C30-4BD6-B3E2-BF4F89F665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056440" y="6381751"/>
            <a:ext cx="864096" cy="2159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57978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2425" indent="-352425">
              <a:buFont typeface="Wingdings" pitchFamily="2" charset="2"/>
              <a:buChar char=""/>
              <a:defRPr/>
            </a:lvl1pPr>
            <a:lvl2pPr marL="692150" indent="-260350">
              <a:buFont typeface="Wingdings" pitchFamily="2" charset="2"/>
              <a:buChar char=""/>
              <a:defRPr/>
            </a:lvl2pPr>
            <a:lvl3pPr marL="1143000" indent="-228600">
              <a:buFont typeface="Wingdings" pitchFamily="2" charset="2"/>
              <a:buChar char=""/>
              <a:defRPr/>
            </a:lvl3pPr>
            <a:lvl4pPr marL="1600200" indent="-228600">
              <a:buFont typeface="Wingdings" pitchFamily="2" charset="2"/>
              <a:buChar char=""/>
              <a:defRPr/>
            </a:lvl4pPr>
            <a:lvl5pPr marL="2057400" indent="-228600">
              <a:buFont typeface="Wingdings" pitchFamily="2" charset="2"/>
              <a:buChar char="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Foliennummernplatzhalter 1">
            <a:extLst>
              <a:ext uri="{FF2B5EF4-FFF2-40B4-BE49-F238E27FC236}">
                <a16:creationId xmlns:a16="http://schemas.microsoft.com/office/drawing/2014/main" id="{902D32D6-65E3-4E90-B229-509915A754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056440" y="6381751"/>
            <a:ext cx="864096" cy="2159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140838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>
            <a:extLst>
              <a:ext uri="{FF2B5EF4-FFF2-40B4-BE49-F238E27FC236}">
                <a16:creationId xmlns:a16="http://schemas.microsoft.com/office/drawing/2014/main" id="{052464A0-72C2-47D9-98AC-73C1F27299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056440" y="6381751"/>
            <a:ext cx="864096" cy="2159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328529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055" y="1196975"/>
            <a:ext cx="111379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Folienmasterformat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055" y="1839913"/>
            <a:ext cx="111379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>
            <a:off x="325971" y="6351588"/>
            <a:ext cx="11527200" cy="0"/>
          </a:xfrm>
          <a:prstGeom prst="line">
            <a:avLst/>
          </a:prstGeom>
          <a:noFill/>
          <a:ln w="1524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pic>
        <p:nvPicPr>
          <p:cNvPr id="1029" name="Picture 28" descr="Bundesadler_kleiner"/>
          <p:cNvPicPr>
            <a:picLocks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7" y="6405567"/>
            <a:ext cx="446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2" descr="K:\Deutscher Wetterdienst\Corporate Design Aktuell\DWD-Logo-Komplett\20mm\RGB\Wortbildmarke mit Claim\bmp\Wortbildmarke-und-Claim-positiv-auf-weiss.bmp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840" y="188917"/>
            <a:ext cx="2296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Line 23"/>
          <p:cNvSpPr>
            <a:spLocks noChangeShapeType="1"/>
          </p:cNvSpPr>
          <p:nvPr userDrawn="1"/>
        </p:nvSpPr>
        <p:spPr bwMode="auto">
          <a:xfrm>
            <a:off x="325967" y="903288"/>
            <a:ext cx="11531600" cy="0"/>
          </a:xfrm>
          <a:prstGeom prst="line">
            <a:avLst/>
          </a:prstGeom>
          <a:noFill/>
          <a:ln w="25400">
            <a:solidFill>
              <a:srgbClr val="2D4B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35" r:id="rId2"/>
    <p:sldLayoutId id="2147483936" r:id="rId3"/>
    <p:sldLayoutId id="2147483937" r:id="rId4"/>
    <p:sldLayoutId id="2147483938" r:id="rId5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92150" indent="-26035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4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è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è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cosmo-model.org/shiny/users/fdbk/RfdbkVeriDoku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itlab.com/rfxf/ShinyApp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9"/>
          <p:cNvSpPr>
            <a:spLocks noGrp="1"/>
          </p:cNvSpPr>
          <p:nvPr>
            <p:ph type="title"/>
          </p:nvPr>
        </p:nvSpPr>
        <p:spPr>
          <a:xfrm>
            <a:off x="334963" y="1196752"/>
            <a:ext cx="11522074" cy="2879725"/>
          </a:xfrm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4000" dirty="0"/>
              <a:t>FFV2 Update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3774345"/>
            <a:ext cx="5041255" cy="280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2425" indent="-352425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26035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2"/>
              </a:buClr>
              <a:buSzPct val="95000"/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è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de-DE" altLang="de-DE" kern="0" dirty="0"/>
              <a:t>	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de-DE" altLang="de-DE" kern="0" dirty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de-DE" altLang="de-DE" sz="1200" kern="0" dirty="0"/>
              <a:t>	</a:t>
            </a:r>
            <a:r>
              <a:rPr lang="de-DE" altLang="de-DE" sz="1200" b="1" kern="0" dirty="0"/>
              <a:t>Felix Fundel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de-DE" altLang="de-DE" sz="1200" kern="0" dirty="0"/>
              <a:t>	Deutscher Wetterdienst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de-DE" altLang="de-DE" sz="1200" kern="0" dirty="0"/>
              <a:t>	Referat FE 12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de-DE" altLang="de-DE" sz="1200" kern="0" dirty="0"/>
              <a:t>	Frankfurter Straße 135 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de-DE" altLang="de-DE" sz="1200" kern="0" dirty="0"/>
              <a:t>	63067 Offenbach am Main</a:t>
            </a:r>
          </a:p>
          <a:p>
            <a:pPr>
              <a:buFont typeface="Wingdings" pitchFamily="2" charset="2"/>
              <a:buNone/>
            </a:pPr>
            <a:endParaRPr lang="de-DE" altLang="de-DE" sz="1200" kern="0" dirty="0"/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de-DE" altLang="de-DE" sz="1200" kern="0" dirty="0"/>
              <a:t>	E-Mail: Felix.Fundel@dwd.de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de-DE" altLang="de-DE" sz="1200" kern="0" dirty="0"/>
              <a:t>	Tel.: +49 (0) 69 / 80 62 -2422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de-DE" altLang="de-DE" sz="1200" kern="0" dirty="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C9F4227-D326-4452-BED7-0EE9298AEBB2}"/>
              </a:ext>
            </a:extLst>
          </p:cNvPr>
          <p:cNvSpPr txBox="1"/>
          <p:nvPr/>
        </p:nvSpPr>
        <p:spPr>
          <a:xfrm>
            <a:off x="1127448" y="6459151"/>
            <a:ext cx="2456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COSMO-GM 2024 – Felix Fundel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05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35C403B-338D-48C8-9921-7C84558068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BDB2B7D-A0F5-41A1-A521-7A6D94673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566" y="1563899"/>
            <a:ext cx="9120336" cy="392748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A9976E7-0124-4A50-A3C0-346FA7348B0D}"/>
              </a:ext>
            </a:extLst>
          </p:cNvPr>
          <p:cNvSpPr txBox="1"/>
          <p:nvPr/>
        </p:nvSpPr>
        <p:spPr>
          <a:xfrm>
            <a:off x="1967764" y="5491383"/>
            <a:ext cx="89527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StDev</a:t>
            </a:r>
            <a:r>
              <a:rPr lang="en-US" sz="1400" dirty="0"/>
              <a:t> and Bias for </a:t>
            </a:r>
            <a:r>
              <a:rPr lang="en-US" sz="1400" dirty="0" err="1"/>
              <a:t>GraphCast</a:t>
            </a:r>
            <a:r>
              <a:rPr lang="en-US" sz="1400" dirty="0"/>
              <a:t>, </a:t>
            </a:r>
            <a:r>
              <a:rPr lang="en-US" sz="1400" dirty="0" err="1"/>
              <a:t>Pangu</a:t>
            </a:r>
            <a:r>
              <a:rPr lang="en-US" sz="1400" dirty="0"/>
              <a:t>, AIFS, ICON and IFS against SYNOP 2024/07, Europe, 00UTC runs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Pangu</a:t>
            </a:r>
            <a:r>
              <a:rPr lang="en-US" sz="1400" dirty="0"/>
              <a:t> and </a:t>
            </a:r>
            <a:r>
              <a:rPr lang="en-US" sz="1400" dirty="0" err="1"/>
              <a:t>Graphcast</a:t>
            </a:r>
            <a:r>
              <a:rPr lang="en-US" sz="1400" dirty="0"/>
              <a:t> show huge daily humidity cycles, too dry, especially at night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G</a:t>
            </a:r>
            <a:r>
              <a:rPr lang="en-US" sz="1400" dirty="0" err="1"/>
              <a:t>ood</a:t>
            </a:r>
            <a:r>
              <a:rPr lang="en-US" sz="1400" dirty="0"/>
              <a:t> performance in verification does not guarantee consistency in forecast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DE76B9B-3A06-43A0-BDA5-72B15A38E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5" y="1196975"/>
            <a:ext cx="11137900" cy="431800"/>
          </a:xfrm>
        </p:spPr>
        <p:txBody>
          <a:bodyPr/>
          <a:lstStyle/>
          <a:p>
            <a:r>
              <a:rPr lang="en-US" dirty="0"/>
              <a:t>MEC</a:t>
            </a:r>
          </a:p>
        </p:txBody>
      </p:sp>
    </p:spTree>
    <p:extLst>
      <p:ext uri="{BB962C8B-B14F-4D97-AF65-F5344CB8AC3E}">
        <p14:creationId xmlns:p14="http://schemas.microsoft.com/office/powerpoint/2010/main" val="136009024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774A3E-EC47-4DA7-AF95-764584698E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B405342-EE96-4CE4-B717-2B04E72C4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420" y="1015232"/>
            <a:ext cx="10070580" cy="532901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654865A-06B7-4D62-8A1E-C66A6B6B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5" y="1196975"/>
            <a:ext cx="11137900" cy="431800"/>
          </a:xfrm>
        </p:spPr>
        <p:txBody>
          <a:bodyPr/>
          <a:lstStyle/>
          <a:p>
            <a:r>
              <a:rPr lang="en-US" dirty="0"/>
              <a:t>MEC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CD3CE00-CE1C-4C6C-ACD8-CDCF477B41B8}"/>
              </a:ext>
            </a:extLst>
          </p:cNvPr>
          <p:cNvSpPr txBox="1"/>
          <p:nvPr/>
        </p:nvSpPr>
        <p:spPr>
          <a:xfrm>
            <a:off x="2351584" y="1247823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GraphCast</a:t>
            </a: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DE05F47-33FC-457B-853F-DEA7923B13C0}"/>
              </a:ext>
            </a:extLst>
          </p:cNvPr>
          <p:cNvSpPr txBox="1"/>
          <p:nvPr/>
        </p:nvSpPr>
        <p:spPr>
          <a:xfrm>
            <a:off x="5473626" y="12594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AIFS</a:t>
            </a:r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61C02FF-2D62-46C2-80CF-CF013A88B774}"/>
              </a:ext>
            </a:extLst>
          </p:cNvPr>
          <p:cNvSpPr txBox="1"/>
          <p:nvPr/>
        </p:nvSpPr>
        <p:spPr>
          <a:xfrm>
            <a:off x="8854757" y="124782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ICON</a:t>
            </a:r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556857E-59FB-4506-9693-EECB5F1DF164}"/>
              </a:ext>
            </a:extLst>
          </p:cNvPr>
          <p:cNvSpPr txBox="1"/>
          <p:nvPr/>
        </p:nvSpPr>
        <p:spPr>
          <a:xfrm>
            <a:off x="666173" y="227687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12UTC</a:t>
            </a:r>
            <a:endParaRPr lang="en-US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D949874-C11F-4DFF-A07B-6EAA71859CE8}"/>
              </a:ext>
            </a:extLst>
          </p:cNvPr>
          <p:cNvSpPr txBox="1"/>
          <p:nvPr/>
        </p:nvSpPr>
        <p:spPr>
          <a:xfrm>
            <a:off x="673830" y="5013176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00UTC</a:t>
            </a:r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3A0C8DC-1E12-45D2-ACFB-40826BF15036}"/>
              </a:ext>
            </a:extLst>
          </p:cNvPr>
          <p:cNvSpPr txBox="1"/>
          <p:nvPr/>
        </p:nvSpPr>
        <p:spPr>
          <a:xfrm>
            <a:off x="5761535" y="867181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RH2M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9097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4D2446A-3366-4FFE-86FC-EAFCA8DAE8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C1B3EAC-C75E-4996-A185-7DDA3CE3A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5" y="1196975"/>
            <a:ext cx="11137900" cy="431800"/>
          </a:xfrm>
        </p:spPr>
        <p:txBody>
          <a:bodyPr/>
          <a:lstStyle/>
          <a:p>
            <a:r>
              <a:rPr lang="en-US" dirty="0"/>
              <a:t>MEC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22FA8D8-5D99-4C98-A33A-4991347A0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488" y="1201167"/>
            <a:ext cx="3960000" cy="39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99B2168-B143-43C4-9031-7B28036AE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000" y="1196975"/>
            <a:ext cx="3960000" cy="396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0DE97C2-8953-4C25-AF57-804A1ED14721}"/>
              </a:ext>
            </a:extLst>
          </p:cNvPr>
          <p:cNvSpPr txBox="1"/>
          <p:nvPr/>
        </p:nvSpPr>
        <p:spPr>
          <a:xfrm>
            <a:off x="3372848" y="5452345"/>
            <a:ext cx="63112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T2M </a:t>
            </a:r>
            <a:r>
              <a:rPr lang="de-DE" sz="1400" dirty="0" err="1"/>
              <a:t>of</a:t>
            </a:r>
            <a:r>
              <a:rPr lang="de-DE" sz="1400" dirty="0"/>
              <a:t> all </a:t>
            </a:r>
            <a:r>
              <a:rPr lang="de-DE" sz="1400" dirty="0" err="1"/>
              <a:t>models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consitent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observations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RH2M </a:t>
            </a:r>
            <a:r>
              <a:rPr lang="de-DE" sz="1400" dirty="0" err="1"/>
              <a:t>of</a:t>
            </a:r>
            <a:r>
              <a:rPr lang="de-DE" sz="1400" dirty="0"/>
              <a:t> PANGU and </a:t>
            </a:r>
            <a:r>
              <a:rPr lang="de-DE" sz="1400" dirty="0" err="1"/>
              <a:t>GraphCast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not </a:t>
            </a:r>
            <a:r>
              <a:rPr lang="de-DE" sz="1400" dirty="0" err="1"/>
              <a:t>consisitent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observations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Obviously</a:t>
            </a:r>
            <a:r>
              <a:rPr lang="de-DE" sz="1400" dirty="0"/>
              <a:t> also </a:t>
            </a:r>
            <a:r>
              <a:rPr lang="de-DE" sz="1400" dirty="0" err="1"/>
              <a:t>the</a:t>
            </a:r>
            <a:r>
              <a:rPr lang="de-DE" sz="1400" dirty="0"/>
              <a:t> T2M/RH2M </a:t>
            </a:r>
            <a:r>
              <a:rPr lang="de-DE" sz="1400" dirty="0" err="1"/>
              <a:t>relation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Pangu</a:t>
            </a:r>
            <a:r>
              <a:rPr lang="de-DE" sz="1400" dirty="0"/>
              <a:t> and </a:t>
            </a:r>
            <a:r>
              <a:rPr lang="de-DE" sz="1400" dirty="0" err="1"/>
              <a:t>GraphCast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flawed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0164397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706AE6-A56A-453F-A0AD-6994DD06C2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E414B2D-5144-405F-ADD8-98894F930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1214453"/>
            <a:ext cx="7061386" cy="372228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F4CE774-7D84-4C72-9280-FE5D4E69B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5" y="1196975"/>
            <a:ext cx="11137900" cy="431800"/>
          </a:xfrm>
        </p:spPr>
        <p:txBody>
          <a:bodyPr/>
          <a:lstStyle/>
          <a:p>
            <a:r>
              <a:rPr lang="en-US" dirty="0"/>
              <a:t>MEC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DBCB537-7B3C-480E-A944-7425F286DEA5}"/>
              </a:ext>
            </a:extLst>
          </p:cNvPr>
          <p:cNvSpPr txBox="1"/>
          <p:nvPr/>
        </p:nvSpPr>
        <p:spPr>
          <a:xfrm>
            <a:off x="1919536" y="5060860"/>
            <a:ext cx="6949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6h total </a:t>
            </a:r>
            <a:r>
              <a:rPr lang="de-DE" dirty="0" err="1"/>
              <a:t>precipitation</a:t>
            </a:r>
            <a:r>
              <a:rPr lang="de-DE" dirty="0"/>
              <a:t> ETS </a:t>
            </a:r>
            <a:r>
              <a:rPr lang="de-DE" dirty="0" err="1"/>
              <a:t>scorecard</a:t>
            </a:r>
            <a:r>
              <a:rPr lang="de-DE" dirty="0"/>
              <a:t>, AIFS vs. ICON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AIFS </a:t>
            </a:r>
            <a:r>
              <a:rPr lang="de-DE" dirty="0" err="1"/>
              <a:t>overestimating</a:t>
            </a:r>
            <a:r>
              <a:rPr lang="de-DE" dirty="0"/>
              <a:t>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precipiation</a:t>
            </a:r>
            <a:r>
              <a:rPr lang="de-DE" dirty="0"/>
              <a:t> </a:t>
            </a:r>
            <a:r>
              <a:rPr lang="de-DE" dirty="0" err="1"/>
              <a:t>rates</a:t>
            </a:r>
            <a:r>
              <a:rPr lang="de-DE" dirty="0"/>
              <a:t> (</a:t>
            </a:r>
            <a:r>
              <a:rPr lang="de-DE" dirty="0" err="1"/>
              <a:t>coarse</a:t>
            </a:r>
            <a:r>
              <a:rPr lang="de-DE" dirty="0"/>
              <a:t> </a:t>
            </a:r>
            <a:r>
              <a:rPr lang="de-DE" dirty="0" err="1"/>
              <a:t>resolution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Outperforming</a:t>
            </a:r>
            <a:r>
              <a:rPr lang="de-DE" dirty="0"/>
              <a:t> ICON at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precipitation</a:t>
            </a:r>
            <a:r>
              <a:rPr lang="de-DE" dirty="0"/>
              <a:t> </a:t>
            </a:r>
            <a:r>
              <a:rPr lang="de-DE" dirty="0" err="1"/>
              <a:t>rates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Double </a:t>
            </a:r>
            <a:r>
              <a:rPr lang="de-DE" dirty="0" err="1"/>
              <a:t>penalty</a:t>
            </a:r>
            <a:r>
              <a:rPr lang="de-DE" dirty="0"/>
              <a:t> </a:t>
            </a:r>
            <a:r>
              <a:rPr lang="de-DE" dirty="0" err="1"/>
              <a:t>effects</a:t>
            </a:r>
            <a:r>
              <a:rPr lang="de-DE" dirty="0"/>
              <a:t> </a:t>
            </a:r>
            <a:r>
              <a:rPr lang="de-DE" dirty="0" err="1"/>
              <a:t>may</a:t>
            </a:r>
            <a:r>
              <a:rPr lang="de-DE" dirty="0"/>
              <a:t> </a:t>
            </a:r>
            <a:r>
              <a:rPr lang="de-DE" dirty="0" err="1"/>
              <a:t>explain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differences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50013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2C7E1-9BF7-4213-A613-B7E5D06F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Conclusion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9A51D8-1A34-4E18-AE00-9BA6B6047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846263"/>
            <a:ext cx="11137900" cy="3238921"/>
          </a:xfrm>
        </p:spPr>
        <p:txBody>
          <a:bodyPr/>
          <a:lstStyle/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major</a:t>
            </a:r>
            <a:r>
              <a:rPr lang="de-DE" dirty="0"/>
              <a:t>/</a:t>
            </a:r>
            <a:r>
              <a:rPr lang="de-DE" dirty="0" err="1"/>
              <a:t>breaking</a:t>
            </a:r>
            <a:r>
              <a:rPr lang="de-DE" dirty="0"/>
              <a:t>,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incremental</a:t>
            </a:r>
            <a:r>
              <a:rPr lang="de-DE" dirty="0"/>
              <a:t> </a:t>
            </a:r>
            <a:r>
              <a:rPr lang="de-DE" dirty="0" err="1"/>
              <a:t>developments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FFV2</a:t>
            </a:r>
          </a:p>
          <a:p>
            <a:r>
              <a:rPr lang="de-DE" dirty="0"/>
              <a:t>Setup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Shiny</a:t>
            </a:r>
            <a:r>
              <a:rPr lang="de-DE" dirty="0"/>
              <a:t>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convenient</a:t>
            </a:r>
            <a:r>
              <a:rPr lang="de-DE" dirty="0"/>
              <a:t> </a:t>
            </a:r>
            <a:r>
              <a:rPr lang="de-DE" dirty="0" err="1"/>
              <a:t>now</a:t>
            </a:r>
            <a:endParaRPr lang="de-DE" dirty="0"/>
          </a:p>
          <a:p>
            <a:r>
              <a:rPr lang="de-DE" dirty="0"/>
              <a:t>MEC </a:t>
            </a:r>
            <a:r>
              <a:rPr lang="de-DE" dirty="0" err="1"/>
              <a:t>adaptations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cope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AI </a:t>
            </a:r>
            <a:r>
              <a:rPr lang="de-DE" dirty="0" err="1"/>
              <a:t>models</a:t>
            </a:r>
            <a:r>
              <a:rPr lang="de-DE" dirty="0"/>
              <a:t>,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strength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models</a:t>
            </a:r>
            <a:endParaRPr lang="de-DE" dirty="0"/>
          </a:p>
          <a:p>
            <a:endParaRPr lang="de-DE" dirty="0"/>
          </a:p>
          <a:p>
            <a:r>
              <a:rPr lang="de-DE" dirty="0"/>
              <a:t>S</a:t>
            </a:r>
            <a:r>
              <a:rPr lang="en-US" dirty="0"/>
              <a:t>till some MEC work coming up with AICON</a:t>
            </a:r>
          </a:p>
          <a:p>
            <a:pPr lvl="1"/>
            <a:r>
              <a:rPr lang="de-DE" dirty="0"/>
              <a:t>MEC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m</a:t>
            </a:r>
            <a:r>
              <a:rPr lang="en-US" dirty="0" err="1"/>
              <a:t>odel</a:t>
            </a:r>
            <a:r>
              <a:rPr lang="en-US" dirty="0"/>
              <a:t> levels without HHL</a:t>
            </a:r>
          </a:p>
          <a:p>
            <a:pPr lvl="1"/>
            <a:r>
              <a:rPr lang="de-DE" dirty="0" err="1"/>
              <a:t>For</a:t>
            </a:r>
            <a:r>
              <a:rPr lang="de-DE" dirty="0"/>
              <a:t> FF10M </a:t>
            </a:r>
            <a:r>
              <a:rPr lang="de-DE" dirty="0" err="1"/>
              <a:t>verification</a:t>
            </a:r>
            <a:r>
              <a:rPr lang="de-DE" dirty="0"/>
              <a:t> MEC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surface</a:t>
            </a:r>
            <a:r>
              <a:rPr lang="de-DE" dirty="0"/>
              <a:t> wind not </a:t>
            </a:r>
            <a:r>
              <a:rPr lang="de-DE" dirty="0" err="1"/>
              <a:t>lowest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39FF312-902A-465A-B922-75EF629968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544651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1DF5CC-69C4-4818-958A-77563D4C2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Outline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27E56B-7B04-4AD9-AB35-5325F2D86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6" y="2560191"/>
            <a:ext cx="5064889" cy="1445071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de-DE" dirty="0"/>
              <a:t>FFV2</a:t>
            </a:r>
          </a:p>
          <a:p>
            <a:pPr>
              <a:buFont typeface="+mj-lt"/>
              <a:buAutoNum type="arabicPeriod"/>
            </a:pPr>
            <a:r>
              <a:rPr lang="de-DE" dirty="0" err="1"/>
              <a:t>Shiny</a:t>
            </a:r>
            <a:r>
              <a:rPr lang="de-DE" dirty="0"/>
              <a:t> Apps</a:t>
            </a:r>
          </a:p>
          <a:p>
            <a:pPr>
              <a:buFont typeface="+mj-lt"/>
              <a:buAutoNum type="arabicPeriod"/>
            </a:pPr>
            <a:r>
              <a:rPr lang="de-DE" dirty="0"/>
              <a:t>MEC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28394F-BB35-4681-866B-568AB5C525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836077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BAA421-39BC-4255-97F4-156845B0E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FFV2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199549-3A96-4BFB-A43E-A2792AA2D4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4FB0D5F-8759-4A37-8262-F9F70515E12A}"/>
              </a:ext>
            </a:extLst>
          </p:cNvPr>
          <p:cNvSpPr txBox="1"/>
          <p:nvPr/>
        </p:nvSpPr>
        <p:spPr>
          <a:xfrm>
            <a:off x="839416" y="1847346"/>
            <a:ext cx="9307356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Avoid </a:t>
            </a:r>
            <a:r>
              <a:rPr lang="en-US" sz="1600" dirty="0" err="1"/>
              <a:t>scp</a:t>
            </a:r>
            <a:r>
              <a:rPr lang="en-US" sz="1600" dirty="0"/>
              <a:t> of results if Shiny-Apps and verification run on same server.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Allow upper and lower threshold in ensemble verification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e.g. categorical and probabilistic scores for gusts between 10 and 20 m/s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Same </a:t>
            </a:r>
            <a:r>
              <a:rPr lang="en-US" sz="1600" dirty="0" err="1"/>
              <a:t>Tmin</a:t>
            </a:r>
            <a:r>
              <a:rPr lang="en-US" sz="1600" dirty="0"/>
              <a:t>/</a:t>
            </a:r>
            <a:r>
              <a:rPr lang="en-US" sz="1600" dirty="0" err="1"/>
              <a:t>Tmax</a:t>
            </a:r>
            <a:r>
              <a:rPr lang="en-US" sz="1600" dirty="0"/>
              <a:t> observation filter consistent with TD2M and T2M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z_station</a:t>
            </a:r>
            <a:r>
              <a:rPr lang="en-US" sz="1600" dirty="0"/>
              <a:t> – </a:t>
            </a:r>
            <a:r>
              <a:rPr lang="en-US" sz="1600" dirty="0" err="1"/>
              <a:t>z_modsurf</a:t>
            </a:r>
            <a:r>
              <a:rPr lang="en-US" sz="1600" dirty="0"/>
              <a:t> &lt;=150m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sso_stdh</a:t>
            </a:r>
            <a:r>
              <a:rPr lang="en-US" sz="1600" dirty="0"/>
              <a:t> &lt;= 200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Updating </a:t>
            </a:r>
            <a:r>
              <a:rPr lang="en-US" sz="1600" dirty="0" err="1"/>
              <a:t>bitcheck</a:t>
            </a:r>
            <a:r>
              <a:rPr lang="en-US" sz="1600" dirty="0"/>
              <a:t> function (bitcheck2)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bitcheck</a:t>
            </a:r>
            <a:r>
              <a:rPr lang="en-US" sz="1600" dirty="0"/>
              <a:t> allows to filter bit encoded variables (e.g. ‚flags‘ that hold reasons for obs. rejection)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Any combination of bits can be set for an observation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Old </a:t>
            </a:r>
            <a:r>
              <a:rPr lang="en-US" sz="1600" dirty="0" err="1"/>
              <a:t>bitcheck</a:t>
            </a:r>
            <a:r>
              <a:rPr lang="en-US" sz="1600" dirty="0"/>
              <a:t> function only checked if a bit is set.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New function can check if a bit and only this bit is set or not set.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Additional filtering options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‚</a:t>
            </a:r>
            <a:r>
              <a:rPr lang="en-US" sz="1600" dirty="0" err="1"/>
              <a:t>mdlsfc</a:t>
            </a:r>
            <a:r>
              <a:rPr lang="en-US" sz="1600" dirty="0"/>
              <a:t>‘ (model surface characteristics)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‚</a:t>
            </a:r>
            <a:r>
              <a:rPr lang="en-US" sz="1600" dirty="0" err="1"/>
              <a:t>level_sig</a:t>
            </a:r>
            <a:r>
              <a:rPr lang="en-US" sz="1600" dirty="0"/>
              <a:t>‘ (type of TEMP level)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‘</a:t>
            </a:r>
            <a:r>
              <a:rPr lang="en-US" sz="1600" dirty="0" err="1"/>
              <a:t>veri_model</a:t>
            </a:r>
            <a:r>
              <a:rPr lang="en-US" sz="1600" dirty="0"/>
              <a:t>‘ (model name)</a:t>
            </a:r>
          </a:p>
          <a:p>
            <a:pPr marL="266700" lvl="1" indent="-266700">
              <a:buFont typeface="Arial" panose="020B0604020202020204" pitchFamily="34" charset="0"/>
              <a:buChar char="•"/>
            </a:pPr>
            <a:r>
              <a:rPr lang="en-US" sz="1600" dirty="0"/>
              <a:t>Extension for ocean observations (ARGOS, OSTIA, SMOS) 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718512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741898-8A1E-4959-947F-110367778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FFV2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A43E58-ED11-4771-BBAC-8D165EC933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F5F7957-7179-4EE7-BB3F-EEA1AD1E4B60}"/>
              </a:ext>
            </a:extLst>
          </p:cNvPr>
          <p:cNvSpPr txBox="1"/>
          <p:nvPr/>
        </p:nvSpPr>
        <p:spPr>
          <a:xfrm>
            <a:off x="527055" y="2348880"/>
            <a:ext cx="541956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Revised</a:t>
            </a:r>
            <a:r>
              <a:rPr lang="de-DE" dirty="0"/>
              <a:t> </a:t>
            </a:r>
            <a:r>
              <a:rPr lang="de-DE" dirty="0" err="1"/>
              <a:t>Documentation</a:t>
            </a:r>
            <a:endParaRPr lang="de-DE" dirty="0"/>
          </a:p>
          <a:p>
            <a:r>
              <a:rPr lang="en-US" sz="1400" dirty="0">
                <a:hlinkClick r:id="rId2"/>
              </a:rPr>
              <a:t>http://www.cosmo-model.org/shiny/users/fdbk/RfdbkVeriDoku.html</a:t>
            </a:r>
            <a:endParaRPr lang="en-US" sz="1400" dirty="0"/>
          </a:p>
          <a:p>
            <a:endParaRPr lang="de-DE" sz="1400" dirty="0"/>
          </a:p>
          <a:p>
            <a:endParaRPr lang="de-DE" sz="1400" dirty="0"/>
          </a:p>
          <a:p>
            <a:r>
              <a:rPr lang="de-DE" dirty="0"/>
              <a:t>S</a:t>
            </a:r>
            <a:r>
              <a:rPr lang="en-US" dirty="0" err="1"/>
              <a:t>ome</a:t>
            </a:r>
            <a:r>
              <a:rPr lang="en-US" dirty="0"/>
              <a:t> updates relevant for EPS verification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2035D78-BEDB-4A4D-A2FE-8C3872A734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41" y="1772816"/>
            <a:ext cx="3821613" cy="3563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799390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97801F-A9DD-497E-BBEF-73E6B687A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Shiny Apps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076427-46C9-475E-BD27-E105F4A831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DE58ACC-84D0-4373-95F1-A3877523E7A7}"/>
              </a:ext>
            </a:extLst>
          </p:cNvPr>
          <p:cNvSpPr txBox="1"/>
          <p:nvPr/>
        </p:nvSpPr>
        <p:spPr>
          <a:xfrm>
            <a:off x="527055" y="2204864"/>
            <a:ext cx="65050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Apps require a config file FFVSHINYAPPCONFIG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Sets some site specific variables needed in all apps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E.g. sever name, path to score files, app directory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Allows to port apps more easily to new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Namelist</a:t>
            </a:r>
            <a:r>
              <a:rPr lang="en-US" dirty="0"/>
              <a:t> in extra tab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verification </a:t>
            </a:r>
            <a:r>
              <a:rPr lang="en-US" dirty="0" err="1"/>
              <a:t>namelist</a:t>
            </a:r>
            <a:r>
              <a:rPr lang="en-US" dirty="0"/>
              <a:t> is shown in the app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Helps to follow verification setup and debugging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</a:t>
            </a:r>
            <a:r>
              <a:rPr lang="en-US" dirty="0" err="1"/>
              <a:t>gitlab</a:t>
            </a:r>
            <a:r>
              <a:rPr lang="en-US" dirty="0"/>
              <a:t> repository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https://gitlab.com/rfxf/ShinyApps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Including a short setup instruction (similar to CARMENS guidelines)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Grafik 5">
            <a:hlinkClick r:id="rId2"/>
            <a:extLst>
              <a:ext uri="{FF2B5EF4-FFF2-40B4-BE49-F238E27FC236}">
                <a16:creationId xmlns:a16="http://schemas.microsoft.com/office/drawing/2014/main" id="{C5FF5C8D-91B2-4BEE-AE25-67FF89128C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569" y="2420888"/>
            <a:ext cx="4416827" cy="25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140180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F4B3E9-D759-457A-AAC2-DE6C0ADF1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1CF2A9-BC95-4DB2-B67D-4D41834DCE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CE4FEA0-17A4-419E-87E8-330028B29C63}"/>
              </a:ext>
            </a:extLst>
          </p:cNvPr>
          <p:cNvSpPr txBox="1"/>
          <p:nvPr/>
        </p:nvSpPr>
        <p:spPr>
          <a:xfrm>
            <a:off x="1343472" y="1743105"/>
            <a:ext cx="970650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AI model verification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DWD started developing an own AI model (AICON) and reanalysis (DREAM) for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Verification with in house tool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Available AI models (</a:t>
            </a:r>
            <a:r>
              <a:rPr lang="en-US" dirty="0" err="1"/>
              <a:t>Pangu</a:t>
            </a:r>
            <a:r>
              <a:rPr lang="en-US" dirty="0"/>
              <a:t>, </a:t>
            </a:r>
            <a:r>
              <a:rPr lang="en-US" dirty="0" err="1"/>
              <a:t>GraphCast</a:t>
            </a:r>
            <a:r>
              <a:rPr lang="en-US" dirty="0"/>
              <a:t>, AIFS.. run by ECMWF) have reduced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T, Z, U, V, RH on 13 pressure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T2M, U10M, V10M, TD2M, PMSL, (TOT_PREC)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0.25° ERA5 grid</a:t>
            </a:r>
          </a:p>
          <a:p>
            <a:endParaRPr lang="en-US" dirty="0"/>
          </a:p>
          <a:p>
            <a:r>
              <a:rPr lang="en-US" b="1" dirty="0"/>
              <a:t>MEC adaptations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Needed to cope with fewer levels (linear vertical interpolation to avoid overshooting)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Needed to works with PMSL and 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still uses lowest model level for FF10M, renders verification on pressure levels useless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MEC developments by Harald </a:t>
            </a:r>
            <a:r>
              <a:rPr lang="en-US" dirty="0" err="1"/>
              <a:t>Anlauf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i="1" dirty="0"/>
              <a:t>Now we have first observation based verification results using MEC/FFV2</a:t>
            </a:r>
          </a:p>
        </p:txBody>
      </p:sp>
    </p:spTree>
    <p:extLst>
      <p:ext uri="{BB962C8B-B14F-4D97-AF65-F5344CB8AC3E}">
        <p14:creationId xmlns:p14="http://schemas.microsoft.com/office/powerpoint/2010/main" val="387557150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7C3950-45D2-479B-85B8-D3E0A42002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DBB743D-BDA7-4A18-9D58-963AF2AD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5" y="1196975"/>
            <a:ext cx="11137900" cy="431800"/>
          </a:xfrm>
        </p:spPr>
        <p:txBody>
          <a:bodyPr/>
          <a:lstStyle/>
          <a:p>
            <a:r>
              <a:rPr lang="en-US" dirty="0"/>
              <a:t>MEC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B1152B3-B3FA-478D-B295-71004019B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5" y="2010943"/>
            <a:ext cx="3903022" cy="3960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035AD10-9E41-4488-9814-206A5CB045DC}"/>
              </a:ext>
            </a:extLst>
          </p:cNvPr>
          <p:cNvSpPr txBox="1"/>
          <p:nvPr/>
        </p:nvSpPr>
        <p:spPr>
          <a:xfrm>
            <a:off x="3863752" y="1077721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Pangu</a:t>
            </a:r>
            <a:r>
              <a:rPr lang="de-DE" dirty="0"/>
              <a:t> (ICON </a:t>
            </a:r>
            <a:r>
              <a:rPr lang="de-DE" dirty="0" err="1"/>
              <a:t>initialized</a:t>
            </a:r>
            <a:r>
              <a:rPr lang="de-DE" dirty="0"/>
              <a:t>) vs. ICON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FFDAF63-7B06-4388-A6F4-5BE065618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062" y="2018253"/>
            <a:ext cx="5505883" cy="36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E996BBD-E2E0-436D-A8CE-894B6C00495D}"/>
              </a:ext>
            </a:extLst>
          </p:cNvPr>
          <p:cNvSpPr txBox="1"/>
          <p:nvPr/>
        </p:nvSpPr>
        <p:spPr>
          <a:xfrm>
            <a:off x="4430077" y="5624140"/>
            <a:ext cx="51892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Good</a:t>
            </a:r>
            <a:r>
              <a:rPr lang="de-DE" sz="1400" dirty="0"/>
              <a:t> </a:t>
            </a:r>
            <a:r>
              <a:rPr lang="de-DE" sz="1400" dirty="0" err="1"/>
              <a:t>performance</a:t>
            </a:r>
            <a:r>
              <a:rPr lang="de-DE" sz="1400" dirty="0"/>
              <a:t> </a:t>
            </a:r>
            <a:r>
              <a:rPr lang="de-DE" sz="1400" dirty="0" err="1"/>
              <a:t>upper</a:t>
            </a:r>
            <a:r>
              <a:rPr lang="de-DE" sz="1400" dirty="0"/>
              <a:t> </a:t>
            </a:r>
            <a:r>
              <a:rPr lang="de-DE" sz="1400" dirty="0" err="1"/>
              <a:t>air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Not on ICON </a:t>
            </a:r>
            <a:r>
              <a:rPr lang="de-DE" sz="1400" dirty="0" err="1"/>
              <a:t>level</a:t>
            </a:r>
            <a:r>
              <a:rPr lang="de-DE" sz="1400" dirty="0"/>
              <a:t> at </a:t>
            </a:r>
            <a:r>
              <a:rPr lang="de-DE" sz="1400" dirty="0" err="1"/>
              <a:t>or</a:t>
            </a:r>
            <a:r>
              <a:rPr lang="de-DE" sz="1400" dirty="0"/>
              <a:t> </a:t>
            </a:r>
            <a:r>
              <a:rPr lang="de-DE" sz="1400" dirty="0" err="1"/>
              <a:t>near</a:t>
            </a:r>
            <a:r>
              <a:rPr lang="de-DE" sz="1400" dirty="0"/>
              <a:t> </a:t>
            </a:r>
            <a:r>
              <a:rPr lang="de-DE" sz="1400" dirty="0" err="1"/>
              <a:t>surface</a:t>
            </a:r>
            <a:r>
              <a:rPr lang="de-DE" sz="1400" dirty="0"/>
              <a:t> and in </a:t>
            </a:r>
            <a:r>
              <a:rPr lang="de-DE" sz="1400" dirty="0" err="1"/>
              <a:t>very</a:t>
            </a:r>
            <a:r>
              <a:rPr lang="de-DE" sz="1400" dirty="0"/>
              <a:t> high </a:t>
            </a:r>
            <a:r>
              <a:rPr lang="de-DE" sz="1400" dirty="0" err="1"/>
              <a:t>levels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Some</a:t>
            </a:r>
            <a:r>
              <a:rPr lang="de-DE" sz="1400" dirty="0"/>
              <a:t> </a:t>
            </a:r>
            <a:r>
              <a:rPr lang="de-DE" sz="1400" dirty="0" err="1"/>
              <a:t>issues</a:t>
            </a:r>
            <a:r>
              <a:rPr lang="de-DE" sz="1400" dirty="0"/>
              <a:t> </a:t>
            </a:r>
            <a:r>
              <a:rPr lang="de-DE" sz="1400" dirty="0" err="1"/>
              <a:t>with</a:t>
            </a:r>
            <a:r>
              <a:rPr lang="de-DE" sz="1400" dirty="0"/>
              <a:t> </a:t>
            </a:r>
            <a:r>
              <a:rPr lang="de-DE" sz="1400" dirty="0" err="1"/>
              <a:t>humidity</a:t>
            </a:r>
            <a:r>
              <a:rPr lang="de-DE" sz="1400" dirty="0"/>
              <a:t> sensitive variables at </a:t>
            </a:r>
            <a:r>
              <a:rPr lang="de-DE" sz="1400" dirty="0" err="1"/>
              <a:t>surface</a:t>
            </a:r>
            <a:endParaRPr lang="en-US" sz="1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89C4E5B-C827-44B8-A345-E288A46EC6A3}"/>
              </a:ext>
            </a:extLst>
          </p:cNvPr>
          <p:cNvSpPr txBox="1"/>
          <p:nvPr/>
        </p:nvSpPr>
        <p:spPr>
          <a:xfrm>
            <a:off x="1646427" y="1596984"/>
            <a:ext cx="171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TEMP 2024/07</a:t>
            </a:r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BA455DE-80F6-49A2-8A15-12AF8E1ECE83}"/>
              </a:ext>
            </a:extLst>
          </p:cNvPr>
          <p:cNvSpPr txBox="1"/>
          <p:nvPr/>
        </p:nvSpPr>
        <p:spPr>
          <a:xfrm>
            <a:off x="8688288" y="1503979"/>
            <a:ext cx="188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SYNOP 2024/07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5126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7C3950-45D2-479B-85B8-D3E0A42002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DBB743D-BDA7-4A18-9D58-963AF2AD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5" y="1196975"/>
            <a:ext cx="11137900" cy="431800"/>
          </a:xfrm>
        </p:spPr>
        <p:txBody>
          <a:bodyPr/>
          <a:lstStyle/>
          <a:p>
            <a:r>
              <a:rPr lang="en-US" dirty="0"/>
              <a:t>MEC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035AD10-9E41-4488-9814-206A5CB045DC}"/>
              </a:ext>
            </a:extLst>
          </p:cNvPr>
          <p:cNvSpPr txBox="1"/>
          <p:nvPr/>
        </p:nvSpPr>
        <p:spPr>
          <a:xfrm>
            <a:off x="3935760" y="1079488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Pangu</a:t>
            </a:r>
            <a:r>
              <a:rPr lang="de-DE" dirty="0"/>
              <a:t> (EC </a:t>
            </a:r>
            <a:r>
              <a:rPr lang="de-DE" dirty="0" err="1"/>
              <a:t>initialized</a:t>
            </a:r>
            <a:r>
              <a:rPr lang="de-DE" dirty="0"/>
              <a:t>) vs. ICON</a:t>
            </a:r>
            <a:endParaRPr lang="en-US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11714DD-1C8D-4301-A4CC-21E5AC9BE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37" y="2007431"/>
            <a:ext cx="3903022" cy="3960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7671DAA-715A-4FAA-A02A-041ED0991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984" y="2014718"/>
            <a:ext cx="5505884" cy="360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F0679AF-24BC-4B9C-BFE3-1120B26940BF}"/>
              </a:ext>
            </a:extLst>
          </p:cNvPr>
          <p:cNvSpPr txBox="1"/>
          <p:nvPr/>
        </p:nvSpPr>
        <p:spPr>
          <a:xfrm>
            <a:off x="1646427" y="1596984"/>
            <a:ext cx="171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TEMP 2024/07</a:t>
            </a:r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03A179F-3B8A-457A-AEBB-7DCBE0006571}"/>
              </a:ext>
            </a:extLst>
          </p:cNvPr>
          <p:cNvSpPr txBox="1"/>
          <p:nvPr/>
        </p:nvSpPr>
        <p:spPr>
          <a:xfrm>
            <a:off x="8688288" y="1503979"/>
            <a:ext cx="188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SYNOP 2024/07</a:t>
            </a:r>
            <a:endParaRPr lang="en-US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5AC20F3-90B8-485F-B1B1-E7A2B534B867}"/>
              </a:ext>
            </a:extLst>
          </p:cNvPr>
          <p:cNvSpPr txBox="1"/>
          <p:nvPr/>
        </p:nvSpPr>
        <p:spPr>
          <a:xfrm>
            <a:off x="4430077" y="5624140"/>
            <a:ext cx="55499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/>
              <a:t>Similar</a:t>
            </a:r>
            <a:r>
              <a:rPr lang="de-DE" sz="1400" dirty="0"/>
              <a:t> </a:t>
            </a:r>
            <a:r>
              <a:rPr lang="de-DE" sz="1400" dirty="0" err="1"/>
              <a:t>pattern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Upper </a:t>
            </a:r>
            <a:r>
              <a:rPr lang="de-DE" sz="1400" dirty="0" err="1"/>
              <a:t>air</a:t>
            </a:r>
            <a:r>
              <a:rPr lang="de-DE" sz="1400" dirty="0"/>
              <a:t> </a:t>
            </a:r>
            <a:r>
              <a:rPr lang="de-DE" sz="1400" dirty="0" err="1"/>
              <a:t>prifts</a:t>
            </a:r>
            <a:r>
              <a:rPr lang="de-DE" sz="1400" dirty="0"/>
              <a:t> </a:t>
            </a:r>
            <a:r>
              <a:rPr lang="de-DE" sz="1400" dirty="0" err="1"/>
              <a:t>using</a:t>
            </a:r>
            <a:r>
              <a:rPr lang="de-DE" sz="1400" dirty="0"/>
              <a:t> EC initial </a:t>
            </a:r>
            <a:r>
              <a:rPr lang="de-DE" sz="1400" dirty="0" err="1"/>
              <a:t>conditions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Surface </a:t>
            </a:r>
            <a:r>
              <a:rPr lang="de-DE" sz="1400" dirty="0" err="1"/>
              <a:t>verification</a:t>
            </a:r>
            <a:r>
              <a:rPr lang="de-DE" sz="1400" dirty="0"/>
              <a:t> was a </a:t>
            </a:r>
            <a:r>
              <a:rPr lang="de-DE" sz="1400" dirty="0" err="1"/>
              <a:t>bit</a:t>
            </a:r>
            <a:r>
              <a:rPr lang="de-DE" sz="1400" dirty="0"/>
              <a:t> </a:t>
            </a:r>
            <a:r>
              <a:rPr lang="de-DE" sz="1400" dirty="0" err="1"/>
              <a:t>better</a:t>
            </a:r>
            <a:r>
              <a:rPr lang="de-DE" sz="1400" dirty="0"/>
              <a:t> </a:t>
            </a:r>
            <a:r>
              <a:rPr lang="de-DE" sz="1400" dirty="0" err="1"/>
              <a:t>using</a:t>
            </a:r>
            <a:r>
              <a:rPr lang="de-DE" sz="1400" dirty="0"/>
              <a:t> ICON initial </a:t>
            </a:r>
            <a:r>
              <a:rPr lang="de-DE" sz="1400" dirty="0" err="1"/>
              <a:t>conditions</a:t>
            </a: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620467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AB62CC-EBE4-42E1-A731-E055C9C683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AEE1EEC-1F3D-496F-80FE-60C0313105A3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B77A1CD-4AFC-4DBA-8A9C-B28E7D878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734" y="1988840"/>
            <a:ext cx="5505882" cy="360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684D974-2926-480A-AE3D-7F981BB8D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45" y="2013941"/>
            <a:ext cx="3903022" cy="3960000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F0D498BB-A8E7-40DA-A089-E66F56AE3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5" y="1196975"/>
            <a:ext cx="11137900" cy="431800"/>
          </a:xfrm>
        </p:spPr>
        <p:txBody>
          <a:bodyPr/>
          <a:lstStyle/>
          <a:p>
            <a:r>
              <a:rPr lang="en-US" dirty="0"/>
              <a:t>MEC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B2A728E-EEF0-41C4-AC9A-DA73AA77D3CB}"/>
              </a:ext>
            </a:extLst>
          </p:cNvPr>
          <p:cNvSpPr txBox="1"/>
          <p:nvPr/>
        </p:nvSpPr>
        <p:spPr>
          <a:xfrm>
            <a:off x="4396115" y="1258734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AIFS  vs. ICON</a:t>
            </a:r>
            <a:endParaRPr lang="en-US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110891D-AB80-4429-ACB8-211B49FDCCB5}"/>
              </a:ext>
            </a:extLst>
          </p:cNvPr>
          <p:cNvSpPr txBox="1"/>
          <p:nvPr/>
        </p:nvSpPr>
        <p:spPr>
          <a:xfrm>
            <a:off x="4430077" y="5624140"/>
            <a:ext cx="3864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AIFS </a:t>
            </a:r>
            <a:r>
              <a:rPr lang="de-DE" sz="1400" dirty="0" err="1"/>
              <a:t>much</a:t>
            </a:r>
            <a:r>
              <a:rPr lang="de-DE" sz="1400" dirty="0"/>
              <a:t> </a:t>
            </a:r>
            <a:r>
              <a:rPr lang="de-DE" sz="1400" dirty="0" err="1"/>
              <a:t>improved</a:t>
            </a:r>
            <a:r>
              <a:rPr lang="de-DE" sz="1400" dirty="0"/>
              <a:t> </a:t>
            </a:r>
            <a:r>
              <a:rPr lang="de-DE" sz="1400" dirty="0" err="1"/>
              <a:t>compared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PANGU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Even </a:t>
            </a:r>
            <a:r>
              <a:rPr lang="de-DE" sz="1400" dirty="0" err="1"/>
              <a:t>surface</a:t>
            </a:r>
            <a:r>
              <a:rPr lang="de-DE" sz="1400" dirty="0"/>
              <a:t> </a:t>
            </a:r>
            <a:r>
              <a:rPr lang="de-DE" sz="1400" dirty="0" err="1"/>
              <a:t>scores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6152693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WD Standard Master">
  <a:themeElements>
    <a:clrScheme name="">
      <a:dk1>
        <a:srgbClr val="000000"/>
      </a:dk1>
      <a:lt1>
        <a:srgbClr val="FFFFFF"/>
      </a:lt1>
      <a:dk2>
        <a:srgbClr val="2D4B9B"/>
      </a:dk2>
      <a:lt2>
        <a:srgbClr val="D2E1F5"/>
      </a:lt2>
      <a:accent1>
        <a:srgbClr val="96B9DC"/>
      </a:accent1>
      <a:accent2>
        <a:srgbClr val="E10019"/>
      </a:accent2>
      <a:accent3>
        <a:srgbClr val="FFFFFF"/>
      </a:accent3>
      <a:accent4>
        <a:srgbClr val="000000"/>
      </a:accent4>
      <a:accent5>
        <a:srgbClr val="C9D9EB"/>
      </a:accent5>
      <a:accent6>
        <a:srgbClr val="CC0016"/>
      </a:accent6>
      <a:hlink>
        <a:srgbClr val="2D4B9B"/>
      </a:hlink>
      <a:folHlink>
        <a:srgbClr val="96B9DC"/>
      </a:folHlink>
    </a:clrScheme>
    <a:fontScheme name="DWD Standard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WD Standard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WD Standard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017A8"/>
        </a:accent1>
        <a:accent2>
          <a:srgbClr val="575DC2"/>
        </a:accent2>
        <a:accent3>
          <a:srgbClr val="FFFFFF"/>
        </a:accent3>
        <a:accent4>
          <a:srgbClr val="000000"/>
        </a:accent4>
        <a:accent5>
          <a:srgbClr val="AAABD1"/>
        </a:accent5>
        <a:accent6>
          <a:srgbClr val="4E53B0"/>
        </a:accent6>
        <a:hlink>
          <a:srgbClr val="9FA3DC"/>
        </a:hlink>
        <a:folHlink>
          <a:srgbClr val="DBDDF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6278B4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586CA3"/>
        </a:accent6>
        <a:hlink>
          <a:srgbClr val="96A5CD"/>
        </a:hlink>
        <a:folHlink>
          <a:srgbClr val="CBD3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WD Standard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4B9B"/>
        </a:accent1>
        <a:accent2>
          <a:srgbClr val="96B9DC"/>
        </a:accent2>
        <a:accent3>
          <a:srgbClr val="FFFFFF"/>
        </a:accent3>
        <a:accent4>
          <a:srgbClr val="000000"/>
        </a:accent4>
        <a:accent5>
          <a:srgbClr val="ADB1CB"/>
        </a:accent5>
        <a:accent6>
          <a:srgbClr val="87A7C7"/>
        </a:accent6>
        <a:hlink>
          <a:srgbClr val="D2E1F5"/>
        </a:hlink>
        <a:folHlink>
          <a:srgbClr val="E100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761</Words>
  <Application>Microsoft Office PowerPoint</Application>
  <PresentationFormat>Breitbild</PresentationFormat>
  <Paragraphs>129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Wingdings</vt:lpstr>
      <vt:lpstr>DWD Standard Master</vt:lpstr>
      <vt:lpstr>FFV2 Update</vt:lpstr>
      <vt:lpstr>Outline</vt:lpstr>
      <vt:lpstr>FFV2</vt:lpstr>
      <vt:lpstr>FFV2</vt:lpstr>
      <vt:lpstr>Shiny Apps</vt:lpstr>
      <vt:lpstr>MEC</vt:lpstr>
      <vt:lpstr>MEC</vt:lpstr>
      <vt:lpstr>MEC</vt:lpstr>
      <vt:lpstr>MEC</vt:lpstr>
      <vt:lpstr>MEC</vt:lpstr>
      <vt:lpstr>MEC</vt:lpstr>
      <vt:lpstr>MEC</vt:lpstr>
      <vt:lpstr>MEC</vt:lpstr>
      <vt:lpstr>Conclusion</vt:lpstr>
    </vt:vector>
  </TitlesOfParts>
  <Company>mpm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Fundel Felix</cp:lastModifiedBy>
  <cp:revision>4141</cp:revision>
  <cp:lastPrinted>2019-09-03T12:07:09Z</cp:lastPrinted>
  <dcterms:created xsi:type="dcterms:W3CDTF">2006-12-01T09:57:45Z</dcterms:created>
  <dcterms:modified xsi:type="dcterms:W3CDTF">2024-08-29T07:26:21Z</dcterms:modified>
</cp:coreProperties>
</file>