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4"/>
  </p:sldMasterIdLst>
  <p:notesMasterIdLst>
    <p:notesMasterId r:id="rId36"/>
  </p:notesMasterIdLst>
  <p:handoutMasterIdLst>
    <p:handoutMasterId r:id="rId37"/>
  </p:handoutMasterIdLst>
  <p:sldIdLst>
    <p:sldId id="260" r:id="rId5"/>
    <p:sldId id="286" r:id="rId6"/>
    <p:sldId id="267" r:id="rId7"/>
    <p:sldId id="268" r:id="rId8"/>
    <p:sldId id="269" r:id="rId9"/>
    <p:sldId id="266" r:id="rId10"/>
    <p:sldId id="277" r:id="rId11"/>
    <p:sldId id="281" r:id="rId12"/>
    <p:sldId id="279" r:id="rId13"/>
    <p:sldId id="278" r:id="rId14"/>
    <p:sldId id="282" r:id="rId15"/>
    <p:sldId id="280" r:id="rId16"/>
    <p:sldId id="287" r:id="rId17"/>
    <p:sldId id="285" r:id="rId18"/>
    <p:sldId id="273" r:id="rId19"/>
    <p:sldId id="270" r:id="rId20"/>
    <p:sldId id="276" r:id="rId21"/>
    <p:sldId id="275" r:id="rId22"/>
    <p:sldId id="259" r:id="rId23"/>
    <p:sldId id="284" r:id="rId24"/>
    <p:sldId id="283" r:id="rId25"/>
    <p:sldId id="288" r:id="rId26"/>
    <p:sldId id="258" r:id="rId27"/>
    <p:sldId id="262" r:id="rId28"/>
    <p:sldId id="265" r:id="rId29"/>
    <p:sldId id="261" r:id="rId30"/>
    <p:sldId id="263" r:id="rId31"/>
    <p:sldId id="264" r:id="rId32"/>
    <p:sldId id="271" r:id="rId33"/>
    <p:sldId id="272" r:id="rId34"/>
    <p:sldId id="274" r:id="rId35"/>
  </p:sldIdLst>
  <p:sldSz cx="9144000" cy="5143500" type="screen16x9"/>
  <p:notesSz cx="7023100" cy="93091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rrer Bettina" initials="dub" lastIdx="8" clrIdx="0"/>
  <p:cmAuthor id="1" name="Kaufmann Pirmin" initials="pka" lastIdx="1" clrIdx="1">
    <p:extLst>
      <p:ext uri="{19B8F6BF-5375-455C-9EA6-DF929625EA0E}">
        <p15:presenceInfo xmlns:p15="http://schemas.microsoft.com/office/powerpoint/2012/main" userId="Kaufmann Pir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72B"/>
    <a:srgbClr val="A00000"/>
    <a:srgbClr val="FF0000"/>
    <a:srgbClr val="640000"/>
    <a:srgbClr val="39B1DB"/>
    <a:srgbClr val="60B4B2"/>
    <a:srgbClr val="08CDE8"/>
    <a:srgbClr val="CDCDCD"/>
    <a:srgbClr val="F0494A"/>
    <a:srgbClr val="F3B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6023" autoAdjust="0"/>
  </p:normalViewPr>
  <p:slideViewPr>
    <p:cSldViewPr snapToGrid="0" showGuides="1">
      <p:cViewPr varScale="1">
        <p:scale>
          <a:sx n="121" d="100"/>
          <a:sy n="121" d="100"/>
        </p:scale>
        <p:origin x="684" y="102"/>
      </p:cViewPr>
      <p:guideLst>
        <p:guide orient="horz" pos="2164"/>
        <p:guide pos="2880"/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2" d="100"/>
          <a:sy n="82" d="100"/>
        </p:scale>
        <p:origin x="2976" y="10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539B3AE-4F5B-4C8A-901D-39FC07883CC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04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1163" y="698500"/>
            <a:ext cx="62007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5" y="4421824"/>
            <a:ext cx="5150273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A1435824-F435-405F-82FC-C5B86CD5CBF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0551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88981" y="3604312"/>
            <a:ext cx="6858000" cy="64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>
              <a:buNone/>
              <a:defRPr kumimoji="0" lang="de-DE" sz="2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</a:pPr>
            <a:r>
              <a:rPr lang="de-DE" dirty="0"/>
              <a:t>Untertitel Arial, 22 Punkt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7051" y="1843923"/>
            <a:ext cx="7617600" cy="1638000"/>
          </a:xfrm>
          <a:prstGeom prst="rect">
            <a:avLst/>
          </a:prstGeom>
        </p:spPr>
        <p:txBody>
          <a:bodyPr/>
          <a:lstStyle>
            <a:lvl1pPr>
              <a:defRPr kumimoji="0" lang="de-DE" sz="5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Präsentationstitel Arial, 52 Punkt</a:t>
            </a:r>
          </a:p>
        </p:txBody>
      </p:sp>
      <p:sp>
        <p:nvSpPr>
          <p:cNvPr id="9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de-CH" sz="800" dirty="0"/>
              <a:t>Eidgenössisches Departement des Innern EDI</a:t>
            </a:r>
            <a:br>
              <a:rPr lang="de-CH" sz="800" dirty="0"/>
            </a:br>
            <a:r>
              <a:rPr lang="de-CH" sz="800" b="1" dirty="0"/>
              <a:t>Bundesamt für Meteorologie und Klimatologie </a:t>
            </a:r>
            <a:r>
              <a:rPr lang="de-CH" sz="800" b="1" dirty="0" err="1"/>
              <a:t>MeteoSchweiz</a:t>
            </a:r>
            <a:endParaRPr lang="de-CH" sz="800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911188" y="362579"/>
            <a:ext cx="2011958" cy="523875"/>
            <a:chOff x="911188" y="362579"/>
            <a:chExt cx="2011958" cy="523875"/>
          </a:xfrm>
        </p:grpSpPr>
        <p:pic>
          <p:nvPicPr>
            <p:cNvPr id="11" name="Picture 37" descr="Logo_CMYK_pos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071" y="378454"/>
              <a:ext cx="1997075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4" descr="Wappe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18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9" y="1837782"/>
            <a:ext cx="9108000" cy="328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3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ntermedi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295400" y="2037436"/>
            <a:ext cx="6509197" cy="708082"/>
          </a:xfrm>
          <a:prstGeom prst="rect">
            <a:avLst/>
          </a:prstGeom>
        </p:spPr>
        <p:txBody>
          <a:bodyPr/>
          <a:lstStyle>
            <a:lvl1pPr algn="ctr">
              <a:defRPr sz="3200" b="0"/>
            </a:lvl1pPr>
          </a:lstStyle>
          <a:p>
            <a:r>
              <a:rPr lang="de-DE" dirty="0"/>
              <a:t>Titel, Arial, normal, 32 Punkt</a:t>
            </a:r>
          </a:p>
        </p:txBody>
      </p:sp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5" y="4106635"/>
            <a:ext cx="9028091" cy="101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85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35">
          <p15:clr>
            <a:srgbClr val="FBAE40"/>
          </p15:clr>
        </p15:guide>
        <p15:guide id="2" pos="8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-6410"/>
            <a:ext cx="9162000" cy="5157000"/>
          </a:xfrm>
          <a:prstGeom prst="rect">
            <a:avLst/>
          </a:prstGeom>
          <a:solidFill>
            <a:srgbClr val="7D6E5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100" b="0" i="0" u="none" strike="noStrike" kern="0" cap="none" spc="0" normalizeH="0" baseline="0" noProof="0">
              <a:ln>
                <a:noFill/>
              </a:ln>
              <a:solidFill>
                <a:srgbClr val="B4A8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32413" y="1808163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/>
              <a:t>Statement Arial normal 18. </a:t>
            </a:r>
            <a:r>
              <a:rPr lang="de-CH" dirty="0" err="1"/>
              <a:t>Feugiamet</a:t>
            </a:r>
            <a:r>
              <a:rPr lang="de-CH" dirty="0"/>
              <a:t> ad </a:t>
            </a:r>
            <a:r>
              <a:rPr lang="de-CH" dirty="0" err="1"/>
              <a:t>delisl</a:t>
            </a:r>
            <a:r>
              <a:rPr lang="de-CH" dirty="0"/>
              <a:t> in </a:t>
            </a:r>
            <a:r>
              <a:rPr lang="de-CH" dirty="0" err="1"/>
              <a:t>hent</a:t>
            </a:r>
            <a:r>
              <a:rPr lang="de-CH" dirty="0"/>
              <a:t> ad </a:t>
            </a:r>
            <a:r>
              <a:rPr lang="de-CH" dirty="0" err="1"/>
              <a:t>estion</a:t>
            </a:r>
            <a:r>
              <a:rPr lang="de-CH" dirty="0"/>
              <a:t> </a:t>
            </a:r>
            <a:r>
              <a:rPr lang="de-CH" dirty="0" err="1"/>
              <a:t>hent</a:t>
            </a:r>
            <a:r>
              <a:rPr lang="de-CH" dirty="0"/>
              <a:t> </a:t>
            </a:r>
            <a:r>
              <a:rPr lang="de-CH" dirty="0" err="1"/>
              <a:t>prat</a:t>
            </a:r>
            <a:r>
              <a:rPr lang="de-CH" dirty="0"/>
              <a:t> </a:t>
            </a:r>
            <a:r>
              <a:rPr lang="de-CH" dirty="0" err="1"/>
              <a:t>lortincilit</a:t>
            </a:r>
            <a:r>
              <a:rPr lang="de-CH" dirty="0"/>
              <a:t> </a:t>
            </a:r>
            <a:r>
              <a:rPr lang="de-CH" dirty="0" err="1"/>
              <a:t>utem</a:t>
            </a:r>
            <a:r>
              <a:rPr lang="de-CH" dirty="0"/>
              <a:t> </a:t>
            </a:r>
            <a:r>
              <a:rPr lang="de-CH" dirty="0" err="1"/>
              <a:t>doloreet</a:t>
            </a:r>
            <a:r>
              <a:rPr lang="de-CH" dirty="0"/>
              <a:t> </a:t>
            </a:r>
            <a:r>
              <a:rPr lang="de-CH" dirty="0" err="1"/>
              <a:t>alisis</a:t>
            </a:r>
            <a:r>
              <a:rPr lang="de-CH" dirty="0"/>
              <a:t> </a:t>
            </a:r>
            <a:r>
              <a:rPr lang="de-CH" dirty="0" err="1"/>
              <a:t>auguerc</a:t>
            </a:r>
            <a:r>
              <a:rPr lang="de-CH" dirty="0"/>
              <a:t> </a:t>
            </a:r>
            <a:r>
              <a:rPr lang="de-CH" dirty="0" err="1"/>
              <a:t>iliquatum</a:t>
            </a:r>
            <a:r>
              <a:rPr lang="de-CH" dirty="0"/>
              <a:t> </a:t>
            </a:r>
            <a:r>
              <a:rPr lang="de-CH" dirty="0" err="1"/>
              <a:t>euipsuscilis</a:t>
            </a:r>
            <a:r>
              <a:rPr lang="de-CH" dirty="0"/>
              <a:t> </a:t>
            </a:r>
            <a:r>
              <a:rPr lang="de-CH" dirty="0" err="1"/>
              <a:t>augue</a:t>
            </a:r>
            <a:r>
              <a:rPr lang="de-CH" dirty="0"/>
              <a:t> do </a:t>
            </a:r>
            <a:r>
              <a:rPr lang="de-CH" dirty="0" err="1"/>
              <a:t>consequipis</a:t>
            </a:r>
            <a:r>
              <a:rPr lang="de-CH" dirty="0"/>
              <a:t> </a:t>
            </a:r>
            <a:r>
              <a:rPr lang="de-CH" dirty="0" err="1"/>
              <a:t>nulputpat</a:t>
            </a:r>
            <a:r>
              <a:rPr lang="de-CH" dirty="0"/>
              <a:t> </a:t>
            </a:r>
            <a:r>
              <a:rPr lang="de-CH" dirty="0" err="1"/>
              <a:t>lum</a:t>
            </a:r>
            <a:r>
              <a:rPr lang="de-CH" dirty="0"/>
              <a:t> </a:t>
            </a:r>
            <a:r>
              <a:rPr lang="de-CH" dirty="0" err="1"/>
              <a:t>dolobore</a:t>
            </a:r>
            <a:r>
              <a:rPr lang="de-CH" dirty="0"/>
              <a:t> </a:t>
            </a:r>
            <a:r>
              <a:rPr lang="de-CH" dirty="0" err="1"/>
              <a:t>diodolorem</a:t>
            </a:r>
            <a:r>
              <a:rPr lang="de-CH" dirty="0"/>
              <a:t> </a:t>
            </a:r>
            <a:r>
              <a:rPr lang="de-CH" dirty="0" err="1"/>
              <a:t>nullam</a:t>
            </a:r>
            <a:r>
              <a:rPr lang="de-CH" dirty="0"/>
              <a:t>, </a:t>
            </a:r>
            <a:r>
              <a:rPr lang="de-CH" dirty="0" err="1"/>
              <a:t>susting</a:t>
            </a:r>
            <a:r>
              <a:rPr lang="de-CH" dirty="0"/>
              <a:t> </a:t>
            </a:r>
            <a:r>
              <a:rPr lang="de-CH" dirty="0" err="1"/>
              <a:t>eumsan</a:t>
            </a:r>
            <a:r>
              <a:rPr lang="de-CH" dirty="0"/>
              <a:t> </a:t>
            </a:r>
            <a:r>
              <a:rPr lang="de-CH" dirty="0" err="1"/>
              <a:t>veliquismod</a:t>
            </a:r>
            <a:r>
              <a:rPr lang="de-CH" dirty="0"/>
              <a:t> </a:t>
            </a:r>
            <a:r>
              <a:rPr lang="de-CH" dirty="0" err="1"/>
              <a:t>mincin</a:t>
            </a:r>
            <a:r>
              <a:rPr lang="de-CH" dirty="0"/>
              <a:t> </a:t>
            </a:r>
            <a:r>
              <a:rPr lang="de-CH" dirty="0" err="1"/>
              <a:t>ulluptat</a:t>
            </a:r>
            <a:r>
              <a:rPr lang="de-CH" dirty="0"/>
              <a:t>. </a:t>
            </a:r>
            <a:r>
              <a:rPr lang="de-CH" dirty="0" err="1"/>
              <a:t>Nulla</a:t>
            </a:r>
            <a:r>
              <a:rPr lang="de-CH" dirty="0"/>
              <a:t> </a:t>
            </a:r>
            <a:r>
              <a:rPr lang="de-CH" dirty="0" err="1"/>
              <a:t>commy</a:t>
            </a:r>
            <a:r>
              <a:rPr lang="de-CH" dirty="0"/>
              <a:t> </a:t>
            </a:r>
            <a:r>
              <a:rPr lang="de-CH" dirty="0" err="1"/>
              <a:t>niam</a:t>
            </a:r>
            <a:r>
              <a:rPr lang="de-CH" dirty="0"/>
              <a:t>, </a:t>
            </a:r>
            <a:r>
              <a:rPr lang="de-CH" dirty="0" err="1"/>
              <a:t>quismodit</a:t>
            </a:r>
            <a:r>
              <a:rPr lang="de-CH" dirty="0"/>
              <a:t> </a:t>
            </a:r>
            <a:r>
              <a:rPr lang="de-CH" dirty="0" err="1"/>
              <a:t>irilit</a:t>
            </a:r>
            <a:r>
              <a:rPr lang="de-CH" dirty="0"/>
              <a:t> </a:t>
            </a:r>
            <a:r>
              <a:rPr lang="de-CH" dirty="0" err="1"/>
              <a:t>incinim</a:t>
            </a:r>
            <a:r>
              <a:rPr lang="de-CH" dirty="0"/>
              <a:t> </a:t>
            </a:r>
            <a:r>
              <a:rPr lang="de-CH" dirty="0" err="1"/>
              <a:t>velisi</a:t>
            </a:r>
            <a:r>
              <a:rPr lang="de-CH" dirty="0"/>
              <a:t> </a:t>
            </a:r>
            <a:r>
              <a:rPr lang="de-CH" dirty="0" err="1"/>
              <a:t>exero</a:t>
            </a:r>
            <a:r>
              <a:rPr lang="de-CH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81801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79830" y="1394459"/>
            <a:ext cx="7527926" cy="2484121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714375" indent="-257175">
              <a:buClrTx/>
              <a:buFont typeface="Symbol" panose="05050102010706020507" pitchFamily="18" charset="2"/>
              <a:buChar char="-"/>
              <a:defRPr sz="1600" baseline="0">
                <a:solidFill>
                  <a:schemeClr val="tx1"/>
                </a:solidFill>
              </a:defRPr>
            </a:lvl2pPr>
            <a:lvl3pPr>
              <a:buClrTx/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de-CH" dirty="0"/>
              <a:t>Grundschrift mit Aufzählung, Arial normal, 16 Punkt</a:t>
            </a:r>
          </a:p>
          <a:p>
            <a:pPr lvl="1"/>
            <a:r>
              <a:rPr lang="de-CH" dirty="0"/>
              <a:t>Ebene zwei, 16 Punkt</a:t>
            </a:r>
          </a:p>
          <a:p>
            <a:pPr lvl="2"/>
            <a:endParaRPr lang="de-CH" dirty="0"/>
          </a:p>
        </p:txBody>
      </p:sp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186180" y="18571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de-DE" dirty="0"/>
              <a:t>Titel, Arial, normal, 32 Punkt</a:t>
            </a:r>
          </a:p>
        </p:txBody>
      </p:sp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5" y="4106635"/>
            <a:ext cx="9028091" cy="101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33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35" userDrawn="1">
          <p15:clr>
            <a:srgbClr val="FBAE40"/>
          </p15:clr>
        </p15:guide>
        <p15:guide id="2" pos="81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186180" y="18571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de-DE" dirty="0"/>
              <a:t>Titel, Arial, normal, 32 Punkt</a:t>
            </a:r>
          </a:p>
        </p:txBody>
      </p:sp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5" y="4106635"/>
            <a:ext cx="9028091" cy="101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12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35">
          <p15:clr>
            <a:srgbClr val="FBAE40"/>
          </p15:clr>
        </p15:guide>
        <p15:guide id="2" pos="81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186180" y="18571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de-DE" dirty="0"/>
              <a:t>Titel, Arial, normal, 32 Punkt</a:t>
            </a:r>
          </a:p>
        </p:txBody>
      </p:sp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297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35">
          <p15:clr>
            <a:srgbClr val="FBAE40"/>
          </p15:clr>
        </p15:guide>
        <p15:guide id="2" pos="8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959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35">
          <p15:clr>
            <a:srgbClr val="FBAE40"/>
          </p15:clr>
        </p15:guide>
        <p15:guide id="2" pos="81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1290227" y="3001610"/>
            <a:ext cx="2284015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 err="1">
                <a:solidFill>
                  <a:srgbClr val="000000"/>
                </a:solidFill>
                <a:latin typeface="Arial" charset="0"/>
              </a:rPr>
              <a:t>MeteoSvizzera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Via ai Monti 146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CH-6605 Locarno-Monti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T +41 58 460 92 22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www.meteosvizzera.ch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4014378" y="3001610"/>
            <a:ext cx="2005422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 err="1">
                <a:solidFill>
                  <a:srgbClr val="000000"/>
                </a:solidFill>
                <a:latin typeface="Arial" charset="0"/>
              </a:rPr>
              <a:t>MétéoSuisse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7bis, </a:t>
            </a: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av</a:t>
            </a:r>
            <a:r>
              <a:rPr lang="de-DE" sz="1400" dirty="0">
                <a:solidFill>
                  <a:srgbClr val="000000"/>
                </a:solidFill>
                <a:latin typeface="Arial" charset="0"/>
              </a:rPr>
              <a:t>. de la </a:t>
            </a: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Paix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Arial" charset="0"/>
              </a:rPr>
              <a:t>CH-1211 Genève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Arial" charset="0"/>
              </a:rPr>
              <a:t>T +41 58 460 98 88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 err="1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6484528" y="3001610"/>
            <a:ext cx="210293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 err="1">
                <a:solidFill>
                  <a:srgbClr val="000000"/>
                </a:solidFill>
                <a:latin typeface="Arial" charset="0"/>
              </a:rPr>
              <a:t>MétéoSuisse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Chemin</a:t>
            </a:r>
            <a:r>
              <a:rPr lang="de-DE" sz="1400" dirty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l‘Aérologie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CH-1530 Payerne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T +41 58 460 94 44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1277766" y="1217260"/>
            <a:ext cx="344129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 err="1">
                <a:solidFill>
                  <a:srgbClr val="000000"/>
                </a:solidFill>
                <a:latin typeface="Arial" charset="0"/>
              </a:rPr>
              <a:t>MeteoSchweiz</a:t>
            </a:r>
            <a:r>
              <a:rPr lang="de-DE" sz="1600" b="1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000000"/>
                </a:solidFill>
                <a:latin typeface="Arial" charset="0"/>
              </a:rPr>
              <a:t>Operation Center 1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000000"/>
                </a:solidFill>
                <a:latin typeface="Arial" charset="0"/>
              </a:rPr>
              <a:t>CH-8058 Zürich-Flughafen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000000"/>
                </a:solidFill>
                <a:latin typeface="Arial" charset="0"/>
              </a:rPr>
              <a:t>T +41 58 460 91 11 www.meteoschweiz.ch</a:t>
            </a:r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911188" y="362579"/>
            <a:ext cx="2011958" cy="523875"/>
            <a:chOff x="911188" y="362579"/>
            <a:chExt cx="2011958" cy="523875"/>
          </a:xfrm>
        </p:grpSpPr>
        <p:pic>
          <p:nvPicPr>
            <p:cNvPr id="17" name="Picture 37" descr="Logo_CMYK_pos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071" y="378454"/>
              <a:ext cx="1997075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4" descr="Wappe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18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5" y="4106635"/>
            <a:ext cx="9028091" cy="101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05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90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ody">
  <p:cSld name="5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1179831" y="1394460"/>
            <a:ext cx="7527926" cy="248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marR="0" lvl="0" indent="-3301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301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301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61941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C0C0C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61941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61941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61941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61941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61941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DDDDDD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1186180" y="185711"/>
            <a:ext cx="7516008" cy="70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4" name="Google Shape;24;p3" descr="Wappe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6833" y="374458"/>
            <a:ext cx="2921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57" y="4098934"/>
            <a:ext cx="9072000" cy="1022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394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35">
          <p15:clr>
            <a:srgbClr val="FBAE40"/>
          </p15:clr>
        </p15:guide>
        <p15:guide id="2" pos="8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48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  <p:sp>
        <p:nvSpPr>
          <p:cNvPr id="25" name="Rechteck 24"/>
          <p:cNvSpPr/>
          <p:nvPr userDrawn="1"/>
        </p:nvSpPr>
        <p:spPr>
          <a:xfrm>
            <a:off x="7659141" y="4650565"/>
            <a:ext cx="10750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EE35605-8AB3-442C-A293-9F31FDF185BC}" type="slidenum">
              <a:rPr lang="de-CH" sz="900" smtClean="0">
                <a:solidFill>
                  <a:prstClr val="black"/>
                </a:solidFill>
                <a:latin typeface="Roboto Light"/>
                <a:cs typeface="Roboto Light"/>
              </a:rPr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sz="900"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65115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34" r:id="rId2"/>
    <p:sldLayoutId id="2147483722" r:id="rId3"/>
    <p:sldLayoutId id="2147483729" r:id="rId4"/>
    <p:sldLayoutId id="2147483731" r:id="rId5"/>
    <p:sldLayoutId id="2147483732" r:id="rId6"/>
    <p:sldLayoutId id="2147483733" r:id="rId7"/>
    <p:sldLayoutId id="2147483730" r:id="rId8"/>
    <p:sldLayoutId id="2147483735" r:id="rId9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75/1520-0434(1990)005%3C0570:TCSIAA%3E2.0.CO;2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75/1520-0434(1990)005%3C0570:TCSIAA%3E2.0.CO;2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Cloud and Precipitation Verification of ICON-CH Models</a:t>
            </a:r>
            <a:endParaRPr lang="de-CH" sz="4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WG5 Meeting, COSMO GM 2024</a:t>
            </a:r>
          </a:p>
        </p:txBody>
      </p:sp>
    </p:spTree>
    <p:extLst>
      <p:ext uri="{BB962C8B-B14F-4D97-AF65-F5344CB8AC3E}">
        <p14:creationId xmlns:p14="http://schemas.microsoft.com/office/powerpoint/2010/main" val="2257206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D4F1583-F1ED-43EE-8F71-D2F3272A9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ICON-CH1-Ctrl, Threshold 6 ½ Okta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27790AC-1617-4C95-9FBB-0A93804FFD6F}"/>
              </a:ext>
            </a:extLst>
          </p:cNvPr>
          <p:cNvSpPr txBox="1"/>
          <p:nvPr/>
        </p:nvSpPr>
        <p:spPr>
          <a:xfrm>
            <a:off x="1212405" y="822487"/>
            <a:ext cx="55722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Averaging area with radius 1 to 32 grid points</a:t>
            </a:r>
            <a:endParaRPr lang="de-CH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8D7C961-F815-4504-AE9C-A21FF0124B32}"/>
              </a:ext>
            </a:extLst>
          </p:cNvPr>
          <p:cNvSpPr txBox="1"/>
          <p:nvPr/>
        </p:nvSpPr>
        <p:spPr>
          <a:xfrm>
            <a:off x="6519443" y="4637881"/>
            <a:ext cx="196447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Pirmin.Kaufmann@MeteoSwiss.ch</a:t>
            </a:r>
            <a:endParaRPr lang="de-CH" sz="9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4E0632E-97B1-4491-BC9B-725478886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981" y="1347155"/>
            <a:ext cx="2748571" cy="306285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D48FDB0-F4F7-456A-9DAC-208782FB0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389" y="1347155"/>
            <a:ext cx="2748571" cy="3057143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97D1595B-9AC2-41F6-9F5A-5802020EA185}"/>
              </a:ext>
            </a:extLst>
          </p:cNvPr>
          <p:cNvSpPr/>
          <p:nvPr/>
        </p:nvSpPr>
        <p:spPr bwMode="auto">
          <a:xfrm>
            <a:off x="3440475" y="4038835"/>
            <a:ext cx="180000" cy="17859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D4B8164-7C3F-4EA0-9498-E67125676508}"/>
              </a:ext>
            </a:extLst>
          </p:cNvPr>
          <p:cNvSpPr/>
          <p:nvPr/>
        </p:nvSpPr>
        <p:spPr bwMode="auto">
          <a:xfrm>
            <a:off x="1985532" y="4038835"/>
            <a:ext cx="180000" cy="178594"/>
          </a:xfrm>
          <a:prstGeom prst="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0F244BF-B083-4B8E-B6B5-3DC891200C8A}"/>
              </a:ext>
            </a:extLst>
          </p:cNvPr>
          <p:cNvSpPr/>
          <p:nvPr/>
        </p:nvSpPr>
        <p:spPr bwMode="auto">
          <a:xfrm>
            <a:off x="7414781" y="4038835"/>
            <a:ext cx="180000" cy="17859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14DC959-A7F5-45EE-BA75-B7B18BE6D624}"/>
              </a:ext>
            </a:extLst>
          </p:cNvPr>
          <p:cNvSpPr/>
          <p:nvPr/>
        </p:nvSpPr>
        <p:spPr bwMode="auto">
          <a:xfrm>
            <a:off x="5959838" y="4038835"/>
            <a:ext cx="180000" cy="178594"/>
          </a:xfrm>
          <a:prstGeom prst="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828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D4F1583-F1ED-43EE-8F71-D2F3272A9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ICON-CH2-Ctrl, Threshold 6 ½ Okta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27790AC-1617-4C95-9FBB-0A93804FFD6F}"/>
              </a:ext>
            </a:extLst>
          </p:cNvPr>
          <p:cNvSpPr txBox="1"/>
          <p:nvPr/>
        </p:nvSpPr>
        <p:spPr>
          <a:xfrm>
            <a:off x="1212405" y="822487"/>
            <a:ext cx="55722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Averaging area with radius 1 to 16 grid points</a:t>
            </a:r>
            <a:endParaRPr lang="de-CH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8D7C961-F815-4504-AE9C-A21FF0124B32}"/>
              </a:ext>
            </a:extLst>
          </p:cNvPr>
          <p:cNvSpPr txBox="1"/>
          <p:nvPr/>
        </p:nvSpPr>
        <p:spPr>
          <a:xfrm>
            <a:off x="6519443" y="4637881"/>
            <a:ext cx="196447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Pirmin.Kaufmann@MeteoSwiss.ch</a:t>
            </a:r>
            <a:endParaRPr lang="de-CH" sz="9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56BAE24-FF9F-4899-A13E-E737277CC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743" y="1483662"/>
            <a:ext cx="2748571" cy="312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81150D5-1176-402E-8BB0-C0DBE6BE5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414" y="1483662"/>
            <a:ext cx="2748571" cy="31200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B3D72172-91E4-4234-972B-69DFBA43E706}"/>
              </a:ext>
            </a:extLst>
          </p:cNvPr>
          <p:cNvSpPr/>
          <p:nvPr/>
        </p:nvSpPr>
        <p:spPr bwMode="auto">
          <a:xfrm>
            <a:off x="7462838" y="4241007"/>
            <a:ext cx="180000" cy="17859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86456F5-100C-4ABB-BEF8-2CEDA7635138}"/>
              </a:ext>
            </a:extLst>
          </p:cNvPr>
          <p:cNvSpPr/>
          <p:nvPr/>
        </p:nvSpPr>
        <p:spPr bwMode="auto">
          <a:xfrm>
            <a:off x="6057901" y="4241007"/>
            <a:ext cx="180000" cy="178594"/>
          </a:xfrm>
          <a:prstGeom prst="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6761B8F-A0D8-4A5C-B631-0DB7725EE31B}"/>
              </a:ext>
            </a:extLst>
          </p:cNvPr>
          <p:cNvSpPr/>
          <p:nvPr/>
        </p:nvSpPr>
        <p:spPr bwMode="auto">
          <a:xfrm>
            <a:off x="3561919" y="4231716"/>
            <a:ext cx="180000" cy="17859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46DF8080-1577-49C5-8433-960AB1084906}"/>
              </a:ext>
            </a:extLst>
          </p:cNvPr>
          <p:cNvSpPr/>
          <p:nvPr/>
        </p:nvSpPr>
        <p:spPr bwMode="auto">
          <a:xfrm>
            <a:off x="2156982" y="4231716"/>
            <a:ext cx="180000" cy="178594"/>
          </a:xfrm>
          <a:prstGeom prst="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721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9D1F0D8-536C-4C93-9CBE-1E720E2FF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 for Threshold 6 ½ Okta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F063F4-2BEF-4384-B978-3FD30A3AF71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79513" y="1012371"/>
            <a:ext cx="7964487" cy="3373775"/>
          </a:xfrm>
          <a:prstGeom prst="rect">
            <a:avLst/>
          </a:prstGeom>
        </p:spPr>
        <p:txBody>
          <a:bodyPr/>
          <a:lstStyle/>
          <a:p>
            <a:r>
              <a:rPr lang="en-US" sz="1600" kern="0" dirty="0"/>
              <a:t>General underestimation of frequency of event </a:t>
            </a:r>
          </a:p>
          <a:p>
            <a:r>
              <a:rPr lang="en-US" sz="1600" kern="0" dirty="0"/>
              <a:t>THS depends on base frequency (</a:t>
            </a:r>
            <a:r>
              <a:rPr lang="en-US" sz="1600" kern="0" dirty="0">
                <a:hlinkClick r:id="rId2"/>
              </a:rPr>
              <a:t>Schaefer 1990</a:t>
            </a:r>
            <a:r>
              <a:rPr lang="en-US" sz="1600" kern="0" dirty="0"/>
              <a:t>)</a:t>
            </a:r>
          </a:p>
          <a:p>
            <a:pPr lvl="1"/>
            <a:r>
              <a:rPr lang="en-US" sz="1600" kern="0" dirty="0"/>
              <a:t>Winter has highest base frequency of </a:t>
            </a:r>
            <a:r>
              <a:rPr lang="en-US" sz="1600" dirty="0"/>
              <a:t>all seasons. </a:t>
            </a:r>
            <a:r>
              <a:rPr lang="en-US" sz="1600" i="1" kern="0" dirty="0"/>
              <a:t>Smaller</a:t>
            </a:r>
            <a:r>
              <a:rPr lang="en-US" sz="1600" kern="0" dirty="0"/>
              <a:t> averaging area </a:t>
            </a:r>
            <a:r>
              <a:rPr lang="en-US" sz="1600" kern="0" dirty="0">
                <a:sym typeface="Wingdings" panose="05000000000000000000" pitchFamily="2" charset="2"/>
              </a:rPr>
              <a:t> higher frequencies of events  higher THS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Spring, Summer, Autumn: THS is independent of averaging area</a:t>
            </a:r>
            <a:endParaRPr lang="en-US" sz="1600" kern="0" dirty="0">
              <a:sym typeface="Wingdings" panose="05000000000000000000" pitchFamily="2" charset="2"/>
            </a:endParaRPr>
          </a:p>
          <a:p>
            <a:r>
              <a:rPr lang="en-US" sz="1600" kern="0" dirty="0">
                <a:sym typeface="Wingdings" panose="05000000000000000000" pitchFamily="2" charset="2"/>
              </a:rPr>
              <a:t>ETS </a:t>
            </a:r>
            <a:r>
              <a:rPr lang="en-US" sz="1600" dirty="0">
                <a:sym typeface="Wingdings" panose="05000000000000000000" pitchFamily="2" charset="2"/>
              </a:rPr>
              <a:t>compensates </a:t>
            </a:r>
            <a:r>
              <a:rPr lang="en-US" sz="1600" kern="0" dirty="0"/>
              <a:t>frequency</a:t>
            </a:r>
            <a:r>
              <a:rPr lang="en-US" sz="1600" dirty="0">
                <a:sym typeface="Wingdings" panose="05000000000000000000" pitchFamily="2" charset="2"/>
              </a:rPr>
              <a:t> effect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Winter: independent of averaging area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Spring, Summer, Autumn: larger averaging areas have better ETS despite a larger underestimation of the frequency of occurrence  contradiction to frequency bias (does the ETS </a:t>
            </a:r>
            <a:r>
              <a:rPr lang="en-US" sz="1600" i="1" dirty="0">
                <a:sym typeface="Wingdings" panose="05000000000000000000" pitchFamily="2" charset="2"/>
              </a:rPr>
              <a:t>over</a:t>
            </a:r>
            <a:r>
              <a:rPr lang="en-US" sz="1600" dirty="0">
                <a:sym typeface="Wingdings" panose="05000000000000000000" pitchFamily="2" charset="2"/>
              </a:rPr>
              <a:t>compensate the frequency effect? Maybe because sample frequency instead of climatology is used in our ETS?)</a:t>
            </a:r>
          </a:p>
          <a:p>
            <a:r>
              <a:rPr lang="en-US" sz="1600" dirty="0">
                <a:sym typeface="Wingdings" panose="05000000000000000000" pitchFamily="2" charset="2"/>
              </a:rPr>
              <a:t>In winter similar as for 2 ½ okta threshold, but in spring, summer, and autumn opposite behavior  optimal radius depends on season</a:t>
            </a:r>
          </a:p>
          <a:p>
            <a:pPr marL="0" indent="0">
              <a:buNone/>
            </a:pPr>
            <a:endParaRPr lang="en-US" sz="1600" kern="0" dirty="0">
              <a:sym typeface="Wingdings" panose="05000000000000000000" pitchFamily="2" charset="2"/>
            </a:endParaRPr>
          </a:p>
          <a:p>
            <a:endParaRPr lang="en-US" sz="1600" kern="0" dirty="0"/>
          </a:p>
          <a:p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973409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9D1F0D8-536C-4C93-9CBE-1E720E2FF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Conclusions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F063F4-2BEF-4384-B978-3FD30A3AF71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79513" y="1012371"/>
            <a:ext cx="7964487" cy="337377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ym typeface="Wingdings" panose="05000000000000000000" pitchFamily="2" charset="2"/>
              </a:rPr>
              <a:t>Smaller averaging radius</a:t>
            </a:r>
          </a:p>
          <a:p>
            <a:r>
              <a:rPr lang="en-US" sz="1600" dirty="0">
                <a:sym typeface="Wingdings" panose="05000000000000000000" pitchFamily="2" charset="2"/>
              </a:rPr>
              <a:t>improves ETS for 2 ½ okta and THS for 6 ½ okta</a:t>
            </a:r>
          </a:p>
          <a:p>
            <a:r>
              <a:rPr lang="en-US" sz="1600" dirty="0">
                <a:sym typeface="Wingdings" panose="05000000000000000000" pitchFamily="2" charset="2"/>
              </a:rPr>
              <a:t>reduces THS for 2 ½ okta and ETS for 6 ½ okta</a:t>
            </a:r>
          </a:p>
          <a:p>
            <a:r>
              <a:rPr lang="en-US" sz="1600" dirty="0">
                <a:sym typeface="Wingdings" panose="05000000000000000000" pitchFamily="2" charset="2"/>
              </a:rPr>
              <a:t>improves frequency bias for both thresholds (less underestimation)</a:t>
            </a:r>
          </a:p>
          <a:p>
            <a:r>
              <a:rPr lang="en-US" sz="1600" dirty="0">
                <a:sym typeface="Wingdings" panose="05000000000000000000" pitchFamily="2" charset="2"/>
              </a:rPr>
              <a:t>better corresponds to what instruments see in automated measurements</a:t>
            </a:r>
          </a:p>
          <a:p>
            <a:endParaRPr lang="en-US" sz="1600" dirty="0">
              <a:sym typeface="Wingdings" panose="05000000000000000000" pitchFamily="2" charset="2"/>
            </a:endParaRPr>
          </a:p>
          <a:p>
            <a:pPr marL="268288" indent="-268288">
              <a:buNone/>
            </a:pPr>
            <a:r>
              <a:rPr lang="en-US" sz="1600" dirty="0">
                <a:sym typeface="Wingdings" panose="05000000000000000000" pitchFamily="2" charset="2"/>
              </a:rPr>
              <a:t> For verification with cloud cover measured by instruments, use smaller averaging radius (~4 km) for the </a:t>
            </a:r>
            <a:r>
              <a:rPr lang="en-US" sz="1600">
                <a:sym typeface="Wingdings" panose="05000000000000000000" pitchFamily="2" charset="2"/>
              </a:rPr>
              <a:t>model data than </a:t>
            </a:r>
            <a:r>
              <a:rPr lang="en-US" sz="1600" dirty="0">
                <a:sym typeface="Wingdings" panose="05000000000000000000" pitchFamily="2" charset="2"/>
              </a:rPr>
              <a:t>for verification with eye observations </a:t>
            </a:r>
            <a:r>
              <a:rPr lang="en-US" sz="1600">
                <a:sym typeface="Wingdings" panose="05000000000000000000" pitchFamily="2" charset="2"/>
              </a:rPr>
              <a:t>(~30 km</a:t>
            </a:r>
            <a:r>
              <a:rPr lang="en-US" sz="1600" dirty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en-US" sz="1600" kern="0" dirty="0">
              <a:sym typeface="Wingdings" panose="05000000000000000000" pitchFamily="2" charset="2"/>
            </a:endParaRPr>
          </a:p>
          <a:p>
            <a:endParaRPr lang="en-US" sz="1600" kern="0" dirty="0"/>
          </a:p>
          <a:p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525585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F304A96-D414-452C-BC6E-F69F65F03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Precipitation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13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C888FBA-B538-4C47-8D80-95B88CDCC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6" y="2655778"/>
            <a:ext cx="3198204" cy="216680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82C8849-C81B-4612-9333-77DA28DF9F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880" y="1588"/>
            <a:ext cx="5777120" cy="51435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AE333A4-20FD-42AD-B71F-6ED83EC9B905}"/>
              </a:ext>
            </a:extLst>
          </p:cNvPr>
          <p:cNvSpPr txBox="1"/>
          <p:nvPr/>
        </p:nvSpPr>
        <p:spPr>
          <a:xfrm>
            <a:off x="4101738" y="2240280"/>
            <a:ext cx="120257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COSMO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773A456-BEF8-4E16-88F2-1E6CF11FCE9C}"/>
              </a:ext>
            </a:extLst>
          </p:cNvPr>
          <p:cNvSpPr txBox="1"/>
          <p:nvPr/>
        </p:nvSpPr>
        <p:spPr>
          <a:xfrm>
            <a:off x="7373984" y="2240280"/>
            <a:ext cx="8579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ICON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20BEAED-0441-4DD6-BACA-AB06B2FD37D8}"/>
              </a:ext>
            </a:extLst>
          </p:cNvPr>
          <p:cNvSpPr txBox="1"/>
          <p:nvPr/>
        </p:nvSpPr>
        <p:spPr>
          <a:xfrm>
            <a:off x="250362" y="777024"/>
            <a:ext cx="29326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ICON exaggerates precipitation peaks more than COSMO</a:t>
            </a:r>
            <a:endParaRPr lang="de-CH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D1F87D3-E24F-4F3B-B610-8ACACD6AA72F}"/>
              </a:ext>
            </a:extLst>
          </p:cNvPr>
          <p:cNvSpPr txBox="1"/>
          <p:nvPr/>
        </p:nvSpPr>
        <p:spPr>
          <a:xfrm>
            <a:off x="1151829" y="4768082"/>
            <a:ext cx="2094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Note</a:t>
            </a:r>
            <a:r>
              <a:rPr lang="en-US" sz="1200"/>
              <a:t>: different color scale ↑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71CBFF-D6ED-4BC4-836D-BF4FCFF51E69}"/>
              </a:ext>
            </a:extLst>
          </p:cNvPr>
          <p:cNvSpPr txBox="1"/>
          <p:nvPr/>
        </p:nvSpPr>
        <p:spPr>
          <a:xfrm>
            <a:off x="313509" y="2286446"/>
            <a:ext cx="20136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Radar+Gauges</a:t>
            </a:r>
          </a:p>
        </p:txBody>
      </p:sp>
    </p:spTree>
    <p:extLst>
      <p:ext uri="{BB962C8B-B14F-4D97-AF65-F5344CB8AC3E}">
        <p14:creationId xmlns:p14="http://schemas.microsoft.com/office/powerpoint/2010/main" val="296950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BB5AA4-B4F2-4BCF-9A09-D45BA1380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2023 – 2024 (1 y) Spread </a:t>
            </a:r>
            <a:r>
              <a:rPr lang="de-CH" dirty="0" err="1"/>
              <a:t>vs</a:t>
            </a:r>
            <a:r>
              <a:rPr lang="de-CH" dirty="0"/>
              <a:t> Std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27824C2-B405-49FC-9975-109ED42DA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068" y="1058515"/>
            <a:ext cx="3009524" cy="322403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D3D0068-CF0E-4FDE-AA0D-19FB1C9D8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544" y="1377746"/>
            <a:ext cx="3180952" cy="284761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6E51F7E-80E0-4FF4-B0A7-69EE04F06315}"/>
              </a:ext>
            </a:extLst>
          </p:cNvPr>
          <p:cNvSpPr txBox="1"/>
          <p:nvPr/>
        </p:nvSpPr>
        <p:spPr>
          <a:xfrm>
            <a:off x="1295400" y="772006"/>
            <a:ext cx="167205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sz="1200" dirty="0">
                <a:solidFill>
                  <a:srgbClr val="FF0000"/>
                </a:solidFill>
              </a:rPr>
              <a:t>∆─∆	STDE</a:t>
            </a:r>
          </a:p>
          <a:p>
            <a:pPr>
              <a:tabLst>
                <a:tab pos="361950" algn="l"/>
              </a:tabLst>
            </a:pPr>
            <a:r>
              <a:rPr lang="en-US" sz="1200" dirty="0">
                <a:solidFill>
                  <a:srgbClr val="FF0000"/>
                </a:solidFill>
              </a:rPr>
              <a:t>◊─◊	Spread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37358F1-8974-4A92-B02B-EC579FF3074A}"/>
              </a:ext>
            </a:extLst>
          </p:cNvPr>
          <p:cNvSpPr txBox="1"/>
          <p:nvPr/>
        </p:nvSpPr>
        <p:spPr>
          <a:xfrm>
            <a:off x="4954133" y="3204638"/>
            <a:ext cx="21130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ICON-CH2-EPS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255765F-F1A4-44C2-8993-176A5B81803F}"/>
              </a:ext>
            </a:extLst>
          </p:cNvPr>
          <p:cNvSpPr txBox="1"/>
          <p:nvPr/>
        </p:nvSpPr>
        <p:spPr>
          <a:xfrm>
            <a:off x="1739474" y="3192290"/>
            <a:ext cx="162095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COSMO-2E</a:t>
            </a: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19FEFBF-3F5A-4CE8-9774-D3EFEE597A60}"/>
              </a:ext>
            </a:extLst>
          </p:cNvPr>
          <p:cNvCxnSpPr/>
          <p:nvPr/>
        </p:nvCxnSpPr>
        <p:spPr bwMode="auto">
          <a:xfrm>
            <a:off x="1568408" y="1551261"/>
            <a:ext cx="27365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9322938D-F033-4424-BCD9-EC75ECD56A76}"/>
              </a:ext>
            </a:extLst>
          </p:cNvPr>
          <p:cNvSpPr txBox="1"/>
          <p:nvPr/>
        </p:nvSpPr>
        <p:spPr>
          <a:xfrm>
            <a:off x="6519443" y="4637881"/>
            <a:ext cx="196447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Pirmin.Kaufmann@MeteoSwiss.ch</a:t>
            </a:r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985037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8E010B-72CB-4A46-B3F7-4B536C6A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diagram – Leadtime 1 h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6E0673-C136-4F42-AA3F-EE827F1EE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184" y="723075"/>
            <a:ext cx="3430127" cy="38541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477280-21C6-4864-BF0D-55A6CF924D14}"/>
              </a:ext>
            </a:extLst>
          </p:cNvPr>
          <p:cNvSpPr txBox="1"/>
          <p:nvPr/>
        </p:nvSpPr>
        <p:spPr>
          <a:xfrm>
            <a:off x="973387" y="951740"/>
            <a:ext cx="3642920" cy="324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 dirty="0"/>
              <a:t>MAM 2024 spatial verification</a:t>
            </a:r>
            <a:br>
              <a:rPr lang="en-US" sz="1575" dirty="0"/>
            </a:br>
            <a:endParaRPr lang="en-US" sz="1575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75" dirty="0"/>
              <a:t>ICON-CH1-EPS better Threat-Score than COSMO-1E for all thresholds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75" dirty="0"/>
              <a:t>Frequency bias strongly depends on threshold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75" dirty="0"/>
              <a:t>ICON-CH1-EPS vs COSMO-1E: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1575" dirty="0"/>
              <a:t>Improvement in frequency bias for low thresholds (0.5, 1 mm/h)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1575" dirty="0"/>
              <a:t>Larger frequency bias (factor 2-3) for higher thresholds (5, 10 mm/h)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7762F96-E6E6-467B-98CC-0BB05A22CEC2}"/>
              </a:ext>
            </a:extLst>
          </p:cNvPr>
          <p:cNvSpPr txBox="1"/>
          <p:nvPr/>
        </p:nvSpPr>
        <p:spPr>
          <a:xfrm>
            <a:off x="6400800" y="4637881"/>
            <a:ext cx="197351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Bas.Crezee@MeteoSwiss.ch</a:t>
            </a:r>
            <a:endParaRPr lang="de-CH" sz="900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CBE620FF-9BA8-4C37-B7AC-9CA415DFF28B}"/>
              </a:ext>
            </a:extLst>
          </p:cNvPr>
          <p:cNvCxnSpPr/>
          <p:nvPr/>
        </p:nvCxnSpPr>
        <p:spPr bwMode="auto">
          <a:xfrm flipV="1">
            <a:off x="5450681" y="1300163"/>
            <a:ext cx="2828925" cy="28432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51729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F988D3-8F67-40B9-A6A9-D02FAFB5D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diagram – Leadtime 24 h </a:t>
            </a:r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78BF4D-66B0-4031-9C29-75F03E9F1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188" y="799877"/>
            <a:ext cx="3346418" cy="3743767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0B8B5F1F-39A2-4B27-8544-B45CD832DE63}"/>
              </a:ext>
            </a:extLst>
          </p:cNvPr>
          <p:cNvSpPr txBox="1"/>
          <p:nvPr/>
        </p:nvSpPr>
        <p:spPr>
          <a:xfrm>
            <a:off x="657082" y="1040171"/>
            <a:ext cx="3642920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 dirty="0"/>
              <a:t>MAM 2024 spatial verification</a:t>
            </a:r>
            <a:br>
              <a:rPr lang="en-US" sz="1575" dirty="0"/>
            </a:br>
            <a:endParaRPr lang="en-US" sz="1575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75" dirty="0"/>
              <a:t>ICON-CH1-EPS better Threat Score than COSMO-1E for all thresholds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75" dirty="0"/>
              <a:t>Frequency overestimated for all thresholds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75" dirty="0"/>
              <a:t>ICON-CH1-EPS vs COSMO-1E :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1575" dirty="0"/>
              <a:t>Slight improvement in frequency bias for low thresholds (0.5, 1 mm/h)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1575" dirty="0"/>
              <a:t>Slightly larger bias for 5 mm/h only. 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1575" dirty="0"/>
              <a:t>Much less difference than for lead time +1 h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A3F6DF3-F4D4-4C07-94E7-92A146E2AFED}"/>
              </a:ext>
            </a:extLst>
          </p:cNvPr>
          <p:cNvSpPr txBox="1"/>
          <p:nvPr/>
        </p:nvSpPr>
        <p:spPr>
          <a:xfrm>
            <a:off x="6400800" y="4637881"/>
            <a:ext cx="197351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Bas.Crezee@MeteoSwiss.ch</a:t>
            </a:r>
            <a:endParaRPr lang="de-CH" sz="900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40A193C6-5336-4748-87C1-8B89FA585935}"/>
              </a:ext>
            </a:extLst>
          </p:cNvPr>
          <p:cNvCxnSpPr/>
          <p:nvPr/>
        </p:nvCxnSpPr>
        <p:spPr bwMode="auto">
          <a:xfrm flipV="1">
            <a:off x="5450681" y="2728913"/>
            <a:ext cx="1407319" cy="141446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87948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809270-4661-45AD-8A9C-0C2C5056E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Precipitation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3D7EBEA-0951-44AE-B663-E643E5022E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Higher precipitation peaks in ICON than in COSMO (more details and possible causes see talk of Marco Arpagaus in WG 7)</a:t>
            </a:r>
          </a:p>
          <a:p>
            <a:r>
              <a:rPr lang="en-US" dirty="0"/>
              <a:t>Spread/Skill &gt; 1 in ICON, ~1 in COSMO for lead times &gt; 1 d</a:t>
            </a:r>
          </a:p>
          <a:p>
            <a:r>
              <a:rPr lang="en-US" dirty="0"/>
              <a:t>Frequency bias only slightly stronger in ICON than in COSMO</a:t>
            </a:r>
          </a:p>
          <a:p>
            <a:r>
              <a:rPr lang="en-US" dirty="0"/>
              <a:t>Nevertheless better threat score (critical success index) for ICON, for all thresholds and lead times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483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D0E0FCE-18A7-4AE6-BCCB-421851BF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Total Cloud Cover</a:t>
            </a:r>
          </a:p>
        </p:txBody>
      </p:sp>
    </p:spTree>
    <p:extLst>
      <p:ext uri="{BB962C8B-B14F-4D97-AF65-F5344CB8AC3E}">
        <p14:creationId xmlns:p14="http://schemas.microsoft.com/office/powerpoint/2010/main" val="4115949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348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462BC02-8A7A-4926-B587-61375CBF9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Slides in reserve</a:t>
            </a:r>
          </a:p>
        </p:txBody>
      </p:sp>
    </p:spTree>
    <p:extLst>
      <p:ext uri="{BB962C8B-B14F-4D97-AF65-F5344CB8AC3E}">
        <p14:creationId xmlns:p14="http://schemas.microsoft.com/office/powerpoint/2010/main" val="2203443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B16BC2C-2420-4AB4-9E64-203C4C73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Observed and Modelled Frequency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7AD73EA-6E5A-4227-8F8C-8BCAFDF69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457" y="1535194"/>
            <a:ext cx="3200000" cy="275238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B555665-B4E3-4391-8FC2-E4B45F2D4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535194"/>
            <a:ext cx="3190476" cy="2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58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03FA95E-C931-4072-9BB9-660BEB3E5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ICON-CH1-Ctrl, Threshold 2.5 okta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ACB46EA-F72C-4E8C-B620-ABA752A2B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83"/>
          <a:stretch/>
        </p:blipFill>
        <p:spPr bwMode="auto">
          <a:xfrm>
            <a:off x="4843787" y="791123"/>
            <a:ext cx="3657607" cy="199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0944DF4-1756-42C2-8992-CEAFCB619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/>
        </p:blipFill>
        <p:spPr bwMode="auto">
          <a:xfrm>
            <a:off x="707624" y="2788798"/>
            <a:ext cx="3657607" cy="191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DFA8504-755C-430F-B85B-AB3335AB4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83"/>
          <a:stretch/>
        </p:blipFill>
        <p:spPr bwMode="auto">
          <a:xfrm>
            <a:off x="4828407" y="2788798"/>
            <a:ext cx="3657607" cy="199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02551F5-59F4-4E18-99E5-157EEC01C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5375"/>
          <a:stretch/>
        </p:blipFill>
        <p:spPr bwMode="auto">
          <a:xfrm>
            <a:off x="723004" y="790798"/>
            <a:ext cx="3657607" cy="19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B221EFA-E014-4310-8DE6-0225D48CCEA4}"/>
              </a:ext>
            </a:extLst>
          </p:cNvPr>
          <p:cNvSpPr txBox="1"/>
          <p:nvPr/>
        </p:nvSpPr>
        <p:spPr>
          <a:xfrm>
            <a:off x="6519443" y="4637881"/>
            <a:ext cx="196447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Pirmin.Kaufmann@MeteoSwiss.ch</a:t>
            </a:r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2138082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45C8281-1C57-4799-ABFD-54FC0BB31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ICON-CH1-Ctrl, Threshold 2.5 okta</a:t>
            </a: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B9932932-7892-44F8-8505-A7051CFC2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889437"/>
              </p:ext>
            </p:extLst>
          </p:nvPr>
        </p:nvGraphicFramePr>
        <p:xfrm>
          <a:off x="1186180" y="942237"/>
          <a:ext cx="7787787" cy="2100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258">
                  <a:extLst>
                    <a:ext uri="{9D8B030D-6E8A-4147-A177-3AD203B41FA5}">
                      <a16:colId xmlns:a16="http://schemas.microsoft.com/office/drawing/2014/main" val="898024983"/>
                    </a:ext>
                  </a:extLst>
                </a:gridCol>
                <a:gridCol w="3007630">
                  <a:extLst>
                    <a:ext uri="{9D8B030D-6E8A-4147-A177-3AD203B41FA5}">
                      <a16:colId xmlns:a16="http://schemas.microsoft.com/office/drawing/2014/main" val="4074201336"/>
                    </a:ext>
                  </a:extLst>
                </a:gridCol>
                <a:gridCol w="2972899">
                  <a:extLst>
                    <a:ext uri="{9D8B030D-6E8A-4147-A177-3AD203B41FA5}">
                      <a16:colId xmlns:a16="http://schemas.microsoft.com/office/drawing/2014/main" val="456063708"/>
                    </a:ext>
                  </a:extLst>
                </a:gridCol>
              </a:tblGrid>
              <a:tr h="637320">
                <a:tc>
                  <a:txBody>
                    <a:bodyPr/>
                    <a:lstStyle/>
                    <a:p>
                      <a:r>
                        <a:rPr lang="de-CH" sz="1400" dirty="0"/>
                        <a:t>Season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err="1"/>
                        <a:t>Sequence</a:t>
                      </a:r>
                      <a:r>
                        <a:rPr lang="de-CH" sz="1400" dirty="0"/>
                        <a:t> </a:t>
                      </a:r>
                      <a:r>
                        <a:rPr lang="de-CH" sz="1400" dirty="0" err="1"/>
                        <a:t>best</a:t>
                      </a:r>
                      <a:r>
                        <a:rPr lang="de-CH" sz="1400" dirty="0"/>
                        <a:t>..</a:t>
                      </a:r>
                      <a:r>
                        <a:rPr lang="de-CH" sz="1400" dirty="0" err="1"/>
                        <a:t>worst</a:t>
                      </a:r>
                      <a:r>
                        <a:rPr lang="de-CH" sz="1400" dirty="0"/>
                        <a:t> 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err="1"/>
                        <a:t>Sequence</a:t>
                      </a:r>
                      <a:r>
                        <a:rPr lang="de-CH" sz="1400" dirty="0"/>
                        <a:t> </a:t>
                      </a:r>
                      <a:r>
                        <a:rPr lang="de-CH" sz="1400" dirty="0" err="1"/>
                        <a:t>best</a:t>
                      </a:r>
                      <a:r>
                        <a:rPr lang="de-CH" sz="1400" dirty="0"/>
                        <a:t>..</a:t>
                      </a:r>
                      <a:r>
                        <a:rPr lang="de-CH" sz="1400" dirty="0" err="1"/>
                        <a:t>worst</a:t>
                      </a:r>
                      <a:r>
                        <a:rPr lang="de-CH" sz="1400" dirty="0"/>
                        <a:t> 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08197"/>
                  </a:ext>
                </a:extLst>
              </a:tr>
              <a:tr h="355661">
                <a:tc>
                  <a:txBody>
                    <a:bodyPr/>
                    <a:lstStyle/>
                    <a:p>
                      <a:r>
                        <a:rPr lang="de-CH" sz="1400" dirty="0"/>
                        <a:t>Summer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/>
                        <a:t>(20, 16,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26</a:t>
                      </a:r>
                      <a:r>
                        <a:rPr lang="de-CH" sz="1400" dirty="0"/>
                        <a:t>), 32, 8, (6,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4</a:t>
                      </a:r>
                      <a:r>
                        <a:rPr lang="de-CH" sz="1400" dirty="0"/>
                        <a:t>), 2,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/>
                        <a:t>2,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4</a:t>
                      </a:r>
                      <a:r>
                        <a:rPr lang="de-CH" sz="1400" dirty="0"/>
                        <a:t>, (6, 1), 8, 12, 16, 20,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26</a:t>
                      </a:r>
                      <a:r>
                        <a:rPr lang="de-CH" sz="1400" dirty="0"/>
                        <a:t>, 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830564"/>
                  </a:ext>
                </a:extLst>
              </a:tr>
              <a:tr h="369241">
                <a:tc>
                  <a:txBody>
                    <a:bodyPr/>
                    <a:lstStyle/>
                    <a:p>
                      <a:r>
                        <a:rPr lang="de-CH" sz="1400" dirty="0"/>
                        <a:t>Autumn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(16, 20), 12,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26</a:t>
                      </a:r>
                      <a:r>
                        <a:rPr lang="de-CH" sz="1400" dirty="0"/>
                        <a:t>, 32, 8, (6,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4</a:t>
                      </a:r>
                      <a:r>
                        <a:rPr lang="de-CH" sz="1400" dirty="0"/>
                        <a:t>), 2,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2,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4</a:t>
                      </a:r>
                      <a:r>
                        <a:rPr lang="de-CH" sz="1400" dirty="0"/>
                        <a:t>, (6, 8), (12, 1), 16, 20,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26</a:t>
                      </a:r>
                      <a:r>
                        <a:rPr lang="de-CH" sz="1400" dirty="0"/>
                        <a:t>, 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603002"/>
                  </a:ext>
                </a:extLst>
              </a:tr>
              <a:tr h="369241">
                <a:tc>
                  <a:txBody>
                    <a:bodyPr/>
                    <a:lstStyle/>
                    <a:p>
                      <a:r>
                        <a:rPr lang="de-CH" sz="1400" dirty="0"/>
                        <a:t>Winter 23/24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(12, 20, 8, 16),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26</a:t>
                      </a:r>
                      <a:r>
                        <a:rPr lang="de-CH" sz="1400" dirty="0"/>
                        <a:t>, 6,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4</a:t>
                      </a:r>
                      <a:r>
                        <a:rPr lang="de-CH" sz="1400" dirty="0"/>
                        <a:t>, 32, 2,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8, 6, (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4</a:t>
                      </a:r>
                      <a:r>
                        <a:rPr lang="de-CH" sz="1400" dirty="0"/>
                        <a:t>, 12), 2, 16, 1, 20,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26</a:t>
                      </a:r>
                      <a:r>
                        <a:rPr lang="de-CH" sz="1400" dirty="0"/>
                        <a:t>, 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722218"/>
                  </a:ext>
                </a:extLst>
              </a:tr>
              <a:tr h="369241">
                <a:tc>
                  <a:txBody>
                    <a:bodyPr/>
                    <a:lstStyle/>
                    <a:p>
                      <a:r>
                        <a:rPr lang="de-CH" sz="1400" dirty="0"/>
                        <a:t>Spring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/>
                        <a:t>20,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26</a:t>
                      </a:r>
                      <a:r>
                        <a:rPr lang="de-CH" sz="1400" dirty="0"/>
                        <a:t>, 16, (32, 12), 8, 6,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4</a:t>
                      </a:r>
                      <a:r>
                        <a:rPr lang="de-CH" sz="1400" dirty="0"/>
                        <a:t>, 2,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/>
                        <a:t>(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4</a:t>
                      </a:r>
                      <a:r>
                        <a:rPr lang="de-CH" sz="1400" dirty="0"/>
                        <a:t>, 2), 6, 8, 1, 12, 16, 20,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26</a:t>
                      </a:r>
                      <a:r>
                        <a:rPr lang="de-CH" sz="1400" dirty="0"/>
                        <a:t>, 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250329"/>
                  </a:ext>
                </a:extLst>
              </a:tr>
            </a:tbl>
          </a:graphicData>
        </a:graphic>
      </p:graphicFrame>
      <p:sp>
        <p:nvSpPr>
          <p:cNvPr id="7" name="Textplatzhalter 1">
            <a:extLst>
              <a:ext uri="{FF2B5EF4-FFF2-40B4-BE49-F238E27FC236}">
                <a16:creationId xmlns:a16="http://schemas.microsoft.com/office/drawing/2014/main" id="{A0EC7C04-98A4-4FDF-AA5E-C54F2B307374}"/>
              </a:ext>
            </a:extLst>
          </p:cNvPr>
          <p:cNvSpPr txBox="1">
            <a:spLocks/>
          </p:cNvSpPr>
          <p:nvPr/>
        </p:nvSpPr>
        <p:spPr>
          <a:xfrm>
            <a:off x="1186180" y="3428999"/>
            <a:ext cx="7527926" cy="1528791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Symbol" panose="05050102010706020507" pitchFamily="18" charset="2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kern="0" dirty="0"/>
              <a:t>Threat Score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kern="0" dirty="0">
                <a:solidFill>
                  <a:srgbClr val="00B0F0"/>
                </a:solidFill>
              </a:rPr>
              <a:t>Smaller averaging area </a:t>
            </a:r>
            <a:r>
              <a:rPr lang="en-US" kern="0" dirty="0">
                <a:sym typeface="Wingdings" panose="05000000000000000000" pitchFamily="2" charset="2"/>
              </a:rPr>
              <a:t> lower frequencies of events &gt; 2.5  lower THS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kern="0" dirty="0">
                <a:solidFill>
                  <a:srgbClr val="FF0000"/>
                </a:solidFill>
              </a:rPr>
              <a:t>Larger averaging area </a:t>
            </a:r>
            <a:r>
              <a:rPr lang="en-US" kern="0" dirty="0">
                <a:sym typeface="Wingdings" panose="05000000000000000000" pitchFamily="2" charset="2"/>
              </a:rPr>
              <a:t> higher frequencies of events &gt; 2.5  higher THS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kern="0" dirty="0">
                <a:sym typeface="Wingdings" panose="05000000000000000000" pitchFamily="2" charset="2"/>
              </a:rPr>
              <a:t>Equitable Threat Score ETS compensates this effect and is always better for smaller averaging area</a:t>
            </a:r>
            <a:endParaRPr lang="en-US" kern="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9B2C96E-8871-4822-BC91-D44C9420D46B}"/>
              </a:ext>
            </a:extLst>
          </p:cNvPr>
          <p:cNvSpPr txBox="1"/>
          <p:nvPr/>
        </p:nvSpPr>
        <p:spPr>
          <a:xfrm>
            <a:off x="6519443" y="4637881"/>
            <a:ext cx="196447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Pirmin.Kaufmann@MeteoSwiss.ch</a:t>
            </a:r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3916569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45C8281-1C57-4799-ABFD-54FC0BB31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ICON-CH1-Ctrl, Threshold 6.5 okta</a:t>
            </a: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B9932932-7892-44F8-8505-A7051CFC2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337"/>
              </p:ext>
            </p:extLst>
          </p:nvPr>
        </p:nvGraphicFramePr>
        <p:xfrm>
          <a:off x="1186180" y="948292"/>
          <a:ext cx="7787787" cy="2100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258">
                  <a:extLst>
                    <a:ext uri="{9D8B030D-6E8A-4147-A177-3AD203B41FA5}">
                      <a16:colId xmlns:a16="http://schemas.microsoft.com/office/drawing/2014/main" val="898024983"/>
                    </a:ext>
                  </a:extLst>
                </a:gridCol>
                <a:gridCol w="3007630">
                  <a:extLst>
                    <a:ext uri="{9D8B030D-6E8A-4147-A177-3AD203B41FA5}">
                      <a16:colId xmlns:a16="http://schemas.microsoft.com/office/drawing/2014/main" val="4074201336"/>
                    </a:ext>
                  </a:extLst>
                </a:gridCol>
                <a:gridCol w="2972899">
                  <a:extLst>
                    <a:ext uri="{9D8B030D-6E8A-4147-A177-3AD203B41FA5}">
                      <a16:colId xmlns:a16="http://schemas.microsoft.com/office/drawing/2014/main" val="456063708"/>
                    </a:ext>
                  </a:extLst>
                </a:gridCol>
              </a:tblGrid>
              <a:tr h="637320">
                <a:tc>
                  <a:txBody>
                    <a:bodyPr/>
                    <a:lstStyle/>
                    <a:p>
                      <a:r>
                        <a:rPr lang="de-CH" sz="1400" dirty="0"/>
                        <a:t>Season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err="1"/>
                        <a:t>Sequence</a:t>
                      </a:r>
                      <a:r>
                        <a:rPr lang="de-CH" sz="1400" dirty="0"/>
                        <a:t> </a:t>
                      </a:r>
                      <a:r>
                        <a:rPr lang="de-CH" sz="1400" dirty="0" err="1"/>
                        <a:t>best</a:t>
                      </a:r>
                      <a:r>
                        <a:rPr lang="de-CH" sz="1400" dirty="0"/>
                        <a:t>..</a:t>
                      </a:r>
                      <a:r>
                        <a:rPr lang="de-CH" sz="1400" dirty="0" err="1"/>
                        <a:t>worst</a:t>
                      </a:r>
                      <a:r>
                        <a:rPr lang="de-CH" sz="1400" dirty="0"/>
                        <a:t> 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err="1"/>
                        <a:t>Sequence</a:t>
                      </a:r>
                      <a:r>
                        <a:rPr lang="de-CH" sz="1400" dirty="0"/>
                        <a:t> </a:t>
                      </a:r>
                      <a:r>
                        <a:rPr lang="de-CH" sz="1400" dirty="0" err="1"/>
                        <a:t>best</a:t>
                      </a:r>
                      <a:r>
                        <a:rPr lang="de-CH" sz="1400" dirty="0"/>
                        <a:t>..</a:t>
                      </a:r>
                      <a:r>
                        <a:rPr lang="de-CH" sz="1400" dirty="0" err="1"/>
                        <a:t>worst</a:t>
                      </a:r>
                      <a:r>
                        <a:rPr lang="de-CH" sz="1400" dirty="0"/>
                        <a:t> 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08197"/>
                  </a:ext>
                </a:extLst>
              </a:tr>
              <a:tr h="355661">
                <a:tc>
                  <a:txBody>
                    <a:bodyPr/>
                    <a:lstStyle/>
                    <a:p>
                      <a:r>
                        <a:rPr lang="de-CH" sz="1400" dirty="0"/>
                        <a:t>Summer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/>
                        <a:t>12, (8, 6), 16,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4</a:t>
                      </a:r>
                      <a:r>
                        <a:rPr lang="de-CH" sz="1400" dirty="0"/>
                        <a:t>, 20, 2, 1,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26</a:t>
                      </a:r>
                      <a:r>
                        <a:rPr lang="de-CH" sz="1400" dirty="0"/>
                        <a:t>, 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dirty="0"/>
                        <a:t>(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26</a:t>
                      </a:r>
                      <a:r>
                        <a:rPr lang="de-CH" sz="1400" dirty="0"/>
                        <a:t>, 32), 20, 16, 12, 8, 6,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4</a:t>
                      </a:r>
                      <a:r>
                        <a:rPr lang="de-CH" sz="1400" dirty="0"/>
                        <a:t>, 2,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830564"/>
                  </a:ext>
                </a:extLst>
              </a:tr>
              <a:tr h="369241">
                <a:tc>
                  <a:txBody>
                    <a:bodyPr/>
                    <a:lstStyle/>
                    <a:p>
                      <a:r>
                        <a:rPr lang="de-CH" sz="1400" dirty="0"/>
                        <a:t>Autumn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(12, 20, 16), 8, (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26</a:t>
                      </a:r>
                      <a:r>
                        <a:rPr lang="de-CH" sz="1400" dirty="0"/>
                        <a:t>, 6),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4</a:t>
                      </a:r>
                      <a:r>
                        <a:rPr lang="de-CH" sz="1400" dirty="0"/>
                        <a:t>, 2, 1, 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b="1" dirty="0"/>
                        <a:t>(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26</a:t>
                      </a:r>
                      <a:r>
                        <a:rPr lang="de-CH" sz="1400" dirty="0"/>
                        <a:t>, 20, 32), 16, 12, 8, 6,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4</a:t>
                      </a:r>
                      <a:r>
                        <a:rPr lang="de-CH" sz="1400" dirty="0"/>
                        <a:t>, 2,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603002"/>
                  </a:ext>
                </a:extLst>
              </a:tr>
              <a:tr h="369241">
                <a:tc>
                  <a:txBody>
                    <a:bodyPr/>
                    <a:lstStyle/>
                    <a:p>
                      <a:r>
                        <a:rPr lang="de-CH" sz="1400" dirty="0"/>
                        <a:t>Winter 23/24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1, 2,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4</a:t>
                      </a:r>
                      <a:r>
                        <a:rPr lang="de-CH" sz="1400" dirty="0"/>
                        <a:t>, 6, 8, 12, 16, 20,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26</a:t>
                      </a:r>
                      <a:r>
                        <a:rPr lang="de-CH" sz="1400" dirty="0"/>
                        <a:t>, 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(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4</a:t>
                      </a:r>
                      <a:r>
                        <a:rPr lang="de-CH" sz="1400" dirty="0"/>
                        <a:t>, 6), 8, 2, 12, 16, 20, 1,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26</a:t>
                      </a:r>
                      <a:r>
                        <a:rPr lang="de-CH" sz="1400" dirty="0"/>
                        <a:t>, 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722218"/>
                  </a:ext>
                </a:extLst>
              </a:tr>
              <a:tr h="369241">
                <a:tc>
                  <a:txBody>
                    <a:bodyPr/>
                    <a:lstStyle/>
                    <a:p>
                      <a:r>
                        <a:rPr lang="de-CH" sz="1400" dirty="0"/>
                        <a:t>Spring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/>
                        <a:t>(16, 6, 8), 12, 20,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26</a:t>
                      </a:r>
                      <a:r>
                        <a:rPr lang="de-CH" sz="1400" dirty="0"/>
                        <a:t>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4</a:t>
                      </a:r>
                      <a:r>
                        <a:rPr lang="de-CH" sz="1400" dirty="0"/>
                        <a:t>, 2, 32,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/>
                        <a:t>(32,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26</a:t>
                      </a:r>
                      <a:r>
                        <a:rPr lang="de-CH" sz="1400" dirty="0"/>
                        <a:t>), 20, 16, 12, 8, 6,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4</a:t>
                      </a:r>
                      <a:r>
                        <a:rPr lang="de-CH" sz="1400" dirty="0"/>
                        <a:t>, 2,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250329"/>
                  </a:ext>
                </a:extLst>
              </a:tr>
            </a:tbl>
          </a:graphicData>
        </a:graphic>
      </p:graphicFrame>
      <p:sp>
        <p:nvSpPr>
          <p:cNvPr id="7" name="Textplatzhalter 1">
            <a:extLst>
              <a:ext uri="{FF2B5EF4-FFF2-40B4-BE49-F238E27FC236}">
                <a16:creationId xmlns:a16="http://schemas.microsoft.com/office/drawing/2014/main" id="{8F9296C3-EAC5-47DC-8C66-03BF0644BA28}"/>
              </a:ext>
            </a:extLst>
          </p:cNvPr>
          <p:cNvSpPr txBox="1">
            <a:spLocks/>
          </p:cNvSpPr>
          <p:nvPr/>
        </p:nvSpPr>
        <p:spPr>
          <a:xfrm>
            <a:off x="1186180" y="3249433"/>
            <a:ext cx="7527926" cy="1213566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Symbol" panose="05050102010706020507" pitchFamily="18" charset="2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/>
              <a:t>Threat Score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kern="0" dirty="0">
                <a:solidFill>
                  <a:srgbClr val="00B0F0"/>
                </a:solidFill>
              </a:rPr>
              <a:t>Smaller averaging area </a:t>
            </a:r>
            <a:r>
              <a:rPr lang="en-US" kern="0" dirty="0">
                <a:sym typeface="Wingdings" panose="05000000000000000000" pitchFamily="2" charset="2"/>
              </a:rPr>
              <a:t> higher frequencies of events &gt; 6.5  higher THS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kern="0" dirty="0">
                <a:solidFill>
                  <a:srgbClr val="FF0000"/>
                </a:solidFill>
              </a:rPr>
              <a:t>Larger averaging area </a:t>
            </a:r>
            <a:r>
              <a:rPr lang="en-US" kern="0" dirty="0">
                <a:sym typeface="Wingdings" panose="05000000000000000000" pitchFamily="2" charset="2"/>
              </a:rPr>
              <a:t> lower frequencies of events &gt; 6.5  lower THS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kern="0" dirty="0">
                <a:sym typeface="Wingdings" panose="05000000000000000000" pitchFamily="2" charset="2"/>
              </a:rPr>
              <a:t>Equitable Threat Score ETS: tends to overcompensate, opposite effect</a:t>
            </a:r>
            <a:endParaRPr lang="en-US" kern="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241F8B9-1C20-4A72-A54F-172932AD2727}"/>
              </a:ext>
            </a:extLst>
          </p:cNvPr>
          <p:cNvSpPr txBox="1"/>
          <p:nvPr/>
        </p:nvSpPr>
        <p:spPr>
          <a:xfrm>
            <a:off x="6519443" y="4637881"/>
            <a:ext cx="196447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Pirmin.Kaufmann@MeteoSwiss.ch</a:t>
            </a:r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4114838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D0165D-1599-43CA-9389-CB5A8AB2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ICON-CH2-Ctrl, Threshold 2.5 okta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E7F335C-7642-466B-9C7C-01FCC70D28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66"/>
          <a:stretch/>
        </p:blipFill>
        <p:spPr bwMode="auto">
          <a:xfrm>
            <a:off x="1128713" y="633234"/>
            <a:ext cx="3657607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ACC3AD3-9FF9-4268-82F0-89D967E513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66"/>
          <a:stretch/>
        </p:blipFill>
        <p:spPr bwMode="auto">
          <a:xfrm>
            <a:off x="5401768" y="671334"/>
            <a:ext cx="3657607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6198EB2-F313-490A-928B-3A955F4505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" b="45571"/>
          <a:stretch/>
        </p:blipFill>
        <p:spPr bwMode="auto">
          <a:xfrm>
            <a:off x="1128712" y="2815246"/>
            <a:ext cx="3657607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36182CC2-B38D-4C21-A358-745BC71974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13"/>
          <a:stretch/>
        </p:blipFill>
        <p:spPr bwMode="auto">
          <a:xfrm>
            <a:off x="5401768" y="2815246"/>
            <a:ext cx="3657607" cy="200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20AF7ED-6C02-4DA5-A253-927F36CB8F53}"/>
              </a:ext>
            </a:extLst>
          </p:cNvPr>
          <p:cNvSpPr txBox="1"/>
          <p:nvPr/>
        </p:nvSpPr>
        <p:spPr>
          <a:xfrm>
            <a:off x="6519443" y="4637881"/>
            <a:ext cx="196447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Pirmin.Kaufmann@MeteoSwiss.ch</a:t>
            </a:r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573471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45C8281-1C57-4799-ABFD-54FC0BB31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ICON-CH2-Ctrl, Threshold 2.5 okta</a:t>
            </a: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B9932932-7892-44F8-8505-A7051CFC2890}"/>
              </a:ext>
            </a:extLst>
          </p:cNvPr>
          <p:cNvGraphicFramePr>
            <a:graphicFrameLocks noGrp="1"/>
          </p:cNvGraphicFramePr>
          <p:nvPr/>
        </p:nvGraphicFramePr>
        <p:xfrm>
          <a:off x="839449" y="1025421"/>
          <a:ext cx="7787787" cy="356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258">
                  <a:extLst>
                    <a:ext uri="{9D8B030D-6E8A-4147-A177-3AD203B41FA5}">
                      <a16:colId xmlns:a16="http://schemas.microsoft.com/office/drawing/2014/main" val="898024983"/>
                    </a:ext>
                  </a:extLst>
                </a:gridCol>
                <a:gridCol w="3007630">
                  <a:extLst>
                    <a:ext uri="{9D8B030D-6E8A-4147-A177-3AD203B41FA5}">
                      <a16:colId xmlns:a16="http://schemas.microsoft.com/office/drawing/2014/main" val="4074201336"/>
                    </a:ext>
                  </a:extLst>
                </a:gridCol>
                <a:gridCol w="2972899">
                  <a:extLst>
                    <a:ext uri="{9D8B030D-6E8A-4147-A177-3AD203B41FA5}">
                      <a16:colId xmlns:a16="http://schemas.microsoft.com/office/drawing/2014/main" val="456063708"/>
                    </a:ext>
                  </a:extLst>
                </a:gridCol>
              </a:tblGrid>
              <a:tr h="637320">
                <a:tc>
                  <a:txBody>
                    <a:bodyPr/>
                    <a:lstStyle/>
                    <a:p>
                      <a:r>
                        <a:rPr lang="de-CH" sz="1400" dirty="0"/>
                        <a:t>Season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err="1"/>
                        <a:t>Sequence</a:t>
                      </a:r>
                      <a:r>
                        <a:rPr lang="de-CH" sz="1400" dirty="0"/>
                        <a:t> </a:t>
                      </a:r>
                      <a:r>
                        <a:rPr lang="de-CH" sz="1400" dirty="0" err="1"/>
                        <a:t>best</a:t>
                      </a:r>
                      <a:r>
                        <a:rPr lang="de-CH" sz="1400" dirty="0"/>
                        <a:t>..</a:t>
                      </a:r>
                      <a:r>
                        <a:rPr lang="de-CH" sz="1400" dirty="0" err="1"/>
                        <a:t>worst</a:t>
                      </a:r>
                      <a:r>
                        <a:rPr lang="de-CH" sz="1400" dirty="0"/>
                        <a:t> 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err="1"/>
                        <a:t>Sequence</a:t>
                      </a:r>
                      <a:r>
                        <a:rPr lang="de-CH" sz="1400" dirty="0"/>
                        <a:t> </a:t>
                      </a:r>
                      <a:r>
                        <a:rPr lang="de-CH" sz="1400" dirty="0" err="1"/>
                        <a:t>best</a:t>
                      </a:r>
                      <a:r>
                        <a:rPr lang="de-CH" sz="1400" dirty="0"/>
                        <a:t>..</a:t>
                      </a:r>
                      <a:r>
                        <a:rPr lang="de-CH" sz="1400" dirty="0" err="1"/>
                        <a:t>worst</a:t>
                      </a:r>
                      <a:r>
                        <a:rPr lang="de-CH" sz="1400" dirty="0"/>
                        <a:t> 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08197"/>
                  </a:ext>
                </a:extLst>
              </a:tr>
              <a:tr h="355661">
                <a:tc>
                  <a:txBody>
                    <a:bodyPr/>
                    <a:lstStyle/>
                    <a:p>
                      <a:r>
                        <a:rPr lang="de-CH" sz="1400" dirty="0"/>
                        <a:t>Summer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16,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de-CH" sz="1400" dirty="0"/>
                        <a:t>, 8, 6, 4,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CH" sz="1400" dirty="0"/>
                        <a:t>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+1d: (1,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CH" sz="1400" dirty="0"/>
                        <a:t>), (8, 6, 4,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de-CH" sz="1400" dirty="0"/>
                        <a:t>), 16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/>
                        <a:t>+3d: (6, 8,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CH" sz="1400" dirty="0"/>
                        <a:t>, 1), (4,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de-CH" sz="1400" b="1" dirty="0"/>
                        <a:t>)</a:t>
                      </a:r>
                      <a:r>
                        <a:rPr lang="de-CH" sz="1400" dirty="0"/>
                        <a:t>, 16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/>
                        <a:t>+5d: (16, 8,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de-CH" sz="1400" dirty="0"/>
                        <a:t>, 6, 4,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CH" sz="1400" dirty="0"/>
                        <a:t>,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830564"/>
                  </a:ext>
                </a:extLst>
              </a:tr>
              <a:tr h="369241">
                <a:tc>
                  <a:txBody>
                    <a:bodyPr/>
                    <a:lstStyle/>
                    <a:p>
                      <a:r>
                        <a:rPr lang="de-CH" sz="1400" dirty="0"/>
                        <a:t>Autumn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16,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de-CH" sz="1400" dirty="0"/>
                        <a:t>, 8, 6, 4,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CH" sz="1400" dirty="0"/>
                        <a:t>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+1d: (6, 8,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CH" sz="1400" dirty="0"/>
                        <a:t>), (4, 1),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de-CH" sz="1400" dirty="0"/>
                        <a:t>, 16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/>
                        <a:t>+3d: (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de-CH" sz="1400" dirty="0"/>
                        <a:t>, 16), (8, 6,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CH" sz="1400" dirty="0"/>
                        <a:t>, 4, 1)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/>
                        <a:t>+5d: (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de-CH" sz="1400" dirty="0"/>
                        <a:t>, 8), (16, 6), 4,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CH" sz="1400" dirty="0"/>
                        <a:t>,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603002"/>
                  </a:ext>
                </a:extLst>
              </a:tr>
              <a:tr h="369241">
                <a:tc>
                  <a:txBody>
                    <a:bodyPr/>
                    <a:lstStyle/>
                    <a:p>
                      <a:r>
                        <a:rPr lang="de-CH" sz="1400" dirty="0"/>
                        <a:t>Winter 23/24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16,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de-CH" sz="1400" dirty="0"/>
                        <a:t>, 8, 6, 4,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CH" sz="1400" dirty="0"/>
                        <a:t>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+1d: 4, 6,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CH" sz="1400" dirty="0"/>
                        <a:t>, 8, 1,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de-CH" sz="1400" dirty="0"/>
                        <a:t>, 16</a:t>
                      </a:r>
                    </a:p>
                    <a:p>
                      <a:r>
                        <a:rPr lang="de-CH" sz="1400" dirty="0"/>
                        <a:t>+3d: (6, 4, 8),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de-CH" sz="1400" dirty="0"/>
                        <a:t>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CH" sz="1400" dirty="0"/>
                        <a:t>, 16, 1</a:t>
                      </a:r>
                    </a:p>
                    <a:p>
                      <a:r>
                        <a:rPr lang="de-CH" sz="1400" dirty="0"/>
                        <a:t>+5d: (8,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de-CH" sz="1400" dirty="0"/>
                        <a:t>, 6, 16, 4),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CH" sz="1400" dirty="0"/>
                        <a:t>,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722218"/>
                  </a:ext>
                </a:extLst>
              </a:tr>
              <a:tr h="369241">
                <a:tc>
                  <a:txBody>
                    <a:bodyPr/>
                    <a:lstStyle/>
                    <a:p>
                      <a:r>
                        <a:rPr lang="de-CH" sz="1400" dirty="0"/>
                        <a:t>Spring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16,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de-CH" sz="1400" dirty="0"/>
                        <a:t>, 8, 6, 4,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CH" sz="1400" dirty="0"/>
                        <a:t>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/>
                        <a:t>+1d: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CH" sz="1400" dirty="0"/>
                        <a:t>, (1, 4), 6, 8,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de-CH" sz="1400" dirty="0"/>
                        <a:t>, 16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/>
                        <a:t>+3d: (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CH" sz="1400" dirty="0"/>
                        <a:t>, 4, 1, 6, 8),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de-CH" sz="1400" dirty="0"/>
                        <a:t>, 16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/>
                        <a:t>+5d: (6, 4, 8),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CH" sz="1400" dirty="0"/>
                        <a:t>, 1,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de-CH" sz="1400" dirty="0"/>
                        <a:t>, 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250329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746A19C6-DB10-4CCE-B388-F2B83C628C3D}"/>
              </a:ext>
            </a:extLst>
          </p:cNvPr>
          <p:cNvSpPr txBox="1"/>
          <p:nvPr/>
        </p:nvSpPr>
        <p:spPr>
          <a:xfrm>
            <a:off x="6519443" y="4637881"/>
            <a:ext cx="196447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Pirmin.Kaufmann@MeteoSwiss.ch</a:t>
            </a:r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483026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45C8281-1C57-4799-ABFD-54FC0BB31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ICON-CH2-Ctrl, Threshold 6.5 okta</a:t>
            </a: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B9932932-7892-44F8-8505-A7051CFC2890}"/>
              </a:ext>
            </a:extLst>
          </p:cNvPr>
          <p:cNvGraphicFramePr>
            <a:graphicFrameLocks noGrp="1"/>
          </p:cNvGraphicFramePr>
          <p:nvPr/>
        </p:nvGraphicFramePr>
        <p:xfrm>
          <a:off x="839449" y="1025421"/>
          <a:ext cx="7787787" cy="356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258">
                  <a:extLst>
                    <a:ext uri="{9D8B030D-6E8A-4147-A177-3AD203B41FA5}">
                      <a16:colId xmlns:a16="http://schemas.microsoft.com/office/drawing/2014/main" val="898024983"/>
                    </a:ext>
                  </a:extLst>
                </a:gridCol>
                <a:gridCol w="3007630">
                  <a:extLst>
                    <a:ext uri="{9D8B030D-6E8A-4147-A177-3AD203B41FA5}">
                      <a16:colId xmlns:a16="http://schemas.microsoft.com/office/drawing/2014/main" val="4074201336"/>
                    </a:ext>
                  </a:extLst>
                </a:gridCol>
                <a:gridCol w="2972899">
                  <a:extLst>
                    <a:ext uri="{9D8B030D-6E8A-4147-A177-3AD203B41FA5}">
                      <a16:colId xmlns:a16="http://schemas.microsoft.com/office/drawing/2014/main" val="456063708"/>
                    </a:ext>
                  </a:extLst>
                </a:gridCol>
              </a:tblGrid>
              <a:tr h="637320">
                <a:tc>
                  <a:txBody>
                    <a:bodyPr/>
                    <a:lstStyle/>
                    <a:p>
                      <a:r>
                        <a:rPr lang="de-CH" sz="1400" dirty="0"/>
                        <a:t>Season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err="1"/>
                        <a:t>Sequence</a:t>
                      </a:r>
                      <a:r>
                        <a:rPr lang="de-CH" sz="1400" dirty="0"/>
                        <a:t> </a:t>
                      </a:r>
                      <a:r>
                        <a:rPr lang="de-CH" sz="1400" dirty="0" err="1"/>
                        <a:t>best</a:t>
                      </a:r>
                      <a:r>
                        <a:rPr lang="de-CH" sz="1400" dirty="0"/>
                        <a:t>..</a:t>
                      </a:r>
                      <a:r>
                        <a:rPr lang="de-CH" sz="1400" dirty="0" err="1"/>
                        <a:t>worst</a:t>
                      </a:r>
                      <a:r>
                        <a:rPr lang="de-CH" sz="1400" dirty="0"/>
                        <a:t> 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err="1"/>
                        <a:t>Sequence</a:t>
                      </a:r>
                      <a:r>
                        <a:rPr lang="de-CH" sz="1400" dirty="0"/>
                        <a:t> </a:t>
                      </a:r>
                      <a:r>
                        <a:rPr lang="de-CH" sz="1400" dirty="0" err="1"/>
                        <a:t>best</a:t>
                      </a:r>
                      <a:r>
                        <a:rPr lang="de-CH" sz="1400" dirty="0"/>
                        <a:t>..</a:t>
                      </a:r>
                      <a:r>
                        <a:rPr lang="de-CH" sz="1400" dirty="0" err="1"/>
                        <a:t>worst</a:t>
                      </a:r>
                      <a:r>
                        <a:rPr lang="de-CH" sz="1400" dirty="0"/>
                        <a:t> 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08197"/>
                  </a:ext>
                </a:extLst>
              </a:tr>
              <a:tr h="355661">
                <a:tc>
                  <a:txBody>
                    <a:bodyPr/>
                    <a:lstStyle/>
                    <a:p>
                      <a:r>
                        <a:rPr lang="de-CH" sz="1400" dirty="0"/>
                        <a:t>Summer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/>
                        <a:t>+1d: (6, 4, 8),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CH" sz="1400" dirty="0"/>
                        <a:t>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de-CH" sz="1400" dirty="0"/>
                        <a:t>, 1, 16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/>
                        <a:t>+3d: (4, 6,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CH" sz="1400" dirty="0"/>
                        <a:t>, 8, 1),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de-CH" sz="1400" dirty="0"/>
                        <a:t>, 16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/>
                        <a:t>+5d: (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CH" sz="1400" dirty="0"/>
                        <a:t>, 1, 4, 6, 8),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de-CH" sz="1400" dirty="0"/>
                        <a:t>,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+1d: (8,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de-CH" sz="1400" dirty="0"/>
                        <a:t>, 6, 16), 4,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CH" sz="1400" dirty="0"/>
                        <a:t>,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/>
                        <a:t>+3d: (8,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de-CH" sz="1400" dirty="0"/>
                        <a:t>, 16), 6, 4,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CH" sz="1400" dirty="0"/>
                        <a:t>,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/>
                        <a:t>+5d: (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CH" sz="1400" dirty="0"/>
                        <a:t>, 4, 6, 8,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de-CH" sz="1400" dirty="0"/>
                        <a:t>, 1, 16)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830564"/>
                  </a:ext>
                </a:extLst>
              </a:tr>
              <a:tr h="369241">
                <a:tc>
                  <a:txBody>
                    <a:bodyPr/>
                    <a:lstStyle/>
                    <a:p>
                      <a:r>
                        <a:rPr lang="de-CH" sz="1400" dirty="0"/>
                        <a:t>Autumn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+1d: (8, 6, 4,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de-CH" sz="1400" dirty="0"/>
                        <a:t>, 8, 16,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CH" sz="1400" dirty="0"/>
                        <a:t>),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/>
                        <a:t>+3d: (6, 4, 8,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de-CH" sz="1400" dirty="0"/>
                        <a:t>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CH" sz="1400" dirty="0"/>
                        <a:t>, 16, 1)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/>
                        <a:t>+5d: (4,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CH" sz="1400" dirty="0"/>
                        <a:t>, 1, 6, 8),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de-CH" sz="1400" dirty="0"/>
                        <a:t>,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/>
                        <a:t>+1d: (16,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de-CH" sz="1400" dirty="0"/>
                        <a:t>), 8, 6, 4,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CH" sz="1400" dirty="0"/>
                        <a:t>,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/>
                        <a:t>+3d: (16,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de-CH" sz="1400" dirty="0"/>
                        <a:t>, 8, 6), 4,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CH" sz="1400" dirty="0"/>
                        <a:t>,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/>
                        <a:t>+5d: (16,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de-CH" sz="1400" dirty="0"/>
                        <a:t>, 8, 6, 4,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CH" sz="1400" dirty="0"/>
                        <a:t>,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603002"/>
                  </a:ext>
                </a:extLst>
              </a:tr>
              <a:tr h="369241">
                <a:tc>
                  <a:txBody>
                    <a:bodyPr/>
                    <a:lstStyle/>
                    <a:p>
                      <a:r>
                        <a:rPr lang="de-CH" sz="1400" dirty="0"/>
                        <a:t>Winter 23/24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+1d: 1,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CH" sz="1400" dirty="0"/>
                        <a:t>, 4, 6, 8,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de-CH" sz="1400" dirty="0"/>
                        <a:t>, 16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/>
                        <a:t>+3d: (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CH" sz="1400" dirty="0"/>
                        <a:t>, 1), 4, 6, 8,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de-CH" sz="1400" dirty="0"/>
                        <a:t>, 16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/>
                        <a:t>+5d: 1,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CH" sz="1400" dirty="0"/>
                        <a:t>, 4, 6, 8,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de-CH" sz="1400" dirty="0"/>
                        <a:t>,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+1d: (2, 1, 4, 6, 8),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de-CH" sz="1400" dirty="0"/>
                        <a:t>, 16</a:t>
                      </a:r>
                    </a:p>
                    <a:p>
                      <a:r>
                        <a:rPr lang="de-CH" sz="1400" dirty="0"/>
                        <a:t>+3d: (8, 6,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de-CH" sz="1400" dirty="0"/>
                        <a:t>, 4,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CH" sz="1400" dirty="0"/>
                        <a:t>, 16, 1)</a:t>
                      </a:r>
                    </a:p>
                    <a:p>
                      <a:r>
                        <a:rPr lang="de-CH" sz="1400" dirty="0"/>
                        <a:t>+5d: (1,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CH" sz="1400" dirty="0"/>
                        <a:t>, 4, 6, 8,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de-CH" sz="1400" dirty="0"/>
                        <a:t>, 16)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722218"/>
                  </a:ext>
                </a:extLst>
              </a:tr>
              <a:tr h="369241">
                <a:tc>
                  <a:txBody>
                    <a:bodyPr/>
                    <a:lstStyle/>
                    <a:p>
                      <a:r>
                        <a:rPr lang="de-CH" sz="1400" dirty="0"/>
                        <a:t>Spring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+1d: (6, 8, 4), (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de-CH" sz="1400" dirty="0"/>
                        <a:t>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CH" sz="1400" dirty="0"/>
                        <a:t>), 16,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/>
                        <a:t>+3d: (6, 8, 4), (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de-CH" sz="1400" dirty="0"/>
                        <a:t>, 16),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CH" sz="1400" dirty="0"/>
                        <a:t>,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/>
                        <a:t>+5d: (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CH" sz="1400" dirty="0"/>
                        <a:t>, 1, 4), 6, 8,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de-CH" sz="1400" dirty="0"/>
                        <a:t>,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16, </a:t>
                      </a:r>
                      <a:r>
                        <a:rPr lang="de-CH" sz="1400" b="1" dirty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de-CH" sz="1400" dirty="0"/>
                        <a:t>, 8, 6, 4, </a:t>
                      </a:r>
                      <a:r>
                        <a:rPr lang="de-CH" sz="1400" b="1" dirty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de-CH" sz="1400" dirty="0"/>
                        <a:t>,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250329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78909D4A-5449-46CB-B2F1-5BDC499CB797}"/>
              </a:ext>
            </a:extLst>
          </p:cNvPr>
          <p:cNvSpPr txBox="1"/>
          <p:nvPr/>
        </p:nvSpPr>
        <p:spPr>
          <a:xfrm>
            <a:off x="6519443" y="4637881"/>
            <a:ext cx="196447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Pirmin.Kaufmann@MeteoSwiss.ch</a:t>
            </a:r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399193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D1B3E80-39BE-4C77-83A0-37FBEE65D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" y="2662309"/>
            <a:ext cx="3339285" cy="226238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F944131-0FB3-4447-B76F-BADD76F7BD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789" y="0"/>
            <a:ext cx="5762211" cy="51435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FB4A06A-58F2-4D82-AE55-2148A00FADE3}"/>
              </a:ext>
            </a:extLst>
          </p:cNvPr>
          <p:cNvSpPr txBox="1"/>
          <p:nvPr/>
        </p:nvSpPr>
        <p:spPr>
          <a:xfrm>
            <a:off x="4095206" y="2246811"/>
            <a:ext cx="120257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COSMO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A4AD5E0-1311-4021-81F9-0AC6A0CA51CB}"/>
              </a:ext>
            </a:extLst>
          </p:cNvPr>
          <p:cNvSpPr txBox="1"/>
          <p:nvPr/>
        </p:nvSpPr>
        <p:spPr>
          <a:xfrm>
            <a:off x="7367452" y="2246811"/>
            <a:ext cx="8579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ICON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95D4339-C57B-4440-B0F4-F0E6F2D10856}"/>
              </a:ext>
            </a:extLst>
          </p:cNvPr>
          <p:cNvSpPr txBox="1"/>
          <p:nvPr/>
        </p:nvSpPr>
        <p:spPr>
          <a:xfrm>
            <a:off x="313509" y="940526"/>
            <a:ext cx="29326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ICON exaggerates precipitation peaks more than COSMO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45542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86E36A9C-2CAC-403E-AC42-6E4373200802}"/>
              </a:ext>
            </a:extLst>
          </p:cNvPr>
          <p:cNvSpPr txBox="1"/>
          <p:nvPr/>
        </p:nvSpPr>
        <p:spPr>
          <a:xfrm>
            <a:off x="6519443" y="4637881"/>
            <a:ext cx="196447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Pirmin.Kaufmann@MeteoSwiss.ch</a:t>
            </a:r>
            <a:endParaRPr lang="de-CH" sz="900" dirty="0"/>
          </a:p>
        </p:txBody>
      </p:sp>
      <p:pic>
        <p:nvPicPr>
          <p:cNvPr id="1026" name="Picture 2" descr="Gewitterwolke mit Regenschauer am Flughafen Zürich / Kloten">
            <a:extLst>
              <a:ext uri="{FF2B5EF4-FFF2-40B4-BE49-F238E27FC236}">
                <a16:creationId xmlns:a16="http://schemas.microsoft.com/office/drawing/2014/main" id="{BD39EC88-8EB0-4BE0-8F5E-8BABFBB73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014" y="832345"/>
            <a:ext cx="5102624" cy="382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1724FA5-87E0-4337-B119-7C8A18404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674" y="2688699"/>
            <a:ext cx="1964475" cy="1970614"/>
          </a:xfrm>
          <a:prstGeom prst="rect">
            <a:avLst/>
          </a:prstGeom>
        </p:spPr>
      </p:pic>
      <p:sp>
        <p:nvSpPr>
          <p:cNvPr id="8" name="Bogen 7">
            <a:extLst>
              <a:ext uri="{FF2B5EF4-FFF2-40B4-BE49-F238E27FC236}">
                <a16:creationId xmlns:a16="http://schemas.microsoft.com/office/drawing/2014/main" id="{E57A8F8D-0806-4381-9E20-D828024E03CC}"/>
              </a:ext>
            </a:extLst>
          </p:cNvPr>
          <p:cNvSpPr/>
          <p:nvPr/>
        </p:nvSpPr>
        <p:spPr bwMode="auto">
          <a:xfrm flipV="1">
            <a:off x="3458772" y="2394754"/>
            <a:ext cx="5019108" cy="1636534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Bogen 9">
            <a:extLst>
              <a:ext uri="{FF2B5EF4-FFF2-40B4-BE49-F238E27FC236}">
                <a16:creationId xmlns:a16="http://schemas.microsoft.com/office/drawing/2014/main" id="{4B915B01-3752-47D1-AD04-08BF1B5AC480}"/>
              </a:ext>
            </a:extLst>
          </p:cNvPr>
          <p:cNvSpPr/>
          <p:nvPr/>
        </p:nvSpPr>
        <p:spPr bwMode="auto">
          <a:xfrm flipH="1" flipV="1">
            <a:off x="3458772" y="2394754"/>
            <a:ext cx="5019108" cy="1636534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8F18FB56-163C-435C-8ED7-7F9FC4C0721A}"/>
              </a:ext>
            </a:extLst>
          </p:cNvPr>
          <p:cNvCxnSpPr/>
          <p:nvPr/>
        </p:nvCxnSpPr>
        <p:spPr bwMode="auto">
          <a:xfrm flipH="1">
            <a:off x="3597044" y="1877245"/>
            <a:ext cx="2307194" cy="15441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9EBE7DFC-9B07-4681-9B76-3E692106806F}"/>
              </a:ext>
            </a:extLst>
          </p:cNvPr>
          <p:cNvSpPr txBox="1"/>
          <p:nvPr/>
        </p:nvSpPr>
        <p:spPr>
          <a:xfrm>
            <a:off x="4814225" y="2834034"/>
            <a:ext cx="14718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r = ~30 km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86EEC78-834D-4FAD-B90D-E528E13A49D2}"/>
              </a:ext>
            </a:extLst>
          </p:cNvPr>
          <p:cNvSpPr txBox="1"/>
          <p:nvPr/>
        </p:nvSpPr>
        <p:spPr>
          <a:xfrm>
            <a:off x="4776503" y="1249220"/>
            <a:ext cx="2183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Field of view</a:t>
            </a:r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9CFA11DC-AC30-43C9-B20E-706875D0F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SYNOP Eye Observations</a:t>
            </a:r>
          </a:p>
        </p:txBody>
      </p:sp>
      <p:sp>
        <p:nvSpPr>
          <p:cNvPr id="3" name="Bogen 2">
            <a:extLst>
              <a:ext uri="{FF2B5EF4-FFF2-40B4-BE49-F238E27FC236}">
                <a16:creationId xmlns:a16="http://schemas.microsoft.com/office/drawing/2014/main" id="{B81A8B79-FD53-4E84-9A3B-C58C14031EF7}"/>
              </a:ext>
            </a:extLst>
          </p:cNvPr>
          <p:cNvSpPr/>
          <p:nvPr/>
        </p:nvSpPr>
        <p:spPr bwMode="auto">
          <a:xfrm>
            <a:off x="715762" y="2834034"/>
            <a:ext cx="2490126" cy="2490126"/>
          </a:xfrm>
          <a:prstGeom prst="arc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Bogen 12">
            <a:extLst>
              <a:ext uri="{FF2B5EF4-FFF2-40B4-BE49-F238E27FC236}">
                <a16:creationId xmlns:a16="http://schemas.microsoft.com/office/drawing/2014/main" id="{95C57B90-F63F-47A1-ACF6-4E7DE408BAE4}"/>
              </a:ext>
            </a:extLst>
          </p:cNvPr>
          <p:cNvSpPr/>
          <p:nvPr/>
        </p:nvSpPr>
        <p:spPr bwMode="auto">
          <a:xfrm flipH="1">
            <a:off x="711650" y="2834034"/>
            <a:ext cx="2490126" cy="2490126"/>
          </a:xfrm>
          <a:prstGeom prst="arc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792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B1F486B-252D-40DF-A5D7-796A1F0CB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1" y="2779124"/>
            <a:ext cx="3258449" cy="220762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1EBAC7E-E726-48BE-BB2C-57E93253D1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880" y="1588"/>
            <a:ext cx="5777120" cy="51435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43C9C50-E999-4EB6-862C-20D9D696D0E9}"/>
              </a:ext>
            </a:extLst>
          </p:cNvPr>
          <p:cNvSpPr txBox="1"/>
          <p:nvPr/>
        </p:nvSpPr>
        <p:spPr>
          <a:xfrm>
            <a:off x="4147458" y="2266406"/>
            <a:ext cx="120257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COSMO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D30AF47-96F3-4CC9-B8A3-5A28B23C847F}"/>
              </a:ext>
            </a:extLst>
          </p:cNvPr>
          <p:cNvSpPr txBox="1"/>
          <p:nvPr/>
        </p:nvSpPr>
        <p:spPr>
          <a:xfrm>
            <a:off x="7419704" y="2266406"/>
            <a:ext cx="8579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ICON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5D575C4-6716-4C7D-BB28-99E3D575A3A8}"/>
              </a:ext>
            </a:extLst>
          </p:cNvPr>
          <p:cNvSpPr txBox="1"/>
          <p:nvPr/>
        </p:nvSpPr>
        <p:spPr>
          <a:xfrm>
            <a:off x="313509" y="940526"/>
            <a:ext cx="29326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ICON exaggerates precipitation peaks more than COSMO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68962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8DF42EE-0830-4F04-91C0-BCD50E2A3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0956159-0AE7-4F15-B1D8-99D91D0ED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136" y="1205083"/>
            <a:ext cx="3019048" cy="273333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8E86406-0011-4FE6-87CB-827DA70A2D94}"/>
              </a:ext>
            </a:extLst>
          </p:cNvPr>
          <p:cNvSpPr txBox="1"/>
          <p:nvPr/>
        </p:nvSpPr>
        <p:spPr>
          <a:xfrm>
            <a:off x="5688637" y="1881267"/>
            <a:ext cx="2068623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sz="1200" dirty="0"/>
              <a:t>∆─∆	Std</a:t>
            </a:r>
          </a:p>
          <a:p>
            <a:pPr>
              <a:tabLst>
                <a:tab pos="361950" algn="l"/>
              </a:tabLst>
            </a:pPr>
            <a:r>
              <a:rPr lang="en-US" sz="1200" dirty="0">
                <a:solidFill>
                  <a:srgbClr val="0000FF"/>
                </a:solidFill>
              </a:rPr>
              <a:t>◊─◊	Spread ICON-CH1</a:t>
            </a:r>
          </a:p>
          <a:p>
            <a:pPr>
              <a:tabLst>
                <a:tab pos="361950" algn="l"/>
              </a:tabLst>
            </a:pPr>
            <a:r>
              <a:rPr lang="en-US" sz="1200" dirty="0">
                <a:solidFill>
                  <a:srgbClr val="FF0000"/>
                </a:solidFill>
              </a:rPr>
              <a:t>□─□	Spread COSMO-1E</a:t>
            </a:r>
          </a:p>
          <a:p>
            <a:pPr>
              <a:tabLst>
                <a:tab pos="361950" algn="l"/>
              </a:tabLst>
            </a:pPr>
            <a:r>
              <a:rPr lang="en-US" sz="1200" dirty="0">
                <a:solidFill>
                  <a:srgbClr val="A00000"/>
                </a:solidFill>
              </a:rPr>
              <a:t>+─+	Spread ICON-CH1</a:t>
            </a:r>
          </a:p>
          <a:p>
            <a:pPr>
              <a:tabLst>
                <a:tab pos="361950" algn="l"/>
              </a:tabLst>
            </a:pPr>
            <a:r>
              <a:rPr lang="en-US" sz="1200" dirty="0">
                <a:solidFill>
                  <a:srgbClr val="F3972B"/>
                </a:solidFill>
              </a:rPr>
              <a:t>X─X	Spread COSMO-1E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BD8B840-751E-4E26-8B22-66D20007A77C}"/>
              </a:ext>
            </a:extLst>
          </p:cNvPr>
          <p:cNvSpPr txBox="1"/>
          <p:nvPr/>
        </p:nvSpPr>
        <p:spPr>
          <a:xfrm>
            <a:off x="6519443" y="4637881"/>
            <a:ext cx="196447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Pirmin.Kaufmann@MeteoSwiss.ch</a:t>
            </a:r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681648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1724FA5-87E0-4337-B119-7C8A18404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688699"/>
            <a:ext cx="1736605" cy="1742032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ABACBB3-2A33-4CA3-A133-FE3ACF57F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89" y="1826230"/>
            <a:ext cx="4002329" cy="260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B2F6D13-FF82-42A9-902A-F42976360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Modern Measurement: </a:t>
            </a:r>
            <a:r>
              <a:rPr lang="de-CH" dirty="0" err="1"/>
              <a:t>Ceilometer</a:t>
            </a:r>
            <a:endParaRPr lang="de-CH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D040F52-22D6-420F-839D-5EC1A4442AB8}"/>
              </a:ext>
            </a:extLst>
          </p:cNvPr>
          <p:cNvCxnSpPr/>
          <p:nvPr/>
        </p:nvCxnSpPr>
        <p:spPr bwMode="auto">
          <a:xfrm>
            <a:off x="6116186" y="1066706"/>
            <a:ext cx="0" cy="126562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EE511FAE-A8FF-41B9-9970-C3D3CEA6BCBE}"/>
              </a:ext>
            </a:extLst>
          </p:cNvPr>
          <p:cNvSpPr txBox="1"/>
          <p:nvPr/>
        </p:nvSpPr>
        <p:spPr>
          <a:xfrm>
            <a:off x="1253009" y="847169"/>
            <a:ext cx="3155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Cloud cover derived from </a:t>
            </a:r>
            <a:r>
              <a:rPr lang="en-US" dirty="0"/>
              <a:t>LIDAR backscatter</a:t>
            </a:r>
          </a:p>
          <a:p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Much narrower viewing angle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344051A-FA2E-4D67-93E4-254B79D553EC}"/>
              </a:ext>
            </a:extLst>
          </p:cNvPr>
          <p:cNvSpPr txBox="1"/>
          <p:nvPr/>
        </p:nvSpPr>
        <p:spPr>
          <a:xfrm>
            <a:off x="6519443" y="4637881"/>
            <a:ext cx="196447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Pirmin.Kaufmann@MeteoSwiss.ch</a:t>
            </a:r>
            <a:endParaRPr lang="de-CH" sz="900" dirty="0"/>
          </a:p>
        </p:txBody>
      </p:sp>
      <p:sp>
        <p:nvSpPr>
          <p:cNvPr id="12" name="Kreuz 11">
            <a:extLst>
              <a:ext uri="{FF2B5EF4-FFF2-40B4-BE49-F238E27FC236}">
                <a16:creationId xmlns:a16="http://schemas.microsoft.com/office/drawing/2014/main" id="{F850A84A-5EEE-49DE-9F9D-54354E444F8D}"/>
              </a:ext>
            </a:extLst>
          </p:cNvPr>
          <p:cNvSpPr/>
          <p:nvPr/>
        </p:nvSpPr>
        <p:spPr bwMode="auto">
          <a:xfrm rot="18887089">
            <a:off x="1225120" y="3081563"/>
            <a:ext cx="826066" cy="826066"/>
          </a:xfrm>
          <a:prstGeom prst="plus">
            <a:avLst>
              <a:gd name="adj" fmla="val 4484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Kreuz 13">
            <a:extLst>
              <a:ext uri="{FF2B5EF4-FFF2-40B4-BE49-F238E27FC236}">
                <a16:creationId xmlns:a16="http://schemas.microsoft.com/office/drawing/2014/main" id="{8074EECB-1A52-46E6-81D1-B4DE061FED3F}"/>
              </a:ext>
            </a:extLst>
          </p:cNvPr>
          <p:cNvSpPr/>
          <p:nvPr/>
        </p:nvSpPr>
        <p:spPr bwMode="auto">
          <a:xfrm rot="18887089">
            <a:off x="2276219" y="3081562"/>
            <a:ext cx="826066" cy="826066"/>
          </a:xfrm>
          <a:prstGeom prst="plus">
            <a:avLst>
              <a:gd name="adj" fmla="val 4484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80BBFAA-40A4-4E5A-87FE-9EA2F58EA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1564" y="3907631"/>
            <a:ext cx="113070" cy="32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50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1724FA5-87E0-4337-B119-7C8A18404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688699"/>
            <a:ext cx="1736605" cy="1742032"/>
          </a:xfrm>
          <a:prstGeom prst="rect">
            <a:avLst/>
          </a:prstGeom>
        </p:spPr>
      </p:pic>
      <p:sp>
        <p:nvSpPr>
          <p:cNvPr id="2" name="Kreuz 1">
            <a:extLst>
              <a:ext uri="{FF2B5EF4-FFF2-40B4-BE49-F238E27FC236}">
                <a16:creationId xmlns:a16="http://schemas.microsoft.com/office/drawing/2014/main" id="{9041FACC-7E64-4287-9E6C-88B7DF1A7FF0}"/>
              </a:ext>
            </a:extLst>
          </p:cNvPr>
          <p:cNvSpPr/>
          <p:nvPr/>
        </p:nvSpPr>
        <p:spPr bwMode="auto">
          <a:xfrm rot="18887089">
            <a:off x="1245919" y="3331397"/>
            <a:ext cx="456634" cy="456634"/>
          </a:xfrm>
          <a:prstGeom prst="plus">
            <a:avLst>
              <a:gd name="adj" fmla="val 4484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B2F6D13-FF82-42A9-902A-F42976360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Modern Measurement: </a:t>
            </a:r>
            <a:r>
              <a:rPr lang="de-CH"/>
              <a:t>Pyrgeometer</a:t>
            </a:r>
            <a:endParaRPr lang="de-CH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D040F52-22D6-420F-839D-5EC1A4442AB8}"/>
              </a:ext>
            </a:extLst>
          </p:cNvPr>
          <p:cNvCxnSpPr/>
          <p:nvPr/>
        </p:nvCxnSpPr>
        <p:spPr bwMode="auto">
          <a:xfrm flipH="1">
            <a:off x="6443193" y="1539549"/>
            <a:ext cx="848359" cy="14560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4" name="Picture 2" descr="Dunkler Siliziumdom, umgeben von einer kugelförmigen Abdeckung, welche die Instrumente vor Umwelteinflüssen schützt.">
            <a:extLst>
              <a:ext uri="{FF2B5EF4-FFF2-40B4-BE49-F238E27FC236}">
                <a16:creationId xmlns:a16="http://schemas.microsoft.com/office/drawing/2014/main" id="{59AF51B2-7446-4177-A9B4-2F7542D09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399" y="2995573"/>
            <a:ext cx="2004665" cy="143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EFC212B5-60A3-4208-BC51-DF16114292A4}"/>
              </a:ext>
            </a:extLst>
          </p:cNvPr>
          <p:cNvCxnSpPr/>
          <p:nvPr/>
        </p:nvCxnSpPr>
        <p:spPr bwMode="auto">
          <a:xfrm>
            <a:off x="5517931" y="1539549"/>
            <a:ext cx="789133" cy="14560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DB6E32F2-86BE-4D52-A3AA-7DEE09407514}"/>
              </a:ext>
            </a:extLst>
          </p:cNvPr>
          <p:cNvSpPr/>
          <p:nvPr/>
        </p:nvSpPr>
        <p:spPr bwMode="auto">
          <a:xfrm>
            <a:off x="5292620" y="993124"/>
            <a:ext cx="2216613" cy="546425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66BCAB3-5728-474C-93F2-AF09B53896A4}"/>
              </a:ext>
            </a:extLst>
          </p:cNvPr>
          <p:cNvSpPr txBox="1"/>
          <p:nvPr/>
        </p:nvSpPr>
        <p:spPr>
          <a:xfrm>
            <a:off x="1295400" y="885378"/>
            <a:ext cx="380523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Cloud cover derived from i</a:t>
            </a:r>
            <a:r>
              <a:rPr lang="en-US" dirty="0"/>
              <a:t>ncoming longwave radiation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N</a:t>
            </a:r>
            <a:r>
              <a:rPr lang="en-US" dirty="0"/>
              <a:t>arrower viewing angle for main contribution to measurement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F752C53-E5B7-44FB-8D88-0D8E5907B693}"/>
              </a:ext>
            </a:extLst>
          </p:cNvPr>
          <p:cNvSpPr txBox="1"/>
          <p:nvPr/>
        </p:nvSpPr>
        <p:spPr>
          <a:xfrm>
            <a:off x="6519443" y="4637881"/>
            <a:ext cx="196447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Pirmin.Kaufmann@MeteoSwiss.ch</a:t>
            </a:r>
            <a:endParaRPr lang="de-CH" sz="900" dirty="0"/>
          </a:p>
        </p:txBody>
      </p:sp>
      <p:sp>
        <p:nvSpPr>
          <p:cNvPr id="16" name="Kreuz 15">
            <a:extLst>
              <a:ext uri="{FF2B5EF4-FFF2-40B4-BE49-F238E27FC236}">
                <a16:creationId xmlns:a16="http://schemas.microsoft.com/office/drawing/2014/main" id="{EE16A762-76D4-4F20-AE05-69E86AB6507D}"/>
              </a:ext>
            </a:extLst>
          </p:cNvPr>
          <p:cNvSpPr/>
          <p:nvPr/>
        </p:nvSpPr>
        <p:spPr bwMode="auto">
          <a:xfrm rot="18887089">
            <a:off x="2624852" y="3331396"/>
            <a:ext cx="456634" cy="456634"/>
          </a:xfrm>
          <a:prstGeom prst="plus">
            <a:avLst>
              <a:gd name="adj" fmla="val 4484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9FC6E2C-6331-4BA7-9883-F258D62401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75" b="95122" l="6273" r="92251">
                        <a14:foregroundMark x1="27675" y1="10105" x2="55351" y2="5575"/>
                        <a14:foregroundMark x1="64576" y1="6969" x2="52768" y2="10801"/>
                        <a14:foregroundMark x1="88930" y1="28223" x2="92251" y2="47387"/>
                        <a14:foregroundMark x1="92251" y1="47387" x2="88192" y2="53659"/>
                        <a14:foregroundMark x1="9963" y1="32056" x2="7011" y2="50174"/>
                        <a14:foregroundMark x1="7011" y1="50174" x2="10701" y2="53310"/>
                        <a14:foregroundMark x1="37638" y1="72822" x2="59041" y2="72474"/>
                        <a14:foregroundMark x1="59041" y1="72474" x2="72325" y2="85714"/>
                        <a14:foregroundMark x1="72325" y1="85714" x2="47232" y2="94077"/>
                        <a14:foregroundMark x1="47232" y1="94077" x2="24354" y2="91289"/>
                        <a14:foregroundMark x1="24354" y1="91289" x2="36900" y2="75610"/>
                        <a14:foregroundMark x1="36900" y1="75610" x2="37638" y2="73868"/>
                        <a14:foregroundMark x1="22509" y1="91986" x2="67159" y2="95122"/>
                        <a14:foregroundMark x1="67159" y1="95122" x2="75646" y2="860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6039" y="3882600"/>
            <a:ext cx="235327" cy="24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00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FBD7556-3D64-44F0-87D7-1353549F58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74262" y="3645413"/>
            <a:ext cx="7527926" cy="453980"/>
          </a:xfrm>
        </p:spPr>
        <p:txBody>
          <a:bodyPr/>
          <a:lstStyle/>
          <a:p>
            <a:r>
              <a:rPr lang="en-US" dirty="0" err="1"/>
              <a:t>Fieldextra</a:t>
            </a:r>
            <a:r>
              <a:rPr lang="en-US" dirty="0"/>
              <a:t> </a:t>
            </a:r>
            <a:r>
              <a:rPr lang="en-US" dirty="0" err="1"/>
              <a:t>namelist</a:t>
            </a:r>
            <a:r>
              <a:rPr lang="en-US" dirty="0"/>
              <a:t>: </a:t>
            </a:r>
            <a:r>
              <a:rPr lang="en-US" sz="1400" dirty="0">
                <a:latin typeface="72 Monospace" panose="020B0509030603020204" pitchFamily="49" charset="0"/>
                <a:cs typeface="72 Monospace" panose="020B0509030603020204" pitchFamily="49" charset="0"/>
              </a:rPr>
              <a:t>hoper="</a:t>
            </a:r>
            <a:r>
              <a:rPr lang="en-US" sz="1400" dirty="0" err="1">
                <a:latin typeface="72 Monospace" panose="020B0509030603020204" pitchFamily="49" charset="0"/>
                <a:cs typeface="72 Monospace" panose="020B0509030603020204" pitchFamily="49" charset="0"/>
              </a:rPr>
              <a:t>nbhavg,square</a:t>
            </a:r>
            <a:r>
              <a:rPr lang="en-US" sz="1400" dirty="0">
                <a:latin typeface="72 Monospace" panose="020B0509030603020204" pitchFamily="49" charset="0"/>
                <a:cs typeface="72 Monospace" panose="020B0509030603020204" pitchFamily="49" charset="0"/>
              </a:rPr>
              <a:t>,&lt;</a:t>
            </a:r>
            <a:r>
              <a:rPr lang="en-US" sz="1400" dirty="0"/>
              <a:t>radius&gt;</a:t>
            </a:r>
            <a:r>
              <a:rPr lang="en-US" sz="1400" dirty="0">
                <a:latin typeface="72 Monospace" panose="020B0509030603020204" pitchFamily="49" charset="0"/>
                <a:cs typeface="72 Monospace" panose="020B0509030603020204" pitchFamily="49" charset="0"/>
              </a:rPr>
              <a:t>"</a:t>
            </a:r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E4DC42A-4839-4580-AE40-C1861F3FF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Averaging Area for Modeled CLCT</a:t>
            </a:r>
          </a:p>
        </p:txBody>
      </p:sp>
      <p:graphicFrame>
        <p:nvGraphicFramePr>
          <p:cNvPr id="2" name="Tabelle 4">
            <a:extLst>
              <a:ext uri="{FF2B5EF4-FFF2-40B4-BE49-F238E27FC236}">
                <a16:creationId xmlns:a16="http://schemas.microsoft.com/office/drawing/2014/main" id="{BAA68D87-54A3-41DF-9D74-055E1BA32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747015"/>
              </p:ext>
            </p:extLst>
          </p:nvPr>
        </p:nvGraphicFramePr>
        <p:xfrm>
          <a:off x="1186180" y="1450845"/>
          <a:ext cx="679847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3676">
                  <a:extLst>
                    <a:ext uri="{9D8B030D-6E8A-4147-A177-3AD203B41FA5}">
                      <a16:colId xmlns:a16="http://schemas.microsoft.com/office/drawing/2014/main" val="125743215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574126313"/>
                    </a:ext>
                  </a:extLst>
                </a:gridCol>
                <a:gridCol w="2007394">
                  <a:extLst>
                    <a:ext uri="{9D8B030D-6E8A-4147-A177-3AD203B41FA5}">
                      <a16:colId xmlns:a16="http://schemas.microsoft.com/office/drawing/2014/main" val="908950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Radius </a:t>
                      </a:r>
                      <a:r>
                        <a:rPr lang="en-US" noProof="0" dirty="0" err="1"/>
                        <a:t>approp</a:t>
                      </a:r>
                      <a:r>
                        <a:rPr lang="en-US" noProof="0" dirty="0"/>
                        <a:t>. for SYNOP Obs.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Radius </a:t>
                      </a:r>
                      <a:r>
                        <a:rPr lang="en-US" noProof="0" dirty="0" err="1"/>
                        <a:t>approp</a:t>
                      </a:r>
                      <a:r>
                        <a:rPr lang="en-US" noProof="0" dirty="0"/>
                        <a:t>. for LWR Derived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816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ICON-CH1 (1 km grid)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26 gp ~ 27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4 gp ~ 4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999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/>
                        <a:t>ICON-CH2 (2 km grid)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13 gp ~ 27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2 </a:t>
                      </a:r>
                      <a:r>
                        <a:rPr lang="en-US" noProof="0" dirty="0" err="1"/>
                        <a:t>gp</a:t>
                      </a:r>
                      <a:r>
                        <a:rPr lang="en-US" noProof="0" dirty="0"/>
                        <a:t> ~ 4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25499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BE236767-F9F6-446D-B7A8-10A6CD6239EB}"/>
              </a:ext>
            </a:extLst>
          </p:cNvPr>
          <p:cNvSpPr txBox="1"/>
          <p:nvPr/>
        </p:nvSpPr>
        <p:spPr>
          <a:xfrm>
            <a:off x="6519443" y="4637881"/>
            <a:ext cx="19644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Pirmin.Kaufmann@MeteoSwiss.ch</a:t>
            </a:r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3489204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D4F1583-F1ED-43EE-8F71-D2F3272A9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ICON-CH1-Ctrl, Threshold 2 ½ Okta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339A9B2-AF15-4268-B704-36FBEDFA5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87" y="1202332"/>
            <a:ext cx="2748571" cy="345142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8FD112D-35C0-4E8B-944E-4AB09B753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250" y="1202333"/>
            <a:ext cx="2748571" cy="345142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27790AC-1617-4C95-9FBB-0A93804FFD6F}"/>
              </a:ext>
            </a:extLst>
          </p:cNvPr>
          <p:cNvSpPr txBox="1"/>
          <p:nvPr/>
        </p:nvSpPr>
        <p:spPr>
          <a:xfrm>
            <a:off x="1212405" y="822487"/>
            <a:ext cx="55722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Averaging area with radius 1 to 32 grid points</a:t>
            </a:r>
            <a:endParaRPr lang="de-CH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8D7C961-F815-4504-AE9C-A21FF0124B32}"/>
              </a:ext>
            </a:extLst>
          </p:cNvPr>
          <p:cNvSpPr txBox="1"/>
          <p:nvPr/>
        </p:nvSpPr>
        <p:spPr>
          <a:xfrm>
            <a:off x="6519443" y="4637881"/>
            <a:ext cx="196447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Pirmin.Kaufmann@MeteoSwiss.ch</a:t>
            </a:r>
            <a:endParaRPr lang="de-CH" sz="9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159AC29-1271-4DD4-BBE5-368D0BE470D0}"/>
              </a:ext>
            </a:extLst>
          </p:cNvPr>
          <p:cNvSpPr/>
          <p:nvPr/>
        </p:nvSpPr>
        <p:spPr bwMode="auto">
          <a:xfrm>
            <a:off x="3887535" y="4278149"/>
            <a:ext cx="180000" cy="17859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E722F29-90FE-4BFD-860A-ABC082574CFE}"/>
              </a:ext>
            </a:extLst>
          </p:cNvPr>
          <p:cNvSpPr/>
          <p:nvPr/>
        </p:nvSpPr>
        <p:spPr bwMode="auto">
          <a:xfrm>
            <a:off x="2432592" y="4278149"/>
            <a:ext cx="180000" cy="178594"/>
          </a:xfrm>
          <a:prstGeom prst="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D4DA617-54EC-4713-A43F-A8848467EA17}"/>
              </a:ext>
            </a:extLst>
          </p:cNvPr>
          <p:cNvSpPr/>
          <p:nvPr/>
        </p:nvSpPr>
        <p:spPr bwMode="auto">
          <a:xfrm>
            <a:off x="7403398" y="4278149"/>
            <a:ext cx="180000" cy="17859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97243C4-0ED9-4B63-BBD9-919463203FF5}"/>
              </a:ext>
            </a:extLst>
          </p:cNvPr>
          <p:cNvSpPr/>
          <p:nvPr/>
        </p:nvSpPr>
        <p:spPr bwMode="auto">
          <a:xfrm>
            <a:off x="5948455" y="4278149"/>
            <a:ext cx="180000" cy="178594"/>
          </a:xfrm>
          <a:prstGeom prst="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829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D4F1583-F1ED-43EE-8F71-D2F3272A9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ICON-CH2-Ctrl, Threshold 2 ½ Okta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27790AC-1617-4C95-9FBB-0A93804FFD6F}"/>
              </a:ext>
            </a:extLst>
          </p:cNvPr>
          <p:cNvSpPr txBox="1"/>
          <p:nvPr/>
        </p:nvSpPr>
        <p:spPr>
          <a:xfrm>
            <a:off x="1212405" y="822487"/>
            <a:ext cx="55722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Averaging area with radius 1 to 16 grid points</a:t>
            </a:r>
            <a:endParaRPr lang="de-CH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8D7C961-F815-4504-AE9C-A21FF0124B32}"/>
              </a:ext>
            </a:extLst>
          </p:cNvPr>
          <p:cNvSpPr txBox="1"/>
          <p:nvPr/>
        </p:nvSpPr>
        <p:spPr>
          <a:xfrm>
            <a:off x="6519443" y="4637881"/>
            <a:ext cx="196447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Pirmin.Kaufmann@MeteoSwiss.ch</a:t>
            </a:r>
            <a:endParaRPr lang="de-CH" sz="9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D206007-1E68-4B8C-8BD9-E3D59D139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608" y="1237985"/>
            <a:ext cx="2748571" cy="311428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2538271-A96B-466A-9318-62E99D5F1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588" y="1237985"/>
            <a:ext cx="2748571" cy="3108571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8384BBCB-15AF-4D96-B73D-9719390FDE6C}"/>
              </a:ext>
            </a:extLst>
          </p:cNvPr>
          <p:cNvSpPr/>
          <p:nvPr/>
        </p:nvSpPr>
        <p:spPr bwMode="auto">
          <a:xfrm>
            <a:off x="3354203" y="3988829"/>
            <a:ext cx="180000" cy="17859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F5A10A9-FBEB-4A88-9C83-D53B03394D00}"/>
              </a:ext>
            </a:extLst>
          </p:cNvPr>
          <p:cNvSpPr/>
          <p:nvPr/>
        </p:nvSpPr>
        <p:spPr bwMode="auto">
          <a:xfrm>
            <a:off x="1949266" y="3988829"/>
            <a:ext cx="180000" cy="178594"/>
          </a:xfrm>
          <a:prstGeom prst="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C19248F-3367-4DDC-89DE-DA48E8428858}"/>
              </a:ext>
            </a:extLst>
          </p:cNvPr>
          <p:cNvSpPr/>
          <p:nvPr/>
        </p:nvSpPr>
        <p:spPr bwMode="auto">
          <a:xfrm>
            <a:off x="6618988" y="3984705"/>
            <a:ext cx="180000" cy="17859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122FB35-5B61-4FBC-B94E-A86C577A725A}"/>
              </a:ext>
            </a:extLst>
          </p:cNvPr>
          <p:cNvSpPr/>
          <p:nvPr/>
        </p:nvSpPr>
        <p:spPr bwMode="auto">
          <a:xfrm>
            <a:off x="5214051" y="3984705"/>
            <a:ext cx="180000" cy="178594"/>
          </a:xfrm>
          <a:prstGeom prst="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961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A327E30-32A0-45BA-BD74-3A0A1FD07A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Threat Score (THS, </a:t>
            </a:r>
            <a:r>
              <a:rPr lang="en-US" kern="0" dirty="0"/>
              <a:t>also </a:t>
            </a:r>
            <a:r>
              <a:rPr lang="en-US" dirty="0"/>
              <a:t>named </a:t>
            </a:r>
            <a:r>
              <a:rPr lang="en-US" kern="0" dirty="0"/>
              <a:t>Critical Success Index) depends on base frequency (</a:t>
            </a:r>
            <a:r>
              <a:rPr lang="en-US" kern="0" dirty="0">
                <a:hlinkClick r:id="rId2"/>
              </a:rPr>
              <a:t>Schaefer 1990</a:t>
            </a:r>
            <a:r>
              <a:rPr lang="en-US" kern="0" dirty="0"/>
              <a:t>):</a:t>
            </a:r>
            <a:br>
              <a:rPr lang="en-US" kern="0" dirty="0"/>
            </a:br>
            <a:r>
              <a:rPr lang="en-US" i="1" kern="0" dirty="0"/>
              <a:t>Larger</a:t>
            </a:r>
            <a:r>
              <a:rPr lang="en-US" kern="0" dirty="0"/>
              <a:t> averaging area </a:t>
            </a:r>
            <a:r>
              <a:rPr lang="en-US" kern="0" dirty="0">
                <a:sym typeface="Wingdings" panose="05000000000000000000" pitchFamily="2" charset="2"/>
              </a:rPr>
              <a:t> higher frequencies of events  higher THS</a:t>
            </a:r>
          </a:p>
          <a:p>
            <a:r>
              <a:rPr lang="en-US" kern="0" dirty="0">
                <a:sym typeface="Wingdings" panose="05000000000000000000" pitchFamily="2" charset="2"/>
              </a:rPr>
              <a:t>Equitable </a:t>
            </a:r>
            <a:r>
              <a:rPr lang="en-US" dirty="0">
                <a:sym typeface="Wingdings" panose="05000000000000000000" pitchFamily="2" charset="2"/>
              </a:rPr>
              <a:t>Threat Score (ETS, also named Gilbert Skill Score) compensates </a:t>
            </a:r>
            <a:r>
              <a:rPr lang="en-US" kern="0" dirty="0"/>
              <a:t>frequency</a:t>
            </a:r>
            <a:r>
              <a:rPr lang="en-US" dirty="0">
                <a:sym typeface="Wingdings" panose="05000000000000000000" pitchFamily="2" charset="2"/>
              </a:rPr>
              <a:t> effect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Better for smaller averaging area (as opposed to THS)</a:t>
            </a:r>
            <a:endParaRPr lang="en-US" kern="0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Optimal radius 2 – 8 km</a:t>
            </a:r>
            <a:endParaRPr lang="en-US" kern="0" dirty="0">
              <a:sym typeface="Wingdings" panose="05000000000000000000" pitchFamily="2" charset="2"/>
            </a:endParaRPr>
          </a:p>
          <a:p>
            <a:endParaRPr lang="en-US" kern="0" dirty="0"/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3C4FBB-330E-4CAB-82C1-CA62A1DD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 for Threshold 2 ½ Okta</a:t>
            </a:r>
          </a:p>
        </p:txBody>
      </p:sp>
    </p:spTree>
    <p:extLst>
      <p:ext uri="{BB962C8B-B14F-4D97-AF65-F5344CB8AC3E}">
        <p14:creationId xmlns:p14="http://schemas.microsoft.com/office/powerpoint/2010/main" val="3108290824"/>
      </p:ext>
    </p:extLst>
  </p:cSld>
  <p:clrMapOvr>
    <a:masterClrMapping/>
  </p:clrMapOvr>
</p:sld>
</file>

<file path=ppt/theme/theme1.xml><?xml version="1.0" encoding="utf-8"?>
<a:theme xmlns:a="http://schemas.openxmlformats.org/drawingml/2006/main" name="1_Kreuzraster komplett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_Format_16-9.pptx" id="{14B80262-283B-4455-926B-736EE80994B7}" vid="{03C32CFB-F977-44A6-8C51-B08D66399866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11EB1397DA214C991D0114E1C6705F" ma:contentTypeVersion="1" ma:contentTypeDescription="Ein neues Dokument erstellen." ma:contentTypeScope="" ma:versionID="4f497952251489acb7320a0ddcdc69e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e9f62132f8a72b8ccdf838efe357e2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F031FF-B88D-427D-A541-B3BADEC17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470CE0D-FADF-4C0F-90CA-E3B937E9A86B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EE9CD66-01A1-48D3-A44D-6CE4965594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de_Format_16-9</Template>
  <TotalTime>0</TotalTime>
  <Words>2028</Words>
  <Application>Microsoft Office PowerPoint</Application>
  <PresentationFormat>Bildschirmpräsentation (16:9)</PresentationFormat>
  <Paragraphs>213</Paragraphs>
  <Slides>31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9" baseType="lpstr">
      <vt:lpstr>72 Monospace</vt:lpstr>
      <vt:lpstr>Arial</vt:lpstr>
      <vt:lpstr>Noto Sans Symbols</vt:lpstr>
      <vt:lpstr>Roboto Light</vt:lpstr>
      <vt:lpstr>Symbol</vt:lpstr>
      <vt:lpstr>Times</vt:lpstr>
      <vt:lpstr>Wingdings</vt:lpstr>
      <vt:lpstr>1_Kreuzraster komplett</vt:lpstr>
      <vt:lpstr>Cloud and Precipitation Verification of ICON-CH Models</vt:lpstr>
      <vt:lpstr>Total Cloud Cover</vt:lpstr>
      <vt:lpstr>Original SYNOP Eye Observations</vt:lpstr>
      <vt:lpstr>Modern Measurement: Ceilometer</vt:lpstr>
      <vt:lpstr>Modern Measurement: Pyrgeometer</vt:lpstr>
      <vt:lpstr>Averaging Area for Modeled CLCT</vt:lpstr>
      <vt:lpstr>ICON-CH1-Ctrl, Threshold 2 ½ Okta</vt:lpstr>
      <vt:lpstr>ICON-CH2-Ctrl, Threshold 2 ½ Okta</vt:lpstr>
      <vt:lpstr>Conclusions for Threshold 2 ½ Okta</vt:lpstr>
      <vt:lpstr>ICON-CH1-Ctrl, Threshold 6 ½ Okta</vt:lpstr>
      <vt:lpstr>ICON-CH2-Ctrl, Threshold 6 ½ Okta</vt:lpstr>
      <vt:lpstr>Conclusions for Threshold 6 ½ Okta</vt:lpstr>
      <vt:lpstr>Overall Conclusions</vt:lpstr>
      <vt:lpstr>Precipitation </vt:lpstr>
      <vt:lpstr>PowerPoint-Präsentation</vt:lpstr>
      <vt:lpstr>2023 – 2024 (1 y) Spread vs Std</vt:lpstr>
      <vt:lpstr>Performance diagram – Leadtime 1 h </vt:lpstr>
      <vt:lpstr>Performance diagram – Leadtime 24 h </vt:lpstr>
      <vt:lpstr>Summary Precipitation</vt:lpstr>
      <vt:lpstr>PowerPoint-Präsentation</vt:lpstr>
      <vt:lpstr>Slides in reserve</vt:lpstr>
      <vt:lpstr>Observed and Modelled Frequency</vt:lpstr>
      <vt:lpstr>ICON-CH1-Ctrl, Threshold 2.5 okta</vt:lpstr>
      <vt:lpstr>ICON-CH1-Ctrl, Threshold 2.5 okta</vt:lpstr>
      <vt:lpstr>ICON-CH1-Ctrl, Threshold 6.5 okta</vt:lpstr>
      <vt:lpstr>ICON-CH2-Ctrl, Threshold 2.5 okta</vt:lpstr>
      <vt:lpstr>ICON-CH2-Ctrl, Threshold 2.5 okta</vt:lpstr>
      <vt:lpstr>ICON-CH2-Ctrl, Threshold 6.5 okta</vt:lpstr>
      <vt:lpstr>PowerPoint-Präsentation</vt:lpstr>
      <vt:lpstr>PowerPoint-Präsentation</vt:lpstr>
      <vt:lpstr>PowerPoint-Präsentation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Document Partner</dc:creator>
  <cp:lastModifiedBy>Kaufmann Pirmin</cp:lastModifiedBy>
  <cp:revision>72</cp:revision>
  <cp:lastPrinted>2016-02-16T15:38:09Z</cp:lastPrinted>
  <dcterms:created xsi:type="dcterms:W3CDTF">2023-08-29T15:55:43Z</dcterms:created>
  <dcterms:modified xsi:type="dcterms:W3CDTF">2024-09-16T06:54:55Z</dcterms:modified>
</cp:coreProperties>
</file>