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8" r:id="rId2"/>
    <p:sldId id="273" r:id="rId3"/>
    <p:sldId id="267" r:id="rId4"/>
    <p:sldId id="274" r:id="rId5"/>
    <p:sldId id="276" r:id="rId6"/>
    <p:sldId id="280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207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652C2-26AA-4696-8B47-F3D207CF2C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39850AE-912C-46EC-9238-BB998E61FC49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Wind Speed  </a:t>
          </a:r>
          <a:endParaRPr lang="el-GR" sz="1400" dirty="0"/>
        </a:p>
      </dgm:t>
    </dgm:pt>
    <dgm:pt modelId="{F3E6455F-2538-49A7-96AF-F00225850C9F}" type="parTrans" cxnId="{173F135B-CA62-4D47-94A4-CEDABACB83B5}">
      <dgm:prSet/>
      <dgm:spPr/>
      <dgm:t>
        <a:bodyPr/>
        <a:lstStyle/>
        <a:p>
          <a:endParaRPr lang="el-GR"/>
        </a:p>
      </dgm:t>
    </dgm:pt>
    <dgm:pt modelId="{D663A9C6-9C14-4C2C-AF95-140F8C2055B4}" type="sibTrans" cxnId="{173F135B-CA62-4D47-94A4-CEDABACB83B5}">
      <dgm:prSet/>
      <dgm:spPr/>
      <dgm:t>
        <a:bodyPr/>
        <a:lstStyle/>
        <a:p>
          <a:endParaRPr lang="el-GR"/>
        </a:p>
      </dgm:t>
    </dgm:pt>
    <dgm:pt modelId="{B6907D6A-ED9A-4E58-82B0-CFB7BFD85BA5}">
      <dgm:prSet phldrT="[Κείμενο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ICON-LAM better </a:t>
          </a:r>
          <a:r>
            <a:rPr lang="en-US" sz="1400" dirty="0" smtClean="0">
              <a:solidFill>
                <a:schemeClr val="tx1"/>
              </a:solidFill>
            </a:rPr>
            <a:t>predictions than COSMO.</a:t>
          </a:r>
          <a:endParaRPr lang="el-GR" sz="1400" dirty="0">
            <a:solidFill>
              <a:schemeClr val="tx1"/>
            </a:solidFill>
          </a:endParaRPr>
        </a:p>
      </dgm:t>
    </dgm:pt>
    <dgm:pt modelId="{17D519E8-1137-4AE2-B964-B4B74E85689B}" type="parTrans" cxnId="{B76A72EF-E2B8-4261-BA82-F45FA96FAEA0}">
      <dgm:prSet/>
      <dgm:spPr/>
      <dgm:t>
        <a:bodyPr/>
        <a:lstStyle/>
        <a:p>
          <a:endParaRPr lang="el-GR"/>
        </a:p>
      </dgm:t>
    </dgm:pt>
    <dgm:pt modelId="{8F3E045D-BE95-4782-8550-8429E56E652E}" type="sibTrans" cxnId="{B76A72EF-E2B8-4261-BA82-F45FA96FAEA0}">
      <dgm:prSet/>
      <dgm:spPr/>
      <dgm:t>
        <a:bodyPr/>
        <a:lstStyle/>
        <a:p>
          <a:endParaRPr lang="el-GR"/>
        </a:p>
      </dgm:t>
    </dgm:pt>
    <dgm:pt modelId="{C9987C75-8C21-4C85-87B8-C642E71BEFF6}">
      <dgm:prSet phldrT="[Κείμενο]" custT="1"/>
      <dgm:spPr/>
      <dgm:t>
        <a:bodyPr/>
        <a:lstStyle/>
        <a:p>
          <a:r>
            <a:rPr lang="en-US" sz="1400" dirty="0" smtClean="0"/>
            <a:t>Overestimation of wind/wind gust </a:t>
          </a:r>
          <a:r>
            <a:rPr lang="en-US" sz="1400" dirty="0" smtClean="0"/>
            <a:t>and </a:t>
          </a:r>
          <a:r>
            <a:rPr lang="en-US" sz="1400" dirty="0" smtClean="0"/>
            <a:t>convective and </a:t>
          </a:r>
          <a:r>
            <a:rPr lang="en-US" sz="1400" dirty="0" err="1" smtClean="0"/>
            <a:t>orographic</a:t>
          </a:r>
          <a:r>
            <a:rPr lang="en-US" sz="1400" dirty="0" smtClean="0"/>
            <a:t> </a:t>
          </a:r>
          <a:r>
            <a:rPr lang="en-US" sz="1400" dirty="0" smtClean="0"/>
            <a:t>situations in warm seasons </a:t>
          </a:r>
          <a:endParaRPr lang="el-GR" sz="1400" dirty="0"/>
        </a:p>
      </dgm:t>
    </dgm:pt>
    <dgm:pt modelId="{74CB7331-2610-4C93-BBFE-FA5E9B6BED40}" type="parTrans" cxnId="{ABA4AEA3-154F-4FA0-9B2B-D7BEACEC3C5F}">
      <dgm:prSet/>
      <dgm:spPr/>
      <dgm:t>
        <a:bodyPr/>
        <a:lstStyle/>
        <a:p>
          <a:endParaRPr lang="el-GR"/>
        </a:p>
      </dgm:t>
    </dgm:pt>
    <dgm:pt modelId="{0CCD8159-A6D0-4A58-A7BF-B1F9B647F622}" type="sibTrans" cxnId="{ABA4AEA3-154F-4FA0-9B2B-D7BEACEC3C5F}">
      <dgm:prSet/>
      <dgm:spPr/>
      <dgm:t>
        <a:bodyPr/>
        <a:lstStyle/>
        <a:p>
          <a:endParaRPr lang="el-GR"/>
        </a:p>
      </dgm:t>
    </dgm:pt>
    <dgm:pt modelId="{CA9D8299-D587-469F-BFE7-3EA2799FF8C2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/>
            <a:t>Temp</a:t>
          </a:r>
          <a:endParaRPr lang="el-GR" sz="1600" dirty="0"/>
        </a:p>
      </dgm:t>
    </dgm:pt>
    <dgm:pt modelId="{BC3C86DC-5098-40C9-A297-88E99C77BC20}" type="parTrans" cxnId="{AB15FA4C-107A-420B-A79F-CF21DA0254C4}">
      <dgm:prSet/>
      <dgm:spPr/>
      <dgm:t>
        <a:bodyPr/>
        <a:lstStyle/>
        <a:p>
          <a:endParaRPr lang="el-GR"/>
        </a:p>
      </dgm:t>
    </dgm:pt>
    <dgm:pt modelId="{389E02BD-FE1F-4E9A-AAD0-C6268A314A31}" type="sibTrans" cxnId="{AB15FA4C-107A-420B-A79F-CF21DA0254C4}">
      <dgm:prSet/>
      <dgm:spPr/>
      <dgm:t>
        <a:bodyPr/>
        <a:lstStyle/>
        <a:p>
          <a:endParaRPr lang="el-GR"/>
        </a:p>
      </dgm:t>
    </dgm:pt>
    <dgm:pt modelId="{D98AB2BA-8C76-4C16-B0CE-76FEBAA757CC}">
      <dgm:prSet phldrT="[Κείμενο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 ICON-LAM better </a:t>
          </a:r>
          <a:r>
            <a:rPr lang="en-US" sz="1400" dirty="0" smtClean="0">
              <a:solidFill>
                <a:schemeClr val="tx1"/>
              </a:solidFill>
            </a:rPr>
            <a:t>predictions than COSMO.</a:t>
          </a:r>
          <a:endParaRPr lang="el-GR" sz="1400" dirty="0">
            <a:solidFill>
              <a:schemeClr val="tx1"/>
            </a:solidFill>
          </a:endParaRPr>
        </a:p>
      </dgm:t>
    </dgm:pt>
    <dgm:pt modelId="{AFBD7728-0C66-4071-B11F-BB514B6C79BE}" type="parTrans" cxnId="{A4DD3FBF-7B18-4D60-A42A-B0EFB438FD0E}">
      <dgm:prSet/>
      <dgm:spPr/>
      <dgm:t>
        <a:bodyPr/>
        <a:lstStyle/>
        <a:p>
          <a:endParaRPr lang="el-GR"/>
        </a:p>
      </dgm:t>
    </dgm:pt>
    <dgm:pt modelId="{7BF2762A-07B1-4FCD-A83C-8E250A21420F}" type="sibTrans" cxnId="{A4DD3FBF-7B18-4D60-A42A-B0EFB438FD0E}">
      <dgm:prSet/>
      <dgm:spPr/>
      <dgm:t>
        <a:bodyPr/>
        <a:lstStyle/>
        <a:p>
          <a:endParaRPr lang="el-GR"/>
        </a:p>
      </dgm:t>
    </dgm:pt>
    <dgm:pt modelId="{49350BE0-CA82-4756-A9EB-12108553F000}">
      <dgm:prSet phldrT="[Κείμενο]" custT="1"/>
      <dgm:spPr/>
      <dgm:t>
        <a:bodyPr/>
        <a:lstStyle/>
        <a:p>
          <a:r>
            <a:rPr lang="en-US" sz="1400" dirty="0" smtClean="0"/>
            <a:t>Night time overestimation is </a:t>
          </a:r>
          <a:r>
            <a:rPr lang="en-US" sz="1400" dirty="0" smtClean="0"/>
            <a:t>reported.</a:t>
          </a:r>
          <a:endParaRPr lang="el-GR" sz="1400" dirty="0"/>
        </a:p>
      </dgm:t>
    </dgm:pt>
    <dgm:pt modelId="{C89BFBFC-67BE-4654-BBD4-3AC1FA79D187}" type="parTrans" cxnId="{FCD84554-3196-4B3C-B00E-D0577059092D}">
      <dgm:prSet/>
      <dgm:spPr/>
      <dgm:t>
        <a:bodyPr/>
        <a:lstStyle/>
        <a:p>
          <a:endParaRPr lang="el-GR"/>
        </a:p>
      </dgm:t>
    </dgm:pt>
    <dgm:pt modelId="{8744C403-0E93-49CE-89E5-16F0EF25792D}" type="sibTrans" cxnId="{FCD84554-3196-4B3C-B00E-D0577059092D}">
      <dgm:prSet/>
      <dgm:spPr/>
      <dgm:t>
        <a:bodyPr/>
        <a:lstStyle/>
        <a:p>
          <a:endParaRPr lang="el-GR"/>
        </a:p>
      </dgm:t>
    </dgm:pt>
    <dgm:pt modelId="{41E61A92-54FC-479C-9AA7-045B5A0B0DD3}">
      <dgm:prSet phldrT="[Κείμενο]" custT="1"/>
      <dgm:spPr/>
      <dgm:t>
        <a:bodyPr/>
        <a:lstStyle/>
        <a:p>
          <a:r>
            <a:rPr lang="en-US" sz="1400" dirty="0" smtClean="0"/>
            <a:t>Clouds</a:t>
          </a:r>
        </a:p>
        <a:p>
          <a:r>
            <a:rPr lang="en-US" sz="1400" dirty="0" smtClean="0"/>
            <a:t>Fog</a:t>
          </a:r>
          <a:endParaRPr lang="el-GR" sz="1400" dirty="0"/>
        </a:p>
      </dgm:t>
    </dgm:pt>
    <dgm:pt modelId="{AFEAA9D7-B6CF-4555-8F63-7A6254F1309C}" type="parTrans" cxnId="{F3767959-3949-482D-B364-A672CF9363A1}">
      <dgm:prSet/>
      <dgm:spPr/>
      <dgm:t>
        <a:bodyPr/>
        <a:lstStyle/>
        <a:p>
          <a:endParaRPr lang="el-GR"/>
        </a:p>
      </dgm:t>
    </dgm:pt>
    <dgm:pt modelId="{CE916A77-B311-49F2-A805-F7996AFE61D3}" type="sibTrans" cxnId="{F3767959-3949-482D-B364-A672CF9363A1}">
      <dgm:prSet/>
      <dgm:spPr/>
      <dgm:t>
        <a:bodyPr/>
        <a:lstStyle/>
        <a:p>
          <a:endParaRPr lang="el-GR"/>
        </a:p>
      </dgm:t>
    </dgm:pt>
    <dgm:pt modelId="{BE9CE255-0F05-461F-9E00-7E1BBCCA3C16}">
      <dgm:prSet phldrT="[Κείμενο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Better cloud  predictions of ICON-LAM than COSMO especially for low-level clouds.</a:t>
          </a:r>
          <a:endParaRPr lang="el-GR" sz="1400" dirty="0">
            <a:solidFill>
              <a:schemeClr val="tx1"/>
            </a:solidFill>
          </a:endParaRPr>
        </a:p>
      </dgm:t>
    </dgm:pt>
    <dgm:pt modelId="{2291DD38-DE1A-41EF-AD4F-B005A5560DBE}" type="parTrans" cxnId="{315D55CC-65FF-4B74-BDE8-464A4254CE1E}">
      <dgm:prSet/>
      <dgm:spPr/>
      <dgm:t>
        <a:bodyPr/>
        <a:lstStyle/>
        <a:p>
          <a:endParaRPr lang="el-GR"/>
        </a:p>
      </dgm:t>
    </dgm:pt>
    <dgm:pt modelId="{8837E7AA-0C13-498D-AC3E-C4578F8CCC59}" type="sibTrans" cxnId="{315D55CC-65FF-4B74-BDE8-464A4254CE1E}">
      <dgm:prSet/>
      <dgm:spPr/>
      <dgm:t>
        <a:bodyPr/>
        <a:lstStyle/>
        <a:p>
          <a:endParaRPr lang="el-GR"/>
        </a:p>
      </dgm:t>
    </dgm:pt>
    <dgm:pt modelId="{296083EE-C795-4E26-8DA2-F9D3026412AD}">
      <dgm:prSet phldrT="[Κείμενο]" custT="1"/>
      <dgm:spPr/>
      <dgm:t>
        <a:bodyPr/>
        <a:lstStyle/>
        <a:p>
          <a:r>
            <a:rPr lang="en-US" sz="1400" dirty="0" smtClean="0"/>
            <a:t>False alarms and  fog risk overestimation of ICON-LAM are reported, but less than COSMO, especially in winter. </a:t>
          </a:r>
          <a:endParaRPr lang="el-GR" sz="1400" dirty="0"/>
        </a:p>
      </dgm:t>
    </dgm:pt>
    <dgm:pt modelId="{E3FA165C-4084-43F8-8AD7-8057C2EE181C}" type="parTrans" cxnId="{2755A6A6-4484-4A19-B0AE-A0BF07C93131}">
      <dgm:prSet/>
      <dgm:spPr/>
      <dgm:t>
        <a:bodyPr/>
        <a:lstStyle/>
        <a:p>
          <a:endParaRPr lang="el-GR"/>
        </a:p>
      </dgm:t>
    </dgm:pt>
    <dgm:pt modelId="{99E2A683-5D32-4B42-8C2F-1026370B794C}" type="sibTrans" cxnId="{2755A6A6-4484-4A19-B0AE-A0BF07C93131}">
      <dgm:prSet/>
      <dgm:spPr/>
      <dgm:t>
        <a:bodyPr/>
        <a:lstStyle/>
        <a:p>
          <a:endParaRPr lang="el-GR"/>
        </a:p>
      </dgm:t>
    </dgm:pt>
    <dgm:pt modelId="{3369AF06-BF58-4B02-9085-FE781B5F7FAA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n-US" sz="1400" dirty="0" err="1" smtClean="0"/>
            <a:t>Preci</a:t>
          </a:r>
          <a:endParaRPr lang="el-GR" sz="1400" dirty="0"/>
        </a:p>
      </dgm:t>
    </dgm:pt>
    <dgm:pt modelId="{82C78E6B-0EFA-4ECE-A9AA-C9C170A3A81F}" type="parTrans" cxnId="{7EF69448-6DE7-4C99-91DE-1A142428574A}">
      <dgm:prSet/>
      <dgm:spPr/>
      <dgm:t>
        <a:bodyPr/>
        <a:lstStyle/>
        <a:p>
          <a:endParaRPr lang="el-GR"/>
        </a:p>
      </dgm:t>
    </dgm:pt>
    <dgm:pt modelId="{C98E2E98-2031-49ED-A171-EDF811A5B05F}" type="sibTrans" cxnId="{7EF69448-6DE7-4C99-91DE-1A142428574A}">
      <dgm:prSet/>
      <dgm:spPr/>
      <dgm:t>
        <a:bodyPr/>
        <a:lstStyle/>
        <a:p>
          <a:endParaRPr lang="el-GR"/>
        </a:p>
      </dgm:t>
    </dgm:pt>
    <dgm:pt modelId="{BE1EB4EC-FC8E-4F88-9E11-2CF6C32B56C4}">
      <dgm:prSet custT="1"/>
      <dgm:spPr/>
      <dgm:t>
        <a:bodyPr/>
        <a:lstStyle/>
        <a:p>
          <a:r>
            <a:rPr lang="en-US" sz="1400" dirty="0" smtClean="0"/>
            <a:t>More contradictory opinions about precipitation performance.</a:t>
          </a:r>
          <a:endParaRPr lang="el-GR" sz="1400" dirty="0"/>
        </a:p>
      </dgm:t>
    </dgm:pt>
    <dgm:pt modelId="{07E369A4-3C1B-48C8-BBC9-F4517088A219}" type="parTrans" cxnId="{95B59975-2A1F-49EF-85E0-3FC848349024}">
      <dgm:prSet/>
      <dgm:spPr/>
      <dgm:t>
        <a:bodyPr/>
        <a:lstStyle/>
        <a:p>
          <a:endParaRPr lang="el-GR"/>
        </a:p>
      </dgm:t>
    </dgm:pt>
    <dgm:pt modelId="{A34BED2B-F38E-4E22-AA60-A51396DBB6D8}" type="sibTrans" cxnId="{95B59975-2A1F-49EF-85E0-3FC848349024}">
      <dgm:prSet/>
      <dgm:spPr/>
      <dgm:t>
        <a:bodyPr/>
        <a:lstStyle/>
        <a:p>
          <a:endParaRPr lang="el-GR"/>
        </a:p>
      </dgm:t>
    </dgm:pt>
    <dgm:pt modelId="{3D4BF783-DF89-402A-A2A4-285C167A6EF7}">
      <dgm:prSet custT="1"/>
      <dgm:spPr/>
      <dgm:t>
        <a:bodyPr/>
        <a:lstStyle/>
        <a:p>
          <a:r>
            <a:rPr lang="en-US" sz="1400" dirty="0" smtClean="0"/>
            <a:t>ICON-IT  Poor prediction</a:t>
          </a:r>
          <a:r>
            <a:rPr lang="en-US" sz="900" dirty="0" smtClean="0"/>
            <a:t> </a:t>
          </a:r>
          <a:r>
            <a:rPr lang="en-US" sz="1400" dirty="0" smtClean="0"/>
            <a:t>of severe </a:t>
          </a:r>
          <a:r>
            <a:rPr lang="en-US" sz="1400" dirty="0" smtClean="0"/>
            <a:t>summertime deep convection hail events </a:t>
          </a:r>
          <a:r>
            <a:rPr lang="en-US" sz="1400" dirty="0" smtClean="0"/>
            <a:t>with misses </a:t>
          </a:r>
          <a:r>
            <a:rPr lang="en-US" sz="1400" dirty="0" smtClean="0"/>
            <a:t> and better performance of IFS in comparison to local models. </a:t>
          </a:r>
          <a:endParaRPr lang="el-GR" sz="1400" dirty="0"/>
        </a:p>
      </dgm:t>
    </dgm:pt>
    <dgm:pt modelId="{25C473CA-CB79-4DDF-86DE-CF7EA3F4C98C}" type="parTrans" cxnId="{99BAF15F-FBB4-422E-8BEF-3CB37DDBC52E}">
      <dgm:prSet/>
      <dgm:spPr/>
      <dgm:t>
        <a:bodyPr/>
        <a:lstStyle/>
        <a:p>
          <a:endParaRPr lang="el-GR"/>
        </a:p>
      </dgm:t>
    </dgm:pt>
    <dgm:pt modelId="{A9C1C614-4206-40E4-8B9A-4307162F503B}" type="sibTrans" cxnId="{99BAF15F-FBB4-422E-8BEF-3CB37DDBC52E}">
      <dgm:prSet/>
      <dgm:spPr/>
      <dgm:t>
        <a:bodyPr/>
        <a:lstStyle/>
        <a:p>
          <a:endParaRPr lang="el-GR"/>
        </a:p>
      </dgm:t>
    </dgm:pt>
    <dgm:pt modelId="{055BC412-36DC-4C75-B4DD-CFFD56F5F87A}">
      <dgm:prSet custT="1"/>
      <dgm:spPr/>
      <dgm:t>
        <a:bodyPr/>
        <a:lstStyle/>
        <a:p>
          <a:r>
            <a:rPr lang="en-US" sz="1400" dirty="0" smtClean="0"/>
            <a:t>ICON-IT Night time convection inhibition </a:t>
          </a:r>
          <a:r>
            <a:rPr lang="en-US" sz="1400" dirty="0" smtClean="0"/>
            <a:t>resulting </a:t>
          </a:r>
          <a:r>
            <a:rPr lang="en-US" sz="1400" dirty="0" smtClean="0"/>
            <a:t>in poor deep convection  overnight  </a:t>
          </a:r>
          <a:endParaRPr lang="el-GR" sz="1400" dirty="0"/>
        </a:p>
      </dgm:t>
    </dgm:pt>
    <dgm:pt modelId="{572FEBA8-C415-4423-BAA3-E6F3252886C7}" type="parTrans" cxnId="{5F2F8C59-07F8-40F2-8832-7352DA991C75}">
      <dgm:prSet/>
      <dgm:spPr/>
      <dgm:t>
        <a:bodyPr/>
        <a:lstStyle/>
        <a:p>
          <a:endParaRPr lang="el-GR"/>
        </a:p>
      </dgm:t>
    </dgm:pt>
    <dgm:pt modelId="{271CA0F8-6DD6-4951-B98F-FC9E55FF6AD7}" type="sibTrans" cxnId="{5F2F8C59-07F8-40F2-8832-7352DA991C75}">
      <dgm:prSet/>
      <dgm:spPr/>
      <dgm:t>
        <a:bodyPr/>
        <a:lstStyle/>
        <a:p>
          <a:endParaRPr lang="el-GR"/>
        </a:p>
      </dgm:t>
    </dgm:pt>
    <dgm:pt modelId="{CBF692FD-B0D8-45A5-B717-863A3333E7D4}">
      <dgm:prSet custT="1"/>
      <dgm:spPr/>
      <dgm:t>
        <a:bodyPr/>
        <a:lstStyle/>
        <a:p>
          <a:r>
            <a:rPr lang="en-US" sz="1400" dirty="0" smtClean="0"/>
            <a:t>Comparable or even better </a:t>
          </a:r>
          <a:r>
            <a:rPr lang="en-US" sz="1400" dirty="0" smtClean="0"/>
            <a:t>predictions </a:t>
          </a:r>
          <a:r>
            <a:rPr lang="en-US" sz="1400" dirty="0" smtClean="0"/>
            <a:t>for </a:t>
          </a:r>
          <a:r>
            <a:rPr lang="en-US" sz="1400" dirty="0" smtClean="0"/>
            <a:t>COSMO for frontal precipitation in </a:t>
          </a:r>
          <a:r>
            <a:rPr lang="en-US" sz="1400" dirty="0" smtClean="0"/>
            <a:t>winter season</a:t>
          </a:r>
          <a:r>
            <a:rPr lang="en-US" sz="1400" dirty="0" smtClean="0"/>
            <a:t>.</a:t>
          </a:r>
          <a:endParaRPr lang="el-GR" sz="1400" dirty="0"/>
        </a:p>
      </dgm:t>
    </dgm:pt>
    <dgm:pt modelId="{39160DEE-8493-459C-8C9F-DEEA0D69AA64}" type="parTrans" cxnId="{D7699F82-CCAE-4F7F-91FD-25C715807EA4}">
      <dgm:prSet/>
      <dgm:spPr/>
      <dgm:t>
        <a:bodyPr/>
        <a:lstStyle/>
        <a:p>
          <a:endParaRPr lang="el-GR"/>
        </a:p>
      </dgm:t>
    </dgm:pt>
    <dgm:pt modelId="{6501DCE4-7E51-481B-BF8B-A2F4A2E9B9DC}" type="sibTrans" cxnId="{D7699F82-CCAE-4F7F-91FD-25C715807EA4}">
      <dgm:prSet/>
      <dgm:spPr/>
      <dgm:t>
        <a:bodyPr/>
        <a:lstStyle/>
        <a:p>
          <a:endParaRPr lang="el-GR"/>
        </a:p>
      </dgm:t>
    </dgm:pt>
    <dgm:pt modelId="{7AEC9BDF-F26D-42C5-8112-1F1F3E97355E}">
      <dgm:prSet custT="1"/>
      <dgm:spPr/>
      <dgm:t>
        <a:bodyPr/>
        <a:lstStyle/>
        <a:p>
          <a:r>
            <a:rPr lang="en-US" sz="1400" dirty="0" smtClean="0"/>
            <a:t>The precipitation area is </a:t>
          </a:r>
          <a:r>
            <a:rPr lang="en-US" sz="1400" dirty="0" smtClean="0"/>
            <a:t>better </a:t>
          </a:r>
          <a:r>
            <a:rPr lang="en-US" sz="1400" dirty="0" smtClean="0"/>
            <a:t>forecasted </a:t>
          </a:r>
          <a:r>
            <a:rPr lang="en-US" sz="1400" dirty="0" smtClean="0"/>
            <a:t>than </a:t>
          </a:r>
          <a:r>
            <a:rPr lang="en-US" sz="1400" dirty="0" smtClean="0"/>
            <a:t>the amounts </a:t>
          </a:r>
          <a:r>
            <a:rPr lang="en-US" sz="1400" dirty="0" smtClean="0"/>
            <a:t>which can </a:t>
          </a:r>
          <a:r>
            <a:rPr lang="en-US" sz="1400" dirty="0" smtClean="0"/>
            <a:t>be wrong.</a:t>
          </a:r>
          <a:endParaRPr lang="el-GR" sz="1400" dirty="0"/>
        </a:p>
      </dgm:t>
    </dgm:pt>
    <dgm:pt modelId="{1E6AC486-2D50-432A-84E3-FDD577BF81AE}" type="parTrans" cxnId="{F2212436-F1DD-4FEC-A044-4D489FE2FB8C}">
      <dgm:prSet/>
      <dgm:spPr/>
      <dgm:t>
        <a:bodyPr/>
        <a:lstStyle/>
        <a:p>
          <a:endParaRPr lang="el-GR"/>
        </a:p>
      </dgm:t>
    </dgm:pt>
    <dgm:pt modelId="{61ED556E-8782-4BC7-A497-0EF9B8FFE3C4}" type="sibTrans" cxnId="{F2212436-F1DD-4FEC-A044-4D489FE2FB8C}">
      <dgm:prSet/>
      <dgm:spPr/>
      <dgm:t>
        <a:bodyPr/>
        <a:lstStyle/>
        <a:p>
          <a:endParaRPr lang="el-GR"/>
        </a:p>
      </dgm:t>
    </dgm:pt>
    <dgm:pt modelId="{6A2899DD-29F9-4BDA-84F5-8398179C862B}">
      <dgm:prSet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Better predictions of ICON than COSMO in summer convective and </a:t>
          </a:r>
          <a:r>
            <a:rPr lang="en-US" sz="1400" dirty="0" err="1" smtClean="0">
              <a:solidFill>
                <a:schemeClr val="tx1"/>
              </a:solidFill>
            </a:rPr>
            <a:t>orographic</a:t>
          </a:r>
          <a:r>
            <a:rPr lang="en-US" sz="1400" dirty="0" smtClean="0">
              <a:solidFill>
                <a:schemeClr val="tx1"/>
              </a:solidFill>
            </a:rPr>
            <a:t> conditions , </a:t>
          </a:r>
          <a:r>
            <a:rPr lang="en-US" sz="1400" dirty="0" smtClean="0"/>
            <a:t>although events and rainfall amounts overestimation is </a:t>
          </a:r>
          <a:r>
            <a:rPr lang="en-US" sz="1400" dirty="0" smtClean="0"/>
            <a:t>often </a:t>
          </a:r>
          <a:r>
            <a:rPr lang="en-US" sz="1400" dirty="0" smtClean="0"/>
            <a:t>reported.</a:t>
          </a:r>
          <a:endParaRPr lang="el-GR" sz="1400" dirty="0"/>
        </a:p>
      </dgm:t>
    </dgm:pt>
    <dgm:pt modelId="{21168A8A-B948-4E4F-AAEF-92A1C2576CE6}" type="parTrans" cxnId="{234ACE66-7C43-4E43-B058-FCEA377B86C2}">
      <dgm:prSet/>
      <dgm:spPr/>
      <dgm:t>
        <a:bodyPr/>
        <a:lstStyle/>
        <a:p>
          <a:endParaRPr lang="el-GR"/>
        </a:p>
      </dgm:t>
    </dgm:pt>
    <dgm:pt modelId="{25A45F06-5611-48F4-AE14-AE4E092CAD98}" type="sibTrans" cxnId="{234ACE66-7C43-4E43-B058-FCEA377B86C2}">
      <dgm:prSet/>
      <dgm:spPr/>
      <dgm:t>
        <a:bodyPr/>
        <a:lstStyle/>
        <a:p>
          <a:endParaRPr lang="el-GR"/>
        </a:p>
      </dgm:t>
    </dgm:pt>
    <dgm:pt modelId="{BA015D26-6CB2-4C06-9940-8ACE09E54964}">
      <dgm:prSet custT="1"/>
      <dgm:spPr/>
      <dgm:t>
        <a:bodyPr/>
        <a:lstStyle/>
        <a:p>
          <a:r>
            <a:rPr lang="en-US" sz="1400" dirty="0" smtClean="0"/>
            <a:t>The 700hpa humidity map does not </a:t>
          </a:r>
          <a:r>
            <a:rPr lang="en-US" sz="1400" dirty="0" smtClean="0"/>
            <a:t>affect ICON-IT predictions as much as COSMO-IT</a:t>
          </a:r>
          <a:endParaRPr lang="el-GR" sz="1400" dirty="0"/>
        </a:p>
      </dgm:t>
    </dgm:pt>
    <dgm:pt modelId="{D641E4B7-E7CC-41E5-8CB3-1447FB936E29}" type="sibTrans" cxnId="{168F689D-A947-45E0-BD48-3FA4E5A96212}">
      <dgm:prSet/>
      <dgm:spPr/>
      <dgm:t>
        <a:bodyPr/>
        <a:lstStyle/>
        <a:p>
          <a:endParaRPr lang="el-GR"/>
        </a:p>
      </dgm:t>
    </dgm:pt>
    <dgm:pt modelId="{7FB902EF-C70C-4D13-BC3C-74EDEBDDD11C}" type="parTrans" cxnId="{168F689D-A947-45E0-BD48-3FA4E5A96212}">
      <dgm:prSet/>
      <dgm:spPr/>
      <dgm:t>
        <a:bodyPr/>
        <a:lstStyle/>
        <a:p>
          <a:endParaRPr lang="el-GR"/>
        </a:p>
      </dgm:t>
    </dgm:pt>
    <dgm:pt modelId="{E0CF07E2-4D7D-4FDC-9E4A-42092DF5AF1A}" type="pres">
      <dgm:prSet presAssocID="{BB1652C2-26AA-4696-8B47-F3D207CF2C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2ED9C8-D80F-4E94-BC47-BCB61818DE99}" type="pres">
      <dgm:prSet presAssocID="{039850AE-912C-46EC-9238-BB998E61FC49}" presName="composite" presStyleCnt="0"/>
      <dgm:spPr/>
    </dgm:pt>
    <dgm:pt modelId="{65F5BE3B-46BA-429F-AE51-3F6CAC7DC48B}" type="pres">
      <dgm:prSet presAssocID="{039850AE-912C-46EC-9238-BB998E61FC4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A14FCB-A305-456D-94AA-0B640990EDD0}" type="pres">
      <dgm:prSet presAssocID="{039850AE-912C-46EC-9238-BB998E61FC4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4EB57B-B492-4AFB-8C60-2742EEFC0A8D}" type="pres">
      <dgm:prSet presAssocID="{D663A9C6-9C14-4C2C-AF95-140F8C2055B4}" presName="sp" presStyleCnt="0"/>
      <dgm:spPr/>
    </dgm:pt>
    <dgm:pt modelId="{F20D50CD-BB2A-461E-A966-E46FAD02ED2E}" type="pres">
      <dgm:prSet presAssocID="{CA9D8299-D587-469F-BFE7-3EA2799FF8C2}" presName="composite" presStyleCnt="0"/>
      <dgm:spPr/>
    </dgm:pt>
    <dgm:pt modelId="{D8747FBB-9CD9-4AD2-B995-8831D1FAB65A}" type="pres">
      <dgm:prSet presAssocID="{CA9D8299-D587-469F-BFE7-3EA2799FF8C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51EDF6-3D35-414B-9DA4-F533671BEE02}" type="pres">
      <dgm:prSet presAssocID="{CA9D8299-D587-469F-BFE7-3EA2799FF8C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F04156-FBC6-48ED-9E47-2EBBA226DB25}" type="pres">
      <dgm:prSet presAssocID="{389E02BD-FE1F-4E9A-AAD0-C6268A314A31}" presName="sp" presStyleCnt="0"/>
      <dgm:spPr/>
    </dgm:pt>
    <dgm:pt modelId="{6EB0C68A-E566-493B-A946-7353E67394DB}" type="pres">
      <dgm:prSet presAssocID="{41E61A92-54FC-479C-9AA7-045B5A0B0DD3}" presName="composite" presStyleCnt="0"/>
      <dgm:spPr/>
    </dgm:pt>
    <dgm:pt modelId="{F72F4B5E-6083-41D9-982A-4877B38FDB44}" type="pres">
      <dgm:prSet presAssocID="{41E61A92-54FC-479C-9AA7-045B5A0B0DD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C22F49-FDA4-44E5-917E-9F01828A7386}" type="pres">
      <dgm:prSet presAssocID="{41E61A92-54FC-479C-9AA7-045B5A0B0DD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891C4F-18F9-43F8-9C33-2AFDA731DA1F}" type="pres">
      <dgm:prSet presAssocID="{CE916A77-B311-49F2-A805-F7996AFE61D3}" presName="sp" presStyleCnt="0"/>
      <dgm:spPr/>
    </dgm:pt>
    <dgm:pt modelId="{0746681E-4F83-4EAF-BB95-B7EA5D3A4CE0}" type="pres">
      <dgm:prSet presAssocID="{3369AF06-BF58-4B02-9085-FE781B5F7FAA}" presName="composite" presStyleCnt="0"/>
      <dgm:spPr/>
    </dgm:pt>
    <dgm:pt modelId="{D6426F3E-8109-4B9D-98A6-65549C1A99D6}" type="pres">
      <dgm:prSet presAssocID="{3369AF06-BF58-4B02-9085-FE781B5F7FAA}" presName="parentText" presStyleLbl="alignNode1" presStyleIdx="3" presStyleCnt="4" custLinFactNeighborY="-2033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AA7DBD-296C-4706-8016-25250F48F2EC}" type="pres">
      <dgm:prSet presAssocID="{3369AF06-BF58-4B02-9085-FE781B5F7FAA}" presName="descendantText" presStyleLbl="alignAcc1" presStyleIdx="3" presStyleCnt="4" custScaleY="299980" custLinFactNeighborX="52" custLinFactNeighborY="-190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34ACE66-7C43-4E43-B058-FCEA377B86C2}" srcId="{3369AF06-BF58-4B02-9085-FE781B5F7FAA}" destId="{6A2899DD-29F9-4BDA-84F5-8398179C862B}" srcOrd="1" destOrd="0" parTransId="{21168A8A-B948-4E4F-AAEF-92A1C2576CE6}" sibTransId="{25A45F06-5611-48F4-AE14-AE4E092CAD98}"/>
    <dgm:cxn modelId="{4353A176-083D-4AE0-8ED9-3B1A1A175D4C}" type="presOf" srcId="{6A2899DD-29F9-4BDA-84F5-8398179C862B}" destId="{15AA7DBD-296C-4706-8016-25250F48F2EC}" srcOrd="0" destOrd="1" presId="urn:microsoft.com/office/officeart/2005/8/layout/chevron2"/>
    <dgm:cxn modelId="{ABA4AEA3-154F-4FA0-9B2B-D7BEACEC3C5F}" srcId="{039850AE-912C-46EC-9238-BB998E61FC49}" destId="{C9987C75-8C21-4C85-87B8-C642E71BEFF6}" srcOrd="1" destOrd="0" parTransId="{74CB7331-2610-4C93-BBFE-FA5E9B6BED40}" sibTransId="{0CCD8159-A6D0-4A58-A7BF-B1F9B647F622}"/>
    <dgm:cxn modelId="{C1387D96-7151-453D-BC47-9E7E5E20C500}" type="presOf" srcId="{BE9CE255-0F05-461F-9E00-7E1BBCCA3C16}" destId="{4DC22F49-FDA4-44E5-917E-9F01828A7386}" srcOrd="0" destOrd="0" presId="urn:microsoft.com/office/officeart/2005/8/layout/chevron2"/>
    <dgm:cxn modelId="{97E579E8-3B9D-407D-850F-519A69B53172}" type="presOf" srcId="{296083EE-C795-4E26-8DA2-F9D3026412AD}" destId="{4DC22F49-FDA4-44E5-917E-9F01828A7386}" srcOrd="0" destOrd="1" presId="urn:microsoft.com/office/officeart/2005/8/layout/chevron2"/>
    <dgm:cxn modelId="{99BAF15F-FBB4-422E-8BEF-3CB37DDBC52E}" srcId="{3369AF06-BF58-4B02-9085-FE781B5F7FAA}" destId="{3D4BF783-DF89-402A-A2A4-285C167A6EF7}" srcOrd="3" destOrd="0" parTransId="{25C473CA-CB79-4DDF-86DE-CF7EA3F4C98C}" sibTransId="{A9C1C614-4206-40E4-8B9A-4307162F503B}"/>
    <dgm:cxn modelId="{98FF8928-24AE-46CB-89F1-F5A17A697487}" type="presOf" srcId="{3D4BF783-DF89-402A-A2A4-285C167A6EF7}" destId="{15AA7DBD-296C-4706-8016-25250F48F2EC}" srcOrd="0" destOrd="3" presId="urn:microsoft.com/office/officeart/2005/8/layout/chevron2"/>
    <dgm:cxn modelId="{4F46697C-A7F7-422F-ACB0-728E11BEEA22}" type="presOf" srcId="{CA9D8299-D587-469F-BFE7-3EA2799FF8C2}" destId="{D8747FBB-9CD9-4AD2-B995-8831D1FAB65A}" srcOrd="0" destOrd="0" presId="urn:microsoft.com/office/officeart/2005/8/layout/chevron2"/>
    <dgm:cxn modelId="{A4DD3FBF-7B18-4D60-A42A-B0EFB438FD0E}" srcId="{CA9D8299-D587-469F-BFE7-3EA2799FF8C2}" destId="{D98AB2BA-8C76-4C16-B0CE-76FEBAA757CC}" srcOrd="0" destOrd="0" parTransId="{AFBD7728-0C66-4071-B11F-BB514B6C79BE}" sibTransId="{7BF2762A-07B1-4FCD-A83C-8E250A21420F}"/>
    <dgm:cxn modelId="{FF115BE1-8665-426B-A93A-80F48E9430C3}" type="presOf" srcId="{BB1652C2-26AA-4696-8B47-F3D207CF2C29}" destId="{E0CF07E2-4D7D-4FDC-9E4A-42092DF5AF1A}" srcOrd="0" destOrd="0" presId="urn:microsoft.com/office/officeart/2005/8/layout/chevron2"/>
    <dgm:cxn modelId="{D50D11E8-BCC8-4F78-A5C9-964851356DD5}" type="presOf" srcId="{41E61A92-54FC-479C-9AA7-045B5A0B0DD3}" destId="{F72F4B5E-6083-41D9-982A-4877B38FDB44}" srcOrd="0" destOrd="0" presId="urn:microsoft.com/office/officeart/2005/8/layout/chevron2"/>
    <dgm:cxn modelId="{CEB7C08A-6B20-4BB7-BA92-89DBAB0EE7A4}" type="presOf" srcId="{49350BE0-CA82-4756-A9EB-12108553F000}" destId="{4B51EDF6-3D35-414B-9DA4-F533671BEE02}" srcOrd="0" destOrd="1" presId="urn:microsoft.com/office/officeart/2005/8/layout/chevron2"/>
    <dgm:cxn modelId="{95B59975-2A1F-49EF-85E0-3FC848349024}" srcId="{3369AF06-BF58-4B02-9085-FE781B5F7FAA}" destId="{BE1EB4EC-FC8E-4F88-9E11-2CF6C32B56C4}" srcOrd="0" destOrd="0" parTransId="{07E369A4-3C1B-48C8-BBC9-F4517088A219}" sibTransId="{A34BED2B-F38E-4E22-AA60-A51396DBB6D8}"/>
    <dgm:cxn modelId="{FB701E76-32AF-42F4-8F75-551E280272B5}" type="presOf" srcId="{D98AB2BA-8C76-4C16-B0CE-76FEBAA757CC}" destId="{4B51EDF6-3D35-414B-9DA4-F533671BEE02}" srcOrd="0" destOrd="0" presId="urn:microsoft.com/office/officeart/2005/8/layout/chevron2"/>
    <dgm:cxn modelId="{F2212436-F1DD-4FEC-A044-4D489FE2FB8C}" srcId="{3369AF06-BF58-4B02-9085-FE781B5F7FAA}" destId="{7AEC9BDF-F26D-42C5-8112-1F1F3E97355E}" srcOrd="2" destOrd="0" parTransId="{1E6AC486-2D50-432A-84E3-FDD577BF81AE}" sibTransId="{61ED556E-8782-4BC7-A497-0EF9B8FFE3C4}"/>
    <dgm:cxn modelId="{BA47FF86-1B45-4DA0-8296-9B00635B8A47}" type="presOf" srcId="{CBF692FD-B0D8-45A5-B717-863A3333E7D4}" destId="{15AA7DBD-296C-4706-8016-25250F48F2EC}" srcOrd="0" destOrd="5" presId="urn:microsoft.com/office/officeart/2005/8/layout/chevron2"/>
    <dgm:cxn modelId="{168F689D-A947-45E0-BD48-3FA4E5A96212}" srcId="{3369AF06-BF58-4B02-9085-FE781B5F7FAA}" destId="{BA015D26-6CB2-4C06-9940-8ACE09E54964}" srcOrd="6" destOrd="0" parTransId="{7FB902EF-C70C-4D13-BC3C-74EDEBDDD11C}" sibTransId="{D641E4B7-E7CC-41E5-8CB3-1447FB936E29}"/>
    <dgm:cxn modelId="{CE2CEFE9-41EB-4C58-8DCF-DD8BA90832A6}" type="presOf" srcId="{C9987C75-8C21-4C85-87B8-C642E71BEFF6}" destId="{2EA14FCB-A305-456D-94AA-0B640990EDD0}" srcOrd="0" destOrd="1" presId="urn:microsoft.com/office/officeart/2005/8/layout/chevron2"/>
    <dgm:cxn modelId="{2755A6A6-4484-4A19-B0AE-A0BF07C93131}" srcId="{41E61A92-54FC-479C-9AA7-045B5A0B0DD3}" destId="{296083EE-C795-4E26-8DA2-F9D3026412AD}" srcOrd="1" destOrd="0" parTransId="{E3FA165C-4084-43F8-8AD7-8057C2EE181C}" sibTransId="{99E2A683-5D32-4B42-8C2F-1026370B794C}"/>
    <dgm:cxn modelId="{D7699F82-CCAE-4F7F-91FD-25C715807EA4}" srcId="{3369AF06-BF58-4B02-9085-FE781B5F7FAA}" destId="{CBF692FD-B0D8-45A5-B717-863A3333E7D4}" srcOrd="5" destOrd="0" parTransId="{39160DEE-8493-459C-8C9F-DEEA0D69AA64}" sibTransId="{6501DCE4-7E51-481B-BF8B-A2F4A2E9B9DC}"/>
    <dgm:cxn modelId="{DA53B9E2-38EC-45B5-AA81-987CF993D9EF}" type="presOf" srcId="{BE1EB4EC-FC8E-4F88-9E11-2CF6C32B56C4}" destId="{15AA7DBD-296C-4706-8016-25250F48F2EC}" srcOrd="0" destOrd="0" presId="urn:microsoft.com/office/officeart/2005/8/layout/chevron2"/>
    <dgm:cxn modelId="{270ADFB5-9942-445A-B626-79AA22FF1ABD}" type="presOf" srcId="{BA015D26-6CB2-4C06-9940-8ACE09E54964}" destId="{15AA7DBD-296C-4706-8016-25250F48F2EC}" srcOrd="0" destOrd="6" presId="urn:microsoft.com/office/officeart/2005/8/layout/chevron2"/>
    <dgm:cxn modelId="{F3767959-3949-482D-B364-A672CF9363A1}" srcId="{BB1652C2-26AA-4696-8B47-F3D207CF2C29}" destId="{41E61A92-54FC-479C-9AA7-045B5A0B0DD3}" srcOrd="2" destOrd="0" parTransId="{AFEAA9D7-B6CF-4555-8F63-7A6254F1309C}" sibTransId="{CE916A77-B311-49F2-A805-F7996AFE61D3}"/>
    <dgm:cxn modelId="{FCD84554-3196-4B3C-B00E-D0577059092D}" srcId="{CA9D8299-D587-469F-BFE7-3EA2799FF8C2}" destId="{49350BE0-CA82-4756-A9EB-12108553F000}" srcOrd="1" destOrd="0" parTransId="{C89BFBFC-67BE-4654-BBD4-3AC1FA79D187}" sibTransId="{8744C403-0E93-49CE-89E5-16F0EF25792D}"/>
    <dgm:cxn modelId="{2159B12C-A180-467B-95F0-36086D9A1320}" type="presOf" srcId="{B6907D6A-ED9A-4E58-82B0-CFB7BFD85BA5}" destId="{2EA14FCB-A305-456D-94AA-0B640990EDD0}" srcOrd="0" destOrd="0" presId="urn:microsoft.com/office/officeart/2005/8/layout/chevron2"/>
    <dgm:cxn modelId="{DC92BFD7-0AD5-42AD-9C7D-B63382ACE071}" type="presOf" srcId="{039850AE-912C-46EC-9238-BB998E61FC49}" destId="{65F5BE3B-46BA-429F-AE51-3F6CAC7DC48B}" srcOrd="0" destOrd="0" presId="urn:microsoft.com/office/officeart/2005/8/layout/chevron2"/>
    <dgm:cxn modelId="{173F135B-CA62-4D47-94A4-CEDABACB83B5}" srcId="{BB1652C2-26AA-4696-8B47-F3D207CF2C29}" destId="{039850AE-912C-46EC-9238-BB998E61FC49}" srcOrd="0" destOrd="0" parTransId="{F3E6455F-2538-49A7-96AF-F00225850C9F}" sibTransId="{D663A9C6-9C14-4C2C-AF95-140F8C2055B4}"/>
    <dgm:cxn modelId="{A8E1002A-0DDE-4838-96AA-1A2AA6A51363}" type="presOf" srcId="{7AEC9BDF-F26D-42C5-8112-1F1F3E97355E}" destId="{15AA7DBD-296C-4706-8016-25250F48F2EC}" srcOrd="0" destOrd="2" presId="urn:microsoft.com/office/officeart/2005/8/layout/chevron2"/>
    <dgm:cxn modelId="{164325EB-94D4-4C34-A338-4D914EC16AC2}" type="presOf" srcId="{3369AF06-BF58-4B02-9085-FE781B5F7FAA}" destId="{D6426F3E-8109-4B9D-98A6-65549C1A99D6}" srcOrd="0" destOrd="0" presId="urn:microsoft.com/office/officeart/2005/8/layout/chevron2"/>
    <dgm:cxn modelId="{315D55CC-65FF-4B74-BDE8-464A4254CE1E}" srcId="{41E61A92-54FC-479C-9AA7-045B5A0B0DD3}" destId="{BE9CE255-0F05-461F-9E00-7E1BBCCA3C16}" srcOrd="0" destOrd="0" parTransId="{2291DD38-DE1A-41EF-AD4F-B005A5560DBE}" sibTransId="{8837E7AA-0C13-498D-AC3E-C4578F8CCC59}"/>
    <dgm:cxn modelId="{AB15FA4C-107A-420B-A79F-CF21DA0254C4}" srcId="{BB1652C2-26AA-4696-8B47-F3D207CF2C29}" destId="{CA9D8299-D587-469F-BFE7-3EA2799FF8C2}" srcOrd="1" destOrd="0" parTransId="{BC3C86DC-5098-40C9-A297-88E99C77BC20}" sibTransId="{389E02BD-FE1F-4E9A-AAD0-C6268A314A31}"/>
    <dgm:cxn modelId="{166EE605-FB3F-4115-93C0-F0E60D407EA0}" type="presOf" srcId="{055BC412-36DC-4C75-B4DD-CFFD56F5F87A}" destId="{15AA7DBD-296C-4706-8016-25250F48F2EC}" srcOrd="0" destOrd="4" presId="urn:microsoft.com/office/officeart/2005/8/layout/chevron2"/>
    <dgm:cxn modelId="{B76A72EF-E2B8-4261-BA82-F45FA96FAEA0}" srcId="{039850AE-912C-46EC-9238-BB998E61FC49}" destId="{B6907D6A-ED9A-4E58-82B0-CFB7BFD85BA5}" srcOrd="0" destOrd="0" parTransId="{17D519E8-1137-4AE2-B964-B4B74E85689B}" sibTransId="{8F3E045D-BE95-4782-8550-8429E56E652E}"/>
    <dgm:cxn modelId="{7EF69448-6DE7-4C99-91DE-1A142428574A}" srcId="{BB1652C2-26AA-4696-8B47-F3D207CF2C29}" destId="{3369AF06-BF58-4B02-9085-FE781B5F7FAA}" srcOrd="3" destOrd="0" parTransId="{82C78E6B-0EFA-4ECE-A9AA-C9C170A3A81F}" sibTransId="{C98E2E98-2031-49ED-A171-EDF811A5B05F}"/>
    <dgm:cxn modelId="{5F2F8C59-07F8-40F2-8832-7352DA991C75}" srcId="{3369AF06-BF58-4B02-9085-FE781B5F7FAA}" destId="{055BC412-36DC-4C75-B4DD-CFFD56F5F87A}" srcOrd="4" destOrd="0" parTransId="{572FEBA8-C415-4423-BAA3-E6F3252886C7}" sibTransId="{271CA0F8-6DD6-4951-B98F-FC9E55FF6AD7}"/>
    <dgm:cxn modelId="{97A28435-6C73-4CDB-A952-F5DBDE610F74}" type="presParOf" srcId="{E0CF07E2-4D7D-4FDC-9E4A-42092DF5AF1A}" destId="{492ED9C8-D80F-4E94-BC47-BCB61818DE99}" srcOrd="0" destOrd="0" presId="urn:microsoft.com/office/officeart/2005/8/layout/chevron2"/>
    <dgm:cxn modelId="{69840696-A1B4-4857-8D20-2D23E46621F2}" type="presParOf" srcId="{492ED9C8-D80F-4E94-BC47-BCB61818DE99}" destId="{65F5BE3B-46BA-429F-AE51-3F6CAC7DC48B}" srcOrd="0" destOrd="0" presId="urn:microsoft.com/office/officeart/2005/8/layout/chevron2"/>
    <dgm:cxn modelId="{EDF39D63-BA17-4DE0-99B8-0C9663B39988}" type="presParOf" srcId="{492ED9C8-D80F-4E94-BC47-BCB61818DE99}" destId="{2EA14FCB-A305-456D-94AA-0B640990EDD0}" srcOrd="1" destOrd="0" presId="urn:microsoft.com/office/officeart/2005/8/layout/chevron2"/>
    <dgm:cxn modelId="{594A658D-4AE4-4CA3-80E1-297AEAFB78EA}" type="presParOf" srcId="{E0CF07E2-4D7D-4FDC-9E4A-42092DF5AF1A}" destId="{024EB57B-B492-4AFB-8C60-2742EEFC0A8D}" srcOrd="1" destOrd="0" presId="urn:microsoft.com/office/officeart/2005/8/layout/chevron2"/>
    <dgm:cxn modelId="{9628E70D-318E-43DB-ABFD-B2121616B39E}" type="presParOf" srcId="{E0CF07E2-4D7D-4FDC-9E4A-42092DF5AF1A}" destId="{F20D50CD-BB2A-461E-A966-E46FAD02ED2E}" srcOrd="2" destOrd="0" presId="urn:microsoft.com/office/officeart/2005/8/layout/chevron2"/>
    <dgm:cxn modelId="{7A5830A2-F0A9-491A-8EA3-A5F857678595}" type="presParOf" srcId="{F20D50CD-BB2A-461E-A966-E46FAD02ED2E}" destId="{D8747FBB-9CD9-4AD2-B995-8831D1FAB65A}" srcOrd="0" destOrd="0" presId="urn:microsoft.com/office/officeart/2005/8/layout/chevron2"/>
    <dgm:cxn modelId="{D2BF5528-85A8-4A73-B562-097CB43F7DC3}" type="presParOf" srcId="{F20D50CD-BB2A-461E-A966-E46FAD02ED2E}" destId="{4B51EDF6-3D35-414B-9DA4-F533671BEE02}" srcOrd="1" destOrd="0" presId="urn:microsoft.com/office/officeart/2005/8/layout/chevron2"/>
    <dgm:cxn modelId="{26164048-E67C-435D-B824-A0B571781E81}" type="presParOf" srcId="{E0CF07E2-4D7D-4FDC-9E4A-42092DF5AF1A}" destId="{B4F04156-FBC6-48ED-9E47-2EBBA226DB25}" srcOrd="3" destOrd="0" presId="urn:microsoft.com/office/officeart/2005/8/layout/chevron2"/>
    <dgm:cxn modelId="{029D8E9D-0557-4DA7-8B83-0159AC9B10AB}" type="presParOf" srcId="{E0CF07E2-4D7D-4FDC-9E4A-42092DF5AF1A}" destId="{6EB0C68A-E566-493B-A946-7353E67394DB}" srcOrd="4" destOrd="0" presId="urn:microsoft.com/office/officeart/2005/8/layout/chevron2"/>
    <dgm:cxn modelId="{9DB1B693-05D3-45ED-9C36-47A576CE6AF6}" type="presParOf" srcId="{6EB0C68A-E566-493B-A946-7353E67394DB}" destId="{F72F4B5E-6083-41D9-982A-4877B38FDB44}" srcOrd="0" destOrd="0" presId="urn:microsoft.com/office/officeart/2005/8/layout/chevron2"/>
    <dgm:cxn modelId="{D1B57183-4C1F-49D8-B59D-DC63F636A227}" type="presParOf" srcId="{6EB0C68A-E566-493B-A946-7353E67394DB}" destId="{4DC22F49-FDA4-44E5-917E-9F01828A7386}" srcOrd="1" destOrd="0" presId="urn:microsoft.com/office/officeart/2005/8/layout/chevron2"/>
    <dgm:cxn modelId="{38896754-F398-4C9B-83B3-4E66ECC8B0FF}" type="presParOf" srcId="{E0CF07E2-4D7D-4FDC-9E4A-42092DF5AF1A}" destId="{6C891C4F-18F9-43F8-9C33-2AFDA731DA1F}" srcOrd="5" destOrd="0" presId="urn:microsoft.com/office/officeart/2005/8/layout/chevron2"/>
    <dgm:cxn modelId="{068A39B7-AA10-4408-9535-1229136B3E78}" type="presParOf" srcId="{E0CF07E2-4D7D-4FDC-9E4A-42092DF5AF1A}" destId="{0746681E-4F83-4EAF-BB95-B7EA5D3A4CE0}" srcOrd="6" destOrd="0" presId="urn:microsoft.com/office/officeart/2005/8/layout/chevron2"/>
    <dgm:cxn modelId="{BBD99C75-9DE1-413F-BD6E-ABBD37D83662}" type="presParOf" srcId="{0746681E-4F83-4EAF-BB95-B7EA5D3A4CE0}" destId="{D6426F3E-8109-4B9D-98A6-65549C1A99D6}" srcOrd="0" destOrd="0" presId="urn:microsoft.com/office/officeart/2005/8/layout/chevron2"/>
    <dgm:cxn modelId="{5296475A-9DEC-4523-A865-1F97F602755D}" type="presParOf" srcId="{0746681E-4F83-4EAF-BB95-B7EA5D3A4CE0}" destId="{15AA7DBD-296C-4706-8016-25250F48F2E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A631A-D2CD-44B4-88E9-2E0BE7688DA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A79C51F-CE4D-4C2E-B3CF-B8187D3EFB4F}">
      <dgm:prSet phldrT="[Κείμενο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smtClean="0"/>
            <a:t>The overestimation of convective events reported by the forecasters in summer is compatible with </a:t>
          </a:r>
          <a:r>
            <a:rPr lang="en-US" dirty="0" smtClean="0">
              <a:solidFill>
                <a:srgbClr val="FF0000"/>
              </a:solidFill>
            </a:rPr>
            <a:t>ICON-PL</a:t>
          </a:r>
          <a:r>
            <a:rPr lang="en-US" dirty="0" smtClean="0"/>
            <a:t> FBI &gt; 1 for high thresholds.  </a:t>
          </a:r>
          <a:endParaRPr lang="el-GR" dirty="0"/>
        </a:p>
      </dgm:t>
    </dgm:pt>
    <dgm:pt modelId="{49B21858-B532-485F-BB37-A0A27941FD20}" type="parTrans" cxnId="{0D91F9B2-C49A-4AE0-8923-2D95F5EB7815}">
      <dgm:prSet/>
      <dgm:spPr/>
      <dgm:t>
        <a:bodyPr/>
        <a:lstStyle/>
        <a:p>
          <a:endParaRPr lang="el-GR"/>
        </a:p>
      </dgm:t>
    </dgm:pt>
    <dgm:pt modelId="{FF0905F4-1CBD-45AA-8B4F-98A2B7D0EC79}" type="sibTrans" cxnId="{0D91F9B2-C49A-4AE0-8923-2D95F5EB7815}">
      <dgm:prSet/>
      <dgm:spPr/>
      <dgm:t>
        <a:bodyPr/>
        <a:lstStyle/>
        <a:p>
          <a:endParaRPr lang="el-GR"/>
        </a:p>
      </dgm:t>
    </dgm:pt>
    <dgm:pt modelId="{60B1BF59-91E5-48B6-844A-878C6F5E3C4F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A67DDFC5-50BD-425F-A467-6A6E68888C91}" type="parTrans" cxnId="{B64F5E18-E780-4884-9967-60AA189702C6}">
      <dgm:prSet/>
      <dgm:spPr/>
      <dgm:t>
        <a:bodyPr/>
        <a:lstStyle/>
        <a:p>
          <a:endParaRPr lang="el-GR"/>
        </a:p>
      </dgm:t>
    </dgm:pt>
    <dgm:pt modelId="{D78B2392-7C5E-4425-BE0F-2F0EE8E79182}" type="sibTrans" cxnId="{B64F5E18-E780-4884-9967-60AA189702C6}">
      <dgm:prSet/>
      <dgm:spPr/>
      <dgm:t>
        <a:bodyPr/>
        <a:lstStyle/>
        <a:p>
          <a:endParaRPr lang="el-GR"/>
        </a:p>
      </dgm:t>
    </dgm:pt>
    <dgm:pt modelId="{7EE53B59-0B92-43F3-84B6-AB929012A641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ICON overestimation of convective wind gusts in warm hours  (NMA) as shown on the ICON-RO wind speed  bias maxima</a:t>
          </a:r>
          <a:endParaRPr lang="el-GR" dirty="0"/>
        </a:p>
      </dgm:t>
    </dgm:pt>
    <dgm:pt modelId="{DA3AA0B0-2457-465F-91F4-32CFEE78E7C6}" type="parTrans" cxnId="{CE88BDF1-CE95-4033-A084-02726C283625}">
      <dgm:prSet/>
      <dgm:spPr/>
      <dgm:t>
        <a:bodyPr/>
        <a:lstStyle/>
        <a:p>
          <a:endParaRPr lang="el-GR"/>
        </a:p>
      </dgm:t>
    </dgm:pt>
    <dgm:pt modelId="{D7C8FD11-58C7-4F9A-8E1C-79877BB8E9D0}" type="sibTrans" cxnId="{CE88BDF1-CE95-4033-A084-02726C283625}">
      <dgm:prSet/>
      <dgm:spPr/>
      <dgm:t>
        <a:bodyPr/>
        <a:lstStyle/>
        <a:p>
          <a:endParaRPr lang="el-GR"/>
        </a:p>
      </dgm:t>
    </dgm:pt>
    <dgm:pt modelId="{87C6A0CA-5CD2-4774-81B3-2FE501CB31CB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DCEFE994-3C0F-44BD-B750-E5753CE01B81}" type="sibTrans" cxnId="{240D7D78-6E24-4D6E-A72F-15A241F7C264}">
      <dgm:prSet/>
      <dgm:spPr/>
      <dgm:t>
        <a:bodyPr/>
        <a:lstStyle/>
        <a:p>
          <a:endParaRPr lang="el-GR"/>
        </a:p>
      </dgm:t>
    </dgm:pt>
    <dgm:pt modelId="{935D1CF2-D031-4D2E-8A53-0E091A4F4993}" type="parTrans" cxnId="{240D7D78-6E24-4D6E-A72F-15A241F7C264}">
      <dgm:prSet/>
      <dgm:spPr/>
      <dgm:t>
        <a:bodyPr/>
        <a:lstStyle/>
        <a:p>
          <a:endParaRPr lang="el-GR"/>
        </a:p>
      </dgm:t>
    </dgm:pt>
    <dgm:pt modelId="{4D6D8524-4048-4184-B9C8-86007E60F14C}" type="pres">
      <dgm:prSet presAssocID="{5C2A631A-D2CD-44B4-88E9-2E0BE7688DA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EF18BE1-15E8-430C-AA56-13423A1DE9E0}" type="pres">
      <dgm:prSet presAssocID="{87C6A0CA-5CD2-4774-81B3-2FE501CB31CB}" presName="linNode" presStyleCnt="0"/>
      <dgm:spPr/>
    </dgm:pt>
    <dgm:pt modelId="{A855F0A4-A681-40DF-AA39-CA41D47B314C}" type="pres">
      <dgm:prSet presAssocID="{87C6A0CA-5CD2-4774-81B3-2FE501CB31CB}" presName="parentShp" presStyleLbl="node1" presStyleIdx="0" presStyleCnt="2" custScaleX="87501" custScaleY="99335" custLinFactX="1955" custLinFactNeighborX="100000" custLinFactNeighborY="70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F509DA-26C2-484D-958B-F67DD7E80112}" type="pres">
      <dgm:prSet presAssocID="{87C6A0CA-5CD2-4774-81B3-2FE501CB31CB}" presName="childShp" presStyleLbl="bgAccFollowNode1" presStyleIdx="0" presStyleCnt="2" custLinFactNeighborX="-99610" custLinFactNeighborY="-371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05F740-8828-4CE0-8204-C2D58528C42F}" type="pres">
      <dgm:prSet presAssocID="{DCEFE994-3C0F-44BD-B750-E5753CE01B81}" presName="spacing" presStyleCnt="0"/>
      <dgm:spPr/>
    </dgm:pt>
    <dgm:pt modelId="{D61FA398-DD7F-419A-AF4D-29FD065E233C}" type="pres">
      <dgm:prSet presAssocID="{60B1BF59-91E5-48B6-844A-878C6F5E3C4F}" presName="linNode" presStyleCnt="0"/>
      <dgm:spPr/>
    </dgm:pt>
    <dgm:pt modelId="{F9173025-6385-4BF7-9452-4F41ACB070DF}" type="pres">
      <dgm:prSet presAssocID="{60B1BF59-91E5-48B6-844A-878C6F5E3C4F}" presName="parentShp" presStyleLbl="node1" presStyleIdx="1" presStyleCnt="2" custScaleX="87502" custScaleY="83742" custLinFactX="1955" custLinFactNeighborX="100000" custLinFactNeighborY="-36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DCD816-E587-49D0-A489-84C1893E2A41}" type="pres">
      <dgm:prSet presAssocID="{60B1BF59-91E5-48B6-844A-878C6F5E3C4F}" presName="childShp" presStyleLbl="bgAccFollowNode1" presStyleIdx="1" presStyleCnt="2" custLinFactNeighborX="-93751" custLinFactNeighborY="-103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E88BDF1-CE95-4033-A084-02726C283625}" srcId="{60B1BF59-91E5-48B6-844A-878C6F5E3C4F}" destId="{7EE53B59-0B92-43F3-84B6-AB929012A641}" srcOrd="0" destOrd="0" parTransId="{DA3AA0B0-2457-465F-91F4-32CFEE78E7C6}" sibTransId="{D7C8FD11-58C7-4F9A-8E1C-79877BB8E9D0}"/>
    <dgm:cxn modelId="{0D91F9B2-C49A-4AE0-8923-2D95F5EB7815}" srcId="{87C6A0CA-5CD2-4774-81B3-2FE501CB31CB}" destId="{EA79C51F-CE4D-4C2E-B3CF-B8187D3EFB4F}" srcOrd="0" destOrd="0" parTransId="{49B21858-B532-485F-BB37-A0A27941FD20}" sibTransId="{FF0905F4-1CBD-45AA-8B4F-98A2B7D0EC79}"/>
    <dgm:cxn modelId="{EAC636B9-FA52-4FBE-A28E-1B46EADD6CE8}" type="presOf" srcId="{60B1BF59-91E5-48B6-844A-878C6F5E3C4F}" destId="{F9173025-6385-4BF7-9452-4F41ACB070DF}" srcOrd="0" destOrd="0" presId="urn:microsoft.com/office/officeart/2005/8/layout/vList6"/>
    <dgm:cxn modelId="{2140B418-70D3-400A-B6C7-505CAE02EA3F}" type="presOf" srcId="{7EE53B59-0B92-43F3-84B6-AB929012A641}" destId="{BADCD816-E587-49D0-A489-84C1893E2A41}" srcOrd="0" destOrd="0" presId="urn:microsoft.com/office/officeart/2005/8/layout/vList6"/>
    <dgm:cxn modelId="{0AF05EAC-CCD5-4447-859E-9B77FA5D39DF}" type="presOf" srcId="{87C6A0CA-5CD2-4774-81B3-2FE501CB31CB}" destId="{A855F0A4-A681-40DF-AA39-CA41D47B314C}" srcOrd="0" destOrd="0" presId="urn:microsoft.com/office/officeart/2005/8/layout/vList6"/>
    <dgm:cxn modelId="{2BDA9B98-1152-415A-B024-EB11259B2056}" type="presOf" srcId="{5C2A631A-D2CD-44B4-88E9-2E0BE7688DA1}" destId="{4D6D8524-4048-4184-B9C8-86007E60F14C}" srcOrd="0" destOrd="0" presId="urn:microsoft.com/office/officeart/2005/8/layout/vList6"/>
    <dgm:cxn modelId="{B3305006-4B2D-4669-B064-D0DD3B384601}" type="presOf" srcId="{EA79C51F-CE4D-4C2E-B3CF-B8187D3EFB4F}" destId="{E3F509DA-26C2-484D-958B-F67DD7E80112}" srcOrd="0" destOrd="0" presId="urn:microsoft.com/office/officeart/2005/8/layout/vList6"/>
    <dgm:cxn modelId="{B64F5E18-E780-4884-9967-60AA189702C6}" srcId="{5C2A631A-D2CD-44B4-88E9-2E0BE7688DA1}" destId="{60B1BF59-91E5-48B6-844A-878C6F5E3C4F}" srcOrd="1" destOrd="0" parTransId="{A67DDFC5-50BD-425F-A467-6A6E68888C91}" sibTransId="{D78B2392-7C5E-4425-BE0F-2F0EE8E79182}"/>
    <dgm:cxn modelId="{240D7D78-6E24-4D6E-A72F-15A241F7C264}" srcId="{5C2A631A-D2CD-44B4-88E9-2E0BE7688DA1}" destId="{87C6A0CA-5CD2-4774-81B3-2FE501CB31CB}" srcOrd="0" destOrd="0" parTransId="{935D1CF2-D031-4D2E-8A53-0E091A4F4993}" sibTransId="{DCEFE994-3C0F-44BD-B750-E5753CE01B81}"/>
    <dgm:cxn modelId="{3A6140D6-57E0-4167-A3B2-8D527E2B2C3B}" type="presParOf" srcId="{4D6D8524-4048-4184-B9C8-86007E60F14C}" destId="{0EF18BE1-15E8-430C-AA56-13423A1DE9E0}" srcOrd="0" destOrd="0" presId="urn:microsoft.com/office/officeart/2005/8/layout/vList6"/>
    <dgm:cxn modelId="{2A72A25D-DD82-4006-93B0-80AA7BEB0016}" type="presParOf" srcId="{0EF18BE1-15E8-430C-AA56-13423A1DE9E0}" destId="{A855F0A4-A681-40DF-AA39-CA41D47B314C}" srcOrd="0" destOrd="0" presId="urn:microsoft.com/office/officeart/2005/8/layout/vList6"/>
    <dgm:cxn modelId="{B6E21B7E-2236-4514-918B-961CBC4FE5E5}" type="presParOf" srcId="{0EF18BE1-15E8-430C-AA56-13423A1DE9E0}" destId="{E3F509DA-26C2-484D-958B-F67DD7E80112}" srcOrd="1" destOrd="0" presId="urn:microsoft.com/office/officeart/2005/8/layout/vList6"/>
    <dgm:cxn modelId="{70B51186-262B-4C28-88B7-E1E54443AF2D}" type="presParOf" srcId="{4D6D8524-4048-4184-B9C8-86007E60F14C}" destId="{A805F740-8828-4CE0-8204-C2D58528C42F}" srcOrd="1" destOrd="0" presId="urn:microsoft.com/office/officeart/2005/8/layout/vList6"/>
    <dgm:cxn modelId="{DAA15C1D-70B2-44D1-8AFD-448EB6376E4E}" type="presParOf" srcId="{4D6D8524-4048-4184-B9C8-86007E60F14C}" destId="{D61FA398-DD7F-419A-AF4D-29FD065E233C}" srcOrd="2" destOrd="0" presId="urn:microsoft.com/office/officeart/2005/8/layout/vList6"/>
    <dgm:cxn modelId="{AAB22C0D-3B00-46E4-9E1B-E2AE687B3EF5}" type="presParOf" srcId="{D61FA398-DD7F-419A-AF4D-29FD065E233C}" destId="{F9173025-6385-4BF7-9452-4F41ACB070DF}" srcOrd="0" destOrd="0" presId="urn:microsoft.com/office/officeart/2005/8/layout/vList6"/>
    <dgm:cxn modelId="{1324AB53-9932-48A3-92C3-ABD1C4431012}" type="presParOf" srcId="{D61FA398-DD7F-419A-AF4D-29FD065E233C}" destId="{BADCD816-E587-49D0-A489-84C1893E2A41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5015-AB53-4F06-9172-38AA5A70A570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AACB0-8710-4AF7-B1AB-1AF72D868A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637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972B-E050-46BB-BD99-6B4001764CA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574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28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010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357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517232"/>
          </a:xfr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E94-3406-4B3E-9439-AC186B7CEED8}" type="datetime1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Alessio CANESSA</a:t>
            </a:r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42AED99-7FB4-404E-8A97-64753DCE42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851104" cy="1368152"/>
          </a:xfrm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506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361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69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966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88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235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80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026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1698-4DAB-4A79-8C37-1C989824FB12}" type="datetimeFigureOut">
              <a:rPr lang="fr-FR" smtClean="0"/>
              <a:pPr/>
              <a:t>27/08/2024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4F83-F000-4784-89E5-F94562E753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065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ICON-COMFORT final results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Dimitra </a:t>
            </a:r>
            <a:r>
              <a:rPr lang="en-US" sz="3200" b="1" dirty="0" err="1" smtClean="0"/>
              <a:t>Boucouvala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000" b="1" dirty="0" smtClean="0"/>
              <a:t>WG4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GM </a:t>
            </a:r>
            <a:r>
              <a:rPr lang="en-US" sz="3200" dirty="0" smtClean="0"/>
              <a:t>2024 </a:t>
            </a:r>
            <a:r>
              <a:rPr lang="en-US" sz="3200" dirty="0" smtClean="0"/>
              <a:t>Parallel Session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fr-FR" sz="3200" dirty="0"/>
          </a:p>
        </p:txBody>
      </p:sp>
      <p:pic>
        <p:nvPicPr>
          <p:cNvPr id="3" name="Picture 1" descr="logo"/>
          <p:cNvPicPr>
            <a:picLocks noChangeAspect="1" noChangeArrowheads="1"/>
          </p:cNvPicPr>
          <p:nvPr/>
        </p:nvPicPr>
        <p:blipFill>
          <a:blip r:embed="rId2" cstate="print">
            <a:lum bright="38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84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0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AED99-7FB4-404E-8A97-64753DCE42E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" y="1092647"/>
            <a:ext cx="5255869" cy="369094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482" y="4773280"/>
            <a:ext cx="2752362" cy="20642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073" y="4748392"/>
            <a:ext cx="2771799" cy="20788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8534" y="4826865"/>
            <a:ext cx="2663998" cy="199799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334"/>
          <a:stretch/>
        </p:blipFill>
        <p:spPr>
          <a:xfrm>
            <a:off x="5259689" y="1052446"/>
            <a:ext cx="4313886" cy="337722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322" y="5944113"/>
            <a:ext cx="765641" cy="84220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590" y="5947946"/>
            <a:ext cx="765641" cy="84220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64286" y="6038615"/>
            <a:ext cx="765641" cy="84220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79" y="3388624"/>
            <a:ext cx="1048603" cy="105469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14348" y="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CNMCA : 25 </a:t>
            </a:r>
            <a:r>
              <a:rPr lang="en-US" dirty="0" err="1">
                <a:latin typeface="Arial Black" panose="020B0A04020102020204" pitchFamily="34" charset="0"/>
              </a:rPr>
              <a:t>july</a:t>
            </a:r>
            <a:r>
              <a:rPr lang="en-US" dirty="0">
                <a:latin typeface="Arial Black" panose="020B0A04020102020204" pitchFamily="34" charset="0"/>
              </a:rPr>
              <a:t> 2023 0140 </a:t>
            </a:r>
            <a:r>
              <a:rPr lang="en-US" dirty="0" smtClean="0">
                <a:latin typeface="Arial Black" panose="020B0A04020102020204" pitchFamily="34" charset="0"/>
              </a:rPr>
              <a:t>UTC Milan 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Quasi Linear Convective Storm - QLCS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Distructive</a:t>
            </a:r>
            <a:r>
              <a:rPr lang="en-US" dirty="0">
                <a:latin typeface="Arial Black" panose="020B0A04020102020204" pitchFamily="34" charset="0"/>
              </a:rPr>
              <a:t> convective wind </a:t>
            </a:r>
            <a:r>
              <a:rPr lang="en-US" dirty="0" smtClean="0">
                <a:latin typeface="Arial Black" panose="020B0A04020102020204" pitchFamily="34" charset="0"/>
              </a:rPr>
              <a:t>gust and giant </a:t>
            </a:r>
            <a:r>
              <a:rPr lang="en-US" dirty="0" smtClean="0">
                <a:latin typeface="Arial Black" panose="020B0A04020102020204" pitchFamily="34" charset="0"/>
              </a:rPr>
              <a:t>hail.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Both local models failed</a:t>
            </a:r>
            <a:endParaRPr lang="it-IT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2292896" y="3380240"/>
            <a:ext cx="6851104" cy="1368152"/>
          </a:xfrm>
        </p:spPr>
        <p:txBody>
          <a:bodyPr anchor="ctr" anchorCtr="0"/>
          <a:lstStyle/>
          <a:p>
            <a:r>
              <a:rPr lang="it-IT" dirty="0" smtClean="0"/>
              <a:t>ECMWF vs COSMO-IT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310" y="4828712"/>
            <a:ext cx="2711638" cy="203372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85408" y="6170410"/>
            <a:ext cx="594957" cy="654453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Alessio CANESSA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7913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" y="4797151"/>
            <a:ext cx="2119908" cy="148411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0799" y="4784271"/>
            <a:ext cx="2177048" cy="15145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619" y="4788604"/>
            <a:ext cx="2176853" cy="152071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AED99-7FB4-404E-8A97-64753DCE42E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8" y="5589240"/>
            <a:ext cx="484884" cy="53337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Alessio CANESSA</a:t>
            </a:r>
            <a:endParaRPr kumimoji="0" lang="en-US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579" y="4794671"/>
            <a:ext cx="2162040" cy="15121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" y="943192"/>
            <a:ext cx="5255869" cy="369094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334"/>
          <a:stretch/>
        </p:blipFill>
        <p:spPr>
          <a:xfrm>
            <a:off x="5259689" y="1052446"/>
            <a:ext cx="4313886" cy="337722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079" y="3388624"/>
            <a:ext cx="1048603" cy="105469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596134" y="0"/>
            <a:ext cx="721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25 </a:t>
            </a:r>
            <a:r>
              <a:rPr lang="en-US" dirty="0" err="1">
                <a:latin typeface="Arial Black" panose="020B0A04020102020204" pitchFamily="34" charset="0"/>
              </a:rPr>
              <a:t>july</a:t>
            </a:r>
            <a:r>
              <a:rPr lang="en-US" dirty="0">
                <a:latin typeface="Arial Black" panose="020B0A04020102020204" pitchFamily="34" charset="0"/>
              </a:rPr>
              <a:t> 2023 0140 </a:t>
            </a:r>
            <a:r>
              <a:rPr lang="en-US" dirty="0" smtClean="0">
                <a:latin typeface="Arial Black" panose="020B0A04020102020204" pitchFamily="34" charset="0"/>
              </a:rPr>
              <a:t>UTC Milan 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Quasi Linear Convective Storm - QLCS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Distructive</a:t>
            </a:r>
            <a:r>
              <a:rPr lang="en-US" dirty="0">
                <a:latin typeface="Arial Black" panose="020B0A04020102020204" pitchFamily="34" charset="0"/>
              </a:rPr>
              <a:t> convective wind </a:t>
            </a:r>
            <a:r>
              <a:rPr lang="en-US" dirty="0" smtClean="0">
                <a:latin typeface="Arial Black" panose="020B0A04020102020204" pitchFamily="34" charset="0"/>
              </a:rPr>
              <a:t>gust and giant hail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2549603" y="3400305"/>
            <a:ext cx="6851104" cy="1368152"/>
          </a:xfrm>
        </p:spPr>
        <p:txBody>
          <a:bodyPr anchor="ctr" anchorCtr="0"/>
          <a:lstStyle/>
          <a:p>
            <a:r>
              <a:rPr lang="it-IT" dirty="0" smtClean="0"/>
              <a:t>ECMWF vs ICON-D2</a:t>
            </a:r>
            <a:endParaRPr lang="it-IT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7357" y="5658080"/>
            <a:ext cx="484884" cy="53337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7161" y="5661248"/>
            <a:ext cx="484884" cy="53337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1147" y="5708721"/>
            <a:ext cx="484884" cy="5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45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357290" y="129771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 can find the report and test cases on the </a:t>
            </a:r>
            <a:r>
              <a:rPr lang="en-US" sz="2000" b="1" dirty="0" err="1" smtClean="0"/>
              <a:t>cosmo</a:t>
            </a:r>
            <a:r>
              <a:rPr lang="en-US" sz="2000" b="1" dirty="0" smtClean="0"/>
              <a:t> website: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https://</a:t>
            </a:r>
            <a:r>
              <a:rPr lang="en-US" sz="2000" dirty="0" smtClean="0"/>
              <a:t>www.cosmo-model.org/view/repository/wg4/PP-COMFORT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3199944" y="3782801"/>
            <a:ext cx="237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Thank you !</a:t>
            </a:r>
            <a:endParaRPr lang="el-GR" sz="3600" dirty="0">
              <a:solidFill>
                <a:srgbClr val="FF0000"/>
              </a:solidFill>
            </a:endParaRPr>
          </a:p>
        </p:txBody>
      </p:sp>
      <p:pic>
        <p:nvPicPr>
          <p:cNvPr id="6" name="Picture 1" descr="logo"/>
          <p:cNvPicPr>
            <a:picLocks noChangeAspect="1" noChangeArrowheads="1"/>
          </p:cNvPicPr>
          <p:nvPr/>
        </p:nvPicPr>
        <p:blipFill>
          <a:blip r:embed="rId2" cstate="print">
            <a:lum bright="38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84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76672"/>
            <a:ext cx="8208912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</a:rPr>
              <a:t>Main 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</a:rPr>
              <a:t>goals of </a:t>
            </a: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u="sng" dirty="0" smtClean="0">
                <a:solidFill>
                  <a:schemeClr val="accent1">
                    <a:lumMod val="75000"/>
                  </a:schemeClr>
                </a:solidFill>
              </a:rPr>
              <a:t>ICON-COMFORT </a:t>
            </a:r>
          </a:p>
          <a:p>
            <a:pPr algn="ctr"/>
            <a:endParaRPr lang="en-GB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000" indent="-342900" algn="just"/>
            <a:r>
              <a:rPr lang="en-US" sz="2000" b="1" dirty="0" smtClean="0"/>
              <a:t>The </a:t>
            </a:r>
            <a:r>
              <a:rPr lang="en-US" sz="2000" b="1" i="1" u="sng" dirty="0" smtClean="0"/>
              <a:t>subjective</a:t>
            </a:r>
            <a:r>
              <a:rPr lang="en-US" sz="2000" b="1" dirty="0" smtClean="0"/>
              <a:t> </a:t>
            </a:r>
            <a:r>
              <a:rPr lang="en-US" sz="2000" b="1" dirty="0"/>
              <a:t>evaluation of ICON-LAM forecasts by forecasting departments and the translation of this feedback to the COSMO-ICON </a:t>
            </a:r>
            <a:r>
              <a:rPr lang="en-US" sz="2000" b="1" dirty="0" smtClean="0"/>
              <a:t>community</a:t>
            </a:r>
            <a:r>
              <a:rPr lang="en-US" sz="2000" dirty="0" smtClean="0"/>
              <a:t>. </a:t>
            </a:r>
          </a:p>
          <a:p>
            <a:pPr marL="36000" indent="-342900" algn="just">
              <a:buFontTx/>
              <a:buAutoNum type="arabicParenR"/>
            </a:pPr>
            <a:endParaRPr lang="en-US" sz="2000" dirty="0"/>
          </a:p>
          <a:p>
            <a:r>
              <a:rPr lang="en-US" sz="2000" u="sng" dirty="0" smtClean="0"/>
              <a:t>R</a:t>
            </a:r>
            <a:r>
              <a:rPr lang="en-US" sz="2000" u="sng" dirty="0" smtClean="0"/>
              <a:t>esults </a:t>
            </a:r>
            <a:r>
              <a:rPr lang="en-US" sz="2000" dirty="0" smtClean="0"/>
              <a:t>:  </a:t>
            </a:r>
            <a:r>
              <a:rPr lang="en-US" sz="2000" dirty="0"/>
              <a:t>T</a:t>
            </a:r>
            <a:r>
              <a:rPr lang="en-US" sz="2000" dirty="0" smtClean="0"/>
              <a:t>he forecaster</a:t>
            </a:r>
            <a:r>
              <a:rPr lang="en-US" sz="2000" dirty="0"/>
              <a:t>s</a:t>
            </a:r>
            <a:r>
              <a:rPr lang="en-US" sz="2000" dirty="0" smtClean="0"/>
              <a:t> feedback on ICON-LAM performance </a:t>
            </a:r>
            <a:r>
              <a:rPr lang="en-US" sz="2000" dirty="0"/>
              <a:t>in respect to </a:t>
            </a:r>
            <a:r>
              <a:rPr lang="en-US" sz="2000" dirty="0" smtClean="0"/>
              <a:t>COSMO forecasts </a:t>
            </a:r>
            <a:r>
              <a:rPr lang="en-US" sz="2000" dirty="0"/>
              <a:t>and detection of ICON deficiencies for different weather conditions by means </a:t>
            </a:r>
            <a:r>
              <a:rPr lang="en-US" sz="2000" dirty="0" smtClean="0"/>
              <a:t>of: </a:t>
            </a:r>
          </a:p>
          <a:p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/>
              <a:t> </a:t>
            </a:r>
            <a:r>
              <a:rPr lang="en-US" sz="2000" dirty="0" smtClean="0"/>
              <a:t>Regular </a:t>
            </a:r>
            <a:r>
              <a:rPr lang="en-US" sz="2000" dirty="0"/>
              <a:t>surveys </a:t>
            </a:r>
            <a:r>
              <a:rPr lang="en-US" sz="2000" dirty="0" smtClean="0"/>
              <a:t>( distributed twice a year)</a:t>
            </a: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smtClean="0"/>
              <a:t> </a:t>
            </a:r>
            <a:r>
              <a:rPr lang="en-US" sz="2000" dirty="0"/>
              <a:t>R</a:t>
            </a:r>
            <a:r>
              <a:rPr lang="en-US" sz="2000" dirty="0" smtClean="0"/>
              <a:t>epresentative </a:t>
            </a:r>
            <a:r>
              <a:rPr lang="en-US" sz="2000" dirty="0"/>
              <a:t>test cases</a:t>
            </a:r>
            <a:r>
              <a:rPr lang="en-US" sz="2000" dirty="0" smtClean="0"/>
              <a:t>.</a:t>
            </a:r>
          </a:p>
          <a:p>
            <a:pPr marL="457200" indent="-457200"/>
            <a:r>
              <a:rPr lang="en-US" sz="2000" dirty="0" smtClean="0"/>
              <a:t>        In case COSMO </a:t>
            </a:r>
            <a:r>
              <a:rPr lang="en-US" sz="2000" dirty="0" smtClean="0"/>
              <a:t>was</a:t>
            </a:r>
            <a:r>
              <a:rPr lang="en-US" sz="2000" dirty="0" smtClean="0"/>
              <a:t> </a:t>
            </a:r>
            <a:r>
              <a:rPr lang="en-US" sz="2000" dirty="0" smtClean="0"/>
              <a:t>not available any more, the comparison was done with the most used model of each service.</a:t>
            </a:r>
            <a:endParaRPr lang="en-US" sz="2000" dirty="0"/>
          </a:p>
          <a:p>
            <a:pPr marL="457200" indent="-457200"/>
            <a:endParaRPr lang="en-US" sz="2000" dirty="0" smtClean="0"/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Participants (HNMS, </a:t>
            </a:r>
            <a:r>
              <a:rPr lang="en-US" sz="2000" b="1" dirty="0" smtClean="0">
                <a:solidFill>
                  <a:srgbClr val="FF0000"/>
                </a:solidFill>
              </a:rPr>
              <a:t>MCH,CNMA,NMA,IMS,ARPA-P,IMGW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endParaRPr lang="en-US" sz="2800" b="1" dirty="0" smtClean="0">
              <a:solidFill>
                <a:srgbClr val="FF0000"/>
              </a:solidFill>
            </a:endParaRPr>
          </a:p>
          <a:p>
            <a:pPr algn="just"/>
            <a:endParaRPr lang="en-US" sz="2800" dirty="0"/>
          </a:p>
          <a:p>
            <a:pPr algn="just"/>
            <a:r>
              <a:rPr lang="en-US" sz="2000" dirty="0" smtClean="0"/>
              <a:t> </a:t>
            </a:r>
            <a:endParaRPr lang="en-US" sz="2000" dirty="0"/>
          </a:p>
          <a:p>
            <a:pPr algn="just"/>
            <a:endParaRPr lang="en-US" sz="2000" b="1" dirty="0"/>
          </a:p>
          <a:p>
            <a:endParaRPr lang="en-US" sz="2000" dirty="0"/>
          </a:p>
          <a:p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310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8092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en-US" sz="2000" b="1" u="sng" dirty="0" smtClean="0">
                <a:solidFill>
                  <a:srgbClr val="0070C0"/>
                </a:solidFill>
              </a:rPr>
              <a:t>Task 1 : Forecasters Survey Completion and analysis </a:t>
            </a:r>
          </a:p>
          <a:p>
            <a:endParaRPr lang="en-US" u="sng" dirty="0" smtClean="0"/>
          </a:p>
          <a:p>
            <a:r>
              <a:rPr lang="en-US" sz="1400" b="1" u="sng" dirty="0" smtClean="0"/>
              <a:t>Sub- Task 1.1   </a:t>
            </a:r>
            <a:r>
              <a:rPr lang="en-US" sz="1400" u="sng" dirty="0" smtClean="0"/>
              <a:t>Survey Creation and Distribution  (SON 22/MAM23)</a:t>
            </a:r>
          </a:p>
          <a:p>
            <a:endParaRPr lang="en-US" sz="1400" u="sng" dirty="0" smtClean="0"/>
          </a:p>
          <a:p>
            <a:pPr indent="-342900"/>
            <a:r>
              <a:rPr lang="en-US" sz="1400" dirty="0" smtClean="0"/>
              <a:t>The survey was created  and </a:t>
            </a:r>
            <a:r>
              <a:rPr lang="en-US" sz="1400" dirty="0"/>
              <a:t> </a:t>
            </a:r>
            <a:r>
              <a:rPr lang="en-US" sz="1400" dirty="0" smtClean="0"/>
              <a:t>sent</a:t>
            </a:r>
            <a:r>
              <a:rPr lang="en-US" sz="1400" dirty="0" smtClean="0"/>
              <a:t> </a:t>
            </a:r>
            <a:r>
              <a:rPr lang="en-US" sz="1400" dirty="0" smtClean="0"/>
              <a:t>to representative person of each service, who  distributed it to the forecasters. (DONE)</a:t>
            </a:r>
          </a:p>
          <a:p>
            <a:pPr indent="-342900"/>
            <a:endParaRPr lang="en-US" sz="1400" b="1" dirty="0" smtClean="0"/>
          </a:p>
          <a:p>
            <a:pPr marL="342900" indent="-342900"/>
            <a:r>
              <a:rPr lang="en-US" sz="1400" b="1" u="sng" dirty="0" smtClean="0"/>
              <a:t>Sub -Task 1.2   </a:t>
            </a:r>
            <a:r>
              <a:rPr lang="en-US" sz="1400" u="sng" dirty="0" smtClean="0"/>
              <a:t>Survey  collection and analysis   (DJF 23/JJA23)</a:t>
            </a:r>
          </a:p>
          <a:p>
            <a:pPr marL="342900" indent="-342900"/>
            <a:endParaRPr lang="en-US" sz="1400" u="sng" dirty="0" smtClean="0"/>
          </a:p>
          <a:p>
            <a:r>
              <a:rPr lang="en-US" sz="1400" dirty="0" smtClean="0"/>
              <a:t> At the end  of two consecutive seasons  the representative of each service collected  survey answers and  representative cases.  (DONE). </a:t>
            </a:r>
          </a:p>
          <a:p>
            <a:endParaRPr lang="en-US" sz="1400" dirty="0" smtClean="0"/>
          </a:p>
          <a:p>
            <a:endParaRPr lang="en-US" u="sng" dirty="0" smtClean="0"/>
          </a:p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Task 2  :  Evaluation of ICON-LAM forecast skill </a:t>
            </a:r>
          </a:p>
          <a:p>
            <a:pPr algn="ctr"/>
            <a:endParaRPr lang="en-US" b="1" u="sng" dirty="0" smtClean="0"/>
          </a:p>
          <a:p>
            <a:r>
              <a:rPr lang="en-US" sz="1400" b="1" u="sng" dirty="0" smtClean="0"/>
              <a:t>Sub-Task 2.1   </a:t>
            </a:r>
            <a:r>
              <a:rPr lang="en-US" sz="1400" u="sng" dirty="0" smtClean="0"/>
              <a:t>Forecasters feedback assessment report. (DONE).</a:t>
            </a:r>
          </a:p>
          <a:p>
            <a:endParaRPr lang="en-US" sz="1400" u="sng" dirty="0" smtClean="0"/>
          </a:p>
          <a:p>
            <a:r>
              <a:rPr lang="en-US" sz="1400" b="1" u="sng" dirty="0" smtClean="0"/>
              <a:t>Sub- Task 2.2   </a:t>
            </a:r>
            <a:r>
              <a:rPr lang="en-US" sz="1400" u="sng" dirty="0" smtClean="0"/>
              <a:t>Systematic </a:t>
            </a:r>
            <a:r>
              <a:rPr lang="en-US" sz="1400" u="sng" dirty="0" smtClean="0"/>
              <a:t>errors (from objective verification)  </a:t>
            </a:r>
            <a:r>
              <a:rPr lang="en-US" sz="1400" u="sng" dirty="0" err="1" smtClean="0"/>
              <a:t>vs</a:t>
            </a:r>
            <a:r>
              <a:rPr lang="en-US" sz="1400" u="sng" dirty="0" smtClean="0"/>
              <a:t> Forecasters feedback report (DONE).</a:t>
            </a:r>
          </a:p>
          <a:p>
            <a:endParaRPr lang="en-US" sz="1400" u="sng" dirty="0" smtClean="0"/>
          </a:p>
          <a:p>
            <a:r>
              <a:rPr lang="en-US" sz="1400" u="sng" dirty="0" smtClean="0"/>
              <a:t>The internal report is in the COSMO website, together with test cases of the participants. The external report is being prepared.</a:t>
            </a:r>
          </a:p>
          <a:p>
            <a:pPr algn="ctr"/>
            <a:endParaRPr lang="en-US" b="1" u="sng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712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571604" y="928670"/>
          <a:ext cx="6215106" cy="2025810"/>
        </p:xfrm>
        <a:graphic>
          <a:graphicData uri="http://schemas.openxmlformats.org/drawingml/2006/table">
            <a:tbl>
              <a:tblPr/>
              <a:tblGrid>
                <a:gridCol w="1636707"/>
                <a:gridCol w="1554559"/>
                <a:gridCol w="1585071"/>
                <a:gridCol w="1438769"/>
              </a:tblGrid>
              <a:tr h="258858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Calibri"/>
                          <a:cs typeface="Times New Roman"/>
                        </a:rPr>
                        <a:t>SON-DJF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Times New Roman"/>
                          <a:ea typeface="Calibri"/>
                          <a:cs typeface="Times New Roman"/>
                        </a:rPr>
                        <a:t>MAM-JJA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C2I (*)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ARPA-P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CNMCA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IMGW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58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MCH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Times New Roman"/>
                          <a:ea typeface="Calibri"/>
                          <a:cs typeface="Times New Roman"/>
                        </a:rPr>
                        <a:t>HNMS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571736" y="428604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List of participants providing survey answers </a:t>
            </a:r>
            <a:endParaRPr lang="el-GR" b="1" u="sng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785918" y="3714752"/>
          <a:ext cx="5500727" cy="2439823"/>
        </p:xfrm>
        <a:graphic>
          <a:graphicData uri="http://schemas.openxmlformats.org/drawingml/2006/table">
            <a:tbl>
              <a:tblPr/>
              <a:tblGrid>
                <a:gridCol w="1415265"/>
                <a:gridCol w="1442254"/>
                <a:gridCol w="1500198"/>
                <a:gridCol w="1143010"/>
              </a:tblGrid>
              <a:tr h="487942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l"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Calibri"/>
                          <a:cs typeface="Times New Roman"/>
                        </a:rPr>
                        <a:t>SON-DJF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l"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Calibri"/>
                          <a:cs typeface="Times New Roman"/>
                        </a:rPr>
                        <a:t>MAM-JJA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C2I (*)</a:t>
                      </a:r>
                      <a:endParaRPr lang="el-GR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7030" algn="l">
                        <a:spcAft>
                          <a:spcPts val="0"/>
                        </a:spcAft>
                      </a:pP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71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ARPA-P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96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75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CNMCA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 smtClean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71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NMA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96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IMGW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96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MCH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71"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Times New Roman"/>
                          <a:ea typeface="Calibri"/>
                          <a:cs typeface="Times New Roman"/>
                        </a:rPr>
                        <a:t>HNMS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7030" algn="just">
                        <a:spcAft>
                          <a:spcPts val="0"/>
                        </a:spcAft>
                      </a:pPr>
                      <a:endParaRPr lang="el-GR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2768653" y="3143248"/>
            <a:ext cx="387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List of participants providing test cases</a:t>
            </a:r>
            <a:endParaRPr lang="el-GR" b="1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3141779" y="6357958"/>
            <a:ext cx="2351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(*) Older surveys from C2I PP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8496944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b="1" u="sng" dirty="0" smtClean="0"/>
          </a:p>
          <a:p>
            <a:pPr algn="ctr"/>
            <a:endParaRPr lang="en-US" sz="1500" b="1" u="sng" dirty="0" smtClean="0"/>
          </a:p>
          <a:p>
            <a:pPr algn="ctr"/>
            <a:r>
              <a:rPr lang="en-US" b="1" u="sng" dirty="0" smtClean="0"/>
              <a:t>Main points on model use and products.</a:t>
            </a:r>
          </a:p>
          <a:p>
            <a:pPr algn="ctr"/>
            <a:endParaRPr lang="en-US" sz="1500" b="1" u="sng" dirty="0" smtClean="0"/>
          </a:p>
          <a:p>
            <a:pPr algn="ctr"/>
            <a:endParaRPr lang="en-US" sz="1500" b="1" u="sng" dirty="0" smtClean="0"/>
          </a:p>
          <a:p>
            <a:pPr marL="342900" indent="-342900">
              <a:buAutoNum type="arabicPeriod"/>
            </a:pPr>
            <a:r>
              <a:rPr lang="en-US" sz="1500" dirty="0" smtClean="0">
                <a:solidFill>
                  <a:srgbClr val="FF0000"/>
                </a:solidFill>
              </a:rPr>
              <a:t>There are delays in receiving ICON-LAM data for visualization. This is a reason ICON-LAM is not the main forecast model for some services</a:t>
            </a:r>
            <a:r>
              <a:rPr lang="en-US" sz="1500" dirty="0" smtClean="0"/>
              <a:t>. </a:t>
            </a:r>
          </a:p>
          <a:p>
            <a:pPr marL="342900" indent="-342900">
              <a:buAutoNum type="arabicPeriod"/>
            </a:pP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Visualization is not satisfactory for most services. Better map resolution, multi-model </a:t>
            </a:r>
            <a:r>
              <a:rPr lang="en-US" sz="1500" dirty="0" err="1" smtClean="0"/>
              <a:t>meteograms</a:t>
            </a:r>
            <a:r>
              <a:rPr lang="en-US" sz="1500" dirty="0" smtClean="0"/>
              <a:t>, color scale improvement or zooming tools are needed.</a:t>
            </a:r>
          </a:p>
          <a:p>
            <a:pPr marL="342900" indent="-342900">
              <a:buAutoNum type="arabicPeriod"/>
            </a:pP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>
                <a:solidFill>
                  <a:srgbClr val="FF0000"/>
                </a:solidFill>
              </a:rPr>
              <a:t>Many products ( direct or post-processing) are needed for some services. Especially convective indices, high weather impact products and visibility/fog maps. Higher temporal resolution of outputs is also desirable.</a:t>
            </a:r>
          </a:p>
          <a:p>
            <a:pPr marL="342900" indent="-342900">
              <a:buAutoNum type="arabicPeriod"/>
            </a:pP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/>
              <a:t>Verification is not always useful as the forecasters look more visually  the outputs. Some  verification products are  not comprehensive to the forecasters.</a:t>
            </a:r>
            <a:r>
              <a:rPr lang="el-GR" sz="1500" dirty="0" smtClean="0"/>
              <a:t> </a:t>
            </a:r>
            <a:r>
              <a:rPr lang="en-US" sz="1500" dirty="0" smtClean="0"/>
              <a:t>Some additional products such verification of severe weather may be useful.</a:t>
            </a:r>
          </a:p>
          <a:p>
            <a:pPr marL="342900" indent="-342900">
              <a:buAutoNum type="arabicPeriod"/>
            </a:pPr>
            <a:endParaRPr lang="en-US" sz="1500" dirty="0" smtClean="0"/>
          </a:p>
          <a:p>
            <a:pPr marL="342900" indent="-342900">
              <a:buAutoNum type="arabicPeriod"/>
            </a:pPr>
            <a:r>
              <a:rPr lang="en-US" sz="1500" dirty="0" smtClean="0">
                <a:solidFill>
                  <a:srgbClr val="FF0000"/>
                </a:solidFill>
              </a:rPr>
              <a:t>ICON-LAM is not the main model for issuing </a:t>
            </a:r>
            <a:r>
              <a:rPr lang="el-GR" sz="1500" dirty="0" smtClean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FF0000"/>
                </a:solidFill>
              </a:rPr>
              <a:t>aeronautical and sea forecasts, but it is only used for comparison. 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/>
            <a:r>
              <a:rPr lang="en-US" sz="1500" dirty="0" smtClean="0"/>
              <a:t>   </a:t>
            </a:r>
            <a:endParaRPr lang="en-US" sz="1500" dirty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1703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714348" y="1039810"/>
          <a:ext cx="771530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2143108" y="416462"/>
            <a:ext cx="521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C00000"/>
                </a:solidFill>
              </a:rPr>
              <a:t>Some interesting  facts on model performance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500166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2071670" y="214290"/>
            <a:ext cx="475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Comparison of subjective/objective verification </a:t>
            </a:r>
            <a:endParaRPr lang="el-GR" b="1" u="sng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28596" y="714356"/>
            <a:ext cx="84827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last part of the report  compares subjective verification  statements to the objective verification</a:t>
            </a:r>
          </a:p>
          <a:p>
            <a:r>
              <a:rPr lang="en-US" sz="1600" dirty="0" smtClean="0"/>
              <a:t> (from reports and verification </a:t>
            </a:r>
            <a:r>
              <a:rPr lang="en-US" sz="1600" dirty="0" err="1" smtClean="0"/>
              <a:t>cosmo</a:t>
            </a:r>
            <a:r>
              <a:rPr lang="en-US" sz="1600" dirty="0" smtClean="0"/>
              <a:t> site) and are mostly compatible.  For 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6929454" y="3143248"/>
            <a:ext cx="142876" cy="14287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858016" y="4429132"/>
            <a:ext cx="142876" cy="14287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/>
          <a:srcRect l="4357" t="8304" b="7271"/>
          <a:stretch/>
        </p:blipFill>
        <p:spPr bwMode="auto">
          <a:xfrm>
            <a:off x="1857356" y="3275187"/>
            <a:ext cx="6067425" cy="3011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1115616" y="428604"/>
            <a:ext cx="7215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algn="ctr"/>
            <a:r>
              <a:rPr lang="en-GB" b="1" dirty="0" smtClean="0"/>
              <a:t>ARPA-P 15/9/22 Marche region in Italy intense and persistent rainfall.</a:t>
            </a:r>
          </a:p>
          <a:p>
            <a:pPr algn="ctr"/>
            <a:endParaRPr lang="en-GB" dirty="0" smtClean="0"/>
          </a:p>
          <a:p>
            <a:r>
              <a:rPr lang="en-GB" dirty="0" smtClean="0"/>
              <a:t>The central Italian regions were affected by westerly flows and this situation channelled colder air of Arctic origin present at higher latitudes, which entered the central-northern Tyrrhenian regions, and, at the same time, warmer and more humid air from North Africa towards the central-southern Tyrrhenian regions.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071934" y="214290"/>
            <a:ext cx="127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TEST CASES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3" t="4185" r="14642" b="4626"/>
          <a:stretch/>
        </p:blipFill>
        <p:spPr bwMode="auto">
          <a:xfrm>
            <a:off x="714348" y="1500174"/>
            <a:ext cx="2500330" cy="2043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magine 33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9" t="50977" r="28824"/>
          <a:stretch/>
        </p:blipFill>
        <p:spPr bwMode="auto">
          <a:xfrm>
            <a:off x="3286116" y="4214818"/>
            <a:ext cx="4214842" cy="1843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magine 33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" t="1820" r="64994" b="49795"/>
          <a:stretch/>
        </p:blipFill>
        <p:spPr bwMode="auto">
          <a:xfrm>
            <a:off x="928662" y="4286256"/>
            <a:ext cx="1928826" cy="178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7 - TextBox"/>
          <p:cNvSpPr txBox="1"/>
          <p:nvPr/>
        </p:nvSpPr>
        <p:spPr>
          <a:xfrm>
            <a:off x="2003952" y="185736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214678" y="2143116"/>
            <a:ext cx="465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ICON-IT underestimated  the high precipitation</a:t>
            </a:r>
          </a:p>
          <a:p>
            <a:r>
              <a:rPr lang="en-US" dirty="0" smtClean="0"/>
              <a:t> amounts. (Forecasts of Run of 14/09 00 UTC).</a:t>
            </a:r>
            <a:endParaRPr lang="el-GR" dirty="0"/>
          </a:p>
        </p:txBody>
      </p:sp>
      <p:sp>
        <p:nvSpPr>
          <p:cNvPr id="3" name="ZoneTexte 2"/>
          <p:cNvSpPr txBox="1"/>
          <p:nvPr/>
        </p:nvSpPr>
        <p:spPr>
          <a:xfrm>
            <a:off x="2699792" y="476672"/>
            <a:ext cx="391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15/9/22 OBS vs IFS, COSMO-IT, ICON-IT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873</Words>
  <Application>Microsoft Office PowerPoint</Application>
  <PresentationFormat>Προβολή στην οθόνη (4:3)</PresentationFormat>
  <Paragraphs>168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Thème Office</vt:lpstr>
      <vt:lpstr>         ICON-COMFORT final results  Dimitra Boucouvala  WG4       GM 2024 Parallel Session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ECMWF vs COSMO-IT</vt:lpstr>
      <vt:lpstr>ECMWF vs ICON-D2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ICON-COMFORT –C24ILC</dc:title>
  <dc:creator>dimitra.boukouvala</dc:creator>
  <cp:lastModifiedBy>user</cp:lastModifiedBy>
  <cp:revision>250</cp:revision>
  <dcterms:created xsi:type="dcterms:W3CDTF">2022-11-23T09:52:50Z</dcterms:created>
  <dcterms:modified xsi:type="dcterms:W3CDTF">2024-08-27T06:59:18Z</dcterms:modified>
</cp:coreProperties>
</file>