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9"/>
  </p:notesMasterIdLst>
  <p:sldIdLst>
    <p:sldId id="542" r:id="rId2"/>
    <p:sldId id="660" r:id="rId3"/>
    <p:sldId id="662" r:id="rId4"/>
    <p:sldId id="635" r:id="rId5"/>
    <p:sldId id="663" r:id="rId6"/>
    <p:sldId id="664" r:id="rId7"/>
    <p:sldId id="665" r:id="rId8"/>
    <p:sldId id="636" r:id="rId9"/>
    <p:sldId id="655" r:id="rId10"/>
    <p:sldId id="666" r:id="rId11"/>
    <p:sldId id="667" r:id="rId12"/>
    <p:sldId id="668" r:id="rId13"/>
    <p:sldId id="633" r:id="rId14"/>
    <p:sldId id="670" r:id="rId15"/>
    <p:sldId id="640" r:id="rId16"/>
    <p:sldId id="669" r:id="rId17"/>
    <p:sldId id="652" r:id="rId1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81596" autoAdjust="0"/>
  </p:normalViewPr>
  <p:slideViewPr>
    <p:cSldViewPr>
      <p:cViewPr>
        <p:scale>
          <a:sx n="90" d="100"/>
          <a:sy n="90" d="100"/>
        </p:scale>
        <p:origin x="13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>
        <p:scale>
          <a:sx n="111" d="100"/>
          <a:sy n="111" d="100"/>
        </p:scale>
        <p:origin x="-1410" y="79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Rectangle 5"/>
          <p:cNvSpPr>
            <a:spLocks noGrp="1" noChangeArrowheads="1"/>
            <a:extLst>
              <a:ext uri="smNativeData"/>
            </a:extLst>
          </p:cNvSpPr>
          <p:nvPr>
            <p:ph type="body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lvl="0"/>
            <a:r>
              <a:rPr lang="de-DE" noProof="1"/>
              <a:t>Textmasterformate durch Klicken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E68F4C5-8EC8-4C05-A5F9-0D64AAD93BA4}" type="slidenum">
              <a:rPr lang="de-DE"/>
              <a:pPr>
                <a:defRPr/>
              </a:pPr>
              <a:t>‹Nr.›</a:t>
            </a:fld>
            <a:endParaRPr lang="de-DE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5pPr>
    <a:lvl6pPr marL="22860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6pPr>
    <a:lvl7pPr marL="27432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7pPr>
    <a:lvl8pPr marL="32004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8pPr>
    <a:lvl9pPr marL="3657600" algn="l" rtl="0" eaLnBrk="0" fontAlgn="base" hangingPunct="0">
      <a:spcBef>
        <a:spcPct val="0"/>
      </a:spcBef>
      <a:spcAft>
        <a:spcPct val="0"/>
      </a:spcAft>
      <a:defRPr lang="de-DE" sz="1200" kern="1">
        <a:solidFill>
          <a:schemeClr val="tx1"/>
        </a:solidFill>
        <a:latin typeface="Arial" pitchFamily="1" charset="0"/>
        <a:ea typeface="Arial" pitchFamily="1" charset="0"/>
        <a:cs typeface="Arial" pitchFamily="1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ln w="9525"/>
        </p:spPr>
        <p:txBody>
          <a:bodyPr anchorCtr="0" compatLnSpc="1"/>
          <a:lstStyle/>
          <a:p>
            <a:pPr eaLnBrk="1" hangingPunct="1"/>
            <a:endParaRPr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Store Forecasts on </a:t>
            </a:r>
            <a:r>
              <a:rPr lang="de-DE" dirty="0" err="1"/>
              <a:t>disk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latency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8274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8292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total 1h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dismay</a:t>
            </a:r>
            <a:r>
              <a:rPr lang="de-DE" dirty="0"/>
              <a:t> </a:t>
            </a:r>
            <a:r>
              <a:rPr lang="de-DE" dirty="0" err="1"/>
              <a:t>radiological</a:t>
            </a:r>
            <a:r>
              <a:rPr lang="de-DE" dirty="0"/>
              <a:t> </a:t>
            </a:r>
            <a:r>
              <a:rPr lang="de-DE" dirty="0" err="1"/>
              <a:t>situtation</a:t>
            </a:r>
            <a:r>
              <a:rPr lang="de-DE" dirty="0"/>
              <a:t> report -&gt; 10 </a:t>
            </a:r>
            <a:r>
              <a:rPr lang="de-DE" dirty="0" err="1"/>
              <a:t>max</a:t>
            </a:r>
            <a:r>
              <a:rPr lang="de-DE" dirty="0"/>
              <a:t> 15 min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dispersion</a:t>
            </a:r>
            <a:r>
              <a:rPr lang="de-DE" dirty="0"/>
              <a:t> </a:t>
            </a:r>
            <a:r>
              <a:rPr lang="de-DE" dirty="0" err="1"/>
              <a:t>simulation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68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 bwMode="auto">
          <a:noFill/>
          <a:ln w="9525"/>
        </p:spPr>
        <p:txBody>
          <a:bodyPr anchorCtr="0" compatLnSpc="1"/>
          <a:lstStyle/>
          <a:p>
            <a:endParaRPr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0562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izenplatzhalter 2"/>
          <p:cNvSpPr>
            <a:spLocks noGrp="1"/>
          </p:cNvSpPr>
          <p:nvPr>
            <p:ph type="body" idx="1"/>
          </p:nvPr>
        </p:nvSpPr>
        <p:spPr bwMode="auto">
          <a:noFill/>
          <a:ln w="9525"/>
        </p:spPr>
        <p:txBody>
          <a:bodyPr anchorCtr="0" compatLnSpc="1"/>
          <a:lstStyle/>
          <a:p>
            <a:r>
              <a:rPr lang="en-US">
                <a:latin typeface="Arial" charset="0"/>
                <a:cs typeface="Arial" charset="0"/>
              </a:rPr>
              <a:t>Advection efficiency for Lagrangian objects with large number of properties (bin microphysics &gt; 600 fields)</a:t>
            </a:r>
          </a:p>
          <a:p>
            <a:r>
              <a:rPr lang="en-US">
                <a:latin typeface="Arial" charset="0"/>
                <a:cs typeface="Arial" charset="0"/>
              </a:rPr>
              <a:t>Sehr gut statt toll </a:t>
            </a:r>
          </a:p>
          <a:p>
            <a:endParaRPr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 </a:t>
            </a:r>
            <a:r>
              <a:rPr lang="de-DE" dirty="0" err="1"/>
              <a:t>duties</a:t>
            </a:r>
            <a:endParaRPr lang="de-DE" dirty="0"/>
          </a:p>
          <a:p>
            <a:r>
              <a:rPr lang="de-DE" dirty="0"/>
              <a:t>DWD </a:t>
            </a:r>
            <a:r>
              <a:rPr lang="de-DE" dirty="0" err="1"/>
              <a:t>Bq</a:t>
            </a:r>
            <a:endParaRPr lang="de-DE" dirty="0"/>
          </a:p>
          <a:p>
            <a:r>
              <a:rPr lang="de-DE" dirty="0"/>
              <a:t>BfS </a:t>
            </a:r>
            <a:r>
              <a:rPr lang="de-DE" dirty="0" err="1"/>
              <a:t>equivalent</a:t>
            </a:r>
            <a:r>
              <a:rPr lang="de-DE" dirty="0"/>
              <a:t> </a:t>
            </a:r>
            <a:r>
              <a:rPr lang="de-DE" dirty="0" err="1"/>
              <a:t>dosis</a:t>
            </a:r>
            <a:r>
              <a:rPr lang="de-DE" dirty="0"/>
              <a:t> in Sievert</a:t>
            </a:r>
          </a:p>
          <a:p>
            <a:r>
              <a:rPr lang="de-DE" dirty="0"/>
              <a:t>DWD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provider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BfS</a:t>
            </a:r>
          </a:p>
        </p:txBody>
      </p:sp>
    </p:spTree>
    <p:extLst>
      <p:ext uri="{BB962C8B-B14F-4D97-AF65-F5344CB8AC3E}">
        <p14:creationId xmlns:p14="http://schemas.microsoft.com/office/powerpoint/2010/main" val="262677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Store Forecasts on </a:t>
            </a:r>
            <a:r>
              <a:rPr lang="de-DE" dirty="0" err="1"/>
              <a:t>disk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latency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61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/>
            <a:fld id="{B21B96BC-D553-4883-8153-30A08E7909AB}" type="slidenum">
              <a:rPr lang="de-DE" altLang="de-DE" sz="1800" smtClean="0"/>
              <a:pPr algn="l"/>
              <a:t>4</a:t>
            </a:fld>
            <a:endParaRPr lang="de-DE" altLang="de-DE" sz="18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9638"/>
            <a:ext cx="4984750" cy="4175125"/>
          </a:xfrm>
          <a:noFill/>
          <a:ln w="9525"/>
        </p:spPr>
        <p:txBody>
          <a:bodyPr lIns="90479" tIns="44445" rIns="90479" bIns="44445" anchorCtr="0" compatLnSpc="1"/>
          <a:lstStyle/>
          <a:p>
            <a:pPr eaLnBrk="1" hangingPunct="1"/>
            <a:r>
              <a:rPr lang="de-DE" altLang="de-DE" sz="2400" dirty="0">
                <a:latin typeface="Arial" charset="0"/>
                <a:cs typeface="Arial" charset="0"/>
              </a:rPr>
              <a:t>Interpolation </a:t>
            </a:r>
            <a:r>
              <a:rPr lang="de-DE" altLang="de-DE" sz="2400" dirty="0" err="1">
                <a:latin typeface="Arial" charset="0"/>
                <a:cs typeface="Arial" charset="0"/>
              </a:rPr>
              <a:t>of</a:t>
            </a:r>
            <a:r>
              <a:rPr lang="de-DE" altLang="de-DE" sz="2400" dirty="0">
                <a:latin typeface="Arial" charset="0"/>
                <a:cs typeface="Arial" charset="0"/>
              </a:rPr>
              <a:t> </a:t>
            </a:r>
            <a:r>
              <a:rPr lang="de-DE" altLang="de-DE" sz="2400" dirty="0" err="1">
                <a:latin typeface="Arial" charset="0"/>
                <a:cs typeface="Arial" charset="0"/>
              </a:rPr>
              <a:t>grid</a:t>
            </a:r>
            <a:r>
              <a:rPr lang="de-DE" altLang="de-DE" sz="2400" dirty="0">
                <a:latin typeface="Arial" charset="0"/>
                <a:cs typeface="Arial" charset="0"/>
              </a:rPr>
              <a:t> </a:t>
            </a:r>
            <a:r>
              <a:rPr lang="de-DE" altLang="de-DE" sz="2400" dirty="0" err="1">
                <a:latin typeface="Arial" charset="0"/>
                <a:cs typeface="Arial" charset="0"/>
              </a:rPr>
              <a:t>scale</a:t>
            </a:r>
            <a:r>
              <a:rPr lang="de-DE" altLang="de-DE" sz="2400" dirty="0">
                <a:latin typeface="Arial" charset="0"/>
                <a:cs typeface="Arial" charset="0"/>
              </a:rPr>
              <a:t> </a:t>
            </a:r>
            <a:r>
              <a:rPr lang="de-DE" altLang="de-DE" sz="2400" dirty="0" err="1">
                <a:latin typeface="Arial" charset="0"/>
                <a:cs typeface="Arial" charset="0"/>
              </a:rPr>
              <a:t>winds</a:t>
            </a:r>
            <a:r>
              <a:rPr lang="de-DE" altLang="de-DE" sz="2400" dirty="0">
                <a:latin typeface="Arial" charset="0"/>
                <a:cs typeface="Arial" charset="0"/>
              </a:rPr>
              <a:t> in time and </a:t>
            </a:r>
            <a:r>
              <a:rPr lang="de-DE" altLang="de-DE" sz="2400" dirty="0" err="1">
                <a:latin typeface="Arial" charset="0"/>
                <a:cs typeface="Arial" charset="0"/>
              </a:rPr>
              <a:t>space</a:t>
            </a:r>
            <a:endParaRPr altLang="de-DE" sz="2400" dirty="0">
              <a:latin typeface="Arial" charset="0"/>
              <a:cs typeface="Arial" charset="0"/>
            </a:endParaRPr>
          </a:p>
        </p:txBody>
      </p:sp>
      <p:sp>
        <p:nvSpPr>
          <p:cNvPr id="2970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66775"/>
            <a:ext cx="4637088" cy="34798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Level 0 Backup: </a:t>
            </a:r>
            <a:r>
              <a:rPr lang="de-DE" dirty="0" err="1"/>
              <a:t>Backward</a:t>
            </a:r>
            <a:r>
              <a:rPr lang="de-DE" dirty="0"/>
              <a:t> </a:t>
            </a:r>
            <a:r>
              <a:rPr lang="de-DE" dirty="0" err="1"/>
              <a:t>trajectories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German </a:t>
            </a:r>
            <a:r>
              <a:rPr lang="de-DE" dirty="0" err="1"/>
              <a:t>radioacitivity</a:t>
            </a:r>
            <a:r>
              <a:rPr lang="de-DE" dirty="0"/>
              <a:t> </a:t>
            </a:r>
            <a:r>
              <a:rPr lang="de-DE" dirty="0" err="1"/>
              <a:t>meseaurement</a:t>
            </a:r>
            <a:r>
              <a:rPr lang="de-DE" dirty="0"/>
              <a:t> </a:t>
            </a:r>
            <a:r>
              <a:rPr lang="de-DE" dirty="0" err="1"/>
              <a:t>stations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67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GUI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forecaster</a:t>
            </a:r>
            <a:r>
              <a:rPr lang="de-DE" dirty="0"/>
              <a:t> on </a:t>
            </a:r>
            <a:r>
              <a:rPr lang="de-DE" dirty="0" err="1"/>
              <a:t>duty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 on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dispersion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3675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Fukushima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trajectory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684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/>
            <a:fld id="{62FB99C1-8737-4C98-AB1D-686AD1620817}" type="slidenum">
              <a:rPr lang="de-DE" altLang="de-DE" sz="1800" smtClean="0"/>
              <a:pPr algn="l"/>
              <a:t>8</a:t>
            </a:fld>
            <a:endParaRPr lang="de-DE" altLang="de-DE" sz="18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9638"/>
            <a:ext cx="4984750" cy="4175125"/>
          </a:xfrm>
          <a:noFill/>
          <a:ln w="9525"/>
        </p:spPr>
        <p:txBody>
          <a:bodyPr lIns="90479" tIns="44445" rIns="90479" bIns="44445" anchorCtr="0" compatLnSpc="1"/>
          <a:lstStyle/>
          <a:p>
            <a:pPr eaLnBrk="1" hangingPunct="1"/>
            <a:endParaRPr altLang="de-DE" sz="2400" dirty="0">
              <a:latin typeface="Arial" charset="0"/>
              <a:cs typeface="Arial" charset="0"/>
            </a:endParaRPr>
          </a:p>
        </p:txBody>
      </p:sp>
      <p:sp>
        <p:nvSpPr>
          <p:cNvPr id="3174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66775"/>
            <a:ext cx="4637088" cy="34798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/>
            <a:fld id="{5E538074-F552-4EC6-94F0-1ABA4C8536C8}" type="slidenum">
              <a:rPr lang="de-DE" altLang="de-DE" sz="1800" smtClean="0"/>
              <a:pPr algn="l"/>
              <a:t>9</a:t>
            </a:fld>
            <a:endParaRPr lang="de-DE" altLang="de-DE" sz="18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9638"/>
            <a:ext cx="4984750" cy="4175125"/>
          </a:xfrm>
          <a:noFill/>
          <a:ln w="9525"/>
        </p:spPr>
        <p:txBody>
          <a:bodyPr lIns="90479" tIns="44445" rIns="90479" bIns="44445" anchorCtr="0" compatLnSpc="1"/>
          <a:lstStyle/>
          <a:p>
            <a:pPr eaLnBrk="1" hangingPunct="1"/>
            <a:endParaRPr altLang="de-DE" sz="2400">
              <a:latin typeface="Arial" charset="0"/>
              <a:cs typeface="Arial" charset="0"/>
            </a:endParaRPr>
          </a:p>
        </p:txBody>
      </p:sp>
      <p:sp>
        <p:nvSpPr>
          <p:cNvPr id="3277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66775"/>
            <a:ext cx="4637088" cy="34798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 userDrawn="1"/>
        </p:nvSpPr>
        <p:spPr bwMode="auto">
          <a:xfrm>
            <a:off x="5864225" y="6410325"/>
            <a:ext cx="3100388" cy="2769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altLang="de-DE" sz="1200" dirty="0">
                <a:solidFill>
                  <a:prstClr val="black"/>
                </a:solidFill>
                <a:cs typeface="Arial" pitchFamily="34" charset="0"/>
              </a:rPr>
              <a:t>3.09.2024  WG4 Cosmo GM    </a:t>
            </a:r>
            <a:fld id="{C879B94C-C790-4FC5-98A8-44397FD911B9}" type="slidenum">
              <a:rPr lang="en-US" altLang="de-DE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charset="0"/>
                <a:buNone/>
                <a:defRPr/>
              </a:pPr>
              <a:t>‹Nr.›</a:t>
            </a:fld>
            <a:endParaRPr lang="en-US" altLang="de-DE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8" descr="Bundesadler_kleiner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71780"/>
            <a:ext cx="8353425" cy="431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de-DE" sz="2800" b="1" i="0" u="none" strike="noStrike" kern="0" cap="none" spc="0" normalizeH="0" baseline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2088"/>
            <a:ext cx="12525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8" descr="Bundesadler_klein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>
            <a:spLocks noChangeArrowheads="1"/>
          </p:cNvSpPr>
          <p:nvPr userDrawn="1"/>
        </p:nvSpPr>
        <p:spPr bwMode="auto">
          <a:xfrm>
            <a:off x="5864225" y="6410325"/>
            <a:ext cx="3100388" cy="2778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altLang="de-DE" sz="1200" dirty="0">
                <a:solidFill>
                  <a:prstClr val="black"/>
                </a:solidFill>
                <a:cs typeface="Arial" pitchFamily="34" charset="0"/>
              </a:rPr>
              <a:t>3.09.2024 WG4 Cosmo GM  </a:t>
            </a:r>
            <a:fld id="{B307740D-4769-4325-B1FF-E5AB909886E6}" type="slidenum">
              <a:rPr lang="en-US" altLang="de-DE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charset="0"/>
                <a:buNone/>
                <a:defRPr/>
              </a:pPr>
              <a:t>‹Nr.›</a:t>
            </a:fld>
            <a:endParaRPr lang="en-US" altLang="de-DE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95288" y="271780"/>
            <a:ext cx="8353425" cy="431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de-DE" sz="2800" b="1" i="0" u="none" strike="noStrike" kern="0" cap="none" spc="0" normalizeH="0" baseline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23"/>
          <p:cNvSpPr>
            <a:spLocks noChangeShapeType="1"/>
          </p:cNvSpPr>
          <p:nvPr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>
            <a:off x="250825" y="6237288"/>
            <a:ext cx="86487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wmf"/><Relationship Id="rId4" Type="http://schemas.openxmlformats.org/officeDocument/2006/relationships/image" Target="../media/image14.jpe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6700" y="5868988"/>
            <a:ext cx="8682038" cy="682625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sz="1800" b="1" dirty="0"/>
              <a:t>Christoph.Siewert@DWD.de</a:t>
            </a:r>
            <a:endParaRPr lang="de-DE" sz="1800" i="1" dirty="0"/>
          </a:p>
          <a:p>
            <a:pPr>
              <a:buFont typeface="Arial" pitchFamily="34" charset="0"/>
              <a:buNone/>
              <a:defRPr/>
            </a:pPr>
            <a:r>
              <a:rPr lang="de-DE" sz="1800" i="1" dirty="0"/>
              <a:t>Deutscher Wetterdienst, Frankfurter Str. 135, 63067 Offenbach am Main</a:t>
            </a:r>
            <a:endParaRPr lang="en-US" sz="1800" i="1" dirty="0"/>
          </a:p>
        </p:txBody>
      </p:sp>
      <p:sp>
        <p:nvSpPr>
          <p:cNvPr id="8195" name="Titel 1"/>
          <p:cNvSpPr>
            <a:spLocks noGrp="1"/>
          </p:cNvSpPr>
          <p:nvPr>
            <p:ph type="ctrTitle"/>
          </p:nvPr>
        </p:nvSpPr>
        <p:spPr bwMode="auto">
          <a:xfrm>
            <a:off x="-71438" y="1143000"/>
            <a:ext cx="9144001" cy="14700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de-DE" sz="3600" b="1" dirty="0">
                <a:solidFill>
                  <a:schemeClr val="accent1">
                    <a:lumMod val="75000"/>
                  </a:schemeClr>
                </a:solidFill>
              </a:rPr>
              <a:t>DWD’s emergency dispersion forecast system</a:t>
            </a:r>
            <a:endParaRPr lang="de-DE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FD81C2-BCD9-499A-91DD-1E85DB545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9"/>
          <a:stretch/>
        </p:blipFill>
        <p:spPr>
          <a:xfrm>
            <a:off x="1358237" y="1777712"/>
            <a:ext cx="5590028" cy="33074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E40F6D-9488-48ED-BED0-EBC6F5490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46" r="51136"/>
          <a:stretch/>
        </p:blipFill>
        <p:spPr>
          <a:xfrm>
            <a:off x="100149" y="3356992"/>
            <a:ext cx="2743659" cy="26642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C3DA79-F4BF-4AF2-89A4-8D51FC70BA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86" t="775" r="23206" b="-775"/>
          <a:stretch/>
        </p:blipFill>
        <p:spPr>
          <a:xfrm>
            <a:off x="5580112" y="3140968"/>
            <a:ext cx="3168352" cy="26879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9" y="271780"/>
            <a:ext cx="6120928" cy="431800"/>
          </a:xfrm>
        </p:spPr>
        <p:txBody>
          <a:bodyPr/>
          <a:lstStyle/>
          <a:p>
            <a:r>
              <a:rPr lang="en-US" spc="-1" dirty="0" err="1">
                <a:solidFill>
                  <a:srgbClr val="1F497D"/>
                </a:solidFill>
              </a:rPr>
              <a:t>NinJo</a:t>
            </a:r>
            <a:r>
              <a:rPr lang="en-US" spc="-1" dirty="0">
                <a:solidFill>
                  <a:srgbClr val="1F497D"/>
                </a:solidFill>
              </a:rPr>
              <a:t> Visualization</a:t>
            </a:r>
            <a:endParaRPr lang="de-DE" dirty="0"/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CD264DFB-C94B-4C87-85E9-1EB959C743F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412776"/>
            <a:ext cx="9143640" cy="4420800"/>
          </a:xfrm>
          <a:prstGeom prst="rect">
            <a:avLst/>
          </a:prstGeom>
          <a:ln w="0">
            <a:noFill/>
          </a:ln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8FC39F5-D375-4AB6-B0AD-1D09329F869E}"/>
              </a:ext>
            </a:extLst>
          </p:cNvPr>
          <p:cNvCxnSpPr/>
          <p:nvPr/>
        </p:nvCxnSpPr>
        <p:spPr>
          <a:xfrm flipV="1">
            <a:off x="1259632" y="2852936"/>
            <a:ext cx="3024336" cy="10801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 Box 2">
            <a:extLst>
              <a:ext uri="{FF2B5EF4-FFF2-40B4-BE49-F238E27FC236}">
                <a16:creationId xmlns:a16="http://schemas.microsoft.com/office/drawing/2014/main" id="{D457133B-3208-4C2A-B937-D7ED2859A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5826750"/>
            <a:ext cx="35535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NWP + Trajectory + Concentration</a:t>
            </a:r>
          </a:p>
        </p:txBody>
      </p:sp>
    </p:spTree>
    <p:extLst>
      <p:ext uri="{BB962C8B-B14F-4D97-AF65-F5344CB8AC3E}">
        <p14:creationId xmlns:p14="http://schemas.microsoft.com/office/powerpoint/2010/main" val="275009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80529" y="332904"/>
            <a:ext cx="6840761" cy="431800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</a:rPr>
              <a:t>Seamless Near- and Far-Field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D301B2-8C9B-42AA-B57F-DAC9B08AD3D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8600" y="973080"/>
            <a:ext cx="8159824" cy="4544152"/>
          </a:xfrm>
          <a:prstGeom prst="rect">
            <a:avLst/>
          </a:prstGeom>
          <a:ln w="0">
            <a:noFill/>
          </a:ln>
        </p:spPr>
      </p:pic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6946AF6C-A7EF-44C4-AE09-7FF1DD529B3E}"/>
              </a:ext>
            </a:extLst>
          </p:cNvPr>
          <p:cNvSpPr/>
          <p:nvPr/>
        </p:nvSpPr>
        <p:spPr>
          <a:xfrm>
            <a:off x="1476738" y="5661248"/>
            <a:ext cx="6335622" cy="3715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spcBef>
                <a:spcPts val="37"/>
              </a:spcBef>
              <a:spcAft>
                <a:spcPts val="37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BfS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Near-Field				DWD Far-Field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A246151-4B0F-4C31-9222-5938ED2E48E7}"/>
              </a:ext>
            </a:extLst>
          </p:cNvPr>
          <p:cNvCxnSpPr>
            <a:cxnSpLocks/>
          </p:cNvCxnSpPr>
          <p:nvPr/>
        </p:nvCxnSpPr>
        <p:spPr>
          <a:xfrm flipV="1">
            <a:off x="2260600" y="4789098"/>
            <a:ext cx="1227667" cy="87215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6482C2A-9151-4F85-B16E-7887C37A6BE3}"/>
              </a:ext>
            </a:extLst>
          </p:cNvPr>
          <p:cNvCxnSpPr>
            <a:cxnSpLocks/>
          </p:cNvCxnSpPr>
          <p:nvPr/>
        </p:nvCxnSpPr>
        <p:spPr>
          <a:xfrm flipH="1" flipV="1">
            <a:off x="6481825" y="3918429"/>
            <a:ext cx="466439" cy="174281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4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9" y="271780"/>
            <a:ext cx="6120928" cy="431800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</a:rPr>
              <a:t>Radiological Situation Report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8D7A90-F17C-4527-A948-FC2F424CE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727"/>
            <a:ext cx="9144000" cy="4796545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9DE4ADB8-E723-4201-89D7-332F65988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628800"/>
            <a:ext cx="8352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Cover	           Summary	             1. Event                 2. Meteorology      3. Arrival time	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E66F6E8-D7FF-463B-AA32-7DB298E66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636313"/>
            <a:ext cx="88569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4. Measurements   5. Contamination         6. Exposure       7a. Priority measures  7b. Preventive  </a:t>
            </a:r>
          </a:p>
        </p:txBody>
      </p:sp>
    </p:spTree>
    <p:extLst>
      <p:ext uri="{BB962C8B-B14F-4D97-AF65-F5344CB8AC3E}">
        <p14:creationId xmlns:p14="http://schemas.microsoft.com/office/powerpoint/2010/main" val="136979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285750"/>
            <a:ext cx="6500813" cy="431800"/>
          </a:xfrm>
        </p:spPr>
        <p:txBody>
          <a:bodyPr/>
          <a:lstStyle/>
          <a:p>
            <a:pPr>
              <a:defRPr/>
            </a:pPr>
            <a:r>
              <a:t>DWD Lagrange - Euler Comparison</a:t>
            </a:r>
          </a:p>
        </p:txBody>
      </p:sp>
      <p:grpSp>
        <p:nvGrpSpPr>
          <p:cNvPr id="17411" name="Gruppieren 10"/>
          <p:cNvGrpSpPr>
            <a:grpSpLocks/>
          </p:cNvGrpSpPr>
          <p:nvPr/>
        </p:nvGrpSpPr>
        <p:grpSpPr bwMode="auto">
          <a:xfrm>
            <a:off x="714375" y="2348880"/>
            <a:ext cx="3857625" cy="3128963"/>
            <a:chOff x="4786314" y="2143116"/>
            <a:chExt cx="3857652" cy="3129627"/>
          </a:xfrm>
        </p:grpSpPr>
        <p:pic>
          <p:nvPicPr>
            <p:cNvPr id="17418" name="Grafik 3"/>
            <p:cNvPicPr>
              <a:picLocks noChangeAspect="1" noChangeArrowheads="1"/>
            </p:cNvPicPr>
            <p:nvPr/>
          </p:nvPicPr>
          <p:blipFill>
            <a:blip r:embed="rId2"/>
            <a:srcRect l="31874" t="9297" r="26003" b="54012"/>
            <a:stretch>
              <a:fillRect/>
            </a:stretch>
          </p:blipFill>
          <p:spPr bwMode="auto">
            <a:xfrm>
              <a:off x="5143504" y="2571744"/>
              <a:ext cx="3100790" cy="270099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  <p:pic>
          <p:nvPicPr>
            <p:cNvPr id="17419" name="Grafik 4"/>
            <p:cNvPicPr>
              <a:picLocks noChangeAspect="1" noChangeArrowheads="1"/>
            </p:cNvPicPr>
            <p:nvPr/>
          </p:nvPicPr>
          <p:blipFill>
            <a:blip r:embed="rId3"/>
            <a:srcRect t="81020" b="6900"/>
            <a:stretch>
              <a:fillRect/>
            </a:stretch>
          </p:blipFill>
          <p:spPr bwMode="auto">
            <a:xfrm>
              <a:off x="4786314" y="2143116"/>
              <a:ext cx="3857652" cy="4657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grpSp>
        <p:nvGrpSpPr>
          <p:cNvPr id="17412" name="Gruppieren 9"/>
          <p:cNvGrpSpPr>
            <a:grpSpLocks/>
          </p:cNvGrpSpPr>
          <p:nvPr/>
        </p:nvGrpSpPr>
        <p:grpSpPr bwMode="auto">
          <a:xfrm>
            <a:off x="5143500" y="2777505"/>
            <a:ext cx="3100388" cy="3200400"/>
            <a:chOff x="1000100" y="2571744"/>
            <a:chExt cx="3100409" cy="3200422"/>
          </a:xfrm>
        </p:grpSpPr>
        <p:pic>
          <p:nvPicPr>
            <p:cNvPr id="17416" name="Grafik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30713" t="50800" r="37880" b="3378"/>
            <a:stretch>
              <a:fillRect/>
            </a:stretch>
          </p:blipFill>
          <p:spPr bwMode="auto">
            <a:xfrm>
              <a:off x="1000100" y="2571744"/>
              <a:ext cx="3100409" cy="320042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  <p:pic>
          <p:nvPicPr>
            <p:cNvPr id="17417" name="Grafik 5"/>
            <p:cNvPicPr>
              <a:picLocks noChangeAspect="1" noChangeArrowheads="1"/>
            </p:cNvPicPr>
            <p:nvPr/>
          </p:nvPicPr>
          <p:blipFill>
            <a:blip r:embed="rId5"/>
            <a:srcRect l="68797" t="36456" r="13994" b="35164"/>
            <a:stretch>
              <a:fillRect/>
            </a:stretch>
          </p:blipFill>
          <p:spPr bwMode="auto">
            <a:xfrm>
              <a:off x="1000100" y="4027500"/>
              <a:ext cx="1079500" cy="1258888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sp>
        <p:nvSpPr>
          <p:cNvPr id="17413" name="Textfeld 6"/>
          <p:cNvSpPr txBox="1">
            <a:spLocks noChangeArrowheads="1"/>
          </p:cNvSpPr>
          <p:nvPr/>
        </p:nvSpPr>
        <p:spPr bwMode="auto">
          <a:xfrm>
            <a:off x="2571750" y="5786438"/>
            <a:ext cx="3582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→ very similar plume dispersion</a:t>
            </a:r>
          </a:p>
        </p:txBody>
      </p:sp>
      <p:sp>
        <p:nvSpPr>
          <p:cNvPr id="17414" name="Textfeld 7"/>
          <p:cNvSpPr txBox="1">
            <a:spLocks noChangeArrowheads="1"/>
          </p:cNvSpPr>
          <p:nvPr/>
        </p:nvSpPr>
        <p:spPr bwMode="auto">
          <a:xfrm>
            <a:off x="1000125" y="1285875"/>
            <a:ext cx="73404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Fictional Fire at BASF, “simple” meteorological situation</a:t>
            </a:r>
          </a:p>
          <a:p>
            <a:endParaRPr lang="en-US" dirty="0"/>
          </a:p>
          <a:p>
            <a:r>
              <a:rPr lang="en-US" dirty="0"/>
              <a:t>Offline-coupled DWD-LPDM	      Online-coupled ICON</a:t>
            </a:r>
          </a:p>
          <a:p>
            <a:r>
              <a:rPr lang="en-US" dirty="0"/>
              <a:t>71 s (8 NEC vector cores)	                     316 s (128 NEC vector cores)</a:t>
            </a:r>
          </a:p>
        </p:txBody>
      </p:sp>
      <p:pic>
        <p:nvPicPr>
          <p:cNvPr id="17415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63" y="1727200"/>
            <a:ext cx="9286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285750"/>
            <a:ext cx="6500813" cy="431800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Subgrid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dirty="0"/>
          </a:p>
        </p:txBody>
      </p:sp>
      <p:sp>
        <p:nvSpPr>
          <p:cNvPr id="12" name="Rechteck 10">
            <a:extLst>
              <a:ext uri="{FF2B5EF4-FFF2-40B4-BE49-F238E27FC236}">
                <a16:creationId xmlns:a16="http://schemas.microsoft.com/office/drawing/2014/main" id="{7928CBA3-B7BD-4A79-83DC-64CFDDB4B990}"/>
              </a:ext>
            </a:extLst>
          </p:cNvPr>
          <p:cNvSpPr/>
          <p:nvPr/>
        </p:nvSpPr>
        <p:spPr>
          <a:xfrm>
            <a:off x="4595400" y="942840"/>
            <a:ext cx="2736360" cy="30632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ICON            (316 s on 16 VE)              </a:t>
            </a:r>
            <a:endParaRPr lang="de-DE" sz="1400" b="0" strike="noStrike" spc="-1" dirty="0">
              <a:latin typeface="Arial"/>
            </a:endParaRPr>
          </a:p>
        </p:txBody>
      </p:sp>
      <p:pic>
        <p:nvPicPr>
          <p:cNvPr id="13" name="Grafik 14_1" descr="LPDM_Hearts_mapI_Zoom_2021-03-04T1300.png">
            <a:extLst>
              <a:ext uri="{FF2B5EF4-FFF2-40B4-BE49-F238E27FC236}">
                <a16:creationId xmlns:a16="http://schemas.microsoft.com/office/drawing/2014/main" id="{BF4CEC2A-F266-4148-A8CF-94702A3CCE28}"/>
              </a:ext>
            </a:extLst>
          </p:cNvPr>
          <p:cNvPicPr/>
          <p:nvPr/>
        </p:nvPicPr>
        <p:blipFill>
          <a:blip r:embed="rId2"/>
          <a:srcRect l="18083" t="6782" r="16947" b="50850"/>
          <a:stretch/>
        </p:blipFill>
        <p:spPr>
          <a:xfrm>
            <a:off x="1331640" y="1357200"/>
            <a:ext cx="3285720" cy="2142720"/>
          </a:xfrm>
          <a:prstGeom prst="rect">
            <a:avLst/>
          </a:prstGeom>
          <a:ln w="9525">
            <a:noFill/>
          </a:ln>
        </p:spPr>
      </p:pic>
      <p:sp>
        <p:nvSpPr>
          <p:cNvPr id="14" name="Rechteck 9_2">
            <a:extLst>
              <a:ext uri="{FF2B5EF4-FFF2-40B4-BE49-F238E27FC236}">
                <a16:creationId xmlns:a16="http://schemas.microsoft.com/office/drawing/2014/main" id="{242051A7-890D-4A1E-BF15-82A35BDB4232}"/>
              </a:ext>
            </a:extLst>
          </p:cNvPr>
          <p:cNvSpPr/>
          <p:nvPr/>
        </p:nvSpPr>
        <p:spPr>
          <a:xfrm>
            <a:off x="1953360" y="942840"/>
            <a:ext cx="2459754" cy="30632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DWD-LPDM (120 s on 1 VE)</a:t>
            </a:r>
            <a:endParaRPr lang="de-DE" sz="1400" b="0" strike="noStrike" spc="-1" dirty="0">
              <a:latin typeface="Arial"/>
            </a:endParaRPr>
          </a:p>
        </p:txBody>
      </p:sp>
      <p:pic>
        <p:nvPicPr>
          <p:cNvPr id="15" name="Grafik 9_1" descr="ICON-ART_HEARTS_SMOKE_den.sfc_060mn_l65_ppm.zoom.png">
            <a:extLst>
              <a:ext uri="{FF2B5EF4-FFF2-40B4-BE49-F238E27FC236}">
                <a16:creationId xmlns:a16="http://schemas.microsoft.com/office/drawing/2014/main" id="{E3905051-8F64-4E6A-9286-44E7B9F2676A}"/>
              </a:ext>
            </a:extLst>
          </p:cNvPr>
          <p:cNvPicPr/>
          <p:nvPr/>
        </p:nvPicPr>
        <p:blipFill>
          <a:blip r:embed="rId3"/>
          <a:srcRect l="20312" t="11711" r="21091" b="35769"/>
          <a:stretch/>
        </p:blipFill>
        <p:spPr>
          <a:xfrm>
            <a:off x="4309920" y="1357200"/>
            <a:ext cx="3379320" cy="2142720"/>
          </a:xfrm>
          <a:prstGeom prst="rect">
            <a:avLst/>
          </a:prstGeom>
          <a:ln w="9525">
            <a:noFill/>
          </a:ln>
        </p:spPr>
      </p:pic>
      <p:pic>
        <p:nvPicPr>
          <p:cNvPr id="16" name="Picture 2_5">
            <a:extLst>
              <a:ext uri="{FF2B5EF4-FFF2-40B4-BE49-F238E27FC236}">
                <a16:creationId xmlns:a16="http://schemas.microsoft.com/office/drawing/2014/main" id="{8DF627FB-32C4-4360-B4DC-16DAD2C89AE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67080" y="942840"/>
            <a:ext cx="544320" cy="285480"/>
          </a:xfrm>
          <a:prstGeom prst="rect">
            <a:avLst/>
          </a:prstGeom>
          <a:ln w="9525">
            <a:noFill/>
          </a:ln>
        </p:spPr>
      </p:pic>
      <p:pic>
        <p:nvPicPr>
          <p:cNvPr id="17" name="Grafik 10_2" descr="LPDM_Hearts_mapI_Zoom_2021-03-04T1300.png">
            <a:extLst>
              <a:ext uri="{FF2B5EF4-FFF2-40B4-BE49-F238E27FC236}">
                <a16:creationId xmlns:a16="http://schemas.microsoft.com/office/drawing/2014/main" id="{45B3E13C-567B-4BBA-BE75-00B050707514}"/>
              </a:ext>
            </a:extLst>
          </p:cNvPr>
          <p:cNvPicPr/>
          <p:nvPr/>
        </p:nvPicPr>
        <p:blipFill>
          <a:blip r:embed="rId5"/>
          <a:srcRect l="18309" r="18309" b="50704"/>
          <a:stretch/>
        </p:blipFill>
        <p:spPr>
          <a:xfrm>
            <a:off x="1331640" y="3714840"/>
            <a:ext cx="3214440" cy="2499840"/>
          </a:xfrm>
          <a:prstGeom prst="rect">
            <a:avLst/>
          </a:prstGeom>
          <a:ln w="9525">
            <a:noFill/>
          </a:ln>
        </p:spPr>
      </p:pic>
      <p:sp>
        <p:nvSpPr>
          <p:cNvPr id="18" name="Rechteck 12_2">
            <a:extLst>
              <a:ext uri="{FF2B5EF4-FFF2-40B4-BE49-F238E27FC236}">
                <a16:creationId xmlns:a16="http://schemas.microsoft.com/office/drawing/2014/main" id="{60F438AB-F572-4C5A-9587-EEC4431538E6}"/>
              </a:ext>
            </a:extLst>
          </p:cNvPr>
          <p:cNvSpPr/>
          <p:nvPr/>
        </p:nvSpPr>
        <p:spPr>
          <a:xfrm>
            <a:off x="1911600" y="3500280"/>
            <a:ext cx="2660760" cy="3038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DWD-LPDM counting @ 200 m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9" name="Textfeld 17_1">
            <a:extLst>
              <a:ext uri="{FF2B5EF4-FFF2-40B4-BE49-F238E27FC236}">
                <a16:creationId xmlns:a16="http://schemas.microsoft.com/office/drawing/2014/main" id="{85A38784-AFEE-4442-AD8E-AF5520C60F63}"/>
              </a:ext>
            </a:extLst>
          </p:cNvPr>
          <p:cNvSpPr/>
          <p:nvPr/>
        </p:nvSpPr>
        <p:spPr>
          <a:xfrm>
            <a:off x="4088458" y="4294059"/>
            <a:ext cx="3172577" cy="1752872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Counting at ~200 m possible:</a:t>
            </a:r>
            <a:endParaRPr lang="de-DE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exact source location</a:t>
            </a:r>
            <a:endParaRPr lang="de-DE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interpolation onto particles</a:t>
            </a:r>
            <a:endParaRPr lang="de-DE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TKE-based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subgrid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-winds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→ used for firefighter support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00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95288" y="271463"/>
            <a:ext cx="8353425" cy="431800"/>
          </a:xfrm>
        </p:spPr>
        <p:txBody>
          <a:bodyPr/>
          <a:lstStyle/>
          <a:p>
            <a:pPr>
              <a:defRPr/>
            </a:pPr>
            <a:r>
              <a:t>Conclusion</a:t>
            </a:r>
          </a:p>
        </p:txBody>
      </p:sp>
      <p:sp>
        <p:nvSpPr>
          <p:cNvPr id="22531" name="Textfeld 3"/>
          <p:cNvSpPr txBox="1">
            <a:spLocks noChangeArrowheads="1"/>
          </p:cNvSpPr>
          <p:nvPr/>
        </p:nvSpPr>
        <p:spPr bwMode="auto">
          <a:xfrm>
            <a:off x="357188" y="876776"/>
            <a:ext cx="852451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Very stable operational dispersion forecast system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Contribute to national radiological situation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fire fighters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(CTBTO backtracking)</a:t>
            </a:r>
          </a:p>
          <a:p>
            <a:endParaRPr lang="en-US" i="1" dirty="0"/>
          </a:p>
          <a:p>
            <a:r>
              <a:rPr lang="en-US" i="1" dirty="0"/>
              <a:t>However, Trajectory and LPDM codes are very old and difficult to maintain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Add a </a:t>
            </a:r>
            <a:r>
              <a:rPr lang="en-US" b="1" dirty="0" err="1"/>
              <a:t>Lagrangian</a:t>
            </a:r>
            <a:r>
              <a:rPr lang="en-US" b="1" dirty="0"/>
              <a:t> Framework in the official ICON code?</a:t>
            </a:r>
          </a:p>
          <a:p>
            <a:pPr lvl="1"/>
            <a:r>
              <a:rPr lang="en-US" b="1" dirty="0"/>
              <a:t>Are we willing to implement it? And support it for the ICON community?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Or use model from other COSMO member?</a:t>
            </a:r>
          </a:p>
          <a:p>
            <a:pPr lvl="1"/>
            <a:r>
              <a:rPr lang="en-US" b="1" dirty="0"/>
              <a:t>Cosmo PT EGALITE: Evaluate Cosmo-</a:t>
            </a:r>
            <a:r>
              <a:rPr lang="en-US" b="1" dirty="0" err="1"/>
              <a:t>Flexpart</a:t>
            </a:r>
            <a:r>
              <a:rPr lang="en-US" b="1" dirty="0"/>
              <a:t> from </a:t>
            </a:r>
            <a:r>
              <a:rPr lang="en-US" b="1" dirty="0" err="1"/>
              <a:t>Empa</a:t>
            </a:r>
            <a:r>
              <a:rPr lang="en-US" b="1" dirty="0"/>
              <a:t>/</a:t>
            </a:r>
            <a:r>
              <a:rPr lang="en-US" b="1" dirty="0" err="1"/>
              <a:t>MeteoSwiss</a:t>
            </a:r>
            <a:endParaRPr lang="en-US" b="1" dirty="0"/>
          </a:p>
          <a:p>
            <a:pPr lvl="1"/>
            <a:r>
              <a:rPr lang="en-US" b="1" dirty="0"/>
              <a:t>(vectorization, global dispersion, GRIB output … ?)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EF5168-AFEF-4514-BC68-512F63CF8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077072"/>
            <a:ext cx="9144000" cy="20285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9" y="271780"/>
            <a:ext cx="6120928" cy="431800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</a:rPr>
              <a:t>Backtracking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3658DC-BC5E-47A9-AC8F-3FA833E10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542" y="1151982"/>
            <a:ext cx="5077839" cy="4207964"/>
          </a:xfrm>
          <a:prstGeom prst="rect">
            <a:avLst/>
          </a:prstGeom>
        </p:spPr>
      </p:pic>
      <p:pic>
        <p:nvPicPr>
          <p:cNvPr id="6" name="Grafik 4_3" descr="321px-CTBTO_Logo_Stacked_Version_Colour_2018_EN.jpg">
            <a:extLst>
              <a:ext uri="{FF2B5EF4-FFF2-40B4-BE49-F238E27FC236}">
                <a16:creationId xmlns:a16="http://schemas.microsoft.com/office/drawing/2014/main" id="{4AE88848-0937-4504-8E11-4E2379A497CD}"/>
              </a:ext>
            </a:extLst>
          </p:cNvPr>
          <p:cNvPicPr/>
          <p:nvPr/>
        </p:nvPicPr>
        <p:blipFill rotWithShape="1">
          <a:blip r:embed="rId4"/>
          <a:srcRect b="51359"/>
          <a:stretch/>
        </p:blipFill>
        <p:spPr>
          <a:xfrm>
            <a:off x="0" y="251984"/>
            <a:ext cx="1094553" cy="432001"/>
          </a:xfrm>
          <a:prstGeom prst="rect">
            <a:avLst/>
          </a:prstGeom>
          <a:ln w="0">
            <a:noFill/>
          </a:ln>
        </p:spPr>
      </p:pic>
      <p:pic>
        <p:nvPicPr>
          <p:cNvPr id="7" name="Grafik 4_3" descr="321px-CTBTO_Logo_Stacked_Version_Colour_2018_EN.jpg">
            <a:extLst>
              <a:ext uri="{FF2B5EF4-FFF2-40B4-BE49-F238E27FC236}">
                <a16:creationId xmlns:a16="http://schemas.microsoft.com/office/drawing/2014/main" id="{6CA1DDC5-D4B0-4303-B408-560B306E2A17}"/>
              </a:ext>
            </a:extLst>
          </p:cNvPr>
          <p:cNvPicPr/>
          <p:nvPr/>
        </p:nvPicPr>
        <p:blipFill rotWithShape="1">
          <a:blip r:embed="rId4"/>
          <a:srcRect t="59634"/>
          <a:stretch/>
        </p:blipFill>
        <p:spPr>
          <a:xfrm>
            <a:off x="1001942" y="278216"/>
            <a:ext cx="926289" cy="43200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80956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271463"/>
            <a:ext cx="6572250" cy="431800"/>
          </a:xfrm>
        </p:spPr>
        <p:txBody>
          <a:bodyPr/>
          <a:lstStyle/>
          <a:p>
            <a:pPr>
              <a:defRPr/>
            </a:pPr>
            <a:r>
              <a:t>Lagrangian vs. Eulerian Dispersion</a:t>
            </a:r>
          </a:p>
        </p:txBody>
      </p:sp>
      <p:sp>
        <p:nvSpPr>
          <p:cNvPr id="3076" name="Textfeld 2"/>
          <p:cNvSpPr txBox="1">
            <a:spLocks noChangeArrowheads="1"/>
          </p:cNvSpPr>
          <p:nvPr/>
        </p:nvSpPr>
        <p:spPr bwMode="auto">
          <a:xfrm>
            <a:off x="285750" y="1000125"/>
            <a:ext cx="81438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b="1" dirty="0"/>
              <a:t>Lagrangian</a:t>
            </a:r>
            <a:r>
              <a:rPr lang="en-US" dirty="0"/>
              <a:t>: Coarse-grain at </a:t>
            </a:r>
            <a:r>
              <a:rPr lang="en-US" i="1" dirty="0"/>
              <a:t>end </a:t>
            </a:r>
            <a:r>
              <a:rPr lang="en-US" dirty="0"/>
              <a:t>		</a:t>
            </a:r>
            <a:r>
              <a:rPr lang="en-US" b="1" dirty="0"/>
              <a:t>Eulerian</a:t>
            </a:r>
            <a:r>
              <a:rPr lang="en-US" dirty="0"/>
              <a:t>: Coarse-grain </a:t>
            </a:r>
            <a:r>
              <a:rPr lang="en-US" i="1" dirty="0"/>
              <a:t>first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subgrid</a:t>
            </a:r>
            <a:r>
              <a:rPr lang="en-US" dirty="0"/>
              <a:t> information			- continuum hypothesis</a:t>
            </a:r>
          </a:p>
          <a:p>
            <a:r>
              <a:rPr lang="en-US" dirty="0"/>
              <a:t>+ no numerical diffusion			- numerical diffusion</a:t>
            </a:r>
          </a:p>
          <a:p>
            <a:r>
              <a:rPr lang="en-US" dirty="0"/>
              <a:t>+ cost independent of </a:t>
            </a:r>
            <a:r>
              <a:rPr lang="en-US" dirty="0" err="1"/>
              <a:t>No_properties</a:t>
            </a:r>
            <a:r>
              <a:rPr lang="en-US" dirty="0"/>
              <a:t>    </a:t>
            </a:r>
            <a:r>
              <a:rPr lang="de-DE" dirty="0"/>
              <a:t>	</a:t>
            </a:r>
            <a:r>
              <a:rPr lang="en-US" dirty="0"/>
              <a:t>- cost scales with </a:t>
            </a:r>
            <a:r>
              <a:rPr lang="en-US" dirty="0" err="1"/>
              <a:t>No_properties</a:t>
            </a:r>
            <a:endParaRPr lang="en-US" dirty="0"/>
          </a:p>
          <a:p>
            <a:r>
              <a:rPr lang="de-DE" dirty="0"/>
              <a:t>o </a:t>
            </a:r>
            <a:r>
              <a:rPr lang="en-US" dirty="0"/>
              <a:t>costs scale with plume size		o constant computational effort</a:t>
            </a:r>
          </a:p>
          <a:p>
            <a:r>
              <a:rPr lang="en-US" dirty="0"/>
              <a:t>-  risk of sub-sampling			+ straight-forward error estimate</a:t>
            </a:r>
          </a:p>
          <a:p>
            <a:pPr>
              <a:buFontTx/>
              <a:buChar char="-"/>
            </a:pPr>
            <a:r>
              <a:rPr lang="en-US" dirty="0"/>
              <a:t>  unstructured time varying data		+ time-constant structure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→ short range dispersion			→ large-scale dispersion</a:t>
            </a:r>
            <a:endParaRPr lang="de-DE" dirty="0"/>
          </a:p>
          <a:p>
            <a:endParaRPr lang="de-DE" dirty="0"/>
          </a:p>
        </p:txBody>
      </p:sp>
      <p:pic>
        <p:nvPicPr>
          <p:cNvPr id="3077" name="Grafik 5" descr="LatticeBoltzmanToNavierStok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0613" y="1714500"/>
            <a:ext cx="38862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Gruppieren 132"/>
          <p:cNvGrpSpPr>
            <a:grpSpLocks noChangeAspect="1"/>
          </p:cNvGrpSpPr>
          <p:nvPr/>
        </p:nvGrpSpPr>
        <p:grpSpPr bwMode="auto">
          <a:xfrm>
            <a:off x="357188" y="1692275"/>
            <a:ext cx="3990975" cy="1584325"/>
            <a:chOff x="304800" y="2591103"/>
            <a:chExt cx="8143875" cy="3233435"/>
          </a:xfrm>
        </p:grpSpPr>
        <p:sp>
          <p:nvSpPr>
            <p:cNvPr id="3079" name="Oval 8"/>
            <p:cNvSpPr>
              <a:spLocks noChangeArrowheads="1"/>
            </p:cNvSpPr>
            <p:nvPr/>
          </p:nvSpPr>
          <p:spPr bwMode="auto">
            <a:xfrm>
              <a:off x="3209925" y="4681538"/>
              <a:ext cx="55563" cy="635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80" name="AutoShape 9"/>
            <p:cNvSpPr>
              <a:spLocks noChangeArrowheads="1"/>
            </p:cNvSpPr>
            <p:nvPr/>
          </p:nvSpPr>
          <p:spPr bwMode="auto">
            <a:xfrm>
              <a:off x="1692275" y="2935288"/>
              <a:ext cx="6756400" cy="2527300"/>
            </a:xfrm>
            <a:prstGeom prst="parallelogram">
              <a:avLst>
                <a:gd name="adj" fmla="val 66822"/>
              </a:avLst>
            </a:prstGeom>
            <a:solidFill>
              <a:schemeClr val="bg1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81" name="AutoShape 10"/>
            <p:cNvSpPr>
              <a:spLocks noChangeArrowheads="1"/>
            </p:cNvSpPr>
            <p:nvPr/>
          </p:nvSpPr>
          <p:spPr bwMode="auto">
            <a:xfrm>
              <a:off x="2562225" y="3462338"/>
              <a:ext cx="419100" cy="1739900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82" name="AutoShape 11"/>
            <p:cNvSpPr>
              <a:spLocks noChangeArrowheads="1"/>
            </p:cNvSpPr>
            <p:nvPr/>
          </p:nvSpPr>
          <p:spPr bwMode="auto">
            <a:xfrm>
              <a:off x="5457825" y="3602038"/>
              <a:ext cx="584200" cy="546100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83" name="Rectangle 12"/>
            <p:cNvSpPr>
              <a:spLocks noChangeArrowheads="1"/>
            </p:cNvSpPr>
            <p:nvPr/>
          </p:nvSpPr>
          <p:spPr bwMode="auto">
            <a:xfrm>
              <a:off x="1304925" y="2928938"/>
              <a:ext cx="1511300" cy="304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84" name="Rectangle 13"/>
            <p:cNvSpPr>
              <a:spLocks noChangeArrowheads="1"/>
            </p:cNvSpPr>
            <p:nvPr/>
          </p:nvSpPr>
          <p:spPr bwMode="auto">
            <a:xfrm>
              <a:off x="887967" y="2637354"/>
              <a:ext cx="1475398" cy="6294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0" tIns="46036" rIns="92070" bIns="46036">
              <a:spAutoFit/>
            </a:bodyPr>
            <a:lstStyle/>
            <a:p>
              <a:pPr defTabSz="762000"/>
              <a:r>
                <a:rPr lang="en-US" altLang="de-DE" sz="1400"/>
                <a:t>source</a:t>
              </a:r>
            </a:p>
          </p:txBody>
        </p:sp>
        <p:sp>
          <p:nvSpPr>
            <p:cNvPr id="3085" name="Line 14"/>
            <p:cNvSpPr>
              <a:spLocks noChangeShapeType="1"/>
            </p:cNvSpPr>
            <p:nvPr/>
          </p:nvSpPr>
          <p:spPr bwMode="auto">
            <a:xfrm flipH="1" flipV="1">
              <a:off x="2003425" y="3322638"/>
              <a:ext cx="431800" cy="368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6" name="Line 15"/>
            <p:cNvSpPr>
              <a:spLocks noChangeShapeType="1"/>
            </p:cNvSpPr>
            <p:nvPr/>
          </p:nvSpPr>
          <p:spPr bwMode="auto">
            <a:xfrm flipV="1">
              <a:off x="6156325" y="3348038"/>
              <a:ext cx="419100" cy="355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7" name="Rectangle 16"/>
            <p:cNvSpPr>
              <a:spLocks noChangeArrowheads="1"/>
            </p:cNvSpPr>
            <p:nvPr/>
          </p:nvSpPr>
          <p:spPr bwMode="auto">
            <a:xfrm>
              <a:off x="4824347" y="2591103"/>
              <a:ext cx="3565843" cy="6294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0" tIns="46036" rIns="92070" bIns="46036">
              <a:spAutoFit/>
            </a:bodyPr>
            <a:lstStyle/>
            <a:p>
              <a:pPr defTabSz="762000"/>
              <a:r>
                <a:rPr lang="en-US" altLang="de-DE" sz="1400"/>
                <a:t>volume for counting</a:t>
              </a:r>
            </a:p>
          </p:txBody>
        </p:sp>
        <p:sp>
          <p:nvSpPr>
            <p:cNvPr id="3088" name="Rectangle 17"/>
            <p:cNvSpPr>
              <a:spLocks noChangeArrowheads="1"/>
            </p:cNvSpPr>
            <p:nvPr/>
          </p:nvSpPr>
          <p:spPr bwMode="auto">
            <a:xfrm>
              <a:off x="1336675" y="4510088"/>
              <a:ext cx="203200" cy="2143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8AFF8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89" name="Rectangle 18"/>
            <p:cNvSpPr>
              <a:spLocks noChangeArrowheads="1"/>
            </p:cNvSpPr>
            <p:nvPr/>
          </p:nvSpPr>
          <p:spPr bwMode="auto">
            <a:xfrm>
              <a:off x="1314450" y="4425950"/>
              <a:ext cx="285750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0" tIns="46036" rIns="92070" bIns="46036">
              <a:spAutoFit/>
            </a:bodyPr>
            <a:lstStyle/>
            <a:p>
              <a:pPr defTabSz="762000"/>
              <a:r>
                <a:rPr lang="de-DE" altLang="de-DE" sz="1600" b="1"/>
                <a:t>z</a:t>
              </a:r>
            </a:p>
          </p:txBody>
        </p:sp>
        <p:sp>
          <p:nvSpPr>
            <p:cNvPr id="3090" name="Rectangle 19"/>
            <p:cNvSpPr>
              <a:spLocks noChangeArrowheads="1"/>
            </p:cNvSpPr>
            <p:nvPr/>
          </p:nvSpPr>
          <p:spPr bwMode="auto">
            <a:xfrm>
              <a:off x="1676400" y="4737100"/>
              <a:ext cx="257175" cy="3492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2070" tIns="46036" rIns="92070" bIns="46036">
              <a:spAutoFit/>
            </a:bodyPr>
            <a:lstStyle/>
            <a:p>
              <a:pPr defTabSz="762000"/>
              <a:r>
                <a:rPr lang="de-DE" altLang="de-DE" sz="1600" b="1"/>
                <a:t>y</a:t>
              </a:r>
              <a:endParaRPr lang="de-DE" altLang="de-DE" sz="1400"/>
            </a:p>
          </p:txBody>
        </p:sp>
        <p:grpSp>
          <p:nvGrpSpPr>
            <p:cNvPr id="3091" name="Group 20"/>
            <p:cNvGrpSpPr>
              <a:grpSpLocks/>
            </p:cNvGrpSpPr>
            <p:nvPr/>
          </p:nvGrpSpPr>
          <p:grpSpPr bwMode="auto">
            <a:xfrm>
              <a:off x="1717675" y="4481513"/>
              <a:ext cx="1066800" cy="977900"/>
              <a:chOff x="1290" y="2938"/>
              <a:chExt cx="672" cy="616"/>
            </a:xfrm>
          </p:grpSpPr>
          <p:sp>
            <p:nvSpPr>
              <p:cNvPr id="3203" name="Line 21"/>
              <p:cNvSpPr>
                <a:spLocks noChangeShapeType="1"/>
              </p:cNvSpPr>
              <p:nvPr/>
            </p:nvSpPr>
            <p:spPr bwMode="auto">
              <a:xfrm flipV="1">
                <a:off x="1290" y="2938"/>
                <a:ext cx="0" cy="616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 type="none" w="sm" len="sm"/>
                <a:tailEnd type="stealth" w="med" len="lg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04" name="Line 22"/>
              <p:cNvSpPr>
                <a:spLocks noChangeShapeType="1"/>
              </p:cNvSpPr>
              <p:nvPr/>
            </p:nvSpPr>
            <p:spPr bwMode="auto">
              <a:xfrm>
                <a:off x="1298" y="3551"/>
                <a:ext cx="664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 type="none" w="sm" len="sm"/>
                <a:tailEnd type="stealth" w="med" len="lg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05" name="Line 23"/>
              <p:cNvSpPr>
                <a:spLocks noChangeShapeType="1"/>
              </p:cNvSpPr>
              <p:nvPr/>
            </p:nvSpPr>
            <p:spPr bwMode="auto">
              <a:xfrm flipV="1">
                <a:off x="1290" y="3237"/>
                <a:ext cx="204" cy="30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092" name="Rectangle 24"/>
            <p:cNvSpPr>
              <a:spLocks noChangeArrowheads="1"/>
            </p:cNvSpPr>
            <p:nvPr/>
          </p:nvSpPr>
          <p:spPr bwMode="auto">
            <a:xfrm>
              <a:off x="4200525" y="4986338"/>
              <a:ext cx="363538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0" tIns="46036" rIns="92070" bIns="46036">
              <a:spAutoFit/>
            </a:bodyPr>
            <a:lstStyle/>
            <a:p>
              <a:pPr defTabSz="762000"/>
              <a:r>
                <a:rPr lang="de-DE" altLang="de-DE" sz="1600" b="1"/>
                <a:t>z</a:t>
              </a:r>
              <a:r>
                <a:rPr lang="de-DE" altLang="de-DE" sz="1600" b="1" baseline="-25000"/>
                <a:t>0</a:t>
              </a:r>
              <a:endParaRPr lang="de-DE" altLang="de-DE" sz="1400" baseline="-25000"/>
            </a:p>
          </p:txBody>
        </p:sp>
        <p:sp>
          <p:nvSpPr>
            <p:cNvPr id="3093" name="Line 25"/>
            <p:cNvSpPr>
              <a:spLocks noChangeShapeType="1"/>
            </p:cNvSpPr>
            <p:nvPr/>
          </p:nvSpPr>
          <p:spPr bwMode="auto">
            <a:xfrm flipV="1">
              <a:off x="336550" y="3814763"/>
              <a:ext cx="1139825" cy="42545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oval" w="med" len="med"/>
              <a:tailEnd type="stealth" w="med" len="lg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94" name="Oval 26"/>
            <p:cNvSpPr>
              <a:spLocks noChangeArrowheads="1"/>
            </p:cNvSpPr>
            <p:nvPr/>
          </p:nvSpPr>
          <p:spPr bwMode="auto">
            <a:xfrm>
              <a:off x="6026150" y="5129213"/>
              <a:ext cx="55563" cy="635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95" name="Oval 27"/>
            <p:cNvSpPr>
              <a:spLocks noChangeArrowheads="1"/>
            </p:cNvSpPr>
            <p:nvPr/>
          </p:nvSpPr>
          <p:spPr bwMode="auto">
            <a:xfrm>
              <a:off x="5899150" y="5076825"/>
              <a:ext cx="55563" cy="635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3096" name="Oval 28"/>
            <p:cNvSpPr>
              <a:spLocks noChangeArrowheads="1"/>
            </p:cNvSpPr>
            <p:nvPr/>
          </p:nvSpPr>
          <p:spPr bwMode="auto">
            <a:xfrm>
              <a:off x="3946525" y="4541838"/>
              <a:ext cx="55563" cy="635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grpSp>
          <p:nvGrpSpPr>
            <p:cNvPr id="3097" name="Group 29"/>
            <p:cNvGrpSpPr>
              <a:grpSpLocks/>
            </p:cNvGrpSpPr>
            <p:nvPr/>
          </p:nvGrpSpPr>
          <p:grpSpPr bwMode="auto">
            <a:xfrm>
              <a:off x="304800" y="3749675"/>
              <a:ext cx="879475" cy="544513"/>
              <a:chOff x="426" y="2485"/>
              <a:chExt cx="554" cy="343"/>
            </a:xfrm>
          </p:grpSpPr>
          <p:sp>
            <p:nvSpPr>
              <p:cNvPr id="3190" name="Freeform 30"/>
              <p:cNvSpPr>
                <a:spLocks/>
              </p:cNvSpPr>
              <p:nvPr/>
            </p:nvSpPr>
            <p:spPr bwMode="auto">
              <a:xfrm>
                <a:off x="587" y="2621"/>
                <a:ext cx="255" cy="133"/>
              </a:xfrm>
              <a:custGeom>
                <a:avLst/>
                <a:gdLst>
                  <a:gd name="T0" fmla="*/ 118 w 255"/>
                  <a:gd name="T1" fmla="*/ 34 h 133"/>
                  <a:gd name="T2" fmla="*/ 93 w 255"/>
                  <a:gd name="T3" fmla="*/ 41 h 133"/>
                  <a:gd name="T4" fmla="*/ 68 w 255"/>
                  <a:gd name="T5" fmla="*/ 52 h 133"/>
                  <a:gd name="T6" fmla="*/ 41 w 255"/>
                  <a:gd name="T7" fmla="*/ 72 h 133"/>
                  <a:gd name="T8" fmla="*/ 36 w 255"/>
                  <a:gd name="T9" fmla="*/ 84 h 133"/>
                  <a:gd name="T10" fmla="*/ 58 w 255"/>
                  <a:gd name="T11" fmla="*/ 84 h 133"/>
                  <a:gd name="T12" fmla="*/ 41 w 255"/>
                  <a:gd name="T13" fmla="*/ 94 h 133"/>
                  <a:gd name="T14" fmla="*/ 15 w 255"/>
                  <a:gd name="T15" fmla="*/ 113 h 133"/>
                  <a:gd name="T16" fmla="*/ 12 w 255"/>
                  <a:gd name="T17" fmla="*/ 126 h 133"/>
                  <a:gd name="T18" fmla="*/ 28 w 255"/>
                  <a:gd name="T19" fmla="*/ 122 h 133"/>
                  <a:gd name="T20" fmla="*/ 47 w 255"/>
                  <a:gd name="T21" fmla="*/ 111 h 133"/>
                  <a:gd name="T22" fmla="*/ 40 w 255"/>
                  <a:gd name="T23" fmla="*/ 122 h 133"/>
                  <a:gd name="T24" fmla="*/ 50 w 255"/>
                  <a:gd name="T25" fmla="*/ 123 h 133"/>
                  <a:gd name="T26" fmla="*/ 64 w 255"/>
                  <a:gd name="T27" fmla="*/ 120 h 133"/>
                  <a:gd name="T28" fmla="*/ 81 w 255"/>
                  <a:gd name="T29" fmla="*/ 120 h 133"/>
                  <a:gd name="T30" fmla="*/ 115 w 255"/>
                  <a:gd name="T31" fmla="*/ 107 h 133"/>
                  <a:gd name="T32" fmla="*/ 134 w 255"/>
                  <a:gd name="T33" fmla="*/ 91 h 133"/>
                  <a:gd name="T34" fmla="*/ 134 w 255"/>
                  <a:gd name="T35" fmla="*/ 81 h 133"/>
                  <a:gd name="T36" fmla="*/ 121 w 255"/>
                  <a:gd name="T37" fmla="*/ 79 h 133"/>
                  <a:gd name="T38" fmla="*/ 115 w 255"/>
                  <a:gd name="T39" fmla="*/ 75 h 133"/>
                  <a:gd name="T40" fmla="*/ 134 w 255"/>
                  <a:gd name="T41" fmla="*/ 71 h 133"/>
                  <a:gd name="T42" fmla="*/ 159 w 255"/>
                  <a:gd name="T43" fmla="*/ 61 h 133"/>
                  <a:gd name="T44" fmla="*/ 168 w 255"/>
                  <a:gd name="T45" fmla="*/ 48 h 133"/>
                  <a:gd name="T46" fmla="*/ 152 w 255"/>
                  <a:gd name="T47" fmla="*/ 47 h 133"/>
                  <a:gd name="T48" fmla="*/ 120 w 255"/>
                  <a:gd name="T49" fmla="*/ 53 h 133"/>
                  <a:gd name="T50" fmla="*/ 100 w 255"/>
                  <a:gd name="T51" fmla="*/ 60 h 133"/>
                  <a:gd name="T52" fmla="*/ 138 w 255"/>
                  <a:gd name="T53" fmla="*/ 38 h 133"/>
                  <a:gd name="T54" fmla="*/ 185 w 255"/>
                  <a:gd name="T55" fmla="*/ 9 h 133"/>
                  <a:gd name="T56" fmla="*/ 200 w 255"/>
                  <a:gd name="T57" fmla="*/ 1 h 133"/>
                  <a:gd name="T58" fmla="*/ 154 w 255"/>
                  <a:gd name="T59" fmla="*/ 31 h 133"/>
                  <a:gd name="T60" fmla="*/ 141 w 255"/>
                  <a:gd name="T61" fmla="*/ 44 h 133"/>
                  <a:gd name="T62" fmla="*/ 222 w 255"/>
                  <a:gd name="T63" fmla="*/ 23 h 133"/>
                  <a:gd name="T64" fmla="*/ 251 w 255"/>
                  <a:gd name="T65" fmla="*/ 15 h 133"/>
                  <a:gd name="T66" fmla="*/ 172 w 255"/>
                  <a:gd name="T67" fmla="*/ 41 h 133"/>
                  <a:gd name="T68" fmla="*/ 177 w 255"/>
                  <a:gd name="T69" fmla="*/ 45 h 133"/>
                  <a:gd name="T70" fmla="*/ 174 w 255"/>
                  <a:gd name="T71" fmla="*/ 56 h 133"/>
                  <a:gd name="T72" fmla="*/ 144 w 255"/>
                  <a:gd name="T73" fmla="*/ 71 h 133"/>
                  <a:gd name="T74" fmla="*/ 147 w 255"/>
                  <a:gd name="T75" fmla="*/ 76 h 133"/>
                  <a:gd name="T76" fmla="*/ 141 w 255"/>
                  <a:gd name="T77" fmla="*/ 92 h 133"/>
                  <a:gd name="T78" fmla="*/ 110 w 255"/>
                  <a:gd name="T79" fmla="*/ 112 h 133"/>
                  <a:gd name="T80" fmla="*/ 71 w 255"/>
                  <a:gd name="T81" fmla="*/ 127 h 133"/>
                  <a:gd name="T82" fmla="*/ 58 w 255"/>
                  <a:gd name="T83" fmla="*/ 124 h 133"/>
                  <a:gd name="T84" fmla="*/ 42 w 255"/>
                  <a:gd name="T85" fmla="*/ 130 h 133"/>
                  <a:gd name="T86" fmla="*/ 34 w 255"/>
                  <a:gd name="T87" fmla="*/ 127 h 133"/>
                  <a:gd name="T88" fmla="*/ 35 w 255"/>
                  <a:gd name="T89" fmla="*/ 121 h 133"/>
                  <a:gd name="T90" fmla="*/ 8 w 255"/>
                  <a:gd name="T91" fmla="*/ 132 h 133"/>
                  <a:gd name="T92" fmla="*/ 0 w 255"/>
                  <a:gd name="T93" fmla="*/ 125 h 133"/>
                  <a:gd name="T94" fmla="*/ 11 w 255"/>
                  <a:gd name="T95" fmla="*/ 110 h 133"/>
                  <a:gd name="T96" fmla="*/ 31 w 255"/>
                  <a:gd name="T97" fmla="*/ 95 h 133"/>
                  <a:gd name="T98" fmla="*/ 33 w 255"/>
                  <a:gd name="T99" fmla="*/ 89 h 133"/>
                  <a:gd name="T100" fmla="*/ 30 w 255"/>
                  <a:gd name="T101" fmla="*/ 83 h 133"/>
                  <a:gd name="T102" fmla="*/ 39 w 255"/>
                  <a:gd name="T103" fmla="*/ 68 h 133"/>
                  <a:gd name="T104" fmla="*/ 70 w 255"/>
                  <a:gd name="T105" fmla="*/ 48 h 133"/>
                  <a:gd name="T106" fmla="*/ 110 w 255"/>
                  <a:gd name="T107" fmla="*/ 31 h 133"/>
                  <a:gd name="T108" fmla="*/ 122 w 255"/>
                  <a:gd name="T109" fmla="*/ 29 h 1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55"/>
                  <a:gd name="T166" fmla="*/ 0 h 133"/>
                  <a:gd name="T167" fmla="*/ 255 w 255"/>
                  <a:gd name="T168" fmla="*/ 133 h 13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55" h="133">
                    <a:moveTo>
                      <a:pt x="122" y="29"/>
                    </a:moveTo>
                    <a:lnTo>
                      <a:pt x="118" y="34"/>
                    </a:lnTo>
                    <a:lnTo>
                      <a:pt x="103" y="39"/>
                    </a:lnTo>
                    <a:lnTo>
                      <a:pt x="93" y="41"/>
                    </a:lnTo>
                    <a:lnTo>
                      <a:pt x="83" y="44"/>
                    </a:lnTo>
                    <a:lnTo>
                      <a:pt x="68" y="52"/>
                    </a:lnTo>
                    <a:lnTo>
                      <a:pt x="51" y="63"/>
                    </a:lnTo>
                    <a:lnTo>
                      <a:pt x="41" y="72"/>
                    </a:lnTo>
                    <a:lnTo>
                      <a:pt x="37" y="78"/>
                    </a:lnTo>
                    <a:lnTo>
                      <a:pt x="36" y="84"/>
                    </a:lnTo>
                    <a:lnTo>
                      <a:pt x="46" y="86"/>
                    </a:lnTo>
                    <a:lnTo>
                      <a:pt x="58" y="84"/>
                    </a:lnTo>
                    <a:lnTo>
                      <a:pt x="58" y="85"/>
                    </a:lnTo>
                    <a:lnTo>
                      <a:pt x="41" y="94"/>
                    </a:lnTo>
                    <a:lnTo>
                      <a:pt x="24" y="104"/>
                    </a:lnTo>
                    <a:lnTo>
                      <a:pt x="15" y="113"/>
                    </a:lnTo>
                    <a:lnTo>
                      <a:pt x="10" y="122"/>
                    </a:lnTo>
                    <a:lnTo>
                      <a:pt x="12" y="126"/>
                    </a:lnTo>
                    <a:lnTo>
                      <a:pt x="18" y="126"/>
                    </a:lnTo>
                    <a:lnTo>
                      <a:pt x="28" y="122"/>
                    </a:lnTo>
                    <a:lnTo>
                      <a:pt x="43" y="114"/>
                    </a:lnTo>
                    <a:lnTo>
                      <a:pt x="47" y="111"/>
                    </a:lnTo>
                    <a:lnTo>
                      <a:pt x="44" y="114"/>
                    </a:lnTo>
                    <a:lnTo>
                      <a:pt x="40" y="122"/>
                    </a:lnTo>
                    <a:lnTo>
                      <a:pt x="41" y="124"/>
                    </a:lnTo>
                    <a:lnTo>
                      <a:pt x="50" y="123"/>
                    </a:lnTo>
                    <a:lnTo>
                      <a:pt x="63" y="118"/>
                    </a:lnTo>
                    <a:lnTo>
                      <a:pt x="64" y="120"/>
                    </a:lnTo>
                    <a:lnTo>
                      <a:pt x="69" y="123"/>
                    </a:lnTo>
                    <a:lnTo>
                      <a:pt x="81" y="120"/>
                    </a:lnTo>
                    <a:lnTo>
                      <a:pt x="99" y="114"/>
                    </a:lnTo>
                    <a:lnTo>
                      <a:pt x="115" y="107"/>
                    </a:lnTo>
                    <a:lnTo>
                      <a:pt x="129" y="97"/>
                    </a:lnTo>
                    <a:lnTo>
                      <a:pt x="134" y="91"/>
                    </a:lnTo>
                    <a:lnTo>
                      <a:pt x="136" y="85"/>
                    </a:lnTo>
                    <a:lnTo>
                      <a:pt x="134" y="81"/>
                    </a:lnTo>
                    <a:lnTo>
                      <a:pt x="131" y="78"/>
                    </a:lnTo>
                    <a:lnTo>
                      <a:pt x="121" y="79"/>
                    </a:lnTo>
                    <a:lnTo>
                      <a:pt x="113" y="77"/>
                    </a:lnTo>
                    <a:lnTo>
                      <a:pt x="115" y="75"/>
                    </a:lnTo>
                    <a:lnTo>
                      <a:pt x="126" y="72"/>
                    </a:lnTo>
                    <a:lnTo>
                      <a:pt x="134" y="71"/>
                    </a:lnTo>
                    <a:lnTo>
                      <a:pt x="148" y="66"/>
                    </a:lnTo>
                    <a:lnTo>
                      <a:pt x="159" y="61"/>
                    </a:lnTo>
                    <a:lnTo>
                      <a:pt x="168" y="54"/>
                    </a:lnTo>
                    <a:lnTo>
                      <a:pt x="168" y="48"/>
                    </a:lnTo>
                    <a:lnTo>
                      <a:pt x="164" y="46"/>
                    </a:lnTo>
                    <a:lnTo>
                      <a:pt x="152" y="47"/>
                    </a:lnTo>
                    <a:lnTo>
                      <a:pt x="138" y="49"/>
                    </a:lnTo>
                    <a:lnTo>
                      <a:pt x="120" y="53"/>
                    </a:lnTo>
                    <a:lnTo>
                      <a:pt x="108" y="57"/>
                    </a:lnTo>
                    <a:lnTo>
                      <a:pt x="100" y="60"/>
                    </a:lnTo>
                    <a:lnTo>
                      <a:pt x="106" y="55"/>
                    </a:lnTo>
                    <a:lnTo>
                      <a:pt x="138" y="38"/>
                    </a:lnTo>
                    <a:lnTo>
                      <a:pt x="158" y="26"/>
                    </a:lnTo>
                    <a:lnTo>
                      <a:pt x="185" y="9"/>
                    </a:lnTo>
                    <a:lnTo>
                      <a:pt x="199" y="0"/>
                    </a:lnTo>
                    <a:lnTo>
                      <a:pt x="200" y="1"/>
                    </a:lnTo>
                    <a:lnTo>
                      <a:pt x="171" y="20"/>
                    </a:lnTo>
                    <a:lnTo>
                      <a:pt x="154" y="31"/>
                    </a:lnTo>
                    <a:lnTo>
                      <a:pt x="135" y="44"/>
                    </a:lnTo>
                    <a:lnTo>
                      <a:pt x="141" y="44"/>
                    </a:lnTo>
                    <a:lnTo>
                      <a:pt x="184" y="34"/>
                    </a:lnTo>
                    <a:lnTo>
                      <a:pt x="222" y="23"/>
                    </a:lnTo>
                    <a:lnTo>
                      <a:pt x="254" y="13"/>
                    </a:lnTo>
                    <a:lnTo>
                      <a:pt x="251" y="15"/>
                    </a:lnTo>
                    <a:lnTo>
                      <a:pt x="203" y="31"/>
                    </a:lnTo>
                    <a:lnTo>
                      <a:pt x="172" y="41"/>
                    </a:lnTo>
                    <a:lnTo>
                      <a:pt x="170" y="43"/>
                    </a:lnTo>
                    <a:lnTo>
                      <a:pt x="177" y="45"/>
                    </a:lnTo>
                    <a:lnTo>
                      <a:pt x="178" y="49"/>
                    </a:lnTo>
                    <a:lnTo>
                      <a:pt x="174" y="56"/>
                    </a:lnTo>
                    <a:lnTo>
                      <a:pt x="160" y="64"/>
                    </a:lnTo>
                    <a:lnTo>
                      <a:pt x="144" y="71"/>
                    </a:lnTo>
                    <a:lnTo>
                      <a:pt x="140" y="73"/>
                    </a:lnTo>
                    <a:lnTo>
                      <a:pt x="147" y="76"/>
                    </a:lnTo>
                    <a:lnTo>
                      <a:pt x="146" y="83"/>
                    </a:lnTo>
                    <a:lnTo>
                      <a:pt x="141" y="92"/>
                    </a:lnTo>
                    <a:lnTo>
                      <a:pt x="127" y="103"/>
                    </a:lnTo>
                    <a:lnTo>
                      <a:pt x="110" y="112"/>
                    </a:lnTo>
                    <a:lnTo>
                      <a:pt x="84" y="123"/>
                    </a:lnTo>
                    <a:lnTo>
                      <a:pt x="71" y="127"/>
                    </a:lnTo>
                    <a:lnTo>
                      <a:pt x="62" y="127"/>
                    </a:lnTo>
                    <a:lnTo>
                      <a:pt x="58" y="124"/>
                    </a:lnTo>
                    <a:lnTo>
                      <a:pt x="57" y="123"/>
                    </a:lnTo>
                    <a:lnTo>
                      <a:pt x="42" y="130"/>
                    </a:lnTo>
                    <a:lnTo>
                      <a:pt x="36" y="130"/>
                    </a:lnTo>
                    <a:lnTo>
                      <a:pt x="34" y="127"/>
                    </a:lnTo>
                    <a:lnTo>
                      <a:pt x="33" y="125"/>
                    </a:lnTo>
                    <a:lnTo>
                      <a:pt x="35" y="121"/>
                    </a:lnTo>
                    <a:lnTo>
                      <a:pt x="24" y="127"/>
                    </a:lnTo>
                    <a:lnTo>
                      <a:pt x="8" y="132"/>
                    </a:lnTo>
                    <a:lnTo>
                      <a:pt x="3" y="130"/>
                    </a:lnTo>
                    <a:lnTo>
                      <a:pt x="0" y="125"/>
                    </a:lnTo>
                    <a:lnTo>
                      <a:pt x="2" y="119"/>
                    </a:lnTo>
                    <a:lnTo>
                      <a:pt x="11" y="110"/>
                    </a:lnTo>
                    <a:lnTo>
                      <a:pt x="20" y="103"/>
                    </a:lnTo>
                    <a:lnTo>
                      <a:pt x="31" y="95"/>
                    </a:lnTo>
                    <a:lnTo>
                      <a:pt x="42" y="91"/>
                    </a:lnTo>
                    <a:lnTo>
                      <a:pt x="33" y="89"/>
                    </a:lnTo>
                    <a:lnTo>
                      <a:pt x="31" y="87"/>
                    </a:lnTo>
                    <a:lnTo>
                      <a:pt x="30" y="83"/>
                    </a:lnTo>
                    <a:lnTo>
                      <a:pt x="33" y="76"/>
                    </a:lnTo>
                    <a:lnTo>
                      <a:pt x="39" y="68"/>
                    </a:lnTo>
                    <a:lnTo>
                      <a:pt x="50" y="60"/>
                    </a:lnTo>
                    <a:lnTo>
                      <a:pt x="70" y="48"/>
                    </a:lnTo>
                    <a:lnTo>
                      <a:pt x="93" y="38"/>
                    </a:lnTo>
                    <a:lnTo>
                      <a:pt x="110" y="31"/>
                    </a:lnTo>
                    <a:lnTo>
                      <a:pt x="119" y="28"/>
                    </a:lnTo>
                    <a:lnTo>
                      <a:pt x="122" y="29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1" name="Freeform 31"/>
              <p:cNvSpPr>
                <a:spLocks/>
              </p:cNvSpPr>
              <p:nvPr/>
            </p:nvSpPr>
            <p:spPr bwMode="auto">
              <a:xfrm>
                <a:off x="655" y="2691"/>
                <a:ext cx="32" cy="18"/>
              </a:xfrm>
              <a:custGeom>
                <a:avLst/>
                <a:gdLst>
                  <a:gd name="T0" fmla="*/ 2 w 32"/>
                  <a:gd name="T1" fmla="*/ 14 h 18"/>
                  <a:gd name="T2" fmla="*/ 13 w 32"/>
                  <a:gd name="T3" fmla="*/ 14 h 18"/>
                  <a:gd name="T4" fmla="*/ 17 w 32"/>
                  <a:gd name="T5" fmla="*/ 17 h 18"/>
                  <a:gd name="T6" fmla="*/ 24 w 32"/>
                  <a:gd name="T7" fmla="*/ 16 h 18"/>
                  <a:gd name="T8" fmla="*/ 24 w 32"/>
                  <a:gd name="T9" fmla="*/ 11 h 18"/>
                  <a:gd name="T10" fmla="*/ 31 w 32"/>
                  <a:gd name="T11" fmla="*/ 4 h 18"/>
                  <a:gd name="T12" fmla="*/ 21 w 32"/>
                  <a:gd name="T13" fmla="*/ 5 h 18"/>
                  <a:gd name="T14" fmla="*/ 20 w 32"/>
                  <a:gd name="T15" fmla="*/ 0 h 18"/>
                  <a:gd name="T16" fmla="*/ 12 w 32"/>
                  <a:gd name="T17" fmla="*/ 5 h 18"/>
                  <a:gd name="T18" fmla="*/ 0 w 32"/>
                  <a:gd name="T19" fmla="*/ 12 h 18"/>
                  <a:gd name="T20" fmla="*/ 2 w 32"/>
                  <a:gd name="T21" fmla="*/ 14 h 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18"/>
                  <a:gd name="T35" fmla="*/ 32 w 32"/>
                  <a:gd name="T36" fmla="*/ 18 h 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18">
                    <a:moveTo>
                      <a:pt x="2" y="14"/>
                    </a:moveTo>
                    <a:lnTo>
                      <a:pt x="13" y="14"/>
                    </a:lnTo>
                    <a:lnTo>
                      <a:pt x="17" y="17"/>
                    </a:lnTo>
                    <a:lnTo>
                      <a:pt x="24" y="16"/>
                    </a:lnTo>
                    <a:lnTo>
                      <a:pt x="24" y="11"/>
                    </a:lnTo>
                    <a:lnTo>
                      <a:pt x="31" y="4"/>
                    </a:lnTo>
                    <a:lnTo>
                      <a:pt x="21" y="5"/>
                    </a:lnTo>
                    <a:lnTo>
                      <a:pt x="20" y="0"/>
                    </a:lnTo>
                    <a:lnTo>
                      <a:pt x="12" y="5"/>
                    </a:lnTo>
                    <a:lnTo>
                      <a:pt x="0" y="12"/>
                    </a:lnTo>
                    <a:lnTo>
                      <a:pt x="2" y="14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2" name="Freeform 32"/>
              <p:cNvSpPr>
                <a:spLocks/>
              </p:cNvSpPr>
              <p:nvPr/>
            </p:nvSpPr>
            <p:spPr bwMode="auto">
              <a:xfrm>
                <a:off x="722" y="2580"/>
                <a:ext cx="213" cy="93"/>
              </a:xfrm>
              <a:custGeom>
                <a:avLst/>
                <a:gdLst>
                  <a:gd name="T0" fmla="*/ 48 w 213"/>
                  <a:gd name="T1" fmla="*/ 21 h 93"/>
                  <a:gd name="T2" fmla="*/ 8 w 213"/>
                  <a:gd name="T3" fmla="*/ 39 h 93"/>
                  <a:gd name="T4" fmla="*/ 1 w 213"/>
                  <a:gd name="T5" fmla="*/ 49 h 93"/>
                  <a:gd name="T6" fmla="*/ 18 w 213"/>
                  <a:gd name="T7" fmla="*/ 39 h 93"/>
                  <a:gd name="T8" fmla="*/ 38 w 213"/>
                  <a:gd name="T9" fmla="*/ 27 h 93"/>
                  <a:gd name="T10" fmla="*/ 59 w 213"/>
                  <a:gd name="T11" fmla="*/ 23 h 93"/>
                  <a:gd name="T12" fmla="*/ 47 w 213"/>
                  <a:gd name="T13" fmla="*/ 38 h 93"/>
                  <a:gd name="T14" fmla="*/ 52 w 213"/>
                  <a:gd name="T15" fmla="*/ 42 h 93"/>
                  <a:gd name="T16" fmla="*/ 64 w 213"/>
                  <a:gd name="T17" fmla="*/ 29 h 93"/>
                  <a:gd name="T18" fmla="*/ 77 w 213"/>
                  <a:gd name="T19" fmla="*/ 24 h 93"/>
                  <a:gd name="T20" fmla="*/ 103 w 213"/>
                  <a:gd name="T21" fmla="*/ 14 h 93"/>
                  <a:gd name="T22" fmla="*/ 133 w 213"/>
                  <a:gd name="T23" fmla="*/ 6 h 93"/>
                  <a:gd name="T24" fmla="*/ 144 w 213"/>
                  <a:gd name="T25" fmla="*/ 9 h 93"/>
                  <a:gd name="T26" fmla="*/ 144 w 213"/>
                  <a:gd name="T27" fmla="*/ 15 h 93"/>
                  <a:gd name="T28" fmla="*/ 125 w 213"/>
                  <a:gd name="T29" fmla="*/ 26 h 93"/>
                  <a:gd name="T30" fmla="*/ 109 w 213"/>
                  <a:gd name="T31" fmla="*/ 36 h 93"/>
                  <a:gd name="T32" fmla="*/ 156 w 213"/>
                  <a:gd name="T33" fmla="*/ 17 h 93"/>
                  <a:gd name="T34" fmla="*/ 185 w 213"/>
                  <a:gd name="T35" fmla="*/ 13 h 93"/>
                  <a:gd name="T36" fmla="*/ 192 w 213"/>
                  <a:gd name="T37" fmla="*/ 29 h 93"/>
                  <a:gd name="T38" fmla="*/ 180 w 213"/>
                  <a:gd name="T39" fmla="*/ 39 h 93"/>
                  <a:gd name="T40" fmla="*/ 188 w 213"/>
                  <a:gd name="T41" fmla="*/ 38 h 93"/>
                  <a:gd name="T42" fmla="*/ 204 w 213"/>
                  <a:gd name="T43" fmla="*/ 40 h 93"/>
                  <a:gd name="T44" fmla="*/ 194 w 213"/>
                  <a:gd name="T45" fmla="*/ 54 h 93"/>
                  <a:gd name="T46" fmla="*/ 160 w 213"/>
                  <a:gd name="T47" fmla="*/ 72 h 93"/>
                  <a:gd name="T48" fmla="*/ 122 w 213"/>
                  <a:gd name="T49" fmla="*/ 82 h 93"/>
                  <a:gd name="T50" fmla="*/ 106 w 213"/>
                  <a:gd name="T51" fmla="*/ 92 h 93"/>
                  <a:gd name="T52" fmla="*/ 152 w 213"/>
                  <a:gd name="T53" fmla="*/ 78 h 93"/>
                  <a:gd name="T54" fmla="*/ 200 w 213"/>
                  <a:gd name="T55" fmla="*/ 54 h 93"/>
                  <a:gd name="T56" fmla="*/ 212 w 213"/>
                  <a:gd name="T57" fmla="*/ 39 h 93"/>
                  <a:gd name="T58" fmla="*/ 203 w 213"/>
                  <a:gd name="T59" fmla="*/ 31 h 93"/>
                  <a:gd name="T60" fmla="*/ 199 w 213"/>
                  <a:gd name="T61" fmla="*/ 27 h 93"/>
                  <a:gd name="T62" fmla="*/ 194 w 213"/>
                  <a:gd name="T63" fmla="*/ 10 h 93"/>
                  <a:gd name="T64" fmla="*/ 169 w 213"/>
                  <a:gd name="T65" fmla="*/ 9 h 93"/>
                  <a:gd name="T66" fmla="*/ 155 w 213"/>
                  <a:gd name="T67" fmla="*/ 5 h 93"/>
                  <a:gd name="T68" fmla="*/ 128 w 213"/>
                  <a:gd name="T69" fmla="*/ 3 h 93"/>
                  <a:gd name="T70" fmla="*/ 95 w 213"/>
                  <a:gd name="T71" fmla="*/ 14 h 93"/>
                  <a:gd name="T72" fmla="*/ 75 w 213"/>
                  <a:gd name="T73" fmla="*/ 19 h 93"/>
                  <a:gd name="T74" fmla="*/ 84 w 213"/>
                  <a:gd name="T75" fmla="*/ 1 h 93"/>
                  <a:gd name="T76" fmla="*/ 61 w 213"/>
                  <a:gd name="T77" fmla="*/ 17 h 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13"/>
                  <a:gd name="T118" fmla="*/ 0 h 93"/>
                  <a:gd name="T119" fmla="*/ 213 w 213"/>
                  <a:gd name="T120" fmla="*/ 93 h 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13" h="93">
                    <a:moveTo>
                      <a:pt x="61" y="17"/>
                    </a:moveTo>
                    <a:lnTo>
                      <a:pt x="48" y="21"/>
                    </a:lnTo>
                    <a:lnTo>
                      <a:pt x="17" y="33"/>
                    </a:lnTo>
                    <a:lnTo>
                      <a:pt x="8" y="39"/>
                    </a:lnTo>
                    <a:lnTo>
                      <a:pt x="0" y="46"/>
                    </a:lnTo>
                    <a:lnTo>
                      <a:pt x="1" y="49"/>
                    </a:lnTo>
                    <a:lnTo>
                      <a:pt x="10" y="46"/>
                    </a:lnTo>
                    <a:lnTo>
                      <a:pt x="18" y="39"/>
                    </a:lnTo>
                    <a:lnTo>
                      <a:pt x="28" y="32"/>
                    </a:lnTo>
                    <a:lnTo>
                      <a:pt x="38" y="27"/>
                    </a:lnTo>
                    <a:lnTo>
                      <a:pt x="49" y="24"/>
                    </a:lnTo>
                    <a:lnTo>
                      <a:pt x="59" y="23"/>
                    </a:lnTo>
                    <a:lnTo>
                      <a:pt x="59" y="24"/>
                    </a:lnTo>
                    <a:lnTo>
                      <a:pt x="47" y="38"/>
                    </a:lnTo>
                    <a:lnTo>
                      <a:pt x="46" y="43"/>
                    </a:lnTo>
                    <a:lnTo>
                      <a:pt x="52" y="42"/>
                    </a:lnTo>
                    <a:lnTo>
                      <a:pt x="60" y="36"/>
                    </a:lnTo>
                    <a:lnTo>
                      <a:pt x="64" y="29"/>
                    </a:lnTo>
                    <a:lnTo>
                      <a:pt x="69" y="25"/>
                    </a:lnTo>
                    <a:lnTo>
                      <a:pt x="77" y="24"/>
                    </a:lnTo>
                    <a:lnTo>
                      <a:pt x="85" y="22"/>
                    </a:lnTo>
                    <a:lnTo>
                      <a:pt x="103" y="14"/>
                    </a:lnTo>
                    <a:lnTo>
                      <a:pt x="121" y="8"/>
                    </a:lnTo>
                    <a:lnTo>
                      <a:pt x="133" y="6"/>
                    </a:lnTo>
                    <a:lnTo>
                      <a:pt x="140" y="6"/>
                    </a:lnTo>
                    <a:lnTo>
                      <a:pt x="144" y="9"/>
                    </a:lnTo>
                    <a:lnTo>
                      <a:pt x="145" y="12"/>
                    </a:lnTo>
                    <a:lnTo>
                      <a:pt x="144" y="15"/>
                    </a:lnTo>
                    <a:lnTo>
                      <a:pt x="139" y="19"/>
                    </a:lnTo>
                    <a:lnTo>
                      <a:pt x="125" y="26"/>
                    </a:lnTo>
                    <a:lnTo>
                      <a:pt x="109" y="35"/>
                    </a:lnTo>
                    <a:lnTo>
                      <a:pt x="109" y="36"/>
                    </a:lnTo>
                    <a:lnTo>
                      <a:pt x="131" y="26"/>
                    </a:lnTo>
                    <a:lnTo>
                      <a:pt x="156" y="17"/>
                    </a:lnTo>
                    <a:lnTo>
                      <a:pt x="174" y="13"/>
                    </a:lnTo>
                    <a:lnTo>
                      <a:pt x="185" y="13"/>
                    </a:lnTo>
                    <a:lnTo>
                      <a:pt x="192" y="20"/>
                    </a:lnTo>
                    <a:lnTo>
                      <a:pt x="192" y="29"/>
                    </a:lnTo>
                    <a:lnTo>
                      <a:pt x="187" y="34"/>
                    </a:lnTo>
                    <a:lnTo>
                      <a:pt x="180" y="39"/>
                    </a:lnTo>
                    <a:lnTo>
                      <a:pt x="175" y="43"/>
                    </a:lnTo>
                    <a:lnTo>
                      <a:pt x="188" y="38"/>
                    </a:lnTo>
                    <a:lnTo>
                      <a:pt x="199" y="37"/>
                    </a:lnTo>
                    <a:lnTo>
                      <a:pt x="204" y="40"/>
                    </a:lnTo>
                    <a:lnTo>
                      <a:pt x="202" y="48"/>
                    </a:lnTo>
                    <a:lnTo>
                      <a:pt x="194" y="54"/>
                    </a:lnTo>
                    <a:lnTo>
                      <a:pt x="181" y="63"/>
                    </a:lnTo>
                    <a:lnTo>
                      <a:pt x="160" y="72"/>
                    </a:lnTo>
                    <a:lnTo>
                      <a:pt x="138" y="80"/>
                    </a:lnTo>
                    <a:lnTo>
                      <a:pt x="122" y="82"/>
                    </a:lnTo>
                    <a:lnTo>
                      <a:pt x="110" y="85"/>
                    </a:lnTo>
                    <a:lnTo>
                      <a:pt x="106" y="92"/>
                    </a:lnTo>
                    <a:lnTo>
                      <a:pt x="114" y="92"/>
                    </a:lnTo>
                    <a:lnTo>
                      <a:pt x="152" y="78"/>
                    </a:lnTo>
                    <a:lnTo>
                      <a:pt x="181" y="65"/>
                    </a:lnTo>
                    <a:lnTo>
                      <a:pt x="200" y="54"/>
                    </a:lnTo>
                    <a:lnTo>
                      <a:pt x="209" y="46"/>
                    </a:lnTo>
                    <a:lnTo>
                      <a:pt x="212" y="39"/>
                    </a:lnTo>
                    <a:lnTo>
                      <a:pt x="208" y="34"/>
                    </a:lnTo>
                    <a:lnTo>
                      <a:pt x="203" y="31"/>
                    </a:lnTo>
                    <a:lnTo>
                      <a:pt x="197" y="32"/>
                    </a:lnTo>
                    <a:lnTo>
                      <a:pt x="199" y="27"/>
                    </a:lnTo>
                    <a:lnTo>
                      <a:pt x="200" y="19"/>
                    </a:lnTo>
                    <a:lnTo>
                      <a:pt x="194" y="10"/>
                    </a:lnTo>
                    <a:lnTo>
                      <a:pt x="184" y="8"/>
                    </a:lnTo>
                    <a:lnTo>
                      <a:pt x="169" y="9"/>
                    </a:lnTo>
                    <a:lnTo>
                      <a:pt x="154" y="12"/>
                    </a:lnTo>
                    <a:lnTo>
                      <a:pt x="155" y="5"/>
                    </a:lnTo>
                    <a:lnTo>
                      <a:pt x="146" y="0"/>
                    </a:lnTo>
                    <a:lnTo>
                      <a:pt x="128" y="3"/>
                    </a:lnTo>
                    <a:lnTo>
                      <a:pt x="112" y="8"/>
                    </a:lnTo>
                    <a:lnTo>
                      <a:pt x="95" y="14"/>
                    </a:lnTo>
                    <a:lnTo>
                      <a:pt x="83" y="18"/>
                    </a:lnTo>
                    <a:lnTo>
                      <a:pt x="75" y="19"/>
                    </a:lnTo>
                    <a:lnTo>
                      <a:pt x="74" y="17"/>
                    </a:lnTo>
                    <a:lnTo>
                      <a:pt x="84" y="1"/>
                    </a:lnTo>
                    <a:lnTo>
                      <a:pt x="65" y="18"/>
                    </a:lnTo>
                    <a:lnTo>
                      <a:pt x="61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3" name="Freeform 33"/>
              <p:cNvSpPr>
                <a:spLocks/>
              </p:cNvSpPr>
              <p:nvPr/>
            </p:nvSpPr>
            <p:spPr bwMode="auto">
              <a:xfrm>
                <a:off x="895" y="2536"/>
                <a:ext cx="44" cy="36"/>
              </a:xfrm>
              <a:custGeom>
                <a:avLst/>
                <a:gdLst>
                  <a:gd name="T0" fmla="*/ 4 w 44"/>
                  <a:gd name="T1" fmla="*/ 31 h 36"/>
                  <a:gd name="T2" fmla="*/ 36 w 44"/>
                  <a:gd name="T3" fmla="*/ 2 h 36"/>
                  <a:gd name="T4" fmla="*/ 43 w 44"/>
                  <a:gd name="T5" fmla="*/ 0 h 36"/>
                  <a:gd name="T6" fmla="*/ 43 w 44"/>
                  <a:gd name="T7" fmla="*/ 4 h 36"/>
                  <a:gd name="T8" fmla="*/ 0 w 44"/>
                  <a:gd name="T9" fmla="*/ 35 h 36"/>
                  <a:gd name="T10" fmla="*/ 4 w 44"/>
                  <a:gd name="T11" fmla="*/ 3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6"/>
                  <a:gd name="T20" fmla="*/ 44 w 44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6">
                    <a:moveTo>
                      <a:pt x="4" y="31"/>
                    </a:moveTo>
                    <a:lnTo>
                      <a:pt x="36" y="2"/>
                    </a:lnTo>
                    <a:lnTo>
                      <a:pt x="43" y="0"/>
                    </a:lnTo>
                    <a:lnTo>
                      <a:pt x="43" y="4"/>
                    </a:lnTo>
                    <a:lnTo>
                      <a:pt x="0" y="35"/>
                    </a:lnTo>
                    <a:lnTo>
                      <a:pt x="4" y="31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4" name="Freeform 34"/>
              <p:cNvSpPr>
                <a:spLocks/>
              </p:cNvSpPr>
              <p:nvPr/>
            </p:nvSpPr>
            <p:spPr bwMode="auto">
              <a:xfrm>
                <a:off x="848" y="2695"/>
                <a:ext cx="58" cy="17"/>
              </a:xfrm>
              <a:custGeom>
                <a:avLst/>
                <a:gdLst>
                  <a:gd name="T0" fmla="*/ 57 w 58"/>
                  <a:gd name="T1" fmla="*/ 16 h 17"/>
                  <a:gd name="T2" fmla="*/ 33 w 58"/>
                  <a:gd name="T3" fmla="*/ 0 h 17"/>
                  <a:gd name="T4" fmla="*/ 10 w 58"/>
                  <a:gd name="T5" fmla="*/ 0 h 17"/>
                  <a:gd name="T6" fmla="*/ 2 w 58"/>
                  <a:gd name="T7" fmla="*/ 6 h 17"/>
                  <a:gd name="T8" fmla="*/ 0 w 58"/>
                  <a:gd name="T9" fmla="*/ 16 h 17"/>
                  <a:gd name="T10" fmla="*/ 18 w 58"/>
                  <a:gd name="T11" fmla="*/ 11 h 17"/>
                  <a:gd name="T12" fmla="*/ 37 w 58"/>
                  <a:gd name="T13" fmla="*/ 13 h 17"/>
                  <a:gd name="T14" fmla="*/ 57 w 58"/>
                  <a:gd name="T15" fmla="*/ 16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"/>
                  <a:gd name="T25" fmla="*/ 0 h 17"/>
                  <a:gd name="T26" fmla="*/ 58 w 5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" h="17">
                    <a:moveTo>
                      <a:pt x="57" y="16"/>
                    </a:moveTo>
                    <a:lnTo>
                      <a:pt x="33" y="0"/>
                    </a:lnTo>
                    <a:lnTo>
                      <a:pt x="10" y="0"/>
                    </a:lnTo>
                    <a:lnTo>
                      <a:pt x="2" y="6"/>
                    </a:lnTo>
                    <a:lnTo>
                      <a:pt x="0" y="16"/>
                    </a:lnTo>
                    <a:lnTo>
                      <a:pt x="18" y="11"/>
                    </a:lnTo>
                    <a:lnTo>
                      <a:pt x="37" y="13"/>
                    </a:lnTo>
                    <a:lnTo>
                      <a:pt x="57" y="16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5" name="Freeform 35"/>
              <p:cNvSpPr>
                <a:spLocks/>
              </p:cNvSpPr>
              <p:nvPr/>
            </p:nvSpPr>
            <p:spPr bwMode="auto">
              <a:xfrm>
                <a:off x="573" y="2675"/>
                <a:ext cx="254" cy="142"/>
              </a:xfrm>
              <a:custGeom>
                <a:avLst/>
                <a:gdLst>
                  <a:gd name="T0" fmla="*/ 240 w 254"/>
                  <a:gd name="T1" fmla="*/ 2 h 142"/>
                  <a:gd name="T2" fmla="*/ 253 w 254"/>
                  <a:gd name="T3" fmla="*/ 12 h 142"/>
                  <a:gd name="T4" fmla="*/ 242 w 254"/>
                  <a:gd name="T5" fmla="*/ 28 h 142"/>
                  <a:gd name="T6" fmla="*/ 212 w 254"/>
                  <a:gd name="T7" fmla="*/ 41 h 142"/>
                  <a:gd name="T8" fmla="*/ 227 w 254"/>
                  <a:gd name="T9" fmla="*/ 54 h 142"/>
                  <a:gd name="T10" fmla="*/ 217 w 254"/>
                  <a:gd name="T11" fmla="*/ 73 h 142"/>
                  <a:gd name="T12" fmla="*/ 194 w 254"/>
                  <a:gd name="T13" fmla="*/ 90 h 142"/>
                  <a:gd name="T14" fmla="*/ 143 w 254"/>
                  <a:gd name="T15" fmla="*/ 114 h 142"/>
                  <a:gd name="T16" fmla="*/ 91 w 254"/>
                  <a:gd name="T17" fmla="*/ 135 h 142"/>
                  <a:gd name="T18" fmla="*/ 58 w 254"/>
                  <a:gd name="T19" fmla="*/ 138 h 142"/>
                  <a:gd name="T20" fmla="*/ 34 w 254"/>
                  <a:gd name="T21" fmla="*/ 138 h 142"/>
                  <a:gd name="T22" fmla="*/ 9 w 254"/>
                  <a:gd name="T23" fmla="*/ 138 h 142"/>
                  <a:gd name="T24" fmla="*/ 0 w 254"/>
                  <a:gd name="T25" fmla="*/ 128 h 142"/>
                  <a:gd name="T26" fmla="*/ 18 w 254"/>
                  <a:gd name="T27" fmla="*/ 111 h 142"/>
                  <a:gd name="T28" fmla="*/ 17 w 254"/>
                  <a:gd name="T29" fmla="*/ 117 h 142"/>
                  <a:gd name="T30" fmla="*/ 13 w 254"/>
                  <a:gd name="T31" fmla="*/ 132 h 142"/>
                  <a:gd name="T32" fmla="*/ 31 w 254"/>
                  <a:gd name="T33" fmla="*/ 134 h 142"/>
                  <a:gd name="T34" fmla="*/ 59 w 254"/>
                  <a:gd name="T35" fmla="*/ 120 h 142"/>
                  <a:gd name="T36" fmla="*/ 77 w 254"/>
                  <a:gd name="T37" fmla="*/ 111 h 142"/>
                  <a:gd name="T38" fmla="*/ 55 w 254"/>
                  <a:gd name="T39" fmla="*/ 131 h 142"/>
                  <a:gd name="T40" fmla="*/ 69 w 254"/>
                  <a:gd name="T41" fmla="*/ 134 h 142"/>
                  <a:gd name="T42" fmla="*/ 106 w 254"/>
                  <a:gd name="T43" fmla="*/ 126 h 142"/>
                  <a:gd name="T44" fmla="*/ 121 w 254"/>
                  <a:gd name="T45" fmla="*/ 114 h 142"/>
                  <a:gd name="T46" fmla="*/ 133 w 254"/>
                  <a:gd name="T47" fmla="*/ 114 h 142"/>
                  <a:gd name="T48" fmla="*/ 163 w 254"/>
                  <a:gd name="T49" fmla="*/ 103 h 142"/>
                  <a:gd name="T50" fmla="*/ 194 w 254"/>
                  <a:gd name="T51" fmla="*/ 84 h 142"/>
                  <a:gd name="T52" fmla="*/ 217 w 254"/>
                  <a:gd name="T53" fmla="*/ 65 h 142"/>
                  <a:gd name="T54" fmla="*/ 215 w 254"/>
                  <a:gd name="T55" fmla="*/ 55 h 142"/>
                  <a:gd name="T56" fmla="*/ 207 w 254"/>
                  <a:gd name="T57" fmla="*/ 45 h 142"/>
                  <a:gd name="T58" fmla="*/ 191 w 254"/>
                  <a:gd name="T59" fmla="*/ 42 h 142"/>
                  <a:gd name="T60" fmla="*/ 215 w 254"/>
                  <a:gd name="T61" fmla="*/ 36 h 142"/>
                  <a:gd name="T62" fmla="*/ 234 w 254"/>
                  <a:gd name="T63" fmla="*/ 28 h 142"/>
                  <a:gd name="T64" fmla="*/ 247 w 254"/>
                  <a:gd name="T65" fmla="*/ 17 h 142"/>
                  <a:gd name="T66" fmla="*/ 238 w 254"/>
                  <a:gd name="T67" fmla="*/ 9 h 142"/>
                  <a:gd name="T68" fmla="*/ 219 w 254"/>
                  <a:gd name="T69" fmla="*/ 4 h 142"/>
                  <a:gd name="T70" fmla="*/ 221 w 254"/>
                  <a:gd name="T71" fmla="*/ 0 h 1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4"/>
                  <a:gd name="T109" fmla="*/ 0 h 142"/>
                  <a:gd name="T110" fmla="*/ 254 w 254"/>
                  <a:gd name="T111" fmla="*/ 142 h 14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4" h="142">
                    <a:moveTo>
                      <a:pt x="221" y="0"/>
                    </a:moveTo>
                    <a:lnTo>
                      <a:pt x="240" y="2"/>
                    </a:lnTo>
                    <a:lnTo>
                      <a:pt x="247" y="7"/>
                    </a:lnTo>
                    <a:lnTo>
                      <a:pt x="253" y="12"/>
                    </a:lnTo>
                    <a:lnTo>
                      <a:pt x="252" y="20"/>
                    </a:lnTo>
                    <a:lnTo>
                      <a:pt x="242" y="28"/>
                    </a:lnTo>
                    <a:lnTo>
                      <a:pt x="228" y="35"/>
                    </a:lnTo>
                    <a:lnTo>
                      <a:pt x="212" y="41"/>
                    </a:lnTo>
                    <a:lnTo>
                      <a:pt x="222" y="44"/>
                    </a:lnTo>
                    <a:lnTo>
                      <a:pt x="227" y="54"/>
                    </a:lnTo>
                    <a:lnTo>
                      <a:pt x="227" y="62"/>
                    </a:lnTo>
                    <a:lnTo>
                      <a:pt x="217" y="73"/>
                    </a:lnTo>
                    <a:lnTo>
                      <a:pt x="206" y="81"/>
                    </a:lnTo>
                    <a:lnTo>
                      <a:pt x="194" y="90"/>
                    </a:lnTo>
                    <a:lnTo>
                      <a:pt x="176" y="99"/>
                    </a:lnTo>
                    <a:lnTo>
                      <a:pt x="143" y="114"/>
                    </a:lnTo>
                    <a:lnTo>
                      <a:pt x="118" y="126"/>
                    </a:lnTo>
                    <a:lnTo>
                      <a:pt x="91" y="135"/>
                    </a:lnTo>
                    <a:lnTo>
                      <a:pt x="69" y="139"/>
                    </a:lnTo>
                    <a:lnTo>
                      <a:pt x="58" y="138"/>
                    </a:lnTo>
                    <a:lnTo>
                      <a:pt x="50" y="134"/>
                    </a:lnTo>
                    <a:lnTo>
                      <a:pt x="34" y="138"/>
                    </a:lnTo>
                    <a:lnTo>
                      <a:pt x="17" y="141"/>
                    </a:lnTo>
                    <a:lnTo>
                      <a:pt x="9" y="138"/>
                    </a:lnTo>
                    <a:lnTo>
                      <a:pt x="3" y="134"/>
                    </a:lnTo>
                    <a:lnTo>
                      <a:pt x="0" y="128"/>
                    </a:lnTo>
                    <a:lnTo>
                      <a:pt x="5" y="116"/>
                    </a:lnTo>
                    <a:lnTo>
                      <a:pt x="18" y="111"/>
                    </a:lnTo>
                    <a:lnTo>
                      <a:pt x="21" y="112"/>
                    </a:lnTo>
                    <a:lnTo>
                      <a:pt x="17" y="117"/>
                    </a:lnTo>
                    <a:lnTo>
                      <a:pt x="12" y="123"/>
                    </a:lnTo>
                    <a:lnTo>
                      <a:pt x="13" y="132"/>
                    </a:lnTo>
                    <a:lnTo>
                      <a:pt x="17" y="135"/>
                    </a:lnTo>
                    <a:lnTo>
                      <a:pt x="31" y="134"/>
                    </a:lnTo>
                    <a:lnTo>
                      <a:pt x="44" y="128"/>
                    </a:lnTo>
                    <a:lnTo>
                      <a:pt x="59" y="120"/>
                    </a:lnTo>
                    <a:lnTo>
                      <a:pt x="78" y="107"/>
                    </a:lnTo>
                    <a:lnTo>
                      <a:pt x="77" y="111"/>
                    </a:lnTo>
                    <a:lnTo>
                      <a:pt x="56" y="126"/>
                    </a:lnTo>
                    <a:lnTo>
                      <a:pt x="55" y="131"/>
                    </a:lnTo>
                    <a:lnTo>
                      <a:pt x="62" y="132"/>
                    </a:lnTo>
                    <a:lnTo>
                      <a:pt x="69" y="134"/>
                    </a:lnTo>
                    <a:lnTo>
                      <a:pt x="84" y="133"/>
                    </a:lnTo>
                    <a:lnTo>
                      <a:pt x="106" y="126"/>
                    </a:lnTo>
                    <a:lnTo>
                      <a:pt x="118" y="119"/>
                    </a:lnTo>
                    <a:lnTo>
                      <a:pt x="121" y="114"/>
                    </a:lnTo>
                    <a:lnTo>
                      <a:pt x="126" y="112"/>
                    </a:lnTo>
                    <a:lnTo>
                      <a:pt x="133" y="114"/>
                    </a:lnTo>
                    <a:lnTo>
                      <a:pt x="147" y="110"/>
                    </a:lnTo>
                    <a:lnTo>
                      <a:pt x="163" y="103"/>
                    </a:lnTo>
                    <a:lnTo>
                      <a:pt x="181" y="93"/>
                    </a:lnTo>
                    <a:lnTo>
                      <a:pt x="194" y="84"/>
                    </a:lnTo>
                    <a:lnTo>
                      <a:pt x="211" y="73"/>
                    </a:lnTo>
                    <a:lnTo>
                      <a:pt x="217" y="65"/>
                    </a:lnTo>
                    <a:lnTo>
                      <a:pt x="217" y="60"/>
                    </a:lnTo>
                    <a:lnTo>
                      <a:pt x="215" y="55"/>
                    </a:lnTo>
                    <a:lnTo>
                      <a:pt x="212" y="49"/>
                    </a:lnTo>
                    <a:lnTo>
                      <a:pt x="207" y="45"/>
                    </a:lnTo>
                    <a:lnTo>
                      <a:pt x="200" y="44"/>
                    </a:lnTo>
                    <a:lnTo>
                      <a:pt x="191" y="42"/>
                    </a:lnTo>
                    <a:lnTo>
                      <a:pt x="195" y="39"/>
                    </a:lnTo>
                    <a:lnTo>
                      <a:pt x="215" y="36"/>
                    </a:lnTo>
                    <a:lnTo>
                      <a:pt x="224" y="33"/>
                    </a:lnTo>
                    <a:lnTo>
                      <a:pt x="234" y="28"/>
                    </a:lnTo>
                    <a:lnTo>
                      <a:pt x="241" y="23"/>
                    </a:lnTo>
                    <a:lnTo>
                      <a:pt x="247" y="17"/>
                    </a:lnTo>
                    <a:lnTo>
                      <a:pt x="243" y="13"/>
                    </a:lnTo>
                    <a:lnTo>
                      <a:pt x="238" y="9"/>
                    </a:lnTo>
                    <a:lnTo>
                      <a:pt x="227" y="6"/>
                    </a:lnTo>
                    <a:lnTo>
                      <a:pt x="219" y="4"/>
                    </a:lnTo>
                    <a:lnTo>
                      <a:pt x="215" y="2"/>
                    </a:lnTo>
                    <a:lnTo>
                      <a:pt x="221" y="0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6" name="Freeform 36"/>
              <p:cNvSpPr>
                <a:spLocks/>
              </p:cNvSpPr>
              <p:nvPr/>
            </p:nvSpPr>
            <p:spPr bwMode="auto">
              <a:xfrm>
                <a:off x="662" y="2577"/>
                <a:ext cx="34" cy="52"/>
              </a:xfrm>
              <a:custGeom>
                <a:avLst/>
                <a:gdLst>
                  <a:gd name="T0" fmla="*/ 1 w 34"/>
                  <a:gd name="T1" fmla="*/ 47 h 52"/>
                  <a:gd name="T2" fmla="*/ 9 w 34"/>
                  <a:gd name="T3" fmla="*/ 27 h 52"/>
                  <a:gd name="T4" fmla="*/ 20 w 34"/>
                  <a:gd name="T5" fmla="*/ 11 h 52"/>
                  <a:gd name="T6" fmla="*/ 33 w 34"/>
                  <a:gd name="T7" fmla="*/ 0 h 52"/>
                  <a:gd name="T8" fmla="*/ 26 w 34"/>
                  <a:gd name="T9" fmla="*/ 11 h 52"/>
                  <a:gd name="T10" fmla="*/ 18 w 34"/>
                  <a:gd name="T11" fmla="*/ 27 h 52"/>
                  <a:gd name="T12" fmla="*/ 14 w 34"/>
                  <a:gd name="T13" fmla="*/ 39 h 52"/>
                  <a:gd name="T14" fmla="*/ 10 w 34"/>
                  <a:gd name="T15" fmla="*/ 47 h 52"/>
                  <a:gd name="T16" fmla="*/ 3 w 34"/>
                  <a:gd name="T17" fmla="*/ 51 h 52"/>
                  <a:gd name="T18" fmla="*/ 0 w 34"/>
                  <a:gd name="T19" fmla="*/ 49 h 52"/>
                  <a:gd name="T20" fmla="*/ 1 w 34"/>
                  <a:gd name="T21" fmla="*/ 47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52"/>
                  <a:gd name="T35" fmla="*/ 34 w 34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52">
                    <a:moveTo>
                      <a:pt x="1" y="47"/>
                    </a:moveTo>
                    <a:lnTo>
                      <a:pt x="9" y="27"/>
                    </a:lnTo>
                    <a:lnTo>
                      <a:pt x="20" y="11"/>
                    </a:lnTo>
                    <a:lnTo>
                      <a:pt x="33" y="0"/>
                    </a:lnTo>
                    <a:lnTo>
                      <a:pt x="26" y="11"/>
                    </a:lnTo>
                    <a:lnTo>
                      <a:pt x="18" y="27"/>
                    </a:lnTo>
                    <a:lnTo>
                      <a:pt x="14" y="39"/>
                    </a:lnTo>
                    <a:lnTo>
                      <a:pt x="10" y="47"/>
                    </a:lnTo>
                    <a:lnTo>
                      <a:pt x="3" y="51"/>
                    </a:lnTo>
                    <a:lnTo>
                      <a:pt x="0" y="49"/>
                    </a:lnTo>
                    <a:lnTo>
                      <a:pt x="1" y="4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7" name="Freeform 37"/>
              <p:cNvSpPr>
                <a:spLocks/>
              </p:cNvSpPr>
              <p:nvPr/>
            </p:nvSpPr>
            <p:spPr bwMode="auto">
              <a:xfrm>
                <a:off x="667" y="2632"/>
                <a:ext cx="22" cy="20"/>
              </a:xfrm>
              <a:custGeom>
                <a:avLst/>
                <a:gdLst>
                  <a:gd name="T0" fmla="*/ 21 w 22"/>
                  <a:gd name="T1" fmla="*/ 3 h 20"/>
                  <a:gd name="T2" fmla="*/ 12 w 22"/>
                  <a:gd name="T3" fmla="*/ 0 h 20"/>
                  <a:gd name="T4" fmla="*/ 0 w 22"/>
                  <a:gd name="T5" fmla="*/ 5 h 20"/>
                  <a:gd name="T6" fmla="*/ 1 w 22"/>
                  <a:gd name="T7" fmla="*/ 14 h 20"/>
                  <a:gd name="T8" fmla="*/ 10 w 22"/>
                  <a:gd name="T9" fmla="*/ 19 h 20"/>
                  <a:gd name="T10" fmla="*/ 20 w 22"/>
                  <a:gd name="T11" fmla="*/ 14 h 20"/>
                  <a:gd name="T12" fmla="*/ 21 w 22"/>
                  <a:gd name="T13" fmla="*/ 3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"/>
                  <a:gd name="T22" fmla="*/ 0 h 20"/>
                  <a:gd name="T23" fmla="*/ 22 w 22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" h="20">
                    <a:moveTo>
                      <a:pt x="21" y="3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10" y="19"/>
                    </a:lnTo>
                    <a:lnTo>
                      <a:pt x="20" y="14"/>
                    </a:lnTo>
                    <a:lnTo>
                      <a:pt x="21" y="3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98" name="Oval 38"/>
              <p:cNvSpPr>
                <a:spLocks noChangeArrowheads="1"/>
              </p:cNvSpPr>
              <p:nvPr/>
            </p:nvSpPr>
            <p:spPr bwMode="auto">
              <a:xfrm rot="-1440000">
                <a:off x="805" y="2537"/>
                <a:ext cx="17" cy="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99" name="Freeform 39"/>
              <p:cNvSpPr>
                <a:spLocks/>
              </p:cNvSpPr>
              <p:nvPr/>
            </p:nvSpPr>
            <p:spPr bwMode="auto">
              <a:xfrm>
                <a:off x="956" y="2485"/>
                <a:ext cx="24" cy="17"/>
              </a:xfrm>
              <a:custGeom>
                <a:avLst/>
                <a:gdLst>
                  <a:gd name="T0" fmla="*/ 12 w 24"/>
                  <a:gd name="T1" fmla="*/ 0 h 17"/>
                  <a:gd name="T2" fmla="*/ 4 w 24"/>
                  <a:gd name="T3" fmla="*/ 2 h 17"/>
                  <a:gd name="T4" fmla="*/ 1 w 24"/>
                  <a:gd name="T5" fmla="*/ 4 h 17"/>
                  <a:gd name="T6" fmla="*/ 0 w 24"/>
                  <a:gd name="T7" fmla="*/ 14 h 17"/>
                  <a:gd name="T8" fmla="*/ 10 w 24"/>
                  <a:gd name="T9" fmla="*/ 16 h 17"/>
                  <a:gd name="T10" fmla="*/ 23 w 24"/>
                  <a:gd name="T11" fmla="*/ 3 h 17"/>
                  <a:gd name="T12" fmla="*/ 19 w 24"/>
                  <a:gd name="T13" fmla="*/ 0 h 17"/>
                  <a:gd name="T14" fmla="*/ 12 w 24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17"/>
                  <a:gd name="T26" fmla="*/ 24 w 24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17">
                    <a:moveTo>
                      <a:pt x="12" y="0"/>
                    </a:moveTo>
                    <a:lnTo>
                      <a:pt x="4" y="2"/>
                    </a:lnTo>
                    <a:lnTo>
                      <a:pt x="1" y="4"/>
                    </a:lnTo>
                    <a:lnTo>
                      <a:pt x="0" y="14"/>
                    </a:lnTo>
                    <a:lnTo>
                      <a:pt x="10" y="16"/>
                    </a:lnTo>
                    <a:lnTo>
                      <a:pt x="23" y="3"/>
                    </a:lnTo>
                    <a:lnTo>
                      <a:pt x="19" y="0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200" name="Freeform 40"/>
              <p:cNvSpPr>
                <a:spLocks/>
              </p:cNvSpPr>
              <p:nvPr/>
            </p:nvSpPr>
            <p:spPr bwMode="auto">
              <a:xfrm>
                <a:off x="816" y="2565"/>
                <a:ext cx="17" cy="22"/>
              </a:xfrm>
              <a:custGeom>
                <a:avLst/>
                <a:gdLst>
                  <a:gd name="T0" fmla="*/ 16 w 17"/>
                  <a:gd name="T1" fmla="*/ 0 h 22"/>
                  <a:gd name="T2" fmla="*/ 0 w 17"/>
                  <a:gd name="T3" fmla="*/ 6 h 22"/>
                  <a:gd name="T4" fmla="*/ 1 w 17"/>
                  <a:gd name="T5" fmla="*/ 21 h 22"/>
                  <a:gd name="T6" fmla="*/ 16 w 17"/>
                  <a:gd name="T7" fmla="*/ 0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2"/>
                  <a:gd name="T14" fmla="*/ 17 w 17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2">
                    <a:moveTo>
                      <a:pt x="16" y="0"/>
                    </a:moveTo>
                    <a:lnTo>
                      <a:pt x="0" y="6"/>
                    </a:lnTo>
                    <a:lnTo>
                      <a:pt x="1" y="21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201" name="Freeform 41"/>
              <p:cNvSpPr>
                <a:spLocks/>
              </p:cNvSpPr>
              <p:nvPr/>
            </p:nvSpPr>
            <p:spPr bwMode="auto">
              <a:xfrm>
                <a:off x="426" y="2680"/>
                <a:ext cx="165" cy="148"/>
              </a:xfrm>
              <a:custGeom>
                <a:avLst/>
                <a:gdLst>
                  <a:gd name="T0" fmla="*/ 43 w 165"/>
                  <a:gd name="T1" fmla="*/ 137 h 148"/>
                  <a:gd name="T2" fmla="*/ 77 w 165"/>
                  <a:gd name="T3" fmla="*/ 132 h 148"/>
                  <a:gd name="T4" fmla="*/ 94 w 165"/>
                  <a:gd name="T5" fmla="*/ 121 h 148"/>
                  <a:gd name="T6" fmla="*/ 76 w 165"/>
                  <a:gd name="T7" fmla="*/ 126 h 148"/>
                  <a:gd name="T8" fmla="*/ 54 w 165"/>
                  <a:gd name="T9" fmla="*/ 133 h 148"/>
                  <a:gd name="T10" fmla="*/ 45 w 165"/>
                  <a:gd name="T11" fmla="*/ 129 h 148"/>
                  <a:gd name="T12" fmla="*/ 72 w 165"/>
                  <a:gd name="T13" fmla="*/ 114 h 148"/>
                  <a:gd name="T14" fmla="*/ 80 w 165"/>
                  <a:gd name="T15" fmla="*/ 105 h 148"/>
                  <a:gd name="T16" fmla="*/ 56 w 165"/>
                  <a:gd name="T17" fmla="*/ 116 h 148"/>
                  <a:gd name="T18" fmla="*/ 45 w 165"/>
                  <a:gd name="T19" fmla="*/ 118 h 148"/>
                  <a:gd name="T20" fmla="*/ 27 w 165"/>
                  <a:gd name="T21" fmla="*/ 119 h 148"/>
                  <a:gd name="T22" fmla="*/ 12 w 165"/>
                  <a:gd name="T23" fmla="*/ 114 h 148"/>
                  <a:gd name="T24" fmla="*/ 14 w 165"/>
                  <a:gd name="T25" fmla="*/ 105 h 148"/>
                  <a:gd name="T26" fmla="*/ 26 w 165"/>
                  <a:gd name="T27" fmla="*/ 96 h 148"/>
                  <a:gd name="T28" fmla="*/ 47 w 165"/>
                  <a:gd name="T29" fmla="*/ 90 h 148"/>
                  <a:gd name="T30" fmla="*/ 65 w 165"/>
                  <a:gd name="T31" fmla="*/ 83 h 148"/>
                  <a:gd name="T32" fmla="*/ 28 w 165"/>
                  <a:gd name="T33" fmla="*/ 87 h 148"/>
                  <a:gd name="T34" fmla="*/ 19 w 165"/>
                  <a:gd name="T35" fmla="*/ 78 h 148"/>
                  <a:gd name="T36" fmla="*/ 48 w 165"/>
                  <a:gd name="T37" fmla="*/ 51 h 148"/>
                  <a:gd name="T38" fmla="*/ 67 w 165"/>
                  <a:gd name="T39" fmla="*/ 42 h 148"/>
                  <a:gd name="T40" fmla="*/ 65 w 165"/>
                  <a:gd name="T41" fmla="*/ 39 h 148"/>
                  <a:gd name="T42" fmla="*/ 67 w 165"/>
                  <a:gd name="T43" fmla="*/ 28 h 148"/>
                  <a:gd name="T44" fmla="*/ 92 w 165"/>
                  <a:gd name="T45" fmla="*/ 13 h 148"/>
                  <a:gd name="T46" fmla="*/ 126 w 165"/>
                  <a:gd name="T47" fmla="*/ 5 h 148"/>
                  <a:gd name="T48" fmla="*/ 146 w 165"/>
                  <a:gd name="T49" fmla="*/ 10 h 148"/>
                  <a:gd name="T50" fmla="*/ 164 w 165"/>
                  <a:gd name="T51" fmla="*/ 4 h 148"/>
                  <a:gd name="T52" fmla="*/ 136 w 165"/>
                  <a:gd name="T53" fmla="*/ 1 h 148"/>
                  <a:gd name="T54" fmla="*/ 91 w 165"/>
                  <a:gd name="T55" fmla="*/ 10 h 148"/>
                  <a:gd name="T56" fmla="*/ 63 w 165"/>
                  <a:gd name="T57" fmla="*/ 27 h 148"/>
                  <a:gd name="T58" fmla="*/ 51 w 165"/>
                  <a:gd name="T59" fmla="*/ 42 h 148"/>
                  <a:gd name="T60" fmla="*/ 43 w 165"/>
                  <a:gd name="T61" fmla="*/ 51 h 148"/>
                  <a:gd name="T62" fmla="*/ 13 w 165"/>
                  <a:gd name="T63" fmla="*/ 78 h 148"/>
                  <a:gd name="T64" fmla="*/ 14 w 165"/>
                  <a:gd name="T65" fmla="*/ 91 h 148"/>
                  <a:gd name="T66" fmla="*/ 9 w 165"/>
                  <a:gd name="T67" fmla="*/ 104 h 148"/>
                  <a:gd name="T68" fmla="*/ 6 w 165"/>
                  <a:gd name="T69" fmla="*/ 121 h 148"/>
                  <a:gd name="T70" fmla="*/ 27 w 165"/>
                  <a:gd name="T71" fmla="*/ 123 h 148"/>
                  <a:gd name="T72" fmla="*/ 37 w 165"/>
                  <a:gd name="T73" fmla="*/ 126 h 148"/>
                  <a:gd name="T74" fmla="*/ 4 w 165"/>
                  <a:gd name="T75" fmla="*/ 147 h 148"/>
                  <a:gd name="T76" fmla="*/ 35 w 165"/>
                  <a:gd name="T77" fmla="*/ 136 h 14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48"/>
                  <a:gd name="T119" fmla="*/ 165 w 165"/>
                  <a:gd name="T120" fmla="*/ 148 h 14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48">
                    <a:moveTo>
                      <a:pt x="35" y="136"/>
                    </a:moveTo>
                    <a:lnTo>
                      <a:pt x="43" y="137"/>
                    </a:lnTo>
                    <a:lnTo>
                      <a:pt x="66" y="136"/>
                    </a:lnTo>
                    <a:lnTo>
                      <a:pt x="77" y="132"/>
                    </a:lnTo>
                    <a:lnTo>
                      <a:pt x="89" y="126"/>
                    </a:lnTo>
                    <a:lnTo>
                      <a:pt x="94" y="121"/>
                    </a:lnTo>
                    <a:lnTo>
                      <a:pt x="89" y="121"/>
                    </a:lnTo>
                    <a:lnTo>
                      <a:pt x="76" y="126"/>
                    </a:lnTo>
                    <a:lnTo>
                      <a:pt x="63" y="132"/>
                    </a:lnTo>
                    <a:lnTo>
                      <a:pt x="54" y="133"/>
                    </a:lnTo>
                    <a:lnTo>
                      <a:pt x="49" y="132"/>
                    </a:lnTo>
                    <a:lnTo>
                      <a:pt x="45" y="129"/>
                    </a:lnTo>
                    <a:lnTo>
                      <a:pt x="47" y="127"/>
                    </a:lnTo>
                    <a:lnTo>
                      <a:pt x="72" y="114"/>
                    </a:lnTo>
                    <a:lnTo>
                      <a:pt x="81" y="107"/>
                    </a:lnTo>
                    <a:lnTo>
                      <a:pt x="80" y="105"/>
                    </a:lnTo>
                    <a:lnTo>
                      <a:pt x="68" y="109"/>
                    </a:lnTo>
                    <a:lnTo>
                      <a:pt x="56" y="116"/>
                    </a:lnTo>
                    <a:lnTo>
                      <a:pt x="49" y="120"/>
                    </a:lnTo>
                    <a:lnTo>
                      <a:pt x="45" y="118"/>
                    </a:lnTo>
                    <a:lnTo>
                      <a:pt x="41" y="117"/>
                    </a:lnTo>
                    <a:lnTo>
                      <a:pt x="27" y="119"/>
                    </a:lnTo>
                    <a:lnTo>
                      <a:pt x="15" y="118"/>
                    </a:lnTo>
                    <a:lnTo>
                      <a:pt x="12" y="114"/>
                    </a:lnTo>
                    <a:lnTo>
                      <a:pt x="11" y="110"/>
                    </a:lnTo>
                    <a:lnTo>
                      <a:pt x="14" y="105"/>
                    </a:lnTo>
                    <a:lnTo>
                      <a:pt x="20" y="100"/>
                    </a:lnTo>
                    <a:lnTo>
                      <a:pt x="26" y="96"/>
                    </a:lnTo>
                    <a:lnTo>
                      <a:pt x="33" y="93"/>
                    </a:lnTo>
                    <a:lnTo>
                      <a:pt x="47" y="90"/>
                    </a:lnTo>
                    <a:lnTo>
                      <a:pt x="63" y="86"/>
                    </a:lnTo>
                    <a:lnTo>
                      <a:pt x="65" y="83"/>
                    </a:lnTo>
                    <a:lnTo>
                      <a:pt x="47" y="87"/>
                    </a:lnTo>
                    <a:lnTo>
                      <a:pt x="28" y="87"/>
                    </a:lnTo>
                    <a:lnTo>
                      <a:pt x="20" y="84"/>
                    </a:lnTo>
                    <a:lnTo>
                      <a:pt x="19" y="78"/>
                    </a:lnTo>
                    <a:lnTo>
                      <a:pt x="32" y="64"/>
                    </a:lnTo>
                    <a:lnTo>
                      <a:pt x="48" y="51"/>
                    </a:lnTo>
                    <a:lnTo>
                      <a:pt x="58" y="46"/>
                    </a:lnTo>
                    <a:lnTo>
                      <a:pt x="67" y="42"/>
                    </a:lnTo>
                    <a:lnTo>
                      <a:pt x="74" y="39"/>
                    </a:lnTo>
                    <a:lnTo>
                      <a:pt x="65" y="39"/>
                    </a:lnTo>
                    <a:lnTo>
                      <a:pt x="62" y="35"/>
                    </a:lnTo>
                    <a:lnTo>
                      <a:pt x="67" y="28"/>
                    </a:lnTo>
                    <a:lnTo>
                      <a:pt x="80" y="19"/>
                    </a:lnTo>
                    <a:lnTo>
                      <a:pt x="92" y="13"/>
                    </a:lnTo>
                    <a:lnTo>
                      <a:pt x="108" y="7"/>
                    </a:lnTo>
                    <a:lnTo>
                      <a:pt x="126" y="5"/>
                    </a:lnTo>
                    <a:lnTo>
                      <a:pt x="140" y="5"/>
                    </a:lnTo>
                    <a:lnTo>
                      <a:pt x="146" y="10"/>
                    </a:lnTo>
                    <a:lnTo>
                      <a:pt x="152" y="12"/>
                    </a:lnTo>
                    <a:lnTo>
                      <a:pt x="164" y="4"/>
                    </a:lnTo>
                    <a:lnTo>
                      <a:pt x="163" y="0"/>
                    </a:lnTo>
                    <a:lnTo>
                      <a:pt x="136" y="1"/>
                    </a:lnTo>
                    <a:lnTo>
                      <a:pt x="113" y="4"/>
                    </a:lnTo>
                    <a:lnTo>
                      <a:pt x="91" y="10"/>
                    </a:lnTo>
                    <a:lnTo>
                      <a:pt x="76" y="18"/>
                    </a:lnTo>
                    <a:lnTo>
                      <a:pt x="63" y="27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53" y="44"/>
                    </a:lnTo>
                    <a:lnTo>
                      <a:pt x="43" y="51"/>
                    </a:lnTo>
                    <a:lnTo>
                      <a:pt x="29" y="62"/>
                    </a:lnTo>
                    <a:lnTo>
                      <a:pt x="13" y="78"/>
                    </a:lnTo>
                    <a:lnTo>
                      <a:pt x="12" y="85"/>
                    </a:lnTo>
                    <a:lnTo>
                      <a:pt x="14" y="91"/>
                    </a:lnTo>
                    <a:lnTo>
                      <a:pt x="20" y="95"/>
                    </a:lnTo>
                    <a:lnTo>
                      <a:pt x="9" y="104"/>
                    </a:lnTo>
                    <a:lnTo>
                      <a:pt x="0" y="117"/>
                    </a:lnTo>
                    <a:lnTo>
                      <a:pt x="6" y="121"/>
                    </a:lnTo>
                    <a:lnTo>
                      <a:pt x="15" y="122"/>
                    </a:lnTo>
                    <a:lnTo>
                      <a:pt x="27" y="123"/>
                    </a:lnTo>
                    <a:lnTo>
                      <a:pt x="36" y="123"/>
                    </a:lnTo>
                    <a:lnTo>
                      <a:pt x="37" y="126"/>
                    </a:lnTo>
                    <a:lnTo>
                      <a:pt x="34" y="129"/>
                    </a:lnTo>
                    <a:lnTo>
                      <a:pt x="4" y="147"/>
                    </a:lnTo>
                    <a:lnTo>
                      <a:pt x="35" y="133"/>
                    </a:lnTo>
                    <a:lnTo>
                      <a:pt x="35" y="136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202" name="Freeform 42"/>
              <p:cNvSpPr>
                <a:spLocks/>
              </p:cNvSpPr>
              <p:nvPr/>
            </p:nvSpPr>
            <p:spPr bwMode="auto">
              <a:xfrm>
                <a:off x="505" y="2719"/>
                <a:ext cx="90" cy="24"/>
              </a:xfrm>
              <a:custGeom>
                <a:avLst/>
                <a:gdLst>
                  <a:gd name="T0" fmla="*/ 89 w 90"/>
                  <a:gd name="T1" fmla="*/ 3 h 24"/>
                  <a:gd name="T2" fmla="*/ 89 w 90"/>
                  <a:gd name="T3" fmla="*/ 0 h 24"/>
                  <a:gd name="T4" fmla="*/ 83 w 90"/>
                  <a:gd name="T5" fmla="*/ 0 h 24"/>
                  <a:gd name="T6" fmla="*/ 43 w 90"/>
                  <a:gd name="T7" fmla="*/ 9 h 24"/>
                  <a:gd name="T8" fmla="*/ 0 w 90"/>
                  <a:gd name="T9" fmla="*/ 23 h 24"/>
                  <a:gd name="T10" fmla="*/ 34 w 90"/>
                  <a:gd name="T11" fmla="*/ 15 h 24"/>
                  <a:gd name="T12" fmla="*/ 62 w 90"/>
                  <a:gd name="T13" fmla="*/ 8 h 24"/>
                  <a:gd name="T14" fmla="*/ 80 w 90"/>
                  <a:gd name="T15" fmla="*/ 6 h 24"/>
                  <a:gd name="T16" fmla="*/ 89 w 90"/>
                  <a:gd name="T17" fmla="*/ 3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24"/>
                  <a:gd name="T29" fmla="*/ 90 w 90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24">
                    <a:moveTo>
                      <a:pt x="89" y="3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43" y="9"/>
                    </a:lnTo>
                    <a:lnTo>
                      <a:pt x="0" y="23"/>
                    </a:lnTo>
                    <a:lnTo>
                      <a:pt x="34" y="15"/>
                    </a:lnTo>
                    <a:lnTo>
                      <a:pt x="62" y="8"/>
                    </a:lnTo>
                    <a:lnTo>
                      <a:pt x="80" y="6"/>
                    </a:lnTo>
                    <a:lnTo>
                      <a:pt x="89" y="3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98" name="AutoShape 43"/>
            <p:cNvSpPr>
              <a:spLocks noChangeArrowheads="1"/>
            </p:cNvSpPr>
            <p:nvPr/>
          </p:nvSpPr>
          <p:spPr bwMode="auto">
            <a:xfrm>
              <a:off x="5826125" y="4851400"/>
              <a:ext cx="584200" cy="546100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graphicFrame>
          <p:nvGraphicFramePr>
            <p:cNvPr id="3074" name="Object 37"/>
            <p:cNvGraphicFramePr>
              <a:graphicFrameLocks/>
            </p:cNvGraphicFramePr>
            <p:nvPr/>
          </p:nvGraphicFramePr>
          <p:xfrm>
            <a:off x="3057525" y="4541838"/>
            <a:ext cx="11430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6" name="CorelDRAW" r:id="rId5" imgW="2905125" imgH="1866900" progId="">
                    <p:embed/>
                  </p:oleObj>
                </mc:Choice>
                <mc:Fallback>
                  <p:oleObj name="CorelDRAW" r:id="rId5" imgW="2905125" imgH="1866900" progId="">
                    <p:embed/>
                    <p:pic>
                      <p:nvPicPr>
                        <p:cNvPr id="0" name="Object 37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7525" y="4541838"/>
                          <a:ext cx="1143000" cy="838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9" name="Rectangle 45"/>
            <p:cNvSpPr>
              <a:spLocks noChangeArrowheads="1"/>
            </p:cNvSpPr>
            <p:nvPr/>
          </p:nvSpPr>
          <p:spPr bwMode="auto">
            <a:xfrm>
              <a:off x="2266950" y="5519738"/>
              <a:ext cx="282575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0" tIns="46036" rIns="92070" bIns="46036">
              <a:spAutoFit/>
            </a:bodyPr>
            <a:lstStyle/>
            <a:p>
              <a:pPr defTabSz="762000"/>
              <a:r>
                <a:rPr lang="de-DE" altLang="de-DE" sz="1400" b="1"/>
                <a:t>x</a:t>
              </a:r>
              <a:endParaRPr lang="de-DE" altLang="de-DE" sz="1400"/>
            </a:p>
          </p:txBody>
        </p:sp>
        <p:sp>
          <p:nvSpPr>
            <p:cNvPr id="3100" name="Oval 46"/>
            <p:cNvSpPr>
              <a:spLocks noChangeArrowheads="1"/>
            </p:cNvSpPr>
            <p:nvPr/>
          </p:nvSpPr>
          <p:spPr bwMode="auto">
            <a:xfrm>
              <a:off x="3074988" y="3544888"/>
              <a:ext cx="55562" cy="635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grpSp>
          <p:nvGrpSpPr>
            <p:cNvPr id="3101" name="Group 47"/>
            <p:cNvGrpSpPr>
              <a:grpSpLocks/>
            </p:cNvGrpSpPr>
            <p:nvPr/>
          </p:nvGrpSpPr>
          <p:grpSpPr bwMode="auto">
            <a:xfrm>
              <a:off x="2898775" y="3081338"/>
              <a:ext cx="4638675" cy="2176462"/>
              <a:chOff x="1826" y="1997"/>
              <a:chExt cx="2922" cy="1371"/>
            </a:xfrm>
          </p:grpSpPr>
          <p:sp>
            <p:nvSpPr>
              <p:cNvPr id="3104" name="Oval 48"/>
              <p:cNvSpPr>
                <a:spLocks noChangeArrowheads="1"/>
              </p:cNvSpPr>
              <p:nvPr/>
            </p:nvSpPr>
            <p:spPr bwMode="auto">
              <a:xfrm>
                <a:off x="2274" y="261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05" name="Oval 49"/>
              <p:cNvSpPr>
                <a:spLocks noChangeArrowheads="1"/>
              </p:cNvSpPr>
              <p:nvPr/>
            </p:nvSpPr>
            <p:spPr bwMode="auto">
              <a:xfrm>
                <a:off x="1830" y="295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06" name="Oval 50"/>
              <p:cNvSpPr>
                <a:spLocks noChangeArrowheads="1"/>
              </p:cNvSpPr>
              <p:nvPr/>
            </p:nvSpPr>
            <p:spPr bwMode="auto">
              <a:xfrm>
                <a:off x="2383" y="277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07" name="Oval 51"/>
              <p:cNvSpPr>
                <a:spLocks noChangeArrowheads="1"/>
              </p:cNvSpPr>
              <p:nvPr/>
            </p:nvSpPr>
            <p:spPr bwMode="auto">
              <a:xfrm>
                <a:off x="3117" y="244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08" name="Oval 52"/>
              <p:cNvSpPr>
                <a:spLocks noChangeArrowheads="1"/>
              </p:cNvSpPr>
              <p:nvPr/>
            </p:nvSpPr>
            <p:spPr bwMode="auto">
              <a:xfrm>
                <a:off x="4189" y="244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09" name="Oval 53"/>
              <p:cNvSpPr>
                <a:spLocks noChangeArrowheads="1"/>
              </p:cNvSpPr>
              <p:nvPr/>
            </p:nvSpPr>
            <p:spPr bwMode="auto">
              <a:xfrm>
                <a:off x="2044" y="2758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0" name="Oval 54"/>
              <p:cNvSpPr>
                <a:spLocks noChangeArrowheads="1"/>
              </p:cNvSpPr>
              <p:nvPr/>
            </p:nvSpPr>
            <p:spPr bwMode="auto">
              <a:xfrm>
                <a:off x="2786" y="296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1" name="Oval 55"/>
              <p:cNvSpPr>
                <a:spLocks noChangeArrowheads="1"/>
              </p:cNvSpPr>
              <p:nvPr/>
            </p:nvSpPr>
            <p:spPr bwMode="auto">
              <a:xfrm>
                <a:off x="3020" y="2918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2" name="Oval 56"/>
              <p:cNvSpPr>
                <a:spLocks noChangeArrowheads="1"/>
              </p:cNvSpPr>
              <p:nvPr/>
            </p:nvSpPr>
            <p:spPr bwMode="auto">
              <a:xfrm>
                <a:off x="2310" y="247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3" name="Oval 57"/>
              <p:cNvSpPr>
                <a:spLocks noChangeArrowheads="1"/>
              </p:cNvSpPr>
              <p:nvPr/>
            </p:nvSpPr>
            <p:spPr bwMode="auto">
              <a:xfrm>
                <a:off x="3396" y="2335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4" name="Oval 58"/>
              <p:cNvSpPr>
                <a:spLocks noChangeArrowheads="1"/>
              </p:cNvSpPr>
              <p:nvPr/>
            </p:nvSpPr>
            <p:spPr bwMode="auto">
              <a:xfrm>
                <a:off x="2094" y="281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5" name="Oval 59"/>
              <p:cNvSpPr>
                <a:spLocks noChangeArrowheads="1"/>
              </p:cNvSpPr>
              <p:nvPr/>
            </p:nvSpPr>
            <p:spPr bwMode="auto">
              <a:xfrm>
                <a:off x="1830" y="310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6" name="Oval 60"/>
              <p:cNvSpPr>
                <a:spLocks noChangeArrowheads="1"/>
              </p:cNvSpPr>
              <p:nvPr/>
            </p:nvSpPr>
            <p:spPr bwMode="auto">
              <a:xfrm>
                <a:off x="1990" y="2693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7" name="Oval 61"/>
              <p:cNvSpPr>
                <a:spLocks noChangeArrowheads="1"/>
              </p:cNvSpPr>
              <p:nvPr/>
            </p:nvSpPr>
            <p:spPr bwMode="auto">
              <a:xfrm>
                <a:off x="2118" y="247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8" name="Oval 62"/>
              <p:cNvSpPr>
                <a:spLocks noChangeArrowheads="1"/>
              </p:cNvSpPr>
              <p:nvPr/>
            </p:nvSpPr>
            <p:spPr bwMode="auto">
              <a:xfrm>
                <a:off x="1830" y="2621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19" name="Oval 63"/>
              <p:cNvSpPr>
                <a:spLocks noChangeArrowheads="1"/>
              </p:cNvSpPr>
              <p:nvPr/>
            </p:nvSpPr>
            <p:spPr bwMode="auto">
              <a:xfrm>
                <a:off x="1926" y="2621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0" name="Oval 64"/>
              <p:cNvSpPr>
                <a:spLocks noChangeArrowheads="1"/>
              </p:cNvSpPr>
              <p:nvPr/>
            </p:nvSpPr>
            <p:spPr bwMode="auto">
              <a:xfrm>
                <a:off x="2637" y="304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1" name="Oval 65"/>
              <p:cNvSpPr>
                <a:spLocks noChangeArrowheads="1"/>
              </p:cNvSpPr>
              <p:nvPr/>
            </p:nvSpPr>
            <p:spPr bwMode="auto">
              <a:xfrm>
                <a:off x="3289" y="270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2" name="Oval 66"/>
              <p:cNvSpPr>
                <a:spLocks noChangeArrowheads="1"/>
              </p:cNvSpPr>
              <p:nvPr/>
            </p:nvSpPr>
            <p:spPr bwMode="auto">
              <a:xfrm>
                <a:off x="3265" y="2889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3" name="Oval 67"/>
              <p:cNvSpPr>
                <a:spLocks noChangeArrowheads="1"/>
              </p:cNvSpPr>
              <p:nvPr/>
            </p:nvSpPr>
            <p:spPr bwMode="auto">
              <a:xfrm>
                <a:off x="3589" y="287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4" name="Oval 68"/>
              <p:cNvSpPr>
                <a:spLocks noChangeArrowheads="1"/>
              </p:cNvSpPr>
              <p:nvPr/>
            </p:nvSpPr>
            <p:spPr bwMode="auto">
              <a:xfrm>
                <a:off x="3329" y="306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5" name="Oval 69"/>
              <p:cNvSpPr>
                <a:spLocks noChangeArrowheads="1"/>
              </p:cNvSpPr>
              <p:nvPr/>
            </p:nvSpPr>
            <p:spPr bwMode="auto">
              <a:xfrm>
                <a:off x="2973" y="236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6" name="Oval 70"/>
              <p:cNvSpPr>
                <a:spLocks noChangeArrowheads="1"/>
              </p:cNvSpPr>
              <p:nvPr/>
            </p:nvSpPr>
            <p:spPr bwMode="auto">
              <a:xfrm>
                <a:off x="2313" y="2883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7" name="Oval 71"/>
              <p:cNvSpPr>
                <a:spLocks noChangeArrowheads="1"/>
              </p:cNvSpPr>
              <p:nvPr/>
            </p:nvSpPr>
            <p:spPr bwMode="auto">
              <a:xfrm>
                <a:off x="1926" y="2883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8" name="Oval 72"/>
              <p:cNvSpPr>
                <a:spLocks noChangeArrowheads="1"/>
              </p:cNvSpPr>
              <p:nvPr/>
            </p:nvSpPr>
            <p:spPr bwMode="auto">
              <a:xfrm>
                <a:off x="1896" y="275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29" name="Oval 73"/>
              <p:cNvSpPr>
                <a:spLocks noChangeArrowheads="1"/>
              </p:cNvSpPr>
              <p:nvPr/>
            </p:nvSpPr>
            <p:spPr bwMode="auto">
              <a:xfrm>
                <a:off x="1878" y="262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0" name="Oval 74"/>
              <p:cNvSpPr>
                <a:spLocks noChangeArrowheads="1"/>
              </p:cNvSpPr>
              <p:nvPr/>
            </p:nvSpPr>
            <p:spPr bwMode="auto">
              <a:xfrm>
                <a:off x="1876" y="283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1" name="Oval 75"/>
              <p:cNvSpPr>
                <a:spLocks noChangeArrowheads="1"/>
              </p:cNvSpPr>
              <p:nvPr/>
            </p:nvSpPr>
            <p:spPr bwMode="auto">
              <a:xfrm>
                <a:off x="2188" y="2822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2" name="Oval 76"/>
              <p:cNvSpPr>
                <a:spLocks noChangeArrowheads="1"/>
              </p:cNvSpPr>
              <p:nvPr/>
            </p:nvSpPr>
            <p:spPr bwMode="auto">
              <a:xfrm>
                <a:off x="1862" y="302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3" name="Oval 77"/>
              <p:cNvSpPr>
                <a:spLocks noChangeArrowheads="1"/>
              </p:cNvSpPr>
              <p:nvPr/>
            </p:nvSpPr>
            <p:spPr bwMode="auto">
              <a:xfrm>
                <a:off x="1878" y="3197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4" name="Oval 78"/>
              <p:cNvSpPr>
                <a:spLocks noChangeArrowheads="1"/>
              </p:cNvSpPr>
              <p:nvPr/>
            </p:nvSpPr>
            <p:spPr bwMode="auto">
              <a:xfrm>
                <a:off x="1878" y="2429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5" name="Oval 79"/>
              <p:cNvSpPr>
                <a:spLocks noChangeArrowheads="1"/>
              </p:cNvSpPr>
              <p:nvPr/>
            </p:nvSpPr>
            <p:spPr bwMode="auto">
              <a:xfrm>
                <a:off x="1878" y="2333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6" name="Oval 80"/>
              <p:cNvSpPr>
                <a:spLocks noChangeArrowheads="1"/>
              </p:cNvSpPr>
              <p:nvPr/>
            </p:nvSpPr>
            <p:spPr bwMode="auto">
              <a:xfrm>
                <a:off x="1878" y="2909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7" name="Oval 81"/>
              <p:cNvSpPr>
                <a:spLocks noChangeArrowheads="1"/>
              </p:cNvSpPr>
              <p:nvPr/>
            </p:nvSpPr>
            <p:spPr bwMode="auto">
              <a:xfrm>
                <a:off x="2262" y="2813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8" name="Oval 82"/>
              <p:cNvSpPr>
                <a:spLocks noChangeArrowheads="1"/>
              </p:cNvSpPr>
              <p:nvPr/>
            </p:nvSpPr>
            <p:spPr bwMode="auto">
              <a:xfrm>
                <a:off x="2178" y="2906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39" name="Oval 83"/>
              <p:cNvSpPr>
                <a:spLocks noChangeArrowheads="1"/>
              </p:cNvSpPr>
              <p:nvPr/>
            </p:nvSpPr>
            <p:spPr bwMode="auto">
              <a:xfrm>
                <a:off x="2820" y="2662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0" name="Oval 84"/>
              <p:cNvSpPr>
                <a:spLocks noChangeArrowheads="1"/>
              </p:cNvSpPr>
              <p:nvPr/>
            </p:nvSpPr>
            <p:spPr bwMode="auto">
              <a:xfrm>
                <a:off x="3633" y="206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1" name="Oval 85"/>
              <p:cNvSpPr>
                <a:spLocks noChangeArrowheads="1"/>
              </p:cNvSpPr>
              <p:nvPr/>
            </p:nvSpPr>
            <p:spPr bwMode="auto">
              <a:xfrm>
                <a:off x="2916" y="2542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2" name="Oval 86"/>
              <p:cNvSpPr>
                <a:spLocks noChangeArrowheads="1"/>
              </p:cNvSpPr>
              <p:nvPr/>
            </p:nvSpPr>
            <p:spPr bwMode="auto">
              <a:xfrm>
                <a:off x="2426" y="2644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3" name="Oval 87"/>
              <p:cNvSpPr>
                <a:spLocks noChangeArrowheads="1"/>
              </p:cNvSpPr>
              <p:nvPr/>
            </p:nvSpPr>
            <p:spPr bwMode="auto">
              <a:xfrm>
                <a:off x="3300" y="223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4" name="Oval 88"/>
              <p:cNvSpPr>
                <a:spLocks noChangeArrowheads="1"/>
              </p:cNvSpPr>
              <p:nvPr/>
            </p:nvSpPr>
            <p:spPr bwMode="auto">
              <a:xfrm>
                <a:off x="3820" y="3328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5" name="Oval 89"/>
              <p:cNvSpPr>
                <a:spLocks noChangeArrowheads="1"/>
              </p:cNvSpPr>
              <p:nvPr/>
            </p:nvSpPr>
            <p:spPr bwMode="auto">
              <a:xfrm>
                <a:off x="2358" y="2909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6" name="Oval 90"/>
              <p:cNvSpPr>
                <a:spLocks noChangeArrowheads="1"/>
              </p:cNvSpPr>
              <p:nvPr/>
            </p:nvSpPr>
            <p:spPr bwMode="auto">
              <a:xfrm>
                <a:off x="2214" y="300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7" name="Oval 91"/>
              <p:cNvSpPr>
                <a:spLocks noChangeArrowheads="1"/>
              </p:cNvSpPr>
              <p:nvPr/>
            </p:nvSpPr>
            <p:spPr bwMode="auto">
              <a:xfrm>
                <a:off x="1846" y="227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8" name="Oval 92"/>
              <p:cNvSpPr>
                <a:spLocks noChangeArrowheads="1"/>
              </p:cNvSpPr>
              <p:nvPr/>
            </p:nvSpPr>
            <p:spPr bwMode="auto">
              <a:xfrm>
                <a:off x="2913" y="307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49" name="Oval 93"/>
              <p:cNvSpPr>
                <a:spLocks noChangeArrowheads="1"/>
              </p:cNvSpPr>
              <p:nvPr/>
            </p:nvSpPr>
            <p:spPr bwMode="auto">
              <a:xfrm>
                <a:off x="4713" y="199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0" name="Oval 94"/>
              <p:cNvSpPr>
                <a:spLocks noChangeArrowheads="1"/>
              </p:cNvSpPr>
              <p:nvPr/>
            </p:nvSpPr>
            <p:spPr bwMode="auto">
              <a:xfrm>
                <a:off x="4585" y="2329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1" name="Oval 95"/>
              <p:cNvSpPr>
                <a:spLocks noChangeArrowheads="1"/>
              </p:cNvSpPr>
              <p:nvPr/>
            </p:nvSpPr>
            <p:spPr bwMode="auto">
              <a:xfrm>
                <a:off x="2313" y="233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2" name="Oval 96"/>
              <p:cNvSpPr>
                <a:spLocks noChangeArrowheads="1"/>
              </p:cNvSpPr>
              <p:nvPr/>
            </p:nvSpPr>
            <p:spPr bwMode="auto">
              <a:xfrm>
                <a:off x="1926" y="252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3" name="Oval 97"/>
              <p:cNvSpPr>
                <a:spLocks noChangeArrowheads="1"/>
              </p:cNvSpPr>
              <p:nvPr/>
            </p:nvSpPr>
            <p:spPr bwMode="auto">
              <a:xfrm>
                <a:off x="1974" y="2381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4" name="Oval 98"/>
              <p:cNvSpPr>
                <a:spLocks noChangeArrowheads="1"/>
              </p:cNvSpPr>
              <p:nvPr/>
            </p:nvSpPr>
            <p:spPr bwMode="auto">
              <a:xfrm>
                <a:off x="2065" y="230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5" name="Oval 99"/>
              <p:cNvSpPr>
                <a:spLocks noChangeArrowheads="1"/>
              </p:cNvSpPr>
              <p:nvPr/>
            </p:nvSpPr>
            <p:spPr bwMode="auto">
              <a:xfrm>
                <a:off x="2165" y="254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6" name="Oval 100"/>
              <p:cNvSpPr>
                <a:spLocks noChangeArrowheads="1"/>
              </p:cNvSpPr>
              <p:nvPr/>
            </p:nvSpPr>
            <p:spPr bwMode="auto">
              <a:xfrm>
                <a:off x="2630" y="277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7" name="Oval 101"/>
              <p:cNvSpPr>
                <a:spLocks noChangeArrowheads="1"/>
              </p:cNvSpPr>
              <p:nvPr/>
            </p:nvSpPr>
            <p:spPr bwMode="auto">
              <a:xfrm>
                <a:off x="2721" y="242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8" name="Oval 102"/>
              <p:cNvSpPr>
                <a:spLocks noChangeArrowheads="1"/>
              </p:cNvSpPr>
              <p:nvPr/>
            </p:nvSpPr>
            <p:spPr bwMode="auto">
              <a:xfrm>
                <a:off x="2517" y="2429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59" name="Oval 103"/>
              <p:cNvSpPr>
                <a:spLocks noChangeArrowheads="1"/>
              </p:cNvSpPr>
              <p:nvPr/>
            </p:nvSpPr>
            <p:spPr bwMode="auto">
              <a:xfrm>
                <a:off x="2611" y="256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0" name="Oval 104"/>
              <p:cNvSpPr>
                <a:spLocks noChangeArrowheads="1"/>
              </p:cNvSpPr>
              <p:nvPr/>
            </p:nvSpPr>
            <p:spPr bwMode="auto">
              <a:xfrm>
                <a:off x="2505" y="279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1" name="Oval 105"/>
              <p:cNvSpPr>
                <a:spLocks noChangeArrowheads="1"/>
              </p:cNvSpPr>
              <p:nvPr/>
            </p:nvSpPr>
            <p:spPr bwMode="auto">
              <a:xfrm>
                <a:off x="2070" y="3053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2" name="Oval 106"/>
              <p:cNvSpPr>
                <a:spLocks noChangeArrowheads="1"/>
              </p:cNvSpPr>
              <p:nvPr/>
            </p:nvSpPr>
            <p:spPr bwMode="auto">
              <a:xfrm>
                <a:off x="1962" y="3135"/>
                <a:ext cx="47" cy="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3" name="Oval 107"/>
              <p:cNvSpPr>
                <a:spLocks noChangeArrowheads="1"/>
              </p:cNvSpPr>
              <p:nvPr/>
            </p:nvSpPr>
            <p:spPr bwMode="auto">
              <a:xfrm>
                <a:off x="1974" y="300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4" name="Oval 108"/>
              <p:cNvSpPr>
                <a:spLocks noChangeArrowheads="1"/>
              </p:cNvSpPr>
              <p:nvPr/>
            </p:nvSpPr>
            <p:spPr bwMode="auto">
              <a:xfrm>
                <a:off x="2065" y="3165"/>
                <a:ext cx="47" cy="4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5" name="Oval 109"/>
              <p:cNvSpPr>
                <a:spLocks noChangeArrowheads="1"/>
              </p:cNvSpPr>
              <p:nvPr/>
            </p:nvSpPr>
            <p:spPr bwMode="auto">
              <a:xfrm>
                <a:off x="1894" y="2685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6" name="Oval 110"/>
              <p:cNvSpPr>
                <a:spLocks noChangeArrowheads="1"/>
              </p:cNvSpPr>
              <p:nvPr/>
            </p:nvSpPr>
            <p:spPr bwMode="auto">
              <a:xfrm>
                <a:off x="3678" y="2332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7" name="Oval 111"/>
              <p:cNvSpPr>
                <a:spLocks noChangeArrowheads="1"/>
              </p:cNvSpPr>
              <p:nvPr/>
            </p:nvSpPr>
            <p:spPr bwMode="auto">
              <a:xfrm>
                <a:off x="3735" y="2626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8" name="Oval 112"/>
              <p:cNvSpPr>
                <a:spLocks noChangeArrowheads="1"/>
              </p:cNvSpPr>
              <p:nvPr/>
            </p:nvSpPr>
            <p:spPr bwMode="auto">
              <a:xfrm>
                <a:off x="2948" y="2734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69" name="Oval 113"/>
              <p:cNvSpPr>
                <a:spLocks noChangeArrowheads="1"/>
              </p:cNvSpPr>
              <p:nvPr/>
            </p:nvSpPr>
            <p:spPr bwMode="auto">
              <a:xfrm>
                <a:off x="2796" y="279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0" name="Oval 114"/>
              <p:cNvSpPr>
                <a:spLocks noChangeArrowheads="1"/>
              </p:cNvSpPr>
              <p:nvPr/>
            </p:nvSpPr>
            <p:spPr bwMode="auto">
              <a:xfrm>
                <a:off x="2654" y="290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1" name="Oval 115"/>
              <p:cNvSpPr>
                <a:spLocks noChangeArrowheads="1"/>
              </p:cNvSpPr>
              <p:nvPr/>
            </p:nvSpPr>
            <p:spPr bwMode="auto">
              <a:xfrm>
                <a:off x="2022" y="2573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2" name="Oval 116"/>
              <p:cNvSpPr>
                <a:spLocks noChangeArrowheads="1"/>
              </p:cNvSpPr>
              <p:nvPr/>
            </p:nvSpPr>
            <p:spPr bwMode="auto">
              <a:xfrm>
                <a:off x="3108" y="261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3" name="Oval 117"/>
              <p:cNvSpPr>
                <a:spLocks noChangeArrowheads="1"/>
              </p:cNvSpPr>
              <p:nvPr/>
            </p:nvSpPr>
            <p:spPr bwMode="auto">
              <a:xfrm>
                <a:off x="3588" y="2527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4" name="Oval 118"/>
              <p:cNvSpPr>
                <a:spLocks noChangeArrowheads="1"/>
              </p:cNvSpPr>
              <p:nvPr/>
            </p:nvSpPr>
            <p:spPr bwMode="auto">
              <a:xfrm>
                <a:off x="1926" y="2813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5" name="Oval 119"/>
              <p:cNvSpPr>
                <a:spLocks noChangeArrowheads="1"/>
              </p:cNvSpPr>
              <p:nvPr/>
            </p:nvSpPr>
            <p:spPr bwMode="auto">
              <a:xfrm>
                <a:off x="1830" y="276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6" name="Oval 120"/>
              <p:cNvSpPr>
                <a:spLocks noChangeArrowheads="1"/>
              </p:cNvSpPr>
              <p:nvPr/>
            </p:nvSpPr>
            <p:spPr bwMode="auto">
              <a:xfrm>
                <a:off x="1830" y="252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7" name="Oval 121"/>
              <p:cNvSpPr>
                <a:spLocks noChangeArrowheads="1"/>
              </p:cNvSpPr>
              <p:nvPr/>
            </p:nvSpPr>
            <p:spPr bwMode="auto">
              <a:xfrm>
                <a:off x="1974" y="2477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8" name="Oval 122"/>
              <p:cNvSpPr>
                <a:spLocks noChangeArrowheads="1"/>
              </p:cNvSpPr>
              <p:nvPr/>
            </p:nvSpPr>
            <p:spPr bwMode="auto">
              <a:xfrm>
                <a:off x="1926" y="3053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79" name="Oval 123"/>
              <p:cNvSpPr>
                <a:spLocks noChangeArrowheads="1"/>
              </p:cNvSpPr>
              <p:nvPr/>
            </p:nvSpPr>
            <p:spPr bwMode="auto">
              <a:xfrm>
                <a:off x="2166" y="2717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0" name="Oval 124"/>
              <p:cNvSpPr>
                <a:spLocks noChangeArrowheads="1"/>
              </p:cNvSpPr>
              <p:nvPr/>
            </p:nvSpPr>
            <p:spPr bwMode="auto">
              <a:xfrm>
                <a:off x="1948" y="2926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1" name="Oval 125"/>
              <p:cNvSpPr>
                <a:spLocks noChangeArrowheads="1"/>
              </p:cNvSpPr>
              <p:nvPr/>
            </p:nvSpPr>
            <p:spPr bwMode="auto">
              <a:xfrm>
                <a:off x="3933" y="2781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2" name="Oval 126"/>
              <p:cNvSpPr>
                <a:spLocks noChangeArrowheads="1"/>
              </p:cNvSpPr>
              <p:nvPr/>
            </p:nvSpPr>
            <p:spPr bwMode="auto">
              <a:xfrm>
                <a:off x="1998" y="2820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3" name="Oval 127"/>
              <p:cNvSpPr>
                <a:spLocks noChangeArrowheads="1"/>
              </p:cNvSpPr>
              <p:nvPr/>
            </p:nvSpPr>
            <p:spPr bwMode="auto">
              <a:xfrm>
                <a:off x="1826" y="2425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4" name="Oval 128"/>
              <p:cNvSpPr>
                <a:spLocks noChangeArrowheads="1"/>
              </p:cNvSpPr>
              <p:nvPr/>
            </p:nvSpPr>
            <p:spPr bwMode="auto">
              <a:xfrm>
                <a:off x="2016" y="2956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5" name="Oval 129"/>
              <p:cNvSpPr>
                <a:spLocks noChangeArrowheads="1"/>
              </p:cNvSpPr>
              <p:nvPr/>
            </p:nvSpPr>
            <p:spPr bwMode="auto">
              <a:xfrm>
                <a:off x="1829" y="3245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6" name="Oval 130"/>
              <p:cNvSpPr>
                <a:spLocks noChangeArrowheads="1"/>
              </p:cNvSpPr>
              <p:nvPr/>
            </p:nvSpPr>
            <p:spPr bwMode="auto">
              <a:xfrm>
                <a:off x="2070" y="2661"/>
                <a:ext cx="35" cy="4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7" name="Oval 131"/>
              <p:cNvSpPr>
                <a:spLocks noChangeArrowheads="1"/>
              </p:cNvSpPr>
              <p:nvPr/>
            </p:nvSpPr>
            <p:spPr bwMode="auto">
              <a:xfrm>
                <a:off x="1878" y="3149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8" name="Oval 132"/>
              <p:cNvSpPr>
                <a:spLocks noChangeArrowheads="1"/>
              </p:cNvSpPr>
              <p:nvPr/>
            </p:nvSpPr>
            <p:spPr bwMode="auto">
              <a:xfrm>
                <a:off x="2070" y="2909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3189" name="Oval 133"/>
              <p:cNvSpPr>
                <a:spLocks noChangeArrowheads="1"/>
              </p:cNvSpPr>
              <p:nvPr/>
            </p:nvSpPr>
            <p:spPr bwMode="auto">
              <a:xfrm>
                <a:off x="1925" y="3233"/>
                <a:ext cx="35" cy="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</p:grpSp>
        <p:sp>
          <p:nvSpPr>
            <p:cNvPr id="3102" name="Rectangle 136"/>
            <p:cNvSpPr>
              <a:spLocks noChangeArrowheads="1"/>
            </p:cNvSpPr>
            <p:nvPr/>
          </p:nvSpPr>
          <p:spPr bwMode="auto">
            <a:xfrm>
              <a:off x="336551" y="3220522"/>
              <a:ext cx="554039" cy="3079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0" tIns="46036" rIns="92070" bIns="46036">
              <a:spAutoFit/>
            </a:bodyPr>
            <a:lstStyle/>
            <a:p>
              <a:pPr defTabSz="762000"/>
              <a:r>
                <a:rPr lang="de-DE" altLang="de-DE" sz="1400"/>
                <a:t>wind</a:t>
              </a:r>
            </a:p>
          </p:txBody>
        </p:sp>
        <p:sp>
          <p:nvSpPr>
            <p:cNvPr id="3103" name="Rectangle 137"/>
            <p:cNvSpPr>
              <a:spLocks noChangeArrowheads="1"/>
            </p:cNvSpPr>
            <p:nvPr/>
          </p:nvSpPr>
          <p:spPr bwMode="auto">
            <a:xfrm>
              <a:off x="3366428" y="3657897"/>
              <a:ext cx="2624253" cy="629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0" tIns="46036" rIns="92070" bIns="46036">
              <a:spAutoFit/>
            </a:bodyPr>
            <a:lstStyle/>
            <a:p>
              <a:pPr defTabSz="762000"/>
              <a:r>
                <a:rPr lang="en-US" altLang="de-DE" sz="1400"/>
                <a:t>particles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95288" y="271463"/>
            <a:ext cx="8353425" cy="431800"/>
          </a:xfrm>
        </p:spPr>
        <p:txBody>
          <a:bodyPr/>
          <a:lstStyle/>
          <a:p>
            <a:pPr>
              <a:defRPr/>
            </a:pPr>
            <a:r>
              <a:rPr lang="en-US" dirty="0"/>
              <a:t>Legal aspects</a:t>
            </a:r>
          </a:p>
        </p:txBody>
      </p:sp>
      <p:sp>
        <p:nvSpPr>
          <p:cNvPr id="8195" name="Textfeld 2"/>
          <p:cNvSpPr txBox="1">
            <a:spLocks noChangeArrowheads="1"/>
          </p:cNvSpPr>
          <p:nvPr/>
        </p:nvSpPr>
        <p:spPr bwMode="auto">
          <a:xfrm>
            <a:off x="146437" y="1378755"/>
            <a:ext cx="910608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DWD Law §4 duties (1).7:</a:t>
            </a:r>
          </a:p>
          <a:p>
            <a:r>
              <a:rPr lang="en-US" dirty="0"/>
              <a:t>  Monitoring the atmosphere for radioactive substances and predicting their transport 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Interpretation and recommend actions:</a:t>
            </a:r>
          </a:p>
          <a:p>
            <a:r>
              <a:rPr lang="en-US" dirty="0"/>
              <a:t>  Federal Office for Radiation Protection (</a:t>
            </a:r>
            <a:r>
              <a:rPr lang="en-US" dirty="0" err="1"/>
              <a:t>BfS</a:t>
            </a:r>
            <a:r>
              <a:rPr lang="en-US" dirty="0"/>
              <a:t>)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Taking actions:</a:t>
            </a:r>
          </a:p>
          <a:p>
            <a:r>
              <a:rPr lang="en-US" dirty="0"/>
              <a:t>  Federal States supported by Federal Office of Civil Protection and Disaster Assistance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D58123-1F55-4B6D-80DA-F0FEEC59F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2" b="86030"/>
          <a:stretch/>
        </p:blipFill>
        <p:spPr>
          <a:xfrm>
            <a:off x="5148064" y="2204864"/>
            <a:ext cx="1475656" cy="6700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9" y="271780"/>
            <a:ext cx="6120928" cy="431800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</a:rPr>
              <a:t>Postprocessing to ICON NWP</a:t>
            </a:r>
            <a:endParaRPr lang="en-US" b="0" spc="-1" dirty="0">
              <a:solidFill>
                <a:srgbClr val="000000"/>
              </a:solidFill>
              <a:latin typeface="Calibri"/>
            </a:endParaRPr>
          </a:p>
          <a:p>
            <a:endParaRPr lang="de-DE" dirty="0"/>
          </a:p>
        </p:txBody>
      </p:sp>
      <p:pic>
        <p:nvPicPr>
          <p:cNvPr id="3" name="Picture 2" descr="C:\Users\Roland\Documents\SvnReps\potthast\DWD\HPC_Einweihung\images\nested_fprill_01.png">
            <a:extLst>
              <a:ext uri="{FF2B5EF4-FFF2-40B4-BE49-F238E27FC236}">
                <a16:creationId xmlns:a16="http://schemas.microsoft.com/office/drawing/2014/main" id="{E0082829-79F8-41F4-AA59-E4FA1E67B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" y="972741"/>
            <a:ext cx="3629025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CA5EB07-E1EC-4635-A1E7-850843B2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5" y="3861048"/>
            <a:ext cx="5487383" cy="304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3">
            <a:extLst>
              <a:ext uri="{FF2B5EF4-FFF2-40B4-BE49-F238E27FC236}">
                <a16:creationId xmlns:a16="http://schemas.microsoft.com/office/drawing/2014/main" id="{6C949C61-223E-4299-AC89-FCABB5F36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987425"/>
            <a:ext cx="51125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</a:rPr>
              <a:t>Global: 		Grid 13  km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</a:rPr>
              <a:t>EU-Nest:	Grid 6.5 km</a:t>
            </a:r>
          </a:p>
        </p:txBody>
      </p:sp>
      <p:pic>
        <p:nvPicPr>
          <p:cNvPr id="6" name="Grafik 14_2">
            <a:extLst>
              <a:ext uri="{FF2B5EF4-FFF2-40B4-BE49-F238E27FC236}">
                <a16:creationId xmlns:a16="http://schemas.microsoft.com/office/drawing/2014/main" id="{49A15D47-12B6-4C6D-B34A-7DFB192B59CB}"/>
              </a:ext>
            </a:extLst>
          </p:cNvPr>
          <p:cNvPicPr/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/>
        </p:blipFill>
        <p:spPr>
          <a:xfrm>
            <a:off x="5283200" y="2388950"/>
            <a:ext cx="3930627" cy="2878467"/>
          </a:xfrm>
          <a:prstGeom prst="rect">
            <a:avLst/>
          </a:prstGeom>
          <a:ln w="0">
            <a:noFill/>
          </a:ln>
        </p:spPr>
      </p:pic>
      <p:sp>
        <p:nvSpPr>
          <p:cNvPr id="7" name="Rechteck 3">
            <a:extLst>
              <a:ext uri="{FF2B5EF4-FFF2-40B4-BE49-F238E27FC236}">
                <a16:creationId xmlns:a16="http://schemas.microsoft.com/office/drawing/2014/main" id="{02112ECC-9E94-4385-AFAB-43C4B6A36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304" y="1988840"/>
            <a:ext cx="5112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</a:rPr>
              <a:t>D2: 	Grid 2.2  km</a:t>
            </a:r>
          </a:p>
        </p:txBody>
      </p:sp>
      <p:sp>
        <p:nvSpPr>
          <p:cNvPr id="8" name="Rechteck 3">
            <a:extLst>
              <a:ext uri="{FF2B5EF4-FFF2-40B4-BE49-F238E27FC236}">
                <a16:creationId xmlns:a16="http://schemas.microsoft.com/office/drawing/2014/main" id="{323CB6ED-36AF-4096-BBFE-DBA6327DD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5589240"/>
            <a:ext cx="51125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dirty="0">
                <a:solidFill>
                  <a:srgbClr val="000000"/>
                </a:solidFill>
              </a:rPr>
              <a:t>for low latency: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dirty="0">
                <a:solidFill>
                  <a:srgbClr val="000000"/>
                </a:solidFill>
              </a:rPr>
              <a:t>hourly met. data stored on disk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79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3"/>
          <p:cNvGrpSpPr>
            <a:grpSpLocks/>
          </p:cNvGrpSpPr>
          <p:nvPr/>
        </p:nvGrpSpPr>
        <p:grpSpPr bwMode="auto">
          <a:xfrm>
            <a:off x="50800" y="1327150"/>
            <a:ext cx="7229475" cy="4756150"/>
            <a:chOff x="298" y="703"/>
            <a:chExt cx="5312" cy="3329"/>
          </a:xfrm>
        </p:grpSpPr>
        <p:grpSp>
          <p:nvGrpSpPr>
            <p:cNvPr id="1049" name="Group 4"/>
            <p:cNvGrpSpPr>
              <a:grpSpLocks/>
            </p:cNvGrpSpPr>
            <p:nvPr/>
          </p:nvGrpSpPr>
          <p:grpSpPr bwMode="auto">
            <a:xfrm>
              <a:off x="526" y="707"/>
              <a:ext cx="5084" cy="3117"/>
              <a:chOff x="1001" y="1057"/>
              <a:chExt cx="3991" cy="2522"/>
            </a:xfrm>
          </p:grpSpPr>
          <p:sp>
            <p:nvSpPr>
              <p:cNvPr id="1053" name="Line 5"/>
              <p:cNvSpPr>
                <a:spLocks noChangeShapeType="1"/>
              </p:cNvSpPr>
              <p:nvPr/>
            </p:nvSpPr>
            <p:spPr bwMode="auto">
              <a:xfrm>
                <a:off x="1001" y="3573"/>
                <a:ext cx="399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4" name="Line 6"/>
              <p:cNvSpPr>
                <a:spLocks noChangeShapeType="1"/>
              </p:cNvSpPr>
              <p:nvPr/>
            </p:nvSpPr>
            <p:spPr bwMode="auto">
              <a:xfrm flipV="1">
                <a:off x="1001" y="2802"/>
                <a:ext cx="805" cy="7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5" name="Line 7"/>
              <p:cNvSpPr>
                <a:spLocks noChangeShapeType="1"/>
              </p:cNvSpPr>
              <p:nvPr/>
            </p:nvSpPr>
            <p:spPr bwMode="auto">
              <a:xfrm rot="16200000" flipV="1">
                <a:off x="-260" y="2318"/>
                <a:ext cx="25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050" name="Text Box 8"/>
            <p:cNvSpPr txBox="1">
              <a:spLocks noChangeArrowheads="1"/>
            </p:cNvSpPr>
            <p:nvPr/>
          </p:nvSpPr>
          <p:spPr bwMode="auto">
            <a:xfrm>
              <a:off x="298" y="703"/>
              <a:ext cx="168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marL="400050" indent="-400050"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z</a:t>
              </a:r>
            </a:p>
          </p:txBody>
        </p:sp>
        <p:sp>
          <p:nvSpPr>
            <p:cNvPr id="1051" name="Text Box 9"/>
            <p:cNvSpPr txBox="1">
              <a:spLocks noChangeArrowheads="1"/>
            </p:cNvSpPr>
            <p:nvPr/>
          </p:nvSpPr>
          <p:spPr bwMode="auto">
            <a:xfrm>
              <a:off x="5345" y="3788"/>
              <a:ext cx="17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marL="400050" indent="-400050"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x</a:t>
              </a:r>
            </a:p>
          </p:txBody>
        </p:sp>
        <p:sp>
          <p:nvSpPr>
            <p:cNvPr id="1052" name="Text Box 10"/>
            <p:cNvSpPr txBox="1">
              <a:spLocks noChangeArrowheads="1"/>
            </p:cNvSpPr>
            <p:nvPr/>
          </p:nvSpPr>
          <p:spPr bwMode="auto">
            <a:xfrm>
              <a:off x="1132" y="3175"/>
              <a:ext cx="17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marL="400050" indent="-400050"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y</a:t>
              </a:r>
            </a:p>
          </p:txBody>
        </p:sp>
      </p:grpSp>
      <p:pic>
        <p:nvPicPr>
          <p:cNvPr id="1030" name="Picture 11" descr="gundremmingen 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3819525"/>
            <a:ext cx="9588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1" name="Group 20"/>
          <p:cNvGrpSpPr>
            <a:grpSpLocks/>
          </p:cNvGrpSpPr>
          <p:nvPr/>
        </p:nvGrpSpPr>
        <p:grpSpPr bwMode="auto">
          <a:xfrm>
            <a:off x="2643188" y="2260600"/>
            <a:ext cx="5227637" cy="2157413"/>
            <a:chOff x="2203" y="1357"/>
            <a:chExt cx="3841" cy="1509"/>
          </a:xfrm>
        </p:grpSpPr>
        <p:sp>
          <p:nvSpPr>
            <p:cNvPr id="1042" name="Text Box 21"/>
            <p:cNvSpPr txBox="1">
              <a:spLocks noChangeArrowheads="1"/>
            </p:cNvSpPr>
            <p:nvPr/>
          </p:nvSpPr>
          <p:spPr bwMode="auto">
            <a:xfrm>
              <a:off x="2448" y="2622"/>
              <a:ext cx="629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x</a:t>
              </a:r>
              <a:r>
                <a:rPr lang="de-DE" altLang="de-DE" sz="1100" b="1" baseline="-25000"/>
                <a:t>0</a:t>
              </a:r>
              <a:r>
                <a:rPr lang="de-DE" altLang="de-DE" sz="1100" b="1"/>
                <a:t>, y</a:t>
              </a:r>
              <a:r>
                <a:rPr lang="de-DE" altLang="de-DE" sz="1100" b="1" baseline="-25000"/>
                <a:t>0</a:t>
              </a:r>
              <a:r>
                <a:rPr lang="de-DE" altLang="de-DE" sz="1100" b="1"/>
                <a:t>, z</a:t>
              </a:r>
              <a:r>
                <a:rPr lang="de-DE" altLang="de-DE" sz="1100" b="1" baseline="-25000"/>
                <a:t>0</a:t>
              </a:r>
              <a:r>
                <a:rPr lang="de-DE" altLang="de-DE" sz="1100" b="1"/>
                <a:t>, t</a:t>
              </a:r>
              <a:r>
                <a:rPr lang="de-DE" altLang="de-DE" sz="1100" b="1" baseline="-25000"/>
                <a:t>0</a:t>
              </a:r>
            </a:p>
          </p:txBody>
        </p:sp>
        <p:sp>
          <p:nvSpPr>
            <p:cNvPr id="1043" name="Text Box 22"/>
            <p:cNvSpPr txBox="1">
              <a:spLocks noChangeArrowheads="1"/>
            </p:cNvSpPr>
            <p:nvPr/>
          </p:nvSpPr>
          <p:spPr bwMode="auto">
            <a:xfrm>
              <a:off x="2549" y="2319"/>
              <a:ext cx="629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x</a:t>
              </a:r>
              <a:r>
                <a:rPr lang="de-DE" altLang="de-DE" sz="1100" b="1" baseline="-25000"/>
                <a:t>1</a:t>
              </a:r>
              <a:r>
                <a:rPr lang="de-DE" altLang="de-DE" sz="1100" b="1"/>
                <a:t>, y</a:t>
              </a:r>
              <a:r>
                <a:rPr lang="de-DE" altLang="de-DE" sz="1100" b="1" baseline="-25000"/>
                <a:t>1</a:t>
              </a:r>
              <a:r>
                <a:rPr lang="de-DE" altLang="de-DE" sz="1100" b="1"/>
                <a:t>, z</a:t>
              </a:r>
              <a:r>
                <a:rPr lang="de-DE" altLang="de-DE" sz="1100" b="1" baseline="-25000"/>
                <a:t>1</a:t>
              </a:r>
              <a:r>
                <a:rPr lang="de-DE" altLang="de-DE" sz="1100" b="1"/>
                <a:t>, t</a:t>
              </a:r>
              <a:r>
                <a:rPr lang="de-DE" altLang="de-DE" sz="1100" b="1" baseline="-25000"/>
                <a:t>1</a:t>
              </a:r>
            </a:p>
          </p:txBody>
        </p:sp>
        <p:sp>
          <p:nvSpPr>
            <p:cNvPr id="1044" name="Text Box 23"/>
            <p:cNvSpPr txBox="1">
              <a:spLocks noChangeArrowheads="1"/>
            </p:cNvSpPr>
            <p:nvPr/>
          </p:nvSpPr>
          <p:spPr bwMode="auto">
            <a:xfrm>
              <a:off x="3202" y="2151"/>
              <a:ext cx="628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x</a:t>
              </a:r>
              <a:r>
                <a:rPr lang="de-DE" altLang="de-DE" sz="1100" b="1" baseline="-25000"/>
                <a:t>2</a:t>
              </a:r>
              <a:r>
                <a:rPr lang="de-DE" altLang="de-DE" sz="1100" b="1"/>
                <a:t>, y</a:t>
              </a:r>
              <a:r>
                <a:rPr lang="de-DE" altLang="de-DE" sz="1100" b="1" baseline="-25000"/>
                <a:t>2</a:t>
              </a:r>
              <a:r>
                <a:rPr lang="de-DE" altLang="de-DE" sz="1100" b="1"/>
                <a:t>, z</a:t>
              </a:r>
              <a:r>
                <a:rPr lang="de-DE" altLang="de-DE" sz="1100" b="1" baseline="-25000"/>
                <a:t>2</a:t>
              </a:r>
              <a:r>
                <a:rPr lang="de-DE" altLang="de-DE" sz="1100" b="1"/>
                <a:t>, t</a:t>
              </a:r>
              <a:r>
                <a:rPr lang="de-DE" altLang="de-DE" sz="1100" b="1" baseline="-25000"/>
                <a:t>2</a:t>
              </a:r>
            </a:p>
          </p:txBody>
        </p:sp>
        <p:sp>
          <p:nvSpPr>
            <p:cNvPr id="1045" name="Text Box 24"/>
            <p:cNvSpPr txBox="1">
              <a:spLocks noChangeArrowheads="1"/>
            </p:cNvSpPr>
            <p:nvPr/>
          </p:nvSpPr>
          <p:spPr bwMode="auto">
            <a:xfrm>
              <a:off x="3586" y="1810"/>
              <a:ext cx="629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x</a:t>
              </a:r>
              <a:r>
                <a:rPr lang="de-DE" altLang="de-DE" sz="1100" b="1" baseline="-25000"/>
                <a:t>3</a:t>
              </a:r>
              <a:r>
                <a:rPr lang="de-DE" altLang="de-DE" sz="1100" b="1"/>
                <a:t>, y</a:t>
              </a:r>
              <a:r>
                <a:rPr lang="de-DE" altLang="de-DE" sz="1100" b="1" baseline="-25000"/>
                <a:t>3</a:t>
              </a:r>
              <a:r>
                <a:rPr lang="de-DE" altLang="de-DE" sz="1100" b="1"/>
                <a:t>, z</a:t>
              </a:r>
              <a:r>
                <a:rPr lang="de-DE" altLang="de-DE" sz="1100" b="1" baseline="-25000"/>
                <a:t>3</a:t>
              </a:r>
              <a:r>
                <a:rPr lang="de-DE" altLang="de-DE" sz="1100" b="1"/>
                <a:t>, t</a:t>
              </a:r>
              <a:r>
                <a:rPr lang="de-DE" altLang="de-DE" sz="1100" b="1" baseline="-25000"/>
                <a:t>3</a:t>
              </a:r>
            </a:p>
          </p:txBody>
        </p:sp>
        <p:sp>
          <p:nvSpPr>
            <p:cNvPr id="1046" name="Text Box 25"/>
            <p:cNvSpPr txBox="1">
              <a:spLocks noChangeArrowheads="1"/>
            </p:cNvSpPr>
            <p:nvPr/>
          </p:nvSpPr>
          <p:spPr bwMode="auto">
            <a:xfrm>
              <a:off x="4675" y="1720"/>
              <a:ext cx="629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x</a:t>
              </a:r>
              <a:r>
                <a:rPr lang="de-DE" altLang="de-DE" sz="1100" b="1" baseline="-25000"/>
                <a:t>4</a:t>
              </a:r>
              <a:r>
                <a:rPr lang="de-DE" altLang="de-DE" sz="1100" b="1"/>
                <a:t>, y</a:t>
              </a:r>
              <a:r>
                <a:rPr lang="de-DE" altLang="de-DE" sz="1100" b="1" baseline="-25000"/>
                <a:t>4</a:t>
              </a:r>
              <a:r>
                <a:rPr lang="de-DE" altLang="de-DE" sz="1100" b="1"/>
                <a:t>, z</a:t>
              </a:r>
              <a:r>
                <a:rPr lang="de-DE" altLang="de-DE" sz="1100" b="1" baseline="-25000"/>
                <a:t>4</a:t>
              </a:r>
              <a:r>
                <a:rPr lang="de-DE" altLang="de-DE" sz="1100" b="1"/>
                <a:t>, t</a:t>
              </a:r>
              <a:r>
                <a:rPr lang="de-DE" altLang="de-DE" sz="1100" b="1" baseline="-25000"/>
                <a:t>4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5402" y="1357"/>
              <a:ext cx="642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010" tIns="40005" rIns="80010" bIns="40005">
              <a:spAutoFit/>
            </a:bodyPr>
            <a:lstStyle/>
            <a:p>
              <a:pPr defTabSz="800100">
                <a:lnSpc>
                  <a:spcPct val="160000"/>
                </a:lnSpc>
                <a:buClr>
                  <a:schemeClr val="accent2"/>
                </a:buClr>
                <a:buSzPct val="120000"/>
              </a:pPr>
              <a:r>
                <a:rPr lang="de-DE" altLang="de-DE" sz="1100" b="1"/>
                <a:t>x</a:t>
              </a:r>
              <a:r>
                <a:rPr lang="de-DE" altLang="de-DE" sz="1100" b="1" baseline="-25000"/>
                <a:t>n</a:t>
              </a:r>
              <a:r>
                <a:rPr lang="de-DE" altLang="de-DE" sz="1100" b="1"/>
                <a:t>, y</a:t>
              </a:r>
              <a:r>
                <a:rPr lang="de-DE" altLang="de-DE" sz="1100" b="1" baseline="-25000"/>
                <a:t>n</a:t>
              </a:r>
              <a:r>
                <a:rPr lang="de-DE" altLang="de-DE" sz="1100" b="1"/>
                <a:t>, z</a:t>
              </a:r>
              <a:r>
                <a:rPr lang="de-DE" altLang="de-DE" sz="1100" b="1" baseline="-25000"/>
                <a:t>n</a:t>
              </a:r>
              <a:r>
                <a:rPr lang="de-DE" altLang="de-DE" sz="1100" b="1"/>
                <a:t>, t</a:t>
              </a:r>
              <a:r>
                <a:rPr lang="de-DE" altLang="de-DE" sz="1100" b="1" baseline="-25000"/>
                <a:t>n</a:t>
              </a:r>
            </a:p>
          </p:txBody>
        </p:sp>
        <p:sp>
          <p:nvSpPr>
            <p:cNvPr id="1048" name="Freeform 27"/>
            <p:cNvSpPr>
              <a:spLocks/>
            </p:cNvSpPr>
            <p:nvPr/>
          </p:nvSpPr>
          <p:spPr bwMode="auto">
            <a:xfrm>
              <a:off x="2203" y="1402"/>
              <a:ext cx="3239" cy="1392"/>
            </a:xfrm>
            <a:custGeom>
              <a:avLst/>
              <a:gdLst>
                <a:gd name="T0" fmla="*/ 0 w 3239"/>
                <a:gd name="T1" fmla="*/ 1392 h 1392"/>
                <a:gd name="T2" fmla="*/ 365 w 3239"/>
                <a:gd name="T3" fmla="*/ 978 h 1392"/>
                <a:gd name="T4" fmla="*/ 995 w 3239"/>
                <a:gd name="T5" fmla="*/ 870 h 1392"/>
                <a:gd name="T6" fmla="*/ 1409 w 3239"/>
                <a:gd name="T7" fmla="*/ 480 h 1392"/>
                <a:gd name="T8" fmla="*/ 2447 w 3239"/>
                <a:gd name="T9" fmla="*/ 420 h 1392"/>
                <a:gd name="T10" fmla="*/ 3239 w 3239"/>
                <a:gd name="T11" fmla="*/ 0 h 13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39"/>
                <a:gd name="T19" fmla="*/ 0 h 1392"/>
                <a:gd name="T20" fmla="*/ 3239 w 3239"/>
                <a:gd name="T21" fmla="*/ 1392 h 13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39" h="1392">
                  <a:moveTo>
                    <a:pt x="0" y="1392"/>
                  </a:moveTo>
                  <a:lnTo>
                    <a:pt x="365" y="978"/>
                  </a:lnTo>
                  <a:lnTo>
                    <a:pt x="995" y="870"/>
                  </a:lnTo>
                  <a:lnTo>
                    <a:pt x="1409" y="480"/>
                  </a:lnTo>
                  <a:lnTo>
                    <a:pt x="2447" y="420"/>
                  </a:lnTo>
                  <a:lnTo>
                    <a:pt x="323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032" name="Textfeld 28"/>
          <p:cNvSpPr txBox="1">
            <a:spLocks noChangeArrowheads="1"/>
          </p:cNvSpPr>
          <p:nvPr/>
        </p:nvSpPr>
        <p:spPr bwMode="auto">
          <a:xfrm>
            <a:off x="1476375" y="1566863"/>
            <a:ext cx="284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/>
              <a:t>v</a:t>
            </a:r>
          </a:p>
        </p:txBody>
      </p:sp>
      <p:cxnSp>
        <p:nvCxnSpPr>
          <p:cNvPr id="1033" name="Gerade Verbindung mit Pfeil 3"/>
          <p:cNvCxnSpPr>
            <a:cxnSpLocks noChangeShapeType="1"/>
          </p:cNvCxnSpPr>
          <p:nvPr/>
        </p:nvCxnSpPr>
        <p:spPr bwMode="auto">
          <a:xfrm>
            <a:off x="1481138" y="1609725"/>
            <a:ext cx="2857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95288" y="271463"/>
            <a:ext cx="6067425" cy="431800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altLang="de-DE" dirty="0">
                <a:solidFill>
                  <a:schemeClr val="tx2"/>
                </a:solidFill>
              </a:rPr>
              <a:t>Trajectory Model</a:t>
            </a:r>
          </a:p>
        </p:txBody>
      </p:sp>
      <p:graphicFrame>
        <p:nvGraphicFramePr>
          <p:cNvPr id="1026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308755"/>
              </p:ext>
            </p:extLst>
          </p:nvPr>
        </p:nvGraphicFramePr>
        <p:xfrm>
          <a:off x="5648325" y="3868787"/>
          <a:ext cx="326866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Formel" r:id="rId5" imgW="977900" imgH="228600" progId="Equation.3">
                  <p:embed/>
                </p:oleObj>
              </mc:Choice>
              <mc:Fallback>
                <p:oleObj name="Formel" r:id="rId5" imgW="977900" imgH="228600" progId="Equation.3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8325" y="3868787"/>
                        <a:ext cx="3268663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79117"/>
              </p:ext>
            </p:extLst>
          </p:nvPr>
        </p:nvGraphicFramePr>
        <p:xfrm>
          <a:off x="5648325" y="4458841"/>
          <a:ext cx="3265488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" name="Formel" r:id="rId7" imgW="977900" imgH="228600" progId="Equation.3">
                  <p:embed/>
                </p:oleObj>
              </mc:Choice>
              <mc:Fallback>
                <p:oleObj name="Formel" r:id="rId7" imgW="977900" imgH="228600" progId="Equation.3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8325" y="4458841"/>
                        <a:ext cx="3265488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223667"/>
              </p:ext>
            </p:extLst>
          </p:nvPr>
        </p:nvGraphicFramePr>
        <p:xfrm>
          <a:off x="5722938" y="5149404"/>
          <a:ext cx="33496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Formel" r:id="rId9" imgW="1002865" imgH="228501" progId="Equation.3">
                  <p:embed/>
                </p:oleObj>
              </mc:Choice>
              <mc:Fallback>
                <p:oleObj name="Formel" r:id="rId9" imgW="1002865" imgH="228501" progId="Equation.3">
                  <p:embed/>
                  <p:pic>
                    <p:nvPicPr>
                      <p:cNvPr id="0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938" y="5149404"/>
                        <a:ext cx="3349625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5" name="Gruppieren 8"/>
          <p:cNvGrpSpPr>
            <a:grpSpLocks/>
          </p:cNvGrpSpPr>
          <p:nvPr/>
        </p:nvGrpSpPr>
        <p:grpSpPr bwMode="auto">
          <a:xfrm>
            <a:off x="8348663" y="3933056"/>
            <a:ext cx="515937" cy="1335087"/>
            <a:chOff x="8349377" y="4193309"/>
            <a:chExt cx="514562" cy="1333678"/>
          </a:xfrm>
        </p:grpSpPr>
        <p:cxnSp>
          <p:nvCxnSpPr>
            <p:cNvPr id="7" name="Gerade Verbindung 6"/>
            <p:cNvCxnSpPr/>
            <p:nvPr/>
          </p:nvCxnSpPr>
          <p:spPr>
            <a:xfrm>
              <a:off x="8349377" y="4193309"/>
              <a:ext cx="430649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>
              <a:off x="8433290" y="4864112"/>
              <a:ext cx="430649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/>
          </p:nvCxnSpPr>
          <p:spPr>
            <a:xfrm>
              <a:off x="8433290" y="5526987"/>
              <a:ext cx="430649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feld 40"/>
          <p:cNvSpPr txBox="1"/>
          <p:nvPr/>
        </p:nvSpPr>
        <p:spPr>
          <a:xfrm>
            <a:off x="5610304" y="3140968"/>
            <a:ext cx="3570208" cy="7540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kern="0" dirty="0">
                <a:solidFill>
                  <a:srgbClr val="002060"/>
                </a:solidFill>
              </a:rPr>
              <a:t>Advection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/>
              <a:t>with interpolated grid scale winds</a:t>
            </a:r>
          </a:p>
        </p:txBody>
      </p:sp>
      <p:sp>
        <p:nvSpPr>
          <p:cNvPr id="1037" name="Line 25"/>
          <p:cNvSpPr>
            <a:spLocks noChangeShapeType="1"/>
          </p:cNvSpPr>
          <p:nvPr/>
        </p:nvSpPr>
        <p:spPr bwMode="auto">
          <a:xfrm flipV="1">
            <a:off x="928688" y="1863725"/>
            <a:ext cx="1139825" cy="425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38" name="Rectangle 136"/>
          <p:cNvSpPr>
            <a:spLocks noChangeArrowheads="1"/>
          </p:cNvSpPr>
          <p:nvPr/>
        </p:nvSpPr>
        <p:spPr bwMode="auto">
          <a:xfrm>
            <a:off x="928688" y="1571625"/>
            <a:ext cx="55403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400"/>
              <a:t>wind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9" y="271780"/>
            <a:ext cx="6120928" cy="431800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</a:rPr>
              <a:t>Operational Trajectories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DEDAAB-DE1D-48B5-90A0-D86C7EE45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 r="51965"/>
          <a:stretch/>
        </p:blipFill>
        <p:spPr>
          <a:xfrm>
            <a:off x="539552" y="982495"/>
            <a:ext cx="5503092" cy="5204296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CE4F29E8-1CB7-4F72-B2FD-00D890677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2000250"/>
            <a:ext cx="34198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Level 0 Backup: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Backward trajectories from radioactivity measurements stations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Forward trajectories from all known nuclear power plants</a:t>
            </a:r>
          </a:p>
        </p:txBody>
      </p:sp>
    </p:spTree>
    <p:extLst>
      <p:ext uri="{BB962C8B-B14F-4D97-AF65-F5344CB8AC3E}">
        <p14:creationId xmlns:p14="http://schemas.microsoft.com/office/powerpoint/2010/main" val="79599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1392" y="271780"/>
            <a:ext cx="6120928" cy="431800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</a:rPr>
              <a:t>Emergency GUI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CFE8C4-37FD-470F-AD85-29335045B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39800"/>
            <a:ext cx="4010474" cy="5266265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1C8724E9-C9C0-4826-92C8-58DA4D2A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000250"/>
            <a:ext cx="341987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On demand GUI: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Global/EU/D2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Forward/Backward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Timing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Source location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Further specifications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35BA41E-9AC8-45DC-BC47-39537D8ECFEB}"/>
              </a:ext>
            </a:extLst>
          </p:cNvPr>
          <p:cNvCxnSpPr>
            <a:cxnSpLocks/>
          </p:cNvCxnSpPr>
          <p:nvPr/>
        </p:nvCxnSpPr>
        <p:spPr>
          <a:xfrm flipH="1" flipV="1">
            <a:off x="2627785" y="1700809"/>
            <a:ext cx="2815890" cy="144015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F57263EE-B4EC-4004-A251-A0D33760559B}"/>
              </a:ext>
            </a:extLst>
          </p:cNvPr>
          <p:cNvCxnSpPr>
            <a:cxnSpLocks/>
          </p:cNvCxnSpPr>
          <p:nvPr/>
        </p:nvCxnSpPr>
        <p:spPr>
          <a:xfrm flipH="1" flipV="1">
            <a:off x="4788024" y="2172888"/>
            <a:ext cx="655651" cy="46402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64F5F66-C947-42AD-91A0-0162A57A4EC6}"/>
              </a:ext>
            </a:extLst>
          </p:cNvPr>
          <p:cNvCxnSpPr>
            <a:cxnSpLocks/>
          </p:cNvCxnSpPr>
          <p:nvPr/>
        </p:nvCxnSpPr>
        <p:spPr>
          <a:xfrm flipH="1" flipV="1">
            <a:off x="3707905" y="2636912"/>
            <a:ext cx="1716386" cy="93602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968B83D-56AA-4C74-903C-55F773695BB1}"/>
              </a:ext>
            </a:extLst>
          </p:cNvPr>
          <p:cNvCxnSpPr>
            <a:cxnSpLocks/>
          </p:cNvCxnSpPr>
          <p:nvPr/>
        </p:nvCxnSpPr>
        <p:spPr>
          <a:xfrm flipH="1">
            <a:off x="4391856" y="4169420"/>
            <a:ext cx="1025912" cy="12367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6F631F10-D81A-49E6-A898-3066C0E726F2}"/>
              </a:ext>
            </a:extLst>
          </p:cNvPr>
          <p:cNvCxnSpPr>
            <a:cxnSpLocks/>
          </p:cNvCxnSpPr>
          <p:nvPr/>
        </p:nvCxnSpPr>
        <p:spPr>
          <a:xfrm flipH="1">
            <a:off x="3120853" y="4591257"/>
            <a:ext cx="2285330" cy="20976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48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0DAC16-0B20-4CD6-A87D-4D4D57E1B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9" y="271780"/>
            <a:ext cx="6120928" cy="431800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</a:rPr>
              <a:t>Emergency Trajectories</a:t>
            </a:r>
            <a:endParaRPr lang="de-D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EED501-161B-4D4B-B81F-7BA0F83A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417" y="1412776"/>
            <a:ext cx="6611166" cy="460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E2774588-C3BB-4750-AC25-32B06ECC1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074222"/>
            <a:ext cx="6552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Fukushima, 14.03.2011  17 UTC,  163h Trajectories based on GME</a:t>
            </a:r>
          </a:p>
        </p:txBody>
      </p:sp>
    </p:spTree>
    <p:extLst>
      <p:ext uri="{BB962C8B-B14F-4D97-AF65-F5344CB8AC3E}">
        <p14:creationId xmlns:p14="http://schemas.microsoft.com/office/powerpoint/2010/main" val="138426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5" name="Text Box 135"/>
          <p:cNvSpPr txBox="1">
            <a:spLocks noChangeArrowheads="1"/>
          </p:cNvSpPr>
          <p:nvPr/>
        </p:nvSpPr>
        <p:spPr bwMode="auto">
          <a:xfrm>
            <a:off x="214313" y="928688"/>
            <a:ext cx="184150" cy="4294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6" tIns="45718" rIns="91436" bIns="45718">
            <a:spAutoFit/>
          </a:bodyPr>
          <a:lstStyle>
            <a:lvl1pPr defTabSz="762000" eaLnBrk="0" hangingPunct="0">
              <a:spcBef>
                <a:spcPct val="40000"/>
              </a:spcBef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spcBef>
                <a:spcPct val="40000"/>
              </a:spcBef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spcBef>
                <a:spcPct val="40000"/>
              </a:spcBef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spcBef>
                <a:spcPct val="40000"/>
              </a:spcBef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spcBef>
                <a:spcPct val="40000"/>
              </a:spcBef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altLang="de-DE" sz="2100" b="1" kern="0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271463"/>
            <a:ext cx="6929438" cy="431800"/>
          </a:xfrm>
        </p:spPr>
        <p:txBody>
          <a:bodyPr/>
          <a:lstStyle/>
          <a:p>
            <a:r>
              <a:rPr lang="en-US" sz="2400" dirty="0" err="1"/>
              <a:t>Lagrangian</a:t>
            </a:r>
            <a:r>
              <a:rPr lang="en-US" sz="2400" dirty="0"/>
              <a:t> Particle Dispersion Model</a:t>
            </a:r>
          </a:p>
        </p:txBody>
      </p:sp>
      <p:sp>
        <p:nvSpPr>
          <p:cNvPr id="2053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2054" name="Picture 13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7204" y="2063825"/>
            <a:ext cx="49911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2056" name="Picture 13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" y="2063825"/>
            <a:ext cx="64293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" name="Textfeld 138"/>
          <p:cNvSpPr txBox="1"/>
          <p:nvPr/>
        </p:nvSpPr>
        <p:spPr>
          <a:xfrm>
            <a:off x="1070174" y="1260773"/>
            <a:ext cx="7962436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kern="0" dirty="0">
                <a:solidFill>
                  <a:srgbClr val="002060"/>
                </a:solidFill>
              </a:rPr>
              <a:t>Advection + Diffusion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/>
              <a:t>with interpolated grid scale winds + TKE-based modelled turbulent velocities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500" b="1" kern="0" dirty="0">
              <a:solidFill>
                <a:srgbClr val="002060"/>
              </a:solidFill>
            </a:endParaRPr>
          </a:p>
        </p:txBody>
      </p:sp>
      <p:sp>
        <p:nvSpPr>
          <p:cNvPr id="2059" name="Oval 8"/>
          <p:cNvSpPr>
            <a:spLocks noChangeArrowheads="1"/>
          </p:cNvSpPr>
          <p:nvPr/>
        </p:nvSpPr>
        <p:spPr bwMode="auto">
          <a:xfrm>
            <a:off x="3209925" y="4681538"/>
            <a:ext cx="55563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60" name="AutoShape 9"/>
          <p:cNvSpPr>
            <a:spLocks noChangeArrowheads="1"/>
          </p:cNvSpPr>
          <p:nvPr/>
        </p:nvSpPr>
        <p:spPr bwMode="auto">
          <a:xfrm>
            <a:off x="1692275" y="2935288"/>
            <a:ext cx="6756400" cy="2527300"/>
          </a:xfrm>
          <a:prstGeom prst="parallelogram">
            <a:avLst>
              <a:gd name="adj" fmla="val 66822"/>
            </a:avLst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61" name="AutoShape 10"/>
          <p:cNvSpPr>
            <a:spLocks noChangeArrowheads="1"/>
          </p:cNvSpPr>
          <p:nvPr/>
        </p:nvSpPr>
        <p:spPr bwMode="auto">
          <a:xfrm>
            <a:off x="2562225" y="3462338"/>
            <a:ext cx="419100" cy="173990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62" name="AutoShape 11"/>
          <p:cNvSpPr>
            <a:spLocks noChangeArrowheads="1"/>
          </p:cNvSpPr>
          <p:nvPr/>
        </p:nvSpPr>
        <p:spPr bwMode="auto">
          <a:xfrm>
            <a:off x="5457825" y="3602038"/>
            <a:ext cx="584200" cy="54610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63" name="Rectangle 12"/>
          <p:cNvSpPr>
            <a:spLocks noChangeArrowheads="1"/>
          </p:cNvSpPr>
          <p:nvPr/>
        </p:nvSpPr>
        <p:spPr bwMode="auto">
          <a:xfrm>
            <a:off x="1304925" y="2928938"/>
            <a:ext cx="15113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64" name="Rectangle 13"/>
          <p:cNvSpPr>
            <a:spLocks noChangeArrowheads="1"/>
          </p:cNvSpPr>
          <p:nvPr/>
        </p:nvSpPr>
        <p:spPr bwMode="auto">
          <a:xfrm>
            <a:off x="1314450" y="2989263"/>
            <a:ext cx="147955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400"/>
              <a:t>emission source</a:t>
            </a:r>
          </a:p>
        </p:txBody>
      </p:sp>
      <p:sp>
        <p:nvSpPr>
          <p:cNvPr id="2065" name="Line 14"/>
          <p:cNvSpPr>
            <a:spLocks noChangeShapeType="1"/>
          </p:cNvSpPr>
          <p:nvPr/>
        </p:nvSpPr>
        <p:spPr bwMode="auto">
          <a:xfrm flipH="1" flipV="1">
            <a:off x="2003425" y="3322638"/>
            <a:ext cx="431800" cy="368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66" name="Line 15"/>
          <p:cNvSpPr>
            <a:spLocks noChangeShapeType="1"/>
          </p:cNvSpPr>
          <p:nvPr/>
        </p:nvSpPr>
        <p:spPr bwMode="auto">
          <a:xfrm flipV="1">
            <a:off x="6156325" y="3348038"/>
            <a:ext cx="419100" cy="35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67" name="Rectangle 16"/>
          <p:cNvSpPr>
            <a:spLocks noChangeArrowheads="1"/>
          </p:cNvSpPr>
          <p:nvPr/>
        </p:nvSpPr>
        <p:spPr bwMode="auto">
          <a:xfrm>
            <a:off x="6623050" y="3128963"/>
            <a:ext cx="17478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400"/>
              <a:t>volume for counting</a:t>
            </a:r>
          </a:p>
        </p:txBody>
      </p:sp>
      <p:sp>
        <p:nvSpPr>
          <p:cNvPr id="2068" name="Rectangle 17"/>
          <p:cNvSpPr>
            <a:spLocks noChangeArrowheads="1"/>
          </p:cNvSpPr>
          <p:nvPr/>
        </p:nvSpPr>
        <p:spPr bwMode="auto">
          <a:xfrm>
            <a:off x="1336675" y="4510088"/>
            <a:ext cx="203200" cy="214312"/>
          </a:xfrm>
          <a:prstGeom prst="rect">
            <a:avLst/>
          </a:prstGeom>
          <a:solidFill>
            <a:schemeClr val="bg1"/>
          </a:solidFill>
          <a:ln w="12700">
            <a:solidFill>
              <a:srgbClr val="8AFF8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69" name="Rectangle 18"/>
          <p:cNvSpPr>
            <a:spLocks noChangeArrowheads="1"/>
          </p:cNvSpPr>
          <p:nvPr/>
        </p:nvSpPr>
        <p:spPr bwMode="auto">
          <a:xfrm>
            <a:off x="1314450" y="4425950"/>
            <a:ext cx="2857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600" b="1"/>
              <a:t>z</a:t>
            </a:r>
          </a:p>
        </p:txBody>
      </p:sp>
      <p:sp>
        <p:nvSpPr>
          <p:cNvPr id="2070" name="Rectangle 19"/>
          <p:cNvSpPr>
            <a:spLocks noChangeArrowheads="1"/>
          </p:cNvSpPr>
          <p:nvPr/>
        </p:nvSpPr>
        <p:spPr bwMode="auto">
          <a:xfrm>
            <a:off x="1676400" y="4737100"/>
            <a:ext cx="257175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2070" tIns="46036" rIns="92070" bIns="46036">
            <a:spAutoFit/>
          </a:bodyPr>
          <a:lstStyle/>
          <a:p>
            <a:pPr defTabSz="762000"/>
            <a:r>
              <a:rPr lang="de-DE" altLang="de-DE" sz="1600" b="1"/>
              <a:t>y</a:t>
            </a:r>
            <a:endParaRPr lang="de-DE" altLang="de-DE" sz="1400"/>
          </a:p>
        </p:txBody>
      </p:sp>
      <p:grpSp>
        <p:nvGrpSpPr>
          <p:cNvPr id="2071" name="Group 20"/>
          <p:cNvGrpSpPr>
            <a:grpSpLocks/>
          </p:cNvGrpSpPr>
          <p:nvPr/>
        </p:nvGrpSpPr>
        <p:grpSpPr bwMode="auto">
          <a:xfrm>
            <a:off x="1717675" y="4481513"/>
            <a:ext cx="1066800" cy="977900"/>
            <a:chOff x="1290" y="2938"/>
            <a:chExt cx="672" cy="616"/>
          </a:xfrm>
        </p:grpSpPr>
        <p:sp>
          <p:nvSpPr>
            <p:cNvPr id="2183" name="Line 21"/>
            <p:cNvSpPr>
              <a:spLocks noChangeShapeType="1"/>
            </p:cNvSpPr>
            <p:nvPr/>
          </p:nvSpPr>
          <p:spPr bwMode="auto">
            <a:xfrm flipV="1">
              <a:off x="1290" y="2938"/>
              <a:ext cx="0" cy="61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4" name="Line 22"/>
            <p:cNvSpPr>
              <a:spLocks noChangeShapeType="1"/>
            </p:cNvSpPr>
            <p:nvPr/>
          </p:nvSpPr>
          <p:spPr bwMode="auto">
            <a:xfrm>
              <a:off x="1298" y="3551"/>
              <a:ext cx="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" name="Line 23"/>
            <p:cNvSpPr>
              <a:spLocks noChangeShapeType="1"/>
            </p:cNvSpPr>
            <p:nvPr/>
          </p:nvSpPr>
          <p:spPr bwMode="auto">
            <a:xfrm flipV="1">
              <a:off x="1290" y="3237"/>
              <a:ext cx="204" cy="3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4200525" y="4986338"/>
            <a:ext cx="3635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600" b="1"/>
              <a:t>z</a:t>
            </a:r>
            <a:r>
              <a:rPr lang="de-DE" altLang="de-DE" sz="1600" b="1" baseline="-25000"/>
              <a:t>0</a:t>
            </a:r>
            <a:endParaRPr lang="de-DE" altLang="de-DE" sz="1400" baseline="-25000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336550" y="3814763"/>
            <a:ext cx="1139825" cy="425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74" name="Oval 26"/>
          <p:cNvSpPr>
            <a:spLocks noChangeArrowheads="1"/>
          </p:cNvSpPr>
          <p:nvPr/>
        </p:nvSpPr>
        <p:spPr bwMode="auto">
          <a:xfrm>
            <a:off x="6026150" y="5129213"/>
            <a:ext cx="55563" cy="635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75" name="Oval 27"/>
          <p:cNvSpPr>
            <a:spLocks noChangeArrowheads="1"/>
          </p:cNvSpPr>
          <p:nvPr/>
        </p:nvSpPr>
        <p:spPr bwMode="auto">
          <a:xfrm>
            <a:off x="5899150" y="5076825"/>
            <a:ext cx="55563" cy="635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76" name="Oval 28"/>
          <p:cNvSpPr>
            <a:spLocks noChangeArrowheads="1"/>
          </p:cNvSpPr>
          <p:nvPr/>
        </p:nvSpPr>
        <p:spPr bwMode="auto">
          <a:xfrm>
            <a:off x="3946525" y="4541838"/>
            <a:ext cx="55563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grpSp>
        <p:nvGrpSpPr>
          <p:cNvPr id="2077" name="Group 29"/>
          <p:cNvGrpSpPr>
            <a:grpSpLocks/>
          </p:cNvGrpSpPr>
          <p:nvPr/>
        </p:nvGrpSpPr>
        <p:grpSpPr bwMode="auto">
          <a:xfrm>
            <a:off x="304800" y="3749675"/>
            <a:ext cx="879475" cy="544513"/>
            <a:chOff x="426" y="2485"/>
            <a:chExt cx="554" cy="343"/>
          </a:xfrm>
        </p:grpSpPr>
        <p:sp>
          <p:nvSpPr>
            <p:cNvPr id="2170" name="Freeform 30"/>
            <p:cNvSpPr>
              <a:spLocks/>
            </p:cNvSpPr>
            <p:nvPr/>
          </p:nvSpPr>
          <p:spPr bwMode="auto">
            <a:xfrm>
              <a:off x="587" y="2621"/>
              <a:ext cx="255" cy="133"/>
            </a:xfrm>
            <a:custGeom>
              <a:avLst/>
              <a:gdLst>
                <a:gd name="T0" fmla="*/ 118 w 255"/>
                <a:gd name="T1" fmla="*/ 34 h 133"/>
                <a:gd name="T2" fmla="*/ 93 w 255"/>
                <a:gd name="T3" fmla="*/ 41 h 133"/>
                <a:gd name="T4" fmla="*/ 68 w 255"/>
                <a:gd name="T5" fmla="*/ 52 h 133"/>
                <a:gd name="T6" fmla="*/ 41 w 255"/>
                <a:gd name="T7" fmla="*/ 72 h 133"/>
                <a:gd name="T8" fmla="*/ 36 w 255"/>
                <a:gd name="T9" fmla="*/ 84 h 133"/>
                <a:gd name="T10" fmla="*/ 58 w 255"/>
                <a:gd name="T11" fmla="*/ 84 h 133"/>
                <a:gd name="T12" fmla="*/ 41 w 255"/>
                <a:gd name="T13" fmla="*/ 94 h 133"/>
                <a:gd name="T14" fmla="*/ 15 w 255"/>
                <a:gd name="T15" fmla="*/ 113 h 133"/>
                <a:gd name="T16" fmla="*/ 12 w 255"/>
                <a:gd name="T17" fmla="*/ 126 h 133"/>
                <a:gd name="T18" fmla="*/ 28 w 255"/>
                <a:gd name="T19" fmla="*/ 122 h 133"/>
                <a:gd name="T20" fmla="*/ 47 w 255"/>
                <a:gd name="T21" fmla="*/ 111 h 133"/>
                <a:gd name="T22" fmla="*/ 40 w 255"/>
                <a:gd name="T23" fmla="*/ 122 h 133"/>
                <a:gd name="T24" fmla="*/ 50 w 255"/>
                <a:gd name="T25" fmla="*/ 123 h 133"/>
                <a:gd name="T26" fmla="*/ 64 w 255"/>
                <a:gd name="T27" fmla="*/ 120 h 133"/>
                <a:gd name="T28" fmla="*/ 81 w 255"/>
                <a:gd name="T29" fmla="*/ 120 h 133"/>
                <a:gd name="T30" fmla="*/ 115 w 255"/>
                <a:gd name="T31" fmla="*/ 107 h 133"/>
                <a:gd name="T32" fmla="*/ 134 w 255"/>
                <a:gd name="T33" fmla="*/ 91 h 133"/>
                <a:gd name="T34" fmla="*/ 134 w 255"/>
                <a:gd name="T35" fmla="*/ 81 h 133"/>
                <a:gd name="T36" fmla="*/ 121 w 255"/>
                <a:gd name="T37" fmla="*/ 79 h 133"/>
                <a:gd name="T38" fmla="*/ 115 w 255"/>
                <a:gd name="T39" fmla="*/ 75 h 133"/>
                <a:gd name="T40" fmla="*/ 134 w 255"/>
                <a:gd name="T41" fmla="*/ 71 h 133"/>
                <a:gd name="T42" fmla="*/ 159 w 255"/>
                <a:gd name="T43" fmla="*/ 61 h 133"/>
                <a:gd name="T44" fmla="*/ 168 w 255"/>
                <a:gd name="T45" fmla="*/ 48 h 133"/>
                <a:gd name="T46" fmla="*/ 152 w 255"/>
                <a:gd name="T47" fmla="*/ 47 h 133"/>
                <a:gd name="T48" fmla="*/ 120 w 255"/>
                <a:gd name="T49" fmla="*/ 53 h 133"/>
                <a:gd name="T50" fmla="*/ 100 w 255"/>
                <a:gd name="T51" fmla="*/ 60 h 133"/>
                <a:gd name="T52" fmla="*/ 138 w 255"/>
                <a:gd name="T53" fmla="*/ 38 h 133"/>
                <a:gd name="T54" fmla="*/ 185 w 255"/>
                <a:gd name="T55" fmla="*/ 9 h 133"/>
                <a:gd name="T56" fmla="*/ 200 w 255"/>
                <a:gd name="T57" fmla="*/ 1 h 133"/>
                <a:gd name="T58" fmla="*/ 154 w 255"/>
                <a:gd name="T59" fmla="*/ 31 h 133"/>
                <a:gd name="T60" fmla="*/ 141 w 255"/>
                <a:gd name="T61" fmla="*/ 44 h 133"/>
                <a:gd name="T62" fmla="*/ 222 w 255"/>
                <a:gd name="T63" fmla="*/ 23 h 133"/>
                <a:gd name="T64" fmla="*/ 251 w 255"/>
                <a:gd name="T65" fmla="*/ 15 h 133"/>
                <a:gd name="T66" fmla="*/ 172 w 255"/>
                <a:gd name="T67" fmla="*/ 41 h 133"/>
                <a:gd name="T68" fmla="*/ 177 w 255"/>
                <a:gd name="T69" fmla="*/ 45 h 133"/>
                <a:gd name="T70" fmla="*/ 174 w 255"/>
                <a:gd name="T71" fmla="*/ 56 h 133"/>
                <a:gd name="T72" fmla="*/ 144 w 255"/>
                <a:gd name="T73" fmla="*/ 71 h 133"/>
                <a:gd name="T74" fmla="*/ 147 w 255"/>
                <a:gd name="T75" fmla="*/ 76 h 133"/>
                <a:gd name="T76" fmla="*/ 141 w 255"/>
                <a:gd name="T77" fmla="*/ 92 h 133"/>
                <a:gd name="T78" fmla="*/ 110 w 255"/>
                <a:gd name="T79" fmla="*/ 112 h 133"/>
                <a:gd name="T80" fmla="*/ 71 w 255"/>
                <a:gd name="T81" fmla="*/ 127 h 133"/>
                <a:gd name="T82" fmla="*/ 58 w 255"/>
                <a:gd name="T83" fmla="*/ 124 h 133"/>
                <a:gd name="T84" fmla="*/ 42 w 255"/>
                <a:gd name="T85" fmla="*/ 130 h 133"/>
                <a:gd name="T86" fmla="*/ 34 w 255"/>
                <a:gd name="T87" fmla="*/ 127 h 133"/>
                <a:gd name="T88" fmla="*/ 35 w 255"/>
                <a:gd name="T89" fmla="*/ 121 h 133"/>
                <a:gd name="T90" fmla="*/ 8 w 255"/>
                <a:gd name="T91" fmla="*/ 132 h 133"/>
                <a:gd name="T92" fmla="*/ 0 w 255"/>
                <a:gd name="T93" fmla="*/ 125 h 133"/>
                <a:gd name="T94" fmla="*/ 11 w 255"/>
                <a:gd name="T95" fmla="*/ 110 h 133"/>
                <a:gd name="T96" fmla="*/ 31 w 255"/>
                <a:gd name="T97" fmla="*/ 95 h 133"/>
                <a:gd name="T98" fmla="*/ 33 w 255"/>
                <a:gd name="T99" fmla="*/ 89 h 133"/>
                <a:gd name="T100" fmla="*/ 30 w 255"/>
                <a:gd name="T101" fmla="*/ 83 h 133"/>
                <a:gd name="T102" fmla="*/ 39 w 255"/>
                <a:gd name="T103" fmla="*/ 68 h 133"/>
                <a:gd name="T104" fmla="*/ 70 w 255"/>
                <a:gd name="T105" fmla="*/ 48 h 133"/>
                <a:gd name="T106" fmla="*/ 110 w 255"/>
                <a:gd name="T107" fmla="*/ 31 h 133"/>
                <a:gd name="T108" fmla="*/ 122 w 255"/>
                <a:gd name="T109" fmla="*/ 29 h 1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55"/>
                <a:gd name="T166" fmla="*/ 0 h 133"/>
                <a:gd name="T167" fmla="*/ 255 w 255"/>
                <a:gd name="T168" fmla="*/ 133 h 1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55" h="133">
                  <a:moveTo>
                    <a:pt x="122" y="29"/>
                  </a:moveTo>
                  <a:lnTo>
                    <a:pt x="118" y="34"/>
                  </a:lnTo>
                  <a:lnTo>
                    <a:pt x="103" y="39"/>
                  </a:lnTo>
                  <a:lnTo>
                    <a:pt x="93" y="41"/>
                  </a:lnTo>
                  <a:lnTo>
                    <a:pt x="83" y="44"/>
                  </a:lnTo>
                  <a:lnTo>
                    <a:pt x="68" y="52"/>
                  </a:lnTo>
                  <a:lnTo>
                    <a:pt x="51" y="63"/>
                  </a:lnTo>
                  <a:lnTo>
                    <a:pt x="41" y="72"/>
                  </a:lnTo>
                  <a:lnTo>
                    <a:pt x="37" y="78"/>
                  </a:lnTo>
                  <a:lnTo>
                    <a:pt x="36" y="84"/>
                  </a:lnTo>
                  <a:lnTo>
                    <a:pt x="46" y="86"/>
                  </a:lnTo>
                  <a:lnTo>
                    <a:pt x="58" y="84"/>
                  </a:lnTo>
                  <a:lnTo>
                    <a:pt x="58" y="85"/>
                  </a:lnTo>
                  <a:lnTo>
                    <a:pt x="41" y="94"/>
                  </a:lnTo>
                  <a:lnTo>
                    <a:pt x="24" y="104"/>
                  </a:lnTo>
                  <a:lnTo>
                    <a:pt x="15" y="113"/>
                  </a:lnTo>
                  <a:lnTo>
                    <a:pt x="10" y="122"/>
                  </a:lnTo>
                  <a:lnTo>
                    <a:pt x="12" y="126"/>
                  </a:lnTo>
                  <a:lnTo>
                    <a:pt x="18" y="126"/>
                  </a:lnTo>
                  <a:lnTo>
                    <a:pt x="28" y="122"/>
                  </a:lnTo>
                  <a:lnTo>
                    <a:pt x="43" y="114"/>
                  </a:lnTo>
                  <a:lnTo>
                    <a:pt x="47" y="111"/>
                  </a:lnTo>
                  <a:lnTo>
                    <a:pt x="44" y="114"/>
                  </a:lnTo>
                  <a:lnTo>
                    <a:pt x="40" y="122"/>
                  </a:lnTo>
                  <a:lnTo>
                    <a:pt x="41" y="124"/>
                  </a:lnTo>
                  <a:lnTo>
                    <a:pt x="50" y="123"/>
                  </a:lnTo>
                  <a:lnTo>
                    <a:pt x="63" y="118"/>
                  </a:lnTo>
                  <a:lnTo>
                    <a:pt x="64" y="120"/>
                  </a:lnTo>
                  <a:lnTo>
                    <a:pt x="69" y="123"/>
                  </a:lnTo>
                  <a:lnTo>
                    <a:pt x="81" y="120"/>
                  </a:lnTo>
                  <a:lnTo>
                    <a:pt x="99" y="114"/>
                  </a:lnTo>
                  <a:lnTo>
                    <a:pt x="115" y="107"/>
                  </a:lnTo>
                  <a:lnTo>
                    <a:pt x="129" y="97"/>
                  </a:lnTo>
                  <a:lnTo>
                    <a:pt x="134" y="91"/>
                  </a:lnTo>
                  <a:lnTo>
                    <a:pt x="136" y="85"/>
                  </a:lnTo>
                  <a:lnTo>
                    <a:pt x="134" y="81"/>
                  </a:lnTo>
                  <a:lnTo>
                    <a:pt x="131" y="78"/>
                  </a:lnTo>
                  <a:lnTo>
                    <a:pt x="121" y="79"/>
                  </a:lnTo>
                  <a:lnTo>
                    <a:pt x="113" y="77"/>
                  </a:lnTo>
                  <a:lnTo>
                    <a:pt x="115" y="75"/>
                  </a:lnTo>
                  <a:lnTo>
                    <a:pt x="126" y="72"/>
                  </a:lnTo>
                  <a:lnTo>
                    <a:pt x="134" y="71"/>
                  </a:lnTo>
                  <a:lnTo>
                    <a:pt x="148" y="66"/>
                  </a:lnTo>
                  <a:lnTo>
                    <a:pt x="159" y="61"/>
                  </a:lnTo>
                  <a:lnTo>
                    <a:pt x="168" y="54"/>
                  </a:lnTo>
                  <a:lnTo>
                    <a:pt x="168" y="48"/>
                  </a:lnTo>
                  <a:lnTo>
                    <a:pt x="164" y="46"/>
                  </a:lnTo>
                  <a:lnTo>
                    <a:pt x="152" y="47"/>
                  </a:lnTo>
                  <a:lnTo>
                    <a:pt x="138" y="49"/>
                  </a:lnTo>
                  <a:lnTo>
                    <a:pt x="120" y="53"/>
                  </a:lnTo>
                  <a:lnTo>
                    <a:pt x="108" y="57"/>
                  </a:lnTo>
                  <a:lnTo>
                    <a:pt x="100" y="60"/>
                  </a:lnTo>
                  <a:lnTo>
                    <a:pt x="106" y="55"/>
                  </a:lnTo>
                  <a:lnTo>
                    <a:pt x="138" y="38"/>
                  </a:lnTo>
                  <a:lnTo>
                    <a:pt x="158" y="26"/>
                  </a:lnTo>
                  <a:lnTo>
                    <a:pt x="185" y="9"/>
                  </a:lnTo>
                  <a:lnTo>
                    <a:pt x="199" y="0"/>
                  </a:lnTo>
                  <a:lnTo>
                    <a:pt x="200" y="1"/>
                  </a:lnTo>
                  <a:lnTo>
                    <a:pt x="171" y="20"/>
                  </a:lnTo>
                  <a:lnTo>
                    <a:pt x="154" y="31"/>
                  </a:lnTo>
                  <a:lnTo>
                    <a:pt x="135" y="44"/>
                  </a:lnTo>
                  <a:lnTo>
                    <a:pt x="141" y="44"/>
                  </a:lnTo>
                  <a:lnTo>
                    <a:pt x="184" y="34"/>
                  </a:lnTo>
                  <a:lnTo>
                    <a:pt x="222" y="23"/>
                  </a:lnTo>
                  <a:lnTo>
                    <a:pt x="254" y="13"/>
                  </a:lnTo>
                  <a:lnTo>
                    <a:pt x="251" y="15"/>
                  </a:lnTo>
                  <a:lnTo>
                    <a:pt x="203" y="31"/>
                  </a:lnTo>
                  <a:lnTo>
                    <a:pt x="172" y="41"/>
                  </a:lnTo>
                  <a:lnTo>
                    <a:pt x="170" y="43"/>
                  </a:lnTo>
                  <a:lnTo>
                    <a:pt x="177" y="45"/>
                  </a:lnTo>
                  <a:lnTo>
                    <a:pt x="178" y="49"/>
                  </a:lnTo>
                  <a:lnTo>
                    <a:pt x="174" y="56"/>
                  </a:lnTo>
                  <a:lnTo>
                    <a:pt x="160" y="64"/>
                  </a:lnTo>
                  <a:lnTo>
                    <a:pt x="144" y="71"/>
                  </a:lnTo>
                  <a:lnTo>
                    <a:pt x="140" y="73"/>
                  </a:lnTo>
                  <a:lnTo>
                    <a:pt x="147" y="76"/>
                  </a:lnTo>
                  <a:lnTo>
                    <a:pt x="146" y="83"/>
                  </a:lnTo>
                  <a:lnTo>
                    <a:pt x="141" y="92"/>
                  </a:lnTo>
                  <a:lnTo>
                    <a:pt x="127" y="103"/>
                  </a:lnTo>
                  <a:lnTo>
                    <a:pt x="110" y="112"/>
                  </a:lnTo>
                  <a:lnTo>
                    <a:pt x="84" y="123"/>
                  </a:lnTo>
                  <a:lnTo>
                    <a:pt x="71" y="127"/>
                  </a:lnTo>
                  <a:lnTo>
                    <a:pt x="62" y="127"/>
                  </a:lnTo>
                  <a:lnTo>
                    <a:pt x="58" y="124"/>
                  </a:lnTo>
                  <a:lnTo>
                    <a:pt x="57" y="123"/>
                  </a:lnTo>
                  <a:lnTo>
                    <a:pt x="42" y="130"/>
                  </a:lnTo>
                  <a:lnTo>
                    <a:pt x="36" y="130"/>
                  </a:lnTo>
                  <a:lnTo>
                    <a:pt x="34" y="127"/>
                  </a:lnTo>
                  <a:lnTo>
                    <a:pt x="33" y="125"/>
                  </a:lnTo>
                  <a:lnTo>
                    <a:pt x="35" y="121"/>
                  </a:lnTo>
                  <a:lnTo>
                    <a:pt x="24" y="127"/>
                  </a:lnTo>
                  <a:lnTo>
                    <a:pt x="8" y="132"/>
                  </a:lnTo>
                  <a:lnTo>
                    <a:pt x="3" y="130"/>
                  </a:lnTo>
                  <a:lnTo>
                    <a:pt x="0" y="125"/>
                  </a:lnTo>
                  <a:lnTo>
                    <a:pt x="2" y="119"/>
                  </a:lnTo>
                  <a:lnTo>
                    <a:pt x="11" y="110"/>
                  </a:lnTo>
                  <a:lnTo>
                    <a:pt x="20" y="103"/>
                  </a:lnTo>
                  <a:lnTo>
                    <a:pt x="31" y="95"/>
                  </a:lnTo>
                  <a:lnTo>
                    <a:pt x="42" y="91"/>
                  </a:lnTo>
                  <a:lnTo>
                    <a:pt x="33" y="89"/>
                  </a:lnTo>
                  <a:lnTo>
                    <a:pt x="31" y="87"/>
                  </a:lnTo>
                  <a:lnTo>
                    <a:pt x="30" y="83"/>
                  </a:lnTo>
                  <a:lnTo>
                    <a:pt x="33" y="76"/>
                  </a:lnTo>
                  <a:lnTo>
                    <a:pt x="39" y="68"/>
                  </a:lnTo>
                  <a:lnTo>
                    <a:pt x="50" y="60"/>
                  </a:lnTo>
                  <a:lnTo>
                    <a:pt x="70" y="48"/>
                  </a:lnTo>
                  <a:lnTo>
                    <a:pt x="93" y="38"/>
                  </a:lnTo>
                  <a:lnTo>
                    <a:pt x="110" y="31"/>
                  </a:lnTo>
                  <a:lnTo>
                    <a:pt x="119" y="28"/>
                  </a:lnTo>
                  <a:lnTo>
                    <a:pt x="122" y="29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1" name="Freeform 31"/>
            <p:cNvSpPr>
              <a:spLocks/>
            </p:cNvSpPr>
            <p:nvPr/>
          </p:nvSpPr>
          <p:spPr bwMode="auto">
            <a:xfrm>
              <a:off x="655" y="2691"/>
              <a:ext cx="32" cy="18"/>
            </a:xfrm>
            <a:custGeom>
              <a:avLst/>
              <a:gdLst>
                <a:gd name="T0" fmla="*/ 2 w 32"/>
                <a:gd name="T1" fmla="*/ 14 h 18"/>
                <a:gd name="T2" fmla="*/ 13 w 32"/>
                <a:gd name="T3" fmla="*/ 14 h 18"/>
                <a:gd name="T4" fmla="*/ 17 w 32"/>
                <a:gd name="T5" fmla="*/ 17 h 18"/>
                <a:gd name="T6" fmla="*/ 24 w 32"/>
                <a:gd name="T7" fmla="*/ 16 h 18"/>
                <a:gd name="T8" fmla="*/ 24 w 32"/>
                <a:gd name="T9" fmla="*/ 11 h 18"/>
                <a:gd name="T10" fmla="*/ 31 w 32"/>
                <a:gd name="T11" fmla="*/ 4 h 18"/>
                <a:gd name="T12" fmla="*/ 21 w 32"/>
                <a:gd name="T13" fmla="*/ 5 h 18"/>
                <a:gd name="T14" fmla="*/ 20 w 32"/>
                <a:gd name="T15" fmla="*/ 0 h 18"/>
                <a:gd name="T16" fmla="*/ 12 w 32"/>
                <a:gd name="T17" fmla="*/ 5 h 18"/>
                <a:gd name="T18" fmla="*/ 0 w 32"/>
                <a:gd name="T19" fmla="*/ 12 h 18"/>
                <a:gd name="T20" fmla="*/ 2 w 32"/>
                <a:gd name="T21" fmla="*/ 14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18"/>
                <a:gd name="T35" fmla="*/ 32 w 32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18">
                  <a:moveTo>
                    <a:pt x="2" y="14"/>
                  </a:moveTo>
                  <a:lnTo>
                    <a:pt x="13" y="14"/>
                  </a:lnTo>
                  <a:lnTo>
                    <a:pt x="17" y="17"/>
                  </a:lnTo>
                  <a:lnTo>
                    <a:pt x="24" y="16"/>
                  </a:lnTo>
                  <a:lnTo>
                    <a:pt x="24" y="11"/>
                  </a:lnTo>
                  <a:lnTo>
                    <a:pt x="31" y="4"/>
                  </a:lnTo>
                  <a:lnTo>
                    <a:pt x="21" y="5"/>
                  </a:lnTo>
                  <a:lnTo>
                    <a:pt x="20" y="0"/>
                  </a:lnTo>
                  <a:lnTo>
                    <a:pt x="12" y="5"/>
                  </a:lnTo>
                  <a:lnTo>
                    <a:pt x="0" y="12"/>
                  </a:lnTo>
                  <a:lnTo>
                    <a:pt x="2" y="14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2" name="Freeform 32"/>
            <p:cNvSpPr>
              <a:spLocks/>
            </p:cNvSpPr>
            <p:nvPr/>
          </p:nvSpPr>
          <p:spPr bwMode="auto">
            <a:xfrm>
              <a:off x="722" y="2580"/>
              <a:ext cx="213" cy="93"/>
            </a:xfrm>
            <a:custGeom>
              <a:avLst/>
              <a:gdLst>
                <a:gd name="T0" fmla="*/ 48 w 213"/>
                <a:gd name="T1" fmla="*/ 21 h 93"/>
                <a:gd name="T2" fmla="*/ 8 w 213"/>
                <a:gd name="T3" fmla="*/ 39 h 93"/>
                <a:gd name="T4" fmla="*/ 1 w 213"/>
                <a:gd name="T5" fmla="*/ 49 h 93"/>
                <a:gd name="T6" fmla="*/ 18 w 213"/>
                <a:gd name="T7" fmla="*/ 39 h 93"/>
                <a:gd name="T8" fmla="*/ 38 w 213"/>
                <a:gd name="T9" fmla="*/ 27 h 93"/>
                <a:gd name="T10" fmla="*/ 59 w 213"/>
                <a:gd name="T11" fmla="*/ 23 h 93"/>
                <a:gd name="T12" fmla="*/ 47 w 213"/>
                <a:gd name="T13" fmla="*/ 38 h 93"/>
                <a:gd name="T14" fmla="*/ 52 w 213"/>
                <a:gd name="T15" fmla="*/ 42 h 93"/>
                <a:gd name="T16" fmla="*/ 64 w 213"/>
                <a:gd name="T17" fmla="*/ 29 h 93"/>
                <a:gd name="T18" fmla="*/ 77 w 213"/>
                <a:gd name="T19" fmla="*/ 24 h 93"/>
                <a:gd name="T20" fmla="*/ 103 w 213"/>
                <a:gd name="T21" fmla="*/ 14 h 93"/>
                <a:gd name="T22" fmla="*/ 133 w 213"/>
                <a:gd name="T23" fmla="*/ 6 h 93"/>
                <a:gd name="T24" fmla="*/ 144 w 213"/>
                <a:gd name="T25" fmla="*/ 9 h 93"/>
                <a:gd name="T26" fmla="*/ 144 w 213"/>
                <a:gd name="T27" fmla="*/ 15 h 93"/>
                <a:gd name="T28" fmla="*/ 125 w 213"/>
                <a:gd name="T29" fmla="*/ 26 h 93"/>
                <a:gd name="T30" fmla="*/ 109 w 213"/>
                <a:gd name="T31" fmla="*/ 36 h 93"/>
                <a:gd name="T32" fmla="*/ 156 w 213"/>
                <a:gd name="T33" fmla="*/ 17 h 93"/>
                <a:gd name="T34" fmla="*/ 185 w 213"/>
                <a:gd name="T35" fmla="*/ 13 h 93"/>
                <a:gd name="T36" fmla="*/ 192 w 213"/>
                <a:gd name="T37" fmla="*/ 29 h 93"/>
                <a:gd name="T38" fmla="*/ 180 w 213"/>
                <a:gd name="T39" fmla="*/ 39 h 93"/>
                <a:gd name="T40" fmla="*/ 188 w 213"/>
                <a:gd name="T41" fmla="*/ 38 h 93"/>
                <a:gd name="T42" fmla="*/ 204 w 213"/>
                <a:gd name="T43" fmla="*/ 40 h 93"/>
                <a:gd name="T44" fmla="*/ 194 w 213"/>
                <a:gd name="T45" fmla="*/ 54 h 93"/>
                <a:gd name="T46" fmla="*/ 160 w 213"/>
                <a:gd name="T47" fmla="*/ 72 h 93"/>
                <a:gd name="T48" fmla="*/ 122 w 213"/>
                <a:gd name="T49" fmla="*/ 82 h 93"/>
                <a:gd name="T50" fmla="*/ 106 w 213"/>
                <a:gd name="T51" fmla="*/ 92 h 93"/>
                <a:gd name="T52" fmla="*/ 152 w 213"/>
                <a:gd name="T53" fmla="*/ 78 h 93"/>
                <a:gd name="T54" fmla="*/ 200 w 213"/>
                <a:gd name="T55" fmla="*/ 54 h 93"/>
                <a:gd name="T56" fmla="*/ 212 w 213"/>
                <a:gd name="T57" fmla="*/ 39 h 93"/>
                <a:gd name="T58" fmla="*/ 203 w 213"/>
                <a:gd name="T59" fmla="*/ 31 h 93"/>
                <a:gd name="T60" fmla="*/ 199 w 213"/>
                <a:gd name="T61" fmla="*/ 27 h 93"/>
                <a:gd name="T62" fmla="*/ 194 w 213"/>
                <a:gd name="T63" fmla="*/ 10 h 93"/>
                <a:gd name="T64" fmla="*/ 169 w 213"/>
                <a:gd name="T65" fmla="*/ 9 h 93"/>
                <a:gd name="T66" fmla="*/ 155 w 213"/>
                <a:gd name="T67" fmla="*/ 5 h 93"/>
                <a:gd name="T68" fmla="*/ 128 w 213"/>
                <a:gd name="T69" fmla="*/ 3 h 93"/>
                <a:gd name="T70" fmla="*/ 95 w 213"/>
                <a:gd name="T71" fmla="*/ 14 h 93"/>
                <a:gd name="T72" fmla="*/ 75 w 213"/>
                <a:gd name="T73" fmla="*/ 19 h 93"/>
                <a:gd name="T74" fmla="*/ 84 w 213"/>
                <a:gd name="T75" fmla="*/ 1 h 93"/>
                <a:gd name="T76" fmla="*/ 61 w 213"/>
                <a:gd name="T77" fmla="*/ 17 h 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3"/>
                <a:gd name="T118" fmla="*/ 0 h 93"/>
                <a:gd name="T119" fmla="*/ 213 w 213"/>
                <a:gd name="T120" fmla="*/ 93 h 9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3" h="93">
                  <a:moveTo>
                    <a:pt x="61" y="17"/>
                  </a:moveTo>
                  <a:lnTo>
                    <a:pt x="48" y="21"/>
                  </a:lnTo>
                  <a:lnTo>
                    <a:pt x="17" y="33"/>
                  </a:lnTo>
                  <a:lnTo>
                    <a:pt x="8" y="39"/>
                  </a:lnTo>
                  <a:lnTo>
                    <a:pt x="0" y="46"/>
                  </a:lnTo>
                  <a:lnTo>
                    <a:pt x="1" y="49"/>
                  </a:lnTo>
                  <a:lnTo>
                    <a:pt x="10" y="46"/>
                  </a:lnTo>
                  <a:lnTo>
                    <a:pt x="18" y="39"/>
                  </a:lnTo>
                  <a:lnTo>
                    <a:pt x="28" y="32"/>
                  </a:lnTo>
                  <a:lnTo>
                    <a:pt x="38" y="27"/>
                  </a:lnTo>
                  <a:lnTo>
                    <a:pt x="49" y="24"/>
                  </a:lnTo>
                  <a:lnTo>
                    <a:pt x="59" y="23"/>
                  </a:lnTo>
                  <a:lnTo>
                    <a:pt x="59" y="24"/>
                  </a:lnTo>
                  <a:lnTo>
                    <a:pt x="47" y="38"/>
                  </a:lnTo>
                  <a:lnTo>
                    <a:pt x="46" y="43"/>
                  </a:lnTo>
                  <a:lnTo>
                    <a:pt x="52" y="42"/>
                  </a:lnTo>
                  <a:lnTo>
                    <a:pt x="60" y="36"/>
                  </a:lnTo>
                  <a:lnTo>
                    <a:pt x="64" y="29"/>
                  </a:lnTo>
                  <a:lnTo>
                    <a:pt x="69" y="25"/>
                  </a:lnTo>
                  <a:lnTo>
                    <a:pt x="77" y="24"/>
                  </a:lnTo>
                  <a:lnTo>
                    <a:pt x="85" y="22"/>
                  </a:lnTo>
                  <a:lnTo>
                    <a:pt x="103" y="14"/>
                  </a:lnTo>
                  <a:lnTo>
                    <a:pt x="121" y="8"/>
                  </a:lnTo>
                  <a:lnTo>
                    <a:pt x="133" y="6"/>
                  </a:lnTo>
                  <a:lnTo>
                    <a:pt x="140" y="6"/>
                  </a:lnTo>
                  <a:lnTo>
                    <a:pt x="144" y="9"/>
                  </a:lnTo>
                  <a:lnTo>
                    <a:pt x="145" y="12"/>
                  </a:lnTo>
                  <a:lnTo>
                    <a:pt x="144" y="15"/>
                  </a:lnTo>
                  <a:lnTo>
                    <a:pt x="139" y="19"/>
                  </a:lnTo>
                  <a:lnTo>
                    <a:pt x="125" y="26"/>
                  </a:lnTo>
                  <a:lnTo>
                    <a:pt x="109" y="35"/>
                  </a:lnTo>
                  <a:lnTo>
                    <a:pt x="109" y="36"/>
                  </a:lnTo>
                  <a:lnTo>
                    <a:pt x="131" y="26"/>
                  </a:lnTo>
                  <a:lnTo>
                    <a:pt x="156" y="17"/>
                  </a:lnTo>
                  <a:lnTo>
                    <a:pt x="174" y="13"/>
                  </a:lnTo>
                  <a:lnTo>
                    <a:pt x="185" y="13"/>
                  </a:lnTo>
                  <a:lnTo>
                    <a:pt x="192" y="20"/>
                  </a:lnTo>
                  <a:lnTo>
                    <a:pt x="192" y="29"/>
                  </a:lnTo>
                  <a:lnTo>
                    <a:pt x="187" y="34"/>
                  </a:lnTo>
                  <a:lnTo>
                    <a:pt x="180" y="39"/>
                  </a:lnTo>
                  <a:lnTo>
                    <a:pt x="175" y="43"/>
                  </a:lnTo>
                  <a:lnTo>
                    <a:pt x="188" y="38"/>
                  </a:lnTo>
                  <a:lnTo>
                    <a:pt x="199" y="37"/>
                  </a:lnTo>
                  <a:lnTo>
                    <a:pt x="204" y="40"/>
                  </a:lnTo>
                  <a:lnTo>
                    <a:pt x="202" y="48"/>
                  </a:lnTo>
                  <a:lnTo>
                    <a:pt x="194" y="54"/>
                  </a:lnTo>
                  <a:lnTo>
                    <a:pt x="181" y="63"/>
                  </a:lnTo>
                  <a:lnTo>
                    <a:pt x="160" y="72"/>
                  </a:lnTo>
                  <a:lnTo>
                    <a:pt x="138" y="80"/>
                  </a:lnTo>
                  <a:lnTo>
                    <a:pt x="122" y="82"/>
                  </a:lnTo>
                  <a:lnTo>
                    <a:pt x="110" y="85"/>
                  </a:lnTo>
                  <a:lnTo>
                    <a:pt x="106" y="92"/>
                  </a:lnTo>
                  <a:lnTo>
                    <a:pt x="114" y="92"/>
                  </a:lnTo>
                  <a:lnTo>
                    <a:pt x="152" y="78"/>
                  </a:lnTo>
                  <a:lnTo>
                    <a:pt x="181" y="65"/>
                  </a:lnTo>
                  <a:lnTo>
                    <a:pt x="200" y="54"/>
                  </a:lnTo>
                  <a:lnTo>
                    <a:pt x="209" y="46"/>
                  </a:lnTo>
                  <a:lnTo>
                    <a:pt x="212" y="39"/>
                  </a:lnTo>
                  <a:lnTo>
                    <a:pt x="208" y="34"/>
                  </a:lnTo>
                  <a:lnTo>
                    <a:pt x="203" y="31"/>
                  </a:lnTo>
                  <a:lnTo>
                    <a:pt x="197" y="32"/>
                  </a:lnTo>
                  <a:lnTo>
                    <a:pt x="199" y="27"/>
                  </a:lnTo>
                  <a:lnTo>
                    <a:pt x="200" y="19"/>
                  </a:lnTo>
                  <a:lnTo>
                    <a:pt x="194" y="10"/>
                  </a:lnTo>
                  <a:lnTo>
                    <a:pt x="184" y="8"/>
                  </a:lnTo>
                  <a:lnTo>
                    <a:pt x="169" y="9"/>
                  </a:lnTo>
                  <a:lnTo>
                    <a:pt x="154" y="12"/>
                  </a:lnTo>
                  <a:lnTo>
                    <a:pt x="155" y="5"/>
                  </a:lnTo>
                  <a:lnTo>
                    <a:pt x="146" y="0"/>
                  </a:lnTo>
                  <a:lnTo>
                    <a:pt x="128" y="3"/>
                  </a:lnTo>
                  <a:lnTo>
                    <a:pt x="112" y="8"/>
                  </a:lnTo>
                  <a:lnTo>
                    <a:pt x="95" y="14"/>
                  </a:lnTo>
                  <a:lnTo>
                    <a:pt x="83" y="18"/>
                  </a:lnTo>
                  <a:lnTo>
                    <a:pt x="75" y="19"/>
                  </a:lnTo>
                  <a:lnTo>
                    <a:pt x="74" y="17"/>
                  </a:lnTo>
                  <a:lnTo>
                    <a:pt x="84" y="1"/>
                  </a:lnTo>
                  <a:lnTo>
                    <a:pt x="65" y="18"/>
                  </a:lnTo>
                  <a:lnTo>
                    <a:pt x="61" y="17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3" name="Freeform 33"/>
            <p:cNvSpPr>
              <a:spLocks/>
            </p:cNvSpPr>
            <p:nvPr/>
          </p:nvSpPr>
          <p:spPr bwMode="auto">
            <a:xfrm>
              <a:off x="895" y="2536"/>
              <a:ext cx="44" cy="36"/>
            </a:xfrm>
            <a:custGeom>
              <a:avLst/>
              <a:gdLst>
                <a:gd name="T0" fmla="*/ 4 w 44"/>
                <a:gd name="T1" fmla="*/ 31 h 36"/>
                <a:gd name="T2" fmla="*/ 36 w 44"/>
                <a:gd name="T3" fmla="*/ 2 h 36"/>
                <a:gd name="T4" fmla="*/ 43 w 44"/>
                <a:gd name="T5" fmla="*/ 0 h 36"/>
                <a:gd name="T6" fmla="*/ 43 w 44"/>
                <a:gd name="T7" fmla="*/ 4 h 36"/>
                <a:gd name="T8" fmla="*/ 0 w 44"/>
                <a:gd name="T9" fmla="*/ 35 h 36"/>
                <a:gd name="T10" fmla="*/ 4 w 44"/>
                <a:gd name="T11" fmla="*/ 31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6"/>
                <a:gd name="T20" fmla="*/ 44 w 4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6">
                  <a:moveTo>
                    <a:pt x="4" y="31"/>
                  </a:moveTo>
                  <a:lnTo>
                    <a:pt x="36" y="2"/>
                  </a:lnTo>
                  <a:lnTo>
                    <a:pt x="43" y="0"/>
                  </a:lnTo>
                  <a:lnTo>
                    <a:pt x="43" y="4"/>
                  </a:lnTo>
                  <a:lnTo>
                    <a:pt x="0" y="35"/>
                  </a:lnTo>
                  <a:lnTo>
                    <a:pt x="4" y="31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4" name="Freeform 34"/>
            <p:cNvSpPr>
              <a:spLocks/>
            </p:cNvSpPr>
            <p:nvPr/>
          </p:nvSpPr>
          <p:spPr bwMode="auto">
            <a:xfrm>
              <a:off x="848" y="2695"/>
              <a:ext cx="58" cy="17"/>
            </a:xfrm>
            <a:custGeom>
              <a:avLst/>
              <a:gdLst>
                <a:gd name="T0" fmla="*/ 57 w 58"/>
                <a:gd name="T1" fmla="*/ 16 h 17"/>
                <a:gd name="T2" fmla="*/ 33 w 58"/>
                <a:gd name="T3" fmla="*/ 0 h 17"/>
                <a:gd name="T4" fmla="*/ 10 w 58"/>
                <a:gd name="T5" fmla="*/ 0 h 17"/>
                <a:gd name="T6" fmla="*/ 2 w 58"/>
                <a:gd name="T7" fmla="*/ 6 h 17"/>
                <a:gd name="T8" fmla="*/ 0 w 58"/>
                <a:gd name="T9" fmla="*/ 16 h 17"/>
                <a:gd name="T10" fmla="*/ 18 w 58"/>
                <a:gd name="T11" fmla="*/ 11 h 17"/>
                <a:gd name="T12" fmla="*/ 37 w 58"/>
                <a:gd name="T13" fmla="*/ 13 h 17"/>
                <a:gd name="T14" fmla="*/ 57 w 58"/>
                <a:gd name="T15" fmla="*/ 1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"/>
                <a:gd name="T25" fmla="*/ 0 h 17"/>
                <a:gd name="T26" fmla="*/ 58 w 58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" h="17">
                  <a:moveTo>
                    <a:pt x="57" y="16"/>
                  </a:moveTo>
                  <a:lnTo>
                    <a:pt x="33" y="0"/>
                  </a:lnTo>
                  <a:lnTo>
                    <a:pt x="10" y="0"/>
                  </a:lnTo>
                  <a:lnTo>
                    <a:pt x="2" y="6"/>
                  </a:lnTo>
                  <a:lnTo>
                    <a:pt x="0" y="16"/>
                  </a:lnTo>
                  <a:lnTo>
                    <a:pt x="18" y="11"/>
                  </a:lnTo>
                  <a:lnTo>
                    <a:pt x="37" y="13"/>
                  </a:lnTo>
                  <a:lnTo>
                    <a:pt x="57" y="16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5" name="Freeform 35"/>
            <p:cNvSpPr>
              <a:spLocks/>
            </p:cNvSpPr>
            <p:nvPr/>
          </p:nvSpPr>
          <p:spPr bwMode="auto">
            <a:xfrm>
              <a:off x="573" y="2675"/>
              <a:ext cx="254" cy="142"/>
            </a:xfrm>
            <a:custGeom>
              <a:avLst/>
              <a:gdLst>
                <a:gd name="T0" fmla="*/ 240 w 254"/>
                <a:gd name="T1" fmla="*/ 2 h 142"/>
                <a:gd name="T2" fmla="*/ 253 w 254"/>
                <a:gd name="T3" fmla="*/ 12 h 142"/>
                <a:gd name="T4" fmla="*/ 242 w 254"/>
                <a:gd name="T5" fmla="*/ 28 h 142"/>
                <a:gd name="T6" fmla="*/ 212 w 254"/>
                <a:gd name="T7" fmla="*/ 41 h 142"/>
                <a:gd name="T8" fmla="*/ 227 w 254"/>
                <a:gd name="T9" fmla="*/ 54 h 142"/>
                <a:gd name="T10" fmla="*/ 217 w 254"/>
                <a:gd name="T11" fmla="*/ 73 h 142"/>
                <a:gd name="T12" fmla="*/ 194 w 254"/>
                <a:gd name="T13" fmla="*/ 90 h 142"/>
                <a:gd name="T14" fmla="*/ 143 w 254"/>
                <a:gd name="T15" fmla="*/ 114 h 142"/>
                <a:gd name="T16" fmla="*/ 91 w 254"/>
                <a:gd name="T17" fmla="*/ 135 h 142"/>
                <a:gd name="T18" fmla="*/ 58 w 254"/>
                <a:gd name="T19" fmla="*/ 138 h 142"/>
                <a:gd name="T20" fmla="*/ 34 w 254"/>
                <a:gd name="T21" fmla="*/ 138 h 142"/>
                <a:gd name="T22" fmla="*/ 9 w 254"/>
                <a:gd name="T23" fmla="*/ 138 h 142"/>
                <a:gd name="T24" fmla="*/ 0 w 254"/>
                <a:gd name="T25" fmla="*/ 128 h 142"/>
                <a:gd name="T26" fmla="*/ 18 w 254"/>
                <a:gd name="T27" fmla="*/ 111 h 142"/>
                <a:gd name="T28" fmla="*/ 17 w 254"/>
                <a:gd name="T29" fmla="*/ 117 h 142"/>
                <a:gd name="T30" fmla="*/ 13 w 254"/>
                <a:gd name="T31" fmla="*/ 132 h 142"/>
                <a:gd name="T32" fmla="*/ 31 w 254"/>
                <a:gd name="T33" fmla="*/ 134 h 142"/>
                <a:gd name="T34" fmla="*/ 59 w 254"/>
                <a:gd name="T35" fmla="*/ 120 h 142"/>
                <a:gd name="T36" fmla="*/ 77 w 254"/>
                <a:gd name="T37" fmla="*/ 111 h 142"/>
                <a:gd name="T38" fmla="*/ 55 w 254"/>
                <a:gd name="T39" fmla="*/ 131 h 142"/>
                <a:gd name="T40" fmla="*/ 69 w 254"/>
                <a:gd name="T41" fmla="*/ 134 h 142"/>
                <a:gd name="T42" fmla="*/ 106 w 254"/>
                <a:gd name="T43" fmla="*/ 126 h 142"/>
                <a:gd name="T44" fmla="*/ 121 w 254"/>
                <a:gd name="T45" fmla="*/ 114 h 142"/>
                <a:gd name="T46" fmla="*/ 133 w 254"/>
                <a:gd name="T47" fmla="*/ 114 h 142"/>
                <a:gd name="T48" fmla="*/ 163 w 254"/>
                <a:gd name="T49" fmla="*/ 103 h 142"/>
                <a:gd name="T50" fmla="*/ 194 w 254"/>
                <a:gd name="T51" fmla="*/ 84 h 142"/>
                <a:gd name="T52" fmla="*/ 217 w 254"/>
                <a:gd name="T53" fmla="*/ 65 h 142"/>
                <a:gd name="T54" fmla="*/ 215 w 254"/>
                <a:gd name="T55" fmla="*/ 55 h 142"/>
                <a:gd name="T56" fmla="*/ 207 w 254"/>
                <a:gd name="T57" fmla="*/ 45 h 142"/>
                <a:gd name="T58" fmla="*/ 191 w 254"/>
                <a:gd name="T59" fmla="*/ 42 h 142"/>
                <a:gd name="T60" fmla="*/ 215 w 254"/>
                <a:gd name="T61" fmla="*/ 36 h 142"/>
                <a:gd name="T62" fmla="*/ 234 w 254"/>
                <a:gd name="T63" fmla="*/ 28 h 142"/>
                <a:gd name="T64" fmla="*/ 247 w 254"/>
                <a:gd name="T65" fmla="*/ 17 h 142"/>
                <a:gd name="T66" fmla="*/ 238 w 254"/>
                <a:gd name="T67" fmla="*/ 9 h 142"/>
                <a:gd name="T68" fmla="*/ 219 w 254"/>
                <a:gd name="T69" fmla="*/ 4 h 142"/>
                <a:gd name="T70" fmla="*/ 221 w 254"/>
                <a:gd name="T71" fmla="*/ 0 h 1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4"/>
                <a:gd name="T109" fmla="*/ 0 h 142"/>
                <a:gd name="T110" fmla="*/ 254 w 254"/>
                <a:gd name="T111" fmla="*/ 142 h 14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4" h="142">
                  <a:moveTo>
                    <a:pt x="221" y="0"/>
                  </a:moveTo>
                  <a:lnTo>
                    <a:pt x="240" y="2"/>
                  </a:lnTo>
                  <a:lnTo>
                    <a:pt x="247" y="7"/>
                  </a:lnTo>
                  <a:lnTo>
                    <a:pt x="253" y="12"/>
                  </a:lnTo>
                  <a:lnTo>
                    <a:pt x="252" y="20"/>
                  </a:lnTo>
                  <a:lnTo>
                    <a:pt x="242" y="28"/>
                  </a:lnTo>
                  <a:lnTo>
                    <a:pt x="228" y="35"/>
                  </a:lnTo>
                  <a:lnTo>
                    <a:pt x="212" y="41"/>
                  </a:lnTo>
                  <a:lnTo>
                    <a:pt x="222" y="44"/>
                  </a:lnTo>
                  <a:lnTo>
                    <a:pt x="227" y="54"/>
                  </a:lnTo>
                  <a:lnTo>
                    <a:pt x="227" y="62"/>
                  </a:lnTo>
                  <a:lnTo>
                    <a:pt x="217" y="73"/>
                  </a:lnTo>
                  <a:lnTo>
                    <a:pt x="206" y="81"/>
                  </a:lnTo>
                  <a:lnTo>
                    <a:pt x="194" y="90"/>
                  </a:lnTo>
                  <a:lnTo>
                    <a:pt x="176" y="99"/>
                  </a:lnTo>
                  <a:lnTo>
                    <a:pt x="143" y="114"/>
                  </a:lnTo>
                  <a:lnTo>
                    <a:pt x="118" y="126"/>
                  </a:lnTo>
                  <a:lnTo>
                    <a:pt x="91" y="135"/>
                  </a:lnTo>
                  <a:lnTo>
                    <a:pt x="69" y="139"/>
                  </a:lnTo>
                  <a:lnTo>
                    <a:pt x="58" y="138"/>
                  </a:lnTo>
                  <a:lnTo>
                    <a:pt x="50" y="134"/>
                  </a:lnTo>
                  <a:lnTo>
                    <a:pt x="34" y="138"/>
                  </a:lnTo>
                  <a:lnTo>
                    <a:pt x="17" y="141"/>
                  </a:lnTo>
                  <a:lnTo>
                    <a:pt x="9" y="138"/>
                  </a:lnTo>
                  <a:lnTo>
                    <a:pt x="3" y="134"/>
                  </a:lnTo>
                  <a:lnTo>
                    <a:pt x="0" y="128"/>
                  </a:lnTo>
                  <a:lnTo>
                    <a:pt x="5" y="116"/>
                  </a:lnTo>
                  <a:lnTo>
                    <a:pt x="18" y="111"/>
                  </a:lnTo>
                  <a:lnTo>
                    <a:pt x="21" y="112"/>
                  </a:lnTo>
                  <a:lnTo>
                    <a:pt x="17" y="117"/>
                  </a:lnTo>
                  <a:lnTo>
                    <a:pt x="12" y="123"/>
                  </a:lnTo>
                  <a:lnTo>
                    <a:pt x="13" y="132"/>
                  </a:lnTo>
                  <a:lnTo>
                    <a:pt x="17" y="135"/>
                  </a:lnTo>
                  <a:lnTo>
                    <a:pt x="31" y="134"/>
                  </a:lnTo>
                  <a:lnTo>
                    <a:pt x="44" y="128"/>
                  </a:lnTo>
                  <a:lnTo>
                    <a:pt x="59" y="120"/>
                  </a:lnTo>
                  <a:lnTo>
                    <a:pt x="78" y="107"/>
                  </a:lnTo>
                  <a:lnTo>
                    <a:pt x="77" y="111"/>
                  </a:lnTo>
                  <a:lnTo>
                    <a:pt x="56" y="126"/>
                  </a:lnTo>
                  <a:lnTo>
                    <a:pt x="55" y="131"/>
                  </a:lnTo>
                  <a:lnTo>
                    <a:pt x="62" y="132"/>
                  </a:lnTo>
                  <a:lnTo>
                    <a:pt x="69" y="134"/>
                  </a:lnTo>
                  <a:lnTo>
                    <a:pt x="84" y="133"/>
                  </a:lnTo>
                  <a:lnTo>
                    <a:pt x="106" y="126"/>
                  </a:lnTo>
                  <a:lnTo>
                    <a:pt x="118" y="119"/>
                  </a:lnTo>
                  <a:lnTo>
                    <a:pt x="121" y="114"/>
                  </a:lnTo>
                  <a:lnTo>
                    <a:pt x="126" y="112"/>
                  </a:lnTo>
                  <a:lnTo>
                    <a:pt x="133" y="114"/>
                  </a:lnTo>
                  <a:lnTo>
                    <a:pt x="147" y="110"/>
                  </a:lnTo>
                  <a:lnTo>
                    <a:pt x="163" y="103"/>
                  </a:lnTo>
                  <a:lnTo>
                    <a:pt x="181" y="93"/>
                  </a:lnTo>
                  <a:lnTo>
                    <a:pt x="194" y="84"/>
                  </a:lnTo>
                  <a:lnTo>
                    <a:pt x="211" y="73"/>
                  </a:lnTo>
                  <a:lnTo>
                    <a:pt x="217" y="65"/>
                  </a:lnTo>
                  <a:lnTo>
                    <a:pt x="217" y="60"/>
                  </a:lnTo>
                  <a:lnTo>
                    <a:pt x="215" y="55"/>
                  </a:lnTo>
                  <a:lnTo>
                    <a:pt x="212" y="49"/>
                  </a:lnTo>
                  <a:lnTo>
                    <a:pt x="207" y="45"/>
                  </a:lnTo>
                  <a:lnTo>
                    <a:pt x="200" y="44"/>
                  </a:lnTo>
                  <a:lnTo>
                    <a:pt x="191" y="42"/>
                  </a:lnTo>
                  <a:lnTo>
                    <a:pt x="195" y="39"/>
                  </a:lnTo>
                  <a:lnTo>
                    <a:pt x="215" y="36"/>
                  </a:lnTo>
                  <a:lnTo>
                    <a:pt x="224" y="33"/>
                  </a:lnTo>
                  <a:lnTo>
                    <a:pt x="234" y="28"/>
                  </a:lnTo>
                  <a:lnTo>
                    <a:pt x="241" y="23"/>
                  </a:lnTo>
                  <a:lnTo>
                    <a:pt x="247" y="17"/>
                  </a:lnTo>
                  <a:lnTo>
                    <a:pt x="243" y="13"/>
                  </a:lnTo>
                  <a:lnTo>
                    <a:pt x="238" y="9"/>
                  </a:lnTo>
                  <a:lnTo>
                    <a:pt x="227" y="6"/>
                  </a:lnTo>
                  <a:lnTo>
                    <a:pt x="219" y="4"/>
                  </a:lnTo>
                  <a:lnTo>
                    <a:pt x="215" y="2"/>
                  </a:lnTo>
                  <a:lnTo>
                    <a:pt x="221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6" name="Freeform 36"/>
            <p:cNvSpPr>
              <a:spLocks/>
            </p:cNvSpPr>
            <p:nvPr/>
          </p:nvSpPr>
          <p:spPr bwMode="auto">
            <a:xfrm>
              <a:off x="662" y="2577"/>
              <a:ext cx="34" cy="52"/>
            </a:xfrm>
            <a:custGeom>
              <a:avLst/>
              <a:gdLst>
                <a:gd name="T0" fmla="*/ 1 w 34"/>
                <a:gd name="T1" fmla="*/ 47 h 52"/>
                <a:gd name="T2" fmla="*/ 9 w 34"/>
                <a:gd name="T3" fmla="*/ 27 h 52"/>
                <a:gd name="T4" fmla="*/ 20 w 34"/>
                <a:gd name="T5" fmla="*/ 11 h 52"/>
                <a:gd name="T6" fmla="*/ 33 w 34"/>
                <a:gd name="T7" fmla="*/ 0 h 52"/>
                <a:gd name="T8" fmla="*/ 26 w 34"/>
                <a:gd name="T9" fmla="*/ 11 h 52"/>
                <a:gd name="T10" fmla="*/ 18 w 34"/>
                <a:gd name="T11" fmla="*/ 27 h 52"/>
                <a:gd name="T12" fmla="*/ 14 w 34"/>
                <a:gd name="T13" fmla="*/ 39 h 52"/>
                <a:gd name="T14" fmla="*/ 10 w 34"/>
                <a:gd name="T15" fmla="*/ 47 h 52"/>
                <a:gd name="T16" fmla="*/ 3 w 34"/>
                <a:gd name="T17" fmla="*/ 51 h 52"/>
                <a:gd name="T18" fmla="*/ 0 w 34"/>
                <a:gd name="T19" fmla="*/ 49 h 52"/>
                <a:gd name="T20" fmla="*/ 1 w 34"/>
                <a:gd name="T21" fmla="*/ 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52"/>
                <a:gd name="T35" fmla="*/ 34 w 34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52">
                  <a:moveTo>
                    <a:pt x="1" y="47"/>
                  </a:moveTo>
                  <a:lnTo>
                    <a:pt x="9" y="27"/>
                  </a:lnTo>
                  <a:lnTo>
                    <a:pt x="20" y="11"/>
                  </a:lnTo>
                  <a:lnTo>
                    <a:pt x="33" y="0"/>
                  </a:lnTo>
                  <a:lnTo>
                    <a:pt x="26" y="11"/>
                  </a:lnTo>
                  <a:lnTo>
                    <a:pt x="18" y="27"/>
                  </a:lnTo>
                  <a:lnTo>
                    <a:pt x="14" y="39"/>
                  </a:lnTo>
                  <a:lnTo>
                    <a:pt x="10" y="47"/>
                  </a:lnTo>
                  <a:lnTo>
                    <a:pt x="3" y="51"/>
                  </a:lnTo>
                  <a:lnTo>
                    <a:pt x="0" y="49"/>
                  </a:lnTo>
                  <a:lnTo>
                    <a:pt x="1" y="47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7" name="Freeform 37"/>
            <p:cNvSpPr>
              <a:spLocks/>
            </p:cNvSpPr>
            <p:nvPr/>
          </p:nvSpPr>
          <p:spPr bwMode="auto">
            <a:xfrm>
              <a:off x="667" y="2632"/>
              <a:ext cx="22" cy="20"/>
            </a:xfrm>
            <a:custGeom>
              <a:avLst/>
              <a:gdLst>
                <a:gd name="T0" fmla="*/ 21 w 22"/>
                <a:gd name="T1" fmla="*/ 3 h 20"/>
                <a:gd name="T2" fmla="*/ 12 w 22"/>
                <a:gd name="T3" fmla="*/ 0 h 20"/>
                <a:gd name="T4" fmla="*/ 0 w 22"/>
                <a:gd name="T5" fmla="*/ 5 h 20"/>
                <a:gd name="T6" fmla="*/ 1 w 22"/>
                <a:gd name="T7" fmla="*/ 14 h 20"/>
                <a:gd name="T8" fmla="*/ 10 w 22"/>
                <a:gd name="T9" fmla="*/ 19 h 20"/>
                <a:gd name="T10" fmla="*/ 20 w 22"/>
                <a:gd name="T11" fmla="*/ 14 h 20"/>
                <a:gd name="T12" fmla="*/ 21 w 22"/>
                <a:gd name="T13" fmla="*/ 3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0"/>
                <a:gd name="T23" fmla="*/ 22 w 22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0">
                  <a:moveTo>
                    <a:pt x="21" y="3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0" y="19"/>
                  </a:lnTo>
                  <a:lnTo>
                    <a:pt x="20" y="14"/>
                  </a:lnTo>
                  <a:lnTo>
                    <a:pt x="21" y="3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78" name="Oval 38"/>
            <p:cNvSpPr>
              <a:spLocks noChangeArrowheads="1"/>
            </p:cNvSpPr>
            <p:nvPr/>
          </p:nvSpPr>
          <p:spPr bwMode="auto">
            <a:xfrm rot="-1440000">
              <a:off x="805" y="2537"/>
              <a:ext cx="17" cy="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79" name="Freeform 39"/>
            <p:cNvSpPr>
              <a:spLocks/>
            </p:cNvSpPr>
            <p:nvPr/>
          </p:nvSpPr>
          <p:spPr bwMode="auto">
            <a:xfrm>
              <a:off x="956" y="2485"/>
              <a:ext cx="24" cy="17"/>
            </a:xfrm>
            <a:custGeom>
              <a:avLst/>
              <a:gdLst>
                <a:gd name="T0" fmla="*/ 12 w 24"/>
                <a:gd name="T1" fmla="*/ 0 h 17"/>
                <a:gd name="T2" fmla="*/ 4 w 24"/>
                <a:gd name="T3" fmla="*/ 2 h 17"/>
                <a:gd name="T4" fmla="*/ 1 w 24"/>
                <a:gd name="T5" fmla="*/ 4 h 17"/>
                <a:gd name="T6" fmla="*/ 0 w 24"/>
                <a:gd name="T7" fmla="*/ 14 h 17"/>
                <a:gd name="T8" fmla="*/ 10 w 24"/>
                <a:gd name="T9" fmla="*/ 16 h 17"/>
                <a:gd name="T10" fmla="*/ 23 w 24"/>
                <a:gd name="T11" fmla="*/ 3 h 17"/>
                <a:gd name="T12" fmla="*/ 19 w 24"/>
                <a:gd name="T13" fmla="*/ 0 h 17"/>
                <a:gd name="T14" fmla="*/ 12 w 24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7"/>
                <a:gd name="T26" fmla="*/ 24 w 24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7">
                  <a:moveTo>
                    <a:pt x="12" y="0"/>
                  </a:moveTo>
                  <a:lnTo>
                    <a:pt x="4" y="2"/>
                  </a:lnTo>
                  <a:lnTo>
                    <a:pt x="1" y="4"/>
                  </a:lnTo>
                  <a:lnTo>
                    <a:pt x="0" y="14"/>
                  </a:lnTo>
                  <a:lnTo>
                    <a:pt x="10" y="16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2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80" name="Freeform 40"/>
            <p:cNvSpPr>
              <a:spLocks/>
            </p:cNvSpPr>
            <p:nvPr/>
          </p:nvSpPr>
          <p:spPr bwMode="auto">
            <a:xfrm>
              <a:off x="816" y="2565"/>
              <a:ext cx="17" cy="22"/>
            </a:xfrm>
            <a:custGeom>
              <a:avLst/>
              <a:gdLst>
                <a:gd name="T0" fmla="*/ 16 w 17"/>
                <a:gd name="T1" fmla="*/ 0 h 22"/>
                <a:gd name="T2" fmla="*/ 0 w 17"/>
                <a:gd name="T3" fmla="*/ 6 h 22"/>
                <a:gd name="T4" fmla="*/ 1 w 17"/>
                <a:gd name="T5" fmla="*/ 21 h 22"/>
                <a:gd name="T6" fmla="*/ 16 w 1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2"/>
                <a:gd name="T14" fmla="*/ 17 w 1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2">
                  <a:moveTo>
                    <a:pt x="16" y="0"/>
                  </a:moveTo>
                  <a:lnTo>
                    <a:pt x="0" y="6"/>
                  </a:lnTo>
                  <a:lnTo>
                    <a:pt x="1" y="21"/>
                  </a:lnTo>
                  <a:lnTo>
                    <a:pt x="16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81" name="Freeform 41"/>
            <p:cNvSpPr>
              <a:spLocks/>
            </p:cNvSpPr>
            <p:nvPr/>
          </p:nvSpPr>
          <p:spPr bwMode="auto">
            <a:xfrm>
              <a:off x="426" y="2680"/>
              <a:ext cx="165" cy="148"/>
            </a:xfrm>
            <a:custGeom>
              <a:avLst/>
              <a:gdLst>
                <a:gd name="T0" fmla="*/ 43 w 165"/>
                <a:gd name="T1" fmla="*/ 137 h 148"/>
                <a:gd name="T2" fmla="*/ 77 w 165"/>
                <a:gd name="T3" fmla="*/ 132 h 148"/>
                <a:gd name="T4" fmla="*/ 94 w 165"/>
                <a:gd name="T5" fmla="*/ 121 h 148"/>
                <a:gd name="T6" fmla="*/ 76 w 165"/>
                <a:gd name="T7" fmla="*/ 126 h 148"/>
                <a:gd name="T8" fmla="*/ 54 w 165"/>
                <a:gd name="T9" fmla="*/ 133 h 148"/>
                <a:gd name="T10" fmla="*/ 45 w 165"/>
                <a:gd name="T11" fmla="*/ 129 h 148"/>
                <a:gd name="T12" fmla="*/ 72 w 165"/>
                <a:gd name="T13" fmla="*/ 114 h 148"/>
                <a:gd name="T14" fmla="*/ 80 w 165"/>
                <a:gd name="T15" fmla="*/ 105 h 148"/>
                <a:gd name="T16" fmla="*/ 56 w 165"/>
                <a:gd name="T17" fmla="*/ 116 h 148"/>
                <a:gd name="T18" fmla="*/ 45 w 165"/>
                <a:gd name="T19" fmla="*/ 118 h 148"/>
                <a:gd name="T20" fmla="*/ 27 w 165"/>
                <a:gd name="T21" fmla="*/ 119 h 148"/>
                <a:gd name="T22" fmla="*/ 12 w 165"/>
                <a:gd name="T23" fmla="*/ 114 h 148"/>
                <a:gd name="T24" fmla="*/ 14 w 165"/>
                <a:gd name="T25" fmla="*/ 105 h 148"/>
                <a:gd name="T26" fmla="*/ 26 w 165"/>
                <a:gd name="T27" fmla="*/ 96 h 148"/>
                <a:gd name="T28" fmla="*/ 47 w 165"/>
                <a:gd name="T29" fmla="*/ 90 h 148"/>
                <a:gd name="T30" fmla="*/ 65 w 165"/>
                <a:gd name="T31" fmla="*/ 83 h 148"/>
                <a:gd name="T32" fmla="*/ 28 w 165"/>
                <a:gd name="T33" fmla="*/ 87 h 148"/>
                <a:gd name="T34" fmla="*/ 19 w 165"/>
                <a:gd name="T35" fmla="*/ 78 h 148"/>
                <a:gd name="T36" fmla="*/ 48 w 165"/>
                <a:gd name="T37" fmla="*/ 51 h 148"/>
                <a:gd name="T38" fmla="*/ 67 w 165"/>
                <a:gd name="T39" fmla="*/ 42 h 148"/>
                <a:gd name="T40" fmla="*/ 65 w 165"/>
                <a:gd name="T41" fmla="*/ 39 h 148"/>
                <a:gd name="T42" fmla="*/ 67 w 165"/>
                <a:gd name="T43" fmla="*/ 28 h 148"/>
                <a:gd name="T44" fmla="*/ 92 w 165"/>
                <a:gd name="T45" fmla="*/ 13 h 148"/>
                <a:gd name="T46" fmla="*/ 126 w 165"/>
                <a:gd name="T47" fmla="*/ 5 h 148"/>
                <a:gd name="T48" fmla="*/ 146 w 165"/>
                <a:gd name="T49" fmla="*/ 10 h 148"/>
                <a:gd name="T50" fmla="*/ 164 w 165"/>
                <a:gd name="T51" fmla="*/ 4 h 148"/>
                <a:gd name="T52" fmla="*/ 136 w 165"/>
                <a:gd name="T53" fmla="*/ 1 h 148"/>
                <a:gd name="T54" fmla="*/ 91 w 165"/>
                <a:gd name="T55" fmla="*/ 10 h 148"/>
                <a:gd name="T56" fmla="*/ 63 w 165"/>
                <a:gd name="T57" fmla="*/ 27 h 148"/>
                <a:gd name="T58" fmla="*/ 51 w 165"/>
                <a:gd name="T59" fmla="*/ 42 h 148"/>
                <a:gd name="T60" fmla="*/ 43 w 165"/>
                <a:gd name="T61" fmla="*/ 51 h 148"/>
                <a:gd name="T62" fmla="*/ 13 w 165"/>
                <a:gd name="T63" fmla="*/ 78 h 148"/>
                <a:gd name="T64" fmla="*/ 14 w 165"/>
                <a:gd name="T65" fmla="*/ 91 h 148"/>
                <a:gd name="T66" fmla="*/ 9 w 165"/>
                <a:gd name="T67" fmla="*/ 104 h 148"/>
                <a:gd name="T68" fmla="*/ 6 w 165"/>
                <a:gd name="T69" fmla="*/ 121 h 148"/>
                <a:gd name="T70" fmla="*/ 27 w 165"/>
                <a:gd name="T71" fmla="*/ 123 h 148"/>
                <a:gd name="T72" fmla="*/ 37 w 165"/>
                <a:gd name="T73" fmla="*/ 126 h 148"/>
                <a:gd name="T74" fmla="*/ 4 w 165"/>
                <a:gd name="T75" fmla="*/ 147 h 148"/>
                <a:gd name="T76" fmla="*/ 35 w 165"/>
                <a:gd name="T77" fmla="*/ 136 h 1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5"/>
                <a:gd name="T118" fmla="*/ 0 h 148"/>
                <a:gd name="T119" fmla="*/ 165 w 165"/>
                <a:gd name="T120" fmla="*/ 148 h 14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5" h="148">
                  <a:moveTo>
                    <a:pt x="35" y="136"/>
                  </a:moveTo>
                  <a:lnTo>
                    <a:pt x="43" y="137"/>
                  </a:lnTo>
                  <a:lnTo>
                    <a:pt x="66" y="136"/>
                  </a:lnTo>
                  <a:lnTo>
                    <a:pt x="77" y="132"/>
                  </a:lnTo>
                  <a:lnTo>
                    <a:pt x="89" y="126"/>
                  </a:lnTo>
                  <a:lnTo>
                    <a:pt x="94" y="121"/>
                  </a:lnTo>
                  <a:lnTo>
                    <a:pt x="89" y="121"/>
                  </a:lnTo>
                  <a:lnTo>
                    <a:pt x="76" y="126"/>
                  </a:lnTo>
                  <a:lnTo>
                    <a:pt x="63" y="132"/>
                  </a:lnTo>
                  <a:lnTo>
                    <a:pt x="54" y="133"/>
                  </a:lnTo>
                  <a:lnTo>
                    <a:pt x="49" y="132"/>
                  </a:lnTo>
                  <a:lnTo>
                    <a:pt x="45" y="129"/>
                  </a:lnTo>
                  <a:lnTo>
                    <a:pt x="47" y="127"/>
                  </a:lnTo>
                  <a:lnTo>
                    <a:pt x="72" y="114"/>
                  </a:lnTo>
                  <a:lnTo>
                    <a:pt x="81" y="107"/>
                  </a:lnTo>
                  <a:lnTo>
                    <a:pt x="80" y="105"/>
                  </a:lnTo>
                  <a:lnTo>
                    <a:pt x="68" y="109"/>
                  </a:lnTo>
                  <a:lnTo>
                    <a:pt x="56" y="116"/>
                  </a:lnTo>
                  <a:lnTo>
                    <a:pt x="49" y="120"/>
                  </a:lnTo>
                  <a:lnTo>
                    <a:pt x="45" y="118"/>
                  </a:lnTo>
                  <a:lnTo>
                    <a:pt x="41" y="117"/>
                  </a:lnTo>
                  <a:lnTo>
                    <a:pt x="27" y="119"/>
                  </a:lnTo>
                  <a:lnTo>
                    <a:pt x="15" y="118"/>
                  </a:lnTo>
                  <a:lnTo>
                    <a:pt x="12" y="114"/>
                  </a:lnTo>
                  <a:lnTo>
                    <a:pt x="11" y="110"/>
                  </a:lnTo>
                  <a:lnTo>
                    <a:pt x="14" y="105"/>
                  </a:lnTo>
                  <a:lnTo>
                    <a:pt x="20" y="100"/>
                  </a:lnTo>
                  <a:lnTo>
                    <a:pt x="26" y="96"/>
                  </a:lnTo>
                  <a:lnTo>
                    <a:pt x="33" y="93"/>
                  </a:lnTo>
                  <a:lnTo>
                    <a:pt x="47" y="90"/>
                  </a:lnTo>
                  <a:lnTo>
                    <a:pt x="63" y="86"/>
                  </a:lnTo>
                  <a:lnTo>
                    <a:pt x="65" y="83"/>
                  </a:lnTo>
                  <a:lnTo>
                    <a:pt x="47" y="87"/>
                  </a:lnTo>
                  <a:lnTo>
                    <a:pt x="28" y="87"/>
                  </a:lnTo>
                  <a:lnTo>
                    <a:pt x="20" y="84"/>
                  </a:lnTo>
                  <a:lnTo>
                    <a:pt x="19" y="78"/>
                  </a:lnTo>
                  <a:lnTo>
                    <a:pt x="32" y="64"/>
                  </a:lnTo>
                  <a:lnTo>
                    <a:pt x="48" y="51"/>
                  </a:lnTo>
                  <a:lnTo>
                    <a:pt x="58" y="46"/>
                  </a:lnTo>
                  <a:lnTo>
                    <a:pt x="67" y="42"/>
                  </a:lnTo>
                  <a:lnTo>
                    <a:pt x="74" y="39"/>
                  </a:lnTo>
                  <a:lnTo>
                    <a:pt x="65" y="39"/>
                  </a:lnTo>
                  <a:lnTo>
                    <a:pt x="62" y="35"/>
                  </a:lnTo>
                  <a:lnTo>
                    <a:pt x="67" y="28"/>
                  </a:lnTo>
                  <a:lnTo>
                    <a:pt x="80" y="19"/>
                  </a:lnTo>
                  <a:lnTo>
                    <a:pt x="92" y="13"/>
                  </a:lnTo>
                  <a:lnTo>
                    <a:pt x="108" y="7"/>
                  </a:lnTo>
                  <a:lnTo>
                    <a:pt x="126" y="5"/>
                  </a:lnTo>
                  <a:lnTo>
                    <a:pt x="140" y="5"/>
                  </a:lnTo>
                  <a:lnTo>
                    <a:pt x="146" y="10"/>
                  </a:lnTo>
                  <a:lnTo>
                    <a:pt x="152" y="12"/>
                  </a:lnTo>
                  <a:lnTo>
                    <a:pt x="164" y="4"/>
                  </a:lnTo>
                  <a:lnTo>
                    <a:pt x="163" y="0"/>
                  </a:lnTo>
                  <a:lnTo>
                    <a:pt x="136" y="1"/>
                  </a:lnTo>
                  <a:lnTo>
                    <a:pt x="113" y="4"/>
                  </a:lnTo>
                  <a:lnTo>
                    <a:pt x="91" y="10"/>
                  </a:lnTo>
                  <a:lnTo>
                    <a:pt x="76" y="18"/>
                  </a:lnTo>
                  <a:lnTo>
                    <a:pt x="63" y="27"/>
                  </a:lnTo>
                  <a:lnTo>
                    <a:pt x="55" y="36"/>
                  </a:lnTo>
                  <a:lnTo>
                    <a:pt x="51" y="42"/>
                  </a:lnTo>
                  <a:lnTo>
                    <a:pt x="53" y="44"/>
                  </a:lnTo>
                  <a:lnTo>
                    <a:pt x="43" y="51"/>
                  </a:lnTo>
                  <a:lnTo>
                    <a:pt x="29" y="62"/>
                  </a:lnTo>
                  <a:lnTo>
                    <a:pt x="13" y="78"/>
                  </a:lnTo>
                  <a:lnTo>
                    <a:pt x="12" y="85"/>
                  </a:lnTo>
                  <a:lnTo>
                    <a:pt x="14" y="91"/>
                  </a:lnTo>
                  <a:lnTo>
                    <a:pt x="20" y="95"/>
                  </a:lnTo>
                  <a:lnTo>
                    <a:pt x="9" y="104"/>
                  </a:lnTo>
                  <a:lnTo>
                    <a:pt x="0" y="117"/>
                  </a:lnTo>
                  <a:lnTo>
                    <a:pt x="6" y="121"/>
                  </a:lnTo>
                  <a:lnTo>
                    <a:pt x="15" y="122"/>
                  </a:lnTo>
                  <a:lnTo>
                    <a:pt x="27" y="123"/>
                  </a:lnTo>
                  <a:lnTo>
                    <a:pt x="36" y="123"/>
                  </a:lnTo>
                  <a:lnTo>
                    <a:pt x="37" y="126"/>
                  </a:lnTo>
                  <a:lnTo>
                    <a:pt x="34" y="129"/>
                  </a:lnTo>
                  <a:lnTo>
                    <a:pt x="4" y="147"/>
                  </a:lnTo>
                  <a:lnTo>
                    <a:pt x="35" y="133"/>
                  </a:lnTo>
                  <a:lnTo>
                    <a:pt x="35" y="136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82" name="Freeform 42"/>
            <p:cNvSpPr>
              <a:spLocks/>
            </p:cNvSpPr>
            <p:nvPr/>
          </p:nvSpPr>
          <p:spPr bwMode="auto">
            <a:xfrm>
              <a:off x="505" y="2719"/>
              <a:ext cx="90" cy="24"/>
            </a:xfrm>
            <a:custGeom>
              <a:avLst/>
              <a:gdLst>
                <a:gd name="T0" fmla="*/ 89 w 90"/>
                <a:gd name="T1" fmla="*/ 3 h 24"/>
                <a:gd name="T2" fmla="*/ 89 w 90"/>
                <a:gd name="T3" fmla="*/ 0 h 24"/>
                <a:gd name="T4" fmla="*/ 83 w 90"/>
                <a:gd name="T5" fmla="*/ 0 h 24"/>
                <a:gd name="T6" fmla="*/ 43 w 90"/>
                <a:gd name="T7" fmla="*/ 9 h 24"/>
                <a:gd name="T8" fmla="*/ 0 w 90"/>
                <a:gd name="T9" fmla="*/ 23 h 24"/>
                <a:gd name="T10" fmla="*/ 34 w 90"/>
                <a:gd name="T11" fmla="*/ 15 h 24"/>
                <a:gd name="T12" fmla="*/ 62 w 90"/>
                <a:gd name="T13" fmla="*/ 8 h 24"/>
                <a:gd name="T14" fmla="*/ 80 w 90"/>
                <a:gd name="T15" fmla="*/ 6 h 24"/>
                <a:gd name="T16" fmla="*/ 89 w 90"/>
                <a:gd name="T17" fmla="*/ 3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24"/>
                <a:gd name="T29" fmla="*/ 90 w 90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24">
                  <a:moveTo>
                    <a:pt x="89" y="3"/>
                  </a:moveTo>
                  <a:lnTo>
                    <a:pt x="89" y="0"/>
                  </a:lnTo>
                  <a:lnTo>
                    <a:pt x="83" y="0"/>
                  </a:lnTo>
                  <a:lnTo>
                    <a:pt x="43" y="9"/>
                  </a:lnTo>
                  <a:lnTo>
                    <a:pt x="0" y="23"/>
                  </a:lnTo>
                  <a:lnTo>
                    <a:pt x="34" y="15"/>
                  </a:lnTo>
                  <a:lnTo>
                    <a:pt x="62" y="8"/>
                  </a:lnTo>
                  <a:lnTo>
                    <a:pt x="80" y="6"/>
                  </a:lnTo>
                  <a:lnTo>
                    <a:pt x="89" y="3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2078" name="AutoShape 43"/>
          <p:cNvSpPr>
            <a:spLocks noChangeArrowheads="1"/>
          </p:cNvSpPr>
          <p:nvPr/>
        </p:nvSpPr>
        <p:spPr bwMode="auto">
          <a:xfrm>
            <a:off x="5826125" y="4851400"/>
            <a:ext cx="584200" cy="54610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graphicFrame>
        <p:nvGraphicFramePr>
          <p:cNvPr id="2050" name="Object 37"/>
          <p:cNvGraphicFramePr>
            <a:graphicFrameLocks/>
          </p:cNvGraphicFramePr>
          <p:nvPr/>
        </p:nvGraphicFramePr>
        <p:xfrm>
          <a:off x="3057525" y="4541838"/>
          <a:ext cx="1143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CorelDRAW" r:id="rId6" imgW="2905125" imgH="1866900" progId="">
                  <p:embed/>
                </p:oleObj>
              </mc:Choice>
              <mc:Fallback>
                <p:oleObj name="CorelDRAW" r:id="rId6" imgW="2905125" imgH="1866900" progId="">
                  <p:embed/>
                  <p:pic>
                    <p:nvPicPr>
                      <p:cNvPr id="0" name="Object 3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7525" y="4541838"/>
                        <a:ext cx="1143000" cy="83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9" name="Rectangle 45"/>
          <p:cNvSpPr>
            <a:spLocks noChangeArrowheads="1"/>
          </p:cNvSpPr>
          <p:nvPr/>
        </p:nvSpPr>
        <p:spPr bwMode="auto">
          <a:xfrm>
            <a:off x="2266950" y="5519738"/>
            <a:ext cx="2825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400" b="1"/>
              <a:t>x</a:t>
            </a:r>
            <a:endParaRPr lang="de-DE" altLang="de-DE" sz="1400"/>
          </a:p>
        </p:txBody>
      </p:sp>
      <p:sp>
        <p:nvSpPr>
          <p:cNvPr id="2080" name="Oval 46"/>
          <p:cNvSpPr>
            <a:spLocks noChangeArrowheads="1"/>
          </p:cNvSpPr>
          <p:nvPr/>
        </p:nvSpPr>
        <p:spPr bwMode="auto">
          <a:xfrm>
            <a:off x="3074988" y="3544888"/>
            <a:ext cx="55562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grpSp>
        <p:nvGrpSpPr>
          <p:cNvPr id="2081" name="Group 47"/>
          <p:cNvGrpSpPr>
            <a:grpSpLocks/>
          </p:cNvGrpSpPr>
          <p:nvPr/>
        </p:nvGrpSpPr>
        <p:grpSpPr bwMode="auto">
          <a:xfrm>
            <a:off x="2898775" y="3081338"/>
            <a:ext cx="4638675" cy="2176462"/>
            <a:chOff x="1826" y="1997"/>
            <a:chExt cx="2922" cy="1371"/>
          </a:xfrm>
        </p:grpSpPr>
        <p:sp>
          <p:nvSpPr>
            <p:cNvPr id="2084" name="Oval 48"/>
            <p:cNvSpPr>
              <a:spLocks noChangeArrowheads="1"/>
            </p:cNvSpPr>
            <p:nvPr/>
          </p:nvSpPr>
          <p:spPr bwMode="auto">
            <a:xfrm>
              <a:off x="2274" y="261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85" name="Oval 49"/>
            <p:cNvSpPr>
              <a:spLocks noChangeArrowheads="1"/>
            </p:cNvSpPr>
            <p:nvPr/>
          </p:nvSpPr>
          <p:spPr bwMode="auto">
            <a:xfrm>
              <a:off x="1830" y="295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86" name="Oval 50"/>
            <p:cNvSpPr>
              <a:spLocks noChangeArrowheads="1"/>
            </p:cNvSpPr>
            <p:nvPr/>
          </p:nvSpPr>
          <p:spPr bwMode="auto">
            <a:xfrm>
              <a:off x="2383" y="277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87" name="Oval 51"/>
            <p:cNvSpPr>
              <a:spLocks noChangeArrowheads="1"/>
            </p:cNvSpPr>
            <p:nvPr/>
          </p:nvSpPr>
          <p:spPr bwMode="auto">
            <a:xfrm>
              <a:off x="3117" y="244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88" name="Oval 52"/>
            <p:cNvSpPr>
              <a:spLocks noChangeArrowheads="1"/>
            </p:cNvSpPr>
            <p:nvPr/>
          </p:nvSpPr>
          <p:spPr bwMode="auto">
            <a:xfrm>
              <a:off x="4189" y="244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89" name="Oval 53"/>
            <p:cNvSpPr>
              <a:spLocks noChangeArrowheads="1"/>
            </p:cNvSpPr>
            <p:nvPr/>
          </p:nvSpPr>
          <p:spPr bwMode="auto">
            <a:xfrm>
              <a:off x="2044" y="2758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0" name="Oval 54"/>
            <p:cNvSpPr>
              <a:spLocks noChangeArrowheads="1"/>
            </p:cNvSpPr>
            <p:nvPr/>
          </p:nvSpPr>
          <p:spPr bwMode="auto">
            <a:xfrm>
              <a:off x="2786" y="296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1" name="Oval 55"/>
            <p:cNvSpPr>
              <a:spLocks noChangeArrowheads="1"/>
            </p:cNvSpPr>
            <p:nvPr/>
          </p:nvSpPr>
          <p:spPr bwMode="auto">
            <a:xfrm>
              <a:off x="3020" y="2918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2" name="Oval 56"/>
            <p:cNvSpPr>
              <a:spLocks noChangeArrowheads="1"/>
            </p:cNvSpPr>
            <p:nvPr/>
          </p:nvSpPr>
          <p:spPr bwMode="auto">
            <a:xfrm>
              <a:off x="2310" y="247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3" name="Oval 57"/>
            <p:cNvSpPr>
              <a:spLocks noChangeArrowheads="1"/>
            </p:cNvSpPr>
            <p:nvPr/>
          </p:nvSpPr>
          <p:spPr bwMode="auto">
            <a:xfrm>
              <a:off x="3396" y="2335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4" name="Oval 58"/>
            <p:cNvSpPr>
              <a:spLocks noChangeArrowheads="1"/>
            </p:cNvSpPr>
            <p:nvPr/>
          </p:nvSpPr>
          <p:spPr bwMode="auto">
            <a:xfrm>
              <a:off x="2094" y="281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5" name="Oval 59"/>
            <p:cNvSpPr>
              <a:spLocks noChangeArrowheads="1"/>
            </p:cNvSpPr>
            <p:nvPr/>
          </p:nvSpPr>
          <p:spPr bwMode="auto">
            <a:xfrm>
              <a:off x="1830" y="310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6" name="Oval 60"/>
            <p:cNvSpPr>
              <a:spLocks noChangeArrowheads="1"/>
            </p:cNvSpPr>
            <p:nvPr/>
          </p:nvSpPr>
          <p:spPr bwMode="auto">
            <a:xfrm>
              <a:off x="1990" y="2693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7" name="Oval 61"/>
            <p:cNvSpPr>
              <a:spLocks noChangeArrowheads="1"/>
            </p:cNvSpPr>
            <p:nvPr/>
          </p:nvSpPr>
          <p:spPr bwMode="auto">
            <a:xfrm>
              <a:off x="2118" y="247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8" name="Oval 62"/>
            <p:cNvSpPr>
              <a:spLocks noChangeArrowheads="1"/>
            </p:cNvSpPr>
            <p:nvPr/>
          </p:nvSpPr>
          <p:spPr bwMode="auto">
            <a:xfrm>
              <a:off x="1830" y="2621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099" name="Oval 63"/>
            <p:cNvSpPr>
              <a:spLocks noChangeArrowheads="1"/>
            </p:cNvSpPr>
            <p:nvPr/>
          </p:nvSpPr>
          <p:spPr bwMode="auto">
            <a:xfrm>
              <a:off x="1926" y="2621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0" name="Oval 64"/>
            <p:cNvSpPr>
              <a:spLocks noChangeArrowheads="1"/>
            </p:cNvSpPr>
            <p:nvPr/>
          </p:nvSpPr>
          <p:spPr bwMode="auto">
            <a:xfrm>
              <a:off x="2637" y="304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1" name="Oval 65"/>
            <p:cNvSpPr>
              <a:spLocks noChangeArrowheads="1"/>
            </p:cNvSpPr>
            <p:nvPr/>
          </p:nvSpPr>
          <p:spPr bwMode="auto">
            <a:xfrm>
              <a:off x="3289" y="270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2" name="Oval 66"/>
            <p:cNvSpPr>
              <a:spLocks noChangeArrowheads="1"/>
            </p:cNvSpPr>
            <p:nvPr/>
          </p:nvSpPr>
          <p:spPr bwMode="auto">
            <a:xfrm>
              <a:off x="3265" y="2889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3" name="Oval 67"/>
            <p:cNvSpPr>
              <a:spLocks noChangeArrowheads="1"/>
            </p:cNvSpPr>
            <p:nvPr/>
          </p:nvSpPr>
          <p:spPr bwMode="auto">
            <a:xfrm>
              <a:off x="3589" y="287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4" name="Oval 68"/>
            <p:cNvSpPr>
              <a:spLocks noChangeArrowheads="1"/>
            </p:cNvSpPr>
            <p:nvPr/>
          </p:nvSpPr>
          <p:spPr bwMode="auto">
            <a:xfrm>
              <a:off x="3329" y="306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5" name="Oval 69"/>
            <p:cNvSpPr>
              <a:spLocks noChangeArrowheads="1"/>
            </p:cNvSpPr>
            <p:nvPr/>
          </p:nvSpPr>
          <p:spPr bwMode="auto">
            <a:xfrm>
              <a:off x="2973" y="236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6" name="Oval 70"/>
            <p:cNvSpPr>
              <a:spLocks noChangeArrowheads="1"/>
            </p:cNvSpPr>
            <p:nvPr/>
          </p:nvSpPr>
          <p:spPr bwMode="auto">
            <a:xfrm>
              <a:off x="2313" y="2883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7" name="Oval 71"/>
            <p:cNvSpPr>
              <a:spLocks noChangeArrowheads="1"/>
            </p:cNvSpPr>
            <p:nvPr/>
          </p:nvSpPr>
          <p:spPr bwMode="auto">
            <a:xfrm>
              <a:off x="1926" y="2883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8" name="Oval 72"/>
            <p:cNvSpPr>
              <a:spLocks noChangeArrowheads="1"/>
            </p:cNvSpPr>
            <p:nvPr/>
          </p:nvSpPr>
          <p:spPr bwMode="auto">
            <a:xfrm>
              <a:off x="1896" y="275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09" name="Oval 73"/>
            <p:cNvSpPr>
              <a:spLocks noChangeArrowheads="1"/>
            </p:cNvSpPr>
            <p:nvPr/>
          </p:nvSpPr>
          <p:spPr bwMode="auto">
            <a:xfrm>
              <a:off x="1878" y="262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0" name="Oval 74"/>
            <p:cNvSpPr>
              <a:spLocks noChangeArrowheads="1"/>
            </p:cNvSpPr>
            <p:nvPr/>
          </p:nvSpPr>
          <p:spPr bwMode="auto">
            <a:xfrm>
              <a:off x="1876" y="283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1" name="Oval 75"/>
            <p:cNvSpPr>
              <a:spLocks noChangeArrowheads="1"/>
            </p:cNvSpPr>
            <p:nvPr/>
          </p:nvSpPr>
          <p:spPr bwMode="auto">
            <a:xfrm>
              <a:off x="2188" y="2822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2" name="Oval 76"/>
            <p:cNvSpPr>
              <a:spLocks noChangeArrowheads="1"/>
            </p:cNvSpPr>
            <p:nvPr/>
          </p:nvSpPr>
          <p:spPr bwMode="auto">
            <a:xfrm>
              <a:off x="1862" y="302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3" name="Oval 77"/>
            <p:cNvSpPr>
              <a:spLocks noChangeArrowheads="1"/>
            </p:cNvSpPr>
            <p:nvPr/>
          </p:nvSpPr>
          <p:spPr bwMode="auto">
            <a:xfrm>
              <a:off x="1878" y="3197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4" name="Oval 78"/>
            <p:cNvSpPr>
              <a:spLocks noChangeArrowheads="1"/>
            </p:cNvSpPr>
            <p:nvPr/>
          </p:nvSpPr>
          <p:spPr bwMode="auto">
            <a:xfrm>
              <a:off x="1878" y="2429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5" name="Oval 79"/>
            <p:cNvSpPr>
              <a:spLocks noChangeArrowheads="1"/>
            </p:cNvSpPr>
            <p:nvPr/>
          </p:nvSpPr>
          <p:spPr bwMode="auto">
            <a:xfrm>
              <a:off x="1878" y="2333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6" name="Oval 80"/>
            <p:cNvSpPr>
              <a:spLocks noChangeArrowheads="1"/>
            </p:cNvSpPr>
            <p:nvPr/>
          </p:nvSpPr>
          <p:spPr bwMode="auto">
            <a:xfrm>
              <a:off x="1878" y="2909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7" name="Oval 81"/>
            <p:cNvSpPr>
              <a:spLocks noChangeArrowheads="1"/>
            </p:cNvSpPr>
            <p:nvPr/>
          </p:nvSpPr>
          <p:spPr bwMode="auto">
            <a:xfrm>
              <a:off x="2262" y="2813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8" name="Oval 82"/>
            <p:cNvSpPr>
              <a:spLocks noChangeArrowheads="1"/>
            </p:cNvSpPr>
            <p:nvPr/>
          </p:nvSpPr>
          <p:spPr bwMode="auto">
            <a:xfrm>
              <a:off x="2178" y="2906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19" name="Oval 83"/>
            <p:cNvSpPr>
              <a:spLocks noChangeArrowheads="1"/>
            </p:cNvSpPr>
            <p:nvPr/>
          </p:nvSpPr>
          <p:spPr bwMode="auto">
            <a:xfrm>
              <a:off x="2820" y="2662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0" name="Oval 84"/>
            <p:cNvSpPr>
              <a:spLocks noChangeArrowheads="1"/>
            </p:cNvSpPr>
            <p:nvPr/>
          </p:nvSpPr>
          <p:spPr bwMode="auto">
            <a:xfrm>
              <a:off x="3633" y="206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1" name="Oval 85"/>
            <p:cNvSpPr>
              <a:spLocks noChangeArrowheads="1"/>
            </p:cNvSpPr>
            <p:nvPr/>
          </p:nvSpPr>
          <p:spPr bwMode="auto">
            <a:xfrm>
              <a:off x="2916" y="2542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2" name="Oval 86"/>
            <p:cNvSpPr>
              <a:spLocks noChangeArrowheads="1"/>
            </p:cNvSpPr>
            <p:nvPr/>
          </p:nvSpPr>
          <p:spPr bwMode="auto">
            <a:xfrm>
              <a:off x="2426" y="2644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3" name="Oval 87"/>
            <p:cNvSpPr>
              <a:spLocks noChangeArrowheads="1"/>
            </p:cNvSpPr>
            <p:nvPr/>
          </p:nvSpPr>
          <p:spPr bwMode="auto">
            <a:xfrm>
              <a:off x="3300" y="223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4" name="Oval 88"/>
            <p:cNvSpPr>
              <a:spLocks noChangeArrowheads="1"/>
            </p:cNvSpPr>
            <p:nvPr/>
          </p:nvSpPr>
          <p:spPr bwMode="auto">
            <a:xfrm>
              <a:off x="3820" y="3328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5" name="Oval 89"/>
            <p:cNvSpPr>
              <a:spLocks noChangeArrowheads="1"/>
            </p:cNvSpPr>
            <p:nvPr/>
          </p:nvSpPr>
          <p:spPr bwMode="auto">
            <a:xfrm>
              <a:off x="2358" y="2909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6" name="Oval 90"/>
            <p:cNvSpPr>
              <a:spLocks noChangeArrowheads="1"/>
            </p:cNvSpPr>
            <p:nvPr/>
          </p:nvSpPr>
          <p:spPr bwMode="auto">
            <a:xfrm>
              <a:off x="2214" y="300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7" name="Oval 91"/>
            <p:cNvSpPr>
              <a:spLocks noChangeArrowheads="1"/>
            </p:cNvSpPr>
            <p:nvPr/>
          </p:nvSpPr>
          <p:spPr bwMode="auto">
            <a:xfrm>
              <a:off x="1846" y="227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8" name="Oval 92"/>
            <p:cNvSpPr>
              <a:spLocks noChangeArrowheads="1"/>
            </p:cNvSpPr>
            <p:nvPr/>
          </p:nvSpPr>
          <p:spPr bwMode="auto">
            <a:xfrm>
              <a:off x="2913" y="307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29" name="Oval 93"/>
            <p:cNvSpPr>
              <a:spLocks noChangeArrowheads="1"/>
            </p:cNvSpPr>
            <p:nvPr/>
          </p:nvSpPr>
          <p:spPr bwMode="auto">
            <a:xfrm>
              <a:off x="4713" y="199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0" name="Oval 94"/>
            <p:cNvSpPr>
              <a:spLocks noChangeArrowheads="1"/>
            </p:cNvSpPr>
            <p:nvPr/>
          </p:nvSpPr>
          <p:spPr bwMode="auto">
            <a:xfrm>
              <a:off x="4585" y="2329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1" name="Oval 95"/>
            <p:cNvSpPr>
              <a:spLocks noChangeArrowheads="1"/>
            </p:cNvSpPr>
            <p:nvPr/>
          </p:nvSpPr>
          <p:spPr bwMode="auto">
            <a:xfrm>
              <a:off x="2313" y="233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2" name="Oval 96"/>
            <p:cNvSpPr>
              <a:spLocks noChangeArrowheads="1"/>
            </p:cNvSpPr>
            <p:nvPr/>
          </p:nvSpPr>
          <p:spPr bwMode="auto">
            <a:xfrm>
              <a:off x="1926" y="252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3" name="Oval 97"/>
            <p:cNvSpPr>
              <a:spLocks noChangeArrowheads="1"/>
            </p:cNvSpPr>
            <p:nvPr/>
          </p:nvSpPr>
          <p:spPr bwMode="auto">
            <a:xfrm>
              <a:off x="1974" y="2381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4" name="Oval 98"/>
            <p:cNvSpPr>
              <a:spLocks noChangeArrowheads="1"/>
            </p:cNvSpPr>
            <p:nvPr/>
          </p:nvSpPr>
          <p:spPr bwMode="auto">
            <a:xfrm>
              <a:off x="2065" y="230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5" name="Oval 99"/>
            <p:cNvSpPr>
              <a:spLocks noChangeArrowheads="1"/>
            </p:cNvSpPr>
            <p:nvPr/>
          </p:nvSpPr>
          <p:spPr bwMode="auto">
            <a:xfrm>
              <a:off x="2165" y="254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6" name="Oval 100"/>
            <p:cNvSpPr>
              <a:spLocks noChangeArrowheads="1"/>
            </p:cNvSpPr>
            <p:nvPr/>
          </p:nvSpPr>
          <p:spPr bwMode="auto">
            <a:xfrm>
              <a:off x="2630" y="277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7" name="Oval 101"/>
            <p:cNvSpPr>
              <a:spLocks noChangeArrowheads="1"/>
            </p:cNvSpPr>
            <p:nvPr/>
          </p:nvSpPr>
          <p:spPr bwMode="auto">
            <a:xfrm>
              <a:off x="2721" y="242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8" name="Oval 102"/>
            <p:cNvSpPr>
              <a:spLocks noChangeArrowheads="1"/>
            </p:cNvSpPr>
            <p:nvPr/>
          </p:nvSpPr>
          <p:spPr bwMode="auto">
            <a:xfrm>
              <a:off x="2517" y="2429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39" name="Oval 103"/>
            <p:cNvSpPr>
              <a:spLocks noChangeArrowheads="1"/>
            </p:cNvSpPr>
            <p:nvPr/>
          </p:nvSpPr>
          <p:spPr bwMode="auto">
            <a:xfrm>
              <a:off x="2611" y="256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0" name="Oval 104"/>
            <p:cNvSpPr>
              <a:spLocks noChangeArrowheads="1"/>
            </p:cNvSpPr>
            <p:nvPr/>
          </p:nvSpPr>
          <p:spPr bwMode="auto">
            <a:xfrm>
              <a:off x="2505" y="279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1" name="Oval 105"/>
            <p:cNvSpPr>
              <a:spLocks noChangeArrowheads="1"/>
            </p:cNvSpPr>
            <p:nvPr/>
          </p:nvSpPr>
          <p:spPr bwMode="auto">
            <a:xfrm>
              <a:off x="2070" y="3053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2" name="Oval 106"/>
            <p:cNvSpPr>
              <a:spLocks noChangeArrowheads="1"/>
            </p:cNvSpPr>
            <p:nvPr/>
          </p:nvSpPr>
          <p:spPr bwMode="auto">
            <a:xfrm>
              <a:off x="1962" y="3135"/>
              <a:ext cx="47" cy="5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3" name="Oval 107"/>
            <p:cNvSpPr>
              <a:spLocks noChangeArrowheads="1"/>
            </p:cNvSpPr>
            <p:nvPr/>
          </p:nvSpPr>
          <p:spPr bwMode="auto">
            <a:xfrm>
              <a:off x="1974" y="300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4" name="Oval 108"/>
            <p:cNvSpPr>
              <a:spLocks noChangeArrowheads="1"/>
            </p:cNvSpPr>
            <p:nvPr/>
          </p:nvSpPr>
          <p:spPr bwMode="auto">
            <a:xfrm>
              <a:off x="2065" y="3165"/>
              <a:ext cx="47" cy="4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5" name="Oval 109"/>
            <p:cNvSpPr>
              <a:spLocks noChangeArrowheads="1"/>
            </p:cNvSpPr>
            <p:nvPr/>
          </p:nvSpPr>
          <p:spPr bwMode="auto">
            <a:xfrm>
              <a:off x="1894" y="2685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6" name="Oval 110"/>
            <p:cNvSpPr>
              <a:spLocks noChangeArrowheads="1"/>
            </p:cNvSpPr>
            <p:nvPr/>
          </p:nvSpPr>
          <p:spPr bwMode="auto">
            <a:xfrm>
              <a:off x="3678" y="2332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7" name="Oval 111"/>
            <p:cNvSpPr>
              <a:spLocks noChangeArrowheads="1"/>
            </p:cNvSpPr>
            <p:nvPr/>
          </p:nvSpPr>
          <p:spPr bwMode="auto">
            <a:xfrm>
              <a:off x="3735" y="2626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8" name="Oval 112"/>
            <p:cNvSpPr>
              <a:spLocks noChangeArrowheads="1"/>
            </p:cNvSpPr>
            <p:nvPr/>
          </p:nvSpPr>
          <p:spPr bwMode="auto">
            <a:xfrm>
              <a:off x="2948" y="2734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49" name="Oval 113"/>
            <p:cNvSpPr>
              <a:spLocks noChangeArrowheads="1"/>
            </p:cNvSpPr>
            <p:nvPr/>
          </p:nvSpPr>
          <p:spPr bwMode="auto">
            <a:xfrm>
              <a:off x="2796" y="279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0" name="Oval 114"/>
            <p:cNvSpPr>
              <a:spLocks noChangeArrowheads="1"/>
            </p:cNvSpPr>
            <p:nvPr/>
          </p:nvSpPr>
          <p:spPr bwMode="auto">
            <a:xfrm>
              <a:off x="2654" y="290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1" name="Oval 115"/>
            <p:cNvSpPr>
              <a:spLocks noChangeArrowheads="1"/>
            </p:cNvSpPr>
            <p:nvPr/>
          </p:nvSpPr>
          <p:spPr bwMode="auto">
            <a:xfrm>
              <a:off x="2022" y="2573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2" name="Oval 116"/>
            <p:cNvSpPr>
              <a:spLocks noChangeArrowheads="1"/>
            </p:cNvSpPr>
            <p:nvPr/>
          </p:nvSpPr>
          <p:spPr bwMode="auto">
            <a:xfrm>
              <a:off x="3108" y="261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3" name="Oval 117"/>
            <p:cNvSpPr>
              <a:spLocks noChangeArrowheads="1"/>
            </p:cNvSpPr>
            <p:nvPr/>
          </p:nvSpPr>
          <p:spPr bwMode="auto">
            <a:xfrm>
              <a:off x="3588" y="2527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4" name="Oval 118"/>
            <p:cNvSpPr>
              <a:spLocks noChangeArrowheads="1"/>
            </p:cNvSpPr>
            <p:nvPr/>
          </p:nvSpPr>
          <p:spPr bwMode="auto">
            <a:xfrm>
              <a:off x="1926" y="2813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5" name="Oval 119"/>
            <p:cNvSpPr>
              <a:spLocks noChangeArrowheads="1"/>
            </p:cNvSpPr>
            <p:nvPr/>
          </p:nvSpPr>
          <p:spPr bwMode="auto">
            <a:xfrm>
              <a:off x="1830" y="276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6" name="Oval 120"/>
            <p:cNvSpPr>
              <a:spLocks noChangeArrowheads="1"/>
            </p:cNvSpPr>
            <p:nvPr/>
          </p:nvSpPr>
          <p:spPr bwMode="auto">
            <a:xfrm>
              <a:off x="1830" y="252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7" name="Oval 121"/>
            <p:cNvSpPr>
              <a:spLocks noChangeArrowheads="1"/>
            </p:cNvSpPr>
            <p:nvPr/>
          </p:nvSpPr>
          <p:spPr bwMode="auto">
            <a:xfrm>
              <a:off x="1974" y="2477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8" name="Oval 122"/>
            <p:cNvSpPr>
              <a:spLocks noChangeArrowheads="1"/>
            </p:cNvSpPr>
            <p:nvPr/>
          </p:nvSpPr>
          <p:spPr bwMode="auto">
            <a:xfrm>
              <a:off x="1926" y="3053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59" name="Oval 123"/>
            <p:cNvSpPr>
              <a:spLocks noChangeArrowheads="1"/>
            </p:cNvSpPr>
            <p:nvPr/>
          </p:nvSpPr>
          <p:spPr bwMode="auto">
            <a:xfrm>
              <a:off x="2166" y="2717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0" name="Oval 124"/>
            <p:cNvSpPr>
              <a:spLocks noChangeArrowheads="1"/>
            </p:cNvSpPr>
            <p:nvPr/>
          </p:nvSpPr>
          <p:spPr bwMode="auto">
            <a:xfrm>
              <a:off x="1948" y="2926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1" name="Oval 125"/>
            <p:cNvSpPr>
              <a:spLocks noChangeArrowheads="1"/>
            </p:cNvSpPr>
            <p:nvPr/>
          </p:nvSpPr>
          <p:spPr bwMode="auto">
            <a:xfrm>
              <a:off x="3933" y="2781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2" name="Oval 126"/>
            <p:cNvSpPr>
              <a:spLocks noChangeArrowheads="1"/>
            </p:cNvSpPr>
            <p:nvPr/>
          </p:nvSpPr>
          <p:spPr bwMode="auto">
            <a:xfrm>
              <a:off x="1998" y="2820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3" name="Oval 127"/>
            <p:cNvSpPr>
              <a:spLocks noChangeArrowheads="1"/>
            </p:cNvSpPr>
            <p:nvPr/>
          </p:nvSpPr>
          <p:spPr bwMode="auto">
            <a:xfrm>
              <a:off x="1826" y="2425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4" name="Oval 128"/>
            <p:cNvSpPr>
              <a:spLocks noChangeArrowheads="1"/>
            </p:cNvSpPr>
            <p:nvPr/>
          </p:nvSpPr>
          <p:spPr bwMode="auto">
            <a:xfrm>
              <a:off x="2016" y="2956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5" name="Oval 129"/>
            <p:cNvSpPr>
              <a:spLocks noChangeArrowheads="1"/>
            </p:cNvSpPr>
            <p:nvPr/>
          </p:nvSpPr>
          <p:spPr bwMode="auto">
            <a:xfrm>
              <a:off x="1829" y="3245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6" name="Oval 130"/>
            <p:cNvSpPr>
              <a:spLocks noChangeArrowheads="1"/>
            </p:cNvSpPr>
            <p:nvPr/>
          </p:nvSpPr>
          <p:spPr bwMode="auto">
            <a:xfrm>
              <a:off x="2070" y="2661"/>
              <a:ext cx="35" cy="4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7" name="Oval 131"/>
            <p:cNvSpPr>
              <a:spLocks noChangeArrowheads="1"/>
            </p:cNvSpPr>
            <p:nvPr/>
          </p:nvSpPr>
          <p:spPr bwMode="auto">
            <a:xfrm>
              <a:off x="1878" y="3149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8" name="Oval 132"/>
            <p:cNvSpPr>
              <a:spLocks noChangeArrowheads="1"/>
            </p:cNvSpPr>
            <p:nvPr/>
          </p:nvSpPr>
          <p:spPr bwMode="auto">
            <a:xfrm>
              <a:off x="2070" y="2909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2169" name="Oval 133"/>
            <p:cNvSpPr>
              <a:spLocks noChangeArrowheads="1"/>
            </p:cNvSpPr>
            <p:nvPr/>
          </p:nvSpPr>
          <p:spPr bwMode="auto">
            <a:xfrm>
              <a:off x="1925" y="3233"/>
              <a:ext cx="3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2082" name="Rectangle 136"/>
          <p:cNvSpPr>
            <a:spLocks noChangeArrowheads="1"/>
          </p:cNvSpPr>
          <p:nvPr/>
        </p:nvSpPr>
        <p:spPr bwMode="auto">
          <a:xfrm>
            <a:off x="336550" y="3522663"/>
            <a:ext cx="5540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400"/>
              <a:t>wind</a:t>
            </a:r>
          </a:p>
        </p:txBody>
      </p:sp>
      <p:sp>
        <p:nvSpPr>
          <p:cNvPr id="2083" name="Rectangle 137"/>
          <p:cNvSpPr>
            <a:spLocks noChangeArrowheads="1"/>
          </p:cNvSpPr>
          <p:nvPr/>
        </p:nvSpPr>
        <p:spPr bwMode="auto">
          <a:xfrm>
            <a:off x="3054350" y="3332163"/>
            <a:ext cx="20351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2070" tIns="46036" rIns="92070" bIns="46036">
            <a:spAutoFit/>
          </a:bodyPr>
          <a:lstStyle/>
          <a:p>
            <a:pPr defTabSz="762000"/>
            <a:r>
              <a:rPr lang="de-DE" altLang="de-DE" sz="1400"/>
              <a:t>representative particles</a:t>
            </a:r>
          </a:p>
        </p:txBody>
      </p:sp>
      <p:sp>
        <p:nvSpPr>
          <p:cNvPr id="138" name="Textfeld 13">
            <a:extLst>
              <a:ext uri="{FF2B5EF4-FFF2-40B4-BE49-F238E27FC236}">
                <a16:creationId xmlns:a16="http://schemas.microsoft.com/office/drawing/2014/main" id="{6D1AFC30-4A6B-473A-8018-163BB6493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2" y="5805264"/>
            <a:ext cx="8426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Physics: radioactive decay, dry and wet deposition (sedimentation, convection)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271463"/>
            <a:ext cx="6929438" cy="431800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sz="2600" dirty="0"/>
              <a:t>DWD LPDM</a:t>
            </a:r>
          </a:p>
        </p:txBody>
      </p:sp>
      <p:sp>
        <p:nvSpPr>
          <p:cNvPr id="15363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5364" name="Rectangle 1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5365" name="Picture 3" descr="J_2011032500_48_Sonderbericht_kon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" y="1635125"/>
            <a:ext cx="62579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feld 5"/>
          <p:cNvSpPr txBox="1">
            <a:spLocks noChangeArrowheads="1"/>
          </p:cNvSpPr>
          <p:nvPr/>
        </p:nvSpPr>
        <p:spPr bwMode="auto">
          <a:xfrm>
            <a:off x="500063" y="1143000"/>
            <a:ext cx="5669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Offline </a:t>
            </a:r>
            <a:r>
              <a:rPr lang="en-US" dirty="0" err="1"/>
              <a:t>Lagrangian</a:t>
            </a:r>
            <a:r>
              <a:rPr lang="en-US" dirty="0"/>
              <a:t> Particle Dispersion Model (LPDM)</a:t>
            </a:r>
          </a:p>
        </p:txBody>
      </p:sp>
      <p:sp>
        <p:nvSpPr>
          <p:cNvPr id="15367" name="Text Box 2"/>
          <p:cNvSpPr txBox="1">
            <a:spLocks noChangeArrowheads="1"/>
          </p:cNvSpPr>
          <p:nvPr/>
        </p:nvSpPr>
        <p:spPr bwMode="auto">
          <a:xfrm>
            <a:off x="7072313" y="2000250"/>
            <a:ext cx="187166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Fukushima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48 h-GME-</a:t>
            </a: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LPDM-Forecast </a:t>
            </a: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25.03.2011  00 UTC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Scenario:</a:t>
            </a:r>
          </a:p>
          <a:p>
            <a:pPr eaLnBrk="0" hangingPunct="0"/>
            <a:r>
              <a:rPr lang="en-GB" altLang="de-DE" sz="1600" b="1" dirty="0">
                <a:latin typeface="Times New Roman" pitchFamily="18" charset="0"/>
              </a:rPr>
              <a:t>Continuous emissions 0-500 m</a:t>
            </a:r>
          </a:p>
          <a:p>
            <a:pPr eaLnBrk="0" hangingPunct="0"/>
            <a:endParaRPr lang="en-GB" altLang="de-DE" sz="16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Presentation">
  <a:themeElements>
    <a:clrScheme name="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Microsoft Office PowerPoint</Application>
  <PresentationFormat>Bildschirmpräsentation (4:3)</PresentationFormat>
  <Paragraphs>163</Paragraphs>
  <Slides>17</Slides>
  <Notes>15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Calibri</vt:lpstr>
      <vt:lpstr>StarSymbol</vt:lpstr>
      <vt:lpstr>Times New Roman</vt:lpstr>
      <vt:lpstr>Larissa</vt:lpstr>
      <vt:lpstr>Formel</vt:lpstr>
      <vt:lpstr>CorelDRAW</vt:lpstr>
      <vt:lpstr>DWD’s emergency dispersion forecast system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Bodo Ritter</dc:creator>
  <cp:lastModifiedBy>Siewert Christoph</cp:lastModifiedBy>
  <cp:revision>913</cp:revision>
  <cp:lastPrinted>2016-11-08T13:50:47Z</cp:lastPrinted>
  <dcterms:created xsi:type="dcterms:W3CDTF">2009-01-20T13:23:42Z</dcterms:created>
  <dcterms:modified xsi:type="dcterms:W3CDTF">2024-09-01T20:58:25Z</dcterms:modified>
</cp:coreProperties>
</file>