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4200" r:id="rId2"/>
  </p:sldMasterIdLst>
  <p:notesMasterIdLst>
    <p:notesMasterId r:id="rId20"/>
  </p:notesMasterIdLst>
  <p:handoutMasterIdLst>
    <p:handoutMasterId r:id="rId21"/>
  </p:handoutMasterIdLst>
  <p:sldIdLst>
    <p:sldId id="256" r:id="rId3"/>
    <p:sldId id="257" r:id="rId4"/>
    <p:sldId id="328" r:id="rId5"/>
    <p:sldId id="377" r:id="rId6"/>
    <p:sldId id="378" r:id="rId7"/>
    <p:sldId id="380" r:id="rId8"/>
    <p:sldId id="342" r:id="rId9"/>
    <p:sldId id="345" r:id="rId10"/>
    <p:sldId id="346" r:id="rId11"/>
    <p:sldId id="348" r:id="rId12"/>
    <p:sldId id="349" r:id="rId13"/>
    <p:sldId id="374" r:id="rId14"/>
    <p:sldId id="375" r:id="rId15"/>
    <p:sldId id="376" r:id="rId16"/>
    <p:sldId id="381" r:id="rId17"/>
    <p:sldId id="382" r:id="rId18"/>
    <p:sldId id="383" r:id="rId19"/>
  </p:sldIdLst>
  <p:sldSz cx="11522075" cy="6480175"/>
  <p:notesSz cx="6805613" cy="9939338"/>
  <p:defaultTex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3130">
          <p15:clr>
            <a:srgbClr val="A4A3A4"/>
          </p15:clr>
        </p15:guide>
        <p15:guide id="2" pos="214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5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9" autoAdjust="0"/>
    <p:restoredTop sz="96262" autoAdjust="0"/>
  </p:normalViewPr>
  <p:slideViewPr>
    <p:cSldViewPr>
      <p:cViewPr varScale="1">
        <p:scale>
          <a:sx n="79" d="100"/>
          <a:sy n="79" d="100"/>
        </p:scale>
        <p:origin x="114" y="576"/>
      </p:cViewPr>
      <p:guideLst>
        <p:guide orient="horz" pos="2041"/>
        <p:guide pos="36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3144" y="54"/>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A587CD5-314D-4F90-9B20-3AC557A076A3}" type="datetime1">
              <a:rPr lang="pl-PL"/>
              <a:pPr>
                <a:defRPr/>
              </a:pPr>
              <a:t>31.08.2024</a:t>
            </a:fld>
            <a:endParaRPr lang="pl-PL" dirty="0"/>
          </a:p>
        </p:txBody>
      </p:sp>
      <p:sp>
        <p:nvSpPr>
          <p:cNvPr id="4" name="Symbol zastępczy stopki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5" name="Symbol zastępczy numeru slajdu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0BCE984-6D06-4121-BF2A-F35758156E01}" type="slidenum">
              <a:rPr lang="pl-PL"/>
              <a:pPr>
                <a:defRPr/>
              </a:pPr>
              <a:t>‹#›</a:t>
            </a:fld>
            <a:endParaRPr lang="pl-PL" dirty="0"/>
          </a:p>
        </p:txBody>
      </p:sp>
    </p:spTree>
    <p:extLst>
      <p:ext uri="{BB962C8B-B14F-4D97-AF65-F5344CB8AC3E}">
        <p14:creationId xmlns:p14="http://schemas.microsoft.com/office/powerpoint/2010/main" val="12140227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r>
              <a:rPr lang="pl-PL"/>
              <a:t>Instytut Meteorologii i Gospodarki Wodnej - Państwowy Instytut Badawczy</a:t>
            </a:r>
          </a:p>
        </p:txBody>
      </p:sp>
      <p:sp>
        <p:nvSpPr>
          <p:cNvPr id="3" name="Symbol zastępczy daty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F1678F5-7085-4A21-9DAF-8ABF8308097E}" type="datetime1">
              <a:rPr lang="pl-PL"/>
              <a:pPr>
                <a:defRPr/>
              </a:pPr>
              <a:t>31.08.2024</a:t>
            </a:fld>
            <a:endParaRPr lang="pl-PL" dirty="0"/>
          </a:p>
        </p:txBody>
      </p:sp>
      <p:sp>
        <p:nvSpPr>
          <p:cNvPr id="4" name="Symbol zastępczy obrazu slajdu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pl-PL" noProof="0" dirty="0"/>
          </a:p>
        </p:txBody>
      </p:sp>
      <p:sp>
        <p:nvSpPr>
          <p:cNvPr id="5" name="Symbol zastępczy notatek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pl-PL"/>
              <a:t>Autor</a:t>
            </a:r>
          </a:p>
        </p:txBody>
      </p:sp>
      <p:sp>
        <p:nvSpPr>
          <p:cNvPr id="7" name="Symbol zastępczy numeru slajdu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B15B356-0F83-47B0-873E-526B5A33D64E}" type="slidenum">
              <a:rPr lang="pl-PL"/>
              <a:pPr>
                <a:defRPr/>
              </a:pPr>
              <a:t>‹#›</a:t>
            </a:fld>
            <a:endParaRPr lang="pl-PL" dirty="0"/>
          </a:p>
        </p:txBody>
      </p:sp>
    </p:spTree>
    <p:extLst>
      <p:ext uri="{BB962C8B-B14F-4D97-AF65-F5344CB8AC3E}">
        <p14:creationId xmlns:p14="http://schemas.microsoft.com/office/powerpoint/2010/main" val="405341716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10</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79393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11</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538010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39376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30948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25547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343214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14914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17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90082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2</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3</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849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4</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59322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5</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57774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6</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05335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7</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102858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8</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411620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ymbol zastępczy obrazu slajdu 1"/>
          <p:cNvSpPr>
            <a:spLocks noGrp="1" noRot="1" noChangeAspect="1" noTextEdit="1"/>
          </p:cNvSpPr>
          <p:nvPr>
            <p:ph type="sldImg"/>
          </p:nvPr>
        </p:nvSpPr>
        <p:spPr bwMode="auto">
          <a:xfrm>
            <a:off x="92075" y="746125"/>
            <a:ext cx="6623050" cy="3725863"/>
          </a:xfrm>
          <a:noFill/>
          <a:ln>
            <a:solidFill>
              <a:srgbClr val="000000"/>
            </a:solidFill>
            <a:miter lim="800000"/>
            <a:headEnd/>
            <a:tailEnd/>
          </a:ln>
        </p:spPr>
      </p:sp>
      <p:sp>
        <p:nvSpPr>
          <p:cNvPr id="35843"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8436" name="Symbol zastępczy numeru slajd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3E9AA1-0001-4339-94CC-28FE6F6F6B94}" type="slidenum">
              <a:rPr lang="pl-PL" smtClean="0"/>
              <a:pPr fontAlgn="base">
                <a:spcBef>
                  <a:spcPct val="0"/>
                </a:spcBef>
                <a:spcAft>
                  <a:spcPct val="0"/>
                </a:spcAft>
                <a:defRPr/>
              </a:pPr>
              <a:t>9</a:t>
            </a:fld>
            <a:endParaRPr lang="pl-PL" dirty="0"/>
          </a:p>
        </p:txBody>
      </p:sp>
      <p:sp>
        <p:nvSpPr>
          <p:cNvPr id="18437" name="Symbol zastępczy nagłówka 6"/>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pl-PL" dirty="0"/>
              <a:t>Instytut Meteorologii i Gospodarki Wodnej - Państwowy Instytut Badawczy</a:t>
            </a:r>
          </a:p>
        </p:txBody>
      </p:sp>
    </p:spTree>
    <p:extLst>
      <p:ext uri="{BB962C8B-B14F-4D97-AF65-F5344CB8AC3E}">
        <p14:creationId xmlns:p14="http://schemas.microsoft.com/office/powerpoint/2010/main" val="2954986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ust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pole tekstowe 1"/>
          <p:cNvSpPr txBox="1">
            <a:spLocks noChangeArrowheads="1"/>
          </p:cNvSpPr>
          <p:nvPr userDrawn="1"/>
        </p:nvSpPr>
        <p:spPr bwMode="auto">
          <a:xfrm>
            <a:off x="2448669" y="6234225"/>
            <a:ext cx="7598648" cy="246221"/>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000" b="1" noProof="0" dirty="0">
                <a:solidFill>
                  <a:srgbClr val="002060"/>
                </a:solidFill>
                <a:latin typeface="Verdana" pitchFamily="34" charset="0"/>
              </a:rPr>
              <a:t>Institute of Meteorology and Water Management – National</a:t>
            </a:r>
            <a:r>
              <a:rPr lang="en-US" sz="1000" b="1" baseline="0" noProof="0" dirty="0">
                <a:solidFill>
                  <a:srgbClr val="002060"/>
                </a:solidFill>
                <a:latin typeface="Verdana" pitchFamily="34" charset="0"/>
              </a:rPr>
              <a:t> </a:t>
            </a:r>
            <a:r>
              <a:rPr lang="en-US" sz="1000" b="1" noProof="0" dirty="0">
                <a:solidFill>
                  <a:srgbClr val="002060"/>
                </a:solidFill>
                <a:latin typeface="Verdana" pitchFamily="34" charset="0"/>
              </a:rPr>
              <a:t>Research Institute</a:t>
            </a:r>
            <a:r>
              <a:rPr lang="pl-PL" sz="1000" b="1" noProof="0" dirty="0">
                <a:solidFill>
                  <a:srgbClr val="002060"/>
                </a:solidFill>
                <a:latin typeface="Verdana" pitchFamily="34" charset="0"/>
              </a:rPr>
              <a:t>; CGM’2024, Offenbach</a:t>
            </a:r>
            <a:endParaRPr lang="en-US" sz="1000" b="1" noProof="0" dirty="0">
              <a:solidFill>
                <a:srgbClr val="002060"/>
              </a:solidFill>
              <a:latin typeface="Verdana" pitchFamily="34" charset="0"/>
            </a:endParaRPr>
          </a:p>
        </p:txBody>
      </p:sp>
      <p:pic>
        <p:nvPicPr>
          <p:cNvPr id="2050" name="Picture 2"/>
          <p:cNvPicPr>
            <a:picLocks noChangeAspect="1" noChangeArrowheads="1"/>
          </p:cNvPicPr>
          <p:nvPr userDrawn="1"/>
        </p:nvPicPr>
        <p:blipFill>
          <a:blip r:embed="rId3" cstate="print"/>
          <a:srcRect/>
          <a:stretch>
            <a:fillRect/>
          </a:stretch>
        </p:blipFill>
        <p:spPr bwMode="auto">
          <a:xfrm>
            <a:off x="10849503" y="-27626"/>
            <a:ext cx="670571" cy="900000"/>
          </a:xfrm>
          <a:prstGeom prst="rect">
            <a:avLst/>
          </a:prstGeom>
          <a:noFill/>
          <a:ln w="9525">
            <a:noFill/>
            <a:miter lim="800000"/>
            <a:headEnd/>
            <a:tailEnd/>
          </a:ln>
          <a:effectLst/>
        </p:spPr>
      </p:pic>
      <p:sp>
        <p:nvSpPr>
          <p:cNvPr id="9" name="Symbol zastępczy daty 3"/>
          <p:cNvSpPr txBox="1">
            <a:spLocks/>
          </p:cNvSpPr>
          <p:nvPr userDrawn="1"/>
        </p:nvSpPr>
        <p:spPr>
          <a:xfrm>
            <a:off x="397" y="6120407"/>
            <a:ext cx="2688484" cy="345009"/>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E4D19D-232E-40A2-8300-5E795FA82290}" type="datetime1">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8/31/2024</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Symbol zastępczy numeru slajdu 5"/>
          <p:cNvSpPr txBox="1">
            <a:spLocks/>
          </p:cNvSpPr>
          <p:nvPr userDrawn="1"/>
        </p:nvSpPr>
        <p:spPr>
          <a:xfrm>
            <a:off x="8833591" y="6135166"/>
            <a:ext cx="2688484" cy="345009"/>
          </a:xfrm>
          <a:prstGeom prst="rect">
            <a:avLst/>
          </a:prstGeom>
        </p:spPr>
        <p:txBody>
          <a:bodyPr vert="horz" lIns="91440" tIns="45720" rIns="91440" bIns="45720" rtlCol="0" anchor="ct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A81F95-95E2-41BC-9778-463E9E6CA37A}" type="slidenum">
              <a:rPr kumimoji="0" lang="en-US" sz="12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chemeClr val="tx1"/>
              </a:solidFill>
              <a:effectLst/>
              <a:uLnTx/>
              <a:uFillTx/>
              <a:latin typeface="+mn-lt"/>
              <a:ea typeface="+mn-ea"/>
              <a:cs typeface="+mn-cs"/>
            </a:endParaRPr>
          </a:p>
        </p:txBody>
      </p:sp>
      <p:pic>
        <p:nvPicPr>
          <p:cNvPr id="12" name="Obraz 11" descr="Obraz zawierający Czcionka, logo, tekst, Grafika&#10;&#10;Opis wygenerowany automatycznie">
            <a:extLst>
              <a:ext uri="{FF2B5EF4-FFF2-40B4-BE49-F238E27FC236}">
                <a16:creationId xmlns:a16="http://schemas.microsoft.com/office/drawing/2014/main" id="{8E5F2B37-60AA-F09A-4CB0-BAEA35E16F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0"/>
            <a:ext cx="3529410" cy="720000"/>
          </a:xfrm>
          <a:prstGeom prst="rect">
            <a:avLst/>
          </a:prstGeom>
          <a:solidFill>
            <a:schemeClr val="bg1"/>
          </a:soli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968669-E377-C66D-9AE9-0985E2BE9AA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obrazu 2">
            <a:extLst>
              <a:ext uri="{FF2B5EF4-FFF2-40B4-BE49-F238E27FC236}">
                <a16:creationId xmlns:a16="http://schemas.microsoft.com/office/drawing/2014/main" id="{59631E3F-EE84-2A9E-9D68-D7B43354726E}"/>
              </a:ext>
            </a:extLst>
          </p:cNvPr>
          <p:cNvSpPr>
            <a:spLocks noGrp="1"/>
          </p:cNvSpPr>
          <p:nvPr>
            <p:ph type="pic" idx="1"/>
          </p:nvPr>
        </p:nvSpPr>
        <p:spPr>
          <a:xfrm>
            <a:off x="4899025" y="933450"/>
            <a:ext cx="5832475" cy="46053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a:extLst>
              <a:ext uri="{FF2B5EF4-FFF2-40B4-BE49-F238E27FC236}">
                <a16:creationId xmlns:a16="http://schemas.microsoft.com/office/drawing/2014/main" id="{916AF9BD-54BA-BB18-F2D8-70CE2E63FA4C}"/>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1F0BEB5-2A3B-E392-964E-CA72DA98802D}"/>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6" name="Symbol zastępczy stopki 5">
            <a:extLst>
              <a:ext uri="{FF2B5EF4-FFF2-40B4-BE49-F238E27FC236}">
                <a16:creationId xmlns:a16="http://schemas.microsoft.com/office/drawing/2014/main" id="{8CE4D6BA-5031-751D-E773-4DF9C30A1405}"/>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FB148B6A-9B16-CF66-7E9D-20A68B449CF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0870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C3573A-D4AE-6C74-45EB-585D76CF36D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59A007C3-C697-D649-E265-4E20CDD2D954}"/>
              </a:ext>
            </a:extLst>
          </p:cNvPr>
          <p:cNvSpPr>
            <a:spLocks noGrp="1"/>
          </p:cNvSpPr>
          <p:nvPr>
            <p:ph type="body" orient="vert" idx="1"/>
          </p:nvPr>
        </p:nvSpPr>
        <p:spPr>
          <a:xfrm>
            <a:off x="792163" y="1725613"/>
            <a:ext cx="9937750" cy="411162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8D0605E-7D8F-1CDB-52C3-7306E093EC45}"/>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EB220E89-0E5A-3339-A717-F44534ADF5F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F74C2C67-2516-AE48-A367-1D19C76E39D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377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6DA19F1-AFA8-AEEE-AACB-00C2B018CC03}"/>
              </a:ext>
            </a:extLst>
          </p:cNvPr>
          <p:cNvSpPr>
            <a:spLocks noGrp="1"/>
          </p:cNvSpPr>
          <p:nvPr>
            <p:ph type="title" orient="vert"/>
          </p:nvPr>
        </p:nvSpPr>
        <p:spPr>
          <a:xfrm>
            <a:off x="8245475" y="344488"/>
            <a:ext cx="2484438" cy="5492750"/>
          </a:xfrm>
          <a:prstGeom prst="rect">
            <a:avLst/>
          </a:prstGeom>
        </p:spPr>
        <p:txBody>
          <a:bodyPr vert="eaVert"/>
          <a:lstStyle/>
          <a:p>
            <a:r>
              <a:rPr lang="pl-PL"/>
              <a:t>Kliknij, aby edytować styl</a:t>
            </a:r>
            <a:endParaRPr lang="en-US"/>
          </a:p>
        </p:txBody>
      </p:sp>
      <p:sp>
        <p:nvSpPr>
          <p:cNvPr id="3" name="Symbol zastępczy tytułu pionowego 2">
            <a:extLst>
              <a:ext uri="{FF2B5EF4-FFF2-40B4-BE49-F238E27FC236}">
                <a16:creationId xmlns:a16="http://schemas.microsoft.com/office/drawing/2014/main" id="{F3004893-4A02-7818-E051-86CDDEBCA316}"/>
              </a:ext>
            </a:extLst>
          </p:cNvPr>
          <p:cNvSpPr>
            <a:spLocks noGrp="1"/>
          </p:cNvSpPr>
          <p:nvPr>
            <p:ph type="body" orient="vert" idx="1"/>
          </p:nvPr>
        </p:nvSpPr>
        <p:spPr>
          <a:xfrm>
            <a:off x="792163" y="344488"/>
            <a:ext cx="7300912" cy="5492750"/>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62A762B5-09B5-E7FE-C89F-1F1304226DB3}"/>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33861026-F294-CCDD-9B68-1B2F372D2526}"/>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99236CCC-479D-B71E-7693-0DA4FB81C4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338739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A00688-215E-C307-8AD3-4BD3CD26B5A0}"/>
              </a:ext>
            </a:extLst>
          </p:cNvPr>
          <p:cNvSpPr>
            <a:spLocks noGrp="1"/>
          </p:cNvSpPr>
          <p:nvPr>
            <p:ph type="ctrTitle"/>
          </p:nvPr>
        </p:nvSpPr>
        <p:spPr>
          <a:xfrm>
            <a:off x="1439863" y="1060450"/>
            <a:ext cx="8642350" cy="2255838"/>
          </a:xfrm>
          <a:prstGeom prst="rect">
            <a:avLst/>
          </a:prstGeom>
        </p:spPr>
        <p:txBody>
          <a:bodyPr anchor="b"/>
          <a:lstStyle>
            <a:lvl1pPr algn="ctr">
              <a:defRPr sz="6000"/>
            </a:lvl1pPr>
          </a:lstStyle>
          <a:p>
            <a:r>
              <a:rPr lang="pl-PL"/>
              <a:t>Kliknij, aby edytować styl</a:t>
            </a:r>
            <a:endParaRPr lang="en-US"/>
          </a:p>
        </p:txBody>
      </p:sp>
      <p:sp>
        <p:nvSpPr>
          <p:cNvPr id="3" name="Podtytuł 2">
            <a:extLst>
              <a:ext uri="{FF2B5EF4-FFF2-40B4-BE49-F238E27FC236}">
                <a16:creationId xmlns:a16="http://schemas.microsoft.com/office/drawing/2014/main" id="{6AA7CC15-1960-F5FC-1A36-AA4E813B367F}"/>
              </a:ext>
            </a:extLst>
          </p:cNvPr>
          <p:cNvSpPr>
            <a:spLocks noGrp="1"/>
          </p:cNvSpPr>
          <p:nvPr>
            <p:ph type="subTitle" idx="1"/>
          </p:nvPr>
        </p:nvSpPr>
        <p:spPr>
          <a:xfrm>
            <a:off x="1439863" y="3403600"/>
            <a:ext cx="8642350" cy="15652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a:extLst>
              <a:ext uri="{FF2B5EF4-FFF2-40B4-BE49-F238E27FC236}">
                <a16:creationId xmlns:a16="http://schemas.microsoft.com/office/drawing/2014/main" id="{27274E56-1AD1-A750-A78C-071DC493BF40}"/>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ECA82FF9-A7C6-F80D-D649-1A93E042CADE}"/>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0E8437B8-474E-4654-5FA2-136A718CCF9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56596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E34180-0FEE-36CB-CA08-F2082C33A57A}"/>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21265E46-96FF-225F-90EF-96E16124610A}"/>
              </a:ext>
            </a:extLst>
          </p:cNvPr>
          <p:cNvSpPr>
            <a:spLocks noGrp="1"/>
          </p:cNvSpPr>
          <p:nvPr>
            <p:ph idx="1"/>
          </p:nvPr>
        </p:nvSpPr>
        <p:spPr>
          <a:xfrm>
            <a:off x="792163" y="1725613"/>
            <a:ext cx="9937750"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a:extLst>
              <a:ext uri="{FF2B5EF4-FFF2-40B4-BE49-F238E27FC236}">
                <a16:creationId xmlns:a16="http://schemas.microsoft.com/office/drawing/2014/main" id="{829DAF71-730E-DF6C-CB41-A45EF703BC13}"/>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ED85B2EF-8FA7-E003-5CE8-989293BF7DD7}"/>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5E5D9B74-92E9-CA09-4AA5-1358F985087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59546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0364C9-B736-2F6C-EF4D-9303EA3FE25A}"/>
              </a:ext>
            </a:extLst>
          </p:cNvPr>
          <p:cNvSpPr>
            <a:spLocks noGrp="1"/>
          </p:cNvSpPr>
          <p:nvPr>
            <p:ph type="title"/>
          </p:nvPr>
        </p:nvSpPr>
        <p:spPr>
          <a:xfrm>
            <a:off x="785813" y="1616075"/>
            <a:ext cx="9937750" cy="2695575"/>
          </a:xfrm>
          <a:prstGeom prst="rect">
            <a:avLst/>
          </a:prstGeom>
        </p:spPr>
        <p:txBody>
          <a:bodyPr anchor="b"/>
          <a:lstStyle>
            <a:lvl1pPr>
              <a:defRPr sz="6000"/>
            </a:lvl1pPr>
          </a:lstStyle>
          <a:p>
            <a:r>
              <a:rPr lang="pl-PL"/>
              <a:t>Kliknij, aby edytować styl</a:t>
            </a:r>
            <a:endParaRPr lang="en-US"/>
          </a:p>
        </p:txBody>
      </p:sp>
      <p:sp>
        <p:nvSpPr>
          <p:cNvPr id="3" name="Symbol zastępczy tekstu 2">
            <a:extLst>
              <a:ext uri="{FF2B5EF4-FFF2-40B4-BE49-F238E27FC236}">
                <a16:creationId xmlns:a16="http://schemas.microsoft.com/office/drawing/2014/main" id="{74B51AA6-6D6B-4217-5090-3988913EF6B6}"/>
              </a:ext>
            </a:extLst>
          </p:cNvPr>
          <p:cNvSpPr>
            <a:spLocks noGrp="1"/>
          </p:cNvSpPr>
          <p:nvPr>
            <p:ph type="body" idx="1"/>
          </p:nvPr>
        </p:nvSpPr>
        <p:spPr>
          <a:xfrm>
            <a:off x="785813" y="4337050"/>
            <a:ext cx="9937750" cy="14176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81683490-334C-4CC1-C7BA-4E68F9DF33F2}"/>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963156AF-2543-E7D9-F067-C7206544F805}"/>
              </a:ext>
            </a:extLst>
          </p:cNvPr>
          <p:cNvSpPr>
            <a:spLocks noGrp="1"/>
          </p:cNvSpPr>
          <p:nvPr>
            <p:ph type="ftr" sz="quarter" idx="11"/>
          </p:nvPr>
        </p:nvSpPr>
        <p:spPr/>
        <p:txBody>
          <a:bodyPr/>
          <a:lstStyle/>
          <a:p>
            <a:endParaRPr lang="en-US"/>
          </a:p>
        </p:txBody>
      </p:sp>
      <p:sp>
        <p:nvSpPr>
          <p:cNvPr id="6" name="Symbol zastępczy numeru slajdu 5">
            <a:extLst>
              <a:ext uri="{FF2B5EF4-FFF2-40B4-BE49-F238E27FC236}">
                <a16:creationId xmlns:a16="http://schemas.microsoft.com/office/drawing/2014/main" id="{E853FB1D-E5CF-C116-3C34-DE1EEB3FC581}"/>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33853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D801A96-70AF-B1E3-1375-E766891B50A0}"/>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AD462F6C-5963-78F0-8564-56D750938A4F}"/>
              </a:ext>
            </a:extLst>
          </p:cNvPr>
          <p:cNvSpPr>
            <a:spLocks noGrp="1"/>
          </p:cNvSpPr>
          <p:nvPr>
            <p:ph sz="half" idx="1"/>
          </p:nvPr>
        </p:nvSpPr>
        <p:spPr>
          <a:xfrm>
            <a:off x="792163"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a:extLst>
              <a:ext uri="{FF2B5EF4-FFF2-40B4-BE49-F238E27FC236}">
                <a16:creationId xmlns:a16="http://schemas.microsoft.com/office/drawing/2014/main" id="{03D892AC-559A-AEAD-ABF7-B8CA35D375BD}"/>
              </a:ext>
            </a:extLst>
          </p:cNvPr>
          <p:cNvSpPr>
            <a:spLocks noGrp="1"/>
          </p:cNvSpPr>
          <p:nvPr>
            <p:ph sz="half" idx="2"/>
          </p:nvPr>
        </p:nvSpPr>
        <p:spPr>
          <a:xfrm>
            <a:off x="5837238" y="1725613"/>
            <a:ext cx="4892675" cy="411162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a:extLst>
              <a:ext uri="{FF2B5EF4-FFF2-40B4-BE49-F238E27FC236}">
                <a16:creationId xmlns:a16="http://schemas.microsoft.com/office/drawing/2014/main" id="{D6A6E5B2-3427-5224-0212-E7FD9C4485C4}"/>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6" name="Symbol zastępczy stopki 5">
            <a:extLst>
              <a:ext uri="{FF2B5EF4-FFF2-40B4-BE49-F238E27FC236}">
                <a16:creationId xmlns:a16="http://schemas.microsoft.com/office/drawing/2014/main" id="{EEA30EC3-5773-D41F-185B-3EAEFEF3A8B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9BE97F1D-5146-A6DB-CDE4-5D5B90C40330}"/>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171892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81F741-9D51-BCAC-CCD2-EB4E132136AB}"/>
              </a:ext>
            </a:extLst>
          </p:cNvPr>
          <p:cNvSpPr>
            <a:spLocks noGrp="1"/>
          </p:cNvSpPr>
          <p:nvPr>
            <p:ph type="title"/>
          </p:nvPr>
        </p:nvSpPr>
        <p:spPr>
          <a:xfrm>
            <a:off x="793750" y="344488"/>
            <a:ext cx="9937750" cy="1252537"/>
          </a:xfrm>
          <a:prstGeom prst="rect">
            <a:avLst/>
          </a:prstGeom>
        </p:spPr>
        <p:txBody>
          <a:bodyPr/>
          <a:lstStyle/>
          <a:p>
            <a:r>
              <a:rPr lang="pl-PL"/>
              <a:t>Kliknij, aby edytować styl</a:t>
            </a:r>
            <a:endParaRPr lang="en-US"/>
          </a:p>
        </p:txBody>
      </p:sp>
      <p:sp>
        <p:nvSpPr>
          <p:cNvPr id="3" name="Symbol zastępczy tekstu 2">
            <a:extLst>
              <a:ext uri="{FF2B5EF4-FFF2-40B4-BE49-F238E27FC236}">
                <a16:creationId xmlns:a16="http://schemas.microsoft.com/office/drawing/2014/main" id="{9E0D8019-D0F2-F958-6705-4F08F84D5CA1}"/>
              </a:ext>
            </a:extLst>
          </p:cNvPr>
          <p:cNvSpPr>
            <a:spLocks noGrp="1"/>
          </p:cNvSpPr>
          <p:nvPr>
            <p:ph type="body" idx="1"/>
          </p:nvPr>
        </p:nvSpPr>
        <p:spPr>
          <a:xfrm>
            <a:off x="793750" y="1589088"/>
            <a:ext cx="48736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779DFC3-3DDA-C20B-AAA6-AD6F2B67BF83}"/>
              </a:ext>
            </a:extLst>
          </p:cNvPr>
          <p:cNvSpPr>
            <a:spLocks noGrp="1"/>
          </p:cNvSpPr>
          <p:nvPr>
            <p:ph sz="half" idx="2"/>
          </p:nvPr>
        </p:nvSpPr>
        <p:spPr>
          <a:xfrm>
            <a:off x="793750" y="2366963"/>
            <a:ext cx="48736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a:extLst>
              <a:ext uri="{FF2B5EF4-FFF2-40B4-BE49-F238E27FC236}">
                <a16:creationId xmlns:a16="http://schemas.microsoft.com/office/drawing/2014/main" id="{2A424FEA-255A-9A55-0695-5019D9017503}"/>
              </a:ext>
            </a:extLst>
          </p:cNvPr>
          <p:cNvSpPr>
            <a:spLocks noGrp="1"/>
          </p:cNvSpPr>
          <p:nvPr>
            <p:ph type="body" sz="quarter" idx="3"/>
          </p:nvPr>
        </p:nvSpPr>
        <p:spPr>
          <a:xfrm>
            <a:off x="5832475" y="1589088"/>
            <a:ext cx="4899025" cy="7778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6ED0912-743C-388D-2594-68E79C52C0C4}"/>
              </a:ext>
            </a:extLst>
          </p:cNvPr>
          <p:cNvSpPr>
            <a:spLocks noGrp="1"/>
          </p:cNvSpPr>
          <p:nvPr>
            <p:ph sz="quarter" idx="4"/>
          </p:nvPr>
        </p:nvSpPr>
        <p:spPr>
          <a:xfrm>
            <a:off x="5832475" y="2366963"/>
            <a:ext cx="4899025" cy="348138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a:extLst>
              <a:ext uri="{FF2B5EF4-FFF2-40B4-BE49-F238E27FC236}">
                <a16:creationId xmlns:a16="http://schemas.microsoft.com/office/drawing/2014/main" id="{D36C6D79-F82F-825C-6B0A-DB0A0A09A673}"/>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8" name="Symbol zastępczy stopki 7">
            <a:extLst>
              <a:ext uri="{FF2B5EF4-FFF2-40B4-BE49-F238E27FC236}">
                <a16:creationId xmlns:a16="http://schemas.microsoft.com/office/drawing/2014/main" id="{F48F811C-4E7C-46F6-0B9A-E9B9B9BCF2EC}"/>
              </a:ext>
            </a:extLst>
          </p:cNvPr>
          <p:cNvSpPr>
            <a:spLocks noGrp="1"/>
          </p:cNvSpPr>
          <p:nvPr>
            <p:ph type="ftr" sz="quarter" idx="11"/>
          </p:nvPr>
        </p:nvSpPr>
        <p:spPr/>
        <p:txBody>
          <a:bodyPr/>
          <a:lstStyle/>
          <a:p>
            <a:endParaRPr lang="en-US"/>
          </a:p>
        </p:txBody>
      </p:sp>
      <p:sp>
        <p:nvSpPr>
          <p:cNvPr id="9" name="Symbol zastępczy numeru slajdu 8">
            <a:extLst>
              <a:ext uri="{FF2B5EF4-FFF2-40B4-BE49-F238E27FC236}">
                <a16:creationId xmlns:a16="http://schemas.microsoft.com/office/drawing/2014/main" id="{61FD4674-90C2-D785-BAB9-C921DD029388}"/>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2777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BFB08C-32DC-C0B6-EC4D-B9D9B125212B}"/>
              </a:ext>
            </a:extLst>
          </p:cNvPr>
          <p:cNvSpPr>
            <a:spLocks noGrp="1"/>
          </p:cNvSpPr>
          <p:nvPr>
            <p:ph type="title"/>
          </p:nvPr>
        </p:nvSpPr>
        <p:spPr>
          <a:xfrm>
            <a:off x="792163" y="344488"/>
            <a:ext cx="9937750" cy="1252537"/>
          </a:xfrm>
          <a:prstGeom prst="rect">
            <a:avLst/>
          </a:prstGeom>
        </p:spPr>
        <p:txBody>
          <a:bodyPr/>
          <a:lstStyle/>
          <a:p>
            <a:r>
              <a:rPr lang="pl-PL"/>
              <a:t>Kliknij, aby edytować styl</a:t>
            </a:r>
            <a:endParaRPr lang="en-US"/>
          </a:p>
        </p:txBody>
      </p:sp>
      <p:sp>
        <p:nvSpPr>
          <p:cNvPr id="3" name="Symbol zastępczy daty 2">
            <a:extLst>
              <a:ext uri="{FF2B5EF4-FFF2-40B4-BE49-F238E27FC236}">
                <a16:creationId xmlns:a16="http://schemas.microsoft.com/office/drawing/2014/main" id="{8FA8A199-66BB-F00B-5C1F-CEA4990D575A}"/>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4" name="Symbol zastępczy stopki 3">
            <a:extLst>
              <a:ext uri="{FF2B5EF4-FFF2-40B4-BE49-F238E27FC236}">
                <a16:creationId xmlns:a16="http://schemas.microsoft.com/office/drawing/2014/main" id="{5018F59F-AE0B-F064-154C-6905B5606C45}"/>
              </a:ext>
            </a:extLst>
          </p:cNvPr>
          <p:cNvSpPr>
            <a:spLocks noGrp="1"/>
          </p:cNvSpPr>
          <p:nvPr>
            <p:ph type="ftr" sz="quarter" idx="11"/>
          </p:nvPr>
        </p:nvSpPr>
        <p:spPr/>
        <p:txBody>
          <a:bodyPr/>
          <a:lstStyle/>
          <a:p>
            <a:endParaRPr lang="en-US"/>
          </a:p>
        </p:txBody>
      </p:sp>
      <p:sp>
        <p:nvSpPr>
          <p:cNvPr id="5" name="Symbol zastępczy numeru slajdu 4">
            <a:extLst>
              <a:ext uri="{FF2B5EF4-FFF2-40B4-BE49-F238E27FC236}">
                <a16:creationId xmlns:a16="http://schemas.microsoft.com/office/drawing/2014/main" id="{05BFA85D-E760-E377-EEF8-9656F722FA34}"/>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46417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4E6D07D-5137-0670-DB92-D15BBBE08B25}"/>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3" name="Symbol zastępczy stopki 2">
            <a:extLst>
              <a:ext uri="{FF2B5EF4-FFF2-40B4-BE49-F238E27FC236}">
                <a16:creationId xmlns:a16="http://schemas.microsoft.com/office/drawing/2014/main" id="{BDB923A8-BB7A-E42F-ACAC-FBF64C1C01A8}"/>
              </a:ext>
            </a:extLst>
          </p:cNvPr>
          <p:cNvSpPr>
            <a:spLocks noGrp="1"/>
          </p:cNvSpPr>
          <p:nvPr>
            <p:ph type="ftr" sz="quarter" idx="11"/>
          </p:nvPr>
        </p:nvSpPr>
        <p:spPr/>
        <p:txBody>
          <a:bodyPr/>
          <a:lstStyle/>
          <a:p>
            <a:endParaRPr lang="en-US"/>
          </a:p>
        </p:txBody>
      </p:sp>
      <p:sp>
        <p:nvSpPr>
          <p:cNvPr id="4" name="Symbol zastępczy numeru slajdu 3">
            <a:extLst>
              <a:ext uri="{FF2B5EF4-FFF2-40B4-BE49-F238E27FC236}">
                <a16:creationId xmlns:a16="http://schemas.microsoft.com/office/drawing/2014/main" id="{03757012-431F-0E66-7CE3-EC2293093542}"/>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9771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550FEA-0C73-9A1C-D105-D8E8D057AA6C}"/>
              </a:ext>
            </a:extLst>
          </p:cNvPr>
          <p:cNvSpPr>
            <a:spLocks noGrp="1"/>
          </p:cNvSpPr>
          <p:nvPr>
            <p:ph type="title"/>
          </p:nvPr>
        </p:nvSpPr>
        <p:spPr>
          <a:xfrm>
            <a:off x="793750" y="431800"/>
            <a:ext cx="3716338" cy="1512888"/>
          </a:xfrm>
          <a:prstGeom prst="rect">
            <a:avLst/>
          </a:prstGeom>
        </p:spPr>
        <p:txBody>
          <a:bodyPr anchor="b"/>
          <a:lstStyle>
            <a:lvl1pPr>
              <a:defRPr sz="3200"/>
            </a:lvl1pPr>
          </a:lstStyle>
          <a:p>
            <a:r>
              <a:rPr lang="pl-PL"/>
              <a:t>Kliknij, aby edytować styl</a:t>
            </a:r>
            <a:endParaRPr lang="en-US"/>
          </a:p>
        </p:txBody>
      </p:sp>
      <p:sp>
        <p:nvSpPr>
          <p:cNvPr id="3" name="Symbol zastępczy zawartości 2">
            <a:extLst>
              <a:ext uri="{FF2B5EF4-FFF2-40B4-BE49-F238E27FC236}">
                <a16:creationId xmlns:a16="http://schemas.microsoft.com/office/drawing/2014/main" id="{7E1F1FBA-171D-CD74-C290-B8A600978E4C}"/>
              </a:ext>
            </a:extLst>
          </p:cNvPr>
          <p:cNvSpPr>
            <a:spLocks noGrp="1"/>
          </p:cNvSpPr>
          <p:nvPr>
            <p:ph idx="1"/>
          </p:nvPr>
        </p:nvSpPr>
        <p:spPr>
          <a:xfrm>
            <a:off x="4899025" y="933450"/>
            <a:ext cx="5832475" cy="46053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a:extLst>
              <a:ext uri="{FF2B5EF4-FFF2-40B4-BE49-F238E27FC236}">
                <a16:creationId xmlns:a16="http://schemas.microsoft.com/office/drawing/2014/main" id="{0AE4A50F-B5D1-C8D4-CB02-474F24511AC1}"/>
              </a:ext>
            </a:extLst>
          </p:cNvPr>
          <p:cNvSpPr>
            <a:spLocks noGrp="1"/>
          </p:cNvSpPr>
          <p:nvPr>
            <p:ph type="body" sz="half" idx="2"/>
          </p:nvPr>
        </p:nvSpPr>
        <p:spPr>
          <a:xfrm>
            <a:off x="793750" y="1944688"/>
            <a:ext cx="3716338" cy="36004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703BA50-E452-1D19-47BA-1D21216A0CC3}"/>
              </a:ext>
            </a:extLst>
          </p:cNvPr>
          <p:cNvSpPr>
            <a:spLocks noGrp="1"/>
          </p:cNvSpPr>
          <p:nvPr>
            <p:ph type="dt" sz="half" idx="10"/>
          </p:nvPr>
        </p:nvSpPr>
        <p:spPr/>
        <p:txBody>
          <a:bodyPr/>
          <a:lstStyle/>
          <a:p>
            <a:fld id="{09DB2826-8CAE-4892-A786-09CBC6F30E18}" type="datetimeFigureOut">
              <a:rPr lang="en-US" smtClean="0"/>
              <a:t>8/31/2024</a:t>
            </a:fld>
            <a:endParaRPr lang="en-US"/>
          </a:p>
        </p:txBody>
      </p:sp>
      <p:sp>
        <p:nvSpPr>
          <p:cNvPr id="6" name="Symbol zastępczy stopki 5">
            <a:extLst>
              <a:ext uri="{FF2B5EF4-FFF2-40B4-BE49-F238E27FC236}">
                <a16:creationId xmlns:a16="http://schemas.microsoft.com/office/drawing/2014/main" id="{34FF29C7-7256-735D-57C3-0B5FFB52908F}"/>
              </a:ext>
            </a:extLst>
          </p:cNvPr>
          <p:cNvSpPr>
            <a:spLocks noGrp="1"/>
          </p:cNvSpPr>
          <p:nvPr>
            <p:ph type="ftr" sz="quarter" idx="11"/>
          </p:nvPr>
        </p:nvSpPr>
        <p:spPr/>
        <p:txBody>
          <a:bodyPr/>
          <a:lstStyle/>
          <a:p>
            <a:endParaRPr lang="en-US"/>
          </a:p>
        </p:txBody>
      </p:sp>
      <p:sp>
        <p:nvSpPr>
          <p:cNvPr id="7" name="Symbol zastępczy numeru slajdu 6">
            <a:extLst>
              <a:ext uri="{FF2B5EF4-FFF2-40B4-BE49-F238E27FC236}">
                <a16:creationId xmlns:a16="http://schemas.microsoft.com/office/drawing/2014/main" id="{6EF889B0-6295-72C1-68C2-4405F14D0E06}"/>
              </a:ext>
            </a:extLst>
          </p:cNvPr>
          <p:cNvSpPr>
            <a:spLocks noGrp="1"/>
          </p:cNvSpPr>
          <p:nvPr>
            <p:ph type="sldNum" sz="quarter" idx="12"/>
          </p:nvPr>
        </p:nvSpPr>
        <p:spPr/>
        <p:txBody>
          <a:bodyPr/>
          <a:lstStyle/>
          <a:p>
            <a:fld id="{F677176B-4A12-4A09-A375-D1234E5B8D3F}" type="slidenum">
              <a:rPr lang="en-US" smtClean="0"/>
              <a:t>‹#›</a:t>
            </a:fld>
            <a:endParaRPr lang="en-US"/>
          </a:p>
        </p:txBody>
      </p:sp>
    </p:spTree>
    <p:extLst>
      <p:ext uri="{BB962C8B-B14F-4D97-AF65-F5344CB8AC3E}">
        <p14:creationId xmlns:p14="http://schemas.microsoft.com/office/powerpoint/2010/main" val="671811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5.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Symbol zastępczy daty 3"/>
          <p:cNvSpPr>
            <a:spLocks noGrp="1"/>
          </p:cNvSpPr>
          <p:nvPr>
            <p:ph type="dt" sz="half" idx="2"/>
          </p:nvPr>
        </p:nvSpPr>
        <p:spPr>
          <a:xfrm>
            <a:off x="0" y="6135166"/>
            <a:ext cx="2688484" cy="345009"/>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6A73BB-D1E2-42A7-AF35-D7ED586AB265}" type="datetime1">
              <a:rPr lang="pl-PL"/>
              <a:pPr>
                <a:defRPr/>
              </a:pPr>
              <a:t>31.08.2024</a:t>
            </a:fld>
            <a:endParaRPr lang="pl-PL" dirty="0"/>
          </a:p>
        </p:txBody>
      </p:sp>
      <p:sp>
        <p:nvSpPr>
          <p:cNvPr id="6" name="Symbol zastępczy numeru slajdu 5"/>
          <p:cNvSpPr>
            <a:spLocks noGrp="1"/>
          </p:cNvSpPr>
          <p:nvPr>
            <p:ph type="sldNum" sz="quarter" idx="4"/>
          </p:nvPr>
        </p:nvSpPr>
        <p:spPr>
          <a:xfrm>
            <a:off x="8833591" y="6135166"/>
            <a:ext cx="2688484" cy="345009"/>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00C443D-8554-4A1A-852C-E0B03C38901E}" type="slidenum">
              <a:rPr lang="pl-PL"/>
              <a:pPr>
                <a:defRPr/>
              </a:pPr>
              <a:t>‹#›</a:t>
            </a:fld>
            <a:endParaRPr lang="pl-PL" dirty="0"/>
          </a:p>
        </p:txBody>
      </p:sp>
    </p:spTree>
  </p:cSld>
  <p:clrMap bg1="lt1" tx1="dk1" bg2="lt2" tx2="dk2" accent1="accent1" accent2="accent2" accent3="accent3" accent4="accent4" accent5="accent5" accent6="accent6" hlink="hlink" folHlink="folHlink"/>
  <p:sldLayoutIdLst>
    <p:sldLayoutId id="2147484199"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E59C3926-BA7A-E47B-3A5E-49AAD8B3EAAB}"/>
              </a:ext>
            </a:extLst>
          </p:cNvPr>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09DB2826-8CAE-4892-A786-09CBC6F30E18}" type="datetimeFigureOut">
              <a:rPr lang="en-US" smtClean="0"/>
              <a:t>8/31/2024</a:t>
            </a:fld>
            <a:endParaRPr lang="en-US"/>
          </a:p>
        </p:txBody>
      </p:sp>
      <p:sp>
        <p:nvSpPr>
          <p:cNvPr id="5" name="Symbol zastępczy stopki 4">
            <a:extLst>
              <a:ext uri="{FF2B5EF4-FFF2-40B4-BE49-F238E27FC236}">
                <a16:creationId xmlns:a16="http://schemas.microsoft.com/office/drawing/2014/main" id="{81429956-AC96-E759-F612-BD5E20F1A46E}"/>
              </a:ext>
            </a:extLst>
          </p:cNvPr>
          <p:cNvSpPr>
            <a:spLocks noGrp="1"/>
          </p:cNvSpPr>
          <p:nvPr>
            <p:ph type="ftr" sz="quarter" idx="3"/>
          </p:nvPr>
        </p:nvSpPr>
        <p:spPr>
          <a:xfrm>
            <a:off x="3816350" y="6005513"/>
            <a:ext cx="3889375"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ymbol zastępczy numeru slajdu 5">
            <a:extLst>
              <a:ext uri="{FF2B5EF4-FFF2-40B4-BE49-F238E27FC236}">
                <a16:creationId xmlns:a16="http://schemas.microsoft.com/office/drawing/2014/main" id="{46514266-9481-2FF5-15FB-E1827F204698}"/>
              </a:ext>
            </a:extLst>
          </p:cNvPr>
          <p:cNvSpPr>
            <a:spLocks noGrp="1"/>
          </p:cNvSpPr>
          <p:nvPr>
            <p:ph type="sldNum" sz="quarter" idx="4"/>
          </p:nvPr>
        </p:nvSpPr>
        <p:spPr>
          <a:xfrm>
            <a:off x="8137525" y="6005513"/>
            <a:ext cx="2592388"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F677176B-4A12-4A09-A375-D1234E5B8D3F}" type="slidenum">
              <a:rPr lang="en-US" smtClean="0"/>
              <a:t>‹#›</a:t>
            </a:fld>
            <a:endParaRPr lang="en-US"/>
          </a:p>
        </p:txBody>
      </p:sp>
      <p:pic>
        <p:nvPicPr>
          <p:cNvPr id="7" name="Obraz 6" descr="Obraz zawierający zewnętrzne, woda, niebieski, samolot">
            <a:extLst>
              <a:ext uri="{FF2B5EF4-FFF2-40B4-BE49-F238E27FC236}">
                <a16:creationId xmlns:a16="http://schemas.microsoft.com/office/drawing/2014/main" id="{B2B2A586-C3F6-BE14-7B83-F5110BFFC0F1}"/>
              </a:ext>
            </a:extLst>
          </p:cNvPr>
          <p:cNvPicPr>
            <a:picLocks noChangeAspect="1"/>
          </p:cNvPicPr>
          <p:nvPr userDrawn="1"/>
        </p:nvPicPr>
        <p:blipFill>
          <a:blip r:embed="rId13" cstate="print"/>
          <a:stretch>
            <a:fillRect/>
          </a:stretch>
        </p:blipFill>
        <p:spPr>
          <a:xfrm>
            <a:off x="-1" y="-8467"/>
            <a:ext cx="11522076" cy="6883400"/>
          </a:xfrm>
          <a:prstGeom prst="rect">
            <a:avLst/>
          </a:prstGeom>
        </p:spPr>
      </p:pic>
    </p:spTree>
    <p:extLst>
      <p:ext uri="{BB962C8B-B14F-4D97-AF65-F5344CB8AC3E}">
        <p14:creationId xmlns:p14="http://schemas.microsoft.com/office/powerpoint/2010/main" val="817694438"/>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0" y="2367280"/>
            <a:ext cx="11522075" cy="584775"/>
          </a:xfrm>
          <a:prstGeom prst="rect">
            <a:avLst/>
          </a:prstGeom>
          <a:noFill/>
          <a:ln w="9525">
            <a:noFill/>
            <a:miter lim="800000"/>
            <a:headEnd/>
            <a:tailEnd/>
          </a:ln>
        </p:spPr>
        <p:txBody>
          <a:bodyPr>
            <a:spAutoFit/>
          </a:bodyPr>
          <a:lstStyle/>
          <a:p>
            <a:pPr algn="ctr"/>
            <a:r>
              <a:rPr lang="pl-PL" sz="3200" dirty="0" err="1"/>
              <a:t>Priority</a:t>
            </a:r>
            <a:r>
              <a:rPr lang="pl-PL" sz="3200" dirty="0"/>
              <a:t> </a:t>
            </a:r>
            <a:r>
              <a:rPr lang="pl-PL" sz="3200" dirty="0" err="1"/>
              <a:t>Task</a:t>
            </a:r>
            <a:r>
              <a:rPr lang="pl-PL" sz="3200" dirty="0"/>
              <a:t> EGALITE – </a:t>
            </a:r>
            <a:r>
              <a:rPr lang="pl-PL" sz="3200" dirty="0" err="1"/>
              <a:t>information</a:t>
            </a:r>
            <a:r>
              <a:rPr lang="pl-PL" sz="3200" dirty="0"/>
              <a:t>, test </a:t>
            </a:r>
            <a:r>
              <a:rPr lang="pl-PL" sz="3200" dirty="0" err="1"/>
              <a:t>results</a:t>
            </a:r>
            <a:endParaRPr lang="en-US" sz="3200" b="1" dirty="0"/>
          </a:p>
        </p:txBody>
      </p:sp>
      <p:sp>
        <p:nvSpPr>
          <p:cNvPr id="6" name="Prostokąt zaokrąglony 5"/>
          <p:cNvSpPr/>
          <p:nvPr/>
        </p:nvSpPr>
        <p:spPr>
          <a:xfrm>
            <a:off x="0" y="4670493"/>
            <a:ext cx="11522075" cy="951026"/>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Institute of Meteorology and Water Management</a:t>
            </a:r>
          </a:p>
          <a:p>
            <a:pPr algn="ctr">
              <a:defRPr/>
            </a:pPr>
            <a:r>
              <a:rPr lang="en-US" sz="2800" b="1" dirty="0">
                <a:solidFill>
                  <a:schemeClr val="tx1"/>
                </a:solidFill>
              </a:rPr>
              <a:t>National Research Institute</a:t>
            </a:r>
          </a:p>
        </p:txBody>
      </p:sp>
      <p:sp>
        <p:nvSpPr>
          <p:cNvPr id="7" name="Prostokąt zaokrąglony 2"/>
          <p:cNvSpPr/>
          <p:nvPr/>
        </p:nvSpPr>
        <p:spPr>
          <a:xfrm>
            <a:off x="0" y="3580292"/>
            <a:ext cx="11522075" cy="952291"/>
          </a:xfrm>
          <a:prstGeom prst="roundRect">
            <a:avLst>
              <a:gd name="adj" fmla="val 125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Andrzej Mazur</a:t>
            </a:r>
            <a:endParaRPr lang="en-US" sz="2800" b="1" dirty="0">
              <a:solidFill>
                <a:schemeClr val="tx1"/>
              </a:solidFill>
              <a:latin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4C5D229-E2D6-57DE-80C2-DDF086059831}"/>
              </a:ext>
            </a:extLst>
          </p:cNvPr>
          <p:cNvSpPr txBox="1"/>
          <p:nvPr/>
        </p:nvSpPr>
        <p:spPr>
          <a:xfrm>
            <a:off x="3528789" y="207040"/>
            <a:ext cx="7272808" cy="523220"/>
          </a:xfrm>
          <a:prstGeom prst="rect">
            <a:avLst/>
          </a:prstGeom>
          <a:solidFill>
            <a:schemeClr val="bg1"/>
          </a:solidFill>
        </p:spPr>
        <p:txBody>
          <a:bodyPr wrap="square" rtlCol="0">
            <a:spAutoFit/>
          </a:bodyPr>
          <a:lstStyle/>
          <a:p>
            <a:pPr algn="ctr"/>
            <a:r>
              <a:rPr lang="en-US" sz="2800" dirty="0"/>
              <a:t>Running/finished PP/PTs</a:t>
            </a:r>
          </a:p>
        </p:txBody>
      </p:sp>
      <p:pic>
        <p:nvPicPr>
          <p:cNvPr id="4" name="Obraz 3">
            <a:extLst>
              <a:ext uri="{FF2B5EF4-FFF2-40B4-BE49-F238E27FC236}">
                <a16:creationId xmlns:a16="http://schemas.microsoft.com/office/drawing/2014/main" id="{2E557C63-5861-75F8-A186-395A6834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23" y="0"/>
            <a:ext cx="10553028" cy="6480175"/>
          </a:xfrm>
          <a:prstGeom prst="rect">
            <a:avLst/>
          </a:prstGeom>
        </p:spPr>
      </p:pic>
      <p:sp>
        <p:nvSpPr>
          <p:cNvPr id="6" name="pole tekstowe 5">
            <a:extLst>
              <a:ext uri="{FF2B5EF4-FFF2-40B4-BE49-F238E27FC236}">
                <a16:creationId xmlns:a16="http://schemas.microsoft.com/office/drawing/2014/main" id="{85CBCFBE-90D4-FFF4-03BC-D82C156DADAE}"/>
              </a:ext>
            </a:extLst>
          </p:cNvPr>
          <p:cNvSpPr txBox="1"/>
          <p:nvPr/>
        </p:nvSpPr>
        <p:spPr>
          <a:xfrm>
            <a:off x="-11414" y="-72281"/>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69534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74F8AAB7-BDEF-1438-6F18-0F012369A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1297"/>
            <a:ext cx="11522075" cy="3506982"/>
          </a:xfrm>
          <a:prstGeom prst="rect">
            <a:avLst/>
          </a:prstGeom>
        </p:spPr>
      </p:pic>
      <p:sp>
        <p:nvSpPr>
          <p:cNvPr id="7" name="pole tekstowe 6">
            <a:extLst>
              <a:ext uri="{FF2B5EF4-FFF2-40B4-BE49-F238E27FC236}">
                <a16:creationId xmlns:a16="http://schemas.microsoft.com/office/drawing/2014/main" id="{57DFD3E8-48A9-BBB9-B4BD-B84BB86287F6}"/>
              </a:ext>
            </a:extLst>
          </p:cNvPr>
          <p:cNvSpPr txBox="1"/>
          <p:nvPr/>
        </p:nvSpPr>
        <p:spPr>
          <a:xfrm>
            <a:off x="-11414" y="5043189"/>
            <a:ext cx="11522075" cy="1077218"/>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Probability of impact (POI) </a:t>
            </a:r>
          </a:p>
          <a:p>
            <a:pPr algn="just"/>
            <a:r>
              <a:rPr lang="en-US" sz="2100" dirty="0">
                <a:latin typeface="Arial Narrow" panose="020B0606020202030204" pitchFamily="34" charset="0"/>
              </a:rPr>
              <a:t>Visualization of which points the contamination cloud will pass over, according to the simulations of individual models</a:t>
            </a:r>
          </a:p>
          <a:p>
            <a:pPr algn="just"/>
            <a:r>
              <a:rPr lang="en-US" sz="2100" dirty="0">
                <a:latin typeface="Arial Narrow" panose="020B0606020202030204" pitchFamily="34" charset="0"/>
              </a:rPr>
              <a:t>Left – high resolution models only; right – medium resolution models only; middle panel – both types of models </a:t>
            </a:r>
          </a:p>
        </p:txBody>
      </p:sp>
      <p:sp>
        <p:nvSpPr>
          <p:cNvPr id="3" name="pole tekstowe 2">
            <a:extLst>
              <a:ext uri="{FF2B5EF4-FFF2-40B4-BE49-F238E27FC236}">
                <a16:creationId xmlns:a16="http://schemas.microsoft.com/office/drawing/2014/main" id="{42B8E17F-9726-4CDC-47F2-130AC8DECC77}"/>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511814B5-3BA9-F4B9-2070-CEFBD9275DCC}"/>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Tree>
    <p:extLst>
      <p:ext uri="{BB962C8B-B14F-4D97-AF65-F5344CB8AC3E}">
        <p14:creationId xmlns:p14="http://schemas.microsoft.com/office/powerpoint/2010/main" val="18450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diagram, zrzut ekranu, linia">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0" y="1044431"/>
            <a:ext cx="11520000" cy="5292000"/>
          </a:xfrm>
          <a:prstGeom prst="rect">
            <a:avLst/>
          </a:prstGeom>
        </p:spPr>
      </p:pic>
      <p:sp>
        <p:nvSpPr>
          <p:cNvPr id="3" name="pole tekstowe 2">
            <a:extLst>
              <a:ext uri="{FF2B5EF4-FFF2-40B4-BE49-F238E27FC236}">
                <a16:creationId xmlns:a16="http://schemas.microsoft.com/office/drawing/2014/main" id="{3146483B-5B4D-8686-0BBC-480AC4669225}"/>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1EE968A2-4A77-FDAE-FC6F-6389B54A95A0}"/>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
        <p:nvSpPr>
          <p:cNvPr id="8" name="pole tekstowe 7">
            <a:extLst>
              <a:ext uri="{FF2B5EF4-FFF2-40B4-BE49-F238E27FC236}">
                <a16:creationId xmlns:a16="http://schemas.microsoft.com/office/drawing/2014/main" id="{22732EBE-49A8-B2E9-7F91-38CFAAA9F185}"/>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pl-PL" sz="2200" dirty="0" err="1">
                <a:latin typeface="Arial Narrow" panose="020B0606020202030204" pitchFamily="34" charset="0"/>
              </a:rPr>
              <a:t>Relative</a:t>
            </a:r>
            <a:r>
              <a:rPr lang="pl-PL" sz="2200" dirty="0">
                <a:latin typeface="Arial Narrow" panose="020B0606020202030204" pitchFamily="34" charset="0"/>
              </a:rPr>
              <a:t> FSS – </a:t>
            </a:r>
            <a:r>
              <a:rPr lang="pl-PL" sz="2200" dirty="0" err="1">
                <a:latin typeface="Arial Narrow" panose="020B0606020202030204" pitchFamily="34" charset="0"/>
              </a:rPr>
              <a:t>concentration</a:t>
            </a:r>
            <a:r>
              <a:rPr lang="pl-PL" sz="2200" dirty="0">
                <a:latin typeface="Arial Narrow" panose="020B0606020202030204" pitchFamily="34" charset="0"/>
              </a:rPr>
              <a:t> </a:t>
            </a:r>
            <a:endParaRPr lang="en-US" sz="2200" dirty="0">
              <a:latin typeface="Arial Narrow" panose="020B0606020202030204" pitchFamily="34" charset="0"/>
            </a:endParaRP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31595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1044431"/>
            <a:ext cx="11520000" cy="5292000"/>
          </a:xfrm>
          <a:prstGeom prst="rect">
            <a:avLst/>
          </a:prstGeom>
        </p:spPr>
      </p:pic>
      <p:sp>
        <p:nvSpPr>
          <p:cNvPr id="3" name="pole tekstowe 2">
            <a:extLst>
              <a:ext uri="{FF2B5EF4-FFF2-40B4-BE49-F238E27FC236}">
                <a16:creationId xmlns:a16="http://schemas.microsoft.com/office/drawing/2014/main" id="{05050219-F3E0-C86A-4567-BC35EE3F9C9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52B951A4-0350-A692-7EA3-5A4E88FD90AD}"/>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
        <p:nvSpPr>
          <p:cNvPr id="8" name="pole tekstowe 7">
            <a:extLst>
              <a:ext uri="{FF2B5EF4-FFF2-40B4-BE49-F238E27FC236}">
                <a16:creationId xmlns:a16="http://schemas.microsoft.com/office/drawing/2014/main" id="{013ECE70-A7BA-FC1E-B4A2-D2E5CDE3FE8F}"/>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pl-PL" sz="2200" dirty="0" err="1">
                <a:latin typeface="Arial Narrow" panose="020B0606020202030204" pitchFamily="34" charset="0"/>
              </a:rPr>
              <a:t>Relative</a:t>
            </a:r>
            <a:r>
              <a:rPr lang="pl-PL" sz="2200" dirty="0">
                <a:latin typeface="Arial Narrow" panose="020B0606020202030204" pitchFamily="34" charset="0"/>
              </a:rPr>
              <a:t> FSS – </a:t>
            </a:r>
            <a:r>
              <a:rPr lang="pl-PL" sz="2200" dirty="0" err="1">
                <a:latin typeface="Arial Narrow" panose="020B0606020202030204" pitchFamily="34" charset="0"/>
              </a:rPr>
              <a:t>dry</a:t>
            </a:r>
            <a:r>
              <a:rPr lang="pl-PL" sz="2200" dirty="0">
                <a:latin typeface="Arial Narrow" panose="020B0606020202030204" pitchFamily="34" charset="0"/>
              </a:rPr>
              <a:t> </a:t>
            </a:r>
            <a:r>
              <a:rPr lang="pl-PL" sz="2200" dirty="0" err="1">
                <a:latin typeface="Arial Narrow" panose="020B0606020202030204" pitchFamily="34" charset="0"/>
              </a:rPr>
              <a:t>deposition</a:t>
            </a:r>
            <a:endParaRPr lang="en-US" sz="2200" dirty="0">
              <a:latin typeface="Arial Narrow" panose="020B0606020202030204" pitchFamily="34" charset="0"/>
            </a:endParaRP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69933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3408E409-ECDC-A2BB-1CD9-2F9729F5D78C}"/>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p:blipFill>
        <p:spPr>
          <a:xfrm>
            <a:off x="0" y="1044431"/>
            <a:ext cx="11520000" cy="5292000"/>
          </a:xfrm>
          <a:prstGeom prst="rect">
            <a:avLst/>
          </a:prstGeom>
        </p:spPr>
      </p:pic>
      <p:sp>
        <p:nvSpPr>
          <p:cNvPr id="3" name="pole tekstowe 2">
            <a:extLst>
              <a:ext uri="{FF2B5EF4-FFF2-40B4-BE49-F238E27FC236}">
                <a16:creationId xmlns:a16="http://schemas.microsoft.com/office/drawing/2014/main" id="{CC044CDC-3393-D61B-FCE0-6FC85064FFC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ED18013F-C6BB-6EF7-90AA-A95D9EB2FC24}"/>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
        <p:nvSpPr>
          <p:cNvPr id="8" name="pole tekstowe 7">
            <a:extLst>
              <a:ext uri="{FF2B5EF4-FFF2-40B4-BE49-F238E27FC236}">
                <a16:creationId xmlns:a16="http://schemas.microsoft.com/office/drawing/2014/main" id="{62CA6BDD-BD47-90FD-6C09-038A2944BC7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pl-PL" sz="2200" dirty="0" err="1">
                <a:latin typeface="Arial Narrow" panose="020B0606020202030204" pitchFamily="34" charset="0"/>
              </a:rPr>
              <a:t>Relative</a:t>
            </a:r>
            <a:r>
              <a:rPr lang="pl-PL" sz="2200" dirty="0">
                <a:latin typeface="Arial Narrow" panose="020B0606020202030204" pitchFamily="34" charset="0"/>
              </a:rPr>
              <a:t> FSS – wet </a:t>
            </a:r>
            <a:r>
              <a:rPr lang="pl-PL" sz="2200" dirty="0" err="1">
                <a:latin typeface="Arial Narrow" panose="020B0606020202030204" pitchFamily="34" charset="0"/>
              </a:rPr>
              <a:t>deposition</a:t>
            </a:r>
            <a:endParaRPr lang="en-US" sz="2200" dirty="0">
              <a:latin typeface="Arial Narrow" panose="020B0606020202030204" pitchFamily="34" charset="0"/>
            </a:endParaRPr>
          </a:p>
        </p:txBody>
      </p:sp>
      <p:sp>
        <p:nvSpPr>
          <p:cNvPr id="6" name="pole tekstowe 5">
            <a:extLst>
              <a:ext uri="{FF2B5EF4-FFF2-40B4-BE49-F238E27FC236}">
                <a16:creationId xmlns:a16="http://schemas.microsoft.com/office/drawing/2014/main" id="{85CBCFBE-90D4-FFF4-03BC-D82C156DADAE}"/>
              </a:ext>
            </a:extLst>
          </p:cNvPr>
          <p:cNvSpPr txBox="1"/>
          <p:nvPr/>
        </p:nvSpPr>
        <p:spPr>
          <a:xfrm>
            <a:off x="-11414" y="792976"/>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Comparison of MCH/DWD/IMWM results of dry run – release from ISAR NPP (high/low resolution simulation)</a:t>
            </a:r>
          </a:p>
        </p:txBody>
      </p:sp>
    </p:spTree>
    <p:extLst>
      <p:ext uri="{BB962C8B-B14F-4D97-AF65-F5344CB8AC3E}">
        <p14:creationId xmlns:p14="http://schemas.microsoft.com/office/powerpoint/2010/main" val="287506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F8EB28F2-F044-8F0B-B2A1-75593E005EB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pl-PL" sz="2200" dirty="0" err="1">
                <a:latin typeface="Arial Narrow" panose="020B0606020202030204" pitchFamily="34" charset="0"/>
              </a:rPr>
              <a:t>Evolution</a:t>
            </a:r>
            <a:r>
              <a:rPr lang="pl-PL" sz="2200" dirty="0">
                <a:latin typeface="Arial Narrow" panose="020B0606020202030204" pitchFamily="34" charset="0"/>
              </a:rPr>
              <a:t> of </a:t>
            </a:r>
            <a:r>
              <a:rPr lang="pl-PL" sz="2200" dirty="0" err="1">
                <a:latin typeface="Arial Narrow" panose="020B0606020202030204" pitchFamily="34" charset="0"/>
              </a:rPr>
              <a:t>center</a:t>
            </a:r>
            <a:r>
              <a:rPr lang="pl-PL" sz="2200" dirty="0">
                <a:latin typeface="Arial Narrow" panose="020B0606020202030204" pitchFamily="34" charset="0"/>
              </a:rPr>
              <a:t> of mass of </a:t>
            </a:r>
            <a:r>
              <a:rPr lang="pl-PL" sz="2200" dirty="0" err="1">
                <a:latin typeface="Arial Narrow" panose="020B0606020202030204" pitchFamily="34" charset="0"/>
              </a:rPr>
              <a:t>fields</a:t>
            </a:r>
            <a:r>
              <a:rPr lang="pl-PL" sz="2200" dirty="0">
                <a:latin typeface="Arial Narrow" panose="020B0606020202030204" pitchFamily="34" charset="0"/>
              </a:rPr>
              <a:t> (</a:t>
            </a:r>
            <a:r>
              <a:rPr lang="pl-PL" sz="2200" dirty="0" err="1">
                <a:latin typeface="Arial Narrow" panose="020B0606020202030204" pitchFamily="34" charset="0"/>
              </a:rPr>
              <a:t>conc</a:t>
            </a:r>
            <a:r>
              <a:rPr lang="pl-PL" sz="2200" dirty="0">
                <a:latin typeface="Arial Narrow" panose="020B0606020202030204" pitchFamily="34" charset="0"/>
              </a:rPr>
              <a:t>., </a:t>
            </a:r>
            <a:r>
              <a:rPr lang="pl-PL" sz="2200" dirty="0" err="1">
                <a:latin typeface="Arial Narrow" panose="020B0606020202030204" pitchFamily="34" charset="0"/>
              </a:rPr>
              <a:t>dry</a:t>
            </a:r>
            <a:r>
              <a:rPr lang="pl-PL" sz="2200" dirty="0">
                <a:latin typeface="Arial Narrow" panose="020B0606020202030204" pitchFamily="34" charset="0"/>
              </a:rPr>
              <a:t> dep., wet dep.) for high and medium resolution </a:t>
            </a:r>
            <a:r>
              <a:rPr lang="pl-PL" sz="2200" dirty="0" err="1">
                <a:latin typeface="Arial Narrow" panose="020B0606020202030204" pitchFamily="34" charset="0"/>
              </a:rPr>
              <a:t>calculations</a:t>
            </a:r>
            <a:endParaRPr lang="en-US" sz="2200" dirty="0">
              <a:latin typeface="Arial Narrow" panose="020B0606020202030204" pitchFamily="34" charset="0"/>
            </a:endParaRPr>
          </a:p>
        </p:txBody>
      </p:sp>
      <p:pic>
        <p:nvPicPr>
          <p:cNvPr id="3" name="Obraz 2">
            <a:extLst>
              <a:ext uri="{FF2B5EF4-FFF2-40B4-BE49-F238E27FC236}">
                <a16:creationId xmlns:a16="http://schemas.microsoft.com/office/drawing/2014/main" id="{3974F007-8A6A-832B-7A3B-1150B7E76899}"/>
              </a:ext>
            </a:extLst>
          </p:cNvPr>
          <p:cNvPicPr>
            <a:picLocks noChangeAspect="1"/>
          </p:cNvPicPr>
          <p:nvPr/>
        </p:nvPicPr>
        <p:blipFill>
          <a:blip r:embed="rId3"/>
          <a:stretch>
            <a:fillRect/>
          </a:stretch>
        </p:blipFill>
        <p:spPr>
          <a:xfrm>
            <a:off x="3570297" y="936375"/>
            <a:ext cx="7951778" cy="4896000"/>
          </a:xfrm>
          <a:prstGeom prst="rect">
            <a:avLst/>
          </a:prstGeom>
        </p:spPr>
      </p:pic>
      <p:sp>
        <p:nvSpPr>
          <p:cNvPr id="2" name="pole tekstowe 1">
            <a:extLst>
              <a:ext uri="{FF2B5EF4-FFF2-40B4-BE49-F238E27FC236}">
                <a16:creationId xmlns:a16="http://schemas.microsoft.com/office/drawing/2014/main" id="{15954750-F091-2CB0-0FD4-5A6F249DAF94}"/>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68CE74DA-18C9-E87E-DDDC-0154F1FAE77E}"/>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pic>
        <p:nvPicPr>
          <p:cNvPr id="7" name="Obraz 6">
            <a:extLst>
              <a:ext uri="{FF2B5EF4-FFF2-40B4-BE49-F238E27FC236}">
                <a16:creationId xmlns:a16="http://schemas.microsoft.com/office/drawing/2014/main" id="{164B8BC4-3651-1D3B-BA09-9D56C4C997DC}"/>
              </a:ext>
            </a:extLst>
          </p:cNvPr>
          <p:cNvPicPr>
            <a:picLocks noChangeAspect="1"/>
          </p:cNvPicPr>
          <p:nvPr/>
        </p:nvPicPr>
        <p:blipFill>
          <a:blip r:embed="rId4"/>
          <a:stretch>
            <a:fillRect/>
          </a:stretch>
        </p:blipFill>
        <p:spPr>
          <a:xfrm>
            <a:off x="-11414" y="2524404"/>
            <a:ext cx="3564000" cy="1147731"/>
          </a:xfrm>
          <a:prstGeom prst="rect">
            <a:avLst/>
          </a:prstGeom>
          <a:ln>
            <a:solidFill>
              <a:schemeClr val="tx1"/>
            </a:solidFill>
          </a:ln>
        </p:spPr>
      </p:pic>
      <p:sp>
        <p:nvSpPr>
          <p:cNvPr id="8" name="pole tekstowe 7">
            <a:extLst>
              <a:ext uri="{FF2B5EF4-FFF2-40B4-BE49-F238E27FC236}">
                <a16:creationId xmlns:a16="http://schemas.microsoft.com/office/drawing/2014/main" id="{B4CBECBF-6D49-CADA-DC3B-C1ED9487D58C}"/>
              </a:ext>
            </a:extLst>
          </p:cNvPr>
          <p:cNvSpPr txBox="1"/>
          <p:nvPr/>
        </p:nvSpPr>
        <p:spPr>
          <a:xfrm>
            <a:off x="0" y="3672135"/>
            <a:ext cx="3564000" cy="1431161"/>
          </a:xfrm>
          <a:prstGeom prst="rect">
            <a:avLst/>
          </a:prstGeom>
          <a:solidFill>
            <a:schemeClr val="bg1"/>
          </a:solidFill>
          <a:ln>
            <a:solidFill>
              <a:schemeClr val="tx1"/>
            </a:solidFill>
          </a:ln>
        </p:spPr>
        <p:txBody>
          <a:bodyPr wrap="square" rtlCol="0">
            <a:spAutoFit/>
          </a:bodyPr>
          <a:lstStyle/>
          <a:p>
            <a:pPr algn="just">
              <a:spcAft>
                <a:spcPts val="600"/>
              </a:spcAft>
            </a:pPr>
            <a:r>
              <a:rPr lang="pl-PL" dirty="0" err="1">
                <a:latin typeface="Arial Narrow" panose="020B0606020202030204" pitchFamily="34" charset="0"/>
              </a:rPr>
              <a:t>x</a:t>
            </a:r>
            <a:r>
              <a:rPr lang="pl-PL" baseline="-25000" dirty="0" err="1">
                <a:latin typeface="Arial Narrow" panose="020B0606020202030204" pitchFamily="34" charset="0"/>
              </a:rPr>
              <a:t>cm</a:t>
            </a:r>
            <a:r>
              <a:rPr lang="pl-PL" dirty="0">
                <a:latin typeface="Arial Narrow" panose="020B0606020202030204" pitchFamily="34" charset="0"/>
              </a:rPr>
              <a:t>, </a:t>
            </a:r>
            <a:r>
              <a:rPr lang="pl-PL" dirty="0" err="1">
                <a:latin typeface="Arial Narrow" panose="020B0606020202030204" pitchFamily="34" charset="0"/>
              </a:rPr>
              <a:t>y</a:t>
            </a:r>
            <a:r>
              <a:rPr lang="pl-PL" baseline="-25000" dirty="0" err="1">
                <a:latin typeface="Arial Narrow" panose="020B0606020202030204" pitchFamily="34" charset="0"/>
              </a:rPr>
              <a:t>cm</a:t>
            </a:r>
            <a:r>
              <a:rPr lang="pl-PL" dirty="0">
                <a:latin typeface="Arial Narrow" panose="020B0606020202030204" pitchFamily="34" charset="0"/>
              </a:rPr>
              <a:t>: </a:t>
            </a:r>
            <a:r>
              <a:rPr lang="pl-PL" dirty="0" err="1">
                <a:latin typeface="Arial Narrow" panose="020B0606020202030204" pitchFamily="34" charset="0"/>
              </a:rPr>
              <a:t>coordinates</a:t>
            </a:r>
            <a:r>
              <a:rPr lang="pl-PL" dirty="0">
                <a:latin typeface="Arial Narrow" panose="020B0606020202030204" pitchFamily="34" charset="0"/>
              </a:rPr>
              <a:t> od </a:t>
            </a:r>
            <a:r>
              <a:rPr lang="pl-PL" dirty="0" err="1">
                <a:latin typeface="Arial Narrow" panose="020B0606020202030204" pitchFamily="34" charset="0"/>
              </a:rPr>
              <a:t>center</a:t>
            </a:r>
            <a:r>
              <a:rPr lang="pl-PL" dirty="0">
                <a:latin typeface="Arial Narrow" panose="020B0606020202030204" pitchFamily="34" charset="0"/>
              </a:rPr>
              <a:t> of mass</a:t>
            </a:r>
          </a:p>
          <a:p>
            <a:pPr algn="just">
              <a:spcAft>
                <a:spcPts val="600"/>
              </a:spcAft>
            </a:pPr>
            <a:r>
              <a:rPr lang="pl-PL" dirty="0">
                <a:latin typeface="Arial Narrow" panose="020B0606020202030204" pitchFamily="34" charset="0"/>
              </a:rPr>
              <a:t>M – </a:t>
            </a:r>
            <a:r>
              <a:rPr lang="pl-PL" dirty="0" err="1">
                <a:latin typeface="Arial Narrow" panose="020B0606020202030204" pitchFamily="34" charset="0"/>
              </a:rPr>
              <a:t>total</a:t>
            </a:r>
            <a:r>
              <a:rPr lang="pl-PL" dirty="0">
                <a:latin typeface="Arial Narrow" panose="020B0606020202030204" pitchFamily="34" charset="0"/>
              </a:rPr>
              <a:t> mass in the system</a:t>
            </a:r>
          </a:p>
          <a:p>
            <a:pPr algn="just">
              <a:spcAft>
                <a:spcPts val="600"/>
              </a:spcAft>
            </a:pPr>
            <a:r>
              <a:rPr lang="pl-PL" dirty="0" err="1">
                <a:latin typeface="Arial Narrow" panose="020B0606020202030204" pitchFamily="34" charset="0"/>
              </a:rPr>
              <a:t>m</a:t>
            </a:r>
            <a:r>
              <a:rPr lang="pl-PL" baseline="-25000" dirty="0" err="1">
                <a:latin typeface="Arial Narrow" panose="020B0606020202030204" pitchFamily="34" charset="0"/>
              </a:rPr>
              <a:t>i</a:t>
            </a:r>
            <a:r>
              <a:rPr lang="pl-PL" dirty="0" err="1">
                <a:latin typeface="Arial Narrow" panose="020B0606020202030204" pitchFamily="34" charset="0"/>
              </a:rPr>
              <a:t>x</a:t>
            </a:r>
            <a:r>
              <a:rPr lang="pl-PL" baseline="-25000" dirty="0" err="1">
                <a:latin typeface="Arial Narrow" panose="020B0606020202030204" pitchFamily="34" charset="0"/>
              </a:rPr>
              <a:t>i</a:t>
            </a:r>
            <a:r>
              <a:rPr lang="pl-PL" dirty="0">
                <a:latin typeface="Arial Narrow" panose="020B0606020202030204" pitchFamily="34" charset="0"/>
              </a:rPr>
              <a:t>,– </a:t>
            </a:r>
            <a:r>
              <a:rPr lang="pl-PL" dirty="0" err="1">
                <a:latin typeface="Arial Narrow" panose="020B0606020202030204" pitchFamily="34" charset="0"/>
              </a:rPr>
              <a:t>moments</a:t>
            </a:r>
            <a:r>
              <a:rPr lang="pl-PL" dirty="0">
                <a:latin typeface="Arial Narrow" panose="020B0606020202030204" pitchFamily="34" charset="0"/>
              </a:rPr>
              <a:t> of </a:t>
            </a:r>
            <a:r>
              <a:rPr lang="pl-PL" dirty="0" err="1">
                <a:latin typeface="Arial Narrow" panose="020B0606020202030204" pitchFamily="34" charset="0"/>
              </a:rPr>
              <a:t>individual</a:t>
            </a:r>
            <a:r>
              <a:rPr lang="pl-PL" dirty="0">
                <a:latin typeface="Arial Narrow" panose="020B0606020202030204" pitchFamily="34" charset="0"/>
              </a:rPr>
              <a:t> </a:t>
            </a:r>
            <a:r>
              <a:rPr lang="pl-PL" dirty="0" err="1">
                <a:latin typeface="Arial Narrow" panose="020B0606020202030204" pitchFamily="34" charset="0"/>
              </a:rPr>
              <a:t>masses</a:t>
            </a:r>
            <a:r>
              <a:rPr lang="pl-PL" dirty="0">
                <a:latin typeface="Arial Narrow" panose="020B0606020202030204" pitchFamily="34" charset="0"/>
              </a:rPr>
              <a:t> (x)</a:t>
            </a:r>
          </a:p>
          <a:p>
            <a:pPr algn="just">
              <a:spcAft>
                <a:spcPts val="600"/>
              </a:spcAft>
            </a:pPr>
            <a:r>
              <a:rPr lang="pl-PL" dirty="0" err="1">
                <a:latin typeface="Arial Narrow" panose="020B0606020202030204" pitchFamily="34" charset="0"/>
              </a:rPr>
              <a:t>m</a:t>
            </a:r>
            <a:r>
              <a:rPr lang="pl-PL" baseline="-25000" dirty="0" err="1">
                <a:latin typeface="Arial Narrow" panose="020B0606020202030204" pitchFamily="34" charset="0"/>
              </a:rPr>
              <a:t>i</a:t>
            </a:r>
            <a:r>
              <a:rPr lang="pl-PL" dirty="0" err="1">
                <a:latin typeface="Arial Narrow" panose="020B0606020202030204" pitchFamily="34" charset="0"/>
              </a:rPr>
              <a:t>y</a:t>
            </a:r>
            <a:r>
              <a:rPr lang="pl-PL" baseline="-25000" dirty="0" err="1">
                <a:latin typeface="Arial Narrow" panose="020B0606020202030204" pitchFamily="34" charset="0"/>
              </a:rPr>
              <a:t>i</a:t>
            </a:r>
            <a:r>
              <a:rPr lang="pl-PL" dirty="0">
                <a:latin typeface="Arial Narrow" panose="020B0606020202030204" pitchFamily="34" charset="0"/>
              </a:rPr>
              <a:t> – </a:t>
            </a:r>
            <a:r>
              <a:rPr lang="pl-PL" dirty="0" err="1">
                <a:latin typeface="Arial Narrow" panose="020B0606020202030204" pitchFamily="34" charset="0"/>
              </a:rPr>
              <a:t>moments</a:t>
            </a:r>
            <a:r>
              <a:rPr lang="pl-PL" dirty="0">
                <a:latin typeface="Arial Narrow" panose="020B0606020202030204" pitchFamily="34" charset="0"/>
              </a:rPr>
              <a:t> of </a:t>
            </a:r>
            <a:r>
              <a:rPr lang="pl-PL" dirty="0" err="1">
                <a:latin typeface="Arial Narrow" panose="020B0606020202030204" pitchFamily="34" charset="0"/>
              </a:rPr>
              <a:t>individual</a:t>
            </a:r>
            <a:r>
              <a:rPr lang="pl-PL" dirty="0">
                <a:latin typeface="Arial Narrow" panose="020B0606020202030204" pitchFamily="34" charset="0"/>
              </a:rPr>
              <a:t> </a:t>
            </a:r>
            <a:r>
              <a:rPr lang="pl-PL" dirty="0" err="1">
                <a:latin typeface="Arial Narrow" panose="020B0606020202030204" pitchFamily="34" charset="0"/>
              </a:rPr>
              <a:t>masses</a:t>
            </a:r>
            <a:r>
              <a:rPr lang="pl-PL" dirty="0">
                <a:latin typeface="Arial Narrow" panose="020B0606020202030204" pitchFamily="34" charset="0"/>
              </a:rPr>
              <a:t> (y)</a:t>
            </a:r>
            <a:endParaRPr lang="en-US" dirty="0">
              <a:latin typeface="Arial Narrow" panose="020B0606020202030204" pitchFamily="34" charset="0"/>
            </a:endParaRPr>
          </a:p>
        </p:txBody>
      </p:sp>
    </p:spTree>
    <p:extLst>
      <p:ext uri="{BB962C8B-B14F-4D97-AF65-F5344CB8AC3E}">
        <p14:creationId xmlns:p14="http://schemas.microsoft.com/office/powerpoint/2010/main" val="3388209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DD68BC21-AD6B-4B40-D76F-06D2C652B1C6}"/>
              </a:ext>
            </a:extLst>
          </p:cNvPr>
          <p:cNvSpPr txBox="1"/>
          <p:nvPr/>
        </p:nvSpPr>
        <p:spPr>
          <a:xfrm>
            <a:off x="0" y="1007839"/>
            <a:ext cx="11522075" cy="4985980"/>
          </a:xfrm>
          <a:prstGeom prst="rect">
            <a:avLst/>
          </a:prstGeom>
          <a:solidFill>
            <a:schemeClr val="bg1"/>
          </a:solidFill>
        </p:spPr>
        <p:txBody>
          <a:bodyPr wrap="square" rtlCol="0">
            <a:spAutoFit/>
          </a:bodyPr>
          <a:lstStyle/>
          <a:p>
            <a:pPr algn="just">
              <a:spcAft>
                <a:spcPts val="600"/>
              </a:spcAft>
            </a:pPr>
            <a:r>
              <a:rPr lang="en-US" sz="2400" dirty="0"/>
              <a:t>The first test showed that the results of dispersion calculations are very strongly dependent on meteorological data (their quality and accuracy). </a:t>
            </a:r>
            <a:endParaRPr lang="pl-PL" sz="2400" dirty="0"/>
          </a:p>
          <a:p>
            <a:pPr algn="just">
              <a:spcAft>
                <a:spcPts val="600"/>
              </a:spcAft>
            </a:pPr>
            <a:r>
              <a:rPr lang="en-US" sz="2400" dirty="0"/>
              <a:t>This is very clearly visible, especially when taking into account the results of wet deposition calculations</a:t>
            </a:r>
            <a:r>
              <a:rPr lang="pl-PL" sz="2400" dirty="0"/>
              <a:t> and/</a:t>
            </a:r>
            <a:r>
              <a:rPr lang="pl-PL" sz="2400" dirty="0" err="1"/>
              <a:t>or</a:t>
            </a:r>
            <a:r>
              <a:rPr lang="pl-PL" sz="2400" dirty="0"/>
              <a:t> </a:t>
            </a:r>
            <a:r>
              <a:rPr lang="pl-PL" sz="2400" dirty="0" err="1"/>
              <a:t>time</a:t>
            </a:r>
            <a:r>
              <a:rPr lang="pl-PL" sz="2400" dirty="0"/>
              <a:t> </a:t>
            </a:r>
            <a:r>
              <a:rPr lang="pl-PL" sz="2400" dirty="0" err="1"/>
              <a:t>evolution</a:t>
            </a:r>
            <a:r>
              <a:rPr lang="pl-PL" sz="2400" dirty="0"/>
              <a:t> of </a:t>
            </a:r>
            <a:r>
              <a:rPr lang="pl-PL" sz="2400" dirty="0" err="1"/>
              <a:t>center</a:t>
            </a:r>
            <a:r>
              <a:rPr lang="pl-PL" sz="2400" dirty="0"/>
              <a:t> of mass..</a:t>
            </a:r>
            <a:r>
              <a:rPr lang="en-US" sz="2400" dirty="0"/>
              <a:t>. </a:t>
            </a:r>
            <a:endParaRPr lang="pl-PL" sz="2400" dirty="0"/>
          </a:p>
          <a:p>
            <a:pPr algn="just">
              <a:spcAft>
                <a:spcPts val="600"/>
              </a:spcAft>
            </a:pPr>
            <a:r>
              <a:rPr lang="en-US" sz="2400" dirty="0"/>
              <a:t>Therefore: further tests are planned, especially using common (i.e. identical and uniform) meteorological data.</a:t>
            </a:r>
            <a:endParaRPr lang="pl-PL" sz="2400" dirty="0"/>
          </a:p>
          <a:p>
            <a:pPr algn="just">
              <a:spcAft>
                <a:spcPts val="600"/>
              </a:spcAft>
            </a:pPr>
            <a:endParaRPr lang="pl-PL" sz="2400" dirty="0"/>
          </a:p>
          <a:p>
            <a:pPr algn="just">
              <a:spcAft>
                <a:spcPts val="600"/>
              </a:spcAft>
            </a:pPr>
            <a:r>
              <a:rPr lang="en-US" sz="2200" dirty="0"/>
              <a:t>People of </a:t>
            </a:r>
            <a:r>
              <a:rPr lang="pl-PL" sz="2200" dirty="0"/>
              <a:t>EGALITE (</a:t>
            </a:r>
            <a:r>
              <a:rPr lang="pl-PL" sz="2200" dirty="0" err="1"/>
              <a:t>thnx</a:t>
            </a:r>
            <a:r>
              <a:rPr lang="pl-PL" sz="2200" dirty="0"/>
              <a:t>!!!):</a:t>
            </a:r>
          </a:p>
          <a:p>
            <a:pPr marL="285750" indent="-285750" algn="just">
              <a:spcAft>
                <a:spcPts val="600"/>
              </a:spcAft>
              <a:buFont typeface="Arial" panose="020B0604020202020204" pitchFamily="34" charset="0"/>
              <a:buChar char="•"/>
            </a:pPr>
            <a:r>
              <a:rPr lang="pl-PL" sz="2200" dirty="0" err="1"/>
              <a:t>Christoph</a:t>
            </a:r>
            <a:r>
              <a:rPr lang="pl-PL" sz="2200" dirty="0"/>
              <a:t> </a:t>
            </a:r>
            <a:r>
              <a:rPr lang="pl-PL" sz="2200" dirty="0" err="1"/>
              <a:t>Siewert</a:t>
            </a:r>
            <a:r>
              <a:rPr lang="pl-PL" sz="2200" dirty="0"/>
              <a:t> (DWD),</a:t>
            </a:r>
          </a:p>
          <a:p>
            <a:pPr marL="285750" indent="-285750" algn="just">
              <a:spcAft>
                <a:spcPts val="600"/>
              </a:spcAft>
              <a:buFont typeface="Arial" panose="020B0604020202020204" pitchFamily="34" charset="0"/>
              <a:buChar char="•"/>
            </a:pPr>
            <a:r>
              <a:rPr lang="pl-PL" sz="2200" dirty="0"/>
              <a:t>Pirmin </a:t>
            </a:r>
            <a:r>
              <a:rPr lang="pl-PL" sz="2200" dirty="0" err="1"/>
              <a:t>Kaufmann</a:t>
            </a:r>
            <a:r>
              <a:rPr lang="pl-PL" sz="2200" dirty="0"/>
              <a:t> (MCH), </a:t>
            </a:r>
          </a:p>
          <a:p>
            <a:pPr algn="just">
              <a:spcAft>
                <a:spcPts val="600"/>
              </a:spcAft>
            </a:pPr>
            <a:r>
              <a:rPr lang="pl-PL" sz="2200" dirty="0"/>
              <a:t>and me</a:t>
            </a:r>
          </a:p>
          <a:p>
            <a:pPr marL="285750" indent="-285750" algn="just">
              <a:spcAft>
                <a:spcPts val="600"/>
              </a:spcAft>
              <a:buFont typeface="Arial" panose="020B0604020202020204" pitchFamily="34" charset="0"/>
              <a:buChar char="•"/>
            </a:pPr>
            <a:r>
              <a:rPr lang="en-US" sz="2200" dirty="0"/>
              <a:t>Andrzej Mazur (IMGW)</a:t>
            </a:r>
            <a:endParaRPr lang="pl-PL" sz="2200" dirty="0"/>
          </a:p>
        </p:txBody>
      </p:sp>
      <p:sp>
        <p:nvSpPr>
          <p:cNvPr id="5" name="pole tekstowe 4">
            <a:extLst>
              <a:ext uri="{FF2B5EF4-FFF2-40B4-BE49-F238E27FC236}">
                <a16:creationId xmlns:a16="http://schemas.microsoft.com/office/drawing/2014/main" id="{F88E4AC9-DFB0-7C3A-548F-8CE1332B5B0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err="1"/>
              <a:t>Overall</a:t>
            </a:r>
            <a:r>
              <a:rPr lang="pl-PL" sz="2500" dirty="0"/>
              <a:t> status and </a:t>
            </a:r>
            <a:r>
              <a:rPr lang="pl-PL" sz="2500" dirty="0" err="1"/>
              <a:t>summary</a:t>
            </a:r>
            <a:endParaRPr lang="pl-PL" sz="2500" dirty="0"/>
          </a:p>
        </p:txBody>
      </p:sp>
      <p:sp>
        <p:nvSpPr>
          <p:cNvPr id="2" name="pole tekstowe 1">
            <a:extLst>
              <a:ext uri="{FF2B5EF4-FFF2-40B4-BE49-F238E27FC236}">
                <a16:creationId xmlns:a16="http://schemas.microsoft.com/office/drawing/2014/main" id="{4BEF69D8-F6BD-CA84-17AB-ECB2B56443EE}"/>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Tree>
    <p:extLst>
      <p:ext uri="{BB962C8B-B14F-4D97-AF65-F5344CB8AC3E}">
        <p14:creationId xmlns:p14="http://schemas.microsoft.com/office/powerpoint/2010/main" val="403229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tekst, na wolnym powietrzu, drzewo, oznakowanie&#10;&#10;Opis wygenerowany automatycznie">
            <a:extLst>
              <a:ext uri="{FF2B5EF4-FFF2-40B4-BE49-F238E27FC236}">
                <a16:creationId xmlns:a16="http://schemas.microsoft.com/office/drawing/2014/main" id="{FC7DFF7D-3273-F4C2-EDBA-379286BDA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1"/>
            <a:ext cx="5580048" cy="6478627"/>
          </a:xfrm>
          <a:prstGeom prst="rect">
            <a:avLst/>
          </a:prstGeom>
        </p:spPr>
      </p:pic>
      <p:sp>
        <p:nvSpPr>
          <p:cNvPr id="6" name="pole tekstowe 5">
            <a:extLst>
              <a:ext uri="{FF2B5EF4-FFF2-40B4-BE49-F238E27FC236}">
                <a16:creationId xmlns:a16="http://schemas.microsoft.com/office/drawing/2014/main" id="{67BC900E-69D7-1764-66E2-8CBCAB68AA79}"/>
              </a:ext>
            </a:extLst>
          </p:cNvPr>
          <p:cNvSpPr txBox="1"/>
          <p:nvPr/>
        </p:nvSpPr>
        <p:spPr>
          <a:xfrm>
            <a:off x="6265093" y="2231975"/>
            <a:ext cx="4752528" cy="201593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pPr algn="ctr"/>
            <a:endParaRPr lang="pl-PL" sz="2500" dirty="0"/>
          </a:p>
          <a:p>
            <a:pPr algn="ctr"/>
            <a:r>
              <a:rPr lang="pl-PL" sz="2500" dirty="0" err="1"/>
              <a:t>That’s</a:t>
            </a:r>
            <a:r>
              <a:rPr lang="pl-PL" sz="2500" dirty="0"/>
              <a:t> </a:t>
            </a:r>
            <a:r>
              <a:rPr lang="pl-PL" sz="2500" dirty="0" err="1"/>
              <a:t>all</a:t>
            </a:r>
            <a:r>
              <a:rPr lang="pl-PL" sz="2500" dirty="0"/>
              <a:t> from me,</a:t>
            </a:r>
          </a:p>
          <a:p>
            <a:pPr algn="ctr"/>
            <a:endParaRPr lang="pl-PL" sz="2500" dirty="0"/>
          </a:p>
          <a:p>
            <a:pPr algn="ctr"/>
            <a:r>
              <a:rPr lang="pl-PL" sz="2500" dirty="0" err="1"/>
              <a:t>Thank</a:t>
            </a:r>
            <a:r>
              <a:rPr lang="pl-PL" sz="2500" dirty="0"/>
              <a:t> </a:t>
            </a:r>
            <a:r>
              <a:rPr lang="pl-PL" sz="2500" dirty="0" err="1"/>
              <a:t>you</a:t>
            </a:r>
            <a:r>
              <a:rPr lang="pl-PL" sz="2500" dirty="0"/>
              <a:t> for </a:t>
            </a:r>
            <a:r>
              <a:rPr lang="pl-PL" sz="2500" dirty="0" err="1"/>
              <a:t>hearing</a:t>
            </a:r>
            <a:r>
              <a:rPr lang="pl-PL" sz="2500" dirty="0"/>
              <a:t> me out!!!</a:t>
            </a:r>
          </a:p>
          <a:p>
            <a:pPr algn="ctr"/>
            <a:endParaRPr lang="pl-PL" sz="2500" dirty="0"/>
          </a:p>
        </p:txBody>
      </p:sp>
    </p:spTree>
    <p:extLst>
      <p:ext uri="{BB962C8B-B14F-4D97-AF65-F5344CB8AC3E}">
        <p14:creationId xmlns:p14="http://schemas.microsoft.com/office/powerpoint/2010/main" val="2406027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7"/>
          <p:cNvSpPr txBox="1">
            <a:spLocks noChangeArrowheads="1"/>
          </p:cNvSpPr>
          <p:nvPr/>
        </p:nvSpPr>
        <p:spPr bwMode="auto">
          <a:xfrm>
            <a:off x="0" y="1366132"/>
            <a:ext cx="11522075" cy="4462760"/>
          </a:xfrm>
          <a:prstGeom prst="rect">
            <a:avLst/>
          </a:prstGeom>
          <a:solidFill>
            <a:schemeClr val="bg1"/>
          </a:solidFill>
          <a:ln w="3175">
            <a:solidFill>
              <a:schemeClr val="tx1"/>
            </a:solidFill>
            <a:miter lim="800000"/>
            <a:headEnd/>
            <a:tailEnd/>
          </a:ln>
        </p:spPr>
        <p:txBody>
          <a:bodyPr>
            <a:spAutoFit/>
          </a:bodyPr>
          <a:lstStyle/>
          <a:p>
            <a:pPr algn="ctr">
              <a:spcAft>
                <a:spcPts val="1200"/>
              </a:spcAft>
            </a:pPr>
            <a:r>
              <a:rPr lang="en-US" sz="3200" b="1" dirty="0"/>
              <a:t>Contents</a:t>
            </a:r>
            <a:endParaRPr lang="en-US" sz="1600" dirty="0"/>
          </a:p>
          <a:p>
            <a:pPr marL="514350" indent="-514350" algn="just">
              <a:spcAft>
                <a:spcPts val="1200"/>
              </a:spcAft>
              <a:buFont typeface="Arial" panose="020B0604020202020204" pitchFamily="34" charset="0"/>
              <a:buChar char="•"/>
            </a:pPr>
            <a:r>
              <a:rPr lang="pl-PL" sz="3200" dirty="0" err="1"/>
              <a:t>Priority</a:t>
            </a:r>
            <a:r>
              <a:rPr lang="pl-PL" sz="3200" dirty="0"/>
              <a:t> </a:t>
            </a:r>
            <a:r>
              <a:rPr lang="pl-PL" sz="3200" dirty="0" err="1"/>
              <a:t>Task</a:t>
            </a:r>
            <a:r>
              <a:rPr lang="pl-PL" sz="3200" dirty="0"/>
              <a:t> EGALITE – </a:t>
            </a:r>
            <a:r>
              <a:rPr lang="pl-PL" sz="3200" dirty="0" err="1"/>
              <a:t>information</a:t>
            </a:r>
            <a:r>
              <a:rPr lang="pl-PL" sz="3200" dirty="0"/>
              <a:t>, test </a:t>
            </a:r>
            <a:r>
              <a:rPr lang="pl-PL" sz="3200" dirty="0" err="1"/>
              <a:t>results</a:t>
            </a:r>
            <a:endParaRPr lang="en-US" sz="3200" dirty="0"/>
          </a:p>
          <a:p>
            <a:pPr marL="971550" lvl="1" indent="-514350" algn="just">
              <a:spcAft>
                <a:spcPts val="1200"/>
              </a:spcAft>
              <a:buFont typeface="+mj-lt"/>
              <a:buAutoNum type="alphaLcParenR"/>
            </a:pPr>
            <a:r>
              <a:rPr lang="pl-PL" sz="3200" dirty="0" err="1"/>
              <a:t>Introduction</a:t>
            </a:r>
            <a:endParaRPr lang="en-US" sz="3200" dirty="0"/>
          </a:p>
          <a:p>
            <a:pPr marL="971550" lvl="1" indent="-514350" algn="just">
              <a:spcAft>
                <a:spcPts val="1200"/>
              </a:spcAft>
              <a:buFont typeface="+mj-lt"/>
              <a:buAutoNum type="alphaLcParenR"/>
            </a:pPr>
            <a:r>
              <a:rPr lang="pl-PL" sz="3200" dirty="0" err="1"/>
              <a:t>Participants</a:t>
            </a:r>
            <a:r>
              <a:rPr lang="pl-PL" sz="3200" dirty="0"/>
              <a:t>, </a:t>
            </a:r>
            <a:r>
              <a:rPr lang="pl-PL" sz="3200" dirty="0" err="1"/>
              <a:t>models</a:t>
            </a:r>
            <a:r>
              <a:rPr lang="pl-PL" sz="3200" dirty="0"/>
              <a:t>, </a:t>
            </a:r>
            <a:r>
              <a:rPr lang="pl-PL" sz="3200" dirty="0" err="1"/>
              <a:t>domains</a:t>
            </a:r>
            <a:r>
              <a:rPr lang="pl-PL" sz="3200" dirty="0"/>
              <a:t> …</a:t>
            </a:r>
            <a:endParaRPr lang="en-US" sz="3200" dirty="0"/>
          </a:p>
          <a:p>
            <a:pPr marL="971550" lvl="1" indent="-514350" algn="just">
              <a:spcAft>
                <a:spcPts val="1200"/>
              </a:spcAft>
              <a:buFont typeface="+mj-lt"/>
              <a:buAutoNum type="alphaLcParenR"/>
            </a:pPr>
            <a:r>
              <a:rPr lang="pl-PL" sz="3200" dirty="0" err="1"/>
              <a:t>Survey</a:t>
            </a:r>
            <a:endParaRPr lang="pl-PL" sz="3200" dirty="0"/>
          </a:p>
          <a:p>
            <a:pPr marL="971550" lvl="1" indent="-514350" algn="just">
              <a:spcAft>
                <a:spcPts val="1200"/>
              </a:spcAft>
              <a:buFont typeface="+mj-lt"/>
              <a:buAutoNum type="alphaLcParenR"/>
            </a:pPr>
            <a:r>
              <a:rPr lang="pl-PL" sz="3200" dirty="0"/>
              <a:t>First </a:t>
            </a:r>
            <a:r>
              <a:rPr lang="pl-PL" sz="3200" dirty="0" err="1"/>
              <a:t>dry</a:t>
            </a:r>
            <a:r>
              <a:rPr lang="pl-PL" sz="3200" dirty="0"/>
              <a:t> run</a:t>
            </a:r>
            <a:endParaRPr lang="en-US" sz="3200" dirty="0"/>
          </a:p>
          <a:p>
            <a:pPr marL="514350" indent="-514350" algn="just">
              <a:spcAft>
                <a:spcPts val="1200"/>
              </a:spcAft>
              <a:buFont typeface="Arial" panose="020B0604020202020204" pitchFamily="34" charset="0"/>
              <a:buChar char="•"/>
            </a:pPr>
            <a:r>
              <a:rPr lang="en-US" sz="3200" dirty="0"/>
              <a:t>Overall status and summary</a:t>
            </a:r>
            <a:endParaRPr lang="en-US" sz="3200" b="1" dirty="0"/>
          </a:p>
        </p:txBody>
      </p:sp>
      <p:sp>
        <p:nvSpPr>
          <p:cNvPr id="4" name="pole tekstowe 3">
            <a:extLst>
              <a:ext uri="{FF2B5EF4-FFF2-40B4-BE49-F238E27FC236}">
                <a16:creationId xmlns:a16="http://schemas.microsoft.com/office/drawing/2014/main" id="{6AFE45EF-4E68-DF9F-E554-EF9A4F1022D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465980"/>
            <a:ext cx="11522074" cy="6014467"/>
          </a:xfrm>
          <a:prstGeom prst="rect">
            <a:avLst/>
          </a:prstGeom>
          <a:solidFill>
            <a:schemeClr val="bg1"/>
          </a:solidFill>
          <a:ln>
            <a:solidFill>
              <a:schemeClr val="tx1"/>
            </a:solidFill>
          </a:ln>
        </p:spPr>
        <p:txBody>
          <a:bodyPr wrap="square">
            <a:spAutoFit/>
          </a:bodyPr>
          <a:lstStyle/>
          <a:p>
            <a:pPr algn="ctr">
              <a:spcAft>
                <a:spcPts val="500"/>
              </a:spcAft>
            </a:pPr>
            <a:r>
              <a:rPr lang="en-US" sz="2800" dirty="0">
                <a:latin typeface="Arial Narrow" panose="020B0606020202030204" pitchFamily="34" charset="0"/>
              </a:rPr>
              <a:t>Introduction</a:t>
            </a:r>
          </a:p>
          <a:p>
            <a:pPr algn="just">
              <a:spcAft>
                <a:spcPts val="500"/>
              </a:spcAft>
            </a:pPr>
            <a:r>
              <a:rPr lang="en-US" sz="2800" dirty="0">
                <a:latin typeface="Arial Narrow" panose="020B0606020202030204" pitchFamily="34" charset="0"/>
              </a:rPr>
              <a:t>A need for improvement/developing </a:t>
            </a:r>
            <a:r>
              <a:rPr lang="en-US" sz="2800" u="sng" dirty="0">
                <a:latin typeface="Arial Narrow" panose="020B0606020202030204" pitchFamily="34" charset="0"/>
              </a:rPr>
              <a:t>early warning systems</a:t>
            </a:r>
            <a:r>
              <a:rPr lang="en-US" sz="2800" dirty="0">
                <a:latin typeface="Arial Narrow" panose="020B0606020202030204" pitchFamily="34" charset="0"/>
              </a:rPr>
              <a:t> (EWAS) being able to respond to release of toxic and/or harmful substances into the atmosphere. </a:t>
            </a:r>
          </a:p>
          <a:p>
            <a:pPr algn="just">
              <a:spcAft>
                <a:spcPts val="500"/>
              </a:spcAft>
            </a:pPr>
            <a:r>
              <a:rPr lang="en-US" sz="2800" dirty="0">
                <a:latin typeface="Arial Narrow" panose="020B0606020202030204" pitchFamily="34" charset="0"/>
              </a:rPr>
              <a:t>”Early Warning” – the ability to quickly provide information about the occurrence of an event and its possible consequences. </a:t>
            </a:r>
          </a:p>
          <a:p>
            <a:pPr algn="just">
              <a:spcAft>
                <a:spcPts val="500"/>
              </a:spcAft>
            </a:pPr>
            <a:r>
              <a:rPr lang="en-US" sz="2800" dirty="0">
                <a:latin typeface="Arial Narrow" panose="020B0606020202030204" pitchFamily="34" charset="0"/>
              </a:rPr>
              <a:t>Released contamination/pollution – </a:t>
            </a:r>
            <a:r>
              <a:rPr lang="en-US" sz="2800" u="sng" dirty="0">
                <a:latin typeface="Arial Narrow" panose="020B0606020202030204" pitchFamily="34" charset="0"/>
              </a:rPr>
              <a:t>dangerous due to its nature</a:t>
            </a:r>
            <a:r>
              <a:rPr lang="en-US" sz="2800" dirty="0">
                <a:latin typeface="Arial Narrow" panose="020B0606020202030204" pitchFamily="34" charset="0"/>
              </a:rPr>
              <a:t> (i.e., radioactive, toxic…) and/or </a:t>
            </a:r>
            <a:r>
              <a:rPr lang="en-US" sz="2800" u="sng" dirty="0">
                <a:latin typeface="Arial Narrow" panose="020B0606020202030204" pitchFamily="34" charset="0"/>
              </a:rPr>
              <a:t>emission intensity</a:t>
            </a:r>
            <a:r>
              <a:rPr lang="en-US" sz="2800" dirty="0">
                <a:latin typeface="Arial Narrow" panose="020B0606020202030204" pitchFamily="34" charset="0"/>
              </a:rPr>
              <a:t> (i.e., the amount released). </a:t>
            </a:r>
          </a:p>
          <a:p>
            <a:pPr algn="just">
              <a:spcAft>
                <a:spcPts val="500"/>
              </a:spcAft>
            </a:pPr>
            <a:r>
              <a:rPr lang="en-US" sz="2800" dirty="0">
                <a:latin typeface="Arial Narrow" panose="020B0606020202030204" pitchFamily="34" charset="0"/>
              </a:rPr>
              <a:t>Operational EWAS use meteorological data (an output from operational meteorological forecast models).</a:t>
            </a:r>
          </a:p>
          <a:p>
            <a:pPr algn="just">
              <a:spcAft>
                <a:spcPts val="500"/>
              </a:spcAft>
            </a:pPr>
            <a:r>
              <a:rPr lang="en-US" sz="2800" dirty="0">
                <a:latin typeface="Arial Narrow" panose="020B0606020202030204" pitchFamily="34" charset="0"/>
              </a:rPr>
              <a:t>PT EGALITE aims at gathering/exchange the experience available among COSMO partners on the connection: numerical weather forecasts – pollutant dispersion modeling in favor of new- and/or of existing EWAS that respond to the mentioned threats.</a:t>
            </a:r>
          </a:p>
        </p:txBody>
      </p:sp>
      <p:sp>
        <p:nvSpPr>
          <p:cNvPr id="2" name="pole tekstowe 1">
            <a:extLst>
              <a:ext uri="{FF2B5EF4-FFF2-40B4-BE49-F238E27FC236}">
                <a16:creationId xmlns:a16="http://schemas.microsoft.com/office/drawing/2014/main" id="{50944A2E-CE87-D433-6F0A-0178792C543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Tree>
    <p:extLst>
      <p:ext uri="{BB962C8B-B14F-4D97-AF65-F5344CB8AC3E}">
        <p14:creationId xmlns:p14="http://schemas.microsoft.com/office/powerpoint/2010/main" val="1810285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367879"/>
            <a:ext cx="11522074" cy="4780796"/>
          </a:xfrm>
          <a:prstGeom prst="rect">
            <a:avLst/>
          </a:prstGeom>
          <a:solidFill>
            <a:schemeClr val="bg1"/>
          </a:solidFill>
        </p:spPr>
        <p:txBody>
          <a:bodyPr wrap="square">
            <a:spAutoFit/>
          </a:bodyPr>
          <a:lstStyle/>
          <a:p>
            <a:pPr algn="just">
              <a:spcAft>
                <a:spcPts val="500"/>
              </a:spcAft>
            </a:pPr>
            <a:r>
              <a:rPr lang="pl-PL" sz="3200" dirty="0">
                <a:latin typeface="+mn-lt"/>
              </a:rPr>
              <a:t>Three </a:t>
            </a:r>
            <a:r>
              <a:rPr lang="pl-PL" sz="3200" dirty="0" err="1">
                <a:latin typeface="+mn-lt"/>
              </a:rPr>
              <a:t>main</a:t>
            </a:r>
            <a:r>
              <a:rPr lang="pl-PL" sz="3200" dirty="0">
                <a:latin typeface="+mn-lt"/>
              </a:rPr>
              <a:t> </a:t>
            </a:r>
            <a:r>
              <a:rPr lang="pl-PL" sz="3200" dirty="0" err="1">
                <a:latin typeface="+mn-lt"/>
              </a:rPr>
              <a:t>parties</a:t>
            </a:r>
            <a:r>
              <a:rPr lang="pl-PL" sz="3200" dirty="0">
                <a:latin typeface="+mn-lt"/>
              </a:rPr>
              <a:t> </a:t>
            </a:r>
            <a:r>
              <a:rPr lang="pl-PL" sz="3200" dirty="0" err="1">
                <a:latin typeface="+mn-lt"/>
              </a:rPr>
              <a:t>involved</a:t>
            </a:r>
            <a:r>
              <a:rPr lang="pl-PL" sz="3200" dirty="0">
                <a:latin typeface="+mn-lt"/>
              </a:rPr>
              <a:t> in the PT – DWD (</a:t>
            </a:r>
            <a:r>
              <a:rPr lang="pl-PL" sz="3200" dirty="0" err="1">
                <a:latin typeface="+mn-lt"/>
              </a:rPr>
              <a:t>Christoph</a:t>
            </a:r>
            <a:r>
              <a:rPr lang="pl-PL" sz="3200" dirty="0">
                <a:latin typeface="+mn-lt"/>
              </a:rPr>
              <a:t> </a:t>
            </a:r>
            <a:r>
              <a:rPr lang="pl-PL" sz="3200" dirty="0" err="1">
                <a:latin typeface="+mn-lt"/>
              </a:rPr>
              <a:t>Siewert</a:t>
            </a:r>
            <a:r>
              <a:rPr lang="pl-PL" sz="3200" dirty="0">
                <a:latin typeface="+mn-lt"/>
              </a:rPr>
              <a:t>), </a:t>
            </a:r>
            <a:r>
              <a:rPr lang="pl-PL" sz="3200" dirty="0" err="1">
                <a:latin typeface="+mn-lt"/>
              </a:rPr>
              <a:t>MeteoSwiss</a:t>
            </a:r>
            <a:r>
              <a:rPr lang="pl-PL" sz="3200" dirty="0">
                <a:latin typeface="+mn-lt"/>
              </a:rPr>
              <a:t> (Pirmin </a:t>
            </a:r>
            <a:r>
              <a:rPr lang="pl-PL" sz="3200" dirty="0" err="1">
                <a:latin typeface="+mn-lt"/>
              </a:rPr>
              <a:t>Kaufmann</a:t>
            </a:r>
            <a:r>
              <a:rPr lang="pl-PL" sz="3200" dirty="0">
                <a:latin typeface="+mn-lt"/>
              </a:rPr>
              <a:t>) and IMWM (Andrzej Mazur).</a:t>
            </a:r>
          </a:p>
          <a:p>
            <a:pPr algn="just">
              <a:spcAft>
                <a:spcPts val="500"/>
              </a:spcAft>
            </a:pPr>
            <a:endParaRPr lang="pl-PL" sz="3200" dirty="0">
              <a:latin typeface="+mn-lt"/>
            </a:endParaRPr>
          </a:p>
          <a:p>
            <a:pPr algn="just">
              <a:spcAft>
                <a:spcPts val="500"/>
              </a:spcAft>
            </a:pPr>
            <a:r>
              <a:rPr lang="pl-PL" sz="3200" dirty="0">
                <a:latin typeface="+mn-lt"/>
              </a:rPr>
              <a:t>Three </a:t>
            </a:r>
            <a:r>
              <a:rPr lang="pl-PL" sz="3200" dirty="0" err="1">
                <a:latin typeface="+mn-lt"/>
              </a:rPr>
              <a:t>dispersion</a:t>
            </a:r>
            <a:r>
              <a:rPr lang="pl-PL" sz="3200" dirty="0">
                <a:latin typeface="+mn-lt"/>
              </a:rPr>
              <a:t> </a:t>
            </a:r>
            <a:r>
              <a:rPr lang="pl-PL" sz="3200" dirty="0" err="1">
                <a:latin typeface="+mn-lt"/>
              </a:rPr>
              <a:t>models</a:t>
            </a:r>
            <a:r>
              <a:rPr lang="pl-PL" sz="3200" dirty="0">
                <a:latin typeface="+mn-lt"/>
              </a:rPr>
              <a:t> </a:t>
            </a:r>
            <a:r>
              <a:rPr lang="pl-PL" sz="3200" dirty="0" err="1">
                <a:latin typeface="+mn-lt"/>
              </a:rPr>
              <a:t>used</a:t>
            </a:r>
            <a:r>
              <a:rPr lang="pl-PL" sz="3200" dirty="0">
                <a:latin typeface="+mn-lt"/>
              </a:rPr>
              <a:t> for </a:t>
            </a:r>
            <a:r>
              <a:rPr lang="pl-PL" sz="3200" dirty="0" err="1">
                <a:latin typeface="+mn-lt"/>
              </a:rPr>
              <a:t>tests</a:t>
            </a:r>
            <a:r>
              <a:rPr lang="pl-PL" sz="3200" dirty="0">
                <a:latin typeface="+mn-lt"/>
              </a:rPr>
              <a:t>, </a:t>
            </a:r>
            <a:r>
              <a:rPr lang="pl-PL" sz="3200" dirty="0" err="1">
                <a:latin typeface="+mn-lt"/>
              </a:rPr>
              <a:t>dry</a:t>
            </a:r>
            <a:r>
              <a:rPr lang="pl-PL" sz="3200" dirty="0">
                <a:latin typeface="+mn-lt"/>
              </a:rPr>
              <a:t> </a:t>
            </a:r>
            <a:r>
              <a:rPr lang="pl-PL" sz="3200" dirty="0" err="1">
                <a:latin typeface="+mn-lt"/>
              </a:rPr>
              <a:t>runs</a:t>
            </a:r>
            <a:r>
              <a:rPr lang="pl-PL" sz="3200" dirty="0">
                <a:latin typeface="+mn-lt"/>
              </a:rPr>
              <a:t> and </a:t>
            </a:r>
            <a:r>
              <a:rPr lang="pl-PL" sz="3200" dirty="0" err="1">
                <a:latin typeface="+mn-lt"/>
              </a:rPr>
              <a:t>comparisons</a:t>
            </a:r>
            <a:r>
              <a:rPr lang="pl-PL" sz="3200" dirty="0">
                <a:latin typeface="+mn-lt"/>
              </a:rPr>
              <a:t>.</a:t>
            </a:r>
          </a:p>
          <a:p>
            <a:pPr algn="just">
              <a:spcAft>
                <a:spcPts val="500"/>
              </a:spcAft>
            </a:pPr>
            <a:endParaRPr lang="pl-PL" sz="3200" dirty="0">
              <a:latin typeface="+mn-lt"/>
            </a:endParaRPr>
          </a:p>
          <a:p>
            <a:pPr algn="just">
              <a:spcAft>
                <a:spcPts val="500"/>
              </a:spcAft>
            </a:pPr>
            <a:r>
              <a:rPr lang="pl-PL" sz="3200" dirty="0" err="1">
                <a:latin typeface="+mn-lt"/>
              </a:rPr>
              <a:t>Every</a:t>
            </a:r>
            <a:r>
              <a:rPr lang="pl-PL" sz="3200" dirty="0">
                <a:latin typeface="+mn-lt"/>
              </a:rPr>
              <a:t> </a:t>
            </a:r>
            <a:r>
              <a:rPr lang="pl-PL" sz="3200" dirty="0" err="1">
                <a:latin typeface="+mn-lt"/>
              </a:rPr>
              <a:t>participants</a:t>
            </a:r>
            <a:r>
              <a:rPr lang="pl-PL" sz="3200" dirty="0">
                <a:latin typeface="+mn-lt"/>
              </a:rPr>
              <a:t> applied </a:t>
            </a:r>
            <a:r>
              <a:rPr lang="pl-PL" sz="3200" dirty="0" err="1">
                <a:latin typeface="+mn-lt"/>
              </a:rPr>
              <a:t>both</a:t>
            </a:r>
            <a:r>
              <a:rPr lang="pl-PL" sz="3200" dirty="0">
                <a:latin typeface="+mn-lt"/>
              </a:rPr>
              <a:t> high- and medium resolution </a:t>
            </a:r>
            <a:r>
              <a:rPr lang="pl-PL" sz="3200" dirty="0" err="1">
                <a:latin typeface="+mn-lt"/>
              </a:rPr>
              <a:t>domain</a:t>
            </a:r>
            <a:r>
              <a:rPr lang="pl-PL" sz="3200" dirty="0">
                <a:latin typeface="+mn-lt"/>
              </a:rPr>
              <a:t> to </a:t>
            </a:r>
            <a:r>
              <a:rPr lang="pl-PL" sz="3200" dirty="0" err="1">
                <a:latin typeface="+mn-lt"/>
              </a:rPr>
              <a:t>calculations</a:t>
            </a:r>
            <a:endParaRPr lang="pl-PL" sz="3200" dirty="0">
              <a:latin typeface="+mn-lt"/>
            </a:endParaRPr>
          </a:p>
        </p:txBody>
      </p:sp>
      <p:sp>
        <p:nvSpPr>
          <p:cNvPr id="3" name="pole tekstowe 2">
            <a:extLst>
              <a:ext uri="{FF2B5EF4-FFF2-40B4-BE49-F238E27FC236}">
                <a16:creationId xmlns:a16="http://schemas.microsoft.com/office/drawing/2014/main" id="{FB79116C-B6C4-7C8F-9C22-B5D174047D3D}"/>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6" name="pole tekstowe 5">
            <a:extLst>
              <a:ext uri="{FF2B5EF4-FFF2-40B4-BE49-F238E27FC236}">
                <a16:creationId xmlns:a16="http://schemas.microsoft.com/office/drawing/2014/main" id="{6CDC9A4A-7065-0B08-6C21-16D7BD33A87A}"/>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err="1"/>
              <a:t>Participants</a:t>
            </a:r>
            <a:r>
              <a:rPr lang="pl-PL" sz="2500" dirty="0"/>
              <a:t>, </a:t>
            </a:r>
            <a:r>
              <a:rPr lang="pl-PL" sz="2500" dirty="0" err="1"/>
              <a:t>models</a:t>
            </a:r>
            <a:r>
              <a:rPr lang="pl-PL" sz="2500" dirty="0"/>
              <a:t>, </a:t>
            </a:r>
            <a:r>
              <a:rPr lang="pl-PL" sz="2500" dirty="0" err="1"/>
              <a:t>domains</a:t>
            </a:r>
            <a:r>
              <a:rPr lang="pl-PL" sz="2500" dirty="0"/>
              <a:t>…</a:t>
            </a:r>
          </a:p>
        </p:txBody>
      </p:sp>
    </p:spTree>
    <p:extLst>
      <p:ext uri="{BB962C8B-B14F-4D97-AF65-F5344CB8AC3E}">
        <p14:creationId xmlns:p14="http://schemas.microsoft.com/office/powerpoint/2010/main" val="1695732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2">
            <a:extLst>
              <a:ext uri="{FF2B5EF4-FFF2-40B4-BE49-F238E27FC236}">
                <a16:creationId xmlns:a16="http://schemas.microsoft.com/office/drawing/2014/main" id="{74B60CE4-F91F-2D27-DA34-1C251FE720DD}"/>
              </a:ext>
            </a:extLst>
          </p:cNvPr>
          <p:cNvPicPr>
            <a:picLocks noChangeAspect="1"/>
          </p:cNvPicPr>
          <p:nvPr/>
        </p:nvPicPr>
        <p:blipFill>
          <a:blip r:embed="rId3"/>
          <a:stretch>
            <a:fillRect/>
          </a:stretch>
        </p:blipFill>
        <p:spPr bwMode="auto">
          <a:xfrm>
            <a:off x="-9029" y="801107"/>
            <a:ext cx="4350000" cy="2700000"/>
          </a:xfrm>
          <a:prstGeom prst="rect">
            <a:avLst/>
          </a:prstGeom>
        </p:spPr>
      </p:pic>
      <p:pic>
        <p:nvPicPr>
          <p:cNvPr id="8" name="Obraz 7">
            <a:extLst>
              <a:ext uri="{FF2B5EF4-FFF2-40B4-BE49-F238E27FC236}">
                <a16:creationId xmlns:a16="http://schemas.microsoft.com/office/drawing/2014/main" id="{BDD8D1D7-15DD-A578-4D05-CB45BDC3CF6D}"/>
              </a:ext>
            </a:extLst>
          </p:cNvPr>
          <p:cNvPicPr>
            <a:picLocks noChangeAspect="1"/>
          </p:cNvPicPr>
          <p:nvPr/>
        </p:nvPicPr>
        <p:blipFill>
          <a:blip r:embed="rId4"/>
          <a:stretch>
            <a:fillRect/>
          </a:stretch>
        </p:blipFill>
        <p:spPr>
          <a:xfrm>
            <a:off x="7164000" y="828119"/>
            <a:ext cx="4350000" cy="2700000"/>
          </a:xfrm>
          <a:prstGeom prst="rect">
            <a:avLst/>
          </a:prstGeom>
        </p:spPr>
      </p:pic>
      <p:pic>
        <p:nvPicPr>
          <p:cNvPr id="14" name="Obraz 13">
            <a:extLst>
              <a:ext uri="{FF2B5EF4-FFF2-40B4-BE49-F238E27FC236}">
                <a16:creationId xmlns:a16="http://schemas.microsoft.com/office/drawing/2014/main" id="{AC1D9C36-0472-A1AE-1CAD-3FD3B2DE94E5}"/>
              </a:ext>
            </a:extLst>
          </p:cNvPr>
          <p:cNvPicPr>
            <a:picLocks noChangeAspect="1"/>
          </p:cNvPicPr>
          <p:nvPr/>
        </p:nvPicPr>
        <p:blipFill>
          <a:blip r:embed="rId5"/>
          <a:stretch>
            <a:fillRect/>
          </a:stretch>
        </p:blipFill>
        <p:spPr>
          <a:xfrm>
            <a:off x="4393197" y="3461587"/>
            <a:ext cx="2808000" cy="2992755"/>
          </a:xfrm>
          <a:prstGeom prst="rect">
            <a:avLst/>
          </a:prstGeom>
        </p:spPr>
      </p:pic>
      <p:sp>
        <p:nvSpPr>
          <p:cNvPr id="15" name="pole tekstowe 14">
            <a:extLst>
              <a:ext uri="{FF2B5EF4-FFF2-40B4-BE49-F238E27FC236}">
                <a16:creationId xmlns:a16="http://schemas.microsoft.com/office/drawing/2014/main" id="{DE5830A7-5859-457F-3FBE-185746493EA4}"/>
              </a:ext>
            </a:extLst>
          </p:cNvPr>
          <p:cNvSpPr txBox="1"/>
          <p:nvPr/>
        </p:nvSpPr>
        <p:spPr>
          <a:xfrm>
            <a:off x="576461" y="3528119"/>
            <a:ext cx="3168352" cy="646331"/>
          </a:xfrm>
          <a:prstGeom prst="rect">
            <a:avLst/>
          </a:prstGeom>
          <a:solidFill>
            <a:schemeClr val="bg1"/>
          </a:solidFill>
        </p:spPr>
        <p:txBody>
          <a:bodyPr wrap="square" rtlCol="0">
            <a:spAutoFit/>
          </a:bodyPr>
          <a:lstStyle/>
          <a:p>
            <a:pPr algn="ctr"/>
            <a:r>
              <a:rPr lang="pl-PL" dirty="0"/>
              <a:t>DWD – high resolution</a:t>
            </a:r>
          </a:p>
          <a:p>
            <a:pPr algn="ctr"/>
            <a:r>
              <a:rPr lang="pl-PL" dirty="0"/>
              <a:t>(</a:t>
            </a:r>
            <a:r>
              <a:rPr lang="pl-PL" dirty="0" err="1"/>
              <a:t>regular</a:t>
            </a:r>
            <a:r>
              <a:rPr lang="pl-PL" dirty="0"/>
              <a:t> lat-lon, </a:t>
            </a:r>
            <a:r>
              <a:rPr lang="pl-PL" sz="1800" dirty="0">
                <a:effectLst/>
                <a:latin typeface="+mn-lt"/>
                <a:ea typeface="Aptos" panose="020B0004020202020204" pitchFamily="34" charset="0"/>
              </a:rPr>
              <a:t>0.02°)</a:t>
            </a:r>
            <a:endParaRPr lang="en-US" dirty="0"/>
          </a:p>
        </p:txBody>
      </p:sp>
      <p:sp>
        <p:nvSpPr>
          <p:cNvPr id="16" name="pole tekstowe 15">
            <a:extLst>
              <a:ext uri="{FF2B5EF4-FFF2-40B4-BE49-F238E27FC236}">
                <a16:creationId xmlns:a16="http://schemas.microsoft.com/office/drawing/2014/main" id="{9D690F1E-CD83-9013-706E-EC2261A4022F}"/>
              </a:ext>
            </a:extLst>
          </p:cNvPr>
          <p:cNvSpPr txBox="1"/>
          <p:nvPr/>
        </p:nvSpPr>
        <p:spPr>
          <a:xfrm>
            <a:off x="7993285" y="3518827"/>
            <a:ext cx="3168352" cy="646331"/>
          </a:xfrm>
          <a:prstGeom prst="rect">
            <a:avLst/>
          </a:prstGeom>
          <a:solidFill>
            <a:schemeClr val="bg1"/>
          </a:solidFill>
        </p:spPr>
        <p:txBody>
          <a:bodyPr wrap="square" rtlCol="0">
            <a:spAutoFit/>
          </a:bodyPr>
          <a:lstStyle/>
          <a:p>
            <a:pPr algn="ctr"/>
            <a:r>
              <a:rPr lang="pl-PL" dirty="0"/>
              <a:t>MCH – high resolution</a:t>
            </a:r>
          </a:p>
          <a:p>
            <a:pPr algn="ctr"/>
            <a:r>
              <a:rPr lang="pl-PL" dirty="0">
                <a:latin typeface="+mn-lt"/>
                <a:ea typeface="Aptos" panose="020B0004020202020204" pitchFamily="34" charset="0"/>
              </a:rPr>
              <a:t>(</a:t>
            </a:r>
            <a:r>
              <a:rPr lang="pl-PL" dirty="0" err="1">
                <a:latin typeface="+mn-lt"/>
                <a:ea typeface="Aptos" panose="020B0004020202020204" pitchFamily="34" charset="0"/>
              </a:rPr>
              <a:t>r</a:t>
            </a:r>
            <a:r>
              <a:rPr lang="pl-PL" sz="1800" dirty="0" err="1">
                <a:effectLst/>
                <a:latin typeface="+mn-lt"/>
                <a:ea typeface="Aptos" panose="020B0004020202020204" pitchFamily="34" charset="0"/>
              </a:rPr>
              <a:t>otated</a:t>
            </a:r>
            <a:r>
              <a:rPr lang="pl-PL" sz="1800" dirty="0">
                <a:effectLst/>
                <a:latin typeface="+mn-lt"/>
                <a:ea typeface="Aptos" panose="020B0004020202020204" pitchFamily="34" charset="0"/>
              </a:rPr>
              <a:t> lat-lon, 1.0 km)</a:t>
            </a:r>
            <a:endParaRPr lang="en-US" dirty="0"/>
          </a:p>
        </p:txBody>
      </p:sp>
      <p:sp>
        <p:nvSpPr>
          <p:cNvPr id="17" name="pole tekstowe 16">
            <a:extLst>
              <a:ext uri="{FF2B5EF4-FFF2-40B4-BE49-F238E27FC236}">
                <a16:creationId xmlns:a16="http://schemas.microsoft.com/office/drawing/2014/main" id="{D5D7739A-084C-C5D3-8E82-FC3AF8AA246A}"/>
              </a:ext>
            </a:extLst>
          </p:cNvPr>
          <p:cNvSpPr txBox="1"/>
          <p:nvPr/>
        </p:nvSpPr>
        <p:spPr>
          <a:xfrm>
            <a:off x="4393197" y="3131775"/>
            <a:ext cx="2808000" cy="646331"/>
          </a:xfrm>
          <a:prstGeom prst="rect">
            <a:avLst/>
          </a:prstGeom>
          <a:solidFill>
            <a:schemeClr val="bg1"/>
          </a:solidFill>
        </p:spPr>
        <p:txBody>
          <a:bodyPr wrap="square" rtlCol="0">
            <a:spAutoFit/>
          </a:bodyPr>
          <a:lstStyle/>
          <a:p>
            <a:pPr algn="ctr"/>
            <a:r>
              <a:rPr lang="pl-PL" dirty="0"/>
              <a:t>IMGW – high resolution</a:t>
            </a:r>
          </a:p>
          <a:p>
            <a:pPr algn="ctr"/>
            <a:r>
              <a:rPr lang="pl-PL" dirty="0"/>
              <a:t>(</a:t>
            </a:r>
            <a:r>
              <a:rPr lang="pl-PL" dirty="0" err="1"/>
              <a:t>rotated</a:t>
            </a:r>
            <a:r>
              <a:rPr lang="pl-PL" dirty="0"/>
              <a:t> lat-lon, </a:t>
            </a:r>
            <a:r>
              <a:rPr lang="pl-PL" dirty="0">
                <a:latin typeface="+mn-lt"/>
              </a:rPr>
              <a:t>2.8 km</a:t>
            </a:r>
            <a:r>
              <a:rPr lang="pl-PL" sz="1800" dirty="0">
                <a:effectLst/>
                <a:latin typeface="+mn-lt"/>
                <a:ea typeface="Aptos" panose="020B0004020202020204" pitchFamily="34" charset="0"/>
              </a:rPr>
              <a:t>)</a:t>
            </a:r>
            <a:endParaRPr lang="en-US" dirty="0"/>
          </a:p>
        </p:txBody>
      </p:sp>
      <p:sp>
        <p:nvSpPr>
          <p:cNvPr id="3" name="pole tekstowe 2">
            <a:extLst>
              <a:ext uri="{FF2B5EF4-FFF2-40B4-BE49-F238E27FC236}">
                <a16:creationId xmlns:a16="http://schemas.microsoft.com/office/drawing/2014/main" id="{B3A880CE-A01E-9AA4-3599-92352E9994E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4" name="pole tekstowe 3">
            <a:extLst>
              <a:ext uri="{FF2B5EF4-FFF2-40B4-BE49-F238E27FC236}">
                <a16:creationId xmlns:a16="http://schemas.microsoft.com/office/drawing/2014/main" id="{03A2401A-E8FD-F091-0751-3696039B0129}"/>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err="1"/>
              <a:t>Participants</a:t>
            </a:r>
            <a:r>
              <a:rPr lang="pl-PL" sz="2500" dirty="0"/>
              <a:t>, </a:t>
            </a:r>
            <a:r>
              <a:rPr lang="pl-PL" sz="2500" dirty="0" err="1"/>
              <a:t>models</a:t>
            </a:r>
            <a:r>
              <a:rPr lang="pl-PL" sz="2500" dirty="0"/>
              <a:t>, </a:t>
            </a:r>
            <a:r>
              <a:rPr lang="pl-PL" sz="2500" dirty="0" err="1"/>
              <a:t>domains</a:t>
            </a:r>
            <a:r>
              <a:rPr lang="pl-PL" sz="2500" dirty="0"/>
              <a:t>…</a:t>
            </a:r>
          </a:p>
        </p:txBody>
      </p:sp>
    </p:spTree>
    <p:extLst>
      <p:ext uri="{BB962C8B-B14F-4D97-AF65-F5344CB8AC3E}">
        <p14:creationId xmlns:p14="http://schemas.microsoft.com/office/powerpoint/2010/main" val="75899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ole tekstowe 16">
            <a:extLst>
              <a:ext uri="{FF2B5EF4-FFF2-40B4-BE49-F238E27FC236}">
                <a16:creationId xmlns:a16="http://schemas.microsoft.com/office/drawing/2014/main" id="{D5D7739A-084C-C5D3-8E82-FC3AF8AA246A}"/>
              </a:ext>
            </a:extLst>
          </p:cNvPr>
          <p:cNvSpPr txBox="1"/>
          <p:nvPr/>
        </p:nvSpPr>
        <p:spPr>
          <a:xfrm>
            <a:off x="4248869" y="1170000"/>
            <a:ext cx="2989214" cy="646331"/>
          </a:xfrm>
          <a:prstGeom prst="rect">
            <a:avLst/>
          </a:prstGeom>
          <a:solidFill>
            <a:schemeClr val="bg1"/>
          </a:solidFill>
          <a:ln>
            <a:solidFill>
              <a:schemeClr val="tx1"/>
            </a:solidFill>
          </a:ln>
        </p:spPr>
        <p:txBody>
          <a:bodyPr wrap="square" rtlCol="0">
            <a:spAutoFit/>
          </a:bodyPr>
          <a:lstStyle/>
          <a:p>
            <a:pPr algn="ctr"/>
            <a:r>
              <a:rPr lang="pl-PL" dirty="0"/>
              <a:t>IMGW – medium resolution</a:t>
            </a:r>
          </a:p>
          <a:p>
            <a:pPr algn="ctr"/>
            <a:r>
              <a:rPr lang="pl-PL" sz="1800" dirty="0">
                <a:effectLst/>
                <a:latin typeface="+mn-lt"/>
                <a:ea typeface="Aptos" panose="020B0004020202020204" pitchFamily="34" charset="0"/>
              </a:rPr>
              <a:t>(</a:t>
            </a:r>
            <a:r>
              <a:rPr lang="pl-PL" sz="1800" dirty="0" err="1">
                <a:effectLst/>
                <a:latin typeface="+mn-lt"/>
                <a:ea typeface="Aptos" panose="020B0004020202020204" pitchFamily="34" charset="0"/>
              </a:rPr>
              <a:t>rotated</a:t>
            </a:r>
            <a:r>
              <a:rPr lang="pl-PL" sz="1800" dirty="0">
                <a:effectLst/>
                <a:latin typeface="+mn-lt"/>
                <a:ea typeface="Aptos" panose="020B0004020202020204" pitchFamily="34" charset="0"/>
              </a:rPr>
              <a:t> lat-lon, 7 km)</a:t>
            </a:r>
            <a:endParaRPr lang="en-US" dirty="0"/>
          </a:p>
        </p:txBody>
      </p:sp>
      <p:sp>
        <p:nvSpPr>
          <p:cNvPr id="15" name="pole tekstowe 14">
            <a:extLst>
              <a:ext uri="{FF2B5EF4-FFF2-40B4-BE49-F238E27FC236}">
                <a16:creationId xmlns:a16="http://schemas.microsoft.com/office/drawing/2014/main" id="{DE5830A7-5859-457F-3FBE-185746493EA4}"/>
              </a:ext>
            </a:extLst>
          </p:cNvPr>
          <p:cNvSpPr txBox="1"/>
          <p:nvPr/>
        </p:nvSpPr>
        <p:spPr>
          <a:xfrm>
            <a:off x="432445" y="4392215"/>
            <a:ext cx="3168352" cy="646331"/>
          </a:xfrm>
          <a:prstGeom prst="rect">
            <a:avLst/>
          </a:prstGeom>
          <a:solidFill>
            <a:schemeClr val="bg1"/>
          </a:solidFill>
          <a:ln>
            <a:solidFill>
              <a:schemeClr val="tx1"/>
            </a:solidFill>
          </a:ln>
        </p:spPr>
        <p:txBody>
          <a:bodyPr wrap="square" rtlCol="0">
            <a:spAutoFit/>
          </a:bodyPr>
          <a:lstStyle/>
          <a:p>
            <a:pPr algn="ctr"/>
            <a:r>
              <a:rPr lang="pl-PL" dirty="0"/>
              <a:t>DWD – medium resolution</a:t>
            </a:r>
          </a:p>
          <a:p>
            <a:pPr algn="ctr"/>
            <a:r>
              <a:rPr lang="pl-PL" sz="1800" dirty="0">
                <a:effectLst/>
                <a:latin typeface="+mn-lt"/>
                <a:ea typeface="Aptos" panose="020B0004020202020204" pitchFamily="34" charset="0"/>
              </a:rPr>
              <a:t>(</a:t>
            </a:r>
            <a:r>
              <a:rPr lang="pl-PL" sz="1800" dirty="0" err="1">
                <a:effectLst/>
                <a:latin typeface="+mn-lt"/>
                <a:ea typeface="Aptos" panose="020B0004020202020204" pitchFamily="34" charset="0"/>
              </a:rPr>
              <a:t>regular</a:t>
            </a:r>
            <a:r>
              <a:rPr lang="pl-PL" sz="1800" dirty="0">
                <a:effectLst/>
                <a:latin typeface="+mn-lt"/>
                <a:ea typeface="Aptos" panose="020B0004020202020204" pitchFamily="34" charset="0"/>
              </a:rPr>
              <a:t> lat-lon, 0.0625°)</a:t>
            </a:r>
            <a:endParaRPr lang="en-US" dirty="0">
              <a:latin typeface="+mn-lt"/>
            </a:endParaRPr>
          </a:p>
        </p:txBody>
      </p:sp>
      <p:sp>
        <p:nvSpPr>
          <p:cNvPr id="16" name="pole tekstowe 15">
            <a:extLst>
              <a:ext uri="{FF2B5EF4-FFF2-40B4-BE49-F238E27FC236}">
                <a16:creationId xmlns:a16="http://schemas.microsoft.com/office/drawing/2014/main" id="{9D690F1E-CD83-9013-706E-EC2261A4022F}"/>
              </a:ext>
            </a:extLst>
          </p:cNvPr>
          <p:cNvSpPr txBox="1"/>
          <p:nvPr/>
        </p:nvSpPr>
        <p:spPr>
          <a:xfrm>
            <a:off x="8065293" y="3600127"/>
            <a:ext cx="3168352" cy="646331"/>
          </a:xfrm>
          <a:prstGeom prst="rect">
            <a:avLst/>
          </a:prstGeom>
          <a:solidFill>
            <a:schemeClr val="bg1"/>
          </a:solidFill>
          <a:ln>
            <a:solidFill>
              <a:schemeClr val="tx1"/>
            </a:solidFill>
          </a:ln>
        </p:spPr>
        <p:txBody>
          <a:bodyPr wrap="square" rtlCol="0">
            <a:spAutoFit/>
          </a:bodyPr>
          <a:lstStyle/>
          <a:p>
            <a:pPr algn="ctr"/>
            <a:r>
              <a:rPr lang="pl-PL" dirty="0"/>
              <a:t>MCH – medium resolution</a:t>
            </a:r>
          </a:p>
          <a:p>
            <a:pPr algn="ctr"/>
            <a:r>
              <a:rPr lang="pl-PL" sz="1800" dirty="0">
                <a:effectLst/>
                <a:latin typeface="+mn-lt"/>
                <a:ea typeface="Aptos" panose="020B0004020202020204" pitchFamily="34" charset="0"/>
              </a:rPr>
              <a:t>(</a:t>
            </a:r>
            <a:r>
              <a:rPr lang="pl-PL" sz="1800" dirty="0" err="1">
                <a:effectLst/>
                <a:latin typeface="+mn-lt"/>
                <a:ea typeface="Aptos" panose="020B0004020202020204" pitchFamily="34" charset="0"/>
              </a:rPr>
              <a:t>regular</a:t>
            </a:r>
            <a:r>
              <a:rPr lang="pl-PL" sz="1800" dirty="0">
                <a:effectLst/>
                <a:latin typeface="+mn-lt"/>
                <a:ea typeface="Aptos" panose="020B0004020202020204" pitchFamily="34" charset="0"/>
              </a:rPr>
              <a:t> lat-lon, 0.1°)</a:t>
            </a:r>
            <a:endParaRPr lang="en-US" dirty="0"/>
          </a:p>
        </p:txBody>
      </p:sp>
      <p:pic>
        <p:nvPicPr>
          <p:cNvPr id="4" name="Obraz 3">
            <a:extLst>
              <a:ext uri="{FF2B5EF4-FFF2-40B4-BE49-F238E27FC236}">
                <a16:creationId xmlns:a16="http://schemas.microsoft.com/office/drawing/2014/main" id="{C24DF983-08D7-702F-5C09-70A01638A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64295" y="1182177"/>
            <a:ext cx="3852000" cy="2416209"/>
          </a:xfrm>
          <a:prstGeom prst="rect">
            <a:avLst/>
          </a:prstGeom>
          <a:ln>
            <a:solidFill>
              <a:schemeClr val="tx1"/>
            </a:solidFill>
          </a:ln>
        </p:spPr>
      </p:pic>
      <p:pic>
        <p:nvPicPr>
          <p:cNvPr id="7" name="Obraz 6">
            <a:extLst>
              <a:ext uri="{FF2B5EF4-FFF2-40B4-BE49-F238E27FC236}">
                <a16:creationId xmlns:a16="http://schemas.microsoft.com/office/drawing/2014/main" id="{2E1A37FF-4BD0-B235-A376-DFAEB05273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 y="1199020"/>
            <a:ext cx="3816000" cy="3191454"/>
          </a:xfrm>
          <a:prstGeom prst="rect">
            <a:avLst/>
          </a:prstGeom>
          <a:ln>
            <a:solidFill>
              <a:schemeClr val="tx1"/>
            </a:solidFill>
          </a:ln>
        </p:spPr>
      </p:pic>
      <p:pic>
        <p:nvPicPr>
          <p:cNvPr id="10" name="Obraz 9">
            <a:extLst>
              <a:ext uri="{FF2B5EF4-FFF2-40B4-BE49-F238E27FC236}">
                <a16:creationId xmlns:a16="http://schemas.microsoft.com/office/drawing/2014/main" id="{9AA5694E-6EE2-07D8-8C49-FDE532F4EC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16820" y="1789914"/>
            <a:ext cx="3852000" cy="4690533"/>
          </a:xfrm>
          <a:prstGeom prst="rect">
            <a:avLst/>
          </a:prstGeom>
          <a:ln>
            <a:solidFill>
              <a:schemeClr val="tx1"/>
            </a:solidFill>
          </a:ln>
        </p:spPr>
      </p:pic>
      <p:sp>
        <p:nvSpPr>
          <p:cNvPr id="2" name="pole tekstowe 1">
            <a:extLst>
              <a:ext uri="{FF2B5EF4-FFF2-40B4-BE49-F238E27FC236}">
                <a16:creationId xmlns:a16="http://schemas.microsoft.com/office/drawing/2014/main" id="{E970DD06-1662-16B0-9093-92AEA3D4FDAC}"/>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3" name="pole tekstowe 2">
            <a:extLst>
              <a:ext uri="{FF2B5EF4-FFF2-40B4-BE49-F238E27FC236}">
                <a16:creationId xmlns:a16="http://schemas.microsoft.com/office/drawing/2014/main" id="{169F42B4-1FC0-5566-6160-C84EA1728516}"/>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err="1"/>
              <a:t>Participants</a:t>
            </a:r>
            <a:r>
              <a:rPr lang="pl-PL" sz="2500" dirty="0"/>
              <a:t>, </a:t>
            </a:r>
            <a:r>
              <a:rPr lang="pl-PL" sz="2500" dirty="0" err="1"/>
              <a:t>models</a:t>
            </a:r>
            <a:r>
              <a:rPr lang="pl-PL" sz="2500" dirty="0"/>
              <a:t>, </a:t>
            </a:r>
            <a:r>
              <a:rPr lang="pl-PL" sz="2500" dirty="0" err="1"/>
              <a:t>domains</a:t>
            </a:r>
            <a:r>
              <a:rPr lang="pl-PL" sz="2500" dirty="0"/>
              <a:t>…</a:t>
            </a:r>
          </a:p>
        </p:txBody>
      </p:sp>
    </p:spTree>
    <p:extLst>
      <p:ext uri="{BB962C8B-B14F-4D97-AF65-F5344CB8AC3E}">
        <p14:creationId xmlns:p14="http://schemas.microsoft.com/office/powerpoint/2010/main" val="335877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23863"/>
            <a:ext cx="11522074" cy="5032147"/>
          </a:xfrm>
          <a:prstGeom prst="rect">
            <a:avLst/>
          </a:prstGeom>
          <a:solidFill>
            <a:schemeClr val="bg1"/>
          </a:solidFill>
        </p:spPr>
        <p:txBody>
          <a:bodyPr wrap="square">
            <a:spAutoFit/>
          </a:bodyPr>
          <a:lstStyle/>
          <a:p>
            <a:pPr algn="just">
              <a:spcAft>
                <a:spcPts val="600"/>
              </a:spcAft>
            </a:pPr>
            <a:r>
              <a:rPr lang="en-US" sz="2300" dirty="0">
                <a:latin typeface="Arial Narrow" panose="020B0606020202030204" pitchFamily="34" charset="0"/>
              </a:rPr>
              <a:t>Subtask 1. General survey  </a:t>
            </a:r>
            <a:r>
              <a:rPr lang="pl-PL" sz="2300" dirty="0">
                <a:latin typeface="Arial Narrow" panose="020B0606020202030204" pitchFamily="34" charset="0"/>
              </a:rPr>
              <a:t>(</a:t>
            </a:r>
            <a:r>
              <a:rPr lang="pl-PL" sz="2300" dirty="0" err="1">
                <a:latin typeface="Arial Narrow" panose="020B0606020202030204" pitchFamily="34" charset="0"/>
              </a:rPr>
              <a:t>Current</a:t>
            </a:r>
            <a:r>
              <a:rPr lang="pl-PL" sz="2300" dirty="0">
                <a:latin typeface="Arial Narrow" panose="020B0606020202030204" pitchFamily="34" charset="0"/>
              </a:rPr>
              <a:t> status: DONE)</a:t>
            </a:r>
            <a:endParaRPr lang="en-US" sz="2300" dirty="0">
              <a:latin typeface="Arial Narrow" panose="020B0606020202030204" pitchFamily="34" charset="0"/>
            </a:endParaRPr>
          </a:p>
          <a:p>
            <a:pPr marL="342900" indent="-342900" algn="just">
              <a:spcAft>
                <a:spcPts val="600"/>
              </a:spcAft>
              <a:buFont typeface="Arial" panose="020B0604020202020204" pitchFamily="34" charset="0"/>
              <a:buChar char="•"/>
            </a:pPr>
            <a:r>
              <a:rPr lang="en-US" sz="2300" dirty="0">
                <a:latin typeface="Arial Narrow" panose="020B0606020202030204" pitchFamily="34" charset="0"/>
              </a:rPr>
              <a:t>Detailed review and survey of the systems running and plans for further developments at collaborating parties</a:t>
            </a:r>
            <a:r>
              <a:rPr lang="pl-PL" sz="2300" dirty="0">
                <a:latin typeface="Arial Narrow" panose="020B0606020202030204" pitchFamily="34" charset="0"/>
              </a:rPr>
              <a:t>, d</a:t>
            </a:r>
            <a:r>
              <a:rPr lang="en-US" sz="2300" dirty="0" err="1">
                <a:latin typeface="Arial Narrow" panose="020B0606020202030204" pitchFamily="34" charset="0"/>
              </a:rPr>
              <a:t>escription</a:t>
            </a:r>
            <a:r>
              <a:rPr lang="en-US" sz="2300" dirty="0">
                <a:latin typeface="Arial Narrow" panose="020B0606020202030204" pitchFamily="34" charset="0"/>
              </a:rPr>
              <a:t> and comparison of scientific background, methods used and setup(s).</a:t>
            </a:r>
          </a:p>
          <a:p>
            <a:pPr algn="just">
              <a:spcAft>
                <a:spcPts val="600"/>
              </a:spcAft>
            </a:pPr>
            <a:r>
              <a:rPr lang="en-US" sz="2300" b="1" u="sng"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300" dirty="0">
                <a:latin typeface="Arial Narrow" panose="020B0606020202030204" pitchFamily="34" charset="0"/>
              </a:rPr>
              <a:t>Reports on review/survey; info on the comparison results, suggestions for further research.</a:t>
            </a:r>
            <a:endParaRPr lang="pl-PL" sz="2300" dirty="0">
              <a:latin typeface="Arial Narrow" panose="020B0606020202030204" pitchFamily="34" charset="0"/>
            </a:endParaRPr>
          </a:p>
          <a:p>
            <a:pPr algn="just">
              <a:spcBef>
                <a:spcPts val="600"/>
              </a:spcBef>
              <a:spcAft>
                <a:spcPts val="600"/>
              </a:spcAft>
            </a:pPr>
            <a:r>
              <a:rPr lang="en-US" sz="2300" dirty="0">
                <a:latin typeface="Arial Narrow" panose="020B0606020202030204" pitchFamily="34" charset="0"/>
              </a:rPr>
              <a:t>Subtask 2. Tests and intercomparisons</a:t>
            </a:r>
          </a:p>
          <a:p>
            <a:pPr marL="342900" indent="-342900" algn="just">
              <a:spcAft>
                <a:spcPts val="600"/>
              </a:spcAft>
              <a:buFont typeface="Arial" panose="020B0604020202020204" pitchFamily="34" charset="0"/>
              <a:buChar char="•"/>
            </a:pPr>
            <a:r>
              <a:rPr lang="en-US" sz="2300" dirty="0">
                <a:latin typeface="Arial Narrow" panose="020B0606020202030204" pitchFamily="34" charset="0"/>
              </a:rPr>
              <a:t>Preparing and conducting exercises regarding threats of potential releases from identified sources in domains specific to each participant and/or in a jointly established common area. </a:t>
            </a:r>
          </a:p>
          <a:p>
            <a:pPr marL="342900" indent="-342900" algn="just">
              <a:spcAft>
                <a:spcPts val="600"/>
              </a:spcAft>
              <a:buFont typeface="Arial" panose="020B0604020202020204" pitchFamily="34" charset="0"/>
              <a:buChar char="•"/>
            </a:pPr>
            <a:r>
              <a:rPr lang="en-US" sz="2300" dirty="0">
                <a:latin typeface="Arial Narrow" panose="020B0606020202030204" pitchFamily="34" charset="0"/>
              </a:rPr>
              <a:t>The results of such exercises will of course contribute to the final report.</a:t>
            </a:r>
            <a:endParaRPr lang="pl-PL" sz="2300" dirty="0">
              <a:latin typeface="Arial Narrow" panose="020B0606020202030204" pitchFamily="34" charset="0"/>
            </a:endParaRPr>
          </a:p>
          <a:p>
            <a:pPr algn="just">
              <a:spcAft>
                <a:spcPts val="600"/>
              </a:spcAft>
            </a:pPr>
            <a:r>
              <a:rPr lang="en-US" sz="2300" b="1" u="sng" dirty="0">
                <a:latin typeface="Arial Narrow" panose="020B0606020202030204" pitchFamily="34" charset="0"/>
              </a:rPr>
              <a:t>Deliverables:</a:t>
            </a:r>
          </a:p>
          <a:p>
            <a:pPr marL="342900" indent="-342900" algn="just">
              <a:spcAft>
                <a:spcPts val="600"/>
              </a:spcAft>
              <a:buFont typeface="Arial" panose="020B0604020202020204" pitchFamily="34" charset="0"/>
              <a:buChar char="•"/>
            </a:pPr>
            <a:r>
              <a:rPr lang="en-US" sz="2300" dirty="0">
                <a:latin typeface="Arial Narrow" panose="020B0606020202030204" pitchFamily="34" charset="0"/>
              </a:rPr>
              <a:t>Intermediate reports, final report, comparison results, guidelines/ suggestions for further research directions, publication in JCR journal.</a:t>
            </a:r>
          </a:p>
        </p:txBody>
      </p:sp>
      <p:sp>
        <p:nvSpPr>
          <p:cNvPr id="2" name="pole tekstowe 1">
            <a:extLst>
              <a:ext uri="{FF2B5EF4-FFF2-40B4-BE49-F238E27FC236}">
                <a16:creationId xmlns:a16="http://schemas.microsoft.com/office/drawing/2014/main" id="{AD95BB98-33D4-5FED-3CB9-7D8DE40A9EDD}"/>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3" name="pole tekstowe 2">
            <a:extLst>
              <a:ext uri="{FF2B5EF4-FFF2-40B4-BE49-F238E27FC236}">
                <a16:creationId xmlns:a16="http://schemas.microsoft.com/office/drawing/2014/main" id="{977939DF-5804-1E7F-27C2-F924249C1B9E}"/>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err="1"/>
              <a:t>Survey</a:t>
            </a:r>
            <a:endParaRPr lang="pl-PL" sz="2500" dirty="0"/>
          </a:p>
        </p:txBody>
      </p:sp>
    </p:spTree>
    <p:extLst>
      <p:ext uri="{BB962C8B-B14F-4D97-AF65-F5344CB8AC3E}">
        <p14:creationId xmlns:p14="http://schemas.microsoft.com/office/powerpoint/2010/main" val="3010446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 y="1288315"/>
            <a:ext cx="11522074" cy="4278094"/>
          </a:xfrm>
          <a:prstGeom prst="rect">
            <a:avLst/>
          </a:prstGeom>
          <a:solidFill>
            <a:schemeClr val="bg1"/>
          </a:solidFill>
        </p:spPr>
        <p:txBody>
          <a:bodyPr wrap="square">
            <a:spAutoFit/>
          </a:bodyPr>
          <a:lstStyle/>
          <a:p>
            <a:pPr marL="342900" indent="-342900" algn="just">
              <a:spcAft>
                <a:spcPts val="600"/>
              </a:spcAft>
              <a:buFont typeface="Arial" panose="020B0604020202020204" pitchFamily="34" charset="0"/>
              <a:buChar char="•"/>
            </a:pPr>
            <a:r>
              <a:rPr lang="en-US" sz="2800" dirty="0">
                <a:latin typeface="+mn-lt"/>
              </a:rPr>
              <a:t>Subtask 2 – first test (”dry run”) finished</a:t>
            </a:r>
          </a:p>
          <a:p>
            <a:pPr marL="800100" lvl="1" indent="-342900" algn="just">
              <a:spcAft>
                <a:spcPts val="600"/>
              </a:spcAft>
              <a:buFontTx/>
              <a:buChar char="-"/>
            </a:pPr>
            <a:r>
              <a:rPr lang="en-US" sz="2800" dirty="0">
                <a:latin typeface="+mn-lt"/>
              </a:rPr>
              <a:t>The "dry run" for release of radioactive material from NPP of Isar, Germany (it is no longer operational but, still, it is in the "common area" of our domains for dispersion calculations).</a:t>
            </a:r>
          </a:p>
          <a:p>
            <a:pPr marL="800100" lvl="1" indent="-342900" algn="just">
              <a:spcAft>
                <a:spcPts val="600"/>
              </a:spcAft>
              <a:buFontTx/>
              <a:buChar char="-"/>
            </a:pPr>
            <a:r>
              <a:rPr lang="en-US" sz="2800" dirty="0">
                <a:latin typeface="+mn-lt"/>
              </a:rPr>
              <a:t>All participants did the calculations for both high- and medium resolution dispersion models.</a:t>
            </a:r>
          </a:p>
          <a:p>
            <a:pPr marL="800100" lvl="1" indent="-342900" algn="just">
              <a:spcAft>
                <a:spcPts val="600"/>
              </a:spcAft>
              <a:buFontTx/>
              <a:buChar char="-"/>
            </a:pPr>
            <a:r>
              <a:rPr lang="en-US" sz="2800" dirty="0">
                <a:latin typeface="+mn-lt"/>
              </a:rPr>
              <a:t>Results were transferred to - again - common area,  to compare results not only qualitatively, but also quantitatively.</a:t>
            </a:r>
          </a:p>
          <a:p>
            <a:pPr marL="800100" lvl="1" indent="-342900" algn="just">
              <a:spcAft>
                <a:spcPts val="600"/>
              </a:spcAft>
              <a:buFontTx/>
              <a:buChar char="-"/>
            </a:pPr>
            <a:r>
              <a:rPr lang="en-US" sz="2800" dirty="0">
                <a:latin typeface="+mn-lt"/>
              </a:rPr>
              <a:t>This should be the first of several dry runs.</a:t>
            </a:r>
          </a:p>
        </p:txBody>
      </p:sp>
      <p:sp>
        <p:nvSpPr>
          <p:cNvPr id="2" name="pole tekstowe 1">
            <a:extLst>
              <a:ext uri="{FF2B5EF4-FFF2-40B4-BE49-F238E27FC236}">
                <a16:creationId xmlns:a16="http://schemas.microsoft.com/office/drawing/2014/main" id="{55520C53-34F0-01B4-5C94-3CC204D6297B}"/>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3" name="pole tekstowe 2">
            <a:extLst>
              <a:ext uri="{FF2B5EF4-FFF2-40B4-BE49-F238E27FC236}">
                <a16:creationId xmlns:a16="http://schemas.microsoft.com/office/drawing/2014/main" id="{8F71CA64-EC5D-A9DB-E650-1B885ABEA342}"/>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Tree>
    <p:extLst>
      <p:ext uri="{BB962C8B-B14F-4D97-AF65-F5344CB8AC3E}">
        <p14:creationId xmlns:p14="http://schemas.microsoft.com/office/powerpoint/2010/main" val="340872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D418300E-85CD-7122-DD89-288E7AF94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 y="863823"/>
            <a:ext cx="3899413" cy="3060000"/>
          </a:xfrm>
          <a:prstGeom prst="rect">
            <a:avLst/>
          </a:prstGeom>
        </p:spPr>
      </p:pic>
      <p:pic>
        <p:nvPicPr>
          <p:cNvPr id="8" name="Obraz 7">
            <a:extLst>
              <a:ext uri="{FF2B5EF4-FFF2-40B4-BE49-F238E27FC236}">
                <a16:creationId xmlns:a16="http://schemas.microsoft.com/office/drawing/2014/main" id="{79B50D02-4932-140D-506B-6A60543C9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000" y="3420399"/>
            <a:ext cx="4218294" cy="2628000"/>
          </a:xfrm>
          <a:prstGeom prst="rect">
            <a:avLst/>
          </a:prstGeom>
        </p:spPr>
      </p:pic>
      <p:pic>
        <p:nvPicPr>
          <p:cNvPr id="10" name="Obraz 9">
            <a:extLst>
              <a:ext uri="{FF2B5EF4-FFF2-40B4-BE49-F238E27FC236}">
                <a16:creationId xmlns:a16="http://schemas.microsoft.com/office/drawing/2014/main" id="{43F1FA2D-2056-F30B-9860-8A73F5ACC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000" y="863823"/>
            <a:ext cx="3410662" cy="3060000"/>
          </a:xfrm>
          <a:prstGeom prst="rect">
            <a:avLst/>
          </a:prstGeom>
        </p:spPr>
      </p:pic>
      <p:sp>
        <p:nvSpPr>
          <p:cNvPr id="11" name="pole tekstowe 10">
            <a:extLst>
              <a:ext uri="{FF2B5EF4-FFF2-40B4-BE49-F238E27FC236}">
                <a16:creationId xmlns:a16="http://schemas.microsoft.com/office/drawing/2014/main" id="{F8EB28F2-F044-8F0B-B2A1-75593E005EBC}"/>
              </a:ext>
            </a:extLst>
          </p:cNvPr>
          <p:cNvSpPr txBox="1"/>
          <p:nvPr/>
        </p:nvSpPr>
        <p:spPr>
          <a:xfrm>
            <a:off x="-11414" y="6049560"/>
            <a:ext cx="11522075" cy="430887"/>
          </a:xfrm>
          <a:prstGeom prst="rect">
            <a:avLst/>
          </a:prstGeom>
          <a:solidFill>
            <a:schemeClr val="bg1"/>
          </a:solidFill>
        </p:spPr>
        <p:txBody>
          <a:bodyPr wrap="square" rtlCol="0">
            <a:spAutoFit/>
          </a:bodyPr>
          <a:lstStyle/>
          <a:p>
            <a:pPr algn="ctr"/>
            <a:r>
              <a:rPr lang="en-US" sz="2200" dirty="0">
                <a:latin typeface="Arial Narrow" panose="020B0606020202030204" pitchFamily="34" charset="0"/>
              </a:rPr>
              <a:t>The setup of "dry run" for release of radioactive material from NPP of Isar, Germany – location in domains</a:t>
            </a:r>
          </a:p>
        </p:txBody>
      </p:sp>
      <p:sp>
        <p:nvSpPr>
          <p:cNvPr id="2" name="pole tekstowe 1">
            <a:extLst>
              <a:ext uri="{FF2B5EF4-FFF2-40B4-BE49-F238E27FC236}">
                <a16:creationId xmlns:a16="http://schemas.microsoft.com/office/drawing/2014/main" id="{9AE33C8B-B4EB-1A1D-4343-FE02F6BFC6CF}"/>
              </a:ext>
            </a:extLst>
          </p:cNvPr>
          <p:cNvSpPr txBox="1"/>
          <p:nvPr/>
        </p:nvSpPr>
        <p:spPr>
          <a:xfrm>
            <a:off x="1" y="-29890"/>
            <a:ext cx="11522074" cy="400110"/>
          </a:xfrm>
          <a:prstGeom prst="rect">
            <a:avLst/>
          </a:prstGeom>
          <a:solidFill>
            <a:schemeClr val="bg1"/>
          </a:solidFill>
          <a:ln>
            <a:solidFill>
              <a:schemeClr val="tx1"/>
            </a:solidFill>
          </a:ln>
        </p:spPr>
        <p:txBody>
          <a:bodyPr wrap="square" rtlCol="0">
            <a:spAutoFit/>
          </a:bodyPr>
          <a:lstStyle/>
          <a:p>
            <a:pPr algn="ctr"/>
            <a:r>
              <a:rPr lang="en-US" sz="2000" dirty="0">
                <a:latin typeface="Arial Narrow" panose="020B0606020202030204" pitchFamily="34" charset="0"/>
              </a:rPr>
              <a:t>PT EGALITE - Early </a:t>
            </a:r>
            <a:r>
              <a:rPr lang="en-US" sz="2000" dirty="0" err="1">
                <a:latin typeface="Arial Narrow" panose="020B0606020202030204" pitchFamily="34" charset="0"/>
              </a:rPr>
              <a:t>warninG</a:t>
            </a:r>
            <a:r>
              <a:rPr lang="en-US" sz="2000" dirty="0">
                <a:latin typeface="Arial Narrow" panose="020B0606020202030204" pitchFamily="34" charset="0"/>
              </a:rPr>
              <a:t> and </a:t>
            </a:r>
            <a:r>
              <a:rPr lang="en-US" sz="2000" dirty="0" err="1">
                <a:latin typeface="Arial Narrow" panose="020B0606020202030204" pitchFamily="34" charset="0"/>
              </a:rPr>
              <a:t>AnaLysIs</a:t>
            </a:r>
            <a:r>
              <a:rPr lang="en-US" sz="2000" dirty="0">
                <a:latin typeface="Arial Narrow" panose="020B0606020202030204" pitchFamily="34" charset="0"/>
              </a:rPr>
              <a:t> </a:t>
            </a:r>
            <a:r>
              <a:rPr lang="en-US" sz="2000" dirty="0" err="1">
                <a:latin typeface="Arial Narrow" panose="020B0606020202030204" pitchFamily="34" charset="0"/>
              </a:rPr>
              <a:t>sysTEm</a:t>
            </a:r>
            <a:r>
              <a:rPr lang="en-US" sz="2000" dirty="0">
                <a:latin typeface="Arial Narrow" panose="020B0606020202030204" pitchFamily="34" charset="0"/>
              </a:rPr>
              <a:t> for release and dispersion of contaminants</a:t>
            </a:r>
            <a:endParaRPr lang="pl-PL" sz="2000" dirty="0">
              <a:latin typeface="Arial Narrow" panose="020B0606020202030204" pitchFamily="34" charset="0"/>
            </a:endParaRPr>
          </a:p>
        </p:txBody>
      </p:sp>
      <p:sp>
        <p:nvSpPr>
          <p:cNvPr id="3" name="pole tekstowe 2">
            <a:extLst>
              <a:ext uri="{FF2B5EF4-FFF2-40B4-BE49-F238E27FC236}">
                <a16:creationId xmlns:a16="http://schemas.microsoft.com/office/drawing/2014/main" id="{AFA9A919-99FB-FA23-3C15-4AB949F5C841}"/>
              </a:ext>
            </a:extLst>
          </p:cNvPr>
          <p:cNvSpPr txBox="1"/>
          <p:nvPr/>
        </p:nvSpPr>
        <p:spPr>
          <a:xfrm>
            <a:off x="3528789" y="359767"/>
            <a:ext cx="7344816" cy="477054"/>
          </a:xfrm>
          <a:prstGeom prst="rect">
            <a:avLst/>
          </a:prstGeom>
          <a:solidFill>
            <a:schemeClr val="bg1"/>
          </a:solidFill>
          <a:ln>
            <a:solidFill>
              <a:schemeClr val="tx1"/>
            </a:solidFill>
          </a:ln>
        </p:spPr>
        <p:txBody>
          <a:bodyPr wrap="square" rtlCol="0">
            <a:spAutoFit/>
          </a:bodyPr>
          <a:lstStyle/>
          <a:p>
            <a:pPr algn="ctr"/>
            <a:r>
              <a:rPr lang="pl-PL" sz="2500" dirty="0"/>
              <a:t>First </a:t>
            </a:r>
            <a:r>
              <a:rPr lang="pl-PL" sz="2500" dirty="0" err="1"/>
              <a:t>dry</a:t>
            </a:r>
            <a:r>
              <a:rPr lang="pl-PL" sz="2500" dirty="0"/>
              <a:t> run</a:t>
            </a:r>
          </a:p>
        </p:txBody>
      </p:sp>
    </p:spTree>
    <p:extLst>
      <p:ext uri="{BB962C8B-B14F-4D97-AF65-F5344CB8AC3E}">
        <p14:creationId xmlns:p14="http://schemas.microsoft.com/office/powerpoint/2010/main" val="4061621929"/>
      </p:ext>
    </p:extLst>
  </p:cSld>
  <p:clrMapOvr>
    <a:masterClrMapping/>
  </p:clrMapOvr>
</p:sld>
</file>

<file path=ppt/theme/theme1.xml><?xml version="1.0" encoding="utf-8"?>
<a:theme xmlns:a="http://schemas.openxmlformats.org/drawingml/2006/main" name="Motyw1">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yczny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8518</TotalTime>
  <Words>1276</Words>
  <Application>Microsoft Office PowerPoint</Application>
  <PresentationFormat>Niestandardowy</PresentationFormat>
  <Paragraphs>138</Paragraphs>
  <Slides>17</Slides>
  <Notes>17</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17</vt:i4>
      </vt:variant>
    </vt:vector>
  </HeadingPairs>
  <TitlesOfParts>
    <vt:vector size="24" baseType="lpstr">
      <vt:lpstr>Arial</vt:lpstr>
      <vt:lpstr>Arial Narrow</vt:lpstr>
      <vt:lpstr>Calibri</vt:lpstr>
      <vt:lpstr>Times New Roman</vt:lpstr>
      <vt:lpstr>Verdana</vt:lpstr>
      <vt:lpstr>Motyw1</vt:lpstr>
      <vt:lpstr>Projekt niestandardowy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IMGW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amadejak</dc:creator>
  <cp:lastModifiedBy>Andrzej Mazur</cp:lastModifiedBy>
  <cp:revision>868</cp:revision>
  <dcterms:created xsi:type="dcterms:W3CDTF">2011-11-16T12:49:04Z</dcterms:created>
  <dcterms:modified xsi:type="dcterms:W3CDTF">2024-08-31T18:25:10Z</dcterms:modified>
</cp:coreProperties>
</file>