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26" r:id="rId4"/>
    <p:sldMasterId id="2147483734" r:id="rId5"/>
  </p:sldMasterIdLst>
  <p:notesMasterIdLst>
    <p:notesMasterId r:id="rId19"/>
  </p:notesMasterIdLst>
  <p:handoutMasterIdLst>
    <p:handoutMasterId r:id="rId20"/>
  </p:handoutMasterIdLst>
  <p:sldIdLst>
    <p:sldId id="258" r:id="rId6"/>
    <p:sldId id="301" r:id="rId7"/>
    <p:sldId id="302" r:id="rId8"/>
    <p:sldId id="304" r:id="rId9"/>
    <p:sldId id="305" r:id="rId10"/>
    <p:sldId id="270" r:id="rId11"/>
    <p:sldId id="269" r:id="rId12"/>
    <p:sldId id="311" r:id="rId13"/>
    <p:sldId id="297" r:id="rId14"/>
    <p:sldId id="312" r:id="rId15"/>
    <p:sldId id="313" r:id="rId16"/>
    <p:sldId id="314" r:id="rId17"/>
    <p:sldId id="309" r:id="rId18"/>
  </p:sldIdLst>
  <p:sldSz cx="9144000" cy="5143500" type="screen16x9"/>
  <p:notesSz cx="7023100" cy="93091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4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rrer Bettina" initials="dub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40000"/>
    <a:srgbClr val="39B1DB"/>
    <a:srgbClr val="60B4B2"/>
    <a:srgbClr val="08CDE8"/>
    <a:srgbClr val="CDCDCD"/>
    <a:srgbClr val="F0494A"/>
    <a:srgbClr val="F3BE91"/>
    <a:srgbClr val="88B0D8"/>
    <a:srgbClr val="F9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6023" autoAdjust="0"/>
  </p:normalViewPr>
  <p:slideViewPr>
    <p:cSldViewPr snapToGrid="0" showGuides="1">
      <p:cViewPr varScale="1">
        <p:scale>
          <a:sx n="76" d="100"/>
          <a:sy n="76" d="100"/>
        </p:scale>
        <p:origin x="108" y="1254"/>
      </p:cViewPr>
      <p:guideLst>
        <p:guide orient="horz" pos="2164"/>
        <p:guide pos="2880"/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-3318" y="-10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5539B3AE-4F5B-4C8A-901D-39FC07883CC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04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1163" y="698500"/>
            <a:ext cx="62007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5" y="4421824"/>
            <a:ext cx="5150273" cy="41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A1435824-F435-405F-82FC-C5B86CD5CBF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0551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25B60-F2BA-46E5-8E2D-2D2B4D1E3830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946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25B60-F2BA-46E5-8E2D-2D2B4D1E3830}" type="slidenum">
              <a:rPr lang="de-CH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de-CH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0358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25B60-F2BA-46E5-8E2D-2D2B4D1E3830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946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88981" y="3604312"/>
            <a:ext cx="6858000" cy="64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>
              <a:buNone/>
              <a:defRPr kumimoji="0" lang="de-DE" sz="2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</a:pPr>
            <a:r>
              <a:rPr lang="de-DE" dirty="0"/>
              <a:t>Untertitel Arial, 22 Punkt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7051" y="1843923"/>
            <a:ext cx="7617600" cy="1638000"/>
          </a:xfrm>
          <a:prstGeom prst="rect">
            <a:avLst/>
          </a:prstGeom>
        </p:spPr>
        <p:txBody>
          <a:bodyPr/>
          <a:lstStyle>
            <a:lvl1pPr>
              <a:defRPr kumimoji="0" lang="de-DE" sz="5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Präsentationstitel Arial, 52 Punkt</a:t>
            </a:r>
          </a:p>
        </p:txBody>
      </p:sp>
      <p:sp>
        <p:nvSpPr>
          <p:cNvPr id="9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de-CH" sz="800" dirty="0"/>
              <a:t>Eidgenössisches Departement des Innern EDI</a:t>
            </a:r>
            <a:br>
              <a:rPr lang="de-CH" sz="800" dirty="0"/>
            </a:br>
            <a:r>
              <a:rPr lang="de-CH" sz="800" b="1" dirty="0"/>
              <a:t>Bundesamt für Meteorologie und Klimatologie </a:t>
            </a:r>
            <a:r>
              <a:rPr lang="de-CH" sz="800" b="1" dirty="0" err="1"/>
              <a:t>MeteoSchweiz</a:t>
            </a:r>
            <a:endParaRPr lang="de-CH" sz="800" dirty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911188" y="362579"/>
            <a:ext cx="2011958" cy="523875"/>
            <a:chOff x="911188" y="362579"/>
            <a:chExt cx="2011958" cy="523875"/>
          </a:xfrm>
        </p:grpSpPr>
        <p:pic>
          <p:nvPicPr>
            <p:cNvPr id="11" name="Picture 37" descr="Logo_CMYK_pos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071" y="378454"/>
              <a:ext cx="1997075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4" descr="Wappen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18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9" y="1837782"/>
            <a:ext cx="9108000" cy="328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33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2700338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1600" b="1">
              <a:solidFill>
                <a:prstClr val="black"/>
              </a:solidFill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0764" y="1420416"/>
            <a:ext cx="7102475" cy="127992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9889" y="2914650"/>
            <a:ext cx="5864225" cy="845344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pPr lvl="0"/>
            <a:r>
              <a:rPr lang="en-US" noProof="0"/>
              <a:t>Click to edit Master subtitle style</a:t>
            </a:r>
            <a:endParaRPr lang="de-CH" noProof="0"/>
          </a:p>
        </p:txBody>
      </p:sp>
      <p:pic>
        <p:nvPicPr>
          <p:cNvPr id="9218" name="Picture 2" descr="\\empa.emp-eaw.ch\data\Projects\Empa-Presentations-D-E\Empa-Logo-2015\01_e_logo_empa_neg_tran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6246" y="195486"/>
            <a:ext cx="3486929" cy="93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286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5361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8935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897732"/>
            <a:ext cx="4200525" cy="39421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6" y="897732"/>
            <a:ext cx="4200525" cy="39421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4060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7560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1917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905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8971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669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164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-6410"/>
            <a:ext cx="9162000" cy="5157000"/>
          </a:xfrm>
          <a:prstGeom prst="rect">
            <a:avLst/>
          </a:prstGeom>
          <a:solidFill>
            <a:srgbClr val="7D6E5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100" b="0" i="0" u="none" strike="noStrike" kern="0" cap="none" spc="0" normalizeH="0" baseline="0" noProof="0">
              <a:ln>
                <a:noFill/>
              </a:ln>
              <a:solidFill>
                <a:srgbClr val="B4A89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32413" y="1808163"/>
            <a:ext cx="6081933" cy="213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Statement Arial normal 18. </a:t>
            </a:r>
            <a:r>
              <a:rPr lang="en-US" noProof="0" dirty="0" err="1"/>
              <a:t>Feugiamet</a:t>
            </a:r>
            <a:r>
              <a:rPr lang="en-US" noProof="0" dirty="0"/>
              <a:t> ad </a:t>
            </a:r>
            <a:r>
              <a:rPr lang="en-US" noProof="0" dirty="0" err="1"/>
              <a:t>delisl</a:t>
            </a:r>
            <a:r>
              <a:rPr lang="en-US" noProof="0" dirty="0"/>
              <a:t> in </a:t>
            </a:r>
            <a:r>
              <a:rPr lang="en-US" noProof="0" dirty="0" err="1"/>
              <a:t>hent</a:t>
            </a:r>
            <a:r>
              <a:rPr lang="en-US" noProof="0" dirty="0"/>
              <a:t> ad </a:t>
            </a:r>
            <a:r>
              <a:rPr lang="en-US" noProof="0" dirty="0" err="1"/>
              <a:t>estion</a:t>
            </a:r>
            <a:r>
              <a:rPr lang="en-US" noProof="0" dirty="0"/>
              <a:t> </a:t>
            </a:r>
            <a:r>
              <a:rPr lang="en-US" noProof="0" dirty="0" err="1"/>
              <a:t>hent</a:t>
            </a:r>
            <a:r>
              <a:rPr lang="en-US" noProof="0" dirty="0"/>
              <a:t> prat </a:t>
            </a:r>
            <a:r>
              <a:rPr lang="en-US" noProof="0" dirty="0" err="1"/>
              <a:t>lortincilit</a:t>
            </a:r>
            <a:r>
              <a:rPr lang="en-US" noProof="0" dirty="0"/>
              <a:t> </a:t>
            </a:r>
            <a:r>
              <a:rPr lang="en-US" noProof="0" dirty="0" err="1"/>
              <a:t>utem</a:t>
            </a:r>
            <a:r>
              <a:rPr lang="en-US" noProof="0" dirty="0"/>
              <a:t> </a:t>
            </a:r>
            <a:r>
              <a:rPr lang="en-US" noProof="0" dirty="0" err="1"/>
              <a:t>doloreet</a:t>
            </a:r>
            <a:r>
              <a:rPr lang="en-US" noProof="0" dirty="0"/>
              <a:t> </a:t>
            </a:r>
            <a:r>
              <a:rPr lang="en-US" noProof="0" dirty="0" err="1"/>
              <a:t>alisis</a:t>
            </a:r>
            <a:r>
              <a:rPr lang="en-US" noProof="0" dirty="0"/>
              <a:t> </a:t>
            </a:r>
            <a:r>
              <a:rPr lang="en-US" noProof="0" dirty="0" err="1"/>
              <a:t>auguerc</a:t>
            </a:r>
            <a:r>
              <a:rPr lang="en-US" noProof="0" dirty="0"/>
              <a:t> </a:t>
            </a:r>
            <a:r>
              <a:rPr lang="en-US" noProof="0" dirty="0" err="1"/>
              <a:t>iliquatum</a:t>
            </a:r>
            <a:r>
              <a:rPr lang="en-US" noProof="0" dirty="0"/>
              <a:t> </a:t>
            </a:r>
            <a:r>
              <a:rPr lang="en-US" noProof="0" dirty="0" err="1"/>
              <a:t>euipsuscilis</a:t>
            </a:r>
            <a:r>
              <a:rPr lang="en-US" noProof="0" dirty="0"/>
              <a:t> </a:t>
            </a:r>
            <a:r>
              <a:rPr lang="en-US" noProof="0" dirty="0" err="1"/>
              <a:t>augue</a:t>
            </a:r>
            <a:r>
              <a:rPr lang="en-US" noProof="0" dirty="0"/>
              <a:t> do </a:t>
            </a:r>
            <a:r>
              <a:rPr lang="en-US" noProof="0" dirty="0" err="1"/>
              <a:t>consequipis</a:t>
            </a:r>
            <a:r>
              <a:rPr lang="en-US" noProof="0" dirty="0"/>
              <a:t> </a:t>
            </a:r>
            <a:r>
              <a:rPr lang="en-US" noProof="0" dirty="0" err="1"/>
              <a:t>nulputpat</a:t>
            </a:r>
            <a:r>
              <a:rPr lang="en-US" noProof="0" dirty="0"/>
              <a:t> </a:t>
            </a:r>
            <a:r>
              <a:rPr lang="en-US" noProof="0" dirty="0" err="1"/>
              <a:t>lum</a:t>
            </a:r>
            <a:r>
              <a:rPr lang="en-US" noProof="0" dirty="0"/>
              <a:t> </a:t>
            </a:r>
            <a:r>
              <a:rPr lang="en-US" noProof="0" dirty="0" err="1"/>
              <a:t>dolobore</a:t>
            </a:r>
            <a:r>
              <a:rPr lang="en-US" noProof="0" dirty="0"/>
              <a:t> </a:t>
            </a:r>
            <a:r>
              <a:rPr lang="en-US" noProof="0" dirty="0" err="1"/>
              <a:t>diodolorem</a:t>
            </a:r>
            <a:r>
              <a:rPr lang="en-US" noProof="0" dirty="0"/>
              <a:t> </a:t>
            </a:r>
            <a:r>
              <a:rPr lang="en-US" noProof="0" dirty="0" err="1"/>
              <a:t>nullam</a:t>
            </a:r>
            <a:r>
              <a:rPr lang="en-US" noProof="0" dirty="0"/>
              <a:t>, </a:t>
            </a:r>
            <a:r>
              <a:rPr lang="en-US" noProof="0" dirty="0" err="1"/>
              <a:t>susting</a:t>
            </a:r>
            <a:r>
              <a:rPr lang="en-US" noProof="0" dirty="0"/>
              <a:t> </a:t>
            </a:r>
            <a:r>
              <a:rPr lang="en-US" noProof="0" dirty="0" err="1"/>
              <a:t>eumsan</a:t>
            </a:r>
            <a:r>
              <a:rPr lang="en-US" noProof="0" dirty="0"/>
              <a:t> </a:t>
            </a:r>
            <a:r>
              <a:rPr lang="en-US" noProof="0" dirty="0" err="1"/>
              <a:t>veliquismod</a:t>
            </a:r>
            <a:r>
              <a:rPr lang="en-US" noProof="0" dirty="0"/>
              <a:t> </a:t>
            </a:r>
            <a:r>
              <a:rPr lang="en-US" noProof="0" dirty="0" err="1"/>
              <a:t>mincin</a:t>
            </a:r>
            <a:r>
              <a:rPr lang="en-US" noProof="0" dirty="0"/>
              <a:t> </a:t>
            </a:r>
            <a:r>
              <a:rPr lang="en-US" noProof="0" dirty="0" err="1"/>
              <a:t>ulluptat</a:t>
            </a:r>
            <a:r>
              <a:rPr lang="en-US" noProof="0" dirty="0"/>
              <a:t>. </a:t>
            </a:r>
            <a:r>
              <a:rPr lang="en-US" noProof="0" dirty="0" err="1"/>
              <a:t>Nulla</a:t>
            </a:r>
            <a:r>
              <a:rPr lang="en-US" noProof="0" dirty="0"/>
              <a:t> </a:t>
            </a:r>
            <a:r>
              <a:rPr lang="en-US" noProof="0" dirty="0" err="1"/>
              <a:t>commy</a:t>
            </a:r>
            <a:r>
              <a:rPr lang="en-US" noProof="0" dirty="0"/>
              <a:t> </a:t>
            </a:r>
            <a:r>
              <a:rPr lang="en-US" noProof="0" dirty="0" err="1"/>
              <a:t>niam</a:t>
            </a:r>
            <a:r>
              <a:rPr lang="en-US" noProof="0" dirty="0"/>
              <a:t>, </a:t>
            </a:r>
            <a:r>
              <a:rPr lang="en-US" noProof="0" dirty="0" err="1"/>
              <a:t>quismodit</a:t>
            </a:r>
            <a:r>
              <a:rPr lang="en-US" noProof="0" dirty="0"/>
              <a:t> </a:t>
            </a:r>
            <a:r>
              <a:rPr lang="en-US" noProof="0" dirty="0" err="1"/>
              <a:t>irilit</a:t>
            </a:r>
            <a:r>
              <a:rPr lang="en-US" noProof="0" dirty="0"/>
              <a:t> </a:t>
            </a:r>
            <a:r>
              <a:rPr lang="en-US" noProof="0" dirty="0" err="1"/>
              <a:t>incinim</a:t>
            </a:r>
            <a:r>
              <a:rPr lang="en-US" noProof="0" dirty="0"/>
              <a:t> </a:t>
            </a:r>
            <a:r>
              <a:rPr lang="en-US" noProof="0" dirty="0" err="1"/>
              <a:t>velisi</a:t>
            </a:r>
            <a:r>
              <a:rPr lang="en-US" noProof="0" dirty="0"/>
              <a:t> </a:t>
            </a:r>
            <a:r>
              <a:rPr lang="en-US" noProof="0" dirty="0" err="1"/>
              <a:t>exero</a:t>
            </a:r>
            <a:r>
              <a:rPr lang="en-US" noProof="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818013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2288" y="0"/>
            <a:ext cx="2138362" cy="483989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262688" cy="48398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8025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363" y="0"/>
            <a:ext cx="5675312" cy="6274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1" y="897732"/>
            <a:ext cx="4200525" cy="3942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6" y="897732"/>
            <a:ext cx="4200525" cy="3942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52844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1"/>
            <a:ext cx="9144000" cy="641747"/>
          </a:xfrm>
          <a:prstGeom prst="rect">
            <a:avLst/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pic>
        <p:nvPicPr>
          <p:cNvPr id="8" name="Picture 6" descr="logo_empa_b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676" y="86916"/>
            <a:ext cx="1476375" cy="438150"/>
          </a:xfrm>
          <a:prstGeom prst="rect">
            <a:avLst/>
          </a:prstGeom>
          <a:noFill/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9" name="Fußzeilenplatzhalter 6"/>
          <p:cNvSpPr>
            <a:spLocks noGrp="1"/>
          </p:cNvSpPr>
          <p:nvPr>
            <p:ph type="ftr" sz="quarter" idx="10"/>
          </p:nvPr>
        </p:nvSpPr>
        <p:spPr>
          <a:xfrm>
            <a:off x="107504" y="5001816"/>
            <a:ext cx="4895850" cy="1285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de-CH" dirty="0"/>
          </a:p>
        </p:txBody>
      </p:sp>
      <p:sp>
        <p:nvSpPr>
          <p:cNvPr id="10" name="Foliennummernplatzhalter 7"/>
          <p:cNvSpPr>
            <a:spLocks noGrp="1"/>
          </p:cNvSpPr>
          <p:nvPr>
            <p:ph type="sldNum" sz="quarter" idx="11"/>
          </p:nvPr>
        </p:nvSpPr>
        <p:spPr>
          <a:xfrm>
            <a:off x="6902451" y="4988720"/>
            <a:ext cx="2133600" cy="1416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977BB3-935A-40E4-9A5E-F925252433A7}" type="slidenum">
              <a:rPr lang="de-CH" smtClean="0"/>
              <a:pPr>
                <a:defRPr/>
              </a:pPr>
              <a:t>‹Nr.›</a:t>
            </a:fld>
            <a:r>
              <a:rPr lang="de-C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8406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2"/>
          <p:cNvSpPr/>
          <p:nvPr userDrawn="1"/>
        </p:nvSpPr>
        <p:spPr>
          <a:xfrm>
            <a:off x="-2" y="0"/>
            <a:ext cx="9144001" cy="735546"/>
          </a:xfrm>
          <a:prstGeom prst="rect">
            <a:avLst/>
          </a:prstGeom>
          <a:solidFill>
            <a:srgbClr val="78A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96832"/>
            <a:ext cx="7772400" cy="541883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2954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323528" y="4890195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6/23/2022</a:t>
            </a:r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124200" y="4890195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6686872" y="4890195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02AC05C0-BE32-4972-A6E5-A98C21F886E9}" type="slidenum">
              <a:rPr lang="pt-PT" smtClean="0"/>
              <a:pPr/>
              <a:t>‹Nr.›</a:t>
            </a:fld>
            <a:endParaRPr lang="pt-PT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4779150"/>
            <a:ext cx="971600" cy="3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www.europe-fluxdata.eu/images/default-album/ingos_logo.jpg?sfvrsn=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8845">
            <a:off x="7406210" y="37188"/>
            <a:ext cx="1621702" cy="638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88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50292"/>
            <a:ext cx="7620000" cy="349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692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50292"/>
            <a:ext cx="7620000" cy="349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12790" y="742950"/>
            <a:ext cx="8902610" cy="41910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32616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79830" y="1394459"/>
            <a:ext cx="7527926" cy="2484121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714375" indent="-257175">
              <a:buClrTx/>
              <a:buFont typeface="Symbol" panose="05050102010706020507" pitchFamily="18" charset="2"/>
              <a:buChar char="-"/>
              <a:defRPr sz="1600" baseline="0">
                <a:solidFill>
                  <a:schemeClr val="tx1"/>
                </a:solidFill>
              </a:defRPr>
            </a:lvl2pPr>
            <a:lvl3pPr>
              <a:buClrTx/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 dirty="0" err="1"/>
              <a:t>Grundschrift</a:t>
            </a:r>
            <a:r>
              <a:rPr lang="en-US" noProof="0" dirty="0"/>
              <a:t> </a:t>
            </a:r>
            <a:r>
              <a:rPr lang="en-US" noProof="0" dirty="0" err="1"/>
              <a:t>mit</a:t>
            </a:r>
            <a:r>
              <a:rPr lang="en-US" noProof="0" dirty="0"/>
              <a:t> </a:t>
            </a:r>
            <a:r>
              <a:rPr lang="en-US" noProof="0" dirty="0" err="1"/>
              <a:t>Aufzählung</a:t>
            </a:r>
            <a:r>
              <a:rPr lang="en-US" noProof="0" dirty="0"/>
              <a:t>, Arial normal, 16 </a:t>
            </a:r>
            <a:r>
              <a:rPr lang="en-US" noProof="0" dirty="0" err="1"/>
              <a:t>Punkt</a:t>
            </a:r>
            <a:endParaRPr lang="en-US" noProof="0" dirty="0"/>
          </a:p>
          <a:p>
            <a:pPr lvl="1"/>
            <a:r>
              <a:rPr lang="en-US" noProof="0" dirty="0" err="1"/>
              <a:t>Ebene</a:t>
            </a:r>
            <a:r>
              <a:rPr lang="en-US" noProof="0" dirty="0"/>
              <a:t> </a:t>
            </a:r>
            <a:r>
              <a:rPr lang="en-US" noProof="0" dirty="0" err="1"/>
              <a:t>zwei</a:t>
            </a:r>
            <a:r>
              <a:rPr lang="en-US" noProof="0" dirty="0"/>
              <a:t>, 16 </a:t>
            </a:r>
            <a:r>
              <a:rPr lang="en-US" noProof="0" dirty="0" err="1"/>
              <a:t>Punkt</a:t>
            </a:r>
            <a:endParaRPr lang="en-US" noProof="0" dirty="0"/>
          </a:p>
          <a:p>
            <a:pPr lvl="2"/>
            <a:endParaRPr lang="en-US" noProof="0" dirty="0"/>
          </a:p>
        </p:txBody>
      </p:sp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1186180" y="18571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US" noProof="0" dirty="0" err="1"/>
              <a:t>Titel</a:t>
            </a:r>
            <a:r>
              <a:rPr lang="en-US" noProof="0" dirty="0"/>
              <a:t>, Arial, normal, 32 </a:t>
            </a:r>
            <a:r>
              <a:rPr lang="en-US" noProof="0" dirty="0" err="1"/>
              <a:t>Punkt</a:t>
            </a:r>
            <a:endParaRPr lang="en-US" noProof="0" dirty="0"/>
          </a:p>
        </p:txBody>
      </p:sp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5" y="4106635"/>
            <a:ext cx="9028091" cy="101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33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35" userDrawn="1">
          <p15:clr>
            <a:srgbClr val="FBAE40"/>
          </p15:clr>
        </p15:guide>
        <p15:guide id="2" pos="81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1186180" y="18571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US" noProof="0" dirty="0" err="1"/>
              <a:t>Titel</a:t>
            </a:r>
            <a:r>
              <a:rPr lang="en-US" noProof="0" dirty="0"/>
              <a:t>, Arial, normal, 32 </a:t>
            </a:r>
            <a:r>
              <a:rPr lang="en-US" noProof="0" dirty="0" err="1"/>
              <a:t>Punkt</a:t>
            </a:r>
            <a:endParaRPr lang="en-US" noProof="0" dirty="0"/>
          </a:p>
        </p:txBody>
      </p:sp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5" y="4106635"/>
            <a:ext cx="9028091" cy="101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12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35">
          <p15:clr>
            <a:srgbClr val="FBAE40"/>
          </p15:clr>
        </p15:guide>
        <p15:guide id="2" pos="81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1186180" y="18571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US" noProof="0" dirty="0" err="1"/>
              <a:t>Titel</a:t>
            </a:r>
            <a:r>
              <a:rPr lang="en-US" noProof="0" dirty="0"/>
              <a:t>, Arial, normal, 32 </a:t>
            </a:r>
            <a:r>
              <a:rPr lang="en-US" noProof="0" dirty="0" err="1"/>
              <a:t>Punkt</a:t>
            </a:r>
            <a:endParaRPr lang="en-US" noProof="0" dirty="0"/>
          </a:p>
        </p:txBody>
      </p:sp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297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35">
          <p15:clr>
            <a:srgbClr val="FBAE40"/>
          </p15:clr>
        </p15:guide>
        <p15:guide id="2" pos="81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959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35">
          <p15:clr>
            <a:srgbClr val="FBAE40"/>
          </p15:clr>
        </p15:guide>
        <p15:guide id="2" pos="81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1290227" y="3001610"/>
            <a:ext cx="2284015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 err="1">
                <a:solidFill>
                  <a:srgbClr val="000000"/>
                </a:solidFill>
                <a:latin typeface="Arial" charset="0"/>
              </a:rPr>
              <a:t>MeteoSvizzera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Via ai Monti 146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CH-6605 Locarno-Monti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T +41 58 460 92 22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www.meteosvizzera.ch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4014378" y="3001610"/>
            <a:ext cx="2005422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 err="1">
                <a:solidFill>
                  <a:srgbClr val="000000"/>
                </a:solidFill>
                <a:latin typeface="Arial" charset="0"/>
              </a:rPr>
              <a:t>MétéoSuisse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7bis, </a:t>
            </a: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av</a:t>
            </a:r>
            <a:r>
              <a:rPr lang="de-DE" sz="1400" dirty="0">
                <a:solidFill>
                  <a:srgbClr val="000000"/>
                </a:solidFill>
                <a:latin typeface="Arial" charset="0"/>
              </a:rPr>
              <a:t>. de la </a:t>
            </a: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Paix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Arial" charset="0"/>
              </a:rPr>
              <a:t>CH-1211 Genève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Arial" charset="0"/>
              </a:rPr>
              <a:t>T +41 58 460 98 88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 err="1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6484528" y="3001610"/>
            <a:ext cx="210293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 err="1">
                <a:solidFill>
                  <a:srgbClr val="000000"/>
                </a:solidFill>
                <a:latin typeface="Arial" charset="0"/>
              </a:rPr>
              <a:t>MétéoSuisse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Chemin</a:t>
            </a:r>
            <a:r>
              <a:rPr lang="de-DE" sz="1400" dirty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l‘Aérologie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CH-1530 Payerne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T +41 58 460 94 44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1277766" y="1217260"/>
            <a:ext cx="344129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 err="1">
                <a:solidFill>
                  <a:srgbClr val="000000"/>
                </a:solidFill>
                <a:latin typeface="Arial" charset="0"/>
              </a:rPr>
              <a:t>MeteoSchweiz</a:t>
            </a:r>
            <a:r>
              <a:rPr lang="de-DE" sz="1600" b="1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rgbClr val="000000"/>
                </a:solidFill>
                <a:latin typeface="Arial" charset="0"/>
              </a:rPr>
              <a:t>Operation Center 1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rgbClr val="000000"/>
                </a:solidFill>
                <a:latin typeface="Arial" charset="0"/>
              </a:rPr>
              <a:t>CH-8058 Zürich-Flughafen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rgbClr val="000000"/>
                </a:solidFill>
                <a:latin typeface="Arial" charset="0"/>
              </a:rPr>
              <a:t>T +41 58 460 91 11 www.meteoschweiz.ch</a:t>
            </a:r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911188" y="362579"/>
            <a:ext cx="2011958" cy="523875"/>
            <a:chOff x="911188" y="362579"/>
            <a:chExt cx="2011958" cy="523875"/>
          </a:xfrm>
        </p:grpSpPr>
        <p:pic>
          <p:nvPicPr>
            <p:cNvPr id="17" name="Picture 37" descr="Logo_CMYK_pos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071" y="378454"/>
              <a:ext cx="1997075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4" descr="Wappen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18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5" y="4106635"/>
            <a:ext cx="9028091" cy="101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05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90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2700338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1600" b="1">
              <a:solidFill>
                <a:prstClr val="black"/>
              </a:solidFill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0764" y="1420416"/>
            <a:ext cx="7102475" cy="127992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9889" y="2914650"/>
            <a:ext cx="5864225" cy="845344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pPr lvl="0"/>
            <a:r>
              <a:rPr lang="en-US" noProof="0"/>
              <a:t>Click to edit Master subtitle style</a:t>
            </a:r>
            <a:endParaRPr lang="de-CH" noProof="0"/>
          </a:p>
        </p:txBody>
      </p:sp>
      <p:pic>
        <p:nvPicPr>
          <p:cNvPr id="9218" name="Picture 2" descr="\\empa.emp-eaw.ch\data\Projects\Empa-Presentations-D-E\Empa-Logo-2015\01_e_logo_empa_neg_tran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6246" y="195486"/>
            <a:ext cx="3486929" cy="93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66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897732"/>
            <a:ext cx="4200525" cy="39421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6" y="897732"/>
            <a:ext cx="4200525" cy="39421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404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48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102870"/>
          </a:xfrm>
          <a:prstGeom prst="rect">
            <a:avLst/>
          </a:prstGeom>
        </p:spPr>
      </p:pic>
      <p:sp>
        <p:nvSpPr>
          <p:cNvPr id="20" name="Rechteck 19"/>
          <p:cNvSpPr/>
          <p:nvPr userDrawn="1"/>
        </p:nvSpPr>
        <p:spPr bwMode="auto">
          <a:xfrm>
            <a:off x="5122000" y="4646664"/>
            <a:ext cx="2603077" cy="2762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de-CH" sz="900" dirty="0">
                <a:solidFill>
                  <a:prstClr val="black"/>
                </a:solidFill>
                <a:latin typeface="Roboto Light"/>
                <a:cs typeface="Roboto Light"/>
              </a:rPr>
              <a:t>Pirmin Kaufmann, Stephan Henne</a:t>
            </a:r>
            <a:endParaRPr lang="de-DE" sz="900" dirty="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  <p:sp>
        <p:nvSpPr>
          <p:cNvPr id="25" name="Rechteck 24"/>
          <p:cNvSpPr/>
          <p:nvPr userDrawn="1"/>
        </p:nvSpPr>
        <p:spPr>
          <a:xfrm>
            <a:off x="7659141" y="4650565"/>
            <a:ext cx="10750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EE35605-8AB3-442C-A293-9F31FDF185BC}" type="slidenum">
              <a:rPr lang="de-CH" sz="900" smtClean="0">
                <a:solidFill>
                  <a:prstClr val="black"/>
                </a:solidFill>
                <a:latin typeface="Roboto Light"/>
                <a:cs typeface="Roboto Light"/>
              </a:rPr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sz="900" dirty="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65115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2" r:id="rId2"/>
    <p:sldLayoutId id="2147483729" r:id="rId3"/>
    <p:sldLayoutId id="2147483731" r:id="rId4"/>
    <p:sldLayoutId id="2147483732" r:id="rId5"/>
    <p:sldLayoutId id="2147483733" r:id="rId6"/>
    <p:sldLayoutId id="2147483730" r:id="rId7"/>
    <p:sldLayoutId id="2147483751" r:id="rId8"/>
    <p:sldLayoutId id="2147483752" r:id="rId9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699542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 sz="1600" b="1" dirty="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0"/>
            <a:ext cx="6408712" cy="69954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CH" noProof="0" dirty="0"/>
              <a:t>Titelmasterformat durch Klicken bearbeiten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97732"/>
            <a:ext cx="8553450" cy="394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CH" noProof="0" dirty="0"/>
              <a:t>Textmasterformate durch Klicken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4995389"/>
            <a:ext cx="9144000" cy="150812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 sz="1600" b="1" dirty="0">
              <a:solidFill>
                <a:prstClr val="black"/>
              </a:solidFill>
            </a:endParaRP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0" y="699542"/>
            <a:ext cx="9144000" cy="0"/>
          </a:xfrm>
          <a:prstGeom prst="line">
            <a:avLst/>
          </a:prstGeom>
          <a:noFill/>
          <a:ln w="12700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 sz="1600" b="1" dirty="0">
              <a:solidFill>
                <a:prstClr val="black"/>
              </a:solidFill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5496" y="4984038"/>
            <a:ext cx="9144000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0" rIns="7200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tabLst>
                <a:tab pos="4479925" algn="ctr"/>
                <a:tab pos="8877300" algn="r"/>
              </a:tabLst>
            </a:pPr>
            <a:r>
              <a:rPr lang="en-US" sz="1000" dirty="0">
                <a:solidFill>
                  <a:schemeClr val="tx1"/>
                </a:solidFill>
                <a:effectLst/>
              </a:rPr>
              <a:t>WP2: Development</a:t>
            </a:r>
            <a:r>
              <a:rPr lang="en-US" sz="1000" baseline="0" dirty="0">
                <a:solidFill>
                  <a:schemeClr val="tx1"/>
                </a:solidFill>
                <a:effectLst/>
              </a:rPr>
              <a:t> of </a:t>
            </a:r>
            <a:r>
              <a:rPr lang="en-US" sz="1000" dirty="0">
                <a:solidFill>
                  <a:schemeClr val="tx1"/>
                </a:solidFill>
                <a:effectLst/>
              </a:rPr>
              <a:t>FLEXPART-ICON</a:t>
            </a:r>
            <a:r>
              <a:rPr lang="de-CH" sz="1000" dirty="0">
                <a:solidFill>
                  <a:prstClr val="black"/>
                </a:solidFill>
              </a:rPr>
              <a:t>	stephan.henne</a:t>
            </a:r>
            <a:r>
              <a:rPr lang="de-CH" sz="1000" baseline="0" dirty="0">
                <a:solidFill>
                  <a:prstClr val="black"/>
                </a:solidFill>
              </a:rPr>
              <a:t>@empa.ch</a:t>
            </a:r>
            <a:r>
              <a:rPr lang="de-CH" sz="1000" dirty="0">
                <a:solidFill>
                  <a:prstClr val="black"/>
                </a:solidFill>
              </a:rPr>
              <a:t>	IG</a:t>
            </a:r>
            <a:r>
              <a:rPr lang="de-CH" sz="1000" baseline="30000" dirty="0">
                <a:solidFill>
                  <a:prstClr val="black"/>
                </a:solidFill>
              </a:rPr>
              <a:t>3</a:t>
            </a:r>
            <a:r>
              <a:rPr lang="de-CH" sz="1000" dirty="0">
                <a:solidFill>
                  <a:prstClr val="black"/>
                </a:solidFill>
              </a:rPr>
              <a:t>IS-CH</a:t>
            </a:r>
            <a:r>
              <a:rPr lang="de-CH" sz="1000" baseline="0" dirty="0">
                <a:solidFill>
                  <a:prstClr val="black"/>
                </a:solidFill>
              </a:rPr>
              <a:t> PM, 2023-08-21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tabLst>
                <a:tab pos="4479925" algn="ctr"/>
                <a:tab pos="8877300" algn="r"/>
              </a:tabLst>
            </a:pPr>
            <a:endParaRPr lang="de-CH" sz="1000" dirty="0">
              <a:solidFill>
                <a:prstClr val="black"/>
              </a:solidFill>
            </a:endParaRP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0" y="4988958"/>
            <a:ext cx="914400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 sz="1600" b="1" dirty="0">
              <a:solidFill>
                <a:prstClr val="black"/>
              </a:solidFill>
            </a:endParaRPr>
          </a:p>
        </p:txBody>
      </p:sp>
      <p:pic>
        <p:nvPicPr>
          <p:cNvPr id="8195" name="Picture 3" descr="\\empa.emp-eaw.ch\data\Projects\Empa-Presentations-D-E\Empa-Logo-2015\01_e_logo_empa_neg_trans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9327" y="131694"/>
            <a:ext cx="1588448" cy="42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35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Segoe U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Segoe U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Segoe U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Segoe U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Segoe U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Segoe U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Segoe U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Segoe UI" pitchFamily="34" charset="0"/>
        </a:defRPr>
      </a:lvl9pPr>
    </p:titleStyle>
    <p:bodyStyle>
      <a:lvl1pPr marL="269875" indent="-269875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9875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55700" indent="-257175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n"/>
        <a:defRPr sz="1800">
          <a:solidFill>
            <a:schemeClr val="tx1"/>
          </a:solidFill>
          <a:latin typeface="+mn-lt"/>
        </a:defRPr>
      </a:lvl3pPr>
      <a:lvl4pPr marL="1609725" indent="-274638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1970088" indent="-179388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427288" indent="-179388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6pPr>
      <a:lvl7pPr marL="2884488" indent="-179388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7pPr>
      <a:lvl8pPr marL="3341688" indent="-179388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8pPr>
      <a:lvl9pPr marL="3798888" indent="-179388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3"/>
          <p:cNvSpPr txBox="1">
            <a:spLocks/>
          </p:cNvSpPr>
          <p:nvPr/>
        </p:nvSpPr>
        <p:spPr bwMode="auto">
          <a:xfrm>
            <a:off x="971600" y="2841780"/>
            <a:ext cx="7200800" cy="153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55700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9725" indent="-274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19700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5pPr>
            <a:lvl6pPr marL="24272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6pPr>
            <a:lvl7pPr marL="28844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7pPr>
            <a:lvl8pPr marL="33416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8pPr>
            <a:lvl9pPr marL="37988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en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S. Henne</a:t>
            </a:r>
            <a:r>
              <a:rPr lang="en-CA" b="1" kern="0" dirty="0">
                <a:solidFill>
                  <a:prstClr val="black"/>
                </a:solidFill>
              </a:rPr>
              <a:t>, K. </a:t>
            </a:r>
            <a:r>
              <a:rPr lang="en-CA" b="1" kern="0" dirty="0" err="1">
                <a:solidFill>
                  <a:prstClr val="black"/>
                </a:solidFill>
              </a:rPr>
              <a:t>Ivanova</a:t>
            </a:r>
            <a:r>
              <a:rPr lang="en-CA" b="1" kern="0" dirty="0">
                <a:solidFill>
                  <a:prstClr val="black"/>
                </a:solidFill>
              </a:rPr>
              <a:t>, P</a:t>
            </a:r>
            <a:r>
              <a:rPr kumimoji="0" lang="en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. Kaufmann, D.</a:t>
            </a:r>
            <a:r>
              <a:rPr kumimoji="0" lang="en-CA" sz="20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Brunner </a:t>
            </a:r>
            <a:br>
              <a:rPr kumimoji="0" lang="en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2024-09-03</a:t>
            </a:r>
            <a:br>
              <a:rPr kumimoji="0" lang="en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br>
              <a:rPr kumimoji="0" lang="en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endParaRPr lang="en-US" dirty="0">
              <a:hlinkClick r:id=""/>
            </a:endParaRPr>
          </a:p>
          <a:p>
            <a:pPr algn="ctr">
              <a:lnSpc>
                <a:spcPct val="120000"/>
              </a:lnSpc>
            </a:pPr>
            <a:endParaRPr lang="en-US" dirty="0">
              <a:hlinkClick r:id=""/>
            </a:endParaRPr>
          </a:p>
          <a:p>
            <a:pPr algn="ctr">
              <a:lnSpc>
                <a:spcPct val="120000"/>
              </a:lnSpc>
            </a:pPr>
            <a:endParaRPr lang="en-US" dirty="0"/>
          </a:p>
          <a:p>
            <a:pPr lvl="0" algn="ctr">
              <a:lnSpc>
                <a:spcPct val="120000"/>
              </a:lnSpc>
            </a:pPr>
            <a:endParaRPr kumimoji="0" lang="en-CA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80804" y="1059582"/>
            <a:ext cx="6359548" cy="16407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effectLst/>
              </a:rPr>
              <a:t>Development of a New FLEXPART Version for Use with ICON Output</a:t>
            </a:r>
            <a:br>
              <a:rPr lang="en-GB" dirty="0">
                <a:effectLst/>
              </a:rPr>
            </a:br>
            <a:endParaRPr lang="en-US" sz="2000" dirty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579862"/>
            <a:ext cx="1944216" cy="15121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32714"/>
            <a:ext cx="1512168" cy="14348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7642"/>
            <a:ext cx="2516511" cy="63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77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Operational setup for greenhouse gas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7732"/>
            <a:ext cx="3970784" cy="39421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CH" dirty="0"/>
              <a:t>Common FLEXPART </a:t>
            </a:r>
            <a:r>
              <a:rPr lang="de-CH" dirty="0" err="1"/>
              <a:t>setup</a:t>
            </a:r>
            <a:endParaRPr lang="en-CA" dirty="0"/>
          </a:p>
          <a:p>
            <a:r>
              <a:rPr lang="en-CA" dirty="0"/>
              <a:t>3-hourly release at observation sites</a:t>
            </a:r>
          </a:p>
          <a:p>
            <a:r>
              <a:rPr lang="en-CA" dirty="0"/>
              <a:t>4 days backward in FLEXPART-COSMO/ICON</a:t>
            </a:r>
          </a:p>
          <a:p>
            <a:r>
              <a:rPr lang="en-CA" dirty="0"/>
              <a:t>Offline coupling to FLEXPART-IFS (handover of particle positions)</a:t>
            </a:r>
          </a:p>
          <a:p>
            <a:r>
              <a:rPr lang="en-CA" dirty="0"/>
              <a:t>Continue simulation up to 10 days backwards</a:t>
            </a:r>
          </a:p>
          <a:p>
            <a:r>
              <a:rPr lang="de-CH" dirty="0"/>
              <a:t>Store </a:t>
            </a:r>
            <a:r>
              <a:rPr lang="de-CH" dirty="0" err="1"/>
              <a:t>residence</a:t>
            </a:r>
            <a:r>
              <a:rPr lang="de-CH" dirty="0"/>
              <a:t> </a:t>
            </a:r>
            <a:r>
              <a:rPr lang="de-CH" dirty="0" err="1"/>
              <a:t>times</a:t>
            </a:r>
            <a:r>
              <a:rPr lang="de-CH" dirty="0"/>
              <a:t>/</a:t>
            </a:r>
            <a:r>
              <a:rPr lang="de-CH" dirty="0" err="1"/>
              <a:t>source</a:t>
            </a:r>
            <a:r>
              <a:rPr lang="de-CH" dirty="0"/>
              <a:t> </a:t>
            </a:r>
            <a:r>
              <a:rPr lang="de-CH" dirty="0" err="1"/>
              <a:t>sensitivities</a:t>
            </a:r>
            <a:endParaRPr lang="en-CA" dirty="0"/>
          </a:p>
          <a:p>
            <a:endParaRPr lang="de-CH" dirty="0"/>
          </a:p>
          <a:p>
            <a:pPr marL="0" indent="0">
              <a:buNone/>
            </a:pP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source</a:t>
            </a:r>
            <a:r>
              <a:rPr lang="de-CH" dirty="0"/>
              <a:t> </a:t>
            </a:r>
            <a:r>
              <a:rPr lang="de-CH" dirty="0" err="1"/>
              <a:t>sensitivities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concentrations</a:t>
            </a:r>
            <a:endParaRPr lang="en-CA" dirty="0"/>
          </a:p>
          <a:p>
            <a:r>
              <a:rPr lang="en-CA" dirty="0"/>
              <a:t>Emissions: Swiss high-resolution inventory, TNO inventory for Europe</a:t>
            </a:r>
          </a:p>
          <a:p>
            <a:r>
              <a:rPr lang="en-CA" dirty="0"/>
              <a:t>Background conditions: </a:t>
            </a:r>
            <a:r>
              <a:rPr lang="en-CA" dirty="0" err="1"/>
              <a:t>Jungfraujoch</a:t>
            </a:r>
            <a:endParaRPr lang="en-CA" dirty="0"/>
          </a:p>
          <a:p>
            <a:pPr lvl="1"/>
            <a:endParaRPr lang="en-CA" dirty="0"/>
          </a:p>
          <a:p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496" y="758326"/>
            <a:ext cx="3954165" cy="2950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751422"/>
            <a:ext cx="3098060" cy="20417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5796136" y="1995686"/>
            <a:ext cx="432048" cy="3313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796136" y="2327078"/>
            <a:ext cx="432048" cy="211688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6228184" y="1995686"/>
            <a:ext cx="2160240" cy="86409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644008" y="4606073"/>
            <a:ext cx="2016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800" i="1" dirty="0"/>
              <a:t>CH</a:t>
            </a:r>
            <a:r>
              <a:rPr lang="de-CH" sz="800" i="1" baseline="-25000" dirty="0"/>
              <a:t>4</a:t>
            </a:r>
            <a:r>
              <a:rPr lang="de-CH" sz="800" i="1" dirty="0"/>
              <a:t> </a:t>
            </a:r>
            <a:r>
              <a:rPr lang="de-CH" sz="800" i="1" dirty="0" err="1"/>
              <a:t>emission</a:t>
            </a:r>
            <a:r>
              <a:rPr lang="de-CH" sz="800" i="1" dirty="0"/>
              <a:t> </a:t>
            </a:r>
            <a:r>
              <a:rPr lang="de-CH" sz="800" i="1" dirty="0" err="1"/>
              <a:t>inventories</a:t>
            </a:r>
            <a:r>
              <a:rPr lang="de-CH" sz="800" i="1" dirty="0"/>
              <a:t> </a:t>
            </a:r>
            <a:r>
              <a:rPr lang="de-CH" sz="800" i="1" dirty="0" err="1"/>
              <a:t>for</a:t>
            </a:r>
            <a:r>
              <a:rPr lang="de-CH" sz="800" i="1" dirty="0"/>
              <a:t> </a:t>
            </a:r>
            <a:r>
              <a:rPr lang="de-CH" sz="800" i="1" dirty="0" err="1"/>
              <a:t>two</a:t>
            </a:r>
            <a:r>
              <a:rPr lang="de-CH" sz="800" i="1" dirty="0"/>
              <a:t> different FLEXPART </a:t>
            </a:r>
            <a:r>
              <a:rPr lang="de-CH" sz="800" i="1" dirty="0" err="1"/>
              <a:t>output</a:t>
            </a:r>
            <a:r>
              <a:rPr lang="de-CH" sz="800" i="1" dirty="0"/>
              <a:t> </a:t>
            </a:r>
            <a:r>
              <a:rPr lang="de-CH" sz="800" i="1" dirty="0" err="1"/>
              <a:t>domains</a:t>
            </a:r>
            <a:r>
              <a:rPr lang="de-CH" sz="800" i="1" dirty="0"/>
              <a:t>. </a:t>
            </a:r>
            <a:endParaRPr lang="en-CA" sz="800" b="0" i="1" dirty="0"/>
          </a:p>
        </p:txBody>
      </p:sp>
    </p:spTree>
    <p:extLst>
      <p:ext uri="{BB962C8B-B14F-4D97-AF65-F5344CB8AC3E}">
        <p14:creationId xmlns:p14="http://schemas.microsoft.com/office/powerpoint/2010/main" val="3686393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CH</a:t>
            </a:r>
            <a:r>
              <a:rPr lang="de-CH" baseline="-25000" dirty="0"/>
              <a:t>4</a:t>
            </a:r>
            <a:r>
              <a:rPr lang="de-CH" dirty="0"/>
              <a:t> </a:t>
            </a:r>
            <a:r>
              <a:rPr lang="de-CH" dirty="0" err="1"/>
              <a:t>Concentration</a:t>
            </a:r>
            <a:r>
              <a:rPr lang="de-CH" dirty="0"/>
              <a:t> </a:t>
            </a:r>
            <a:r>
              <a:rPr lang="de-CH" dirty="0" err="1"/>
              <a:t>Simulations</a:t>
            </a:r>
            <a:r>
              <a:rPr lang="de-CH" dirty="0"/>
              <a:t> at </a:t>
            </a:r>
            <a:r>
              <a:rPr lang="de-CH" dirty="0" err="1"/>
              <a:t>Beromünster</a:t>
            </a:r>
            <a:r>
              <a:rPr lang="de-CH" dirty="0"/>
              <a:t> </a:t>
            </a:r>
            <a:r>
              <a:rPr lang="de-CH" dirty="0" err="1"/>
              <a:t>Tall</a:t>
            </a:r>
            <a:r>
              <a:rPr lang="de-CH" dirty="0"/>
              <a:t> Tower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1" y="1275606"/>
            <a:ext cx="3682751" cy="356428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CH" dirty="0" err="1"/>
              <a:t>Two</a:t>
            </a:r>
            <a:r>
              <a:rPr lang="de-CH" dirty="0"/>
              <a:t> different </a:t>
            </a:r>
            <a:r>
              <a:rPr lang="de-CH" dirty="0" err="1"/>
              <a:t>input</a:t>
            </a:r>
            <a:r>
              <a:rPr lang="de-CH" dirty="0"/>
              <a:t> </a:t>
            </a:r>
            <a:r>
              <a:rPr lang="de-CH" dirty="0" err="1"/>
              <a:t>meteorologies</a:t>
            </a:r>
            <a:r>
              <a:rPr lang="de-CH" dirty="0"/>
              <a:t> </a:t>
            </a:r>
            <a:r>
              <a:rPr lang="de-CH" dirty="0" err="1"/>
              <a:t>both</a:t>
            </a:r>
            <a:r>
              <a:rPr lang="de-CH" dirty="0"/>
              <a:t> on </a:t>
            </a:r>
            <a:r>
              <a:rPr lang="de-CH" sz="2700" dirty="0"/>
              <a:t>native </a:t>
            </a:r>
            <a:r>
              <a:rPr lang="de-CH" sz="2700" dirty="0" err="1"/>
              <a:t>grid</a:t>
            </a:r>
            <a:r>
              <a:rPr lang="de-CH" sz="2700" dirty="0"/>
              <a:t>:</a:t>
            </a:r>
            <a:endParaRPr lang="en-CA" sz="2700" dirty="0"/>
          </a:p>
          <a:p>
            <a:r>
              <a:rPr lang="en-CA" sz="2700" dirty="0"/>
              <a:t>COSMO: operational </a:t>
            </a:r>
            <a:r>
              <a:rPr lang="en-CA" sz="2700" dirty="0" err="1"/>
              <a:t>MeteoSwiss</a:t>
            </a:r>
            <a:r>
              <a:rPr lang="en-CA" sz="2700" dirty="0"/>
              <a:t> analysis at 1 km x 1 km </a:t>
            </a:r>
          </a:p>
          <a:p>
            <a:r>
              <a:rPr lang="en-CA" sz="2700" dirty="0"/>
              <a:t>ICON: pre-operational </a:t>
            </a:r>
            <a:r>
              <a:rPr lang="en-CA" sz="2700" dirty="0" err="1"/>
              <a:t>MeteoSwiss</a:t>
            </a:r>
            <a:r>
              <a:rPr lang="en-CA" sz="2700" dirty="0"/>
              <a:t> analysis at 0.9 km scale </a:t>
            </a:r>
          </a:p>
          <a:p>
            <a:endParaRPr lang="de-CH" dirty="0"/>
          </a:p>
          <a:p>
            <a:r>
              <a:rPr lang="en-CA" sz="2700" dirty="0"/>
              <a:t>FLEXPART-COSMO and FLEXPART-ICON footprints similar to the extent expected from different input </a:t>
            </a:r>
            <a:r>
              <a:rPr lang="en-CA" sz="2700" dirty="0" err="1"/>
              <a:t>meteorologies</a:t>
            </a:r>
            <a:r>
              <a:rPr lang="en-CA" sz="2700" dirty="0"/>
              <a:t> </a:t>
            </a:r>
          </a:p>
          <a:p>
            <a:r>
              <a:rPr lang="en-CA" sz="2700" dirty="0"/>
              <a:t>Footprints more similar during afternoon with well defined wind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95179"/>
            <a:ext cx="3744416" cy="31207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36096" y="4486349"/>
            <a:ext cx="3023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800" b="0" i="1" dirty="0"/>
              <a:t>Simulated concentration footprints for </a:t>
            </a:r>
            <a:r>
              <a:rPr lang="en-CA" sz="800" b="0" i="1" dirty="0" err="1"/>
              <a:t>Beromünster</a:t>
            </a:r>
            <a:r>
              <a:rPr lang="en-CA" sz="800" b="0" i="1" dirty="0"/>
              <a:t> tall tower for two times on 2023-06-02: (left) FLEXPART-COSMO, (right) FLEXPART-ICON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79504" y="679662"/>
            <a:ext cx="213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/>
              <a:t>Footprint</a:t>
            </a:r>
            <a:r>
              <a:rPr lang="de-CH" dirty="0"/>
              <a:t> </a:t>
            </a:r>
            <a:r>
              <a:rPr lang="de-CH" dirty="0" err="1"/>
              <a:t>Examples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5656239" y="1093540"/>
            <a:ext cx="912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/>
              <a:t>COSMO</a:t>
            </a:r>
            <a:endParaRPr lang="en-CA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715932" y="1081068"/>
            <a:ext cx="672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/>
              <a:t>ICON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3965229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CH</a:t>
            </a:r>
            <a:r>
              <a:rPr lang="de-CH" baseline="-25000" dirty="0"/>
              <a:t>4</a:t>
            </a:r>
            <a:r>
              <a:rPr lang="de-CH" dirty="0"/>
              <a:t> </a:t>
            </a:r>
            <a:r>
              <a:rPr lang="de-CH" dirty="0" err="1"/>
              <a:t>Concentration</a:t>
            </a:r>
            <a:r>
              <a:rPr lang="de-CH" dirty="0"/>
              <a:t> </a:t>
            </a:r>
            <a:r>
              <a:rPr lang="de-CH" dirty="0" err="1"/>
              <a:t>Simulations</a:t>
            </a:r>
            <a:r>
              <a:rPr lang="de-CH" dirty="0"/>
              <a:t> at </a:t>
            </a:r>
            <a:r>
              <a:rPr lang="de-CH" dirty="0" err="1"/>
              <a:t>Beromünster</a:t>
            </a:r>
            <a:r>
              <a:rPr lang="de-CH" dirty="0"/>
              <a:t> </a:t>
            </a:r>
            <a:r>
              <a:rPr lang="de-CH" dirty="0" err="1"/>
              <a:t>Tall</a:t>
            </a:r>
            <a:r>
              <a:rPr lang="de-CH" dirty="0"/>
              <a:t> Tower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113511"/>
            <a:ext cx="3430723" cy="3564286"/>
          </a:xfrm>
        </p:spPr>
        <p:txBody>
          <a:bodyPr>
            <a:normAutofit fontScale="92500" lnSpcReduction="20000"/>
          </a:bodyPr>
          <a:lstStyle/>
          <a:p>
            <a:r>
              <a:rPr lang="en-CA" sz="1700" dirty="0"/>
              <a:t>Simulated time series exhibit same features between FLEXPART-COSMO and FLEXPART-ICON</a:t>
            </a:r>
          </a:p>
          <a:p>
            <a:r>
              <a:rPr lang="en-CA" sz="1700" dirty="0"/>
              <a:t>Very similar comparison statistics to observations</a:t>
            </a:r>
          </a:p>
          <a:p>
            <a:r>
              <a:rPr lang="en-CA" sz="1700" dirty="0"/>
              <a:t>Observed morning peak (summer) not well covered by either model version</a:t>
            </a:r>
          </a:p>
          <a:p>
            <a:r>
              <a:rPr lang="en-CA" sz="1700" dirty="0"/>
              <a:t>Simulated afternoon values agree closer between models and with observations</a:t>
            </a:r>
          </a:p>
          <a:p>
            <a:endParaRPr lang="de-CH" sz="1700" dirty="0"/>
          </a:p>
          <a:p>
            <a:r>
              <a:rPr lang="de-CH" sz="1700" dirty="0"/>
              <a:t>FP-ICON </a:t>
            </a:r>
            <a:r>
              <a:rPr lang="de-CH" sz="1700" dirty="0" err="1"/>
              <a:t>close</a:t>
            </a:r>
            <a:r>
              <a:rPr lang="de-CH" sz="1700" dirty="0"/>
              <a:t> </a:t>
            </a:r>
            <a:r>
              <a:rPr lang="de-CH" sz="1700" dirty="0" err="1"/>
              <a:t>to</a:t>
            </a:r>
            <a:r>
              <a:rPr lang="de-CH" sz="1700" dirty="0"/>
              <a:t> </a:t>
            </a:r>
            <a:r>
              <a:rPr lang="de-CH" sz="1700" dirty="0" err="1"/>
              <a:t>replacing</a:t>
            </a:r>
            <a:r>
              <a:rPr lang="de-CH" sz="1700" dirty="0"/>
              <a:t> FP-COSMO in </a:t>
            </a:r>
            <a:r>
              <a:rPr lang="de-CH" sz="1700" dirty="0" err="1"/>
              <a:t>ongoing</a:t>
            </a:r>
            <a:r>
              <a:rPr lang="de-CH" sz="1700" dirty="0"/>
              <a:t> GHG </a:t>
            </a:r>
            <a:r>
              <a:rPr lang="de-CH" sz="1700" dirty="0" err="1"/>
              <a:t>analysis</a:t>
            </a:r>
            <a:r>
              <a:rPr lang="de-CH" sz="1700" dirty="0"/>
              <a:t>/inverse </a:t>
            </a:r>
            <a:r>
              <a:rPr lang="de-CH" sz="1700" dirty="0" err="1"/>
              <a:t>modelling</a:t>
            </a:r>
            <a:endParaRPr lang="en-CA" sz="1700" dirty="0"/>
          </a:p>
        </p:txBody>
      </p:sp>
      <p:sp>
        <p:nvSpPr>
          <p:cNvPr id="5" name="Rectangle 4"/>
          <p:cNvSpPr/>
          <p:nvPr/>
        </p:nvSpPr>
        <p:spPr>
          <a:xfrm>
            <a:off x="5508104" y="4414341"/>
            <a:ext cx="3023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800" b="0" i="1" dirty="0"/>
              <a:t>Observed and simulated time series of CH</a:t>
            </a:r>
            <a:r>
              <a:rPr lang="en-CA" sz="800" b="0" i="1" baseline="-25000" dirty="0"/>
              <a:t>4</a:t>
            </a:r>
            <a:r>
              <a:rPr lang="en-CA" sz="800" b="0" i="1" dirty="0"/>
              <a:t> at </a:t>
            </a:r>
            <a:r>
              <a:rPr lang="en-CA" sz="800" b="0" i="1" dirty="0" err="1"/>
              <a:t>Beromünster</a:t>
            </a:r>
            <a:r>
              <a:rPr lang="en-CA" sz="800" b="0" i="1" dirty="0"/>
              <a:t> tall tower for two 15 day periods in 2023: (blue) FLEXPART-COSMO, (green) FLEXPART-ICON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47614"/>
            <a:ext cx="4644120" cy="1548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895918"/>
            <a:ext cx="4644120" cy="154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02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1800" dirty="0"/>
              <a:t>Financial support by Federal Office for the Environment (FOEN) &amp; Federal Office of Meteorology and Climatology (</a:t>
            </a:r>
            <a:r>
              <a:rPr lang="en-CA" sz="1800" dirty="0" err="1"/>
              <a:t>MeteoSwiss</a:t>
            </a:r>
            <a:r>
              <a:rPr lang="en-CA" sz="1800" dirty="0"/>
              <a:t>)</a:t>
            </a:r>
          </a:p>
          <a:p>
            <a:endParaRPr lang="en-CA" sz="1800" dirty="0"/>
          </a:p>
          <a:p>
            <a:endParaRPr lang="en-CA" sz="1800" dirty="0"/>
          </a:p>
          <a:p>
            <a:endParaRPr lang="en-CA" sz="1800" dirty="0"/>
          </a:p>
          <a:p>
            <a:endParaRPr lang="en-CA" sz="1800" dirty="0"/>
          </a:p>
          <a:p>
            <a:endParaRPr lang="en-CA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641" y="1797236"/>
            <a:ext cx="2516511" cy="6304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805" y="2143125"/>
            <a:ext cx="2352675" cy="428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305050"/>
            <a:ext cx="27432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8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732588" cy="700088"/>
          </a:xfrm>
        </p:spPr>
        <p:txBody>
          <a:bodyPr>
            <a:normAutofit fontScale="90000"/>
          </a:bodyPr>
          <a:lstStyle/>
          <a:p>
            <a:r>
              <a:rPr lang="de-CH" dirty="0" err="1"/>
              <a:t>Atmospheric</a:t>
            </a:r>
            <a:r>
              <a:rPr lang="de-CH" dirty="0"/>
              <a:t> Transport Models @ </a:t>
            </a:r>
            <a:r>
              <a:rPr lang="de-CH" dirty="0" err="1"/>
              <a:t>MeteoSwiss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Empa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6688" y="1275606"/>
            <a:ext cx="12234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Numerical</a:t>
            </a:r>
            <a:br>
              <a:rPr lang="en-US" dirty="0"/>
            </a:br>
            <a:r>
              <a:rPr lang="en-US" dirty="0"/>
              <a:t>weather </a:t>
            </a:r>
            <a:br>
              <a:rPr lang="en-US" dirty="0"/>
            </a:br>
            <a:r>
              <a:rPr lang="en-US" dirty="0"/>
              <a:t>prediction</a:t>
            </a:r>
            <a:br>
              <a:rPr lang="en-US" dirty="0"/>
            </a:br>
            <a:r>
              <a:rPr lang="en-US" dirty="0"/>
              <a:t>models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051720" y="762258"/>
            <a:ext cx="88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Global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405205" y="762258"/>
            <a:ext cx="1132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Regional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763688" y="2499742"/>
            <a:ext cx="149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ECMWF - IFS</a:t>
            </a:r>
          </a:p>
        </p:txBody>
      </p:sp>
      <p:pic>
        <p:nvPicPr>
          <p:cNvPr id="10" name="Picture 4" descr="Bildergebnis für cosmo-7 ecmw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30"/>
          <a:stretch/>
        </p:blipFill>
        <p:spPr bwMode="auto">
          <a:xfrm>
            <a:off x="1880806" y="1140296"/>
            <a:ext cx="4775046" cy="135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4405205" y="2514277"/>
            <a:ext cx="100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COSMO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370583" y="1184535"/>
            <a:ext cx="897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COSMO-7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680405" y="1323035"/>
            <a:ext cx="897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COSMO-2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3822436" y="1148452"/>
            <a:ext cx="2117716" cy="1354020"/>
            <a:chOff x="4788024" y="1851670"/>
            <a:chExt cx="2428224" cy="1552552"/>
          </a:xfrm>
        </p:grpSpPr>
        <p:pic>
          <p:nvPicPr>
            <p:cNvPr id="15" name="Picture 6" descr="Bildergebnis für cosmo-1 meteoswiss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81" r="14654" b="7207"/>
            <a:stretch/>
          </p:blipFill>
          <p:spPr bwMode="auto">
            <a:xfrm>
              <a:off x="4788024" y="1851670"/>
              <a:ext cx="2428224" cy="1552552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pic>
        <p:sp>
          <p:nvSpPr>
            <p:cNvPr id="16" name="Textfeld 15"/>
            <p:cNvSpPr txBox="1"/>
            <p:nvPr/>
          </p:nvSpPr>
          <p:spPr>
            <a:xfrm>
              <a:off x="5512051" y="1862703"/>
              <a:ext cx="1059080" cy="511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COSMO-1</a:t>
              </a:r>
              <a:b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(since 2016)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6586463" y="4290650"/>
            <a:ext cx="2234009" cy="648658"/>
            <a:chOff x="6511415" y="4155340"/>
            <a:chExt cx="2234009" cy="648658"/>
          </a:xfrm>
        </p:grpSpPr>
        <p:sp>
          <p:nvSpPr>
            <p:cNvPr id="18" name="Textfeld 17"/>
            <p:cNvSpPr txBox="1"/>
            <p:nvPr/>
          </p:nvSpPr>
          <p:spPr>
            <a:xfrm>
              <a:off x="6930760" y="4155340"/>
              <a:ext cx="18146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FLEXPART-ICON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7233173" y="4434666"/>
              <a:ext cx="12272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ICON-ART</a:t>
              </a:r>
            </a:p>
          </p:txBody>
        </p:sp>
        <p:sp>
          <p:nvSpPr>
            <p:cNvPr id="20" name="Pfeil nach rechts 19"/>
            <p:cNvSpPr/>
            <p:nvPr/>
          </p:nvSpPr>
          <p:spPr bwMode="auto">
            <a:xfrm>
              <a:off x="6511415" y="4290503"/>
              <a:ext cx="277959" cy="288325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</a:endParaRP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6703914" y="762258"/>
            <a:ext cx="2274018" cy="2097524"/>
            <a:chOff x="6847930" y="762258"/>
            <a:chExt cx="2274018" cy="2097524"/>
          </a:xfrm>
        </p:grpSpPr>
        <p:sp>
          <p:nvSpPr>
            <p:cNvPr id="22" name="Textfeld 21"/>
            <p:cNvSpPr txBox="1"/>
            <p:nvPr/>
          </p:nvSpPr>
          <p:spPr>
            <a:xfrm>
              <a:off x="7020272" y="762258"/>
              <a:ext cx="1996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Global+Regional</a:t>
              </a:r>
              <a:endParaRPr lang="en-US" b="1" dirty="0"/>
            </a:p>
          </p:txBody>
        </p:sp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5889" y="1273436"/>
              <a:ext cx="1996059" cy="1093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feld 23"/>
            <p:cNvSpPr txBox="1"/>
            <p:nvPr/>
          </p:nvSpPr>
          <p:spPr>
            <a:xfrm>
              <a:off x="7757375" y="2490450"/>
              <a:ext cx="733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ICON</a:t>
              </a:r>
            </a:p>
          </p:txBody>
        </p:sp>
        <p:sp>
          <p:nvSpPr>
            <p:cNvPr id="25" name="Pfeil nach rechts 24"/>
            <p:cNvSpPr/>
            <p:nvPr/>
          </p:nvSpPr>
          <p:spPr bwMode="auto">
            <a:xfrm>
              <a:off x="6847930" y="1779662"/>
              <a:ext cx="277959" cy="288325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</a:endParaRP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107504" y="3069802"/>
            <a:ext cx="6103268" cy="1869506"/>
            <a:chOff x="107504" y="3069802"/>
            <a:chExt cx="6103268" cy="1869506"/>
          </a:xfrm>
        </p:grpSpPr>
        <p:sp>
          <p:nvSpPr>
            <p:cNvPr id="27" name="Textfeld 26"/>
            <p:cNvSpPr txBox="1"/>
            <p:nvPr/>
          </p:nvSpPr>
          <p:spPr>
            <a:xfrm>
              <a:off x="1502554" y="4434666"/>
              <a:ext cx="2061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FLEXPART-ECMWF</a:t>
              </a: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3995936" y="4290650"/>
              <a:ext cx="2085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FLEXPART-COSMO</a:t>
              </a: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3923928" y="4569976"/>
              <a:ext cx="2286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COSMO-</a:t>
              </a:r>
              <a:r>
                <a:rPr lang="en-US" dirty="0" err="1"/>
                <a:t>GHG</a:t>
              </a:r>
              <a:r>
                <a:rPr lang="en-US" dirty="0"/>
                <a:t> / -ART</a:t>
              </a:r>
            </a:p>
          </p:txBody>
        </p:sp>
        <p:pic>
          <p:nvPicPr>
            <p:cNvPr id="30" name="Picture 10" descr="https://lagrange.empa.ch/flexpart/surface_footprint/JFJ_3000/2019/JFJ_3000_20190117_0300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5" t="9712" r="14775" b="13652"/>
            <a:stretch/>
          </p:blipFill>
          <p:spPr bwMode="auto">
            <a:xfrm>
              <a:off x="1640119" y="3151331"/>
              <a:ext cx="1707745" cy="11486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2" descr="https://lagrange.empa.ch/Images/footprint_examples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5" t="12906" r="16098" b="10985"/>
            <a:stretch/>
          </p:blipFill>
          <p:spPr bwMode="auto">
            <a:xfrm>
              <a:off x="4355976" y="3069802"/>
              <a:ext cx="1269558" cy="12301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hteck 31"/>
            <p:cNvSpPr/>
            <p:nvPr/>
          </p:nvSpPr>
          <p:spPr>
            <a:xfrm>
              <a:off x="107504" y="3304604"/>
              <a:ext cx="185395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Atmospheric </a:t>
              </a:r>
              <a:br>
                <a:rPr lang="en-US" dirty="0"/>
              </a:br>
              <a:r>
                <a:rPr lang="en-US" dirty="0"/>
                <a:t>transport</a:t>
              </a:r>
              <a:br>
                <a:rPr lang="en-US" dirty="0"/>
              </a:br>
              <a:r>
                <a:rPr lang="en-US" dirty="0"/>
                <a:t>models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524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/>
              <a:t>COSMO vs. ICON Grid 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395913" y="908050"/>
            <a:ext cx="3748087" cy="39417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CA" sz="1600" b="1" dirty="0"/>
              <a:t>ICON output with FLEXPART</a:t>
            </a:r>
          </a:p>
          <a:p>
            <a:pPr marL="0" indent="0" algn="ctr">
              <a:buNone/>
            </a:pPr>
            <a:endParaRPr lang="en-CA" sz="1600" b="1" dirty="0"/>
          </a:p>
          <a:p>
            <a:r>
              <a:rPr lang="en-CA" sz="1600" dirty="0"/>
              <a:t>Indirect </a:t>
            </a:r>
            <a:br>
              <a:rPr lang="en-CA" sz="1600" dirty="0"/>
            </a:br>
            <a:r>
              <a:rPr lang="en-CA" sz="1600" dirty="0"/>
              <a:t>(ICON -&gt; COSMO -&gt; FLEXPART)</a:t>
            </a:r>
          </a:p>
          <a:p>
            <a:pPr lvl="1"/>
            <a:r>
              <a:rPr lang="en-CA" sz="1400" dirty="0"/>
              <a:t>Use available interpolation tools to rectangular grid</a:t>
            </a:r>
          </a:p>
          <a:p>
            <a:pPr lvl="1"/>
            <a:r>
              <a:rPr lang="en-CA" sz="1400" dirty="0"/>
              <a:t>Small code modifications in FLEXPART</a:t>
            </a:r>
          </a:p>
          <a:p>
            <a:pPr lvl="1"/>
            <a:r>
              <a:rPr lang="en-CA" sz="1400" dirty="0"/>
              <a:t>Implemented and tested versus ICON-ART   </a:t>
            </a:r>
          </a:p>
          <a:p>
            <a:endParaRPr lang="en-CA" sz="1600" dirty="0"/>
          </a:p>
          <a:p>
            <a:r>
              <a:rPr lang="en-CA" sz="1600" dirty="0"/>
              <a:t>Direct (ICON -&gt; FLEXPART)</a:t>
            </a:r>
          </a:p>
          <a:p>
            <a:pPr lvl="1"/>
            <a:r>
              <a:rPr lang="en-CA" sz="1400" dirty="0"/>
              <a:t>Single interpolation to particle position in FLEXPART</a:t>
            </a:r>
          </a:p>
          <a:p>
            <a:pPr lvl="1"/>
            <a:r>
              <a:rPr lang="en-CA" sz="1400" dirty="0"/>
              <a:t>Requires portable implementation of interpolation methods</a:t>
            </a:r>
          </a:p>
          <a:p>
            <a:pPr lvl="1"/>
            <a:r>
              <a:rPr lang="en-CA" sz="1400" dirty="0"/>
              <a:t>Generalisation of grids in FLEXPART</a:t>
            </a:r>
          </a:p>
          <a:p>
            <a:pPr lvl="1"/>
            <a:endParaRPr lang="en-CA" sz="1400" dirty="0"/>
          </a:p>
          <a:p>
            <a:endParaRPr lang="en-CA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3632"/>
          <a:stretch/>
        </p:blipFill>
        <p:spPr>
          <a:xfrm>
            <a:off x="107505" y="3100869"/>
            <a:ext cx="2448272" cy="1770138"/>
          </a:xfrm>
          <a:prstGeom prst="rect">
            <a:avLst/>
          </a:prstGeom>
        </p:spPr>
      </p:pic>
      <p:pic>
        <p:nvPicPr>
          <p:cNvPr id="6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80637"/>
            <a:ext cx="2097735" cy="155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4640237"/>
            <a:ext cx="1510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>
                <a:solidFill>
                  <a:schemeClr val="bg1">
                    <a:lumMod val="50000"/>
                  </a:schemeClr>
                </a:solidFill>
              </a:rPr>
              <a:t>Wan et al. (2013)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2893540"/>
            <a:ext cx="977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>
                <a:solidFill>
                  <a:schemeClr val="bg1">
                    <a:lumMod val="50000"/>
                  </a:schemeClr>
                </a:solidFill>
              </a:rPr>
              <a:t>ICON </a:t>
            </a:r>
            <a:r>
              <a:rPr lang="de-CH" sz="1400" dirty="0" err="1">
                <a:solidFill>
                  <a:schemeClr val="bg1">
                    <a:lumMod val="50000"/>
                  </a:schemeClr>
                </a:solidFill>
              </a:rPr>
              <a:t>grid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872860"/>
            <a:ext cx="118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>
                <a:solidFill>
                  <a:schemeClr val="bg1">
                    <a:lumMod val="50000"/>
                  </a:schemeClr>
                </a:solidFill>
              </a:rPr>
              <a:t>COSMO </a:t>
            </a:r>
            <a:r>
              <a:rPr lang="de-CH" sz="1400" dirty="0" err="1">
                <a:solidFill>
                  <a:schemeClr val="bg1">
                    <a:lumMod val="50000"/>
                  </a:schemeClr>
                </a:solidFill>
              </a:rPr>
              <a:t>grid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645279" y="915566"/>
            <a:ext cx="2440279" cy="162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69875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55700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9725" indent="-274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4pPr>
            <a:lvl5pPr marL="19700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5pPr>
            <a:lvl6pPr marL="24272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6pPr>
            <a:lvl7pPr marL="28844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7pPr>
            <a:lvl8pPr marL="33416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8pPr>
            <a:lvl9pPr marL="37988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CA" sz="1400" kern="0" dirty="0"/>
              <a:t>Rotated rectangular Arakawa C-grid</a:t>
            </a:r>
          </a:p>
          <a:p>
            <a:r>
              <a:rPr lang="en-CA" sz="1400" kern="0" dirty="0"/>
              <a:t>Edge normal wind defined at interfaces</a:t>
            </a:r>
          </a:p>
          <a:p>
            <a:r>
              <a:rPr lang="en-CA" sz="1400" kern="0" dirty="0"/>
              <a:t>Scalars in cell centers</a:t>
            </a:r>
          </a:p>
          <a:p>
            <a:r>
              <a:rPr lang="en-CA" sz="1400" kern="0" dirty="0"/>
              <a:t>Trivial localisation and (bi-linear) interpolation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608748" y="3047428"/>
            <a:ext cx="2539316" cy="162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69875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55700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9725" indent="-274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4pPr>
            <a:lvl5pPr marL="19700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5pPr>
            <a:lvl6pPr marL="24272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6pPr>
            <a:lvl7pPr marL="28844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7pPr>
            <a:lvl8pPr marL="33416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8pPr>
            <a:lvl9pPr marL="37988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dirty="0"/>
              <a:t>Icosahedral-triangular </a:t>
            </a:r>
            <a:br>
              <a:rPr lang="en-US" sz="1400" dirty="0"/>
            </a:br>
            <a:r>
              <a:rPr lang="en-US" sz="1400" dirty="0"/>
              <a:t>C grid</a:t>
            </a:r>
            <a:endParaRPr lang="en-CA" sz="1400" dirty="0"/>
          </a:p>
          <a:p>
            <a:r>
              <a:rPr lang="en-CA" sz="1400" dirty="0"/>
              <a:t>Edge normal wind defined at interfaces</a:t>
            </a:r>
          </a:p>
          <a:p>
            <a:r>
              <a:rPr lang="en-CA" sz="1400" dirty="0"/>
              <a:t>Scalars in triangle centers</a:t>
            </a:r>
          </a:p>
          <a:p>
            <a:r>
              <a:rPr lang="en-CA" sz="1400" dirty="0"/>
              <a:t>Localisation requires search</a:t>
            </a:r>
          </a:p>
          <a:p>
            <a:r>
              <a:rPr lang="en-CA" sz="1400" dirty="0"/>
              <a:t>Best interpolation</a:t>
            </a:r>
            <a:r>
              <a:rPr lang="en-CA" sz="1400" kern="0" dirty="0"/>
              <a:t>?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42149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Interpolation Examples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11"/>
          <a:stretch/>
        </p:blipFill>
        <p:spPr>
          <a:xfrm>
            <a:off x="113187" y="773261"/>
            <a:ext cx="3300465" cy="33061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77577" y="2120631"/>
            <a:ext cx="792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target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39029" y="1157815"/>
            <a:ext cx="1321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cell centers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52466" y="1616088"/>
            <a:ext cx="1494127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CA" dirty="0"/>
              <a:t>edge centers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31" y="777581"/>
            <a:ext cx="3300465" cy="396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99992" y="3363838"/>
            <a:ext cx="1489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Trivial: </a:t>
            </a:r>
            <a:br>
              <a:rPr lang="en-CA" sz="1600" dirty="0"/>
            </a:br>
            <a:r>
              <a:rPr lang="en-CA" sz="1600" dirty="0"/>
              <a:t>next neighbor</a:t>
            </a:r>
          </a:p>
          <a:p>
            <a:r>
              <a:rPr lang="en-CA" sz="1600" dirty="0"/>
              <a:t>(i.e., local cell )</a:t>
            </a:r>
          </a:p>
          <a:p>
            <a:r>
              <a:rPr lang="en-CA" sz="1600" dirty="0"/>
              <a:t>#stencil = 1</a:t>
            </a:r>
          </a:p>
          <a:p>
            <a:r>
              <a:rPr lang="en-CA" sz="1600" dirty="0"/>
              <a:t>weight = 1</a:t>
            </a:r>
          </a:p>
        </p:txBody>
      </p:sp>
      <p:cxnSp>
        <p:nvCxnSpPr>
          <p:cNvPr id="3" name="Straight Arrow Connector 2"/>
          <p:cNvCxnSpPr>
            <a:stCxn id="10" idx="1"/>
          </p:cNvCxnSpPr>
          <p:nvPr/>
        </p:nvCxnSpPr>
        <p:spPr bwMode="auto">
          <a:xfrm flipH="1">
            <a:off x="3131840" y="1342481"/>
            <a:ext cx="407189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 flipH="1">
            <a:off x="3019122" y="1798979"/>
            <a:ext cx="407189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flipH="1">
            <a:off x="2051721" y="2355726"/>
            <a:ext cx="1400745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65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Interpolation </a:t>
            </a:r>
            <a:r>
              <a:rPr lang="de-CH" dirty="0" err="1"/>
              <a:t>Examples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4" y="777745"/>
            <a:ext cx="3300465" cy="396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33329" y="3723878"/>
            <a:ext cx="21800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err="1"/>
              <a:t>Barycentric</a:t>
            </a:r>
            <a:endParaRPr lang="de-CH" sz="1600" dirty="0"/>
          </a:p>
          <a:p>
            <a:r>
              <a:rPr lang="de-CH" sz="1600" dirty="0" err="1"/>
              <a:t>Requires</a:t>
            </a:r>
            <a:r>
              <a:rPr lang="de-CH" sz="1600" dirty="0"/>
              <a:t> </a:t>
            </a:r>
            <a:r>
              <a:rPr lang="de-CH" sz="1600" dirty="0" err="1"/>
              <a:t>triungulation</a:t>
            </a:r>
            <a:endParaRPr lang="de-CH" sz="1600" dirty="0"/>
          </a:p>
          <a:p>
            <a:r>
              <a:rPr lang="de-CH" sz="1600" dirty="0"/>
              <a:t>#</a:t>
            </a:r>
            <a:r>
              <a:rPr lang="de-CH" sz="1600" dirty="0" err="1"/>
              <a:t>stencil</a:t>
            </a:r>
            <a:r>
              <a:rPr lang="de-CH" sz="1600" dirty="0"/>
              <a:t> = 3</a:t>
            </a:r>
          </a:p>
          <a:p>
            <a:r>
              <a:rPr lang="de-CH" sz="1600" dirty="0"/>
              <a:t>0 &lt; </a:t>
            </a:r>
            <a:r>
              <a:rPr lang="de-CH" sz="1600" dirty="0" err="1"/>
              <a:t>weight</a:t>
            </a:r>
            <a:r>
              <a:rPr lang="de-CH" sz="1600" dirty="0"/>
              <a:t> &lt; 1</a:t>
            </a:r>
            <a:endParaRPr lang="en-US" sz="16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578334" y="1995686"/>
            <a:ext cx="564543" cy="46524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1550504" y="1995686"/>
            <a:ext cx="127221" cy="39765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1677725" y="2393343"/>
            <a:ext cx="465152" cy="675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585" y="774346"/>
            <a:ext cx="3300465" cy="3960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076668" y="828278"/>
            <a:ext cx="21800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/>
              <a:t>Radial </a:t>
            </a:r>
            <a:r>
              <a:rPr lang="de-CH" sz="1600" dirty="0" err="1"/>
              <a:t>basis</a:t>
            </a:r>
            <a:r>
              <a:rPr lang="de-CH" sz="1600" dirty="0"/>
              <a:t> </a:t>
            </a:r>
            <a:r>
              <a:rPr lang="de-CH" sz="1600" dirty="0" err="1"/>
              <a:t>functions</a:t>
            </a:r>
            <a:endParaRPr lang="de-CH" sz="1600" dirty="0"/>
          </a:p>
          <a:p>
            <a:r>
              <a:rPr lang="de-CH" sz="1600" dirty="0" err="1"/>
              <a:t>Scale</a:t>
            </a:r>
            <a:r>
              <a:rPr lang="de-CH" sz="1600" dirty="0"/>
              <a:t> </a:t>
            </a:r>
            <a:r>
              <a:rPr lang="de-CH" sz="1600" dirty="0" err="1"/>
              <a:t>parameter</a:t>
            </a:r>
            <a:endParaRPr lang="de-CH" sz="1600" dirty="0"/>
          </a:p>
          <a:p>
            <a:r>
              <a:rPr lang="de-CH" sz="1600" dirty="0"/>
              <a:t>#</a:t>
            </a:r>
            <a:r>
              <a:rPr lang="de-CH" sz="1600" dirty="0" err="1"/>
              <a:t>stencil</a:t>
            </a:r>
            <a:r>
              <a:rPr lang="de-CH" sz="1600" dirty="0"/>
              <a:t> = 10</a:t>
            </a:r>
          </a:p>
          <a:p>
            <a:r>
              <a:rPr lang="de-CH" sz="1600" dirty="0"/>
              <a:t>-1 &lt; </a:t>
            </a:r>
            <a:r>
              <a:rPr lang="de-CH" sz="1600" dirty="0" err="1"/>
              <a:t>weight</a:t>
            </a:r>
            <a:r>
              <a:rPr lang="de-CH" sz="1600" dirty="0"/>
              <a:t> &lt; 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0302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Four Point RBF Stencil for VT Reconstruction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57486" y="4564685"/>
            <a:ext cx="2478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(See </a:t>
            </a: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Zängl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et al., 2014)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89275" y="1499616"/>
            <a:ext cx="52467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Gray: U,V @ cell centers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Green: VN @ edge centers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Blue: VT @ destination edge, reconstructed from VN at 4 point stencil (coloured points)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Red: VN @ destination edge, reconstructed from VN at 4 point stencil (coloured points)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 the plot: Scaling for U,V vectors slightly differs from others!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0" y="774943"/>
            <a:ext cx="3300468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77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Wind Input &amp; Interpolation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769" y="897732"/>
            <a:ext cx="4200525" cy="3942160"/>
          </a:xfrm>
        </p:spPr>
        <p:txBody>
          <a:bodyPr>
            <a:normAutofit fontScale="55000" lnSpcReduction="20000"/>
          </a:bodyPr>
          <a:lstStyle/>
          <a:p>
            <a:r>
              <a:rPr lang="de-CH" b="1" dirty="0"/>
              <a:t>U, V </a:t>
            </a:r>
            <a:r>
              <a:rPr lang="de-CH" dirty="0"/>
              <a:t>(@ </a:t>
            </a:r>
            <a:r>
              <a:rPr lang="de-CH" dirty="0" err="1"/>
              <a:t>cell</a:t>
            </a:r>
            <a:r>
              <a:rPr lang="de-CH" dirty="0"/>
              <a:t> </a:t>
            </a:r>
            <a:r>
              <a:rPr lang="de-CH" dirty="0" err="1"/>
              <a:t>centers</a:t>
            </a:r>
            <a:r>
              <a:rPr lang="de-CH" dirty="0"/>
              <a:t>) </a:t>
            </a:r>
            <a:r>
              <a:rPr lang="de-CH" dirty="0" err="1"/>
              <a:t>required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interpolation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particle</a:t>
            </a:r>
            <a:r>
              <a:rPr lang="de-CH" dirty="0"/>
              <a:t> </a:t>
            </a:r>
            <a:r>
              <a:rPr lang="de-CH" dirty="0" err="1"/>
              <a:t>position</a:t>
            </a:r>
            <a:r>
              <a:rPr lang="de-CH" dirty="0"/>
              <a:t> </a:t>
            </a:r>
          </a:p>
          <a:p>
            <a:endParaRPr lang="de-CH" dirty="0"/>
          </a:p>
          <a:p>
            <a:r>
              <a:rPr lang="de-CH" b="1" dirty="0"/>
              <a:t>VN, VT </a:t>
            </a:r>
            <a:r>
              <a:rPr lang="de-CH" dirty="0"/>
              <a:t>(@ </a:t>
            </a:r>
            <a:r>
              <a:rPr lang="de-CH" dirty="0" err="1"/>
              <a:t>edge</a:t>
            </a:r>
            <a:r>
              <a:rPr lang="de-CH" dirty="0"/>
              <a:t> </a:t>
            </a:r>
            <a:r>
              <a:rPr lang="de-CH" dirty="0" err="1"/>
              <a:t>centers</a:t>
            </a:r>
            <a:r>
              <a:rPr lang="de-CH" dirty="0"/>
              <a:t>) </a:t>
            </a:r>
            <a:r>
              <a:rPr lang="de-CH" dirty="0" err="1"/>
              <a:t>required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contravariant</a:t>
            </a:r>
            <a:r>
              <a:rPr lang="de-CH" dirty="0"/>
              <a:t> wind </a:t>
            </a:r>
            <a:r>
              <a:rPr lang="de-CH" dirty="0" err="1"/>
              <a:t>correction</a:t>
            </a:r>
            <a:r>
              <a:rPr lang="de-CH" dirty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897732"/>
            <a:ext cx="4294635" cy="3942160"/>
          </a:xfrm>
        </p:spPr>
        <p:txBody>
          <a:bodyPr>
            <a:normAutofit fontScale="55000" lnSpcReduction="20000"/>
          </a:bodyPr>
          <a:lstStyle/>
          <a:p>
            <a:r>
              <a:rPr lang="de-CH" b="1" dirty="0">
                <a:solidFill>
                  <a:srgbClr val="00B050"/>
                </a:solidFill>
              </a:rPr>
              <a:t>VN, U, V</a:t>
            </a:r>
            <a:r>
              <a:rPr lang="de-CH" dirty="0">
                <a:solidFill>
                  <a:srgbClr val="00B050"/>
                </a:solidFill>
              </a:rPr>
              <a:t> in ICON </a:t>
            </a:r>
            <a:r>
              <a:rPr lang="de-CH" dirty="0" err="1">
                <a:solidFill>
                  <a:srgbClr val="00B050"/>
                </a:solidFill>
              </a:rPr>
              <a:t>output</a:t>
            </a:r>
            <a:endParaRPr lang="de-CH" dirty="0">
              <a:solidFill>
                <a:srgbClr val="00B050"/>
              </a:solidFill>
            </a:endParaRPr>
          </a:p>
          <a:p>
            <a:pPr lvl="1"/>
            <a:r>
              <a:rPr lang="de-CH" dirty="0" err="1"/>
              <a:t>Calculate</a:t>
            </a:r>
            <a:r>
              <a:rPr lang="de-CH" dirty="0"/>
              <a:t> VT </a:t>
            </a:r>
            <a:r>
              <a:rPr lang="de-CH" dirty="0" err="1"/>
              <a:t>field</a:t>
            </a:r>
            <a:r>
              <a:rPr lang="de-CH" dirty="0"/>
              <a:t> </a:t>
            </a:r>
            <a:r>
              <a:rPr lang="de-CH" dirty="0" err="1"/>
              <a:t>every</a:t>
            </a:r>
            <a:r>
              <a:rPr lang="de-CH" dirty="0"/>
              <a:t> time </a:t>
            </a:r>
            <a:r>
              <a:rPr lang="de-CH" dirty="0" err="1"/>
              <a:t>new</a:t>
            </a:r>
            <a:r>
              <a:rPr lang="de-CH" dirty="0"/>
              <a:t> </a:t>
            </a:r>
            <a:r>
              <a:rPr lang="de-CH" dirty="0" err="1"/>
              <a:t>file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read</a:t>
            </a:r>
            <a:endParaRPr lang="en-US" dirty="0"/>
          </a:p>
          <a:p>
            <a:pPr lvl="1"/>
            <a:r>
              <a:rPr lang="de-CH" dirty="0" err="1"/>
              <a:t>Interpolate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U, V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particle</a:t>
            </a:r>
            <a:r>
              <a:rPr lang="de-CH" dirty="0"/>
              <a:t> (</a:t>
            </a:r>
            <a:r>
              <a:rPr lang="de-CH" dirty="0" err="1"/>
              <a:t>scalar</a:t>
            </a:r>
            <a:r>
              <a:rPr lang="de-CH" dirty="0"/>
              <a:t>)</a:t>
            </a:r>
          </a:p>
          <a:p>
            <a:endParaRPr lang="de-CH" dirty="0"/>
          </a:p>
          <a:p>
            <a:r>
              <a:rPr lang="de-CH" b="1" dirty="0"/>
              <a:t>VN</a:t>
            </a:r>
            <a:r>
              <a:rPr lang="de-CH" dirty="0"/>
              <a:t> in ICON </a:t>
            </a:r>
            <a:r>
              <a:rPr lang="de-CH" dirty="0" err="1"/>
              <a:t>output</a:t>
            </a:r>
            <a:endParaRPr lang="de-CH" dirty="0"/>
          </a:p>
          <a:p>
            <a:pPr lvl="1"/>
            <a:r>
              <a:rPr lang="de-CH" dirty="0" err="1"/>
              <a:t>Calculate</a:t>
            </a:r>
            <a:r>
              <a:rPr lang="de-CH" dirty="0"/>
              <a:t> VT, U, V </a:t>
            </a:r>
            <a:r>
              <a:rPr lang="de-CH" dirty="0" err="1"/>
              <a:t>field</a:t>
            </a:r>
            <a:r>
              <a:rPr lang="de-CH" dirty="0"/>
              <a:t> </a:t>
            </a:r>
            <a:r>
              <a:rPr lang="de-CH" dirty="0" err="1"/>
              <a:t>every</a:t>
            </a:r>
            <a:r>
              <a:rPr lang="de-CH" dirty="0"/>
              <a:t> time </a:t>
            </a:r>
            <a:r>
              <a:rPr lang="de-CH" dirty="0" err="1"/>
              <a:t>new</a:t>
            </a:r>
            <a:r>
              <a:rPr lang="de-CH" dirty="0"/>
              <a:t> </a:t>
            </a:r>
            <a:r>
              <a:rPr lang="de-CH" dirty="0" err="1"/>
              <a:t>file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read</a:t>
            </a:r>
            <a:endParaRPr lang="en-US" dirty="0"/>
          </a:p>
          <a:p>
            <a:pPr lvl="1"/>
            <a:r>
              <a:rPr lang="de-CH" dirty="0" err="1"/>
              <a:t>Interpolate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U, V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particle</a:t>
            </a:r>
            <a:r>
              <a:rPr lang="de-CH" dirty="0"/>
              <a:t> (</a:t>
            </a:r>
            <a:r>
              <a:rPr lang="de-CH" dirty="0" err="1"/>
              <a:t>scalar</a:t>
            </a:r>
            <a:r>
              <a:rPr lang="de-CH" dirty="0"/>
              <a:t>)</a:t>
            </a:r>
          </a:p>
          <a:p>
            <a:pPr lvl="1"/>
            <a:endParaRPr lang="de-CH" dirty="0"/>
          </a:p>
          <a:p>
            <a:r>
              <a:rPr lang="de-CH" b="1" dirty="0"/>
              <a:t>VN</a:t>
            </a:r>
            <a:r>
              <a:rPr lang="de-CH" dirty="0"/>
              <a:t> in ICON </a:t>
            </a:r>
            <a:r>
              <a:rPr lang="de-CH" dirty="0" err="1"/>
              <a:t>output</a:t>
            </a:r>
            <a:endParaRPr lang="de-CH" dirty="0"/>
          </a:p>
          <a:p>
            <a:pPr lvl="1"/>
            <a:r>
              <a:rPr lang="de-CH" dirty="0" err="1"/>
              <a:t>Calculate</a:t>
            </a:r>
            <a:r>
              <a:rPr lang="de-CH" dirty="0"/>
              <a:t> VT </a:t>
            </a:r>
            <a:r>
              <a:rPr lang="de-CH" dirty="0" err="1"/>
              <a:t>field</a:t>
            </a:r>
            <a:r>
              <a:rPr lang="de-CH" dirty="0"/>
              <a:t> </a:t>
            </a:r>
            <a:r>
              <a:rPr lang="de-CH" dirty="0" err="1"/>
              <a:t>every</a:t>
            </a:r>
            <a:r>
              <a:rPr lang="de-CH" dirty="0"/>
              <a:t> time </a:t>
            </a:r>
            <a:r>
              <a:rPr lang="de-CH" dirty="0" err="1"/>
              <a:t>new</a:t>
            </a:r>
            <a:r>
              <a:rPr lang="de-CH" dirty="0"/>
              <a:t> </a:t>
            </a:r>
            <a:r>
              <a:rPr lang="de-CH" dirty="0" err="1"/>
              <a:t>file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read</a:t>
            </a:r>
            <a:endParaRPr lang="de-CH" dirty="0"/>
          </a:p>
          <a:p>
            <a:pPr lvl="1"/>
            <a:r>
              <a:rPr lang="de-CH" dirty="0" err="1"/>
              <a:t>Interpolate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VN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particle</a:t>
            </a:r>
            <a:r>
              <a:rPr lang="de-CH" dirty="0"/>
              <a:t> (</a:t>
            </a:r>
            <a:r>
              <a:rPr lang="de-CH" dirty="0" err="1"/>
              <a:t>vector</a:t>
            </a:r>
            <a:r>
              <a:rPr lang="de-CH" dirty="0"/>
              <a:t>)</a:t>
            </a:r>
          </a:p>
          <a:p>
            <a:pPr lvl="1"/>
            <a:endParaRPr lang="de-CH" dirty="0"/>
          </a:p>
          <a:p>
            <a:r>
              <a:rPr lang="de-CH" b="1" dirty="0"/>
              <a:t>U, V</a:t>
            </a:r>
            <a:r>
              <a:rPr lang="de-CH" dirty="0"/>
              <a:t> in ICON </a:t>
            </a:r>
            <a:r>
              <a:rPr lang="de-CH" dirty="0" err="1"/>
              <a:t>output</a:t>
            </a:r>
            <a:endParaRPr lang="de-CH" dirty="0"/>
          </a:p>
          <a:p>
            <a:pPr lvl="1"/>
            <a:r>
              <a:rPr lang="de-CH" dirty="0" err="1"/>
              <a:t>Calculate</a:t>
            </a:r>
            <a:r>
              <a:rPr lang="de-CH" dirty="0"/>
              <a:t> VN, VT </a:t>
            </a:r>
            <a:r>
              <a:rPr lang="de-CH" dirty="0" err="1"/>
              <a:t>every</a:t>
            </a:r>
            <a:r>
              <a:rPr lang="de-CH" dirty="0"/>
              <a:t> time </a:t>
            </a:r>
            <a:r>
              <a:rPr lang="de-CH" dirty="0" err="1"/>
              <a:t>new</a:t>
            </a:r>
            <a:r>
              <a:rPr lang="de-CH" dirty="0"/>
              <a:t> </a:t>
            </a:r>
            <a:r>
              <a:rPr lang="de-CH" dirty="0" err="1"/>
              <a:t>file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read</a:t>
            </a:r>
            <a:endParaRPr lang="de-CH" dirty="0"/>
          </a:p>
          <a:p>
            <a:pPr lvl="1"/>
            <a:r>
              <a:rPr lang="de-CH" dirty="0" err="1"/>
              <a:t>Interpolate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particle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U, V (</a:t>
            </a:r>
            <a:r>
              <a:rPr lang="de-CH" dirty="0" err="1"/>
              <a:t>scalar</a:t>
            </a:r>
            <a:r>
              <a:rPr lang="de-CH" dirty="0"/>
              <a:t>)</a:t>
            </a:r>
          </a:p>
          <a:p>
            <a:endParaRPr lang="de-CH" dirty="0"/>
          </a:p>
          <a:p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flexibility</a:t>
            </a:r>
            <a:r>
              <a:rPr lang="de-CH" dirty="0"/>
              <a:t> </a:t>
            </a:r>
            <a:r>
              <a:rPr lang="de-CH" dirty="0" err="1"/>
              <a:t>implement</a:t>
            </a:r>
            <a:r>
              <a:rPr lang="de-CH" dirty="0"/>
              <a:t> all 4?</a:t>
            </a:r>
          </a:p>
        </p:txBody>
      </p:sp>
    </p:spTree>
    <p:extLst>
      <p:ext uri="{BB962C8B-B14F-4D97-AF65-F5344CB8AC3E}">
        <p14:creationId xmlns:p14="http://schemas.microsoft.com/office/powerpoint/2010/main" val="1312935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3"/>
          <p:cNvSpPr txBox="1">
            <a:spLocks/>
          </p:cNvSpPr>
          <p:nvPr/>
        </p:nvSpPr>
        <p:spPr bwMode="auto">
          <a:xfrm>
            <a:off x="971600" y="2841780"/>
            <a:ext cx="7200800" cy="153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55700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9725" indent="-274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19700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5pPr>
            <a:lvl6pPr marL="24272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6pPr>
            <a:lvl7pPr marL="28844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7pPr>
            <a:lvl8pPr marL="33416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8pPr>
            <a:lvl9pPr marL="37988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kumimoji="0" lang="en-C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S. Henne</a:t>
            </a:r>
            <a:br>
              <a:rPr kumimoji="0" lang="en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2024-08-30</a:t>
            </a:r>
            <a:br>
              <a:rPr kumimoji="0" lang="en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br>
              <a:rPr kumimoji="0" lang="en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endParaRPr kumimoji="0" lang="en-CA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80804" y="1059582"/>
            <a:ext cx="6359548" cy="164075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effectLst/>
              </a:rPr>
              <a:t>WP2: Status of FLEXPART-ICON Development</a:t>
            </a:r>
            <a:br>
              <a:rPr lang="en-GB" dirty="0">
                <a:effectLst/>
              </a:rPr>
            </a:br>
            <a:endParaRPr lang="en-US" sz="2000" dirty="0">
              <a:effectLst/>
            </a:endParaRPr>
          </a:p>
        </p:txBody>
      </p:sp>
      <p:pic>
        <p:nvPicPr>
          <p:cNvPr id="4" name="Picture 10" descr="IG3I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83" y="267494"/>
            <a:ext cx="2108473" cy="59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579862"/>
            <a:ext cx="1944216" cy="15121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32714"/>
            <a:ext cx="1512168" cy="143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06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Status August 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Validation simulation of FLEXPART-ICON implementation</a:t>
            </a:r>
          </a:p>
          <a:p>
            <a:pPr lvl="1"/>
            <a:r>
              <a:rPr lang="en-CA" dirty="0"/>
              <a:t>Simulation of GHG concentrations at BRM tower</a:t>
            </a:r>
          </a:p>
          <a:p>
            <a:pPr lvl="2"/>
            <a:r>
              <a:rPr lang="en-CA" dirty="0"/>
              <a:t>2023: June, November</a:t>
            </a:r>
          </a:p>
          <a:p>
            <a:pPr lvl="2"/>
            <a:r>
              <a:rPr lang="en-CA" dirty="0"/>
              <a:t>Comparison with FLEXPART-COSMO-1 </a:t>
            </a:r>
          </a:p>
          <a:p>
            <a:pPr lvl="2"/>
            <a:r>
              <a:rPr lang="en-CA" dirty="0"/>
              <a:t>Comparison with observations: CH</a:t>
            </a:r>
            <a:r>
              <a:rPr lang="en-CA" baseline="-25000" dirty="0"/>
              <a:t>4</a:t>
            </a:r>
            <a:endParaRPr lang="en-CA" dirty="0"/>
          </a:p>
          <a:p>
            <a:pPr lvl="1"/>
            <a:r>
              <a:rPr lang="en-CA" dirty="0"/>
              <a:t>Plume comparison vs. ICON-ART (ongoing)</a:t>
            </a:r>
          </a:p>
          <a:p>
            <a:endParaRPr lang="en-CA" dirty="0"/>
          </a:p>
          <a:p>
            <a:r>
              <a:rPr lang="en-CA" dirty="0"/>
              <a:t>Further optimisation required</a:t>
            </a:r>
          </a:p>
          <a:p>
            <a:endParaRPr lang="en-CA" dirty="0"/>
          </a:p>
          <a:p>
            <a:r>
              <a:rPr lang="en-CA" dirty="0"/>
              <a:t>Further implementations</a:t>
            </a:r>
          </a:p>
          <a:p>
            <a:pPr lvl="1"/>
            <a:r>
              <a:rPr lang="en-CA" dirty="0"/>
              <a:t>Tree method for finding containing triangle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4273202"/>
      </p:ext>
    </p:extLst>
  </p:cSld>
  <p:clrMapOvr>
    <a:masterClrMapping/>
  </p:clrMapOvr>
</p:sld>
</file>

<file path=ppt/theme/theme1.xml><?xml version="1.0" encoding="utf-8"?>
<a:theme xmlns:a="http://schemas.openxmlformats.org/drawingml/2006/main" name="1_Kreuzraster komplett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DAEDEF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_Format_16-9.pptx" id="{14B80262-283B-4455-926B-736EE80994B7}" vid="{03C32CFB-F977-44A6-8C51-B08D66399866}"/>
    </a:ext>
  </a:extLst>
</a:theme>
</file>

<file path=ppt/theme/theme2.xml><?xml version="1.0" encoding="utf-8"?>
<a:theme xmlns:a="http://schemas.openxmlformats.org/drawingml/2006/main" name="HenneEmpaTemplate">
  <a:themeElements>
    <a:clrScheme name="Empa_Farben">
      <a:dk1>
        <a:sysClr val="windowText" lastClr="000000"/>
      </a:dk1>
      <a:lt1>
        <a:sysClr val="window" lastClr="FFFFFF"/>
      </a:lt1>
      <a:dk2>
        <a:srgbClr val="9F9F9F"/>
      </a:dk2>
      <a:lt2>
        <a:srgbClr val="DFDFDF"/>
      </a:lt2>
      <a:accent1>
        <a:srgbClr val="5F5F5F"/>
      </a:accent1>
      <a:accent2>
        <a:srgbClr val="5C2E00"/>
      </a:accent2>
      <a:accent3>
        <a:srgbClr val="005400"/>
      </a:accent3>
      <a:accent4>
        <a:srgbClr val="003366"/>
      </a:accent4>
      <a:accent5>
        <a:srgbClr val="C00000"/>
      </a:accent5>
      <a:accent6>
        <a:srgbClr val="C0BC00"/>
      </a:accent6>
      <a:hlink>
        <a:srgbClr val="475A8D"/>
      </a:hlink>
      <a:folHlink>
        <a:srgbClr val="C32D2E"/>
      </a:folHlink>
    </a:clrScheme>
    <a:fontScheme name="henne_empa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egoe U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egoe UI" pitchFamily="34" charset="0"/>
          </a:defRPr>
        </a:defPPr>
      </a:lstStyle>
    </a:lnDef>
  </a:objectDefaults>
  <a:extraClrSchemeLst>
    <a:extraClrScheme>
      <a:clrScheme name="henne_emp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nne_emp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nne_emp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nne_emp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nne_emp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nne_emp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nne_emp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nne_emp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nne_emp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nne_emp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nne_emp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nne_emp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nne_empa 13">
        <a:dk1>
          <a:srgbClr val="EAEAEA"/>
        </a:dk1>
        <a:lt1>
          <a:srgbClr val="FFFFFF"/>
        </a:lt1>
        <a:dk2>
          <a:srgbClr val="4D4D4D"/>
        </a:dk2>
        <a:lt2>
          <a:srgbClr val="FFFFFF"/>
        </a:lt2>
        <a:accent1>
          <a:srgbClr val="BBE0E3"/>
        </a:accent1>
        <a:accent2>
          <a:srgbClr val="99CCFF"/>
        </a:accent2>
        <a:accent3>
          <a:srgbClr val="B2B2B2"/>
        </a:accent3>
        <a:accent4>
          <a:srgbClr val="DADADA"/>
        </a:accent4>
        <a:accent5>
          <a:srgbClr val="DAEDEF"/>
        </a:accent5>
        <a:accent6>
          <a:srgbClr val="8AB9E7"/>
        </a:accent6>
        <a:hlink>
          <a:srgbClr val="6699FF"/>
        </a:hlink>
        <a:folHlink>
          <a:srgbClr val="FF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nne_empa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FF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nne_empa 15">
        <a:dk1>
          <a:srgbClr val="EAEAEA"/>
        </a:dk1>
        <a:lt1>
          <a:srgbClr val="FFFFFF"/>
        </a:lt1>
        <a:dk2>
          <a:srgbClr val="4D4D4D"/>
        </a:dk2>
        <a:lt2>
          <a:srgbClr val="FFFFFF"/>
        </a:lt2>
        <a:accent1>
          <a:srgbClr val="BBE0E3"/>
        </a:accent1>
        <a:accent2>
          <a:srgbClr val="99CCFF"/>
        </a:accent2>
        <a:accent3>
          <a:srgbClr val="B2B2B2"/>
        </a:accent3>
        <a:accent4>
          <a:srgbClr val="DADADA"/>
        </a:accent4>
        <a:accent5>
          <a:srgbClr val="DAEDEF"/>
        </a:accent5>
        <a:accent6>
          <a:srgbClr val="8AB9E7"/>
        </a:accent6>
        <a:hlink>
          <a:srgbClr val="FF00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nne_empa 16">
        <a:dk1>
          <a:srgbClr val="000000"/>
        </a:dk1>
        <a:lt1>
          <a:srgbClr val="FFFFFF"/>
        </a:lt1>
        <a:dk2>
          <a:srgbClr val="000000"/>
        </a:dk2>
        <a:lt2>
          <a:srgbClr val="080808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FF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11EB1397DA214C991D0114E1C6705F" ma:contentTypeVersion="1" ma:contentTypeDescription="Ein neues Dokument erstellen." ma:contentTypeScope="" ma:versionID="4f497952251489acb7320a0ddcdc69ee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5e9f62132f8a72b8ccdf838efe357e2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EE9CD66-01A1-48D3-A44D-6CE4965594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70CE0D-FADF-4C0F-90CA-E3B937E9A86B}">
  <ds:schemaRefs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8F031FF-B88D-427D-A541-B3BADEC17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de_Format_16-9</Template>
  <TotalTime>0</TotalTime>
  <Words>789</Words>
  <Application>Microsoft Office PowerPoint</Application>
  <PresentationFormat>Bildschirmpräsentation (16:9)</PresentationFormat>
  <Paragraphs>146</Paragraphs>
  <Slides>13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23" baseType="lpstr">
      <vt:lpstr>Arial</vt:lpstr>
      <vt:lpstr>Calibri</vt:lpstr>
      <vt:lpstr>Roboto Light</vt:lpstr>
      <vt:lpstr>Segoe UI</vt:lpstr>
      <vt:lpstr>Segoe UI Semibold</vt:lpstr>
      <vt:lpstr>Symbol</vt:lpstr>
      <vt:lpstr>Times</vt:lpstr>
      <vt:lpstr>Wingdings</vt:lpstr>
      <vt:lpstr>1_Kreuzraster komplett</vt:lpstr>
      <vt:lpstr>HenneEmpaTemplate</vt:lpstr>
      <vt:lpstr>Development of a New FLEXPART Version for Use with ICON Output </vt:lpstr>
      <vt:lpstr>Atmospheric Transport Models @ MeteoSwiss and Empa</vt:lpstr>
      <vt:lpstr>COSMO vs. ICON Grid </vt:lpstr>
      <vt:lpstr>Interpolation Examples</vt:lpstr>
      <vt:lpstr>Interpolation Examples</vt:lpstr>
      <vt:lpstr>Four Point RBF Stencil for VT Reconstruction</vt:lpstr>
      <vt:lpstr>Wind Input &amp; Interpolation Options</vt:lpstr>
      <vt:lpstr>WP2: Status of FLEXPART-ICON Development </vt:lpstr>
      <vt:lpstr>Status August 2024</vt:lpstr>
      <vt:lpstr>Operational setup for greenhouse gas simulations</vt:lpstr>
      <vt:lpstr>CH4 Concentration Simulations at Beromünster Tall Tower</vt:lpstr>
      <vt:lpstr>CH4 Concentration Simulations at Beromünster Tall Tower</vt:lpstr>
      <vt:lpstr>Acknowledgements</vt:lpstr>
    </vt:vector>
  </TitlesOfParts>
  <Company>Bundesverwaltung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Document Partner</dc:creator>
  <cp:lastModifiedBy>Kaufmann Pirmin</cp:lastModifiedBy>
  <cp:revision>30</cp:revision>
  <cp:lastPrinted>2016-02-16T15:38:09Z</cp:lastPrinted>
  <dcterms:created xsi:type="dcterms:W3CDTF">2023-08-29T15:55:43Z</dcterms:created>
  <dcterms:modified xsi:type="dcterms:W3CDTF">2024-08-30T15:37:24Z</dcterms:modified>
</cp:coreProperties>
</file>