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226" r:id="rId2"/>
    <p:sldId id="1295" r:id="rId3"/>
    <p:sldId id="1230" r:id="rId4"/>
    <p:sldId id="1231" r:id="rId5"/>
    <p:sldId id="1326" r:id="rId6"/>
    <p:sldId id="1366" r:id="rId7"/>
    <p:sldId id="1238" r:id="rId8"/>
    <p:sldId id="1239" r:id="rId9"/>
    <p:sldId id="1327" r:id="rId10"/>
    <p:sldId id="1241" r:id="rId11"/>
    <p:sldId id="1353" r:id="rId12"/>
    <p:sldId id="1354" r:id="rId13"/>
    <p:sldId id="1355" r:id="rId14"/>
    <p:sldId id="1356" r:id="rId15"/>
    <p:sldId id="1357" r:id="rId16"/>
    <p:sldId id="1358" r:id="rId17"/>
    <p:sldId id="1359" r:id="rId18"/>
    <p:sldId id="1365" r:id="rId19"/>
    <p:sldId id="1367" r:id="rId20"/>
    <p:sldId id="1368" r:id="rId21"/>
    <p:sldId id="1369" r:id="rId22"/>
    <p:sldId id="1370" r:id="rId23"/>
    <p:sldId id="1371" r:id="rId24"/>
    <p:sldId id="1372" r:id="rId25"/>
    <p:sldId id="1373" r:id="rId26"/>
    <p:sldId id="1374" r:id="rId27"/>
    <p:sldId id="1375" r:id="rId28"/>
    <p:sldId id="1376" r:id="rId29"/>
    <p:sldId id="1377" r:id="rId30"/>
    <p:sldId id="1330" r:id="rId31"/>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2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3EC36-2BF3-45FF-B884-1632FD670F61}"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6F76D-BF8A-4CA3-8998-A32D07A9D272}" type="slidenum">
              <a:rPr lang="en-US" smtClean="0"/>
              <a:t>‹#›</a:t>
            </a:fld>
            <a:endParaRPr lang="en-US"/>
          </a:p>
        </p:txBody>
      </p:sp>
    </p:spTree>
    <p:extLst>
      <p:ext uri="{BB962C8B-B14F-4D97-AF65-F5344CB8AC3E}">
        <p14:creationId xmlns:p14="http://schemas.microsoft.com/office/powerpoint/2010/main" val="223248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7F08-4251-49ED-870D-259D6FC971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a-ET"/>
          </a:p>
        </p:txBody>
      </p:sp>
      <p:sp>
        <p:nvSpPr>
          <p:cNvPr id="3" name="Subtitle 2">
            <a:extLst>
              <a:ext uri="{FF2B5EF4-FFF2-40B4-BE49-F238E27FC236}">
                <a16:creationId xmlns:a16="http://schemas.microsoft.com/office/drawing/2014/main" id="{2900DAA9-FE19-4352-9606-035BDDD32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a-ET"/>
          </a:p>
        </p:txBody>
      </p:sp>
      <p:sp>
        <p:nvSpPr>
          <p:cNvPr id="4" name="Date Placeholder 3">
            <a:extLst>
              <a:ext uri="{FF2B5EF4-FFF2-40B4-BE49-F238E27FC236}">
                <a16:creationId xmlns:a16="http://schemas.microsoft.com/office/drawing/2014/main" id="{47AAE11E-4ADA-44FD-914F-14BCF9AAA3C6}"/>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5" name="Footer Placeholder 4">
            <a:extLst>
              <a:ext uri="{FF2B5EF4-FFF2-40B4-BE49-F238E27FC236}">
                <a16:creationId xmlns:a16="http://schemas.microsoft.com/office/drawing/2014/main" id="{6CE464E3-F6A1-4E3A-A4AE-07FACCEEFBB1}"/>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8317CFEB-22C5-4476-BA8D-8D807E15447D}"/>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232783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7660-918C-4A22-9F98-9E6C8F5549BE}"/>
              </a:ext>
            </a:extLst>
          </p:cNvPr>
          <p:cNvSpPr>
            <a:spLocks noGrp="1"/>
          </p:cNvSpPr>
          <p:nvPr>
            <p:ph type="title"/>
          </p:nvPr>
        </p:nvSpPr>
        <p:spPr/>
        <p:txBody>
          <a:bodyPr/>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63840984-6194-492F-A011-425D77FAB0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8E7B5B8-E1FD-4F50-9386-5AA8F73BCE3E}"/>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5" name="Footer Placeholder 4">
            <a:extLst>
              <a:ext uri="{FF2B5EF4-FFF2-40B4-BE49-F238E27FC236}">
                <a16:creationId xmlns:a16="http://schemas.microsoft.com/office/drawing/2014/main" id="{7E3A2A33-39B1-41D1-956B-FB60662A92D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4E97C6CD-372B-4748-AA4D-0D24CD262ABB}"/>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04233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D3B44-8BA7-4007-BBDA-B8DBE31225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91B2314A-0CDA-4379-AFF8-3D5C4FB396F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FD0C95B-6D10-46AB-A383-B51AE9DA980E}"/>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5" name="Footer Placeholder 4">
            <a:extLst>
              <a:ext uri="{FF2B5EF4-FFF2-40B4-BE49-F238E27FC236}">
                <a16:creationId xmlns:a16="http://schemas.microsoft.com/office/drawing/2014/main" id="{5A9BCD8C-EDEF-429E-AE93-66B2FF225B73}"/>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6B04E8EE-B5FA-424F-AD79-38143802BAEA}"/>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134840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pic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37E1D-50B3-474A-A288-EAEB41015E3B}" type="datetime1">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3CCCC3-8D88-4A8F-939E-99515F2E040D}" type="slidenum">
              <a:rPr lang="en-US" smtClean="0"/>
              <a:t>‹#›</a:t>
            </a:fld>
            <a:endParaRPr lang="en-US"/>
          </a:p>
        </p:txBody>
      </p:sp>
      <p:sp>
        <p:nvSpPr>
          <p:cNvPr id="13" name="Picture Placeholder 11"/>
          <p:cNvSpPr>
            <a:spLocks noGrp="1"/>
          </p:cNvSpPr>
          <p:nvPr>
            <p:ph type="pic" sz="quarter" idx="13"/>
          </p:nvPr>
        </p:nvSpPr>
        <p:spPr>
          <a:xfrm>
            <a:off x="0" y="919717"/>
            <a:ext cx="6060561" cy="1901271"/>
          </a:xfrm>
        </p:spPr>
        <p:txBody>
          <a:bodyPr/>
          <a:lstStyle/>
          <a:p>
            <a:endParaRPr lang="en-US"/>
          </a:p>
        </p:txBody>
      </p:sp>
      <p:sp>
        <p:nvSpPr>
          <p:cNvPr id="14" name="Picture Placeholder 11"/>
          <p:cNvSpPr>
            <a:spLocks noGrp="1"/>
          </p:cNvSpPr>
          <p:nvPr>
            <p:ph type="pic" sz="quarter" idx="14"/>
          </p:nvPr>
        </p:nvSpPr>
        <p:spPr>
          <a:xfrm>
            <a:off x="-1" y="3400648"/>
            <a:ext cx="6060561" cy="1901271"/>
          </a:xfrm>
        </p:spPr>
        <p:txBody>
          <a:bodyPr/>
          <a:lstStyle/>
          <a:p>
            <a:endParaRPr lang="en-US"/>
          </a:p>
        </p:txBody>
      </p:sp>
      <p:sp>
        <p:nvSpPr>
          <p:cNvPr id="15" name="Picture Placeholder 11"/>
          <p:cNvSpPr>
            <a:spLocks noGrp="1"/>
          </p:cNvSpPr>
          <p:nvPr>
            <p:ph type="pic" sz="quarter" idx="15"/>
          </p:nvPr>
        </p:nvSpPr>
        <p:spPr>
          <a:xfrm>
            <a:off x="6131439" y="3400647"/>
            <a:ext cx="6060561" cy="1901271"/>
          </a:xfrm>
        </p:spPr>
        <p:txBody>
          <a:bodyPr/>
          <a:lstStyle/>
          <a:p>
            <a:endParaRPr lang="en-US"/>
          </a:p>
        </p:txBody>
      </p:sp>
      <p:sp>
        <p:nvSpPr>
          <p:cNvPr id="19" name="Picture Placeholder 17"/>
          <p:cNvSpPr>
            <a:spLocks noGrp="1"/>
          </p:cNvSpPr>
          <p:nvPr>
            <p:ph type="pic" sz="quarter" idx="16"/>
          </p:nvPr>
        </p:nvSpPr>
        <p:spPr>
          <a:xfrm>
            <a:off x="6130925" y="919163"/>
            <a:ext cx="6061075" cy="1901825"/>
          </a:xfrm>
        </p:spPr>
        <p:txBody>
          <a:bodyPr/>
          <a:lstStyle/>
          <a:p>
            <a:endParaRPr lang="en-US"/>
          </a:p>
        </p:txBody>
      </p:sp>
    </p:spTree>
    <p:extLst>
      <p:ext uri="{BB962C8B-B14F-4D97-AF65-F5344CB8AC3E}">
        <p14:creationId xmlns:p14="http://schemas.microsoft.com/office/powerpoint/2010/main" val="376895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0269-2011-49D4-AD13-4AF52EB0941C}"/>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8837F8BA-66E7-4F15-AE0D-00E065F568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8B87BC9-FC6B-4007-959A-0888798F6467}"/>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5" name="Footer Placeholder 4">
            <a:extLst>
              <a:ext uri="{FF2B5EF4-FFF2-40B4-BE49-F238E27FC236}">
                <a16:creationId xmlns:a16="http://schemas.microsoft.com/office/drawing/2014/main" id="{7ECCD1D1-B18E-4773-A90B-8F13CFB46B7D}"/>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E1FA0A8E-2FB3-4A7A-A712-DF5E74A4A01C}"/>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16039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3FCC-95F8-480B-9196-7B6BE83DE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a-ET"/>
          </a:p>
        </p:txBody>
      </p:sp>
      <p:sp>
        <p:nvSpPr>
          <p:cNvPr id="3" name="Text Placeholder 2">
            <a:extLst>
              <a:ext uri="{FF2B5EF4-FFF2-40B4-BE49-F238E27FC236}">
                <a16:creationId xmlns:a16="http://schemas.microsoft.com/office/drawing/2014/main" id="{90318941-C4EA-42C8-9E7D-5DC4FECB3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F9E649-7311-4DBF-9EA5-5AC59811E365}"/>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5" name="Footer Placeholder 4">
            <a:extLst>
              <a:ext uri="{FF2B5EF4-FFF2-40B4-BE49-F238E27FC236}">
                <a16:creationId xmlns:a16="http://schemas.microsoft.com/office/drawing/2014/main" id="{550058E8-66F7-49BC-A9B9-AFFEA81C406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id="{7BEF3097-450B-4860-B47A-DAE5E9C7A9C0}"/>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9371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6511-534E-4BD6-A008-363043561F2A}"/>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F60FFE67-FBDA-42EB-AE5C-565C23DEB4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Content Placeholder 3">
            <a:extLst>
              <a:ext uri="{FF2B5EF4-FFF2-40B4-BE49-F238E27FC236}">
                <a16:creationId xmlns:a16="http://schemas.microsoft.com/office/drawing/2014/main" id="{F4371B1F-4F00-4ABD-BB70-C73EA9F66C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Date Placeholder 4">
            <a:extLst>
              <a:ext uri="{FF2B5EF4-FFF2-40B4-BE49-F238E27FC236}">
                <a16:creationId xmlns:a16="http://schemas.microsoft.com/office/drawing/2014/main" id="{8457A828-E258-45E4-AE61-757E215FD057}"/>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6" name="Footer Placeholder 5">
            <a:extLst>
              <a:ext uri="{FF2B5EF4-FFF2-40B4-BE49-F238E27FC236}">
                <a16:creationId xmlns:a16="http://schemas.microsoft.com/office/drawing/2014/main" id="{2EB48965-5753-4C5A-91A0-F30937BFF32A}"/>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AF8AC02E-C595-4BA2-A332-E0AD4925CC4D}"/>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284002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BB2D-5A54-4BD7-865A-AB8CFBE6D6E1}"/>
              </a:ext>
            </a:extLst>
          </p:cNvPr>
          <p:cNvSpPr>
            <a:spLocks noGrp="1"/>
          </p:cNvSpPr>
          <p:nvPr>
            <p:ph type="title"/>
          </p:nvPr>
        </p:nvSpPr>
        <p:spPr>
          <a:xfrm>
            <a:off x="839788" y="365125"/>
            <a:ext cx="10515600" cy="1325563"/>
          </a:xfrm>
        </p:spPr>
        <p:txBody>
          <a:bodyPr/>
          <a:lstStyle/>
          <a:p>
            <a:r>
              <a:rPr lang="en-US"/>
              <a:t>Click to edit Master title style</a:t>
            </a:r>
            <a:endParaRPr lang="aa-ET"/>
          </a:p>
        </p:txBody>
      </p:sp>
      <p:sp>
        <p:nvSpPr>
          <p:cNvPr id="3" name="Text Placeholder 2">
            <a:extLst>
              <a:ext uri="{FF2B5EF4-FFF2-40B4-BE49-F238E27FC236}">
                <a16:creationId xmlns:a16="http://schemas.microsoft.com/office/drawing/2014/main" id="{B6109331-F3B2-41FD-93CC-9CAE07B44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5B78E3-FA7A-42D2-8F15-686216058B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Text Placeholder 4">
            <a:extLst>
              <a:ext uri="{FF2B5EF4-FFF2-40B4-BE49-F238E27FC236}">
                <a16:creationId xmlns:a16="http://schemas.microsoft.com/office/drawing/2014/main" id="{04D922C7-DBE6-4FF2-B5CB-B7BFADCCF9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AAF9E6-B1D9-478C-9D66-EC6673146B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7" name="Date Placeholder 6">
            <a:extLst>
              <a:ext uri="{FF2B5EF4-FFF2-40B4-BE49-F238E27FC236}">
                <a16:creationId xmlns:a16="http://schemas.microsoft.com/office/drawing/2014/main" id="{D26EB9B3-69E2-44C5-8010-7AFBCA2EAFE8}"/>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8" name="Footer Placeholder 7">
            <a:extLst>
              <a:ext uri="{FF2B5EF4-FFF2-40B4-BE49-F238E27FC236}">
                <a16:creationId xmlns:a16="http://schemas.microsoft.com/office/drawing/2014/main" id="{961D96E1-EF9E-43AC-967D-369B67AA4599}"/>
              </a:ext>
            </a:extLst>
          </p:cNvPr>
          <p:cNvSpPr>
            <a:spLocks noGrp="1"/>
          </p:cNvSpPr>
          <p:nvPr>
            <p:ph type="ftr" sz="quarter" idx="11"/>
          </p:nvPr>
        </p:nvSpPr>
        <p:spPr/>
        <p:txBody>
          <a:bodyPr/>
          <a:lstStyle/>
          <a:p>
            <a:endParaRPr lang="aa-ET"/>
          </a:p>
        </p:txBody>
      </p:sp>
      <p:sp>
        <p:nvSpPr>
          <p:cNvPr id="9" name="Slide Number Placeholder 8">
            <a:extLst>
              <a:ext uri="{FF2B5EF4-FFF2-40B4-BE49-F238E27FC236}">
                <a16:creationId xmlns:a16="http://schemas.microsoft.com/office/drawing/2014/main" id="{007A08EF-601C-4AF3-ACEC-83648C41213E}"/>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5320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C590-5119-4C8D-A2C3-8EB79AD20DB6}"/>
              </a:ext>
            </a:extLst>
          </p:cNvPr>
          <p:cNvSpPr>
            <a:spLocks noGrp="1"/>
          </p:cNvSpPr>
          <p:nvPr>
            <p:ph type="title"/>
          </p:nvPr>
        </p:nvSpPr>
        <p:spPr/>
        <p:txBody>
          <a:bodyPr/>
          <a:lstStyle/>
          <a:p>
            <a:r>
              <a:rPr lang="en-US"/>
              <a:t>Click to edit Master title style</a:t>
            </a:r>
            <a:endParaRPr lang="aa-ET"/>
          </a:p>
        </p:txBody>
      </p:sp>
      <p:sp>
        <p:nvSpPr>
          <p:cNvPr id="3" name="Date Placeholder 2">
            <a:extLst>
              <a:ext uri="{FF2B5EF4-FFF2-40B4-BE49-F238E27FC236}">
                <a16:creationId xmlns:a16="http://schemas.microsoft.com/office/drawing/2014/main" id="{0AFA9577-404F-4499-B9FD-0D7108B80EEF}"/>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4" name="Footer Placeholder 3">
            <a:extLst>
              <a:ext uri="{FF2B5EF4-FFF2-40B4-BE49-F238E27FC236}">
                <a16:creationId xmlns:a16="http://schemas.microsoft.com/office/drawing/2014/main" id="{02EDCAE7-330B-417F-83C7-BF63BBBD57C2}"/>
              </a:ext>
            </a:extLst>
          </p:cNvPr>
          <p:cNvSpPr>
            <a:spLocks noGrp="1"/>
          </p:cNvSpPr>
          <p:nvPr>
            <p:ph type="ftr" sz="quarter" idx="11"/>
          </p:nvPr>
        </p:nvSpPr>
        <p:spPr/>
        <p:txBody>
          <a:bodyPr/>
          <a:lstStyle/>
          <a:p>
            <a:endParaRPr lang="aa-ET"/>
          </a:p>
        </p:txBody>
      </p:sp>
      <p:sp>
        <p:nvSpPr>
          <p:cNvPr id="5" name="Slide Number Placeholder 4">
            <a:extLst>
              <a:ext uri="{FF2B5EF4-FFF2-40B4-BE49-F238E27FC236}">
                <a16:creationId xmlns:a16="http://schemas.microsoft.com/office/drawing/2014/main" id="{173CF4DC-67D2-48A9-B125-1585F8D05252}"/>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40764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5F8FD-F22F-4961-B3BD-9DC944F7CADB}"/>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3" name="Footer Placeholder 2">
            <a:extLst>
              <a:ext uri="{FF2B5EF4-FFF2-40B4-BE49-F238E27FC236}">
                <a16:creationId xmlns:a16="http://schemas.microsoft.com/office/drawing/2014/main" id="{15824744-64A4-4C11-A360-7514BBA1E87E}"/>
              </a:ext>
            </a:extLst>
          </p:cNvPr>
          <p:cNvSpPr>
            <a:spLocks noGrp="1"/>
          </p:cNvSpPr>
          <p:nvPr>
            <p:ph type="ftr" sz="quarter" idx="11"/>
          </p:nvPr>
        </p:nvSpPr>
        <p:spPr/>
        <p:txBody>
          <a:bodyPr/>
          <a:lstStyle/>
          <a:p>
            <a:endParaRPr lang="aa-ET"/>
          </a:p>
        </p:txBody>
      </p:sp>
      <p:sp>
        <p:nvSpPr>
          <p:cNvPr id="4" name="Slide Number Placeholder 3">
            <a:extLst>
              <a:ext uri="{FF2B5EF4-FFF2-40B4-BE49-F238E27FC236}">
                <a16:creationId xmlns:a16="http://schemas.microsoft.com/office/drawing/2014/main" id="{2652A514-D57F-4F7C-B964-9D7A79154F68}"/>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74782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A446-2976-41E0-8D04-7249C91D8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Content Placeholder 2">
            <a:extLst>
              <a:ext uri="{FF2B5EF4-FFF2-40B4-BE49-F238E27FC236}">
                <a16:creationId xmlns:a16="http://schemas.microsoft.com/office/drawing/2014/main" id="{16AE632F-D370-4500-A640-102AF7DDE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Text Placeholder 3">
            <a:extLst>
              <a:ext uri="{FF2B5EF4-FFF2-40B4-BE49-F238E27FC236}">
                <a16:creationId xmlns:a16="http://schemas.microsoft.com/office/drawing/2014/main" id="{6459A035-CA03-4AB6-AC19-4FD866E8C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47581C-5314-4995-9361-DE289C6918C2}"/>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6" name="Footer Placeholder 5">
            <a:extLst>
              <a:ext uri="{FF2B5EF4-FFF2-40B4-BE49-F238E27FC236}">
                <a16:creationId xmlns:a16="http://schemas.microsoft.com/office/drawing/2014/main" id="{28A21147-BEB4-43B1-B852-4217D036FA52}"/>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E12E913F-FC46-460E-BD2E-617571B38A94}"/>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183398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4B55-563D-443B-A4B5-060C95091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Picture Placeholder 2">
            <a:extLst>
              <a:ext uri="{FF2B5EF4-FFF2-40B4-BE49-F238E27FC236}">
                <a16:creationId xmlns:a16="http://schemas.microsoft.com/office/drawing/2014/main" id="{649303ED-8653-4E23-A34E-A0DE63CD1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Text Placeholder 3">
            <a:extLst>
              <a:ext uri="{FF2B5EF4-FFF2-40B4-BE49-F238E27FC236}">
                <a16:creationId xmlns:a16="http://schemas.microsoft.com/office/drawing/2014/main" id="{D1FA5382-E876-46C5-9CAC-FE72016EC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7E5249-45CD-477C-8B44-470F7FA6F007}"/>
              </a:ext>
            </a:extLst>
          </p:cNvPr>
          <p:cNvSpPr>
            <a:spLocks noGrp="1"/>
          </p:cNvSpPr>
          <p:nvPr>
            <p:ph type="dt" sz="half" idx="10"/>
          </p:nvPr>
        </p:nvSpPr>
        <p:spPr/>
        <p:txBody>
          <a:bodyPr/>
          <a:lstStyle/>
          <a:p>
            <a:fld id="{291DD60D-BAD4-4368-AF73-8CDC65C85AF4}" type="datetimeFigureOut">
              <a:rPr lang="aa-ET" smtClean="0"/>
              <a:t>09/03/2024</a:t>
            </a:fld>
            <a:endParaRPr lang="aa-ET"/>
          </a:p>
        </p:txBody>
      </p:sp>
      <p:sp>
        <p:nvSpPr>
          <p:cNvPr id="6" name="Footer Placeholder 5">
            <a:extLst>
              <a:ext uri="{FF2B5EF4-FFF2-40B4-BE49-F238E27FC236}">
                <a16:creationId xmlns:a16="http://schemas.microsoft.com/office/drawing/2014/main" id="{B2754D87-CB25-43D2-B919-832404A374E0}"/>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id="{77EF882E-DAD5-47C1-98F8-4240145A3567}"/>
              </a:ext>
            </a:extLst>
          </p:cNvPr>
          <p:cNvSpPr>
            <a:spLocks noGrp="1"/>
          </p:cNvSpPr>
          <p:nvPr>
            <p:ph type="sldNum" sz="quarter" idx="12"/>
          </p:nvPr>
        </p:nvSpPr>
        <p:spPr/>
        <p:txBody>
          <a:bodyPr/>
          <a:lstStyle/>
          <a:p>
            <a:fld id="{CC2260D3-E5AD-4147-B962-F5957D87B415}" type="slidenum">
              <a:rPr lang="aa-ET" smtClean="0"/>
              <a:t>‹#›</a:t>
            </a:fld>
            <a:endParaRPr lang="aa-ET"/>
          </a:p>
        </p:txBody>
      </p:sp>
    </p:spTree>
    <p:extLst>
      <p:ext uri="{BB962C8B-B14F-4D97-AF65-F5344CB8AC3E}">
        <p14:creationId xmlns:p14="http://schemas.microsoft.com/office/powerpoint/2010/main" val="315366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C78DA3-2561-4ABA-B97D-B396528544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a-ET"/>
          </a:p>
        </p:txBody>
      </p:sp>
      <p:sp>
        <p:nvSpPr>
          <p:cNvPr id="3" name="Text Placeholder 2">
            <a:extLst>
              <a:ext uri="{FF2B5EF4-FFF2-40B4-BE49-F238E27FC236}">
                <a16:creationId xmlns:a16="http://schemas.microsoft.com/office/drawing/2014/main" id="{89DEEC65-F6BA-4A04-9847-CAEE00D01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4AE3B775-8CF7-48B3-AB25-EBD25A39A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DD60D-BAD4-4368-AF73-8CDC65C85AF4}" type="datetimeFigureOut">
              <a:rPr lang="aa-ET" smtClean="0"/>
              <a:t>09/03/2024</a:t>
            </a:fld>
            <a:endParaRPr lang="aa-ET"/>
          </a:p>
        </p:txBody>
      </p:sp>
      <p:sp>
        <p:nvSpPr>
          <p:cNvPr id="5" name="Footer Placeholder 4">
            <a:extLst>
              <a:ext uri="{FF2B5EF4-FFF2-40B4-BE49-F238E27FC236}">
                <a16:creationId xmlns:a16="http://schemas.microsoft.com/office/drawing/2014/main" id="{7824453E-B6EB-4B61-850A-BC88B027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a-ET"/>
          </a:p>
        </p:txBody>
      </p:sp>
      <p:sp>
        <p:nvSpPr>
          <p:cNvPr id="6" name="Slide Number Placeholder 5">
            <a:extLst>
              <a:ext uri="{FF2B5EF4-FFF2-40B4-BE49-F238E27FC236}">
                <a16:creationId xmlns:a16="http://schemas.microsoft.com/office/drawing/2014/main" id="{1EA1B96B-8B9E-48FB-B8D3-19D78FCBF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260D3-E5AD-4147-B962-F5957D87B415}" type="slidenum">
              <a:rPr lang="aa-ET" smtClean="0"/>
              <a:t>‹#›</a:t>
            </a:fld>
            <a:endParaRPr lang="aa-ET"/>
          </a:p>
        </p:txBody>
      </p:sp>
    </p:spTree>
    <p:extLst>
      <p:ext uri="{BB962C8B-B14F-4D97-AF65-F5344CB8AC3E}">
        <p14:creationId xmlns:p14="http://schemas.microsoft.com/office/powerpoint/2010/main" val="404250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wm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wm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image" Target="../media/image10.png"/><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8000"/>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0" y="386389"/>
            <a:ext cx="12192000" cy="6217087"/>
          </a:xfrm>
          <a:prstGeom prst="rect">
            <a:avLst/>
          </a:prstGeom>
          <a:noFill/>
        </p:spPr>
        <p:txBody>
          <a:bodyPr wrap="square" rtlCol="0">
            <a:spAutoFit/>
          </a:bodyPr>
          <a:lstStyle/>
          <a:p>
            <a:pPr algn="ctr"/>
            <a:endParaRPr lang="en-US" sz="1000" dirty="0">
              <a:solidFill>
                <a:schemeClr val="bg1"/>
              </a:solidFill>
            </a:endParaRPr>
          </a:p>
          <a:p>
            <a:pPr algn="ctr"/>
            <a:r>
              <a:rPr lang="en-US" sz="3600" dirty="0">
                <a:solidFill>
                  <a:schemeClr val="bg1"/>
                </a:solidFill>
              </a:rPr>
              <a:t>Mixed-phase Spectral-Bin Microphysics (SBM) in ICON:</a:t>
            </a:r>
          </a:p>
          <a:p>
            <a:pPr algn="ctr"/>
            <a:r>
              <a:rPr lang="en-US" sz="3600" dirty="0">
                <a:solidFill>
                  <a:schemeClr val="bg1"/>
                </a:solidFill>
              </a:rPr>
              <a:t>first real-case results</a:t>
            </a: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Pavel Khain</a:t>
            </a:r>
            <a:r>
              <a:rPr lang="en-US" sz="2000" baseline="30000" dirty="0">
                <a:solidFill>
                  <a:schemeClr val="bg1"/>
                </a:solidFill>
              </a:rPr>
              <a:t>1</a:t>
            </a:r>
            <a:r>
              <a:rPr lang="en-US" sz="2000" dirty="0">
                <a:solidFill>
                  <a:schemeClr val="bg1"/>
                </a:solidFill>
              </a:rPr>
              <a:t>, Harel Muskatel</a:t>
            </a:r>
            <a:r>
              <a:rPr lang="en-US" sz="2000" baseline="30000" dirty="0">
                <a:solidFill>
                  <a:schemeClr val="bg1"/>
                </a:solidFill>
              </a:rPr>
              <a:t>1</a:t>
            </a:r>
            <a:r>
              <a:rPr lang="en-US" sz="2000" dirty="0">
                <a:solidFill>
                  <a:schemeClr val="bg1"/>
                </a:solidFill>
              </a:rPr>
              <a:t>, Yoav Levi</a:t>
            </a:r>
            <a:r>
              <a:rPr lang="en-US" sz="2000" baseline="30000" dirty="0">
                <a:solidFill>
                  <a:schemeClr val="bg1"/>
                </a:solidFill>
              </a:rPr>
              <a:t>1</a:t>
            </a:r>
            <a:r>
              <a:rPr lang="en-US" sz="2000" dirty="0">
                <a:solidFill>
                  <a:schemeClr val="bg1"/>
                </a:solidFill>
              </a:rPr>
              <a:t>, </a:t>
            </a:r>
            <a:r>
              <a:rPr lang="en-US" sz="2000" dirty="0" err="1">
                <a:solidFill>
                  <a:schemeClr val="bg1"/>
                </a:solidFill>
              </a:rPr>
              <a:t>Koby</a:t>
            </a:r>
            <a:r>
              <a:rPr lang="en-US" sz="2000" dirty="0">
                <a:solidFill>
                  <a:schemeClr val="bg1"/>
                </a:solidFill>
              </a:rPr>
              <a:t> Shpund</a:t>
            </a:r>
            <a:r>
              <a:rPr lang="en-US" sz="2000" baseline="30000" dirty="0">
                <a:solidFill>
                  <a:schemeClr val="bg1"/>
                </a:solidFill>
              </a:rPr>
              <a:t>2</a:t>
            </a:r>
            <a:r>
              <a:rPr lang="en-US" sz="2000" dirty="0">
                <a:solidFill>
                  <a:schemeClr val="bg1"/>
                </a:solidFill>
              </a:rPr>
              <a:t>, and Alexander Khain</a:t>
            </a:r>
            <a:r>
              <a:rPr lang="en-US" sz="2000" baseline="30000" dirty="0">
                <a:solidFill>
                  <a:schemeClr val="bg1"/>
                </a:solidFill>
              </a:rPr>
              <a:t>2</a:t>
            </a: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Thanks to: Daniel Reinert</a:t>
            </a:r>
            <a:r>
              <a:rPr lang="en-US" sz="2000" baseline="30000" dirty="0">
                <a:solidFill>
                  <a:schemeClr val="bg1"/>
                </a:solidFill>
              </a:rPr>
              <a:t>3</a:t>
            </a:r>
            <a:r>
              <a:rPr lang="en-US" sz="2000" dirty="0">
                <a:solidFill>
                  <a:schemeClr val="bg1"/>
                </a:solidFill>
              </a:rPr>
              <a:t>, </a:t>
            </a:r>
            <a:r>
              <a:rPr lang="en-US" sz="2000" dirty="0" err="1">
                <a:solidFill>
                  <a:schemeClr val="bg1"/>
                </a:solidFill>
              </a:rPr>
              <a:t>Uli</a:t>
            </a:r>
            <a:r>
              <a:rPr lang="en-US" sz="2000" dirty="0">
                <a:solidFill>
                  <a:schemeClr val="bg1"/>
                </a:solidFill>
              </a:rPr>
              <a:t> Schättler</a:t>
            </a:r>
            <a:r>
              <a:rPr lang="en-US" sz="2000" baseline="30000" dirty="0">
                <a:solidFill>
                  <a:schemeClr val="bg1"/>
                </a:solidFill>
              </a:rPr>
              <a:t>3</a:t>
            </a:r>
            <a:r>
              <a:rPr lang="en-US" sz="2000" dirty="0">
                <a:solidFill>
                  <a:schemeClr val="bg1"/>
                </a:solidFill>
              </a:rPr>
              <a:t>, Axel Seifert</a:t>
            </a:r>
            <a:r>
              <a:rPr lang="en-US" sz="2000" baseline="30000" dirty="0">
                <a:solidFill>
                  <a:schemeClr val="bg1"/>
                </a:solidFill>
              </a:rPr>
              <a:t>3</a:t>
            </a:r>
            <a:r>
              <a:rPr lang="en-US" sz="2000" dirty="0">
                <a:solidFill>
                  <a:schemeClr val="bg1"/>
                </a:solidFill>
              </a:rPr>
              <a:t>, </a:t>
            </a:r>
            <a:r>
              <a:rPr lang="de-DE" sz="2000" dirty="0">
                <a:solidFill>
                  <a:schemeClr val="bg1"/>
                </a:solidFill>
              </a:rPr>
              <a:t>Daniel Rieger</a:t>
            </a:r>
            <a:r>
              <a:rPr lang="en-US" sz="2000" baseline="30000" dirty="0">
                <a:solidFill>
                  <a:schemeClr val="bg1"/>
                </a:solidFill>
              </a:rPr>
              <a:t>4</a:t>
            </a:r>
          </a:p>
          <a:p>
            <a:pPr algn="ctr"/>
            <a:endParaRPr lang="en-US" sz="2000" dirty="0">
              <a:solidFill>
                <a:schemeClr val="bg1"/>
              </a:solidFill>
            </a:endParaRPr>
          </a:p>
          <a:p>
            <a:pPr marL="1828800" lvl="3" indent="-457200">
              <a:buAutoNum type="arabicParenBoth"/>
            </a:pPr>
            <a:r>
              <a:rPr lang="en-US" sz="1600" dirty="0">
                <a:solidFill>
                  <a:schemeClr val="bg1"/>
                </a:solidFill>
              </a:rPr>
              <a:t>Israeli Meteorological Service</a:t>
            </a:r>
          </a:p>
          <a:p>
            <a:pPr marL="1828800" lvl="3" indent="-457200">
              <a:buAutoNum type="arabicParenBoth"/>
            </a:pPr>
            <a:r>
              <a:rPr lang="en-US" sz="1600" dirty="0">
                <a:solidFill>
                  <a:schemeClr val="bg1"/>
                </a:solidFill>
              </a:rPr>
              <a:t>The Hebrew University of Jerusalem</a:t>
            </a:r>
          </a:p>
          <a:p>
            <a:pPr marL="1828800" lvl="3" indent="-457200">
              <a:buAutoNum type="arabicParenBoth"/>
            </a:pPr>
            <a:r>
              <a:rPr lang="en-US" sz="1600" dirty="0" err="1">
                <a:solidFill>
                  <a:schemeClr val="bg1"/>
                </a:solidFill>
              </a:rPr>
              <a:t>Deutscher</a:t>
            </a:r>
            <a:r>
              <a:rPr lang="en-US" sz="1600" dirty="0">
                <a:solidFill>
                  <a:schemeClr val="bg1"/>
                </a:solidFill>
              </a:rPr>
              <a:t> </a:t>
            </a:r>
            <a:r>
              <a:rPr lang="en-US" sz="1600" dirty="0" err="1">
                <a:solidFill>
                  <a:schemeClr val="bg1"/>
                </a:solidFill>
              </a:rPr>
              <a:t>Wetterdienst</a:t>
            </a:r>
            <a:endParaRPr lang="en-US" sz="2000" dirty="0">
              <a:solidFill>
                <a:schemeClr val="bg1"/>
              </a:solidFill>
            </a:endParaRPr>
          </a:p>
          <a:p>
            <a:pPr algn="ctr"/>
            <a:endParaRPr lang="en-US" sz="2000" dirty="0">
              <a:solidFill>
                <a:schemeClr val="bg1"/>
              </a:solidFill>
            </a:endParaRPr>
          </a:p>
          <a:p>
            <a:pPr algn="ctr"/>
            <a:r>
              <a:rPr lang="en-US" sz="1600" dirty="0">
                <a:solidFill>
                  <a:schemeClr val="bg1"/>
                </a:solidFill>
              </a:rPr>
              <a:t>COSMO GM, September 2024</a:t>
            </a:r>
          </a:p>
        </p:txBody>
      </p:sp>
      <p:pic>
        <p:nvPicPr>
          <p:cNvPr id="5" name="Picture 4"/>
          <p:cNvPicPr>
            <a:picLocks noChangeAspect="1"/>
          </p:cNvPicPr>
          <p:nvPr/>
        </p:nvPicPr>
        <p:blipFill>
          <a:blip r:embed="rId2"/>
          <a:stretch>
            <a:fillRect/>
          </a:stretch>
        </p:blipFill>
        <p:spPr>
          <a:xfrm>
            <a:off x="1973344" y="1987637"/>
            <a:ext cx="8245311" cy="1507295"/>
          </a:xfrm>
          <a:prstGeom prst="rect">
            <a:avLst/>
          </a:prstGeom>
          <a:ln>
            <a:solidFill>
              <a:schemeClr val="bg1"/>
            </a:solidFill>
          </a:ln>
        </p:spPr>
      </p:pic>
      <p:sp>
        <p:nvSpPr>
          <p:cNvPr id="6" name="מלבן 5">
            <a:extLst>
              <a:ext uri="{FF2B5EF4-FFF2-40B4-BE49-F238E27FC236}">
                <a16:creationId xmlns:a16="http://schemas.microsoft.com/office/drawing/2014/main" id="{17DEDAC2-40FB-4DCA-BE8D-0D6AE712ABF7}"/>
              </a:ext>
            </a:extLst>
          </p:cNvPr>
          <p:cNvSpPr/>
          <p:nvPr/>
        </p:nvSpPr>
        <p:spPr>
          <a:xfrm>
            <a:off x="1898469" y="1889760"/>
            <a:ext cx="8386354" cy="1698171"/>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 name="תמונה 9">
            <a:extLst>
              <a:ext uri="{FF2B5EF4-FFF2-40B4-BE49-F238E27FC236}">
                <a16:creationId xmlns:a16="http://schemas.microsoft.com/office/drawing/2014/main" id="{9C8FE95B-8C78-4914-9DD3-7D42BD614928}"/>
              </a:ext>
            </a:extLst>
          </p:cNvPr>
          <p:cNvPicPr>
            <a:picLocks noChangeAspect="1"/>
          </p:cNvPicPr>
          <p:nvPr/>
        </p:nvPicPr>
        <p:blipFill rotWithShape="1">
          <a:blip r:embed="rId3">
            <a:clrChange>
              <a:clrFrom>
                <a:srgbClr val="FFFFFF"/>
              </a:clrFrom>
              <a:clrTo>
                <a:srgbClr val="FFFFFF">
                  <a:alpha val="0"/>
                </a:srgbClr>
              </a:clrTo>
            </a:clrChange>
          </a:blip>
          <a:srcRect t="18927"/>
          <a:stretch/>
        </p:blipFill>
        <p:spPr>
          <a:xfrm>
            <a:off x="1846217" y="2272937"/>
            <a:ext cx="8464731" cy="1221995"/>
          </a:xfrm>
          <a:prstGeom prst="rect">
            <a:avLst/>
          </a:prstGeom>
          <a:ln>
            <a:solidFill>
              <a:srgbClr val="00002D"/>
            </a:solidFill>
          </a:ln>
        </p:spPr>
      </p:pic>
      <p:sp>
        <p:nvSpPr>
          <p:cNvPr id="11" name="מלבן 10">
            <a:extLst>
              <a:ext uri="{FF2B5EF4-FFF2-40B4-BE49-F238E27FC236}">
                <a16:creationId xmlns:a16="http://schemas.microsoft.com/office/drawing/2014/main" id="{977EB1E5-5D7D-417E-910B-7C10C942AD5E}"/>
              </a:ext>
            </a:extLst>
          </p:cNvPr>
          <p:cNvSpPr/>
          <p:nvPr/>
        </p:nvSpPr>
        <p:spPr>
          <a:xfrm>
            <a:off x="1791367" y="2159726"/>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מלבן 11">
            <a:extLst>
              <a:ext uri="{FF2B5EF4-FFF2-40B4-BE49-F238E27FC236}">
                <a16:creationId xmlns:a16="http://schemas.microsoft.com/office/drawing/2014/main" id="{E5C32EED-0ED8-4921-9CFA-AF0674041EF5}"/>
              </a:ext>
            </a:extLst>
          </p:cNvPr>
          <p:cNvSpPr/>
          <p:nvPr/>
        </p:nvSpPr>
        <p:spPr>
          <a:xfrm>
            <a:off x="2583841" y="2071243"/>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מלבן 13">
            <a:extLst>
              <a:ext uri="{FF2B5EF4-FFF2-40B4-BE49-F238E27FC236}">
                <a16:creationId xmlns:a16="http://schemas.microsoft.com/office/drawing/2014/main" id="{F0D06F61-25B9-4898-B7BB-0500EA262CFE}"/>
              </a:ext>
            </a:extLst>
          </p:cNvPr>
          <p:cNvSpPr/>
          <p:nvPr/>
        </p:nvSpPr>
        <p:spPr>
          <a:xfrm>
            <a:off x="3634983" y="2145516"/>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מלבן 14">
            <a:extLst>
              <a:ext uri="{FF2B5EF4-FFF2-40B4-BE49-F238E27FC236}">
                <a16:creationId xmlns:a16="http://schemas.microsoft.com/office/drawing/2014/main" id="{C6E436FE-2FF4-46E0-9C65-2D0E05DC40BC}"/>
              </a:ext>
            </a:extLst>
          </p:cNvPr>
          <p:cNvSpPr/>
          <p:nvPr/>
        </p:nvSpPr>
        <p:spPr>
          <a:xfrm>
            <a:off x="4797577" y="2049472"/>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מלבן 15">
            <a:extLst>
              <a:ext uri="{FF2B5EF4-FFF2-40B4-BE49-F238E27FC236}">
                <a16:creationId xmlns:a16="http://schemas.microsoft.com/office/drawing/2014/main" id="{FDFACFBA-1DBD-41B0-BC3D-3B361085F3C3}"/>
              </a:ext>
            </a:extLst>
          </p:cNvPr>
          <p:cNvSpPr/>
          <p:nvPr/>
        </p:nvSpPr>
        <p:spPr>
          <a:xfrm>
            <a:off x="5831301" y="2072638"/>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מלבן 16">
            <a:extLst>
              <a:ext uri="{FF2B5EF4-FFF2-40B4-BE49-F238E27FC236}">
                <a16:creationId xmlns:a16="http://schemas.microsoft.com/office/drawing/2014/main" id="{9C8C4C92-F21B-486F-8BF0-515EBED6E200}"/>
              </a:ext>
            </a:extLst>
          </p:cNvPr>
          <p:cNvSpPr/>
          <p:nvPr/>
        </p:nvSpPr>
        <p:spPr>
          <a:xfrm>
            <a:off x="6249725" y="2016116"/>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מלבן 17">
            <a:extLst>
              <a:ext uri="{FF2B5EF4-FFF2-40B4-BE49-F238E27FC236}">
                <a16:creationId xmlns:a16="http://schemas.microsoft.com/office/drawing/2014/main" id="{DBD74BEA-8817-4F53-BA02-7752FB58EEA5}"/>
              </a:ext>
            </a:extLst>
          </p:cNvPr>
          <p:cNvSpPr/>
          <p:nvPr/>
        </p:nvSpPr>
        <p:spPr>
          <a:xfrm>
            <a:off x="9267241" y="2145516"/>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מלבן 18">
            <a:extLst>
              <a:ext uri="{FF2B5EF4-FFF2-40B4-BE49-F238E27FC236}">
                <a16:creationId xmlns:a16="http://schemas.microsoft.com/office/drawing/2014/main" id="{29D5B79E-0B8E-459A-9F38-39F016DAF3EE}"/>
              </a:ext>
            </a:extLst>
          </p:cNvPr>
          <p:cNvSpPr/>
          <p:nvPr/>
        </p:nvSpPr>
        <p:spPr>
          <a:xfrm>
            <a:off x="7040020" y="1981202"/>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מלבן 19">
            <a:extLst>
              <a:ext uri="{FF2B5EF4-FFF2-40B4-BE49-F238E27FC236}">
                <a16:creationId xmlns:a16="http://schemas.microsoft.com/office/drawing/2014/main" id="{AD1F9C37-CA56-4AB5-868A-B167C0462509}"/>
              </a:ext>
            </a:extLst>
          </p:cNvPr>
          <p:cNvSpPr/>
          <p:nvPr/>
        </p:nvSpPr>
        <p:spPr>
          <a:xfrm>
            <a:off x="2575132" y="2110022"/>
            <a:ext cx="104503" cy="1605172"/>
          </a:xfrm>
          <a:prstGeom prst="rect">
            <a:avLst/>
          </a:prstGeom>
          <a:solidFill>
            <a:srgbClr val="00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70011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53592" y="0"/>
            <a:ext cx="6545895" cy="400110"/>
          </a:xfrm>
          <a:prstGeom prst="rect">
            <a:avLst/>
          </a:prstGeom>
          <a:solidFill>
            <a:srgbClr val="FFFFCC"/>
          </a:solidFill>
        </p:spPr>
        <p:txBody>
          <a:bodyPr wrap="none" rtlCol="0">
            <a:spAutoFit/>
          </a:bodyPr>
          <a:lstStyle/>
          <a:p>
            <a:r>
              <a:rPr lang="en-US" sz="2000" dirty="0"/>
              <a:t>Tests of Cumulonimbus development (Weisman-</a:t>
            </a:r>
            <a:r>
              <a:rPr lang="en-US" sz="2000" dirty="0" err="1"/>
              <a:t>Klemp</a:t>
            </a:r>
            <a:r>
              <a:rPr lang="en-US" sz="2000" dirty="0"/>
              <a:t> 1982)</a:t>
            </a:r>
          </a:p>
        </p:txBody>
      </p:sp>
      <p:grpSp>
        <p:nvGrpSpPr>
          <p:cNvPr id="10" name="Group 9"/>
          <p:cNvGrpSpPr/>
          <p:nvPr/>
        </p:nvGrpSpPr>
        <p:grpSpPr>
          <a:xfrm>
            <a:off x="216648" y="1274742"/>
            <a:ext cx="3986971" cy="4737523"/>
            <a:chOff x="599426" y="1346934"/>
            <a:chExt cx="3986971" cy="4737523"/>
          </a:xfrm>
        </p:grpSpPr>
        <p:pic>
          <p:nvPicPr>
            <p:cNvPr id="28" name="Picture 27"/>
            <p:cNvPicPr>
              <a:picLocks noChangeAspect="1"/>
            </p:cNvPicPr>
            <p:nvPr/>
          </p:nvPicPr>
          <p:blipFill>
            <a:blip r:embed="rId2"/>
            <a:stretch>
              <a:fillRect/>
            </a:stretch>
          </p:blipFill>
          <p:spPr>
            <a:xfrm>
              <a:off x="1015399" y="2043617"/>
              <a:ext cx="2924175" cy="2943225"/>
            </a:xfrm>
            <a:prstGeom prst="rect">
              <a:avLst/>
            </a:prstGeom>
          </p:spPr>
        </p:pic>
        <p:pic>
          <p:nvPicPr>
            <p:cNvPr id="29" name="Picture 28"/>
            <p:cNvPicPr>
              <a:picLocks noChangeAspect="1"/>
            </p:cNvPicPr>
            <p:nvPr/>
          </p:nvPicPr>
          <p:blipFill rotWithShape="1">
            <a:blip r:embed="rId3"/>
            <a:srcRect l="21954"/>
            <a:stretch/>
          </p:blipFill>
          <p:spPr>
            <a:xfrm>
              <a:off x="599426" y="5487027"/>
              <a:ext cx="3843328" cy="257175"/>
            </a:xfrm>
            <a:prstGeom prst="rect">
              <a:avLst/>
            </a:prstGeom>
          </p:spPr>
        </p:pic>
        <p:cxnSp>
          <p:nvCxnSpPr>
            <p:cNvPr id="30" name="Straight Arrow Connector 29"/>
            <p:cNvCxnSpPr/>
            <p:nvPr/>
          </p:nvCxnSpPr>
          <p:spPr>
            <a:xfrm>
              <a:off x="1005795" y="5182672"/>
              <a:ext cx="293377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28547" y="5006338"/>
              <a:ext cx="707245" cy="369332"/>
            </a:xfrm>
            <a:prstGeom prst="rect">
              <a:avLst/>
            </a:prstGeom>
            <a:solidFill>
              <a:schemeClr val="bg1"/>
            </a:solidFill>
          </p:spPr>
          <p:txBody>
            <a:bodyPr wrap="none" rtlCol="0">
              <a:spAutoFit/>
            </a:bodyPr>
            <a:lstStyle/>
            <a:p>
              <a:r>
                <a:rPr lang="en-US" dirty="0"/>
                <a:t>50km</a:t>
              </a:r>
            </a:p>
          </p:txBody>
        </p:sp>
        <p:grpSp>
          <p:nvGrpSpPr>
            <p:cNvPr id="34" name="Group 33"/>
            <p:cNvGrpSpPr/>
            <p:nvPr/>
          </p:nvGrpSpPr>
          <p:grpSpPr>
            <a:xfrm rot="16200000">
              <a:off x="-667059" y="3325761"/>
              <a:ext cx="2933779" cy="369332"/>
              <a:chOff x="1493562" y="5941962"/>
              <a:chExt cx="2933779" cy="369332"/>
            </a:xfrm>
          </p:grpSpPr>
          <p:cxnSp>
            <p:nvCxnSpPr>
              <p:cNvPr id="32" name="Straight Arrow Connector 31"/>
              <p:cNvCxnSpPr/>
              <p:nvPr/>
            </p:nvCxnSpPr>
            <p:spPr>
              <a:xfrm>
                <a:off x="1493562" y="6118296"/>
                <a:ext cx="293377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616314" y="5941962"/>
                <a:ext cx="707245" cy="369332"/>
              </a:xfrm>
              <a:prstGeom prst="rect">
                <a:avLst/>
              </a:prstGeom>
              <a:solidFill>
                <a:schemeClr val="bg1"/>
              </a:solidFill>
            </p:spPr>
            <p:txBody>
              <a:bodyPr wrap="none" rtlCol="0">
                <a:spAutoFit/>
              </a:bodyPr>
              <a:lstStyle/>
              <a:p>
                <a:r>
                  <a:rPr lang="en-US" dirty="0"/>
                  <a:t>50km</a:t>
                </a:r>
              </a:p>
            </p:txBody>
          </p:sp>
        </p:grpSp>
        <p:sp>
          <p:nvSpPr>
            <p:cNvPr id="35" name="TextBox 34"/>
            <p:cNvSpPr txBox="1"/>
            <p:nvPr/>
          </p:nvSpPr>
          <p:spPr>
            <a:xfrm>
              <a:off x="976760" y="2052161"/>
              <a:ext cx="3050835" cy="369332"/>
            </a:xfrm>
            <a:prstGeom prst="rect">
              <a:avLst/>
            </a:prstGeom>
            <a:noFill/>
          </p:spPr>
          <p:txBody>
            <a:bodyPr wrap="none" rtlCol="0">
              <a:spAutoFit/>
            </a:bodyPr>
            <a:lstStyle/>
            <a:p>
              <a:r>
                <a:rPr lang="en-US" dirty="0"/>
                <a:t>CAPE (J/kg) </a:t>
              </a:r>
              <a:r>
                <a:rPr lang="en-US" sz="1600" dirty="0"/>
                <a:t>after several minutes</a:t>
              </a:r>
            </a:p>
          </p:txBody>
        </p:sp>
        <p:sp>
          <p:nvSpPr>
            <p:cNvPr id="36" name="TextBox 35"/>
            <p:cNvSpPr txBox="1"/>
            <p:nvPr/>
          </p:nvSpPr>
          <p:spPr>
            <a:xfrm>
              <a:off x="3343749" y="5715125"/>
              <a:ext cx="1242648" cy="369332"/>
            </a:xfrm>
            <a:prstGeom prst="rect">
              <a:avLst/>
            </a:prstGeom>
            <a:noFill/>
          </p:spPr>
          <p:txBody>
            <a:bodyPr wrap="none" rtlCol="0">
              <a:spAutoFit/>
            </a:bodyPr>
            <a:lstStyle/>
            <a:p>
              <a:r>
                <a:rPr lang="en-US" dirty="0"/>
                <a:t>CAPE (J/kg)</a:t>
              </a:r>
            </a:p>
          </p:txBody>
        </p:sp>
        <p:sp>
          <p:nvSpPr>
            <p:cNvPr id="38" name="TextBox 37"/>
            <p:cNvSpPr txBox="1"/>
            <p:nvPr/>
          </p:nvSpPr>
          <p:spPr>
            <a:xfrm>
              <a:off x="1593210" y="1346934"/>
              <a:ext cx="1777924" cy="369332"/>
            </a:xfrm>
            <a:prstGeom prst="rect">
              <a:avLst/>
            </a:prstGeom>
            <a:noFill/>
          </p:spPr>
          <p:txBody>
            <a:bodyPr wrap="none" rtlCol="0">
              <a:spAutoFit/>
            </a:bodyPr>
            <a:lstStyle/>
            <a:p>
              <a:pPr algn="ctr"/>
              <a:r>
                <a:rPr lang="en-US" u="sng" dirty="0"/>
                <a:t>View from above</a:t>
              </a:r>
            </a:p>
          </p:txBody>
        </p:sp>
        <p:sp>
          <p:nvSpPr>
            <p:cNvPr id="18" name="TextBox 17"/>
            <p:cNvSpPr txBox="1"/>
            <p:nvPr/>
          </p:nvSpPr>
          <p:spPr>
            <a:xfrm>
              <a:off x="1045568" y="4535451"/>
              <a:ext cx="1929503" cy="369332"/>
            </a:xfrm>
            <a:prstGeom prst="rect">
              <a:avLst/>
            </a:prstGeom>
            <a:noFill/>
          </p:spPr>
          <p:txBody>
            <a:bodyPr wrap="none" rtlCol="0">
              <a:spAutoFit/>
            </a:bodyPr>
            <a:lstStyle/>
            <a:p>
              <a:r>
                <a:rPr lang="en-US" dirty="0"/>
                <a:t>Resolution: 1.2 km</a:t>
              </a:r>
            </a:p>
          </p:txBody>
        </p:sp>
      </p:grpSp>
      <p:grpSp>
        <p:nvGrpSpPr>
          <p:cNvPr id="3" name="Group 2"/>
          <p:cNvGrpSpPr/>
          <p:nvPr/>
        </p:nvGrpSpPr>
        <p:grpSpPr>
          <a:xfrm>
            <a:off x="4356389" y="1274742"/>
            <a:ext cx="5134479" cy="5329941"/>
            <a:chOff x="5172665" y="1346934"/>
            <a:chExt cx="5134479" cy="5329941"/>
          </a:xfrm>
        </p:grpSpPr>
        <p:pic>
          <p:nvPicPr>
            <p:cNvPr id="4" name="Picture 3"/>
            <p:cNvPicPr>
              <a:picLocks noChangeAspect="1"/>
            </p:cNvPicPr>
            <p:nvPr/>
          </p:nvPicPr>
          <p:blipFill>
            <a:blip r:embed="rId4"/>
            <a:stretch>
              <a:fillRect/>
            </a:stretch>
          </p:blipFill>
          <p:spPr>
            <a:xfrm>
              <a:off x="6373319" y="1895475"/>
              <a:ext cx="2952750" cy="3657600"/>
            </a:xfrm>
            <a:prstGeom prst="rect">
              <a:avLst/>
            </a:prstGeom>
          </p:spPr>
        </p:pic>
        <p:pic>
          <p:nvPicPr>
            <p:cNvPr id="5" name="Picture 4"/>
            <p:cNvPicPr>
              <a:picLocks noChangeAspect="1"/>
            </p:cNvPicPr>
            <p:nvPr/>
          </p:nvPicPr>
          <p:blipFill>
            <a:blip r:embed="rId5"/>
            <a:stretch>
              <a:fillRect/>
            </a:stretch>
          </p:blipFill>
          <p:spPr>
            <a:xfrm>
              <a:off x="5392244" y="6071771"/>
              <a:ext cx="4914900" cy="247650"/>
            </a:xfrm>
            <a:prstGeom prst="rect">
              <a:avLst/>
            </a:prstGeom>
          </p:spPr>
        </p:pic>
        <p:sp>
          <p:nvSpPr>
            <p:cNvPr id="6" name="TextBox 5"/>
            <p:cNvSpPr txBox="1"/>
            <p:nvPr/>
          </p:nvSpPr>
          <p:spPr>
            <a:xfrm>
              <a:off x="5231174" y="5013365"/>
              <a:ext cx="942887" cy="369332"/>
            </a:xfrm>
            <a:prstGeom prst="rect">
              <a:avLst/>
            </a:prstGeom>
            <a:noFill/>
          </p:spPr>
          <p:txBody>
            <a:bodyPr wrap="none" rtlCol="0">
              <a:spAutoFit/>
            </a:bodyPr>
            <a:lstStyle/>
            <a:p>
              <a:r>
                <a:rPr lang="en-US" dirty="0"/>
                <a:t>Z=700m</a:t>
              </a:r>
            </a:p>
          </p:txBody>
        </p:sp>
        <p:sp>
          <p:nvSpPr>
            <p:cNvPr id="7" name="TextBox 6"/>
            <p:cNvSpPr txBox="1"/>
            <p:nvPr/>
          </p:nvSpPr>
          <p:spPr>
            <a:xfrm>
              <a:off x="5172665" y="4493241"/>
              <a:ext cx="1059906" cy="369332"/>
            </a:xfrm>
            <a:prstGeom prst="rect">
              <a:avLst/>
            </a:prstGeom>
            <a:noFill/>
          </p:spPr>
          <p:txBody>
            <a:bodyPr wrap="none" rtlCol="0">
              <a:spAutoFit/>
            </a:bodyPr>
            <a:lstStyle/>
            <a:p>
              <a:r>
                <a:rPr lang="en-US" dirty="0"/>
                <a:t>Z=2100m</a:t>
              </a:r>
            </a:p>
          </p:txBody>
        </p:sp>
        <p:sp>
          <p:nvSpPr>
            <p:cNvPr id="9" name="Rectangle 8"/>
            <p:cNvSpPr/>
            <p:nvPr/>
          </p:nvSpPr>
          <p:spPr>
            <a:xfrm>
              <a:off x="8349836" y="4292084"/>
              <a:ext cx="835485" cy="400110"/>
            </a:xfrm>
            <a:prstGeom prst="rect">
              <a:avLst/>
            </a:prstGeom>
          </p:spPr>
          <p:txBody>
            <a:bodyPr wrap="none">
              <a:spAutoFit/>
            </a:bodyPr>
            <a:lstStyle/>
            <a:p>
              <a:r>
                <a:rPr lang="en-US" sz="2000" dirty="0" err="1"/>
                <a:t>dT</a:t>
              </a:r>
              <a:r>
                <a:rPr lang="en-US" sz="2000" dirty="0"/>
                <a:t>=2K</a:t>
              </a:r>
            </a:p>
          </p:txBody>
        </p:sp>
        <p:cxnSp>
          <p:nvCxnSpPr>
            <p:cNvPr id="11" name="Straight Arrow Connector 10"/>
            <p:cNvCxnSpPr/>
            <p:nvPr/>
          </p:nvCxnSpPr>
          <p:spPr>
            <a:xfrm flipH="1">
              <a:off x="7849694" y="4554082"/>
              <a:ext cx="552450" cy="369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33067" y="4687432"/>
              <a:ext cx="115974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33067" y="5198031"/>
              <a:ext cx="115974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59922" y="6307543"/>
              <a:ext cx="2779543" cy="369332"/>
            </a:xfrm>
            <a:prstGeom prst="rect">
              <a:avLst/>
            </a:prstGeom>
            <a:noFill/>
          </p:spPr>
          <p:txBody>
            <a:bodyPr wrap="none" rtlCol="0">
              <a:spAutoFit/>
            </a:bodyPr>
            <a:lstStyle/>
            <a:p>
              <a:r>
                <a:rPr lang="en-US" dirty="0"/>
                <a:t>Initial Relative Humidity (%)</a:t>
              </a:r>
            </a:p>
          </p:txBody>
        </p:sp>
        <p:cxnSp>
          <p:nvCxnSpPr>
            <p:cNvPr id="20" name="Straight Arrow Connector 19"/>
            <p:cNvCxnSpPr/>
            <p:nvPr/>
          </p:nvCxnSpPr>
          <p:spPr>
            <a:xfrm flipV="1">
              <a:off x="5982794" y="2305050"/>
              <a:ext cx="0" cy="1333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79882" y="2787134"/>
              <a:ext cx="802912" cy="369332"/>
            </a:xfrm>
            <a:prstGeom prst="rect">
              <a:avLst/>
            </a:prstGeom>
            <a:noFill/>
          </p:spPr>
          <p:txBody>
            <a:bodyPr wrap="none" rtlCol="0">
              <a:spAutoFit/>
            </a:bodyPr>
            <a:lstStyle/>
            <a:p>
              <a:r>
                <a:rPr lang="en-US" dirty="0"/>
                <a:t>Height</a:t>
              </a:r>
            </a:p>
          </p:txBody>
        </p:sp>
        <p:cxnSp>
          <p:nvCxnSpPr>
            <p:cNvPr id="23" name="Straight Arrow Connector 22"/>
            <p:cNvCxnSpPr/>
            <p:nvPr/>
          </p:nvCxnSpPr>
          <p:spPr>
            <a:xfrm>
              <a:off x="6373319" y="5745273"/>
              <a:ext cx="293377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96071" y="5568939"/>
              <a:ext cx="707245" cy="369332"/>
            </a:xfrm>
            <a:prstGeom prst="rect">
              <a:avLst/>
            </a:prstGeom>
            <a:solidFill>
              <a:schemeClr val="bg1"/>
            </a:solidFill>
          </p:spPr>
          <p:txBody>
            <a:bodyPr wrap="none" rtlCol="0">
              <a:spAutoFit/>
            </a:bodyPr>
            <a:lstStyle/>
            <a:p>
              <a:r>
                <a:rPr lang="en-US" dirty="0"/>
                <a:t>50km</a:t>
              </a:r>
            </a:p>
          </p:txBody>
        </p:sp>
        <p:sp>
          <p:nvSpPr>
            <p:cNvPr id="37" name="TextBox 36"/>
            <p:cNvSpPr txBox="1"/>
            <p:nvPr/>
          </p:nvSpPr>
          <p:spPr>
            <a:xfrm>
              <a:off x="7142062" y="1346934"/>
              <a:ext cx="1415259" cy="369332"/>
            </a:xfrm>
            <a:prstGeom prst="rect">
              <a:avLst/>
            </a:prstGeom>
            <a:noFill/>
          </p:spPr>
          <p:txBody>
            <a:bodyPr wrap="none" rtlCol="0">
              <a:spAutoFit/>
            </a:bodyPr>
            <a:lstStyle/>
            <a:p>
              <a:pPr algn="ctr"/>
              <a:r>
                <a:rPr lang="en-US" u="sng" dirty="0"/>
                <a:t>Cross section</a:t>
              </a:r>
            </a:p>
          </p:txBody>
        </p:sp>
        <p:sp>
          <p:nvSpPr>
            <p:cNvPr id="39" name="Rectangle 38"/>
            <p:cNvSpPr/>
            <p:nvPr/>
          </p:nvSpPr>
          <p:spPr>
            <a:xfrm>
              <a:off x="8037637" y="5169901"/>
              <a:ext cx="1288686" cy="400110"/>
            </a:xfrm>
            <a:prstGeom prst="rect">
              <a:avLst/>
            </a:prstGeom>
          </p:spPr>
          <p:txBody>
            <a:bodyPr wrap="none">
              <a:spAutoFit/>
            </a:bodyPr>
            <a:lstStyle/>
            <a:p>
              <a:r>
                <a:rPr lang="en-US" sz="2000" dirty="0"/>
                <a:t>qv=14g/kg</a:t>
              </a:r>
            </a:p>
          </p:txBody>
        </p:sp>
      </p:grpSp>
      <p:sp>
        <p:nvSpPr>
          <p:cNvPr id="55" name="TextBox 54"/>
          <p:cNvSpPr txBox="1"/>
          <p:nvPr/>
        </p:nvSpPr>
        <p:spPr>
          <a:xfrm>
            <a:off x="-3600" y="2389"/>
            <a:ext cx="1704249" cy="923330"/>
          </a:xfrm>
          <a:prstGeom prst="rect">
            <a:avLst/>
          </a:prstGeom>
          <a:noFill/>
        </p:spPr>
        <p:txBody>
          <a:bodyPr wrap="none" rtlCol="0">
            <a:spAutoFit/>
          </a:bodyPr>
          <a:lstStyle/>
          <a:p>
            <a:r>
              <a:rPr lang="en-US" b="1" dirty="0"/>
              <a:t>ICON run setup:</a:t>
            </a:r>
          </a:p>
          <a:p>
            <a:r>
              <a:rPr lang="en-US" dirty="0" err="1"/>
              <a:t>dt</a:t>
            </a:r>
            <a:r>
              <a:rPr lang="en-US" dirty="0"/>
              <a:t>=1sec</a:t>
            </a:r>
          </a:p>
          <a:p>
            <a:r>
              <a:rPr lang="en-US" dirty="0"/>
              <a:t>dx=1.2km</a:t>
            </a:r>
          </a:p>
        </p:txBody>
      </p:sp>
      <p:grpSp>
        <p:nvGrpSpPr>
          <p:cNvPr id="13" name="Group 12"/>
          <p:cNvGrpSpPr/>
          <p:nvPr/>
        </p:nvGrpSpPr>
        <p:grpSpPr>
          <a:xfrm>
            <a:off x="9289570" y="1274742"/>
            <a:ext cx="2692903" cy="4803407"/>
            <a:chOff x="9502223" y="1346934"/>
            <a:chExt cx="2692903" cy="4803407"/>
          </a:xfrm>
        </p:grpSpPr>
        <p:pic>
          <p:nvPicPr>
            <p:cNvPr id="43" name="Picture 42"/>
            <p:cNvPicPr>
              <a:picLocks noChangeAspect="1"/>
            </p:cNvPicPr>
            <p:nvPr/>
          </p:nvPicPr>
          <p:blipFill>
            <a:blip r:embed="rId6"/>
            <a:stretch>
              <a:fillRect/>
            </a:stretch>
          </p:blipFill>
          <p:spPr>
            <a:xfrm>
              <a:off x="9502223" y="1897817"/>
              <a:ext cx="2670279" cy="4011516"/>
            </a:xfrm>
            <a:prstGeom prst="rect">
              <a:avLst/>
            </a:prstGeom>
          </p:spPr>
        </p:pic>
        <p:grpSp>
          <p:nvGrpSpPr>
            <p:cNvPr id="12" name="Group 11"/>
            <p:cNvGrpSpPr/>
            <p:nvPr/>
          </p:nvGrpSpPr>
          <p:grpSpPr>
            <a:xfrm>
              <a:off x="9915525" y="1346934"/>
              <a:ext cx="2279601" cy="4803407"/>
              <a:chOff x="9915525" y="1346934"/>
              <a:chExt cx="2279601" cy="4803407"/>
            </a:xfrm>
          </p:grpSpPr>
          <p:grpSp>
            <p:nvGrpSpPr>
              <p:cNvPr id="2" name="Group 1"/>
              <p:cNvGrpSpPr/>
              <p:nvPr/>
            </p:nvGrpSpPr>
            <p:grpSpPr>
              <a:xfrm>
                <a:off x="10158066" y="1947386"/>
                <a:ext cx="2014436" cy="4202955"/>
                <a:chOff x="10158066" y="1947386"/>
                <a:chExt cx="2014436" cy="4202955"/>
              </a:xfrm>
            </p:grpSpPr>
            <p:sp>
              <p:nvSpPr>
                <p:cNvPr id="46" name="TextBox 45"/>
                <p:cNvSpPr txBox="1"/>
                <p:nvPr/>
              </p:nvSpPr>
              <p:spPr>
                <a:xfrm>
                  <a:off x="11306559" y="1947386"/>
                  <a:ext cx="865943" cy="369332"/>
                </a:xfrm>
                <a:prstGeom prst="rect">
                  <a:avLst/>
                </a:prstGeom>
                <a:noFill/>
              </p:spPr>
              <p:txBody>
                <a:bodyPr wrap="none" rtlCol="0">
                  <a:spAutoFit/>
                </a:bodyPr>
                <a:lstStyle/>
                <a:p>
                  <a:pPr algn="ctr"/>
                  <a:r>
                    <a:rPr lang="en-US" dirty="0"/>
                    <a:t>CCN (z)</a:t>
                  </a:r>
                </a:p>
              </p:txBody>
            </p:sp>
            <p:cxnSp>
              <p:nvCxnSpPr>
                <p:cNvPr id="52" name="Straight Arrow Connector 51"/>
                <p:cNvCxnSpPr/>
                <p:nvPr/>
              </p:nvCxnSpPr>
              <p:spPr>
                <a:xfrm flipV="1">
                  <a:off x="10175077" y="1990725"/>
                  <a:ext cx="0" cy="1333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158066" y="2472809"/>
                  <a:ext cx="802912" cy="369332"/>
                </a:xfrm>
                <a:prstGeom prst="rect">
                  <a:avLst/>
                </a:prstGeom>
                <a:noFill/>
              </p:spPr>
              <p:txBody>
                <a:bodyPr wrap="none" rtlCol="0">
                  <a:spAutoFit/>
                </a:bodyPr>
                <a:lstStyle/>
                <a:p>
                  <a:r>
                    <a:rPr lang="en-US" dirty="0"/>
                    <a:t>Height</a:t>
                  </a:r>
                </a:p>
              </p:txBody>
            </p:sp>
            <p:sp>
              <p:nvSpPr>
                <p:cNvPr id="54" name="TextBox 53"/>
                <p:cNvSpPr txBox="1"/>
                <p:nvPr/>
              </p:nvSpPr>
              <p:spPr>
                <a:xfrm>
                  <a:off x="10585903" y="5781009"/>
                  <a:ext cx="1181735" cy="369332"/>
                </a:xfrm>
                <a:prstGeom prst="rect">
                  <a:avLst/>
                </a:prstGeom>
                <a:noFill/>
              </p:spPr>
              <p:txBody>
                <a:bodyPr wrap="none" rtlCol="0">
                  <a:spAutoFit/>
                </a:bodyPr>
                <a:lstStyle/>
                <a:p>
                  <a:pPr algn="ctr"/>
                  <a:r>
                    <a:rPr lang="en-US" dirty="0" err="1"/>
                    <a:t>NC</a:t>
                  </a:r>
                  <a:r>
                    <a:rPr lang="en-US" sz="2400" baseline="-16000" dirty="0" err="1"/>
                    <a:t>a</a:t>
                  </a:r>
                  <a:r>
                    <a:rPr lang="en-US" dirty="0"/>
                    <a:t> (1/kg)</a:t>
                  </a:r>
                </a:p>
              </p:txBody>
            </p:sp>
          </p:grpSp>
          <p:sp>
            <p:nvSpPr>
              <p:cNvPr id="24" name="TextBox 23"/>
              <p:cNvSpPr txBox="1"/>
              <p:nvPr/>
            </p:nvSpPr>
            <p:spPr>
              <a:xfrm>
                <a:off x="9915525" y="1346934"/>
                <a:ext cx="2279601" cy="369332"/>
              </a:xfrm>
              <a:prstGeom prst="rect">
                <a:avLst/>
              </a:prstGeom>
              <a:noFill/>
            </p:spPr>
            <p:txBody>
              <a:bodyPr wrap="square" rtlCol="0">
                <a:spAutoFit/>
              </a:bodyPr>
              <a:lstStyle/>
              <a:p>
                <a:pPr algn="ctr"/>
                <a:r>
                  <a:rPr lang="en-US" u="sng" dirty="0"/>
                  <a:t>Effect of aerosols</a:t>
                </a:r>
              </a:p>
            </p:txBody>
          </p:sp>
          <p:sp>
            <p:nvSpPr>
              <p:cNvPr id="25" name="TextBox 24"/>
              <p:cNvSpPr txBox="1"/>
              <p:nvPr/>
            </p:nvSpPr>
            <p:spPr>
              <a:xfrm>
                <a:off x="10926007" y="3757577"/>
                <a:ext cx="967637" cy="369332"/>
              </a:xfrm>
              <a:prstGeom prst="rect">
                <a:avLst/>
              </a:prstGeom>
              <a:noFill/>
            </p:spPr>
            <p:txBody>
              <a:bodyPr wrap="none" rtlCol="0">
                <a:spAutoFit/>
              </a:bodyPr>
              <a:lstStyle/>
              <a:p>
                <a:r>
                  <a:rPr lang="en-US" dirty="0">
                    <a:solidFill>
                      <a:srgbClr val="FF0000"/>
                    </a:solidFill>
                  </a:rPr>
                  <a:t>polluted</a:t>
                </a:r>
              </a:p>
            </p:txBody>
          </p:sp>
          <p:sp>
            <p:nvSpPr>
              <p:cNvPr id="56" name="TextBox 55"/>
              <p:cNvSpPr txBox="1"/>
              <p:nvPr/>
            </p:nvSpPr>
            <p:spPr>
              <a:xfrm>
                <a:off x="10163893" y="4792651"/>
                <a:ext cx="861646" cy="369332"/>
              </a:xfrm>
              <a:prstGeom prst="rect">
                <a:avLst/>
              </a:prstGeom>
              <a:noFill/>
            </p:spPr>
            <p:txBody>
              <a:bodyPr wrap="none" rtlCol="0">
                <a:spAutoFit/>
              </a:bodyPr>
              <a:lstStyle/>
              <a:p>
                <a:r>
                  <a:rPr lang="en-US" dirty="0">
                    <a:solidFill>
                      <a:srgbClr val="0000FF"/>
                    </a:solidFill>
                  </a:rPr>
                  <a:t>“clean”</a:t>
                </a:r>
              </a:p>
            </p:txBody>
          </p:sp>
        </p:grpSp>
      </p:grpSp>
    </p:spTree>
    <p:extLst>
      <p:ext uri="{BB962C8B-B14F-4D97-AF65-F5344CB8AC3E}">
        <p14:creationId xmlns:p14="http://schemas.microsoft.com/office/powerpoint/2010/main" val="4790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rotWithShape="1">
          <a:blip r:embed="rId2"/>
          <a:srcRect l="85535"/>
          <a:stretch/>
        </p:blipFill>
        <p:spPr>
          <a:xfrm>
            <a:off x="7702583" y="0"/>
            <a:ext cx="1057249" cy="6858000"/>
          </a:xfrm>
          <a:prstGeom prst="rect">
            <a:avLst/>
          </a:prstGeom>
        </p:spPr>
      </p:pic>
      <p:pic>
        <p:nvPicPr>
          <p:cNvPr id="14" name="Picture 13"/>
          <p:cNvPicPr>
            <a:picLocks noChangeAspect="1"/>
          </p:cNvPicPr>
          <p:nvPr/>
        </p:nvPicPr>
        <p:blipFill rotWithShape="1">
          <a:blip r:embed="rId2"/>
          <a:srcRect r="28459"/>
          <a:stretch/>
        </p:blipFill>
        <p:spPr>
          <a:xfrm>
            <a:off x="2356491" y="0"/>
            <a:ext cx="5350595" cy="6858000"/>
          </a:xfrm>
          <a:prstGeom prst="rect">
            <a:avLst/>
          </a:prstGeom>
        </p:spPr>
      </p:pic>
      <p:cxnSp>
        <p:nvCxnSpPr>
          <p:cNvPr id="30" name="Straight Connector 29"/>
          <p:cNvCxnSpPr/>
          <p:nvPr/>
        </p:nvCxnSpPr>
        <p:spPr>
          <a:xfrm>
            <a:off x="340995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958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5626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389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6962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7725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73147" y="0"/>
            <a:ext cx="2299165" cy="6858002"/>
            <a:chOff x="73147" y="0"/>
            <a:chExt cx="2299165" cy="6858002"/>
          </a:xfrm>
        </p:grpSpPr>
        <p:grpSp>
          <p:nvGrpSpPr>
            <p:cNvPr id="45" name="Group 44"/>
            <p:cNvGrpSpPr/>
            <p:nvPr/>
          </p:nvGrpSpPr>
          <p:grpSpPr>
            <a:xfrm>
              <a:off x="73147" y="0"/>
              <a:ext cx="1104381" cy="6858002"/>
              <a:chOff x="598293" y="0"/>
              <a:chExt cx="1104381" cy="6858002"/>
            </a:xfrm>
          </p:grpSpPr>
          <p:pic>
            <p:nvPicPr>
              <p:cNvPr id="51" name="Picture 50"/>
              <p:cNvPicPr>
                <a:picLocks noChangeAspect="1"/>
              </p:cNvPicPr>
              <p:nvPr/>
            </p:nvPicPr>
            <p:blipFill rotWithShape="1">
              <a:blip r:embed="rId3"/>
              <a:srcRect t="1" b="43555"/>
              <a:stretch/>
            </p:blipFill>
            <p:spPr>
              <a:xfrm rot="16200000" flipV="1">
                <a:off x="-1834714" y="3320614"/>
                <a:ext cx="6858001" cy="216775"/>
              </a:xfrm>
              <a:prstGeom prst="rect">
                <a:avLst/>
              </a:prstGeom>
            </p:spPr>
          </p:pic>
          <p:sp>
            <p:nvSpPr>
              <p:cNvPr id="52" name="TextBox 51"/>
              <p:cNvSpPr txBox="1"/>
              <p:nvPr/>
            </p:nvSpPr>
            <p:spPr>
              <a:xfrm>
                <a:off x="598293" y="0"/>
                <a:ext cx="891783" cy="369332"/>
              </a:xfrm>
              <a:prstGeom prst="rect">
                <a:avLst/>
              </a:prstGeom>
              <a:noFill/>
            </p:spPr>
            <p:txBody>
              <a:bodyPr wrap="none" rtlCol="0">
                <a:spAutoFit/>
              </a:bodyPr>
              <a:lstStyle/>
              <a:p>
                <a:r>
                  <a:rPr lang="en-US" dirty="0"/>
                  <a:t>10 g/kg</a:t>
                </a:r>
              </a:p>
            </p:txBody>
          </p:sp>
          <p:sp>
            <p:nvSpPr>
              <p:cNvPr id="53" name="TextBox 52"/>
              <p:cNvSpPr txBox="1"/>
              <p:nvPr/>
            </p:nvSpPr>
            <p:spPr>
              <a:xfrm>
                <a:off x="712592" y="3181350"/>
                <a:ext cx="774764" cy="369332"/>
              </a:xfrm>
              <a:prstGeom prst="rect">
                <a:avLst/>
              </a:prstGeom>
              <a:noFill/>
            </p:spPr>
            <p:txBody>
              <a:bodyPr wrap="none" rtlCol="0">
                <a:spAutoFit/>
              </a:bodyPr>
              <a:lstStyle/>
              <a:p>
                <a:r>
                  <a:rPr lang="en-US" dirty="0"/>
                  <a:t>5 g/kg</a:t>
                </a:r>
              </a:p>
            </p:txBody>
          </p:sp>
          <p:sp>
            <p:nvSpPr>
              <p:cNvPr id="54" name="TextBox 53"/>
              <p:cNvSpPr txBox="1"/>
              <p:nvPr/>
            </p:nvSpPr>
            <p:spPr>
              <a:xfrm>
                <a:off x="712592" y="6488668"/>
                <a:ext cx="774764" cy="369332"/>
              </a:xfrm>
              <a:prstGeom prst="rect">
                <a:avLst/>
              </a:prstGeom>
              <a:noFill/>
            </p:spPr>
            <p:txBody>
              <a:bodyPr wrap="none" rtlCol="0">
                <a:spAutoFit/>
              </a:bodyPr>
              <a:lstStyle/>
              <a:p>
                <a:r>
                  <a:rPr lang="en-US" dirty="0"/>
                  <a:t>0 g/kg</a:t>
                </a:r>
              </a:p>
            </p:txBody>
          </p:sp>
          <p:sp>
            <p:nvSpPr>
              <p:cNvPr id="55" name="TextBox 54"/>
              <p:cNvSpPr txBox="1"/>
              <p:nvPr/>
            </p:nvSpPr>
            <p:spPr>
              <a:xfrm>
                <a:off x="711134" y="5829300"/>
                <a:ext cx="774764" cy="369332"/>
              </a:xfrm>
              <a:prstGeom prst="rect">
                <a:avLst/>
              </a:prstGeom>
              <a:noFill/>
            </p:spPr>
            <p:txBody>
              <a:bodyPr wrap="none" rtlCol="0">
                <a:spAutoFit/>
              </a:bodyPr>
              <a:lstStyle/>
              <a:p>
                <a:r>
                  <a:rPr lang="en-US" dirty="0"/>
                  <a:t>1 g/kg</a:t>
                </a:r>
              </a:p>
            </p:txBody>
          </p:sp>
          <p:sp>
            <p:nvSpPr>
              <p:cNvPr id="56" name="TextBox 55"/>
              <p:cNvSpPr txBox="1"/>
              <p:nvPr/>
            </p:nvSpPr>
            <p:spPr>
              <a:xfrm>
                <a:off x="711134" y="5179457"/>
                <a:ext cx="774764" cy="369332"/>
              </a:xfrm>
              <a:prstGeom prst="rect">
                <a:avLst/>
              </a:prstGeom>
              <a:noFill/>
            </p:spPr>
            <p:txBody>
              <a:bodyPr wrap="none" rtlCol="0">
                <a:spAutoFit/>
              </a:bodyPr>
              <a:lstStyle/>
              <a:p>
                <a:r>
                  <a:rPr lang="en-US" dirty="0"/>
                  <a:t>2 g/kg</a:t>
                </a:r>
              </a:p>
            </p:txBody>
          </p:sp>
          <p:sp>
            <p:nvSpPr>
              <p:cNvPr id="57" name="TextBox 56"/>
              <p:cNvSpPr txBox="1"/>
              <p:nvPr/>
            </p:nvSpPr>
            <p:spPr>
              <a:xfrm>
                <a:off x="711134" y="4520089"/>
                <a:ext cx="774764" cy="369332"/>
              </a:xfrm>
              <a:prstGeom prst="rect">
                <a:avLst/>
              </a:prstGeom>
              <a:noFill/>
            </p:spPr>
            <p:txBody>
              <a:bodyPr wrap="none" rtlCol="0">
                <a:spAutoFit/>
              </a:bodyPr>
              <a:lstStyle/>
              <a:p>
                <a:r>
                  <a:rPr lang="en-US" dirty="0"/>
                  <a:t>3 g/kg</a:t>
                </a:r>
              </a:p>
            </p:txBody>
          </p:sp>
          <p:sp>
            <p:nvSpPr>
              <p:cNvPr id="58" name="TextBox 57"/>
              <p:cNvSpPr txBox="1"/>
              <p:nvPr/>
            </p:nvSpPr>
            <p:spPr>
              <a:xfrm>
                <a:off x="714275" y="3850719"/>
                <a:ext cx="774764" cy="369332"/>
              </a:xfrm>
              <a:prstGeom prst="rect">
                <a:avLst/>
              </a:prstGeom>
              <a:noFill/>
            </p:spPr>
            <p:txBody>
              <a:bodyPr wrap="none" rtlCol="0">
                <a:spAutoFit/>
              </a:bodyPr>
              <a:lstStyle/>
              <a:p>
                <a:r>
                  <a:rPr lang="en-US" dirty="0"/>
                  <a:t>4 g/kg</a:t>
                </a:r>
              </a:p>
            </p:txBody>
          </p:sp>
          <p:sp>
            <p:nvSpPr>
              <p:cNvPr id="59" name="TextBox 58"/>
              <p:cNvSpPr txBox="1"/>
              <p:nvPr/>
            </p:nvSpPr>
            <p:spPr>
              <a:xfrm>
                <a:off x="711134" y="2531030"/>
                <a:ext cx="774764" cy="369332"/>
              </a:xfrm>
              <a:prstGeom prst="rect">
                <a:avLst/>
              </a:prstGeom>
              <a:noFill/>
            </p:spPr>
            <p:txBody>
              <a:bodyPr wrap="none" rtlCol="0">
                <a:spAutoFit/>
              </a:bodyPr>
              <a:lstStyle/>
              <a:p>
                <a:r>
                  <a:rPr lang="en-US" dirty="0"/>
                  <a:t>6 g/kg</a:t>
                </a:r>
              </a:p>
            </p:txBody>
          </p:sp>
          <p:sp>
            <p:nvSpPr>
              <p:cNvPr id="60" name="TextBox 59"/>
              <p:cNvSpPr txBox="1"/>
              <p:nvPr/>
            </p:nvSpPr>
            <p:spPr>
              <a:xfrm>
                <a:off x="711134" y="1881187"/>
                <a:ext cx="774764" cy="369332"/>
              </a:xfrm>
              <a:prstGeom prst="rect">
                <a:avLst/>
              </a:prstGeom>
              <a:noFill/>
            </p:spPr>
            <p:txBody>
              <a:bodyPr wrap="none" rtlCol="0">
                <a:spAutoFit/>
              </a:bodyPr>
              <a:lstStyle/>
              <a:p>
                <a:r>
                  <a:rPr lang="en-US" dirty="0"/>
                  <a:t>7 g/kg</a:t>
                </a:r>
              </a:p>
            </p:txBody>
          </p:sp>
          <p:sp>
            <p:nvSpPr>
              <p:cNvPr id="61" name="TextBox 60"/>
              <p:cNvSpPr txBox="1"/>
              <p:nvPr/>
            </p:nvSpPr>
            <p:spPr>
              <a:xfrm>
                <a:off x="711134" y="1221819"/>
                <a:ext cx="774764" cy="369332"/>
              </a:xfrm>
              <a:prstGeom prst="rect">
                <a:avLst/>
              </a:prstGeom>
              <a:noFill/>
            </p:spPr>
            <p:txBody>
              <a:bodyPr wrap="none" rtlCol="0">
                <a:spAutoFit/>
              </a:bodyPr>
              <a:lstStyle/>
              <a:p>
                <a:r>
                  <a:rPr lang="en-US" dirty="0"/>
                  <a:t>8 g/kg</a:t>
                </a:r>
              </a:p>
            </p:txBody>
          </p:sp>
          <p:sp>
            <p:nvSpPr>
              <p:cNvPr id="62" name="TextBox 61"/>
              <p:cNvSpPr txBox="1"/>
              <p:nvPr/>
            </p:nvSpPr>
            <p:spPr>
              <a:xfrm>
                <a:off x="714275" y="552449"/>
                <a:ext cx="774764" cy="369332"/>
              </a:xfrm>
              <a:prstGeom prst="rect">
                <a:avLst/>
              </a:prstGeom>
              <a:noFill/>
            </p:spPr>
            <p:txBody>
              <a:bodyPr wrap="none" rtlCol="0">
                <a:spAutoFit/>
              </a:bodyPr>
              <a:lstStyle/>
              <a:p>
                <a:r>
                  <a:rPr lang="en-US" dirty="0"/>
                  <a:t>9 g/kg</a:t>
                </a:r>
              </a:p>
            </p:txBody>
          </p:sp>
        </p:grpSp>
        <p:sp>
          <p:nvSpPr>
            <p:cNvPr id="46" name="TextBox 45"/>
            <p:cNvSpPr txBox="1"/>
            <p:nvPr/>
          </p:nvSpPr>
          <p:spPr>
            <a:xfrm>
              <a:off x="1790064" y="461120"/>
              <a:ext cx="574196" cy="584775"/>
            </a:xfrm>
            <a:prstGeom prst="rect">
              <a:avLst/>
            </a:prstGeom>
            <a:noFill/>
          </p:spPr>
          <p:txBody>
            <a:bodyPr wrap="none" rtlCol="0">
              <a:spAutoFit/>
            </a:bodyPr>
            <a:lstStyle/>
            <a:p>
              <a:pPr algn="ctr"/>
              <a:r>
                <a:rPr lang="en-US" sz="3200" dirty="0"/>
                <a:t>qc</a:t>
              </a:r>
            </a:p>
          </p:txBody>
        </p:sp>
        <p:sp>
          <p:nvSpPr>
            <p:cNvPr id="47" name="TextBox 46"/>
            <p:cNvSpPr txBox="1"/>
            <p:nvPr/>
          </p:nvSpPr>
          <p:spPr>
            <a:xfrm>
              <a:off x="1829685" y="1755765"/>
              <a:ext cx="495649" cy="584775"/>
            </a:xfrm>
            <a:prstGeom prst="rect">
              <a:avLst/>
            </a:prstGeom>
            <a:noFill/>
          </p:spPr>
          <p:txBody>
            <a:bodyPr wrap="none" rtlCol="0">
              <a:spAutoFit/>
            </a:bodyPr>
            <a:lstStyle/>
            <a:p>
              <a:pPr algn="ctr"/>
              <a:r>
                <a:rPr lang="en-US" sz="3200" dirty="0"/>
                <a:t>qi</a:t>
              </a:r>
            </a:p>
          </p:txBody>
        </p:sp>
        <p:sp>
          <p:nvSpPr>
            <p:cNvPr id="48" name="TextBox 47"/>
            <p:cNvSpPr txBox="1"/>
            <p:nvPr/>
          </p:nvSpPr>
          <p:spPr>
            <a:xfrm>
              <a:off x="1794339" y="3119738"/>
              <a:ext cx="561372" cy="584775"/>
            </a:xfrm>
            <a:prstGeom prst="rect">
              <a:avLst/>
            </a:prstGeom>
            <a:noFill/>
          </p:spPr>
          <p:txBody>
            <a:bodyPr wrap="none" rtlCol="0">
              <a:spAutoFit/>
            </a:bodyPr>
            <a:lstStyle/>
            <a:p>
              <a:pPr algn="ctr"/>
              <a:r>
                <a:rPr lang="en-US" sz="3200" dirty="0" err="1"/>
                <a:t>qs</a:t>
              </a:r>
              <a:endParaRPr lang="en-US" sz="3200" dirty="0"/>
            </a:p>
          </p:txBody>
        </p:sp>
        <p:sp>
          <p:nvSpPr>
            <p:cNvPr id="49" name="TextBox 48"/>
            <p:cNvSpPr txBox="1"/>
            <p:nvPr/>
          </p:nvSpPr>
          <p:spPr>
            <a:xfrm>
              <a:off x="1775289" y="4502548"/>
              <a:ext cx="597023" cy="584775"/>
            </a:xfrm>
            <a:prstGeom prst="rect">
              <a:avLst/>
            </a:prstGeom>
            <a:noFill/>
          </p:spPr>
          <p:txBody>
            <a:bodyPr wrap="none" rtlCol="0">
              <a:spAutoFit/>
            </a:bodyPr>
            <a:lstStyle/>
            <a:p>
              <a:pPr algn="ctr"/>
              <a:r>
                <a:rPr lang="en-US" sz="3200" dirty="0" err="1"/>
                <a:t>qg</a:t>
              </a:r>
              <a:endParaRPr lang="en-US" sz="3200" dirty="0"/>
            </a:p>
          </p:txBody>
        </p:sp>
        <p:sp>
          <p:nvSpPr>
            <p:cNvPr id="50" name="TextBox 49"/>
            <p:cNvSpPr txBox="1"/>
            <p:nvPr/>
          </p:nvSpPr>
          <p:spPr>
            <a:xfrm>
              <a:off x="1813518" y="5912078"/>
              <a:ext cx="543739" cy="584775"/>
            </a:xfrm>
            <a:prstGeom prst="rect">
              <a:avLst/>
            </a:prstGeom>
            <a:noFill/>
          </p:spPr>
          <p:txBody>
            <a:bodyPr wrap="none" rtlCol="0">
              <a:spAutoFit/>
            </a:bodyPr>
            <a:lstStyle/>
            <a:p>
              <a:pPr algn="ctr"/>
              <a:r>
                <a:rPr lang="en-US" sz="3200" dirty="0" err="1"/>
                <a:t>qr</a:t>
              </a:r>
              <a:endParaRPr lang="en-US" sz="3200" dirty="0"/>
            </a:p>
          </p:txBody>
        </p:sp>
      </p:grpSp>
      <p:sp>
        <p:nvSpPr>
          <p:cNvPr id="64" name="TextBox 63"/>
          <p:cNvSpPr txBox="1"/>
          <p:nvPr/>
        </p:nvSpPr>
        <p:spPr>
          <a:xfrm>
            <a:off x="10880199" y="6493430"/>
            <a:ext cx="1322798" cy="369332"/>
          </a:xfrm>
          <a:prstGeom prst="rect">
            <a:avLst/>
          </a:prstGeom>
          <a:solidFill>
            <a:srgbClr val="FFFF00"/>
          </a:solidFill>
        </p:spPr>
        <p:txBody>
          <a:bodyPr wrap="none" rtlCol="0">
            <a:spAutoFit/>
          </a:bodyPr>
          <a:lstStyle/>
          <a:p>
            <a:r>
              <a:rPr lang="en-US" dirty="0"/>
              <a:t>time=10min</a:t>
            </a:r>
          </a:p>
        </p:txBody>
      </p:sp>
      <p:sp>
        <p:nvSpPr>
          <p:cNvPr id="2" name="TextBox 1"/>
          <p:cNvSpPr txBox="1"/>
          <p:nvPr/>
        </p:nvSpPr>
        <p:spPr>
          <a:xfrm>
            <a:off x="9115580" y="229283"/>
            <a:ext cx="3087417" cy="646331"/>
          </a:xfrm>
          <a:prstGeom prst="rect">
            <a:avLst/>
          </a:prstGeom>
          <a:noFill/>
        </p:spPr>
        <p:txBody>
          <a:bodyPr wrap="square" rtlCol="0">
            <a:spAutoFit/>
          </a:bodyPr>
          <a:lstStyle/>
          <a:p>
            <a:pPr marL="285750" indent="-285750">
              <a:buFont typeface="Arial" panose="020B0604020202020204" pitchFamily="34" charset="0"/>
              <a:buChar char="•"/>
            </a:pPr>
            <a:r>
              <a:rPr lang="en-US" dirty="0"/>
              <a:t>All the versions start similarly</a:t>
            </a:r>
          </a:p>
        </p:txBody>
      </p:sp>
      <p:grpSp>
        <p:nvGrpSpPr>
          <p:cNvPr id="63" name="Group 62"/>
          <p:cNvGrpSpPr/>
          <p:nvPr/>
        </p:nvGrpSpPr>
        <p:grpSpPr>
          <a:xfrm>
            <a:off x="2293803" y="20358"/>
            <a:ext cx="6480547" cy="444216"/>
            <a:chOff x="2293803" y="20358"/>
            <a:chExt cx="6480547" cy="444216"/>
          </a:xfrm>
        </p:grpSpPr>
        <p:sp>
          <p:nvSpPr>
            <p:cNvPr id="65" name="TextBox 64"/>
            <p:cNvSpPr txBox="1"/>
            <p:nvPr/>
          </p:nvSpPr>
          <p:spPr>
            <a:xfrm>
              <a:off x="2293803" y="23812"/>
              <a:ext cx="1180131" cy="400110"/>
            </a:xfrm>
            <a:prstGeom prst="rect">
              <a:avLst/>
            </a:prstGeom>
            <a:noFill/>
          </p:spPr>
          <p:txBody>
            <a:bodyPr wrap="none" rtlCol="0">
              <a:spAutoFit/>
            </a:bodyPr>
            <a:lstStyle/>
            <a:p>
              <a:pPr algn="ctr">
                <a:lnSpc>
                  <a:spcPct val="80000"/>
                </a:lnSpc>
              </a:pPr>
              <a:r>
                <a:rPr lang="en-US" sz="1600" dirty="0">
                  <a:solidFill>
                    <a:schemeClr val="bg1"/>
                  </a:solidFill>
                </a:rPr>
                <a:t>1M mixed</a:t>
              </a:r>
            </a:p>
            <a:p>
              <a:pPr algn="ctr">
                <a:lnSpc>
                  <a:spcPct val="80000"/>
                </a:lnSpc>
              </a:pPr>
              <a:r>
                <a:rPr lang="en-US" sz="900" dirty="0" err="1">
                  <a:solidFill>
                    <a:schemeClr val="bg1"/>
                  </a:solidFill>
                </a:rPr>
                <a:t>cloud_num</a:t>
              </a:r>
              <a:r>
                <a:rPr lang="en-US" sz="900" dirty="0">
                  <a:solidFill>
                    <a:schemeClr val="bg1"/>
                  </a:solidFill>
                </a:rPr>
                <a:t>=200cm-3</a:t>
              </a:r>
            </a:p>
          </p:txBody>
        </p:sp>
        <p:sp>
          <p:nvSpPr>
            <p:cNvPr id="66" name="TextBox 65"/>
            <p:cNvSpPr txBox="1"/>
            <p:nvPr/>
          </p:nvSpPr>
          <p:spPr>
            <a:xfrm>
              <a:off x="3402476" y="23812"/>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 </a:t>
              </a:r>
              <a:r>
                <a:rPr lang="en-US" sz="1200" dirty="0" err="1">
                  <a:solidFill>
                    <a:schemeClr val="bg1"/>
                  </a:solidFill>
                </a:rPr>
                <a:t>const</a:t>
              </a:r>
              <a:endParaRPr lang="en-US" sz="1200" dirty="0">
                <a:solidFill>
                  <a:schemeClr val="bg1"/>
                </a:solidFill>
              </a:endParaRPr>
            </a:p>
          </p:txBody>
        </p:sp>
        <p:sp>
          <p:nvSpPr>
            <p:cNvPr id="67" name="TextBox 66"/>
            <p:cNvSpPr txBox="1"/>
            <p:nvPr/>
          </p:nvSpPr>
          <p:spPr>
            <a:xfrm>
              <a:off x="4475986" y="2143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a:t>
              </a:r>
            </a:p>
          </p:txBody>
        </p:sp>
        <p:sp>
          <p:nvSpPr>
            <p:cNvPr id="68" name="TextBox 67"/>
            <p:cNvSpPr txBox="1"/>
            <p:nvPr/>
          </p:nvSpPr>
          <p:spPr>
            <a:xfrm>
              <a:off x="5542786" y="2274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 </a:t>
              </a:r>
              <a:r>
                <a:rPr lang="en-US" sz="1200" dirty="0" err="1">
                  <a:solidFill>
                    <a:schemeClr val="bg1"/>
                  </a:solidFill>
                </a:rPr>
                <a:t>const</a:t>
              </a:r>
              <a:endParaRPr lang="en-US" sz="1200" dirty="0">
                <a:solidFill>
                  <a:schemeClr val="bg1"/>
                </a:solidFill>
              </a:endParaRPr>
            </a:p>
          </p:txBody>
        </p:sp>
        <p:sp>
          <p:nvSpPr>
            <p:cNvPr id="69" name="TextBox 68"/>
            <p:cNvSpPr txBox="1"/>
            <p:nvPr/>
          </p:nvSpPr>
          <p:spPr>
            <a:xfrm>
              <a:off x="6616295" y="20358"/>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a:t>
              </a:r>
            </a:p>
          </p:txBody>
        </p:sp>
        <p:sp>
          <p:nvSpPr>
            <p:cNvPr id="70" name="TextBox 69"/>
            <p:cNvSpPr txBox="1"/>
            <p:nvPr/>
          </p:nvSpPr>
          <p:spPr>
            <a:xfrm>
              <a:off x="7679243" y="22740"/>
              <a:ext cx="1095107" cy="437043"/>
            </a:xfrm>
            <a:prstGeom prst="rect">
              <a:avLst/>
            </a:prstGeom>
            <a:noFill/>
          </p:spPr>
          <p:txBody>
            <a:bodyPr wrap="none" rtlCol="0">
              <a:spAutoFit/>
            </a:bodyPr>
            <a:lstStyle/>
            <a:p>
              <a:pPr algn="ctr">
                <a:lnSpc>
                  <a:spcPct val="80000"/>
                </a:lnSpc>
              </a:pPr>
              <a:r>
                <a:rPr lang="en-US" sz="1600" dirty="0">
                  <a:solidFill>
                    <a:schemeClr val="bg1"/>
                  </a:solidFill>
                </a:rPr>
                <a:t>SBM warm</a:t>
              </a:r>
            </a:p>
            <a:p>
              <a:pPr algn="ctr">
                <a:lnSpc>
                  <a:spcPct val="80000"/>
                </a:lnSpc>
              </a:pPr>
              <a:r>
                <a:rPr lang="en-US" sz="1200" dirty="0">
                  <a:solidFill>
                    <a:schemeClr val="bg1"/>
                  </a:solidFill>
                </a:rPr>
                <a:t>polluted</a:t>
              </a:r>
            </a:p>
          </p:txBody>
        </p:sp>
      </p:grpSp>
      <p:sp>
        <p:nvSpPr>
          <p:cNvPr id="3" name="Rectangle 2"/>
          <p:cNvSpPr/>
          <p:nvPr/>
        </p:nvSpPr>
        <p:spPr>
          <a:xfrm>
            <a:off x="3409950" y="0"/>
            <a:ext cx="1107960"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562861" y="0"/>
            <a:ext cx="1076064"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a:off x="2355711" y="6736770"/>
            <a:ext cx="1046765"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363639" y="6425394"/>
            <a:ext cx="1031256" cy="369332"/>
          </a:xfrm>
          <a:prstGeom prst="rect">
            <a:avLst/>
          </a:prstGeom>
          <a:noFill/>
          <a:ln>
            <a:noFill/>
          </a:ln>
        </p:spPr>
        <p:txBody>
          <a:bodyPr wrap="square" rtlCol="0">
            <a:spAutoFit/>
          </a:bodyPr>
          <a:lstStyle/>
          <a:p>
            <a:pPr algn="ctr"/>
            <a:r>
              <a:rPr lang="en-US" dirty="0">
                <a:solidFill>
                  <a:schemeClr val="bg1"/>
                </a:solidFill>
              </a:rPr>
              <a:t>50km</a:t>
            </a:r>
          </a:p>
        </p:txBody>
      </p:sp>
      <p:cxnSp>
        <p:nvCxnSpPr>
          <p:cNvPr id="76" name="Straight Arrow Connector 75"/>
          <p:cNvCxnSpPr/>
          <p:nvPr/>
        </p:nvCxnSpPr>
        <p:spPr>
          <a:xfrm>
            <a:off x="4508360" y="6736770"/>
            <a:ext cx="1046765"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516288" y="6425394"/>
            <a:ext cx="1031256" cy="369332"/>
          </a:xfrm>
          <a:prstGeom prst="rect">
            <a:avLst/>
          </a:prstGeom>
          <a:noFill/>
          <a:ln>
            <a:noFill/>
          </a:ln>
        </p:spPr>
        <p:txBody>
          <a:bodyPr wrap="square" rtlCol="0">
            <a:spAutoFit/>
          </a:bodyPr>
          <a:lstStyle/>
          <a:p>
            <a:pPr algn="ctr"/>
            <a:r>
              <a:rPr lang="en-US" dirty="0">
                <a:solidFill>
                  <a:schemeClr val="bg1"/>
                </a:solidFill>
              </a:rPr>
              <a:t>50km</a:t>
            </a:r>
          </a:p>
        </p:txBody>
      </p:sp>
      <p:cxnSp>
        <p:nvCxnSpPr>
          <p:cNvPr id="78" name="Straight Arrow Connector 77"/>
          <p:cNvCxnSpPr/>
          <p:nvPr/>
        </p:nvCxnSpPr>
        <p:spPr>
          <a:xfrm>
            <a:off x="6642281" y="6730986"/>
            <a:ext cx="1046765"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650209" y="6419610"/>
            <a:ext cx="1031256" cy="369332"/>
          </a:xfrm>
          <a:prstGeom prst="rect">
            <a:avLst/>
          </a:prstGeom>
          <a:noFill/>
          <a:ln>
            <a:noFill/>
          </a:ln>
        </p:spPr>
        <p:txBody>
          <a:bodyPr wrap="square" rtlCol="0">
            <a:spAutoFit/>
          </a:bodyPr>
          <a:lstStyle/>
          <a:p>
            <a:pPr algn="ctr"/>
            <a:r>
              <a:rPr lang="en-US" dirty="0">
                <a:solidFill>
                  <a:schemeClr val="bg1"/>
                </a:solidFill>
              </a:rPr>
              <a:t>50km</a:t>
            </a:r>
          </a:p>
        </p:txBody>
      </p:sp>
      <p:cxnSp>
        <p:nvCxnSpPr>
          <p:cNvPr id="80" name="Straight Arrow Connector 79"/>
          <p:cNvCxnSpPr/>
          <p:nvPr/>
        </p:nvCxnSpPr>
        <p:spPr>
          <a:xfrm>
            <a:off x="7719428" y="6730986"/>
            <a:ext cx="1046765"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727356" y="6419610"/>
            <a:ext cx="1031256" cy="369332"/>
          </a:xfrm>
          <a:prstGeom prst="rect">
            <a:avLst/>
          </a:prstGeom>
          <a:noFill/>
          <a:ln>
            <a:noFill/>
          </a:ln>
        </p:spPr>
        <p:txBody>
          <a:bodyPr wrap="square" rtlCol="0">
            <a:spAutoFit/>
          </a:bodyPr>
          <a:lstStyle/>
          <a:p>
            <a:pPr algn="ctr"/>
            <a:r>
              <a:rPr lang="en-US" dirty="0">
                <a:solidFill>
                  <a:schemeClr val="bg1"/>
                </a:solidFill>
              </a:rPr>
              <a:t>50km</a:t>
            </a:r>
          </a:p>
        </p:txBody>
      </p:sp>
    </p:spTree>
    <p:extLst>
      <p:ext uri="{BB962C8B-B14F-4D97-AF65-F5344CB8AC3E}">
        <p14:creationId xmlns:p14="http://schemas.microsoft.com/office/powerpoint/2010/main" val="233893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l="85725"/>
          <a:stretch/>
        </p:blipFill>
        <p:spPr>
          <a:xfrm>
            <a:off x="7707365" y="0"/>
            <a:ext cx="1066831" cy="6858000"/>
          </a:xfrm>
          <a:prstGeom prst="rect">
            <a:avLst/>
          </a:prstGeom>
        </p:spPr>
      </p:pic>
      <p:pic>
        <p:nvPicPr>
          <p:cNvPr id="9" name="Picture 8"/>
          <p:cNvPicPr>
            <a:picLocks noChangeAspect="1"/>
          </p:cNvPicPr>
          <p:nvPr/>
        </p:nvPicPr>
        <p:blipFill rotWithShape="1">
          <a:blip r:embed="rId2"/>
          <a:srcRect r="28567"/>
          <a:stretch/>
        </p:blipFill>
        <p:spPr>
          <a:xfrm>
            <a:off x="2359326" y="0"/>
            <a:ext cx="5338429" cy="6858000"/>
          </a:xfrm>
          <a:prstGeom prst="rect">
            <a:avLst/>
          </a:prstGeom>
        </p:spPr>
      </p:pic>
      <p:cxnSp>
        <p:nvCxnSpPr>
          <p:cNvPr id="23" name="Straight Connector 22"/>
          <p:cNvCxnSpPr/>
          <p:nvPr/>
        </p:nvCxnSpPr>
        <p:spPr>
          <a:xfrm>
            <a:off x="340995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958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626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389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62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725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2293804" y="20358"/>
            <a:ext cx="6478623" cy="444216"/>
            <a:chOff x="2293804" y="20358"/>
            <a:chExt cx="6478623" cy="444216"/>
          </a:xfrm>
        </p:grpSpPr>
        <p:sp>
          <p:nvSpPr>
            <p:cNvPr id="38" name="TextBox 37"/>
            <p:cNvSpPr txBox="1"/>
            <p:nvPr/>
          </p:nvSpPr>
          <p:spPr>
            <a:xfrm>
              <a:off x="2293804" y="23812"/>
              <a:ext cx="1180130" cy="400110"/>
            </a:xfrm>
            <a:prstGeom prst="rect">
              <a:avLst/>
            </a:prstGeom>
            <a:noFill/>
          </p:spPr>
          <p:txBody>
            <a:bodyPr wrap="none" rtlCol="0">
              <a:spAutoFit/>
            </a:bodyPr>
            <a:lstStyle/>
            <a:p>
              <a:pPr algn="ctr">
                <a:lnSpc>
                  <a:spcPct val="80000"/>
                </a:lnSpc>
              </a:pPr>
              <a:r>
                <a:rPr lang="en-US" sz="1600" dirty="0">
                  <a:solidFill>
                    <a:schemeClr val="bg1"/>
                  </a:solidFill>
                </a:rPr>
                <a:t>1M mixed</a:t>
              </a:r>
            </a:p>
            <a:p>
              <a:pPr algn="ctr">
                <a:lnSpc>
                  <a:spcPct val="80000"/>
                </a:lnSpc>
              </a:pPr>
              <a:r>
                <a:rPr lang="en-US" sz="900" dirty="0" err="1">
                  <a:solidFill>
                    <a:schemeClr val="bg1"/>
                  </a:solidFill>
                </a:rPr>
                <a:t>cloud_num</a:t>
              </a:r>
              <a:r>
                <a:rPr lang="en-US" sz="900" dirty="0">
                  <a:solidFill>
                    <a:schemeClr val="bg1"/>
                  </a:solidFill>
                </a:rPr>
                <a:t>=200cm-3</a:t>
              </a:r>
              <a:endParaRPr lang="en-US" sz="1600" dirty="0">
                <a:solidFill>
                  <a:schemeClr val="bg1"/>
                </a:solidFill>
              </a:endParaRPr>
            </a:p>
          </p:txBody>
        </p:sp>
        <p:sp>
          <p:nvSpPr>
            <p:cNvPr id="39" name="TextBox 38"/>
            <p:cNvSpPr txBox="1"/>
            <p:nvPr/>
          </p:nvSpPr>
          <p:spPr>
            <a:xfrm>
              <a:off x="3402476" y="23812"/>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 </a:t>
              </a:r>
              <a:r>
                <a:rPr lang="en-US" sz="1200" dirty="0" err="1">
                  <a:solidFill>
                    <a:schemeClr val="bg1"/>
                  </a:solidFill>
                </a:rPr>
                <a:t>const</a:t>
              </a:r>
              <a:endParaRPr lang="en-US" sz="1200" dirty="0">
                <a:solidFill>
                  <a:schemeClr val="bg1"/>
                </a:solidFill>
              </a:endParaRPr>
            </a:p>
          </p:txBody>
        </p:sp>
        <p:sp>
          <p:nvSpPr>
            <p:cNvPr id="40" name="TextBox 39"/>
            <p:cNvSpPr txBox="1"/>
            <p:nvPr/>
          </p:nvSpPr>
          <p:spPr>
            <a:xfrm>
              <a:off x="4475986" y="2143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a:t>
              </a:r>
            </a:p>
          </p:txBody>
        </p:sp>
        <p:sp>
          <p:nvSpPr>
            <p:cNvPr id="41" name="TextBox 40"/>
            <p:cNvSpPr txBox="1"/>
            <p:nvPr/>
          </p:nvSpPr>
          <p:spPr>
            <a:xfrm>
              <a:off x="5542786" y="2274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 </a:t>
              </a:r>
              <a:r>
                <a:rPr lang="en-US" sz="1200" dirty="0" err="1">
                  <a:solidFill>
                    <a:schemeClr val="bg1"/>
                  </a:solidFill>
                </a:rPr>
                <a:t>const</a:t>
              </a:r>
              <a:endParaRPr lang="en-US" sz="1200" dirty="0">
                <a:solidFill>
                  <a:schemeClr val="bg1"/>
                </a:solidFill>
              </a:endParaRPr>
            </a:p>
          </p:txBody>
        </p:sp>
        <p:sp>
          <p:nvSpPr>
            <p:cNvPr id="42" name="TextBox 41"/>
            <p:cNvSpPr txBox="1"/>
            <p:nvPr/>
          </p:nvSpPr>
          <p:spPr>
            <a:xfrm>
              <a:off x="6616295" y="20358"/>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a:t>
              </a:r>
            </a:p>
          </p:txBody>
        </p:sp>
        <p:sp>
          <p:nvSpPr>
            <p:cNvPr id="43" name="TextBox 42"/>
            <p:cNvSpPr txBox="1"/>
            <p:nvPr/>
          </p:nvSpPr>
          <p:spPr>
            <a:xfrm>
              <a:off x="7681166" y="22740"/>
              <a:ext cx="1091261" cy="440762"/>
            </a:xfrm>
            <a:prstGeom prst="rect">
              <a:avLst/>
            </a:prstGeom>
            <a:noFill/>
          </p:spPr>
          <p:txBody>
            <a:bodyPr wrap="none" rtlCol="0">
              <a:spAutoFit/>
            </a:bodyPr>
            <a:lstStyle/>
            <a:p>
              <a:pPr algn="ctr">
                <a:lnSpc>
                  <a:spcPct val="80000"/>
                </a:lnSpc>
              </a:pPr>
              <a:r>
                <a:rPr lang="en-US" sz="1600" dirty="0">
                  <a:solidFill>
                    <a:schemeClr val="bg1"/>
                  </a:solidFill>
                </a:rPr>
                <a:t>SBM warm</a:t>
              </a:r>
            </a:p>
            <a:p>
              <a:pPr algn="ctr">
                <a:lnSpc>
                  <a:spcPct val="80000"/>
                </a:lnSpc>
              </a:pPr>
              <a:r>
                <a:rPr lang="en-US" sz="1200" dirty="0">
                  <a:solidFill>
                    <a:schemeClr val="bg1"/>
                  </a:solidFill>
                </a:rPr>
                <a:t>polluted</a:t>
              </a:r>
            </a:p>
          </p:txBody>
        </p:sp>
      </p:grpSp>
      <p:grpSp>
        <p:nvGrpSpPr>
          <p:cNvPr id="52" name="Group 51"/>
          <p:cNvGrpSpPr/>
          <p:nvPr/>
        </p:nvGrpSpPr>
        <p:grpSpPr>
          <a:xfrm>
            <a:off x="73147" y="0"/>
            <a:ext cx="2299165" cy="6858002"/>
            <a:chOff x="73147" y="0"/>
            <a:chExt cx="2299165" cy="6858002"/>
          </a:xfrm>
        </p:grpSpPr>
        <p:grpSp>
          <p:nvGrpSpPr>
            <p:cNvPr id="10" name="Group 9"/>
            <p:cNvGrpSpPr/>
            <p:nvPr/>
          </p:nvGrpSpPr>
          <p:grpSpPr>
            <a:xfrm>
              <a:off x="73147" y="0"/>
              <a:ext cx="1104381" cy="6858002"/>
              <a:chOff x="598293" y="0"/>
              <a:chExt cx="1104381" cy="6858002"/>
            </a:xfrm>
          </p:grpSpPr>
          <p:pic>
            <p:nvPicPr>
              <p:cNvPr id="11" name="Picture 10"/>
              <p:cNvPicPr>
                <a:picLocks noChangeAspect="1"/>
              </p:cNvPicPr>
              <p:nvPr/>
            </p:nvPicPr>
            <p:blipFill rotWithShape="1">
              <a:blip r:embed="rId3"/>
              <a:srcRect t="1" b="43555"/>
              <a:stretch/>
            </p:blipFill>
            <p:spPr>
              <a:xfrm rot="16200000" flipV="1">
                <a:off x="-1834714" y="3320614"/>
                <a:ext cx="6858001" cy="216775"/>
              </a:xfrm>
              <a:prstGeom prst="rect">
                <a:avLst/>
              </a:prstGeom>
            </p:spPr>
          </p:pic>
          <p:sp>
            <p:nvSpPr>
              <p:cNvPr id="12" name="TextBox 11"/>
              <p:cNvSpPr txBox="1"/>
              <p:nvPr/>
            </p:nvSpPr>
            <p:spPr>
              <a:xfrm>
                <a:off x="598293" y="0"/>
                <a:ext cx="891783" cy="369332"/>
              </a:xfrm>
              <a:prstGeom prst="rect">
                <a:avLst/>
              </a:prstGeom>
              <a:noFill/>
            </p:spPr>
            <p:txBody>
              <a:bodyPr wrap="none" rtlCol="0">
                <a:spAutoFit/>
              </a:bodyPr>
              <a:lstStyle/>
              <a:p>
                <a:r>
                  <a:rPr lang="en-US" dirty="0"/>
                  <a:t>10 g/kg</a:t>
                </a:r>
              </a:p>
            </p:txBody>
          </p:sp>
          <p:sp>
            <p:nvSpPr>
              <p:cNvPr id="13" name="TextBox 12"/>
              <p:cNvSpPr txBox="1"/>
              <p:nvPr/>
            </p:nvSpPr>
            <p:spPr>
              <a:xfrm>
                <a:off x="712592" y="3181350"/>
                <a:ext cx="774764" cy="369332"/>
              </a:xfrm>
              <a:prstGeom prst="rect">
                <a:avLst/>
              </a:prstGeom>
              <a:noFill/>
            </p:spPr>
            <p:txBody>
              <a:bodyPr wrap="none" rtlCol="0">
                <a:spAutoFit/>
              </a:bodyPr>
              <a:lstStyle/>
              <a:p>
                <a:r>
                  <a:rPr lang="en-US" dirty="0"/>
                  <a:t>5 g/kg</a:t>
                </a:r>
              </a:p>
            </p:txBody>
          </p:sp>
          <p:sp>
            <p:nvSpPr>
              <p:cNvPr id="14" name="TextBox 13"/>
              <p:cNvSpPr txBox="1"/>
              <p:nvPr/>
            </p:nvSpPr>
            <p:spPr>
              <a:xfrm>
                <a:off x="712592" y="6488668"/>
                <a:ext cx="774764" cy="369332"/>
              </a:xfrm>
              <a:prstGeom prst="rect">
                <a:avLst/>
              </a:prstGeom>
              <a:noFill/>
            </p:spPr>
            <p:txBody>
              <a:bodyPr wrap="none" rtlCol="0">
                <a:spAutoFit/>
              </a:bodyPr>
              <a:lstStyle/>
              <a:p>
                <a:r>
                  <a:rPr lang="en-US" dirty="0"/>
                  <a:t>0 g/kg</a:t>
                </a:r>
              </a:p>
            </p:txBody>
          </p:sp>
          <p:sp>
            <p:nvSpPr>
              <p:cNvPr id="15" name="TextBox 14"/>
              <p:cNvSpPr txBox="1"/>
              <p:nvPr/>
            </p:nvSpPr>
            <p:spPr>
              <a:xfrm>
                <a:off x="711134" y="5829300"/>
                <a:ext cx="774764" cy="369332"/>
              </a:xfrm>
              <a:prstGeom prst="rect">
                <a:avLst/>
              </a:prstGeom>
              <a:noFill/>
            </p:spPr>
            <p:txBody>
              <a:bodyPr wrap="none" rtlCol="0">
                <a:spAutoFit/>
              </a:bodyPr>
              <a:lstStyle/>
              <a:p>
                <a:r>
                  <a:rPr lang="en-US" dirty="0"/>
                  <a:t>1 g/kg</a:t>
                </a:r>
              </a:p>
            </p:txBody>
          </p:sp>
          <p:sp>
            <p:nvSpPr>
              <p:cNvPr id="16" name="TextBox 15"/>
              <p:cNvSpPr txBox="1"/>
              <p:nvPr/>
            </p:nvSpPr>
            <p:spPr>
              <a:xfrm>
                <a:off x="711134" y="5179457"/>
                <a:ext cx="774764" cy="369332"/>
              </a:xfrm>
              <a:prstGeom prst="rect">
                <a:avLst/>
              </a:prstGeom>
              <a:noFill/>
            </p:spPr>
            <p:txBody>
              <a:bodyPr wrap="none" rtlCol="0">
                <a:spAutoFit/>
              </a:bodyPr>
              <a:lstStyle/>
              <a:p>
                <a:r>
                  <a:rPr lang="en-US" dirty="0"/>
                  <a:t>2 g/kg</a:t>
                </a:r>
              </a:p>
            </p:txBody>
          </p:sp>
          <p:sp>
            <p:nvSpPr>
              <p:cNvPr id="17" name="TextBox 16"/>
              <p:cNvSpPr txBox="1"/>
              <p:nvPr/>
            </p:nvSpPr>
            <p:spPr>
              <a:xfrm>
                <a:off x="711134" y="4520089"/>
                <a:ext cx="774764" cy="369332"/>
              </a:xfrm>
              <a:prstGeom prst="rect">
                <a:avLst/>
              </a:prstGeom>
              <a:noFill/>
            </p:spPr>
            <p:txBody>
              <a:bodyPr wrap="none" rtlCol="0">
                <a:spAutoFit/>
              </a:bodyPr>
              <a:lstStyle/>
              <a:p>
                <a:r>
                  <a:rPr lang="en-US" dirty="0"/>
                  <a:t>3 g/kg</a:t>
                </a:r>
              </a:p>
            </p:txBody>
          </p:sp>
          <p:sp>
            <p:nvSpPr>
              <p:cNvPr id="18" name="TextBox 17"/>
              <p:cNvSpPr txBox="1"/>
              <p:nvPr/>
            </p:nvSpPr>
            <p:spPr>
              <a:xfrm>
                <a:off x="714275" y="3850719"/>
                <a:ext cx="774764" cy="369332"/>
              </a:xfrm>
              <a:prstGeom prst="rect">
                <a:avLst/>
              </a:prstGeom>
              <a:noFill/>
            </p:spPr>
            <p:txBody>
              <a:bodyPr wrap="none" rtlCol="0">
                <a:spAutoFit/>
              </a:bodyPr>
              <a:lstStyle/>
              <a:p>
                <a:r>
                  <a:rPr lang="en-US" dirty="0"/>
                  <a:t>4 g/kg</a:t>
                </a:r>
              </a:p>
            </p:txBody>
          </p:sp>
          <p:sp>
            <p:nvSpPr>
              <p:cNvPr id="19" name="TextBox 18"/>
              <p:cNvSpPr txBox="1"/>
              <p:nvPr/>
            </p:nvSpPr>
            <p:spPr>
              <a:xfrm>
                <a:off x="711134" y="2531030"/>
                <a:ext cx="774764" cy="369332"/>
              </a:xfrm>
              <a:prstGeom prst="rect">
                <a:avLst/>
              </a:prstGeom>
              <a:noFill/>
            </p:spPr>
            <p:txBody>
              <a:bodyPr wrap="none" rtlCol="0">
                <a:spAutoFit/>
              </a:bodyPr>
              <a:lstStyle/>
              <a:p>
                <a:r>
                  <a:rPr lang="en-US" dirty="0"/>
                  <a:t>6 g/kg</a:t>
                </a:r>
              </a:p>
            </p:txBody>
          </p:sp>
          <p:sp>
            <p:nvSpPr>
              <p:cNvPr id="20" name="TextBox 19"/>
              <p:cNvSpPr txBox="1"/>
              <p:nvPr/>
            </p:nvSpPr>
            <p:spPr>
              <a:xfrm>
                <a:off x="711134" y="1881187"/>
                <a:ext cx="774764" cy="369332"/>
              </a:xfrm>
              <a:prstGeom prst="rect">
                <a:avLst/>
              </a:prstGeom>
              <a:noFill/>
            </p:spPr>
            <p:txBody>
              <a:bodyPr wrap="none" rtlCol="0">
                <a:spAutoFit/>
              </a:bodyPr>
              <a:lstStyle/>
              <a:p>
                <a:r>
                  <a:rPr lang="en-US" dirty="0"/>
                  <a:t>7 g/kg</a:t>
                </a:r>
              </a:p>
            </p:txBody>
          </p:sp>
          <p:sp>
            <p:nvSpPr>
              <p:cNvPr id="21" name="TextBox 20"/>
              <p:cNvSpPr txBox="1"/>
              <p:nvPr/>
            </p:nvSpPr>
            <p:spPr>
              <a:xfrm>
                <a:off x="711134" y="1221819"/>
                <a:ext cx="774764" cy="369332"/>
              </a:xfrm>
              <a:prstGeom prst="rect">
                <a:avLst/>
              </a:prstGeom>
              <a:noFill/>
            </p:spPr>
            <p:txBody>
              <a:bodyPr wrap="none" rtlCol="0">
                <a:spAutoFit/>
              </a:bodyPr>
              <a:lstStyle/>
              <a:p>
                <a:r>
                  <a:rPr lang="en-US" dirty="0"/>
                  <a:t>8 g/kg</a:t>
                </a:r>
              </a:p>
            </p:txBody>
          </p:sp>
          <p:sp>
            <p:nvSpPr>
              <p:cNvPr id="22" name="TextBox 21"/>
              <p:cNvSpPr txBox="1"/>
              <p:nvPr/>
            </p:nvSpPr>
            <p:spPr>
              <a:xfrm>
                <a:off x="714275" y="552449"/>
                <a:ext cx="774764" cy="369332"/>
              </a:xfrm>
              <a:prstGeom prst="rect">
                <a:avLst/>
              </a:prstGeom>
              <a:noFill/>
            </p:spPr>
            <p:txBody>
              <a:bodyPr wrap="none" rtlCol="0">
                <a:spAutoFit/>
              </a:bodyPr>
              <a:lstStyle/>
              <a:p>
                <a:r>
                  <a:rPr lang="en-US" dirty="0"/>
                  <a:t>9 g/kg</a:t>
                </a:r>
              </a:p>
            </p:txBody>
          </p:sp>
        </p:grpSp>
        <p:sp>
          <p:nvSpPr>
            <p:cNvPr id="45" name="TextBox 44"/>
            <p:cNvSpPr txBox="1"/>
            <p:nvPr/>
          </p:nvSpPr>
          <p:spPr>
            <a:xfrm>
              <a:off x="1790064" y="461120"/>
              <a:ext cx="574196" cy="584775"/>
            </a:xfrm>
            <a:prstGeom prst="rect">
              <a:avLst/>
            </a:prstGeom>
            <a:noFill/>
          </p:spPr>
          <p:txBody>
            <a:bodyPr wrap="none" rtlCol="0">
              <a:spAutoFit/>
            </a:bodyPr>
            <a:lstStyle/>
            <a:p>
              <a:pPr algn="ctr"/>
              <a:r>
                <a:rPr lang="en-US" sz="3200" dirty="0"/>
                <a:t>qc</a:t>
              </a:r>
            </a:p>
          </p:txBody>
        </p:sp>
        <p:sp>
          <p:nvSpPr>
            <p:cNvPr id="46" name="TextBox 45"/>
            <p:cNvSpPr txBox="1"/>
            <p:nvPr/>
          </p:nvSpPr>
          <p:spPr>
            <a:xfrm>
              <a:off x="1829685" y="1755765"/>
              <a:ext cx="495649" cy="584775"/>
            </a:xfrm>
            <a:prstGeom prst="rect">
              <a:avLst/>
            </a:prstGeom>
            <a:noFill/>
          </p:spPr>
          <p:txBody>
            <a:bodyPr wrap="none" rtlCol="0">
              <a:spAutoFit/>
            </a:bodyPr>
            <a:lstStyle/>
            <a:p>
              <a:pPr algn="ctr"/>
              <a:r>
                <a:rPr lang="en-US" sz="3200" dirty="0"/>
                <a:t>qi</a:t>
              </a:r>
            </a:p>
          </p:txBody>
        </p:sp>
        <p:sp>
          <p:nvSpPr>
            <p:cNvPr id="47" name="TextBox 46"/>
            <p:cNvSpPr txBox="1"/>
            <p:nvPr/>
          </p:nvSpPr>
          <p:spPr>
            <a:xfrm>
              <a:off x="1794339" y="3119738"/>
              <a:ext cx="561372" cy="584775"/>
            </a:xfrm>
            <a:prstGeom prst="rect">
              <a:avLst/>
            </a:prstGeom>
            <a:noFill/>
          </p:spPr>
          <p:txBody>
            <a:bodyPr wrap="none" rtlCol="0">
              <a:spAutoFit/>
            </a:bodyPr>
            <a:lstStyle/>
            <a:p>
              <a:pPr algn="ctr"/>
              <a:r>
                <a:rPr lang="en-US" sz="3200" dirty="0" err="1"/>
                <a:t>qs</a:t>
              </a:r>
              <a:endParaRPr lang="en-US" sz="3200" dirty="0"/>
            </a:p>
          </p:txBody>
        </p:sp>
        <p:sp>
          <p:nvSpPr>
            <p:cNvPr id="48" name="TextBox 47"/>
            <p:cNvSpPr txBox="1"/>
            <p:nvPr/>
          </p:nvSpPr>
          <p:spPr>
            <a:xfrm>
              <a:off x="1775289" y="4502548"/>
              <a:ext cx="597023" cy="584775"/>
            </a:xfrm>
            <a:prstGeom prst="rect">
              <a:avLst/>
            </a:prstGeom>
            <a:noFill/>
          </p:spPr>
          <p:txBody>
            <a:bodyPr wrap="none" rtlCol="0">
              <a:spAutoFit/>
            </a:bodyPr>
            <a:lstStyle/>
            <a:p>
              <a:pPr algn="ctr"/>
              <a:r>
                <a:rPr lang="en-US" sz="3200" dirty="0" err="1"/>
                <a:t>qg</a:t>
              </a:r>
              <a:endParaRPr lang="en-US" sz="3200" dirty="0"/>
            </a:p>
          </p:txBody>
        </p:sp>
        <p:sp>
          <p:nvSpPr>
            <p:cNvPr id="49" name="TextBox 48"/>
            <p:cNvSpPr txBox="1"/>
            <p:nvPr/>
          </p:nvSpPr>
          <p:spPr>
            <a:xfrm>
              <a:off x="1813518" y="5912078"/>
              <a:ext cx="543739" cy="584775"/>
            </a:xfrm>
            <a:prstGeom prst="rect">
              <a:avLst/>
            </a:prstGeom>
            <a:noFill/>
          </p:spPr>
          <p:txBody>
            <a:bodyPr wrap="none" rtlCol="0">
              <a:spAutoFit/>
            </a:bodyPr>
            <a:lstStyle/>
            <a:p>
              <a:pPr algn="ctr"/>
              <a:r>
                <a:rPr lang="en-US" sz="3200" dirty="0" err="1"/>
                <a:t>qr</a:t>
              </a:r>
              <a:endParaRPr lang="en-US" sz="3200" dirty="0"/>
            </a:p>
          </p:txBody>
        </p:sp>
      </p:grpSp>
      <p:sp>
        <p:nvSpPr>
          <p:cNvPr id="53" name="TextBox 52"/>
          <p:cNvSpPr txBox="1"/>
          <p:nvPr/>
        </p:nvSpPr>
        <p:spPr>
          <a:xfrm>
            <a:off x="10880199" y="6493430"/>
            <a:ext cx="1322798" cy="369332"/>
          </a:xfrm>
          <a:prstGeom prst="rect">
            <a:avLst/>
          </a:prstGeom>
          <a:solidFill>
            <a:srgbClr val="FFFF00"/>
          </a:solidFill>
        </p:spPr>
        <p:txBody>
          <a:bodyPr wrap="none" rtlCol="0">
            <a:spAutoFit/>
          </a:bodyPr>
          <a:lstStyle/>
          <a:p>
            <a:r>
              <a:rPr lang="en-US" dirty="0"/>
              <a:t>time=20min</a:t>
            </a:r>
          </a:p>
        </p:txBody>
      </p:sp>
      <p:sp>
        <p:nvSpPr>
          <p:cNvPr id="55" name="TextBox 54"/>
          <p:cNvSpPr txBox="1"/>
          <p:nvPr/>
        </p:nvSpPr>
        <p:spPr>
          <a:xfrm>
            <a:off x="9113812" y="223936"/>
            <a:ext cx="307818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1M develops faster probably because of saturation adjustment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SBM mixed clean </a:t>
            </a:r>
            <a:r>
              <a:rPr lang="en-US" dirty="0" err="1"/>
              <a:t>ccn</a:t>
            </a:r>
            <a:r>
              <a:rPr lang="en-US" dirty="0"/>
              <a:t>(t): small amount of </a:t>
            </a:r>
            <a:r>
              <a:rPr lang="en-US" dirty="0" err="1"/>
              <a:t>ccn</a:t>
            </a:r>
            <a:r>
              <a:rPr lang="en-US" dirty="0"/>
              <a:t> which decrease with time, rain forms quickly via drops collisions without ice processes</a:t>
            </a:r>
          </a:p>
        </p:txBody>
      </p:sp>
      <p:sp>
        <p:nvSpPr>
          <p:cNvPr id="56" name="Rectangle 55"/>
          <p:cNvSpPr/>
          <p:nvPr/>
        </p:nvSpPr>
        <p:spPr>
          <a:xfrm>
            <a:off x="3409950" y="0"/>
            <a:ext cx="1107960"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562861" y="0"/>
            <a:ext cx="1076064"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197152" y="1045895"/>
            <a:ext cx="4068146" cy="5152737"/>
            <a:chOff x="5197152" y="1045895"/>
            <a:chExt cx="4068146" cy="5152737"/>
          </a:xfrm>
        </p:grpSpPr>
        <p:cxnSp>
          <p:nvCxnSpPr>
            <p:cNvPr id="3" name="Straight Arrow Connector 2"/>
            <p:cNvCxnSpPr/>
            <p:nvPr/>
          </p:nvCxnSpPr>
          <p:spPr>
            <a:xfrm flipH="1" flipV="1">
              <a:off x="5215813" y="1045895"/>
              <a:ext cx="4049485" cy="10255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5197152" y="2071396"/>
              <a:ext cx="4068146" cy="41272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049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2"/>
          <a:srcRect l="85732"/>
          <a:stretch/>
        </p:blipFill>
        <p:spPr>
          <a:xfrm>
            <a:off x="7705725" y="0"/>
            <a:ext cx="1067695" cy="6858000"/>
          </a:xfrm>
          <a:prstGeom prst="rect">
            <a:avLst/>
          </a:prstGeom>
        </p:spPr>
      </p:pic>
      <p:pic>
        <p:nvPicPr>
          <p:cNvPr id="9" name="Picture 8"/>
          <p:cNvPicPr>
            <a:picLocks noChangeAspect="1"/>
          </p:cNvPicPr>
          <p:nvPr/>
        </p:nvPicPr>
        <p:blipFill rotWithShape="1">
          <a:blip r:embed="rId2"/>
          <a:srcRect r="28595"/>
          <a:stretch/>
        </p:blipFill>
        <p:spPr>
          <a:xfrm>
            <a:off x="2354461" y="0"/>
            <a:ext cx="5343294" cy="6858000"/>
          </a:xfrm>
          <a:prstGeom prst="rect">
            <a:avLst/>
          </a:prstGeom>
        </p:spPr>
      </p:pic>
      <p:cxnSp>
        <p:nvCxnSpPr>
          <p:cNvPr id="23" name="Straight Connector 22"/>
          <p:cNvCxnSpPr/>
          <p:nvPr/>
        </p:nvCxnSpPr>
        <p:spPr>
          <a:xfrm>
            <a:off x="340995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958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626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389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62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725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73147" y="0"/>
            <a:ext cx="2299165" cy="6858002"/>
            <a:chOff x="73147" y="0"/>
            <a:chExt cx="2299165" cy="6858002"/>
          </a:xfrm>
        </p:grpSpPr>
        <p:grpSp>
          <p:nvGrpSpPr>
            <p:cNvPr id="46" name="Group 45"/>
            <p:cNvGrpSpPr/>
            <p:nvPr/>
          </p:nvGrpSpPr>
          <p:grpSpPr>
            <a:xfrm>
              <a:off x="73147" y="0"/>
              <a:ext cx="1104381" cy="6858002"/>
              <a:chOff x="598293" y="0"/>
              <a:chExt cx="1104381" cy="6858002"/>
            </a:xfrm>
          </p:grpSpPr>
          <p:pic>
            <p:nvPicPr>
              <p:cNvPr id="52" name="Picture 51"/>
              <p:cNvPicPr>
                <a:picLocks noChangeAspect="1"/>
              </p:cNvPicPr>
              <p:nvPr/>
            </p:nvPicPr>
            <p:blipFill rotWithShape="1">
              <a:blip r:embed="rId3"/>
              <a:srcRect t="1" b="43555"/>
              <a:stretch/>
            </p:blipFill>
            <p:spPr>
              <a:xfrm rot="16200000" flipV="1">
                <a:off x="-1834714" y="3320614"/>
                <a:ext cx="6858001" cy="216775"/>
              </a:xfrm>
              <a:prstGeom prst="rect">
                <a:avLst/>
              </a:prstGeom>
            </p:spPr>
          </p:pic>
          <p:sp>
            <p:nvSpPr>
              <p:cNvPr id="53" name="TextBox 52"/>
              <p:cNvSpPr txBox="1"/>
              <p:nvPr/>
            </p:nvSpPr>
            <p:spPr>
              <a:xfrm>
                <a:off x="598293" y="0"/>
                <a:ext cx="891783" cy="369332"/>
              </a:xfrm>
              <a:prstGeom prst="rect">
                <a:avLst/>
              </a:prstGeom>
              <a:noFill/>
            </p:spPr>
            <p:txBody>
              <a:bodyPr wrap="none" rtlCol="0">
                <a:spAutoFit/>
              </a:bodyPr>
              <a:lstStyle/>
              <a:p>
                <a:r>
                  <a:rPr lang="en-US" dirty="0"/>
                  <a:t>10 g/kg</a:t>
                </a:r>
              </a:p>
            </p:txBody>
          </p:sp>
          <p:sp>
            <p:nvSpPr>
              <p:cNvPr id="54" name="TextBox 53"/>
              <p:cNvSpPr txBox="1"/>
              <p:nvPr/>
            </p:nvSpPr>
            <p:spPr>
              <a:xfrm>
                <a:off x="712592" y="3181350"/>
                <a:ext cx="774764" cy="369332"/>
              </a:xfrm>
              <a:prstGeom prst="rect">
                <a:avLst/>
              </a:prstGeom>
              <a:noFill/>
            </p:spPr>
            <p:txBody>
              <a:bodyPr wrap="none" rtlCol="0">
                <a:spAutoFit/>
              </a:bodyPr>
              <a:lstStyle/>
              <a:p>
                <a:r>
                  <a:rPr lang="en-US" dirty="0"/>
                  <a:t>5 g/kg</a:t>
                </a:r>
              </a:p>
            </p:txBody>
          </p:sp>
          <p:sp>
            <p:nvSpPr>
              <p:cNvPr id="55" name="TextBox 54"/>
              <p:cNvSpPr txBox="1"/>
              <p:nvPr/>
            </p:nvSpPr>
            <p:spPr>
              <a:xfrm>
                <a:off x="712592" y="6488668"/>
                <a:ext cx="774764" cy="369332"/>
              </a:xfrm>
              <a:prstGeom prst="rect">
                <a:avLst/>
              </a:prstGeom>
              <a:noFill/>
            </p:spPr>
            <p:txBody>
              <a:bodyPr wrap="none" rtlCol="0">
                <a:spAutoFit/>
              </a:bodyPr>
              <a:lstStyle/>
              <a:p>
                <a:r>
                  <a:rPr lang="en-US" dirty="0"/>
                  <a:t>0 g/kg</a:t>
                </a:r>
              </a:p>
            </p:txBody>
          </p:sp>
          <p:sp>
            <p:nvSpPr>
              <p:cNvPr id="56" name="TextBox 55"/>
              <p:cNvSpPr txBox="1"/>
              <p:nvPr/>
            </p:nvSpPr>
            <p:spPr>
              <a:xfrm>
                <a:off x="711134" y="5829300"/>
                <a:ext cx="774764" cy="369332"/>
              </a:xfrm>
              <a:prstGeom prst="rect">
                <a:avLst/>
              </a:prstGeom>
              <a:noFill/>
            </p:spPr>
            <p:txBody>
              <a:bodyPr wrap="none" rtlCol="0">
                <a:spAutoFit/>
              </a:bodyPr>
              <a:lstStyle/>
              <a:p>
                <a:r>
                  <a:rPr lang="en-US" dirty="0"/>
                  <a:t>1 g/kg</a:t>
                </a:r>
              </a:p>
            </p:txBody>
          </p:sp>
          <p:sp>
            <p:nvSpPr>
              <p:cNvPr id="57" name="TextBox 56"/>
              <p:cNvSpPr txBox="1"/>
              <p:nvPr/>
            </p:nvSpPr>
            <p:spPr>
              <a:xfrm>
                <a:off x="711134" y="5179457"/>
                <a:ext cx="774764" cy="369332"/>
              </a:xfrm>
              <a:prstGeom prst="rect">
                <a:avLst/>
              </a:prstGeom>
              <a:noFill/>
            </p:spPr>
            <p:txBody>
              <a:bodyPr wrap="none" rtlCol="0">
                <a:spAutoFit/>
              </a:bodyPr>
              <a:lstStyle/>
              <a:p>
                <a:r>
                  <a:rPr lang="en-US" dirty="0"/>
                  <a:t>2 g/kg</a:t>
                </a:r>
              </a:p>
            </p:txBody>
          </p:sp>
          <p:sp>
            <p:nvSpPr>
              <p:cNvPr id="58" name="TextBox 57"/>
              <p:cNvSpPr txBox="1"/>
              <p:nvPr/>
            </p:nvSpPr>
            <p:spPr>
              <a:xfrm>
                <a:off x="711134" y="4520089"/>
                <a:ext cx="774764" cy="369332"/>
              </a:xfrm>
              <a:prstGeom prst="rect">
                <a:avLst/>
              </a:prstGeom>
              <a:noFill/>
            </p:spPr>
            <p:txBody>
              <a:bodyPr wrap="none" rtlCol="0">
                <a:spAutoFit/>
              </a:bodyPr>
              <a:lstStyle/>
              <a:p>
                <a:r>
                  <a:rPr lang="en-US" dirty="0"/>
                  <a:t>3 g/kg</a:t>
                </a:r>
              </a:p>
            </p:txBody>
          </p:sp>
          <p:sp>
            <p:nvSpPr>
              <p:cNvPr id="59" name="TextBox 58"/>
              <p:cNvSpPr txBox="1"/>
              <p:nvPr/>
            </p:nvSpPr>
            <p:spPr>
              <a:xfrm>
                <a:off x="714275" y="3850719"/>
                <a:ext cx="774764" cy="369332"/>
              </a:xfrm>
              <a:prstGeom prst="rect">
                <a:avLst/>
              </a:prstGeom>
              <a:noFill/>
            </p:spPr>
            <p:txBody>
              <a:bodyPr wrap="none" rtlCol="0">
                <a:spAutoFit/>
              </a:bodyPr>
              <a:lstStyle/>
              <a:p>
                <a:r>
                  <a:rPr lang="en-US" dirty="0"/>
                  <a:t>4 g/kg</a:t>
                </a:r>
              </a:p>
            </p:txBody>
          </p:sp>
          <p:sp>
            <p:nvSpPr>
              <p:cNvPr id="60" name="TextBox 59"/>
              <p:cNvSpPr txBox="1"/>
              <p:nvPr/>
            </p:nvSpPr>
            <p:spPr>
              <a:xfrm>
                <a:off x="711134" y="2531030"/>
                <a:ext cx="774764" cy="369332"/>
              </a:xfrm>
              <a:prstGeom prst="rect">
                <a:avLst/>
              </a:prstGeom>
              <a:noFill/>
            </p:spPr>
            <p:txBody>
              <a:bodyPr wrap="none" rtlCol="0">
                <a:spAutoFit/>
              </a:bodyPr>
              <a:lstStyle/>
              <a:p>
                <a:r>
                  <a:rPr lang="en-US" dirty="0"/>
                  <a:t>6 g/kg</a:t>
                </a:r>
              </a:p>
            </p:txBody>
          </p:sp>
          <p:sp>
            <p:nvSpPr>
              <p:cNvPr id="61" name="TextBox 60"/>
              <p:cNvSpPr txBox="1"/>
              <p:nvPr/>
            </p:nvSpPr>
            <p:spPr>
              <a:xfrm>
                <a:off x="711134" y="1881187"/>
                <a:ext cx="774764" cy="369332"/>
              </a:xfrm>
              <a:prstGeom prst="rect">
                <a:avLst/>
              </a:prstGeom>
              <a:noFill/>
            </p:spPr>
            <p:txBody>
              <a:bodyPr wrap="none" rtlCol="0">
                <a:spAutoFit/>
              </a:bodyPr>
              <a:lstStyle/>
              <a:p>
                <a:r>
                  <a:rPr lang="en-US" dirty="0"/>
                  <a:t>7 g/kg</a:t>
                </a:r>
              </a:p>
            </p:txBody>
          </p:sp>
          <p:sp>
            <p:nvSpPr>
              <p:cNvPr id="62" name="TextBox 61"/>
              <p:cNvSpPr txBox="1"/>
              <p:nvPr/>
            </p:nvSpPr>
            <p:spPr>
              <a:xfrm>
                <a:off x="711134" y="1221819"/>
                <a:ext cx="774764" cy="369332"/>
              </a:xfrm>
              <a:prstGeom prst="rect">
                <a:avLst/>
              </a:prstGeom>
              <a:noFill/>
            </p:spPr>
            <p:txBody>
              <a:bodyPr wrap="none" rtlCol="0">
                <a:spAutoFit/>
              </a:bodyPr>
              <a:lstStyle/>
              <a:p>
                <a:r>
                  <a:rPr lang="en-US" dirty="0"/>
                  <a:t>8 g/kg</a:t>
                </a:r>
              </a:p>
            </p:txBody>
          </p:sp>
          <p:sp>
            <p:nvSpPr>
              <p:cNvPr id="63" name="TextBox 62"/>
              <p:cNvSpPr txBox="1"/>
              <p:nvPr/>
            </p:nvSpPr>
            <p:spPr>
              <a:xfrm>
                <a:off x="714275" y="552449"/>
                <a:ext cx="774764" cy="369332"/>
              </a:xfrm>
              <a:prstGeom prst="rect">
                <a:avLst/>
              </a:prstGeom>
              <a:noFill/>
            </p:spPr>
            <p:txBody>
              <a:bodyPr wrap="none" rtlCol="0">
                <a:spAutoFit/>
              </a:bodyPr>
              <a:lstStyle/>
              <a:p>
                <a:r>
                  <a:rPr lang="en-US" dirty="0"/>
                  <a:t>9 g/kg</a:t>
                </a:r>
              </a:p>
            </p:txBody>
          </p:sp>
        </p:grpSp>
        <p:sp>
          <p:nvSpPr>
            <p:cNvPr id="47" name="TextBox 46"/>
            <p:cNvSpPr txBox="1"/>
            <p:nvPr/>
          </p:nvSpPr>
          <p:spPr>
            <a:xfrm>
              <a:off x="1790064" y="461120"/>
              <a:ext cx="574196" cy="584775"/>
            </a:xfrm>
            <a:prstGeom prst="rect">
              <a:avLst/>
            </a:prstGeom>
            <a:noFill/>
          </p:spPr>
          <p:txBody>
            <a:bodyPr wrap="none" rtlCol="0">
              <a:spAutoFit/>
            </a:bodyPr>
            <a:lstStyle/>
            <a:p>
              <a:pPr algn="ctr"/>
              <a:r>
                <a:rPr lang="en-US" sz="3200" dirty="0"/>
                <a:t>qc</a:t>
              </a:r>
            </a:p>
          </p:txBody>
        </p:sp>
        <p:sp>
          <p:nvSpPr>
            <p:cNvPr id="48" name="TextBox 47"/>
            <p:cNvSpPr txBox="1"/>
            <p:nvPr/>
          </p:nvSpPr>
          <p:spPr>
            <a:xfrm>
              <a:off x="1829685" y="1755765"/>
              <a:ext cx="495649" cy="584775"/>
            </a:xfrm>
            <a:prstGeom prst="rect">
              <a:avLst/>
            </a:prstGeom>
            <a:noFill/>
          </p:spPr>
          <p:txBody>
            <a:bodyPr wrap="none" rtlCol="0">
              <a:spAutoFit/>
            </a:bodyPr>
            <a:lstStyle/>
            <a:p>
              <a:pPr algn="ctr"/>
              <a:r>
                <a:rPr lang="en-US" sz="3200" dirty="0"/>
                <a:t>qi</a:t>
              </a:r>
            </a:p>
          </p:txBody>
        </p:sp>
        <p:sp>
          <p:nvSpPr>
            <p:cNvPr id="49" name="TextBox 48"/>
            <p:cNvSpPr txBox="1"/>
            <p:nvPr/>
          </p:nvSpPr>
          <p:spPr>
            <a:xfrm>
              <a:off x="1794339" y="3119738"/>
              <a:ext cx="561372" cy="584775"/>
            </a:xfrm>
            <a:prstGeom prst="rect">
              <a:avLst/>
            </a:prstGeom>
            <a:noFill/>
          </p:spPr>
          <p:txBody>
            <a:bodyPr wrap="none" rtlCol="0">
              <a:spAutoFit/>
            </a:bodyPr>
            <a:lstStyle/>
            <a:p>
              <a:pPr algn="ctr"/>
              <a:r>
                <a:rPr lang="en-US" sz="3200" dirty="0" err="1"/>
                <a:t>qs</a:t>
              </a:r>
              <a:endParaRPr lang="en-US" sz="3200" dirty="0"/>
            </a:p>
          </p:txBody>
        </p:sp>
        <p:sp>
          <p:nvSpPr>
            <p:cNvPr id="50" name="TextBox 49"/>
            <p:cNvSpPr txBox="1"/>
            <p:nvPr/>
          </p:nvSpPr>
          <p:spPr>
            <a:xfrm>
              <a:off x="1775289" y="4502548"/>
              <a:ext cx="597023" cy="584775"/>
            </a:xfrm>
            <a:prstGeom prst="rect">
              <a:avLst/>
            </a:prstGeom>
            <a:noFill/>
          </p:spPr>
          <p:txBody>
            <a:bodyPr wrap="none" rtlCol="0">
              <a:spAutoFit/>
            </a:bodyPr>
            <a:lstStyle/>
            <a:p>
              <a:pPr algn="ctr"/>
              <a:r>
                <a:rPr lang="en-US" sz="3200" dirty="0" err="1"/>
                <a:t>qg</a:t>
              </a:r>
              <a:endParaRPr lang="en-US" sz="3200" dirty="0"/>
            </a:p>
          </p:txBody>
        </p:sp>
        <p:sp>
          <p:nvSpPr>
            <p:cNvPr id="51" name="TextBox 50"/>
            <p:cNvSpPr txBox="1"/>
            <p:nvPr/>
          </p:nvSpPr>
          <p:spPr>
            <a:xfrm>
              <a:off x="1813518" y="5912078"/>
              <a:ext cx="543739" cy="584775"/>
            </a:xfrm>
            <a:prstGeom prst="rect">
              <a:avLst/>
            </a:prstGeom>
            <a:noFill/>
          </p:spPr>
          <p:txBody>
            <a:bodyPr wrap="none" rtlCol="0">
              <a:spAutoFit/>
            </a:bodyPr>
            <a:lstStyle/>
            <a:p>
              <a:pPr algn="ctr"/>
              <a:r>
                <a:rPr lang="en-US" sz="3200" dirty="0" err="1"/>
                <a:t>qr</a:t>
              </a:r>
              <a:endParaRPr lang="en-US" sz="3200" dirty="0"/>
            </a:p>
          </p:txBody>
        </p:sp>
      </p:grpSp>
      <p:sp>
        <p:nvSpPr>
          <p:cNvPr id="64" name="TextBox 63"/>
          <p:cNvSpPr txBox="1"/>
          <p:nvPr/>
        </p:nvSpPr>
        <p:spPr>
          <a:xfrm>
            <a:off x="10880199" y="6493430"/>
            <a:ext cx="1322798" cy="369332"/>
          </a:xfrm>
          <a:prstGeom prst="rect">
            <a:avLst/>
          </a:prstGeom>
          <a:solidFill>
            <a:srgbClr val="FFFF00"/>
          </a:solidFill>
        </p:spPr>
        <p:txBody>
          <a:bodyPr wrap="none" rtlCol="0">
            <a:spAutoFit/>
          </a:bodyPr>
          <a:lstStyle/>
          <a:p>
            <a:r>
              <a:rPr lang="en-US" dirty="0"/>
              <a:t>time=25min</a:t>
            </a:r>
          </a:p>
        </p:txBody>
      </p:sp>
      <p:grpSp>
        <p:nvGrpSpPr>
          <p:cNvPr id="65" name="Group 64"/>
          <p:cNvGrpSpPr/>
          <p:nvPr/>
        </p:nvGrpSpPr>
        <p:grpSpPr>
          <a:xfrm>
            <a:off x="2293804" y="20358"/>
            <a:ext cx="6478623" cy="444216"/>
            <a:chOff x="2293804" y="20358"/>
            <a:chExt cx="6478623" cy="444216"/>
          </a:xfrm>
        </p:grpSpPr>
        <p:sp>
          <p:nvSpPr>
            <p:cNvPr id="66" name="TextBox 65"/>
            <p:cNvSpPr txBox="1"/>
            <p:nvPr/>
          </p:nvSpPr>
          <p:spPr>
            <a:xfrm>
              <a:off x="2293804" y="23812"/>
              <a:ext cx="1180130" cy="400110"/>
            </a:xfrm>
            <a:prstGeom prst="rect">
              <a:avLst/>
            </a:prstGeom>
            <a:noFill/>
          </p:spPr>
          <p:txBody>
            <a:bodyPr wrap="none" rtlCol="0">
              <a:spAutoFit/>
            </a:bodyPr>
            <a:lstStyle/>
            <a:p>
              <a:pPr algn="ctr">
                <a:lnSpc>
                  <a:spcPct val="80000"/>
                </a:lnSpc>
              </a:pPr>
              <a:r>
                <a:rPr lang="en-US" sz="1600" dirty="0">
                  <a:solidFill>
                    <a:schemeClr val="bg1"/>
                  </a:solidFill>
                </a:rPr>
                <a:t>1M mixed</a:t>
              </a:r>
            </a:p>
            <a:p>
              <a:pPr algn="ctr">
                <a:lnSpc>
                  <a:spcPct val="80000"/>
                </a:lnSpc>
              </a:pPr>
              <a:r>
                <a:rPr lang="en-US" sz="900" dirty="0" err="1">
                  <a:solidFill>
                    <a:schemeClr val="bg1"/>
                  </a:solidFill>
                </a:rPr>
                <a:t>cloud_num</a:t>
              </a:r>
              <a:r>
                <a:rPr lang="en-US" sz="900" dirty="0">
                  <a:solidFill>
                    <a:schemeClr val="bg1"/>
                  </a:solidFill>
                </a:rPr>
                <a:t>=200cm-3</a:t>
              </a:r>
            </a:p>
          </p:txBody>
        </p:sp>
        <p:sp>
          <p:nvSpPr>
            <p:cNvPr id="67" name="TextBox 66"/>
            <p:cNvSpPr txBox="1"/>
            <p:nvPr/>
          </p:nvSpPr>
          <p:spPr>
            <a:xfrm>
              <a:off x="3402476" y="23812"/>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 </a:t>
              </a:r>
              <a:r>
                <a:rPr lang="en-US" sz="1200" dirty="0" err="1">
                  <a:solidFill>
                    <a:schemeClr val="bg1"/>
                  </a:solidFill>
                </a:rPr>
                <a:t>const</a:t>
              </a:r>
              <a:endParaRPr lang="en-US" sz="1200" dirty="0">
                <a:solidFill>
                  <a:schemeClr val="bg1"/>
                </a:solidFill>
              </a:endParaRPr>
            </a:p>
          </p:txBody>
        </p:sp>
        <p:sp>
          <p:nvSpPr>
            <p:cNvPr id="68" name="TextBox 67"/>
            <p:cNvSpPr txBox="1"/>
            <p:nvPr/>
          </p:nvSpPr>
          <p:spPr>
            <a:xfrm>
              <a:off x="4475986" y="2143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a:t>
              </a:r>
            </a:p>
          </p:txBody>
        </p:sp>
        <p:sp>
          <p:nvSpPr>
            <p:cNvPr id="69" name="TextBox 68"/>
            <p:cNvSpPr txBox="1"/>
            <p:nvPr/>
          </p:nvSpPr>
          <p:spPr>
            <a:xfrm>
              <a:off x="5542786" y="2274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 </a:t>
              </a:r>
              <a:r>
                <a:rPr lang="en-US" sz="1200" dirty="0" err="1">
                  <a:solidFill>
                    <a:schemeClr val="bg1"/>
                  </a:solidFill>
                </a:rPr>
                <a:t>const</a:t>
              </a:r>
              <a:endParaRPr lang="en-US" sz="1200" dirty="0">
                <a:solidFill>
                  <a:schemeClr val="bg1"/>
                </a:solidFill>
              </a:endParaRPr>
            </a:p>
          </p:txBody>
        </p:sp>
        <p:sp>
          <p:nvSpPr>
            <p:cNvPr id="70" name="TextBox 69"/>
            <p:cNvSpPr txBox="1"/>
            <p:nvPr/>
          </p:nvSpPr>
          <p:spPr>
            <a:xfrm>
              <a:off x="6616295" y="20358"/>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a:t>
              </a:r>
            </a:p>
          </p:txBody>
        </p:sp>
        <p:sp>
          <p:nvSpPr>
            <p:cNvPr id="71" name="TextBox 70"/>
            <p:cNvSpPr txBox="1"/>
            <p:nvPr/>
          </p:nvSpPr>
          <p:spPr>
            <a:xfrm>
              <a:off x="7681166" y="22740"/>
              <a:ext cx="1091261" cy="440762"/>
            </a:xfrm>
            <a:prstGeom prst="rect">
              <a:avLst/>
            </a:prstGeom>
            <a:noFill/>
          </p:spPr>
          <p:txBody>
            <a:bodyPr wrap="none" rtlCol="0">
              <a:spAutoFit/>
            </a:bodyPr>
            <a:lstStyle/>
            <a:p>
              <a:pPr algn="ctr">
                <a:lnSpc>
                  <a:spcPct val="80000"/>
                </a:lnSpc>
              </a:pPr>
              <a:r>
                <a:rPr lang="en-US" sz="1600" dirty="0">
                  <a:solidFill>
                    <a:schemeClr val="bg1"/>
                  </a:solidFill>
                </a:rPr>
                <a:t>SBM warm</a:t>
              </a:r>
            </a:p>
            <a:p>
              <a:pPr algn="ctr">
                <a:lnSpc>
                  <a:spcPct val="80000"/>
                </a:lnSpc>
              </a:pPr>
              <a:r>
                <a:rPr lang="en-US" sz="1200" dirty="0">
                  <a:solidFill>
                    <a:schemeClr val="bg1"/>
                  </a:solidFill>
                </a:rPr>
                <a:t>polluted</a:t>
              </a:r>
            </a:p>
          </p:txBody>
        </p:sp>
      </p:grpSp>
      <p:sp>
        <p:nvSpPr>
          <p:cNvPr id="80" name="TextBox 79"/>
          <p:cNvSpPr txBox="1"/>
          <p:nvPr/>
        </p:nvSpPr>
        <p:spPr>
          <a:xfrm>
            <a:off x="9114588" y="222415"/>
            <a:ext cx="3077412" cy="923330"/>
          </a:xfrm>
          <a:prstGeom prst="rect">
            <a:avLst/>
          </a:prstGeom>
          <a:noFill/>
        </p:spPr>
        <p:txBody>
          <a:bodyPr wrap="square" rtlCol="0">
            <a:spAutoFit/>
          </a:bodyPr>
          <a:lstStyle/>
          <a:p>
            <a:pPr marL="285750" indent="-285750">
              <a:buFont typeface="Arial" panose="020B0604020202020204" pitchFamily="34" charset="0"/>
              <a:buChar char="•"/>
            </a:pPr>
            <a:r>
              <a:rPr lang="en-US" dirty="0"/>
              <a:t>SBM mixed clean </a:t>
            </a:r>
            <a:r>
              <a:rPr lang="en-US" dirty="0" err="1"/>
              <a:t>ccn</a:t>
            </a:r>
            <a:r>
              <a:rPr lang="en-US" dirty="0"/>
              <a:t>(t): drops reach freezing level </a:t>
            </a:r>
            <a:r>
              <a:rPr lang="en-US" dirty="0">
                <a:sym typeface="Wingdings" panose="05000000000000000000" pitchFamily="2" charset="2"/>
              </a:rPr>
              <a:t> </a:t>
            </a:r>
            <a:r>
              <a:rPr lang="en-US" dirty="0" err="1">
                <a:sym typeface="Wingdings" panose="05000000000000000000" pitchFamily="2" charset="2"/>
              </a:rPr>
              <a:t>qi,qs,qg</a:t>
            </a:r>
            <a:endParaRPr lang="en-US" dirty="0">
              <a:sym typeface="Wingdings" panose="05000000000000000000" pitchFamily="2" charset="2"/>
            </a:endParaRPr>
          </a:p>
        </p:txBody>
      </p:sp>
      <p:sp>
        <p:nvSpPr>
          <p:cNvPr id="81" name="Rectangle 80"/>
          <p:cNvSpPr/>
          <p:nvPr/>
        </p:nvSpPr>
        <p:spPr>
          <a:xfrm>
            <a:off x="3409950" y="0"/>
            <a:ext cx="1107960"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562861" y="0"/>
            <a:ext cx="1076064"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290458" y="774441"/>
            <a:ext cx="3961118" cy="3946849"/>
            <a:chOff x="5290458" y="774441"/>
            <a:chExt cx="4935893" cy="3946849"/>
          </a:xfrm>
        </p:grpSpPr>
        <p:grpSp>
          <p:nvGrpSpPr>
            <p:cNvPr id="74" name="Group 73"/>
            <p:cNvGrpSpPr/>
            <p:nvPr/>
          </p:nvGrpSpPr>
          <p:grpSpPr>
            <a:xfrm>
              <a:off x="5290458" y="774441"/>
              <a:ext cx="4935893" cy="3946849"/>
              <a:chOff x="5290458" y="774441"/>
              <a:chExt cx="4935893" cy="3946849"/>
            </a:xfrm>
          </p:grpSpPr>
          <p:cxnSp>
            <p:nvCxnSpPr>
              <p:cNvPr id="75" name="Straight Arrow Connector 74"/>
              <p:cNvCxnSpPr/>
              <p:nvPr/>
            </p:nvCxnSpPr>
            <p:spPr>
              <a:xfrm flipH="1">
                <a:off x="5290458" y="774441"/>
                <a:ext cx="4935893" cy="12782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5290458" y="774441"/>
                <a:ext cx="4935893" cy="39468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7" name="Straight Arrow Connector 76"/>
            <p:cNvCxnSpPr/>
            <p:nvPr/>
          </p:nvCxnSpPr>
          <p:spPr>
            <a:xfrm flipH="1">
              <a:off x="5374434" y="774441"/>
              <a:ext cx="4851917" cy="26592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52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rotWithShape="1">
          <a:blip r:embed="rId2"/>
          <a:srcRect l="85768"/>
          <a:stretch/>
        </p:blipFill>
        <p:spPr>
          <a:xfrm>
            <a:off x="7707413" y="0"/>
            <a:ext cx="1064329" cy="6858000"/>
          </a:xfrm>
          <a:prstGeom prst="rect">
            <a:avLst/>
          </a:prstGeom>
        </p:spPr>
      </p:pic>
      <p:pic>
        <p:nvPicPr>
          <p:cNvPr id="10" name="Picture 9"/>
          <p:cNvPicPr>
            <a:picLocks noChangeAspect="1"/>
          </p:cNvPicPr>
          <p:nvPr/>
        </p:nvPicPr>
        <p:blipFill rotWithShape="1">
          <a:blip r:embed="rId2"/>
          <a:srcRect r="28082"/>
          <a:stretch/>
        </p:blipFill>
        <p:spPr>
          <a:xfrm>
            <a:off x="2356895" y="0"/>
            <a:ext cx="5378183" cy="6858000"/>
          </a:xfrm>
          <a:prstGeom prst="rect">
            <a:avLst/>
          </a:prstGeom>
        </p:spPr>
      </p:pic>
      <p:cxnSp>
        <p:nvCxnSpPr>
          <p:cNvPr id="24" name="Straight Connector 23"/>
          <p:cNvCxnSpPr/>
          <p:nvPr/>
        </p:nvCxnSpPr>
        <p:spPr>
          <a:xfrm>
            <a:off x="340995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958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626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6389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6962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7725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73147" y="0"/>
            <a:ext cx="2299165" cy="6858002"/>
            <a:chOff x="73147" y="0"/>
            <a:chExt cx="2299165" cy="6858002"/>
          </a:xfrm>
        </p:grpSpPr>
        <p:grpSp>
          <p:nvGrpSpPr>
            <p:cNvPr id="39" name="Group 38"/>
            <p:cNvGrpSpPr/>
            <p:nvPr/>
          </p:nvGrpSpPr>
          <p:grpSpPr>
            <a:xfrm>
              <a:off x="73147" y="0"/>
              <a:ext cx="1104381" cy="6858002"/>
              <a:chOff x="598293" y="0"/>
              <a:chExt cx="1104381" cy="6858002"/>
            </a:xfrm>
          </p:grpSpPr>
          <p:pic>
            <p:nvPicPr>
              <p:cNvPr id="45" name="Picture 44"/>
              <p:cNvPicPr>
                <a:picLocks noChangeAspect="1"/>
              </p:cNvPicPr>
              <p:nvPr/>
            </p:nvPicPr>
            <p:blipFill rotWithShape="1">
              <a:blip r:embed="rId3"/>
              <a:srcRect t="1" b="43555"/>
              <a:stretch/>
            </p:blipFill>
            <p:spPr>
              <a:xfrm rot="16200000" flipV="1">
                <a:off x="-1834714" y="3320614"/>
                <a:ext cx="6858001" cy="216775"/>
              </a:xfrm>
              <a:prstGeom prst="rect">
                <a:avLst/>
              </a:prstGeom>
            </p:spPr>
          </p:pic>
          <p:sp>
            <p:nvSpPr>
              <p:cNvPr id="46" name="TextBox 45"/>
              <p:cNvSpPr txBox="1"/>
              <p:nvPr/>
            </p:nvSpPr>
            <p:spPr>
              <a:xfrm>
                <a:off x="598293" y="0"/>
                <a:ext cx="891783" cy="369332"/>
              </a:xfrm>
              <a:prstGeom prst="rect">
                <a:avLst/>
              </a:prstGeom>
              <a:noFill/>
            </p:spPr>
            <p:txBody>
              <a:bodyPr wrap="none" rtlCol="0">
                <a:spAutoFit/>
              </a:bodyPr>
              <a:lstStyle/>
              <a:p>
                <a:r>
                  <a:rPr lang="en-US" dirty="0"/>
                  <a:t>10 g/kg</a:t>
                </a:r>
              </a:p>
            </p:txBody>
          </p:sp>
          <p:sp>
            <p:nvSpPr>
              <p:cNvPr id="47" name="TextBox 46"/>
              <p:cNvSpPr txBox="1"/>
              <p:nvPr/>
            </p:nvSpPr>
            <p:spPr>
              <a:xfrm>
                <a:off x="712592" y="3181350"/>
                <a:ext cx="774764" cy="369332"/>
              </a:xfrm>
              <a:prstGeom prst="rect">
                <a:avLst/>
              </a:prstGeom>
              <a:noFill/>
            </p:spPr>
            <p:txBody>
              <a:bodyPr wrap="none" rtlCol="0">
                <a:spAutoFit/>
              </a:bodyPr>
              <a:lstStyle/>
              <a:p>
                <a:r>
                  <a:rPr lang="en-US" dirty="0"/>
                  <a:t>5 g/kg</a:t>
                </a:r>
              </a:p>
            </p:txBody>
          </p:sp>
          <p:sp>
            <p:nvSpPr>
              <p:cNvPr id="48" name="TextBox 47"/>
              <p:cNvSpPr txBox="1"/>
              <p:nvPr/>
            </p:nvSpPr>
            <p:spPr>
              <a:xfrm>
                <a:off x="712592" y="6488668"/>
                <a:ext cx="774764" cy="369332"/>
              </a:xfrm>
              <a:prstGeom prst="rect">
                <a:avLst/>
              </a:prstGeom>
              <a:noFill/>
            </p:spPr>
            <p:txBody>
              <a:bodyPr wrap="none" rtlCol="0">
                <a:spAutoFit/>
              </a:bodyPr>
              <a:lstStyle/>
              <a:p>
                <a:r>
                  <a:rPr lang="en-US" dirty="0"/>
                  <a:t>0 g/kg</a:t>
                </a:r>
              </a:p>
            </p:txBody>
          </p:sp>
          <p:sp>
            <p:nvSpPr>
              <p:cNvPr id="49" name="TextBox 48"/>
              <p:cNvSpPr txBox="1"/>
              <p:nvPr/>
            </p:nvSpPr>
            <p:spPr>
              <a:xfrm>
                <a:off x="711134" y="5829300"/>
                <a:ext cx="774764" cy="369332"/>
              </a:xfrm>
              <a:prstGeom prst="rect">
                <a:avLst/>
              </a:prstGeom>
              <a:noFill/>
            </p:spPr>
            <p:txBody>
              <a:bodyPr wrap="none" rtlCol="0">
                <a:spAutoFit/>
              </a:bodyPr>
              <a:lstStyle/>
              <a:p>
                <a:r>
                  <a:rPr lang="en-US" dirty="0"/>
                  <a:t>1 g/kg</a:t>
                </a:r>
              </a:p>
            </p:txBody>
          </p:sp>
          <p:sp>
            <p:nvSpPr>
              <p:cNvPr id="50" name="TextBox 49"/>
              <p:cNvSpPr txBox="1"/>
              <p:nvPr/>
            </p:nvSpPr>
            <p:spPr>
              <a:xfrm>
                <a:off x="711134" y="5179457"/>
                <a:ext cx="774764" cy="369332"/>
              </a:xfrm>
              <a:prstGeom prst="rect">
                <a:avLst/>
              </a:prstGeom>
              <a:noFill/>
            </p:spPr>
            <p:txBody>
              <a:bodyPr wrap="none" rtlCol="0">
                <a:spAutoFit/>
              </a:bodyPr>
              <a:lstStyle/>
              <a:p>
                <a:r>
                  <a:rPr lang="en-US" dirty="0"/>
                  <a:t>2 g/kg</a:t>
                </a:r>
              </a:p>
            </p:txBody>
          </p:sp>
          <p:sp>
            <p:nvSpPr>
              <p:cNvPr id="51" name="TextBox 50"/>
              <p:cNvSpPr txBox="1"/>
              <p:nvPr/>
            </p:nvSpPr>
            <p:spPr>
              <a:xfrm>
                <a:off x="711134" y="4520089"/>
                <a:ext cx="774764" cy="369332"/>
              </a:xfrm>
              <a:prstGeom prst="rect">
                <a:avLst/>
              </a:prstGeom>
              <a:noFill/>
            </p:spPr>
            <p:txBody>
              <a:bodyPr wrap="none" rtlCol="0">
                <a:spAutoFit/>
              </a:bodyPr>
              <a:lstStyle/>
              <a:p>
                <a:r>
                  <a:rPr lang="en-US" dirty="0"/>
                  <a:t>3 g/kg</a:t>
                </a:r>
              </a:p>
            </p:txBody>
          </p:sp>
          <p:sp>
            <p:nvSpPr>
              <p:cNvPr id="52" name="TextBox 51"/>
              <p:cNvSpPr txBox="1"/>
              <p:nvPr/>
            </p:nvSpPr>
            <p:spPr>
              <a:xfrm>
                <a:off x="714275" y="3850719"/>
                <a:ext cx="774764" cy="369332"/>
              </a:xfrm>
              <a:prstGeom prst="rect">
                <a:avLst/>
              </a:prstGeom>
              <a:noFill/>
            </p:spPr>
            <p:txBody>
              <a:bodyPr wrap="none" rtlCol="0">
                <a:spAutoFit/>
              </a:bodyPr>
              <a:lstStyle/>
              <a:p>
                <a:r>
                  <a:rPr lang="en-US" dirty="0"/>
                  <a:t>4 g/kg</a:t>
                </a:r>
              </a:p>
            </p:txBody>
          </p:sp>
          <p:sp>
            <p:nvSpPr>
              <p:cNvPr id="53" name="TextBox 52"/>
              <p:cNvSpPr txBox="1"/>
              <p:nvPr/>
            </p:nvSpPr>
            <p:spPr>
              <a:xfrm>
                <a:off x="711134" y="2531030"/>
                <a:ext cx="774764" cy="369332"/>
              </a:xfrm>
              <a:prstGeom prst="rect">
                <a:avLst/>
              </a:prstGeom>
              <a:noFill/>
            </p:spPr>
            <p:txBody>
              <a:bodyPr wrap="none" rtlCol="0">
                <a:spAutoFit/>
              </a:bodyPr>
              <a:lstStyle/>
              <a:p>
                <a:r>
                  <a:rPr lang="en-US" dirty="0"/>
                  <a:t>6 g/kg</a:t>
                </a:r>
              </a:p>
            </p:txBody>
          </p:sp>
          <p:sp>
            <p:nvSpPr>
              <p:cNvPr id="54" name="TextBox 53"/>
              <p:cNvSpPr txBox="1"/>
              <p:nvPr/>
            </p:nvSpPr>
            <p:spPr>
              <a:xfrm>
                <a:off x="711134" y="1881187"/>
                <a:ext cx="774764" cy="369332"/>
              </a:xfrm>
              <a:prstGeom prst="rect">
                <a:avLst/>
              </a:prstGeom>
              <a:noFill/>
            </p:spPr>
            <p:txBody>
              <a:bodyPr wrap="none" rtlCol="0">
                <a:spAutoFit/>
              </a:bodyPr>
              <a:lstStyle/>
              <a:p>
                <a:r>
                  <a:rPr lang="en-US" dirty="0"/>
                  <a:t>7 g/kg</a:t>
                </a:r>
              </a:p>
            </p:txBody>
          </p:sp>
          <p:sp>
            <p:nvSpPr>
              <p:cNvPr id="55" name="TextBox 54"/>
              <p:cNvSpPr txBox="1"/>
              <p:nvPr/>
            </p:nvSpPr>
            <p:spPr>
              <a:xfrm>
                <a:off x="711134" y="1221819"/>
                <a:ext cx="774764" cy="369332"/>
              </a:xfrm>
              <a:prstGeom prst="rect">
                <a:avLst/>
              </a:prstGeom>
              <a:noFill/>
            </p:spPr>
            <p:txBody>
              <a:bodyPr wrap="none" rtlCol="0">
                <a:spAutoFit/>
              </a:bodyPr>
              <a:lstStyle/>
              <a:p>
                <a:r>
                  <a:rPr lang="en-US" dirty="0"/>
                  <a:t>8 g/kg</a:t>
                </a:r>
              </a:p>
            </p:txBody>
          </p:sp>
          <p:sp>
            <p:nvSpPr>
              <p:cNvPr id="56" name="TextBox 55"/>
              <p:cNvSpPr txBox="1"/>
              <p:nvPr/>
            </p:nvSpPr>
            <p:spPr>
              <a:xfrm>
                <a:off x="714275" y="552449"/>
                <a:ext cx="774764" cy="369332"/>
              </a:xfrm>
              <a:prstGeom prst="rect">
                <a:avLst/>
              </a:prstGeom>
              <a:noFill/>
            </p:spPr>
            <p:txBody>
              <a:bodyPr wrap="none" rtlCol="0">
                <a:spAutoFit/>
              </a:bodyPr>
              <a:lstStyle/>
              <a:p>
                <a:r>
                  <a:rPr lang="en-US" dirty="0"/>
                  <a:t>9 g/kg</a:t>
                </a:r>
              </a:p>
            </p:txBody>
          </p:sp>
        </p:grpSp>
        <p:sp>
          <p:nvSpPr>
            <p:cNvPr id="40" name="TextBox 39"/>
            <p:cNvSpPr txBox="1"/>
            <p:nvPr/>
          </p:nvSpPr>
          <p:spPr>
            <a:xfrm>
              <a:off x="1790064" y="461120"/>
              <a:ext cx="574196" cy="584775"/>
            </a:xfrm>
            <a:prstGeom prst="rect">
              <a:avLst/>
            </a:prstGeom>
            <a:noFill/>
          </p:spPr>
          <p:txBody>
            <a:bodyPr wrap="none" rtlCol="0">
              <a:spAutoFit/>
            </a:bodyPr>
            <a:lstStyle/>
            <a:p>
              <a:pPr algn="ctr"/>
              <a:r>
                <a:rPr lang="en-US" sz="3200" dirty="0"/>
                <a:t>qc</a:t>
              </a:r>
            </a:p>
          </p:txBody>
        </p:sp>
        <p:sp>
          <p:nvSpPr>
            <p:cNvPr id="41" name="TextBox 40"/>
            <p:cNvSpPr txBox="1"/>
            <p:nvPr/>
          </p:nvSpPr>
          <p:spPr>
            <a:xfrm>
              <a:off x="1829685" y="1755765"/>
              <a:ext cx="495649" cy="584775"/>
            </a:xfrm>
            <a:prstGeom prst="rect">
              <a:avLst/>
            </a:prstGeom>
            <a:noFill/>
          </p:spPr>
          <p:txBody>
            <a:bodyPr wrap="none" rtlCol="0">
              <a:spAutoFit/>
            </a:bodyPr>
            <a:lstStyle/>
            <a:p>
              <a:pPr algn="ctr"/>
              <a:r>
                <a:rPr lang="en-US" sz="3200" dirty="0"/>
                <a:t>qi</a:t>
              </a:r>
            </a:p>
          </p:txBody>
        </p:sp>
        <p:sp>
          <p:nvSpPr>
            <p:cNvPr id="42" name="TextBox 41"/>
            <p:cNvSpPr txBox="1"/>
            <p:nvPr/>
          </p:nvSpPr>
          <p:spPr>
            <a:xfrm>
              <a:off x="1794339" y="3119738"/>
              <a:ext cx="561372" cy="584775"/>
            </a:xfrm>
            <a:prstGeom prst="rect">
              <a:avLst/>
            </a:prstGeom>
            <a:noFill/>
          </p:spPr>
          <p:txBody>
            <a:bodyPr wrap="none" rtlCol="0">
              <a:spAutoFit/>
            </a:bodyPr>
            <a:lstStyle/>
            <a:p>
              <a:pPr algn="ctr"/>
              <a:r>
                <a:rPr lang="en-US" sz="3200" dirty="0" err="1"/>
                <a:t>qs</a:t>
              </a:r>
              <a:endParaRPr lang="en-US" sz="3200" dirty="0"/>
            </a:p>
          </p:txBody>
        </p:sp>
        <p:sp>
          <p:nvSpPr>
            <p:cNvPr id="43" name="TextBox 42"/>
            <p:cNvSpPr txBox="1"/>
            <p:nvPr/>
          </p:nvSpPr>
          <p:spPr>
            <a:xfrm>
              <a:off x="1775289" y="4502548"/>
              <a:ext cx="597023" cy="584775"/>
            </a:xfrm>
            <a:prstGeom prst="rect">
              <a:avLst/>
            </a:prstGeom>
            <a:noFill/>
          </p:spPr>
          <p:txBody>
            <a:bodyPr wrap="none" rtlCol="0">
              <a:spAutoFit/>
            </a:bodyPr>
            <a:lstStyle/>
            <a:p>
              <a:pPr algn="ctr"/>
              <a:r>
                <a:rPr lang="en-US" sz="3200" dirty="0" err="1"/>
                <a:t>qg</a:t>
              </a:r>
              <a:endParaRPr lang="en-US" sz="3200" dirty="0"/>
            </a:p>
          </p:txBody>
        </p:sp>
        <p:sp>
          <p:nvSpPr>
            <p:cNvPr id="44" name="TextBox 43"/>
            <p:cNvSpPr txBox="1"/>
            <p:nvPr/>
          </p:nvSpPr>
          <p:spPr>
            <a:xfrm>
              <a:off x="1813518" y="5912078"/>
              <a:ext cx="543739" cy="584775"/>
            </a:xfrm>
            <a:prstGeom prst="rect">
              <a:avLst/>
            </a:prstGeom>
            <a:noFill/>
          </p:spPr>
          <p:txBody>
            <a:bodyPr wrap="none" rtlCol="0">
              <a:spAutoFit/>
            </a:bodyPr>
            <a:lstStyle/>
            <a:p>
              <a:pPr algn="ctr"/>
              <a:r>
                <a:rPr lang="en-US" sz="3200" dirty="0" err="1"/>
                <a:t>qr</a:t>
              </a:r>
              <a:endParaRPr lang="en-US" sz="3200" dirty="0"/>
            </a:p>
          </p:txBody>
        </p:sp>
      </p:grpSp>
      <p:sp>
        <p:nvSpPr>
          <p:cNvPr id="57" name="TextBox 56"/>
          <p:cNvSpPr txBox="1"/>
          <p:nvPr/>
        </p:nvSpPr>
        <p:spPr>
          <a:xfrm>
            <a:off x="10880199" y="6493430"/>
            <a:ext cx="1322798" cy="369332"/>
          </a:xfrm>
          <a:prstGeom prst="rect">
            <a:avLst/>
          </a:prstGeom>
          <a:solidFill>
            <a:srgbClr val="FFFF00"/>
          </a:solidFill>
        </p:spPr>
        <p:txBody>
          <a:bodyPr wrap="none" rtlCol="0">
            <a:spAutoFit/>
          </a:bodyPr>
          <a:lstStyle/>
          <a:p>
            <a:r>
              <a:rPr lang="en-US" dirty="0"/>
              <a:t>time=30min</a:t>
            </a:r>
          </a:p>
        </p:txBody>
      </p:sp>
      <p:grpSp>
        <p:nvGrpSpPr>
          <p:cNvPr id="58" name="Group 57"/>
          <p:cNvGrpSpPr/>
          <p:nvPr/>
        </p:nvGrpSpPr>
        <p:grpSpPr>
          <a:xfrm>
            <a:off x="2293804" y="20358"/>
            <a:ext cx="6478623" cy="444216"/>
            <a:chOff x="2293804" y="20358"/>
            <a:chExt cx="6478623" cy="444216"/>
          </a:xfrm>
        </p:grpSpPr>
        <p:sp>
          <p:nvSpPr>
            <p:cNvPr id="59" name="TextBox 58"/>
            <p:cNvSpPr txBox="1"/>
            <p:nvPr/>
          </p:nvSpPr>
          <p:spPr>
            <a:xfrm>
              <a:off x="2293804" y="23812"/>
              <a:ext cx="1180130" cy="400110"/>
            </a:xfrm>
            <a:prstGeom prst="rect">
              <a:avLst/>
            </a:prstGeom>
            <a:noFill/>
          </p:spPr>
          <p:txBody>
            <a:bodyPr wrap="none" rtlCol="0">
              <a:spAutoFit/>
            </a:bodyPr>
            <a:lstStyle/>
            <a:p>
              <a:pPr algn="ctr">
                <a:lnSpc>
                  <a:spcPct val="80000"/>
                </a:lnSpc>
              </a:pPr>
              <a:r>
                <a:rPr lang="en-US" sz="1600" dirty="0">
                  <a:solidFill>
                    <a:schemeClr val="bg1"/>
                  </a:solidFill>
                </a:rPr>
                <a:t>1M mixed</a:t>
              </a:r>
            </a:p>
            <a:p>
              <a:pPr algn="ctr">
                <a:lnSpc>
                  <a:spcPct val="80000"/>
                </a:lnSpc>
              </a:pPr>
              <a:r>
                <a:rPr lang="en-US" sz="900" dirty="0" err="1">
                  <a:solidFill>
                    <a:schemeClr val="bg1"/>
                  </a:solidFill>
                </a:rPr>
                <a:t>cloud_num</a:t>
              </a:r>
              <a:r>
                <a:rPr lang="en-US" sz="900" dirty="0">
                  <a:solidFill>
                    <a:schemeClr val="bg1"/>
                  </a:solidFill>
                </a:rPr>
                <a:t>=200cm-3</a:t>
              </a:r>
              <a:endParaRPr lang="en-US" sz="1600" dirty="0">
                <a:solidFill>
                  <a:schemeClr val="bg1"/>
                </a:solidFill>
              </a:endParaRPr>
            </a:p>
          </p:txBody>
        </p:sp>
        <p:sp>
          <p:nvSpPr>
            <p:cNvPr id="60" name="TextBox 59"/>
            <p:cNvSpPr txBox="1"/>
            <p:nvPr/>
          </p:nvSpPr>
          <p:spPr>
            <a:xfrm>
              <a:off x="3402476" y="23812"/>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 </a:t>
              </a:r>
              <a:r>
                <a:rPr lang="en-US" sz="1200" dirty="0" err="1">
                  <a:solidFill>
                    <a:schemeClr val="bg1"/>
                  </a:solidFill>
                </a:rPr>
                <a:t>const</a:t>
              </a:r>
              <a:endParaRPr lang="en-US" sz="1200" dirty="0">
                <a:solidFill>
                  <a:schemeClr val="bg1"/>
                </a:solidFill>
              </a:endParaRPr>
            </a:p>
          </p:txBody>
        </p:sp>
        <p:sp>
          <p:nvSpPr>
            <p:cNvPr id="61" name="TextBox 60"/>
            <p:cNvSpPr txBox="1"/>
            <p:nvPr/>
          </p:nvSpPr>
          <p:spPr>
            <a:xfrm>
              <a:off x="4475986" y="2143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a:t>
              </a:r>
            </a:p>
          </p:txBody>
        </p:sp>
        <p:sp>
          <p:nvSpPr>
            <p:cNvPr id="62" name="TextBox 61"/>
            <p:cNvSpPr txBox="1"/>
            <p:nvPr/>
          </p:nvSpPr>
          <p:spPr>
            <a:xfrm>
              <a:off x="5542786" y="2274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 </a:t>
              </a:r>
              <a:r>
                <a:rPr lang="en-US" sz="1200" dirty="0" err="1">
                  <a:solidFill>
                    <a:schemeClr val="bg1"/>
                  </a:solidFill>
                </a:rPr>
                <a:t>const</a:t>
              </a:r>
              <a:endParaRPr lang="en-US" sz="1200" dirty="0">
                <a:solidFill>
                  <a:schemeClr val="bg1"/>
                </a:solidFill>
              </a:endParaRPr>
            </a:p>
          </p:txBody>
        </p:sp>
        <p:sp>
          <p:nvSpPr>
            <p:cNvPr id="63" name="TextBox 62"/>
            <p:cNvSpPr txBox="1"/>
            <p:nvPr/>
          </p:nvSpPr>
          <p:spPr>
            <a:xfrm>
              <a:off x="6616295" y="20358"/>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a:t>
              </a:r>
            </a:p>
          </p:txBody>
        </p:sp>
        <p:sp>
          <p:nvSpPr>
            <p:cNvPr id="64" name="TextBox 63"/>
            <p:cNvSpPr txBox="1"/>
            <p:nvPr/>
          </p:nvSpPr>
          <p:spPr>
            <a:xfrm>
              <a:off x="7681166" y="22740"/>
              <a:ext cx="1091261" cy="440762"/>
            </a:xfrm>
            <a:prstGeom prst="rect">
              <a:avLst/>
            </a:prstGeom>
            <a:noFill/>
          </p:spPr>
          <p:txBody>
            <a:bodyPr wrap="none" rtlCol="0">
              <a:spAutoFit/>
            </a:bodyPr>
            <a:lstStyle/>
            <a:p>
              <a:pPr algn="ctr">
                <a:lnSpc>
                  <a:spcPct val="80000"/>
                </a:lnSpc>
              </a:pPr>
              <a:r>
                <a:rPr lang="en-US" sz="1600" dirty="0">
                  <a:solidFill>
                    <a:schemeClr val="bg1"/>
                  </a:solidFill>
                </a:rPr>
                <a:t>SBM warm</a:t>
              </a:r>
            </a:p>
            <a:p>
              <a:pPr algn="ctr">
                <a:lnSpc>
                  <a:spcPct val="80000"/>
                </a:lnSpc>
              </a:pPr>
              <a:r>
                <a:rPr lang="en-US" sz="1200" dirty="0">
                  <a:solidFill>
                    <a:schemeClr val="bg1"/>
                  </a:solidFill>
                </a:rPr>
                <a:t>polluted</a:t>
              </a:r>
            </a:p>
          </p:txBody>
        </p:sp>
      </p:grpSp>
      <p:sp>
        <p:nvSpPr>
          <p:cNvPr id="71" name="TextBox 70"/>
          <p:cNvSpPr txBox="1"/>
          <p:nvPr/>
        </p:nvSpPr>
        <p:spPr>
          <a:xfrm>
            <a:off x="9114588" y="222415"/>
            <a:ext cx="3077412" cy="3693319"/>
          </a:xfrm>
          <a:prstGeom prst="rect">
            <a:avLst/>
          </a:prstGeom>
          <a:noFill/>
        </p:spPr>
        <p:txBody>
          <a:bodyPr wrap="square" rtlCol="0">
            <a:spAutoFit/>
          </a:bodyPr>
          <a:lstStyle/>
          <a:p>
            <a:pPr marL="285750" indent="-285750">
              <a:buFont typeface="Arial" panose="020B0604020202020204" pitchFamily="34" charset="0"/>
              <a:buChar char="•"/>
            </a:pPr>
            <a:r>
              <a:rPr lang="en-US" dirty="0"/>
              <a:t>SBM mixed clean </a:t>
            </a:r>
            <a:r>
              <a:rPr lang="en-US" dirty="0" err="1"/>
              <a:t>ccn</a:t>
            </a:r>
            <a:r>
              <a:rPr lang="en-US" dirty="0"/>
              <a:t>(t): rain reaches surface</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t>SBM mixed polluted </a:t>
            </a:r>
            <a:r>
              <a:rPr lang="en-US" dirty="0" err="1"/>
              <a:t>ccn</a:t>
            </a:r>
            <a:r>
              <a:rPr lang="en-US" dirty="0"/>
              <a:t>(t): homogeneous freezing of small drops </a:t>
            </a:r>
            <a:r>
              <a:rPr lang="en-US" dirty="0">
                <a:sym typeface="Wingdings" panose="05000000000000000000" pitchFamily="2" charset="2"/>
              </a:rPr>
              <a:t> qi, but do not collide</a:t>
            </a:r>
          </a:p>
          <a:p>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SBM warm polluted: super-cooled drops collide forming rain at cloud edge (in the core the updraft is too strong)</a:t>
            </a:r>
            <a:endParaRPr lang="en-US" dirty="0"/>
          </a:p>
        </p:txBody>
      </p:sp>
      <p:sp>
        <p:nvSpPr>
          <p:cNvPr id="72" name="Rectangle 71"/>
          <p:cNvSpPr/>
          <p:nvPr/>
        </p:nvSpPr>
        <p:spPr>
          <a:xfrm>
            <a:off x="3409950" y="0"/>
            <a:ext cx="1107960"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562861" y="0"/>
            <a:ext cx="1076064"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H="1">
            <a:off x="5234474" y="552449"/>
            <a:ext cx="4156952" cy="60629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7473820" y="1755765"/>
            <a:ext cx="1828800" cy="1943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8390966" y="3181350"/>
            <a:ext cx="1000460" cy="2647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68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2"/>
          <a:srcRect l="85757"/>
          <a:stretch/>
        </p:blipFill>
        <p:spPr>
          <a:xfrm>
            <a:off x="7709046" y="0"/>
            <a:ext cx="1063732" cy="6858000"/>
          </a:xfrm>
          <a:prstGeom prst="rect">
            <a:avLst/>
          </a:prstGeom>
        </p:spPr>
      </p:pic>
      <p:pic>
        <p:nvPicPr>
          <p:cNvPr id="9" name="Picture 8"/>
          <p:cNvPicPr>
            <a:picLocks noChangeAspect="1"/>
          </p:cNvPicPr>
          <p:nvPr/>
        </p:nvPicPr>
        <p:blipFill rotWithShape="1">
          <a:blip r:embed="rId2"/>
          <a:srcRect r="28553"/>
          <a:stretch/>
        </p:blipFill>
        <p:spPr>
          <a:xfrm>
            <a:off x="2361754" y="0"/>
            <a:ext cx="5336001" cy="6858000"/>
          </a:xfrm>
          <a:prstGeom prst="rect">
            <a:avLst/>
          </a:prstGeom>
        </p:spPr>
      </p:pic>
      <p:cxnSp>
        <p:nvCxnSpPr>
          <p:cNvPr id="23" name="Straight Connector 22"/>
          <p:cNvCxnSpPr/>
          <p:nvPr/>
        </p:nvCxnSpPr>
        <p:spPr>
          <a:xfrm>
            <a:off x="340995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958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626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389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62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725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73147" y="0"/>
            <a:ext cx="2299165" cy="6858002"/>
            <a:chOff x="73147" y="0"/>
            <a:chExt cx="2299165" cy="6858002"/>
          </a:xfrm>
        </p:grpSpPr>
        <p:grpSp>
          <p:nvGrpSpPr>
            <p:cNvPr id="38" name="Group 37"/>
            <p:cNvGrpSpPr/>
            <p:nvPr/>
          </p:nvGrpSpPr>
          <p:grpSpPr>
            <a:xfrm>
              <a:off x="73147" y="0"/>
              <a:ext cx="1104381" cy="6858002"/>
              <a:chOff x="598293" y="0"/>
              <a:chExt cx="1104381" cy="6858002"/>
            </a:xfrm>
          </p:grpSpPr>
          <p:pic>
            <p:nvPicPr>
              <p:cNvPr id="44" name="Picture 43"/>
              <p:cNvPicPr>
                <a:picLocks noChangeAspect="1"/>
              </p:cNvPicPr>
              <p:nvPr/>
            </p:nvPicPr>
            <p:blipFill rotWithShape="1">
              <a:blip r:embed="rId3"/>
              <a:srcRect t="1" b="43555"/>
              <a:stretch/>
            </p:blipFill>
            <p:spPr>
              <a:xfrm rot="16200000" flipV="1">
                <a:off x="-1834714" y="3320614"/>
                <a:ext cx="6858001" cy="216775"/>
              </a:xfrm>
              <a:prstGeom prst="rect">
                <a:avLst/>
              </a:prstGeom>
            </p:spPr>
          </p:pic>
          <p:sp>
            <p:nvSpPr>
              <p:cNvPr id="45" name="TextBox 44"/>
              <p:cNvSpPr txBox="1"/>
              <p:nvPr/>
            </p:nvSpPr>
            <p:spPr>
              <a:xfrm>
                <a:off x="598293" y="0"/>
                <a:ext cx="891783" cy="369332"/>
              </a:xfrm>
              <a:prstGeom prst="rect">
                <a:avLst/>
              </a:prstGeom>
              <a:noFill/>
            </p:spPr>
            <p:txBody>
              <a:bodyPr wrap="none" rtlCol="0">
                <a:spAutoFit/>
              </a:bodyPr>
              <a:lstStyle/>
              <a:p>
                <a:r>
                  <a:rPr lang="en-US" dirty="0"/>
                  <a:t>10 g/kg</a:t>
                </a:r>
              </a:p>
            </p:txBody>
          </p:sp>
          <p:sp>
            <p:nvSpPr>
              <p:cNvPr id="46" name="TextBox 45"/>
              <p:cNvSpPr txBox="1"/>
              <p:nvPr/>
            </p:nvSpPr>
            <p:spPr>
              <a:xfrm>
                <a:off x="712592" y="3181350"/>
                <a:ext cx="774764" cy="369332"/>
              </a:xfrm>
              <a:prstGeom prst="rect">
                <a:avLst/>
              </a:prstGeom>
              <a:noFill/>
            </p:spPr>
            <p:txBody>
              <a:bodyPr wrap="none" rtlCol="0">
                <a:spAutoFit/>
              </a:bodyPr>
              <a:lstStyle/>
              <a:p>
                <a:r>
                  <a:rPr lang="en-US" dirty="0"/>
                  <a:t>5 g/kg</a:t>
                </a:r>
              </a:p>
            </p:txBody>
          </p:sp>
          <p:sp>
            <p:nvSpPr>
              <p:cNvPr id="47" name="TextBox 46"/>
              <p:cNvSpPr txBox="1"/>
              <p:nvPr/>
            </p:nvSpPr>
            <p:spPr>
              <a:xfrm>
                <a:off x="712592" y="6488668"/>
                <a:ext cx="774764" cy="369332"/>
              </a:xfrm>
              <a:prstGeom prst="rect">
                <a:avLst/>
              </a:prstGeom>
              <a:noFill/>
            </p:spPr>
            <p:txBody>
              <a:bodyPr wrap="none" rtlCol="0">
                <a:spAutoFit/>
              </a:bodyPr>
              <a:lstStyle/>
              <a:p>
                <a:r>
                  <a:rPr lang="en-US" dirty="0"/>
                  <a:t>0 g/kg</a:t>
                </a:r>
              </a:p>
            </p:txBody>
          </p:sp>
          <p:sp>
            <p:nvSpPr>
              <p:cNvPr id="48" name="TextBox 47"/>
              <p:cNvSpPr txBox="1"/>
              <p:nvPr/>
            </p:nvSpPr>
            <p:spPr>
              <a:xfrm>
                <a:off x="711134" y="5829300"/>
                <a:ext cx="774764" cy="369332"/>
              </a:xfrm>
              <a:prstGeom prst="rect">
                <a:avLst/>
              </a:prstGeom>
              <a:noFill/>
            </p:spPr>
            <p:txBody>
              <a:bodyPr wrap="none" rtlCol="0">
                <a:spAutoFit/>
              </a:bodyPr>
              <a:lstStyle/>
              <a:p>
                <a:r>
                  <a:rPr lang="en-US" dirty="0"/>
                  <a:t>1 g/kg</a:t>
                </a:r>
              </a:p>
            </p:txBody>
          </p:sp>
          <p:sp>
            <p:nvSpPr>
              <p:cNvPr id="49" name="TextBox 48"/>
              <p:cNvSpPr txBox="1"/>
              <p:nvPr/>
            </p:nvSpPr>
            <p:spPr>
              <a:xfrm>
                <a:off x="711134" y="5179457"/>
                <a:ext cx="774764" cy="369332"/>
              </a:xfrm>
              <a:prstGeom prst="rect">
                <a:avLst/>
              </a:prstGeom>
              <a:noFill/>
            </p:spPr>
            <p:txBody>
              <a:bodyPr wrap="none" rtlCol="0">
                <a:spAutoFit/>
              </a:bodyPr>
              <a:lstStyle/>
              <a:p>
                <a:r>
                  <a:rPr lang="en-US" dirty="0"/>
                  <a:t>2 g/kg</a:t>
                </a:r>
              </a:p>
            </p:txBody>
          </p:sp>
          <p:sp>
            <p:nvSpPr>
              <p:cNvPr id="50" name="TextBox 49"/>
              <p:cNvSpPr txBox="1"/>
              <p:nvPr/>
            </p:nvSpPr>
            <p:spPr>
              <a:xfrm>
                <a:off x="711134" y="4520089"/>
                <a:ext cx="774764" cy="369332"/>
              </a:xfrm>
              <a:prstGeom prst="rect">
                <a:avLst/>
              </a:prstGeom>
              <a:noFill/>
            </p:spPr>
            <p:txBody>
              <a:bodyPr wrap="none" rtlCol="0">
                <a:spAutoFit/>
              </a:bodyPr>
              <a:lstStyle/>
              <a:p>
                <a:r>
                  <a:rPr lang="en-US" dirty="0"/>
                  <a:t>3 g/kg</a:t>
                </a:r>
              </a:p>
            </p:txBody>
          </p:sp>
          <p:sp>
            <p:nvSpPr>
              <p:cNvPr id="51" name="TextBox 50"/>
              <p:cNvSpPr txBox="1"/>
              <p:nvPr/>
            </p:nvSpPr>
            <p:spPr>
              <a:xfrm>
                <a:off x="714275" y="3850719"/>
                <a:ext cx="774764" cy="369332"/>
              </a:xfrm>
              <a:prstGeom prst="rect">
                <a:avLst/>
              </a:prstGeom>
              <a:noFill/>
            </p:spPr>
            <p:txBody>
              <a:bodyPr wrap="none" rtlCol="0">
                <a:spAutoFit/>
              </a:bodyPr>
              <a:lstStyle/>
              <a:p>
                <a:r>
                  <a:rPr lang="en-US" dirty="0"/>
                  <a:t>4 g/kg</a:t>
                </a:r>
              </a:p>
            </p:txBody>
          </p:sp>
          <p:sp>
            <p:nvSpPr>
              <p:cNvPr id="52" name="TextBox 51"/>
              <p:cNvSpPr txBox="1"/>
              <p:nvPr/>
            </p:nvSpPr>
            <p:spPr>
              <a:xfrm>
                <a:off x="711134" y="2531030"/>
                <a:ext cx="774764" cy="369332"/>
              </a:xfrm>
              <a:prstGeom prst="rect">
                <a:avLst/>
              </a:prstGeom>
              <a:noFill/>
            </p:spPr>
            <p:txBody>
              <a:bodyPr wrap="none" rtlCol="0">
                <a:spAutoFit/>
              </a:bodyPr>
              <a:lstStyle/>
              <a:p>
                <a:r>
                  <a:rPr lang="en-US" dirty="0"/>
                  <a:t>6 g/kg</a:t>
                </a:r>
              </a:p>
            </p:txBody>
          </p:sp>
          <p:sp>
            <p:nvSpPr>
              <p:cNvPr id="53" name="TextBox 52"/>
              <p:cNvSpPr txBox="1"/>
              <p:nvPr/>
            </p:nvSpPr>
            <p:spPr>
              <a:xfrm>
                <a:off x="711134" y="1881187"/>
                <a:ext cx="774764" cy="369332"/>
              </a:xfrm>
              <a:prstGeom prst="rect">
                <a:avLst/>
              </a:prstGeom>
              <a:noFill/>
            </p:spPr>
            <p:txBody>
              <a:bodyPr wrap="none" rtlCol="0">
                <a:spAutoFit/>
              </a:bodyPr>
              <a:lstStyle/>
              <a:p>
                <a:r>
                  <a:rPr lang="en-US" dirty="0"/>
                  <a:t>7 g/kg</a:t>
                </a:r>
              </a:p>
            </p:txBody>
          </p:sp>
          <p:sp>
            <p:nvSpPr>
              <p:cNvPr id="54" name="TextBox 53"/>
              <p:cNvSpPr txBox="1"/>
              <p:nvPr/>
            </p:nvSpPr>
            <p:spPr>
              <a:xfrm>
                <a:off x="711134" y="1221819"/>
                <a:ext cx="774764" cy="369332"/>
              </a:xfrm>
              <a:prstGeom prst="rect">
                <a:avLst/>
              </a:prstGeom>
              <a:noFill/>
            </p:spPr>
            <p:txBody>
              <a:bodyPr wrap="none" rtlCol="0">
                <a:spAutoFit/>
              </a:bodyPr>
              <a:lstStyle/>
              <a:p>
                <a:r>
                  <a:rPr lang="en-US" dirty="0"/>
                  <a:t>8 g/kg</a:t>
                </a:r>
              </a:p>
            </p:txBody>
          </p:sp>
          <p:sp>
            <p:nvSpPr>
              <p:cNvPr id="55" name="TextBox 54"/>
              <p:cNvSpPr txBox="1"/>
              <p:nvPr/>
            </p:nvSpPr>
            <p:spPr>
              <a:xfrm>
                <a:off x="714275" y="552449"/>
                <a:ext cx="774764" cy="369332"/>
              </a:xfrm>
              <a:prstGeom prst="rect">
                <a:avLst/>
              </a:prstGeom>
              <a:noFill/>
            </p:spPr>
            <p:txBody>
              <a:bodyPr wrap="none" rtlCol="0">
                <a:spAutoFit/>
              </a:bodyPr>
              <a:lstStyle/>
              <a:p>
                <a:r>
                  <a:rPr lang="en-US" dirty="0"/>
                  <a:t>9 g/kg</a:t>
                </a:r>
              </a:p>
            </p:txBody>
          </p:sp>
        </p:grpSp>
        <p:sp>
          <p:nvSpPr>
            <p:cNvPr id="39" name="TextBox 38"/>
            <p:cNvSpPr txBox="1"/>
            <p:nvPr/>
          </p:nvSpPr>
          <p:spPr>
            <a:xfrm>
              <a:off x="1790064" y="461120"/>
              <a:ext cx="574196" cy="584775"/>
            </a:xfrm>
            <a:prstGeom prst="rect">
              <a:avLst/>
            </a:prstGeom>
            <a:noFill/>
          </p:spPr>
          <p:txBody>
            <a:bodyPr wrap="none" rtlCol="0">
              <a:spAutoFit/>
            </a:bodyPr>
            <a:lstStyle/>
            <a:p>
              <a:pPr algn="ctr"/>
              <a:r>
                <a:rPr lang="en-US" sz="3200" dirty="0"/>
                <a:t>qc</a:t>
              </a:r>
            </a:p>
          </p:txBody>
        </p:sp>
        <p:sp>
          <p:nvSpPr>
            <p:cNvPr id="40" name="TextBox 39"/>
            <p:cNvSpPr txBox="1"/>
            <p:nvPr/>
          </p:nvSpPr>
          <p:spPr>
            <a:xfrm>
              <a:off x="1829685" y="1755765"/>
              <a:ext cx="495649" cy="584775"/>
            </a:xfrm>
            <a:prstGeom prst="rect">
              <a:avLst/>
            </a:prstGeom>
            <a:noFill/>
          </p:spPr>
          <p:txBody>
            <a:bodyPr wrap="none" rtlCol="0">
              <a:spAutoFit/>
            </a:bodyPr>
            <a:lstStyle/>
            <a:p>
              <a:pPr algn="ctr"/>
              <a:r>
                <a:rPr lang="en-US" sz="3200" dirty="0"/>
                <a:t>qi</a:t>
              </a:r>
            </a:p>
          </p:txBody>
        </p:sp>
        <p:sp>
          <p:nvSpPr>
            <p:cNvPr id="41" name="TextBox 40"/>
            <p:cNvSpPr txBox="1"/>
            <p:nvPr/>
          </p:nvSpPr>
          <p:spPr>
            <a:xfrm>
              <a:off x="1794339" y="3119738"/>
              <a:ext cx="561372" cy="584775"/>
            </a:xfrm>
            <a:prstGeom prst="rect">
              <a:avLst/>
            </a:prstGeom>
            <a:noFill/>
          </p:spPr>
          <p:txBody>
            <a:bodyPr wrap="none" rtlCol="0">
              <a:spAutoFit/>
            </a:bodyPr>
            <a:lstStyle/>
            <a:p>
              <a:pPr algn="ctr"/>
              <a:r>
                <a:rPr lang="en-US" sz="3200" dirty="0" err="1"/>
                <a:t>qs</a:t>
              </a:r>
              <a:endParaRPr lang="en-US" sz="3200" dirty="0"/>
            </a:p>
          </p:txBody>
        </p:sp>
        <p:sp>
          <p:nvSpPr>
            <p:cNvPr id="42" name="TextBox 41"/>
            <p:cNvSpPr txBox="1"/>
            <p:nvPr/>
          </p:nvSpPr>
          <p:spPr>
            <a:xfrm>
              <a:off x="1775289" y="4502548"/>
              <a:ext cx="597023" cy="584775"/>
            </a:xfrm>
            <a:prstGeom prst="rect">
              <a:avLst/>
            </a:prstGeom>
            <a:noFill/>
          </p:spPr>
          <p:txBody>
            <a:bodyPr wrap="none" rtlCol="0">
              <a:spAutoFit/>
            </a:bodyPr>
            <a:lstStyle/>
            <a:p>
              <a:pPr algn="ctr"/>
              <a:r>
                <a:rPr lang="en-US" sz="3200" dirty="0" err="1"/>
                <a:t>qg</a:t>
              </a:r>
              <a:endParaRPr lang="en-US" sz="3200" dirty="0"/>
            </a:p>
          </p:txBody>
        </p:sp>
        <p:sp>
          <p:nvSpPr>
            <p:cNvPr id="43" name="TextBox 42"/>
            <p:cNvSpPr txBox="1"/>
            <p:nvPr/>
          </p:nvSpPr>
          <p:spPr>
            <a:xfrm>
              <a:off x="1813518" y="5912078"/>
              <a:ext cx="543739" cy="584775"/>
            </a:xfrm>
            <a:prstGeom prst="rect">
              <a:avLst/>
            </a:prstGeom>
            <a:noFill/>
          </p:spPr>
          <p:txBody>
            <a:bodyPr wrap="none" rtlCol="0">
              <a:spAutoFit/>
            </a:bodyPr>
            <a:lstStyle/>
            <a:p>
              <a:pPr algn="ctr"/>
              <a:r>
                <a:rPr lang="en-US" sz="3200" dirty="0" err="1"/>
                <a:t>qr</a:t>
              </a:r>
              <a:endParaRPr lang="en-US" sz="3200" dirty="0"/>
            </a:p>
          </p:txBody>
        </p:sp>
      </p:grpSp>
      <p:sp>
        <p:nvSpPr>
          <p:cNvPr id="56" name="TextBox 55"/>
          <p:cNvSpPr txBox="1"/>
          <p:nvPr/>
        </p:nvSpPr>
        <p:spPr>
          <a:xfrm>
            <a:off x="10880199" y="6493430"/>
            <a:ext cx="1322798" cy="369332"/>
          </a:xfrm>
          <a:prstGeom prst="rect">
            <a:avLst/>
          </a:prstGeom>
          <a:solidFill>
            <a:srgbClr val="FFFF00"/>
          </a:solidFill>
        </p:spPr>
        <p:txBody>
          <a:bodyPr wrap="none" rtlCol="0">
            <a:spAutoFit/>
          </a:bodyPr>
          <a:lstStyle/>
          <a:p>
            <a:r>
              <a:rPr lang="en-US" dirty="0"/>
              <a:t>time=40min</a:t>
            </a:r>
          </a:p>
        </p:txBody>
      </p:sp>
      <p:grpSp>
        <p:nvGrpSpPr>
          <p:cNvPr id="57" name="Group 56"/>
          <p:cNvGrpSpPr/>
          <p:nvPr/>
        </p:nvGrpSpPr>
        <p:grpSpPr>
          <a:xfrm>
            <a:off x="2293804" y="20358"/>
            <a:ext cx="6478623" cy="444216"/>
            <a:chOff x="2293804" y="20358"/>
            <a:chExt cx="6478623" cy="444216"/>
          </a:xfrm>
        </p:grpSpPr>
        <p:sp>
          <p:nvSpPr>
            <p:cNvPr id="58" name="TextBox 57"/>
            <p:cNvSpPr txBox="1"/>
            <p:nvPr/>
          </p:nvSpPr>
          <p:spPr>
            <a:xfrm>
              <a:off x="2293804" y="23812"/>
              <a:ext cx="1180130" cy="400110"/>
            </a:xfrm>
            <a:prstGeom prst="rect">
              <a:avLst/>
            </a:prstGeom>
            <a:noFill/>
          </p:spPr>
          <p:txBody>
            <a:bodyPr wrap="none" rtlCol="0">
              <a:spAutoFit/>
            </a:bodyPr>
            <a:lstStyle/>
            <a:p>
              <a:pPr algn="ctr">
                <a:lnSpc>
                  <a:spcPct val="80000"/>
                </a:lnSpc>
              </a:pPr>
              <a:r>
                <a:rPr lang="en-US" sz="1600" dirty="0">
                  <a:solidFill>
                    <a:schemeClr val="bg1"/>
                  </a:solidFill>
                </a:rPr>
                <a:t>1M mixed</a:t>
              </a:r>
            </a:p>
            <a:p>
              <a:pPr algn="ctr">
                <a:lnSpc>
                  <a:spcPct val="80000"/>
                </a:lnSpc>
              </a:pPr>
              <a:r>
                <a:rPr lang="en-US" sz="900" dirty="0" err="1">
                  <a:solidFill>
                    <a:schemeClr val="bg1"/>
                  </a:solidFill>
                </a:rPr>
                <a:t>cloud_num</a:t>
              </a:r>
              <a:r>
                <a:rPr lang="en-US" sz="900" dirty="0">
                  <a:solidFill>
                    <a:schemeClr val="bg1"/>
                  </a:solidFill>
                </a:rPr>
                <a:t>=200cm-3</a:t>
              </a:r>
            </a:p>
          </p:txBody>
        </p:sp>
        <p:sp>
          <p:nvSpPr>
            <p:cNvPr id="59" name="TextBox 58"/>
            <p:cNvSpPr txBox="1"/>
            <p:nvPr/>
          </p:nvSpPr>
          <p:spPr>
            <a:xfrm>
              <a:off x="3402476" y="23812"/>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 </a:t>
              </a:r>
              <a:r>
                <a:rPr lang="en-US" sz="1200" dirty="0" err="1">
                  <a:solidFill>
                    <a:schemeClr val="bg1"/>
                  </a:solidFill>
                </a:rPr>
                <a:t>const</a:t>
              </a:r>
              <a:endParaRPr lang="en-US" sz="1200" dirty="0">
                <a:solidFill>
                  <a:schemeClr val="bg1"/>
                </a:solidFill>
              </a:endParaRPr>
            </a:p>
          </p:txBody>
        </p:sp>
        <p:sp>
          <p:nvSpPr>
            <p:cNvPr id="60" name="TextBox 59"/>
            <p:cNvSpPr txBox="1"/>
            <p:nvPr/>
          </p:nvSpPr>
          <p:spPr>
            <a:xfrm>
              <a:off x="4475986" y="2143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a:t>
              </a:r>
            </a:p>
          </p:txBody>
        </p:sp>
        <p:sp>
          <p:nvSpPr>
            <p:cNvPr id="61" name="TextBox 60"/>
            <p:cNvSpPr txBox="1"/>
            <p:nvPr/>
          </p:nvSpPr>
          <p:spPr>
            <a:xfrm>
              <a:off x="5542786" y="2274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 </a:t>
              </a:r>
              <a:r>
                <a:rPr lang="en-US" sz="1200" dirty="0" err="1">
                  <a:solidFill>
                    <a:schemeClr val="bg1"/>
                  </a:solidFill>
                </a:rPr>
                <a:t>const</a:t>
              </a:r>
              <a:endParaRPr lang="en-US" sz="1200" dirty="0">
                <a:solidFill>
                  <a:schemeClr val="bg1"/>
                </a:solidFill>
              </a:endParaRPr>
            </a:p>
          </p:txBody>
        </p:sp>
        <p:sp>
          <p:nvSpPr>
            <p:cNvPr id="62" name="TextBox 61"/>
            <p:cNvSpPr txBox="1"/>
            <p:nvPr/>
          </p:nvSpPr>
          <p:spPr>
            <a:xfrm>
              <a:off x="6616295" y="20358"/>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a:t>
              </a:r>
            </a:p>
          </p:txBody>
        </p:sp>
        <p:sp>
          <p:nvSpPr>
            <p:cNvPr id="63" name="TextBox 62"/>
            <p:cNvSpPr txBox="1"/>
            <p:nvPr/>
          </p:nvSpPr>
          <p:spPr>
            <a:xfrm>
              <a:off x="7681166" y="22740"/>
              <a:ext cx="1091261" cy="440762"/>
            </a:xfrm>
            <a:prstGeom prst="rect">
              <a:avLst/>
            </a:prstGeom>
            <a:noFill/>
          </p:spPr>
          <p:txBody>
            <a:bodyPr wrap="none" rtlCol="0">
              <a:spAutoFit/>
            </a:bodyPr>
            <a:lstStyle/>
            <a:p>
              <a:pPr algn="ctr">
                <a:lnSpc>
                  <a:spcPct val="80000"/>
                </a:lnSpc>
              </a:pPr>
              <a:r>
                <a:rPr lang="en-US" sz="1600" dirty="0">
                  <a:solidFill>
                    <a:schemeClr val="bg1"/>
                  </a:solidFill>
                </a:rPr>
                <a:t>SBM warm</a:t>
              </a:r>
            </a:p>
            <a:p>
              <a:pPr algn="ctr">
                <a:lnSpc>
                  <a:spcPct val="80000"/>
                </a:lnSpc>
              </a:pPr>
              <a:r>
                <a:rPr lang="en-US" sz="1200" dirty="0">
                  <a:solidFill>
                    <a:schemeClr val="bg1"/>
                  </a:solidFill>
                </a:rPr>
                <a:t>polluted</a:t>
              </a:r>
            </a:p>
          </p:txBody>
        </p:sp>
      </p:grpSp>
      <p:sp>
        <p:nvSpPr>
          <p:cNvPr id="66" name="TextBox 65"/>
          <p:cNvSpPr txBox="1"/>
          <p:nvPr/>
        </p:nvSpPr>
        <p:spPr>
          <a:xfrm>
            <a:off x="9114588" y="222415"/>
            <a:ext cx="3077412" cy="3693319"/>
          </a:xfrm>
          <a:prstGeom prst="rect">
            <a:avLst/>
          </a:prstGeom>
          <a:noFill/>
        </p:spPr>
        <p:txBody>
          <a:bodyPr wrap="square" rtlCol="0">
            <a:spAutoFit/>
          </a:bodyPr>
          <a:lstStyle/>
          <a:p>
            <a:pPr marL="285750" indent="-285750">
              <a:buFont typeface="Arial" panose="020B0604020202020204" pitchFamily="34" charset="0"/>
              <a:buChar char="•"/>
            </a:pPr>
            <a:r>
              <a:rPr lang="en-US" dirty="0"/>
              <a:t>SBM mixed clean </a:t>
            </a:r>
            <a:r>
              <a:rPr lang="en-US" dirty="0" err="1"/>
              <a:t>ccn</a:t>
            </a:r>
            <a:r>
              <a:rPr lang="en-US" dirty="0"/>
              <a:t>(t): </a:t>
            </a:r>
            <a:r>
              <a:rPr lang="en-US" dirty="0" err="1"/>
              <a:t>graupel</a:t>
            </a:r>
            <a:r>
              <a:rPr lang="en-US" dirty="0"/>
              <a:t> melts to rain that reaches surface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 sensitivity to CCN concentration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1M scheme corresponds to small CCN concentration in hydrometeors evolution, but has very strong updraft which should not produce precipitation (next slide)</a:t>
            </a:r>
          </a:p>
        </p:txBody>
      </p:sp>
      <p:sp>
        <p:nvSpPr>
          <p:cNvPr id="67" name="Rectangle 66"/>
          <p:cNvSpPr/>
          <p:nvPr/>
        </p:nvSpPr>
        <p:spPr>
          <a:xfrm>
            <a:off x="3409950" y="0"/>
            <a:ext cx="1107960"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562861" y="0"/>
            <a:ext cx="1076064"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H="1">
            <a:off x="5282005" y="552449"/>
            <a:ext cx="4109421" cy="47295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4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rotWithShape="1">
          <a:blip r:embed="rId2"/>
          <a:srcRect l="86023"/>
          <a:stretch/>
        </p:blipFill>
        <p:spPr>
          <a:xfrm>
            <a:off x="7708567" y="2410"/>
            <a:ext cx="1036457" cy="6858000"/>
          </a:xfrm>
          <a:prstGeom prst="rect">
            <a:avLst/>
          </a:prstGeom>
        </p:spPr>
      </p:pic>
      <p:pic>
        <p:nvPicPr>
          <p:cNvPr id="8" name="Picture 7"/>
          <p:cNvPicPr>
            <a:picLocks noChangeAspect="1"/>
          </p:cNvPicPr>
          <p:nvPr/>
        </p:nvPicPr>
        <p:blipFill rotWithShape="1">
          <a:blip r:embed="rId2"/>
          <a:srcRect r="28400"/>
          <a:stretch/>
        </p:blipFill>
        <p:spPr>
          <a:xfrm>
            <a:off x="2388256" y="0"/>
            <a:ext cx="5309500" cy="6858000"/>
          </a:xfrm>
          <a:prstGeom prst="rect">
            <a:avLst/>
          </a:prstGeom>
        </p:spPr>
      </p:pic>
      <p:pic>
        <p:nvPicPr>
          <p:cNvPr id="10" name="Picture 9"/>
          <p:cNvPicPr>
            <a:picLocks noChangeAspect="1"/>
          </p:cNvPicPr>
          <p:nvPr/>
        </p:nvPicPr>
        <p:blipFill rotWithShape="1">
          <a:blip r:embed="rId3"/>
          <a:srcRect b="45653"/>
          <a:stretch/>
        </p:blipFill>
        <p:spPr>
          <a:xfrm rot="16200000" flipV="1">
            <a:off x="-2536514" y="3312800"/>
            <a:ext cx="6858002" cy="203825"/>
          </a:xfrm>
          <a:prstGeom prst="rect">
            <a:avLst/>
          </a:prstGeom>
        </p:spPr>
      </p:pic>
      <p:sp>
        <p:nvSpPr>
          <p:cNvPr id="11" name="TextBox 10"/>
          <p:cNvSpPr txBox="1"/>
          <p:nvPr/>
        </p:nvSpPr>
        <p:spPr>
          <a:xfrm>
            <a:off x="-3053" y="0"/>
            <a:ext cx="831061" cy="369332"/>
          </a:xfrm>
          <a:prstGeom prst="rect">
            <a:avLst/>
          </a:prstGeom>
          <a:noFill/>
        </p:spPr>
        <p:txBody>
          <a:bodyPr wrap="none" rtlCol="0">
            <a:spAutoFit/>
          </a:bodyPr>
          <a:lstStyle/>
          <a:p>
            <a:r>
              <a:rPr lang="en-US" dirty="0"/>
              <a:t>50 m/s</a:t>
            </a:r>
          </a:p>
        </p:txBody>
      </p:sp>
      <p:sp>
        <p:nvSpPr>
          <p:cNvPr id="21" name="TextBox 20"/>
          <p:cNvSpPr txBox="1"/>
          <p:nvPr/>
        </p:nvSpPr>
        <p:spPr>
          <a:xfrm>
            <a:off x="-1371" y="647699"/>
            <a:ext cx="831061" cy="369332"/>
          </a:xfrm>
          <a:prstGeom prst="rect">
            <a:avLst/>
          </a:prstGeom>
          <a:noFill/>
        </p:spPr>
        <p:txBody>
          <a:bodyPr wrap="none" rtlCol="0">
            <a:spAutoFit/>
          </a:bodyPr>
          <a:lstStyle/>
          <a:p>
            <a:r>
              <a:rPr lang="en-US" dirty="0"/>
              <a:t>45 m/s</a:t>
            </a:r>
          </a:p>
        </p:txBody>
      </p:sp>
      <p:sp>
        <p:nvSpPr>
          <p:cNvPr id="23" name="TextBox 22"/>
          <p:cNvSpPr txBox="1"/>
          <p:nvPr/>
        </p:nvSpPr>
        <p:spPr>
          <a:xfrm>
            <a:off x="-5629" y="1314450"/>
            <a:ext cx="831061" cy="369332"/>
          </a:xfrm>
          <a:prstGeom prst="rect">
            <a:avLst/>
          </a:prstGeom>
          <a:noFill/>
        </p:spPr>
        <p:txBody>
          <a:bodyPr wrap="none" rtlCol="0">
            <a:spAutoFit/>
          </a:bodyPr>
          <a:lstStyle/>
          <a:p>
            <a:r>
              <a:rPr lang="en-US" dirty="0"/>
              <a:t>40 m/s</a:t>
            </a:r>
          </a:p>
        </p:txBody>
      </p:sp>
      <p:sp>
        <p:nvSpPr>
          <p:cNvPr id="24" name="TextBox 23"/>
          <p:cNvSpPr txBox="1"/>
          <p:nvPr/>
        </p:nvSpPr>
        <p:spPr>
          <a:xfrm>
            <a:off x="-3947" y="1943099"/>
            <a:ext cx="831061" cy="369332"/>
          </a:xfrm>
          <a:prstGeom prst="rect">
            <a:avLst/>
          </a:prstGeom>
          <a:noFill/>
        </p:spPr>
        <p:txBody>
          <a:bodyPr wrap="none" rtlCol="0">
            <a:spAutoFit/>
          </a:bodyPr>
          <a:lstStyle/>
          <a:p>
            <a:r>
              <a:rPr lang="en-US" dirty="0"/>
              <a:t>35 m/s</a:t>
            </a:r>
          </a:p>
        </p:txBody>
      </p:sp>
      <p:sp>
        <p:nvSpPr>
          <p:cNvPr id="25" name="TextBox 24"/>
          <p:cNvSpPr txBox="1"/>
          <p:nvPr/>
        </p:nvSpPr>
        <p:spPr>
          <a:xfrm>
            <a:off x="1979" y="2590799"/>
            <a:ext cx="831061" cy="369332"/>
          </a:xfrm>
          <a:prstGeom prst="rect">
            <a:avLst/>
          </a:prstGeom>
          <a:noFill/>
        </p:spPr>
        <p:txBody>
          <a:bodyPr wrap="none" rtlCol="0">
            <a:spAutoFit/>
          </a:bodyPr>
          <a:lstStyle/>
          <a:p>
            <a:r>
              <a:rPr lang="en-US" dirty="0"/>
              <a:t>30 m/s</a:t>
            </a:r>
          </a:p>
        </p:txBody>
      </p:sp>
      <p:sp>
        <p:nvSpPr>
          <p:cNvPr id="26" name="TextBox 25"/>
          <p:cNvSpPr txBox="1"/>
          <p:nvPr/>
        </p:nvSpPr>
        <p:spPr>
          <a:xfrm>
            <a:off x="-2279" y="3257550"/>
            <a:ext cx="831061" cy="369332"/>
          </a:xfrm>
          <a:prstGeom prst="rect">
            <a:avLst/>
          </a:prstGeom>
          <a:noFill/>
        </p:spPr>
        <p:txBody>
          <a:bodyPr wrap="none" rtlCol="0">
            <a:spAutoFit/>
          </a:bodyPr>
          <a:lstStyle/>
          <a:p>
            <a:r>
              <a:rPr lang="en-US" dirty="0"/>
              <a:t>25 m/s</a:t>
            </a:r>
          </a:p>
        </p:txBody>
      </p:sp>
      <p:sp>
        <p:nvSpPr>
          <p:cNvPr id="27" name="TextBox 26"/>
          <p:cNvSpPr txBox="1"/>
          <p:nvPr/>
        </p:nvSpPr>
        <p:spPr>
          <a:xfrm>
            <a:off x="-597" y="3886199"/>
            <a:ext cx="831061" cy="369332"/>
          </a:xfrm>
          <a:prstGeom prst="rect">
            <a:avLst/>
          </a:prstGeom>
          <a:noFill/>
        </p:spPr>
        <p:txBody>
          <a:bodyPr wrap="none" rtlCol="0">
            <a:spAutoFit/>
          </a:bodyPr>
          <a:lstStyle/>
          <a:p>
            <a:r>
              <a:rPr lang="en-US" dirty="0"/>
              <a:t>20 m/s</a:t>
            </a:r>
          </a:p>
        </p:txBody>
      </p:sp>
      <p:sp>
        <p:nvSpPr>
          <p:cNvPr id="28" name="TextBox 27"/>
          <p:cNvSpPr txBox="1"/>
          <p:nvPr/>
        </p:nvSpPr>
        <p:spPr>
          <a:xfrm>
            <a:off x="4555" y="4543423"/>
            <a:ext cx="831061" cy="369332"/>
          </a:xfrm>
          <a:prstGeom prst="rect">
            <a:avLst/>
          </a:prstGeom>
          <a:noFill/>
        </p:spPr>
        <p:txBody>
          <a:bodyPr wrap="none" rtlCol="0">
            <a:spAutoFit/>
          </a:bodyPr>
          <a:lstStyle/>
          <a:p>
            <a:r>
              <a:rPr lang="en-US" dirty="0"/>
              <a:t>15 m/s</a:t>
            </a:r>
          </a:p>
        </p:txBody>
      </p:sp>
      <p:sp>
        <p:nvSpPr>
          <p:cNvPr id="29" name="TextBox 28"/>
          <p:cNvSpPr txBox="1"/>
          <p:nvPr/>
        </p:nvSpPr>
        <p:spPr>
          <a:xfrm>
            <a:off x="297" y="5210174"/>
            <a:ext cx="831061" cy="369332"/>
          </a:xfrm>
          <a:prstGeom prst="rect">
            <a:avLst/>
          </a:prstGeom>
          <a:noFill/>
        </p:spPr>
        <p:txBody>
          <a:bodyPr wrap="none" rtlCol="0">
            <a:spAutoFit/>
          </a:bodyPr>
          <a:lstStyle/>
          <a:p>
            <a:r>
              <a:rPr lang="en-US" dirty="0"/>
              <a:t>10 m/s</a:t>
            </a:r>
          </a:p>
        </p:txBody>
      </p:sp>
      <p:sp>
        <p:nvSpPr>
          <p:cNvPr id="30" name="TextBox 29"/>
          <p:cNvSpPr txBox="1"/>
          <p:nvPr/>
        </p:nvSpPr>
        <p:spPr>
          <a:xfrm>
            <a:off x="49604" y="5848348"/>
            <a:ext cx="714042" cy="369332"/>
          </a:xfrm>
          <a:prstGeom prst="rect">
            <a:avLst/>
          </a:prstGeom>
          <a:noFill/>
        </p:spPr>
        <p:txBody>
          <a:bodyPr wrap="none" rtlCol="0">
            <a:spAutoFit/>
          </a:bodyPr>
          <a:lstStyle/>
          <a:p>
            <a:r>
              <a:rPr lang="en-US" dirty="0"/>
              <a:t>5 m/s</a:t>
            </a:r>
          </a:p>
        </p:txBody>
      </p:sp>
      <p:sp>
        <p:nvSpPr>
          <p:cNvPr id="31" name="TextBox 30"/>
          <p:cNvSpPr txBox="1"/>
          <p:nvPr/>
        </p:nvSpPr>
        <p:spPr>
          <a:xfrm>
            <a:off x="49604" y="6486523"/>
            <a:ext cx="714042" cy="369332"/>
          </a:xfrm>
          <a:prstGeom prst="rect">
            <a:avLst/>
          </a:prstGeom>
          <a:noFill/>
        </p:spPr>
        <p:txBody>
          <a:bodyPr wrap="none" rtlCol="0">
            <a:spAutoFit/>
          </a:bodyPr>
          <a:lstStyle/>
          <a:p>
            <a:r>
              <a:rPr lang="en-US" dirty="0"/>
              <a:t>0 m/s</a:t>
            </a:r>
          </a:p>
        </p:txBody>
      </p:sp>
      <p:sp>
        <p:nvSpPr>
          <p:cNvPr id="32" name="TextBox 31"/>
          <p:cNvSpPr txBox="1"/>
          <p:nvPr/>
        </p:nvSpPr>
        <p:spPr>
          <a:xfrm>
            <a:off x="1264629" y="457199"/>
            <a:ext cx="1140056" cy="369332"/>
          </a:xfrm>
          <a:prstGeom prst="rect">
            <a:avLst/>
          </a:prstGeom>
          <a:noFill/>
        </p:spPr>
        <p:txBody>
          <a:bodyPr wrap="none" rtlCol="0">
            <a:spAutoFit/>
          </a:bodyPr>
          <a:lstStyle/>
          <a:p>
            <a:pPr algn="ctr"/>
            <a:r>
              <a:rPr lang="en-US" b="1" dirty="0"/>
              <a:t>W(10min)</a:t>
            </a:r>
          </a:p>
        </p:txBody>
      </p:sp>
      <p:sp>
        <p:nvSpPr>
          <p:cNvPr id="33" name="TextBox 32"/>
          <p:cNvSpPr txBox="1"/>
          <p:nvPr/>
        </p:nvSpPr>
        <p:spPr>
          <a:xfrm>
            <a:off x="1264629" y="1813439"/>
            <a:ext cx="1140057" cy="369332"/>
          </a:xfrm>
          <a:prstGeom prst="rect">
            <a:avLst/>
          </a:prstGeom>
          <a:noFill/>
        </p:spPr>
        <p:txBody>
          <a:bodyPr wrap="none" rtlCol="0">
            <a:spAutoFit/>
          </a:bodyPr>
          <a:lstStyle/>
          <a:p>
            <a:pPr algn="ctr"/>
            <a:r>
              <a:rPr lang="en-US" b="1" dirty="0"/>
              <a:t>W(20min)</a:t>
            </a:r>
          </a:p>
        </p:txBody>
      </p:sp>
      <p:sp>
        <p:nvSpPr>
          <p:cNvPr id="34" name="TextBox 33"/>
          <p:cNvSpPr txBox="1"/>
          <p:nvPr/>
        </p:nvSpPr>
        <p:spPr>
          <a:xfrm>
            <a:off x="1268104" y="3228375"/>
            <a:ext cx="1140057" cy="369332"/>
          </a:xfrm>
          <a:prstGeom prst="rect">
            <a:avLst/>
          </a:prstGeom>
          <a:noFill/>
        </p:spPr>
        <p:txBody>
          <a:bodyPr wrap="none" rtlCol="0">
            <a:spAutoFit/>
          </a:bodyPr>
          <a:lstStyle/>
          <a:p>
            <a:pPr algn="ctr"/>
            <a:r>
              <a:rPr lang="en-US" b="1" dirty="0"/>
              <a:t>W(25min)</a:t>
            </a:r>
          </a:p>
        </p:txBody>
      </p:sp>
      <p:sp>
        <p:nvSpPr>
          <p:cNvPr id="35" name="TextBox 34"/>
          <p:cNvSpPr txBox="1"/>
          <p:nvPr/>
        </p:nvSpPr>
        <p:spPr>
          <a:xfrm>
            <a:off x="1268105" y="4584615"/>
            <a:ext cx="1140057" cy="369332"/>
          </a:xfrm>
          <a:prstGeom prst="rect">
            <a:avLst/>
          </a:prstGeom>
          <a:noFill/>
        </p:spPr>
        <p:txBody>
          <a:bodyPr wrap="none" rtlCol="0">
            <a:spAutoFit/>
          </a:bodyPr>
          <a:lstStyle/>
          <a:p>
            <a:pPr algn="ctr"/>
            <a:r>
              <a:rPr lang="en-US" b="1" dirty="0"/>
              <a:t>W(30min)</a:t>
            </a:r>
          </a:p>
        </p:txBody>
      </p:sp>
      <p:sp>
        <p:nvSpPr>
          <p:cNvPr id="36" name="TextBox 35"/>
          <p:cNvSpPr txBox="1"/>
          <p:nvPr/>
        </p:nvSpPr>
        <p:spPr>
          <a:xfrm>
            <a:off x="1264629" y="6033014"/>
            <a:ext cx="1140057" cy="369332"/>
          </a:xfrm>
          <a:prstGeom prst="rect">
            <a:avLst/>
          </a:prstGeom>
          <a:noFill/>
        </p:spPr>
        <p:txBody>
          <a:bodyPr wrap="none" rtlCol="0">
            <a:spAutoFit/>
          </a:bodyPr>
          <a:lstStyle/>
          <a:p>
            <a:pPr algn="ctr"/>
            <a:r>
              <a:rPr lang="en-US" b="1" dirty="0"/>
              <a:t>W(40min)</a:t>
            </a:r>
          </a:p>
        </p:txBody>
      </p:sp>
      <p:cxnSp>
        <p:nvCxnSpPr>
          <p:cNvPr id="45" name="Straight Connector 44"/>
          <p:cNvCxnSpPr/>
          <p:nvPr/>
        </p:nvCxnSpPr>
        <p:spPr>
          <a:xfrm>
            <a:off x="340995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958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5626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6389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96200"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772525" y="-14288"/>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312466" y="20358"/>
            <a:ext cx="6459961" cy="444216"/>
            <a:chOff x="2312466" y="20358"/>
            <a:chExt cx="6459961" cy="444216"/>
          </a:xfrm>
        </p:grpSpPr>
        <p:sp>
          <p:nvSpPr>
            <p:cNvPr id="52" name="TextBox 51"/>
            <p:cNvSpPr txBox="1"/>
            <p:nvPr/>
          </p:nvSpPr>
          <p:spPr>
            <a:xfrm>
              <a:off x="2312466" y="23812"/>
              <a:ext cx="1180130" cy="400110"/>
            </a:xfrm>
            <a:prstGeom prst="rect">
              <a:avLst/>
            </a:prstGeom>
            <a:noFill/>
          </p:spPr>
          <p:txBody>
            <a:bodyPr wrap="none" rtlCol="0">
              <a:spAutoFit/>
            </a:bodyPr>
            <a:lstStyle/>
            <a:p>
              <a:pPr algn="ctr">
                <a:lnSpc>
                  <a:spcPct val="80000"/>
                </a:lnSpc>
              </a:pPr>
              <a:r>
                <a:rPr lang="en-US" sz="1600" dirty="0">
                  <a:solidFill>
                    <a:schemeClr val="bg1"/>
                  </a:solidFill>
                </a:rPr>
                <a:t>1M mixed</a:t>
              </a:r>
            </a:p>
            <a:p>
              <a:pPr algn="ctr">
                <a:lnSpc>
                  <a:spcPct val="80000"/>
                </a:lnSpc>
              </a:pPr>
              <a:r>
                <a:rPr lang="en-US" sz="900" dirty="0" err="1">
                  <a:solidFill>
                    <a:schemeClr val="bg1"/>
                  </a:solidFill>
                </a:rPr>
                <a:t>cloud_num</a:t>
              </a:r>
              <a:r>
                <a:rPr lang="en-US" sz="900" dirty="0">
                  <a:solidFill>
                    <a:schemeClr val="bg1"/>
                  </a:solidFill>
                </a:rPr>
                <a:t>=200cm-3</a:t>
              </a:r>
            </a:p>
          </p:txBody>
        </p:sp>
        <p:sp>
          <p:nvSpPr>
            <p:cNvPr id="53" name="TextBox 52"/>
            <p:cNvSpPr txBox="1"/>
            <p:nvPr/>
          </p:nvSpPr>
          <p:spPr>
            <a:xfrm>
              <a:off x="3402476" y="23812"/>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 </a:t>
              </a:r>
              <a:r>
                <a:rPr lang="en-US" sz="1200" dirty="0" err="1">
                  <a:solidFill>
                    <a:schemeClr val="bg1"/>
                  </a:solidFill>
                </a:rPr>
                <a:t>const</a:t>
              </a:r>
              <a:endParaRPr lang="en-US" sz="1200" dirty="0">
                <a:solidFill>
                  <a:schemeClr val="bg1"/>
                </a:solidFill>
              </a:endParaRPr>
            </a:p>
          </p:txBody>
        </p:sp>
        <p:sp>
          <p:nvSpPr>
            <p:cNvPr id="54" name="TextBox 53"/>
            <p:cNvSpPr txBox="1"/>
            <p:nvPr/>
          </p:nvSpPr>
          <p:spPr>
            <a:xfrm>
              <a:off x="4475986" y="2143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clean</a:t>
              </a:r>
            </a:p>
          </p:txBody>
        </p:sp>
        <p:sp>
          <p:nvSpPr>
            <p:cNvPr id="55" name="TextBox 54"/>
            <p:cNvSpPr txBox="1"/>
            <p:nvPr/>
          </p:nvSpPr>
          <p:spPr>
            <a:xfrm>
              <a:off x="5542786" y="22740"/>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 </a:t>
              </a:r>
              <a:r>
                <a:rPr lang="en-US" sz="1200" dirty="0" err="1">
                  <a:solidFill>
                    <a:schemeClr val="bg1"/>
                  </a:solidFill>
                </a:rPr>
                <a:t>const</a:t>
              </a:r>
              <a:endParaRPr lang="en-US" sz="1200" dirty="0">
                <a:solidFill>
                  <a:schemeClr val="bg1"/>
                </a:solidFill>
              </a:endParaRPr>
            </a:p>
          </p:txBody>
        </p:sp>
        <p:sp>
          <p:nvSpPr>
            <p:cNvPr id="56" name="TextBox 55"/>
            <p:cNvSpPr txBox="1"/>
            <p:nvPr/>
          </p:nvSpPr>
          <p:spPr>
            <a:xfrm>
              <a:off x="6616295" y="20358"/>
              <a:ext cx="1115434" cy="440762"/>
            </a:xfrm>
            <a:prstGeom prst="rect">
              <a:avLst/>
            </a:prstGeom>
            <a:noFill/>
          </p:spPr>
          <p:txBody>
            <a:bodyPr wrap="none" rtlCol="0">
              <a:spAutoFit/>
            </a:bodyPr>
            <a:lstStyle/>
            <a:p>
              <a:pPr algn="ctr">
                <a:lnSpc>
                  <a:spcPct val="80000"/>
                </a:lnSpc>
              </a:pPr>
              <a:r>
                <a:rPr lang="en-US" sz="1600" dirty="0">
                  <a:solidFill>
                    <a:schemeClr val="bg1"/>
                  </a:solidFill>
                </a:rPr>
                <a:t>SBM mixed</a:t>
              </a:r>
            </a:p>
            <a:p>
              <a:pPr algn="ctr">
                <a:lnSpc>
                  <a:spcPct val="80000"/>
                </a:lnSpc>
              </a:pPr>
              <a:r>
                <a:rPr lang="en-US" sz="1200" dirty="0">
                  <a:solidFill>
                    <a:schemeClr val="bg1"/>
                  </a:solidFill>
                </a:rPr>
                <a:t>polluted</a:t>
              </a:r>
            </a:p>
          </p:txBody>
        </p:sp>
        <p:sp>
          <p:nvSpPr>
            <p:cNvPr id="57" name="TextBox 56"/>
            <p:cNvSpPr txBox="1"/>
            <p:nvPr/>
          </p:nvSpPr>
          <p:spPr>
            <a:xfrm>
              <a:off x="7681166" y="22740"/>
              <a:ext cx="1091261" cy="440762"/>
            </a:xfrm>
            <a:prstGeom prst="rect">
              <a:avLst/>
            </a:prstGeom>
            <a:noFill/>
          </p:spPr>
          <p:txBody>
            <a:bodyPr wrap="none" rtlCol="0">
              <a:spAutoFit/>
            </a:bodyPr>
            <a:lstStyle/>
            <a:p>
              <a:pPr algn="ctr">
                <a:lnSpc>
                  <a:spcPct val="80000"/>
                </a:lnSpc>
              </a:pPr>
              <a:r>
                <a:rPr lang="en-US" sz="1600" dirty="0">
                  <a:solidFill>
                    <a:schemeClr val="bg1"/>
                  </a:solidFill>
                </a:rPr>
                <a:t>SBM warm</a:t>
              </a:r>
            </a:p>
            <a:p>
              <a:pPr algn="ctr">
                <a:lnSpc>
                  <a:spcPct val="80000"/>
                </a:lnSpc>
              </a:pPr>
              <a:r>
                <a:rPr lang="en-US" sz="1200" dirty="0">
                  <a:solidFill>
                    <a:schemeClr val="bg1"/>
                  </a:solidFill>
                </a:rPr>
                <a:t>polluted</a:t>
              </a:r>
            </a:p>
          </p:txBody>
        </p:sp>
      </p:grpSp>
      <p:sp>
        <p:nvSpPr>
          <p:cNvPr id="60" name="TextBox 59"/>
          <p:cNvSpPr txBox="1"/>
          <p:nvPr/>
        </p:nvSpPr>
        <p:spPr>
          <a:xfrm>
            <a:off x="9114588" y="222415"/>
            <a:ext cx="3077412" cy="2585323"/>
          </a:xfrm>
          <a:prstGeom prst="rect">
            <a:avLst/>
          </a:prstGeom>
          <a:noFill/>
        </p:spPr>
        <p:txBody>
          <a:bodyPr wrap="square" rtlCol="0">
            <a:spAutoFit/>
          </a:bodyPr>
          <a:lstStyle/>
          <a:p>
            <a:pPr marL="285750" indent="-285750">
              <a:buFont typeface="Arial" panose="020B0604020202020204" pitchFamily="34" charset="0"/>
              <a:buChar char="•"/>
            </a:pPr>
            <a:r>
              <a:rPr lang="en-US" dirty="0"/>
              <a:t>1M develops faster probably because of saturation adjustment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Polluted version have stronger updraft because of larger latent heat release and smaller water loading (at the cloud core)</a:t>
            </a:r>
          </a:p>
        </p:txBody>
      </p:sp>
      <p:sp>
        <p:nvSpPr>
          <p:cNvPr id="61" name="Rectangle 60"/>
          <p:cNvSpPr/>
          <p:nvPr/>
        </p:nvSpPr>
        <p:spPr>
          <a:xfrm>
            <a:off x="3409950" y="0"/>
            <a:ext cx="1107960"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562861" y="0"/>
            <a:ext cx="1076064" cy="684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5271247" y="2054711"/>
            <a:ext cx="4055633" cy="3793637"/>
            <a:chOff x="5271247" y="2054711"/>
            <a:chExt cx="4055633" cy="3793637"/>
          </a:xfrm>
        </p:grpSpPr>
        <p:cxnSp>
          <p:nvCxnSpPr>
            <p:cNvPr id="3" name="Straight Arrow Connector 2"/>
            <p:cNvCxnSpPr/>
            <p:nvPr/>
          </p:nvCxnSpPr>
          <p:spPr>
            <a:xfrm flipH="1">
              <a:off x="5271247" y="2054711"/>
              <a:ext cx="4055633" cy="37936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7390505" y="2054711"/>
              <a:ext cx="1936375" cy="37936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732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524776" cy="584775"/>
          </a:xfrm>
          <a:prstGeom prst="rect">
            <a:avLst/>
          </a:prstGeom>
          <a:noFill/>
        </p:spPr>
        <p:txBody>
          <a:bodyPr wrap="none" rtlCol="0">
            <a:spAutoFit/>
          </a:bodyPr>
          <a:lstStyle/>
          <a:p>
            <a:r>
              <a:rPr lang="en-US" sz="3200" dirty="0"/>
              <a:t>Outlook</a:t>
            </a:r>
          </a:p>
        </p:txBody>
      </p:sp>
      <p:sp>
        <p:nvSpPr>
          <p:cNvPr id="3" name="TextBox 2"/>
          <p:cNvSpPr txBox="1"/>
          <p:nvPr/>
        </p:nvSpPr>
        <p:spPr>
          <a:xfrm>
            <a:off x="521570" y="1364142"/>
            <a:ext cx="10063973" cy="1772793"/>
          </a:xfrm>
          <a:prstGeom prst="rect">
            <a:avLst/>
          </a:prstGeom>
          <a:noFill/>
        </p:spPr>
        <p:txBody>
          <a:bodyPr wrap="none" rtlCol="0">
            <a:spAutoFit/>
          </a:bodyPr>
          <a:lstStyle/>
          <a:p>
            <a:pPr marL="971550" lvl="1" indent="-514350">
              <a:lnSpc>
                <a:spcPct val="130000"/>
              </a:lnSpc>
              <a:buFont typeface="Arial" panose="020B0604020202020204" pitchFamily="34" charset="0"/>
              <a:buChar char="•"/>
            </a:pPr>
            <a:r>
              <a:rPr lang="en-US" sz="2800" dirty="0"/>
              <a:t>SBM Implementation in ICON</a:t>
            </a:r>
          </a:p>
          <a:p>
            <a:pPr marL="971550" lvl="1" indent="-514350">
              <a:lnSpc>
                <a:spcPct val="130000"/>
              </a:lnSpc>
              <a:buFont typeface="Arial" panose="020B0604020202020204" pitchFamily="34" charset="0"/>
              <a:buChar char="•"/>
            </a:pPr>
            <a:r>
              <a:rPr lang="en-US" sz="2800" strike="sngStrike" dirty="0"/>
              <a:t>Tests of Cumulonimbus development (Weisman-</a:t>
            </a:r>
            <a:r>
              <a:rPr lang="en-US" sz="2800" strike="sngStrike" dirty="0" err="1"/>
              <a:t>Klemp</a:t>
            </a:r>
            <a:r>
              <a:rPr lang="en-US" sz="2800" strike="sngStrike" dirty="0"/>
              <a:t> 1982)</a:t>
            </a:r>
          </a:p>
          <a:p>
            <a:pPr marL="971550" lvl="1" indent="-514350">
              <a:lnSpc>
                <a:spcPct val="130000"/>
              </a:lnSpc>
              <a:buFont typeface="Arial" panose="020B0604020202020204" pitchFamily="34" charset="0"/>
              <a:buChar char="•"/>
            </a:pPr>
            <a:r>
              <a:rPr lang="en-US" sz="2800" dirty="0"/>
              <a:t>Real case example</a:t>
            </a:r>
          </a:p>
        </p:txBody>
      </p:sp>
      <p:sp>
        <p:nvSpPr>
          <p:cNvPr id="5" name="Rectangle 4"/>
          <p:cNvSpPr/>
          <p:nvPr/>
        </p:nvSpPr>
        <p:spPr>
          <a:xfrm>
            <a:off x="1380767" y="2611166"/>
            <a:ext cx="3107012" cy="43177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407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92.168.34.166:7776/~pavelk/synmaps/2020010412/EC_2020010412.png">
            <a:extLst>
              <a:ext uri="{FF2B5EF4-FFF2-40B4-BE49-F238E27FC236}">
                <a16:creationId xmlns:a16="http://schemas.microsoft.com/office/drawing/2014/main" id="{456D347E-1EE0-48D6-87E6-203ADD54A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906" y="1036023"/>
            <a:ext cx="4170950" cy="5399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12192000" cy="584775"/>
          </a:xfrm>
          <a:prstGeom prst="rect">
            <a:avLst/>
          </a:prstGeom>
          <a:noFill/>
        </p:spPr>
        <p:txBody>
          <a:bodyPr wrap="square" rtlCol="0">
            <a:spAutoFit/>
          </a:bodyPr>
          <a:lstStyle/>
          <a:p>
            <a:pPr algn="ctr"/>
            <a:r>
              <a:rPr lang="en-US" sz="3200" dirty="0"/>
              <a:t>Real case: 4/1/2020</a:t>
            </a:r>
          </a:p>
        </p:txBody>
      </p:sp>
      <p:sp>
        <p:nvSpPr>
          <p:cNvPr id="5" name="Rectangle 4"/>
          <p:cNvSpPr/>
          <p:nvPr/>
        </p:nvSpPr>
        <p:spPr>
          <a:xfrm>
            <a:off x="2616390" y="1036673"/>
            <a:ext cx="4627983" cy="338554"/>
          </a:xfrm>
          <a:prstGeom prst="rect">
            <a:avLst/>
          </a:prstGeom>
        </p:spPr>
        <p:txBody>
          <a:bodyPr wrap="square">
            <a:spAutoFit/>
          </a:bodyPr>
          <a:lstStyle/>
          <a:p>
            <a:pPr algn="ctr"/>
            <a:r>
              <a:rPr lang="en-US" sz="1600" dirty="0">
                <a:solidFill>
                  <a:srgbClr val="000000"/>
                </a:solidFill>
                <a:latin typeface="Times New Roman" panose="02020603050405020304" pitchFamily="18" charset="0"/>
              </a:rPr>
              <a:t>4 Jan 12Z: </a:t>
            </a:r>
            <a:r>
              <a:rPr lang="en-US" sz="1600" dirty="0">
                <a:solidFill>
                  <a:srgbClr val="FF0000"/>
                </a:solidFill>
                <a:latin typeface="Times New Roman" panose="02020603050405020304" pitchFamily="18" charset="0"/>
              </a:rPr>
              <a:t>upper air trough</a:t>
            </a:r>
            <a:r>
              <a:rPr lang="en-US" sz="1600" dirty="0">
                <a:solidFill>
                  <a:srgbClr val="000000"/>
                </a:solidFill>
                <a:latin typeface="Times New Roman" panose="02020603050405020304" pitchFamily="18" charset="0"/>
              </a:rPr>
              <a:t>, </a:t>
            </a:r>
            <a:r>
              <a:rPr lang="en-US" sz="1600" dirty="0">
                <a:solidFill>
                  <a:srgbClr val="0000FF"/>
                </a:solidFill>
                <a:latin typeface="Times New Roman" panose="02020603050405020304" pitchFamily="18" charset="0"/>
              </a:rPr>
              <a:t>weak low at surface</a:t>
            </a:r>
            <a:endParaRPr lang="en-US" sz="1600" dirty="0">
              <a:solidFill>
                <a:srgbClr val="0000FF"/>
              </a:solidFill>
            </a:endParaRPr>
          </a:p>
        </p:txBody>
      </p:sp>
      <p:sp>
        <p:nvSpPr>
          <p:cNvPr id="7" name="TextBox 6"/>
          <p:cNvSpPr txBox="1"/>
          <p:nvPr/>
        </p:nvSpPr>
        <p:spPr>
          <a:xfrm rot="5400000">
            <a:off x="10619069" y="3551466"/>
            <a:ext cx="2776529" cy="369332"/>
          </a:xfrm>
          <a:prstGeom prst="rect">
            <a:avLst/>
          </a:prstGeom>
          <a:noFill/>
        </p:spPr>
        <p:txBody>
          <a:bodyPr wrap="none" rtlCol="0">
            <a:spAutoFit/>
          </a:bodyPr>
          <a:lstStyle/>
          <a:p>
            <a:r>
              <a:rPr lang="en-US" dirty="0"/>
              <a:t>Cloud top temperature (</a:t>
            </a:r>
            <a:r>
              <a:rPr lang="en-US" baseline="30000" dirty="0" err="1"/>
              <a:t>o</a:t>
            </a:r>
            <a:r>
              <a:rPr lang="en-US" dirty="0" err="1"/>
              <a:t>C</a:t>
            </a:r>
            <a:r>
              <a:rPr lang="en-US" dirty="0"/>
              <a:t>)</a:t>
            </a:r>
          </a:p>
        </p:txBody>
      </p:sp>
      <p:sp>
        <p:nvSpPr>
          <p:cNvPr id="11" name="Rectangle 10"/>
          <p:cNvSpPr/>
          <p:nvPr/>
        </p:nvSpPr>
        <p:spPr>
          <a:xfrm>
            <a:off x="7088986" y="1036023"/>
            <a:ext cx="4627983" cy="338554"/>
          </a:xfrm>
          <a:prstGeom prst="rect">
            <a:avLst/>
          </a:prstGeom>
        </p:spPr>
        <p:txBody>
          <a:bodyPr wrap="square">
            <a:spAutoFit/>
          </a:bodyPr>
          <a:lstStyle/>
          <a:p>
            <a:pPr algn="ctr"/>
            <a:r>
              <a:rPr lang="en-US" sz="1600" dirty="0">
                <a:latin typeface="Times New Roman" panose="02020603050405020304" pitchFamily="18" charset="0"/>
              </a:rPr>
              <a:t>4 Jan 12Z: Indian ocean MSG IR image</a:t>
            </a:r>
            <a:endParaRPr lang="en-US" sz="1600" dirty="0"/>
          </a:p>
        </p:txBody>
      </p:sp>
      <p:pic>
        <p:nvPicPr>
          <p:cNvPr id="4" name="תמונה 3">
            <a:extLst>
              <a:ext uri="{FF2B5EF4-FFF2-40B4-BE49-F238E27FC236}">
                <a16:creationId xmlns:a16="http://schemas.microsoft.com/office/drawing/2014/main" id="{35DB73D6-F4D6-4EC8-A535-29BA4B69F19A}"/>
              </a:ext>
            </a:extLst>
          </p:cNvPr>
          <p:cNvPicPr>
            <a:picLocks noChangeAspect="1"/>
          </p:cNvPicPr>
          <p:nvPr/>
        </p:nvPicPr>
        <p:blipFill>
          <a:blip r:embed="rId3"/>
          <a:stretch>
            <a:fillRect/>
          </a:stretch>
        </p:blipFill>
        <p:spPr>
          <a:xfrm>
            <a:off x="7056417" y="1376756"/>
            <a:ext cx="4693120" cy="4693120"/>
          </a:xfrm>
          <a:prstGeom prst="rect">
            <a:avLst/>
          </a:prstGeom>
        </p:spPr>
      </p:pic>
      <p:sp>
        <p:nvSpPr>
          <p:cNvPr id="12" name="TextBox 11">
            <a:extLst>
              <a:ext uri="{FF2B5EF4-FFF2-40B4-BE49-F238E27FC236}">
                <a16:creationId xmlns:a16="http://schemas.microsoft.com/office/drawing/2014/main" id="{C29A788F-F2AD-4CEC-9E52-E13FC29BE9FB}"/>
              </a:ext>
            </a:extLst>
          </p:cNvPr>
          <p:cNvSpPr txBox="1"/>
          <p:nvPr/>
        </p:nvSpPr>
        <p:spPr>
          <a:xfrm>
            <a:off x="108794" y="2162810"/>
            <a:ext cx="2393338" cy="1200329"/>
          </a:xfrm>
          <a:prstGeom prst="rect">
            <a:avLst/>
          </a:prstGeom>
          <a:noFill/>
        </p:spPr>
        <p:txBody>
          <a:bodyPr wrap="square" rtlCol="0">
            <a:spAutoFit/>
          </a:bodyPr>
          <a:lstStyle/>
          <a:p>
            <a:pPr algn="ctr"/>
            <a:r>
              <a:rPr lang="en-US" b="1" dirty="0">
                <a:solidFill>
                  <a:srgbClr val="FF0000"/>
                </a:solidFill>
              </a:rPr>
              <a:t>1 km resolution</a:t>
            </a:r>
          </a:p>
          <a:p>
            <a:pPr algn="ctr"/>
            <a:r>
              <a:rPr lang="en-US" dirty="0">
                <a:solidFill>
                  <a:srgbClr val="FF0000"/>
                </a:solidFill>
              </a:rPr>
              <a:t>simulation over the Eastern Mediterranean</a:t>
            </a:r>
          </a:p>
          <a:p>
            <a:pPr algn="ctr"/>
            <a:r>
              <a:rPr lang="en-US" dirty="0">
                <a:solidFill>
                  <a:srgbClr val="FF0000"/>
                </a:solidFill>
              </a:rPr>
              <a:t>2020010400 + …</a:t>
            </a:r>
          </a:p>
        </p:txBody>
      </p:sp>
      <p:pic>
        <p:nvPicPr>
          <p:cNvPr id="13" name="Picture 11">
            <a:extLst>
              <a:ext uri="{FF2B5EF4-FFF2-40B4-BE49-F238E27FC236}">
                <a16:creationId xmlns:a16="http://schemas.microsoft.com/office/drawing/2014/main" id="{90FE92D6-92BF-4D51-902B-51D4E12936B6}"/>
              </a:ext>
            </a:extLst>
          </p:cNvPr>
          <p:cNvPicPr>
            <a:picLocks noChangeAspect="1"/>
          </p:cNvPicPr>
          <p:nvPr/>
        </p:nvPicPr>
        <p:blipFill rotWithShape="1">
          <a:blip r:embed="rId4"/>
          <a:srcRect l="14359" t="26395" r="22936" b="4762"/>
          <a:stretch/>
        </p:blipFill>
        <p:spPr>
          <a:xfrm>
            <a:off x="65610" y="3442607"/>
            <a:ext cx="2393337" cy="2028524"/>
          </a:xfrm>
          <a:prstGeom prst="rect">
            <a:avLst/>
          </a:prstGeom>
        </p:spPr>
      </p:pic>
      <p:sp>
        <p:nvSpPr>
          <p:cNvPr id="14" name="Rectangle 17">
            <a:extLst>
              <a:ext uri="{FF2B5EF4-FFF2-40B4-BE49-F238E27FC236}">
                <a16:creationId xmlns:a16="http://schemas.microsoft.com/office/drawing/2014/main" id="{2B1437FD-856F-4C9F-BFA8-46BDAFBAD5A4}"/>
              </a:ext>
            </a:extLst>
          </p:cNvPr>
          <p:cNvSpPr/>
          <p:nvPr/>
        </p:nvSpPr>
        <p:spPr>
          <a:xfrm>
            <a:off x="1426360" y="4101506"/>
            <a:ext cx="625151" cy="8993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473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id="{D376E4EE-0D2B-44E3-B03E-B5C558656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 y="955090"/>
            <a:ext cx="8063788" cy="5219281"/>
          </a:xfrm>
          <a:prstGeom prst="rect">
            <a:avLst/>
          </a:prstGeom>
        </p:spPr>
      </p:pic>
      <p:pic>
        <p:nvPicPr>
          <p:cNvPr id="2" name="תמונה 1">
            <a:extLst>
              <a:ext uri="{FF2B5EF4-FFF2-40B4-BE49-F238E27FC236}">
                <a16:creationId xmlns:a16="http://schemas.microsoft.com/office/drawing/2014/main" id="{7974117F-D452-4B12-BE2A-ABFC8D681A36}"/>
              </a:ext>
            </a:extLst>
          </p:cNvPr>
          <p:cNvPicPr>
            <a:picLocks noChangeAspect="1"/>
          </p:cNvPicPr>
          <p:nvPr/>
        </p:nvPicPr>
        <p:blipFill rotWithShape="1">
          <a:blip r:embed="rId3"/>
          <a:srcRect l="53829" t="50438" b="14514"/>
          <a:stretch/>
        </p:blipFill>
        <p:spPr>
          <a:xfrm>
            <a:off x="9553301" y="2882537"/>
            <a:ext cx="2638698" cy="2002972"/>
          </a:xfrm>
          <a:prstGeom prst="rect">
            <a:avLst/>
          </a:prstGeom>
        </p:spPr>
      </p:pic>
      <p:pic>
        <p:nvPicPr>
          <p:cNvPr id="6" name="תמונה 5">
            <a:extLst>
              <a:ext uri="{FF2B5EF4-FFF2-40B4-BE49-F238E27FC236}">
                <a16:creationId xmlns:a16="http://schemas.microsoft.com/office/drawing/2014/main" id="{0F8910C3-D5AF-4A61-9840-4A9B70DE2EB3}"/>
              </a:ext>
            </a:extLst>
          </p:cNvPr>
          <p:cNvPicPr>
            <a:picLocks noChangeAspect="1"/>
          </p:cNvPicPr>
          <p:nvPr/>
        </p:nvPicPr>
        <p:blipFill rotWithShape="1">
          <a:blip r:embed="rId4">
            <a:extLst>
              <a:ext uri="{28A0092B-C50C-407E-A947-70E740481C1C}">
                <a14:useLocalDpi xmlns:a14="http://schemas.microsoft.com/office/drawing/2010/main" val="0"/>
              </a:ext>
            </a:extLst>
          </a:blip>
          <a:srcRect t="20190"/>
          <a:stretch/>
        </p:blipFill>
        <p:spPr>
          <a:xfrm>
            <a:off x="7548077" y="2978330"/>
            <a:ext cx="1714500" cy="2736669"/>
          </a:xfrm>
          <a:prstGeom prst="rect">
            <a:avLst/>
          </a:prstGeom>
        </p:spPr>
      </p:pic>
      <p:grpSp>
        <p:nvGrpSpPr>
          <p:cNvPr id="30" name="קבוצה 29">
            <a:extLst>
              <a:ext uri="{FF2B5EF4-FFF2-40B4-BE49-F238E27FC236}">
                <a16:creationId xmlns:a16="http://schemas.microsoft.com/office/drawing/2014/main" id="{494EDE8D-D248-4455-8359-C361F0D7712E}"/>
              </a:ext>
            </a:extLst>
          </p:cNvPr>
          <p:cNvGrpSpPr/>
          <p:nvPr/>
        </p:nvGrpSpPr>
        <p:grpSpPr>
          <a:xfrm>
            <a:off x="9262577" y="2978330"/>
            <a:ext cx="1893104" cy="2727961"/>
            <a:chOff x="9262577" y="2978330"/>
            <a:chExt cx="1893104" cy="2727961"/>
          </a:xfrm>
        </p:grpSpPr>
        <p:sp>
          <p:nvSpPr>
            <p:cNvPr id="7" name="מלבן 6">
              <a:extLst>
                <a:ext uri="{FF2B5EF4-FFF2-40B4-BE49-F238E27FC236}">
                  <a16:creationId xmlns:a16="http://schemas.microsoft.com/office/drawing/2014/main" id="{F4666172-D665-42CC-BC4E-B86DE1A897D8}"/>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5" name="קבוצה 24">
              <a:extLst>
                <a:ext uri="{FF2B5EF4-FFF2-40B4-BE49-F238E27FC236}">
                  <a16:creationId xmlns:a16="http://schemas.microsoft.com/office/drawing/2014/main" id="{9B9B4BD9-A2A7-4D33-A139-C20FEE1F55FC}"/>
                </a:ext>
              </a:extLst>
            </p:cNvPr>
            <p:cNvGrpSpPr/>
            <p:nvPr/>
          </p:nvGrpSpPr>
          <p:grpSpPr>
            <a:xfrm>
              <a:off x="9262577" y="2978330"/>
              <a:ext cx="1126748" cy="2727961"/>
              <a:chOff x="6409509" y="2978330"/>
              <a:chExt cx="3979817" cy="2727961"/>
            </a:xfrm>
          </p:grpSpPr>
          <p:cxnSp>
            <p:nvCxnSpPr>
              <p:cNvPr id="9" name="מחבר ישר 8">
                <a:extLst>
                  <a:ext uri="{FF2B5EF4-FFF2-40B4-BE49-F238E27FC236}">
                    <a16:creationId xmlns:a16="http://schemas.microsoft.com/office/drawing/2014/main" id="{3E691261-7269-4C90-916F-02C61C2D52EA}"/>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537379F1-A4A1-4D09-B034-2AAB456E1C9D}"/>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8" name="קבוצה 17">
            <a:extLst>
              <a:ext uri="{FF2B5EF4-FFF2-40B4-BE49-F238E27FC236}">
                <a16:creationId xmlns:a16="http://schemas.microsoft.com/office/drawing/2014/main" id="{432794AA-97CA-4FC1-9341-3A6C14BB27C9}"/>
              </a:ext>
            </a:extLst>
          </p:cNvPr>
          <p:cNvGrpSpPr/>
          <p:nvPr/>
        </p:nvGrpSpPr>
        <p:grpSpPr>
          <a:xfrm>
            <a:off x="10115850" y="2598640"/>
            <a:ext cx="2076149" cy="4259360"/>
            <a:chOff x="10115850" y="2598640"/>
            <a:chExt cx="2076149" cy="4259360"/>
          </a:xfrm>
        </p:grpSpPr>
        <p:pic>
          <p:nvPicPr>
            <p:cNvPr id="15" name="תמונה 14">
              <a:extLst>
                <a:ext uri="{FF2B5EF4-FFF2-40B4-BE49-F238E27FC236}">
                  <a16:creationId xmlns:a16="http://schemas.microsoft.com/office/drawing/2014/main" id="{74D99598-0CEF-463F-BEB8-93AD06AE47CD}"/>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6" name="TextBox 15">
              <a:extLst>
                <a:ext uri="{FF2B5EF4-FFF2-40B4-BE49-F238E27FC236}">
                  <a16:creationId xmlns:a16="http://schemas.microsoft.com/office/drawing/2014/main" id="{3307135B-FC08-4588-A173-B12A5CAB2E31}"/>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sp>
        <p:nvSpPr>
          <p:cNvPr id="17" name="TextBox 16">
            <a:extLst>
              <a:ext uri="{FF2B5EF4-FFF2-40B4-BE49-F238E27FC236}">
                <a16:creationId xmlns:a16="http://schemas.microsoft.com/office/drawing/2014/main" id="{B1005900-871E-4AD5-A334-AF961D8F5B52}"/>
              </a:ext>
            </a:extLst>
          </p:cNvPr>
          <p:cNvSpPr txBox="1"/>
          <p:nvPr/>
        </p:nvSpPr>
        <p:spPr>
          <a:xfrm>
            <a:off x="0" y="0"/>
            <a:ext cx="1848648" cy="369332"/>
          </a:xfrm>
          <a:prstGeom prst="rect">
            <a:avLst/>
          </a:prstGeom>
          <a:noFill/>
        </p:spPr>
        <p:txBody>
          <a:bodyPr wrap="none" rtlCol="0">
            <a:spAutoFit/>
          </a:bodyPr>
          <a:lstStyle/>
          <a:p>
            <a:r>
              <a:rPr lang="en-US" dirty="0"/>
              <a:t>20240104: 03UTC</a:t>
            </a:r>
            <a:endParaRPr lang="LID4096" dirty="0"/>
          </a:p>
        </p:txBody>
      </p:sp>
      <p:grpSp>
        <p:nvGrpSpPr>
          <p:cNvPr id="37" name="קבוצה 36">
            <a:extLst>
              <a:ext uri="{FF2B5EF4-FFF2-40B4-BE49-F238E27FC236}">
                <a16:creationId xmlns:a16="http://schemas.microsoft.com/office/drawing/2014/main" id="{4A2DE1E3-B598-4E49-B6F2-4600AC8FA682}"/>
              </a:ext>
            </a:extLst>
          </p:cNvPr>
          <p:cNvGrpSpPr/>
          <p:nvPr/>
        </p:nvGrpSpPr>
        <p:grpSpPr>
          <a:xfrm>
            <a:off x="0" y="1372380"/>
            <a:ext cx="7950926" cy="369332"/>
            <a:chOff x="0" y="1372380"/>
            <a:chExt cx="7950926" cy="369332"/>
          </a:xfrm>
        </p:grpSpPr>
        <p:sp>
          <p:nvSpPr>
            <p:cNvPr id="34" name="מלבן 33">
              <a:extLst>
                <a:ext uri="{FF2B5EF4-FFF2-40B4-BE49-F238E27FC236}">
                  <a16:creationId xmlns:a16="http://schemas.microsoft.com/office/drawing/2014/main" id="{8C389EB2-CC50-4248-92DB-96CD91EF1C58}"/>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5" name="TextBox 34">
              <a:extLst>
                <a:ext uri="{FF2B5EF4-FFF2-40B4-BE49-F238E27FC236}">
                  <a16:creationId xmlns:a16="http://schemas.microsoft.com/office/drawing/2014/main" id="{34294E57-BC92-47DE-B370-8F0F02BF8CEC}"/>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6" name="TextBox 35">
              <a:extLst>
                <a:ext uri="{FF2B5EF4-FFF2-40B4-BE49-F238E27FC236}">
                  <a16:creationId xmlns:a16="http://schemas.microsoft.com/office/drawing/2014/main" id="{A3DE5FD7-032B-4712-9EA2-CD57201EC64F}"/>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41" name="קבוצה 40">
            <a:extLst>
              <a:ext uri="{FF2B5EF4-FFF2-40B4-BE49-F238E27FC236}">
                <a16:creationId xmlns:a16="http://schemas.microsoft.com/office/drawing/2014/main" id="{C90F1263-C4E0-42BA-829B-283B8DC0D65A}"/>
              </a:ext>
            </a:extLst>
          </p:cNvPr>
          <p:cNvGrpSpPr/>
          <p:nvPr/>
        </p:nvGrpSpPr>
        <p:grpSpPr>
          <a:xfrm>
            <a:off x="219634" y="6064147"/>
            <a:ext cx="8881805" cy="679807"/>
            <a:chOff x="219634" y="6064147"/>
            <a:chExt cx="8881805" cy="679807"/>
          </a:xfrm>
        </p:grpSpPr>
        <p:pic>
          <p:nvPicPr>
            <p:cNvPr id="39" name="תמונה 38">
              <a:extLst>
                <a:ext uri="{FF2B5EF4-FFF2-40B4-BE49-F238E27FC236}">
                  <a16:creationId xmlns:a16="http://schemas.microsoft.com/office/drawing/2014/main" id="{54D4AA78-C2C5-47B3-BAFF-B91C5F21950E}"/>
                </a:ext>
              </a:extLst>
            </p:cNvPr>
            <p:cNvPicPr>
              <a:picLocks noChangeAspect="1"/>
            </p:cNvPicPr>
            <p:nvPr/>
          </p:nvPicPr>
          <p:blipFill>
            <a:blip r:embed="rId6"/>
            <a:stretch>
              <a:fillRect/>
            </a:stretch>
          </p:blipFill>
          <p:spPr>
            <a:xfrm>
              <a:off x="219634" y="6064147"/>
              <a:ext cx="8749368" cy="679807"/>
            </a:xfrm>
            <a:prstGeom prst="rect">
              <a:avLst/>
            </a:prstGeom>
          </p:spPr>
        </p:pic>
        <p:sp>
          <p:nvSpPr>
            <p:cNvPr id="40" name="TextBox 39">
              <a:extLst>
                <a:ext uri="{FF2B5EF4-FFF2-40B4-BE49-F238E27FC236}">
                  <a16:creationId xmlns:a16="http://schemas.microsoft.com/office/drawing/2014/main" id="{90A1944E-9741-418E-BBDC-C3A1B7CCE7A8}"/>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368522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524776" cy="584775"/>
          </a:xfrm>
          <a:prstGeom prst="rect">
            <a:avLst/>
          </a:prstGeom>
          <a:noFill/>
        </p:spPr>
        <p:txBody>
          <a:bodyPr wrap="none" rtlCol="0">
            <a:spAutoFit/>
          </a:bodyPr>
          <a:lstStyle/>
          <a:p>
            <a:r>
              <a:rPr lang="en-US" sz="3200" dirty="0"/>
              <a:t>Outlook</a:t>
            </a:r>
          </a:p>
        </p:txBody>
      </p:sp>
      <p:sp>
        <p:nvSpPr>
          <p:cNvPr id="3" name="TextBox 2"/>
          <p:cNvSpPr txBox="1"/>
          <p:nvPr/>
        </p:nvSpPr>
        <p:spPr>
          <a:xfrm>
            <a:off x="521570" y="1364142"/>
            <a:ext cx="10063973" cy="1772793"/>
          </a:xfrm>
          <a:prstGeom prst="rect">
            <a:avLst/>
          </a:prstGeom>
          <a:noFill/>
        </p:spPr>
        <p:txBody>
          <a:bodyPr wrap="none" rtlCol="0">
            <a:spAutoFit/>
          </a:bodyPr>
          <a:lstStyle/>
          <a:p>
            <a:pPr marL="971550" lvl="1" indent="-514350">
              <a:lnSpc>
                <a:spcPct val="130000"/>
              </a:lnSpc>
              <a:buFont typeface="Arial" panose="020B0604020202020204" pitchFamily="34" charset="0"/>
              <a:buChar char="•"/>
            </a:pPr>
            <a:r>
              <a:rPr lang="en-US" sz="2800" dirty="0"/>
              <a:t>SBM Implementation in ICON</a:t>
            </a:r>
          </a:p>
          <a:p>
            <a:pPr marL="971550" lvl="1" indent="-514350">
              <a:lnSpc>
                <a:spcPct val="130000"/>
              </a:lnSpc>
              <a:buFont typeface="Arial" panose="020B0604020202020204" pitchFamily="34" charset="0"/>
              <a:buChar char="•"/>
            </a:pPr>
            <a:r>
              <a:rPr lang="en-US" sz="2800" strike="sngStrike" dirty="0"/>
              <a:t>Tests of Cumulonimbus development (Weisman-</a:t>
            </a:r>
            <a:r>
              <a:rPr lang="en-US" sz="2800" strike="sngStrike" dirty="0" err="1"/>
              <a:t>Klemp</a:t>
            </a:r>
            <a:r>
              <a:rPr lang="en-US" sz="2800" strike="sngStrike" dirty="0"/>
              <a:t> 1982)</a:t>
            </a:r>
          </a:p>
          <a:p>
            <a:pPr marL="971550" lvl="1" indent="-514350">
              <a:lnSpc>
                <a:spcPct val="130000"/>
              </a:lnSpc>
              <a:buFont typeface="Arial" panose="020B0604020202020204" pitchFamily="34" charset="0"/>
              <a:buChar char="•"/>
            </a:pPr>
            <a:r>
              <a:rPr lang="en-US" sz="2800" dirty="0"/>
              <a:t>Real case example (very much improved)</a:t>
            </a:r>
          </a:p>
        </p:txBody>
      </p:sp>
      <p:sp>
        <p:nvSpPr>
          <p:cNvPr id="5" name="Rectangle 4"/>
          <p:cNvSpPr/>
          <p:nvPr/>
        </p:nvSpPr>
        <p:spPr>
          <a:xfrm>
            <a:off x="1380767" y="1507206"/>
            <a:ext cx="4693462" cy="43177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931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תמונה 28">
            <a:extLst>
              <a:ext uri="{FF2B5EF4-FFF2-40B4-BE49-F238E27FC236}">
                <a16:creationId xmlns:a16="http://schemas.microsoft.com/office/drawing/2014/main" id="{E7E1422A-C8F9-454F-A82F-57541617F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 y="955089"/>
            <a:ext cx="8063789" cy="5219281"/>
          </a:xfrm>
          <a:prstGeom prst="rect">
            <a:avLst/>
          </a:prstGeom>
        </p:spPr>
      </p:pic>
      <p:pic>
        <p:nvPicPr>
          <p:cNvPr id="2" name="תמונה 1">
            <a:extLst>
              <a:ext uri="{FF2B5EF4-FFF2-40B4-BE49-F238E27FC236}">
                <a16:creationId xmlns:a16="http://schemas.microsoft.com/office/drawing/2014/main" id="{7F9D392A-2A5D-48DA-9188-91A5875BB0A9}"/>
              </a:ext>
            </a:extLst>
          </p:cNvPr>
          <p:cNvPicPr>
            <a:picLocks noChangeAspect="1"/>
          </p:cNvPicPr>
          <p:nvPr/>
        </p:nvPicPr>
        <p:blipFill rotWithShape="1">
          <a:blip r:embed="rId3"/>
          <a:srcRect l="53829" t="50438" b="14514"/>
          <a:stretch/>
        </p:blipFill>
        <p:spPr>
          <a:xfrm>
            <a:off x="9553302" y="2882537"/>
            <a:ext cx="2638698" cy="2002972"/>
          </a:xfrm>
          <a:prstGeom prst="rect">
            <a:avLst/>
          </a:prstGeom>
        </p:spPr>
      </p:pic>
      <p:pic>
        <p:nvPicPr>
          <p:cNvPr id="5" name="תמונה 4">
            <a:extLst>
              <a:ext uri="{FF2B5EF4-FFF2-40B4-BE49-F238E27FC236}">
                <a16:creationId xmlns:a16="http://schemas.microsoft.com/office/drawing/2014/main" id="{194307CA-6164-407E-A8DC-B38ADB906218}"/>
              </a:ext>
            </a:extLst>
          </p:cNvPr>
          <p:cNvPicPr>
            <a:picLocks noChangeAspect="1"/>
          </p:cNvPicPr>
          <p:nvPr/>
        </p:nvPicPr>
        <p:blipFill rotWithShape="1">
          <a:blip r:embed="rId4">
            <a:extLst>
              <a:ext uri="{28A0092B-C50C-407E-A947-70E740481C1C}">
                <a14:useLocalDpi xmlns:a14="http://schemas.microsoft.com/office/drawing/2010/main" val="0"/>
              </a:ext>
            </a:extLst>
          </a:blip>
          <a:srcRect t="19936"/>
          <a:stretch/>
        </p:blipFill>
        <p:spPr>
          <a:xfrm>
            <a:off x="7548077" y="2969622"/>
            <a:ext cx="1714500" cy="2745377"/>
          </a:xfrm>
          <a:prstGeom prst="rect">
            <a:avLst/>
          </a:prstGeom>
        </p:spPr>
      </p:pic>
      <p:sp>
        <p:nvSpPr>
          <p:cNvPr id="11" name="TextBox 10">
            <a:extLst>
              <a:ext uri="{FF2B5EF4-FFF2-40B4-BE49-F238E27FC236}">
                <a16:creationId xmlns:a16="http://schemas.microsoft.com/office/drawing/2014/main" id="{AD169463-D694-4BEC-8D10-9396A98BB281}"/>
              </a:ext>
            </a:extLst>
          </p:cNvPr>
          <p:cNvSpPr txBox="1"/>
          <p:nvPr/>
        </p:nvSpPr>
        <p:spPr>
          <a:xfrm>
            <a:off x="0" y="0"/>
            <a:ext cx="1848648" cy="369332"/>
          </a:xfrm>
          <a:prstGeom prst="rect">
            <a:avLst/>
          </a:prstGeom>
          <a:noFill/>
        </p:spPr>
        <p:txBody>
          <a:bodyPr wrap="none" rtlCol="0">
            <a:spAutoFit/>
          </a:bodyPr>
          <a:lstStyle/>
          <a:p>
            <a:r>
              <a:rPr lang="en-US" dirty="0"/>
              <a:t>20240104: 04UTC</a:t>
            </a:r>
            <a:endParaRPr lang="LID4096" dirty="0"/>
          </a:p>
        </p:txBody>
      </p:sp>
      <p:grpSp>
        <p:nvGrpSpPr>
          <p:cNvPr id="12" name="קבוצה 11">
            <a:extLst>
              <a:ext uri="{FF2B5EF4-FFF2-40B4-BE49-F238E27FC236}">
                <a16:creationId xmlns:a16="http://schemas.microsoft.com/office/drawing/2014/main" id="{7BB922FF-26B6-4D98-AB7C-C6D54BD8AAA0}"/>
              </a:ext>
            </a:extLst>
          </p:cNvPr>
          <p:cNvGrpSpPr/>
          <p:nvPr/>
        </p:nvGrpSpPr>
        <p:grpSpPr>
          <a:xfrm>
            <a:off x="10115850" y="2598640"/>
            <a:ext cx="2076149" cy="4259360"/>
            <a:chOff x="10115850" y="2598640"/>
            <a:chExt cx="2076149" cy="4259360"/>
          </a:xfrm>
        </p:grpSpPr>
        <p:pic>
          <p:nvPicPr>
            <p:cNvPr id="13" name="תמונה 12">
              <a:extLst>
                <a:ext uri="{FF2B5EF4-FFF2-40B4-BE49-F238E27FC236}">
                  <a16:creationId xmlns:a16="http://schemas.microsoft.com/office/drawing/2014/main" id="{BB8DD7EC-3079-4F62-8B25-D1029C54A987}"/>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4" name="TextBox 13">
              <a:extLst>
                <a:ext uri="{FF2B5EF4-FFF2-40B4-BE49-F238E27FC236}">
                  <a16:creationId xmlns:a16="http://schemas.microsoft.com/office/drawing/2014/main" id="{3F66CBE4-59DB-4576-A6A6-637DA48A73EB}"/>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2" name="קבוצה 21">
            <a:extLst>
              <a:ext uri="{FF2B5EF4-FFF2-40B4-BE49-F238E27FC236}">
                <a16:creationId xmlns:a16="http://schemas.microsoft.com/office/drawing/2014/main" id="{9FA53F09-01C7-4AE6-A7E4-5F3355549A25}"/>
              </a:ext>
            </a:extLst>
          </p:cNvPr>
          <p:cNvGrpSpPr/>
          <p:nvPr/>
        </p:nvGrpSpPr>
        <p:grpSpPr>
          <a:xfrm>
            <a:off x="9262577" y="2978330"/>
            <a:ext cx="1893104" cy="2727961"/>
            <a:chOff x="9262577" y="2978330"/>
            <a:chExt cx="1893104" cy="2727961"/>
          </a:xfrm>
        </p:grpSpPr>
        <p:sp>
          <p:nvSpPr>
            <p:cNvPr id="23" name="מלבן 22">
              <a:extLst>
                <a:ext uri="{FF2B5EF4-FFF2-40B4-BE49-F238E27FC236}">
                  <a16:creationId xmlns:a16="http://schemas.microsoft.com/office/drawing/2014/main" id="{21CDC0E1-1758-4F08-99E6-5F3B3F2108FC}"/>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4" name="קבוצה 23">
              <a:extLst>
                <a:ext uri="{FF2B5EF4-FFF2-40B4-BE49-F238E27FC236}">
                  <a16:creationId xmlns:a16="http://schemas.microsoft.com/office/drawing/2014/main" id="{47B40319-18FC-4CAD-ABA3-27DE334B6B3A}"/>
                </a:ext>
              </a:extLst>
            </p:cNvPr>
            <p:cNvGrpSpPr/>
            <p:nvPr/>
          </p:nvGrpSpPr>
          <p:grpSpPr>
            <a:xfrm>
              <a:off x="9262577" y="2978330"/>
              <a:ext cx="1126748" cy="2727961"/>
              <a:chOff x="6409509" y="2978330"/>
              <a:chExt cx="3979817" cy="2727961"/>
            </a:xfrm>
          </p:grpSpPr>
          <p:cxnSp>
            <p:nvCxnSpPr>
              <p:cNvPr id="25" name="מחבר ישר 24">
                <a:extLst>
                  <a:ext uri="{FF2B5EF4-FFF2-40B4-BE49-F238E27FC236}">
                    <a16:creationId xmlns:a16="http://schemas.microsoft.com/office/drawing/2014/main" id="{C78AF94C-7ABA-4089-A400-C5870B686F81}"/>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B4B60C78-D1D2-4175-9798-FAA00730FBDF}"/>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קבוצה 30">
            <a:extLst>
              <a:ext uri="{FF2B5EF4-FFF2-40B4-BE49-F238E27FC236}">
                <a16:creationId xmlns:a16="http://schemas.microsoft.com/office/drawing/2014/main" id="{6566AF25-77F5-48A2-8E61-06F6341556E0}"/>
              </a:ext>
            </a:extLst>
          </p:cNvPr>
          <p:cNvGrpSpPr/>
          <p:nvPr/>
        </p:nvGrpSpPr>
        <p:grpSpPr>
          <a:xfrm>
            <a:off x="0" y="1372380"/>
            <a:ext cx="7950926" cy="369332"/>
            <a:chOff x="0" y="1372380"/>
            <a:chExt cx="7950926" cy="369332"/>
          </a:xfrm>
        </p:grpSpPr>
        <p:sp>
          <p:nvSpPr>
            <p:cNvPr id="32" name="מלבן 31">
              <a:extLst>
                <a:ext uri="{FF2B5EF4-FFF2-40B4-BE49-F238E27FC236}">
                  <a16:creationId xmlns:a16="http://schemas.microsoft.com/office/drawing/2014/main" id="{55A9EF9C-485C-4860-B395-2E995BDB2326}"/>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TextBox 32">
              <a:extLst>
                <a:ext uri="{FF2B5EF4-FFF2-40B4-BE49-F238E27FC236}">
                  <a16:creationId xmlns:a16="http://schemas.microsoft.com/office/drawing/2014/main" id="{385B9D71-0903-47B4-A572-DA4E460635C0}"/>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4" name="TextBox 33">
              <a:extLst>
                <a:ext uri="{FF2B5EF4-FFF2-40B4-BE49-F238E27FC236}">
                  <a16:creationId xmlns:a16="http://schemas.microsoft.com/office/drawing/2014/main" id="{72E9E264-BD85-44CF-BA63-0620E3001F08}"/>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5" name="קבוצה 34">
            <a:extLst>
              <a:ext uri="{FF2B5EF4-FFF2-40B4-BE49-F238E27FC236}">
                <a16:creationId xmlns:a16="http://schemas.microsoft.com/office/drawing/2014/main" id="{124E8129-0713-4C35-B9E0-1CD213FF2371}"/>
              </a:ext>
            </a:extLst>
          </p:cNvPr>
          <p:cNvGrpSpPr/>
          <p:nvPr/>
        </p:nvGrpSpPr>
        <p:grpSpPr>
          <a:xfrm>
            <a:off x="219634" y="6064147"/>
            <a:ext cx="8881805" cy="679807"/>
            <a:chOff x="219634" y="6064147"/>
            <a:chExt cx="8881805" cy="679807"/>
          </a:xfrm>
        </p:grpSpPr>
        <p:pic>
          <p:nvPicPr>
            <p:cNvPr id="36" name="תמונה 35">
              <a:extLst>
                <a:ext uri="{FF2B5EF4-FFF2-40B4-BE49-F238E27FC236}">
                  <a16:creationId xmlns:a16="http://schemas.microsoft.com/office/drawing/2014/main" id="{B286FBFA-2AEE-4898-9FF2-A59236FEEC1C}"/>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7" name="TextBox 36">
              <a:extLst>
                <a:ext uri="{FF2B5EF4-FFF2-40B4-BE49-F238E27FC236}">
                  <a16:creationId xmlns:a16="http://schemas.microsoft.com/office/drawing/2014/main" id="{444097A9-1D54-49E5-8ADD-A36FBFE77846}"/>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13026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תמונה 28">
            <a:extLst>
              <a:ext uri="{FF2B5EF4-FFF2-40B4-BE49-F238E27FC236}">
                <a16:creationId xmlns:a16="http://schemas.microsoft.com/office/drawing/2014/main" id="{1ADA7CF7-7AD4-42BC-ACDD-C15E5276A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 y="959494"/>
            <a:ext cx="8072499" cy="5224918"/>
          </a:xfrm>
          <a:prstGeom prst="rect">
            <a:avLst/>
          </a:prstGeom>
        </p:spPr>
      </p:pic>
      <p:pic>
        <p:nvPicPr>
          <p:cNvPr id="2" name="תמונה 1">
            <a:extLst>
              <a:ext uri="{FF2B5EF4-FFF2-40B4-BE49-F238E27FC236}">
                <a16:creationId xmlns:a16="http://schemas.microsoft.com/office/drawing/2014/main" id="{510490CA-A960-4C94-A96D-1D04C85161D6}"/>
              </a:ext>
            </a:extLst>
          </p:cNvPr>
          <p:cNvPicPr>
            <a:picLocks noChangeAspect="1"/>
          </p:cNvPicPr>
          <p:nvPr/>
        </p:nvPicPr>
        <p:blipFill rotWithShape="1">
          <a:blip r:embed="rId3"/>
          <a:srcRect l="53829" t="50438" b="14514"/>
          <a:stretch/>
        </p:blipFill>
        <p:spPr>
          <a:xfrm>
            <a:off x="9553302" y="2882536"/>
            <a:ext cx="2638698" cy="2002973"/>
          </a:xfrm>
          <a:prstGeom prst="rect">
            <a:avLst/>
          </a:prstGeom>
        </p:spPr>
      </p:pic>
      <p:pic>
        <p:nvPicPr>
          <p:cNvPr id="5" name="תמונה 4">
            <a:extLst>
              <a:ext uri="{FF2B5EF4-FFF2-40B4-BE49-F238E27FC236}">
                <a16:creationId xmlns:a16="http://schemas.microsoft.com/office/drawing/2014/main" id="{C3A0080A-0DE5-47CC-AFA3-034700428082}"/>
              </a:ext>
            </a:extLst>
          </p:cNvPr>
          <p:cNvPicPr>
            <a:picLocks noChangeAspect="1"/>
          </p:cNvPicPr>
          <p:nvPr/>
        </p:nvPicPr>
        <p:blipFill rotWithShape="1">
          <a:blip r:embed="rId4">
            <a:extLst>
              <a:ext uri="{28A0092B-C50C-407E-A947-70E740481C1C}">
                <a14:useLocalDpi xmlns:a14="http://schemas.microsoft.com/office/drawing/2010/main" val="0"/>
              </a:ext>
            </a:extLst>
          </a:blip>
          <a:srcRect t="19936"/>
          <a:stretch/>
        </p:blipFill>
        <p:spPr>
          <a:xfrm>
            <a:off x="7548076" y="2969622"/>
            <a:ext cx="1714500" cy="2745377"/>
          </a:xfrm>
          <a:prstGeom prst="rect">
            <a:avLst/>
          </a:prstGeom>
        </p:spPr>
      </p:pic>
      <p:sp>
        <p:nvSpPr>
          <p:cNvPr id="11" name="TextBox 10">
            <a:extLst>
              <a:ext uri="{FF2B5EF4-FFF2-40B4-BE49-F238E27FC236}">
                <a16:creationId xmlns:a16="http://schemas.microsoft.com/office/drawing/2014/main" id="{48AC48AD-D9D7-4D40-9DF8-7BAD13FCF449}"/>
              </a:ext>
            </a:extLst>
          </p:cNvPr>
          <p:cNvSpPr txBox="1"/>
          <p:nvPr/>
        </p:nvSpPr>
        <p:spPr>
          <a:xfrm>
            <a:off x="0" y="0"/>
            <a:ext cx="1848648" cy="369332"/>
          </a:xfrm>
          <a:prstGeom prst="rect">
            <a:avLst/>
          </a:prstGeom>
          <a:noFill/>
        </p:spPr>
        <p:txBody>
          <a:bodyPr wrap="none" rtlCol="0">
            <a:spAutoFit/>
          </a:bodyPr>
          <a:lstStyle/>
          <a:p>
            <a:r>
              <a:rPr lang="en-US" dirty="0"/>
              <a:t>20240104: 05UTC</a:t>
            </a:r>
            <a:endParaRPr lang="LID4096" dirty="0"/>
          </a:p>
        </p:txBody>
      </p:sp>
      <p:grpSp>
        <p:nvGrpSpPr>
          <p:cNvPr id="12" name="קבוצה 11">
            <a:extLst>
              <a:ext uri="{FF2B5EF4-FFF2-40B4-BE49-F238E27FC236}">
                <a16:creationId xmlns:a16="http://schemas.microsoft.com/office/drawing/2014/main" id="{78F4E3EB-4BC2-438A-AAAC-DD0976408D62}"/>
              </a:ext>
            </a:extLst>
          </p:cNvPr>
          <p:cNvGrpSpPr/>
          <p:nvPr/>
        </p:nvGrpSpPr>
        <p:grpSpPr>
          <a:xfrm>
            <a:off x="10115850" y="2598640"/>
            <a:ext cx="2076149" cy="4259360"/>
            <a:chOff x="10115850" y="2598640"/>
            <a:chExt cx="2076149" cy="4259360"/>
          </a:xfrm>
        </p:grpSpPr>
        <p:pic>
          <p:nvPicPr>
            <p:cNvPr id="13" name="תמונה 12">
              <a:extLst>
                <a:ext uri="{FF2B5EF4-FFF2-40B4-BE49-F238E27FC236}">
                  <a16:creationId xmlns:a16="http://schemas.microsoft.com/office/drawing/2014/main" id="{7607445F-5096-4179-9EB2-C23F2C0C5A11}"/>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4" name="TextBox 13">
              <a:extLst>
                <a:ext uri="{FF2B5EF4-FFF2-40B4-BE49-F238E27FC236}">
                  <a16:creationId xmlns:a16="http://schemas.microsoft.com/office/drawing/2014/main" id="{6DDF06EF-22F2-4834-896B-EB291A309F6A}"/>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2" name="קבוצה 21">
            <a:extLst>
              <a:ext uri="{FF2B5EF4-FFF2-40B4-BE49-F238E27FC236}">
                <a16:creationId xmlns:a16="http://schemas.microsoft.com/office/drawing/2014/main" id="{8EE943A3-C355-4AC0-BE3B-690A8432DE6A}"/>
              </a:ext>
            </a:extLst>
          </p:cNvPr>
          <p:cNvGrpSpPr/>
          <p:nvPr/>
        </p:nvGrpSpPr>
        <p:grpSpPr>
          <a:xfrm>
            <a:off x="9262577" y="2978330"/>
            <a:ext cx="1893104" cy="2727961"/>
            <a:chOff x="9262577" y="2978330"/>
            <a:chExt cx="1893104" cy="2727961"/>
          </a:xfrm>
        </p:grpSpPr>
        <p:sp>
          <p:nvSpPr>
            <p:cNvPr id="23" name="מלבן 22">
              <a:extLst>
                <a:ext uri="{FF2B5EF4-FFF2-40B4-BE49-F238E27FC236}">
                  <a16:creationId xmlns:a16="http://schemas.microsoft.com/office/drawing/2014/main" id="{20907B6A-463D-4E5B-9A80-56901B689524}"/>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4" name="קבוצה 23">
              <a:extLst>
                <a:ext uri="{FF2B5EF4-FFF2-40B4-BE49-F238E27FC236}">
                  <a16:creationId xmlns:a16="http://schemas.microsoft.com/office/drawing/2014/main" id="{C10CFA47-7EC6-4EC8-806D-0BCAB27DB5C3}"/>
                </a:ext>
              </a:extLst>
            </p:cNvPr>
            <p:cNvGrpSpPr/>
            <p:nvPr/>
          </p:nvGrpSpPr>
          <p:grpSpPr>
            <a:xfrm>
              <a:off x="9262577" y="2978330"/>
              <a:ext cx="1126748" cy="2727961"/>
              <a:chOff x="6409509" y="2978330"/>
              <a:chExt cx="3979817" cy="2727961"/>
            </a:xfrm>
          </p:grpSpPr>
          <p:cxnSp>
            <p:nvCxnSpPr>
              <p:cNvPr id="25" name="מחבר ישר 24">
                <a:extLst>
                  <a:ext uri="{FF2B5EF4-FFF2-40B4-BE49-F238E27FC236}">
                    <a16:creationId xmlns:a16="http://schemas.microsoft.com/office/drawing/2014/main" id="{DD00EA5D-035D-44A6-BEF1-17D9E967250F}"/>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A4232FF2-3D24-4380-8C4A-0F0D913C6B89}"/>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קבוצה 30">
            <a:extLst>
              <a:ext uri="{FF2B5EF4-FFF2-40B4-BE49-F238E27FC236}">
                <a16:creationId xmlns:a16="http://schemas.microsoft.com/office/drawing/2014/main" id="{C04C25C4-DF48-4E05-825E-4772C74711EE}"/>
              </a:ext>
            </a:extLst>
          </p:cNvPr>
          <p:cNvGrpSpPr/>
          <p:nvPr/>
        </p:nvGrpSpPr>
        <p:grpSpPr>
          <a:xfrm>
            <a:off x="0" y="1372380"/>
            <a:ext cx="7950926" cy="369332"/>
            <a:chOff x="0" y="1372380"/>
            <a:chExt cx="7950926" cy="369332"/>
          </a:xfrm>
        </p:grpSpPr>
        <p:sp>
          <p:nvSpPr>
            <p:cNvPr id="32" name="מלבן 31">
              <a:extLst>
                <a:ext uri="{FF2B5EF4-FFF2-40B4-BE49-F238E27FC236}">
                  <a16:creationId xmlns:a16="http://schemas.microsoft.com/office/drawing/2014/main" id="{036DB833-988F-4D66-82BF-3F595F667D33}"/>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TextBox 32">
              <a:extLst>
                <a:ext uri="{FF2B5EF4-FFF2-40B4-BE49-F238E27FC236}">
                  <a16:creationId xmlns:a16="http://schemas.microsoft.com/office/drawing/2014/main" id="{77833E72-7EB8-44C2-91CB-B8981EA48470}"/>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4" name="TextBox 33">
              <a:extLst>
                <a:ext uri="{FF2B5EF4-FFF2-40B4-BE49-F238E27FC236}">
                  <a16:creationId xmlns:a16="http://schemas.microsoft.com/office/drawing/2014/main" id="{1CD804ED-8D11-4254-9856-73625823E68F}"/>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5" name="קבוצה 34">
            <a:extLst>
              <a:ext uri="{FF2B5EF4-FFF2-40B4-BE49-F238E27FC236}">
                <a16:creationId xmlns:a16="http://schemas.microsoft.com/office/drawing/2014/main" id="{0174746A-DF1A-42CD-AA03-DDD2CC009277}"/>
              </a:ext>
            </a:extLst>
          </p:cNvPr>
          <p:cNvGrpSpPr/>
          <p:nvPr/>
        </p:nvGrpSpPr>
        <p:grpSpPr>
          <a:xfrm>
            <a:off x="219634" y="6064147"/>
            <a:ext cx="8881805" cy="679807"/>
            <a:chOff x="219634" y="6064147"/>
            <a:chExt cx="8881805" cy="679807"/>
          </a:xfrm>
        </p:grpSpPr>
        <p:pic>
          <p:nvPicPr>
            <p:cNvPr id="36" name="תמונה 35">
              <a:extLst>
                <a:ext uri="{FF2B5EF4-FFF2-40B4-BE49-F238E27FC236}">
                  <a16:creationId xmlns:a16="http://schemas.microsoft.com/office/drawing/2014/main" id="{EB471ED0-B10F-4513-9C33-8CAD71C1FF29}"/>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7" name="TextBox 36">
              <a:extLst>
                <a:ext uri="{FF2B5EF4-FFF2-40B4-BE49-F238E27FC236}">
                  <a16:creationId xmlns:a16="http://schemas.microsoft.com/office/drawing/2014/main" id="{9480E320-F262-45DF-A0FD-744F7A8FB381}"/>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56205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תמונה 28">
            <a:extLst>
              <a:ext uri="{FF2B5EF4-FFF2-40B4-BE49-F238E27FC236}">
                <a16:creationId xmlns:a16="http://schemas.microsoft.com/office/drawing/2014/main" id="{7167128C-457E-41B1-A24E-3D14F3220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 y="959493"/>
            <a:ext cx="8072500" cy="5224919"/>
          </a:xfrm>
          <a:prstGeom prst="rect">
            <a:avLst/>
          </a:prstGeom>
        </p:spPr>
      </p:pic>
      <p:pic>
        <p:nvPicPr>
          <p:cNvPr id="2" name="תמונה 1">
            <a:extLst>
              <a:ext uri="{FF2B5EF4-FFF2-40B4-BE49-F238E27FC236}">
                <a16:creationId xmlns:a16="http://schemas.microsoft.com/office/drawing/2014/main" id="{F213C243-CDB1-43AB-9BF2-9AD86786846B}"/>
              </a:ext>
            </a:extLst>
          </p:cNvPr>
          <p:cNvPicPr>
            <a:picLocks noChangeAspect="1"/>
          </p:cNvPicPr>
          <p:nvPr/>
        </p:nvPicPr>
        <p:blipFill rotWithShape="1">
          <a:blip r:embed="rId3"/>
          <a:srcRect l="53829" t="50438" b="14514"/>
          <a:stretch/>
        </p:blipFill>
        <p:spPr>
          <a:xfrm>
            <a:off x="9553302" y="2882537"/>
            <a:ext cx="2638698" cy="2002972"/>
          </a:xfrm>
          <a:prstGeom prst="rect">
            <a:avLst/>
          </a:prstGeom>
        </p:spPr>
      </p:pic>
      <p:pic>
        <p:nvPicPr>
          <p:cNvPr id="5" name="תמונה 4">
            <a:extLst>
              <a:ext uri="{FF2B5EF4-FFF2-40B4-BE49-F238E27FC236}">
                <a16:creationId xmlns:a16="http://schemas.microsoft.com/office/drawing/2014/main" id="{7ED17D6F-AE98-4248-A949-D1FD4DC488B4}"/>
              </a:ext>
            </a:extLst>
          </p:cNvPr>
          <p:cNvPicPr>
            <a:picLocks noChangeAspect="1"/>
          </p:cNvPicPr>
          <p:nvPr/>
        </p:nvPicPr>
        <p:blipFill rotWithShape="1">
          <a:blip r:embed="rId4">
            <a:extLst>
              <a:ext uri="{28A0092B-C50C-407E-A947-70E740481C1C}">
                <a14:useLocalDpi xmlns:a14="http://schemas.microsoft.com/office/drawing/2010/main" val="0"/>
              </a:ext>
            </a:extLst>
          </a:blip>
          <a:srcRect t="19936"/>
          <a:stretch/>
        </p:blipFill>
        <p:spPr>
          <a:xfrm>
            <a:off x="7548077" y="2969622"/>
            <a:ext cx="1714500" cy="2745377"/>
          </a:xfrm>
          <a:prstGeom prst="rect">
            <a:avLst/>
          </a:prstGeom>
        </p:spPr>
      </p:pic>
      <p:sp>
        <p:nvSpPr>
          <p:cNvPr id="11" name="TextBox 10">
            <a:extLst>
              <a:ext uri="{FF2B5EF4-FFF2-40B4-BE49-F238E27FC236}">
                <a16:creationId xmlns:a16="http://schemas.microsoft.com/office/drawing/2014/main" id="{E7AF3C28-64E4-4C44-BDF2-8822132ABAEB}"/>
              </a:ext>
            </a:extLst>
          </p:cNvPr>
          <p:cNvSpPr txBox="1"/>
          <p:nvPr/>
        </p:nvSpPr>
        <p:spPr>
          <a:xfrm>
            <a:off x="0" y="0"/>
            <a:ext cx="1848648" cy="369332"/>
          </a:xfrm>
          <a:prstGeom prst="rect">
            <a:avLst/>
          </a:prstGeom>
          <a:noFill/>
        </p:spPr>
        <p:txBody>
          <a:bodyPr wrap="none" rtlCol="0">
            <a:spAutoFit/>
          </a:bodyPr>
          <a:lstStyle/>
          <a:p>
            <a:r>
              <a:rPr lang="en-US" dirty="0"/>
              <a:t>20240104: 06UTC</a:t>
            </a:r>
            <a:endParaRPr lang="LID4096" dirty="0"/>
          </a:p>
        </p:txBody>
      </p:sp>
      <p:grpSp>
        <p:nvGrpSpPr>
          <p:cNvPr id="12" name="קבוצה 11">
            <a:extLst>
              <a:ext uri="{FF2B5EF4-FFF2-40B4-BE49-F238E27FC236}">
                <a16:creationId xmlns:a16="http://schemas.microsoft.com/office/drawing/2014/main" id="{59E101CD-E5DD-447B-8789-54B81BA0AEF3}"/>
              </a:ext>
            </a:extLst>
          </p:cNvPr>
          <p:cNvGrpSpPr/>
          <p:nvPr/>
        </p:nvGrpSpPr>
        <p:grpSpPr>
          <a:xfrm>
            <a:off x="10115850" y="2598640"/>
            <a:ext cx="2076149" cy="4259360"/>
            <a:chOff x="10115850" y="2598640"/>
            <a:chExt cx="2076149" cy="4259360"/>
          </a:xfrm>
        </p:grpSpPr>
        <p:pic>
          <p:nvPicPr>
            <p:cNvPr id="13" name="תמונה 12">
              <a:extLst>
                <a:ext uri="{FF2B5EF4-FFF2-40B4-BE49-F238E27FC236}">
                  <a16:creationId xmlns:a16="http://schemas.microsoft.com/office/drawing/2014/main" id="{475203B8-AFB9-4616-B718-4B76EEE4A58C}"/>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4" name="TextBox 13">
              <a:extLst>
                <a:ext uri="{FF2B5EF4-FFF2-40B4-BE49-F238E27FC236}">
                  <a16:creationId xmlns:a16="http://schemas.microsoft.com/office/drawing/2014/main" id="{00A480CF-18D7-47D6-9396-2FD8FB1F071A}"/>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2" name="קבוצה 21">
            <a:extLst>
              <a:ext uri="{FF2B5EF4-FFF2-40B4-BE49-F238E27FC236}">
                <a16:creationId xmlns:a16="http://schemas.microsoft.com/office/drawing/2014/main" id="{C7918F7B-A9AA-422C-AA5B-5CE976277222}"/>
              </a:ext>
            </a:extLst>
          </p:cNvPr>
          <p:cNvGrpSpPr/>
          <p:nvPr/>
        </p:nvGrpSpPr>
        <p:grpSpPr>
          <a:xfrm>
            <a:off x="9262577" y="2978330"/>
            <a:ext cx="1893104" cy="2727961"/>
            <a:chOff x="9262577" y="2978330"/>
            <a:chExt cx="1893104" cy="2727961"/>
          </a:xfrm>
        </p:grpSpPr>
        <p:sp>
          <p:nvSpPr>
            <p:cNvPr id="23" name="מלבן 22">
              <a:extLst>
                <a:ext uri="{FF2B5EF4-FFF2-40B4-BE49-F238E27FC236}">
                  <a16:creationId xmlns:a16="http://schemas.microsoft.com/office/drawing/2014/main" id="{4A3299C2-4316-4A3C-9CB5-6EF1E501D9C3}"/>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4" name="קבוצה 23">
              <a:extLst>
                <a:ext uri="{FF2B5EF4-FFF2-40B4-BE49-F238E27FC236}">
                  <a16:creationId xmlns:a16="http://schemas.microsoft.com/office/drawing/2014/main" id="{5EE82D4C-243C-433C-B7A4-5370A158D111}"/>
                </a:ext>
              </a:extLst>
            </p:cNvPr>
            <p:cNvGrpSpPr/>
            <p:nvPr/>
          </p:nvGrpSpPr>
          <p:grpSpPr>
            <a:xfrm>
              <a:off x="9262577" y="2978330"/>
              <a:ext cx="1126748" cy="2727961"/>
              <a:chOff x="6409509" y="2978330"/>
              <a:chExt cx="3979817" cy="2727961"/>
            </a:xfrm>
          </p:grpSpPr>
          <p:cxnSp>
            <p:nvCxnSpPr>
              <p:cNvPr id="25" name="מחבר ישר 24">
                <a:extLst>
                  <a:ext uri="{FF2B5EF4-FFF2-40B4-BE49-F238E27FC236}">
                    <a16:creationId xmlns:a16="http://schemas.microsoft.com/office/drawing/2014/main" id="{37ECC255-3A92-434A-8F01-F1C34F6473DF}"/>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18E75166-6E22-4437-8AB2-A1A87A9AC700}"/>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קבוצה 30">
            <a:extLst>
              <a:ext uri="{FF2B5EF4-FFF2-40B4-BE49-F238E27FC236}">
                <a16:creationId xmlns:a16="http://schemas.microsoft.com/office/drawing/2014/main" id="{54805BB2-1F53-46EE-912A-E4211ADDD691}"/>
              </a:ext>
            </a:extLst>
          </p:cNvPr>
          <p:cNvGrpSpPr/>
          <p:nvPr/>
        </p:nvGrpSpPr>
        <p:grpSpPr>
          <a:xfrm>
            <a:off x="0" y="1372380"/>
            <a:ext cx="7950926" cy="369332"/>
            <a:chOff x="0" y="1372380"/>
            <a:chExt cx="7950926" cy="369332"/>
          </a:xfrm>
        </p:grpSpPr>
        <p:sp>
          <p:nvSpPr>
            <p:cNvPr id="32" name="מלבן 31">
              <a:extLst>
                <a:ext uri="{FF2B5EF4-FFF2-40B4-BE49-F238E27FC236}">
                  <a16:creationId xmlns:a16="http://schemas.microsoft.com/office/drawing/2014/main" id="{C7C28E29-C60F-401F-8582-C55C0502F7FC}"/>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TextBox 32">
              <a:extLst>
                <a:ext uri="{FF2B5EF4-FFF2-40B4-BE49-F238E27FC236}">
                  <a16:creationId xmlns:a16="http://schemas.microsoft.com/office/drawing/2014/main" id="{A24E1810-5C6F-4A5D-99D0-B61AD94A09D9}"/>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4" name="TextBox 33">
              <a:extLst>
                <a:ext uri="{FF2B5EF4-FFF2-40B4-BE49-F238E27FC236}">
                  <a16:creationId xmlns:a16="http://schemas.microsoft.com/office/drawing/2014/main" id="{8F9A09D2-E3A3-482F-8F3C-CBA558A791AC}"/>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5" name="קבוצה 34">
            <a:extLst>
              <a:ext uri="{FF2B5EF4-FFF2-40B4-BE49-F238E27FC236}">
                <a16:creationId xmlns:a16="http://schemas.microsoft.com/office/drawing/2014/main" id="{77D1084D-CC16-4B27-83E4-E05C00494997}"/>
              </a:ext>
            </a:extLst>
          </p:cNvPr>
          <p:cNvGrpSpPr/>
          <p:nvPr/>
        </p:nvGrpSpPr>
        <p:grpSpPr>
          <a:xfrm>
            <a:off x="219634" y="6064147"/>
            <a:ext cx="8881805" cy="679807"/>
            <a:chOff x="219634" y="6064147"/>
            <a:chExt cx="8881805" cy="679807"/>
          </a:xfrm>
        </p:grpSpPr>
        <p:pic>
          <p:nvPicPr>
            <p:cNvPr id="36" name="תמונה 35">
              <a:extLst>
                <a:ext uri="{FF2B5EF4-FFF2-40B4-BE49-F238E27FC236}">
                  <a16:creationId xmlns:a16="http://schemas.microsoft.com/office/drawing/2014/main" id="{025A2C12-7CF5-4857-893E-CBFDC29FA22A}"/>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7" name="TextBox 36">
              <a:extLst>
                <a:ext uri="{FF2B5EF4-FFF2-40B4-BE49-F238E27FC236}">
                  <a16:creationId xmlns:a16="http://schemas.microsoft.com/office/drawing/2014/main" id="{5F5A5FC5-D4EC-4321-9883-0DD1DC2D0D29}"/>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1319680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תמונה 30">
            <a:extLst>
              <a:ext uri="{FF2B5EF4-FFF2-40B4-BE49-F238E27FC236}">
                <a16:creationId xmlns:a16="http://schemas.microsoft.com/office/drawing/2014/main" id="{ED8000A6-7ADB-46A1-93B6-7D74AC88D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 y="959492"/>
            <a:ext cx="8072500" cy="5224919"/>
          </a:xfrm>
          <a:prstGeom prst="rect">
            <a:avLst/>
          </a:prstGeom>
        </p:spPr>
      </p:pic>
      <p:pic>
        <p:nvPicPr>
          <p:cNvPr id="2" name="תמונה 1">
            <a:extLst>
              <a:ext uri="{FF2B5EF4-FFF2-40B4-BE49-F238E27FC236}">
                <a16:creationId xmlns:a16="http://schemas.microsoft.com/office/drawing/2014/main" id="{9EE79B77-CAE7-466A-89FC-2D34904DAF75}"/>
              </a:ext>
            </a:extLst>
          </p:cNvPr>
          <p:cNvPicPr>
            <a:picLocks noChangeAspect="1"/>
          </p:cNvPicPr>
          <p:nvPr/>
        </p:nvPicPr>
        <p:blipFill rotWithShape="1">
          <a:blip r:embed="rId3"/>
          <a:srcRect l="53829" t="50438" b="14514"/>
          <a:stretch/>
        </p:blipFill>
        <p:spPr>
          <a:xfrm>
            <a:off x="9553302" y="2882537"/>
            <a:ext cx="2638698" cy="2002972"/>
          </a:xfrm>
          <a:prstGeom prst="rect">
            <a:avLst/>
          </a:prstGeom>
        </p:spPr>
      </p:pic>
      <p:pic>
        <p:nvPicPr>
          <p:cNvPr id="5" name="תמונה 4">
            <a:extLst>
              <a:ext uri="{FF2B5EF4-FFF2-40B4-BE49-F238E27FC236}">
                <a16:creationId xmlns:a16="http://schemas.microsoft.com/office/drawing/2014/main" id="{6164B923-B603-4B74-979B-55224E14A458}"/>
              </a:ext>
            </a:extLst>
          </p:cNvPr>
          <p:cNvPicPr>
            <a:picLocks noChangeAspect="1"/>
          </p:cNvPicPr>
          <p:nvPr/>
        </p:nvPicPr>
        <p:blipFill rotWithShape="1">
          <a:blip r:embed="rId4">
            <a:extLst>
              <a:ext uri="{28A0092B-C50C-407E-A947-70E740481C1C}">
                <a14:useLocalDpi xmlns:a14="http://schemas.microsoft.com/office/drawing/2010/main" val="0"/>
              </a:ext>
            </a:extLst>
          </a:blip>
          <a:srcRect t="19936"/>
          <a:stretch/>
        </p:blipFill>
        <p:spPr>
          <a:xfrm>
            <a:off x="7548076" y="2969622"/>
            <a:ext cx="1714500" cy="2745377"/>
          </a:xfrm>
          <a:prstGeom prst="rect">
            <a:avLst/>
          </a:prstGeom>
        </p:spPr>
      </p:pic>
      <p:sp>
        <p:nvSpPr>
          <p:cNvPr id="11" name="TextBox 10">
            <a:extLst>
              <a:ext uri="{FF2B5EF4-FFF2-40B4-BE49-F238E27FC236}">
                <a16:creationId xmlns:a16="http://schemas.microsoft.com/office/drawing/2014/main" id="{38260510-DFBC-4695-ADAF-A2DDF2C64E87}"/>
              </a:ext>
            </a:extLst>
          </p:cNvPr>
          <p:cNvSpPr txBox="1"/>
          <p:nvPr/>
        </p:nvSpPr>
        <p:spPr>
          <a:xfrm>
            <a:off x="0" y="0"/>
            <a:ext cx="1848648" cy="369332"/>
          </a:xfrm>
          <a:prstGeom prst="rect">
            <a:avLst/>
          </a:prstGeom>
          <a:noFill/>
        </p:spPr>
        <p:txBody>
          <a:bodyPr wrap="none" rtlCol="0">
            <a:spAutoFit/>
          </a:bodyPr>
          <a:lstStyle/>
          <a:p>
            <a:r>
              <a:rPr lang="en-US" dirty="0"/>
              <a:t>20240104: 07UTC</a:t>
            </a:r>
            <a:endParaRPr lang="LID4096" dirty="0"/>
          </a:p>
        </p:txBody>
      </p:sp>
      <p:grpSp>
        <p:nvGrpSpPr>
          <p:cNvPr id="12" name="קבוצה 11">
            <a:extLst>
              <a:ext uri="{FF2B5EF4-FFF2-40B4-BE49-F238E27FC236}">
                <a16:creationId xmlns:a16="http://schemas.microsoft.com/office/drawing/2014/main" id="{B7050C46-F78E-4B38-A2D8-8EDDD15A4136}"/>
              </a:ext>
            </a:extLst>
          </p:cNvPr>
          <p:cNvGrpSpPr/>
          <p:nvPr/>
        </p:nvGrpSpPr>
        <p:grpSpPr>
          <a:xfrm>
            <a:off x="10115850" y="2598640"/>
            <a:ext cx="2076149" cy="4259360"/>
            <a:chOff x="10115850" y="2598640"/>
            <a:chExt cx="2076149" cy="4259360"/>
          </a:xfrm>
        </p:grpSpPr>
        <p:pic>
          <p:nvPicPr>
            <p:cNvPr id="13" name="תמונה 12">
              <a:extLst>
                <a:ext uri="{FF2B5EF4-FFF2-40B4-BE49-F238E27FC236}">
                  <a16:creationId xmlns:a16="http://schemas.microsoft.com/office/drawing/2014/main" id="{78938BC1-2314-411D-8AF3-45F583FE3F41}"/>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4" name="TextBox 13">
              <a:extLst>
                <a:ext uri="{FF2B5EF4-FFF2-40B4-BE49-F238E27FC236}">
                  <a16:creationId xmlns:a16="http://schemas.microsoft.com/office/drawing/2014/main" id="{21FBF0AD-86B0-4065-9984-C2BCDAEDF62E}"/>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2" name="קבוצה 21">
            <a:extLst>
              <a:ext uri="{FF2B5EF4-FFF2-40B4-BE49-F238E27FC236}">
                <a16:creationId xmlns:a16="http://schemas.microsoft.com/office/drawing/2014/main" id="{E34868A9-EDF1-4ADC-80EF-1171409B4835}"/>
              </a:ext>
            </a:extLst>
          </p:cNvPr>
          <p:cNvGrpSpPr/>
          <p:nvPr/>
        </p:nvGrpSpPr>
        <p:grpSpPr>
          <a:xfrm>
            <a:off x="9262577" y="2978330"/>
            <a:ext cx="1893104" cy="2727961"/>
            <a:chOff x="9262577" y="2978330"/>
            <a:chExt cx="1893104" cy="2727961"/>
          </a:xfrm>
        </p:grpSpPr>
        <p:sp>
          <p:nvSpPr>
            <p:cNvPr id="23" name="מלבן 22">
              <a:extLst>
                <a:ext uri="{FF2B5EF4-FFF2-40B4-BE49-F238E27FC236}">
                  <a16:creationId xmlns:a16="http://schemas.microsoft.com/office/drawing/2014/main" id="{80A6A952-BAF6-4DCC-8000-58269220A167}"/>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4" name="קבוצה 23">
              <a:extLst>
                <a:ext uri="{FF2B5EF4-FFF2-40B4-BE49-F238E27FC236}">
                  <a16:creationId xmlns:a16="http://schemas.microsoft.com/office/drawing/2014/main" id="{0302446E-A991-409B-8EE4-2852B1E97B2E}"/>
                </a:ext>
              </a:extLst>
            </p:cNvPr>
            <p:cNvGrpSpPr/>
            <p:nvPr/>
          </p:nvGrpSpPr>
          <p:grpSpPr>
            <a:xfrm>
              <a:off x="9262577" y="2978330"/>
              <a:ext cx="1126748" cy="2727961"/>
              <a:chOff x="6409509" y="2978330"/>
              <a:chExt cx="3979817" cy="2727961"/>
            </a:xfrm>
          </p:grpSpPr>
          <p:cxnSp>
            <p:nvCxnSpPr>
              <p:cNvPr id="25" name="מחבר ישר 24">
                <a:extLst>
                  <a:ext uri="{FF2B5EF4-FFF2-40B4-BE49-F238E27FC236}">
                    <a16:creationId xmlns:a16="http://schemas.microsoft.com/office/drawing/2014/main" id="{F7268743-B388-44CC-A526-567FE5180734}"/>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24FBE331-4F2E-4B0F-A354-5CA7BC5E1D8E}"/>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3" name="קבוצה 32">
            <a:extLst>
              <a:ext uri="{FF2B5EF4-FFF2-40B4-BE49-F238E27FC236}">
                <a16:creationId xmlns:a16="http://schemas.microsoft.com/office/drawing/2014/main" id="{3AFFEEFE-D4F0-43B0-9A3F-26BA750E2BB4}"/>
              </a:ext>
            </a:extLst>
          </p:cNvPr>
          <p:cNvGrpSpPr/>
          <p:nvPr/>
        </p:nvGrpSpPr>
        <p:grpSpPr>
          <a:xfrm>
            <a:off x="0" y="1372380"/>
            <a:ext cx="7950926" cy="369332"/>
            <a:chOff x="0" y="1372380"/>
            <a:chExt cx="7950926" cy="369332"/>
          </a:xfrm>
        </p:grpSpPr>
        <p:sp>
          <p:nvSpPr>
            <p:cNvPr id="34" name="מלבן 33">
              <a:extLst>
                <a:ext uri="{FF2B5EF4-FFF2-40B4-BE49-F238E27FC236}">
                  <a16:creationId xmlns:a16="http://schemas.microsoft.com/office/drawing/2014/main" id="{B0E29414-F007-47EC-B3E3-6833CB689222}"/>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5" name="TextBox 34">
              <a:extLst>
                <a:ext uri="{FF2B5EF4-FFF2-40B4-BE49-F238E27FC236}">
                  <a16:creationId xmlns:a16="http://schemas.microsoft.com/office/drawing/2014/main" id="{A95C531D-D5E6-4763-B008-6ED687302EB0}"/>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6" name="TextBox 35">
              <a:extLst>
                <a:ext uri="{FF2B5EF4-FFF2-40B4-BE49-F238E27FC236}">
                  <a16:creationId xmlns:a16="http://schemas.microsoft.com/office/drawing/2014/main" id="{8FBEC16E-1E3F-44BE-AF40-64529D20F304}"/>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7" name="קבוצה 36">
            <a:extLst>
              <a:ext uri="{FF2B5EF4-FFF2-40B4-BE49-F238E27FC236}">
                <a16:creationId xmlns:a16="http://schemas.microsoft.com/office/drawing/2014/main" id="{6DB304AC-93C9-4A20-8324-4FFB72497E34}"/>
              </a:ext>
            </a:extLst>
          </p:cNvPr>
          <p:cNvGrpSpPr/>
          <p:nvPr/>
        </p:nvGrpSpPr>
        <p:grpSpPr>
          <a:xfrm>
            <a:off x="219634" y="6064147"/>
            <a:ext cx="8881805" cy="679807"/>
            <a:chOff x="219634" y="6064147"/>
            <a:chExt cx="8881805" cy="679807"/>
          </a:xfrm>
        </p:grpSpPr>
        <p:pic>
          <p:nvPicPr>
            <p:cNvPr id="38" name="תמונה 37">
              <a:extLst>
                <a:ext uri="{FF2B5EF4-FFF2-40B4-BE49-F238E27FC236}">
                  <a16:creationId xmlns:a16="http://schemas.microsoft.com/office/drawing/2014/main" id="{7A8B35C9-1A0F-402B-AC49-A8F63D619617}"/>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9" name="TextBox 38">
              <a:extLst>
                <a:ext uri="{FF2B5EF4-FFF2-40B4-BE49-F238E27FC236}">
                  <a16:creationId xmlns:a16="http://schemas.microsoft.com/office/drawing/2014/main" id="{B4F5B429-ACBA-48AE-A33E-4E8348E753E0}"/>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253396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תמונה 26">
            <a:extLst>
              <a:ext uri="{FF2B5EF4-FFF2-40B4-BE49-F238E27FC236}">
                <a16:creationId xmlns:a16="http://schemas.microsoft.com/office/drawing/2014/main" id="{97653C71-1E54-4B0A-8519-C797AF946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7" y="959492"/>
            <a:ext cx="8063789" cy="5219281"/>
          </a:xfrm>
          <a:prstGeom prst="rect">
            <a:avLst/>
          </a:prstGeom>
        </p:spPr>
      </p:pic>
      <p:pic>
        <p:nvPicPr>
          <p:cNvPr id="2" name="תמונה 1">
            <a:extLst>
              <a:ext uri="{FF2B5EF4-FFF2-40B4-BE49-F238E27FC236}">
                <a16:creationId xmlns:a16="http://schemas.microsoft.com/office/drawing/2014/main" id="{C0A84434-A869-44BF-96E6-1A8B6DDC9F72}"/>
              </a:ext>
            </a:extLst>
          </p:cNvPr>
          <p:cNvPicPr>
            <a:picLocks noChangeAspect="1"/>
          </p:cNvPicPr>
          <p:nvPr/>
        </p:nvPicPr>
        <p:blipFill rotWithShape="1">
          <a:blip r:embed="rId3"/>
          <a:srcRect l="53829" t="50438" b="14514"/>
          <a:stretch/>
        </p:blipFill>
        <p:spPr>
          <a:xfrm>
            <a:off x="9553302" y="2882536"/>
            <a:ext cx="2638698" cy="2002973"/>
          </a:xfrm>
          <a:prstGeom prst="rect">
            <a:avLst/>
          </a:prstGeom>
        </p:spPr>
      </p:pic>
      <p:pic>
        <p:nvPicPr>
          <p:cNvPr id="4" name="תמונה 3">
            <a:extLst>
              <a:ext uri="{FF2B5EF4-FFF2-40B4-BE49-F238E27FC236}">
                <a16:creationId xmlns:a16="http://schemas.microsoft.com/office/drawing/2014/main" id="{73914FBD-5100-4CA5-9767-126B068026EF}"/>
              </a:ext>
            </a:extLst>
          </p:cNvPr>
          <p:cNvPicPr>
            <a:picLocks noChangeAspect="1"/>
          </p:cNvPicPr>
          <p:nvPr/>
        </p:nvPicPr>
        <p:blipFill rotWithShape="1">
          <a:blip r:embed="rId4">
            <a:extLst>
              <a:ext uri="{28A0092B-C50C-407E-A947-70E740481C1C}">
                <a14:useLocalDpi xmlns:a14="http://schemas.microsoft.com/office/drawing/2010/main" val="0"/>
              </a:ext>
            </a:extLst>
          </a:blip>
          <a:srcRect t="19936"/>
          <a:stretch/>
        </p:blipFill>
        <p:spPr>
          <a:xfrm>
            <a:off x="7548076" y="2969622"/>
            <a:ext cx="1714500" cy="2745377"/>
          </a:xfrm>
          <a:prstGeom prst="rect">
            <a:avLst/>
          </a:prstGeom>
        </p:spPr>
      </p:pic>
      <p:sp>
        <p:nvSpPr>
          <p:cNvPr id="10" name="TextBox 9">
            <a:extLst>
              <a:ext uri="{FF2B5EF4-FFF2-40B4-BE49-F238E27FC236}">
                <a16:creationId xmlns:a16="http://schemas.microsoft.com/office/drawing/2014/main" id="{5BBFAEBE-5828-4AA4-A209-6F05BA17F3DB}"/>
              </a:ext>
            </a:extLst>
          </p:cNvPr>
          <p:cNvSpPr txBox="1"/>
          <p:nvPr/>
        </p:nvSpPr>
        <p:spPr>
          <a:xfrm>
            <a:off x="0" y="0"/>
            <a:ext cx="1848648" cy="369332"/>
          </a:xfrm>
          <a:prstGeom prst="rect">
            <a:avLst/>
          </a:prstGeom>
          <a:noFill/>
        </p:spPr>
        <p:txBody>
          <a:bodyPr wrap="none" rtlCol="0">
            <a:spAutoFit/>
          </a:bodyPr>
          <a:lstStyle/>
          <a:p>
            <a:r>
              <a:rPr lang="en-US" dirty="0"/>
              <a:t>20240104: 08UTC</a:t>
            </a:r>
            <a:endParaRPr lang="LID4096" dirty="0"/>
          </a:p>
        </p:txBody>
      </p:sp>
      <p:grpSp>
        <p:nvGrpSpPr>
          <p:cNvPr id="11" name="קבוצה 10">
            <a:extLst>
              <a:ext uri="{FF2B5EF4-FFF2-40B4-BE49-F238E27FC236}">
                <a16:creationId xmlns:a16="http://schemas.microsoft.com/office/drawing/2014/main" id="{FDB22344-2303-451F-ACB2-6057B2CBF88C}"/>
              </a:ext>
            </a:extLst>
          </p:cNvPr>
          <p:cNvGrpSpPr/>
          <p:nvPr/>
        </p:nvGrpSpPr>
        <p:grpSpPr>
          <a:xfrm>
            <a:off x="10115850" y="2598640"/>
            <a:ext cx="2076149" cy="4259360"/>
            <a:chOff x="10115850" y="2598640"/>
            <a:chExt cx="2076149" cy="4259360"/>
          </a:xfrm>
        </p:grpSpPr>
        <p:pic>
          <p:nvPicPr>
            <p:cNvPr id="12" name="תמונה 11">
              <a:extLst>
                <a:ext uri="{FF2B5EF4-FFF2-40B4-BE49-F238E27FC236}">
                  <a16:creationId xmlns:a16="http://schemas.microsoft.com/office/drawing/2014/main" id="{D9EB35E7-C334-45BB-A6A6-A5B2F3E78A23}"/>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3" name="TextBox 12">
              <a:extLst>
                <a:ext uri="{FF2B5EF4-FFF2-40B4-BE49-F238E27FC236}">
                  <a16:creationId xmlns:a16="http://schemas.microsoft.com/office/drawing/2014/main" id="{B9D023A1-D163-4AB5-92B7-1AA80AE66D83}"/>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1" name="קבוצה 20">
            <a:extLst>
              <a:ext uri="{FF2B5EF4-FFF2-40B4-BE49-F238E27FC236}">
                <a16:creationId xmlns:a16="http://schemas.microsoft.com/office/drawing/2014/main" id="{F1353EEB-BF22-4467-9B5A-444286D6DADA}"/>
              </a:ext>
            </a:extLst>
          </p:cNvPr>
          <p:cNvGrpSpPr/>
          <p:nvPr/>
        </p:nvGrpSpPr>
        <p:grpSpPr>
          <a:xfrm>
            <a:off x="9262577" y="2978330"/>
            <a:ext cx="1893104" cy="2727961"/>
            <a:chOff x="9262577" y="2978330"/>
            <a:chExt cx="1893104" cy="2727961"/>
          </a:xfrm>
        </p:grpSpPr>
        <p:sp>
          <p:nvSpPr>
            <p:cNvPr id="22" name="מלבן 21">
              <a:extLst>
                <a:ext uri="{FF2B5EF4-FFF2-40B4-BE49-F238E27FC236}">
                  <a16:creationId xmlns:a16="http://schemas.microsoft.com/office/drawing/2014/main" id="{E54C2BB3-457B-4DE4-AA2B-2DB3791F92C4}"/>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3" name="קבוצה 22">
              <a:extLst>
                <a:ext uri="{FF2B5EF4-FFF2-40B4-BE49-F238E27FC236}">
                  <a16:creationId xmlns:a16="http://schemas.microsoft.com/office/drawing/2014/main" id="{72D0737E-0B54-4F18-B520-665CF0167A18}"/>
                </a:ext>
              </a:extLst>
            </p:cNvPr>
            <p:cNvGrpSpPr/>
            <p:nvPr/>
          </p:nvGrpSpPr>
          <p:grpSpPr>
            <a:xfrm>
              <a:off x="9262577" y="2978330"/>
              <a:ext cx="1126748" cy="2727961"/>
              <a:chOff x="6409509" y="2978330"/>
              <a:chExt cx="3979817" cy="2727961"/>
            </a:xfrm>
          </p:grpSpPr>
          <p:cxnSp>
            <p:nvCxnSpPr>
              <p:cNvPr id="24" name="מחבר ישר 23">
                <a:extLst>
                  <a:ext uri="{FF2B5EF4-FFF2-40B4-BE49-F238E27FC236}">
                    <a16:creationId xmlns:a16="http://schemas.microsoft.com/office/drawing/2014/main" id="{A853BDEC-30A2-4A1B-96E9-3AAF90DB02CE}"/>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מחבר ישר 24">
                <a:extLst>
                  <a:ext uri="{FF2B5EF4-FFF2-40B4-BE49-F238E27FC236}">
                    <a16:creationId xmlns:a16="http://schemas.microsoft.com/office/drawing/2014/main" id="{DD00A5FB-A27F-4205-AED3-B546272E0E32}"/>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קבוצה 28">
            <a:extLst>
              <a:ext uri="{FF2B5EF4-FFF2-40B4-BE49-F238E27FC236}">
                <a16:creationId xmlns:a16="http://schemas.microsoft.com/office/drawing/2014/main" id="{AB0E81B1-C1A9-4215-AB46-5F538C0AF68F}"/>
              </a:ext>
            </a:extLst>
          </p:cNvPr>
          <p:cNvGrpSpPr/>
          <p:nvPr/>
        </p:nvGrpSpPr>
        <p:grpSpPr>
          <a:xfrm>
            <a:off x="0" y="1372380"/>
            <a:ext cx="7950926" cy="369332"/>
            <a:chOff x="0" y="1372380"/>
            <a:chExt cx="7950926" cy="369332"/>
          </a:xfrm>
        </p:grpSpPr>
        <p:sp>
          <p:nvSpPr>
            <p:cNvPr id="30" name="מלבן 29">
              <a:extLst>
                <a:ext uri="{FF2B5EF4-FFF2-40B4-BE49-F238E27FC236}">
                  <a16:creationId xmlns:a16="http://schemas.microsoft.com/office/drawing/2014/main" id="{EACC4866-3F44-41C1-A439-2AFEB8E7CFA8}"/>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1" name="TextBox 30">
              <a:extLst>
                <a:ext uri="{FF2B5EF4-FFF2-40B4-BE49-F238E27FC236}">
                  <a16:creationId xmlns:a16="http://schemas.microsoft.com/office/drawing/2014/main" id="{17A71A8D-1D8C-4C69-BB76-F33F794E2407}"/>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2" name="TextBox 31">
              <a:extLst>
                <a:ext uri="{FF2B5EF4-FFF2-40B4-BE49-F238E27FC236}">
                  <a16:creationId xmlns:a16="http://schemas.microsoft.com/office/drawing/2014/main" id="{5B614F81-D413-4556-8C26-B718B936F2F8}"/>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3" name="קבוצה 32">
            <a:extLst>
              <a:ext uri="{FF2B5EF4-FFF2-40B4-BE49-F238E27FC236}">
                <a16:creationId xmlns:a16="http://schemas.microsoft.com/office/drawing/2014/main" id="{4267A56C-1DA2-40B9-BE93-BFC2EFA827FE}"/>
              </a:ext>
            </a:extLst>
          </p:cNvPr>
          <p:cNvGrpSpPr/>
          <p:nvPr/>
        </p:nvGrpSpPr>
        <p:grpSpPr>
          <a:xfrm>
            <a:off x="219634" y="6064147"/>
            <a:ext cx="8881805" cy="679807"/>
            <a:chOff x="219634" y="6064147"/>
            <a:chExt cx="8881805" cy="679807"/>
          </a:xfrm>
        </p:grpSpPr>
        <p:pic>
          <p:nvPicPr>
            <p:cNvPr id="34" name="תמונה 33">
              <a:extLst>
                <a:ext uri="{FF2B5EF4-FFF2-40B4-BE49-F238E27FC236}">
                  <a16:creationId xmlns:a16="http://schemas.microsoft.com/office/drawing/2014/main" id="{18501E2C-6C94-46C8-AEC2-E87B2702639D}"/>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5" name="TextBox 34">
              <a:extLst>
                <a:ext uri="{FF2B5EF4-FFF2-40B4-BE49-F238E27FC236}">
                  <a16:creationId xmlns:a16="http://schemas.microsoft.com/office/drawing/2014/main" id="{34634E53-A9A6-4644-93F4-1D6CDDAFA113}"/>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874112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תמונה 27">
            <a:extLst>
              <a:ext uri="{FF2B5EF4-FFF2-40B4-BE49-F238E27FC236}">
                <a16:creationId xmlns:a16="http://schemas.microsoft.com/office/drawing/2014/main" id="{ABC1799A-D9AF-48F5-9027-A246FDF8E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 y="954132"/>
            <a:ext cx="8063789" cy="5219281"/>
          </a:xfrm>
          <a:prstGeom prst="rect">
            <a:avLst/>
          </a:prstGeom>
        </p:spPr>
      </p:pic>
      <p:pic>
        <p:nvPicPr>
          <p:cNvPr id="2" name="תמונה 1">
            <a:extLst>
              <a:ext uri="{FF2B5EF4-FFF2-40B4-BE49-F238E27FC236}">
                <a16:creationId xmlns:a16="http://schemas.microsoft.com/office/drawing/2014/main" id="{D114F640-B977-4FE9-8493-F966DD8887DC}"/>
              </a:ext>
            </a:extLst>
          </p:cNvPr>
          <p:cNvPicPr>
            <a:picLocks noChangeAspect="1"/>
          </p:cNvPicPr>
          <p:nvPr/>
        </p:nvPicPr>
        <p:blipFill rotWithShape="1">
          <a:blip r:embed="rId3"/>
          <a:srcRect l="53829" t="50438" b="14514"/>
          <a:stretch/>
        </p:blipFill>
        <p:spPr>
          <a:xfrm>
            <a:off x="9553302" y="2882536"/>
            <a:ext cx="2638698" cy="2002973"/>
          </a:xfrm>
          <a:prstGeom prst="rect">
            <a:avLst/>
          </a:prstGeom>
        </p:spPr>
      </p:pic>
      <p:pic>
        <p:nvPicPr>
          <p:cNvPr id="4" name="תמונה 3">
            <a:extLst>
              <a:ext uri="{FF2B5EF4-FFF2-40B4-BE49-F238E27FC236}">
                <a16:creationId xmlns:a16="http://schemas.microsoft.com/office/drawing/2014/main" id="{1281A2CD-6CE7-491F-839C-88713B220A17}"/>
              </a:ext>
            </a:extLst>
          </p:cNvPr>
          <p:cNvPicPr>
            <a:picLocks noChangeAspect="1"/>
          </p:cNvPicPr>
          <p:nvPr/>
        </p:nvPicPr>
        <p:blipFill rotWithShape="1">
          <a:blip r:embed="rId4">
            <a:extLst>
              <a:ext uri="{28A0092B-C50C-407E-A947-70E740481C1C}">
                <a14:useLocalDpi xmlns:a14="http://schemas.microsoft.com/office/drawing/2010/main" val="0"/>
              </a:ext>
            </a:extLst>
          </a:blip>
          <a:srcRect t="19683"/>
          <a:stretch/>
        </p:blipFill>
        <p:spPr>
          <a:xfrm>
            <a:off x="7548076" y="2960914"/>
            <a:ext cx="1714500" cy="2754086"/>
          </a:xfrm>
          <a:prstGeom prst="rect">
            <a:avLst/>
          </a:prstGeom>
        </p:spPr>
      </p:pic>
      <p:sp>
        <p:nvSpPr>
          <p:cNvPr id="10" name="TextBox 9">
            <a:extLst>
              <a:ext uri="{FF2B5EF4-FFF2-40B4-BE49-F238E27FC236}">
                <a16:creationId xmlns:a16="http://schemas.microsoft.com/office/drawing/2014/main" id="{3A294155-1EC0-4369-9FF4-3EC2BDA7D284}"/>
              </a:ext>
            </a:extLst>
          </p:cNvPr>
          <p:cNvSpPr txBox="1"/>
          <p:nvPr/>
        </p:nvSpPr>
        <p:spPr>
          <a:xfrm>
            <a:off x="0" y="0"/>
            <a:ext cx="1848648" cy="369332"/>
          </a:xfrm>
          <a:prstGeom prst="rect">
            <a:avLst/>
          </a:prstGeom>
          <a:noFill/>
        </p:spPr>
        <p:txBody>
          <a:bodyPr wrap="none" rtlCol="0">
            <a:spAutoFit/>
          </a:bodyPr>
          <a:lstStyle/>
          <a:p>
            <a:r>
              <a:rPr lang="en-US" dirty="0"/>
              <a:t>20240104: 09UTC</a:t>
            </a:r>
            <a:endParaRPr lang="LID4096" dirty="0"/>
          </a:p>
        </p:txBody>
      </p:sp>
      <p:grpSp>
        <p:nvGrpSpPr>
          <p:cNvPr id="11" name="קבוצה 10">
            <a:extLst>
              <a:ext uri="{FF2B5EF4-FFF2-40B4-BE49-F238E27FC236}">
                <a16:creationId xmlns:a16="http://schemas.microsoft.com/office/drawing/2014/main" id="{34B1095B-B378-49FD-8455-DE7FB5DE9053}"/>
              </a:ext>
            </a:extLst>
          </p:cNvPr>
          <p:cNvGrpSpPr/>
          <p:nvPr/>
        </p:nvGrpSpPr>
        <p:grpSpPr>
          <a:xfrm>
            <a:off x="10115850" y="2598640"/>
            <a:ext cx="2076149" cy="4259360"/>
            <a:chOff x="10115850" y="2598640"/>
            <a:chExt cx="2076149" cy="4259360"/>
          </a:xfrm>
        </p:grpSpPr>
        <p:pic>
          <p:nvPicPr>
            <p:cNvPr id="12" name="תמונה 11">
              <a:extLst>
                <a:ext uri="{FF2B5EF4-FFF2-40B4-BE49-F238E27FC236}">
                  <a16:creationId xmlns:a16="http://schemas.microsoft.com/office/drawing/2014/main" id="{073B32F5-6594-4E6D-A554-0EB9654BC3FC}"/>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3" name="TextBox 12">
              <a:extLst>
                <a:ext uri="{FF2B5EF4-FFF2-40B4-BE49-F238E27FC236}">
                  <a16:creationId xmlns:a16="http://schemas.microsoft.com/office/drawing/2014/main" id="{81D295DD-E1B7-4E3D-A0D4-1DAD69901A3F}"/>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1" name="קבוצה 20">
            <a:extLst>
              <a:ext uri="{FF2B5EF4-FFF2-40B4-BE49-F238E27FC236}">
                <a16:creationId xmlns:a16="http://schemas.microsoft.com/office/drawing/2014/main" id="{1E12EE7C-4333-4E37-A659-40EC4BD73791}"/>
              </a:ext>
            </a:extLst>
          </p:cNvPr>
          <p:cNvGrpSpPr/>
          <p:nvPr/>
        </p:nvGrpSpPr>
        <p:grpSpPr>
          <a:xfrm>
            <a:off x="9262577" y="2978330"/>
            <a:ext cx="1893104" cy="2727961"/>
            <a:chOff x="9262577" y="2978330"/>
            <a:chExt cx="1893104" cy="2727961"/>
          </a:xfrm>
        </p:grpSpPr>
        <p:sp>
          <p:nvSpPr>
            <p:cNvPr id="22" name="מלבן 21">
              <a:extLst>
                <a:ext uri="{FF2B5EF4-FFF2-40B4-BE49-F238E27FC236}">
                  <a16:creationId xmlns:a16="http://schemas.microsoft.com/office/drawing/2014/main" id="{3D800095-06CF-4A02-8FE7-68CCD0BC56DD}"/>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3" name="קבוצה 22">
              <a:extLst>
                <a:ext uri="{FF2B5EF4-FFF2-40B4-BE49-F238E27FC236}">
                  <a16:creationId xmlns:a16="http://schemas.microsoft.com/office/drawing/2014/main" id="{B8691795-19A7-435C-984C-088E3F1BEBC4}"/>
                </a:ext>
              </a:extLst>
            </p:cNvPr>
            <p:cNvGrpSpPr/>
            <p:nvPr/>
          </p:nvGrpSpPr>
          <p:grpSpPr>
            <a:xfrm>
              <a:off x="9262577" y="2978330"/>
              <a:ext cx="1126748" cy="2727961"/>
              <a:chOff x="6409509" y="2978330"/>
              <a:chExt cx="3979817" cy="2727961"/>
            </a:xfrm>
          </p:grpSpPr>
          <p:cxnSp>
            <p:nvCxnSpPr>
              <p:cNvPr id="24" name="מחבר ישר 23">
                <a:extLst>
                  <a:ext uri="{FF2B5EF4-FFF2-40B4-BE49-F238E27FC236}">
                    <a16:creationId xmlns:a16="http://schemas.microsoft.com/office/drawing/2014/main" id="{5B86DD8F-FB7B-450F-B7D8-48A88A39E84A}"/>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מחבר ישר 24">
                <a:extLst>
                  <a:ext uri="{FF2B5EF4-FFF2-40B4-BE49-F238E27FC236}">
                    <a16:creationId xmlns:a16="http://schemas.microsoft.com/office/drawing/2014/main" id="{787AB5EA-E613-4501-B467-F48FFFF5E6F3}"/>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 name="קבוצה 29">
            <a:extLst>
              <a:ext uri="{FF2B5EF4-FFF2-40B4-BE49-F238E27FC236}">
                <a16:creationId xmlns:a16="http://schemas.microsoft.com/office/drawing/2014/main" id="{72782071-1D39-4703-BAA8-86DB78562CC6}"/>
              </a:ext>
            </a:extLst>
          </p:cNvPr>
          <p:cNvGrpSpPr/>
          <p:nvPr/>
        </p:nvGrpSpPr>
        <p:grpSpPr>
          <a:xfrm>
            <a:off x="0" y="1372380"/>
            <a:ext cx="7950926" cy="369332"/>
            <a:chOff x="0" y="1372380"/>
            <a:chExt cx="7950926" cy="369332"/>
          </a:xfrm>
        </p:grpSpPr>
        <p:sp>
          <p:nvSpPr>
            <p:cNvPr id="31" name="מלבן 30">
              <a:extLst>
                <a:ext uri="{FF2B5EF4-FFF2-40B4-BE49-F238E27FC236}">
                  <a16:creationId xmlns:a16="http://schemas.microsoft.com/office/drawing/2014/main" id="{073F88E3-7DF1-4807-B922-9EA6921729C4}"/>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TextBox 31">
              <a:extLst>
                <a:ext uri="{FF2B5EF4-FFF2-40B4-BE49-F238E27FC236}">
                  <a16:creationId xmlns:a16="http://schemas.microsoft.com/office/drawing/2014/main" id="{35534DE3-DE46-4C61-9EAB-0AEE273DE1BB}"/>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3" name="TextBox 32">
              <a:extLst>
                <a:ext uri="{FF2B5EF4-FFF2-40B4-BE49-F238E27FC236}">
                  <a16:creationId xmlns:a16="http://schemas.microsoft.com/office/drawing/2014/main" id="{2A9933B3-B571-4B81-9B7A-EA5519048EBE}"/>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4" name="קבוצה 33">
            <a:extLst>
              <a:ext uri="{FF2B5EF4-FFF2-40B4-BE49-F238E27FC236}">
                <a16:creationId xmlns:a16="http://schemas.microsoft.com/office/drawing/2014/main" id="{1A011811-CD9A-4607-9B33-BB5AA55B7A89}"/>
              </a:ext>
            </a:extLst>
          </p:cNvPr>
          <p:cNvGrpSpPr/>
          <p:nvPr/>
        </p:nvGrpSpPr>
        <p:grpSpPr>
          <a:xfrm>
            <a:off x="219634" y="6064147"/>
            <a:ext cx="8881805" cy="679807"/>
            <a:chOff x="219634" y="6064147"/>
            <a:chExt cx="8881805" cy="679807"/>
          </a:xfrm>
        </p:grpSpPr>
        <p:pic>
          <p:nvPicPr>
            <p:cNvPr id="35" name="תמונה 34">
              <a:extLst>
                <a:ext uri="{FF2B5EF4-FFF2-40B4-BE49-F238E27FC236}">
                  <a16:creationId xmlns:a16="http://schemas.microsoft.com/office/drawing/2014/main" id="{2A54BD9B-93DF-4ABE-A47C-64D4729CCE63}"/>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6" name="TextBox 35">
              <a:extLst>
                <a:ext uri="{FF2B5EF4-FFF2-40B4-BE49-F238E27FC236}">
                  <a16:creationId xmlns:a16="http://schemas.microsoft.com/office/drawing/2014/main" id="{F97B54B9-D0AD-4102-8050-ADBA608E56CC}"/>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105190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תמונה 27">
            <a:extLst>
              <a:ext uri="{FF2B5EF4-FFF2-40B4-BE49-F238E27FC236}">
                <a16:creationId xmlns:a16="http://schemas.microsoft.com/office/drawing/2014/main" id="{DA03DF0F-EBFA-4459-95F2-23FC43CFA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 y="954132"/>
            <a:ext cx="8063789" cy="5219281"/>
          </a:xfrm>
          <a:prstGeom prst="rect">
            <a:avLst/>
          </a:prstGeom>
        </p:spPr>
      </p:pic>
      <p:pic>
        <p:nvPicPr>
          <p:cNvPr id="2" name="תמונה 1">
            <a:extLst>
              <a:ext uri="{FF2B5EF4-FFF2-40B4-BE49-F238E27FC236}">
                <a16:creationId xmlns:a16="http://schemas.microsoft.com/office/drawing/2014/main" id="{C315AB15-0307-42CD-9CF4-F86EEF978439}"/>
              </a:ext>
            </a:extLst>
          </p:cNvPr>
          <p:cNvPicPr>
            <a:picLocks noChangeAspect="1"/>
          </p:cNvPicPr>
          <p:nvPr/>
        </p:nvPicPr>
        <p:blipFill rotWithShape="1">
          <a:blip r:embed="rId3"/>
          <a:srcRect l="53829" t="50438" b="14514"/>
          <a:stretch/>
        </p:blipFill>
        <p:spPr>
          <a:xfrm>
            <a:off x="9553302" y="2882537"/>
            <a:ext cx="2638698" cy="2002972"/>
          </a:xfrm>
          <a:prstGeom prst="rect">
            <a:avLst/>
          </a:prstGeom>
        </p:spPr>
      </p:pic>
      <p:pic>
        <p:nvPicPr>
          <p:cNvPr id="4" name="תמונה 3">
            <a:extLst>
              <a:ext uri="{FF2B5EF4-FFF2-40B4-BE49-F238E27FC236}">
                <a16:creationId xmlns:a16="http://schemas.microsoft.com/office/drawing/2014/main" id="{FD8AA5B9-132F-4811-AC31-B256504660D7}"/>
              </a:ext>
            </a:extLst>
          </p:cNvPr>
          <p:cNvPicPr>
            <a:picLocks noChangeAspect="1"/>
          </p:cNvPicPr>
          <p:nvPr/>
        </p:nvPicPr>
        <p:blipFill rotWithShape="1">
          <a:blip r:embed="rId4">
            <a:extLst>
              <a:ext uri="{28A0092B-C50C-407E-A947-70E740481C1C}">
                <a14:useLocalDpi xmlns:a14="http://schemas.microsoft.com/office/drawing/2010/main" val="0"/>
              </a:ext>
            </a:extLst>
          </a:blip>
          <a:srcRect t="19683"/>
          <a:stretch/>
        </p:blipFill>
        <p:spPr>
          <a:xfrm>
            <a:off x="7548077" y="2960914"/>
            <a:ext cx="1714500" cy="2754086"/>
          </a:xfrm>
          <a:prstGeom prst="rect">
            <a:avLst/>
          </a:prstGeom>
        </p:spPr>
      </p:pic>
      <p:sp>
        <p:nvSpPr>
          <p:cNvPr id="10" name="TextBox 9">
            <a:extLst>
              <a:ext uri="{FF2B5EF4-FFF2-40B4-BE49-F238E27FC236}">
                <a16:creationId xmlns:a16="http://schemas.microsoft.com/office/drawing/2014/main" id="{23646D55-1ABD-455D-996B-A63BA1D20975}"/>
              </a:ext>
            </a:extLst>
          </p:cNvPr>
          <p:cNvSpPr txBox="1"/>
          <p:nvPr/>
        </p:nvSpPr>
        <p:spPr>
          <a:xfrm>
            <a:off x="0" y="0"/>
            <a:ext cx="1848648" cy="369332"/>
          </a:xfrm>
          <a:prstGeom prst="rect">
            <a:avLst/>
          </a:prstGeom>
          <a:noFill/>
        </p:spPr>
        <p:txBody>
          <a:bodyPr wrap="none" rtlCol="0">
            <a:spAutoFit/>
          </a:bodyPr>
          <a:lstStyle/>
          <a:p>
            <a:r>
              <a:rPr lang="en-US" dirty="0"/>
              <a:t>20240104: 10UTC</a:t>
            </a:r>
            <a:endParaRPr lang="LID4096" dirty="0"/>
          </a:p>
        </p:txBody>
      </p:sp>
      <p:grpSp>
        <p:nvGrpSpPr>
          <p:cNvPr id="11" name="קבוצה 10">
            <a:extLst>
              <a:ext uri="{FF2B5EF4-FFF2-40B4-BE49-F238E27FC236}">
                <a16:creationId xmlns:a16="http://schemas.microsoft.com/office/drawing/2014/main" id="{9B11798E-FF13-45A7-825D-0FB5E051A22A}"/>
              </a:ext>
            </a:extLst>
          </p:cNvPr>
          <p:cNvGrpSpPr/>
          <p:nvPr/>
        </p:nvGrpSpPr>
        <p:grpSpPr>
          <a:xfrm>
            <a:off x="10115850" y="2598640"/>
            <a:ext cx="2076149" cy="4259360"/>
            <a:chOff x="10115850" y="2598640"/>
            <a:chExt cx="2076149" cy="4259360"/>
          </a:xfrm>
        </p:grpSpPr>
        <p:pic>
          <p:nvPicPr>
            <p:cNvPr id="12" name="תמונה 11">
              <a:extLst>
                <a:ext uri="{FF2B5EF4-FFF2-40B4-BE49-F238E27FC236}">
                  <a16:creationId xmlns:a16="http://schemas.microsoft.com/office/drawing/2014/main" id="{830153E6-22CD-471A-B8ED-F9A2F56AB959}"/>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3" name="TextBox 12">
              <a:extLst>
                <a:ext uri="{FF2B5EF4-FFF2-40B4-BE49-F238E27FC236}">
                  <a16:creationId xmlns:a16="http://schemas.microsoft.com/office/drawing/2014/main" id="{AB462E62-C4E6-454D-AAF4-0971CD5A5CED}"/>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1" name="קבוצה 20">
            <a:extLst>
              <a:ext uri="{FF2B5EF4-FFF2-40B4-BE49-F238E27FC236}">
                <a16:creationId xmlns:a16="http://schemas.microsoft.com/office/drawing/2014/main" id="{62B1ED07-C94A-436B-BE4D-9273D8D9A7EC}"/>
              </a:ext>
            </a:extLst>
          </p:cNvPr>
          <p:cNvGrpSpPr/>
          <p:nvPr/>
        </p:nvGrpSpPr>
        <p:grpSpPr>
          <a:xfrm>
            <a:off x="9262577" y="2978330"/>
            <a:ext cx="1893104" cy="2727961"/>
            <a:chOff x="9262577" y="2978330"/>
            <a:chExt cx="1893104" cy="2727961"/>
          </a:xfrm>
        </p:grpSpPr>
        <p:sp>
          <p:nvSpPr>
            <p:cNvPr id="22" name="מלבן 21">
              <a:extLst>
                <a:ext uri="{FF2B5EF4-FFF2-40B4-BE49-F238E27FC236}">
                  <a16:creationId xmlns:a16="http://schemas.microsoft.com/office/drawing/2014/main" id="{4C167F47-322B-4584-B408-AAE8173DE22E}"/>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3" name="קבוצה 22">
              <a:extLst>
                <a:ext uri="{FF2B5EF4-FFF2-40B4-BE49-F238E27FC236}">
                  <a16:creationId xmlns:a16="http://schemas.microsoft.com/office/drawing/2014/main" id="{B5CCAF8A-836F-4193-982E-FDB63D5EC9C8}"/>
                </a:ext>
              </a:extLst>
            </p:cNvPr>
            <p:cNvGrpSpPr/>
            <p:nvPr/>
          </p:nvGrpSpPr>
          <p:grpSpPr>
            <a:xfrm>
              <a:off x="9262577" y="2978330"/>
              <a:ext cx="1126748" cy="2727961"/>
              <a:chOff x="6409509" y="2978330"/>
              <a:chExt cx="3979817" cy="2727961"/>
            </a:xfrm>
          </p:grpSpPr>
          <p:cxnSp>
            <p:nvCxnSpPr>
              <p:cNvPr id="24" name="מחבר ישר 23">
                <a:extLst>
                  <a:ext uri="{FF2B5EF4-FFF2-40B4-BE49-F238E27FC236}">
                    <a16:creationId xmlns:a16="http://schemas.microsoft.com/office/drawing/2014/main" id="{E21AA41A-9B69-4E79-A1E3-77BE38B21983}"/>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מחבר ישר 24">
                <a:extLst>
                  <a:ext uri="{FF2B5EF4-FFF2-40B4-BE49-F238E27FC236}">
                    <a16:creationId xmlns:a16="http://schemas.microsoft.com/office/drawing/2014/main" id="{C06C600E-A47A-4637-99F1-E19E1E9A5366}"/>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 name="קבוצה 29">
            <a:extLst>
              <a:ext uri="{FF2B5EF4-FFF2-40B4-BE49-F238E27FC236}">
                <a16:creationId xmlns:a16="http://schemas.microsoft.com/office/drawing/2014/main" id="{511DF8F7-53D8-40A7-B20C-160C481408EA}"/>
              </a:ext>
            </a:extLst>
          </p:cNvPr>
          <p:cNvGrpSpPr/>
          <p:nvPr/>
        </p:nvGrpSpPr>
        <p:grpSpPr>
          <a:xfrm>
            <a:off x="0" y="1372380"/>
            <a:ext cx="7950926" cy="369332"/>
            <a:chOff x="0" y="1372380"/>
            <a:chExt cx="7950926" cy="369332"/>
          </a:xfrm>
        </p:grpSpPr>
        <p:sp>
          <p:nvSpPr>
            <p:cNvPr id="31" name="מלבן 30">
              <a:extLst>
                <a:ext uri="{FF2B5EF4-FFF2-40B4-BE49-F238E27FC236}">
                  <a16:creationId xmlns:a16="http://schemas.microsoft.com/office/drawing/2014/main" id="{45DED6EB-9C61-4A57-9E04-DA0C24161E88}"/>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TextBox 31">
              <a:extLst>
                <a:ext uri="{FF2B5EF4-FFF2-40B4-BE49-F238E27FC236}">
                  <a16:creationId xmlns:a16="http://schemas.microsoft.com/office/drawing/2014/main" id="{B83BA145-ABE7-4320-826B-DB05ABBD34AF}"/>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3" name="TextBox 32">
              <a:extLst>
                <a:ext uri="{FF2B5EF4-FFF2-40B4-BE49-F238E27FC236}">
                  <a16:creationId xmlns:a16="http://schemas.microsoft.com/office/drawing/2014/main" id="{2900A3A0-423D-4FF4-8F1E-7BCB78D52C88}"/>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4" name="קבוצה 33">
            <a:extLst>
              <a:ext uri="{FF2B5EF4-FFF2-40B4-BE49-F238E27FC236}">
                <a16:creationId xmlns:a16="http://schemas.microsoft.com/office/drawing/2014/main" id="{0E208FB8-995B-4343-891A-DF0985DE8654}"/>
              </a:ext>
            </a:extLst>
          </p:cNvPr>
          <p:cNvGrpSpPr/>
          <p:nvPr/>
        </p:nvGrpSpPr>
        <p:grpSpPr>
          <a:xfrm>
            <a:off x="219634" y="6064147"/>
            <a:ext cx="8881805" cy="679807"/>
            <a:chOff x="219634" y="6064147"/>
            <a:chExt cx="8881805" cy="679807"/>
          </a:xfrm>
        </p:grpSpPr>
        <p:pic>
          <p:nvPicPr>
            <p:cNvPr id="35" name="תמונה 34">
              <a:extLst>
                <a:ext uri="{FF2B5EF4-FFF2-40B4-BE49-F238E27FC236}">
                  <a16:creationId xmlns:a16="http://schemas.microsoft.com/office/drawing/2014/main" id="{B4B9CDD0-CEF1-4F4A-BADA-1466B43035B8}"/>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6" name="TextBox 35">
              <a:extLst>
                <a:ext uri="{FF2B5EF4-FFF2-40B4-BE49-F238E27FC236}">
                  <a16:creationId xmlns:a16="http://schemas.microsoft.com/office/drawing/2014/main" id="{7194AA5C-3A4E-4844-BEC5-BFEEC12F5D9B}"/>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
        <p:nvSpPr>
          <p:cNvPr id="37" name="TextBox 36">
            <a:extLst>
              <a:ext uri="{FF2B5EF4-FFF2-40B4-BE49-F238E27FC236}">
                <a16:creationId xmlns:a16="http://schemas.microsoft.com/office/drawing/2014/main" id="{EE3488E7-B77C-4ED6-8F98-F45B19C3A721}"/>
              </a:ext>
            </a:extLst>
          </p:cNvPr>
          <p:cNvSpPr txBox="1"/>
          <p:nvPr/>
        </p:nvSpPr>
        <p:spPr>
          <a:xfrm>
            <a:off x="8831031" y="2191341"/>
            <a:ext cx="1989840" cy="369332"/>
          </a:xfrm>
          <a:prstGeom prst="rect">
            <a:avLst/>
          </a:prstGeom>
          <a:noFill/>
        </p:spPr>
        <p:txBody>
          <a:bodyPr wrap="none" rtlCol="0">
            <a:spAutoFit/>
          </a:bodyPr>
          <a:lstStyle/>
          <a:p>
            <a:r>
              <a:rPr lang="en-US" dirty="0">
                <a:highlight>
                  <a:srgbClr val="FFFF00"/>
                </a:highlight>
              </a:rPr>
              <a:t>In reality: 68 mm/h</a:t>
            </a:r>
            <a:endParaRPr lang="LID4096" dirty="0">
              <a:highlight>
                <a:srgbClr val="FFFF00"/>
              </a:highlight>
            </a:endParaRPr>
          </a:p>
        </p:txBody>
      </p:sp>
    </p:spTree>
    <p:extLst>
      <p:ext uri="{BB962C8B-B14F-4D97-AF65-F5344CB8AC3E}">
        <p14:creationId xmlns:p14="http://schemas.microsoft.com/office/powerpoint/2010/main" val="4090036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תמונה 27">
            <a:extLst>
              <a:ext uri="{FF2B5EF4-FFF2-40B4-BE49-F238E27FC236}">
                <a16:creationId xmlns:a16="http://schemas.microsoft.com/office/drawing/2014/main" id="{5B6C2056-5096-4D98-BB51-FBB672C9F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 y="954133"/>
            <a:ext cx="8082386" cy="5231318"/>
          </a:xfrm>
          <a:prstGeom prst="rect">
            <a:avLst/>
          </a:prstGeom>
        </p:spPr>
      </p:pic>
      <p:pic>
        <p:nvPicPr>
          <p:cNvPr id="2" name="תמונה 1">
            <a:extLst>
              <a:ext uri="{FF2B5EF4-FFF2-40B4-BE49-F238E27FC236}">
                <a16:creationId xmlns:a16="http://schemas.microsoft.com/office/drawing/2014/main" id="{A564CCC0-33C9-4C69-B597-F6DFA64F6649}"/>
              </a:ext>
            </a:extLst>
          </p:cNvPr>
          <p:cNvPicPr>
            <a:picLocks noChangeAspect="1"/>
          </p:cNvPicPr>
          <p:nvPr/>
        </p:nvPicPr>
        <p:blipFill rotWithShape="1">
          <a:blip r:embed="rId3"/>
          <a:srcRect l="53829" t="50438" b="14514"/>
          <a:stretch/>
        </p:blipFill>
        <p:spPr>
          <a:xfrm>
            <a:off x="9553302" y="2882537"/>
            <a:ext cx="2638698" cy="2002972"/>
          </a:xfrm>
          <a:prstGeom prst="rect">
            <a:avLst/>
          </a:prstGeom>
        </p:spPr>
      </p:pic>
      <p:pic>
        <p:nvPicPr>
          <p:cNvPr id="4" name="תמונה 3">
            <a:extLst>
              <a:ext uri="{FF2B5EF4-FFF2-40B4-BE49-F238E27FC236}">
                <a16:creationId xmlns:a16="http://schemas.microsoft.com/office/drawing/2014/main" id="{984FFD9B-E919-4F9D-BE04-CA3CF7F1A31C}"/>
              </a:ext>
            </a:extLst>
          </p:cNvPr>
          <p:cNvPicPr>
            <a:picLocks noChangeAspect="1"/>
          </p:cNvPicPr>
          <p:nvPr/>
        </p:nvPicPr>
        <p:blipFill rotWithShape="1">
          <a:blip r:embed="rId4">
            <a:extLst>
              <a:ext uri="{28A0092B-C50C-407E-A947-70E740481C1C}">
                <a14:useLocalDpi xmlns:a14="http://schemas.microsoft.com/office/drawing/2010/main" val="0"/>
              </a:ext>
            </a:extLst>
          </a:blip>
          <a:srcRect t="19683"/>
          <a:stretch/>
        </p:blipFill>
        <p:spPr>
          <a:xfrm>
            <a:off x="7548077" y="2960914"/>
            <a:ext cx="1714500" cy="2754086"/>
          </a:xfrm>
          <a:prstGeom prst="rect">
            <a:avLst/>
          </a:prstGeom>
        </p:spPr>
      </p:pic>
      <p:sp>
        <p:nvSpPr>
          <p:cNvPr id="10" name="TextBox 9">
            <a:extLst>
              <a:ext uri="{FF2B5EF4-FFF2-40B4-BE49-F238E27FC236}">
                <a16:creationId xmlns:a16="http://schemas.microsoft.com/office/drawing/2014/main" id="{E818E13F-0932-4006-A357-FC9256BEF3D5}"/>
              </a:ext>
            </a:extLst>
          </p:cNvPr>
          <p:cNvSpPr txBox="1"/>
          <p:nvPr/>
        </p:nvSpPr>
        <p:spPr>
          <a:xfrm>
            <a:off x="0" y="0"/>
            <a:ext cx="1848648" cy="369332"/>
          </a:xfrm>
          <a:prstGeom prst="rect">
            <a:avLst/>
          </a:prstGeom>
          <a:noFill/>
        </p:spPr>
        <p:txBody>
          <a:bodyPr wrap="none" rtlCol="0">
            <a:spAutoFit/>
          </a:bodyPr>
          <a:lstStyle/>
          <a:p>
            <a:r>
              <a:rPr lang="en-US" dirty="0"/>
              <a:t>20240104: 11UTC</a:t>
            </a:r>
            <a:endParaRPr lang="LID4096" dirty="0"/>
          </a:p>
        </p:txBody>
      </p:sp>
      <p:grpSp>
        <p:nvGrpSpPr>
          <p:cNvPr id="11" name="קבוצה 10">
            <a:extLst>
              <a:ext uri="{FF2B5EF4-FFF2-40B4-BE49-F238E27FC236}">
                <a16:creationId xmlns:a16="http://schemas.microsoft.com/office/drawing/2014/main" id="{8A7240EB-EA83-46C5-BA7B-8E2DD5620E07}"/>
              </a:ext>
            </a:extLst>
          </p:cNvPr>
          <p:cNvGrpSpPr/>
          <p:nvPr/>
        </p:nvGrpSpPr>
        <p:grpSpPr>
          <a:xfrm>
            <a:off x="10115850" y="2598640"/>
            <a:ext cx="2076149" cy="4259360"/>
            <a:chOff x="10115850" y="2598640"/>
            <a:chExt cx="2076149" cy="4259360"/>
          </a:xfrm>
        </p:grpSpPr>
        <p:pic>
          <p:nvPicPr>
            <p:cNvPr id="12" name="תמונה 11">
              <a:extLst>
                <a:ext uri="{FF2B5EF4-FFF2-40B4-BE49-F238E27FC236}">
                  <a16:creationId xmlns:a16="http://schemas.microsoft.com/office/drawing/2014/main" id="{524C2AED-7666-48D8-9937-BC40E9041D60}"/>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3" name="TextBox 12">
              <a:extLst>
                <a:ext uri="{FF2B5EF4-FFF2-40B4-BE49-F238E27FC236}">
                  <a16:creationId xmlns:a16="http://schemas.microsoft.com/office/drawing/2014/main" id="{2665D1C3-06C3-45E5-9E26-5AAD6C356ABA}"/>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1" name="קבוצה 20">
            <a:extLst>
              <a:ext uri="{FF2B5EF4-FFF2-40B4-BE49-F238E27FC236}">
                <a16:creationId xmlns:a16="http://schemas.microsoft.com/office/drawing/2014/main" id="{9BC7AE89-257E-43BF-B1E9-A27CCF3409BA}"/>
              </a:ext>
            </a:extLst>
          </p:cNvPr>
          <p:cNvGrpSpPr/>
          <p:nvPr/>
        </p:nvGrpSpPr>
        <p:grpSpPr>
          <a:xfrm>
            <a:off x="9262577" y="2978330"/>
            <a:ext cx="1893104" cy="2727961"/>
            <a:chOff x="9262577" y="2978330"/>
            <a:chExt cx="1893104" cy="2727961"/>
          </a:xfrm>
        </p:grpSpPr>
        <p:sp>
          <p:nvSpPr>
            <p:cNvPr id="22" name="מלבן 21">
              <a:extLst>
                <a:ext uri="{FF2B5EF4-FFF2-40B4-BE49-F238E27FC236}">
                  <a16:creationId xmlns:a16="http://schemas.microsoft.com/office/drawing/2014/main" id="{7CCC3B33-DBA3-46FF-8735-385F8C5E0C09}"/>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3" name="קבוצה 22">
              <a:extLst>
                <a:ext uri="{FF2B5EF4-FFF2-40B4-BE49-F238E27FC236}">
                  <a16:creationId xmlns:a16="http://schemas.microsoft.com/office/drawing/2014/main" id="{44654727-48CB-436D-B695-64B046AC6B46}"/>
                </a:ext>
              </a:extLst>
            </p:cNvPr>
            <p:cNvGrpSpPr/>
            <p:nvPr/>
          </p:nvGrpSpPr>
          <p:grpSpPr>
            <a:xfrm>
              <a:off x="9262577" y="2978330"/>
              <a:ext cx="1126748" cy="2727961"/>
              <a:chOff x="6409509" y="2978330"/>
              <a:chExt cx="3979817" cy="2727961"/>
            </a:xfrm>
          </p:grpSpPr>
          <p:cxnSp>
            <p:nvCxnSpPr>
              <p:cNvPr id="24" name="מחבר ישר 23">
                <a:extLst>
                  <a:ext uri="{FF2B5EF4-FFF2-40B4-BE49-F238E27FC236}">
                    <a16:creationId xmlns:a16="http://schemas.microsoft.com/office/drawing/2014/main" id="{47F5B028-A639-44AA-A1F6-6323FAFFA7DA}"/>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מחבר ישר 24">
                <a:extLst>
                  <a:ext uri="{FF2B5EF4-FFF2-40B4-BE49-F238E27FC236}">
                    <a16:creationId xmlns:a16="http://schemas.microsoft.com/office/drawing/2014/main" id="{CA095B48-1639-49C1-8C65-619CFF61B08D}"/>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קבוצה 28">
            <a:extLst>
              <a:ext uri="{FF2B5EF4-FFF2-40B4-BE49-F238E27FC236}">
                <a16:creationId xmlns:a16="http://schemas.microsoft.com/office/drawing/2014/main" id="{EFA79109-3B5D-47D0-97C9-B00AC059CCC8}"/>
              </a:ext>
            </a:extLst>
          </p:cNvPr>
          <p:cNvGrpSpPr/>
          <p:nvPr/>
        </p:nvGrpSpPr>
        <p:grpSpPr>
          <a:xfrm>
            <a:off x="0" y="1372380"/>
            <a:ext cx="7950926" cy="369332"/>
            <a:chOff x="0" y="1372380"/>
            <a:chExt cx="7950926" cy="369332"/>
          </a:xfrm>
        </p:grpSpPr>
        <p:sp>
          <p:nvSpPr>
            <p:cNvPr id="30" name="מלבן 29">
              <a:extLst>
                <a:ext uri="{FF2B5EF4-FFF2-40B4-BE49-F238E27FC236}">
                  <a16:creationId xmlns:a16="http://schemas.microsoft.com/office/drawing/2014/main" id="{973A2B12-B834-49C7-AAE7-7A92B980E1B4}"/>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1" name="TextBox 30">
              <a:extLst>
                <a:ext uri="{FF2B5EF4-FFF2-40B4-BE49-F238E27FC236}">
                  <a16:creationId xmlns:a16="http://schemas.microsoft.com/office/drawing/2014/main" id="{EC31B615-FA0E-415D-8B45-C9F145F91C07}"/>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2" name="TextBox 31">
              <a:extLst>
                <a:ext uri="{FF2B5EF4-FFF2-40B4-BE49-F238E27FC236}">
                  <a16:creationId xmlns:a16="http://schemas.microsoft.com/office/drawing/2014/main" id="{D46FB7CF-503A-40C5-B89B-3BCBDE65D8C3}"/>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grpSp>
        <p:nvGrpSpPr>
          <p:cNvPr id="33" name="קבוצה 32">
            <a:extLst>
              <a:ext uri="{FF2B5EF4-FFF2-40B4-BE49-F238E27FC236}">
                <a16:creationId xmlns:a16="http://schemas.microsoft.com/office/drawing/2014/main" id="{C628D13D-3C30-480F-88A7-41A209D6FE45}"/>
              </a:ext>
            </a:extLst>
          </p:cNvPr>
          <p:cNvGrpSpPr/>
          <p:nvPr/>
        </p:nvGrpSpPr>
        <p:grpSpPr>
          <a:xfrm>
            <a:off x="219634" y="6064147"/>
            <a:ext cx="8881805" cy="679807"/>
            <a:chOff x="219634" y="6064147"/>
            <a:chExt cx="8881805" cy="679807"/>
          </a:xfrm>
        </p:grpSpPr>
        <p:pic>
          <p:nvPicPr>
            <p:cNvPr id="34" name="תמונה 33">
              <a:extLst>
                <a:ext uri="{FF2B5EF4-FFF2-40B4-BE49-F238E27FC236}">
                  <a16:creationId xmlns:a16="http://schemas.microsoft.com/office/drawing/2014/main" id="{6E613F74-5DC3-4737-A41D-4B25101A4CE1}"/>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5" name="TextBox 34">
              <a:extLst>
                <a:ext uri="{FF2B5EF4-FFF2-40B4-BE49-F238E27FC236}">
                  <a16:creationId xmlns:a16="http://schemas.microsoft.com/office/drawing/2014/main" id="{3255C377-5B09-45DD-9DB8-D9A306609CF8}"/>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spTree>
    <p:extLst>
      <p:ext uri="{BB962C8B-B14F-4D97-AF65-F5344CB8AC3E}">
        <p14:creationId xmlns:p14="http://schemas.microsoft.com/office/powerpoint/2010/main" val="3465815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תמונה 32">
            <a:extLst>
              <a:ext uri="{FF2B5EF4-FFF2-40B4-BE49-F238E27FC236}">
                <a16:creationId xmlns:a16="http://schemas.microsoft.com/office/drawing/2014/main" id="{0E6A0E50-8BFC-4C7B-BD0E-B8DCB7C2F91C}"/>
              </a:ext>
            </a:extLst>
          </p:cNvPr>
          <p:cNvPicPr>
            <a:picLocks noChangeAspect="1"/>
          </p:cNvPicPr>
          <p:nvPr/>
        </p:nvPicPr>
        <p:blipFill rotWithShape="1">
          <a:blip r:embed="rId2"/>
          <a:srcRect t="1840"/>
          <a:stretch/>
        </p:blipFill>
        <p:spPr>
          <a:xfrm>
            <a:off x="4533" y="1036321"/>
            <a:ext cx="8080577" cy="5129406"/>
          </a:xfrm>
          <a:prstGeom prst="rect">
            <a:avLst/>
          </a:prstGeom>
        </p:spPr>
      </p:pic>
      <p:pic>
        <p:nvPicPr>
          <p:cNvPr id="2" name="תמונה 1">
            <a:extLst>
              <a:ext uri="{FF2B5EF4-FFF2-40B4-BE49-F238E27FC236}">
                <a16:creationId xmlns:a16="http://schemas.microsoft.com/office/drawing/2014/main" id="{A8CA3D90-B18B-479A-9FDE-1133A63B64AE}"/>
              </a:ext>
            </a:extLst>
          </p:cNvPr>
          <p:cNvPicPr>
            <a:picLocks noChangeAspect="1"/>
          </p:cNvPicPr>
          <p:nvPr/>
        </p:nvPicPr>
        <p:blipFill rotWithShape="1">
          <a:blip r:embed="rId3"/>
          <a:srcRect l="53829" t="50438" b="14514"/>
          <a:stretch/>
        </p:blipFill>
        <p:spPr>
          <a:xfrm>
            <a:off x="9553302" y="2882537"/>
            <a:ext cx="2638698" cy="2002972"/>
          </a:xfrm>
          <a:prstGeom prst="rect">
            <a:avLst/>
          </a:prstGeom>
        </p:spPr>
      </p:pic>
      <p:pic>
        <p:nvPicPr>
          <p:cNvPr id="4" name="תמונה 3">
            <a:extLst>
              <a:ext uri="{FF2B5EF4-FFF2-40B4-BE49-F238E27FC236}">
                <a16:creationId xmlns:a16="http://schemas.microsoft.com/office/drawing/2014/main" id="{498D7AFF-D822-48E2-B9AE-15EF230EC320}"/>
              </a:ext>
            </a:extLst>
          </p:cNvPr>
          <p:cNvPicPr>
            <a:picLocks noChangeAspect="1"/>
          </p:cNvPicPr>
          <p:nvPr/>
        </p:nvPicPr>
        <p:blipFill rotWithShape="1">
          <a:blip r:embed="rId4">
            <a:extLst>
              <a:ext uri="{28A0092B-C50C-407E-A947-70E740481C1C}">
                <a14:useLocalDpi xmlns:a14="http://schemas.microsoft.com/office/drawing/2010/main" val="0"/>
              </a:ext>
            </a:extLst>
          </a:blip>
          <a:srcRect t="19936"/>
          <a:stretch/>
        </p:blipFill>
        <p:spPr>
          <a:xfrm>
            <a:off x="7548076" y="2969622"/>
            <a:ext cx="1714500" cy="2745377"/>
          </a:xfrm>
          <a:prstGeom prst="rect">
            <a:avLst/>
          </a:prstGeom>
        </p:spPr>
      </p:pic>
      <p:sp>
        <p:nvSpPr>
          <p:cNvPr id="10" name="TextBox 9">
            <a:extLst>
              <a:ext uri="{FF2B5EF4-FFF2-40B4-BE49-F238E27FC236}">
                <a16:creationId xmlns:a16="http://schemas.microsoft.com/office/drawing/2014/main" id="{15FCE760-1C58-4B99-98BF-F96A122B2301}"/>
              </a:ext>
            </a:extLst>
          </p:cNvPr>
          <p:cNvSpPr txBox="1"/>
          <p:nvPr/>
        </p:nvSpPr>
        <p:spPr>
          <a:xfrm>
            <a:off x="0" y="0"/>
            <a:ext cx="1848648" cy="369332"/>
          </a:xfrm>
          <a:prstGeom prst="rect">
            <a:avLst/>
          </a:prstGeom>
          <a:noFill/>
        </p:spPr>
        <p:txBody>
          <a:bodyPr wrap="none" rtlCol="0">
            <a:spAutoFit/>
          </a:bodyPr>
          <a:lstStyle/>
          <a:p>
            <a:r>
              <a:rPr lang="en-US" dirty="0"/>
              <a:t>20240104: 12UTC</a:t>
            </a:r>
            <a:endParaRPr lang="LID4096" dirty="0"/>
          </a:p>
        </p:txBody>
      </p:sp>
      <p:grpSp>
        <p:nvGrpSpPr>
          <p:cNvPr id="12" name="קבוצה 11">
            <a:extLst>
              <a:ext uri="{FF2B5EF4-FFF2-40B4-BE49-F238E27FC236}">
                <a16:creationId xmlns:a16="http://schemas.microsoft.com/office/drawing/2014/main" id="{4A78F077-21BE-459F-8572-E5DF47D011B8}"/>
              </a:ext>
            </a:extLst>
          </p:cNvPr>
          <p:cNvGrpSpPr/>
          <p:nvPr/>
        </p:nvGrpSpPr>
        <p:grpSpPr>
          <a:xfrm>
            <a:off x="10115850" y="2598640"/>
            <a:ext cx="2076149" cy="4259360"/>
            <a:chOff x="10115850" y="2598640"/>
            <a:chExt cx="2076149" cy="4259360"/>
          </a:xfrm>
        </p:grpSpPr>
        <p:pic>
          <p:nvPicPr>
            <p:cNvPr id="13" name="תמונה 12">
              <a:extLst>
                <a:ext uri="{FF2B5EF4-FFF2-40B4-BE49-F238E27FC236}">
                  <a16:creationId xmlns:a16="http://schemas.microsoft.com/office/drawing/2014/main" id="{0E526CFA-1F54-4EB5-8FD5-137851955A32}"/>
                </a:ext>
              </a:extLst>
            </p:cNvPr>
            <p:cNvPicPr>
              <a:picLocks noChangeAspect="1"/>
            </p:cNvPicPr>
            <p:nvPr/>
          </p:nvPicPr>
          <p:blipFill>
            <a:blip r:embed="rId5"/>
            <a:stretch>
              <a:fillRect/>
            </a:stretch>
          </p:blipFill>
          <p:spPr>
            <a:xfrm>
              <a:off x="11556274" y="2598640"/>
              <a:ext cx="635725" cy="4259360"/>
            </a:xfrm>
            <a:prstGeom prst="rect">
              <a:avLst/>
            </a:prstGeom>
          </p:spPr>
        </p:pic>
        <p:sp>
          <p:nvSpPr>
            <p:cNvPr id="14" name="TextBox 13">
              <a:extLst>
                <a:ext uri="{FF2B5EF4-FFF2-40B4-BE49-F238E27FC236}">
                  <a16:creationId xmlns:a16="http://schemas.microsoft.com/office/drawing/2014/main" id="{1ED54A80-2A7C-4E3D-82F5-C43DD0428C4E}"/>
                </a:ext>
              </a:extLst>
            </p:cNvPr>
            <p:cNvSpPr txBox="1"/>
            <p:nvPr/>
          </p:nvSpPr>
          <p:spPr>
            <a:xfrm>
              <a:off x="10115850" y="5763679"/>
              <a:ext cx="1527341" cy="369332"/>
            </a:xfrm>
            <a:prstGeom prst="rect">
              <a:avLst/>
            </a:prstGeom>
            <a:noFill/>
          </p:spPr>
          <p:txBody>
            <a:bodyPr wrap="none" rtlCol="0">
              <a:spAutoFit/>
            </a:bodyPr>
            <a:lstStyle/>
            <a:p>
              <a:r>
                <a:rPr lang="en-US" dirty="0"/>
                <a:t>Cloud top T(C)</a:t>
              </a:r>
              <a:endParaRPr lang="LID4096" dirty="0"/>
            </a:p>
          </p:txBody>
        </p:sp>
      </p:grpSp>
      <p:grpSp>
        <p:nvGrpSpPr>
          <p:cNvPr id="25" name="קבוצה 24">
            <a:extLst>
              <a:ext uri="{FF2B5EF4-FFF2-40B4-BE49-F238E27FC236}">
                <a16:creationId xmlns:a16="http://schemas.microsoft.com/office/drawing/2014/main" id="{194413EC-0984-4CF8-AA40-DABC2EB7CF34}"/>
              </a:ext>
            </a:extLst>
          </p:cNvPr>
          <p:cNvGrpSpPr/>
          <p:nvPr/>
        </p:nvGrpSpPr>
        <p:grpSpPr>
          <a:xfrm>
            <a:off x="9262577" y="2978330"/>
            <a:ext cx="1893104" cy="2727961"/>
            <a:chOff x="9262577" y="2978330"/>
            <a:chExt cx="1893104" cy="2727961"/>
          </a:xfrm>
        </p:grpSpPr>
        <p:sp>
          <p:nvSpPr>
            <p:cNvPr id="26" name="מלבן 25">
              <a:extLst>
                <a:ext uri="{FF2B5EF4-FFF2-40B4-BE49-F238E27FC236}">
                  <a16:creationId xmlns:a16="http://schemas.microsoft.com/office/drawing/2014/main" id="{551E5564-4575-463E-91B3-B47308ECE9EF}"/>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7" name="קבוצה 26">
              <a:extLst>
                <a:ext uri="{FF2B5EF4-FFF2-40B4-BE49-F238E27FC236}">
                  <a16:creationId xmlns:a16="http://schemas.microsoft.com/office/drawing/2014/main" id="{5C7C01AB-D040-4DC4-ABB9-3543E356AF99}"/>
                </a:ext>
              </a:extLst>
            </p:cNvPr>
            <p:cNvGrpSpPr/>
            <p:nvPr/>
          </p:nvGrpSpPr>
          <p:grpSpPr>
            <a:xfrm>
              <a:off x="9262577" y="2978330"/>
              <a:ext cx="1126748" cy="2727961"/>
              <a:chOff x="6409509" y="2978330"/>
              <a:chExt cx="3979817" cy="2727961"/>
            </a:xfrm>
          </p:grpSpPr>
          <p:cxnSp>
            <p:nvCxnSpPr>
              <p:cNvPr id="28" name="מחבר ישר 27">
                <a:extLst>
                  <a:ext uri="{FF2B5EF4-FFF2-40B4-BE49-F238E27FC236}">
                    <a16:creationId xmlns:a16="http://schemas.microsoft.com/office/drawing/2014/main" id="{9B197E8C-8B08-412E-AE6D-ECC9EA2CE2F0}"/>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מחבר ישר 28">
                <a:extLst>
                  <a:ext uri="{FF2B5EF4-FFF2-40B4-BE49-F238E27FC236}">
                    <a16:creationId xmlns:a16="http://schemas.microsoft.com/office/drawing/2014/main" id="{D2F1F9AE-F878-40F1-8EC7-FC8FD8200B4D}"/>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 name="קבוצה 29">
            <a:extLst>
              <a:ext uri="{FF2B5EF4-FFF2-40B4-BE49-F238E27FC236}">
                <a16:creationId xmlns:a16="http://schemas.microsoft.com/office/drawing/2014/main" id="{EF85867E-9657-4C21-A620-9845CF53D2A5}"/>
              </a:ext>
            </a:extLst>
          </p:cNvPr>
          <p:cNvGrpSpPr/>
          <p:nvPr/>
        </p:nvGrpSpPr>
        <p:grpSpPr>
          <a:xfrm>
            <a:off x="219634" y="6064147"/>
            <a:ext cx="8881805" cy="679807"/>
            <a:chOff x="219634" y="6064147"/>
            <a:chExt cx="8881805" cy="679807"/>
          </a:xfrm>
        </p:grpSpPr>
        <p:pic>
          <p:nvPicPr>
            <p:cNvPr id="31" name="תמונה 30">
              <a:extLst>
                <a:ext uri="{FF2B5EF4-FFF2-40B4-BE49-F238E27FC236}">
                  <a16:creationId xmlns:a16="http://schemas.microsoft.com/office/drawing/2014/main" id="{A440D55C-A777-4B56-AD3C-4273908BF49E}"/>
                </a:ext>
              </a:extLst>
            </p:cNvPr>
            <p:cNvPicPr>
              <a:picLocks noChangeAspect="1"/>
            </p:cNvPicPr>
            <p:nvPr/>
          </p:nvPicPr>
          <p:blipFill>
            <a:blip r:embed="rId6"/>
            <a:stretch>
              <a:fillRect/>
            </a:stretch>
          </p:blipFill>
          <p:spPr>
            <a:xfrm>
              <a:off x="219634" y="6064147"/>
              <a:ext cx="8749368" cy="679807"/>
            </a:xfrm>
            <a:prstGeom prst="rect">
              <a:avLst/>
            </a:prstGeom>
          </p:spPr>
        </p:pic>
        <p:sp>
          <p:nvSpPr>
            <p:cNvPr id="32" name="TextBox 31">
              <a:extLst>
                <a:ext uri="{FF2B5EF4-FFF2-40B4-BE49-F238E27FC236}">
                  <a16:creationId xmlns:a16="http://schemas.microsoft.com/office/drawing/2014/main" id="{53680F4C-D706-4FC5-8547-3DFD7C7A7E6B}"/>
                </a:ext>
              </a:extLst>
            </p:cNvPr>
            <p:cNvSpPr txBox="1"/>
            <p:nvPr/>
          </p:nvSpPr>
          <p:spPr>
            <a:xfrm>
              <a:off x="8219466" y="6358728"/>
              <a:ext cx="881973" cy="369332"/>
            </a:xfrm>
            <a:prstGeom prst="rect">
              <a:avLst/>
            </a:prstGeom>
            <a:solidFill>
              <a:schemeClr val="bg1"/>
            </a:solidFill>
          </p:spPr>
          <p:txBody>
            <a:bodyPr wrap="none" rtlCol="0">
              <a:spAutoFit/>
            </a:bodyPr>
            <a:lstStyle/>
            <a:p>
              <a:r>
                <a:rPr lang="en-US" dirty="0"/>
                <a:t>mm/1h</a:t>
              </a:r>
              <a:endParaRPr lang="LID4096" dirty="0"/>
            </a:p>
          </p:txBody>
        </p:sp>
      </p:grpSp>
      <p:grpSp>
        <p:nvGrpSpPr>
          <p:cNvPr id="34" name="קבוצה 33">
            <a:extLst>
              <a:ext uri="{FF2B5EF4-FFF2-40B4-BE49-F238E27FC236}">
                <a16:creationId xmlns:a16="http://schemas.microsoft.com/office/drawing/2014/main" id="{F202FA5C-7C63-4B19-8579-41E180FA7ACA}"/>
              </a:ext>
            </a:extLst>
          </p:cNvPr>
          <p:cNvGrpSpPr/>
          <p:nvPr/>
        </p:nvGrpSpPr>
        <p:grpSpPr>
          <a:xfrm>
            <a:off x="0" y="1372380"/>
            <a:ext cx="7950926" cy="369332"/>
            <a:chOff x="0" y="1372380"/>
            <a:chExt cx="7950926" cy="369332"/>
          </a:xfrm>
        </p:grpSpPr>
        <p:sp>
          <p:nvSpPr>
            <p:cNvPr id="35" name="מלבן 34">
              <a:extLst>
                <a:ext uri="{FF2B5EF4-FFF2-40B4-BE49-F238E27FC236}">
                  <a16:creationId xmlns:a16="http://schemas.microsoft.com/office/drawing/2014/main" id="{CB7C3C64-1CF8-4E80-AE4B-D59F36E12380}"/>
                </a:ext>
              </a:extLst>
            </p:cNvPr>
            <p:cNvSpPr/>
            <p:nvPr/>
          </p:nvSpPr>
          <p:spPr>
            <a:xfrm>
              <a:off x="0" y="1372380"/>
              <a:ext cx="795092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6" name="TextBox 35">
              <a:extLst>
                <a:ext uri="{FF2B5EF4-FFF2-40B4-BE49-F238E27FC236}">
                  <a16:creationId xmlns:a16="http://schemas.microsoft.com/office/drawing/2014/main" id="{55471E88-0FF0-4486-99EF-E1ECD4B53AA5}"/>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LID4096" b="1" dirty="0"/>
            </a:p>
          </p:txBody>
        </p:sp>
        <p:sp>
          <p:nvSpPr>
            <p:cNvPr id="37" name="TextBox 36">
              <a:extLst>
                <a:ext uri="{FF2B5EF4-FFF2-40B4-BE49-F238E27FC236}">
                  <a16:creationId xmlns:a16="http://schemas.microsoft.com/office/drawing/2014/main" id="{C79A6F6A-7ADB-49BC-AF10-2BEB284FA5DC}"/>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LID4096" b="1" dirty="0"/>
            </a:p>
          </p:txBody>
        </p:sp>
      </p:grpSp>
    </p:spTree>
    <p:extLst>
      <p:ext uri="{BB962C8B-B14F-4D97-AF65-F5344CB8AC3E}">
        <p14:creationId xmlns:p14="http://schemas.microsoft.com/office/powerpoint/2010/main" val="2972237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FCE81B2-DC8A-4596-89E1-7ACB866942C8}"/>
              </a:ext>
            </a:extLst>
          </p:cNvPr>
          <p:cNvPicPr>
            <a:picLocks noChangeAspect="1"/>
          </p:cNvPicPr>
          <p:nvPr/>
        </p:nvPicPr>
        <p:blipFill>
          <a:blip r:embed="rId2"/>
          <a:stretch>
            <a:fillRect/>
          </a:stretch>
        </p:blipFill>
        <p:spPr>
          <a:xfrm rot="5400000">
            <a:off x="2576442" y="2355888"/>
            <a:ext cx="5001323" cy="2581635"/>
          </a:xfrm>
          <a:prstGeom prst="rect">
            <a:avLst/>
          </a:prstGeom>
        </p:spPr>
      </p:pic>
      <p:pic>
        <p:nvPicPr>
          <p:cNvPr id="3" name="תמונה 2">
            <a:extLst>
              <a:ext uri="{FF2B5EF4-FFF2-40B4-BE49-F238E27FC236}">
                <a16:creationId xmlns:a16="http://schemas.microsoft.com/office/drawing/2014/main" id="{16F637F2-8EB5-4BA8-828A-D32962AB4994}"/>
              </a:ext>
            </a:extLst>
          </p:cNvPr>
          <p:cNvPicPr>
            <a:picLocks noChangeAspect="1"/>
          </p:cNvPicPr>
          <p:nvPr/>
        </p:nvPicPr>
        <p:blipFill>
          <a:blip r:embed="rId3"/>
          <a:stretch>
            <a:fillRect/>
          </a:stretch>
        </p:blipFill>
        <p:spPr>
          <a:xfrm rot="5400000">
            <a:off x="-330726" y="2307580"/>
            <a:ext cx="5001323" cy="2678252"/>
          </a:xfrm>
          <a:prstGeom prst="rect">
            <a:avLst/>
          </a:prstGeom>
        </p:spPr>
      </p:pic>
      <p:pic>
        <p:nvPicPr>
          <p:cNvPr id="4" name="תמונה 3">
            <a:extLst>
              <a:ext uri="{FF2B5EF4-FFF2-40B4-BE49-F238E27FC236}">
                <a16:creationId xmlns:a16="http://schemas.microsoft.com/office/drawing/2014/main" id="{46FAEDBF-824A-4866-B048-E3D02DC43F81}"/>
              </a:ext>
            </a:extLst>
          </p:cNvPr>
          <p:cNvPicPr>
            <a:picLocks noChangeAspect="1"/>
          </p:cNvPicPr>
          <p:nvPr/>
        </p:nvPicPr>
        <p:blipFill>
          <a:blip r:embed="rId4"/>
          <a:stretch>
            <a:fillRect/>
          </a:stretch>
        </p:blipFill>
        <p:spPr>
          <a:xfrm rot="5400000">
            <a:off x="8375633" y="2336611"/>
            <a:ext cx="5001323" cy="2620196"/>
          </a:xfrm>
          <a:prstGeom prst="rect">
            <a:avLst/>
          </a:prstGeom>
        </p:spPr>
      </p:pic>
      <p:pic>
        <p:nvPicPr>
          <p:cNvPr id="5" name="תמונה 4">
            <a:extLst>
              <a:ext uri="{FF2B5EF4-FFF2-40B4-BE49-F238E27FC236}">
                <a16:creationId xmlns:a16="http://schemas.microsoft.com/office/drawing/2014/main" id="{B8B866B1-7D7F-4260-B172-35ACC1D10143}"/>
              </a:ext>
            </a:extLst>
          </p:cNvPr>
          <p:cNvPicPr>
            <a:picLocks noChangeAspect="1"/>
          </p:cNvPicPr>
          <p:nvPr/>
        </p:nvPicPr>
        <p:blipFill>
          <a:blip r:embed="rId5"/>
          <a:stretch>
            <a:fillRect/>
          </a:stretch>
        </p:blipFill>
        <p:spPr>
          <a:xfrm rot="5400000">
            <a:off x="5466397" y="2320029"/>
            <a:ext cx="5001324" cy="2643829"/>
          </a:xfrm>
          <a:prstGeom prst="rect">
            <a:avLst/>
          </a:prstGeom>
        </p:spPr>
      </p:pic>
      <p:sp>
        <p:nvSpPr>
          <p:cNvPr id="6" name="TextBox 5">
            <a:extLst>
              <a:ext uri="{FF2B5EF4-FFF2-40B4-BE49-F238E27FC236}">
                <a16:creationId xmlns:a16="http://schemas.microsoft.com/office/drawing/2014/main" id="{640DD77E-4ACE-45A8-A835-87BBBEB3AA86}"/>
              </a:ext>
            </a:extLst>
          </p:cNvPr>
          <p:cNvSpPr txBox="1"/>
          <p:nvPr/>
        </p:nvSpPr>
        <p:spPr>
          <a:xfrm>
            <a:off x="729568" y="680923"/>
            <a:ext cx="1123577"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SBM</a:t>
            </a:r>
            <a:endParaRPr lang="LID4096" b="1" dirty="0"/>
          </a:p>
        </p:txBody>
      </p:sp>
      <p:sp>
        <p:nvSpPr>
          <p:cNvPr id="7" name="TextBox 6">
            <a:extLst>
              <a:ext uri="{FF2B5EF4-FFF2-40B4-BE49-F238E27FC236}">
                <a16:creationId xmlns:a16="http://schemas.microsoft.com/office/drawing/2014/main" id="{D21FC042-4500-4E11-BF6E-9547E1E3D80F}"/>
              </a:ext>
            </a:extLst>
          </p:cNvPr>
          <p:cNvSpPr txBox="1"/>
          <p:nvPr/>
        </p:nvSpPr>
        <p:spPr>
          <a:xfrm>
            <a:off x="2074373" y="680923"/>
            <a:ext cx="1187633"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1-moment</a:t>
            </a:r>
            <a:endParaRPr lang="LID4096" b="1" dirty="0"/>
          </a:p>
        </p:txBody>
      </p:sp>
      <p:sp>
        <p:nvSpPr>
          <p:cNvPr id="8" name="TextBox 7">
            <a:extLst>
              <a:ext uri="{FF2B5EF4-FFF2-40B4-BE49-F238E27FC236}">
                <a16:creationId xmlns:a16="http://schemas.microsoft.com/office/drawing/2014/main" id="{7F847138-CD78-4573-976D-5BCFB9110D73}"/>
              </a:ext>
            </a:extLst>
          </p:cNvPr>
          <p:cNvSpPr txBox="1"/>
          <p:nvPr/>
        </p:nvSpPr>
        <p:spPr>
          <a:xfrm>
            <a:off x="3660392" y="680923"/>
            <a:ext cx="1123577"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SBM</a:t>
            </a:r>
            <a:endParaRPr lang="LID4096" b="1" dirty="0"/>
          </a:p>
        </p:txBody>
      </p:sp>
      <p:sp>
        <p:nvSpPr>
          <p:cNvPr id="9" name="TextBox 8">
            <a:extLst>
              <a:ext uri="{FF2B5EF4-FFF2-40B4-BE49-F238E27FC236}">
                <a16:creationId xmlns:a16="http://schemas.microsoft.com/office/drawing/2014/main" id="{0A1EBDDF-E27F-4326-8A22-CC98E99F3768}"/>
              </a:ext>
            </a:extLst>
          </p:cNvPr>
          <p:cNvSpPr txBox="1"/>
          <p:nvPr/>
        </p:nvSpPr>
        <p:spPr>
          <a:xfrm>
            <a:off x="4944234" y="680923"/>
            <a:ext cx="1187633"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1-moment</a:t>
            </a:r>
            <a:endParaRPr lang="LID4096" b="1" dirty="0"/>
          </a:p>
        </p:txBody>
      </p:sp>
      <p:sp>
        <p:nvSpPr>
          <p:cNvPr id="10" name="TextBox 9">
            <a:extLst>
              <a:ext uri="{FF2B5EF4-FFF2-40B4-BE49-F238E27FC236}">
                <a16:creationId xmlns:a16="http://schemas.microsoft.com/office/drawing/2014/main" id="{4A1287D7-3CC7-47C3-AF5C-7EDC3985C9CB}"/>
              </a:ext>
            </a:extLst>
          </p:cNvPr>
          <p:cNvSpPr txBox="1"/>
          <p:nvPr/>
        </p:nvSpPr>
        <p:spPr>
          <a:xfrm>
            <a:off x="6538962" y="673053"/>
            <a:ext cx="1123577"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SBM</a:t>
            </a:r>
            <a:endParaRPr lang="LID4096" b="1" dirty="0"/>
          </a:p>
        </p:txBody>
      </p:sp>
      <p:sp>
        <p:nvSpPr>
          <p:cNvPr id="11" name="TextBox 10">
            <a:extLst>
              <a:ext uri="{FF2B5EF4-FFF2-40B4-BE49-F238E27FC236}">
                <a16:creationId xmlns:a16="http://schemas.microsoft.com/office/drawing/2014/main" id="{E5E6ACC0-4CF4-4868-A734-7E49461F95C7}"/>
              </a:ext>
            </a:extLst>
          </p:cNvPr>
          <p:cNvSpPr txBox="1"/>
          <p:nvPr/>
        </p:nvSpPr>
        <p:spPr>
          <a:xfrm>
            <a:off x="7848931" y="673053"/>
            <a:ext cx="1187633"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1-moment</a:t>
            </a:r>
            <a:endParaRPr lang="LID4096" b="1" dirty="0"/>
          </a:p>
        </p:txBody>
      </p:sp>
      <p:sp>
        <p:nvSpPr>
          <p:cNvPr id="12" name="TextBox 11">
            <a:extLst>
              <a:ext uri="{FF2B5EF4-FFF2-40B4-BE49-F238E27FC236}">
                <a16:creationId xmlns:a16="http://schemas.microsoft.com/office/drawing/2014/main" id="{FF15D84A-76F1-45AF-B626-B1817B91C501}"/>
              </a:ext>
            </a:extLst>
          </p:cNvPr>
          <p:cNvSpPr txBox="1"/>
          <p:nvPr/>
        </p:nvSpPr>
        <p:spPr>
          <a:xfrm>
            <a:off x="9443659" y="673053"/>
            <a:ext cx="1123577"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SBM</a:t>
            </a:r>
            <a:endParaRPr lang="LID4096" b="1" dirty="0"/>
          </a:p>
        </p:txBody>
      </p:sp>
      <p:sp>
        <p:nvSpPr>
          <p:cNvPr id="13" name="TextBox 12">
            <a:extLst>
              <a:ext uri="{FF2B5EF4-FFF2-40B4-BE49-F238E27FC236}">
                <a16:creationId xmlns:a16="http://schemas.microsoft.com/office/drawing/2014/main" id="{31D56ED8-2B84-4A1D-B4BA-A1401BE5CF92}"/>
              </a:ext>
            </a:extLst>
          </p:cNvPr>
          <p:cNvSpPr txBox="1"/>
          <p:nvPr/>
        </p:nvSpPr>
        <p:spPr>
          <a:xfrm>
            <a:off x="10727501" y="673053"/>
            <a:ext cx="1187633" cy="541046"/>
          </a:xfrm>
          <a:prstGeom prst="rect">
            <a:avLst/>
          </a:prstGeom>
          <a:noFill/>
        </p:spPr>
        <p:txBody>
          <a:bodyPr wrap="none" rtlCol="0">
            <a:spAutoFit/>
          </a:bodyPr>
          <a:lstStyle/>
          <a:p>
            <a:pPr algn="ctr">
              <a:lnSpc>
                <a:spcPct val="80000"/>
              </a:lnSpc>
            </a:pPr>
            <a:r>
              <a:rPr lang="en-US" dirty="0"/>
              <a:t>ICON 1km</a:t>
            </a:r>
          </a:p>
          <a:p>
            <a:pPr algn="ctr">
              <a:lnSpc>
                <a:spcPct val="80000"/>
              </a:lnSpc>
            </a:pPr>
            <a:r>
              <a:rPr lang="en-US" b="1" dirty="0"/>
              <a:t>1-moment</a:t>
            </a:r>
            <a:endParaRPr lang="LID4096" b="1" dirty="0"/>
          </a:p>
        </p:txBody>
      </p:sp>
      <p:sp>
        <p:nvSpPr>
          <p:cNvPr id="14" name="TextBox 13">
            <a:extLst>
              <a:ext uri="{FF2B5EF4-FFF2-40B4-BE49-F238E27FC236}">
                <a16:creationId xmlns:a16="http://schemas.microsoft.com/office/drawing/2014/main" id="{E16DB1BE-BEE8-493A-8C73-278B24B85BA4}"/>
              </a:ext>
            </a:extLst>
          </p:cNvPr>
          <p:cNvSpPr txBox="1"/>
          <p:nvPr/>
        </p:nvSpPr>
        <p:spPr>
          <a:xfrm>
            <a:off x="0" y="0"/>
            <a:ext cx="4783964" cy="461665"/>
          </a:xfrm>
          <a:prstGeom prst="rect">
            <a:avLst/>
          </a:prstGeom>
          <a:noFill/>
        </p:spPr>
        <p:txBody>
          <a:bodyPr wrap="square" rtlCol="0">
            <a:spAutoFit/>
          </a:bodyPr>
          <a:lstStyle/>
          <a:p>
            <a:pPr algn="ctr"/>
            <a:r>
              <a:rPr lang="en-US" sz="2400" b="1" dirty="0">
                <a:highlight>
                  <a:srgbClr val="FFFF00"/>
                </a:highlight>
              </a:rPr>
              <a:t>Maximum profile over the domain</a:t>
            </a:r>
            <a:endParaRPr lang="LID4096" sz="2400" b="1" dirty="0">
              <a:highlight>
                <a:srgbClr val="FFFF00"/>
              </a:highlight>
            </a:endParaRPr>
          </a:p>
        </p:txBody>
      </p:sp>
      <p:sp>
        <p:nvSpPr>
          <p:cNvPr id="15" name="TextBox 14">
            <a:extLst>
              <a:ext uri="{FF2B5EF4-FFF2-40B4-BE49-F238E27FC236}">
                <a16:creationId xmlns:a16="http://schemas.microsoft.com/office/drawing/2014/main" id="{BBBBC20D-B6FD-4C00-9A74-A61C5B0B773F}"/>
              </a:ext>
            </a:extLst>
          </p:cNvPr>
          <p:cNvSpPr txBox="1"/>
          <p:nvPr/>
        </p:nvSpPr>
        <p:spPr>
          <a:xfrm>
            <a:off x="914642" y="6470460"/>
            <a:ext cx="2127890" cy="369332"/>
          </a:xfrm>
          <a:prstGeom prst="rect">
            <a:avLst/>
          </a:prstGeom>
          <a:noFill/>
        </p:spPr>
        <p:txBody>
          <a:bodyPr wrap="none" rtlCol="0">
            <a:spAutoFit/>
          </a:bodyPr>
          <a:lstStyle/>
          <a:p>
            <a:pPr algn="ctr"/>
            <a:r>
              <a:rPr lang="en-US" b="1" dirty="0">
                <a:highlight>
                  <a:srgbClr val="FFFF00"/>
                </a:highlight>
              </a:rPr>
              <a:t>Cloud water content</a:t>
            </a:r>
            <a:endParaRPr lang="LID4096" b="1" dirty="0">
              <a:highlight>
                <a:srgbClr val="FFFF00"/>
              </a:highlight>
            </a:endParaRPr>
          </a:p>
        </p:txBody>
      </p:sp>
      <p:sp>
        <p:nvSpPr>
          <p:cNvPr id="16" name="TextBox 15">
            <a:extLst>
              <a:ext uri="{FF2B5EF4-FFF2-40B4-BE49-F238E27FC236}">
                <a16:creationId xmlns:a16="http://schemas.microsoft.com/office/drawing/2014/main" id="{A9D19F58-BFD1-42F2-B734-FDE6B1967821}"/>
              </a:ext>
            </a:extLst>
          </p:cNvPr>
          <p:cNvSpPr txBox="1"/>
          <p:nvPr/>
        </p:nvSpPr>
        <p:spPr>
          <a:xfrm>
            <a:off x="3884435" y="6470460"/>
            <a:ext cx="2002856" cy="369332"/>
          </a:xfrm>
          <a:prstGeom prst="rect">
            <a:avLst/>
          </a:prstGeom>
          <a:noFill/>
        </p:spPr>
        <p:txBody>
          <a:bodyPr wrap="none" rtlCol="0">
            <a:spAutoFit/>
          </a:bodyPr>
          <a:lstStyle/>
          <a:p>
            <a:pPr algn="ctr"/>
            <a:r>
              <a:rPr lang="en-US" b="1" dirty="0">
                <a:highlight>
                  <a:srgbClr val="FFFF00"/>
                </a:highlight>
              </a:rPr>
              <a:t>Rain water content</a:t>
            </a:r>
            <a:endParaRPr lang="LID4096" b="1" dirty="0">
              <a:highlight>
                <a:srgbClr val="FFFF00"/>
              </a:highlight>
            </a:endParaRPr>
          </a:p>
        </p:txBody>
      </p:sp>
      <p:sp>
        <p:nvSpPr>
          <p:cNvPr id="17" name="TextBox 16">
            <a:extLst>
              <a:ext uri="{FF2B5EF4-FFF2-40B4-BE49-F238E27FC236}">
                <a16:creationId xmlns:a16="http://schemas.microsoft.com/office/drawing/2014/main" id="{461F544B-96E4-4376-ADDB-C74791C22D51}"/>
              </a:ext>
            </a:extLst>
          </p:cNvPr>
          <p:cNvSpPr txBox="1"/>
          <p:nvPr/>
        </p:nvSpPr>
        <p:spPr>
          <a:xfrm>
            <a:off x="6581732" y="6470460"/>
            <a:ext cx="2336025" cy="369332"/>
          </a:xfrm>
          <a:prstGeom prst="rect">
            <a:avLst/>
          </a:prstGeom>
          <a:noFill/>
        </p:spPr>
        <p:txBody>
          <a:bodyPr wrap="none" rtlCol="0">
            <a:spAutoFit/>
          </a:bodyPr>
          <a:lstStyle/>
          <a:p>
            <a:pPr algn="ctr"/>
            <a:r>
              <a:rPr lang="en-US" b="1" dirty="0">
                <a:highlight>
                  <a:srgbClr val="FFFF00"/>
                </a:highlight>
              </a:rPr>
              <a:t>Graupel water content</a:t>
            </a:r>
            <a:endParaRPr lang="LID4096" b="1" dirty="0">
              <a:highlight>
                <a:srgbClr val="FFFF00"/>
              </a:highlight>
            </a:endParaRPr>
          </a:p>
        </p:txBody>
      </p:sp>
      <p:sp>
        <p:nvSpPr>
          <p:cNvPr id="18" name="TextBox 17">
            <a:extLst>
              <a:ext uri="{FF2B5EF4-FFF2-40B4-BE49-F238E27FC236}">
                <a16:creationId xmlns:a16="http://schemas.microsoft.com/office/drawing/2014/main" id="{3745EA53-7406-4BA6-9B2C-5E1E055CB018}"/>
              </a:ext>
            </a:extLst>
          </p:cNvPr>
          <p:cNvSpPr txBox="1"/>
          <p:nvPr/>
        </p:nvSpPr>
        <p:spPr>
          <a:xfrm>
            <a:off x="9630094" y="6470460"/>
            <a:ext cx="2106603" cy="369332"/>
          </a:xfrm>
          <a:prstGeom prst="rect">
            <a:avLst/>
          </a:prstGeom>
          <a:noFill/>
        </p:spPr>
        <p:txBody>
          <a:bodyPr wrap="none" rtlCol="0">
            <a:spAutoFit/>
          </a:bodyPr>
          <a:lstStyle/>
          <a:p>
            <a:pPr algn="ctr"/>
            <a:r>
              <a:rPr lang="en-US" b="1" dirty="0">
                <a:highlight>
                  <a:srgbClr val="FFFF00"/>
                </a:highlight>
              </a:rPr>
              <a:t>Snow water content</a:t>
            </a:r>
            <a:endParaRPr lang="LID4096" b="1" dirty="0">
              <a:highlight>
                <a:srgbClr val="FFFF00"/>
              </a:highlight>
            </a:endParaRPr>
          </a:p>
        </p:txBody>
      </p:sp>
      <p:pic>
        <p:nvPicPr>
          <p:cNvPr id="19" name="תמונה 18">
            <a:extLst>
              <a:ext uri="{FF2B5EF4-FFF2-40B4-BE49-F238E27FC236}">
                <a16:creationId xmlns:a16="http://schemas.microsoft.com/office/drawing/2014/main" id="{FD071299-6922-4016-B262-F7C2253BCFB6}"/>
              </a:ext>
            </a:extLst>
          </p:cNvPr>
          <p:cNvPicPr>
            <a:picLocks noChangeAspect="1"/>
          </p:cNvPicPr>
          <p:nvPr/>
        </p:nvPicPr>
        <p:blipFill rotWithShape="1">
          <a:blip r:embed="rId6"/>
          <a:srcRect t="11007" b="6269"/>
          <a:stretch/>
        </p:blipFill>
        <p:spPr>
          <a:xfrm>
            <a:off x="5096592" y="31534"/>
            <a:ext cx="6392960" cy="346454"/>
          </a:xfrm>
          <a:prstGeom prst="rect">
            <a:avLst/>
          </a:prstGeom>
        </p:spPr>
      </p:pic>
      <p:sp>
        <p:nvSpPr>
          <p:cNvPr id="20" name="TextBox 19">
            <a:extLst>
              <a:ext uri="{FF2B5EF4-FFF2-40B4-BE49-F238E27FC236}">
                <a16:creationId xmlns:a16="http://schemas.microsoft.com/office/drawing/2014/main" id="{EDD9FBBB-D81D-48A5-84CD-7CB2AF23B2C2}"/>
              </a:ext>
            </a:extLst>
          </p:cNvPr>
          <p:cNvSpPr txBox="1"/>
          <p:nvPr/>
        </p:nvSpPr>
        <p:spPr>
          <a:xfrm>
            <a:off x="11457681" y="36299"/>
            <a:ext cx="709040" cy="369332"/>
          </a:xfrm>
          <a:prstGeom prst="rect">
            <a:avLst/>
          </a:prstGeom>
          <a:noFill/>
        </p:spPr>
        <p:txBody>
          <a:bodyPr wrap="none" rtlCol="0">
            <a:spAutoFit/>
          </a:bodyPr>
          <a:lstStyle/>
          <a:p>
            <a:r>
              <a:rPr lang="en-US" dirty="0"/>
              <a:t>kg/kg</a:t>
            </a:r>
            <a:endParaRPr lang="LID4096" dirty="0"/>
          </a:p>
        </p:txBody>
      </p:sp>
      <p:cxnSp>
        <p:nvCxnSpPr>
          <p:cNvPr id="25" name="מחבר חץ ישר 24">
            <a:extLst>
              <a:ext uri="{FF2B5EF4-FFF2-40B4-BE49-F238E27FC236}">
                <a16:creationId xmlns:a16="http://schemas.microsoft.com/office/drawing/2014/main" id="{A7048CFA-0C45-4156-B804-4EB2C08F5122}"/>
              </a:ext>
            </a:extLst>
          </p:cNvPr>
          <p:cNvCxnSpPr>
            <a:cxnSpLocks/>
          </p:cNvCxnSpPr>
          <p:nvPr/>
        </p:nvCxnSpPr>
        <p:spPr>
          <a:xfrm flipV="1">
            <a:off x="566057" y="870857"/>
            <a:ext cx="0" cy="527175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C4927D-0374-494A-8BF3-81DED0B42ABD}"/>
              </a:ext>
            </a:extLst>
          </p:cNvPr>
          <p:cNvSpPr txBox="1"/>
          <p:nvPr/>
        </p:nvSpPr>
        <p:spPr>
          <a:xfrm>
            <a:off x="1958" y="3235625"/>
            <a:ext cx="590226" cy="369332"/>
          </a:xfrm>
          <a:prstGeom prst="rect">
            <a:avLst/>
          </a:prstGeom>
          <a:noFill/>
        </p:spPr>
        <p:txBody>
          <a:bodyPr wrap="none" rtlCol="0">
            <a:spAutoFit/>
          </a:bodyPr>
          <a:lstStyle/>
          <a:p>
            <a:r>
              <a:rPr lang="en-US" dirty="0"/>
              <a:t>5km</a:t>
            </a:r>
            <a:endParaRPr lang="LID4096" dirty="0"/>
          </a:p>
        </p:txBody>
      </p:sp>
      <p:sp>
        <p:nvSpPr>
          <p:cNvPr id="27" name="TextBox 26">
            <a:extLst>
              <a:ext uri="{FF2B5EF4-FFF2-40B4-BE49-F238E27FC236}">
                <a16:creationId xmlns:a16="http://schemas.microsoft.com/office/drawing/2014/main" id="{AD79FA1B-499C-4371-A097-572002DBB1FA}"/>
              </a:ext>
            </a:extLst>
          </p:cNvPr>
          <p:cNvSpPr txBox="1"/>
          <p:nvPr/>
        </p:nvSpPr>
        <p:spPr>
          <a:xfrm>
            <a:off x="-3668" y="2447500"/>
            <a:ext cx="590226" cy="369332"/>
          </a:xfrm>
          <a:prstGeom prst="rect">
            <a:avLst/>
          </a:prstGeom>
          <a:noFill/>
        </p:spPr>
        <p:txBody>
          <a:bodyPr wrap="none" rtlCol="0">
            <a:spAutoFit/>
          </a:bodyPr>
          <a:lstStyle/>
          <a:p>
            <a:r>
              <a:rPr lang="en-US" dirty="0"/>
              <a:t>8km</a:t>
            </a:r>
            <a:endParaRPr lang="LID4096" dirty="0"/>
          </a:p>
        </p:txBody>
      </p:sp>
      <p:sp>
        <p:nvSpPr>
          <p:cNvPr id="28" name="TextBox 27">
            <a:extLst>
              <a:ext uri="{FF2B5EF4-FFF2-40B4-BE49-F238E27FC236}">
                <a16:creationId xmlns:a16="http://schemas.microsoft.com/office/drawing/2014/main" id="{2C1BCDB5-076F-4923-9E6A-886DD94984A3}"/>
              </a:ext>
            </a:extLst>
          </p:cNvPr>
          <p:cNvSpPr txBox="1"/>
          <p:nvPr/>
        </p:nvSpPr>
        <p:spPr>
          <a:xfrm>
            <a:off x="-4065" y="4946862"/>
            <a:ext cx="590226" cy="369332"/>
          </a:xfrm>
          <a:prstGeom prst="rect">
            <a:avLst/>
          </a:prstGeom>
          <a:noFill/>
        </p:spPr>
        <p:txBody>
          <a:bodyPr wrap="none" rtlCol="0">
            <a:spAutoFit/>
          </a:bodyPr>
          <a:lstStyle/>
          <a:p>
            <a:r>
              <a:rPr lang="en-US" dirty="0"/>
              <a:t>1km</a:t>
            </a:r>
            <a:endParaRPr lang="LID4096" dirty="0"/>
          </a:p>
        </p:txBody>
      </p:sp>
      <p:sp>
        <p:nvSpPr>
          <p:cNvPr id="31" name="TextBox 30">
            <a:extLst>
              <a:ext uri="{FF2B5EF4-FFF2-40B4-BE49-F238E27FC236}">
                <a16:creationId xmlns:a16="http://schemas.microsoft.com/office/drawing/2014/main" id="{EB37408D-A0BA-4B98-845E-08FD107B29C7}"/>
              </a:ext>
            </a:extLst>
          </p:cNvPr>
          <p:cNvSpPr txBox="1"/>
          <p:nvPr/>
        </p:nvSpPr>
        <p:spPr>
          <a:xfrm>
            <a:off x="-59005" y="1179005"/>
            <a:ext cx="707245" cy="369332"/>
          </a:xfrm>
          <a:prstGeom prst="rect">
            <a:avLst/>
          </a:prstGeom>
          <a:noFill/>
        </p:spPr>
        <p:txBody>
          <a:bodyPr wrap="none" rtlCol="0">
            <a:spAutoFit/>
          </a:bodyPr>
          <a:lstStyle/>
          <a:p>
            <a:r>
              <a:rPr lang="en-US" dirty="0"/>
              <a:t>20km</a:t>
            </a:r>
            <a:endParaRPr lang="LID4096" dirty="0"/>
          </a:p>
        </p:txBody>
      </p:sp>
      <p:sp>
        <p:nvSpPr>
          <p:cNvPr id="36" name="TextBox 35">
            <a:extLst>
              <a:ext uri="{FF2B5EF4-FFF2-40B4-BE49-F238E27FC236}">
                <a16:creationId xmlns:a16="http://schemas.microsoft.com/office/drawing/2014/main" id="{B22B1442-429A-4A90-B52F-C5CF7E3BE438}"/>
              </a:ext>
            </a:extLst>
          </p:cNvPr>
          <p:cNvSpPr txBox="1"/>
          <p:nvPr/>
        </p:nvSpPr>
        <p:spPr>
          <a:xfrm>
            <a:off x="55642" y="4132610"/>
            <a:ext cx="506870" cy="369332"/>
          </a:xfrm>
          <a:prstGeom prst="rect">
            <a:avLst/>
          </a:prstGeom>
          <a:noFill/>
        </p:spPr>
        <p:txBody>
          <a:bodyPr wrap="none" rtlCol="0">
            <a:spAutoFit/>
          </a:bodyPr>
          <a:lstStyle/>
          <a:p>
            <a:r>
              <a:rPr lang="en-US" b="1" dirty="0">
                <a:solidFill>
                  <a:srgbClr val="FF0000"/>
                </a:solidFill>
              </a:rPr>
              <a:t>0</a:t>
            </a:r>
            <a:r>
              <a:rPr lang="en-US" b="1" baseline="30000" dirty="0">
                <a:solidFill>
                  <a:srgbClr val="FF0000"/>
                </a:solidFill>
              </a:rPr>
              <a:t>o</a:t>
            </a:r>
            <a:r>
              <a:rPr lang="en-US" b="1" dirty="0">
                <a:solidFill>
                  <a:srgbClr val="FF0000"/>
                </a:solidFill>
              </a:rPr>
              <a:t>C</a:t>
            </a:r>
            <a:endParaRPr lang="LID4096" b="1" dirty="0">
              <a:solidFill>
                <a:srgbClr val="FF0000"/>
              </a:solidFill>
            </a:endParaRPr>
          </a:p>
        </p:txBody>
      </p:sp>
      <p:sp>
        <p:nvSpPr>
          <p:cNvPr id="37" name="מלבן 36">
            <a:extLst>
              <a:ext uri="{FF2B5EF4-FFF2-40B4-BE49-F238E27FC236}">
                <a16:creationId xmlns:a16="http://schemas.microsoft.com/office/drawing/2014/main" id="{86F98B44-BF46-4676-BACC-EAD53B67E5E6}"/>
              </a:ext>
            </a:extLst>
          </p:cNvPr>
          <p:cNvSpPr/>
          <p:nvPr/>
        </p:nvSpPr>
        <p:spPr>
          <a:xfrm>
            <a:off x="1785257" y="1141281"/>
            <a:ext cx="354119" cy="500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8" name="מלבן 37">
            <a:extLst>
              <a:ext uri="{FF2B5EF4-FFF2-40B4-BE49-F238E27FC236}">
                <a16:creationId xmlns:a16="http://schemas.microsoft.com/office/drawing/2014/main" id="{F9545CFC-D529-4C9B-9C49-23F69E282ED9}"/>
              </a:ext>
            </a:extLst>
          </p:cNvPr>
          <p:cNvSpPr/>
          <p:nvPr/>
        </p:nvSpPr>
        <p:spPr>
          <a:xfrm>
            <a:off x="3156135" y="1132579"/>
            <a:ext cx="354119" cy="5021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9" name="מלבן 38">
            <a:extLst>
              <a:ext uri="{FF2B5EF4-FFF2-40B4-BE49-F238E27FC236}">
                <a16:creationId xmlns:a16="http://schemas.microsoft.com/office/drawing/2014/main" id="{A58822D1-502C-450C-AA7A-C7531FD62BE4}"/>
              </a:ext>
            </a:extLst>
          </p:cNvPr>
          <p:cNvSpPr/>
          <p:nvPr/>
        </p:nvSpPr>
        <p:spPr>
          <a:xfrm>
            <a:off x="4673833" y="1153068"/>
            <a:ext cx="354119" cy="500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מלבן 39">
            <a:extLst>
              <a:ext uri="{FF2B5EF4-FFF2-40B4-BE49-F238E27FC236}">
                <a16:creationId xmlns:a16="http://schemas.microsoft.com/office/drawing/2014/main" id="{3D3653D2-F811-464F-AF90-F885BDCCB439}"/>
              </a:ext>
            </a:extLst>
          </p:cNvPr>
          <p:cNvSpPr/>
          <p:nvPr/>
        </p:nvSpPr>
        <p:spPr>
          <a:xfrm>
            <a:off x="6027293" y="1153076"/>
            <a:ext cx="354119" cy="500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1" name="מלבן 40">
            <a:extLst>
              <a:ext uri="{FF2B5EF4-FFF2-40B4-BE49-F238E27FC236}">
                <a16:creationId xmlns:a16="http://schemas.microsoft.com/office/drawing/2014/main" id="{F1820A24-C3EB-41CC-B83E-994EB723C837}"/>
              </a:ext>
            </a:extLst>
          </p:cNvPr>
          <p:cNvSpPr/>
          <p:nvPr/>
        </p:nvSpPr>
        <p:spPr>
          <a:xfrm>
            <a:off x="7572686" y="1131025"/>
            <a:ext cx="354119" cy="500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2" name="מלבן 41">
            <a:extLst>
              <a:ext uri="{FF2B5EF4-FFF2-40B4-BE49-F238E27FC236}">
                <a16:creationId xmlns:a16="http://schemas.microsoft.com/office/drawing/2014/main" id="{2F17EED7-1B4B-4C63-9916-A5B070D36054}"/>
              </a:ext>
            </a:extLst>
          </p:cNvPr>
          <p:cNvSpPr/>
          <p:nvPr/>
        </p:nvSpPr>
        <p:spPr>
          <a:xfrm>
            <a:off x="8926146" y="1131033"/>
            <a:ext cx="354119" cy="500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3" name="מלבן 42">
            <a:extLst>
              <a:ext uri="{FF2B5EF4-FFF2-40B4-BE49-F238E27FC236}">
                <a16:creationId xmlns:a16="http://schemas.microsoft.com/office/drawing/2014/main" id="{0988B731-F696-48FF-A7A9-B8E1071EFD28}"/>
              </a:ext>
            </a:extLst>
          </p:cNvPr>
          <p:cNvSpPr/>
          <p:nvPr/>
        </p:nvSpPr>
        <p:spPr>
          <a:xfrm>
            <a:off x="10475712" y="1131017"/>
            <a:ext cx="354119" cy="5023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4" name="מלבן 43">
            <a:extLst>
              <a:ext uri="{FF2B5EF4-FFF2-40B4-BE49-F238E27FC236}">
                <a16:creationId xmlns:a16="http://schemas.microsoft.com/office/drawing/2014/main" id="{0DDF7A48-C537-4DF8-A73D-4DF7FB22DF8E}"/>
              </a:ext>
            </a:extLst>
          </p:cNvPr>
          <p:cNvSpPr/>
          <p:nvPr/>
        </p:nvSpPr>
        <p:spPr>
          <a:xfrm>
            <a:off x="11829172" y="1131024"/>
            <a:ext cx="354119" cy="5023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50" name="קבוצה 49">
            <a:extLst>
              <a:ext uri="{FF2B5EF4-FFF2-40B4-BE49-F238E27FC236}">
                <a16:creationId xmlns:a16="http://schemas.microsoft.com/office/drawing/2014/main" id="{A5ECDDE0-25D4-415F-AF89-1ED41B25D6D9}"/>
              </a:ext>
            </a:extLst>
          </p:cNvPr>
          <p:cNvGrpSpPr/>
          <p:nvPr/>
        </p:nvGrpSpPr>
        <p:grpSpPr>
          <a:xfrm>
            <a:off x="782913" y="6144379"/>
            <a:ext cx="2434448" cy="340069"/>
            <a:chOff x="782913" y="6144379"/>
            <a:chExt cx="2434448" cy="340069"/>
          </a:xfrm>
        </p:grpSpPr>
        <p:sp>
          <p:nvSpPr>
            <p:cNvPr id="45" name="TextBox 44">
              <a:extLst>
                <a:ext uri="{FF2B5EF4-FFF2-40B4-BE49-F238E27FC236}">
                  <a16:creationId xmlns:a16="http://schemas.microsoft.com/office/drawing/2014/main" id="{34E28EFC-0193-42A6-A9AF-B12D4E85005D}"/>
                </a:ext>
              </a:extLst>
            </p:cNvPr>
            <p:cNvSpPr txBox="1"/>
            <p:nvPr/>
          </p:nvSpPr>
          <p:spPr>
            <a:xfrm>
              <a:off x="782913" y="6144379"/>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47" name="מחבר חץ ישר 46">
              <a:extLst>
                <a:ext uri="{FF2B5EF4-FFF2-40B4-BE49-F238E27FC236}">
                  <a16:creationId xmlns:a16="http://schemas.microsoft.com/office/drawing/2014/main" id="{72A56A07-87E2-449D-9934-DC3BCB8CED7C}"/>
                </a:ext>
              </a:extLst>
            </p:cNvPr>
            <p:cNvCxnSpPr/>
            <p:nvPr/>
          </p:nvCxnSpPr>
          <p:spPr>
            <a:xfrm>
              <a:off x="956231" y="6193096"/>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EA53036-18C9-4650-A6B2-7DDE11BDD00E}"/>
                </a:ext>
              </a:extLst>
            </p:cNvPr>
            <p:cNvSpPr txBox="1"/>
            <p:nvPr/>
          </p:nvSpPr>
          <p:spPr>
            <a:xfrm>
              <a:off x="2110968" y="6145894"/>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49" name="מחבר חץ ישר 48">
              <a:extLst>
                <a:ext uri="{FF2B5EF4-FFF2-40B4-BE49-F238E27FC236}">
                  <a16:creationId xmlns:a16="http://schemas.microsoft.com/office/drawing/2014/main" id="{15FA814A-E8A8-4F85-8AAD-815E16509341}"/>
                </a:ext>
              </a:extLst>
            </p:cNvPr>
            <p:cNvCxnSpPr/>
            <p:nvPr/>
          </p:nvCxnSpPr>
          <p:spPr>
            <a:xfrm>
              <a:off x="2284286" y="6194611"/>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קבוצה 50">
            <a:extLst>
              <a:ext uri="{FF2B5EF4-FFF2-40B4-BE49-F238E27FC236}">
                <a16:creationId xmlns:a16="http://schemas.microsoft.com/office/drawing/2014/main" id="{D6898248-246F-42D6-A8BE-D890F953FBD7}"/>
              </a:ext>
            </a:extLst>
          </p:cNvPr>
          <p:cNvGrpSpPr/>
          <p:nvPr/>
        </p:nvGrpSpPr>
        <p:grpSpPr>
          <a:xfrm>
            <a:off x="3679347" y="6154382"/>
            <a:ext cx="2434448" cy="340069"/>
            <a:chOff x="782913" y="6144379"/>
            <a:chExt cx="2434448" cy="340069"/>
          </a:xfrm>
        </p:grpSpPr>
        <p:sp>
          <p:nvSpPr>
            <p:cNvPr id="52" name="TextBox 51">
              <a:extLst>
                <a:ext uri="{FF2B5EF4-FFF2-40B4-BE49-F238E27FC236}">
                  <a16:creationId xmlns:a16="http://schemas.microsoft.com/office/drawing/2014/main" id="{2CF26BF8-A0B5-4BF1-91C7-D1139EFC9F00}"/>
                </a:ext>
              </a:extLst>
            </p:cNvPr>
            <p:cNvSpPr txBox="1"/>
            <p:nvPr/>
          </p:nvSpPr>
          <p:spPr>
            <a:xfrm>
              <a:off x="782913" y="6144379"/>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53" name="מחבר חץ ישר 52">
              <a:extLst>
                <a:ext uri="{FF2B5EF4-FFF2-40B4-BE49-F238E27FC236}">
                  <a16:creationId xmlns:a16="http://schemas.microsoft.com/office/drawing/2014/main" id="{28C11965-6EC2-4203-8DE2-5D052B7EEAD2}"/>
                </a:ext>
              </a:extLst>
            </p:cNvPr>
            <p:cNvCxnSpPr/>
            <p:nvPr/>
          </p:nvCxnSpPr>
          <p:spPr>
            <a:xfrm>
              <a:off x="956231" y="6193096"/>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13FF137-9E7F-438F-BFB1-5CE71D0921E2}"/>
                </a:ext>
              </a:extLst>
            </p:cNvPr>
            <p:cNvSpPr txBox="1"/>
            <p:nvPr/>
          </p:nvSpPr>
          <p:spPr>
            <a:xfrm>
              <a:off x="2110968" y="6145894"/>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55" name="מחבר חץ ישר 54">
              <a:extLst>
                <a:ext uri="{FF2B5EF4-FFF2-40B4-BE49-F238E27FC236}">
                  <a16:creationId xmlns:a16="http://schemas.microsoft.com/office/drawing/2014/main" id="{764D8900-9C14-4116-BAF1-A651FA5210AA}"/>
                </a:ext>
              </a:extLst>
            </p:cNvPr>
            <p:cNvCxnSpPr/>
            <p:nvPr/>
          </p:nvCxnSpPr>
          <p:spPr>
            <a:xfrm>
              <a:off x="2284286" y="6194611"/>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קבוצה 55">
            <a:extLst>
              <a:ext uri="{FF2B5EF4-FFF2-40B4-BE49-F238E27FC236}">
                <a16:creationId xmlns:a16="http://schemas.microsoft.com/office/drawing/2014/main" id="{E13F0603-CDE6-4A14-8367-771D583DC187}"/>
              </a:ext>
            </a:extLst>
          </p:cNvPr>
          <p:cNvGrpSpPr/>
          <p:nvPr/>
        </p:nvGrpSpPr>
        <p:grpSpPr>
          <a:xfrm>
            <a:off x="6564659" y="6130420"/>
            <a:ext cx="2434448" cy="340069"/>
            <a:chOff x="782913" y="6144379"/>
            <a:chExt cx="2434448" cy="340069"/>
          </a:xfrm>
        </p:grpSpPr>
        <p:sp>
          <p:nvSpPr>
            <p:cNvPr id="57" name="TextBox 56">
              <a:extLst>
                <a:ext uri="{FF2B5EF4-FFF2-40B4-BE49-F238E27FC236}">
                  <a16:creationId xmlns:a16="http://schemas.microsoft.com/office/drawing/2014/main" id="{42906A74-F3EA-4BF1-95FF-3CA1213DD743}"/>
                </a:ext>
              </a:extLst>
            </p:cNvPr>
            <p:cNvSpPr txBox="1"/>
            <p:nvPr/>
          </p:nvSpPr>
          <p:spPr>
            <a:xfrm>
              <a:off x="782913" y="6144379"/>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58" name="מחבר חץ ישר 57">
              <a:extLst>
                <a:ext uri="{FF2B5EF4-FFF2-40B4-BE49-F238E27FC236}">
                  <a16:creationId xmlns:a16="http://schemas.microsoft.com/office/drawing/2014/main" id="{BD5B3268-7D3D-41A5-A35D-5784F818AE0F}"/>
                </a:ext>
              </a:extLst>
            </p:cNvPr>
            <p:cNvCxnSpPr/>
            <p:nvPr/>
          </p:nvCxnSpPr>
          <p:spPr>
            <a:xfrm>
              <a:off x="956231" y="6193096"/>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53F1C49-D52E-4CF6-8634-8681D2927C6E}"/>
                </a:ext>
              </a:extLst>
            </p:cNvPr>
            <p:cNvSpPr txBox="1"/>
            <p:nvPr/>
          </p:nvSpPr>
          <p:spPr>
            <a:xfrm>
              <a:off x="2110968" y="6145894"/>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60" name="מחבר חץ ישר 59">
              <a:extLst>
                <a:ext uri="{FF2B5EF4-FFF2-40B4-BE49-F238E27FC236}">
                  <a16:creationId xmlns:a16="http://schemas.microsoft.com/office/drawing/2014/main" id="{57906E73-E437-49FC-B2B2-8C3D9248597B}"/>
                </a:ext>
              </a:extLst>
            </p:cNvPr>
            <p:cNvCxnSpPr/>
            <p:nvPr/>
          </p:nvCxnSpPr>
          <p:spPr>
            <a:xfrm>
              <a:off x="2284286" y="6194611"/>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קבוצה 60">
            <a:extLst>
              <a:ext uri="{FF2B5EF4-FFF2-40B4-BE49-F238E27FC236}">
                <a16:creationId xmlns:a16="http://schemas.microsoft.com/office/drawing/2014/main" id="{680673F3-4AAC-42F1-8A9B-E732832D7D21}"/>
              </a:ext>
            </a:extLst>
          </p:cNvPr>
          <p:cNvGrpSpPr/>
          <p:nvPr/>
        </p:nvGrpSpPr>
        <p:grpSpPr>
          <a:xfrm>
            <a:off x="9487220" y="6140423"/>
            <a:ext cx="2434448" cy="340069"/>
            <a:chOff x="782913" y="6144379"/>
            <a:chExt cx="2434448" cy="340069"/>
          </a:xfrm>
        </p:grpSpPr>
        <p:sp>
          <p:nvSpPr>
            <p:cNvPr id="62" name="TextBox 61">
              <a:extLst>
                <a:ext uri="{FF2B5EF4-FFF2-40B4-BE49-F238E27FC236}">
                  <a16:creationId xmlns:a16="http://schemas.microsoft.com/office/drawing/2014/main" id="{23A467EE-9823-4A0C-9291-DDA40D038C8B}"/>
                </a:ext>
              </a:extLst>
            </p:cNvPr>
            <p:cNvSpPr txBox="1"/>
            <p:nvPr/>
          </p:nvSpPr>
          <p:spPr>
            <a:xfrm>
              <a:off x="782913" y="6144379"/>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63" name="מחבר חץ ישר 62">
              <a:extLst>
                <a:ext uri="{FF2B5EF4-FFF2-40B4-BE49-F238E27FC236}">
                  <a16:creationId xmlns:a16="http://schemas.microsoft.com/office/drawing/2014/main" id="{312E83D0-B230-456F-9DE5-8CD8754266D2}"/>
                </a:ext>
              </a:extLst>
            </p:cNvPr>
            <p:cNvCxnSpPr/>
            <p:nvPr/>
          </p:nvCxnSpPr>
          <p:spPr>
            <a:xfrm>
              <a:off x="956231" y="6193096"/>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5829E06-0A26-4A73-8F6A-10E74ED10CB2}"/>
                </a:ext>
              </a:extLst>
            </p:cNvPr>
            <p:cNvSpPr txBox="1"/>
            <p:nvPr/>
          </p:nvSpPr>
          <p:spPr>
            <a:xfrm>
              <a:off x="2110968" y="6145894"/>
              <a:ext cx="1106393" cy="338554"/>
            </a:xfrm>
            <a:prstGeom prst="rect">
              <a:avLst/>
            </a:prstGeom>
            <a:noFill/>
          </p:spPr>
          <p:txBody>
            <a:bodyPr wrap="none" rtlCol="0">
              <a:spAutoFit/>
            </a:bodyPr>
            <a:lstStyle/>
            <a:p>
              <a:r>
                <a:rPr lang="en-US" sz="1600" b="1" dirty="0"/>
                <a:t>time 0-12h</a:t>
              </a:r>
              <a:endParaRPr lang="LID4096" sz="1600" b="1" dirty="0"/>
            </a:p>
          </p:txBody>
        </p:sp>
        <p:cxnSp>
          <p:nvCxnSpPr>
            <p:cNvPr id="65" name="מחבר חץ ישר 64">
              <a:extLst>
                <a:ext uri="{FF2B5EF4-FFF2-40B4-BE49-F238E27FC236}">
                  <a16:creationId xmlns:a16="http://schemas.microsoft.com/office/drawing/2014/main" id="{47E43C0E-57BB-4957-85FD-6186D48490C2}"/>
                </a:ext>
              </a:extLst>
            </p:cNvPr>
            <p:cNvCxnSpPr/>
            <p:nvPr/>
          </p:nvCxnSpPr>
          <p:spPr>
            <a:xfrm>
              <a:off x="2284286" y="6194611"/>
              <a:ext cx="759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625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345979-62D8-4E3D-BF18-E29F7F6C51BD}"/>
              </a:ext>
            </a:extLst>
          </p:cNvPr>
          <p:cNvSpPr/>
          <p:nvPr/>
        </p:nvSpPr>
        <p:spPr>
          <a:xfrm>
            <a:off x="0" y="0"/>
            <a:ext cx="12192000" cy="369332"/>
          </a:xfrm>
          <a:prstGeom prst="rect">
            <a:avLst/>
          </a:prstGeom>
        </p:spPr>
        <p:txBody>
          <a:bodyPr wrap="square">
            <a:spAutoFit/>
          </a:bodyPr>
          <a:lstStyle/>
          <a:p>
            <a:pPr algn="ctr"/>
            <a:r>
              <a:rPr lang="en-US" b="1" dirty="0">
                <a:latin typeface="Times New Roman" panose="02020603050405020304" pitchFamily="18" charset="0"/>
                <a:ea typeface="Calibri" panose="020F0502020204030204" pitchFamily="34" charset="0"/>
              </a:rPr>
              <a:t>Two methods of representing cloud microphysics</a:t>
            </a:r>
            <a:endParaRPr lang="aa-ET" dirty="0"/>
          </a:p>
        </p:txBody>
      </p:sp>
      <p:sp>
        <p:nvSpPr>
          <p:cNvPr id="8" name="Rectangle 7">
            <a:extLst>
              <a:ext uri="{FF2B5EF4-FFF2-40B4-BE49-F238E27FC236}">
                <a16:creationId xmlns:a16="http://schemas.microsoft.com/office/drawing/2014/main" id="{9415968E-AE5C-4115-95BA-3BFDD9E32D9E}"/>
              </a:ext>
            </a:extLst>
          </p:cNvPr>
          <p:cNvSpPr/>
          <p:nvPr/>
        </p:nvSpPr>
        <p:spPr>
          <a:xfrm>
            <a:off x="2534352" y="546905"/>
            <a:ext cx="8907680" cy="369332"/>
          </a:xfrm>
          <a:prstGeom prst="rect">
            <a:avLst/>
          </a:prstGeom>
        </p:spPr>
        <p:txBody>
          <a:bodyPr wrap="square">
            <a:spAutoFit/>
          </a:bodyPr>
          <a:lstStyle/>
          <a:p>
            <a:r>
              <a:rPr lang="en-US" i="1" dirty="0">
                <a:latin typeface="Times New Roman" panose="02020603050405020304" pitchFamily="18" charset="0"/>
                <a:ea typeface="Calibri" panose="020F0502020204030204" pitchFamily="34" charset="0"/>
              </a:rPr>
              <a:t>Bulk-microphysics Parameterization</a:t>
            </a:r>
            <a:r>
              <a:rPr lang="en-US" dirty="0">
                <a:latin typeface="Times New Roman" panose="02020603050405020304" pitchFamily="18" charset="0"/>
                <a:ea typeface="Calibri" panose="020F0502020204030204" pitchFamily="34" charset="0"/>
              </a:rPr>
              <a:t>                                  </a:t>
            </a:r>
            <a:r>
              <a:rPr lang="en-US" i="1" dirty="0">
                <a:latin typeface="Times New Roman" panose="02020603050405020304" pitchFamily="18" charset="0"/>
                <a:ea typeface="Calibri" panose="020F0502020204030204" pitchFamily="34" charset="0"/>
              </a:rPr>
              <a:t>Spectral (Bin) Microphysics</a:t>
            </a:r>
            <a:r>
              <a:rPr lang="en-US" dirty="0">
                <a:latin typeface="Times New Roman" panose="02020603050405020304" pitchFamily="18" charset="0"/>
                <a:ea typeface="Calibri" panose="020F0502020204030204" pitchFamily="34" charset="0"/>
              </a:rPr>
              <a:t> (SBM)</a:t>
            </a:r>
            <a:endParaRPr lang="aa-ET" dirty="0"/>
          </a:p>
        </p:txBody>
      </p:sp>
      <p:graphicFrame>
        <p:nvGraphicFramePr>
          <p:cNvPr id="9" name="Table 8">
            <a:extLst>
              <a:ext uri="{FF2B5EF4-FFF2-40B4-BE49-F238E27FC236}">
                <a16:creationId xmlns:a16="http://schemas.microsoft.com/office/drawing/2014/main" id="{EA6B9153-1B6E-4B73-B5C8-D4D6499BC9C8}"/>
              </a:ext>
            </a:extLst>
          </p:cNvPr>
          <p:cNvGraphicFramePr>
            <a:graphicFrameLocks noGrp="1"/>
          </p:cNvGraphicFramePr>
          <p:nvPr>
            <p:extLst/>
          </p:nvPr>
        </p:nvGraphicFramePr>
        <p:xfrm>
          <a:off x="158947" y="941121"/>
          <a:ext cx="11725408" cy="5630535"/>
        </p:xfrm>
        <a:graphic>
          <a:graphicData uri="http://schemas.openxmlformats.org/drawingml/2006/table">
            <a:tbl>
              <a:tblPr firstRow="1" bandRow="1">
                <a:tableStyleId>{5940675A-B579-460E-94D1-54222C63F5DA}</a:tableStyleId>
              </a:tblPr>
              <a:tblGrid>
                <a:gridCol w="1589166">
                  <a:extLst>
                    <a:ext uri="{9D8B030D-6E8A-4147-A177-3AD203B41FA5}">
                      <a16:colId xmlns:a16="http://schemas.microsoft.com/office/drawing/2014/main" val="699510928"/>
                    </a:ext>
                  </a:extLst>
                </a:gridCol>
                <a:gridCol w="5451030">
                  <a:extLst>
                    <a:ext uri="{9D8B030D-6E8A-4147-A177-3AD203B41FA5}">
                      <a16:colId xmlns:a16="http://schemas.microsoft.com/office/drawing/2014/main" val="2455238820"/>
                    </a:ext>
                  </a:extLst>
                </a:gridCol>
                <a:gridCol w="4685212">
                  <a:extLst>
                    <a:ext uri="{9D8B030D-6E8A-4147-A177-3AD203B41FA5}">
                      <a16:colId xmlns:a16="http://schemas.microsoft.com/office/drawing/2014/main" val="1634672705"/>
                    </a:ext>
                  </a:extLst>
                </a:gridCol>
              </a:tblGrid>
              <a:tr h="3618855">
                <a:tc>
                  <a:txBody>
                    <a:bodyPr/>
                    <a:lstStyle/>
                    <a:p>
                      <a:pPr algn="ctr"/>
                      <a:endParaRPr lang="en-US" dirty="0"/>
                    </a:p>
                    <a:p>
                      <a:pPr algn="ctr"/>
                      <a:endParaRPr lang="en-US" dirty="0"/>
                    </a:p>
                    <a:p>
                      <a:pPr algn="ctr"/>
                      <a:endParaRPr lang="en-US" dirty="0"/>
                    </a:p>
                    <a:p>
                      <a:pPr algn="ctr"/>
                      <a:endParaRPr lang="en-US" dirty="0"/>
                    </a:p>
                    <a:p>
                      <a:pPr algn="ctr"/>
                      <a:r>
                        <a:rPr lang="en-US" dirty="0"/>
                        <a:t>Description of size distributions</a:t>
                      </a:r>
                      <a:endParaRPr lang="aa-ET" dirty="0"/>
                    </a:p>
                  </a:txBody>
                  <a:tcPr/>
                </a:tc>
                <a:tc>
                  <a:txBody>
                    <a:bodyPr/>
                    <a:lstStyle/>
                    <a:p>
                      <a:pPr algn="ctr"/>
                      <a:r>
                        <a:rPr lang="en-US" dirty="0"/>
                        <a:t>Gamma distributions with several given parameters</a:t>
                      </a:r>
                      <a:endParaRPr lang="aa-ET" dirty="0"/>
                    </a:p>
                  </a:txBody>
                  <a:tcPr/>
                </a:tc>
                <a:tc>
                  <a:txBody>
                    <a:bodyPr/>
                    <a:lstStyle/>
                    <a:p>
                      <a:pPr algn="ctr"/>
                      <a:r>
                        <a:rPr lang="en-US" dirty="0"/>
                        <a:t>Examples of real size distributions (droplets)</a:t>
                      </a:r>
                    </a:p>
                    <a:p>
                      <a:endParaRPr lang="aa-ET" dirty="0"/>
                    </a:p>
                  </a:txBody>
                  <a:tcPr/>
                </a:tc>
                <a:extLst>
                  <a:ext uri="{0D108BD9-81ED-4DB2-BD59-A6C34878D82A}">
                    <a16:rowId xmlns:a16="http://schemas.microsoft.com/office/drawing/2014/main" val="931916462"/>
                  </a:ext>
                </a:extLst>
              </a:tr>
              <a:tr h="1515979">
                <a:tc>
                  <a:txBody>
                    <a:bodyPr/>
                    <a:lstStyle/>
                    <a:p>
                      <a:pPr algn="ctr"/>
                      <a:endParaRPr lang="en-US" dirty="0"/>
                    </a:p>
                    <a:p>
                      <a:pPr algn="ctr"/>
                      <a:r>
                        <a:rPr lang="en-US" dirty="0"/>
                        <a:t>Basic equations</a:t>
                      </a:r>
                      <a:endParaRPr lang="aa-ET" dirty="0"/>
                    </a:p>
                  </a:txBody>
                  <a:tcPr/>
                </a:tc>
                <a:tc>
                  <a:txBody>
                    <a:bodyPr/>
                    <a:lstStyle/>
                    <a:p>
                      <a:r>
                        <a:rPr lang="en-US" dirty="0"/>
                        <a:t>For moments:</a:t>
                      </a:r>
                    </a:p>
                    <a:p>
                      <a:endParaRPr lang="en-US" dirty="0"/>
                    </a:p>
                    <a:p>
                      <a:endParaRPr lang="en-US" dirty="0"/>
                    </a:p>
                    <a:p>
                      <a:r>
                        <a:rPr lang="en-US" dirty="0"/>
                        <a:t>K=0 number concentration; k=1 mixing ratios; k=2-radar reflectivity. </a:t>
                      </a:r>
                    </a:p>
                    <a:p>
                      <a:endParaRPr lang="en-US" dirty="0"/>
                    </a:p>
                    <a:p>
                      <a:r>
                        <a:rPr lang="en-US" dirty="0"/>
                        <a:t>2M </a:t>
                      </a:r>
                      <a:r>
                        <a:rPr lang="en-US" dirty="0">
                          <a:sym typeface="Wingdings" panose="05000000000000000000" pitchFamily="2" charset="2"/>
                        </a:rPr>
                        <a:t> 2 parameters are free</a:t>
                      </a:r>
                      <a:r>
                        <a:rPr lang="en-US" baseline="0" dirty="0">
                          <a:sym typeface="Wingdings" panose="05000000000000000000" pitchFamily="2" charset="2"/>
                        </a:rPr>
                        <a:t> and 2 are preset</a:t>
                      </a:r>
                      <a:endParaRPr lang="aa-ET" dirty="0"/>
                    </a:p>
                  </a:txBody>
                  <a:tcPr/>
                </a:tc>
                <a:tc>
                  <a:txBody>
                    <a:bodyPr/>
                    <a:lstStyle/>
                    <a:p>
                      <a:r>
                        <a:rPr lang="en-US" dirty="0"/>
                        <a:t>            </a:t>
                      </a:r>
                    </a:p>
                    <a:p>
                      <a:pPr algn="ctr"/>
                      <a:r>
                        <a:rPr lang="en-US" dirty="0"/>
                        <a:t>For size distribution functions f(m)</a:t>
                      </a:r>
                      <a:endParaRPr lang="aa-ET" dirty="0"/>
                    </a:p>
                  </a:txBody>
                  <a:tcPr/>
                </a:tc>
                <a:extLst>
                  <a:ext uri="{0D108BD9-81ED-4DB2-BD59-A6C34878D82A}">
                    <a16:rowId xmlns:a16="http://schemas.microsoft.com/office/drawing/2014/main" val="84463927"/>
                  </a:ext>
                </a:extLst>
              </a:tr>
            </a:tbl>
          </a:graphicData>
        </a:graphic>
      </p:graphicFrame>
      <p:pic>
        <p:nvPicPr>
          <p:cNvPr id="10" name="Picture 11">
            <a:extLst>
              <a:ext uri="{FF2B5EF4-FFF2-40B4-BE49-F238E27FC236}">
                <a16:creationId xmlns:a16="http://schemas.microsoft.com/office/drawing/2014/main" id="{938CFF5D-CDD0-4F43-BCAB-859E9CE11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786" y="1542182"/>
            <a:ext cx="5191383" cy="27569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5067070-22D2-457C-B5ED-3D3408ACBAC6}"/>
              </a:ext>
            </a:extLst>
          </p:cNvPr>
          <p:cNvPicPr/>
          <p:nvPr/>
        </p:nvPicPr>
        <p:blipFill>
          <a:blip r:embed="rId3"/>
          <a:srcRect l="6696" r="6696"/>
          <a:stretch>
            <a:fillRect/>
          </a:stretch>
        </p:blipFill>
        <p:spPr bwMode="auto">
          <a:xfrm>
            <a:off x="7522418" y="1542182"/>
            <a:ext cx="3789449" cy="2795611"/>
          </a:xfrm>
          <a:prstGeom prst="rect">
            <a:avLst/>
          </a:prstGeom>
          <a:noFill/>
          <a:ln w="9525">
            <a:noFill/>
            <a:miter lim="800000"/>
            <a:headEnd/>
            <a:tailEnd/>
          </a:ln>
        </p:spPr>
      </p:pic>
      <p:cxnSp>
        <p:nvCxnSpPr>
          <p:cNvPr id="12" name="Straight Arrow Connector 11">
            <a:extLst>
              <a:ext uri="{FF2B5EF4-FFF2-40B4-BE49-F238E27FC236}">
                <a16:creationId xmlns:a16="http://schemas.microsoft.com/office/drawing/2014/main" id="{20CA92C4-32B2-4F5B-A16F-4FAFB2A7551D}"/>
              </a:ext>
            </a:extLst>
          </p:cNvPr>
          <p:cNvCxnSpPr>
            <a:cxnSpLocks/>
            <a:stCxn id="13" idx="1"/>
          </p:cNvCxnSpPr>
          <p:nvPr/>
        </p:nvCxnSpPr>
        <p:spPr>
          <a:xfrm flipH="1">
            <a:off x="9306576" y="2676537"/>
            <a:ext cx="425609"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A2A3A1-05AF-458D-8C2B-18784A937FF2}"/>
              </a:ext>
            </a:extLst>
          </p:cNvPr>
          <p:cNvSpPr txBox="1"/>
          <p:nvPr/>
        </p:nvSpPr>
        <p:spPr>
          <a:xfrm>
            <a:off x="9732185" y="2491871"/>
            <a:ext cx="656609" cy="369332"/>
          </a:xfrm>
          <a:prstGeom prst="rect">
            <a:avLst/>
          </a:prstGeom>
          <a:noFill/>
        </p:spPr>
        <p:txBody>
          <a:bodyPr wrap="square" rtlCol="0">
            <a:spAutoFit/>
          </a:bodyPr>
          <a:lstStyle/>
          <a:p>
            <a:r>
              <a:rPr lang="en-US" dirty="0"/>
              <a:t>core</a:t>
            </a:r>
            <a:endParaRPr lang="aa-ET" dirty="0"/>
          </a:p>
        </p:txBody>
      </p:sp>
      <p:cxnSp>
        <p:nvCxnSpPr>
          <p:cNvPr id="14" name="Straight Arrow Connector 13">
            <a:extLst>
              <a:ext uri="{FF2B5EF4-FFF2-40B4-BE49-F238E27FC236}">
                <a16:creationId xmlns:a16="http://schemas.microsoft.com/office/drawing/2014/main" id="{A65A810C-2311-427C-A796-081423E349BB}"/>
              </a:ext>
            </a:extLst>
          </p:cNvPr>
          <p:cNvCxnSpPr>
            <a:cxnSpLocks/>
            <a:stCxn id="15" idx="1"/>
          </p:cNvCxnSpPr>
          <p:nvPr/>
        </p:nvCxnSpPr>
        <p:spPr>
          <a:xfrm flipH="1">
            <a:off x="9023685" y="3450383"/>
            <a:ext cx="849457" cy="360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8E15F9-A406-438F-BB8F-A10F029D0A87}"/>
              </a:ext>
            </a:extLst>
          </p:cNvPr>
          <p:cNvSpPr txBox="1"/>
          <p:nvPr/>
        </p:nvSpPr>
        <p:spPr>
          <a:xfrm>
            <a:off x="9873142" y="3265717"/>
            <a:ext cx="807864" cy="369332"/>
          </a:xfrm>
          <a:prstGeom prst="rect">
            <a:avLst/>
          </a:prstGeom>
          <a:noFill/>
        </p:spPr>
        <p:txBody>
          <a:bodyPr wrap="square" rtlCol="0">
            <a:spAutoFit/>
          </a:bodyPr>
          <a:lstStyle/>
          <a:p>
            <a:r>
              <a:rPr lang="en-US" dirty="0"/>
              <a:t>edge</a:t>
            </a:r>
            <a:endParaRPr lang="aa-ET" dirty="0"/>
          </a:p>
        </p:txBody>
      </p:sp>
      <p:pic>
        <p:nvPicPr>
          <p:cNvPr id="16" name="Picture 15">
            <a:extLst>
              <a:ext uri="{FF2B5EF4-FFF2-40B4-BE49-F238E27FC236}">
                <a16:creationId xmlns:a16="http://schemas.microsoft.com/office/drawing/2014/main" id="{D3523182-19B3-4733-93A8-A02AD932F0BD}"/>
              </a:ext>
            </a:extLst>
          </p:cNvPr>
          <p:cNvPicPr>
            <a:picLocks noChangeAspect="1"/>
          </p:cNvPicPr>
          <p:nvPr/>
        </p:nvPicPr>
        <p:blipFill>
          <a:blip r:embed="rId4"/>
          <a:stretch>
            <a:fillRect/>
          </a:stretch>
        </p:blipFill>
        <p:spPr>
          <a:xfrm>
            <a:off x="3406127" y="4659582"/>
            <a:ext cx="1899800" cy="759920"/>
          </a:xfrm>
          <a:prstGeom prst="rect">
            <a:avLst/>
          </a:prstGeom>
        </p:spPr>
      </p:pic>
      <p:sp>
        <p:nvSpPr>
          <p:cNvPr id="22" name="Rectangle 21"/>
          <p:cNvSpPr/>
          <p:nvPr/>
        </p:nvSpPr>
        <p:spPr>
          <a:xfrm>
            <a:off x="7832558" y="1705077"/>
            <a:ext cx="3344779" cy="7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316757" y="1773831"/>
            <a:ext cx="2263312" cy="369332"/>
          </a:xfrm>
          <a:prstGeom prst="rect">
            <a:avLst/>
          </a:prstGeom>
          <a:noFill/>
        </p:spPr>
        <p:txBody>
          <a:bodyPr wrap="none" rtlCol="0">
            <a:spAutoFit/>
          </a:bodyPr>
          <a:lstStyle/>
          <a:p>
            <a:r>
              <a:rPr lang="en-US" dirty="0"/>
              <a:t>PSDs along flight track</a:t>
            </a:r>
          </a:p>
        </p:txBody>
      </p:sp>
      <p:sp>
        <p:nvSpPr>
          <p:cNvPr id="23" name="Rectangle 22"/>
          <p:cNvSpPr/>
          <p:nvPr/>
        </p:nvSpPr>
        <p:spPr>
          <a:xfrm>
            <a:off x="11213433" y="1542182"/>
            <a:ext cx="264695" cy="11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09962" y="1453103"/>
            <a:ext cx="711799" cy="18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788795" y="4234163"/>
            <a:ext cx="1461169" cy="305233"/>
          </a:xfrm>
          <a:prstGeom prst="rect">
            <a:avLst/>
          </a:prstGeom>
          <a:solidFill>
            <a:schemeClr val="bg1"/>
          </a:solidFill>
        </p:spPr>
        <p:txBody>
          <a:bodyPr wrap="none" rtlCol="0">
            <a:spAutoFit/>
          </a:bodyPr>
          <a:lstStyle/>
          <a:p>
            <a:r>
              <a:rPr lang="en-US" dirty="0"/>
              <a:t>Diameter, µm</a:t>
            </a:r>
          </a:p>
        </p:txBody>
      </p:sp>
      <p:sp>
        <p:nvSpPr>
          <p:cNvPr id="2" name="Rectangle 1"/>
          <p:cNvSpPr/>
          <p:nvPr/>
        </p:nvSpPr>
        <p:spPr>
          <a:xfrm flipH="1">
            <a:off x="7210425" y="546905"/>
            <a:ext cx="4838698" cy="6158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820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12192000" cy="646331"/>
          </a:xfrm>
          <a:prstGeom prst="rect">
            <a:avLst/>
          </a:prstGeom>
          <a:noFill/>
        </p:spPr>
        <p:txBody>
          <a:bodyPr wrap="square" rtlCol="0">
            <a:spAutoFit/>
          </a:bodyPr>
          <a:lstStyle/>
          <a:p>
            <a:pPr algn="ctr"/>
            <a:r>
              <a:rPr lang="en-US" sz="3600" dirty="0"/>
              <a:t>Summary</a:t>
            </a:r>
          </a:p>
        </p:txBody>
      </p:sp>
      <p:sp>
        <p:nvSpPr>
          <p:cNvPr id="2" name="TextBox 1"/>
          <p:cNvSpPr txBox="1"/>
          <p:nvPr/>
        </p:nvSpPr>
        <p:spPr>
          <a:xfrm>
            <a:off x="40261" y="717211"/>
            <a:ext cx="12106327" cy="6032421"/>
          </a:xfrm>
          <a:prstGeom prst="rect">
            <a:avLst/>
          </a:prstGeom>
          <a:noFill/>
        </p:spPr>
        <p:txBody>
          <a:bodyPr wrap="square" rtlCol="0">
            <a:spAutoFit/>
          </a:bodyPr>
          <a:lstStyle/>
          <a:p>
            <a:pPr marL="457200" indent="-457200">
              <a:buFont typeface="+mj-lt"/>
              <a:buAutoNum type="arabicPeriod"/>
            </a:pPr>
            <a:r>
              <a:rPr lang="en-US" sz="2400" dirty="0"/>
              <a:t>Implementation of mixed-phase SBM in ICON is ongoing. To be added: mixed phase particles, CCN regeneration</a:t>
            </a:r>
          </a:p>
          <a:p>
            <a:pPr marL="457200" indent="-457200">
              <a:spcAft>
                <a:spcPts val="1200"/>
              </a:spcAft>
              <a:buFont typeface="+mj-lt"/>
              <a:buAutoNum type="arabicPeriod"/>
            </a:pPr>
            <a:endParaRPr lang="en-US" sz="2400" dirty="0"/>
          </a:p>
          <a:p>
            <a:pPr marL="457200" indent="-457200">
              <a:buFont typeface="+mj-lt"/>
              <a:buAutoNum type="arabicPeriod"/>
            </a:pPr>
            <a:r>
              <a:rPr lang="en-US" sz="2400" dirty="0"/>
              <a:t>Good preliminary results for real case!</a:t>
            </a:r>
            <a:endParaRPr lang="en-US" sz="2000" dirty="0"/>
          </a:p>
          <a:p>
            <a:pPr marL="914400" lvl="1" indent="-457200">
              <a:spcAft>
                <a:spcPts val="1200"/>
              </a:spcAft>
              <a:buFont typeface="+mj-lt"/>
              <a:buAutoNum type="arabicPeriod"/>
            </a:pPr>
            <a:endParaRPr lang="en-US" sz="2400" dirty="0"/>
          </a:p>
          <a:p>
            <a:pPr marL="457200" indent="-457200">
              <a:spcAft>
                <a:spcPts val="1200"/>
              </a:spcAft>
              <a:buFont typeface="+mj-lt"/>
              <a:buAutoNum type="arabicPeriod"/>
            </a:pPr>
            <a:r>
              <a:rPr lang="en-US" sz="2400" dirty="0"/>
              <a:t>Additional issues for real case simulations:</a:t>
            </a:r>
          </a:p>
          <a:p>
            <a:pPr marL="800100" lvl="1" indent="-342900">
              <a:spcAft>
                <a:spcPts val="1200"/>
              </a:spcAft>
              <a:buFont typeface="Arial" panose="020B0604020202020204" pitchFamily="34" charset="0"/>
              <a:buChar char="•"/>
            </a:pPr>
            <a:r>
              <a:rPr lang="en-US" sz="2400" dirty="0"/>
              <a:t>For real cases: nudge towards predefined CCN profile?</a:t>
            </a:r>
          </a:p>
          <a:p>
            <a:pPr marL="800100" lvl="1" indent="-342900">
              <a:spcAft>
                <a:spcPts val="1200"/>
              </a:spcAft>
              <a:buFont typeface="Arial" panose="020B0604020202020204" pitchFamily="34" charset="0"/>
              <a:buChar char="•"/>
            </a:pPr>
            <a:r>
              <a:rPr lang="en-US" sz="2400" dirty="0"/>
              <a:t>Currently mixed phase code runs ~26 times slower than 1M. Can we skip advection of tracers with zero mass? </a:t>
            </a:r>
            <a:r>
              <a:rPr lang="en-US" sz="2400" dirty="0">
                <a:solidFill>
                  <a:srgbClr val="FF0000"/>
                </a:solidFill>
              </a:rPr>
              <a:t>Ongoing</a:t>
            </a:r>
            <a:r>
              <a:rPr lang="en-US" sz="2400" dirty="0"/>
              <a:t>: switch off advection of a tracer at some model level and time step, in case it has zero (&lt;epsilon) value at some </a:t>
            </a:r>
            <a:r>
              <a:rPr lang="en-US" sz="2400" dirty="0">
                <a:solidFill>
                  <a:srgbClr val="0000FF"/>
                </a:solidFill>
              </a:rPr>
              <a:t>geographic rectangle processed by a specific HPC processor</a:t>
            </a:r>
            <a:r>
              <a:rPr lang="en-US" sz="2400" dirty="0"/>
              <a:t>.</a:t>
            </a:r>
          </a:p>
          <a:p>
            <a:pPr marL="800100" lvl="1" indent="-342900">
              <a:spcAft>
                <a:spcPts val="1200"/>
              </a:spcAft>
              <a:buFont typeface="Arial" panose="020B0604020202020204" pitchFamily="34" charset="0"/>
              <a:buChar char="•"/>
            </a:pPr>
            <a:r>
              <a:rPr lang="en-US" sz="2400" dirty="0"/>
              <a:t>How to read QX at LBC? SBM needs the distributions, not the total water contents. </a:t>
            </a:r>
            <a:r>
              <a:rPr lang="en-US" sz="2400" dirty="0">
                <a:solidFill>
                  <a:srgbClr val="FF0000"/>
                </a:solidFill>
              </a:rPr>
              <a:t>Ongoing</a:t>
            </a:r>
            <a:r>
              <a:rPr lang="en-US" sz="2400" dirty="0"/>
              <a:t>: “Evaporate” QX of the driving model at boundaries (move them to QV), and let SBM to condensate it</a:t>
            </a:r>
          </a:p>
        </p:txBody>
      </p:sp>
    </p:spTree>
    <p:extLst>
      <p:ext uri="{BB962C8B-B14F-4D97-AF65-F5344CB8AC3E}">
        <p14:creationId xmlns:p14="http://schemas.microsoft.com/office/powerpoint/2010/main" val="3815385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345979-62D8-4E3D-BF18-E29F7F6C51BD}"/>
              </a:ext>
            </a:extLst>
          </p:cNvPr>
          <p:cNvSpPr/>
          <p:nvPr/>
        </p:nvSpPr>
        <p:spPr>
          <a:xfrm>
            <a:off x="0" y="0"/>
            <a:ext cx="12192000" cy="369332"/>
          </a:xfrm>
          <a:prstGeom prst="rect">
            <a:avLst/>
          </a:prstGeom>
        </p:spPr>
        <p:txBody>
          <a:bodyPr wrap="square">
            <a:spAutoFit/>
          </a:bodyPr>
          <a:lstStyle/>
          <a:p>
            <a:pPr algn="ctr"/>
            <a:r>
              <a:rPr lang="en-US" b="1" dirty="0">
                <a:latin typeface="Times New Roman" panose="02020603050405020304" pitchFamily="18" charset="0"/>
                <a:ea typeface="Calibri" panose="020F0502020204030204" pitchFamily="34" charset="0"/>
              </a:rPr>
              <a:t>Two methods of representing cloud microphysics</a:t>
            </a:r>
            <a:endParaRPr lang="aa-ET" dirty="0"/>
          </a:p>
        </p:txBody>
      </p:sp>
      <p:sp>
        <p:nvSpPr>
          <p:cNvPr id="8" name="Rectangle 7">
            <a:extLst>
              <a:ext uri="{FF2B5EF4-FFF2-40B4-BE49-F238E27FC236}">
                <a16:creationId xmlns:a16="http://schemas.microsoft.com/office/drawing/2014/main" id="{9415968E-AE5C-4115-95BA-3BFDD9E32D9E}"/>
              </a:ext>
            </a:extLst>
          </p:cNvPr>
          <p:cNvSpPr/>
          <p:nvPr/>
        </p:nvSpPr>
        <p:spPr>
          <a:xfrm>
            <a:off x="2534352" y="546905"/>
            <a:ext cx="8907680" cy="369332"/>
          </a:xfrm>
          <a:prstGeom prst="rect">
            <a:avLst/>
          </a:prstGeom>
        </p:spPr>
        <p:txBody>
          <a:bodyPr wrap="square">
            <a:spAutoFit/>
          </a:bodyPr>
          <a:lstStyle/>
          <a:p>
            <a:r>
              <a:rPr lang="en-US" i="1" dirty="0">
                <a:latin typeface="Times New Roman" panose="02020603050405020304" pitchFamily="18" charset="0"/>
                <a:ea typeface="Calibri" panose="020F0502020204030204" pitchFamily="34" charset="0"/>
              </a:rPr>
              <a:t>Bulk-microphysics Parameterization</a:t>
            </a:r>
            <a:r>
              <a:rPr lang="en-US" dirty="0">
                <a:latin typeface="Times New Roman" panose="02020603050405020304" pitchFamily="18" charset="0"/>
                <a:ea typeface="Calibri" panose="020F0502020204030204" pitchFamily="34" charset="0"/>
              </a:rPr>
              <a:t>                                  </a:t>
            </a:r>
            <a:r>
              <a:rPr lang="en-US" i="1" dirty="0">
                <a:latin typeface="Times New Roman" panose="02020603050405020304" pitchFamily="18" charset="0"/>
                <a:ea typeface="Calibri" panose="020F0502020204030204" pitchFamily="34" charset="0"/>
              </a:rPr>
              <a:t>Spectral Bin Microphysics</a:t>
            </a:r>
            <a:r>
              <a:rPr lang="en-US" dirty="0">
                <a:latin typeface="Times New Roman" panose="02020603050405020304" pitchFamily="18" charset="0"/>
                <a:ea typeface="Calibri" panose="020F0502020204030204" pitchFamily="34" charset="0"/>
              </a:rPr>
              <a:t> (SBM)</a:t>
            </a:r>
            <a:endParaRPr lang="aa-ET" dirty="0"/>
          </a:p>
        </p:txBody>
      </p:sp>
      <p:graphicFrame>
        <p:nvGraphicFramePr>
          <p:cNvPr id="9" name="Table 8">
            <a:extLst>
              <a:ext uri="{FF2B5EF4-FFF2-40B4-BE49-F238E27FC236}">
                <a16:creationId xmlns:a16="http://schemas.microsoft.com/office/drawing/2014/main" id="{EA6B9153-1B6E-4B73-B5C8-D4D6499BC9C8}"/>
              </a:ext>
            </a:extLst>
          </p:cNvPr>
          <p:cNvGraphicFramePr>
            <a:graphicFrameLocks noGrp="1"/>
          </p:cNvGraphicFramePr>
          <p:nvPr>
            <p:extLst/>
          </p:nvPr>
        </p:nvGraphicFramePr>
        <p:xfrm>
          <a:off x="158947" y="941121"/>
          <a:ext cx="11725408" cy="5630535"/>
        </p:xfrm>
        <a:graphic>
          <a:graphicData uri="http://schemas.openxmlformats.org/drawingml/2006/table">
            <a:tbl>
              <a:tblPr firstRow="1" bandRow="1">
                <a:tableStyleId>{5940675A-B579-460E-94D1-54222C63F5DA}</a:tableStyleId>
              </a:tblPr>
              <a:tblGrid>
                <a:gridCol w="1589166">
                  <a:extLst>
                    <a:ext uri="{9D8B030D-6E8A-4147-A177-3AD203B41FA5}">
                      <a16:colId xmlns:a16="http://schemas.microsoft.com/office/drawing/2014/main" val="699510928"/>
                    </a:ext>
                  </a:extLst>
                </a:gridCol>
                <a:gridCol w="5451030">
                  <a:extLst>
                    <a:ext uri="{9D8B030D-6E8A-4147-A177-3AD203B41FA5}">
                      <a16:colId xmlns:a16="http://schemas.microsoft.com/office/drawing/2014/main" val="2455238820"/>
                    </a:ext>
                  </a:extLst>
                </a:gridCol>
                <a:gridCol w="4685212">
                  <a:extLst>
                    <a:ext uri="{9D8B030D-6E8A-4147-A177-3AD203B41FA5}">
                      <a16:colId xmlns:a16="http://schemas.microsoft.com/office/drawing/2014/main" val="1634672705"/>
                    </a:ext>
                  </a:extLst>
                </a:gridCol>
              </a:tblGrid>
              <a:tr h="3618855">
                <a:tc>
                  <a:txBody>
                    <a:bodyPr/>
                    <a:lstStyle/>
                    <a:p>
                      <a:pPr algn="ctr"/>
                      <a:endParaRPr lang="en-US" dirty="0"/>
                    </a:p>
                    <a:p>
                      <a:pPr algn="ctr"/>
                      <a:endParaRPr lang="en-US" dirty="0"/>
                    </a:p>
                    <a:p>
                      <a:pPr algn="ctr"/>
                      <a:endParaRPr lang="en-US" dirty="0"/>
                    </a:p>
                    <a:p>
                      <a:pPr algn="ctr"/>
                      <a:endParaRPr lang="en-US" dirty="0"/>
                    </a:p>
                    <a:p>
                      <a:pPr algn="ctr"/>
                      <a:r>
                        <a:rPr lang="en-US" dirty="0"/>
                        <a:t>Description of size distributions</a:t>
                      </a:r>
                      <a:endParaRPr lang="aa-ET" dirty="0"/>
                    </a:p>
                  </a:txBody>
                  <a:tcPr/>
                </a:tc>
                <a:tc>
                  <a:txBody>
                    <a:bodyPr/>
                    <a:lstStyle/>
                    <a:p>
                      <a:pPr algn="ctr"/>
                      <a:r>
                        <a:rPr lang="en-US" dirty="0"/>
                        <a:t>Gamma distributions with several given parameters</a:t>
                      </a:r>
                      <a:endParaRPr lang="aa-ET" dirty="0"/>
                    </a:p>
                  </a:txBody>
                  <a:tcPr/>
                </a:tc>
                <a:tc>
                  <a:txBody>
                    <a:bodyPr/>
                    <a:lstStyle/>
                    <a:p>
                      <a:pPr algn="ctr"/>
                      <a:r>
                        <a:rPr lang="en-US" dirty="0"/>
                        <a:t>Examples of real size distributions (droplets)</a:t>
                      </a:r>
                    </a:p>
                    <a:p>
                      <a:endParaRPr lang="aa-ET" dirty="0"/>
                    </a:p>
                  </a:txBody>
                  <a:tcPr/>
                </a:tc>
                <a:extLst>
                  <a:ext uri="{0D108BD9-81ED-4DB2-BD59-A6C34878D82A}">
                    <a16:rowId xmlns:a16="http://schemas.microsoft.com/office/drawing/2014/main" val="931916462"/>
                  </a:ext>
                </a:extLst>
              </a:tr>
              <a:tr h="1515979">
                <a:tc>
                  <a:txBody>
                    <a:bodyPr/>
                    <a:lstStyle/>
                    <a:p>
                      <a:pPr algn="ctr"/>
                      <a:endParaRPr lang="en-US" dirty="0"/>
                    </a:p>
                    <a:p>
                      <a:pPr algn="ctr"/>
                      <a:r>
                        <a:rPr lang="en-US" dirty="0"/>
                        <a:t>Basic equations</a:t>
                      </a:r>
                      <a:endParaRPr lang="aa-ET" dirty="0"/>
                    </a:p>
                  </a:txBody>
                  <a:tcPr/>
                </a:tc>
                <a:tc>
                  <a:txBody>
                    <a:bodyPr/>
                    <a:lstStyle/>
                    <a:p>
                      <a:r>
                        <a:rPr lang="en-US" dirty="0"/>
                        <a:t>For moments:</a:t>
                      </a:r>
                    </a:p>
                    <a:p>
                      <a:endParaRPr lang="en-US" dirty="0"/>
                    </a:p>
                    <a:p>
                      <a:endParaRPr lang="en-US" dirty="0"/>
                    </a:p>
                    <a:p>
                      <a:r>
                        <a:rPr lang="en-US" dirty="0"/>
                        <a:t>K=0 number concentration; k=1 mixing ratios; k=2-radar reflectivity. </a:t>
                      </a:r>
                    </a:p>
                    <a:p>
                      <a:endParaRPr lang="en-US" dirty="0"/>
                    </a:p>
                    <a:p>
                      <a:r>
                        <a:rPr lang="en-US" dirty="0"/>
                        <a:t>2M </a:t>
                      </a:r>
                      <a:r>
                        <a:rPr lang="en-US" dirty="0">
                          <a:sym typeface="Wingdings" panose="05000000000000000000" pitchFamily="2" charset="2"/>
                        </a:rPr>
                        <a:t> 2 parameters are free</a:t>
                      </a:r>
                      <a:r>
                        <a:rPr lang="en-US" baseline="0" dirty="0">
                          <a:sym typeface="Wingdings" panose="05000000000000000000" pitchFamily="2" charset="2"/>
                        </a:rPr>
                        <a:t> and 2 are preset</a:t>
                      </a:r>
                      <a:endParaRPr lang="aa-ET" dirty="0"/>
                    </a:p>
                  </a:txBody>
                  <a:tcPr/>
                </a:tc>
                <a:tc>
                  <a:txBody>
                    <a:bodyPr/>
                    <a:lstStyle/>
                    <a:p>
                      <a:r>
                        <a:rPr lang="en-US" dirty="0"/>
                        <a:t>            </a:t>
                      </a:r>
                    </a:p>
                    <a:p>
                      <a:pPr algn="ctr"/>
                      <a:r>
                        <a:rPr lang="en-US" dirty="0"/>
                        <a:t>For size distribution functions f(m)</a:t>
                      </a:r>
                      <a:endParaRPr lang="aa-ET" dirty="0"/>
                    </a:p>
                  </a:txBody>
                  <a:tcPr/>
                </a:tc>
                <a:extLst>
                  <a:ext uri="{0D108BD9-81ED-4DB2-BD59-A6C34878D82A}">
                    <a16:rowId xmlns:a16="http://schemas.microsoft.com/office/drawing/2014/main" val="84463927"/>
                  </a:ext>
                </a:extLst>
              </a:tr>
            </a:tbl>
          </a:graphicData>
        </a:graphic>
      </p:graphicFrame>
      <p:pic>
        <p:nvPicPr>
          <p:cNvPr id="10" name="Picture 11">
            <a:extLst>
              <a:ext uri="{FF2B5EF4-FFF2-40B4-BE49-F238E27FC236}">
                <a16:creationId xmlns:a16="http://schemas.microsoft.com/office/drawing/2014/main" id="{938CFF5D-CDD0-4F43-BCAB-859E9CE11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786" y="1542182"/>
            <a:ext cx="5191383" cy="27569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5067070-22D2-457C-B5ED-3D3408ACBAC6}"/>
              </a:ext>
            </a:extLst>
          </p:cNvPr>
          <p:cNvPicPr/>
          <p:nvPr/>
        </p:nvPicPr>
        <p:blipFill>
          <a:blip r:embed="rId3"/>
          <a:srcRect l="6696" r="6696"/>
          <a:stretch>
            <a:fillRect/>
          </a:stretch>
        </p:blipFill>
        <p:spPr bwMode="auto">
          <a:xfrm>
            <a:off x="7522418" y="1542182"/>
            <a:ext cx="3789449" cy="2795611"/>
          </a:xfrm>
          <a:prstGeom prst="rect">
            <a:avLst/>
          </a:prstGeom>
          <a:noFill/>
          <a:ln w="9525">
            <a:noFill/>
            <a:miter lim="800000"/>
            <a:headEnd/>
            <a:tailEnd/>
          </a:ln>
        </p:spPr>
      </p:pic>
      <p:cxnSp>
        <p:nvCxnSpPr>
          <p:cNvPr id="12" name="Straight Arrow Connector 11">
            <a:extLst>
              <a:ext uri="{FF2B5EF4-FFF2-40B4-BE49-F238E27FC236}">
                <a16:creationId xmlns:a16="http://schemas.microsoft.com/office/drawing/2014/main" id="{20CA92C4-32B2-4F5B-A16F-4FAFB2A7551D}"/>
              </a:ext>
            </a:extLst>
          </p:cNvPr>
          <p:cNvCxnSpPr>
            <a:cxnSpLocks/>
            <a:stCxn id="13" idx="1"/>
          </p:cNvCxnSpPr>
          <p:nvPr/>
        </p:nvCxnSpPr>
        <p:spPr>
          <a:xfrm flipH="1">
            <a:off x="9306576" y="2676537"/>
            <a:ext cx="425609"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A2A3A1-05AF-458D-8C2B-18784A937FF2}"/>
              </a:ext>
            </a:extLst>
          </p:cNvPr>
          <p:cNvSpPr txBox="1"/>
          <p:nvPr/>
        </p:nvSpPr>
        <p:spPr>
          <a:xfrm>
            <a:off x="9732185" y="2491871"/>
            <a:ext cx="656609" cy="369332"/>
          </a:xfrm>
          <a:prstGeom prst="rect">
            <a:avLst/>
          </a:prstGeom>
          <a:noFill/>
        </p:spPr>
        <p:txBody>
          <a:bodyPr wrap="square" rtlCol="0">
            <a:spAutoFit/>
          </a:bodyPr>
          <a:lstStyle/>
          <a:p>
            <a:r>
              <a:rPr lang="en-US" dirty="0"/>
              <a:t>core</a:t>
            </a:r>
            <a:endParaRPr lang="aa-ET" dirty="0"/>
          </a:p>
        </p:txBody>
      </p:sp>
      <p:cxnSp>
        <p:nvCxnSpPr>
          <p:cNvPr id="14" name="Straight Arrow Connector 13">
            <a:extLst>
              <a:ext uri="{FF2B5EF4-FFF2-40B4-BE49-F238E27FC236}">
                <a16:creationId xmlns:a16="http://schemas.microsoft.com/office/drawing/2014/main" id="{A65A810C-2311-427C-A796-081423E349BB}"/>
              </a:ext>
            </a:extLst>
          </p:cNvPr>
          <p:cNvCxnSpPr>
            <a:cxnSpLocks/>
            <a:stCxn id="15" idx="1"/>
          </p:cNvCxnSpPr>
          <p:nvPr/>
        </p:nvCxnSpPr>
        <p:spPr>
          <a:xfrm flipH="1">
            <a:off x="9023685" y="3450383"/>
            <a:ext cx="849457" cy="360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8E15F9-A406-438F-BB8F-A10F029D0A87}"/>
              </a:ext>
            </a:extLst>
          </p:cNvPr>
          <p:cNvSpPr txBox="1"/>
          <p:nvPr/>
        </p:nvSpPr>
        <p:spPr>
          <a:xfrm>
            <a:off x="9873142" y="3265717"/>
            <a:ext cx="807864" cy="369332"/>
          </a:xfrm>
          <a:prstGeom prst="rect">
            <a:avLst/>
          </a:prstGeom>
          <a:noFill/>
        </p:spPr>
        <p:txBody>
          <a:bodyPr wrap="square" rtlCol="0">
            <a:spAutoFit/>
          </a:bodyPr>
          <a:lstStyle/>
          <a:p>
            <a:r>
              <a:rPr lang="en-US" dirty="0"/>
              <a:t>edge</a:t>
            </a:r>
            <a:endParaRPr lang="aa-ET" dirty="0"/>
          </a:p>
        </p:txBody>
      </p:sp>
      <p:pic>
        <p:nvPicPr>
          <p:cNvPr id="16" name="Picture 15">
            <a:extLst>
              <a:ext uri="{FF2B5EF4-FFF2-40B4-BE49-F238E27FC236}">
                <a16:creationId xmlns:a16="http://schemas.microsoft.com/office/drawing/2014/main" id="{D3523182-19B3-4733-93A8-A02AD932F0BD}"/>
              </a:ext>
            </a:extLst>
          </p:cNvPr>
          <p:cNvPicPr>
            <a:picLocks noChangeAspect="1"/>
          </p:cNvPicPr>
          <p:nvPr/>
        </p:nvPicPr>
        <p:blipFill>
          <a:blip r:embed="rId4"/>
          <a:stretch>
            <a:fillRect/>
          </a:stretch>
        </p:blipFill>
        <p:spPr>
          <a:xfrm>
            <a:off x="3406127" y="4659582"/>
            <a:ext cx="1899800" cy="759920"/>
          </a:xfrm>
          <a:prstGeom prst="rect">
            <a:avLst/>
          </a:prstGeom>
        </p:spPr>
      </p:pic>
      <p:sp>
        <p:nvSpPr>
          <p:cNvPr id="22" name="Rectangle 21"/>
          <p:cNvSpPr/>
          <p:nvPr/>
        </p:nvSpPr>
        <p:spPr>
          <a:xfrm>
            <a:off x="7832558" y="1705077"/>
            <a:ext cx="3344779" cy="736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316757" y="1773831"/>
            <a:ext cx="2263312" cy="369332"/>
          </a:xfrm>
          <a:prstGeom prst="rect">
            <a:avLst/>
          </a:prstGeom>
          <a:noFill/>
        </p:spPr>
        <p:txBody>
          <a:bodyPr wrap="none" rtlCol="0">
            <a:spAutoFit/>
          </a:bodyPr>
          <a:lstStyle/>
          <a:p>
            <a:r>
              <a:rPr lang="en-US" dirty="0"/>
              <a:t>PSDs along flight track</a:t>
            </a:r>
          </a:p>
        </p:txBody>
      </p:sp>
      <p:sp>
        <p:nvSpPr>
          <p:cNvPr id="23" name="Rectangle 22"/>
          <p:cNvSpPr/>
          <p:nvPr/>
        </p:nvSpPr>
        <p:spPr>
          <a:xfrm>
            <a:off x="11213433" y="1542182"/>
            <a:ext cx="264695" cy="11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09962" y="1453103"/>
            <a:ext cx="711799" cy="18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788795" y="4234163"/>
            <a:ext cx="1461169" cy="305233"/>
          </a:xfrm>
          <a:prstGeom prst="rect">
            <a:avLst/>
          </a:prstGeom>
          <a:solidFill>
            <a:schemeClr val="bg1"/>
          </a:solidFill>
        </p:spPr>
        <p:txBody>
          <a:bodyPr wrap="none" rtlCol="0">
            <a:spAutoFit/>
          </a:bodyPr>
          <a:lstStyle/>
          <a:p>
            <a:r>
              <a:rPr lang="en-US" dirty="0"/>
              <a:t>Diameter, µm</a:t>
            </a:r>
          </a:p>
        </p:txBody>
      </p:sp>
    </p:spTree>
    <p:extLst>
      <p:ext uri="{BB962C8B-B14F-4D97-AF65-F5344CB8AC3E}">
        <p14:creationId xmlns:p14="http://schemas.microsoft.com/office/powerpoint/2010/main" val="4145940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29130D-6B17-4658-8310-6018B5650166}"/>
              </a:ext>
            </a:extLst>
          </p:cNvPr>
          <p:cNvSpPr txBox="1"/>
          <p:nvPr/>
        </p:nvSpPr>
        <p:spPr>
          <a:xfrm>
            <a:off x="0" y="-5167"/>
            <a:ext cx="12191999" cy="369332"/>
          </a:xfrm>
          <a:prstGeom prst="rect">
            <a:avLst/>
          </a:prstGeom>
          <a:solidFill>
            <a:srgbClr val="FFFFCC"/>
          </a:solidFill>
        </p:spPr>
        <p:txBody>
          <a:bodyPr wrap="square" rtlCol="0">
            <a:spAutoFit/>
          </a:bodyPr>
          <a:lstStyle/>
          <a:p>
            <a:pPr algn="ctr"/>
            <a:r>
              <a:rPr lang="en-US" b="1" dirty="0"/>
              <a:t>SBM implementation in ICON</a:t>
            </a:r>
            <a:endParaRPr lang="aa-ET" b="1" dirty="0"/>
          </a:p>
        </p:txBody>
      </p:sp>
      <p:cxnSp>
        <p:nvCxnSpPr>
          <p:cNvPr id="3" name="Straight Connector 2">
            <a:extLst>
              <a:ext uri="{FF2B5EF4-FFF2-40B4-BE49-F238E27FC236}">
                <a16:creationId xmlns:a16="http://schemas.microsoft.com/office/drawing/2014/main" id="{369E3F05-D749-4024-B034-F010B2B33125}"/>
              </a:ext>
            </a:extLst>
          </p:cNvPr>
          <p:cNvCxnSpPr/>
          <p:nvPr/>
        </p:nvCxnSpPr>
        <p:spPr>
          <a:xfrm>
            <a:off x="153620" y="1577075"/>
            <a:ext cx="5993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1724DE1-4EB6-4CF6-A018-E6E470488923}"/>
              </a:ext>
            </a:extLst>
          </p:cNvPr>
          <p:cNvCxnSpPr>
            <a:cxnSpLocks/>
          </p:cNvCxnSpPr>
          <p:nvPr/>
        </p:nvCxnSpPr>
        <p:spPr>
          <a:xfrm flipH="1">
            <a:off x="480360" y="532047"/>
            <a:ext cx="21737" cy="108857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66B8255-CBE0-4494-A1CC-1E6B4301EED4}"/>
              </a:ext>
            </a:extLst>
          </p:cNvPr>
          <p:cNvCxnSpPr>
            <a:cxnSpLocks/>
          </p:cNvCxnSpPr>
          <p:nvPr/>
        </p:nvCxnSpPr>
        <p:spPr>
          <a:xfrm>
            <a:off x="1522747" y="532047"/>
            <a:ext cx="0" cy="10972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895B77-CED6-4E1F-BD78-EF97A0E4D7C5}"/>
              </a:ext>
            </a:extLst>
          </p:cNvPr>
          <p:cNvCxnSpPr>
            <a:cxnSpLocks/>
          </p:cNvCxnSpPr>
          <p:nvPr/>
        </p:nvCxnSpPr>
        <p:spPr>
          <a:xfrm>
            <a:off x="2580465" y="522716"/>
            <a:ext cx="0" cy="11059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715167-EB0B-4EBD-B21C-CFC01BED92C1}"/>
              </a:ext>
            </a:extLst>
          </p:cNvPr>
          <p:cNvCxnSpPr>
            <a:cxnSpLocks/>
          </p:cNvCxnSpPr>
          <p:nvPr/>
        </p:nvCxnSpPr>
        <p:spPr>
          <a:xfrm flipH="1">
            <a:off x="3630658" y="532047"/>
            <a:ext cx="6377" cy="10972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4C5B46D-8DF3-4331-AC6A-A6F08323BEFE}"/>
              </a:ext>
            </a:extLst>
          </p:cNvPr>
          <p:cNvCxnSpPr>
            <a:cxnSpLocks/>
          </p:cNvCxnSpPr>
          <p:nvPr/>
        </p:nvCxnSpPr>
        <p:spPr>
          <a:xfrm>
            <a:off x="4679422" y="532047"/>
            <a:ext cx="0" cy="108857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0EA6C6-E4CD-44E1-B569-068731C62D93}"/>
              </a:ext>
            </a:extLst>
          </p:cNvPr>
          <p:cNvCxnSpPr>
            <a:cxnSpLocks/>
          </p:cNvCxnSpPr>
          <p:nvPr/>
        </p:nvCxnSpPr>
        <p:spPr>
          <a:xfrm>
            <a:off x="5726162" y="588652"/>
            <a:ext cx="0" cy="99277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B4326FBA-D81B-439A-AC11-E9B0AF7A0DC9}"/>
              </a:ext>
            </a:extLst>
          </p:cNvPr>
          <p:cNvGraphicFramePr>
            <a:graphicFrameLocks noChangeAspect="1"/>
          </p:cNvGraphicFramePr>
          <p:nvPr>
            <p:extLst>
              <p:ext uri="{D42A27DB-BD31-4B8C-83A1-F6EECF244321}">
                <p14:modId xmlns:p14="http://schemas.microsoft.com/office/powerpoint/2010/main" val="1607421422"/>
              </p:ext>
            </p:extLst>
          </p:nvPr>
        </p:nvGraphicFramePr>
        <p:xfrm>
          <a:off x="313513" y="1658305"/>
          <a:ext cx="377169" cy="424315"/>
        </p:xfrm>
        <a:graphic>
          <a:graphicData uri="http://schemas.openxmlformats.org/presentationml/2006/ole">
            <mc:AlternateContent xmlns:mc="http://schemas.openxmlformats.org/markup-compatibility/2006">
              <mc:Choice xmlns:v="urn:schemas-microsoft-com:vml" Requires="v">
                <p:oleObj spid="_x0000_s3858" name="Equation" r:id="rId3" imgW="203040" imgH="228600" progId="Equation.DSMT4">
                  <p:embed/>
                </p:oleObj>
              </mc:Choice>
              <mc:Fallback>
                <p:oleObj name="Equation" r:id="rId3" imgW="203040" imgH="228600" progId="Equation.DSMT4">
                  <p:embed/>
                  <p:pic>
                    <p:nvPicPr>
                      <p:cNvPr id="0" name=""/>
                      <p:cNvPicPr/>
                      <p:nvPr/>
                    </p:nvPicPr>
                    <p:blipFill>
                      <a:blip r:embed="rId4"/>
                      <a:stretch>
                        <a:fillRect/>
                      </a:stretch>
                    </p:blipFill>
                    <p:spPr>
                      <a:xfrm>
                        <a:off x="313513" y="1658305"/>
                        <a:ext cx="377169" cy="42431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9C8E04C-FD65-4875-86F7-D708D8195F93}"/>
              </a:ext>
            </a:extLst>
          </p:cNvPr>
          <p:cNvGraphicFramePr>
            <a:graphicFrameLocks noChangeAspect="1"/>
          </p:cNvGraphicFramePr>
          <p:nvPr>
            <p:extLst>
              <p:ext uri="{D42A27DB-BD31-4B8C-83A1-F6EECF244321}">
                <p14:modId xmlns:p14="http://schemas.microsoft.com/office/powerpoint/2010/main" val="618509937"/>
              </p:ext>
            </p:extLst>
          </p:nvPr>
        </p:nvGraphicFramePr>
        <p:xfrm>
          <a:off x="3538073" y="1635299"/>
          <a:ext cx="377167" cy="484930"/>
        </p:xfrm>
        <a:graphic>
          <a:graphicData uri="http://schemas.openxmlformats.org/presentationml/2006/ole">
            <mc:AlternateContent xmlns:mc="http://schemas.openxmlformats.org/markup-compatibility/2006">
              <mc:Choice xmlns:v="urn:schemas-microsoft-com:vml" Requires="v">
                <p:oleObj spid="_x0000_s3859" name="Equation" r:id="rId5" imgW="177480" imgH="228600" progId="Equation.DSMT4">
                  <p:embed/>
                </p:oleObj>
              </mc:Choice>
              <mc:Fallback>
                <p:oleObj name="Equation" r:id="rId5" imgW="177480" imgH="228600" progId="Equation.DSMT4">
                  <p:embed/>
                  <p:pic>
                    <p:nvPicPr>
                      <p:cNvPr id="0" name=""/>
                      <p:cNvPicPr/>
                      <p:nvPr/>
                    </p:nvPicPr>
                    <p:blipFill>
                      <a:blip r:embed="rId6"/>
                      <a:stretch>
                        <a:fillRect/>
                      </a:stretch>
                    </p:blipFill>
                    <p:spPr>
                      <a:xfrm>
                        <a:off x="3538073" y="1635299"/>
                        <a:ext cx="377167" cy="48493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3685923-D111-403E-BC78-ED8C83A577BB}"/>
              </a:ext>
            </a:extLst>
          </p:cNvPr>
          <p:cNvGraphicFramePr>
            <a:graphicFrameLocks noChangeAspect="1"/>
          </p:cNvGraphicFramePr>
          <p:nvPr>
            <p:extLst>
              <p:ext uri="{D42A27DB-BD31-4B8C-83A1-F6EECF244321}">
                <p14:modId xmlns:p14="http://schemas.microsoft.com/office/powerpoint/2010/main" val="2056216844"/>
              </p:ext>
            </p:extLst>
          </p:nvPr>
        </p:nvGraphicFramePr>
        <p:xfrm>
          <a:off x="4517786" y="1644772"/>
          <a:ext cx="543647" cy="465983"/>
        </p:xfrm>
        <a:graphic>
          <a:graphicData uri="http://schemas.openxmlformats.org/presentationml/2006/ole">
            <mc:AlternateContent xmlns:mc="http://schemas.openxmlformats.org/markup-compatibility/2006">
              <mc:Choice xmlns:v="urn:schemas-microsoft-com:vml" Requires="v">
                <p:oleObj spid="_x0000_s3860" name="Equation" r:id="rId7" imgW="266400" imgH="228600" progId="Equation.DSMT4">
                  <p:embed/>
                </p:oleObj>
              </mc:Choice>
              <mc:Fallback>
                <p:oleObj name="Equation" r:id="rId7" imgW="266400" imgH="228600" progId="Equation.DSMT4">
                  <p:embed/>
                  <p:pic>
                    <p:nvPicPr>
                      <p:cNvPr id="0" name=""/>
                      <p:cNvPicPr/>
                      <p:nvPr/>
                    </p:nvPicPr>
                    <p:blipFill>
                      <a:blip r:embed="rId8"/>
                      <a:stretch>
                        <a:fillRect/>
                      </a:stretch>
                    </p:blipFill>
                    <p:spPr>
                      <a:xfrm>
                        <a:off x="4517786" y="1644772"/>
                        <a:ext cx="543647" cy="465983"/>
                      </a:xfrm>
                      <a:prstGeom prst="rect">
                        <a:avLst/>
                      </a:prstGeom>
                    </p:spPr>
                  </p:pic>
                </p:oleObj>
              </mc:Fallback>
            </mc:AlternateContent>
          </a:graphicData>
        </a:graphic>
      </p:graphicFrame>
      <p:cxnSp>
        <p:nvCxnSpPr>
          <p:cNvPr id="13" name="Straight Connector 12">
            <a:extLst>
              <a:ext uri="{FF2B5EF4-FFF2-40B4-BE49-F238E27FC236}">
                <a16:creationId xmlns:a16="http://schemas.microsoft.com/office/drawing/2014/main" id="{24963089-0621-4D29-A468-C3A16426854C}"/>
              </a:ext>
            </a:extLst>
          </p:cNvPr>
          <p:cNvCxnSpPr/>
          <p:nvPr/>
        </p:nvCxnSpPr>
        <p:spPr>
          <a:xfrm>
            <a:off x="480360" y="1054562"/>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F04438-9F90-4FF3-905E-103D496B0A64}"/>
              </a:ext>
            </a:extLst>
          </p:cNvPr>
          <p:cNvCxnSpPr/>
          <p:nvPr/>
        </p:nvCxnSpPr>
        <p:spPr>
          <a:xfrm>
            <a:off x="1538078" y="649609"/>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31E19C-AFAC-4E07-85E4-32A39620D4BB}"/>
              </a:ext>
            </a:extLst>
          </p:cNvPr>
          <p:cNvCxnSpPr/>
          <p:nvPr/>
        </p:nvCxnSpPr>
        <p:spPr>
          <a:xfrm>
            <a:off x="2580465" y="932638"/>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712F11-4757-4A35-A7D5-619A9BFC23EB}"/>
              </a:ext>
            </a:extLst>
          </p:cNvPr>
          <p:cNvCxnSpPr/>
          <p:nvPr/>
        </p:nvCxnSpPr>
        <p:spPr>
          <a:xfrm>
            <a:off x="3636908" y="1200188"/>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070FD9-5C5A-4182-87E0-42BCD525FBB3}"/>
              </a:ext>
            </a:extLst>
          </p:cNvPr>
          <p:cNvCxnSpPr/>
          <p:nvPr/>
        </p:nvCxnSpPr>
        <p:spPr>
          <a:xfrm>
            <a:off x="4697202" y="1402901"/>
            <a:ext cx="104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 name="Object 17">
            <a:extLst>
              <a:ext uri="{FF2B5EF4-FFF2-40B4-BE49-F238E27FC236}">
                <a16:creationId xmlns:a16="http://schemas.microsoft.com/office/drawing/2014/main" id="{C282074E-CA31-4657-8C95-0797E77887E7}"/>
              </a:ext>
            </a:extLst>
          </p:cNvPr>
          <p:cNvGraphicFramePr>
            <a:graphicFrameLocks noChangeAspect="1"/>
          </p:cNvGraphicFramePr>
          <p:nvPr>
            <p:extLst>
              <p:ext uri="{D42A27DB-BD31-4B8C-83A1-F6EECF244321}">
                <p14:modId xmlns:p14="http://schemas.microsoft.com/office/powerpoint/2010/main" val="752140743"/>
              </p:ext>
            </p:extLst>
          </p:nvPr>
        </p:nvGraphicFramePr>
        <p:xfrm>
          <a:off x="1313439" y="1663202"/>
          <a:ext cx="676297" cy="553334"/>
        </p:xfrm>
        <a:graphic>
          <a:graphicData uri="http://schemas.openxmlformats.org/presentationml/2006/ole">
            <mc:AlternateContent xmlns:mc="http://schemas.openxmlformats.org/markup-compatibility/2006">
              <mc:Choice xmlns:v="urn:schemas-microsoft-com:vml" Requires="v">
                <p:oleObj spid="_x0000_s3861" name="Equation" r:id="rId9" imgW="558720" imgH="457200" progId="Equation.DSMT4">
                  <p:embed/>
                </p:oleObj>
              </mc:Choice>
              <mc:Fallback>
                <p:oleObj name="Equation" r:id="rId9" imgW="558720" imgH="457200" progId="Equation.DSMT4">
                  <p:embed/>
                  <p:pic>
                    <p:nvPicPr>
                      <p:cNvPr id="0" name=""/>
                      <p:cNvPicPr/>
                      <p:nvPr/>
                    </p:nvPicPr>
                    <p:blipFill>
                      <a:blip r:embed="rId10"/>
                      <a:stretch>
                        <a:fillRect/>
                      </a:stretch>
                    </p:blipFill>
                    <p:spPr>
                      <a:xfrm>
                        <a:off x="1313439" y="1663202"/>
                        <a:ext cx="676297" cy="553334"/>
                      </a:xfrm>
                      <a:prstGeom prst="rect">
                        <a:avLst/>
                      </a:prstGeom>
                    </p:spPr>
                  </p:pic>
                </p:oleObj>
              </mc:Fallback>
            </mc:AlternateContent>
          </a:graphicData>
        </a:graphic>
      </p:graphicFrame>
      <p:sp>
        <p:nvSpPr>
          <p:cNvPr id="19" name="Oval 18">
            <a:extLst>
              <a:ext uri="{FF2B5EF4-FFF2-40B4-BE49-F238E27FC236}">
                <a16:creationId xmlns:a16="http://schemas.microsoft.com/office/drawing/2014/main" id="{E252175D-0592-41EA-8468-A3C4450E7184}"/>
              </a:ext>
            </a:extLst>
          </p:cNvPr>
          <p:cNvSpPr/>
          <p:nvPr/>
        </p:nvSpPr>
        <p:spPr>
          <a:xfrm>
            <a:off x="401362" y="1521089"/>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0" name="Oval 19">
            <a:extLst>
              <a:ext uri="{FF2B5EF4-FFF2-40B4-BE49-F238E27FC236}">
                <a16:creationId xmlns:a16="http://schemas.microsoft.com/office/drawing/2014/main" id="{E1F0F0CA-DBCD-4039-80E2-48D6011CA20C}"/>
              </a:ext>
            </a:extLst>
          </p:cNvPr>
          <p:cNvSpPr/>
          <p:nvPr/>
        </p:nvSpPr>
        <p:spPr>
          <a:xfrm>
            <a:off x="3556395" y="1519245"/>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1" name="Oval 20">
            <a:extLst>
              <a:ext uri="{FF2B5EF4-FFF2-40B4-BE49-F238E27FC236}">
                <a16:creationId xmlns:a16="http://schemas.microsoft.com/office/drawing/2014/main" id="{09A0E2D5-140F-483E-A7E4-971638EC7AC0}"/>
              </a:ext>
            </a:extLst>
          </p:cNvPr>
          <p:cNvSpPr/>
          <p:nvPr/>
        </p:nvSpPr>
        <p:spPr>
          <a:xfrm>
            <a:off x="2507631" y="1526062"/>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2" name="Oval 21">
            <a:extLst>
              <a:ext uri="{FF2B5EF4-FFF2-40B4-BE49-F238E27FC236}">
                <a16:creationId xmlns:a16="http://schemas.microsoft.com/office/drawing/2014/main" id="{AFD9152E-0811-4487-B208-5ACD7A62A14F}"/>
              </a:ext>
            </a:extLst>
          </p:cNvPr>
          <p:cNvSpPr/>
          <p:nvPr/>
        </p:nvSpPr>
        <p:spPr>
          <a:xfrm>
            <a:off x="1439653" y="1526062"/>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3" name="Oval 22">
            <a:extLst>
              <a:ext uri="{FF2B5EF4-FFF2-40B4-BE49-F238E27FC236}">
                <a16:creationId xmlns:a16="http://schemas.microsoft.com/office/drawing/2014/main" id="{62B90D67-4951-4D24-97AD-F6CE2068E4EE}"/>
              </a:ext>
            </a:extLst>
          </p:cNvPr>
          <p:cNvSpPr/>
          <p:nvPr/>
        </p:nvSpPr>
        <p:spPr>
          <a:xfrm>
            <a:off x="5641716" y="1521664"/>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4" name="Oval 23">
            <a:extLst>
              <a:ext uri="{FF2B5EF4-FFF2-40B4-BE49-F238E27FC236}">
                <a16:creationId xmlns:a16="http://schemas.microsoft.com/office/drawing/2014/main" id="{1B06F071-0A76-4E05-85A7-0DA83922F21E}"/>
              </a:ext>
            </a:extLst>
          </p:cNvPr>
          <p:cNvSpPr/>
          <p:nvPr/>
        </p:nvSpPr>
        <p:spPr>
          <a:xfrm>
            <a:off x="4599329" y="1526995"/>
            <a:ext cx="150909" cy="100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5" name="TextBox 24"/>
          <p:cNvSpPr txBox="1"/>
          <p:nvPr/>
        </p:nvSpPr>
        <p:spPr>
          <a:xfrm>
            <a:off x="1910807" y="1749511"/>
            <a:ext cx="1104790" cy="307777"/>
          </a:xfrm>
          <a:prstGeom prst="rect">
            <a:avLst/>
          </a:prstGeom>
          <a:noFill/>
        </p:spPr>
        <p:txBody>
          <a:bodyPr wrap="none" rtlCol="0">
            <a:spAutoFit/>
          </a:bodyPr>
          <a:lstStyle/>
          <a:p>
            <a:r>
              <a:rPr lang="en-US" sz="1400" dirty="0"/>
              <a:t>(= 2 in ICON)</a:t>
            </a:r>
          </a:p>
        </p:txBody>
      </p:sp>
      <p:pic>
        <p:nvPicPr>
          <p:cNvPr id="28" name="Picture 27"/>
          <p:cNvPicPr>
            <a:picLocks noChangeAspect="1"/>
          </p:cNvPicPr>
          <p:nvPr/>
        </p:nvPicPr>
        <p:blipFill>
          <a:blip r:embed="rId11"/>
          <a:stretch>
            <a:fillRect/>
          </a:stretch>
        </p:blipFill>
        <p:spPr>
          <a:xfrm>
            <a:off x="6093639" y="662677"/>
            <a:ext cx="6098363" cy="796208"/>
          </a:xfrm>
          <a:prstGeom prst="rect">
            <a:avLst/>
          </a:prstGeom>
        </p:spPr>
      </p:pic>
      <p:sp>
        <p:nvSpPr>
          <p:cNvPr id="29" name="TextBox 28"/>
          <p:cNvSpPr txBox="1"/>
          <p:nvPr/>
        </p:nvSpPr>
        <p:spPr>
          <a:xfrm>
            <a:off x="162289" y="2455822"/>
            <a:ext cx="5630336" cy="1846659"/>
          </a:xfrm>
          <a:prstGeom prst="rect">
            <a:avLst/>
          </a:prstGeom>
          <a:noFill/>
          <a:ln w="19050">
            <a:solidFill>
              <a:srgbClr val="00B050"/>
            </a:solidFill>
          </a:ln>
        </p:spPr>
        <p:txBody>
          <a:bodyPr wrap="square" rtlCol="0">
            <a:spAutoFit/>
          </a:bodyPr>
          <a:lstStyle/>
          <a:p>
            <a:r>
              <a:rPr lang="en-US" b="1" dirty="0"/>
              <a:t>4 distributions are </a:t>
            </a:r>
            <a:r>
              <a:rPr lang="en-US" b="1" dirty="0" err="1"/>
              <a:t>advected</a:t>
            </a:r>
            <a:r>
              <a:rPr lang="en-US" b="1" dirty="0"/>
              <a:t>: </a:t>
            </a:r>
          </a:p>
          <a:p>
            <a:r>
              <a:rPr lang="en-US" sz="2400" i="1" dirty="0" err="1"/>
              <a:t>f</a:t>
            </a:r>
            <a:r>
              <a:rPr lang="en-US" baseline="-25000" dirty="0" err="1"/>
              <a:t>drop+rain</a:t>
            </a:r>
            <a:r>
              <a:rPr lang="en-US" dirty="0"/>
              <a:t>(m):	33 bins for drops </a:t>
            </a:r>
            <a:r>
              <a:rPr lang="en-US" sz="1400" dirty="0"/>
              <a:t>(cloud and rain water)</a:t>
            </a:r>
            <a:endParaRPr lang="en-US" dirty="0"/>
          </a:p>
          <a:p>
            <a:r>
              <a:rPr lang="en-US" sz="2400" i="1" dirty="0" err="1"/>
              <a:t>f</a:t>
            </a:r>
            <a:r>
              <a:rPr lang="en-US" baseline="-25000" dirty="0" err="1"/>
              <a:t>ice+snow</a:t>
            </a:r>
            <a:r>
              <a:rPr lang="en-US" dirty="0"/>
              <a:t>(m):	33 bins for ice crystals </a:t>
            </a:r>
            <a:r>
              <a:rPr lang="en-US" sz="1400" dirty="0"/>
              <a:t>(cloud ice and snow)</a:t>
            </a:r>
            <a:endParaRPr lang="en-US" dirty="0"/>
          </a:p>
          <a:p>
            <a:r>
              <a:rPr lang="en-US" sz="2400" i="1" dirty="0" err="1"/>
              <a:t>f</a:t>
            </a:r>
            <a:r>
              <a:rPr lang="en-US" baseline="-25000" dirty="0" err="1"/>
              <a:t>grau</a:t>
            </a:r>
            <a:r>
              <a:rPr lang="en-US" baseline="-25000" dirty="0"/>
              <a:t>/hail</a:t>
            </a:r>
            <a:r>
              <a:rPr lang="en-US" dirty="0"/>
              <a:t>(m):	33 bins for </a:t>
            </a:r>
            <a:r>
              <a:rPr lang="en-US" dirty="0" err="1"/>
              <a:t>graupel</a:t>
            </a:r>
            <a:r>
              <a:rPr lang="en-US" dirty="0"/>
              <a:t> or hail</a:t>
            </a:r>
          </a:p>
          <a:p>
            <a:r>
              <a:rPr lang="en-US" sz="2400" i="1" dirty="0" err="1"/>
              <a:t>f</a:t>
            </a:r>
            <a:r>
              <a:rPr lang="en-US" baseline="-25000" dirty="0" err="1"/>
              <a:t>ccn</a:t>
            </a:r>
            <a:r>
              <a:rPr lang="en-US" dirty="0"/>
              <a:t>(m):		33 bins for CCN concentration</a:t>
            </a:r>
          </a:p>
        </p:txBody>
      </p:sp>
      <p:sp>
        <p:nvSpPr>
          <p:cNvPr id="35" name="Rectangle 34"/>
          <p:cNvSpPr/>
          <p:nvPr/>
        </p:nvSpPr>
        <p:spPr>
          <a:xfrm>
            <a:off x="659593" y="716077"/>
            <a:ext cx="657552" cy="369332"/>
          </a:xfrm>
          <a:prstGeom prst="rect">
            <a:avLst/>
          </a:prstGeom>
        </p:spPr>
        <p:txBody>
          <a:bodyPr wrap="none">
            <a:spAutoFit/>
          </a:bodyPr>
          <a:lstStyle/>
          <a:p>
            <a:r>
              <a:rPr lang="en-US" i="1" dirty="0"/>
              <a:t>f(m</a:t>
            </a:r>
            <a:r>
              <a:rPr lang="en-US" i="1" baseline="-25000" dirty="0"/>
              <a:t>0</a:t>
            </a:r>
            <a:r>
              <a:rPr lang="en-US" i="1" dirty="0"/>
              <a:t>)</a:t>
            </a:r>
            <a:endParaRPr lang="en-US" dirty="0"/>
          </a:p>
        </p:txBody>
      </p:sp>
      <p:sp>
        <p:nvSpPr>
          <p:cNvPr id="36" name="Rectangle 35"/>
          <p:cNvSpPr/>
          <p:nvPr/>
        </p:nvSpPr>
        <p:spPr>
          <a:xfrm>
            <a:off x="3851747" y="830516"/>
            <a:ext cx="614271" cy="369332"/>
          </a:xfrm>
          <a:prstGeom prst="rect">
            <a:avLst/>
          </a:prstGeom>
        </p:spPr>
        <p:txBody>
          <a:bodyPr wrap="none">
            <a:spAutoFit/>
          </a:bodyPr>
          <a:lstStyle/>
          <a:p>
            <a:r>
              <a:rPr lang="en-US" i="1" dirty="0"/>
              <a:t>f(m</a:t>
            </a:r>
            <a:r>
              <a:rPr lang="en-US" i="1" baseline="-25000" dirty="0"/>
              <a:t>i</a:t>
            </a:r>
            <a:r>
              <a:rPr lang="en-US" i="1" dirty="0"/>
              <a:t>)</a:t>
            </a:r>
            <a:endParaRPr lang="en-US" dirty="0"/>
          </a:p>
        </p:txBody>
      </p:sp>
      <p:sp>
        <p:nvSpPr>
          <p:cNvPr id="37" name="Rectangle 36"/>
          <p:cNvSpPr/>
          <p:nvPr/>
        </p:nvSpPr>
        <p:spPr>
          <a:xfrm>
            <a:off x="4827280" y="1048115"/>
            <a:ext cx="769763" cy="369332"/>
          </a:xfrm>
          <a:prstGeom prst="rect">
            <a:avLst/>
          </a:prstGeom>
        </p:spPr>
        <p:txBody>
          <a:bodyPr wrap="none">
            <a:spAutoFit/>
          </a:bodyPr>
          <a:lstStyle/>
          <a:p>
            <a:r>
              <a:rPr lang="en-US" i="1" dirty="0"/>
              <a:t>f(m</a:t>
            </a:r>
            <a:r>
              <a:rPr lang="en-US" i="1" baseline="-25000" dirty="0"/>
              <a:t>i+1</a:t>
            </a:r>
            <a:r>
              <a:rPr lang="en-US" i="1" dirty="0"/>
              <a:t>)</a:t>
            </a:r>
            <a:endParaRPr lang="en-US" dirty="0"/>
          </a:p>
        </p:txBody>
      </p:sp>
      <p:sp>
        <p:nvSpPr>
          <p:cNvPr id="45" name="Rectangle 44"/>
          <p:cNvSpPr/>
          <p:nvPr/>
        </p:nvSpPr>
        <p:spPr>
          <a:xfrm>
            <a:off x="6146700" y="1752259"/>
            <a:ext cx="5955109" cy="3240887"/>
          </a:xfrm>
          <a:prstGeom prst="rect">
            <a:avLst/>
          </a:prstGeom>
          <a:ln w="19050">
            <a:solidFill>
              <a:srgbClr val="00B050"/>
            </a:solidFill>
          </a:ln>
        </p:spPr>
        <p:txBody>
          <a:bodyPr wrap="square">
            <a:spAutoFit/>
          </a:bodyPr>
          <a:lstStyle/>
          <a:p>
            <a:pPr algn="ctr">
              <a:spcAft>
                <a:spcPts val="600"/>
              </a:spcAft>
            </a:pPr>
            <a:r>
              <a:rPr lang="en-US" b="1" dirty="0"/>
              <a:t>Processes which change </a:t>
            </a:r>
            <a:r>
              <a:rPr lang="en-US" sz="2400" b="1" i="1" dirty="0"/>
              <a:t>f</a:t>
            </a:r>
            <a:r>
              <a:rPr lang="en-US" b="1" dirty="0"/>
              <a:t> in the ICON code:</a:t>
            </a:r>
          </a:p>
          <a:p>
            <a:pPr marL="285750" indent="-285750">
              <a:lnSpc>
                <a:spcPct val="90000"/>
              </a:lnSpc>
              <a:buFont typeface="Arial" panose="020B0604020202020204" pitchFamily="34" charset="0"/>
              <a:buChar char="•"/>
            </a:pPr>
            <a:r>
              <a:rPr lang="en-US" dirty="0">
                <a:solidFill>
                  <a:srgbClr val="0000FF"/>
                </a:solidFill>
              </a:rPr>
              <a:t>advection</a:t>
            </a:r>
          </a:p>
          <a:p>
            <a:pPr marL="285750" indent="-285750">
              <a:lnSpc>
                <a:spcPct val="90000"/>
              </a:lnSpc>
              <a:buFont typeface="Arial" panose="020B0604020202020204" pitchFamily="34" charset="0"/>
              <a:buChar char="•"/>
            </a:pPr>
            <a:r>
              <a:rPr lang="en-US" dirty="0">
                <a:solidFill>
                  <a:srgbClr val="0000FF"/>
                </a:solidFill>
              </a:rPr>
              <a:t>sedimentation</a:t>
            </a:r>
          </a:p>
          <a:p>
            <a:pPr marL="285750" indent="-285750">
              <a:lnSpc>
                <a:spcPct val="90000"/>
              </a:lnSpc>
              <a:buFont typeface="Arial" panose="020B0604020202020204" pitchFamily="34" charset="0"/>
              <a:buChar char="•"/>
            </a:pPr>
            <a:r>
              <a:rPr lang="en-US" dirty="0">
                <a:solidFill>
                  <a:srgbClr val="0000FF"/>
                </a:solidFill>
              </a:rPr>
              <a:t>nucleation </a:t>
            </a:r>
            <a:r>
              <a:rPr lang="en-US" dirty="0"/>
              <a:t>(Kohler)</a:t>
            </a:r>
            <a:endParaRPr lang="en-US" dirty="0">
              <a:solidFill>
                <a:srgbClr val="0000FF"/>
              </a:solidFill>
            </a:endParaRPr>
          </a:p>
          <a:p>
            <a:pPr marL="285750" indent="-285750">
              <a:lnSpc>
                <a:spcPct val="90000"/>
              </a:lnSpc>
              <a:buFont typeface="Arial" panose="020B0604020202020204" pitchFamily="34" charset="0"/>
              <a:buChar char="•"/>
            </a:pPr>
            <a:r>
              <a:rPr lang="en-US" dirty="0">
                <a:solidFill>
                  <a:srgbClr val="0000FF"/>
                </a:solidFill>
              </a:rPr>
              <a:t>condensation/evaporation </a:t>
            </a:r>
            <a:r>
              <a:rPr lang="en-US" dirty="0"/>
              <a:t>(</a:t>
            </a:r>
            <a:r>
              <a:rPr lang="en-US" dirty="0" err="1"/>
              <a:t>eqn</a:t>
            </a:r>
            <a:r>
              <a:rPr lang="en-US" dirty="0"/>
              <a:t> for diff. growth and supersaturation, i.e. NO saturation adjustment)</a:t>
            </a:r>
            <a:endParaRPr lang="en-US" dirty="0">
              <a:solidFill>
                <a:srgbClr val="0000FF"/>
              </a:solidFill>
            </a:endParaRPr>
          </a:p>
          <a:p>
            <a:pPr marL="285750" indent="-285750">
              <a:lnSpc>
                <a:spcPct val="90000"/>
              </a:lnSpc>
              <a:buFont typeface="Arial" panose="020B0604020202020204" pitchFamily="34" charset="0"/>
              <a:buChar char="•"/>
            </a:pPr>
            <a:r>
              <a:rPr lang="en-US" dirty="0">
                <a:solidFill>
                  <a:srgbClr val="0000FF"/>
                </a:solidFill>
              </a:rPr>
              <a:t>freezing </a:t>
            </a:r>
            <a:r>
              <a:rPr lang="en-US" sz="1400" dirty="0">
                <a:solidFill>
                  <a:srgbClr val="0000FF"/>
                </a:solidFill>
              </a:rPr>
              <a:t>(both immersion and contact) </a:t>
            </a:r>
            <a:r>
              <a:rPr lang="en-US" dirty="0">
                <a:solidFill>
                  <a:srgbClr val="0000FF"/>
                </a:solidFill>
              </a:rPr>
              <a:t>and melting</a:t>
            </a:r>
          </a:p>
          <a:p>
            <a:pPr marL="285750" indent="-285750">
              <a:lnSpc>
                <a:spcPct val="90000"/>
              </a:lnSpc>
              <a:buFont typeface="Arial" panose="020B0604020202020204" pitchFamily="34" charset="0"/>
              <a:buChar char="•"/>
            </a:pPr>
            <a:r>
              <a:rPr lang="en-US" dirty="0">
                <a:solidFill>
                  <a:srgbClr val="0000FF"/>
                </a:solidFill>
              </a:rPr>
              <a:t>coalescence/break up </a:t>
            </a:r>
            <a:r>
              <a:rPr lang="en-US" dirty="0"/>
              <a:t>(stochastic </a:t>
            </a:r>
            <a:r>
              <a:rPr lang="en-US" dirty="0" err="1"/>
              <a:t>eqn</a:t>
            </a:r>
            <a:r>
              <a:rPr lang="en-US" dirty="0"/>
              <a:t> for collisions)</a:t>
            </a:r>
          </a:p>
          <a:p>
            <a:pPr marL="285750" indent="-285750">
              <a:lnSpc>
                <a:spcPct val="90000"/>
              </a:lnSpc>
              <a:buFont typeface="Arial" panose="020B0604020202020204" pitchFamily="34" charset="0"/>
              <a:buChar char="•"/>
            </a:pPr>
            <a:r>
              <a:rPr lang="en-US" dirty="0">
                <a:solidFill>
                  <a:srgbClr val="0000FF"/>
                </a:solidFill>
              </a:rPr>
              <a:t>nucleation of ice</a:t>
            </a:r>
          </a:p>
          <a:p>
            <a:pPr algn="ctr">
              <a:spcBef>
                <a:spcPts val="600"/>
              </a:spcBef>
              <a:spcAft>
                <a:spcPts val="600"/>
              </a:spcAft>
            </a:pPr>
            <a:r>
              <a:rPr lang="en-US" u="sng" dirty="0">
                <a:solidFill>
                  <a:schemeClr val="accent2">
                    <a:lumMod val="75000"/>
                  </a:schemeClr>
                </a:solidFill>
              </a:rPr>
              <a:t>Still to do:</a:t>
            </a:r>
          </a:p>
          <a:p>
            <a:pPr marL="285750" indent="-285750">
              <a:buFont typeface="Arial" panose="020B0604020202020204" pitchFamily="34" charset="0"/>
              <a:buChar char="•"/>
            </a:pPr>
            <a:r>
              <a:rPr lang="en-US" dirty="0">
                <a:solidFill>
                  <a:schemeClr val="accent2">
                    <a:lumMod val="75000"/>
                  </a:schemeClr>
                </a:solidFill>
              </a:rPr>
              <a:t>mixed phase particles, CCN regeneration</a:t>
            </a:r>
          </a:p>
        </p:txBody>
      </p:sp>
      <p:grpSp>
        <p:nvGrpSpPr>
          <p:cNvPr id="27" name="Group 26"/>
          <p:cNvGrpSpPr/>
          <p:nvPr/>
        </p:nvGrpSpPr>
        <p:grpSpPr>
          <a:xfrm>
            <a:off x="175169" y="4738424"/>
            <a:ext cx="11926639" cy="1955419"/>
            <a:chOff x="175169" y="4738424"/>
            <a:chExt cx="11926639" cy="1955419"/>
          </a:xfrm>
        </p:grpSpPr>
        <p:grpSp>
          <p:nvGrpSpPr>
            <p:cNvPr id="26" name="Group 25"/>
            <p:cNvGrpSpPr/>
            <p:nvPr/>
          </p:nvGrpSpPr>
          <p:grpSpPr>
            <a:xfrm>
              <a:off x="179795" y="4738424"/>
              <a:ext cx="11922013" cy="1484479"/>
              <a:chOff x="179795" y="4738424"/>
              <a:chExt cx="11922013" cy="1484479"/>
            </a:xfrm>
          </p:grpSpPr>
          <p:sp>
            <p:nvSpPr>
              <p:cNvPr id="40" name="Rectangle 39"/>
              <p:cNvSpPr/>
              <p:nvPr/>
            </p:nvSpPr>
            <p:spPr>
              <a:xfrm>
                <a:off x="1296875" y="5607350"/>
                <a:ext cx="10804933" cy="615553"/>
              </a:xfrm>
              <a:prstGeom prst="rect">
                <a:avLst/>
              </a:prstGeom>
            </p:spPr>
            <p:txBody>
              <a:bodyPr wrap="square">
                <a:spAutoFit/>
              </a:bodyPr>
              <a:lstStyle/>
              <a:p>
                <a:r>
                  <a:rPr lang="en-US" dirty="0"/>
                  <a:t>warm-phase version was implemented in ICON master!   4 new files:	</a:t>
                </a:r>
                <a:r>
                  <a:rPr lang="en-US" sz="1600" dirty="0"/>
                  <a:t>mo_sbm_driver.f90,  mo_sbm_main.f90, 								mo_sbm_util.f90,  mo_sbm_storage.f90</a:t>
                </a:r>
              </a:p>
            </p:txBody>
          </p:sp>
          <p:sp>
            <p:nvSpPr>
              <p:cNvPr id="41" name="Rectangle 40"/>
              <p:cNvSpPr/>
              <p:nvPr/>
            </p:nvSpPr>
            <p:spPr>
              <a:xfrm>
                <a:off x="179795" y="5615215"/>
                <a:ext cx="1133644" cy="369332"/>
              </a:xfrm>
              <a:prstGeom prst="rect">
                <a:avLst/>
              </a:prstGeom>
            </p:spPr>
            <p:txBody>
              <a:bodyPr wrap="none">
                <a:spAutoFit/>
              </a:bodyPr>
              <a:lstStyle/>
              <a:p>
                <a:r>
                  <a:rPr lang="en-US" b="1" dirty="0">
                    <a:solidFill>
                      <a:srgbClr val="7030A0"/>
                    </a:solidFill>
                  </a:rPr>
                  <a:t>July 2023</a:t>
                </a:r>
                <a:r>
                  <a:rPr lang="en-US" b="1" dirty="0"/>
                  <a:t>:</a:t>
                </a:r>
              </a:p>
            </p:txBody>
          </p:sp>
          <p:sp>
            <p:nvSpPr>
              <p:cNvPr id="42" name="Rectangle 41"/>
              <p:cNvSpPr/>
              <p:nvPr/>
            </p:nvSpPr>
            <p:spPr>
              <a:xfrm>
                <a:off x="1294620" y="4761508"/>
                <a:ext cx="5973927" cy="738664"/>
              </a:xfrm>
              <a:prstGeom prst="rect">
                <a:avLst/>
              </a:prstGeom>
            </p:spPr>
            <p:txBody>
              <a:bodyPr wrap="square">
                <a:spAutoFit/>
              </a:bodyPr>
              <a:lstStyle/>
              <a:p>
                <a:r>
                  <a:rPr lang="en-US" sz="1400" dirty="0"/>
                  <a:t>Khain P, </a:t>
                </a:r>
                <a:r>
                  <a:rPr lang="en-US" sz="1400" dirty="0" err="1"/>
                  <a:t>Shpund</a:t>
                </a:r>
                <a:r>
                  <a:rPr lang="en-US" sz="1400" dirty="0"/>
                  <a:t> J, Levi Y, Khain A:</a:t>
                </a:r>
              </a:p>
              <a:p>
                <a:r>
                  <a:rPr lang="en-US" sz="1400" dirty="0"/>
                  <a:t>“Warm-phase spectral-bin microphysics in ICON:</a:t>
                </a:r>
              </a:p>
              <a:p>
                <a:r>
                  <a:rPr lang="en-US" sz="1400" dirty="0"/>
                  <a:t>Reasons of sensitivity to aerosols”,    Atmos. Res. 2022, 279, 106388.</a:t>
                </a:r>
              </a:p>
            </p:txBody>
          </p:sp>
          <p:sp>
            <p:nvSpPr>
              <p:cNvPr id="43" name="Rectangle 42"/>
              <p:cNvSpPr/>
              <p:nvPr/>
            </p:nvSpPr>
            <p:spPr>
              <a:xfrm>
                <a:off x="179795" y="4738424"/>
                <a:ext cx="1125629" cy="369332"/>
              </a:xfrm>
              <a:prstGeom prst="rect">
                <a:avLst/>
              </a:prstGeom>
            </p:spPr>
            <p:txBody>
              <a:bodyPr wrap="none">
                <a:spAutoFit/>
              </a:bodyPr>
              <a:lstStyle/>
              <a:p>
                <a:r>
                  <a:rPr lang="en-US" b="1" dirty="0">
                    <a:solidFill>
                      <a:srgbClr val="7030A0"/>
                    </a:solidFill>
                  </a:rPr>
                  <a:t>Dec 2022</a:t>
                </a:r>
                <a:r>
                  <a:rPr lang="en-US" b="1" dirty="0"/>
                  <a:t>:</a:t>
                </a:r>
              </a:p>
            </p:txBody>
          </p:sp>
        </p:grpSp>
        <p:sp>
          <p:nvSpPr>
            <p:cNvPr id="46" name="Rectangle 45"/>
            <p:cNvSpPr/>
            <p:nvPr/>
          </p:nvSpPr>
          <p:spPr>
            <a:xfrm>
              <a:off x="1292250" y="6324511"/>
              <a:ext cx="7357228" cy="369332"/>
            </a:xfrm>
            <a:prstGeom prst="rect">
              <a:avLst/>
            </a:prstGeom>
          </p:spPr>
          <p:txBody>
            <a:bodyPr wrap="square">
              <a:spAutoFit/>
            </a:bodyPr>
            <a:lstStyle/>
            <a:p>
              <a:r>
                <a:rPr lang="en-US" dirty="0"/>
                <a:t>mixed-phase version implementation in ICON (using SBM in the WRF model)</a:t>
              </a:r>
            </a:p>
          </p:txBody>
        </p:sp>
        <p:sp>
          <p:nvSpPr>
            <p:cNvPr id="47" name="Rectangle 46"/>
            <p:cNvSpPr/>
            <p:nvPr/>
          </p:nvSpPr>
          <p:spPr>
            <a:xfrm>
              <a:off x="175169" y="6313111"/>
              <a:ext cx="1046440" cy="369332"/>
            </a:xfrm>
            <a:prstGeom prst="rect">
              <a:avLst/>
            </a:prstGeom>
          </p:spPr>
          <p:txBody>
            <a:bodyPr wrap="none">
              <a:spAutoFit/>
            </a:bodyPr>
            <a:lstStyle/>
            <a:p>
              <a:r>
                <a:rPr lang="en-US" b="1" dirty="0">
                  <a:solidFill>
                    <a:srgbClr val="7030A0"/>
                  </a:solidFill>
                </a:rPr>
                <a:t>Ongoing:</a:t>
              </a:r>
              <a:endParaRPr lang="en-US" dirty="0"/>
            </a:p>
          </p:txBody>
        </p:sp>
      </p:grpSp>
    </p:spTree>
    <p:extLst>
      <p:ext uri="{BB962C8B-B14F-4D97-AF65-F5344CB8AC3E}">
        <p14:creationId xmlns:p14="http://schemas.microsoft.com/office/powerpoint/2010/main" val="33410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689" y="1109373"/>
            <a:ext cx="11588621" cy="3293209"/>
          </a:xfrm>
          <a:prstGeom prst="rect">
            <a:avLst/>
          </a:prstGeom>
        </p:spPr>
        <p:txBody>
          <a:bodyPr wrap="square">
            <a:spAutoFit/>
          </a:bodyPr>
          <a:lstStyle/>
          <a:p>
            <a:pPr marL="285750" indent="-285750">
              <a:spcAft>
                <a:spcPts val="2400"/>
              </a:spcAft>
              <a:buFont typeface="Arial" panose="020B0604020202020204" pitchFamily="34" charset="0"/>
              <a:buChar char="•"/>
            </a:pPr>
            <a:r>
              <a:rPr lang="en-US" sz="2400" dirty="0"/>
              <a:t>The version we implement is so called “Fast SBM”, which contains only two size distributions of ice: low density (snow PSD) and large density (graupel PSD). </a:t>
            </a:r>
          </a:p>
          <a:p>
            <a:pPr marL="285750" indent="-285750">
              <a:spcAft>
                <a:spcPts val="2400"/>
              </a:spcAft>
              <a:buFont typeface="Arial" panose="020B0604020202020204" pitchFamily="34" charset="0"/>
              <a:buChar char="•"/>
            </a:pPr>
            <a:r>
              <a:rPr lang="en-US" sz="2400" dirty="0"/>
              <a:t>For snow PSD: small bins are considered as ice crystals, and large bins are aggregates. </a:t>
            </a:r>
          </a:p>
          <a:p>
            <a:pPr marL="285750" indent="-285750">
              <a:spcAft>
                <a:spcPts val="2400"/>
              </a:spcAft>
              <a:buFont typeface="Arial" panose="020B0604020202020204" pitchFamily="34" charset="0"/>
              <a:buChar char="•"/>
            </a:pPr>
            <a:r>
              <a:rPr lang="en-US" sz="2400" dirty="0"/>
              <a:t>Fast SBM is based on full SBM, that uses additionally size distributions of three types of ice crystals (dendrites, plates and columns) and hail with high density of pure ice (0.9 g/cm3). There are also size distributions for mixed-phase particles (e.g. water mass fraction in melting ice). </a:t>
            </a:r>
          </a:p>
        </p:txBody>
      </p:sp>
      <p:sp>
        <p:nvSpPr>
          <p:cNvPr id="3" name="TextBox 2"/>
          <p:cNvSpPr txBox="1"/>
          <p:nvPr/>
        </p:nvSpPr>
        <p:spPr>
          <a:xfrm>
            <a:off x="0" y="0"/>
            <a:ext cx="12192000" cy="523220"/>
          </a:xfrm>
          <a:prstGeom prst="rect">
            <a:avLst/>
          </a:prstGeom>
          <a:noFill/>
        </p:spPr>
        <p:txBody>
          <a:bodyPr wrap="square" rtlCol="0">
            <a:spAutoFit/>
          </a:bodyPr>
          <a:lstStyle/>
          <a:p>
            <a:pPr algn="ctr"/>
            <a:r>
              <a:rPr lang="en-US" sz="2800" dirty="0"/>
              <a:t>More comments</a:t>
            </a:r>
          </a:p>
        </p:txBody>
      </p:sp>
    </p:spTree>
    <p:extLst>
      <p:ext uri="{BB962C8B-B14F-4D97-AF65-F5344CB8AC3E}">
        <p14:creationId xmlns:p14="http://schemas.microsoft.com/office/powerpoint/2010/main" val="368440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4644714" y="726232"/>
            <a:ext cx="5631798" cy="59708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subr</a:t>
            </a:r>
            <a:r>
              <a:rPr lang="en-US" sz="1400" dirty="0"/>
              <a:t>. </a:t>
            </a:r>
            <a:r>
              <a:rPr lang="en-US" b="1" dirty="0" err="1"/>
              <a:t>nwp_nh_interface</a:t>
            </a:r>
            <a:r>
              <a:rPr lang="en-US" b="1" dirty="0"/>
              <a:t> </a:t>
            </a:r>
            <a:r>
              <a:rPr lang="en-US" sz="1100" dirty="0"/>
              <a:t>(mo_nh_interface_nwp.f90)</a:t>
            </a:r>
          </a:p>
          <a:p>
            <a:endParaRPr lang="en-US" sz="1400" dirty="0">
              <a:solidFill>
                <a:srgbClr val="FF0000"/>
              </a:solidFill>
            </a:endParaRPr>
          </a:p>
          <a:p>
            <a:r>
              <a:rPr lang="en-US" sz="1400" dirty="0"/>
              <a:t>        call </a:t>
            </a:r>
            <a:r>
              <a:rPr lang="en-US" sz="1400" b="1" dirty="0"/>
              <a:t>satad_v_3D </a:t>
            </a:r>
            <a:r>
              <a:rPr lang="en-US" sz="1400" dirty="0"/>
              <a:t>(</a:t>
            </a:r>
            <a:r>
              <a:rPr lang="en-US" sz="1400" dirty="0">
                <a:solidFill>
                  <a:srgbClr val="0000FF"/>
                </a:solidFill>
              </a:rPr>
              <a:t>saturation adjustment, LH release, qc</a:t>
            </a:r>
            <a:r>
              <a:rPr lang="en-US" sz="1400" dirty="0"/>
              <a:t>)</a:t>
            </a:r>
          </a:p>
          <a:p>
            <a:endParaRPr lang="en-US" sz="1400" dirty="0"/>
          </a:p>
          <a:p>
            <a:r>
              <a:rPr lang="en-US" sz="1400" dirty="0"/>
              <a:t>        call </a:t>
            </a:r>
            <a:r>
              <a:rPr lang="en-US" sz="1400" dirty="0" err="1"/>
              <a:t>nwp_surface</a:t>
            </a:r>
            <a:r>
              <a:rPr lang="en-US" sz="1400" dirty="0"/>
              <a:t> (</a:t>
            </a:r>
            <a:r>
              <a:rPr lang="en-US" sz="1400" dirty="0">
                <a:solidFill>
                  <a:srgbClr val="0000FF"/>
                </a:solidFill>
              </a:rPr>
              <a:t>land/sea</a:t>
            </a:r>
            <a:r>
              <a:rPr lang="en-US" sz="1400" dirty="0"/>
              <a:t>)</a:t>
            </a:r>
          </a:p>
          <a:p>
            <a:endParaRPr lang="en-US" sz="1400" dirty="0"/>
          </a:p>
          <a:p>
            <a:r>
              <a:rPr lang="en-US" sz="1400" dirty="0"/>
              <a:t>        call </a:t>
            </a:r>
            <a:r>
              <a:rPr lang="en-US" sz="1400" dirty="0" err="1"/>
              <a:t>nwp_turbdiff</a:t>
            </a:r>
            <a:r>
              <a:rPr lang="en-US" sz="1400" dirty="0"/>
              <a:t> (</a:t>
            </a:r>
            <a:r>
              <a:rPr lang="en-US" sz="1400" dirty="0">
                <a:solidFill>
                  <a:srgbClr val="0000FF"/>
                </a:solidFill>
              </a:rPr>
              <a:t>turbulent diffusion – </a:t>
            </a:r>
            <a:r>
              <a:rPr lang="en-US" sz="1400" dirty="0" err="1">
                <a:solidFill>
                  <a:srgbClr val="0000FF"/>
                </a:solidFill>
              </a:rPr>
              <a:t>atmo</a:t>
            </a:r>
            <a:r>
              <a:rPr lang="en-US" sz="1400" dirty="0">
                <a:solidFill>
                  <a:srgbClr val="0000FF"/>
                </a:solidFill>
              </a:rPr>
              <a:t>. column</a:t>
            </a:r>
            <a:r>
              <a:rPr lang="en-US" sz="1400" dirty="0"/>
              <a:t>)</a:t>
            </a:r>
          </a:p>
          <a:p>
            <a:endParaRPr lang="en-US" sz="1400" dirty="0"/>
          </a:p>
          <a:p>
            <a:r>
              <a:rPr lang="en-US" sz="1400" dirty="0"/>
              <a:t>        store </a:t>
            </a:r>
            <a:r>
              <a:rPr lang="en-US" sz="1400" dirty="0" err="1"/>
              <a:t>T,qv</a:t>
            </a:r>
            <a:r>
              <a:rPr lang="en-US" sz="1400" dirty="0"/>
              <a:t> using mo_sbm_storage.f90 (</a:t>
            </a:r>
            <a:r>
              <a:rPr lang="en-US" sz="1400" dirty="0">
                <a:solidFill>
                  <a:srgbClr val="FF0000"/>
                </a:solidFill>
              </a:rPr>
              <a:t>after advection and turbulence</a:t>
            </a:r>
            <a:r>
              <a:rPr lang="en-US" sz="1400" dirty="0"/>
              <a:t>)</a:t>
            </a:r>
          </a:p>
          <a:p>
            <a:endParaRPr lang="en-US" sz="1400" dirty="0"/>
          </a:p>
          <a:p>
            <a:r>
              <a:rPr lang="en-US" sz="1400" dirty="0"/>
              <a:t>        call </a:t>
            </a:r>
            <a:r>
              <a:rPr lang="en-US" sz="1400" b="1" dirty="0" err="1"/>
              <a:t>nwp_microphysics</a:t>
            </a:r>
            <a:endParaRPr lang="en-US" sz="1400" b="1" dirty="0"/>
          </a:p>
          <a:p>
            <a:endParaRPr lang="en-US" sz="1400" b="1" dirty="0"/>
          </a:p>
          <a:p>
            <a:r>
              <a:rPr lang="en-US" sz="1400" dirty="0"/>
              <a:t>        call </a:t>
            </a:r>
            <a:r>
              <a:rPr lang="en-US" sz="1400" dirty="0" err="1"/>
              <a:t>nwp_turbtrans</a:t>
            </a:r>
            <a:r>
              <a:rPr lang="en-US" sz="1400" dirty="0"/>
              <a:t> (</a:t>
            </a:r>
            <a:r>
              <a:rPr lang="en-US" sz="1400" dirty="0" err="1">
                <a:solidFill>
                  <a:srgbClr val="0000FF"/>
                </a:solidFill>
              </a:rPr>
              <a:t>atmo</a:t>
            </a:r>
            <a:r>
              <a:rPr lang="en-US" sz="1400" dirty="0">
                <a:solidFill>
                  <a:srgbClr val="0000FF"/>
                </a:solidFill>
              </a:rPr>
              <a:t>-surf interface</a:t>
            </a:r>
            <a:r>
              <a:rPr lang="en-US" sz="1400" dirty="0"/>
              <a:t>)</a:t>
            </a:r>
          </a:p>
          <a:p>
            <a:endParaRPr lang="en-US" sz="1400" dirty="0"/>
          </a:p>
          <a:p>
            <a:r>
              <a:rPr lang="en-US" sz="1400" dirty="0"/>
              <a:t>        call </a:t>
            </a:r>
            <a:r>
              <a:rPr lang="en-US" sz="1400" dirty="0" err="1"/>
              <a:t>nwp_convection</a:t>
            </a:r>
            <a:r>
              <a:rPr lang="en-US" sz="1400" dirty="0"/>
              <a:t> (</a:t>
            </a:r>
            <a:r>
              <a:rPr lang="en-US" sz="1400" dirty="0">
                <a:solidFill>
                  <a:schemeClr val="accent4">
                    <a:lumMod val="75000"/>
                  </a:schemeClr>
                </a:solidFill>
              </a:rPr>
              <a:t>slow</a:t>
            </a:r>
            <a:r>
              <a:rPr lang="en-US" sz="1400" dirty="0"/>
              <a:t>)</a:t>
            </a:r>
          </a:p>
          <a:p>
            <a:endParaRPr lang="en-US" sz="1400" dirty="0"/>
          </a:p>
          <a:p>
            <a:r>
              <a:rPr lang="en-US" sz="1400" dirty="0"/>
              <a:t>        call </a:t>
            </a:r>
            <a:r>
              <a:rPr lang="en-US" sz="1400" dirty="0" err="1"/>
              <a:t>cover_koe</a:t>
            </a:r>
            <a:r>
              <a:rPr lang="en-US" sz="1400" dirty="0"/>
              <a:t> (</a:t>
            </a:r>
            <a:r>
              <a:rPr lang="en-US" sz="1400" dirty="0">
                <a:solidFill>
                  <a:srgbClr val="0000FF"/>
                </a:solidFill>
              </a:rPr>
              <a:t>cloud cover </a:t>
            </a:r>
            <a:r>
              <a:rPr lang="en-US" sz="1400" dirty="0">
                <a:solidFill>
                  <a:schemeClr val="accent4">
                    <a:lumMod val="75000"/>
                  </a:schemeClr>
                </a:solidFill>
              </a:rPr>
              <a:t>- slow</a:t>
            </a:r>
            <a:r>
              <a:rPr lang="en-US" sz="1400" dirty="0"/>
              <a:t>)</a:t>
            </a:r>
          </a:p>
          <a:p>
            <a:endParaRPr lang="en-US" sz="1400" dirty="0"/>
          </a:p>
          <a:p>
            <a:r>
              <a:rPr lang="en-US" sz="1400" dirty="0"/>
              <a:t>        call </a:t>
            </a:r>
            <a:r>
              <a:rPr lang="en-US" sz="1400" dirty="0" err="1"/>
              <a:t>set_reff</a:t>
            </a:r>
            <a:r>
              <a:rPr lang="en-US" sz="1400" dirty="0"/>
              <a:t> (</a:t>
            </a:r>
            <a:r>
              <a:rPr lang="en-US" sz="1400" dirty="0">
                <a:solidFill>
                  <a:srgbClr val="0000FF"/>
                </a:solidFill>
              </a:rPr>
              <a:t>calc </a:t>
            </a:r>
            <a:r>
              <a:rPr lang="en-US" sz="1400" dirty="0" err="1">
                <a:solidFill>
                  <a:srgbClr val="0000FF"/>
                </a:solidFill>
              </a:rPr>
              <a:t>reff</a:t>
            </a:r>
            <a:r>
              <a:rPr lang="en-US" sz="1400" dirty="0">
                <a:solidFill>
                  <a:srgbClr val="0000FF"/>
                </a:solidFill>
              </a:rPr>
              <a:t> for radiation</a:t>
            </a:r>
            <a:r>
              <a:rPr lang="en-US" sz="1400" dirty="0">
                <a:solidFill>
                  <a:schemeClr val="accent4">
                    <a:lumMod val="75000"/>
                  </a:schemeClr>
                </a:solidFill>
              </a:rPr>
              <a:t> - slow</a:t>
            </a:r>
            <a:r>
              <a:rPr lang="en-US" sz="1400" dirty="0"/>
              <a:t>)</a:t>
            </a:r>
          </a:p>
          <a:p>
            <a:endParaRPr lang="en-US" sz="1400" dirty="0"/>
          </a:p>
          <a:p>
            <a:r>
              <a:rPr lang="en-US" sz="1400" dirty="0"/>
              <a:t>        call </a:t>
            </a:r>
            <a:r>
              <a:rPr lang="en-US" sz="1400" dirty="0" err="1"/>
              <a:t>nwp_radiation</a:t>
            </a:r>
            <a:r>
              <a:rPr lang="en-US" sz="1400" dirty="0"/>
              <a:t> (</a:t>
            </a:r>
            <a:r>
              <a:rPr lang="en-US" sz="1400" dirty="0">
                <a:solidFill>
                  <a:schemeClr val="accent4">
                    <a:lumMod val="75000"/>
                  </a:schemeClr>
                </a:solidFill>
              </a:rPr>
              <a:t>slow</a:t>
            </a:r>
            <a:r>
              <a:rPr lang="en-US" sz="1400" dirty="0"/>
              <a:t>)</a:t>
            </a:r>
          </a:p>
          <a:p>
            <a:endParaRPr lang="en-US" sz="1400" dirty="0"/>
          </a:p>
          <a:p>
            <a:r>
              <a:rPr lang="en-US" sz="1400" dirty="0"/>
              <a:t>        call </a:t>
            </a:r>
            <a:r>
              <a:rPr lang="en-US" sz="1400" dirty="0" err="1"/>
              <a:t>nwp_gwdrag</a:t>
            </a:r>
            <a:r>
              <a:rPr lang="en-US" sz="1400" dirty="0"/>
              <a:t> (</a:t>
            </a:r>
            <a:r>
              <a:rPr lang="en-US" sz="1400" dirty="0">
                <a:solidFill>
                  <a:srgbClr val="0000FF"/>
                </a:solidFill>
              </a:rPr>
              <a:t>gravity waves drag </a:t>
            </a:r>
            <a:r>
              <a:rPr lang="en-US" sz="1400" dirty="0">
                <a:solidFill>
                  <a:schemeClr val="accent4">
                    <a:lumMod val="75000"/>
                  </a:schemeClr>
                </a:solidFill>
              </a:rPr>
              <a:t>- slow</a:t>
            </a:r>
            <a:r>
              <a:rPr lang="en-US" sz="1400" dirty="0"/>
              <a:t>)</a:t>
            </a:r>
          </a:p>
          <a:p>
            <a:endParaRPr lang="en-US" sz="1400" dirty="0"/>
          </a:p>
          <a:p>
            <a:r>
              <a:rPr lang="en-US" sz="1400" dirty="0"/>
              <a:t>        call </a:t>
            </a:r>
            <a:r>
              <a:rPr lang="en-US" sz="1400" dirty="0" err="1"/>
              <a:t>nwp_upatmo_interface</a:t>
            </a:r>
            <a:r>
              <a:rPr lang="en-US" sz="1400" dirty="0"/>
              <a:t> (</a:t>
            </a:r>
            <a:r>
              <a:rPr lang="en-US" sz="1400" dirty="0">
                <a:solidFill>
                  <a:srgbClr val="0000FF"/>
                </a:solidFill>
              </a:rPr>
              <a:t>upper-</a:t>
            </a:r>
            <a:r>
              <a:rPr lang="en-US" sz="1400" dirty="0" err="1">
                <a:solidFill>
                  <a:srgbClr val="0000FF"/>
                </a:solidFill>
              </a:rPr>
              <a:t>atmo</a:t>
            </a:r>
            <a:r>
              <a:rPr lang="en-US" sz="1400" dirty="0">
                <a:solidFill>
                  <a:srgbClr val="0000FF"/>
                </a:solidFill>
              </a:rPr>
              <a:t> physics</a:t>
            </a:r>
            <a:r>
              <a:rPr lang="en-US" sz="1400" dirty="0">
                <a:solidFill>
                  <a:schemeClr val="accent4">
                    <a:lumMod val="75000"/>
                  </a:schemeClr>
                </a:solidFill>
              </a:rPr>
              <a:t> - slow</a:t>
            </a:r>
            <a:r>
              <a:rPr lang="en-US" sz="1400" dirty="0"/>
              <a:t>)</a:t>
            </a:r>
          </a:p>
          <a:p>
            <a:endParaRPr lang="en-US" sz="1400" dirty="0"/>
          </a:p>
          <a:p>
            <a:r>
              <a:rPr lang="en-US" sz="1400" dirty="0">
                <a:solidFill>
                  <a:srgbClr val="FF0000"/>
                </a:solidFill>
              </a:rPr>
              <a:t>        </a:t>
            </a:r>
            <a:r>
              <a:rPr lang="en-US" sz="1400" dirty="0"/>
              <a:t>store </a:t>
            </a:r>
            <a:r>
              <a:rPr lang="en-US" sz="1400" dirty="0" err="1"/>
              <a:t>T,qv</a:t>
            </a:r>
            <a:r>
              <a:rPr lang="en-US" sz="1400" dirty="0"/>
              <a:t> using mo_sbm_storage.f90 (</a:t>
            </a:r>
            <a:r>
              <a:rPr lang="en-US" sz="1400" dirty="0">
                <a:solidFill>
                  <a:srgbClr val="FF0000"/>
                </a:solidFill>
              </a:rPr>
              <a:t>end of a time step</a:t>
            </a:r>
            <a:r>
              <a:rPr lang="en-US" sz="1400" dirty="0"/>
              <a:t>)</a:t>
            </a:r>
          </a:p>
        </p:txBody>
      </p:sp>
      <p:sp>
        <p:nvSpPr>
          <p:cNvPr id="84" name="Rectangle 83"/>
          <p:cNvSpPr/>
          <p:nvPr/>
        </p:nvSpPr>
        <p:spPr>
          <a:xfrm>
            <a:off x="71263" y="736861"/>
            <a:ext cx="2723374" cy="2215991"/>
          </a:xfrm>
          <a:prstGeom prst="rect">
            <a:avLst/>
          </a:prstGeom>
          <a:ln>
            <a:noFill/>
          </a:ln>
        </p:spPr>
        <p:txBody>
          <a:bodyPr wrap="none">
            <a:spAutoFit/>
          </a:bodyPr>
          <a:lstStyle/>
          <a:p>
            <a:r>
              <a:rPr lang="en-US" sz="1400" dirty="0" err="1"/>
              <a:t>subr</a:t>
            </a:r>
            <a:r>
              <a:rPr lang="en-US" sz="1400" dirty="0"/>
              <a:t>. </a:t>
            </a:r>
            <a:r>
              <a:rPr lang="en-US" b="1" dirty="0" err="1"/>
              <a:t>integrate_nh</a:t>
            </a:r>
            <a:r>
              <a:rPr lang="en-US" b="1" dirty="0"/>
              <a:t> </a:t>
            </a:r>
          </a:p>
          <a:p>
            <a:r>
              <a:rPr lang="en-US" sz="1100" dirty="0"/>
              <a:t>            (mo_nh_stepping.f90)</a:t>
            </a:r>
          </a:p>
          <a:p>
            <a:endParaRPr lang="en-US" sz="1100" dirty="0"/>
          </a:p>
          <a:p>
            <a:r>
              <a:rPr lang="en-US" sz="1400" dirty="0"/>
              <a:t>        call </a:t>
            </a:r>
            <a:r>
              <a:rPr lang="en-US" sz="1400" dirty="0" err="1"/>
              <a:t>perform_dyn_substepping</a:t>
            </a:r>
            <a:endParaRPr lang="en-US" sz="1400" dirty="0"/>
          </a:p>
          <a:p>
            <a:endParaRPr lang="en-US" sz="1400" dirty="0"/>
          </a:p>
          <a:p>
            <a:r>
              <a:rPr lang="en-US" sz="1400" dirty="0"/>
              <a:t>        call diffusion (numerical)</a:t>
            </a:r>
          </a:p>
          <a:p>
            <a:endParaRPr lang="en-US" sz="1400" dirty="0"/>
          </a:p>
          <a:p>
            <a:r>
              <a:rPr lang="en-US" sz="1400" dirty="0"/>
              <a:t>        call </a:t>
            </a:r>
            <a:r>
              <a:rPr lang="en-US" sz="1400" dirty="0" err="1"/>
              <a:t>step_advection</a:t>
            </a:r>
            <a:endParaRPr lang="en-US" sz="1400" dirty="0"/>
          </a:p>
          <a:p>
            <a:endParaRPr lang="en-US" sz="1400" dirty="0"/>
          </a:p>
          <a:p>
            <a:r>
              <a:rPr lang="en-US" sz="1400" dirty="0"/>
              <a:t>        call </a:t>
            </a:r>
            <a:r>
              <a:rPr lang="en-US" sz="1400" dirty="0" err="1"/>
              <a:t>nwp_nh_interface</a:t>
            </a:r>
            <a:endParaRPr lang="en-US" sz="1400" dirty="0"/>
          </a:p>
        </p:txBody>
      </p:sp>
      <p:cxnSp>
        <p:nvCxnSpPr>
          <p:cNvPr id="88" name="Straight Arrow Connector 87"/>
          <p:cNvCxnSpPr/>
          <p:nvPr/>
        </p:nvCxnSpPr>
        <p:spPr>
          <a:xfrm flipH="1">
            <a:off x="1807535" y="1329067"/>
            <a:ext cx="98710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2794637" y="1133696"/>
            <a:ext cx="779765" cy="369332"/>
          </a:xfrm>
          <a:prstGeom prst="rect">
            <a:avLst/>
          </a:prstGeom>
          <a:noFill/>
        </p:spPr>
        <p:txBody>
          <a:bodyPr wrap="none" rtlCol="0">
            <a:spAutoFit/>
          </a:bodyPr>
          <a:lstStyle/>
          <a:p>
            <a:r>
              <a:rPr lang="en-US" dirty="0" err="1">
                <a:solidFill>
                  <a:srgbClr val="FF0000"/>
                </a:solidFill>
              </a:rPr>
              <a:t>T,qv</a:t>
            </a:r>
            <a:r>
              <a:rPr lang="en-US" dirty="0">
                <a:solidFill>
                  <a:srgbClr val="FF0000"/>
                </a:solidFill>
              </a:rPr>
              <a:t>=?</a:t>
            </a:r>
          </a:p>
        </p:txBody>
      </p:sp>
      <p:cxnSp>
        <p:nvCxnSpPr>
          <p:cNvPr id="94" name="Elbow Connector 93"/>
          <p:cNvCxnSpPr/>
          <p:nvPr/>
        </p:nvCxnSpPr>
        <p:spPr>
          <a:xfrm flipV="1">
            <a:off x="2260770" y="947405"/>
            <a:ext cx="2343628" cy="1836000"/>
          </a:xfrm>
          <a:prstGeom prst="bentConnector3">
            <a:avLst>
              <a:gd name="adj1" fmla="val 690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rot="16200000" flipH="1">
            <a:off x="7303158" y="2607373"/>
            <a:ext cx="3737994" cy="4663208"/>
          </a:xfrm>
          <a:prstGeom prst="bentConnector3">
            <a:avLst>
              <a:gd name="adj1" fmla="val 94"/>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8805411" y="2465452"/>
            <a:ext cx="1085849" cy="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9685748" y="2317481"/>
            <a:ext cx="2505022" cy="276999"/>
          </a:xfrm>
          <a:prstGeom prst="rect">
            <a:avLst/>
          </a:prstGeom>
          <a:noFill/>
        </p:spPr>
        <p:txBody>
          <a:bodyPr wrap="square" rtlCol="0">
            <a:spAutoFit/>
          </a:bodyPr>
          <a:lstStyle/>
          <a:p>
            <a:pPr algn="ctr"/>
            <a:r>
              <a:rPr lang="en-US" sz="1200" dirty="0"/>
              <a:t>High </a:t>
            </a:r>
            <a:r>
              <a:rPr lang="en-US" sz="1200" dirty="0" err="1"/>
              <a:t>SupSat</a:t>
            </a:r>
            <a:r>
              <a:rPr lang="en-US" sz="1200" dirty="0"/>
              <a:t> (S) after advection</a:t>
            </a:r>
          </a:p>
        </p:txBody>
      </p:sp>
      <p:sp>
        <p:nvSpPr>
          <p:cNvPr id="118" name="TextBox 117"/>
          <p:cNvSpPr txBox="1"/>
          <p:nvPr/>
        </p:nvSpPr>
        <p:spPr>
          <a:xfrm>
            <a:off x="10098568" y="2448909"/>
            <a:ext cx="2019079" cy="369332"/>
          </a:xfrm>
          <a:prstGeom prst="rect">
            <a:avLst/>
          </a:prstGeom>
          <a:noFill/>
        </p:spPr>
        <p:txBody>
          <a:bodyPr wrap="none" rtlCol="0">
            <a:spAutoFit/>
          </a:bodyPr>
          <a:lstStyle/>
          <a:p>
            <a:r>
              <a:rPr lang="en-US" dirty="0">
                <a:solidFill>
                  <a:srgbClr val="FF0000"/>
                </a:solidFill>
              </a:rPr>
              <a:t> </a:t>
            </a:r>
            <a:r>
              <a:rPr lang="en-US" sz="1200" dirty="0">
                <a:solidFill>
                  <a:srgbClr val="FF0000"/>
                </a:solidFill>
              </a:rPr>
              <a:t>(using mo_sbm_storage.f90)</a:t>
            </a:r>
          </a:p>
        </p:txBody>
      </p:sp>
      <p:grpSp>
        <p:nvGrpSpPr>
          <p:cNvPr id="7" name="Group 6">
            <a:extLst>
              <a:ext uri="{FF2B5EF4-FFF2-40B4-BE49-F238E27FC236}">
                <a16:creationId xmlns:a16="http://schemas.microsoft.com/office/drawing/2014/main" id="{5763D181-25F1-4B6D-8263-A79E40D0669A}"/>
              </a:ext>
            </a:extLst>
          </p:cNvPr>
          <p:cNvGrpSpPr/>
          <p:nvPr/>
        </p:nvGrpSpPr>
        <p:grpSpPr>
          <a:xfrm>
            <a:off x="4953000" y="1228412"/>
            <a:ext cx="4200525" cy="314325"/>
            <a:chOff x="4953000" y="2066925"/>
            <a:chExt cx="4200525" cy="314325"/>
          </a:xfrm>
        </p:grpSpPr>
        <p:sp>
          <p:nvSpPr>
            <p:cNvPr id="2" name="Rectangle 1"/>
            <p:cNvSpPr/>
            <p:nvPr/>
          </p:nvSpPr>
          <p:spPr>
            <a:xfrm>
              <a:off x="4953000" y="2066925"/>
              <a:ext cx="4200525" cy="3143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A890363-A753-4D9C-B8FE-B159623D7841}"/>
                </a:ext>
              </a:extLst>
            </p:cNvPr>
            <p:cNvCxnSpPr/>
            <p:nvPr/>
          </p:nvCxnSpPr>
          <p:spPr>
            <a:xfrm flipH="1">
              <a:off x="4953000" y="2066925"/>
              <a:ext cx="4200525" cy="314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6F3895-BF40-4FA4-969E-B84CE97054A4}"/>
                </a:ext>
              </a:extLst>
            </p:cNvPr>
            <p:cNvCxnSpPr/>
            <p:nvPr/>
          </p:nvCxnSpPr>
          <p:spPr>
            <a:xfrm>
              <a:off x="4953000" y="2066925"/>
              <a:ext cx="4200525" cy="314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9275789" y="6363164"/>
            <a:ext cx="2001445" cy="276999"/>
          </a:xfrm>
          <a:prstGeom prst="rect">
            <a:avLst/>
          </a:prstGeom>
          <a:noFill/>
        </p:spPr>
        <p:txBody>
          <a:bodyPr wrap="none" rtlCol="0">
            <a:spAutoFit/>
          </a:bodyPr>
          <a:lstStyle/>
          <a:p>
            <a:r>
              <a:rPr lang="en-US" sz="1200" dirty="0">
                <a:solidFill>
                  <a:srgbClr val="FF0000"/>
                </a:solidFill>
              </a:rPr>
              <a:t>(using mo_sbm_storage.f90)</a:t>
            </a:r>
          </a:p>
        </p:txBody>
      </p:sp>
      <p:sp>
        <p:nvSpPr>
          <p:cNvPr id="20" name="TextBox 19">
            <a:extLst>
              <a:ext uri="{FF2B5EF4-FFF2-40B4-BE49-F238E27FC236}">
                <a16:creationId xmlns:a16="http://schemas.microsoft.com/office/drawing/2014/main" id="{DE29130D-6B17-4658-8310-6018B5650166}"/>
              </a:ext>
            </a:extLst>
          </p:cNvPr>
          <p:cNvSpPr txBox="1"/>
          <p:nvPr/>
        </p:nvSpPr>
        <p:spPr>
          <a:xfrm>
            <a:off x="0" y="-5167"/>
            <a:ext cx="12191999" cy="369332"/>
          </a:xfrm>
          <a:prstGeom prst="rect">
            <a:avLst/>
          </a:prstGeom>
          <a:solidFill>
            <a:srgbClr val="FFFFCC"/>
          </a:solidFill>
        </p:spPr>
        <p:txBody>
          <a:bodyPr wrap="square" rtlCol="0">
            <a:spAutoFit/>
          </a:bodyPr>
          <a:lstStyle/>
          <a:p>
            <a:pPr algn="ctr"/>
            <a:r>
              <a:rPr lang="en-US" b="1" dirty="0"/>
              <a:t>SBM implementation in ICON</a:t>
            </a:r>
            <a:endParaRPr lang="aa-ET" b="1" dirty="0"/>
          </a:p>
        </p:txBody>
      </p:sp>
      <p:grpSp>
        <p:nvGrpSpPr>
          <p:cNvPr id="8" name="קבוצה 7">
            <a:extLst>
              <a:ext uri="{FF2B5EF4-FFF2-40B4-BE49-F238E27FC236}">
                <a16:creationId xmlns:a16="http://schemas.microsoft.com/office/drawing/2014/main" id="{CC6A6A8A-18EF-463C-8375-1EA1A7448424}"/>
              </a:ext>
            </a:extLst>
          </p:cNvPr>
          <p:cNvGrpSpPr/>
          <p:nvPr/>
        </p:nvGrpSpPr>
        <p:grpSpPr>
          <a:xfrm>
            <a:off x="3643992" y="3309257"/>
            <a:ext cx="1380854" cy="3187337"/>
            <a:chOff x="3643992" y="3309257"/>
            <a:chExt cx="1380854" cy="3187337"/>
          </a:xfrm>
        </p:grpSpPr>
        <p:sp>
          <p:nvSpPr>
            <p:cNvPr id="3" name="צורה חופשית: צורה 2">
              <a:extLst>
                <a:ext uri="{FF2B5EF4-FFF2-40B4-BE49-F238E27FC236}">
                  <a16:creationId xmlns:a16="http://schemas.microsoft.com/office/drawing/2014/main" id="{F9D96BE4-EE0C-4662-95D6-5E4B474F4117}"/>
                </a:ext>
              </a:extLst>
            </p:cNvPr>
            <p:cNvSpPr/>
            <p:nvPr/>
          </p:nvSpPr>
          <p:spPr>
            <a:xfrm>
              <a:off x="4319378" y="3309257"/>
              <a:ext cx="705468" cy="3187337"/>
            </a:xfrm>
            <a:custGeom>
              <a:avLst/>
              <a:gdLst>
                <a:gd name="connsiteX0" fmla="*/ 670633 w 705468"/>
                <a:gd name="connsiteY0" fmla="*/ 3187337 h 3187337"/>
                <a:gd name="connsiteX1" fmla="*/ 73 w 705468"/>
                <a:gd name="connsiteY1" fmla="*/ 809897 h 3187337"/>
                <a:gd name="connsiteX2" fmla="*/ 705468 w 705468"/>
                <a:gd name="connsiteY2" fmla="*/ 0 h 3187337"/>
              </a:gdLst>
              <a:ahLst/>
              <a:cxnLst>
                <a:cxn ang="0">
                  <a:pos x="connsiteX0" y="connsiteY0"/>
                </a:cxn>
                <a:cxn ang="0">
                  <a:pos x="connsiteX1" y="connsiteY1"/>
                </a:cxn>
                <a:cxn ang="0">
                  <a:pos x="connsiteX2" y="connsiteY2"/>
                </a:cxn>
              </a:cxnLst>
              <a:rect l="l" t="t" r="r" b="b"/>
              <a:pathLst>
                <a:path w="705468" h="3187337">
                  <a:moveTo>
                    <a:pt x="670633" y="3187337"/>
                  </a:moveTo>
                  <a:cubicBezTo>
                    <a:pt x="332450" y="2264228"/>
                    <a:pt x="-5733" y="1341120"/>
                    <a:pt x="73" y="809897"/>
                  </a:cubicBezTo>
                  <a:cubicBezTo>
                    <a:pt x="5879" y="278674"/>
                    <a:pt x="355673" y="139337"/>
                    <a:pt x="705468" y="0"/>
                  </a:cubicBezTo>
                </a:path>
              </a:pathLst>
            </a:custGeom>
            <a:noFill/>
            <a:ln w="5715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TextBox 4">
              <a:extLst>
                <a:ext uri="{FF2B5EF4-FFF2-40B4-BE49-F238E27FC236}">
                  <a16:creationId xmlns:a16="http://schemas.microsoft.com/office/drawing/2014/main" id="{41C25F2B-C9FD-4B18-8287-AFB26EF74F2C}"/>
                </a:ext>
              </a:extLst>
            </p:cNvPr>
            <p:cNvSpPr txBox="1"/>
            <p:nvPr/>
          </p:nvSpPr>
          <p:spPr>
            <a:xfrm>
              <a:off x="3643992" y="3903594"/>
              <a:ext cx="746501" cy="646331"/>
            </a:xfrm>
            <a:prstGeom prst="rect">
              <a:avLst/>
            </a:prstGeom>
            <a:noFill/>
          </p:spPr>
          <p:txBody>
            <a:bodyPr wrap="square" rtlCol="0">
              <a:spAutoFit/>
            </a:bodyPr>
            <a:lstStyle/>
            <a:p>
              <a:r>
                <a:rPr lang="en-US" dirty="0"/>
                <a:t>move here?</a:t>
              </a:r>
              <a:endParaRPr lang="LID4096" dirty="0"/>
            </a:p>
          </p:txBody>
        </p:sp>
      </p:grpSp>
    </p:spTree>
    <p:extLst>
      <p:ext uri="{BB962C8B-B14F-4D97-AF65-F5344CB8AC3E}">
        <p14:creationId xmlns:p14="http://schemas.microsoft.com/office/powerpoint/2010/main" val="16447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31" y="202519"/>
            <a:ext cx="2333203" cy="538609"/>
          </a:xfrm>
          <a:prstGeom prst="rect">
            <a:avLst/>
          </a:prstGeom>
        </p:spPr>
        <p:txBody>
          <a:bodyPr wrap="none">
            <a:spAutoFit/>
          </a:bodyPr>
          <a:lstStyle/>
          <a:p>
            <a:pPr algn="ctr"/>
            <a:r>
              <a:rPr lang="en-US" sz="1400" dirty="0" err="1"/>
              <a:t>subr</a:t>
            </a:r>
            <a:r>
              <a:rPr lang="en-US" sz="1400" dirty="0"/>
              <a:t>. </a:t>
            </a:r>
            <a:r>
              <a:rPr lang="en-US" b="1" dirty="0" err="1"/>
              <a:t>nwp_microphysics</a:t>
            </a:r>
            <a:endParaRPr lang="en-US" dirty="0"/>
          </a:p>
          <a:p>
            <a:pPr algn="ctr"/>
            <a:r>
              <a:rPr lang="en-US" sz="1100" dirty="0"/>
              <a:t>           (mo_nwp_gscp_interface.f90)</a:t>
            </a:r>
          </a:p>
        </p:txBody>
      </p:sp>
      <p:sp>
        <p:nvSpPr>
          <p:cNvPr id="6" name="Rectangle 5"/>
          <p:cNvSpPr/>
          <p:nvPr/>
        </p:nvSpPr>
        <p:spPr>
          <a:xfrm>
            <a:off x="3120261" y="1202399"/>
            <a:ext cx="2605521" cy="538609"/>
          </a:xfrm>
          <a:prstGeom prst="rect">
            <a:avLst/>
          </a:prstGeom>
        </p:spPr>
        <p:txBody>
          <a:bodyPr wrap="none">
            <a:spAutoFit/>
          </a:bodyPr>
          <a:lstStyle/>
          <a:p>
            <a:pPr algn="ctr"/>
            <a:r>
              <a:rPr lang="en-US" sz="1400" dirty="0" err="1"/>
              <a:t>subr</a:t>
            </a:r>
            <a:r>
              <a:rPr lang="en-US" sz="1400" dirty="0"/>
              <a:t>. </a:t>
            </a:r>
            <a:r>
              <a:rPr lang="en-US" b="1" dirty="0" err="1"/>
              <a:t>two_moment_mcrph</a:t>
            </a:r>
            <a:endParaRPr lang="en-US" b="1" dirty="0"/>
          </a:p>
          <a:p>
            <a:pPr algn="ctr"/>
            <a:r>
              <a:rPr lang="en-US" sz="1100" dirty="0"/>
              <a:t>(mo_2mom_mcrph_driver.f90)</a:t>
            </a:r>
          </a:p>
        </p:txBody>
      </p:sp>
      <p:cxnSp>
        <p:nvCxnSpPr>
          <p:cNvPr id="8" name="Straight Arrow Connector 7"/>
          <p:cNvCxnSpPr>
            <a:stCxn id="4" idx="2"/>
            <a:endCxn id="6" idx="0"/>
          </p:cNvCxnSpPr>
          <p:nvPr/>
        </p:nvCxnSpPr>
        <p:spPr>
          <a:xfrm>
            <a:off x="1227233" y="741128"/>
            <a:ext cx="3195789" cy="46127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668381" y="1202399"/>
            <a:ext cx="1291636" cy="538609"/>
          </a:xfrm>
          <a:prstGeom prst="rect">
            <a:avLst/>
          </a:prstGeom>
          <a:ln>
            <a:noFill/>
          </a:ln>
        </p:spPr>
        <p:txBody>
          <a:bodyPr wrap="none">
            <a:spAutoFit/>
          </a:bodyPr>
          <a:lstStyle/>
          <a:p>
            <a:pPr algn="ctr"/>
            <a:r>
              <a:rPr lang="en-US" sz="1400" dirty="0" err="1"/>
              <a:t>subr</a:t>
            </a:r>
            <a:r>
              <a:rPr lang="en-US" sz="1400" dirty="0"/>
              <a:t>. </a:t>
            </a:r>
            <a:r>
              <a:rPr lang="en-US" b="1" dirty="0" err="1"/>
              <a:t>graupel</a:t>
            </a:r>
            <a:endParaRPr lang="en-US" b="1" dirty="0"/>
          </a:p>
          <a:p>
            <a:pPr algn="ctr"/>
            <a:r>
              <a:rPr lang="en-US" sz="1100" dirty="0"/>
              <a:t>(gscp_graupel.f90)</a:t>
            </a:r>
            <a:endParaRPr lang="en-US" dirty="0"/>
          </a:p>
        </p:txBody>
      </p:sp>
      <p:cxnSp>
        <p:nvCxnSpPr>
          <p:cNvPr id="11" name="Straight Arrow Connector 10"/>
          <p:cNvCxnSpPr>
            <a:stCxn id="4" idx="2"/>
            <a:endCxn id="9" idx="0"/>
          </p:cNvCxnSpPr>
          <p:nvPr/>
        </p:nvCxnSpPr>
        <p:spPr>
          <a:xfrm>
            <a:off x="1227233" y="741128"/>
            <a:ext cx="1086966" cy="46127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199058" y="1928262"/>
            <a:ext cx="2447926" cy="4139595"/>
          </a:xfrm>
          <a:prstGeom prst="rect">
            <a:avLst/>
          </a:prstGeom>
          <a:ln>
            <a:solidFill>
              <a:schemeClr val="accent1"/>
            </a:solidFill>
          </a:ln>
        </p:spPr>
        <p:txBody>
          <a:bodyPr wrap="square">
            <a:spAutoFit/>
          </a:bodyPr>
          <a:lstStyle/>
          <a:p>
            <a:r>
              <a:rPr lang="en-US" sz="1400" dirty="0" err="1"/>
              <a:t>subr</a:t>
            </a:r>
            <a:r>
              <a:rPr lang="en-US" sz="1400" dirty="0"/>
              <a:t>. </a:t>
            </a:r>
            <a:r>
              <a:rPr lang="en-US" sz="1400" b="1" dirty="0" err="1"/>
              <a:t>clouds_twomoment</a:t>
            </a:r>
            <a:r>
              <a:rPr lang="en-US" sz="1400" b="1" dirty="0"/>
              <a:t> </a:t>
            </a:r>
          </a:p>
          <a:p>
            <a:r>
              <a:rPr lang="en-US" sz="1400" dirty="0"/>
              <a:t>          </a:t>
            </a:r>
            <a:r>
              <a:rPr lang="en-US" sz="1100" dirty="0"/>
              <a:t>(mo_2mom_mcrph_main.f90)</a:t>
            </a:r>
          </a:p>
          <a:p>
            <a:r>
              <a:rPr lang="en-US" sz="1400" dirty="0"/>
              <a:t>       </a:t>
            </a:r>
          </a:p>
          <a:p>
            <a:r>
              <a:rPr lang="en-US" sz="1400" dirty="0"/>
              <a:t>        call ccn_activation_hdcp2</a:t>
            </a:r>
          </a:p>
          <a:p>
            <a:r>
              <a:rPr lang="en-US" sz="1400" dirty="0"/>
              <a:t>        call ccn_activation_sk_4d</a:t>
            </a:r>
          </a:p>
          <a:p>
            <a:r>
              <a:rPr lang="en-US" sz="1400" dirty="0"/>
              <a:t>        call </a:t>
            </a:r>
            <a:r>
              <a:rPr lang="en-US" sz="1400" dirty="0" err="1"/>
              <a:t>autoconversionKB</a:t>
            </a:r>
            <a:endParaRPr lang="en-US" sz="1400" dirty="0"/>
          </a:p>
          <a:p>
            <a:r>
              <a:rPr lang="en-US" sz="1400" dirty="0"/>
              <a:t>        call </a:t>
            </a:r>
            <a:r>
              <a:rPr lang="en-US" sz="1400" dirty="0" err="1"/>
              <a:t>accretionKB</a:t>
            </a:r>
            <a:endParaRPr lang="en-US" sz="1400" dirty="0"/>
          </a:p>
          <a:p>
            <a:r>
              <a:rPr lang="en-US" sz="1400" dirty="0"/>
              <a:t>        call </a:t>
            </a:r>
            <a:r>
              <a:rPr lang="en-US" sz="1400" dirty="0" err="1"/>
              <a:t>rain_selfcollectionSB</a:t>
            </a:r>
            <a:endParaRPr lang="en-US" sz="1400" dirty="0"/>
          </a:p>
          <a:p>
            <a:r>
              <a:rPr lang="en-US" sz="1400" dirty="0"/>
              <a:t>        call </a:t>
            </a:r>
            <a:r>
              <a:rPr lang="en-US" sz="1400" dirty="0" err="1"/>
              <a:t>autoconversionKK</a:t>
            </a:r>
            <a:endParaRPr lang="en-US" sz="1400" dirty="0"/>
          </a:p>
          <a:p>
            <a:r>
              <a:rPr lang="en-US" sz="1400" dirty="0"/>
              <a:t>        call </a:t>
            </a:r>
            <a:r>
              <a:rPr lang="en-US" sz="1400" dirty="0" err="1"/>
              <a:t>accretionKK</a:t>
            </a:r>
            <a:endParaRPr lang="en-US" sz="1400" dirty="0"/>
          </a:p>
          <a:p>
            <a:r>
              <a:rPr lang="en-US" sz="1400" dirty="0"/>
              <a:t>        call </a:t>
            </a:r>
            <a:r>
              <a:rPr lang="en-US" sz="1400" dirty="0" err="1"/>
              <a:t>rain_selfcollectionSB</a:t>
            </a:r>
            <a:endParaRPr lang="en-US" sz="1400" dirty="0"/>
          </a:p>
          <a:p>
            <a:r>
              <a:rPr lang="en-US" sz="1400" dirty="0"/>
              <a:t>        call </a:t>
            </a:r>
            <a:r>
              <a:rPr lang="en-US" sz="1400" dirty="0" err="1"/>
              <a:t>autoconversionSB</a:t>
            </a:r>
            <a:endParaRPr lang="en-US" sz="1400" dirty="0"/>
          </a:p>
          <a:p>
            <a:r>
              <a:rPr lang="en-US" sz="1400" dirty="0"/>
              <a:t>        call </a:t>
            </a:r>
            <a:r>
              <a:rPr lang="en-US" sz="1400" dirty="0" err="1"/>
              <a:t>accretionSB</a:t>
            </a:r>
            <a:endParaRPr lang="en-US" sz="1400" dirty="0"/>
          </a:p>
          <a:p>
            <a:r>
              <a:rPr lang="en-US" sz="1400" dirty="0"/>
              <a:t>        call </a:t>
            </a:r>
            <a:r>
              <a:rPr lang="en-US" sz="1400" dirty="0" err="1"/>
              <a:t>rain_selfcollectionSB</a:t>
            </a:r>
            <a:endParaRPr lang="en-US" sz="1400" dirty="0"/>
          </a:p>
          <a:p>
            <a:r>
              <a:rPr lang="en-US" sz="1400" dirty="0"/>
              <a:t>        call </a:t>
            </a:r>
            <a:r>
              <a:rPr lang="en-US" sz="1400" dirty="0" err="1"/>
              <a:t>rain_evaporation</a:t>
            </a:r>
            <a:endParaRPr lang="en-US" sz="1400" dirty="0"/>
          </a:p>
          <a:p>
            <a:endParaRPr lang="en-US" sz="1400" dirty="0"/>
          </a:p>
          <a:p>
            <a:r>
              <a:rPr lang="en-US" sz="1400" dirty="0" err="1"/>
              <a:t>subr</a:t>
            </a:r>
            <a:r>
              <a:rPr lang="en-US" sz="1400" dirty="0"/>
              <a:t>. </a:t>
            </a:r>
            <a:r>
              <a:rPr lang="en-US" sz="1400" b="1" dirty="0" err="1"/>
              <a:t>sedimentation_explicit</a:t>
            </a:r>
            <a:endParaRPr lang="en-US" sz="1400" b="1" dirty="0"/>
          </a:p>
          <a:p>
            <a:r>
              <a:rPr lang="en-US" sz="1400" dirty="0"/>
              <a:t>          </a:t>
            </a:r>
            <a:r>
              <a:rPr lang="en-US" sz="1100" dirty="0"/>
              <a:t>(mo_2mom_mcrph_main.f90)</a:t>
            </a:r>
          </a:p>
          <a:p>
            <a:endParaRPr lang="en-US" sz="1100" dirty="0"/>
          </a:p>
        </p:txBody>
      </p:sp>
      <p:cxnSp>
        <p:nvCxnSpPr>
          <p:cNvPr id="38" name="Straight Arrow Connector 37"/>
          <p:cNvCxnSpPr>
            <a:cxnSpLocks/>
            <a:stCxn id="6" idx="2"/>
            <a:endCxn id="34" idx="0"/>
          </p:cNvCxnSpPr>
          <p:nvPr/>
        </p:nvCxnSpPr>
        <p:spPr>
          <a:xfrm flipH="1">
            <a:off x="4423021" y="1741008"/>
            <a:ext cx="1" cy="187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552352" y="6256151"/>
            <a:ext cx="1520211" cy="523220"/>
          </a:xfrm>
          <a:prstGeom prst="rect">
            <a:avLst/>
          </a:prstGeom>
          <a:ln>
            <a:solidFill>
              <a:schemeClr val="accent1"/>
            </a:solidFill>
          </a:ln>
        </p:spPr>
        <p:txBody>
          <a:bodyPr wrap="square">
            <a:spAutoFit/>
          </a:bodyPr>
          <a:lstStyle/>
          <a:p>
            <a:r>
              <a:rPr lang="en-US" sz="1400" dirty="0" err="1"/>
              <a:t>subr</a:t>
            </a:r>
            <a:r>
              <a:rPr lang="en-US" sz="1400" dirty="0"/>
              <a:t>.</a:t>
            </a:r>
            <a:r>
              <a:rPr lang="en-US" sz="1400" b="1" dirty="0"/>
              <a:t> satad_v_3D </a:t>
            </a:r>
          </a:p>
          <a:p>
            <a:r>
              <a:rPr lang="en-US" sz="1400" dirty="0"/>
              <a:t>         (</a:t>
            </a:r>
            <a:r>
              <a:rPr lang="en-US" sz="1100" dirty="0"/>
              <a:t>mo_satad.f90</a:t>
            </a:r>
            <a:r>
              <a:rPr lang="en-US" sz="1400" dirty="0"/>
              <a:t>)</a:t>
            </a:r>
          </a:p>
        </p:txBody>
      </p:sp>
      <p:sp>
        <p:nvSpPr>
          <p:cNvPr id="26" name="Rectangle 25"/>
          <p:cNvSpPr/>
          <p:nvPr/>
        </p:nvSpPr>
        <p:spPr>
          <a:xfrm>
            <a:off x="1765004" y="1928262"/>
            <a:ext cx="1108825" cy="4139594"/>
          </a:xfrm>
          <a:prstGeom prst="rect">
            <a:avLst/>
          </a:prstGeom>
          <a:ln>
            <a:solidFill>
              <a:schemeClr val="accent1"/>
            </a:solidFill>
          </a:ln>
        </p:spPr>
        <p:txBody>
          <a:bodyPr wrap="square">
            <a:spAutoFit/>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p:txBody>
      </p:sp>
      <p:sp>
        <p:nvSpPr>
          <p:cNvPr id="39" name="Rectangle 38"/>
          <p:cNvSpPr/>
          <p:nvPr/>
        </p:nvSpPr>
        <p:spPr>
          <a:xfrm>
            <a:off x="3662915" y="6256151"/>
            <a:ext cx="1520211" cy="523220"/>
          </a:xfrm>
          <a:prstGeom prst="rect">
            <a:avLst/>
          </a:prstGeom>
          <a:ln>
            <a:solidFill>
              <a:schemeClr val="accent1"/>
            </a:solidFill>
          </a:ln>
        </p:spPr>
        <p:txBody>
          <a:bodyPr wrap="square">
            <a:spAutoFit/>
          </a:bodyPr>
          <a:lstStyle/>
          <a:p>
            <a:r>
              <a:rPr lang="en-US" sz="1400" dirty="0" err="1"/>
              <a:t>subr</a:t>
            </a:r>
            <a:r>
              <a:rPr lang="en-US" sz="1400" dirty="0"/>
              <a:t>.</a:t>
            </a:r>
            <a:r>
              <a:rPr lang="en-US" sz="1400" b="1" dirty="0"/>
              <a:t> satad_v_3D </a:t>
            </a:r>
          </a:p>
          <a:p>
            <a:r>
              <a:rPr lang="en-US" sz="1400" dirty="0"/>
              <a:t>         (</a:t>
            </a:r>
            <a:r>
              <a:rPr lang="en-US" sz="1100" dirty="0"/>
              <a:t>mo_satad.f90</a:t>
            </a:r>
            <a:r>
              <a:rPr lang="en-US" sz="1400" dirty="0"/>
              <a:t>)</a:t>
            </a:r>
          </a:p>
        </p:txBody>
      </p:sp>
      <p:sp>
        <p:nvSpPr>
          <p:cNvPr id="65" name="TextBox 64"/>
          <p:cNvSpPr txBox="1"/>
          <p:nvPr/>
        </p:nvSpPr>
        <p:spPr>
          <a:xfrm>
            <a:off x="2095892" y="3975342"/>
            <a:ext cx="433132" cy="523220"/>
          </a:xfrm>
          <a:prstGeom prst="rect">
            <a:avLst/>
          </a:prstGeom>
          <a:noFill/>
        </p:spPr>
        <p:txBody>
          <a:bodyPr wrap="none" rtlCol="0">
            <a:spAutoFit/>
          </a:bodyPr>
          <a:lstStyle/>
          <a:p>
            <a:r>
              <a:rPr lang="en-US" sz="2800" dirty="0"/>
              <a:t>…</a:t>
            </a:r>
          </a:p>
        </p:txBody>
      </p:sp>
      <p:sp>
        <p:nvSpPr>
          <p:cNvPr id="66" name="TextBox 65"/>
          <p:cNvSpPr txBox="1"/>
          <p:nvPr/>
        </p:nvSpPr>
        <p:spPr>
          <a:xfrm>
            <a:off x="2095892" y="3221596"/>
            <a:ext cx="433132" cy="523220"/>
          </a:xfrm>
          <a:prstGeom prst="rect">
            <a:avLst/>
          </a:prstGeom>
          <a:noFill/>
        </p:spPr>
        <p:txBody>
          <a:bodyPr wrap="none" rtlCol="0">
            <a:spAutoFit/>
          </a:bodyPr>
          <a:lstStyle/>
          <a:p>
            <a:r>
              <a:rPr lang="en-US" sz="2800" dirty="0"/>
              <a:t>…</a:t>
            </a:r>
          </a:p>
        </p:txBody>
      </p:sp>
      <p:cxnSp>
        <p:nvCxnSpPr>
          <p:cNvPr id="68" name="Elbow Connector 67"/>
          <p:cNvCxnSpPr/>
          <p:nvPr/>
        </p:nvCxnSpPr>
        <p:spPr>
          <a:xfrm rot="16200000" flipH="1">
            <a:off x="-1527099" y="3495096"/>
            <a:ext cx="5776633" cy="268694"/>
          </a:xfrm>
          <a:prstGeom prst="bentConnector2">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6200000">
            <a:off x="2346698" y="3724246"/>
            <a:ext cx="2037802" cy="307777"/>
          </a:xfrm>
          <a:prstGeom prst="rect">
            <a:avLst/>
          </a:prstGeom>
          <a:noFill/>
        </p:spPr>
        <p:txBody>
          <a:bodyPr wrap="none" rtlCol="0">
            <a:spAutoFit/>
          </a:bodyPr>
          <a:lstStyle/>
          <a:p>
            <a:r>
              <a:rPr lang="en-US" sz="1400" dirty="0">
                <a:solidFill>
                  <a:srgbClr val="00B050"/>
                </a:solidFill>
              </a:rPr>
              <a:t>mixed phase switched off</a:t>
            </a:r>
          </a:p>
        </p:txBody>
      </p:sp>
      <p:sp>
        <p:nvSpPr>
          <p:cNvPr id="71" name="TextBox 70"/>
          <p:cNvSpPr txBox="1"/>
          <p:nvPr/>
        </p:nvSpPr>
        <p:spPr>
          <a:xfrm>
            <a:off x="1552351" y="2392515"/>
            <a:ext cx="1520212" cy="369332"/>
          </a:xfrm>
          <a:prstGeom prst="rect">
            <a:avLst/>
          </a:prstGeom>
          <a:noFill/>
        </p:spPr>
        <p:txBody>
          <a:bodyPr wrap="square" rtlCol="0">
            <a:spAutoFit/>
          </a:bodyPr>
          <a:lstStyle/>
          <a:p>
            <a:pPr algn="ctr"/>
            <a:r>
              <a:rPr lang="en-US" dirty="0"/>
              <a:t>1 moment</a:t>
            </a:r>
          </a:p>
        </p:txBody>
      </p:sp>
      <p:cxnSp>
        <p:nvCxnSpPr>
          <p:cNvPr id="80" name="Straight Arrow Connector 79"/>
          <p:cNvCxnSpPr>
            <a:cxnSpLocks/>
            <a:stCxn id="9" idx="2"/>
            <a:endCxn id="26" idx="0"/>
          </p:cNvCxnSpPr>
          <p:nvPr/>
        </p:nvCxnSpPr>
        <p:spPr>
          <a:xfrm>
            <a:off x="2314199" y="1741008"/>
            <a:ext cx="5218" cy="187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227233" y="741128"/>
            <a:ext cx="10912378" cy="6062830"/>
            <a:chOff x="1227233" y="741128"/>
            <a:chExt cx="10912378" cy="6062830"/>
          </a:xfrm>
        </p:grpSpPr>
        <p:sp>
          <p:nvSpPr>
            <p:cNvPr id="12" name="Rectangle 11"/>
            <p:cNvSpPr/>
            <p:nvPr/>
          </p:nvSpPr>
          <p:spPr>
            <a:xfrm>
              <a:off x="8229678" y="1202399"/>
              <a:ext cx="1401346" cy="538609"/>
            </a:xfrm>
            <a:prstGeom prst="rect">
              <a:avLst/>
            </a:prstGeom>
          </p:spPr>
          <p:txBody>
            <a:bodyPr wrap="none">
              <a:spAutoFit/>
            </a:bodyPr>
            <a:lstStyle/>
            <a:p>
              <a:pPr algn="ctr"/>
              <a:r>
                <a:rPr lang="en-US" sz="1400" dirty="0" err="1"/>
                <a:t>subr</a:t>
              </a:r>
              <a:r>
                <a:rPr lang="en-US" sz="1400" dirty="0"/>
                <a:t>. </a:t>
              </a:r>
              <a:r>
                <a:rPr lang="en-US" b="1" dirty="0" err="1"/>
                <a:t>sbm</a:t>
              </a:r>
              <a:endParaRPr lang="en-US" b="1" dirty="0"/>
            </a:p>
            <a:p>
              <a:pPr algn="ctr"/>
              <a:r>
                <a:rPr lang="en-US" sz="1100" dirty="0"/>
                <a:t>(mo_sbm_driver.f90)</a:t>
              </a:r>
            </a:p>
          </p:txBody>
        </p:sp>
        <p:cxnSp>
          <p:nvCxnSpPr>
            <p:cNvPr id="14" name="Straight Arrow Connector 13"/>
            <p:cNvCxnSpPr>
              <a:stCxn id="4" idx="2"/>
              <a:endCxn id="12" idx="0"/>
            </p:cNvCxnSpPr>
            <p:nvPr/>
          </p:nvCxnSpPr>
          <p:spPr>
            <a:xfrm>
              <a:off x="1227233" y="741128"/>
              <a:ext cx="7703118" cy="46127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972213" y="1928262"/>
              <a:ext cx="6115012" cy="4139595"/>
            </a:xfrm>
            <a:prstGeom prst="rect">
              <a:avLst/>
            </a:prstGeom>
            <a:ln>
              <a:solidFill>
                <a:schemeClr val="accent1"/>
              </a:solidFill>
            </a:ln>
          </p:spPr>
          <p:txBody>
            <a:bodyPr wrap="square">
              <a:spAutoFit/>
            </a:bodyPr>
            <a:lstStyle/>
            <a:p>
              <a:r>
                <a:rPr lang="en-US" sz="1400" dirty="0" err="1"/>
                <a:t>subr</a:t>
              </a:r>
              <a:r>
                <a:rPr lang="en-US" sz="1400" dirty="0"/>
                <a:t>. </a:t>
              </a:r>
              <a:r>
                <a:rPr lang="en-US" sz="1400" b="1" dirty="0" err="1"/>
                <a:t>warm_sbm</a:t>
              </a:r>
              <a:endParaRPr lang="en-US" sz="1400" b="1" dirty="0"/>
            </a:p>
            <a:p>
              <a:r>
                <a:rPr lang="en-US" sz="1400" dirty="0"/>
                <a:t>        </a:t>
              </a:r>
              <a:r>
                <a:rPr lang="en-US" sz="1100" dirty="0"/>
                <a:t>(mo_sbm_main.f90)</a:t>
              </a:r>
            </a:p>
            <a:p>
              <a:endParaRPr lang="en-US" sz="1100" dirty="0"/>
            </a:p>
            <a:p>
              <a:r>
                <a:rPr lang="en-US" sz="1400" dirty="0"/>
                <a:t>        call </a:t>
              </a:r>
              <a:r>
                <a:rPr lang="en-US" sz="1400" dirty="0">
                  <a:solidFill>
                    <a:srgbClr val="0000FF"/>
                  </a:solidFill>
                </a:rPr>
                <a:t>nucleation</a:t>
              </a:r>
              <a:endParaRPr lang="en-US" sz="1400" dirty="0"/>
            </a:p>
            <a:p>
              <a:r>
                <a:rPr lang="en-US" sz="1400" dirty="0"/>
                <a:t>        call </a:t>
              </a:r>
              <a:r>
                <a:rPr lang="en-US" sz="1400" dirty="0">
                  <a:solidFill>
                    <a:srgbClr val="0000FF"/>
                  </a:solidFill>
                </a:rPr>
                <a:t>diffusional growth</a:t>
              </a:r>
              <a:endParaRPr lang="en-US" sz="1400" dirty="0"/>
            </a:p>
            <a:p>
              <a:r>
                <a:rPr lang="en-US" sz="1400" dirty="0"/>
                <a:t>        call </a:t>
              </a:r>
              <a:r>
                <a:rPr lang="en-US" sz="1400" dirty="0">
                  <a:solidFill>
                    <a:srgbClr val="0000FF"/>
                  </a:solidFill>
                </a:rPr>
                <a:t>collisions, break up</a:t>
              </a:r>
              <a:endParaRPr lang="en-US" sz="1400" dirty="0"/>
            </a:p>
            <a:p>
              <a:r>
                <a:rPr lang="en-US" sz="1400" dirty="0"/>
                <a:t>        call </a:t>
              </a:r>
              <a:r>
                <a:rPr lang="en-US" sz="1400" dirty="0">
                  <a:solidFill>
                    <a:srgbClr val="0000FF"/>
                  </a:solidFill>
                </a:rPr>
                <a:t>sedimentation</a:t>
              </a:r>
              <a:endParaRPr lang="en-US" sz="1400" dirty="0"/>
            </a:p>
            <a:p>
              <a:endParaRPr lang="en-US" sz="1400" dirty="0"/>
            </a:p>
            <a:p>
              <a:r>
                <a:rPr lang="en-US" sz="1400" dirty="0" err="1"/>
                <a:t>subr</a:t>
              </a:r>
              <a:r>
                <a:rPr lang="en-US" sz="1400" dirty="0"/>
                <a:t>. </a:t>
              </a:r>
              <a:r>
                <a:rPr lang="en-US" sz="1400" dirty="0">
                  <a:solidFill>
                    <a:srgbClr val="0000FF"/>
                  </a:solidFill>
                </a:rPr>
                <a:t>diffusional growth</a:t>
              </a:r>
              <a:endParaRPr lang="en-US" sz="1400" b="1" dirty="0"/>
            </a:p>
            <a:p>
              <a:r>
                <a:rPr lang="en-US" sz="1400" dirty="0"/>
                <a:t>        call </a:t>
              </a:r>
              <a:r>
                <a:rPr lang="en-US" sz="1400" dirty="0">
                  <a:solidFill>
                    <a:srgbClr val="0000FF"/>
                  </a:solidFill>
                </a:rPr>
                <a:t>calc </a:t>
              </a:r>
              <a:r>
                <a:rPr lang="en-US" sz="1400" dirty="0" err="1">
                  <a:solidFill>
                    <a:srgbClr val="0000FF"/>
                  </a:solidFill>
                </a:rPr>
                <a:t>coefs</a:t>
              </a:r>
              <a:r>
                <a:rPr lang="en-US" sz="1400" dirty="0">
                  <a:solidFill>
                    <a:srgbClr val="0000FF"/>
                  </a:solidFill>
                </a:rPr>
                <a:t> for the diffusional growth </a:t>
              </a:r>
              <a:r>
                <a:rPr lang="en-US" sz="1400" dirty="0" err="1">
                  <a:solidFill>
                    <a:srgbClr val="0000FF"/>
                  </a:solidFill>
                </a:rPr>
                <a:t>eqn</a:t>
              </a:r>
              <a:endParaRPr lang="en-US" sz="1400" dirty="0"/>
            </a:p>
            <a:p>
              <a:r>
                <a:rPr lang="en-US" sz="1400" dirty="0"/>
                <a:t>        call </a:t>
              </a:r>
              <a:r>
                <a:rPr lang="en-US" sz="1400" dirty="0">
                  <a:solidFill>
                    <a:srgbClr val="0000FF"/>
                  </a:solidFill>
                </a:rPr>
                <a:t>calc </a:t>
              </a:r>
              <a:r>
                <a:rPr lang="en-US" sz="1400" dirty="0" err="1">
                  <a:solidFill>
                    <a:srgbClr val="0000FF"/>
                  </a:solidFill>
                </a:rPr>
                <a:t>coefs</a:t>
              </a:r>
              <a:r>
                <a:rPr lang="en-US" sz="1400" dirty="0">
                  <a:solidFill>
                    <a:srgbClr val="0000FF"/>
                  </a:solidFill>
                </a:rPr>
                <a:t> for the supersaturation </a:t>
              </a:r>
              <a:r>
                <a:rPr lang="en-US" sz="1400" dirty="0" err="1">
                  <a:solidFill>
                    <a:srgbClr val="0000FF"/>
                  </a:solidFill>
                </a:rPr>
                <a:t>eqn</a:t>
              </a:r>
              <a:endParaRPr lang="en-US" sz="1400" dirty="0"/>
            </a:p>
            <a:p>
              <a:r>
                <a:rPr lang="en-US" sz="1400" dirty="0"/>
                <a:t>        call </a:t>
              </a:r>
              <a:r>
                <a:rPr lang="en-US" sz="1400" dirty="0">
                  <a:solidFill>
                    <a:srgbClr val="0000FF"/>
                  </a:solidFill>
                </a:rPr>
                <a:t>calc integral S(t)*dt</a:t>
              </a:r>
              <a:endParaRPr lang="en-US" sz="1400" dirty="0"/>
            </a:p>
            <a:p>
              <a:r>
                <a:rPr lang="en-US" sz="1400" dirty="0"/>
                <a:t>        call </a:t>
              </a:r>
              <a:r>
                <a:rPr lang="en-US" sz="1400" dirty="0" err="1">
                  <a:solidFill>
                    <a:srgbClr val="0000FF"/>
                  </a:solidFill>
                </a:rPr>
                <a:t>recalc</a:t>
              </a:r>
              <a:r>
                <a:rPr lang="en-US" sz="1400" dirty="0">
                  <a:solidFill>
                    <a:srgbClr val="0000FF"/>
                  </a:solidFill>
                </a:rPr>
                <a:t> drops size</a:t>
              </a:r>
              <a:endParaRPr lang="en-US" sz="1400" dirty="0"/>
            </a:p>
            <a:p>
              <a:r>
                <a:rPr lang="en-US" sz="1400" dirty="0"/>
                <a:t>        call </a:t>
              </a:r>
              <a:r>
                <a:rPr lang="en-US" sz="1400" dirty="0">
                  <a:solidFill>
                    <a:srgbClr val="0000FF"/>
                  </a:solidFill>
                </a:rPr>
                <a:t>get new PSD - remapping</a:t>
              </a:r>
              <a:endParaRPr lang="en-US" sz="1400" dirty="0"/>
            </a:p>
            <a:p>
              <a:endParaRPr lang="en-US" sz="1400" dirty="0"/>
            </a:p>
            <a:p>
              <a:r>
                <a:rPr lang="en-US" sz="1400" dirty="0" err="1"/>
                <a:t>subr</a:t>
              </a:r>
              <a:r>
                <a:rPr lang="en-US" sz="1400" dirty="0"/>
                <a:t>. </a:t>
              </a:r>
              <a:r>
                <a:rPr lang="en-US" sz="1400" dirty="0">
                  <a:solidFill>
                    <a:srgbClr val="0000FF"/>
                  </a:solidFill>
                </a:rPr>
                <a:t>collisions, break up</a:t>
              </a:r>
              <a:endParaRPr lang="en-US" sz="1400" b="1" dirty="0"/>
            </a:p>
            <a:p>
              <a:r>
                <a:rPr lang="en-US" sz="1400" dirty="0"/>
                <a:t>        call </a:t>
              </a:r>
              <a:r>
                <a:rPr lang="en-US" sz="1400" dirty="0">
                  <a:solidFill>
                    <a:srgbClr val="0000FF"/>
                  </a:solidFill>
                </a:rPr>
                <a:t>collision efficiency X swept volume</a:t>
              </a:r>
              <a:endParaRPr lang="en-US" sz="1400" dirty="0"/>
            </a:p>
            <a:p>
              <a:r>
                <a:rPr lang="en-US" sz="1400" dirty="0"/>
                <a:t>        call </a:t>
              </a:r>
              <a:r>
                <a:rPr lang="en-US" sz="1400" dirty="0">
                  <a:solidFill>
                    <a:srgbClr val="0000FF"/>
                  </a:solidFill>
                </a:rPr>
                <a:t>stochastic collision </a:t>
              </a:r>
              <a:r>
                <a:rPr lang="en-US" sz="1400" dirty="0" err="1">
                  <a:solidFill>
                    <a:srgbClr val="0000FF"/>
                  </a:solidFill>
                </a:rPr>
                <a:t>eqn</a:t>
              </a:r>
              <a:endParaRPr lang="en-US" sz="1400" dirty="0"/>
            </a:p>
            <a:p>
              <a:r>
                <a:rPr lang="en-US" sz="1400" dirty="0"/>
                <a:t>        call </a:t>
              </a:r>
              <a:r>
                <a:rPr lang="en-US" sz="1400" dirty="0">
                  <a:solidFill>
                    <a:srgbClr val="0000FF"/>
                  </a:solidFill>
                </a:rPr>
                <a:t>collisional breakup</a:t>
              </a:r>
              <a:endParaRPr lang="en-US" sz="1400" dirty="0"/>
            </a:p>
          </p:txBody>
        </p:sp>
        <p:cxnSp>
          <p:nvCxnSpPr>
            <p:cNvPr id="28" name="Straight Arrow Connector 27"/>
            <p:cNvCxnSpPr>
              <a:cxnSpLocks/>
              <a:stCxn id="12" idx="2"/>
              <a:endCxn id="24" idx="0"/>
            </p:cNvCxnSpPr>
            <p:nvPr/>
          </p:nvCxnSpPr>
          <p:spPr>
            <a:xfrm>
              <a:off x="8930351" y="1741008"/>
              <a:ext cx="99368" cy="187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8170245" y="6260975"/>
              <a:ext cx="1520211" cy="523220"/>
            </a:xfrm>
            <a:prstGeom prst="rect">
              <a:avLst/>
            </a:prstGeom>
            <a:ln>
              <a:solidFill>
                <a:schemeClr val="accent1"/>
              </a:solidFill>
            </a:ln>
          </p:spPr>
          <p:txBody>
            <a:bodyPr wrap="square">
              <a:spAutoFit/>
            </a:bodyPr>
            <a:lstStyle/>
            <a:p>
              <a:r>
                <a:rPr lang="en-US" sz="1400" dirty="0" err="1"/>
                <a:t>subr</a:t>
              </a:r>
              <a:r>
                <a:rPr lang="en-US" sz="1400" dirty="0"/>
                <a:t>.</a:t>
              </a:r>
              <a:r>
                <a:rPr lang="en-US" sz="1400" b="1" dirty="0"/>
                <a:t> satad_v_3D </a:t>
              </a:r>
            </a:p>
            <a:p>
              <a:r>
                <a:rPr lang="en-US" sz="1400" dirty="0"/>
                <a:t>         (</a:t>
              </a:r>
              <a:r>
                <a:rPr lang="en-US" sz="1100" dirty="0"/>
                <a:t>mo_satad.f90</a:t>
              </a:r>
              <a:r>
                <a:rPr lang="en-US" sz="1400" dirty="0"/>
                <a:t>)</a:t>
              </a:r>
            </a:p>
          </p:txBody>
        </p:sp>
        <p:sp>
          <p:nvSpPr>
            <p:cNvPr id="90" name="TextBox 89"/>
            <p:cNvSpPr txBox="1"/>
            <p:nvPr/>
          </p:nvSpPr>
          <p:spPr>
            <a:xfrm>
              <a:off x="9946907" y="1150830"/>
              <a:ext cx="2140319" cy="646331"/>
            </a:xfrm>
            <a:prstGeom prst="rect">
              <a:avLst/>
            </a:prstGeom>
            <a:noFill/>
          </p:spPr>
          <p:txBody>
            <a:bodyPr wrap="square" rtlCol="0">
              <a:spAutoFit/>
            </a:bodyPr>
            <a:lstStyle/>
            <a:p>
              <a:pPr algn="ctr"/>
              <a:r>
                <a:rPr lang="en-US" dirty="0" err="1">
                  <a:solidFill>
                    <a:srgbClr val="FF0000"/>
                  </a:solidFill>
                </a:rPr>
                <a:t>PSD</a:t>
              </a:r>
              <a:r>
                <a:rPr lang="en-US" baseline="-25000" dirty="0" err="1">
                  <a:solidFill>
                    <a:srgbClr val="FF0000"/>
                  </a:solidFill>
                </a:rPr>
                <a:t>drops</a:t>
              </a:r>
              <a:r>
                <a:rPr lang="en-US" dirty="0">
                  <a:solidFill>
                    <a:srgbClr val="FF0000"/>
                  </a:solidFill>
                </a:rPr>
                <a:t>, </a:t>
              </a:r>
              <a:r>
                <a:rPr lang="en-US" dirty="0" err="1">
                  <a:solidFill>
                    <a:srgbClr val="FF0000"/>
                  </a:solidFill>
                </a:rPr>
                <a:t>PSD</a:t>
              </a:r>
              <a:r>
                <a:rPr lang="en-US" baseline="-25000" dirty="0" err="1">
                  <a:solidFill>
                    <a:srgbClr val="FF0000"/>
                  </a:solidFill>
                </a:rPr>
                <a:t>ccn</a:t>
              </a:r>
              <a:endParaRPr lang="en-US" dirty="0">
                <a:solidFill>
                  <a:srgbClr val="FF0000"/>
                </a:solidFill>
              </a:endParaRPr>
            </a:p>
            <a:p>
              <a:pPr algn="ctr"/>
              <a:r>
                <a:rPr lang="en-US" dirty="0" err="1">
                  <a:solidFill>
                    <a:srgbClr val="FF0000"/>
                  </a:solidFill>
                </a:rPr>
                <a:t>T,qv</a:t>
              </a:r>
              <a:r>
                <a:rPr lang="en-US" dirty="0">
                  <a:solidFill>
                    <a:srgbClr val="FF0000"/>
                  </a:solidFill>
                </a:rPr>
                <a:t>(b.ad), </a:t>
              </a:r>
              <a:r>
                <a:rPr lang="en-US" dirty="0" err="1">
                  <a:solidFill>
                    <a:srgbClr val="FF0000"/>
                  </a:solidFill>
                </a:rPr>
                <a:t>T,qv</a:t>
              </a:r>
              <a:r>
                <a:rPr lang="en-US" dirty="0">
                  <a:solidFill>
                    <a:srgbClr val="FF0000"/>
                  </a:solidFill>
                </a:rPr>
                <a:t>(a.ad)</a:t>
              </a:r>
            </a:p>
          </p:txBody>
        </p:sp>
        <p:sp>
          <p:nvSpPr>
            <p:cNvPr id="91" name="Down Arrow 90"/>
            <p:cNvSpPr/>
            <p:nvPr/>
          </p:nvSpPr>
          <p:spPr>
            <a:xfrm>
              <a:off x="10736078" y="1797161"/>
              <a:ext cx="561975" cy="412639"/>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9894518" y="6157627"/>
              <a:ext cx="2245093" cy="646331"/>
            </a:xfrm>
            <a:prstGeom prst="rect">
              <a:avLst/>
            </a:prstGeom>
            <a:noFill/>
          </p:spPr>
          <p:txBody>
            <a:bodyPr wrap="square" rtlCol="0">
              <a:spAutoFit/>
            </a:bodyPr>
            <a:lstStyle/>
            <a:p>
              <a:pPr algn="ctr"/>
              <a:r>
                <a:rPr lang="en-US" dirty="0" err="1">
                  <a:solidFill>
                    <a:srgbClr val="FF0000"/>
                  </a:solidFill>
                </a:rPr>
                <a:t>PSD</a:t>
              </a:r>
              <a:r>
                <a:rPr lang="en-US" baseline="-25000" dirty="0" err="1">
                  <a:solidFill>
                    <a:srgbClr val="FF0000"/>
                  </a:solidFill>
                </a:rPr>
                <a:t>drops</a:t>
              </a:r>
              <a:r>
                <a:rPr lang="en-US" dirty="0">
                  <a:solidFill>
                    <a:srgbClr val="FF0000"/>
                  </a:solidFill>
                </a:rPr>
                <a:t>, </a:t>
              </a:r>
              <a:r>
                <a:rPr lang="en-US" dirty="0" err="1">
                  <a:solidFill>
                    <a:srgbClr val="FF0000"/>
                  </a:solidFill>
                </a:rPr>
                <a:t>PSD</a:t>
              </a:r>
              <a:r>
                <a:rPr lang="en-US" baseline="-25000" dirty="0" err="1">
                  <a:solidFill>
                    <a:srgbClr val="FF0000"/>
                  </a:solidFill>
                </a:rPr>
                <a:t>ccn</a:t>
              </a:r>
              <a:endParaRPr lang="en-US" dirty="0">
                <a:solidFill>
                  <a:srgbClr val="FF0000"/>
                </a:solidFill>
              </a:endParaRPr>
            </a:p>
            <a:p>
              <a:pPr algn="ctr"/>
              <a:r>
                <a:rPr lang="en-US" dirty="0" err="1">
                  <a:solidFill>
                    <a:srgbClr val="FF0000"/>
                  </a:solidFill>
                </a:rPr>
                <a:t>T,qv,qc,qr,qnc,qnr</a:t>
              </a:r>
              <a:endParaRPr lang="en-US" dirty="0">
                <a:solidFill>
                  <a:srgbClr val="FF0000"/>
                </a:solidFill>
              </a:endParaRPr>
            </a:p>
          </p:txBody>
        </p:sp>
        <p:sp>
          <p:nvSpPr>
            <p:cNvPr id="93" name="Down Arrow 92"/>
            <p:cNvSpPr/>
            <p:nvPr/>
          </p:nvSpPr>
          <p:spPr>
            <a:xfrm>
              <a:off x="10736078" y="5783088"/>
              <a:ext cx="561975" cy="412639"/>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8170245" y="6255111"/>
              <a:ext cx="1520211" cy="524260"/>
              <a:chOff x="8170245" y="6255111"/>
              <a:chExt cx="1520211" cy="524260"/>
            </a:xfrm>
          </p:grpSpPr>
          <p:cxnSp>
            <p:nvCxnSpPr>
              <p:cNvPr id="97" name="Straight Connector 96"/>
              <p:cNvCxnSpPr/>
              <p:nvPr/>
            </p:nvCxnSpPr>
            <p:spPr>
              <a:xfrm flipH="1">
                <a:off x="8170245" y="6256151"/>
                <a:ext cx="1520211"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170245" y="6255111"/>
                <a:ext cx="1520211" cy="52426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rot="3569108">
              <a:off x="9062831" y="3396720"/>
              <a:ext cx="3634217" cy="646331"/>
            </a:xfrm>
            <a:prstGeom prst="rect">
              <a:avLst/>
            </a:prstGeom>
            <a:noFill/>
          </p:spPr>
          <p:txBody>
            <a:bodyPr wrap="square" rtlCol="0">
              <a:spAutoFit/>
            </a:bodyPr>
            <a:lstStyle/>
            <a:p>
              <a:pPr algn="ctr"/>
              <a:r>
                <a:rPr lang="en-US" b="1" dirty="0">
                  <a:solidFill>
                    <a:srgbClr val="7030A0"/>
                  </a:solidFill>
                </a:rPr>
                <a:t>warm phase</a:t>
              </a:r>
            </a:p>
            <a:p>
              <a:pPr algn="ctr"/>
              <a:r>
                <a:rPr lang="en-US" b="1" dirty="0">
                  <a:solidFill>
                    <a:srgbClr val="7030A0"/>
                  </a:solidFill>
                </a:rPr>
                <a:t>mixed phase is more complicated</a:t>
              </a:r>
            </a:p>
          </p:txBody>
        </p:sp>
      </p:grpSp>
      <p:sp>
        <p:nvSpPr>
          <p:cNvPr id="35" name="TextBox 34">
            <a:extLst>
              <a:ext uri="{FF2B5EF4-FFF2-40B4-BE49-F238E27FC236}">
                <a16:creationId xmlns:a16="http://schemas.microsoft.com/office/drawing/2014/main" id="{DE29130D-6B17-4658-8310-6018B5650166}"/>
              </a:ext>
            </a:extLst>
          </p:cNvPr>
          <p:cNvSpPr txBox="1"/>
          <p:nvPr/>
        </p:nvSpPr>
        <p:spPr>
          <a:xfrm>
            <a:off x="2857500" y="-5167"/>
            <a:ext cx="6477000" cy="369332"/>
          </a:xfrm>
          <a:prstGeom prst="rect">
            <a:avLst/>
          </a:prstGeom>
          <a:solidFill>
            <a:srgbClr val="FFFFCC"/>
          </a:solidFill>
        </p:spPr>
        <p:txBody>
          <a:bodyPr wrap="square" rtlCol="0">
            <a:spAutoFit/>
          </a:bodyPr>
          <a:lstStyle/>
          <a:p>
            <a:pPr algn="ctr"/>
            <a:r>
              <a:rPr lang="en-US" b="1" dirty="0"/>
              <a:t>SBM implementation in ICON</a:t>
            </a:r>
            <a:endParaRPr lang="aa-ET" b="1" dirty="0"/>
          </a:p>
        </p:txBody>
      </p:sp>
    </p:spTree>
    <p:extLst>
      <p:ext uri="{BB962C8B-B14F-4D97-AF65-F5344CB8AC3E}">
        <p14:creationId xmlns:p14="http://schemas.microsoft.com/office/powerpoint/2010/main" val="407118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524776" cy="584775"/>
          </a:xfrm>
          <a:prstGeom prst="rect">
            <a:avLst/>
          </a:prstGeom>
          <a:noFill/>
        </p:spPr>
        <p:txBody>
          <a:bodyPr wrap="none" rtlCol="0">
            <a:spAutoFit/>
          </a:bodyPr>
          <a:lstStyle/>
          <a:p>
            <a:r>
              <a:rPr lang="en-US" sz="3200" dirty="0"/>
              <a:t>Outlook</a:t>
            </a:r>
          </a:p>
        </p:txBody>
      </p:sp>
      <p:sp>
        <p:nvSpPr>
          <p:cNvPr id="3" name="TextBox 2"/>
          <p:cNvSpPr txBox="1"/>
          <p:nvPr/>
        </p:nvSpPr>
        <p:spPr>
          <a:xfrm>
            <a:off x="521570" y="1364142"/>
            <a:ext cx="10063973" cy="1772793"/>
          </a:xfrm>
          <a:prstGeom prst="rect">
            <a:avLst/>
          </a:prstGeom>
          <a:noFill/>
        </p:spPr>
        <p:txBody>
          <a:bodyPr wrap="none" rtlCol="0">
            <a:spAutoFit/>
          </a:bodyPr>
          <a:lstStyle/>
          <a:p>
            <a:pPr marL="971550" lvl="1" indent="-514350">
              <a:lnSpc>
                <a:spcPct val="130000"/>
              </a:lnSpc>
              <a:buFont typeface="Arial" panose="020B0604020202020204" pitchFamily="34" charset="0"/>
              <a:buChar char="•"/>
            </a:pPr>
            <a:r>
              <a:rPr lang="en-US" sz="2800" dirty="0"/>
              <a:t>SBM Implementation in ICON</a:t>
            </a:r>
          </a:p>
          <a:p>
            <a:pPr marL="971550" lvl="1" indent="-514350">
              <a:lnSpc>
                <a:spcPct val="130000"/>
              </a:lnSpc>
              <a:buFont typeface="Arial" panose="020B0604020202020204" pitchFamily="34" charset="0"/>
              <a:buChar char="•"/>
            </a:pPr>
            <a:r>
              <a:rPr lang="en-US" sz="2800" strike="sngStrike" dirty="0"/>
              <a:t>Tests of Cumulonimbus development (Weisman-</a:t>
            </a:r>
            <a:r>
              <a:rPr lang="en-US" sz="2800" strike="sngStrike" dirty="0" err="1"/>
              <a:t>Klemp</a:t>
            </a:r>
            <a:r>
              <a:rPr lang="en-US" sz="2800" strike="sngStrike" dirty="0"/>
              <a:t> 1982)</a:t>
            </a:r>
          </a:p>
          <a:p>
            <a:pPr marL="971550" lvl="1" indent="-514350">
              <a:lnSpc>
                <a:spcPct val="130000"/>
              </a:lnSpc>
              <a:buFont typeface="Arial" panose="020B0604020202020204" pitchFamily="34" charset="0"/>
              <a:buChar char="•"/>
            </a:pPr>
            <a:r>
              <a:rPr lang="en-US" sz="2800" dirty="0"/>
              <a:t>Real case example</a:t>
            </a:r>
          </a:p>
        </p:txBody>
      </p:sp>
      <p:sp>
        <p:nvSpPr>
          <p:cNvPr id="5" name="Rectangle 4"/>
          <p:cNvSpPr/>
          <p:nvPr/>
        </p:nvSpPr>
        <p:spPr>
          <a:xfrm>
            <a:off x="1380767" y="2057713"/>
            <a:ext cx="9204776" cy="43177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843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2166</TotalTime>
  <Words>2414</Words>
  <Application>Microsoft Office PowerPoint</Application>
  <PresentationFormat>מסך רחב</PresentationFormat>
  <Paragraphs>555</Paragraphs>
  <Slides>30</Slides>
  <Notes>0</Notes>
  <HiddenSlides>0</HiddenSlides>
  <MMClips>0</MMClips>
  <ScaleCrop>false</ScaleCrop>
  <HeadingPairs>
    <vt:vector size="8" baseType="variant">
      <vt:variant>
        <vt:lpstr>גופנים בשימוש</vt:lpstr>
      </vt:variant>
      <vt:variant>
        <vt:i4>5</vt:i4>
      </vt:variant>
      <vt:variant>
        <vt:lpstr>ערכת נושא</vt:lpstr>
      </vt:variant>
      <vt:variant>
        <vt:i4>1</vt:i4>
      </vt:variant>
      <vt:variant>
        <vt:lpstr>שרתי OLE מוטבעים</vt:lpstr>
      </vt:variant>
      <vt:variant>
        <vt:i4>1</vt:i4>
      </vt:variant>
      <vt:variant>
        <vt:lpstr>כותרות שקופיות</vt:lpstr>
      </vt:variant>
      <vt:variant>
        <vt:i4>30</vt:i4>
      </vt:variant>
    </vt:vector>
  </HeadingPairs>
  <TitlesOfParts>
    <vt:vector size="37" baseType="lpstr">
      <vt:lpstr>Arial</vt:lpstr>
      <vt:lpstr>Calibri</vt:lpstr>
      <vt:lpstr>Calibri Light</vt:lpstr>
      <vt:lpstr>Times New Roman</vt:lpstr>
      <vt:lpstr>Wingdings</vt:lpstr>
      <vt:lpstr>Office Theme</vt:lpstr>
      <vt:lpstr>Equation</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Pavel Khanin</dc:creator>
  <cp:lastModifiedBy>Pavel Khanin</cp:lastModifiedBy>
  <cp:revision>366</cp:revision>
  <dcterms:created xsi:type="dcterms:W3CDTF">2021-12-08T09:57:02Z</dcterms:created>
  <dcterms:modified xsi:type="dcterms:W3CDTF">2024-09-03T12:23:27Z</dcterms:modified>
</cp:coreProperties>
</file>