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56" r:id="rId2"/>
    <p:sldId id="1235" r:id="rId3"/>
    <p:sldId id="1253" r:id="rId4"/>
    <p:sldId id="1254" r:id="rId5"/>
    <p:sldId id="1236" r:id="rId6"/>
    <p:sldId id="1241" r:id="rId7"/>
    <p:sldId id="1269" r:id="rId8"/>
    <p:sldId id="1252" r:id="rId9"/>
    <p:sldId id="1250" r:id="rId10"/>
    <p:sldId id="1247" r:id="rId11"/>
    <p:sldId id="1218" r:id="rId12"/>
    <p:sldId id="1256" r:id="rId13"/>
    <p:sldId id="1257" r:id="rId14"/>
    <p:sldId id="1259" r:id="rId15"/>
    <p:sldId id="1260" r:id="rId16"/>
    <p:sldId id="1261" r:id="rId17"/>
    <p:sldId id="1264" r:id="rId18"/>
    <p:sldId id="1267" r:id="rId19"/>
    <p:sldId id="1268" r:id="rId20"/>
    <p:sldId id="1263" r:id="rId21"/>
    <p:sldId id="1221" r:id="rId22"/>
    <p:sldId id="1232" r:id="rId23"/>
    <p:sldId id="1144" r:id="rId24"/>
    <p:sldId id="126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1206" r:id="rId35"/>
    <p:sldId id="1139" r:id="rId36"/>
    <p:sldId id="1246" r:id="rId37"/>
    <p:sldId id="1238" r:id="rId38"/>
    <p:sldId id="1215" r:id="rId39"/>
    <p:sldId id="1216" r:id="rId40"/>
    <p:sldId id="1248" r:id="rId41"/>
    <p:sldId id="1223" r:id="rId42"/>
    <p:sldId id="1224" r:id="rId43"/>
    <p:sldId id="1249" r:id="rId44"/>
    <p:sldId id="1239" r:id="rId45"/>
    <p:sldId id="1240" r:id="rId46"/>
    <p:sldId id="1242" r:id="rId47"/>
    <p:sldId id="1243" r:id="rId48"/>
    <p:sldId id="1245" r:id="rId49"/>
    <p:sldId id="1219" r:id="rId50"/>
    <p:sldId id="1244" r:id="rId5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F3BB97B-154F-465B-8D74-D1557B128071}">
          <p14:sldIdLst>
            <p14:sldId id="256"/>
            <p14:sldId id="1235"/>
            <p14:sldId id="1253"/>
            <p14:sldId id="1254"/>
            <p14:sldId id="1236"/>
            <p14:sldId id="1241"/>
            <p14:sldId id="1269"/>
            <p14:sldId id="1252"/>
            <p14:sldId id="1250"/>
            <p14:sldId id="1247"/>
            <p14:sldId id="1218"/>
            <p14:sldId id="1256"/>
            <p14:sldId id="1257"/>
            <p14:sldId id="1259"/>
            <p14:sldId id="1260"/>
            <p14:sldId id="1261"/>
            <p14:sldId id="1264"/>
            <p14:sldId id="1267"/>
            <p14:sldId id="1268"/>
            <p14:sldId id="1263"/>
            <p14:sldId id="1221"/>
            <p14:sldId id="1232"/>
            <p14:sldId id="1144"/>
            <p14:sldId id="126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1206"/>
            <p14:sldId id="1139"/>
            <p14:sldId id="1246"/>
            <p14:sldId id="1238"/>
            <p14:sldId id="1215"/>
            <p14:sldId id="1216"/>
            <p14:sldId id="1248"/>
            <p14:sldId id="1223"/>
            <p14:sldId id="1224"/>
            <p14:sldId id="1249"/>
            <p14:sldId id="1239"/>
            <p14:sldId id="1240"/>
            <p14:sldId id="1242"/>
            <p14:sldId id="1243"/>
            <p14:sldId id="1245"/>
            <p14:sldId id="1219"/>
            <p14:sldId id="124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ttmann Daniela-Christin" initials="LD" lastIdx="1" clrIdx="0">
    <p:extLst>
      <p:ext uri="{19B8F6BF-5375-455C-9EA6-DF929625EA0E}">
        <p15:presenceInfo xmlns:p15="http://schemas.microsoft.com/office/powerpoint/2012/main" userId="Littmann Daniela-Christ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7"/>
    <a:srgbClr val="2D4B9B"/>
    <a:srgbClr val="303030"/>
    <a:srgbClr val="D012B5"/>
    <a:srgbClr val="000000"/>
    <a:srgbClr val="F0F064"/>
    <a:srgbClr val="4C7EBA"/>
    <a:srgbClr val="D1051B"/>
    <a:srgbClr val="8E96BB"/>
    <a:srgbClr val="FAF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3" autoAdjust="0"/>
    <p:restoredTop sz="91006" autoAdjust="0"/>
  </p:normalViewPr>
  <p:slideViewPr>
    <p:cSldViewPr snapToGrid="0">
      <p:cViewPr>
        <p:scale>
          <a:sx n="144" d="100"/>
          <a:sy n="144" d="100"/>
        </p:scale>
        <p:origin x="528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53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5043-3B71-4002-8820-29B2432228FC}" type="datetimeFigureOut">
              <a:rPr lang="de-DE" smtClean="0"/>
              <a:t>30.08.24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23BF-C61A-4456-8B00-930A1CEBEA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8B6F-B89E-4E8F-810A-499CA5C79A27}" type="datetimeFigureOut">
              <a:rPr lang="de-DE" smtClean="0"/>
              <a:t>30.08.24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5611-F4DE-43EB-A1C1-C04B2C9906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Investigating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performance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parametrisation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grey</a:t>
            </a:r>
            <a:r>
              <a:rPr lang="de-DE"/>
              <a:t> </a:t>
            </a:r>
            <a:r>
              <a:rPr lang="de-DE" err="1"/>
              <a:t>zone</a:t>
            </a:r>
            <a:r>
              <a:rPr lang="de-DE"/>
              <a:t> </a:t>
            </a:r>
            <a:r>
              <a:rPr lang="de-DE" err="1"/>
              <a:t>area</a:t>
            </a:r>
            <a:r>
              <a:rPr lang="de-DE"/>
              <a:t> and check </a:t>
            </a: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need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adapted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even</a:t>
            </a:r>
            <a:r>
              <a:rPr lang="de-DE"/>
              <a:t> </a:t>
            </a:r>
            <a:r>
              <a:rPr lang="de-DE" err="1"/>
              <a:t>switched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006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solidFill>
                  <a:srgbClr val="FF0000"/>
                </a:solidFill>
              </a:rPr>
              <a:t>RMSE (top </a:t>
            </a:r>
            <a:r>
              <a:rPr lang="de-DE" err="1">
                <a:solidFill>
                  <a:srgbClr val="FF0000"/>
                </a:solidFill>
              </a:rPr>
              <a:t>line</a:t>
            </a:r>
            <a:r>
              <a:rPr lang="de-DE">
                <a:solidFill>
                  <a:srgbClr val="FF0000"/>
                </a:solidFill>
              </a:rPr>
              <a:t>), ME (</a:t>
            </a:r>
            <a:r>
              <a:rPr lang="de-DE" err="1">
                <a:solidFill>
                  <a:srgbClr val="FF0000"/>
                </a:solidFill>
              </a:rPr>
              <a:t>low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line</a:t>
            </a:r>
            <a:r>
              <a:rPr lang="de-DE">
                <a:solidFill>
                  <a:srgbClr val="FF0000"/>
                </a:solidFill>
              </a:rPr>
              <a:t>) HALBZEIT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solidFill>
                  <a:srgbClr val="FF0000"/>
                </a:solidFill>
              </a:rPr>
              <a:t>Score </a:t>
            </a:r>
            <a:r>
              <a:rPr lang="de-DE" err="1">
                <a:solidFill>
                  <a:srgbClr val="FF0000"/>
                </a:solidFill>
              </a:rPr>
              <a:t>values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over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whole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forecast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period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for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specific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var‘s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that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were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more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affected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by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changes</a:t>
            </a:r>
            <a:endParaRPr lang="de-DE">
              <a:solidFill>
                <a:srgbClr val="FF0000"/>
              </a:solidFill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solidFill>
                  <a:srgbClr val="FF0000"/>
                </a:solidFill>
              </a:rPr>
              <a:t>DD, FF, N, T2M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solidFill>
                  <a:srgbClr val="FF0000"/>
                </a:solidFill>
              </a:rPr>
              <a:t>Black, </a:t>
            </a:r>
            <a:r>
              <a:rPr lang="de-DE" err="1">
                <a:solidFill>
                  <a:srgbClr val="FF0000"/>
                </a:solidFill>
              </a:rPr>
              <a:t>red</a:t>
            </a:r>
            <a:r>
              <a:rPr lang="de-DE">
                <a:solidFill>
                  <a:srgbClr val="FF0000"/>
                </a:solidFill>
              </a:rPr>
              <a:t>, </a:t>
            </a:r>
            <a:r>
              <a:rPr lang="de-DE" err="1">
                <a:solidFill>
                  <a:srgbClr val="FF0000"/>
                </a:solidFill>
              </a:rPr>
              <a:t>blue</a:t>
            </a:r>
            <a:endParaRPr lang="de-DE">
              <a:solidFill>
                <a:srgbClr val="FF0000"/>
              </a:solidFill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1536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err="1">
                <a:solidFill>
                  <a:srgbClr val="FF0000"/>
                </a:solidFill>
              </a:rPr>
              <a:t>Map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of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TEAMx</a:t>
            </a:r>
            <a:r>
              <a:rPr lang="de-DE">
                <a:solidFill>
                  <a:srgbClr val="FF0000"/>
                </a:solidFill>
              </a:rPr>
              <a:t> @1km, met-</a:t>
            </a:r>
            <a:r>
              <a:rPr lang="de-DE" err="1">
                <a:solidFill>
                  <a:srgbClr val="FF0000"/>
                </a:solidFill>
              </a:rPr>
              <a:t>stations</a:t>
            </a:r>
            <a:r>
              <a:rPr lang="de-DE">
                <a:solidFill>
                  <a:srgbClr val="FF0000"/>
                </a:solidFill>
              </a:rPr>
              <a:t>, ME </a:t>
            </a:r>
            <a:r>
              <a:rPr lang="de-DE" err="1">
                <a:solidFill>
                  <a:srgbClr val="FF0000"/>
                </a:solidFill>
              </a:rPr>
              <a:t>of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temperature</a:t>
            </a:r>
            <a:endParaRPr lang="de-DE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r>
              <a:rPr lang="de-DE">
                <a:solidFill>
                  <a:srgbClr val="FF0000"/>
                </a:solidFill>
              </a:rPr>
              <a:t>Table: Experiments, </a:t>
            </a:r>
            <a:r>
              <a:rPr lang="de-DE" err="1">
                <a:solidFill>
                  <a:srgbClr val="FF0000"/>
                </a:solidFill>
              </a:rPr>
              <a:t>reference</a:t>
            </a:r>
            <a:endParaRPr lang="de-DE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r>
              <a:rPr lang="de-DE" err="1">
                <a:solidFill>
                  <a:srgbClr val="FF0000"/>
                </a:solidFill>
              </a:rPr>
              <a:t>No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convection</a:t>
            </a:r>
            <a:r>
              <a:rPr lang="de-DE">
                <a:solidFill>
                  <a:srgbClr val="FF0000"/>
                </a:solidFill>
              </a:rPr>
              <a:t>: operational @</a:t>
            </a:r>
            <a:r>
              <a:rPr lang="de-DE" err="1">
                <a:solidFill>
                  <a:srgbClr val="FF0000"/>
                </a:solidFill>
              </a:rPr>
              <a:t>MeteoSwiss</a:t>
            </a:r>
            <a:r>
              <a:rPr lang="de-DE">
                <a:solidFill>
                  <a:srgbClr val="FF0000"/>
                </a:solidFill>
              </a:rPr>
              <a:t>. Motivation: </a:t>
            </a:r>
            <a:r>
              <a:rPr lang="de-DE" err="1">
                <a:solidFill>
                  <a:srgbClr val="FF0000"/>
                </a:solidFill>
              </a:rPr>
              <a:t>part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of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the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processes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are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getting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resolved</a:t>
            </a:r>
            <a:r>
              <a:rPr lang="de-DE">
                <a:solidFill>
                  <a:srgbClr val="FF0000"/>
                </a:solidFill>
              </a:rPr>
              <a:t> and </a:t>
            </a:r>
            <a:r>
              <a:rPr lang="de-DE" err="1">
                <a:solidFill>
                  <a:srgbClr val="FF0000"/>
                </a:solidFill>
              </a:rPr>
              <a:t>some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parametrisations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need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to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be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switched</a:t>
            </a:r>
            <a:r>
              <a:rPr lang="de-DE">
                <a:solidFill>
                  <a:srgbClr val="FF0000"/>
                </a:solidFill>
              </a:rPr>
              <a:t> off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85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solidFill>
                  <a:srgbClr val="FF0000"/>
                </a:solidFill>
              </a:rPr>
              <a:t>RMSE (top </a:t>
            </a:r>
            <a:r>
              <a:rPr lang="de-DE" err="1">
                <a:solidFill>
                  <a:srgbClr val="FF0000"/>
                </a:solidFill>
              </a:rPr>
              <a:t>line</a:t>
            </a:r>
            <a:r>
              <a:rPr lang="de-DE">
                <a:solidFill>
                  <a:srgbClr val="FF0000"/>
                </a:solidFill>
              </a:rPr>
              <a:t>), ME (</a:t>
            </a:r>
            <a:r>
              <a:rPr lang="de-DE" err="1">
                <a:solidFill>
                  <a:srgbClr val="FF0000"/>
                </a:solidFill>
              </a:rPr>
              <a:t>low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line</a:t>
            </a:r>
            <a:r>
              <a:rPr lang="de-DE">
                <a:solidFill>
                  <a:srgbClr val="FF0000"/>
                </a:solidFill>
              </a:rPr>
              <a:t>) HALBZEIT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solidFill>
                  <a:srgbClr val="FF0000"/>
                </a:solidFill>
              </a:rPr>
              <a:t>Score </a:t>
            </a:r>
            <a:r>
              <a:rPr lang="de-DE" err="1">
                <a:solidFill>
                  <a:srgbClr val="FF0000"/>
                </a:solidFill>
              </a:rPr>
              <a:t>values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over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whole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forecast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period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for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specific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var‘s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that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were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more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affected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by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changes</a:t>
            </a:r>
            <a:endParaRPr lang="de-DE">
              <a:solidFill>
                <a:srgbClr val="FF0000"/>
              </a:solidFill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solidFill>
                  <a:srgbClr val="FF0000"/>
                </a:solidFill>
              </a:rPr>
              <a:t>DD, FF, N, T2M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>
                <a:solidFill>
                  <a:srgbClr val="FF0000"/>
                </a:solidFill>
              </a:rPr>
              <a:t>Black, </a:t>
            </a:r>
            <a:r>
              <a:rPr lang="de-DE" err="1">
                <a:solidFill>
                  <a:srgbClr val="FF0000"/>
                </a:solidFill>
              </a:rPr>
              <a:t>red</a:t>
            </a:r>
            <a:r>
              <a:rPr lang="de-DE">
                <a:solidFill>
                  <a:srgbClr val="FF0000"/>
                </a:solidFill>
              </a:rPr>
              <a:t>, </a:t>
            </a:r>
            <a:r>
              <a:rPr lang="de-DE" err="1">
                <a:solidFill>
                  <a:srgbClr val="FF0000"/>
                </a:solidFill>
              </a:rPr>
              <a:t>blue</a:t>
            </a:r>
            <a:endParaRPr lang="de-DE">
              <a:solidFill>
                <a:srgbClr val="FF0000"/>
              </a:solidFill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77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Performance </a:t>
            </a:r>
            <a:r>
              <a:rPr lang="de-DE" err="1"/>
              <a:t>may</a:t>
            </a:r>
            <a:r>
              <a:rPr lang="de-DE"/>
              <a:t> </a:t>
            </a:r>
            <a:r>
              <a:rPr lang="de-DE" err="1"/>
              <a:t>differ</a:t>
            </a:r>
            <a:r>
              <a:rPr lang="de-DE"/>
              <a:t> </a:t>
            </a:r>
            <a:r>
              <a:rPr lang="de-DE" err="1"/>
              <a:t>locally</a:t>
            </a:r>
            <a:r>
              <a:rPr lang="de-DE"/>
              <a:t>,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encounter</a:t>
            </a:r>
            <a:r>
              <a:rPr lang="de-DE"/>
              <a:t>..</a:t>
            </a:r>
          </a:p>
          <a:p>
            <a:pPr marL="171450" indent="-171450">
              <a:buFontTx/>
              <a:buChar char="-"/>
            </a:pPr>
            <a:r>
              <a:rPr lang="de-DE"/>
              <a:t>Valley: FF, T</a:t>
            </a:r>
          </a:p>
          <a:p>
            <a:pPr marL="171450" indent="-171450">
              <a:buFontTx/>
              <a:buChar char="-"/>
            </a:pPr>
            <a:r>
              <a:rPr lang="de-DE"/>
              <a:t>Plateau: FF, T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err="1"/>
              <a:t>Slope</a:t>
            </a:r>
            <a:r>
              <a:rPr lang="de-DE"/>
              <a:t> nur vier Stationen, keine Aussagbarkeit.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912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- </a:t>
            </a:r>
            <a:r>
              <a:rPr lang="de-DE" err="1"/>
              <a:t>During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investigation</a:t>
            </a:r>
            <a:r>
              <a:rPr lang="de-DE"/>
              <a:t>, </a:t>
            </a:r>
            <a:r>
              <a:rPr lang="de-DE" err="1"/>
              <a:t>unrealistic</a:t>
            </a:r>
            <a:r>
              <a:rPr lang="de-DE"/>
              <a:t> high wind </a:t>
            </a:r>
            <a:r>
              <a:rPr lang="de-DE" err="1"/>
              <a:t>speed</a:t>
            </a:r>
            <a:r>
              <a:rPr lang="de-DE"/>
              <a:t> </a:t>
            </a:r>
            <a:r>
              <a:rPr lang="de-DE" err="1"/>
              <a:t>maxima</a:t>
            </a:r>
            <a:r>
              <a:rPr lang="de-DE"/>
              <a:t> </a:t>
            </a:r>
            <a:r>
              <a:rPr lang="de-DE" err="1"/>
              <a:t>close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surface</a:t>
            </a:r>
            <a:r>
              <a:rPr lang="de-DE"/>
              <a:t> </a:t>
            </a:r>
            <a:r>
              <a:rPr lang="de-DE" err="1"/>
              <a:t>were</a:t>
            </a:r>
            <a:r>
              <a:rPr lang="de-DE"/>
              <a:t> </a:t>
            </a:r>
            <a:r>
              <a:rPr lang="de-DE" err="1"/>
              <a:t>observed</a:t>
            </a:r>
            <a:r>
              <a:rPr lang="de-DE"/>
              <a:t> (&gt;150 m/s)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74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Slope-related</a:t>
            </a:r>
            <a:r>
              <a:rPr lang="de-DE"/>
              <a:t>*: </a:t>
            </a:r>
            <a:r>
              <a:rPr lang="de-DE" err="1"/>
              <a:t>itune_slopecor</a:t>
            </a:r>
            <a:r>
              <a:rPr lang="de-DE"/>
              <a:t>, </a:t>
            </a:r>
            <a:r>
              <a:rPr lang="de-DE" err="1"/>
              <a:t>tkesso</a:t>
            </a:r>
            <a:r>
              <a:rPr lang="de-DE"/>
              <a:t>=3, </a:t>
            </a:r>
            <a:r>
              <a:rPr lang="de-DE" err="1"/>
              <a:t>hgtdiff_max_smooth_topo</a:t>
            </a:r>
            <a:r>
              <a:rPr lang="de-DE"/>
              <a:t>=750,400,200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831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RUC: SINFONY heavy </a:t>
            </a:r>
            <a:r>
              <a:rPr lang="de-DE" err="1"/>
              <a:t>convective</a:t>
            </a:r>
            <a:r>
              <a:rPr lang="de-DE"/>
              <a:t> </a:t>
            </a:r>
            <a:r>
              <a:rPr lang="de-DE" err="1"/>
              <a:t>cases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493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Use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already</a:t>
            </a:r>
            <a:r>
              <a:rPr lang="de-DE"/>
              <a:t> </a:t>
            </a:r>
            <a:r>
              <a:rPr lang="de-DE" err="1"/>
              <a:t>available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x1, </a:t>
            </a:r>
            <a:r>
              <a:rPr lang="de-DE" err="1"/>
              <a:t>TEAMx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600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More </a:t>
            </a:r>
            <a:r>
              <a:rPr lang="de-DE" err="1"/>
              <a:t>mixed</a:t>
            </a:r>
            <a:r>
              <a:rPr lang="de-DE"/>
              <a:t> </a:t>
            </a:r>
            <a:r>
              <a:rPr lang="de-DE" err="1"/>
              <a:t>results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FF</a:t>
            </a:r>
          </a:p>
          <a:p>
            <a:pPr marL="171450" indent="-171450">
              <a:buFontTx/>
              <a:buChar char="-"/>
            </a:pPr>
            <a:r>
              <a:rPr lang="de-DE" err="1"/>
              <a:t>Too</a:t>
            </a:r>
            <a:r>
              <a:rPr lang="de-DE"/>
              <a:t> </a:t>
            </a:r>
            <a:r>
              <a:rPr lang="de-DE" err="1"/>
              <a:t>many</a:t>
            </a:r>
            <a:r>
              <a:rPr lang="de-DE"/>
              <a:t> </a:t>
            </a:r>
            <a:r>
              <a:rPr lang="de-DE" err="1"/>
              <a:t>clouds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212, </a:t>
            </a:r>
            <a:r>
              <a:rPr lang="de-DE" err="1"/>
              <a:t>too</a:t>
            </a:r>
            <a:r>
              <a:rPr lang="de-DE"/>
              <a:t> </a:t>
            </a:r>
            <a:r>
              <a:rPr lang="de-DE" err="1"/>
              <a:t>few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209‘s</a:t>
            </a:r>
          </a:p>
          <a:p>
            <a:pPr marL="171450" indent="-171450">
              <a:buFontTx/>
              <a:buChar char="-"/>
            </a:pPr>
            <a:r>
              <a:rPr lang="de-DE" err="1"/>
              <a:t>Smaller</a:t>
            </a:r>
            <a:r>
              <a:rPr lang="de-DE"/>
              <a:t> T2M </a:t>
            </a:r>
            <a:r>
              <a:rPr lang="de-DE" err="1"/>
              <a:t>bias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212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67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/>
              <a:t>4.9.2024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3" y="4739302"/>
            <a:ext cx="4579829" cy="274637"/>
          </a:xfrm>
        </p:spPr>
        <p:txBody>
          <a:bodyPr/>
          <a:lstStyle/>
          <a:p>
            <a:r>
              <a:rPr lang="de-DE"/>
              <a:t> Daniela Littmann 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74022E-64DB-48F7-814E-002A63EC1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5860" r="21142" b="5309"/>
          <a:stretch/>
        </p:blipFill>
        <p:spPr>
          <a:xfrm>
            <a:off x="2166939" y="768365"/>
            <a:ext cx="2649374" cy="263477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A85FF0D5-90AE-4147-98D0-14B1121D82E4}"/>
              </a:ext>
            </a:extLst>
          </p:cNvPr>
          <p:cNvSpPr/>
          <p:nvPr userDrawn="1"/>
        </p:nvSpPr>
        <p:spPr>
          <a:xfrm>
            <a:off x="4023533" y="1457119"/>
            <a:ext cx="1365933" cy="1811322"/>
          </a:xfrm>
          <a:prstGeom prst="triangle">
            <a:avLst>
              <a:gd name="adj" fmla="val 19222"/>
            </a:avLst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3C535153-4ABC-4339-B487-59244679D057}"/>
              </a:ext>
            </a:extLst>
          </p:cNvPr>
          <p:cNvSpPr/>
          <p:nvPr userDrawn="1"/>
        </p:nvSpPr>
        <p:spPr>
          <a:xfrm rot="17991127">
            <a:off x="4333598" y="860867"/>
            <a:ext cx="1352666" cy="1690302"/>
          </a:xfrm>
          <a:prstGeom prst="triangle">
            <a:avLst>
              <a:gd name="adj" fmla="val 49001"/>
            </a:avLst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4" descr="Alps - Wikipedia">
            <a:extLst>
              <a:ext uri="{FF2B5EF4-FFF2-40B4-BE49-F238E27FC236}">
                <a16:creationId xmlns:a16="http://schemas.microsoft.com/office/drawing/2014/main" id="{36FF2476-D474-4775-9A00-8FDADB100C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84" y="1529017"/>
            <a:ext cx="1713259" cy="128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11" name="Google Shape;212;p21">
            <a:extLst>
              <a:ext uri="{FF2B5EF4-FFF2-40B4-BE49-F238E27FC236}">
                <a16:creationId xmlns:a16="http://schemas.microsoft.com/office/drawing/2014/main" id="{F09967E0-D2AA-4D35-A1E1-516C93D3B9E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  <a:lum bright="70000" contrast="-70000"/>
          </a:blip>
          <a:srcRect l="24560" t="34234" r="17216" b="25669"/>
          <a:stretch/>
        </p:blipFill>
        <p:spPr>
          <a:xfrm>
            <a:off x="3831605" y="3234170"/>
            <a:ext cx="1749763" cy="1180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8000" dist="50800" dir="5400000" sy="-100000" algn="bl" rotWithShape="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392A2A0-6D50-4B99-BF97-337CBA4A19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03" y="4667098"/>
            <a:ext cx="1216897" cy="4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1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41767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550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288" y="864000"/>
            <a:ext cx="3183732" cy="387798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3887390" y="864000"/>
            <a:ext cx="4861323" cy="3652438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887388" y="4259069"/>
            <a:ext cx="4861323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6.5.2024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352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87798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4259069"/>
            <a:ext cx="8353424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6.5.2024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043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b="1">
                <a:solidFill>
                  <a:srgbClr val="D1051B"/>
                </a:solidFill>
              </a:rPr>
              <a:t>FAKTEN</a:t>
            </a:r>
            <a:endParaRPr lang="de-DE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4686685" y="3618523"/>
            <a:ext cx="4062027" cy="897914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5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2600" b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3568847" y="1965324"/>
            <a:ext cx="5106841" cy="255111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677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5286" y="864000"/>
            <a:ext cx="5040000" cy="360099"/>
          </a:xfrm>
        </p:spPr>
        <p:txBody>
          <a:bodyPr/>
          <a:lstStyle/>
          <a:p>
            <a:r>
              <a:rPr lang="de-DE" sz="2600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1543050"/>
            <a:ext cx="5040000" cy="29733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318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7" y="915988"/>
            <a:ext cx="277671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80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70915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5DF9E2B-5C66-4794-8EF0-99B1C463C2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62313" y="4739302"/>
            <a:ext cx="4164967" cy="274637"/>
          </a:xfrm>
        </p:spPr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8" name="Foliennummernplatzhalter">
            <a:extLst>
              <a:ext uri="{FF2B5EF4-FFF2-40B4-BE49-F238E27FC236}">
                <a16:creationId xmlns:a16="http://schemas.microsoft.com/office/drawing/2014/main" id="{EAF0336C-476B-44FC-9F2B-1CA75C2D6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7280" y="4739301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A0F46FC-FD40-4386-BDC5-8685CCB949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03" y="4667098"/>
            <a:ext cx="1216897" cy="4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 SINF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70915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/>
              <a:t>5.9.2024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47E9F3-6ABF-4C36-AFD7-2F262E79F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0" y="4739302"/>
            <a:ext cx="927471" cy="360683"/>
          </a:xfrm>
          <a:prstGeom prst="rect">
            <a:avLst/>
          </a:prstGeom>
        </p:spPr>
      </p:pic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401BFA4E-C252-4480-906A-86469BED1C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62313" y="4739302"/>
            <a:ext cx="4164967" cy="274637"/>
          </a:xfrm>
        </p:spPr>
        <p:txBody>
          <a:bodyPr/>
          <a:lstStyle/>
          <a:p>
            <a:r>
              <a:rPr lang="de-DE"/>
              <a:t>Alberto De Lozar	  </a:t>
            </a:r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2198C3D5-4A00-4E59-9966-5ACE114B6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7280" y="4739301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15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 TEAM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70915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401BFA4E-C252-4480-906A-86469BED1C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62313" y="4739302"/>
            <a:ext cx="4164967" cy="274637"/>
          </a:xfrm>
        </p:spPr>
        <p:txBody>
          <a:bodyPr/>
          <a:lstStyle/>
          <a:p>
            <a:r>
              <a:rPr lang="de-DE"/>
              <a:t> Günther Zängl	  </a:t>
            </a:r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2198C3D5-4A00-4E59-9966-5ACE114B6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7280" y="4739301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0BBF050-8134-4627-A3F9-E42E13580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0" y="4739301"/>
            <a:ext cx="958183" cy="2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70915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5DF9E2B-5C66-4794-8EF0-99B1C463C2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62313" y="4739302"/>
            <a:ext cx="4564331" cy="274637"/>
          </a:xfrm>
        </p:spPr>
        <p:txBody>
          <a:bodyPr/>
          <a:lstStyle/>
          <a:p>
            <a:r>
              <a:rPr lang="de-DE"/>
              <a:t> Daniela Littmann  </a:t>
            </a:r>
          </a:p>
        </p:txBody>
      </p:sp>
    </p:spTree>
    <p:extLst>
      <p:ext uri="{BB962C8B-B14F-4D97-AF65-F5344CB8AC3E}">
        <p14:creationId xmlns:p14="http://schemas.microsoft.com/office/powerpoint/2010/main" val="97224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F3D981E4-F42A-48F9-A852-59DD68C5C6D1}"/>
              </a:ext>
            </a:extLst>
          </p:cNvPr>
          <p:cNvSpPr txBox="1">
            <a:spLocks/>
          </p:cNvSpPr>
          <p:nvPr userDrawn="1"/>
        </p:nvSpPr>
        <p:spPr>
          <a:xfrm>
            <a:off x="542166" y="4739301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15.4.2024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56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1B023E7C-9F54-4950-97FE-254BEE55890F}"/>
              </a:ext>
            </a:extLst>
          </p:cNvPr>
          <p:cNvSpPr txBox="1">
            <a:spLocks/>
          </p:cNvSpPr>
          <p:nvPr userDrawn="1"/>
        </p:nvSpPr>
        <p:spPr>
          <a:xfrm>
            <a:off x="542166" y="4739301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12.12.2023</a:t>
            </a:r>
          </a:p>
        </p:txBody>
      </p:sp>
    </p:spTree>
    <p:extLst>
      <p:ext uri="{BB962C8B-B14F-4D97-AF65-F5344CB8AC3E}">
        <p14:creationId xmlns:p14="http://schemas.microsoft.com/office/powerpoint/2010/main" val="218230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7560713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6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810000"/>
            <a:ext cx="8353425" cy="72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333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387610" y="144000"/>
            <a:ext cx="1612390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6.5.2024</a:t>
            </a:r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 Daniela Littmann  </a:t>
            </a:r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80" r:id="rId3"/>
    <p:sldLayoutId id="2147483682" r:id="rId4"/>
    <p:sldLayoutId id="2147483681" r:id="rId5"/>
    <p:sldLayoutId id="2147483662" r:id="rId6"/>
    <p:sldLayoutId id="2147483671" r:id="rId7"/>
    <p:sldLayoutId id="2147483678" r:id="rId8"/>
    <p:sldLayoutId id="2147483675" r:id="rId9"/>
    <p:sldLayoutId id="2147483664" r:id="rId10"/>
    <p:sldLayoutId id="2147483677" r:id="rId11"/>
    <p:sldLayoutId id="2147483669" r:id="rId12"/>
    <p:sldLayoutId id="2147483673" r:id="rId13"/>
    <p:sldLayoutId id="2147483672" r:id="rId14"/>
    <p:sldLayoutId id="2147483676" r:id="rId15"/>
    <p:sldLayoutId id="2147483674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hyperlink" Target="https://www.arpae.it/" TargetMode="External"/><Relationship Id="rId7" Type="http://schemas.openxmlformats.org/officeDocument/2006/relationships/image" Target="../media/image1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5.png"/><Relationship Id="rId18" Type="http://schemas.openxmlformats.org/officeDocument/2006/relationships/image" Target="../media/image70.jpeg"/><Relationship Id="rId3" Type="http://schemas.openxmlformats.org/officeDocument/2006/relationships/image" Target="../media/image57.png"/><Relationship Id="rId21" Type="http://schemas.openxmlformats.org/officeDocument/2006/relationships/image" Target="../media/image73.png"/><Relationship Id="rId7" Type="http://schemas.openxmlformats.org/officeDocument/2006/relationships/image" Target="../media/image60.wmf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hyperlink" Target="mailto:Daniela-Christin.Littmann@dwd.de" TargetMode="External"/><Relationship Id="rId16" Type="http://schemas.openxmlformats.org/officeDocument/2006/relationships/image" Target="../media/image68.png"/><Relationship Id="rId20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3.emf"/><Relationship Id="rId5" Type="http://schemas.openxmlformats.org/officeDocument/2006/relationships/image" Target="../media/image19.pn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8.jpeg"/><Relationship Id="rId9" Type="http://schemas.openxmlformats.org/officeDocument/2006/relationships/image" Target="../media/image1.png"/><Relationship Id="rId1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4763137" TargetMode="External"/><Relationship Id="rId2" Type="http://schemas.openxmlformats.org/officeDocument/2006/relationships/hyperlink" Target="https://doi.org/10.5281/zenodo.474595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5281/zenodo.5795431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CA7F9FC-877E-46C9-857E-C232233D855A}"/>
              </a:ext>
            </a:extLst>
          </p:cNvPr>
          <p:cNvSpPr/>
          <p:nvPr/>
        </p:nvSpPr>
        <p:spPr>
          <a:xfrm>
            <a:off x="155862" y="254706"/>
            <a:ext cx="6286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The Global-to-Regional ICON Digital Twin (GLORI)</a:t>
            </a:r>
            <a:endParaRPr lang="de-DE" sz="28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2B119E-10B4-4BBA-B571-07C162C885B0}"/>
              </a:ext>
            </a:extLst>
          </p:cNvPr>
          <p:cNvSpPr txBox="1"/>
          <p:nvPr/>
        </p:nvSpPr>
        <p:spPr>
          <a:xfrm>
            <a:off x="3601742" y="4208776"/>
            <a:ext cx="2234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2 September 2024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9AB528D-D78C-4419-9A7F-7CEE8187C784}"/>
              </a:ext>
            </a:extLst>
          </p:cNvPr>
          <p:cNvSpPr/>
          <p:nvPr/>
        </p:nvSpPr>
        <p:spPr>
          <a:xfrm>
            <a:off x="801575" y="3249515"/>
            <a:ext cx="7774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u="sng" dirty="0"/>
              <a:t>Daniela Littmann</a:t>
            </a:r>
            <a:r>
              <a:rPr lang="de-DE" sz="1400" baseline="30000" dirty="0"/>
              <a:t>1</a:t>
            </a:r>
            <a:r>
              <a:rPr lang="de-DE" sz="1400" dirty="0"/>
              <a:t>, Alberto De Lozar</a:t>
            </a:r>
            <a:r>
              <a:rPr lang="de-DE" sz="1400" baseline="30000" dirty="0"/>
              <a:t>1</a:t>
            </a:r>
            <a:r>
              <a:rPr lang="de-DE" sz="1400" dirty="0"/>
              <a:t>, Günther Zängl</a:t>
            </a:r>
            <a:r>
              <a:rPr lang="de-DE" sz="1400" baseline="30000" dirty="0"/>
              <a:t>1</a:t>
            </a:r>
            <a:r>
              <a:rPr lang="de-DE" sz="1400" dirty="0"/>
              <a:t>, Chiara Marsigli</a:t>
            </a:r>
            <a:r>
              <a:rPr lang="de-DE" sz="1400" baseline="30000" dirty="0"/>
              <a:t>1,2</a:t>
            </a:r>
            <a:r>
              <a:rPr lang="de-DE" sz="1400" dirty="0"/>
              <a:t>, and Linda Schlemmer</a:t>
            </a:r>
            <a:r>
              <a:rPr lang="de-DE" sz="1400" baseline="30000" dirty="0"/>
              <a:t>1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272F981-CB79-4F80-B0B0-7C8DDFDF4D0C}"/>
              </a:ext>
            </a:extLst>
          </p:cNvPr>
          <p:cNvSpPr/>
          <p:nvPr/>
        </p:nvSpPr>
        <p:spPr>
          <a:xfrm>
            <a:off x="1977036" y="3511126"/>
            <a:ext cx="5620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aseline="30000" dirty="0"/>
              <a:t>1</a:t>
            </a:r>
            <a:r>
              <a:rPr lang="de-DE" sz="1400" dirty="0"/>
              <a:t> Deutscher Wetterdienst (DWD), Offenbach am Main, Germany</a:t>
            </a:r>
            <a:br>
              <a:rPr lang="de-DE" sz="1400" dirty="0"/>
            </a:br>
            <a:r>
              <a:rPr lang="de-DE" sz="1400" baseline="30000" dirty="0"/>
              <a:t>2</a:t>
            </a:r>
            <a:r>
              <a:rPr lang="de-DE" sz="1400" dirty="0"/>
              <a:t> </a:t>
            </a:r>
            <a:r>
              <a:rPr lang="de-DE" sz="1400" dirty="0" err="1"/>
              <a:t>Arpae</a:t>
            </a:r>
            <a:r>
              <a:rPr lang="de-DE" sz="1400" dirty="0"/>
              <a:t> Emilia-Romagna, Bologna, </a:t>
            </a:r>
            <a:r>
              <a:rPr lang="de-DE" sz="1400" dirty="0" err="1"/>
              <a:t>Italy</a:t>
            </a:r>
            <a:endParaRPr lang="de-DE" sz="14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7E13210-F5EA-4708-9793-5E7FAF8B7519}"/>
              </a:ext>
            </a:extLst>
          </p:cNvPr>
          <p:cNvSpPr/>
          <p:nvPr/>
        </p:nvSpPr>
        <p:spPr>
          <a:xfrm>
            <a:off x="640001" y="1253696"/>
            <a:ext cx="74216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/>
              <a:t>Problems/Challenges at High Resolution Runs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75E22C2-D4D3-4E59-BEFB-5B43D7568DC2}"/>
              </a:ext>
            </a:extLst>
          </p:cNvPr>
          <p:cNvSpPr txBox="1"/>
          <p:nvPr/>
        </p:nvSpPr>
        <p:spPr>
          <a:xfrm>
            <a:off x="1060982" y="2418129"/>
            <a:ext cx="676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2D4B9B"/>
                </a:solidFill>
              </a:rPr>
              <a:t>Does high resolution help over complex terrain?</a:t>
            </a:r>
          </a:p>
        </p:txBody>
      </p:sp>
    </p:spTree>
    <p:extLst>
      <p:ext uri="{BB962C8B-B14F-4D97-AF65-F5344CB8AC3E}">
        <p14:creationId xmlns:p14="http://schemas.microsoft.com/office/powerpoint/2010/main" val="303025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ECE654-34CD-4BF9-84A5-90B8B849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B7C27D-70CB-499A-836F-F676A9AE5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16944A3-4102-49E9-B769-59C5C113678F}"/>
              </a:ext>
            </a:extLst>
          </p:cNvPr>
          <p:cNvSpPr txBox="1">
            <a:spLocks/>
          </p:cNvSpPr>
          <p:nvPr/>
        </p:nvSpPr>
        <p:spPr>
          <a:xfrm>
            <a:off x="291203" y="263647"/>
            <a:ext cx="6772069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Verification over valley stations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E77933-1E6A-4E99-A0C1-41739370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51" y="890873"/>
            <a:ext cx="3341914" cy="2720384"/>
          </a:xfrm>
          <a:prstGeom prst="rect">
            <a:avLst/>
          </a:prstGeom>
        </p:spPr>
      </p:pic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D6207B0B-FCFF-406D-9EC5-939278581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170909"/>
              </p:ext>
            </p:extLst>
          </p:nvPr>
        </p:nvGraphicFramePr>
        <p:xfrm>
          <a:off x="607251" y="3626639"/>
          <a:ext cx="3721856" cy="548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82494">
                  <a:extLst>
                    <a:ext uri="{9D8B030D-6E8A-4147-A177-3AD203B41FA5}">
                      <a16:colId xmlns:a16="http://schemas.microsoft.com/office/drawing/2014/main" val="3160368808"/>
                    </a:ext>
                  </a:extLst>
                </a:gridCol>
                <a:gridCol w="1240404">
                  <a:extLst>
                    <a:ext uri="{9D8B030D-6E8A-4147-A177-3AD203B41FA5}">
                      <a16:colId xmlns:a16="http://schemas.microsoft.com/office/drawing/2014/main" val="2458570961"/>
                    </a:ext>
                  </a:extLst>
                </a:gridCol>
                <a:gridCol w="1198958">
                  <a:extLst>
                    <a:ext uri="{9D8B030D-6E8A-4147-A177-3AD203B41FA5}">
                      <a16:colId xmlns:a16="http://schemas.microsoft.com/office/drawing/2014/main" val="310056273"/>
                    </a:ext>
                  </a:extLst>
                </a:gridCol>
              </a:tblGrid>
              <a:tr h="193372">
                <a:tc>
                  <a:txBody>
                    <a:bodyPr/>
                    <a:lstStyle/>
                    <a:p>
                      <a:r>
                        <a:rPr lang="de-DE" sz="1200" b="1">
                          <a:solidFill>
                            <a:srgbClr val="474747"/>
                          </a:solidFill>
                        </a:rPr>
                        <a:t>Station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>
                          <a:solidFill>
                            <a:srgbClr val="474747"/>
                          </a:solidFill>
                        </a:rPr>
                        <a:t>FF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474747"/>
                          </a:solidFill>
                        </a:rPr>
                        <a:t>T 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779220"/>
                  </a:ext>
                </a:extLst>
              </a:tr>
              <a:tr h="199688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Valley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25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474747"/>
                          </a:solidFill>
                        </a:rPr>
                        <a:t>34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834036"/>
                  </a:ext>
                </a:extLst>
              </a:tr>
            </a:tbl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80EF59D6-A133-4110-ABF6-E64166FD469E}"/>
              </a:ext>
            </a:extLst>
          </p:cNvPr>
          <p:cNvSpPr txBox="1"/>
          <p:nvPr/>
        </p:nvSpPr>
        <p:spPr>
          <a:xfrm>
            <a:off x="566781" y="4175279"/>
            <a:ext cx="3802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74747"/>
                </a:solidFill>
              </a:rPr>
              <a:t>The Valley stations in Switzerland used for verification.</a:t>
            </a:r>
          </a:p>
        </p:txBody>
      </p:sp>
      <p:pic>
        <p:nvPicPr>
          <p:cNvPr id="2" name="Picture 4" descr="Plot object">
            <a:extLst>
              <a:ext uri="{FF2B5EF4-FFF2-40B4-BE49-F238E27FC236}">
                <a16:creationId xmlns:a16="http://schemas.microsoft.com/office/drawing/2014/main" id="{1301D0F6-81E7-2BA6-6336-E816140FB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25"/>
          <a:stretch/>
        </p:blipFill>
        <p:spPr bwMode="auto">
          <a:xfrm>
            <a:off x="5344797" y="744460"/>
            <a:ext cx="2229022" cy="31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E5813-AB1E-F3E0-2FFE-97DD6EF511DC}"/>
              </a:ext>
            </a:extLst>
          </p:cNvPr>
          <p:cNvSpPr txBox="1"/>
          <p:nvPr/>
        </p:nvSpPr>
        <p:spPr>
          <a:xfrm>
            <a:off x="4964185" y="3960544"/>
            <a:ext cx="3964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474747"/>
                </a:solidFill>
              </a:rPr>
              <a:t>Clear improvement for wind speed, but not much differences for other parameters.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2E13C-3438-52F5-2F03-49BA2EE54960}"/>
              </a:ext>
            </a:extLst>
          </p:cNvPr>
          <p:cNvSpPr txBox="1"/>
          <p:nvPr/>
        </p:nvSpPr>
        <p:spPr>
          <a:xfrm>
            <a:off x="7688955" y="949517"/>
            <a:ext cx="10533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rgbClr val="474747"/>
                </a:solidFill>
                <a:latin typeface="Symbol" pitchFamily="2" charset="2"/>
              </a:rPr>
              <a:t>D</a:t>
            </a:r>
            <a:r>
              <a:rPr lang="en-US" sz="1400" b="1" dirty="0">
                <a:solidFill>
                  <a:srgbClr val="474747"/>
                </a:solidFill>
              </a:rPr>
              <a:t>x = 2km</a:t>
            </a:r>
          </a:p>
          <a:p>
            <a:pPr algn="l"/>
            <a:r>
              <a:rPr lang="en-US" sz="14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1400" b="1" dirty="0">
                <a:solidFill>
                  <a:srgbClr val="FF0000"/>
                </a:solidFill>
              </a:rPr>
              <a:t>x = 1km</a:t>
            </a:r>
          </a:p>
        </p:txBody>
      </p:sp>
    </p:spTree>
    <p:extLst>
      <p:ext uri="{BB962C8B-B14F-4D97-AF65-F5344CB8AC3E}">
        <p14:creationId xmlns:p14="http://schemas.microsoft.com/office/powerpoint/2010/main" val="217312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6E510DB4-7707-4EA5-9E8C-2AC68C119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7" y="1361859"/>
            <a:ext cx="3867685" cy="272496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21E5E7-CB37-4F44-AB16-7246D948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90A4B8-B5C3-435F-9878-024B959ECF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719327-2BA9-44CB-9271-32F86A73A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5050B3E-E403-4CE5-93CA-D013A3ED1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354" y="3212826"/>
            <a:ext cx="398238" cy="89603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B623924-F0D9-4592-992A-ECEF863925B3}"/>
              </a:ext>
            </a:extLst>
          </p:cNvPr>
          <p:cNvSpPr txBox="1"/>
          <p:nvPr/>
        </p:nvSpPr>
        <p:spPr>
          <a:xfrm>
            <a:off x="4572000" y="2477588"/>
            <a:ext cx="4124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err="1">
                <a:solidFill>
                  <a:srgbClr val="474747"/>
                </a:solidFill>
              </a:rPr>
              <a:t>Only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meteorological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stations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from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innermost</a:t>
            </a:r>
            <a:r>
              <a:rPr lang="de-DE" sz="1400">
                <a:solidFill>
                  <a:srgbClr val="474747"/>
                </a:solidFill>
              </a:rPr>
              <a:t> </a:t>
            </a:r>
          </a:p>
          <a:p>
            <a:r>
              <a:rPr lang="de-DE" sz="1400" err="1">
                <a:solidFill>
                  <a:srgbClr val="474747"/>
                </a:solidFill>
              </a:rPr>
              <a:t>TEAMx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domain</a:t>
            </a:r>
            <a:r>
              <a:rPr lang="de-DE" sz="1400">
                <a:solidFill>
                  <a:srgbClr val="474747"/>
                </a:solidFill>
              </a:rPr>
              <a:t> (ICON-A05) </a:t>
            </a:r>
            <a:r>
              <a:rPr lang="de-DE" sz="1400" err="1">
                <a:solidFill>
                  <a:srgbClr val="474747"/>
                </a:solidFill>
              </a:rPr>
              <a:t>used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for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comparison</a:t>
            </a:r>
            <a:r>
              <a:rPr lang="de-DE" sz="1400">
                <a:solidFill>
                  <a:srgbClr val="474747"/>
                </a:solidFill>
              </a:rPr>
              <a:t>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86C9F3E-9095-41F1-9E7B-B9ED6D80D456}"/>
              </a:ext>
            </a:extLst>
          </p:cNvPr>
          <p:cNvSpPr txBox="1">
            <a:spLocks/>
          </p:cNvSpPr>
          <p:nvPr/>
        </p:nvSpPr>
        <p:spPr>
          <a:xfrm>
            <a:off x="427289" y="296271"/>
            <a:ext cx="4072303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/>
              <a:t> All Observations 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5404EE81-0502-47FE-B9DA-C8C6482AE589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953233" y="2560343"/>
            <a:ext cx="618767" cy="178855"/>
          </a:xfrm>
          <a:prstGeom prst="straightConnector1">
            <a:avLst/>
          </a:prstGeom>
          <a:ln w="28575">
            <a:solidFill>
              <a:srgbClr val="4747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52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E1541-4F43-10E5-6697-DE01FC36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A8194-A486-0E23-8C2E-BB3E5B73E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2" name="AutoShape 2" descr="Plot object">
            <a:extLst>
              <a:ext uri="{FF2B5EF4-FFF2-40B4-BE49-F238E27FC236}">
                <a16:creationId xmlns:a16="http://schemas.microsoft.com/office/drawing/2014/main" id="{2BA6CCA1-8B68-5F6A-301B-917C1915E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pic>
        <p:nvPicPr>
          <p:cNvPr id="2050" name="Picture 2" descr="Plot object">
            <a:extLst>
              <a:ext uri="{FF2B5EF4-FFF2-40B4-BE49-F238E27FC236}">
                <a16:creationId xmlns:a16="http://schemas.microsoft.com/office/drawing/2014/main" id="{328353B1-3F44-0C13-5506-A2BB50C9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77" y="741772"/>
            <a:ext cx="2627305" cy="29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ot object">
            <a:extLst>
              <a:ext uri="{FF2B5EF4-FFF2-40B4-BE49-F238E27FC236}">
                <a16:creationId xmlns:a16="http://schemas.microsoft.com/office/drawing/2014/main" id="{CA9B3144-EAEA-F8FE-C7E4-97742D823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7"/>
          <a:stretch/>
        </p:blipFill>
        <p:spPr bwMode="auto">
          <a:xfrm>
            <a:off x="2743201" y="806498"/>
            <a:ext cx="5541817" cy="29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C2E8AF-6447-9881-BEA6-74D8AC897531}"/>
              </a:ext>
            </a:extLst>
          </p:cNvPr>
          <p:cNvSpPr txBox="1"/>
          <p:nvPr/>
        </p:nvSpPr>
        <p:spPr>
          <a:xfrm>
            <a:off x="941099" y="3926648"/>
            <a:ext cx="75666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When looking at all stations the the improvement for wind almost disappears.</a:t>
            </a:r>
          </a:p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Winds gets faster for 1km during day-time.</a:t>
            </a:r>
          </a:p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No clear benefit for other meteorological parameters: rain scores look similar.</a:t>
            </a:r>
            <a:endParaRPr lang="en-US" sz="14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32F0749-E5DD-F222-E976-6E59322DBF75}"/>
              </a:ext>
            </a:extLst>
          </p:cNvPr>
          <p:cNvSpPr txBox="1">
            <a:spLocks/>
          </p:cNvSpPr>
          <p:nvPr/>
        </p:nvSpPr>
        <p:spPr>
          <a:xfrm>
            <a:off x="291203" y="263647"/>
            <a:ext cx="6772069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Verification with all stations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8E612B-F1EF-CE29-84C3-4C7B34A218D6}"/>
              </a:ext>
            </a:extLst>
          </p:cNvPr>
          <p:cNvSpPr txBox="1"/>
          <p:nvPr/>
        </p:nvSpPr>
        <p:spPr>
          <a:xfrm>
            <a:off x="8215428" y="986464"/>
            <a:ext cx="10533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rgbClr val="474747"/>
                </a:solidFill>
                <a:latin typeface="Symbol" pitchFamily="2" charset="2"/>
              </a:rPr>
              <a:t>D</a:t>
            </a:r>
            <a:r>
              <a:rPr lang="en-US" sz="1400" b="1" dirty="0">
                <a:solidFill>
                  <a:srgbClr val="474747"/>
                </a:solidFill>
              </a:rPr>
              <a:t>x = 2km</a:t>
            </a:r>
          </a:p>
          <a:p>
            <a:pPr algn="l"/>
            <a:r>
              <a:rPr lang="en-US" sz="14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1400" b="1" dirty="0">
                <a:solidFill>
                  <a:srgbClr val="FF0000"/>
                </a:solidFill>
              </a:rPr>
              <a:t>x = 1km</a:t>
            </a:r>
          </a:p>
        </p:txBody>
      </p:sp>
    </p:spTree>
    <p:extLst>
      <p:ext uri="{BB962C8B-B14F-4D97-AF65-F5344CB8AC3E}">
        <p14:creationId xmlns:p14="http://schemas.microsoft.com/office/powerpoint/2010/main" val="826764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E1541-4F43-10E5-6697-DE01FC36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C1F72-A5C4-003D-E49C-C116963067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A8194-A486-0E23-8C2E-BB3E5B73E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2" name="AutoShape 2" descr="Plot object">
            <a:extLst>
              <a:ext uri="{FF2B5EF4-FFF2-40B4-BE49-F238E27FC236}">
                <a16:creationId xmlns:a16="http://schemas.microsoft.com/office/drawing/2014/main" id="{2BA6CCA1-8B68-5F6A-301B-917C1915E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242CB1-1146-BA82-E62D-CC8591C7B93A}"/>
              </a:ext>
            </a:extLst>
          </p:cNvPr>
          <p:cNvSpPr txBox="1">
            <a:spLocks/>
          </p:cNvSpPr>
          <p:nvPr/>
        </p:nvSpPr>
        <p:spPr>
          <a:xfrm>
            <a:off x="691062" y="756737"/>
            <a:ext cx="7864002" cy="2669089"/>
          </a:xfrm>
          <a:prstGeom prst="rect">
            <a:avLst/>
          </a:prstGeom>
        </p:spPr>
        <p:txBody>
          <a:bodyPr vert="horz" lIns="72000" tIns="36000" rIns="72000" bIns="36000" rtlCol="0">
            <a:normAutofit fontScale="92500" lnSpcReduction="20000"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None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00" dirty="0">
              <a:solidFill>
                <a:srgbClr val="474747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1700" dirty="0">
                <a:solidFill>
                  <a:srgbClr val="474747"/>
                </a:solidFill>
              </a:rPr>
              <a:t>The wind  over complex terrain is better resolved at higher resolutions (</a:t>
            </a:r>
            <a:r>
              <a:rPr lang="en-US" sz="17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Yes!</a:t>
            </a:r>
            <a:r>
              <a:rPr lang="en-US" sz="1700" dirty="0">
                <a:solidFill>
                  <a:srgbClr val="474747"/>
                </a:solidFill>
              </a:rPr>
              <a:t>). This can improve the weather prediction (</a:t>
            </a:r>
            <a:r>
              <a:rPr lang="en-US" sz="1700" dirty="0">
                <a:solidFill>
                  <a:srgbClr val="FF0000"/>
                </a:solidFill>
              </a:rPr>
              <a:t>Not really…</a:t>
            </a:r>
            <a:r>
              <a:rPr lang="en-US" sz="1700" dirty="0">
                <a:solidFill>
                  <a:srgbClr val="474747"/>
                </a:solidFill>
              </a:rPr>
              <a:t>).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700" dirty="0">
                <a:solidFill>
                  <a:srgbClr val="474747"/>
                </a:solidFill>
              </a:rPr>
              <a:t>1-km simulations are in the gray zone; improvements can be expected for higher resolutions</a:t>
            </a:r>
          </a:p>
          <a:p>
            <a:pPr marL="514350" indent="-514350" algn="l">
              <a:buFont typeface="+mj-lt"/>
              <a:buAutoNum type="arabicPeriod"/>
            </a:pPr>
            <a:endParaRPr lang="en-US" sz="1700" dirty="0">
              <a:solidFill>
                <a:srgbClr val="474747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en-US" sz="1700" dirty="0">
              <a:solidFill>
                <a:srgbClr val="474747"/>
              </a:solidFill>
            </a:endParaRPr>
          </a:p>
          <a:p>
            <a:pPr algn="l"/>
            <a:r>
              <a:rPr lang="en-US" sz="1700" u="sng" dirty="0">
                <a:solidFill>
                  <a:srgbClr val="474747"/>
                </a:solidFill>
              </a:rPr>
              <a:t>Experiment</a:t>
            </a:r>
            <a:r>
              <a:rPr lang="en-US" sz="1700" dirty="0">
                <a:solidFill>
                  <a:srgbClr val="474747"/>
                </a:solidFill>
              </a:rPr>
              <a:t>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74747"/>
                </a:solidFill>
              </a:rPr>
              <a:t>Compare 1km and nested 500m domain (similar domain as before but different period).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CD35B46-0537-AC95-C7AB-BF09FBDCA3DF}"/>
              </a:ext>
            </a:extLst>
          </p:cNvPr>
          <p:cNvSpPr txBox="1">
            <a:spLocks/>
          </p:cNvSpPr>
          <p:nvPr/>
        </p:nvSpPr>
        <p:spPr>
          <a:xfrm>
            <a:off x="291203" y="263647"/>
            <a:ext cx="6772069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Hypothesis 2</a:t>
            </a:r>
          </a:p>
        </p:txBody>
      </p:sp>
    </p:spTree>
    <p:extLst>
      <p:ext uri="{BB962C8B-B14F-4D97-AF65-F5344CB8AC3E}">
        <p14:creationId xmlns:p14="http://schemas.microsoft.com/office/powerpoint/2010/main" val="18007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ECE654-34CD-4BF9-84A5-90B8B849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B7C27D-70CB-499A-836F-F676A9AE5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16944A3-4102-49E9-B769-59C5C113678F}"/>
              </a:ext>
            </a:extLst>
          </p:cNvPr>
          <p:cNvSpPr txBox="1">
            <a:spLocks/>
          </p:cNvSpPr>
          <p:nvPr/>
        </p:nvSpPr>
        <p:spPr>
          <a:xfrm>
            <a:off x="291203" y="263647"/>
            <a:ext cx="6772069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Complex terrain: Valley Stations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3E77933-1E6A-4E99-A0C1-41739370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51" y="890873"/>
            <a:ext cx="3341914" cy="2720384"/>
          </a:xfrm>
          <a:prstGeom prst="rect">
            <a:avLst/>
          </a:prstGeom>
        </p:spPr>
      </p:pic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D6207B0B-FCFF-406D-9EC5-93927858118C}"/>
              </a:ext>
            </a:extLst>
          </p:cNvPr>
          <p:cNvGraphicFramePr>
            <a:graphicFrameLocks noGrp="1"/>
          </p:cNvGraphicFramePr>
          <p:nvPr/>
        </p:nvGraphicFramePr>
        <p:xfrm>
          <a:off x="607251" y="3626639"/>
          <a:ext cx="3721856" cy="548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82494">
                  <a:extLst>
                    <a:ext uri="{9D8B030D-6E8A-4147-A177-3AD203B41FA5}">
                      <a16:colId xmlns:a16="http://schemas.microsoft.com/office/drawing/2014/main" val="3160368808"/>
                    </a:ext>
                  </a:extLst>
                </a:gridCol>
                <a:gridCol w="1240404">
                  <a:extLst>
                    <a:ext uri="{9D8B030D-6E8A-4147-A177-3AD203B41FA5}">
                      <a16:colId xmlns:a16="http://schemas.microsoft.com/office/drawing/2014/main" val="2458570961"/>
                    </a:ext>
                  </a:extLst>
                </a:gridCol>
                <a:gridCol w="1198958">
                  <a:extLst>
                    <a:ext uri="{9D8B030D-6E8A-4147-A177-3AD203B41FA5}">
                      <a16:colId xmlns:a16="http://schemas.microsoft.com/office/drawing/2014/main" val="310056273"/>
                    </a:ext>
                  </a:extLst>
                </a:gridCol>
              </a:tblGrid>
              <a:tr h="193372">
                <a:tc>
                  <a:txBody>
                    <a:bodyPr/>
                    <a:lstStyle/>
                    <a:p>
                      <a:r>
                        <a:rPr lang="de-DE" sz="1200" b="1">
                          <a:solidFill>
                            <a:srgbClr val="474747"/>
                          </a:solidFill>
                        </a:rPr>
                        <a:t>Station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>
                          <a:solidFill>
                            <a:srgbClr val="474747"/>
                          </a:solidFill>
                        </a:rPr>
                        <a:t>FF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474747"/>
                          </a:solidFill>
                        </a:rPr>
                        <a:t>T </a:t>
                      </a:r>
                      <a:endParaRPr lang="de-DE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779220"/>
                  </a:ext>
                </a:extLst>
              </a:tr>
              <a:tr h="199688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Valley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25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474747"/>
                          </a:solidFill>
                        </a:rPr>
                        <a:t>34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834036"/>
                  </a:ext>
                </a:extLst>
              </a:tr>
            </a:tbl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80EF59D6-A133-4110-ABF6-E64166FD469E}"/>
              </a:ext>
            </a:extLst>
          </p:cNvPr>
          <p:cNvSpPr txBox="1"/>
          <p:nvPr/>
        </p:nvSpPr>
        <p:spPr>
          <a:xfrm>
            <a:off x="566781" y="4175279"/>
            <a:ext cx="3802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>
                <a:solidFill>
                  <a:srgbClr val="474747"/>
                </a:solidFill>
              </a:rPr>
              <a:t>Figure:</a:t>
            </a:r>
            <a:r>
              <a:rPr lang="de-DE" sz="1400" dirty="0">
                <a:solidFill>
                  <a:srgbClr val="474747"/>
                </a:solidFill>
              </a:rPr>
              <a:t> The Valley </a:t>
            </a:r>
            <a:r>
              <a:rPr lang="de-DE" sz="1400" dirty="0" err="1">
                <a:solidFill>
                  <a:srgbClr val="474747"/>
                </a:solidFill>
              </a:rPr>
              <a:t>stations</a:t>
            </a:r>
            <a:r>
              <a:rPr lang="de-DE" sz="1400" dirty="0">
                <a:solidFill>
                  <a:srgbClr val="474747"/>
                </a:solidFill>
              </a:rPr>
              <a:t> in </a:t>
            </a:r>
            <a:r>
              <a:rPr lang="de-DE" sz="1400" dirty="0" err="1">
                <a:solidFill>
                  <a:srgbClr val="474747"/>
                </a:solidFill>
              </a:rPr>
              <a:t>Switzerland</a:t>
            </a:r>
            <a:r>
              <a:rPr lang="de-DE" sz="1400" dirty="0">
                <a:solidFill>
                  <a:srgbClr val="474747"/>
                </a:solidFill>
              </a:rPr>
              <a:t> </a:t>
            </a:r>
            <a:r>
              <a:rPr lang="de-DE" sz="1400" dirty="0" err="1">
                <a:solidFill>
                  <a:srgbClr val="474747"/>
                </a:solidFill>
              </a:rPr>
              <a:t>used</a:t>
            </a:r>
            <a:r>
              <a:rPr lang="de-DE" sz="1400" dirty="0">
                <a:solidFill>
                  <a:srgbClr val="474747"/>
                </a:solidFill>
              </a:rPr>
              <a:t> </a:t>
            </a:r>
            <a:r>
              <a:rPr lang="de-DE" sz="1400" dirty="0" err="1">
                <a:solidFill>
                  <a:srgbClr val="474747"/>
                </a:solidFill>
              </a:rPr>
              <a:t>for</a:t>
            </a:r>
            <a:r>
              <a:rPr lang="de-DE" sz="1400" dirty="0">
                <a:solidFill>
                  <a:srgbClr val="474747"/>
                </a:solidFill>
              </a:rPr>
              <a:t> </a:t>
            </a:r>
            <a:r>
              <a:rPr lang="de-DE" sz="1400" dirty="0" err="1">
                <a:solidFill>
                  <a:srgbClr val="474747"/>
                </a:solidFill>
              </a:rPr>
              <a:t>verification</a:t>
            </a:r>
            <a:r>
              <a:rPr lang="de-DE" sz="1400" dirty="0">
                <a:solidFill>
                  <a:srgbClr val="474747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E5813-AB1E-F3E0-2FFE-97DD6EF511DC}"/>
              </a:ext>
            </a:extLst>
          </p:cNvPr>
          <p:cNvSpPr txBox="1"/>
          <p:nvPr/>
        </p:nvSpPr>
        <p:spPr>
          <a:xfrm>
            <a:off x="4982847" y="4072516"/>
            <a:ext cx="3964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474747"/>
                </a:solidFill>
              </a:rPr>
              <a:t>Clear improvement for wind speed bias, but not much differences for other parameters.</a:t>
            </a:r>
          </a:p>
        </p:txBody>
      </p:sp>
      <p:pic>
        <p:nvPicPr>
          <p:cNvPr id="7170" name="Picture 2" descr="Plot object">
            <a:extLst>
              <a:ext uri="{FF2B5EF4-FFF2-40B4-BE49-F238E27FC236}">
                <a16:creationId xmlns:a16="http://schemas.microsoft.com/office/drawing/2014/main" id="{A8E2FE5C-E4F0-28BC-3645-E437DBF52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96"/>
          <a:stretch/>
        </p:blipFill>
        <p:spPr bwMode="auto">
          <a:xfrm>
            <a:off x="5279085" y="719948"/>
            <a:ext cx="2148195" cy="335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575B46-08F4-BEAC-34F2-5BA71397C154}"/>
              </a:ext>
            </a:extLst>
          </p:cNvPr>
          <p:cNvSpPr txBox="1"/>
          <p:nvPr/>
        </p:nvSpPr>
        <p:spPr>
          <a:xfrm>
            <a:off x="7688955" y="949517"/>
            <a:ext cx="1150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rgbClr val="474747"/>
                </a:solidFill>
                <a:latin typeface="Symbol" pitchFamily="2" charset="2"/>
              </a:rPr>
              <a:t>D</a:t>
            </a:r>
            <a:r>
              <a:rPr lang="en-US" sz="1400" b="1" dirty="0">
                <a:solidFill>
                  <a:srgbClr val="474747"/>
                </a:solidFill>
              </a:rPr>
              <a:t>x = 1km</a:t>
            </a:r>
          </a:p>
          <a:p>
            <a:pPr algn="l"/>
            <a:r>
              <a:rPr lang="en-US" sz="14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1400" b="1" dirty="0">
                <a:solidFill>
                  <a:srgbClr val="FF0000"/>
                </a:solidFill>
              </a:rPr>
              <a:t>x = 500 m</a:t>
            </a:r>
          </a:p>
        </p:txBody>
      </p:sp>
    </p:spTree>
    <p:extLst>
      <p:ext uri="{BB962C8B-B14F-4D97-AF65-F5344CB8AC3E}">
        <p14:creationId xmlns:p14="http://schemas.microsoft.com/office/powerpoint/2010/main" val="1900979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E1541-4F43-10E5-6697-DE01FC36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A8194-A486-0E23-8C2E-BB3E5B73E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" name="AutoShape 2" descr="Plot object">
            <a:extLst>
              <a:ext uri="{FF2B5EF4-FFF2-40B4-BE49-F238E27FC236}">
                <a16:creationId xmlns:a16="http://schemas.microsoft.com/office/drawing/2014/main" id="{2BA6CCA1-8B68-5F6A-301B-917C1915E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32F0749-E5DD-F222-E976-6E59322DBF75}"/>
              </a:ext>
            </a:extLst>
          </p:cNvPr>
          <p:cNvSpPr txBox="1">
            <a:spLocks/>
          </p:cNvSpPr>
          <p:nvPr/>
        </p:nvSpPr>
        <p:spPr>
          <a:xfrm>
            <a:off x="291203" y="263647"/>
            <a:ext cx="6772069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Verification with all stations</a:t>
            </a:r>
          </a:p>
        </p:txBody>
      </p:sp>
      <p:pic>
        <p:nvPicPr>
          <p:cNvPr id="8196" name="Picture 4" descr="Plot object">
            <a:extLst>
              <a:ext uri="{FF2B5EF4-FFF2-40B4-BE49-F238E27FC236}">
                <a16:creationId xmlns:a16="http://schemas.microsoft.com/office/drawing/2014/main" id="{72A99DFB-D77A-B7EE-C9EE-CD2CC2744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88" y="937178"/>
            <a:ext cx="2394847" cy="27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lot object">
            <a:extLst>
              <a:ext uri="{FF2B5EF4-FFF2-40B4-BE49-F238E27FC236}">
                <a16:creationId xmlns:a16="http://schemas.microsoft.com/office/drawing/2014/main" id="{E424C81E-5D81-49DA-CFB0-82310B8F6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8"/>
          <a:stretch/>
        </p:blipFill>
        <p:spPr bwMode="auto">
          <a:xfrm>
            <a:off x="2704860" y="879371"/>
            <a:ext cx="5053687" cy="287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BC79A1-6B8F-F31F-DABC-D166A3A58D1B}"/>
              </a:ext>
            </a:extLst>
          </p:cNvPr>
          <p:cNvSpPr txBox="1"/>
          <p:nvPr/>
        </p:nvSpPr>
        <p:spPr>
          <a:xfrm>
            <a:off x="941099" y="3926648"/>
            <a:ext cx="75666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When looking at all stations the the improvement for wind almost disappears.</a:t>
            </a:r>
          </a:p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Winds gets faster for 1km during day-time, probably too fast.</a:t>
            </a:r>
          </a:p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No clear benefit for other meteorological parameters: rain scores look identical.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A2FB2-B33B-0FED-B203-E156B191413D}"/>
              </a:ext>
            </a:extLst>
          </p:cNvPr>
          <p:cNvSpPr txBox="1"/>
          <p:nvPr/>
        </p:nvSpPr>
        <p:spPr>
          <a:xfrm>
            <a:off x="7688955" y="949517"/>
            <a:ext cx="1150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rgbClr val="474747"/>
                </a:solidFill>
                <a:latin typeface="Symbol" pitchFamily="2" charset="2"/>
              </a:rPr>
              <a:t>D</a:t>
            </a:r>
            <a:r>
              <a:rPr lang="en-US" sz="1400" b="1" dirty="0">
                <a:solidFill>
                  <a:srgbClr val="474747"/>
                </a:solidFill>
              </a:rPr>
              <a:t>x = 1km</a:t>
            </a:r>
          </a:p>
          <a:p>
            <a:pPr algn="l"/>
            <a:r>
              <a:rPr lang="en-US" sz="14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1400" b="1" dirty="0">
                <a:solidFill>
                  <a:srgbClr val="FF0000"/>
                </a:solidFill>
              </a:rPr>
              <a:t>x = 500 m</a:t>
            </a:r>
          </a:p>
        </p:txBody>
      </p:sp>
    </p:spTree>
    <p:extLst>
      <p:ext uri="{BB962C8B-B14F-4D97-AF65-F5344CB8AC3E}">
        <p14:creationId xmlns:p14="http://schemas.microsoft.com/office/powerpoint/2010/main" val="346461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E1541-4F43-10E5-6697-DE01FC36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C1F72-A5C4-003D-E49C-C116963067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A8194-A486-0E23-8C2E-BB3E5B73E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2" name="AutoShape 2" descr="Plot object">
            <a:extLst>
              <a:ext uri="{FF2B5EF4-FFF2-40B4-BE49-F238E27FC236}">
                <a16:creationId xmlns:a16="http://schemas.microsoft.com/office/drawing/2014/main" id="{2BA6CCA1-8B68-5F6A-301B-917C1915E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242CB1-1146-BA82-E62D-CC8591C7B93A}"/>
              </a:ext>
            </a:extLst>
          </p:cNvPr>
          <p:cNvSpPr txBox="1">
            <a:spLocks/>
          </p:cNvSpPr>
          <p:nvPr/>
        </p:nvSpPr>
        <p:spPr>
          <a:xfrm>
            <a:off x="691062" y="756737"/>
            <a:ext cx="7615353" cy="3274087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None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00" dirty="0">
              <a:solidFill>
                <a:srgbClr val="474747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1600" dirty="0">
                <a:solidFill>
                  <a:srgbClr val="474747"/>
                </a:solidFill>
              </a:rPr>
              <a:t>The wind  over complex terrain is better resolved at higher resolutions (</a:t>
            </a:r>
            <a:r>
              <a:rPr lang="en-US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Yes!</a:t>
            </a:r>
            <a:r>
              <a:rPr lang="en-US" sz="1600" dirty="0">
                <a:solidFill>
                  <a:srgbClr val="474747"/>
                </a:solidFill>
              </a:rPr>
              <a:t>). This can improve the weather prediction (</a:t>
            </a:r>
            <a:r>
              <a:rPr lang="en-US" sz="1600" dirty="0">
                <a:solidFill>
                  <a:srgbClr val="FF0000"/>
                </a:solidFill>
              </a:rPr>
              <a:t>Not really…</a:t>
            </a:r>
            <a:r>
              <a:rPr lang="en-US" sz="1600" dirty="0">
                <a:solidFill>
                  <a:srgbClr val="474747"/>
                </a:solidFill>
              </a:rPr>
              <a:t>).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dirty="0">
                <a:solidFill>
                  <a:srgbClr val="474747"/>
                </a:solidFill>
              </a:rPr>
              <a:t>1-km simulations are in the gray zone; improvements can be expected for higher resolutions (</a:t>
            </a:r>
            <a:r>
              <a:rPr lang="en-US" sz="1600" dirty="0">
                <a:solidFill>
                  <a:srgbClr val="FF0000"/>
                </a:solidFill>
              </a:rPr>
              <a:t>Not really for 500m…</a:t>
            </a:r>
            <a:r>
              <a:rPr lang="en-US" sz="1600" dirty="0">
                <a:solidFill>
                  <a:srgbClr val="474747"/>
                </a:solidFill>
              </a:rPr>
              <a:t>).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1600" dirty="0">
                <a:solidFill>
                  <a:srgbClr val="474747"/>
                </a:solidFill>
              </a:rPr>
              <a:t>500m simulations resolve processes that are already parametrized. We should adapt /switch off some parameterizations. </a:t>
            </a:r>
          </a:p>
          <a:p>
            <a:pPr algn="l"/>
            <a:endParaRPr lang="en-US" sz="1600" dirty="0">
              <a:solidFill>
                <a:srgbClr val="474747"/>
              </a:solidFill>
            </a:endParaRPr>
          </a:p>
          <a:p>
            <a:pPr algn="l"/>
            <a:r>
              <a:rPr lang="en-US" sz="1600" u="sng" dirty="0">
                <a:solidFill>
                  <a:srgbClr val="474747"/>
                </a:solidFill>
              </a:rPr>
              <a:t>Experiments</a:t>
            </a:r>
            <a:r>
              <a:rPr lang="en-US" sz="1600" dirty="0">
                <a:solidFill>
                  <a:srgbClr val="474747"/>
                </a:solidFill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74747"/>
                </a:solidFill>
              </a:rPr>
              <a:t>Experiment with reduced asymptotic length scale l = 80m instead of –=300m. (Remember that </a:t>
            </a:r>
            <a:r>
              <a:rPr lang="en-US" sz="1600" dirty="0">
                <a:solidFill>
                  <a:srgbClr val="474747"/>
                </a:solidFill>
                <a:latin typeface="Symbol" pitchFamily="2" charset="2"/>
              </a:rPr>
              <a:t>s</a:t>
            </a:r>
            <a:r>
              <a:rPr lang="en-US" sz="1600" dirty="0">
                <a:solidFill>
                  <a:srgbClr val="474747"/>
                </a:solidFill>
              </a:rPr>
              <a:t> ~ l*</a:t>
            </a:r>
            <a:r>
              <a:rPr lang="en-US" sz="1600" dirty="0" err="1">
                <a:solidFill>
                  <a:srgbClr val="474747"/>
                </a:solidFill>
              </a:rPr>
              <a:t>u</a:t>
            </a:r>
            <a:r>
              <a:rPr lang="en-US" sz="1600" baseline="-25000" dirty="0" err="1">
                <a:solidFill>
                  <a:srgbClr val="474747"/>
                </a:solidFill>
              </a:rPr>
              <a:t>TKE</a:t>
            </a:r>
            <a:r>
              <a:rPr lang="en-US" sz="1600" dirty="0">
                <a:solidFill>
                  <a:srgbClr val="474747"/>
                </a:solidFill>
              </a:rPr>
              <a:t>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74747"/>
                </a:solidFill>
              </a:rPr>
              <a:t>Experiment with no shallow convection.</a:t>
            </a:r>
          </a:p>
          <a:p>
            <a:pPr algn="l"/>
            <a:r>
              <a:rPr lang="en-US" sz="1600" dirty="0">
                <a:solidFill>
                  <a:srgbClr val="474747"/>
                </a:solidFill>
              </a:rPr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CD35B46-0537-AC95-C7AB-BF09FBDCA3DF}"/>
              </a:ext>
            </a:extLst>
          </p:cNvPr>
          <p:cNvSpPr txBox="1">
            <a:spLocks/>
          </p:cNvSpPr>
          <p:nvPr/>
        </p:nvSpPr>
        <p:spPr>
          <a:xfrm>
            <a:off x="291203" y="263647"/>
            <a:ext cx="6772069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Hypothesis 3</a:t>
            </a:r>
          </a:p>
        </p:txBody>
      </p:sp>
    </p:spTree>
    <p:extLst>
      <p:ext uri="{BB962C8B-B14F-4D97-AF65-F5344CB8AC3E}">
        <p14:creationId xmlns:p14="http://schemas.microsoft.com/office/powerpoint/2010/main" val="3060579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Plot object">
            <a:extLst>
              <a:ext uri="{FF2B5EF4-FFF2-40B4-BE49-F238E27FC236}">
                <a16:creationId xmlns:a16="http://schemas.microsoft.com/office/drawing/2014/main" id="{A87DBB33-6171-F3C0-40AB-565397D4D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9" y="874928"/>
            <a:ext cx="2426571" cy="275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E1541-4F43-10E5-6697-DE01FC36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A8194-A486-0E23-8C2E-BB3E5B73E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" name="AutoShape 2" descr="Plot object">
            <a:extLst>
              <a:ext uri="{FF2B5EF4-FFF2-40B4-BE49-F238E27FC236}">
                <a16:creationId xmlns:a16="http://schemas.microsoft.com/office/drawing/2014/main" id="{2BA6CCA1-8B68-5F6A-301B-917C1915E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32F0749-E5DD-F222-E976-6E59322DBF75}"/>
              </a:ext>
            </a:extLst>
          </p:cNvPr>
          <p:cNvSpPr txBox="1">
            <a:spLocks/>
          </p:cNvSpPr>
          <p:nvPr/>
        </p:nvSpPr>
        <p:spPr>
          <a:xfrm>
            <a:off x="291203" y="263647"/>
            <a:ext cx="6772069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Verification with all stations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C79A1-6B8F-F31F-DABC-D166A3A58D1B}"/>
              </a:ext>
            </a:extLst>
          </p:cNvPr>
          <p:cNvSpPr txBox="1"/>
          <p:nvPr/>
        </p:nvSpPr>
        <p:spPr>
          <a:xfrm>
            <a:off x="941099" y="3898628"/>
            <a:ext cx="75666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Small changes in velocity, moderate changes in rain.</a:t>
            </a:r>
          </a:p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Shallow-convection-off is of comparable quality. We could switch it off.</a:t>
            </a:r>
          </a:p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After such a drastic reduction in turbulence. Is turbulence still important?</a:t>
            </a:r>
            <a:endParaRPr lang="en-US" sz="1400" dirty="0"/>
          </a:p>
        </p:txBody>
      </p:sp>
      <p:pic>
        <p:nvPicPr>
          <p:cNvPr id="12290" name="Picture 2" descr="Plot object">
            <a:extLst>
              <a:ext uri="{FF2B5EF4-FFF2-40B4-BE49-F238E27FC236}">
                <a16:creationId xmlns:a16="http://schemas.microsoft.com/office/drawing/2014/main" id="{8BCC7153-3002-7326-5643-3CCB4C966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9"/>
          <a:stretch/>
        </p:blipFill>
        <p:spPr bwMode="auto">
          <a:xfrm>
            <a:off x="2727030" y="875540"/>
            <a:ext cx="4920679" cy="280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F090E2-1CD3-8BA6-1697-240967DCD310}"/>
              </a:ext>
            </a:extLst>
          </p:cNvPr>
          <p:cNvSpPr txBox="1"/>
          <p:nvPr/>
        </p:nvSpPr>
        <p:spPr>
          <a:xfrm>
            <a:off x="7688955" y="949517"/>
            <a:ext cx="12795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rgbClr val="474747"/>
                </a:solidFill>
                <a:latin typeface="Symbol" pitchFamily="2" charset="2"/>
              </a:rPr>
              <a:t>D</a:t>
            </a:r>
            <a:r>
              <a:rPr lang="en-US" sz="1400" b="1" dirty="0">
                <a:solidFill>
                  <a:srgbClr val="474747"/>
                </a:solidFill>
              </a:rPr>
              <a:t>x = 1km</a:t>
            </a:r>
          </a:p>
          <a:p>
            <a:pPr algn="l"/>
            <a:r>
              <a:rPr lang="en-US" sz="14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1400" b="1" dirty="0">
                <a:solidFill>
                  <a:srgbClr val="FF0000"/>
                </a:solidFill>
              </a:rPr>
              <a:t>x = 500 m</a:t>
            </a:r>
          </a:p>
          <a:p>
            <a:pPr algn="l"/>
            <a:r>
              <a:rPr lang="en-US" sz="1400" b="1" dirty="0"/>
              <a:t>No conv</a:t>
            </a:r>
          </a:p>
          <a:p>
            <a:pPr algn="l"/>
            <a:r>
              <a:rPr lang="en-US" sz="1400" b="1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Trattatello" panose="020F0403020200020303" pitchFamily="34" charset="0"/>
                <a:cs typeface="Bradley Hand ITC" panose="020F0502020204030204" pitchFamily="34" charset="0"/>
              </a:rPr>
              <a:t>l</a:t>
            </a:r>
            <a:r>
              <a:rPr lang="en-US" sz="1400" b="1" baseline="-250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TKE</a:t>
            </a:r>
            <a:r>
              <a:rPr lang="en-US" sz="14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=80m</a:t>
            </a:r>
          </a:p>
        </p:txBody>
      </p:sp>
    </p:spTree>
    <p:extLst>
      <p:ext uri="{BB962C8B-B14F-4D97-AF65-F5344CB8AC3E}">
        <p14:creationId xmlns:p14="http://schemas.microsoft.com/office/powerpoint/2010/main" val="362565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2ABBDA5-A037-459F-9F15-B7CA8860E580}"/>
              </a:ext>
            </a:extLst>
          </p:cNvPr>
          <p:cNvSpPr txBox="1"/>
          <p:nvPr/>
        </p:nvSpPr>
        <p:spPr>
          <a:xfrm>
            <a:off x="7744337" y="-1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C00000"/>
                </a:solidFill>
              </a:rPr>
              <a:t>16.10.2017 – 0 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2F2A5E-A8D0-470C-8CA9-D4B17F1C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6" y="745203"/>
            <a:ext cx="7144597" cy="30172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DB9555-9575-EA2E-44AD-4979239BE89C}"/>
              </a:ext>
            </a:extLst>
          </p:cNvPr>
          <p:cNvSpPr txBox="1">
            <a:spLocks/>
          </p:cNvSpPr>
          <p:nvPr/>
        </p:nvSpPr>
        <p:spPr>
          <a:xfrm>
            <a:off x="291203" y="263647"/>
            <a:ext cx="6772069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Turbulence in Case Study at 500m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59A22-4673-8895-E9C6-0B6C849F7251}"/>
              </a:ext>
            </a:extLst>
          </p:cNvPr>
          <p:cNvSpPr txBox="1"/>
          <p:nvPr/>
        </p:nvSpPr>
        <p:spPr>
          <a:xfrm>
            <a:off x="7573768" y="1125008"/>
            <a:ext cx="17826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Reference</a:t>
            </a:r>
          </a:p>
          <a:p>
            <a:r>
              <a:rPr lang="en-US" sz="1400" b="1" dirty="0">
                <a:solidFill>
                  <a:schemeClr val="accent4"/>
                </a:solidFill>
              </a:rPr>
              <a:t>NO SSO</a:t>
            </a:r>
          </a:p>
          <a:p>
            <a:r>
              <a:rPr lang="en-US" sz="1400" b="1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Trattatello" panose="020F0403020200020303" pitchFamily="34" charset="0"/>
                <a:cs typeface="Bradley Hand ITC" panose="020F0502020204030204" pitchFamily="34" charset="0"/>
              </a:rPr>
              <a:t>l</a:t>
            </a:r>
            <a:r>
              <a:rPr lang="en-US" sz="1400" b="1" baseline="-25000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TKE</a:t>
            </a:r>
            <a:r>
              <a:rPr lang="en-US" sz="14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=30m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SSO in TKE</a:t>
            </a:r>
          </a:p>
          <a:p>
            <a:r>
              <a:rPr lang="en-US" sz="1400" b="1" dirty="0">
                <a:solidFill>
                  <a:srgbClr val="7030A0"/>
                </a:solidFill>
              </a:rPr>
              <a:t>Hor. shear in TKE</a:t>
            </a:r>
          </a:p>
          <a:p>
            <a:r>
              <a:rPr lang="en-US" sz="1400" b="1" dirty="0" err="1">
                <a:solidFill>
                  <a:schemeClr val="accent3">
                    <a:lumMod val="75000"/>
                  </a:schemeClr>
                </a:solidFill>
              </a:rPr>
              <a:t>Smagorinsky</a:t>
            </a:r>
            <a:endParaRPr lang="en-US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893A3-4D33-A112-6E6B-7741198078B0}"/>
              </a:ext>
            </a:extLst>
          </p:cNvPr>
          <p:cNvSpPr txBox="1"/>
          <p:nvPr/>
        </p:nvSpPr>
        <p:spPr>
          <a:xfrm>
            <a:off x="423863" y="3828547"/>
            <a:ext cx="756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Profiles do not change much by changing TKE (for example from hor. Shear to l =30m).</a:t>
            </a:r>
          </a:p>
          <a:p>
            <a:pPr marL="514350" indent="-514350" algn="l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SSO  seems more important. First experiments with </a:t>
            </a:r>
            <a:r>
              <a:rPr lang="en-US" sz="1400" dirty="0" err="1">
                <a:solidFill>
                  <a:srgbClr val="474747"/>
                </a:solidFill>
              </a:rPr>
              <a:t>Smagorinsky</a:t>
            </a:r>
            <a:r>
              <a:rPr lang="en-US" sz="1400" dirty="0">
                <a:solidFill>
                  <a:srgbClr val="474747"/>
                </a:solidFill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7085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E1541-4F43-10E5-6697-DE01FC36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A8194-A486-0E23-8C2E-BB3E5B73E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2" name="AutoShape 2" descr="Plot object">
            <a:extLst>
              <a:ext uri="{FF2B5EF4-FFF2-40B4-BE49-F238E27FC236}">
                <a16:creationId xmlns:a16="http://schemas.microsoft.com/office/drawing/2014/main" id="{2BA6CCA1-8B68-5F6A-301B-917C1915E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242CB1-1146-BA82-E62D-CC8591C7B93A}"/>
              </a:ext>
            </a:extLst>
          </p:cNvPr>
          <p:cNvSpPr txBox="1">
            <a:spLocks/>
          </p:cNvSpPr>
          <p:nvPr/>
        </p:nvSpPr>
        <p:spPr>
          <a:xfrm>
            <a:off x="611923" y="627326"/>
            <a:ext cx="7615353" cy="3274087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None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00" dirty="0">
              <a:solidFill>
                <a:srgbClr val="474747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74747"/>
                </a:solidFill>
              </a:rPr>
              <a:t>Increasing resolution from 2km to 1km and 500m improves the wind forecast in valleys. Case studies clearly show how new features are being resolved.</a:t>
            </a:r>
            <a:br>
              <a:rPr lang="en-US" sz="1600" dirty="0">
                <a:solidFill>
                  <a:srgbClr val="474747"/>
                </a:solidFill>
              </a:rPr>
            </a:br>
            <a:endParaRPr lang="en-US" sz="1600" dirty="0">
              <a:solidFill>
                <a:srgbClr val="474747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74747"/>
                </a:solidFill>
              </a:rPr>
              <a:t>However, this improvements do not translate to a better weather forecast: all scores considering rain are almost unchanged.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74747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74747"/>
                </a:solidFill>
              </a:rPr>
              <a:t>The shallow convection parametrization seems unimportant at 500m. We could switch it off or retune it.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74747"/>
              </a:solidFill>
            </a:endParaRP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74747"/>
                </a:solidFill>
              </a:rPr>
              <a:t>Our simulation suggests that small changes in turbulence (like new sources in the TKE equation) do not have a great effect. Running turbulence at a minimum produced moderate changes. 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74747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CD35B46-0537-AC95-C7AB-BF09FBDCA3DF}"/>
              </a:ext>
            </a:extLst>
          </p:cNvPr>
          <p:cNvSpPr txBox="1">
            <a:spLocks/>
          </p:cNvSpPr>
          <p:nvPr/>
        </p:nvSpPr>
        <p:spPr>
          <a:xfrm>
            <a:off x="291203" y="263647"/>
            <a:ext cx="6772069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61817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AFE2AF5B-31D9-4522-94B3-101A891D84DD}"/>
              </a:ext>
            </a:extLst>
          </p:cNvPr>
          <p:cNvSpPr/>
          <p:nvPr/>
        </p:nvSpPr>
        <p:spPr>
          <a:xfrm>
            <a:off x="2507226" y="2605336"/>
            <a:ext cx="3805084" cy="1186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76C824-C706-48ED-8388-BF207947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DCE768-C996-4885-A0EF-6D915A4F9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FDF87F9-4DE1-4343-AEBE-70FB6D97A3C3}"/>
              </a:ext>
            </a:extLst>
          </p:cNvPr>
          <p:cNvSpPr txBox="1">
            <a:spLocks/>
          </p:cNvSpPr>
          <p:nvPr/>
        </p:nvSpPr>
        <p:spPr>
          <a:xfrm>
            <a:off x="0" y="228097"/>
            <a:ext cx="7348818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Storms over Central Europe in June 2024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843166D-EAA4-4FFD-8FCE-B022845A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650" y="902350"/>
            <a:ext cx="4043261" cy="232845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F983426-DBD1-4905-A628-4BA0FC093474}"/>
              </a:ext>
            </a:extLst>
          </p:cNvPr>
          <p:cNvSpPr txBox="1"/>
          <p:nvPr/>
        </p:nvSpPr>
        <p:spPr>
          <a:xfrm>
            <a:off x="4444650" y="3211606"/>
            <a:ext cx="4480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>
                <a:solidFill>
                  <a:srgbClr val="474747"/>
                </a:solidFill>
              </a:rPr>
              <a:t>Figure: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Accumulated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precipitation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from</a:t>
            </a:r>
            <a:r>
              <a:rPr lang="de-DE" sz="1400">
                <a:solidFill>
                  <a:srgbClr val="474747"/>
                </a:solidFill>
              </a:rPr>
              <a:t> 23 June, 2 a.m., </a:t>
            </a:r>
            <a:r>
              <a:rPr lang="de-DE" sz="1400" err="1">
                <a:solidFill>
                  <a:srgbClr val="474747"/>
                </a:solidFill>
              </a:rPr>
              <a:t>to</a:t>
            </a:r>
            <a:r>
              <a:rPr lang="de-DE" sz="1400">
                <a:solidFill>
                  <a:srgbClr val="474747"/>
                </a:solidFill>
              </a:rPr>
              <a:t> 25 June, 2 p.m. in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Emilia-Romagna </a:t>
            </a:r>
            <a:r>
              <a:rPr lang="de-DE" sz="1400" err="1">
                <a:solidFill>
                  <a:srgbClr val="474747"/>
                </a:solidFill>
              </a:rPr>
              <a:t>region</a:t>
            </a:r>
            <a:r>
              <a:rPr lang="de-DE" sz="1400">
                <a:solidFill>
                  <a:srgbClr val="474747"/>
                </a:solidFill>
              </a:rPr>
              <a:t>.</a:t>
            </a:r>
            <a:br>
              <a:rPr lang="de-DE" sz="1400">
                <a:solidFill>
                  <a:srgbClr val="474747"/>
                </a:solidFill>
              </a:rPr>
            </a:br>
            <a:r>
              <a:rPr lang="de-DE" sz="1400" u="sng">
                <a:solidFill>
                  <a:srgbClr val="474747"/>
                </a:solidFill>
              </a:rPr>
              <a:t>Table: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Averaged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measured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value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of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precipitation</a:t>
            </a:r>
            <a:r>
              <a:rPr lang="de-DE" sz="1400">
                <a:solidFill>
                  <a:srgbClr val="474747"/>
                </a:solidFill>
              </a:rPr>
              <a:t> in mm </a:t>
            </a:r>
            <a:r>
              <a:rPr lang="de-DE" sz="1400" err="1">
                <a:solidFill>
                  <a:srgbClr val="474747"/>
                </a:solidFill>
              </a:rPr>
              <a:t>during</a:t>
            </a:r>
            <a:r>
              <a:rPr lang="de-DE" sz="1400">
                <a:solidFill>
                  <a:srgbClr val="474747"/>
                </a:solidFill>
              </a:rPr>
              <a:t> 24 </a:t>
            </a:r>
            <a:r>
              <a:rPr lang="de-DE" sz="1400" err="1">
                <a:solidFill>
                  <a:srgbClr val="474747"/>
                </a:solidFill>
              </a:rPr>
              <a:t>hours</a:t>
            </a:r>
            <a:r>
              <a:rPr lang="de-DE" sz="1400">
                <a:solidFill>
                  <a:srgbClr val="474747"/>
                </a:solidFill>
              </a:rPr>
              <a:t>. </a:t>
            </a:r>
          </a:p>
          <a:p>
            <a:r>
              <a:rPr lang="de-DE" sz="1400" i="1" err="1">
                <a:solidFill>
                  <a:srgbClr val="474747"/>
                </a:solidFill>
              </a:rPr>
              <a:t>Credit</a:t>
            </a:r>
            <a:r>
              <a:rPr lang="de-DE" sz="1400" i="1">
                <a:solidFill>
                  <a:srgbClr val="474747"/>
                </a:solidFill>
              </a:rPr>
              <a:t>: © </a:t>
            </a:r>
            <a:r>
              <a:rPr lang="de-DE" sz="1400" i="1" err="1">
                <a:solidFill>
                  <a:srgbClr val="474747"/>
                </a:solidFill>
              </a:rPr>
              <a:t>Arpae</a:t>
            </a:r>
            <a:r>
              <a:rPr lang="de-DE" sz="1400" i="1">
                <a:solidFill>
                  <a:srgbClr val="474747"/>
                </a:solidFill>
              </a:rPr>
              <a:t>, </a:t>
            </a:r>
            <a:r>
              <a:rPr lang="de-DE" sz="1400" i="1">
                <a:solidFill>
                  <a:srgbClr val="474747"/>
                </a:solidFill>
                <a:hlinkClick r:id="rId3" tooltip="https://www.arpae.i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https://www.arpae.it/</a:t>
            </a:r>
            <a:r>
              <a:rPr lang="de-DE" sz="1400" i="1">
                <a:solidFill>
                  <a:srgbClr val="474747"/>
                </a:solidFill>
              </a:rPr>
              <a:t>, last </a:t>
            </a:r>
            <a:r>
              <a:rPr lang="de-DE" sz="1400" i="1" err="1">
                <a:solidFill>
                  <a:srgbClr val="474747"/>
                </a:solidFill>
              </a:rPr>
              <a:t>access</a:t>
            </a:r>
            <a:r>
              <a:rPr lang="de-DE" sz="1400" i="1">
                <a:solidFill>
                  <a:srgbClr val="474747"/>
                </a:solidFill>
              </a:rPr>
              <a:t>: 19.7.24.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A075845-F876-4153-B12B-F35F9C283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187" y="1073724"/>
            <a:ext cx="1447706" cy="196650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A8DBC20C-B135-4002-BE70-876D18EB5E49}"/>
              </a:ext>
            </a:extLst>
          </p:cNvPr>
          <p:cNvSpPr/>
          <p:nvPr/>
        </p:nvSpPr>
        <p:spPr>
          <a:xfrm>
            <a:off x="7557962" y="1675052"/>
            <a:ext cx="1447706" cy="28322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1E7C925-5EB7-4C49-94A5-7FBD06379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15" y="1444501"/>
            <a:ext cx="3351461" cy="225449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2967852-3B40-4A3D-AAB1-3F15997CA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63" y="1519192"/>
            <a:ext cx="2686050" cy="32385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08041260-374C-420E-99EF-26F436E49425}"/>
              </a:ext>
            </a:extLst>
          </p:cNvPr>
          <p:cNvSpPr/>
          <p:nvPr/>
        </p:nvSpPr>
        <p:spPr>
          <a:xfrm>
            <a:off x="218485" y="3691990"/>
            <a:ext cx="34639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u="sng" dirty="0">
                <a:solidFill>
                  <a:srgbClr val="474747"/>
                </a:solidFill>
              </a:rPr>
              <a:t>Figure:</a:t>
            </a:r>
            <a:r>
              <a:rPr lang="de-DE" sz="1400" dirty="0">
                <a:solidFill>
                  <a:srgbClr val="474747"/>
                </a:solidFill>
              </a:rPr>
              <a:t> Flooding (9-11 June) at Bodensee (Untersee) in Berlingen.</a:t>
            </a:r>
          </a:p>
          <a:p>
            <a:r>
              <a:rPr lang="de-DE" sz="1400" u="sng" dirty="0" err="1">
                <a:solidFill>
                  <a:srgbClr val="474747"/>
                </a:solidFill>
              </a:rPr>
              <a:t>Credit</a:t>
            </a:r>
            <a:r>
              <a:rPr lang="de-DE" sz="1400" u="sng" dirty="0">
                <a:solidFill>
                  <a:srgbClr val="474747"/>
                </a:solidFill>
              </a:rPr>
              <a:t>:</a:t>
            </a:r>
            <a:r>
              <a:rPr lang="de-DE" sz="1400" dirty="0">
                <a:solidFill>
                  <a:srgbClr val="474747"/>
                </a:solidFill>
              </a:rPr>
              <a:t> </a:t>
            </a:r>
            <a:r>
              <a:rPr lang="de-DE" sz="1400" i="1" dirty="0">
                <a:solidFill>
                  <a:srgbClr val="474747"/>
                </a:solidFill>
              </a:rPr>
              <a:t>© D. </a:t>
            </a:r>
            <a:r>
              <a:rPr lang="de-DE" sz="1400" i="1" dirty="0" err="1">
                <a:solidFill>
                  <a:srgbClr val="474747"/>
                </a:solidFill>
              </a:rPr>
              <a:t>Gerstgrasser</a:t>
            </a:r>
            <a:r>
              <a:rPr lang="de-DE" sz="1400" i="1" dirty="0">
                <a:solidFill>
                  <a:srgbClr val="474747"/>
                </a:solidFill>
              </a:rPr>
              <a:t>, MeteoSchweiz 2024: Klimabulletin Juni 2024. Zürich.</a:t>
            </a:r>
            <a:endParaRPr lang="de-DE" sz="1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FA76160-B89E-4F02-93DD-8498B5517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058" y="733619"/>
            <a:ext cx="2533467" cy="18828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ED074DF-308C-4554-A578-0664E77F2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1754" y="733619"/>
            <a:ext cx="2308548" cy="193016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269AE10-BE18-4B6C-9A6C-42C0EE50E807}"/>
              </a:ext>
            </a:extLst>
          </p:cNvPr>
          <p:cNvSpPr/>
          <p:nvPr/>
        </p:nvSpPr>
        <p:spPr>
          <a:xfrm>
            <a:off x="2567472" y="2657212"/>
            <a:ext cx="3628103" cy="1277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F14741E-1971-474B-A233-9B612E762FF5}"/>
              </a:ext>
            </a:extLst>
          </p:cNvPr>
          <p:cNvSpPr/>
          <p:nvPr/>
        </p:nvSpPr>
        <p:spPr>
          <a:xfrm>
            <a:off x="2649529" y="2694785"/>
            <a:ext cx="34639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u="sng">
                <a:solidFill>
                  <a:srgbClr val="474747"/>
                </a:solidFill>
              </a:rPr>
              <a:t>Figure: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Hail</a:t>
            </a:r>
            <a:r>
              <a:rPr lang="de-DE" sz="1400">
                <a:solidFill>
                  <a:srgbClr val="474747"/>
                </a:solidFill>
              </a:rPr>
              <a:t> (</a:t>
            </a:r>
            <a:r>
              <a:rPr lang="de-DE" sz="1400" err="1">
                <a:solidFill>
                  <a:srgbClr val="474747"/>
                </a:solidFill>
              </a:rPr>
              <a:t>left</a:t>
            </a:r>
            <a:r>
              <a:rPr lang="de-DE" sz="1400">
                <a:solidFill>
                  <a:srgbClr val="474747"/>
                </a:solidFill>
              </a:rPr>
              <a:t>) and </a:t>
            </a:r>
            <a:r>
              <a:rPr lang="de-DE" sz="1400" err="1">
                <a:solidFill>
                  <a:srgbClr val="474747"/>
                </a:solidFill>
              </a:rPr>
              <a:t>flooding</a:t>
            </a:r>
            <a:r>
              <a:rPr lang="de-DE" sz="1400">
                <a:solidFill>
                  <a:srgbClr val="474747"/>
                </a:solidFill>
              </a:rPr>
              <a:t> (</a:t>
            </a:r>
            <a:r>
              <a:rPr lang="de-DE" sz="1400" err="1">
                <a:solidFill>
                  <a:srgbClr val="474747"/>
                </a:solidFill>
              </a:rPr>
              <a:t>right</a:t>
            </a:r>
            <a:r>
              <a:rPr lang="de-DE" sz="1400">
                <a:solidFill>
                  <a:srgbClr val="474747"/>
                </a:solidFill>
              </a:rPr>
              <a:t>) in southern Germany.</a:t>
            </a:r>
          </a:p>
          <a:p>
            <a:r>
              <a:rPr lang="de-DE" sz="1400" u="sng" err="1">
                <a:solidFill>
                  <a:srgbClr val="474747"/>
                </a:solidFill>
              </a:rPr>
              <a:t>Credit</a:t>
            </a:r>
            <a:r>
              <a:rPr lang="de-DE" sz="1400" u="sng">
                <a:solidFill>
                  <a:srgbClr val="474747"/>
                </a:solidFill>
              </a:rPr>
              <a:t>: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i="1">
                <a:solidFill>
                  <a:srgbClr val="474747"/>
                </a:solidFill>
              </a:rPr>
              <a:t>©Gewitterjäger, </a:t>
            </a:r>
            <a:r>
              <a:rPr lang="de-DE" sz="1400" i="1" u="sng">
                <a:solidFill>
                  <a:srgbClr val="474747"/>
                </a:solidFill>
                <a:latin typeface="Arial" panose="020B0604020202020204" pitchFamily="34" charset="0"/>
              </a:rPr>
              <a:t>https://x.com/Gewitterjaeger/status/1799099655051178272</a:t>
            </a:r>
            <a:r>
              <a:rPr lang="de-DE" sz="1400" i="1">
                <a:solidFill>
                  <a:srgbClr val="474747"/>
                </a:solidFill>
              </a:rPr>
              <a:t>.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21380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9" grpId="0"/>
      <p:bldP spid="11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lot object">
            <a:extLst>
              <a:ext uri="{FF2B5EF4-FFF2-40B4-BE49-F238E27FC236}">
                <a16:creationId xmlns:a16="http://schemas.microsoft.com/office/drawing/2014/main" id="{3E7383A2-607B-312A-9065-B2DAE1115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6230" r="11066" b="5308"/>
          <a:stretch/>
        </p:blipFill>
        <p:spPr bwMode="auto">
          <a:xfrm>
            <a:off x="373228" y="1099164"/>
            <a:ext cx="7650726" cy="33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5F8A-288F-426E-B093-AA42C9868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6D6E6C-4835-4AA9-8E94-DD468466DF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26545D-196A-4CBA-8568-86A496BDC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FC43907-4D37-435F-B507-FD3B179E1C53}"/>
              </a:ext>
            </a:extLst>
          </p:cNvPr>
          <p:cNvSpPr/>
          <p:nvPr/>
        </p:nvSpPr>
        <p:spPr>
          <a:xfrm>
            <a:off x="3131928" y="2504586"/>
            <a:ext cx="45719" cy="130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5FF8E98-F255-46AD-B072-CAF46AC1AA23}"/>
              </a:ext>
            </a:extLst>
          </p:cNvPr>
          <p:cNvSpPr/>
          <p:nvPr/>
        </p:nvSpPr>
        <p:spPr>
          <a:xfrm>
            <a:off x="697860" y="4144368"/>
            <a:ext cx="45719" cy="130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3E8ACE7-A489-4C0A-A8BC-E4CE1E8945C7}"/>
              </a:ext>
            </a:extLst>
          </p:cNvPr>
          <p:cNvSpPr txBox="1"/>
          <p:nvPr/>
        </p:nvSpPr>
        <p:spPr>
          <a:xfrm>
            <a:off x="3662939" y="4662563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Forecast Time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B0C87A-B4FD-4526-B872-7F9572D6D170}"/>
              </a:ext>
            </a:extLst>
          </p:cNvPr>
          <p:cNvSpPr txBox="1"/>
          <p:nvPr/>
        </p:nvSpPr>
        <p:spPr>
          <a:xfrm>
            <a:off x="493633" y="744485"/>
            <a:ext cx="765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RMSE (Top) and Mean Error (ME) (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below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F660D7-F3DE-4239-9B54-01EB637BA8E8}"/>
              </a:ext>
            </a:extLst>
          </p:cNvPr>
          <p:cNvSpPr txBox="1"/>
          <p:nvPr/>
        </p:nvSpPr>
        <p:spPr>
          <a:xfrm rot="16200000">
            <a:off x="-460374" y="2450190"/>
            <a:ext cx="142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Score Value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920940A-162A-495D-A4F7-C8A7238C45D4}"/>
              </a:ext>
            </a:extLst>
          </p:cNvPr>
          <p:cNvSpPr txBox="1"/>
          <p:nvPr/>
        </p:nvSpPr>
        <p:spPr>
          <a:xfrm>
            <a:off x="7775177" y="745427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Initial </a:t>
            </a:r>
            <a:r>
              <a:rPr lang="de-DE" sz="1200" err="1">
                <a:solidFill>
                  <a:schemeClr val="bg1">
                    <a:lumMod val="50000"/>
                  </a:schemeClr>
                </a:solidFill>
              </a:rPr>
              <a:t>hour</a:t>
            </a:r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: 12 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28AEECBF-BDC1-465A-A606-261A053E58B1}"/>
              </a:ext>
            </a:extLst>
          </p:cNvPr>
          <p:cNvSpPr txBox="1">
            <a:spLocks/>
          </p:cNvSpPr>
          <p:nvPr/>
        </p:nvSpPr>
        <p:spPr>
          <a:xfrm>
            <a:off x="176157" y="296271"/>
            <a:ext cx="4756451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3. General </a:t>
            </a:r>
            <a:r>
              <a:rPr lang="de-DE" err="1"/>
              <a:t>Verification</a:t>
            </a:r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D4C1D16-A5C3-4015-AC70-040A22E857BB}"/>
              </a:ext>
            </a:extLst>
          </p:cNvPr>
          <p:cNvSpPr/>
          <p:nvPr/>
        </p:nvSpPr>
        <p:spPr>
          <a:xfrm>
            <a:off x="573851" y="1125462"/>
            <a:ext cx="1619801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Wind </a:t>
            </a:r>
            <a:r>
              <a:rPr lang="de-DE" sz="1400" err="1"/>
              <a:t>speed</a:t>
            </a:r>
            <a:r>
              <a:rPr lang="de-DE" sz="1400"/>
              <a:t> ms</a:t>
            </a:r>
            <a:r>
              <a:rPr lang="de-DE" sz="1400" baseline="30000"/>
              <a:t>-1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ABE18BE-7886-4CCF-9280-EEA34F45FC60}"/>
              </a:ext>
            </a:extLst>
          </p:cNvPr>
          <p:cNvSpPr/>
          <p:nvPr/>
        </p:nvSpPr>
        <p:spPr>
          <a:xfrm>
            <a:off x="4280651" y="1115152"/>
            <a:ext cx="1603699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Radiation (Wm</a:t>
            </a:r>
            <a:r>
              <a:rPr lang="de-DE" sz="1400" baseline="30000"/>
              <a:t>-2 </a:t>
            </a:r>
            <a:r>
              <a:rPr lang="de-DE" sz="1400"/>
              <a:t>)</a:t>
            </a:r>
            <a:endParaRPr lang="de-DE" sz="1400" baseline="3000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49DF360-1FB2-4A89-8CEF-F184B7D1D8DC}"/>
              </a:ext>
            </a:extLst>
          </p:cNvPr>
          <p:cNvSpPr/>
          <p:nvPr/>
        </p:nvSpPr>
        <p:spPr>
          <a:xfrm>
            <a:off x="2494924" y="1115152"/>
            <a:ext cx="1603699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Cloud </a:t>
            </a:r>
            <a:r>
              <a:rPr lang="de-DE" sz="1400" err="1"/>
              <a:t>cover</a:t>
            </a:r>
            <a:r>
              <a:rPr lang="de-DE" sz="1400"/>
              <a:t> %</a:t>
            </a:r>
            <a:endParaRPr lang="de-DE" sz="1400" baseline="3000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8E730FA-E2D2-4F20-89CB-630F035687E8}"/>
              </a:ext>
            </a:extLst>
          </p:cNvPr>
          <p:cNvSpPr/>
          <p:nvPr/>
        </p:nvSpPr>
        <p:spPr>
          <a:xfrm>
            <a:off x="6125858" y="1115152"/>
            <a:ext cx="1613193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/>
              <a:t>2m-Temperature K</a:t>
            </a:r>
            <a:endParaRPr lang="de-DE" sz="1300" baseline="3000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A75E67F-293E-4BD2-9B37-A414714BB5F9}"/>
              </a:ext>
            </a:extLst>
          </p:cNvPr>
          <p:cNvSpPr/>
          <p:nvPr/>
        </p:nvSpPr>
        <p:spPr>
          <a:xfrm>
            <a:off x="597168" y="2785263"/>
            <a:ext cx="1635901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Wind </a:t>
            </a:r>
            <a:r>
              <a:rPr lang="de-DE" sz="1400" err="1"/>
              <a:t>speed</a:t>
            </a:r>
            <a:r>
              <a:rPr lang="de-DE" sz="1400"/>
              <a:t> ms</a:t>
            </a:r>
            <a:r>
              <a:rPr lang="de-DE" sz="1400" baseline="30000"/>
              <a:t>-1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4B73056-2938-452E-89CA-A4C52328C5E9}"/>
              </a:ext>
            </a:extLst>
          </p:cNvPr>
          <p:cNvSpPr/>
          <p:nvPr/>
        </p:nvSpPr>
        <p:spPr>
          <a:xfrm>
            <a:off x="4242222" y="2796289"/>
            <a:ext cx="1635901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Radiation (Wm</a:t>
            </a:r>
            <a:r>
              <a:rPr lang="de-DE" sz="1400" baseline="30000"/>
              <a:t>-2 </a:t>
            </a:r>
            <a:r>
              <a:rPr lang="de-DE" sz="1400"/>
              <a:t>)</a:t>
            </a:r>
            <a:endParaRPr lang="de-DE" sz="1400" baseline="3000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8FFC970-A8DE-46BC-87C6-E0674E78F0BB}"/>
              </a:ext>
            </a:extLst>
          </p:cNvPr>
          <p:cNvSpPr/>
          <p:nvPr/>
        </p:nvSpPr>
        <p:spPr>
          <a:xfrm>
            <a:off x="2444362" y="2796289"/>
            <a:ext cx="1635901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Cloud </a:t>
            </a:r>
            <a:r>
              <a:rPr lang="de-DE" sz="1400" err="1"/>
              <a:t>cover</a:t>
            </a:r>
            <a:r>
              <a:rPr lang="de-DE" sz="1400"/>
              <a:t> %</a:t>
            </a:r>
            <a:endParaRPr lang="de-DE" sz="1400" baseline="3000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C9C37FE-1977-4937-A5DF-53FD99C553C4}"/>
              </a:ext>
            </a:extLst>
          </p:cNvPr>
          <p:cNvSpPr/>
          <p:nvPr/>
        </p:nvSpPr>
        <p:spPr>
          <a:xfrm>
            <a:off x="6124649" y="2773266"/>
            <a:ext cx="1615613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/>
              <a:t>2m-Temperature K</a:t>
            </a:r>
            <a:endParaRPr lang="de-DE" sz="1300" baseline="300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31E951D-1C90-4C0D-8BCD-66BF53F99252}"/>
              </a:ext>
            </a:extLst>
          </p:cNvPr>
          <p:cNvSpPr/>
          <p:nvPr/>
        </p:nvSpPr>
        <p:spPr>
          <a:xfrm>
            <a:off x="7978735" y="1891527"/>
            <a:ext cx="462703" cy="308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08CF3B5-79D7-4006-95BD-4EF740B20CF4}"/>
              </a:ext>
            </a:extLst>
          </p:cNvPr>
          <p:cNvSpPr/>
          <p:nvPr/>
        </p:nvSpPr>
        <p:spPr>
          <a:xfrm>
            <a:off x="7978734" y="3958245"/>
            <a:ext cx="689035" cy="529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0F24FB4-CEED-437B-ACD7-B49961F252A8}"/>
              </a:ext>
            </a:extLst>
          </p:cNvPr>
          <p:cNvSpPr txBox="1"/>
          <p:nvPr/>
        </p:nvSpPr>
        <p:spPr>
          <a:xfrm>
            <a:off x="7962537" y="3751948"/>
            <a:ext cx="808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>
                <a:solidFill>
                  <a:srgbClr val="474747"/>
                </a:solidFill>
              </a:rPr>
              <a:t>ICON-A1</a:t>
            </a:r>
            <a:br>
              <a:rPr lang="de-DE" sz="800">
                <a:solidFill>
                  <a:srgbClr val="474747"/>
                </a:solidFill>
              </a:rPr>
            </a:br>
            <a:r>
              <a:rPr lang="de-DE" sz="800">
                <a:solidFill>
                  <a:srgbClr val="474747"/>
                </a:solidFill>
              </a:rPr>
              <a:t>ICON-A05</a:t>
            </a:r>
          </a:p>
          <a:p>
            <a:r>
              <a:rPr lang="de-DE" sz="800">
                <a:solidFill>
                  <a:srgbClr val="474747"/>
                </a:solidFill>
              </a:rPr>
              <a:t>ICON-</a:t>
            </a:r>
            <a:r>
              <a:rPr lang="de-DE" sz="800" err="1">
                <a:solidFill>
                  <a:srgbClr val="474747"/>
                </a:solidFill>
              </a:rPr>
              <a:t>noconv</a:t>
            </a:r>
            <a:endParaRPr lang="de-DE" sz="800">
              <a:solidFill>
                <a:srgbClr val="474747"/>
              </a:solidFill>
            </a:endParaRPr>
          </a:p>
          <a:p>
            <a:r>
              <a:rPr lang="de-DE" sz="800">
                <a:solidFill>
                  <a:srgbClr val="474747"/>
                </a:solidFill>
              </a:rPr>
              <a:t>ICON-</a:t>
            </a:r>
            <a:r>
              <a:rPr lang="de-DE" sz="800" err="1">
                <a:solidFill>
                  <a:srgbClr val="474747"/>
                </a:solidFill>
              </a:rPr>
              <a:t>turlen</a:t>
            </a:r>
            <a:endParaRPr lang="de-DE" sz="80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11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9DBBE75-7505-4AB7-BEBF-75006262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7" y="1361859"/>
            <a:ext cx="3867685" cy="272496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5FEC7C-7C84-42D8-979E-6C833CB95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13.6.2024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684B6D-FB98-40E5-83A9-5BAADFC3C6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780FB0-D4F7-4FFD-9583-71916622E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85E5753-3ADB-4B16-BF33-D2DA2ACDB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772" y="3234018"/>
            <a:ext cx="388820" cy="87484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A5FF1A3-F15C-4E9E-BEC4-DB2ABAF5491E}"/>
              </a:ext>
            </a:extLst>
          </p:cNvPr>
          <p:cNvSpPr txBox="1"/>
          <p:nvPr/>
        </p:nvSpPr>
        <p:spPr>
          <a:xfrm>
            <a:off x="4644410" y="2939311"/>
            <a:ext cx="38061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>
                <a:solidFill>
                  <a:srgbClr val="474747"/>
                </a:solidFill>
              </a:rPr>
              <a:t>Figure: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Meteorological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stations</a:t>
            </a:r>
            <a:r>
              <a:rPr lang="de-DE" sz="1400">
                <a:solidFill>
                  <a:srgbClr val="474747"/>
                </a:solidFill>
              </a:rPr>
              <a:t> in </a:t>
            </a:r>
            <a:r>
              <a:rPr lang="de-DE" sz="1400" err="1">
                <a:solidFill>
                  <a:srgbClr val="474747"/>
                </a:solidFill>
              </a:rPr>
              <a:t>Switzerland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used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for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comparison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to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model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results</a:t>
            </a:r>
            <a:r>
              <a:rPr lang="de-DE" sz="1400">
                <a:solidFill>
                  <a:srgbClr val="474747"/>
                </a:solidFill>
              </a:rPr>
              <a:t>. The </a:t>
            </a:r>
            <a:r>
              <a:rPr lang="de-DE" sz="1400" err="1">
                <a:solidFill>
                  <a:srgbClr val="474747"/>
                </a:solidFill>
              </a:rPr>
              <a:t>colors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show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mean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error</a:t>
            </a:r>
            <a:r>
              <a:rPr lang="de-DE" sz="1400">
                <a:solidFill>
                  <a:srgbClr val="474747"/>
                </a:solidFill>
              </a:rPr>
              <a:t> (ME) </a:t>
            </a:r>
            <a:r>
              <a:rPr lang="de-DE" sz="1400" err="1">
                <a:solidFill>
                  <a:srgbClr val="474747"/>
                </a:solidFill>
              </a:rPr>
              <a:t>of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model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for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temperature</a:t>
            </a:r>
            <a:r>
              <a:rPr lang="de-DE" sz="1400">
                <a:solidFill>
                  <a:srgbClr val="474747"/>
                </a:solidFill>
              </a:rPr>
              <a:t> at 2m </a:t>
            </a:r>
            <a:r>
              <a:rPr lang="de-DE" sz="1400" err="1">
                <a:solidFill>
                  <a:srgbClr val="474747"/>
                </a:solidFill>
              </a:rPr>
              <a:t>height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above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ground</a:t>
            </a:r>
            <a:r>
              <a:rPr lang="de-DE" sz="1400">
                <a:solidFill>
                  <a:srgbClr val="474747"/>
                </a:solidFill>
              </a:rPr>
              <a:t>.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FBC5B14-10F8-4844-A81D-143C1BF90ECC}"/>
              </a:ext>
            </a:extLst>
          </p:cNvPr>
          <p:cNvSpPr txBox="1">
            <a:spLocks/>
          </p:cNvSpPr>
          <p:nvPr/>
        </p:nvSpPr>
        <p:spPr>
          <a:xfrm>
            <a:off x="259139" y="296270"/>
            <a:ext cx="6509130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3. </a:t>
            </a:r>
            <a:r>
              <a:rPr lang="de-DE" err="1"/>
              <a:t>Local</a:t>
            </a:r>
            <a:r>
              <a:rPr lang="de-DE"/>
              <a:t> </a:t>
            </a:r>
            <a:r>
              <a:rPr lang="de-DE" err="1"/>
              <a:t>Verification</a:t>
            </a:r>
            <a:r>
              <a:rPr lang="de-DE"/>
              <a:t> </a:t>
            </a:r>
            <a:r>
              <a:rPr lang="de-DE" err="1"/>
              <a:t>over</a:t>
            </a:r>
            <a:r>
              <a:rPr lang="de-DE"/>
              <a:t> </a:t>
            </a:r>
            <a:r>
              <a:rPr lang="de-DE" err="1"/>
              <a:t>Switzerland</a:t>
            </a:r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2A6E9C-9768-4F61-9190-72DF1103578F}"/>
              </a:ext>
            </a:extLst>
          </p:cNvPr>
          <p:cNvSpPr/>
          <p:nvPr/>
        </p:nvSpPr>
        <p:spPr>
          <a:xfrm>
            <a:off x="693452" y="1998261"/>
            <a:ext cx="1796175" cy="1235757"/>
          </a:xfrm>
          <a:prstGeom prst="rect">
            <a:avLst/>
          </a:prstGeom>
          <a:noFill/>
          <a:ln w="38100">
            <a:solidFill>
              <a:srgbClr val="2D4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004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045388DC-ABF7-44F0-AC82-D6E8C12A15A5}"/>
              </a:ext>
            </a:extLst>
          </p:cNvPr>
          <p:cNvSpPr txBox="1"/>
          <p:nvPr/>
        </p:nvSpPr>
        <p:spPr>
          <a:xfrm>
            <a:off x="411047" y="1279088"/>
            <a:ext cx="47109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474747"/>
                </a:solidFill>
              </a:rPr>
              <a:t>New gust diagnostic option for large eddy permitting model applications</a:t>
            </a:r>
            <a:br>
              <a:rPr lang="en-US">
                <a:solidFill>
                  <a:srgbClr val="474747"/>
                </a:solidFill>
              </a:rPr>
            </a:br>
            <a:endParaRPr lang="en-US">
              <a:solidFill>
                <a:srgbClr val="474747"/>
              </a:solidFill>
            </a:endParaRPr>
          </a:p>
          <a:p>
            <a:pPr marL="285750" indent="-28575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474747"/>
                </a:solidFill>
              </a:rPr>
              <a:t>AGP uses 10 min averaged 10 m wind speeds as input</a:t>
            </a:r>
            <a:br>
              <a:rPr lang="de-DE">
                <a:solidFill>
                  <a:srgbClr val="474747"/>
                </a:solidFill>
              </a:rPr>
            </a:br>
            <a:endParaRPr lang="de-DE">
              <a:solidFill>
                <a:srgbClr val="474747"/>
              </a:solidFill>
            </a:endParaRPr>
          </a:p>
          <a:p>
            <a:pPr marL="285750" indent="-28575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474747"/>
                </a:solidFill>
              </a:rPr>
              <a:t>Scale dependent boundary layer constraint to avoid unrealistic wind speed maxima at the top of mountains</a:t>
            </a:r>
          </a:p>
          <a:p>
            <a:pPr>
              <a:buClr>
                <a:srgbClr val="2D4B9B"/>
              </a:buClr>
            </a:pPr>
            <a:endParaRPr lang="de-DE">
              <a:solidFill>
                <a:srgbClr val="474747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DC6EEDB-00A6-473B-A2C1-659270EFC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473" y="209142"/>
            <a:ext cx="7181886" cy="415498"/>
          </a:xfrm>
        </p:spPr>
        <p:txBody>
          <a:bodyPr/>
          <a:lstStyle/>
          <a:p>
            <a:r>
              <a:rPr lang="de-DE"/>
              <a:t>3. </a:t>
            </a:r>
            <a:r>
              <a:rPr lang="de-DE" err="1"/>
              <a:t>Adapted</a:t>
            </a:r>
            <a:r>
              <a:rPr lang="de-DE"/>
              <a:t> </a:t>
            </a:r>
            <a:r>
              <a:rPr lang="de-DE" err="1"/>
              <a:t>gust</a:t>
            </a:r>
            <a:r>
              <a:rPr lang="de-DE"/>
              <a:t> </a:t>
            </a:r>
            <a:r>
              <a:rPr lang="de-DE" err="1"/>
              <a:t>parameterisation</a:t>
            </a:r>
            <a:r>
              <a:rPr lang="de-DE"/>
              <a:t> (AGP)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D8DAD1-7CB6-4016-9549-5FDBB90A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13.6.2024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31334-4FA9-4CAE-97B2-85E134BB62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Günther Zängl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18CD6B-D080-4B11-B9FC-541C86A1E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D4043656-4032-4C79-AACF-0F4EDBEF62E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121964" y="1352487"/>
            <a:ext cx="3843717" cy="2239835"/>
          </a:xfrm>
          <a:prstGeom prst="rect">
            <a:avLst/>
          </a:prstGeom>
          <a:ln w="0">
            <a:noFill/>
          </a:ln>
        </p:spPr>
      </p:pic>
      <p:pic>
        <p:nvPicPr>
          <p:cNvPr id="12" name="Grafik 12">
            <a:extLst>
              <a:ext uri="{FF2B5EF4-FFF2-40B4-BE49-F238E27FC236}">
                <a16:creationId xmlns:a16="http://schemas.microsoft.com/office/drawing/2014/main" id="{7248A5B6-E471-4EB2-B368-529FD3FC806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190544" y="3676453"/>
            <a:ext cx="2876923" cy="638088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702352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48BE1-9983-4E89-9774-CC25BD2F75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4. Summary &amp; Outlook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D1B5F6C-542B-4CDF-AB6D-210F3C22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13.6.2024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DAC3895-0815-4016-A5C1-C1E263625B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21</a:t>
            </a:r>
          </a:p>
        </p:txBody>
      </p:sp>
    </p:spTree>
    <p:extLst>
      <p:ext uri="{BB962C8B-B14F-4D97-AF65-F5344CB8AC3E}">
        <p14:creationId xmlns:p14="http://schemas.microsoft.com/office/powerpoint/2010/main" val="1058353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5128A-9D96-4DF8-8A4D-7A190272C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20473"/>
            <a:ext cx="6858000" cy="415498"/>
          </a:xfrm>
        </p:spPr>
        <p:txBody>
          <a:bodyPr/>
          <a:lstStyle/>
          <a:p>
            <a:r>
              <a:rPr lang="de-DE" dirty="0" err="1"/>
              <a:t>Vertical</a:t>
            </a:r>
            <a:r>
              <a:rPr lang="de-DE" dirty="0"/>
              <a:t> </a:t>
            </a:r>
            <a:r>
              <a:rPr lang="de-DE" dirty="0" err="1"/>
              <a:t>profiles</a:t>
            </a:r>
            <a:r>
              <a:rPr lang="de-DE" dirty="0"/>
              <a:t> (500m)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D6F0BE2-BEC4-4733-B423-DC1A3769F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639" y="838242"/>
            <a:ext cx="8959361" cy="2120536"/>
          </a:xfrm>
        </p:spPr>
        <p:txBody>
          <a:bodyPr>
            <a:noAutofit/>
          </a:bodyPr>
          <a:lstStyle/>
          <a:p>
            <a:pPr algn="l"/>
            <a:r>
              <a:rPr lang="de-DE" sz="1200" dirty="0"/>
              <a:t>		  exp_1_ref           exp_2_sso            exp_3_turlen            exp_4_sgssso            exp_5_tkeshs           exp_6_smag</a:t>
            </a:r>
          </a:p>
          <a:p>
            <a:pPr algn="l"/>
            <a:r>
              <a:rPr lang="de-DE" sz="1200" u="sng" dirty="0"/>
              <a:t>&amp;</a:t>
            </a:r>
            <a:r>
              <a:rPr lang="de-DE" sz="1200" u="sng" dirty="0" err="1"/>
              <a:t>nwp_phy_nml</a:t>
            </a:r>
            <a:r>
              <a:rPr lang="de-DE" sz="1200" dirty="0"/>
              <a:t>	</a:t>
            </a:r>
            <a:br>
              <a:rPr lang="de-DE" sz="1200" dirty="0"/>
            </a:br>
            <a:r>
              <a:rPr lang="de-DE" sz="1200" dirty="0" err="1"/>
              <a:t>inwp_sso</a:t>
            </a:r>
            <a:r>
              <a:rPr lang="de-DE" sz="1200" dirty="0"/>
              <a:t>	= 	  1,1,1,1	           1,</a:t>
            </a:r>
            <a:r>
              <a:rPr lang="de-DE" sz="1200" dirty="0">
                <a:solidFill>
                  <a:srgbClr val="FF0000"/>
                </a:solidFill>
              </a:rPr>
              <a:t>0</a:t>
            </a:r>
            <a:r>
              <a:rPr lang="de-DE" sz="1200" dirty="0"/>
              <a:t>,</a:t>
            </a:r>
            <a:r>
              <a:rPr lang="de-DE" sz="1200" dirty="0">
                <a:solidFill>
                  <a:srgbClr val="FF0000"/>
                </a:solidFill>
              </a:rPr>
              <a:t>0</a:t>
            </a:r>
            <a:r>
              <a:rPr lang="de-DE" sz="1200" dirty="0"/>
              <a:t>,</a:t>
            </a:r>
            <a:r>
              <a:rPr lang="de-DE" sz="1200" dirty="0">
                <a:solidFill>
                  <a:srgbClr val="FF0000"/>
                </a:solidFill>
              </a:rPr>
              <a:t>0	</a:t>
            </a:r>
            <a:r>
              <a:rPr lang="de-DE" sz="1200" dirty="0"/>
              <a:t>  1,1,1,1</a:t>
            </a:r>
            <a:r>
              <a:rPr lang="de-DE" sz="1200" dirty="0">
                <a:solidFill>
                  <a:srgbClr val="FF0000"/>
                </a:solidFill>
              </a:rPr>
              <a:t>	                  </a:t>
            </a:r>
            <a:r>
              <a:rPr lang="de-DE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1,1,1,1	               1,1,1,1	          1,1,1,1</a:t>
            </a:r>
            <a:br>
              <a:rPr lang="de-DE" sz="1200" dirty="0"/>
            </a:br>
            <a:r>
              <a:rPr lang="de-DE" sz="1200" dirty="0" err="1"/>
              <a:t>inwp_turb</a:t>
            </a:r>
            <a:r>
              <a:rPr lang="de-DE" sz="1200" dirty="0"/>
              <a:t>	= 	  1,1,1,1	           1,1,1,1	  1,1,1,1	                  1,1,1,1	               1,1,1,1	          1,1,</a:t>
            </a:r>
            <a:r>
              <a:rPr lang="de-DE" sz="1200" dirty="0">
                <a:solidFill>
                  <a:srgbClr val="FF0000"/>
                </a:solidFill>
              </a:rPr>
              <a:t>5</a:t>
            </a:r>
            <a:r>
              <a:rPr lang="de-DE" sz="1200" dirty="0"/>
              <a:t>,</a:t>
            </a:r>
            <a:r>
              <a:rPr lang="de-DE" sz="1200" dirty="0">
                <a:solidFill>
                  <a:srgbClr val="FF0000"/>
                </a:solidFill>
              </a:rPr>
              <a:t>5</a:t>
            </a:r>
            <a:br>
              <a:rPr lang="de-DE" sz="1200" dirty="0"/>
            </a:br>
            <a:br>
              <a:rPr lang="de-DE" sz="1200" dirty="0"/>
            </a:br>
            <a:r>
              <a:rPr lang="de-DE" sz="1200" u="sng" dirty="0"/>
              <a:t>&amp;</a:t>
            </a:r>
            <a:r>
              <a:rPr lang="de-DE" sz="1200" u="sng" dirty="0" err="1"/>
              <a:t>turbdiff_nml</a:t>
            </a:r>
            <a:r>
              <a:rPr lang="de-DE" sz="1200" u="sng" dirty="0"/>
              <a:t>    </a:t>
            </a:r>
            <a:br>
              <a:rPr lang="de-DE" sz="1200" dirty="0"/>
            </a:br>
            <a:r>
              <a:rPr lang="de-DE" sz="1200" dirty="0" err="1"/>
              <a:t>ltkesso</a:t>
            </a:r>
            <a:r>
              <a:rPr lang="de-DE" sz="1200" dirty="0"/>
              <a:t> = 		  T    	           T		  T	                  </a:t>
            </a:r>
            <a:r>
              <a:rPr lang="de-DE" sz="1200" dirty="0">
                <a:solidFill>
                  <a:srgbClr val="FF0000"/>
                </a:solidFill>
              </a:rPr>
              <a:t>F</a:t>
            </a:r>
            <a:r>
              <a:rPr lang="de-DE" sz="1200" dirty="0"/>
              <a:t>	                T		          T</a:t>
            </a:r>
            <a:br>
              <a:rPr lang="de-DE" sz="1200" dirty="0"/>
            </a:br>
            <a:r>
              <a:rPr lang="de-DE" sz="1200" dirty="0" err="1"/>
              <a:t>ltkeshs</a:t>
            </a:r>
            <a:r>
              <a:rPr lang="de-DE" sz="1200" dirty="0"/>
              <a:t> = 		  T	           T		  T	                  T	                </a:t>
            </a:r>
            <a:r>
              <a:rPr lang="de-DE" sz="1200" dirty="0">
                <a:solidFill>
                  <a:srgbClr val="FF0000"/>
                </a:solidFill>
              </a:rPr>
              <a:t>F</a:t>
            </a:r>
            <a:r>
              <a:rPr lang="de-DE" sz="1200" dirty="0"/>
              <a:t>		          T</a:t>
            </a:r>
            <a:br>
              <a:rPr lang="de-DE" sz="1200" dirty="0"/>
            </a:br>
            <a:r>
              <a:rPr lang="de-DE" sz="1200" dirty="0" err="1"/>
              <a:t>tur_len</a:t>
            </a:r>
            <a:r>
              <a:rPr lang="de-DE" sz="1200" dirty="0"/>
              <a:t> = 		  300.	           300.		  </a:t>
            </a:r>
            <a:r>
              <a:rPr lang="de-DE" sz="1200" dirty="0">
                <a:solidFill>
                  <a:srgbClr val="FF0000"/>
                </a:solidFill>
              </a:rPr>
              <a:t>30.</a:t>
            </a:r>
            <a:r>
              <a:rPr lang="de-DE" sz="1200" dirty="0"/>
              <a:t>	                  300.	                300.	          300.</a:t>
            </a:r>
          </a:p>
          <a:p>
            <a:pPr algn="l"/>
            <a:r>
              <a:rPr lang="de-DE" sz="1200" u="sng" dirty="0"/>
              <a:t>&amp;</a:t>
            </a:r>
            <a:r>
              <a:rPr lang="de-DE" sz="1200" u="sng" dirty="0" err="1"/>
              <a:t>twomom_mcrph_nml</a:t>
            </a:r>
            <a:r>
              <a:rPr lang="de-DE" sz="1200" u="sng" dirty="0"/>
              <a:t>    </a:t>
            </a:r>
            <a:br>
              <a:rPr lang="de-DE" sz="1200" dirty="0"/>
            </a:br>
            <a:r>
              <a:rPr lang="de-DE" sz="1200" dirty="0" err="1"/>
              <a:t>lturb_enhc</a:t>
            </a:r>
            <a:r>
              <a:rPr lang="de-DE" sz="1200" dirty="0"/>
              <a:t> = 	  T	           T		  T	                  T	                T		          </a:t>
            </a:r>
            <a:r>
              <a:rPr lang="de-DE" sz="1200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169070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2ABBDA5-A037-459F-9F15-B7CA8860E580}"/>
              </a:ext>
            </a:extLst>
          </p:cNvPr>
          <p:cNvSpPr txBox="1"/>
          <p:nvPr/>
        </p:nvSpPr>
        <p:spPr>
          <a:xfrm>
            <a:off x="7744337" y="-1"/>
            <a:ext cx="1579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C00000"/>
                </a:solidFill>
              </a:rPr>
              <a:t>15.10.2017 – 18 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EE3F3A-82C8-4670-BD2A-320F0ED60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2" y="763674"/>
            <a:ext cx="8612936" cy="36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3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2ABBDA5-A037-459F-9F15-B7CA8860E580}"/>
              </a:ext>
            </a:extLst>
          </p:cNvPr>
          <p:cNvSpPr txBox="1"/>
          <p:nvPr/>
        </p:nvSpPr>
        <p:spPr>
          <a:xfrm>
            <a:off x="7744337" y="-1"/>
            <a:ext cx="1579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C00000"/>
                </a:solidFill>
              </a:rPr>
              <a:t>15.10.2017 – 21 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C3B1C2-5359-49BF-ACA4-7352E1FC2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6" y="763674"/>
            <a:ext cx="8562648" cy="36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7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2ABBDA5-A037-459F-9F15-B7CA8860E580}"/>
              </a:ext>
            </a:extLst>
          </p:cNvPr>
          <p:cNvSpPr txBox="1"/>
          <p:nvPr/>
        </p:nvSpPr>
        <p:spPr>
          <a:xfrm>
            <a:off x="7744337" y="-1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C00000"/>
                </a:solidFill>
              </a:rPr>
              <a:t>16.10.2017 – 0 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2F2A5E-A8D0-470C-8CA9-D4B17F1C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6" y="763674"/>
            <a:ext cx="8562648" cy="36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45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2ABBDA5-A037-459F-9F15-B7CA8860E580}"/>
              </a:ext>
            </a:extLst>
          </p:cNvPr>
          <p:cNvSpPr txBox="1"/>
          <p:nvPr/>
        </p:nvSpPr>
        <p:spPr>
          <a:xfrm>
            <a:off x="7744337" y="-1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C00000"/>
                </a:solidFill>
              </a:rPr>
              <a:t>16.10.2017 – 3 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5C8F30-E029-402F-9217-713D28DB1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6" y="763674"/>
            <a:ext cx="8562648" cy="36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77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2ABBDA5-A037-459F-9F15-B7CA8860E580}"/>
              </a:ext>
            </a:extLst>
          </p:cNvPr>
          <p:cNvSpPr txBox="1"/>
          <p:nvPr/>
        </p:nvSpPr>
        <p:spPr>
          <a:xfrm>
            <a:off x="7744337" y="-1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C00000"/>
                </a:solidFill>
              </a:rPr>
              <a:t>16.10.2017 – 6 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139DA4-E958-49C0-91E6-385D2F12E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6" y="763674"/>
            <a:ext cx="8562648" cy="36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8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DEB0AE-0E0F-4FC8-AEB3-896494B27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864822-0AB0-4B11-9531-C7D02EDEF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B5D85A-D300-46C8-963E-5E3D0782CD1D}"/>
              </a:ext>
            </a:extLst>
          </p:cNvPr>
          <p:cNvSpPr txBox="1">
            <a:spLocks/>
          </p:cNvSpPr>
          <p:nvPr/>
        </p:nvSpPr>
        <p:spPr>
          <a:xfrm>
            <a:off x="145162" y="274591"/>
            <a:ext cx="4839532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The GLORI Digital Twin 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3C5329D-9224-415F-8049-BFB6C48E4227}"/>
              </a:ext>
            </a:extLst>
          </p:cNvPr>
          <p:cNvGrpSpPr/>
          <p:nvPr/>
        </p:nvGrpSpPr>
        <p:grpSpPr>
          <a:xfrm>
            <a:off x="538783" y="1001324"/>
            <a:ext cx="4948704" cy="3645915"/>
            <a:chOff x="2684849" y="1510697"/>
            <a:chExt cx="2972425" cy="2280453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9284E75E-56BC-4CAD-973F-7A9974E88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10" name="Gleichschenkliges Dreieck 9">
              <a:extLst>
                <a:ext uri="{FF2B5EF4-FFF2-40B4-BE49-F238E27FC236}">
                  <a16:creationId xmlns:a16="http://schemas.microsoft.com/office/drawing/2014/main" id="{24098CC1-8C01-42C6-89CB-5E4496DA8796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>
              <a:extLst>
                <a:ext uri="{FF2B5EF4-FFF2-40B4-BE49-F238E27FC236}">
                  <a16:creationId xmlns:a16="http://schemas.microsoft.com/office/drawing/2014/main" id="{50065F3C-A252-4345-A8C6-4EBEC46892B8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Picture 4" descr="Alps - Wikipedia">
              <a:extLst>
                <a:ext uri="{FF2B5EF4-FFF2-40B4-BE49-F238E27FC236}">
                  <a16:creationId xmlns:a16="http://schemas.microsoft.com/office/drawing/2014/main" id="{849DBBA0-7507-4134-919B-2962BE300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10" y="1986471"/>
              <a:ext cx="1029064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Google Shape;212;p21">
              <a:extLst>
                <a:ext uri="{FF2B5EF4-FFF2-40B4-BE49-F238E27FC236}">
                  <a16:creationId xmlns:a16="http://schemas.microsoft.com/office/drawing/2014/main" id="{C8CAC492-8D71-4E99-A7E0-D367E2207DF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270FD43D-E0BD-419D-B242-1B4E89EFF349}"/>
              </a:ext>
            </a:extLst>
          </p:cNvPr>
          <p:cNvSpPr txBox="1"/>
          <p:nvPr/>
        </p:nvSpPr>
        <p:spPr>
          <a:xfrm>
            <a:off x="5500404" y="1114931"/>
            <a:ext cx="342899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Tri-lateral Cooperation</a:t>
            </a:r>
            <a:br>
              <a:rPr lang="en-GB" sz="1600" dirty="0">
                <a:solidFill>
                  <a:srgbClr val="333333"/>
                </a:solidFill>
              </a:rPr>
            </a:br>
            <a: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Germany, Italy, Switzerland</a:t>
            </a:r>
            <a:b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</a:br>
            <a:endParaRPr lang="en-GB" sz="1600" kern="1200" dirty="0">
              <a:solidFill>
                <a:srgbClr val="333333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333333"/>
                </a:solidFill>
              </a:rPr>
              <a:t>Global storm-resolving simulations (~ 3km) </a:t>
            </a:r>
            <a:r>
              <a:rPr lang="en-GB" sz="1600" b="1" dirty="0">
                <a:solidFill>
                  <a:srgbClr val="333333"/>
                </a:solidFill>
              </a:rPr>
              <a:t>and regional high-resolved mesoscale simulations (500m)</a:t>
            </a:r>
            <a:br>
              <a:rPr lang="en-GB" sz="1600" dirty="0">
                <a:solidFill>
                  <a:srgbClr val="333333"/>
                </a:solidFill>
              </a:rPr>
            </a:br>
            <a:endParaRPr lang="en-GB" sz="1600" dirty="0">
              <a:solidFill>
                <a:srgbClr val="333333"/>
              </a:solidFill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Extreme event prediction:</a:t>
            </a:r>
            <a:b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</a:br>
            <a: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(Urban) Flooding</a:t>
            </a:r>
            <a:b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Pollen</a:t>
            </a:r>
            <a:b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Mineral Dust</a:t>
            </a:r>
            <a:b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</a:br>
            <a:r>
              <a:rPr lang="en-GB" sz="1600" kern="1200" dirty="0">
                <a:solidFill>
                  <a:srgbClr val="333333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(Urban) Heat Island</a:t>
            </a:r>
            <a:endParaRPr lang="en-GB" sz="1600" kern="1200" dirty="0">
              <a:solidFill>
                <a:srgbClr val="333333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57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2ABBDA5-A037-459F-9F15-B7CA8860E580}"/>
              </a:ext>
            </a:extLst>
          </p:cNvPr>
          <p:cNvSpPr txBox="1"/>
          <p:nvPr/>
        </p:nvSpPr>
        <p:spPr>
          <a:xfrm>
            <a:off x="7744337" y="-1"/>
            <a:ext cx="1579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C00000"/>
                </a:solidFill>
              </a:rPr>
              <a:t>15.10.2017 – 18 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032856-1F92-4B1C-995F-FA1A3880B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3" y="763674"/>
            <a:ext cx="8667795" cy="36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9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2ABBDA5-A037-459F-9F15-B7CA8860E580}"/>
              </a:ext>
            </a:extLst>
          </p:cNvPr>
          <p:cNvSpPr txBox="1"/>
          <p:nvPr/>
        </p:nvSpPr>
        <p:spPr>
          <a:xfrm>
            <a:off x="7744337" y="-1"/>
            <a:ext cx="1579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C00000"/>
                </a:solidFill>
              </a:rPr>
              <a:t>15.10.2017 – 21 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228791-AE3B-4F8F-A34C-924779359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6" y="763674"/>
            <a:ext cx="8562648" cy="36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04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2ABBDA5-A037-459F-9F15-B7CA8860E580}"/>
              </a:ext>
            </a:extLst>
          </p:cNvPr>
          <p:cNvSpPr txBox="1"/>
          <p:nvPr/>
        </p:nvSpPr>
        <p:spPr>
          <a:xfrm>
            <a:off x="7744337" y="-1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C00000"/>
                </a:solidFill>
              </a:rPr>
              <a:t>16.10.2017 – 0 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B602CF-F9FC-49B8-B7AD-267E03EF0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6" y="763674"/>
            <a:ext cx="8562648" cy="36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24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52ABBDA5-A037-459F-9F15-B7CA8860E580}"/>
              </a:ext>
            </a:extLst>
          </p:cNvPr>
          <p:cNvSpPr txBox="1"/>
          <p:nvPr/>
        </p:nvSpPr>
        <p:spPr>
          <a:xfrm>
            <a:off x="7744337" y="-1"/>
            <a:ext cx="1483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>
                <a:solidFill>
                  <a:srgbClr val="C00000"/>
                </a:solidFill>
              </a:rPr>
              <a:t>16.10.2017 – 3 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219E9D-4520-4021-A9BD-66379AEE1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2" y="763674"/>
            <a:ext cx="8699797" cy="36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62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DC8A92EA-1BF1-46C1-B15C-4BFD571F5E96}"/>
              </a:ext>
            </a:extLst>
          </p:cNvPr>
          <p:cNvSpPr txBox="1">
            <a:spLocks/>
          </p:cNvSpPr>
          <p:nvPr/>
        </p:nvSpPr>
        <p:spPr>
          <a:xfrm>
            <a:off x="460837" y="840441"/>
            <a:ext cx="8222326" cy="3758453"/>
          </a:xfrm>
          <a:prstGeom prst="rect">
            <a:avLst/>
          </a:prstGeom>
        </p:spPr>
        <p:txBody>
          <a:bodyPr vert="horz" lIns="72000" tIns="36000" rIns="72000" bIns="36000" rtlCol="0">
            <a:normAutofit fontScale="77500" lnSpcReduction="20000"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None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2400">
                <a:solidFill>
                  <a:srgbClr val="474747"/>
                </a:solidFill>
              </a:rPr>
              <a:t>After </a:t>
            </a:r>
            <a:r>
              <a:rPr lang="de-DE" sz="2400" err="1">
                <a:solidFill>
                  <a:srgbClr val="474747"/>
                </a:solidFill>
              </a:rPr>
              <a:t>adapting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the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gust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parametrisation</a:t>
            </a:r>
            <a:r>
              <a:rPr lang="de-DE" sz="2400">
                <a:solidFill>
                  <a:srgbClr val="474747"/>
                </a:solidFill>
              </a:rPr>
              <a:t>, </a:t>
            </a:r>
            <a:r>
              <a:rPr lang="de-DE" sz="2400" err="1">
                <a:solidFill>
                  <a:srgbClr val="474747"/>
                </a:solidFill>
              </a:rPr>
              <a:t>the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model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performance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slightly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improved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with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increasing</a:t>
            </a:r>
            <a:r>
              <a:rPr lang="de-DE" sz="2400">
                <a:solidFill>
                  <a:srgbClr val="474747"/>
                </a:solidFill>
              </a:rPr>
              <a:t> horizontal </a:t>
            </a:r>
            <a:r>
              <a:rPr lang="de-DE" sz="2400" err="1">
                <a:solidFill>
                  <a:srgbClr val="474747"/>
                </a:solidFill>
              </a:rPr>
              <a:t>grid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scale</a:t>
            </a:r>
            <a:r>
              <a:rPr lang="de-DE" sz="2400">
                <a:solidFill>
                  <a:srgbClr val="474747"/>
                </a:solidFill>
              </a:rPr>
              <a:t> </a:t>
            </a:r>
            <a:r>
              <a:rPr lang="de-DE" sz="2400" err="1">
                <a:solidFill>
                  <a:srgbClr val="474747"/>
                </a:solidFill>
              </a:rPr>
              <a:t>from</a:t>
            </a:r>
            <a:r>
              <a:rPr lang="de-DE" sz="2400">
                <a:solidFill>
                  <a:srgbClr val="474747"/>
                </a:solidFill>
              </a:rPr>
              <a:t> 2 km and 1 km, </a:t>
            </a:r>
            <a:r>
              <a:rPr lang="de-DE" sz="2400" err="1">
                <a:solidFill>
                  <a:srgbClr val="474747"/>
                </a:solidFill>
              </a:rPr>
              <a:t>mainly</a:t>
            </a:r>
            <a:r>
              <a:rPr lang="de-DE" sz="2400">
                <a:solidFill>
                  <a:srgbClr val="474747"/>
                </a:solidFill>
              </a:rPr>
              <a:t> in </a:t>
            </a:r>
            <a:r>
              <a:rPr lang="de-DE" sz="2400" err="1">
                <a:solidFill>
                  <a:srgbClr val="474747"/>
                </a:solidFill>
              </a:rPr>
              <a:t>valleys</a:t>
            </a:r>
            <a:r>
              <a:rPr lang="de-DE" sz="2400">
                <a:solidFill>
                  <a:srgbClr val="474747"/>
                </a:solidFill>
              </a:rPr>
              <a:t>. </a:t>
            </a:r>
            <a:br>
              <a:rPr lang="de-DE" sz="2400">
                <a:solidFill>
                  <a:srgbClr val="474747"/>
                </a:solidFill>
              </a:rPr>
            </a:br>
            <a:endParaRPr lang="de-DE" sz="2400">
              <a:solidFill>
                <a:srgbClr val="474747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Shallow-convection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seems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to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get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resolved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starting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with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very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high horizontal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grid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scales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of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500 m. </a:t>
            </a:r>
            <a:br>
              <a:rPr lang="de-DE" sz="2400">
                <a:solidFill>
                  <a:srgbClr val="474747"/>
                </a:solidFill>
              </a:rPr>
            </a:br>
            <a:endParaRPr lang="de-DE" sz="2400">
              <a:solidFill>
                <a:srgbClr val="474747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Parameterized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turbulence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does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not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have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a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big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influence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on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the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results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.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Using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the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minimum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possible TKE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length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has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 a minor </a:t>
            </a:r>
            <a:r>
              <a:rPr lang="de-DE" sz="2400" err="1">
                <a:solidFill>
                  <a:srgbClr val="474747"/>
                </a:solidFill>
                <a:sym typeface="Wingdings" panose="05000000000000000000" pitchFamily="2" charset="2"/>
              </a:rPr>
              <a:t>effect</a:t>
            </a:r>
            <a: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  <a:t>.</a:t>
            </a:r>
            <a:br>
              <a:rPr lang="de-DE" sz="2400">
                <a:solidFill>
                  <a:srgbClr val="474747"/>
                </a:solidFill>
                <a:sym typeface="Wingdings" panose="05000000000000000000" pitchFamily="2" charset="2"/>
              </a:rPr>
            </a:br>
            <a:endParaRPr lang="de-DE" sz="2400">
              <a:solidFill>
                <a:srgbClr val="474747"/>
              </a:solidFill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2400">
                <a:solidFill>
                  <a:srgbClr val="474747"/>
                </a:solidFill>
              </a:rPr>
              <a:t>Next: </a:t>
            </a:r>
          </a:p>
          <a:p>
            <a:pPr marL="628650" lvl="1" indent="-285750" algn="l">
              <a:buFont typeface="Wingdings" panose="05000000000000000000" pitchFamily="2" charset="2"/>
              <a:buChar char="§"/>
            </a:pPr>
            <a:r>
              <a:rPr lang="de-DE" sz="2300">
                <a:solidFill>
                  <a:srgbClr val="474747"/>
                </a:solidFill>
              </a:rPr>
              <a:t>Investigation </a:t>
            </a:r>
            <a:r>
              <a:rPr lang="de-DE" sz="2300" err="1">
                <a:solidFill>
                  <a:srgbClr val="474747"/>
                </a:solidFill>
              </a:rPr>
              <a:t>of</a:t>
            </a:r>
            <a:r>
              <a:rPr lang="de-DE" sz="2300">
                <a:solidFill>
                  <a:srgbClr val="474747"/>
                </a:solidFill>
              </a:rPr>
              <a:t> </a:t>
            </a:r>
            <a:r>
              <a:rPr lang="de-DE" sz="2300" err="1">
                <a:solidFill>
                  <a:srgbClr val="474747"/>
                </a:solidFill>
              </a:rPr>
              <a:t>the</a:t>
            </a:r>
            <a:r>
              <a:rPr lang="de-DE" sz="2300">
                <a:solidFill>
                  <a:srgbClr val="474747"/>
                </a:solidFill>
              </a:rPr>
              <a:t> thermal </a:t>
            </a:r>
            <a:r>
              <a:rPr lang="de-DE" sz="2300" err="1">
                <a:solidFill>
                  <a:srgbClr val="474747"/>
                </a:solidFill>
              </a:rPr>
              <a:t>surface</a:t>
            </a:r>
            <a:r>
              <a:rPr lang="de-DE" sz="2300">
                <a:solidFill>
                  <a:srgbClr val="474747"/>
                </a:solidFill>
              </a:rPr>
              <a:t> </a:t>
            </a:r>
            <a:r>
              <a:rPr lang="de-DE" sz="2300" err="1">
                <a:solidFill>
                  <a:srgbClr val="474747"/>
                </a:solidFill>
              </a:rPr>
              <a:t>fluxes</a:t>
            </a:r>
            <a:r>
              <a:rPr lang="de-DE" sz="2300">
                <a:solidFill>
                  <a:srgbClr val="474747"/>
                </a:solidFill>
              </a:rPr>
              <a:t>. </a:t>
            </a:r>
          </a:p>
          <a:p>
            <a:pPr marL="628650" lvl="1" indent="-285750" algn="l">
              <a:buFont typeface="Wingdings" panose="05000000000000000000" pitchFamily="2" charset="2"/>
              <a:buChar char="§"/>
            </a:pPr>
            <a:r>
              <a:rPr lang="de-DE" sz="2300">
                <a:solidFill>
                  <a:srgbClr val="474747"/>
                </a:solidFill>
                <a:sym typeface="Wingdings" panose="05000000000000000000" pitchFamily="2" charset="2"/>
              </a:rPr>
              <a:t>Investigation </a:t>
            </a:r>
            <a:r>
              <a:rPr lang="de-DE" sz="2300" err="1">
                <a:solidFill>
                  <a:srgbClr val="474747"/>
                </a:solidFill>
                <a:sym typeface="Wingdings" panose="05000000000000000000" pitchFamily="2" charset="2"/>
              </a:rPr>
              <a:t>of</a:t>
            </a:r>
            <a:r>
              <a:rPr lang="de-DE" sz="2300">
                <a:solidFill>
                  <a:srgbClr val="474747"/>
                </a:solidFill>
                <a:sym typeface="Wingdings" panose="05000000000000000000" pitchFamily="2" charset="2"/>
              </a:rPr>
              <a:t> (</a:t>
            </a:r>
            <a:r>
              <a:rPr lang="de-DE" sz="2300" err="1">
                <a:solidFill>
                  <a:srgbClr val="474747"/>
                </a:solidFill>
                <a:sym typeface="Wingdings" panose="05000000000000000000" pitchFamily="2" charset="2"/>
              </a:rPr>
              <a:t>scale</a:t>
            </a:r>
            <a:r>
              <a:rPr lang="de-DE" sz="2300">
                <a:solidFill>
                  <a:srgbClr val="474747"/>
                </a:solidFill>
                <a:sym typeface="Wingdings" panose="05000000000000000000" pitchFamily="2" charset="2"/>
              </a:rPr>
              <a:t> </a:t>
            </a:r>
            <a:r>
              <a:rPr lang="de-DE" sz="2300" err="1">
                <a:solidFill>
                  <a:srgbClr val="474747"/>
                </a:solidFill>
                <a:sym typeface="Wingdings" panose="05000000000000000000" pitchFamily="2" charset="2"/>
              </a:rPr>
              <a:t>depending</a:t>
            </a:r>
            <a:r>
              <a:rPr lang="de-DE" sz="2300">
                <a:solidFill>
                  <a:srgbClr val="474747"/>
                </a:solidFill>
                <a:sym typeface="Wingdings" panose="05000000000000000000" pitchFamily="2" charset="2"/>
              </a:rPr>
              <a:t>) </a:t>
            </a:r>
            <a:r>
              <a:rPr lang="de-DE" sz="2300" err="1">
                <a:solidFill>
                  <a:srgbClr val="474747"/>
                </a:solidFill>
                <a:sym typeface="Wingdings" panose="05000000000000000000" pitchFamily="2" charset="2"/>
              </a:rPr>
              <a:t>clouds</a:t>
            </a:r>
            <a:r>
              <a:rPr lang="de-DE" sz="2300">
                <a:solidFill>
                  <a:srgbClr val="474747"/>
                </a:solidFill>
                <a:sym typeface="Wingdings" panose="05000000000000000000" pitchFamily="2" charset="2"/>
              </a:rPr>
              <a:t> and </a:t>
            </a:r>
            <a:r>
              <a:rPr lang="de-DE" sz="2300" err="1">
                <a:solidFill>
                  <a:srgbClr val="474747"/>
                </a:solidFill>
                <a:sym typeface="Wingdings" panose="05000000000000000000" pitchFamily="2" charset="2"/>
              </a:rPr>
              <a:t>precipitation</a:t>
            </a:r>
            <a:r>
              <a:rPr lang="de-DE" sz="2300">
                <a:solidFill>
                  <a:srgbClr val="474747"/>
                </a:solidFill>
                <a:sym typeface="Wingdings" panose="05000000000000000000" pitchFamily="2" charset="2"/>
              </a:rPr>
              <a:t>.</a:t>
            </a:r>
            <a:endParaRPr lang="de-DE" sz="2100">
              <a:solidFill>
                <a:srgbClr val="474747"/>
              </a:solidFill>
            </a:endParaRP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2688F6D6-395A-4F25-B831-0FDEAD51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13.6.2024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C4E8F3-93CE-42C0-8B11-9AF5B37900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</a:t>
            </a:r>
            <a:fld id="{60DB4D1A-4B9B-4645-8DA1-EC6E40C2CE54}" type="slidenum">
              <a:rPr lang="de-DE" smtClean="0"/>
              <a:pPr/>
              <a:t>34</a:t>
            </a:fld>
            <a:r>
              <a:rPr lang="de-DE"/>
              <a:t> 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F4D4681-384B-4BF5-AA4B-59500A911B91}"/>
              </a:ext>
            </a:extLst>
          </p:cNvPr>
          <p:cNvSpPr txBox="1">
            <a:spLocks/>
          </p:cNvSpPr>
          <p:nvPr/>
        </p:nvSpPr>
        <p:spPr>
          <a:xfrm>
            <a:off x="234117" y="283346"/>
            <a:ext cx="4089112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4. Summary &amp; Outlook</a:t>
            </a:r>
          </a:p>
        </p:txBody>
      </p:sp>
    </p:spTree>
    <p:extLst>
      <p:ext uri="{BB962C8B-B14F-4D97-AF65-F5344CB8AC3E}">
        <p14:creationId xmlns:p14="http://schemas.microsoft.com/office/powerpoint/2010/main" val="4040465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60B39DFA-96CE-406E-99F9-2928DCC5FE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62313" y="4739302"/>
            <a:ext cx="2731519" cy="274637"/>
          </a:xfrm>
        </p:spPr>
        <p:txBody>
          <a:bodyPr/>
          <a:lstStyle/>
          <a:p>
            <a:r>
              <a:rPr lang="en-GB" u="sng"/>
              <a:t>Email:</a:t>
            </a:r>
            <a:r>
              <a:rPr lang="en-GB"/>
              <a:t> </a:t>
            </a:r>
            <a:r>
              <a:rPr lang="en-GB">
                <a:hlinkClick r:id="rId2"/>
              </a:rPr>
              <a:t>Daniela-Christin.Littmann@dwd.de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62054" y="275654"/>
            <a:ext cx="6000518" cy="404796"/>
          </a:xfrm>
        </p:spPr>
        <p:txBody>
          <a:bodyPr/>
          <a:lstStyle/>
          <a:p>
            <a:r>
              <a:rPr lang="en-GB" sz="3000">
                <a:solidFill>
                  <a:schemeClr val="tx1"/>
                </a:solidFill>
              </a:rPr>
              <a:t>GLORI Partners and HPC system</a:t>
            </a:r>
            <a:endParaRPr lang="de-DE" sz="3000">
              <a:solidFill>
                <a:schemeClr val="tx1"/>
              </a:solidFill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2C8C8CD-CC1D-4BCF-9CDB-EAD5AAE77A15}"/>
              </a:ext>
            </a:extLst>
          </p:cNvPr>
          <p:cNvGrpSpPr/>
          <p:nvPr/>
        </p:nvGrpSpPr>
        <p:grpSpPr>
          <a:xfrm>
            <a:off x="2107789" y="2317814"/>
            <a:ext cx="1967756" cy="1469821"/>
            <a:chOff x="2684849" y="1510697"/>
            <a:chExt cx="2972425" cy="2280453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9F47C9F5-17C4-4072-B939-6A4C57794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B6D307BF-144A-4ECF-AA1E-2EBD0DD30CBF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254BD4C2-D9F7-4DDF-82FA-9673243C76C9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32" name="Picture 4" descr="Alps - Wikipedia">
              <a:extLst>
                <a:ext uri="{FF2B5EF4-FFF2-40B4-BE49-F238E27FC236}">
                  <a16:creationId xmlns:a16="http://schemas.microsoft.com/office/drawing/2014/main" id="{0D125AFC-B305-4F03-B1CA-ACA2BB6CA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10" y="1986471"/>
              <a:ext cx="1029064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Google Shape;212;p21">
              <a:extLst>
                <a:ext uri="{FF2B5EF4-FFF2-40B4-BE49-F238E27FC236}">
                  <a16:creationId xmlns:a16="http://schemas.microsoft.com/office/drawing/2014/main" id="{326DFA5B-0118-4B03-A859-0531DA6A24E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FF298DC-B869-40A9-B676-B2A2F797A64A}"/>
              </a:ext>
            </a:extLst>
          </p:cNvPr>
          <p:cNvGrpSpPr/>
          <p:nvPr/>
        </p:nvGrpSpPr>
        <p:grpSpPr>
          <a:xfrm>
            <a:off x="1124149" y="1134875"/>
            <a:ext cx="1961045" cy="579917"/>
            <a:chOff x="911188" y="362579"/>
            <a:chExt cx="2011958" cy="523875"/>
          </a:xfrm>
        </p:grpSpPr>
        <p:pic>
          <p:nvPicPr>
            <p:cNvPr id="35" name="Picture 37" descr="Logo_CMYK_pos">
              <a:extLst>
                <a:ext uri="{FF2B5EF4-FFF2-40B4-BE49-F238E27FC236}">
                  <a16:creationId xmlns:a16="http://schemas.microsoft.com/office/drawing/2014/main" id="{90F885C2-6418-47C5-9B5A-1D402B0EEDF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4" descr="Wappen">
              <a:extLst>
                <a:ext uri="{FF2B5EF4-FFF2-40B4-BE49-F238E27FC236}">
                  <a16:creationId xmlns:a16="http://schemas.microsoft.com/office/drawing/2014/main" id="{CFECD228-D280-4418-AA8D-B7AD83FCB5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237166A2-31B1-4786-B3A2-1DBAEDEFD0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19" y="1286772"/>
            <a:ext cx="1129532" cy="455170"/>
          </a:xfrm>
          <a:prstGeom prst="rect">
            <a:avLst/>
          </a:prstGeom>
        </p:spPr>
      </p:pic>
      <p:pic>
        <p:nvPicPr>
          <p:cNvPr id="37" name="DWD-Logo" descr="Wort-Bild-Marke des Deutschen Wetterdienst. Wetter und Klima aus einer Hand." title="DWD-Logo">
            <a:extLst>
              <a:ext uri="{FF2B5EF4-FFF2-40B4-BE49-F238E27FC236}">
                <a16:creationId xmlns:a16="http://schemas.microsoft.com/office/drawing/2014/main" id="{6BB89B88-C851-49D9-B067-F73286D5D9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665" y="1952203"/>
            <a:ext cx="1881980" cy="504230"/>
          </a:xfrm>
          <a:prstGeom prst="rect">
            <a:avLst/>
          </a:prstGeom>
        </p:spPr>
      </p:pic>
      <p:pic>
        <p:nvPicPr>
          <p:cNvPr id="38" name="Google Shape;9;p1">
            <a:extLst>
              <a:ext uri="{FF2B5EF4-FFF2-40B4-BE49-F238E27FC236}">
                <a16:creationId xmlns:a16="http://schemas.microsoft.com/office/drawing/2014/main" id="{D0F77F9F-F263-4C8A-8311-DA3A9CCA122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0169" y="2661448"/>
            <a:ext cx="836972" cy="32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0B9B4D9-B2EF-4509-BE5B-9C14A38512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6" y="3168032"/>
            <a:ext cx="1475408" cy="4302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" name="Immagine 5">
            <a:extLst>
              <a:ext uri="{FF2B5EF4-FFF2-40B4-BE49-F238E27FC236}">
                <a16:creationId xmlns:a16="http://schemas.microsoft.com/office/drawing/2014/main" id="{3936E2E9-A55E-439A-8A3A-1240455CBA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3999940"/>
            <a:ext cx="1769503" cy="47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B636D7C-102A-48E8-BE55-DAE559138C32}"/>
              </a:ext>
            </a:extLst>
          </p:cNvPr>
          <p:cNvGrpSpPr/>
          <p:nvPr/>
        </p:nvGrpSpPr>
        <p:grpSpPr>
          <a:xfrm>
            <a:off x="4068988" y="2839220"/>
            <a:ext cx="1667736" cy="1421078"/>
            <a:chOff x="6627711" y="1606161"/>
            <a:chExt cx="1667736" cy="1421078"/>
          </a:xfrm>
        </p:grpSpPr>
        <p:pic>
          <p:nvPicPr>
            <p:cNvPr id="42" name="Google Shape;61;p14">
              <a:extLst>
                <a:ext uri="{FF2B5EF4-FFF2-40B4-BE49-F238E27FC236}">
                  <a16:creationId xmlns:a16="http://schemas.microsoft.com/office/drawing/2014/main" id="{8BD8250B-B09C-41D2-8D57-C00C3FF2798D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t="38808" r="64558"/>
            <a:stretch/>
          </p:blipFill>
          <p:spPr>
            <a:xfrm>
              <a:off x="6627711" y="1708879"/>
              <a:ext cx="1445912" cy="1318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36B78BD-8A03-4A06-A0A7-672A5E5CF6A9}"/>
                </a:ext>
              </a:extLst>
            </p:cNvPr>
            <p:cNvSpPr/>
            <p:nvPr/>
          </p:nvSpPr>
          <p:spPr>
            <a:xfrm>
              <a:off x="7345180" y="1606161"/>
              <a:ext cx="950267" cy="645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21B0741F-DD8D-4E4A-8E3A-27A9FABC4A90}"/>
              </a:ext>
            </a:extLst>
          </p:cNvPr>
          <p:cNvSpPr txBox="1"/>
          <p:nvPr/>
        </p:nvSpPr>
        <p:spPr>
          <a:xfrm rot="296394">
            <a:off x="988675" y="3905237"/>
            <a:ext cx="181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chemeClr val="bg1"/>
                </a:solidFill>
                <a:highlight>
                  <a:srgbClr val="D1051B"/>
                </a:highlight>
              </a:rPr>
              <a:t>IDEA-S4S</a:t>
            </a:r>
            <a:endParaRPr lang="de-DE" sz="2400">
              <a:solidFill>
                <a:schemeClr val="bg1"/>
              </a:solidFill>
              <a:highlight>
                <a:srgbClr val="D1051B"/>
              </a:highlight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59A600-868D-42C1-966F-6124770D8A6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882" t="19026" r="67551" b="68392"/>
          <a:stretch/>
        </p:blipFill>
        <p:spPr>
          <a:xfrm>
            <a:off x="3434157" y="1710736"/>
            <a:ext cx="1772896" cy="455171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7F41446E-3DE5-452F-B84E-D00D0C3B11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42" y="1119319"/>
            <a:ext cx="1890361" cy="1260242"/>
          </a:xfrm>
          <a:prstGeom prst="rect">
            <a:avLst/>
          </a:prstGeom>
        </p:spPr>
      </p:pic>
      <p:pic>
        <p:nvPicPr>
          <p:cNvPr id="45" name="Google Shape;9;p1">
            <a:extLst>
              <a:ext uri="{FF2B5EF4-FFF2-40B4-BE49-F238E27FC236}">
                <a16:creationId xmlns:a16="http://schemas.microsoft.com/office/drawing/2014/main" id="{CCE992E2-9284-43AE-8118-9E09EBC73F2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26928" y="2094890"/>
            <a:ext cx="636550" cy="25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155A8E71-97F8-4E18-9E83-9499E07D274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t="10861" r="18934" b="5660"/>
          <a:stretch/>
        </p:blipFill>
        <p:spPr>
          <a:xfrm>
            <a:off x="5993832" y="3522364"/>
            <a:ext cx="2576028" cy="1149245"/>
          </a:xfrm>
          <a:prstGeom prst="rect">
            <a:avLst/>
          </a:prstGeom>
        </p:spPr>
      </p:pic>
      <p:pic>
        <p:nvPicPr>
          <p:cNvPr id="47" name="Picture 2" descr="Leonardo Model">
            <a:extLst>
              <a:ext uri="{FF2B5EF4-FFF2-40B4-BE49-F238E27FC236}">
                <a16:creationId xmlns:a16="http://schemas.microsoft.com/office/drawing/2014/main" id="{FD5E2958-DD07-4927-99EA-25C5C2F87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7" t="27978" r="22951" b="18664"/>
          <a:stretch/>
        </p:blipFill>
        <p:spPr bwMode="auto">
          <a:xfrm>
            <a:off x="6706179" y="2476993"/>
            <a:ext cx="2371217" cy="10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So techt Deutschland: &quot;Unser Weltrekord hat Google interessiert&quot; - n-tv.de">
            <a:extLst>
              <a:ext uri="{FF2B5EF4-FFF2-40B4-BE49-F238E27FC236}">
                <a16:creationId xmlns:a16="http://schemas.microsoft.com/office/drawing/2014/main" id="{C23A4ADC-3CB2-4D7D-9410-7F5D28DE2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56" y="840750"/>
            <a:ext cx="1403253" cy="105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953BEB5-C11D-4C16-B919-C9BBF806DB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81359" y="894844"/>
            <a:ext cx="1873426" cy="421898"/>
          </a:xfrm>
          <a:prstGeom prst="rect">
            <a:avLst/>
          </a:prstGeom>
        </p:spPr>
      </p:pic>
      <p:pic>
        <p:nvPicPr>
          <p:cNvPr id="41" name="Google Shape;62;p14">
            <a:extLst>
              <a:ext uri="{FF2B5EF4-FFF2-40B4-BE49-F238E27FC236}">
                <a16:creationId xmlns:a16="http://schemas.microsoft.com/office/drawing/2014/main" id="{951823A9-9179-418C-9954-800E7C632474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364929" y="2366462"/>
            <a:ext cx="965905" cy="58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3F28E0C-1310-4DC8-9A63-9C59AC2C06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04781" y="2478322"/>
            <a:ext cx="1284024" cy="2814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151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1CDE07-731A-4567-80DF-439AB7A4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35FFB9-2D97-42E9-83A6-636AEB3D0F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CFE75F-C1E3-44FB-9FCE-E9F084B83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181C6B-27CD-4199-8DED-078F1F42F129}"/>
              </a:ext>
            </a:extLst>
          </p:cNvPr>
          <p:cNvSpPr txBox="1"/>
          <p:nvPr/>
        </p:nvSpPr>
        <p:spPr>
          <a:xfrm>
            <a:off x="262054" y="860214"/>
            <a:ext cx="8546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>
              <a:solidFill>
                <a:srgbClr val="474747"/>
              </a:solidFill>
            </a:endParaRPr>
          </a:p>
          <a:p>
            <a:r>
              <a:rPr lang="en-US" sz="1200" b="1" err="1">
                <a:solidFill>
                  <a:srgbClr val="474747"/>
                </a:solidFill>
              </a:rPr>
              <a:t>Gohm</a:t>
            </a:r>
            <a:r>
              <a:rPr lang="en-US" sz="1200" b="1">
                <a:solidFill>
                  <a:srgbClr val="474747"/>
                </a:solidFill>
              </a:rPr>
              <a:t> et al. 2021</a:t>
            </a:r>
            <a:r>
              <a:rPr lang="en-US" sz="1200">
                <a:solidFill>
                  <a:srgbClr val="474747"/>
                </a:solidFill>
              </a:rPr>
              <a:t> - </a:t>
            </a:r>
            <a:r>
              <a:rPr lang="en-US" sz="1200" err="1">
                <a:solidFill>
                  <a:srgbClr val="474747"/>
                </a:solidFill>
              </a:rPr>
              <a:t>Gohm</a:t>
            </a:r>
            <a:r>
              <a:rPr lang="en-US" sz="1200">
                <a:solidFill>
                  <a:srgbClr val="474747"/>
                </a:solidFill>
              </a:rPr>
              <a:t>, A., </a:t>
            </a:r>
            <a:r>
              <a:rPr lang="en-US" sz="1200" err="1">
                <a:solidFill>
                  <a:srgbClr val="474747"/>
                </a:solidFill>
              </a:rPr>
              <a:t>Umek</a:t>
            </a:r>
            <a:r>
              <a:rPr lang="en-US" sz="1200">
                <a:solidFill>
                  <a:srgbClr val="474747"/>
                </a:solidFill>
              </a:rPr>
              <a:t>, L., </a:t>
            </a:r>
            <a:r>
              <a:rPr lang="en-US" sz="1200" err="1">
                <a:solidFill>
                  <a:srgbClr val="474747"/>
                </a:solidFill>
              </a:rPr>
              <a:t>Haid</a:t>
            </a:r>
            <a:r>
              <a:rPr lang="en-US" sz="1200">
                <a:solidFill>
                  <a:srgbClr val="474747"/>
                </a:solidFill>
              </a:rPr>
              <a:t>, M., Ward, H. C., &amp; </a:t>
            </a:r>
            <a:r>
              <a:rPr lang="en-US" sz="1200" err="1">
                <a:solidFill>
                  <a:srgbClr val="474747"/>
                </a:solidFill>
              </a:rPr>
              <a:t>Rotach</a:t>
            </a:r>
            <a:r>
              <a:rPr lang="en-US" sz="1200">
                <a:solidFill>
                  <a:srgbClr val="474747"/>
                </a:solidFill>
              </a:rPr>
              <a:t>, M. W. (2021). PIANO (Penetration and Interruption of Alpine Foehn) 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en-US" sz="1200" i="1">
                <a:solidFill>
                  <a:srgbClr val="474747"/>
                </a:solidFill>
              </a:rPr>
              <a:t>MOMAA weather station data set (Version v1) MOMAA_lev1_Final. </a:t>
            </a:r>
            <a:r>
              <a:rPr lang="en-US" sz="1200" i="1" err="1">
                <a:solidFill>
                  <a:srgbClr val="474747"/>
                </a:solidFill>
              </a:rPr>
              <a:t>Zenodo</a:t>
            </a:r>
            <a:r>
              <a:rPr lang="en-US" sz="1200" i="1">
                <a:solidFill>
                  <a:srgbClr val="474747"/>
                </a:solidFill>
              </a:rPr>
              <a:t>.</a:t>
            </a:r>
            <a:r>
              <a:rPr lang="en-US" sz="1200">
                <a:solidFill>
                  <a:srgbClr val="474747"/>
                </a:solidFill>
              </a:rPr>
              <a:t> </a:t>
            </a:r>
            <a:r>
              <a:rPr lang="en-US" sz="1200">
                <a:solidFill>
                  <a:srgbClr val="47474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https://doi.org/10.5281/zenodo.4745957</a:t>
            </a:r>
            <a:endParaRPr lang="en-US" sz="1200">
              <a:solidFill>
                <a:srgbClr val="474747"/>
              </a:solidFill>
            </a:endParaRP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sz="1200" i="1">
                <a:solidFill>
                  <a:srgbClr val="474747"/>
                </a:solidFill>
              </a:rPr>
              <a:t>Radiosonde </a:t>
            </a:r>
            <a:r>
              <a:rPr lang="de-DE" sz="1200" i="1" err="1">
                <a:solidFill>
                  <a:srgbClr val="474747"/>
                </a:solidFill>
              </a:rPr>
              <a:t>data</a:t>
            </a:r>
            <a:r>
              <a:rPr lang="de-DE" sz="1200" i="1">
                <a:solidFill>
                  <a:srgbClr val="474747"/>
                </a:solidFill>
              </a:rPr>
              <a:t> </a:t>
            </a:r>
            <a:r>
              <a:rPr lang="de-DE" sz="1200" i="1" err="1">
                <a:solidFill>
                  <a:srgbClr val="474747"/>
                </a:solidFill>
              </a:rPr>
              <a:t>set</a:t>
            </a:r>
            <a:r>
              <a:rPr lang="de-DE" sz="1200" i="1">
                <a:solidFill>
                  <a:srgbClr val="474747"/>
                </a:solidFill>
              </a:rPr>
              <a:t> (Version v1) LOWI. </a:t>
            </a:r>
            <a:r>
              <a:rPr lang="de-DE" sz="1200" i="1" err="1">
                <a:solidFill>
                  <a:srgbClr val="474747"/>
                </a:solidFill>
              </a:rPr>
              <a:t>Zenodo</a:t>
            </a:r>
            <a:r>
              <a:rPr lang="de-DE" sz="1200" i="1">
                <a:solidFill>
                  <a:srgbClr val="474747"/>
                </a:solidFill>
              </a:rPr>
              <a:t>. </a:t>
            </a:r>
            <a:r>
              <a:rPr lang="de-DE" sz="1200">
                <a:solidFill>
                  <a:srgbClr val="47474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https://doi.org/10.5281/zenodo.4763137</a:t>
            </a:r>
            <a:endParaRPr lang="de-DE" sz="1200">
              <a:solidFill>
                <a:srgbClr val="474747"/>
              </a:solidFill>
            </a:endParaRP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sz="1200" i="1" err="1">
                <a:solidFill>
                  <a:srgbClr val="474747"/>
                </a:solidFill>
              </a:rPr>
              <a:t>flux</a:t>
            </a:r>
            <a:r>
              <a:rPr lang="de-DE" sz="1200" i="1">
                <a:solidFill>
                  <a:srgbClr val="474747"/>
                </a:solidFill>
              </a:rPr>
              <a:t> </a:t>
            </a:r>
            <a:r>
              <a:rPr lang="de-DE" sz="1200" i="1" err="1">
                <a:solidFill>
                  <a:srgbClr val="474747"/>
                </a:solidFill>
              </a:rPr>
              <a:t>station</a:t>
            </a:r>
            <a:r>
              <a:rPr lang="de-DE" sz="1200" i="1">
                <a:solidFill>
                  <a:srgbClr val="474747"/>
                </a:solidFill>
              </a:rPr>
              <a:t> </a:t>
            </a:r>
            <a:r>
              <a:rPr lang="de-DE" sz="1200" i="1" err="1">
                <a:solidFill>
                  <a:srgbClr val="474747"/>
                </a:solidFill>
              </a:rPr>
              <a:t>data</a:t>
            </a:r>
            <a:r>
              <a:rPr lang="de-DE" sz="1200" i="1">
                <a:solidFill>
                  <a:srgbClr val="474747"/>
                </a:solidFill>
              </a:rPr>
              <a:t> </a:t>
            </a:r>
            <a:r>
              <a:rPr lang="de-DE" sz="1200" i="1" err="1">
                <a:solidFill>
                  <a:srgbClr val="474747"/>
                </a:solidFill>
              </a:rPr>
              <a:t>set</a:t>
            </a:r>
            <a:r>
              <a:rPr lang="de-DE" sz="1200" i="1">
                <a:solidFill>
                  <a:srgbClr val="474747"/>
                </a:solidFill>
              </a:rPr>
              <a:t> (Version v1) </a:t>
            </a:r>
            <a:r>
              <a:rPr lang="de-DE" sz="1200" i="1" err="1">
                <a:solidFill>
                  <a:srgbClr val="474747"/>
                </a:solidFill>
              </a:rPr>
              <a:t>EC_Centre</a:t>
            </a:r>
            <a:r>
              <a:rPr lang="de-DE" sz="1200" i="1">
                <a:solidFill>
                  <a:srgbClr val="474747"/>
                </a:solidFill>
              </a:rPr>
              <a:t>, </a:t>
            </a:r>
            <a:r>
              <a:rPr lang="de-DE" sz="1200" i="1" err="1">
                <a:solidFill>
                  <a:srgbClr val="474747"/>
                </a:solidFill>
              </a:rPr>
              <a:t>EC_South</a:t>
            </a:r>
            <a:r>
              <a:rPr lang="de-DE" sz="1200" i="1">
                <a:solidFill>
                  <a:srgbClr val="474747"/>
                </a:solidFill>
              </a:rPr>
              <a:t>. </a:t>
            </a:r>
            <a:r>
              <a:rPr lang="de-DE" sz="1200" i="1" err="1">
                <a:solidFill>
                  <a:srgbClr val="474747"/>
                </a:solidFill>
              </a:rPr>
              <a:t>Zenodo</a:t>
            </a:r>
            <a:r>
              <a:rPr lang="de-DE" sz="1200" i="1">
                <a:solidFill>
                  <a:srgbClr val="474747"/>
                </a:solidFill>
              </a:rPr>
              <a:t>.</a:t>
            </a:r>
            <a:r>
              <a:rPr lang="de-DE" sz="1200">
                <a:solidFill>
                  <a:srgbClr val="474747"/>
                </a:solidFill>
              </a:rPr>
              <a:t> </a:t>
            </a:r>
            <a:r>
              <a:rPr lang="de-DE" sz="1200">
                <a:solidFill>
                  <a:srgbClr val="47474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https://doi.org/10.5281/zenodo.5795431</a:t>
            </a:r>
            <a:endParaRPr lang="de-DE" sz="1200">
              <a:solidFill>
                <a:srgbClr val="474747"/>
              </a:solidFill>
            </a:endParaRPr>
          </a:p>
          <a:p>
            <a:pPr marL="171450" indent="-171450">
              <a:buFont typeface="Symbol" panose="05050102010706020507" pitchFamily="18" charset="2"/>
              <a:buChar char="-"/>
            </a:pPr>
            <a:endParaRPr lang="de-DE" sz="1200">
              <a:solidFill>
                <a:srgbClr val="474747"/>
              </a:solidFill>
            </a:endParaRPr>
          </a:p>
          <a:p>
            <a:r>
              <a:rPr lang="de-DE" sz="1200" b="1">
                <a:solidFill>
                  <a:srgbClr val="474747"/>
                </a:solidFill>
              </a:rPr>
              <a:t>Prill et al. 2020 </a:t>
            </a:r>
            <a:r>
              <a:rPr lang="de-DE" sz="1200">
                <a:solidFill>
                  <a:srgbClr val="474747"/>
                </a:solidFill>
              </a:rPr>
              <a:t>- …</a:t>
            </a:r>
          </a:p>
          <a:p>
            <a:endParaRPr lang="de-DE" sz="1200">
              <a:solidFill>
                <a:srgbClr val="474747"/>
              </a:solidFill>
            </a:endParaRPr>
          </a:p>
          <a:p>
            <a:r>
              <a:rPr lang="en-US" sz="1200" b="1" err="1">
                <a:solidFill>
                  <a:srgbClr val="474747"/>
                </a:solidFill>
              </a:rPr>
              <a:t>Rotach</a:t>
            </a:r>
            <a:r>
              <a:rPr lang="en-US" sz="1200" b="1">
                <a:solidFill>
                  <a:srgbClr val="474747"/>
                </a:solidFill>
              </a:rPr>
              <a:t> et al. 2015 </a:t>
            </a:r>
            <a:r>
              <a:rPr lang="en-US" sz="1200">
                <a:solidFill>
                  <a:srgbClr val="474747"/>
                </a:solidFill>
              </a:rPr>
              <a:t>- …</a:t>
            </a:r>
          </a:p>
          <a:p>
            <a:endParaRPr lang="en-US" sz="1200">
              <a:solidFill>
                <a:srgbClr val="474747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5463AAD-2265-4B4F-9FF1-EDB9439D58AD}"/>
              </a:ext>
            </a:extLst>
          </p:cNvPr>
          <p:cNvSpPr txBox="1">
            <a:spLocks/>
          </p:cNvSpPr>
          <p:nvPr/>
        </p:nvSpPr>
        <p:spPr>
          <a:xfrm>
            <a:off x="262054" y="275654"/>
            <a:ext cx="6000518" cy="415498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/>
              <a:t>References</a:t>
            </a:r>
            <a:endParaRPr lang="de-DE" sz="3000"/>
          </a:p>
        </p:txBody>
      </p:sp>
    </p:spTree>
    <p:extLst>
      <p:ext uri="{BB962C8B-B14F-4D97-AF65-F5344CB8AC3E}">
        <p14:creationId xmlns:p14="http://schemas.microsoft.com/office/powerpoint/2010/main" val="595759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B89C77-7BC0-4240-8861-4654B061D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0FEA49-9D2B-48FF-9188-14CE3A6BFC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69D65F-4D51-43EC-A832-CECDAEDF9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BAF0A2A-EEE2-4736-B54F-E9C055020468}"/>
              </a:ext>
            </a:extLst>
          </p:cNvPr>
          <p:cNvSpPr txBox="1">
            <a:spLocks/>
          </p:cNvSpPr>
          <p:nvPr/>
        </p:nvSpPr>
        <p:spPr>
          <a:xfrm>
            <a:off x="152526" y="253576"/>
            <a:ext cx="6669060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2. </a:t>
            </a:r>
            <a:r>
              <a:rPr lang="en-US" err="1">
                <a:solidFill>
                  <a:srgbClr val="C00000"/>
                </a:solidFill>
              </a:rPr>
              <a:t>ICO</a:t>
            </a:r>
            <a:r>
              <a:rPr lang="en-US" err="1"/>
              <a:t>sahedral</a:t>
            </a:r>
            <a:r>
              <a:rPr lang="en-US"/>
              <a:t> </a:t>
            </a:r>
            <a:r>
              <a:rPr lang="en-US">
                <a:solidFill>
                  <a:srgbClr val="C00000"/>
                </a:solidFill>
              </a:rPr>
              <a:t>N</a:t>
            </a:r>
            <a:r>
              <a:rPr lang="en-US"/>
              <a:t>on-hydrostatic Model</a:t>
            </a:r>
            <a:endParaRPr lang="de-DE"/>
          </a:p>
        </p:txBody>
      </p:sp>
      <p:pic>
        <p:nvPicPr>
          <p:cNvPr id="8" name="Grafik 7" descr="Ein Bild, das Kuppel, Gebäude enthält.&#10;&#10;Automatisch generierte Beschreibung">
            <a:extLst>
              <a:ext uri="{FF2B5EF4-FFF2-40B4-BE49-F238E27FC236}">
                <a16:creationId xmlns:a16="http://schemas.microsoft.com/office/drawing/2014/main" id="{DAB83492-464A-4EEE-B844-49A5DB4C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3" y="1279088"/>
            <a:ext cx="2782063" cy="278206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813CF47-A546-4E14-9523-74791B21674F}"/>
              </a:ext>
            </a:extLst>
          </p:cNvPr>
          <p:cNvSpPr txBox="1"/>
          <p:nvPr/>
        </p:nvSpPr>
        <p:spPr>
          <a:xfrm>
            <a:off x="3861661" y="1279088"/>
            <a:ext cx="4843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de-DE">
                <a:solidFill>
                  <a:srgbClr val="474747"/>
                </a:solidFill>
                <a:latin typeface="+mj-lt"/>
              </a:rPr>
              <a:t>Fully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compressible</a:t>
            </a:r>
            <a:r>
              <a:rPr lang="de-DE">
                <a:solidFill>
                  <a:srgbClr val="474747"/>
                </a:solidFill>
                <a:latin typeface="+mj-lt"/>
              </a:rPr>
              <a:t> non-</a:t>
            </a:r>
            <a:r>
              <a:rPr lang="de-DE" err="1">
                <a:solidFill>
                  <a:srgbClr val="474747"/>
                </a:solidFill>
                <a:latin typeface="+mj-lt"/>
              </a:rPr>
              <a:t>hydrostatic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core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</a:p>
          <a:p>
            <a:pPr marL="342900" indent="-342900">
              <a:buClr>
                <a:srgbClr val="2D4B9B"/>
              </a:buClr>
              <a:buFont typeface="Wingdings" panose="05000000000000000000" pitchFamily="2" charset="2"/>
              <a:buChar char="§"/>
            </a:pPr>
            <a:endParaRPr lang="de-DE">
              <a:solidFill>
                <a:srgbClr val="474747"/>
              </a:solidFill>
              <a:latin typeface="+mj-lt"/>
            </a:endParaRPr>
          </a:p>
          <a:p>
            <a:pPr marL="342900" indent="-34290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de-DE">
                <a:solidFill>
                  <a:srgbClr val="474747"/>
                </a:solidFill>
                <a:latin typeface="+mj-lt"/>
              </a:rPr>
              <a:t>Unified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model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system</a:t>
            </a:r>
            <a:r>
              <a:rPr lang="de-DE">
                <a:solidFill>
                  <a:srgbClr val="474747"/>
                </a:solidFill>
                <a:latin typeface="+mj-lt"/>
              </a:rPr>
              <a:t> (</a:t>
            </a:r>
            <a:r>
              <a:rPr lang="de-DE" err="1">
                <a:solidFill>
                  <a:srgbClr val="474747"/>
                </a:solidFill>
                <a:latin typeface="+mj-lt"/>
              </a:rPr>
              <a:t>climate</a:t>
            </a:r>
            <a:r>
              <a:rPr lang="de-DE">
                <a:solidFill>
                  <a:srgbClr val="474747"/>
                </a:solidFill>
                <a:latin typeface="+mj-lt"/>
              </a:rPr>
              <a:t> &amp;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numerical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weather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prediction</a:t>
            </a:r>
            <a:r>
              <a:rPr lang="de-DE">
                <a:solidFill>
                  <a:srgbClr val="474747"/>
                </a:solidFill>
                <a:latin typeface="+mj-lt"/>
              </a:rPr>
              <a:t>)</a:t>
            </a:r>
            <a:br>
              <a:rPr lang="de-DE">
                <a:solidFill>
                  <a:srgbClr val="474747"/>
                </a:solidFill>
                <a:latin typeface="+mj-lt"/>
              </a:rPr>
            </a:br>
            <a:endParaRPr lang="de-DE">
              <a:solidFill>
                <a:srgbClr val="474747"/>
              </a:solidFill>
              <a:latin typeface="+mj-lt"/>
            </a:endParaRPr>
          </a:p>
          <a:p>
            <a:pPr marL="342900" indent="-34290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de-DE" err="1">
                <a:solidFill>
                  <a:srgbClr val="474747"/>
                </a:solidFill>
                <a:latin typeface="+mj-lt"/>
              </a:rPr>
              <a:t>From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low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resolution</a:t>
            </a:r>
            <a:r>
              <a:rPr lang="de-DE">
                <a:solidFill>
                  <a:srgbClr val="474747"/>
                </a:solidFill>
                <a:latin typeface="+mj-lt"/>
              </a:rPr>
              <a:t> (~80 km)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to</a:t>
            </a:r>
            <a:r>
              <a:rPr lang="de-DE">
                <a:solidFill>
                  <a:srgbClr val="474747"/>
                </a:solidFill>
                <a:latin typeface="+mj-lt"/>
              </a:rPr>
              <a:t> high-resolution (~75 m)</a:t>
            </a:r>
            <a:br>
              <a:rPr lang="de-DE">
                <a:solidFill>
                  <a:srgbClr val="474747"/>
                </a:solidFill>
                <a:latin typeface="+mj-lt"/>
              </a:rPr>
            </a:br>
            <a:endParaRPr lang="de-DE">
              <a:solidFill>
                <a:srgbClr val="474747"/>
              </a:solidFill>
              <a:latin typeface="+mj-lt"/>
            </a:endParaRPr>
          </a:p>
          <a:p>
            <a:pPr marL="342900" indent="-34290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de-DE" err="1">
                <a:solidFill>
                  <a:srgbClr val="474747"/>
                </a:solidFill>
                <a:latin typeface="+mj-lt"/>
              </a:rPr>
              <a:t>Triangular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grid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>
                <a:solidFill>
                  <a:srgbClr val="474747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No</a:t>
            </a:r>
            <a:r>
              <a:rPr lang="de-DE">
                <a:solidFill>
                  <a:srgbClr val="474747"/>
                </a:solidFill>
                <a:latin typeface="+mj-lt"/>
              </a:rPr>
              <a:t> pole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problem</a:t>
            </a:r>
            <a:endParaRPr lang="de-DE">
              <a:solidFill>
                <a:srgbClr val="474747"/>
              </a:solidFill>
              <a:latin typeface="+mj-lt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6D62518-D9F3-46F4-B6B1-A72EF0F06EF6}"/>
              </a:ext>
            </a:extLst>
          </p:cNvPr>
          <p:cNvSpPr/>
          <p:nvPr/>
        </p:nvSpPr>
        <p:spPr>
          <a:xfrm>
            <a:off x="427705" y="4030894"/>
            <a:ext cx="1944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>
                <a:solidFill>
                  <a:srgbClr val="474747"/>
                </a:solidFill>
                <a:latin typeface="+mj-lt"/>
              </a:rPr>
              <a:t>Prill et al. (2020)</a:t>
            </a:r>
            <a:endParaRPr lang="de-DE">
              <a:solidFill>
                <a:srgbClr val="47474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917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F3D83DB2-6289-490B-99F8-6E87AABCE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630215"/>
              </p:ext>
            </p:extLst>
          </p:nvPr>
        </p:nvGraphicFramePr>
        <p:xfrm>
          <a:off x="263063" y="1042989"/>
          <a:ext cx="514937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992">
                  <a:extLst>
                    <a:ext uri="{9D8B030D-6E8A-4147-A177-3AD203B41FA5}">
                      <a16:colId xmlns:a16="http://schemas.microsoft.com/office/drawing/2014/main" val="1697478929"/>
                    </a:ext>
                  </a:extLst>
                </a:gridCol>
                <a:gridCol w="3554385">
                  <a:extLst>
                    <a:ext uri="{9D8B030D-6E8A-4147-A177-3AD203B41FA5}">
                      <a16:colId xmlns:a16="http://schemas.microsoft.com/office/drawing/2014/main" val="3279658495"/>
                    </a:ext>
                  </a:extLst>
                </a:gridCol>
              </a:tblGrid>
              <a:tr h="361497">
                <a:tc gridSpan="2"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Physics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Configuration</a:t>
                      </a:r>
                      <a:endParaRPr lang="de-DE" sz="1800">
                        <a:solidFill>
                          <a:srgbClr val="474747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129809"/>
                  </a:ext>
                </a:extLst>
              </a:tr>
              <a:tr h="349324"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Orography</a:t>
                      </a:r>
                      <a:endParaRPr lang="de-DE" sz="1800">
                        <a:solidFill>
                          <a:srgbClr val="474747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Orographic</a:t>
                      </a:r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gravity</a:t>
                      </a:r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wave</a:t>
                      </a:r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drag</a:t>
                      </a:r>
                      <a:endParaRPr lang="de-DE" sz="1800">
                        <a:solidFill>
                          <a:srgbClr val="474747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53316"/>
                  </a:ext>
                </a:extLst>
              </a:tr>
              <a:tr h="349324"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Mircrophysics</a:t>
                      </a:r>
                      <a:endParaRPr lang="de-DE" sz="1800">
                        <a:solidFill>
                          <a:srgbClr val="474747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Double-moment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450761"/>
                  </a:ext>
                </a:extLst>
              </a:tr>
              <a:tr h="357779"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Turbulence</a:t>
                      </a:r>
                      <a:endParaRPr lang="de-DE" sz="1800">
                        <a:solidFill>
                          <a:srgbClr val="474747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Turbdiff</a:t>
                      </a:r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 (TKE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closure</a:t>
                      </a:r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0789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Sfc</a:t>
                      </a:r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 Transfer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Turbtran</a:t>
                      </a:r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 (TKE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extension</a:t>
                      </a:r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512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Convection</a:t>
                      </a:r>
                      <a:endParaRPr lang="de-DE" sz="1800">
                        <a:solidFill>
                          <a:srgbClr val="474747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Shallow</a:t>
                      </a:r>
                      <a:r>
                        <a:rPr lang="de-DE" sz="1800">
                          <a:solidFill>
                            <a:srgbClr val="474747"/>
                          </a:solidFill>
                          <a:latin typeface="+mn-lt"/>
                        </a:rPr>
                        <a:t>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  <a:latin typeface="+mn-lt"/>
                        </a:rPr>
                        <a:t>convection</a:t>
                      </a:r>
                      <a:endParaRPr lang="de-DE" sz="1800">
                        <a:solidFill>
                          <a:srgbClr val="474747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922613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D8650C-BB12-4D43-8669-709F4256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13.6.2024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F474C3-5764-47CF-A437-F4DAC7373E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9F8DB3-46ED-487D-95F6-F68E472F2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38</a:t>
            </a:fld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B2483847-F4D9-42FD-84B1-CAE37096B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470069"/>
              </p:ext>
            </p:extLst>
          </p:nvPr>
        </p:nvGraphicFramePr>
        <p:xfrm>
          <a:off x="5593975" y="3110853"/>
          <a:ext cx="3273512" cy="7120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73512">
                  <a:extLst>
                    <a:ext uri="{9D8B030D-6E8A-4147-A177-3AD203B41FA5}">
                      <a16:colId xmlns:a16="http://schemas.microsoft.com/office/drawing/2014/main" val="3943191840"/>
                    </a:ext>
                  </a:extLst>
                </a:gridCol>
              </a:tblGrid>
              <a:tr h="356006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1-way-Nesting</a:t>
                      </a:r>
                      <a:endParaRPr lang="de-DE" sz="1200">
                        <a:solidFill>
                          <a:srgbClr val="2D4B9B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051563"/>
                  </a:ext>
                </a:extLst>
              </a:tr>
              <a:tr h="356006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Model </a:t>
                      </a:r>
                      <a:r>
                        <a:rPr lang="de-DE" sz="1200" err="1">
                          <a:solidFill>
                            <a:srgbClr val="474747"/>
                          </a:solidFill>
                        </a:rPr>
                        <a:t>version</a:t>
                      </a:r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 icon-2024.07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757232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99F86E4F-6278-46A5-A710-951156068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423504"/>
              </p:ext>
            </p:extLst>
          </p:nvPr>
        </p:nvGraphicFramePr>
        <p:xfrm>
          <a:off x="5593975" y="1042989"/>
          <a:ext cx="3273512" cy="10680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6756">
                  <a:extLst>
                    <a:ext uri="{9D8B030D-6E8A-4147-A177-3AD203B41FA5}">
                      <a16:colId xmlns:a16="http://schemas.microsoft.com/office/drawing/2014/main" val="3160368808"/>
                    </a:ext>
                  </a:extLst>
                </a:gridCol>
                <a:gridCol w="1636756">
                  <a:extLst>
                    <a:ext uri="{9D8B030D-6E8A-4147-A177-3AD203B41FA5}">
                      <a16:colId xmlns:a16="http://schemas.microsoft.com/office/drawing/2014/main" val="2458570961"/>
                    </a:ext>
                  </a:extLst>
                </a:gridCol>
              </a:tblGrid>
              <a:tr h="356005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Model top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22 km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779220"/>
                  </a:ext>
                </a:extLst>
              </a:tr>
              <a:tr h="356005">
                <a:tc>
                  <a:txBody>
                    <a:bodyPr/>
                    <a:lstStyle/>
                    <a:p>
                      <a:r>
                        <a:rPr lang="de-DE" sz="1200" err="1">
                          <a:solidFill>
                            <a:srgbClr val="474747"/>
                          </a:solidFill>
                        </a:rPr>
                        <a:t>Vertical</a:t>
                      </a:r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200" err="1">
                          <a:solidFill>
                            <a:srgbClr val="474747"/>
                          </a:solidFill>
                        </a:rPr>
                        <a:t>level</a:t>
                      </a:r>
                      <a:endParaRPr lang="de-DE" sz="1200">
                        <a:solidFill>
                          <a:srgbClr val="47474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65 </a:t>
                      </a:r>
                      <a:r>
                        <a:rPr lang="de-DE" sz="1200" err="1">
                          <a:solidFill>
                            <a:srgbClr val="474747"/>
                          </a:solidFill>
                        </a:rPr>
                        <a:t>full</a:t>
                      </a:r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 (66 half)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834036"/>
                  </a:ext>
                </a:extLst>
              </a:tr>
              <a:tr h="356005">
                <a:tc>
                  <a:txBody>
                    <a:bodyPr/>
                    <a:lstStyle/>
                    <a:p>
                      <a:r>
                        <a:rPr lang="de-DE" sz="1200" err="1">
                          <a:solidFill>
                            <a:srgbClr val="474747"/>
                          </a:solidFill>
                        </a:rPr>
                        <a:t>Hor</a:t>
                      </a:r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. </a:t>
                      </a:r>
                      <a:r>
                        <a:rPr lang="de-DE" sz="1200" err="1">
                          <a:solidFill>
                            <a:srgbClr val="474747"/>
                          </a:solidFill>
                        </a:rPr>
                        <a:t>grid</a:t>
                      </a:r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200" err="1">
                          <a:solidFill>
                            <a:srgbClr val="474747"/>
                          </a:solidFill>
                        </a:rPr>
                        <a:t>scale</a:t>
                      </a:r>
                      <a:endParaRPr lang="de-DE" sz="1200">
                        <a:solidFill>
                          <a:srgbClr val="47474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solidFill>
                            <a:srgbClr val="474747"/>
                          </a:solidFill>
                        </a:rPr>
                        <a:t>2 km, 1 km, 500 m, 250m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508256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A70F3C75-DA91-4ECB-9EC3-38EF435E3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403404"/>
              </p:ext>
            </p:extLst>
          </p:nvPr>
        </p:nvGraphicFramePr>
        <p:xfrm>
          <a:off x="5593975" y="2393631"/>
          <a:ext cx="3273512" cy="6611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7746">
                  <a:extLst>
                    <a:ext uri="{9D8B030D-6E8A-4147-A177-3AD203B41FA5}">
                      <a16:colId xmlns:a16="http://schemas.microsoft.com/office/drawing/2014/main" val="694575858"/>
                    </a:ext>
                  </a:extLst>
                </a:gridCol>
                <a:gridCol w="1635766">
                  <a:extLst>
                    <a:ext uri="{9D8B030D-6E8A-4147-A177-3AD203B41FA5}">
                      <a16:colId xmlns:a16="http://schemas.microsoft.com/office/drawing/2014/main" val="6410120"/>
                    </a:ext>
                  </a:extLst>
                </a:gridCol>
              </a:tblGrid>
              <a:tr h="356006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Forecast </a:t>
                      </a:r>
                      <a:r>
                        <a:rPr lang="de-DE" sz="1200" err="1">
                          <a:solidFill>
                            <a:srgbClr val="474747"/>
                          </a:solidFill>
                        </a:rPr>
                        <a:t>restart</a:t>
                      </a:r>
                      <a:endParaRPr lang="de-DE" sz="1200">
                        <a:solidFill>
                          <a:srgbClr val="47474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12 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256725"/>
                  </a:ext>
                </a:extLst>
              </a:tr>
              <a:tr h="305136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Duration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36 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831167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3DCDEBE3-A84A-49C4-830F-8E5B1792E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96096"/>
              </p:ext>
            </p:extLst>
          </p:nvPr>
        </p:nvGraphicFramePr>
        <p:xfrm>
          <a:off x="5593975" y="2076339"/>
          <a:ext cx="3273512" cy="33623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7747">
                  <a:extLst>
                    <a:ext uri="{9D8B030D-6E8A-4147-A177-3AD203B41FA5}">
                      <a16:colId xmlns:a16="http://schemas.microsoft.com/office/drawing/2014/main" val="2167571555"/>
                    </a:ext>
                  </a:extLst>
                </a:gridCol>
                <a:gridCol w="1635765">
                  <a:extLst>
                    <a:ext uri="{9D8B030D-6E8A-4147-A177-3AD203B41FA5}">
                      <a16:colId xmlns:a16="http://schemas.microsoft.com/office/drawing/2014/main" val="2743892605"/>
                    </a:ext>
                  </a:extLst>
                </a:gridCol>
              </a:tblGrid>
              <a:tr h="336235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LATBC (at </a:t>
                      </a:r>
                      <a:r>
                        <a:rPr lang="de-DE" sz="1200" err="1">
                          <a:solidFill>
                            <a:srgbClr val="474747"/>
                          </a:solidFill>
                        </a:rPr>
                        <a:t>start</a:t>
                      </a:r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Forecast (ICON-EU)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596134"/>
                  </a:ext>
                </a:extLst>
              </a:tr>
            </a:tbl>
          </a:graphicData>
        </a:graphic>
      </p:graphicFrame>
      <p:sp>
        <p:nvSpPr>
          <p:cNvPr id="11" name="Titel 1">
            <a:extLst>
              <a:ext uri="{FF2B5EF4-FFF2-40B4-BE49-F238E27FC236}">
                <a16:creationId xmlns:a16="http://schemas.microsoft.com/office/drawing/2014/main" id="{24E064BA-14CC-4F76-A99D-02D3C76B9291}"/>
              </a:ext>
            </a:extLst>
          </p:cNvPr>
          <p:cNvSpPr txBox="1">
            <a:spLocks/>
          </p:cNvSpPr>
          <p:nvPr/>
        </p:nvSpPr>
        <p:spPr>
          <a:xfrm>
            <a:off x="145161" y="274591"/>
            <a:ext cx="5571531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2. Model Setup </a:t>
            </a:r>
            <a:r>
              <a:rPr lang="de-DE" err="1"/>
              <a:t>of</a:t>
            </a:r>
            <a:r>
              <a:rPr lang="de-DE"/>
              <a:t> ICON-LAM*</a:t>
            </a: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9BE51DE6-518B-4FFA-BBF4-1C6DCDCE9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514846"/>
              </p:ext>
            </p:extLst>
          </p:nvPr>
        </p:nvGraphicFramePr>
        <p:xfrm>
          <a:off x="263062" y="3232639"/>
          <a:ext cx="5149377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294">
                  <a:extLst>
                    <a:ext uri="{9D8B030D-6E8A-4147-A177-3AD203B41FA5}">
                      <a16:colId xmlns:a16="http://schemas.microsoft.com/office/drawing/2014/main" val="3605671239"/>
                    </a:ext>
                  </a:extLst>
                </a:gridCol>
                <a:gridCol w="3548083">
                  <a:extLst>
                    <a:ext uri="{9D8B030D-6E8A-4147-A177-3AD203B41FA5}">
                      <a16:colId xmlns:a16="http://schemas.microsoft.com/office/drawing/2014/main" val="3552759981"/>
                    </a:ext>
                  </a:extLst>
                </a:gridCol>
              </a:tblGrid>
              <a:tr h="359413">
                <a:tc>
                  <a:txBody>
                    <a:bodyPr/>
                    <a:lstStyle/>
                    <a:p>
                      <a:r>
                        <a:rPr lang="de-DE" sz="1800" b="0">
                          <a:solidFill>
                            <a:srgbClr val="474747"/>
                          </a:solidFill>
                          <a:latin typeface="+mn-lt"/>
                        </a:rPr>
                        <a:t>Land Surface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>
                          <a:solidFill>
                            <a:srgbClr val="474747"/>
                          </a:solidFill>
                          <a:latin typeface="+mn-lt"/>
                        </a:rPr>
                        <a:t>TERRA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764635"/>
                  </a:ext>
                </a:extLst>
              </a:tr>
            </a:tbl>
          </a:graphicData>
        </a:graphic>
      </p:graphicFrame>
      <p:sp>
        <p:nvSpPr>
          <p:cNvPr id="14" name="Fußzeilenplatzhalter 1">
            <a:extLst>
              <a:ext uri="{FF2B5EF4-FFF2-40B4-BE49-F238E27FC236}">
                <a16:creationId xmlns:a16="http://schemas.microsoft.com/office/drawing/2014/main" id="{AFE75347-D9FE-4590-A9AA-8E640E9144DF}"/>
              </a:ext>
            </a:extLst>
          </p:cNvPr>
          <p:cNvSpPr txBox="1">
            <a:spLocks/>
          </p:cNvSpPr>
          <p:nvPr/>
        </p:nvSpPr>
        <p:spPr>
          <a:xfrm>
            <a:off x="263061" y="3596062"/>
            <a:ext cx="5744764" cy="90034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de-DE" sz="1000" i="1">
                <a:solidFill>
                  <a:srgbClr val="474747"/>
                </a:solidFill>
                <a:latin typeface="+mj-lt"/>
              </a:rPr>
              <a:t>Lott an Miller (1997)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de-DE" sz="1000" i="1">
                <a:solidFill>
                  <a:srgbClr val="474747"/>
                </a:solidFill>
                <a:latin typeface="+mj-lt"/>
              </a:rPr>
              <a:t>Seifert and </a:t>
            </a:r>
            <a:r>
              <a:rPr lang="de-DE" sz="1000" i="1" err="1">
                <a:solidFill>
                  <a:srgbClr val="474747"/>
                </a:solidFill>
                <a:latin typeface="+mj-lt"/>
              </a:rPr>
              <a:t>Beheng</a:t>
            </a:r>
            <a:r>
              <a:rPr lang="de-DE" sz="1000" i="1">
                <a:solidFill>
                  <a:srgbClr val="474747"/>
                </a:solidFill>
                <a:latin typeface="+mj-lt"/>
              </a:rPr>
              <a:t> (2006)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de-DE" sz="1000" i="1" err="1">
                <a:solidFill>
                  <a:srgbClr val="474747"/>
                </a:solidFill>
                <a:latin typeface="+mj-lt"/>
              </a:rPr>
              <a:t>Mellor</a:t>
            </a:r>
            <a:r>
              <a:rPr lang="de-DE" sz="1000" i="1">
                <a:solidFill>
                  <a:srgbClr val="474747"/>
                </a:solidFill>
                <a:latin typeface="+mj-lt"/>
              </a:rPr>
              <a:t> and Yamada (1982), and Raschendorfer (2001)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de-DE" sz="1000" i="1">
                <a:solidFill>
                  <a:srgbClr val="474747"/>
                </a:solidFill>
                <a:latin typeface="+mj-lt"/>
              </a:rPr>
              <a:t>Tiedke (1989), and Bechthold et al. (2008)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de-DE" sz="1000" i="1" err="1">
                <a:solidFill>
                  <a:srgbClr val="474747"/>
                </a:solidFill>
                <a:latin typeface="+mj-lt"/>
              </a:rPr>
              <a:t>Schrodin</a:t>
            </a:r>
            <a:r>
              <a:rPr lang="de-DE" sz="1000" i="1">
                <a:solidFill>
                  <a:srgbClr val="474747"/>
                </a:solidFill>
                <a:latin typeface="+mj-lt"/>
              </a:rPr>
              <a:t> and Heise (2001), Schulz et al. (2016), and </a:t>
            </a:r>
            <a:r>
              <a:rPr lang="de-DE" sz="1000" i="1" err="1">
                <a:solidFill>
                  <a:srgbClr val="474747"/>
                </a:solidFill>
                <a:latin typeface="+mj-lt"/>
              </a:rPr>
              <a:t>Mironov</a:t>
            </a:r>
            <a:r>
              <a:rPr lang="de-DE" sz="1000" i="1">
                <a:solidFill>
                  <a:srgbClr val="474747"/>
                </a:solidFill>
                <a:latin typeface="+mj-lt"/>
              </a:rPr>
              <a:t> et al. (2012)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8E443B1-B9FC-4FD8-A061-6D71BE9F23AB}"/>
              </a:ext>
            </a:extLst>
          </p:cNvPr>
          <p:cNvSpPr/>
          <p:nvPr/>
        </p:nvSpPr>
        <p:spPr>
          <a:xfrm>
            <a:off x="5593975" y="3818173"/>
            <a:ext cx="1725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>
                <a:solidFill>
                  <a:srgbClr val="474747"/>
                </a:solidFill>
              </a:rPr>
              <a:t>* Limited Area Mode (LAM)</a:t>
            </a:r>
          </a:p>
        </p:txBody>
      </p:sp>
    </p:spTree>
    <p:extLst>
      <p:ext uri="{BB962C8B-B14F-4D97-AF65-F5344CB8AC3E}">
        <p14:creationId xmlns:p14="http://schemas.microsoft.com/office/powerpoint/2010/main" val="1845825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AE3712A7-EECF-4A59-9AE1-0F6E723CC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3" y="852036"/>
            <a:ext cx="6447922" cy="362979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39FFEC-8D8D-427D-81D4-58F52F9D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13.6.2024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1B7631-5725-46E7-8302-8D5440E66D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CE264D-D10D-4203-9DD1-3BE1C962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DBDCBB5-6708-48D0-8D36-C8D03450C1C8}"/>
              </a:ext>
            </a:extLst>
          </p:cNvPr>
          <p:cNvSpPr txBox="1">
            <a:spLocks/>
          </p:cNvSpPr>
          <p:nvPr/>
        </p:nvSpPr>
        <p:spPr>
          <a:xfrm>
            <a:off x="145161" y="274591"/>
            <a:ext cx="4699684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3. </a:t>
            </a:r>
            <a:r>
              <a:rPr lang="de-DE" err="1"/>
              <a:t>TEAMx</a:t>
            </a:r>
            <a:r>
              <a:rPr lang="de-DE"/>
              <a:t> Model Domain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F3EA0BD1-F648-452D-ACEA-C41799C1D1A4}"/>
              </a:ext>
            </a:extLst>
          </p:cNvPr>
          <p:cNvSpPr/>
          <p:nvPr/>
        </p:nvSpPr>
        <p:spPr>
          <a:xfrm>
            <a:off x="1096764" y="1014292"/>
            <a:ext cx="5112303" cy="255210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DE4607F-DFE5-48B4-A24E-AF116DF00879}"/>
              </a:ext>
            </a:extLst>
          </p:cNvPr>
          <p:cNvSpPr/>
          <p:nvPr/>
        </p:nvSpPr>
        <p:spPr>
          <a:xfrm>
            <a:off x="2456596" y="1392072"/>
            <a:ext cx="3268639" cy="1318830"/>
          </a:xfrm>
          <a:prstGeom prst="rect">
            <a:avLst/>
          </a:prstGeom>
          <a:noFill/>
          <a:ln w="57150">
            <a:solidFill>
              <a:srgbClr val="CE3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C4EA1E0-83BD-4834-9EA6-22B760DFC674}"/>
              </a:ext>
            </a:extLst>
          </p:cNvPr>
          <p:cNvSpPr/>
          <p:nvPr/>
        </p:nvSpPr>
        <p:spPr>
          <a:xfrm>
            <a:off x="5083248" y="764383"/>
            <a:ext cx="1113182" cy="216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BAE76E13-B4ED-4119-BE8B-95E0C4646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692" y="3917308"/>
            <a:ext cx="3777241" cy="376868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E95485F5-8996-45A3-A0A8-7E1CC437C67B}"/>
              </a:ext>
            </a:extLst>
          </p:cNvPr>
          <p:cNvSpPr/>
          <p:nvPr/>
        </p:nvSpPr>
        <p:spPr>
          <a:xfrm>
            <a:off x="1365946" y="3986426"/>
            <a:ext cx="818335" cy="28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3C6B891F-AE8C-47E5-AE24-D473CC353826}"/>
              </a:ext>
            </a:extLst>
          </p:cNvPr>
          <p:cNvCxnSpPr>
            <a:cxnSpLocks/>
          </p:cNvCxnSpPr>
          <p:nvPr/>
        </p:nvCxnSpPr>
        <p:spPr>
          <a:xfrm>
            <a:off x="2190627" y="4019204"/>
            <a:ext cx="0" cy="86538"/>
          </a:xfrm>
          <a:prstGeom prst="line">
            <a:avLst/>
          </a:prstGeom>
          <a:ln w="9525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D10A940F-0D03-4DDF-8A26-994F9ECE200F}"/>
              </a:ext>
            </a:extLst>
          </p:cNvPr>
          <p:cNvSpPr/>
          <p:nvPr/>
        </p:nvSpPr>
        <p:spPr>
          <a:xfrm>
            <a:off x="5120642" y="3986425"/>
            <a:ext cx="340817" cy="28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CB4B96-7349-435B-85CE-842CF6130D97}"/>
              </a:ext>
            </a:extLst>
          </p:cNvPr>
          <p:cNvSpPr txBox="1"/>
          <p:nvPr/>
        </p:nvSpPr>
        <p:spPr>
          <a:xfrm>
            <a:off x="1431559" y="2864692"/>
            <a:ext cx="4083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>
                <a:solidFill>
                  <a:srgbClr val="FF0000"/>
                </a:solidFill>
              </a:rPr>
              <a:t>Nochmal mit 2km </a:t>
            </a:r>
            <a:r>
              <a:rPr lang="de-DE" sz="2800" err="1">
                <a:solidFill>
                  <a:srgbClr val="FF0000"/>
                </a:solidFill>
              </a:rPr>
              <a:t>parent</a:t>
            </a:r>
            <a:endParaRPr lang="de-DE" sz="2800">
              <a:solidFill>
                <a:srgbClr val="FF0000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BE9B95AF-E0CE-4B00-A1C0-B7F5E1E55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580" y="907068"/>
            <a:ext cx="1248944" cy="357977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809C3B2-9497-46DB-AAB9-017C04B9F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662" y="1265045"/>
            <a:ext cx="2187899" cy="674178"/>
          </a:xfrm>
          <a:prstGeom prst="rect">
            <a:avLst/>
          </a:prstGeom>
        </p:spPr>
      </p:pic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28265ACF-DED4-4A96-8154-C628B44BE677}"/>
              </a:ext>
            </a:extLst>
          </p:cNvPr>
          <p:cNvSpPr/>
          <p:nvPr/>
        </p:nvSpPr>
        <p:spPr>
          <a:xfrm>
            <a:off x="6741239" y="2102007"/>
            <a:ext cx="1391383" cy="15429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1916EFA-CA23-4FA7-9D46-D638C29412B9}"/>
              </a:ext>
            </a:extLst>
          </p:cNvPr>
          <p:cNvSpPr txBox="1"/>
          <p:nvPr/>
        </p:nvSpPr>
        <p:spPr>
          <a:xfrm>
            <a:off x="6898895" y="2750959"/>
            <a:ext cx="89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002060"/>
                </a:solidFill>
              </a:rPr>
              <a:t>1 km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7DAE90B-92FA-478F-8FCB-171E73EFFCE1}"/>
              </a:ext>
            </a:extLst>
          </p:cNvPr>
          <p:cNvSpPr txBox="1"/>
          <p:nvPr/>
        </p:nvSpPr>
        <p:spPr>
          <a:xfrm>
            <a:off x="6909806" y="3063239"/>
            <a:ext cx="110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CE3AC7"/>
                </a:solidFill>
              </a:rPr>
              <a:t>500 m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ECE1576-FD56-4B83-B126-89C63478754C}"/>
              </a:ext>
            </a:extLst>
          </p:cNvPr>
          <p:cNvSpPr txBox="1"/>
          <p:nvPr/>
        </p:nvSpPr>
        <p:spPr>
          <a:xfrm>
            <a:off x="6909806" y="2168667"/>
            <a:ext cx="76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>
                <a:solidFill>
                  <a:srgbClr val="474747"/>
                </a:solidFill>
              </a:rPr>
              <a:t>∆x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4CA8F425-BA67-4433-8265-8187807A7937}"/>
              </a:ext>
            </a:extLst>
          </p:cNvPr>
          <p:cNvSpPr txBox="1"/>
          <p:nvPr/>
        </p:nvSpPr>
        <p:spPr>
          <a:xfrm>
            <a:off x="6898895" y="2459884"/>
            <a:ext cx="89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FFFF00"/>
                </a:solidFill>
              </a:rPr>
              <a:t>2 km</a:t>
            </a:r>
          </a:p>
        </p:txBody>
      </p:sp>
    </p:spTree>
    <p:extLst>
      <p:ext uri="{BB962C8B-B14F-4D97-AF65-F5344CB8AC3E}">
        <p14:creationId xmlns:p14="http://schemas.microsoft.com/office/powerpoint/2010/main" val="25167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DEB0AE-0E0F-4FC8-AEB3-896494B27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864822-0AB0-4B11-9531-C7D02EDEF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70FD43D-E0BD-419D-B242-1B4E89EFF349}"/>
              </a:ext>
            </a:extLst>
          </p:cNvPr>
          <p:cNvSpPr txBox="1"/>
          <p:nvPr/>
        </p:nvSpPr>
        <p:spPr>
          <a:xfrm>
            <a:off x="463208" y="1068437"/>
            <a:ext cx="8528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400" kern="1200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In SINFONY we focus on the prediction of severe convective storms over Germany.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333333"/>
                </a:solidFill>
              </a:rPr>
              <a:t>Significant improvements are obtained by assimilating radar data and by using the two-moment microphysical scheme.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1400" kern="1200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A few case-studies with higher res</a:t>
            </a:r>
            <a:r>
              <a:rPr lang="en-GB" sz="1400" dirty="0">
                <a:solidFill>
                  <a:srgbClr val="333333"/>
                </a:solidFill>
              </a:rPr>
              <a:t>olution did not show large improvements.</a:t>
            </a:r>
            <a:endParaRPr lang="en-GB" sz="1400" kern="1200" dirty="0">
              <a:solidFill>
                <a:srgbClr val="333333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Grafik 11">
            <a:extLst>
              <a:ext uri="{FF2B5EF4-FFF2-40B4-BE49-F238E27FC236}">
                <a16:creationId xmlns:a16="http://schemas.microsoft.com/office/drawing/2014/main" id="{205CD93E-BF4E-7BE1-BBFC-28CF40349B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30" y="293726"/>
            <a:ext cx="1618532" cy="4295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672635-A78B-791C-8B3E-919A33C31C62}"/>
              </a:ext>
            </a:extLst>
          </p:cNvPr>
          <p:cNvGrpSpPr/>
          <p:nvPr/>
        </p:nvGrpSpPr>
        <p:grpSpPr>
          <a:xfrm>
            <a:off x="401215" y="2394649"/>
            <a:ext cx="8528179" cy="2349248"/>
            <a:chOff x="-96688" y="1537720"/>
            <a:chExt cx="12673408" cy="4081816"/>
          </a:xfrm>
        </p:grpSpPr>
        <p:pic>
          <p:nvPicPr>
            <p:cNvPr id="15" name="Picture 14" descr="A map with a number of different colored areas&#10;&#10;Description automatically generated with medium confidence">
              <a:extLst>
                <a:ext uri="{FF2B5EF4-FFF2-40B4-BE49-F238E27FC236}">
                  <a16:creationId xmlns:a16="http://schemas.microsoft.com/office/drawing/2014/main" id="{BBF2C4EF-263B-3AA5-4D40-EFDFFDE2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3035" y="2619536"/>
              <a:ext cx="4500000" cy="3000000"/>
            </a:xfrm>
            <a:prstGeom prst="rect">
              <a:avLst/>
            </a:prstGeom>
          </p:spPr>
        </p:pic>
        <p:pic>
          <p:nvPicPr>
            <p:cNvPr id="16" name="Picture 15" descr="A map with different colored spots&#10;&#10;Description automatically generated">
              <a:extLst>
                <a:ext uri="{FF2B5EF4-FFF2-40B4-BE49-F238E27FC236}">
                  <a16:creationId xmlns:a16="http://schemas.microsoft.com/office/drawing/2014/main" id="{9C43EA29-D8F8-CDB4-F670-7E35CA10A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28"/>
            <a:stretch/>
          </p:blipFill>
          <p:spPr>
            <a:xfrm>
              <a:off x="-53003" y="2708920"/>
              <a:ext cx="4500000" cy="2213176"/>
            </a:xfrm>
            <a:prstGeom prst="rect">
              <a:avLst/>
            </a:prstGeom>
          </p:spPr>
        </p:pic>
        <p:pic>
          <p:nvPicPr>
            <p:cNvPr id="17" name="Picture 16" descr="A map of the world with different colored areas&#10;&#10;Description automatically generated with medium confidence">
              <a:extLst>
                <a:ext uri="{FF2B5EF4-FFF2-40B4-BE49-F238E27FC236}">
                  <a16:creationId xmlns:a16="http://schemas.microsoft.com/office/drawing/2014/main" id="{F1A363F1-CC57-AA96-D3F8-23D192975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28"/>
            <a:stretch/>
          </p:blipFill>
          <p:spPr>
            <a:xfrm>
              <a:off x="4054195" y="2664228"/>
              <a:ext cx="4500000" cy="2213176"/>
            </a:xfrm>
            <a:prstGeom prst="rect">
              <a:avLst/>
            </a:prstGeom>
          </p:spPr>
        </p:pic>
        <p:pic>
          <p:nvPicPr>
            <p:cNvPr id="18" name="Picture 17" descr="A map with different colored spots&#10;&#10;Description automatically generated">
              <a:extLst>
                <a:ext uri="{FF2B5EF4-FFF2-40B4-BE49-F238E27FC236}">
                  <a16:creationId xmlns:a16="http://schemas.microsoft.com/office/drawing/2014/main" id="{996B0542-D6A1-3EEC-0E16-67CE31FDA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6" b="26228"/>
            <a:stretch/>
          </p:blipFill>
          <p:spPr>
            <a:xfrm>
              <a:off x="-96688" y="1556792"/>
              <a:ext cx="4500000" cy="1656184"/>
            </a:xfrm>
            <a:prstGeom prst="rect">
              <a:avLst/>
            </a:prstGeom>
          </p:spPr>
        </p:pic>
        <p:pic>
          <p:nvPicPr>
            <p:cNvPr id="19" name="Picture 18" descr="A map with different colored spots&#10;&#10;Description automatically generated">
              <a:extLst>
                <a:ext uri="{FF2B5EF4-FFF2-40B4-BE49-F238E27FC236}">
                  <a16:creationId xmlns:a16="http://schemas.microsoft.com/office/drawing/2014/main" id="{CF27DAB6-888E-6B55-B4CF-DFB4D3D83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6" b="26228"/>
            <a:stretch/>
          </p:blipFill>
          <p:spPr>
            <a:xfrm>
              <a:off x="4007768" y="1537720"/>
              <a:ext cx="4500000" cy="1656184"/>
            </a:xfrm>
            <a:prstGeom prst="rect">
              <a:avLst/>
            </a:prstGeom>
          </p:spPr>
        </p:pic>
        <p:pic>
          <p:nvPicPr>
            <p:cNvPr id="20" name="Picture 19" descr="A map of the sun&#10;&#10;Description automatically generated">
              <a:extLst>
                <a:ext uri="{FF2B5EF4-FFF2-40B4-BE49-F238E27FC236}">
                  <a16:creationId xmlns:a16="http://schemas.microsoft.com/office/drawing/2014/main" id="{2C28C95D-B0DD-6042-64F7-188BACC42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50" b="26444"/>
            <a:stretch/>
          </p:blipFill>
          <p:spPr>
            <a:xfrm>
              <a:off x="8076720" y="1537720"/>
              <a:ext cx="4500000" cy="165618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887365B-0704-99F3-6BC8-8D6D709CD39A}"/>
              </a:ext>
            </a:extLst>
          </p:cNvPr>
          <p:cNvSpPr txBox="1"/>
          <p:nvPr/>
        </p:nvSpPr>
        <p:spPr>
          <a:xfrm>
            <a:off x="3842794" y="2092758"/>
            <a:ext cx="1458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500 m forecast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DEF0A7-F883-C11C-4521-8DA4E61CBB05}"/>
              </a:ext>
            </a:extLst>
          </p:cNvPr>
          <p:cNvSpPr txBox="1"/>
          <p:nvPr/>
        </p:nvSpPr>
        <p:spPr>
          <a:xfrm>
            <a:off x="821164" y="210702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Operarional 2km forecast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2C1677-7EA5-D808-465C-B4840FB7FD8A}"/>
              </a:ext>
            </a:extLst>
          </p:cNvPr>
          <p:cNvSpPr txBox="1"/>
          <p:nvPr/>
        </p:nvSpPr>
        <p:spPr>
          <a:xfrm>
            <a:off x="6773861" y="2102369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Observation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9D503E5F-D222-B2C3-3697-3193D7E3E558}"/>
              </a:ext>
            </a:extLst>
          </p:cNvPr>
          <p:cNvSpPr txBox="1">
            <a:spLocks/>
          </p:cNvSpPr>
          <p:nvPr/>
        </p:nvSpPr>
        <p:spPr>
          <a:xfrm>
            <a:off x="145162" y="274591"/>
            <a:ext cx="7092546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/>
              <a:t>What have we learned from                   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0F51F6-54DF-07C4-8ED5-B6831C2D5CC5}"/>
              </a:ext>
            </a:extLst>
          </p:cNvPr>
          <p:cNvSpPr txBox="1"/>
          <p:nvPr/>
        </p:nvSpPr>
        <p:spPr>
          <a:xfrm>
            <a:off x="2686050" y="2601567"/>
            <a:ext cx="578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/>
              <a:t>+2h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47A04F-C6E1-229A-011D-8F9EF8FFD9DD}"/>
              </a:ext>
            </a:extLst>
          </p:cNvPr>
          <p:cNvSpPr txBox="1"/>
          <p:nvPr/>
        </p:nvSpPr>
        <p:spPr>
          <a:xfrm>
            <a:off x="2686050" y="3551741"/>
            <a:ext cx="578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/>
              <a:t>+3h</a:t>
            </a:r>
          </a:p>
        </p:txBody>
      </p:sp>
    </p:spTree>
    <p:extLst>
      <p:ext uri="{BB962C8B-B14F-4D97-AF65-F5344CB8AC3E}">
        <p14:creationId xmlns:p14="http://schemas.microsoft.com/office/powerpoint/2010/main" val="1012369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6B0B73DF-BBBD-4D82-BF82-E7E027E7F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51" y="1098110"/>
            <a:ext cx="3341914" cy="2727756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ECE654-34CD-4BF9-84A5-90B8B849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E44955-CFE4-437D-82BB-B7529992B7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B7C27D-70CB-499A-836F-F676A9AE5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40</a:t>
            </a:fld>
            <a:endParaRPr lang="de-DE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D6207B0B-FCFF-406D-9EC5-93927858118C}"/>
              </a:ext>
            </a:extLst>
          </p:cNvPr>
          <p:cNvGraphicFramePr>
            <a:graphicFrameLocks noGrp="1"/>
          </p:cNvGraphicFramePr>
          <p:nvPr/>
        </p:nvGraphicFramePr>
        <p:xfrm>
          <a:off x="4728692" y="2473653"/>
          <a:ext cx="3721856" cy="822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82494">
                  <a:extLst>
                    <a:ext uri="{9D8B030D-6E8A-4147-A177-3AD203B41FA5}">
                      <a16:colId xmlns:a16="http://schemas.microsoft.com/office/drawing/2014/main" val="3160368808"/>
                    </a:ext>
                  </a:extLst>
                </a:gridCol>
                <a:gridCol w="1240404">
                  <a:extLst>
                    <a:ext uri="{9D8B030D-6E8A-4147-A177-3AD203B41FA5}">
                      <a16:colId xmlns:a16="http://schemas.microsoft.com/office/drawing/2014/main" val="2458570961"/>
                    </a:ext>
                  </a:extLst>
                </a:gridCol>
                <a:gridCol w="1198958">
                  <a:extLst>
                    <a:ext uri="{9D8B030D-6E8A-4147-A177-3AD203B41FA5}">
                      <a16:colId xmlns:a16="http://schemas.microsoft.com/office/drawing/2014/main" val="310056273"/>
                    </a:ext>
                  </a:extLst>
                </a:gridCol>
              </a:tblGrid>
              <a:tr h="193372">
                <a:tc>
                  <a:txBody>
                    <a:bodyPr/>
                    <a:lstStyle/>
                    <a:p>
                      <a:r>
                        <a:rPr lang="de-DE" sz="1200" b="1">
                          <a:solidFill>
                            <a:srgbClr val="474747"/>
                          </a:solidFill>
                        </a:rPr>
                        <a:t>Station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>
                          <a:solidFill>
                            <a:srgbClr val="474747"/>
                          </a:solidFill>
                        </a:rPr>
                        <a:t>FF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>
                          <a:solidFill>
                            <a:srgbClr val="474747"/>
                          </a:solidFill>
                        </a:rPr>
                        <a:t>T </a:t>
                      </a:r>
                      <a:endParaRPr lang="de-DE" sz="12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779220"/>
                  </a:ext>
                </a:extLst>
              </a:tr>
              <a:tr h="199688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Valley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25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34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83403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Plateau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37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>
                          <a:solidFill>
                            <a:srgbClr val="474747"/>
                          </a:solidFill>
                        </a:rPr>
                        <a:t>36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508256"/>
                  </a:ext>
                </a:extLst>
              </a:tr>
            </a:tbl>
          </a:graphicData>
        </a:graphic>
      </p:graphicFrame>
      <p:sp>
        <p:nvSpPr>
          <p:cNvPr id="12" name="Rechteck 11">
            <a:extLst>
              <a:ext uri="{FF2B5EF4-FFF2-40B4-BE49-F238E27FC236}">
                <a16:creationId xmlns:a16="http://schemas.microsoft.com/office/drawing/2014/main" id="{D741875E-9341-4F66-B6D9-4D4AA84209F0}"/>
              </a:ext>
            </a:extLst>
          </p:cNvPr>
          <p:cNvSpPr/>
          <p:nvPr/>
        </p:nvSpPr>
        <p:spPr>
          <a:xfrm>
            <a:off x="4728692" y="2995917"/>
            <a:ext cx="3721856" cy="299677"/>
          </a:xfrm>
          <a:prstGeom prst="rect">
            <a:avLst/>
          </a:prstGeom>
          <a:noFill/>
          <a:ln w="38100">
            <a:solidFill>
              <a:srgbClr val="2D4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0EF59D6-A133-4110-ABF6-E64166FD469E}"/>
              </a:ext>
            </a:extLst>
          </p:cNvPr>
          <p:cNvSpPr txBox="1"/>
          <p:nvPr/>
        </p:nvSpPr>
        <p:spPr>
          <a:xfrm>
            <a:off x="542166" y="3827068"/>
            <a:ext cx="8530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>
                <a:solidFill>
                  <a:srgbClr val="474747"/>
                </a:solidFill>
              </a:rPr>
              <a:t>Figure:</a:t>
            </a:r>
            <a:r>
              <a:rPr lang="de-DE" sz="1400">
                <a:solidFill>
                  <a:srgbClr val="474747"/>
                </a:solidFill>
              </a:rPr>
              <a:t> The Plateau </a:t>
            </a:r>
            <a:r>
              <a:rPr lang="de-DE" sz="1400" err="1">
                <a:solidFill>
                  <a:srgbClr val="474747"/>
                </a:solidFill>
              </a:rPr>
              <a:t>stations</a:t>
            </a:r>
            <a:r>
              <a:rPr lang="de-DE" sz="1400">
                <a:solidFill>
                  <a:srgbClr val="474747"/>
                </a:solidFill>
              </a:rPr>
              <a:t> in </a:t>
            </a:r>
            <a:r>
              <a:rPr lang="de-DE" sz="1400" err="1">
                <a:solidFill>
                  <a:srgbClr val="474747"/>
                </a:solidFill>
              </a:rPr>
              <a:t>Switzerland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used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for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comparison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to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model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results</a:t>
            </a:r>
            <a:r>
              <a:rPr lang="de-DE" sz="1400">
                <a:solidFill>
                  <a:srgbClr val="474747"/>
                </a:solidFill>
              </a:rPr>
              <a:t>. The </a:t>
            </a:r>
            <a:r>
              <a:rPr lang="de-DE" sz="1400" err="1">
                <a:solidFill>
                  <a:srgbClr val="474747"/>
                </a:solidFill>
              </a:rPr>
              <a:t>colors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show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mean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error</a:t>
            </a:r>
            <a:r>
              <a:rPr lang="de-DE" sz="1400">
                <a:solidFill>
                  <a:srgbClr val="474747"/>
                </a:solidFill>
              </a:rPr>
              <a:t> (ME) </a:t>
            </a:r>
            <a:r>
              <a:rPr lang="de-DE" sz="1400" err="1">
                <a:solidFill>
                  <a:srgbClr val="474747"/>
                </a:solidFill>
              </a:rPr>
              <a:t>of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model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for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the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temperature</a:t>
            </a:r>
            <a:r>
              <a:rPr lang="de-DE" sz="1400">
                <a:solidFill>
                  <a:srgbClr val="474747"/>
                </a:solidFill>
              </a:rPr>
              <a:t> at 2m </a:t>
            </a:r>
            <a:r>
              <a:rPr lang="de-DE" sz="1400" err="1">
                <a:solidFill>
                  <a:srgbClr val="474747"/>
                </a:solidFill>
              </a:rPr>
              <a:t>height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above</a:t>
            </a:r>
            <a:r>
              <a:rPr lang="de-DE" sz="1400">
                <a:solidFill>
                  <a:srgbClr val="474747"/>
                </a:solidFill>
              </a:rPr>
              <a:t> </a:t>
            </a:r>
            <a:r>
              <a:rPr lang="de-DE" sz="1400" err="1">
                <a:solidFill>
                  <a:srgbClr val="474747"/>
                </a:solidFill>
              </a:rPr>
              <a:t>ground</a:t>
            </a:r>
            <a:r>
              <a:rPr lang="de-DE" sz="1400">
                <a:solidFill>
                  <a:srgbClr val="474747"/>
                </a:solidFill>
              </a:rPr>
              <a:t>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1EB0B4C-1598-4F7E-BFF3-94E2800FB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772" y="2971742"/>
            <a:ext cx="388820" cy="874844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AB4F058-5D4B-40F5-BD1E-576A782DFD61}"/>
              </a:ext>
            </a:extLst>
          </p:cNvPr>
          <p:cNvSpPr txBox="1">
            <a:spLocks/>
          </p:cNvSpPr>
          <p:nvPr/>
        </p:nvSpPr>
        <p:spPr>
          <a:xfrm>
            <a:off x="259140" y="296270"/>
            <a:ext cx="3589291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3. Plateau </a:t>
            </a:r>
            <a:r>
              <a:rPr lang="de-DE" err="1"/>
              <a:t>Stations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308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E1E4BFC-D208-43CB-A0E0-9054B772A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66" y="1117651"/>
            <a:ext cx="8139232" cy="3220469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04DCDF-5AF4-41B1-9E6F-C2C38989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E13452-E96B-43F3-94B3-6FACEF6B86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DF4FA-E23D-45A8-BE3D-9B9DA3EBE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0D3BCD8-D0CF-4732-8C3A-C4ACE0470CFB}"/>
              </a:ext>
            </a:extLst>
          </p:cNvPr>
          <p:cNvSpPr/>
          <p:nvPr/>
        </p:nvSpPr>
        <p:spPr>
          <a:xfrm>
            <a:off x="3131928" y="2504586"/>
            <a:ext cx="45719" cy="130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33F1327-C40E-423D-B562-DABE4B825685}"/>
              </a:ext>
            </a:extLst>
          </p:cNvPr>
          <p:cNvSpPr/>
          <p:nvPr/>
        </p:nvSpPr>
        <p:spPr>
          <a:xfrm>
            <a:off x="697860" y="4144368"/>
            <a:ext cx="45719" cy="130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45B77A-1AAF-4B40-8C1B-F78A4389F5F4}"/>
              </a:ext>
            </a:extLst>
          </p:cNvPr>
          <p:cNvSpPr txBox="1"/>
          <p:nvPr/>
        </p:nvSpPr>
        <p:spPr>
          <a:xfrm>
            <a:off x="3943434" y="4242341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7E967C2-9AB3-4E28-B0AD-597CFFD318A1}"/>
              </a:ext>
            </a:extLst>
          </p:cNvPr>
          <p:cNvSpPr txBox="1"/>
          <p:nvPr/>
        </p:nvSpPr>
        <p:spPr>
          <a:xfrm>
            <a:off x="643363" y="774981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Root Mean Square Error (RMSE) and Mean Error (ME) </a:t>
            </a:r>
            <a:r>
              <a:rPr lang="de-DE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52454D2-11A8-489A-A613-9BBA371B9169}"/>
              </a:ext>
            </a:extLst>
          </p:cNvPr>
          <p:cNvSpPr txBox="1"/>
          <p:nvPr/>
        </p:nvSpPr>
        <p:spPr>
          <a:xfrm rot="16200000">
            <a:off x="-354650" y="2385054"/>
            <a:ext cx="142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Score Value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2AE3BC0-3CFA-44BF-BF00-ACF2334775F6}"/>
              </a:ext>
            </a:extLst>
          </p:cNvPr>
          <p:cNvSpPr txBox="1"/>
          <p:nvPr/>
        </p:nvSpPr>
        <p:spPr>
          <a:xfrm>
            <a:off x="7796571" y="3486481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Initial </a:t>
            </a:r>
            <a:r>
              <a:rPr lang="de-DE" sz="1200" err="1">
                <a:solidFill>
                  <a:schemeClr val="bg1">
                    <a:lumMod val="50000"/>
                  </a:schemeClr>
                </a:solidFill>
              </a:rPr>
              <a:t>hour</a:t>
            </a:r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: 12 h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7BE1BA1-0437-4742-AA8F-BD7394DC8DD8}"/>
              </a:ext>
            </a:extLst>
          </p:cNvPr>
          <p:cNvSpPr txBox="1">
            <a:spLocks/>
          </p:cNvSpPr>
          <p:nvPr/>
        </p:nvSpPr>
        <p:spPr>
          <a:xfrm>
            <a:off x="259140" y="296270"/>
            <a:ext cx="3589291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3. Plateau </a:t>
            </a:r>
            <a:r>
              <a:rPr lang="de-DE" err="1"/>
              <a:t>Stations</a:t>
            </a:r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0537AAE-C5F7-4FD1-A59D-0EB23C2C87F1}"/>
              </a:ext>
            </a:extLst>
          </p:cNvPr>
          <p:cNvSpPr/>
          <p:nvPr/>
        </p:nvSpPr>
        <p:spPr>
          <a:xfrm>
            <a:off x="2550939" y="1135568"/>
            <a:ext cx="1577192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Wind </a:t>
            </a:r>
            <a:r>
              <a:rPr lang="de-DE" sz="1400" err="1"/>
              <a:t>speed</a:t>
            </a:r>
            <a:r>
              <a:rPr lang="de-DE" sz="1400"/>
              <a:t> ms</a:t>
            </a:r>
            <a:r>
              <a:rPr lang="de-DE" sz="1400" baseline="30000"/>
              <a:t>-1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B1AD08D-C3D0-405F-8B4F-65F16C176B5B}"/>
              </a:ext>
            </a:extLst>
          </p:cNvPr>
          <p:cNvSpPr/>
          <p:nvPr/>
        </p:nvSpPr>
        <p:spPr>
          <a:xfrm>
            <a:off x="720719" y="1139504"/>
            <a:ext cx="1615613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Wind dir °</a:t>
            </a:r>
            <a:endParaRPr lang="de-DE" sz="1400" baseline="3000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EF857D2-BCC8-41B5-9B5B-F39F38140721}"/>
              </a:ext>
            </a:extLst>
          </p:cNvPr>
          <p:cNvSpPr/>
          <p:nvPr/>
        </p:nvSpPr>
        <p:spPr>
          <a:xfrm>
            <a:off x="4382350" y="1141009"/>
            <a:ext cx="1577192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Cloud </a:t>
            </a:r>
            <a:r>
              <a:rPr lang="de-DE" sz="1400" err="1"/>
              <a:t>cover</a:t>
            </a:r>
            <a:r>
              <a:rPr lang="de-DE" sz="1400"/>
              <a:t> %</a:t>
            </a:r>
            <a:endParaRPr lang="de-DE" sz="1400" baseline="3000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5C5B7D3-E570-4C75-9128-3B565C99FCE2}"/>
              </a:ext>
            </a:extLst>
          </p:cNvPr>
          <p:cNvSpPr/>
          <p:nvPr/>
        </p:nvSpPr>
        <p:spPr>
          <a:xfrm>
            <a:off x="6192131" y="1144313"/>
            <a:ext cx="1577193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/>
              <a:t>2m-Temperature K</a:t>
            </a:r>
            <a:endParaRPr lang="de-DE" sz="1300" baseline="3000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2551E5C-58AC-4250-8CDD-4B953B02AD8B}"/>
              </a:ext>
            </a:extLst>
          </p:cNvPr>
          <p:cNvSpPr/>
          <p:nvPr/>
        </p:nvSpPr>
        <p:spPr>
          <a:xfrm>
            <a:off x="2550939" y="2685371"/>
            <a:ext cx="1577192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Wind </a:t>
            </a:r>
            <a:r>
              <a:rPr lang="de-DE" sz="1400" err="1"/>
              <a:t>speed</a:t>
            </a:r>
            <a:r>
              <a:rPr lang="de-DE" sz="1400"/>
              <a:t> ms</a:t>
            </a:r>
            <a:r>
              <a:rPr lang="de-DE" sz="1400" baseline="30000"/>
              <a:t>-1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DA139A4-E89D-4F42-9807-EB8335855C9E}"/>
              </a:ext>
            </a:extLst>
          </p:cNvPr>
          <p:cNvSpPr/>
          <p:nvPr/>
        </p:nvSpPr>
        <p:spPr>
          <a:xfrm>
            <a:off x="720719" y="2677574"/>
            <a:ext cx="1615613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Wind dir °</a:t>
            </a:r>
            <a:endParaRPr lang="de-DE" sz="1400" baseline="3000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86310AE-F726-434C-B9CB-D1E31EC70D2F}"/>
              </a:ext>
            </a:extLst>
          </p:cNvPr>
          <p:cNvSpPr/>
          <p:nvPr/>
        </p:nvSpPr>
        <p:spPr>
          <a:xfrm>
            <a:off x="4379930" y="2682067"/>
            <a:ext cx="1577192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Cloud </a:t>
            </a:r>
            <a:r>
              <a:rPr lang="de-DE" sz="1400" err="1"/>
              <a:t>cover</a:t>
            </a:r>
            <a:r>
              <a:rPr lang="de-DE" sz="1400"/>
              <a:t> %</a:t>
            </a:r>
            <a:endParaRPr lang="de-DE" sz="1400" baseline="3000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FF90524-FE75-4D93-A6E8-6FDA0A00DE46}"/>
              </a:ext>
            </a:extLst>
          </p:cNvPr>
          <p:cNvSpPr/>
          <p:nvPr/>
        </p:nvSpPr>
        <p:spPr>
          <a:xfrm>
            <a:off x="6189711" y="2685371"/>
            <a:ext cx="1577193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/>
              <a:t>2m-Temperature K</a:t>
            </a:r>
            <a:endParaRPr lang="de-DE" sz="1300" baseline="3000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CD5B357-EBF8-4DC6-B2B0-7B0C990E9A42}"/>
              </a:ext>
            </a:extLst>
          </p:cNvPr>
          <p:cNvSpPr txBox="1"/>
          <p:nvPr/>
        </p:nvSpPr>
        <p:spPr>
          <a:xfrm>
            <a:off x="790759" y="2339903"/>
            <a:ext cx="7364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>
                <a:solidFill>
                  <a:srgbClr val="FF0000"/>
                </a:solidFill>
              </a:rPr>
              <a:t>Statt RMSE </a:t>
            </a:r>
            <a:r>
              <a:rPr lang="de-DE" sz="2800">
                <a:solidFill>
                  <a:srgbClr val="FF0000"/>
                </a:solidFill>
                <a:sym typeface="Wingdings" panose="05000000000000000000" pitchFamily="2" charset="2"/>
              </a:rPr>
              <a:t> ME von 2km und 1 km nutzen</a:t>
            </a:r>
            <a:endParaRPr lang="de-DE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61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C6BDC3B-51A8-4018-BF32-A6437F4E9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4. </a:t>
            </a:r>
            <a:r>
              <a:rPr lang="de-DE" err="1"/>
              <a:t>TEAMx</a:t>
            </a:r>
            <a:r>
              <a:rPr lang="de-DE"/>
              <a:t> Case Study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6659EB-37C3-4C2B-8B65-AA1069EF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13.6.2024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C15AAB-B301-4744-8F35-0B93364464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75778F-D48C-4DFE-8C45-7EF894314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675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B7D01D-B7FD-4CAD-ABA4-2DEA23EE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59EDE3-F36B-4594-BF40-446D3CAAC7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06EDC2-DD28-47C4-8621-81332D0A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C0B8623-1855-4E78-8213-EEF54F762A36}"/>
              </a:ext>
            </a:extLst>
          </p:cNvPr>
          <p:cNvSpPr txBox="1">
            <a:spLocks/>
          </p:cNvSpPr>
          <p:nvPr/>
        </p:nvSpPr>
        <p:spPr>
          <a:xfrm>
            <a:off x="134471" y="300971"/>
            <a:ext cx="6022982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4. Motivation: </a:t>
            </a:r>
            <a:r>
              <a:rPr lang="de-DE" err="1"/>
              <a:t>Near</a:t>
            </a:r>
            <a:r>
              <a:rPr lang="de-DE"/>
              <a:t>-Surface Bias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ACC79C-B9D5-401F-B73A-90C056661A43}"/>
              </a:ext>
            </a:extLst>
          </p:cNvPr>
          <p:cNvSpPr txBox="1"/>
          <p:nvPr/>
        </p:nvSpPr>
        <p:spPr>
          <a:xfrm>
            <a:off x="501380" y="910377"/>
            <a:ext cx="4843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de-DE" u="sng">
                <a:solidFill>
                  <a:srgbClr val="474747"/>
                </a:solidFill>
              </a:rPr>
              <a:t>PHY-EPS (5.-7.2.24) </a:t>
            </a:r>
            <a:r>
              <a:rPr lang="de-DE" u="sng" err="1">
                <a:solidFill>
                  <a:srgbClr val="474747"/>
                </a:solidFill>
              </a:rPr>
              <a:t>Conclusion</a:t>
            </a:r>
            <a:r>
              <a:rPr lang="de-DE">
                <a:solidFill>
                  <a:srgbClr val="474747"/>
                </a:solidFill>
              </a:rPr>
              <a:t>: </a:t>
            </a:r>
            <a:r>
              <a:rPr lang="de-DE" err="1">
                <a:solidFill>
                  <a:srgbClr val="474747"/>
                </a:solidFill>
              </a:rPr>
              <a:t>Increasing</a:t>
            </a:r>
            <a:r>
              <a:rPr lang="de-DE">
                <a:solidFill>
                  <a:srgbClr val="474747"/>
                </a:solidFill>
              </a:rPr>
              <a:t> </a:t>
            </a:r>
            <a:r>
              <a:rPr lang="de-DE" err="1">
                <a:solidFill>
                  <a:srgbClr val="474747"/>
                </a:solidFill>
              </a:rPr>
              <a:t>the</a:t>
            </a:r>
            <a:r>
              <a:rPr lang="de-DE">
                <a:solidFill>
                  <a:srgbClr val="474747"/>
                </a:solidFill>
              </a:rPr>
              <a:t> horizontal </a:t>
            </a:r>
            <a:r>
              <a:rPr lang="de-DE" err="1">
                <a:solidFill>
                  <a:srgbClr val="474747"/>
                </a:solidFill>
              </a:rPr>
              <a:t>resolution</a:t>
            </a:r>
            <a:r>
              <a:rPr lang="de-DE">
                <a:solidFill>
                  <a:srgbClr val="474747"/>
                </a:solidFill>
              </a:rPr>
              <a:t> &gt; 2 km </a:t>
            </a:r>
            <a:r>
              <a:rPr lang="de-DE" err="1">
                <a:solidFill>
                  <a:srgbClr val="474747"/>
                </a:solidFill>
              </a:rPr>
              <a:t>does</a:t>
            </a:r>
            <a:r>
              <a:rPr lang="de-DE">
                <a:solidFill>
                  <a:srgbClr val="474747"/>
                </a:solidFill>
              </a:rPr>
              <a:t> not </a:t>
            </a:r>
            <a:r>
              <a:rPr lang="de-DE" err="1">
                <a:solidFill>
                  <a:srgbClr val="474747"/>
                </a:solidFill>
              </a:rPr>
              <a:t>necessarily</a:t>
            </a:r>
            <a:r>
              <a:rPr lang="de-DE">
                <a:solidFill>
                  <a:srgbClr val="474747"/>
                </a:solidFill>
              </a:rPr>
              <a:t> </a:t>
            </a:r>
            <a:r>
              <a:rPr lang="de-DE" err="1">
                <a:solidFill>
                  <a:srgbClr val="474747"/>
                </a:solidFill>
              </a:rPr>
              <a:t>improve</a:t>
            </a:r>
            <a:r>
              <a:rPr lang="de-DE">
                <a:solidFill>
                  <a:srgbClr val="474747"/>
                </a:solidFill>
              </a:rPr>
              <a:t> </a:t>
            </a:r>
            <a:r>
              <a:rPr lang="de-DE" err="1">
                <a:solidFill>
                  <a:srgbClr val="474747"/>
                </a:solidFill>
              </a:rPr>
              <a:t>the</a:t>
            </a:r>
            <a:r>
              <a:rPr lang="de-DE">
                <a:solidFill>
                  <a:srgbClr val="474747"/>
                </a:solidFill>
              </a:rPr>
              <a:t> </a:t>
            </a:r>
            <a:r>
              <a:rPr lang="de-DE" err="1">
                <a:solidFill>
                  <a:srgbClr val="474747"/>
                </a:solidFill>
              </a:rPr>
              <a:t>model</a:t>
            </a:r>
            <a:r>
              <a:rPr lang="de-DE">
                <a:solidFill>
                  <a:srgbClr val="474747"/>
                </a:solidFill>
              </a:rPr>
              <a:t> </a:t>
            </a:r>
            <a:r>
              <a:rPr lang="de-DE" err="1">
                <a:solidFill>
                  <a:srgbClr val="474747"/>
                </a:solidFill>
              </a:rPr>
              <a:t>performance</a:t>
            </a:r>
            <a:r>
              <a:rPr lang="de-DE">
                <a:solidFill>
                  <a:srgbClr val="474747"/>
                </a:solidFill>
              </a:rPr>
              <a:t> </a:t>
            </a:r>
          </a:p>
          <a:p>
            <a:pPr marL="342900" indent="-342900">
              <a:buClr>
                <a:srgbClr val="2D4B9B"/>
              </a:buClr>
              <a:buFont typeface="Wingdings" panose="05000000000000000000" pitchFamily="2" charset="2"/>
              <a:buChar char="§"/>
            </a:pPr>
            <a:endParaRPr lang="de-DE">
              <a:solidFill>
                <a:srgbClr val="474747"/>
              </a:solidFill>
              <a:latin typeface="+mj-lt"/>
            </a:endParaRPr>
          </a:p>
          <a:p>
            <a:pPr marL="342900" indent="-34290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de-DE">
                <a:solidFill>
                  <a:srgbClr val="474747"/>
                </a:solidFill>
                <a:latin typeface="+mj-lt"/>
              </a:rPr>
              <a:t>Meteo France (AROME): Warm Bias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during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very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stable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stratification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of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the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atmosphere</a:t>
            </a:r>
            <a:br>
              <a:rPr lang="de-DE">
                <a:solidFill>
                  <a:srgbClr val="474747"/>
                </a:solidFill>
                <a:latin typeface="+mj-lt"/>
              </a:rPr>
            </a:br>
            <a:endParaRPr lang="de-DE">
              <a:solidFill>
                <a:srgbClr val="474747"/>
              </a:solidFill>
              <a:latin typeface="+mj-lt"/>
            </a:endParaRPr>
          </a:p>
          <a:p>
            <a:pPr marL="342900" indent="-34290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de-DE">
                <a:solidFill>
                  <a:srgbClr val="474747"/>
                </a:solidFill>
                <a:latin typeface="+mj-lt"/>
              </a:rPr>
              <a:t>PIANO Study: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Comprehensive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measurements</a:t>
            </a:r>
            <a:r>
              <a:rPr lang="de-DE">
                <a:solidFill>
                  <a:srgbClr val="474747"/>
                </a:solidFill>
                <a:latin typeface="+mj-lt"/>
              </a:rPr>
              <a:t>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during</a:t>
            </a:r>
            <a:r>
              <a:rPr lang="de-DE">
                <a:solidFill>
                  <a:srgbClr val="474747"/>
                </a:solidFill>
                <a:latin typeface="+mj-lt"/>
              </a:rPr>
              <a:t> a Cold Air Pool </a:t>
            </a:r>
            <a:r>
              <a:rPr lang="de-DE" err="1">
                <a:solidFill>
                  <a:srgbClr val="474747"/>
                </a:solidFill>
                <a:latin typeface="+mj-lt"/>
              </a:rPr>
              <a:t>Occurrence</a:t>
            </a:r>
            <a:r>
              <a:rPr lang="de-DE">
                <a:solidFill>
                  <a:srgbClr val="474747"/>
                </a:solidFill>
                <a:latin typeface="+mj-lt"/>
              </a:rPr>
              <a:t> in fall/ Winter 2017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4875D1D-ED69-4E30-BDF7-CA115215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472" y="2738765"/>
            <a:ext cx="3215148" cy="10640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8DD5457-345D-4B87-A30D-25A8882D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472" y="1405046"/>
            <a:ext cx="3333289" cy="7944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12EC150-5B68-45DD-8D9A-2E6CA4174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472" y="2203074"/>
            <a:ext cx="3333289" cy="2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31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AE95A02-55E4-43C2-A420-469D29BF0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7" y="840898"/>
            <a:ext cx="6495983" cy="3656847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67CCF97F-021F-4961-B22F-B7666A2D220D}"/>
              </a:ext>
            </a:extLst>
          </p:cNvPr>
          <p:cNvSpPr/>
          <p:nvPr/>
        </p:nvSpPr>
        <p:spPr>
          <a:xfrm>
            <a:off x="6665340" y="1183390"/>
            <a:ext cx="1391383" cy="20966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DB927F-A7F0-441D-8BCD-FE08418886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642" y="4738874"/>
            <a:ext cx="2143884" cy="274637"/>
          </a:xfrm>
        </p:spPr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3B4BC7-BBDF-4E3C-81E1-DE18F865DA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56789" y="4738874"/>
            <a:ext cx="4164967" cy="274637"/>
          </a:xfrm>
        </p:spPr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EF647B-4DDF-4844-B890-46FC6027A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1756" y="4738873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355111F-4EE4-433B-9E8B-7F58DA9710FE}"/>
              </a:ext>
            </a:extLst>
          </p:cNvPr>
          <p:cNvSpPr/>
          <p:nvPr/>
        </p:nvSpPr>
        <p:spPr>
          <a:xfrm>
            <a:off x="3023202" y="1183390"/>
            <a:ext cx="2878374" cy="1511586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F6B6AC-3F6B-463C-BE48-97CC6D43DA6E}"/>
              </a:ext>
            </a:extLst>
          </p:cNvPr>
          <p:cNvSpPr/>
          <p:nvPr/>
        </p:nvSpPr>
        <p:spPr>
          <a:xfrm>
            <a:off x="3754723" y="1582734"/>
            <a:ext cx="1439188" cy="715617"/>
          </a:xfrm>
          <a:prstGeom prst="rect">
            <a:avLst/>
          </a:prstGeom>
          <a:noFill/>
          <a:ln w="57150">
            <a:solidFill>
              <a:srgbClr val="CE3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2434CBC-7DAB-4C8D-AF44-1A992F90C23C}"/>
              </a:ext>
            </a:extLst>
          </p:cNvPr>
          <p:cNvSpPr/>
          <p:nvPr/>
        </p:nvSpPr>
        <p:spPr>
          <a:xfrm>
            <a:off x="4176143" y="1725857"/>
            <a:ext cx="667909" cy="437322"/>
          </a:xfrm>
          <a:prstGeom prst="rect">
            <a:avLst/>
          </a:prstGeom>
          <a:noFill/>
          <a:ln w="57150">
            <a:solidFill>
              <a:srgbClr val="E7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DB166FC-0D67-4B24-844C-8DF6206E9272}"/>
              </a:ext>
            </a:extLst>
          </p:cNvPr>
          <p:cNvSpPr txBox="1"/>
          <p:nvPr/>
        </p:nvSpPr>
        <p:spPr>
          <a:xfrm>
            <a:off x="6833907" y="1635294"/>
            <a:ext cx="89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FFFF00"/>
                </a:solidFill>
              </a:rPr>
              <a:t>2 km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09CF968-51FC-4FA3-B325-E35BB99142D4}"/>
              </a:ext>
            </a:extLst>
          </p:cNvPr>
          <p:cNvSpPr txBox="1"/>
          <p:nvPr/>
        </p:nvSpPr>
        <p:spPr>
          <a:xfrm>
            <a:off x="6816150" y="1979970"/>
            <a:ext cx="89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002060"/>
                </a:solidFill>
              </a:rPr>
              <a:t>1 km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25DD3CC-49EC-4F28-917C-39005CA7C986}"/>
              </a:ext>
            </a:extLst>
          </p:cNvPr>
          <p:cNvSpPr txBox="1"/>
          <p:nvPr/>
        </p:nvSpPr>
        <p:spPr>
          <a:xfrm>
            <a:off x="6855886" y="2324646"/>
            <a:ext cx="110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CE3AC7"/>
                </a:solidFill>
              </a:rPr>
              <a:t>500 m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B2D41AC-7A57-4827-9CB1-A6E22F107025}"/>
              </a:ext>
            </a:extLst>
          </p:cNvPr>
          <p:cNvSpPr txBox="1"/>
          <p:nvPr/>
        </p:nvSpPr>
        <p:spPr>
          <a:xfrm>
            <a:off x="6855886" y="2669322"/>
            <a:ext cx="110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E77D09"/>
                </a:solidFill>
              </a:rPr>
              <a:t>250 m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91C5A8B-6D44-433D-9B5D-4D2F33C5D575}"/>
              </a:ext>
            </a:extLst>
          </p:cNvPr>
          <p:cNvSpPr/>
          <p:nvPr/>
        </p:nvSpPr>
        <p:spPr>
          <a:xfrm>
            <a:off x="999460" y="1015144"/>
            <a:ext cx="5150359" cy="256020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606310-F58E-440F-8278-DB6B982B67C0}"/>
              </a:ext>
            </a:extLst>
          </p:cNvPr>
          <p:cNvSpPr txBox="1"/>
          <p:nvPr/>
        </p:nvSpPr>
        <p:spPr>
          <a:xfrm>
            <a:off x="6955670" y="3405086"/>
            <a:ext cx="1812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FF0000"/>
                </a:solidFill>
              </a:rPr>
              <a:t>Station </a:t>
            </a:r>
            <a:r>
              <a:rPr lang="de-DE" sz="2400" err="1">
                <a:solidFill>
                  <a:srgbClr val="FF0000"/>
                </a:solidFill>
              </a:rPr>
              <a:t>site</a:t>
            </a:r>
            <a:endParaRPr lang="de-DE" sz="2400">
              <a:solidFill>
                <a:srgbClr val="FF0000"/>
              </a:solidFill>
            </a:endParaRPr>
          </a:p>
        </p:txBody>
      </p:sp>
      <p:sp>
        <p:nvSpPr>
          <p:cNvPr id="17" name="Stern: 5 Zacken 16">
            <a:extLst>
              <a:ext uri="{FF2B5EF4-FFF2-40B4-BE49-F238E27FC236}">
                <a16:creationId xmlns:a16="http://schemas.microsoft.com/office/drawing/2014/main" id="{8B02A9FE-819F-4904-90AB-31C2A28DB915}"/>
              </a:ext>
            </a:extLst>
          </p:cNvPr>
          <p:cNvSpPr/>
          <p:nvPr/>
        </p:nvSpPr>
        <p:spPr>
          <a:xfrm>
            <a:off x="6686040" y="3552148"/>
            <a:ext cx="269630" cy="22909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DE9139C-C975-4672-985E-27E8FC4A3119}"/>
              </a:ext>
            </a:extLst>
          </p:cNvPr>
          <p:cNvSpPr txBox="1"/>
          <p:nvPr/>
        </p:nvSpPr>
        <p:spPr>
          <a:xfrm>
            <a:off x="6833907" y="1299207"/>
            <a:ext cx="76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>
                <a:solidFill>
                  <a:srgbClr val="474747"/>
                </a:solidFill>
              </a:rPr>
              <a:t>∆x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C3F9E08-D84E-4C3E-B606-EECFD6CE0F7D}"/>
              </a:ext>
            </a:extLst>
          </p:cNvPr>
          <p:cNvSpPr/>
          <p:nvPr/>
        </p:nvSpPr>
        <p:spPr>
          <a:xfrm>
            <a:off x="5090840" y="784001"/>
            <a:ext cx="1113182" cy="190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67D1DB98-F75F-44E6-AC03-E1134C565F01}"/>
              </a:ext>
            </a:extLst>
          </p:cNvPr>
          <p:cNvSpPr txBox="1">
            <a:spLocks/>
          </p:cNvSpPr>
          <p:nvPr/>
        </p:nvSpPr>
        <p:spPr>
          <a:xfrm>
            <a:off x="134470" y="300971"/>
            <a:ext cx="3446217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4. Model Domain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8BC87A-A916-4F95-8CEE-25B60AA286AF}"/>
              </a:ext>
            </a:extLst>
          </p:cNvPr>
          <p:cNvSpPr/>
          <p:nvPr/>
        </p:nvSpPr>
        <p:spPr>
          <a:xfrm>
            <a:off x="1726250" y="3960110"/>
            <a:ext cx="3674692" cy="359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544ED7F-DAFD-478E-B8B3-03A2367B0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599" y="3899293"/>
            <a:ext cx="3777241" cy="376868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771A03C8-555C-4E68-AB75-82CFE19C29BE}"/>
              </a:ext>
            </a:extLst>
          </p:cNvPr>
          <p:cNvSpPr/>
          <p:nvPr/>
        </p:nvSpPr>
        <p:spPr>
          <a:xfrm>
            <a:off x="1313599" y="3899293"/>
            <a:ext cx="818335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A6302C8-E1CC-41D8-B0F7-5C4EC6AF266D}"/>
              </a:ext>
            </a:extLst>
          </p:cNvPr>
          <p:cNvCxnSpPr>
            <a:cxnSpLocks/>
          </p:cNvCxnSpPr>
          <p:nvPr/>
        </p:nvCxnSpPr>
        <p:spPr>
          <a:xfrm>
            <a:off x="2139944" y="4005943"/>
            <a:ext cx="0" cy="103297"/>
          </a:xfrm>
          <a:prstGeom prst="line">
            <a:avLst/>
          </a:prstGeom>
          <a:ln w="9525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46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D7666E-11A1-4427-87F9-2B3A17F5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447146-27C2-4F0C-985A-3D53BE254C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62313" y="4739302"/>
            <a:ext cx="4164967" cy="274637"/>
          </a:xfrm>
        </p:spPr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1D2476-7602-439E-A192-7B4AF11D1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7280" y="4739301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pPr/>
              <a:t>45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B85F651-FCF2-4512-AB74-6DB964B4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26443"/>
            <a:ext cx="4029347" cy="360288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1726F43-0718-4FAF-85E8-23C667E460D7}"/>
              </a:ext>
            </a:extLst>
          </p:cNvPr>
          <p:cNvSpPr txBox="1">
            <a:spLocks/>
          </p:cNvSpPr>
          <p:nvPr/>
        </p:nvSpPr>
        <p:spPr>
          <a:xfrm>
            <a:off x="134470" y="300971"/>
            <a:ext cx="4637827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4. PIANO Observation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E9457C6-2D3D-4DD4-BC8B-373DF00CE018}"/>
              </a:ext>
            </a:extLst>
          </p:cNvPr>
          <p:cNvSpPr txBox="1"/>
          <p:nvPr/>
        </p:nvSpPr>
        <p:spPr>
          <a:xfrm>
            <a:off x="729386" y="2828407"/>
            <a:ext cx="4106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000000"/>
                </a:solidFill>
              </a:rPr>
              <a:t>MOMAA </a:t>
            </a:r>
            <a:r>
              <a:rPr lang="de-DE" b="1" err="1">
                <a:solidFill>
                  <a:srgbClr val="000000"/>
                </a:solidFill>
              </a:rPr>
              <a:t>weather</a:t>
            </a:r>
            <a:r>
              <a:rPr lang="de-DE" b="1">
                <a:solidFill>
                  <a:srgbClr val="000000"/>
                </a:solidFill>
              </a:rPr>
              <a:t> </a:t>
            </a:r>
            <a:r>
              <a:rPr lang="de-DE" b="1" err="1">
                <a:solidFill>
                  <a:srgbClr val="000000"/>
                </a:solidFill>
              </a:rPr>
              <a:t>station</a:t>
            </a:r>
            <a:r>
              <a:rPr lang="de-DE" b="1">
                <a:solidFill>
                  <a:srgbClr val="000000"/>
                </a:solidFill>
              </a:rPr>
              <a:t> </a:t>
            </a:r>
            <a:r>
              <a:rPr lang="de-DE" b="1" err="1">
                <a:solidFill>
                  <a:srgbClr val="000000"/>
                </a:solidFill>
              </a:rPr>
              <a:t>data</a:t>
            </a:r>
            <a:r>
              <a:rPr lang="de-DE" b="1">
                <a:solidFill>
                  <a:srgbClr val="000000"/>
                </a:solidFill>
              </a:rPr>
              <a:t> M0*</a:t>
            </a:r>
            <a:br>
              <a:rPr lang="de-DE">
                <a:solidFill>
                  <a:srgbClr val="474747"/>
                </a:solidFill>
              </a:rPr>
            </a:br>
            <a:r>
              <a:rPr lang="de-DE" b="1">
                <a:solidFill>
                  <a:srgbClr val="D012B5"/>
                </a:solidFill>
              </a:rPr>
              <a:t>Radiosonde </a:t>
            </a:r>
            <a:r>
              <a:rPr lang="de-DE" b="1" err="1">
                <a:solidFill>
                  <a:srgbClr val="D012B5"/>
                </a:solidFill>
              </a:rPr>
              <a:t>data</a:t>
            </a:r>
            <a:r>
              <a:rPr lang="de-DE" b="1">
                <a:solidFill>
                  <a:srgbClr val="D012B5"/>
                </a:solidFill>
              </a:rPr>
              <a:t> INN</a:t>
            </a:r>
          </a:p>
          <a:p>
            <a:r>
              <a:rPr lang="de-DE" b="1" err="1">
                <a:solidFill>
                  <a:srgbClr val="FF0000"/>
                </a:solidFill>
              </a:rPr>
              <a:t>Flux</a:t>
            </a:r>
            <a:r>
              <a:rPr lang="de-DE" b="1">
                <a:solidFill>
                  <a:srgbClr val="FF0000"/>
                </a:solidFill>
              </a:rPr>
              <a:t> </a:t>
            </a:r>
            <a:r>
              <a:rPr lang="de-DE" b="1" err="1">
                <a:solidFill>
                  <a:srgbClr val="FF0000"/>
                </a:solidFill>
              </a:rPr>
              <a:t>station</a:t>
            </a:r>
            <a:r>
              <a:rPr lang="de-DE" b="1">
                <a:solidFill>
                  <a:srgbClr val="FF0000"/>
                </a:solidFill>
              </a:rPr>
              <a:t> </a:t>
            </a:r>
            <a:r>
              <a:rPr lang="de-DE" b="1" err="1">
                <a:solidFill>
                  <a:srgbClr val="FF0000"/>
                </a:solidFill>
              </a:rPr>
              <a:t>data</a:t>
            </a:r>
            <a:r>
              <a:rPr lang="de-DE" b="1">
                <a:solidFill>
                  <a:srgbClr val="FF0000"/>
                </a:solidFill>
              </a:rPr>
              <a:t> EC*</a:t>
            </a:r>
            <a:br>
              <a:rPr lang="de-DE" b="1">
                <a:solidFill>
                  <a:srgbClr val="FF0000"/>
                </a:solidFill>
              </a:rPr>
            </a:br>
            <a:r>
              <a:rPr lang="de-DE" b="1">
                <a:solidFill>
                  <a:srgbClr val="FF0000"/>
                </a:solidFill>
              </a:rPr>
              <a:t>			</a:t>
            </a:r>
          </a:p>
          <a:p>
            <a:r>
              <a:rPr lang="de-DE" i="1" err="1">
                <a:solidFill>
                  <a:srgbClr val="474747"/>
                </a:solidFill>
              </a:rPr>
              <a:t>Gohm</a:t>
            </a:r>
            <a:r>
              <a:rPr lang="de-DE" i="1">
                <a:solidFill>
                  <a:srgbClr val="474747"/>
                </a:solidFill>
              </a:rPr>
              <a:t> et al. 2021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CCB2E8F-278A-43DA-B20C-70F66430CB3B}"/>
              </a:ext>
            </a:extLst>
          </p:cNvPr>
          <p:cNvSpPr txBox="1"/>
          <p:nvPr/>
        </p:nvSpPr>
        <p:spPr>
          <a:xfrm>
            <a:off x="729386" y="1042183"/>
            <a:ext cx="345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>
                <a:solidFill>
                  <a:srgbClr val="474747"/>
                </a:solidFill>
              </a:rPr>
              <a:t>P</a:t>
            </a:r>
            <a:r>
              <a:rPr lang="de-DE" u="sng">
                <a:solidFill>
                  <a:srgbClr val="474747"/>
                </a:solidFill>
              </a:rPr>
              <a:t>enetration and </a:t>
            </a:r>
            <a:r>
              <a:rPr lang="de-DE" b="1" u="sng">
                <a:solidFill>
                  <a:srgbClr val="474747"/>
                </a:solidFill>
              </a:rPr>
              <a:t>I</a:t>
            </a:r>
            <a:r>
              <a:rPr lang="de-DE" u="sng">
                <a:solidFill>
                  <a:srgbClr val="474747"/>
                </a:solidFill>
              </a:rPr>
              <a:t>nterruption </a:t>
            </a:r>
            <a:r>
              <a:rPr lang="de-DE" u="sng" err="1">
                <a:solidFill>
                  <a:srgbClr val="474747"/>
                </a:solidFill>
              </a:rPr>
              <a:t>of</a:t>
            </a:r>
            <a:r>
              <a:rPr lang="de-DE" u="sng">
                <a:solidFill>
                  <a:srgbClr val="474747"/>
                </a:solidFill>
              </a:rPr>
              <a:t> </a:t>
            </a:r>
            <a:r>
              <a:rPr lang="de-DE" b="1" u="sng" err="1">
                <a:solidFill>
                  <a:srgbClr val="474747"/>
                </a:solidFill>
              </a:rPr>
              <a:t>A</a:t>
            </a:r>
            <a:r>
              <a:rPr lang="de-DE" u="sng" err="1">
                <a:solidFill>
                  <a:srgbClr val="474747"/>
                </a:solidFill>
              </a:rPr>
              <a:t>lpi</a:t>
            </a:r>
            <a:r>
              <a:rPr lang="de-DE" b="1" u="sng" err="1">
                <a:solidFill>
                  <a:srgbClr val="474747"/>
                </a:solidFill>
              </a:rPr>
              <a:t>N</a:t>
            </a:r>
            <a:r>
              <a:rPr lang="de-DE" u="sng" err="1">
                <a:solidFill>
                  <a:srgbClr val="474747"/>
                </a:solidFill>
              </a:rPr>
              <a:t>e</a:t>
            </a:r>
            <a:r>
              <a:rPr lang="de-DE" u="sng">
                <a:solidFill>
                  <a:srgbClr val="474747"/>
                </a:solidFill>
              </a:rPr>
              <a:t> </a:t>
            </a:r>
            <a:r>
              <a:rPr lang="de-DE" u="sng" err="1">
                <a:solidFill>
                  <a:srgbClr val="474747"/>
                </a:solidFill>
              </a:rPr>
              <a:t>F</a:t>
            </a:r>
            <a:r>
              <a:rPr lang="de-DE" b="1" u="sng" err="1">
                <a:solidFill>
                  <a:srgbClr val="474747"/>
                </a:solidFill>
              </a:rPr>
              <a:t>O</a:t>
            </a:r>
            <a:r>
              <a:rPr lang="de-DE" u="sng" err="1">
                <a:solidFill>
                  <a:srgbClr val="474747"/>
                </a:solidFill>
              </a:rPr>
              <a:t>ehn</a:t>
            </a:r>
            <a:r>
              <a:rPr lang="de-DE" u="sng">
                <a:solidFill>
                  <a:srgbClr val="474747"/>
                </a:solidFill>
              </a:rPr>
              <a:t> (2017)</a:t>
            </a:r>
          </a:p>
          <a:p>
            <a:pPr marL="285750" indent="-28575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de-DE">
                <a:solidFill>
                  <a:srgbClr val="474747"/>
                </a:solidFill>
              </a:rPr>
              <a:t>Inn Valley and Wipp Valley</a:t>
            </a:r>
          </a:p>
          <a:p>
            <a:pPr marL="285750" indent="-28575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de-DE">
                <a:solidFill>
                  <a:srgbClr val="474747"/>
                </a:solidFill>
              </a:rPr>
              <a:t>Fall &amp; </a:t>
            </a:r>
            <a:r>
              <a:rPr lang="de-DE" err="1">
                <a:solidFill>
                  <a:srgbClr val="474747"/>
                </a:solidFill>
              </a:rPr>
              <a:t>early</a:t>
            </a:r>
            <a:r>
              <a:rPr lang="de-DE">
                <a:solidFill>
                  <a:srgbClr val="474747"/>
                </a:solidFill>
              </a:rPr>
              <a:t> </a:t>
            </a:r>
            <a:r>
              <a:rPr lang="de-DE" err="1">
                <a:solidFill>
                  <a:srgbClr val="474747"/>
                </a:solidFill>
              </a:rPr>
              <a:t>winter</a:t>
            </a:r>
            <a:endParaRPr lang="de-DE">
              <a:solidFill>
                <a:srgbClr val="474747"/>
              </a:solidFill>
            </a:endParaRPr>
          </a:p>
          <a:p>
            <a:pPr marL="285750" indent="-285750">
              <a:buClr>
                <a:srgbClr val="2D4B9B"/>
              </a:buClr>
              <a:buFont typeface="Wingdings" panose="05000000000000000000" pitchFamily="2" charset="2"/>
              <a:buChar char="§"/>
            </a:pPr>
            <a:r>
              <a:rPr lang="de-DE">
                <a:solidFill>
                  <a:srgbClr val="474747"/>
                </a:solidFill>
              </a:rPr>
              <a:t>Study </a:t>
            </a:r>
            <a:r>
              <a:rPr lang="de-DE" err="1">
                <a:solidFill>
                  <a:srgbClr val="474747"/>
                </a:solidFill>
              </a:rPr>
              <a:t>erosion</a:t>
            </a:r>
            <a:r>
              <a:rPr lang="de-DE">
                <a:solidFill>
                  <a:srgbClr val="474747"/>
                </a:solidFill>
              </a:rPr>
              <a:t> and </a:t>
            </a:r>
            <a:r>
              <a:rPr lang="de-DE" err="1">
                <a:solidFill>
                  <a:srgbClr val="474747"/>
                </a:solidFill>
              </a:rPr>
              <a:t>cold</a:t>
            </a:r>
            <a:r>
              <a:rPr lang="de-DE">
                <a:solidFill>
                  <a:srgbClr val="474747"/>
                </a:solidFill>
              </a:rPr>
              <a:t> </a:t>
            </a:r>
            <a:r>
              <a:rPr lang="de-DE" err="1">
                <a:solidFill>
                  <a:srgbClr val="474747"/>
                </a:solidFill>
              </a:rPr>
              <a:t>air</a:t>
            </a:r>
            <a:r>
              <a:rPr lang="de-DE">
                <a:solidFill>
                  <a:srgbClr val="474747"/>
                </a:solidFill>
              </a:rPr>
              <a:t> </a:t>
            </a:r>
            <a:r>
              <a:rPr lang="de-DE" err="1">
                <a:solidFill>
                  <a:srgbClr val="474747"/>
                </a:solidFill>
              </a:rPr>
              <a:t>pools</a:t>
            </a:r>
            <a:endParaRPr lang="de-DE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40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4EC996-D818-425F-837D-A5103E236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FDDEFC-4CAC-4664-AB59-0E2AE6974C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A8EFC3-33F9-436F-A0A9-0DA525C39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B61825A-6EDB-406A-9806-5C5723C101A1}"/>
              </a:ext>
            </a:extLst>
          </p:cNvPr>
          <p:cNvSpPr txBox="1">
            <a:spLocks/>
          </p:cNvSpPr>
          <p:nvPr/>
        </p:nvSpPr>
        <p:spPr>
          <a:xfrm>
            <a:off x="134470" y="300971"/>
            <a:ext cx="3127843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4. Experiments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9964B6F9-1557-48FA-B3C6-9BE59EBF2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59146"/>
              </p:ext>
            </p:extLst>
          </p:nvPr>
        </p:nvGraphicFramePr>
        <p:xfrm>
          <a:off x="513714" y="1366445"/>
          <a:ext cx="8116571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2138">
                  <a:extLst>
                    <a:ext uri="{9D8B030D-6E8A-4147-A177-3AD203B41FA5}">
                      <a16:colId xmlns:a16="http://schemas.microsoft.com/office/drawing/2014/main" val="3160368808"/>
                    </a:ext>
                  </a:extLst>
                </a:gridCol>
                <a:gridCol w="6104433">
                  <a:extLst>
                    <a:ext uri="{9D8B030D-6E8A-4147-A177-3AD203B41FA5}">
                      <a16:colId xmlns:a16="http://schemas.microsoft.com/office/drawing/2014/main" val="310056273"/>
                    </a:ext>
                  </a:extLst>
                </a:gridCol>
              </a:tblGrid>
              <a:tr h="199688">
                <a:tc>
                  <a:txBody>
                    <a:bodyPr/>
                    <a:lstStyle/>
                    <a:p>
                      <a:r>
                        <a:rPr lang="de-DE" sz="1800" b="1">
                          <a:solidFill>
                            <a:srgbClr val="474747"/>
                          </a:solidFill>
                        </a:rPr>
                        <a:t>Experiment-ID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err="1">
                          <a:solidFill>
                            <a:srgbClr val="474747"/>
                          </a:solidFill>
                        </a:rPr>
                        <a:t>Remark</a:t>
                      </a:r>
                      <a:endParaRPr lang="de-DE" sz="1800" b="1">
                        <a:solidFill>
                          <a:srgbClr val="474747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779220"/>
                  </a:ext>
                </a:extLst>
              </a:tr>
              <a:tr h="199688"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exp_1_ref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Reference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83403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exp_2_sso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No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SSO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scheme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for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∆x = 250 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5082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exp_3_turlen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Asymp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.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turb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.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Length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scale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800" i="1">
                          <a:solidFill>
                            <a:srgbClr val="474747"/>
                          </a:solidFill>
                        </a:rPr>
                        <a:t>t</a:t>
                      </a:r>
                      <a:r>
                        <a:rPr lang="de-DE" sz="1800" i="1" baseline="-25000">
                          <a:solidFill>
                            <a:srgbClr val="474747"/>
                          </a:solidFill>
                        </a:rPr>
                        <a:t>0 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= 30 m (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instead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of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300 m)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31829"/>
                  </a:ext>
                </a:extLst>
              </a:tr>
              <a:tr h="28619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exp_4_sgssso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No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SGS SSO source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term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in TKE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4276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exp_5_tkeshs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No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hori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.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shear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source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term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in TKE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05097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exp_6_smag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Smagorinsky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turbulence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(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instead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</a:t>
                      </a:r>
                      <a:r>
                        <a:rPr lang="de-DE" sz="1800" err="1">
                          <a:solidFill>
                            <a:srgbClr val="474747"/>
                          </a:solidFill>
                        </a:rPr>
                        <a:t>of</a:t>
                      </a:r>
                      <a:r>
                        <a:rPr lang="de-DE" sz="1800">
                          <a:solidFill>
                            <a:srgbClr val="474747"/>
                          </a:solidFill>
                        </a:rPr>
                        <a:t> TKE)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852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549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A19100F-B7B7-4EEB-88F9-297BD1716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68" y="772230"/>
            <a:ext cx="4630774" cy="1955655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BD9F80-CB04-41CA-BB11-83F6FF9ED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DA7762-44B6-4069-9CC5-FAB93CC2C8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33E4F5-F178-4944-B0E6-D5AFFB5C4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86C0D2F-1582-475E-A604-3045D7FC8234}"/>
              </a:ext>
            </a:extLst>
          </p:cNvPr>
          <p:cNvSpPr txBox="1">
            <a:spLocks/>
          </p:cNvSpPr>
          <p:nvPr/>
        </p:nvSpPr>
        <p:spPr>
          <a:xfrm>
            <a:off x="328527" y="300971"/>
            <a:ext cx="3138241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4. Valley </a:t>
            </a:r>
            <a:r>
              <a:rPr lang="de-DE" err="1"/>
              <a:t>Results</a:t>
            </a:r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FAC0904-A2AC-4FD8-B9B0-01A1E9D82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68" y="2672124"/>
            <a:ext cx="4630774" cy="195565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424374-A8D3-4C1C-B9C9-573E9FFA720A}"/>
              </a:ext>
            </a:extLst>
          </p:cNvPr>
          <p:cNvSpPr txBox="1"/>
          <p:nvPr/>
        </p:nvSpPr>
        <p:spPr>
          <a:xfrm>
            <a:off x="667568" y="1464162"/>
            <a:ext cx="74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 km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2338661-FCF4-4E78-AEDC-BCE99C039FAA}"/>
              </a:ext>
            </a:extLst>
          </p:cNvPr>
          <p:cNvSpPr txBox="1"/>
          <p:nvPr/>
        </p:nvSpPr>
        <p:spPr>
          <a:xfrm>
            <a:off x="667568" y="3304416"/>
            <a:ext cx="86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250 m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EE914A2-83AB-4947-BE8F-9C2D9B5FCDC2}"/>
              </a:ext>
            </a:extLst>
          </p:cNvPr>
          <p:cNvSpPr txBox="1"/>
          <p:nvPr/>
        </p:nvSpPr>
        <p:spPr>
          <a:xfrm>
            <a:off x="6755846" y="2487458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C00000"/>
                </a:solidFill>
              </a:rPr>
              <a:t>15.10.2017 – 18 h</a:t>
            </a:r>
          </a:p>
        </p:txBody>
      </p:sp>
    </p:spTree>
    <p:extLst>
      <p:ext uri="{BB962C8B-B14F-4D97-AF65-F5344CB8AC3E}">
        <p14:creationId xmlns:p14="http://schemas.microsoft.com/office/powerpoint/2010/main" val="905600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C1B28C-FAD2-488C-B1BC-034D5D94D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59C51B-8605-4D00-A396-383EC45223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E2A3CF-0F0F-4B92-9647-60BC930FD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ED20D69-E6E4-484C-9801-00AF477D7CB3}"/>
              </a:ext>
            </a:extLst>
          </p:cNvPr>
          <p:cNvSpPr txBox="1">
            <a:spLocks/>
          </p:cNvSpPr>
          <p:nvPr/>
        </p:nvSpPr>
        <p:spPr>
          <a:xfrm>
            <a:off x="328527" y="300971"/>
            <a:ext cx="3138241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4. Valley </a:t>
            </a:r>
            <a:r>
              <a:rPr lang="de-DE" err="1"/>
              <a:t>Results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F107361-11CE-4025-808B-CC1B18555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54" y="2727885"/>
            <a:ext cx="6201652" cy="19932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4378B1-4516-4507-B77A-C9A7D3249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55" y="734587"/>
            <a:ext cx="6201651" cy="199329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298C68C-C797-455C-BF77-23D34C5BEA24}"/>
              </a:ext>
            </a:extLst>
          </p:cNvPr>
          <p:cNvSpPr txBox="1"/>
          <p:nvPr/>
        </p:nvSpPr>
        <p:spPr>
          <a:xfrm>
            <a:off x="7290873" y="253416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C00000"/>
                </a:solidFill>
              </a:rPr>
              <a:t>16.10.2017 – 2 h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0353770-F403-4848-8F69-B3A51D212DDD}"/>
              </a:ext>
            </a:extLst>
          </p:cNvPr>
          <p:cNvSpPr txBox="1"/>
          <p:nvPr/>
        </p:nvSpPr>
        <p:spPr>
          <a:xfrm>
            <a:off x="667568" y="1464162"/>
            <a:ext cx="74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1 km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1726CBF-B45E-44B5-BFDD-91443E6CDE82}"/>
              </a:ext>
            </a:extLst>
          </p:cNvPr>
          <p:cNvSpPr txBox="1"/>
          <p:nvPr/>
        </p:nvSpPr>
        <p:spPr>
          <a:xfrm>
            <a:off x="667568" y="3304416"/>
            <a:ext cx="86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250 m </a:t>
            </a:r>
          </a:p>
        </p:txBody>
      </p:sp>
    </p:spTree>
    <p:extLst>
      <p:ext uri="{BB962C8B-B14F-4D97-AF65-F5344CB8AC3E}">
        <p14:creationId xmlns:p14="http://schemas.microsoft.com/office/powerpoint/2010/main" val="4100233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855949D9-EA4C-40E0-AD1D-1D9498C3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75" y="1094436"/>
            <a:ext cx="8036665" cy="181011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61FC925-BB76-4938-A0FE-42E8C1EEB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76" y="2754250"/>
            <a:ext cx="8228190" cy="185550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F5F8A-288F-426E-B093-AA42C9868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6D6E6C-4835-4AA9-8E94-DD468466DF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26545D-196A-4CBA-8568-86A496BDC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FC43907-4D37-435F-B507-FD3B179E1C53}"/>
              </a:ext>
            </a:extLst>
          </p:cNvPr>
          <p:cNvSpPr/>
          <p:nvPr/>
        </p:nvSpPr>
        <p:spPr>
          <a:xfrm>
            <a:off x="3131928" y="2504586"/>
            <a:ext cx="45719" cy="130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5FF8E98-F255-46AD-B072-CAF46AC1AA23}"/>
              </a:ext>
            </a:extLst>
          </p:cNvPr>
          <p:cNvSpPr/>
          <p:nvPr/>
        </p:nvSpPr>
        <p:spPr>
          <a:xfrm>
            <a:off x="697860" y="4144368"/>
            <a:ext cx="45719" cy="130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3E8ACE7-A489-4C0A-A8BC-E4CE1E8945C7}"/>
              </a:ext>
            </a:extLst>
          </p:cNvPr>
          <p:cNvSpPr txBox="1"/>
          <p:nvPr/>
        </p:nvSpPr>
        <p:spPr>
          <a:xfrm>
            <a:off x="3961519" y="4662563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B0C87A-B4FD-4526-B872-7F9572D6D170}"/>
              </a:ext>
            </a:extLst>
          </p:cNvPr>
          <p:cNvSpPr txBox="1"/>
          <p:nvPr/>
        </p:nvSpPr>
        <p:spPr>
          <a:xfrm>
            <a:off x="493633" y="744485"/>
            <a:ext cx="765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Mean Error (ME) </a:t>
            </a:r>
            <a:r>
              <a:rPr lang="de-DE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>
                <a:solidFill>
                  <a:schemeClr val="bg1">
                    <a:lumMod val="50000"/>
                  </a:schemeClr>
                </a:solidFill>
              </a:rPr>
              <a:t> May 2022 (top) and </a:t>
            </a:r>
            <a:r>
              <a:rPr lang="de-DE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>
                <a:solidFill>
                  <a:schemeClr val="bg1">
                    <a:lumMod val="50000"/>
                  </a:schemeClr>
                </a:solidFill>
              </a:rPr>
              <a:t> June 2024 (</a:t>
            </a:r>
            <a:r>
              <a:rPr lang="de-DE" err="1">
                <a:solidFill>
                  <a:schemeClr val="bg1">
                    <a:lumMod val="50000"/>
                  </a:schemeClr>
                </a:solidFill>
              </a:rPr>
              <a:t>below</a:t>
            </a:r>
            <a:r>
              <a:rPr lang="de-DE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F660D7-F3DE-4239-9B54-01EB637BA8E8}"/>
              </a:ext>
            </a:extLst>
          </p:cNvPr>
          <p:cNvSpPr txBox="1"/>
          <p:nvPr/>
        </p:nvSpPr>
        <p:spPr>
          <a:xfrm rot="16200000">
            <a:off x="-460374" y="2450190"/>
            <a:ext cx="142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Score Value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920940A-162A-495D-A4F7-C8A7238C45D4}"/>
              </a:ext>
            </a:extLst>
          </p:cNvPr>
          <p:cNvSpPr txBox="1"/>
          <p:nvPr/>
        </p:nvSpPr>
        <p:spPr>
          <a:xfrm>
            <a:off x="7775177" y="745427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Initial </a:t>
            </a:r>
            <a:r>
              <a:rPr lang="de-DE" sz="1200" err="1">
                <a:solidFill>
                  <a:schemeClr val="bg1">
                    <a:lumMod val="50000"/>
                  </a:schemeClr>
                </a:solidFill>
              </a:rPr>
              <a:t>hour</a:t>
            </a:r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: 12 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28AEECBF-BDC1-465A-A606-261A053E58B1}"/>
              </a:ext>
            </a:extLst>
          </p:cNvPr>
          <p:cNvSpPr txBox="1">
            <a:spLocks/>
          </p:cNvSpPr>
          <p:nvPr/>
        </p:nvSpPr>
        <p:spPr>
          <a:xfrm>
            <a:off x="176157" y="296271"/>
            <a:ext cx="4756451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3. General </a:t>
            </a:r>
            <a:r>
              <a:rPr lang="de-DE" err="1"/>
              <a:t>Verification</a:t>
            </a:r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D4C1D16-A5C3-4015-AC70-040A22E857BB}"/>
              </a:ext>
            </a:extLst>
          </p:cNvPr>
          <p:cNvSpPr/>
          <p:nvPr/>
        </p:nvSpPr>
        <p:spPr>
          <a:xfrm>
            <a:off x="573851" y="1125462"/>
            <a:ext cx="1619801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Wind </a:t>
            </a:r>
            <a:r>
              <a:rPr lang="de-DE" sz="1400" err="1"/>
              <a:t>speed</a:t>
            </a:r>
            <a:r>
              <a:rPr lang="de-DE" sz="1400"/>
              <a:t> ms</a:t>
            </a:r>
            <a:r>
              <a:rPr lang="de-DE" sz="1400" baseline="30000"/>
              <a:t>-1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ABE18BE-7886-4CCF-9280-EEA34F45FC60}"/>
              </a:ext>
            </a:extLst>
          </p:cNvPr>
          <p:cNvSpPr/>
          <p:nvPr/>
        </p:nvSpPr>
        <p:spPr>
          <a:xfrm>
            <a:off x="4280651" y="1115152"/>
            <a:ext cx="1603699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Radiation (Wm</a:t>
            </a:r>
            <a:r>
              <a:rPr lang="de-DE" sz="1400" baseline="30000"/>
              <a:t>-2 </a:t>
            </a:r>
            <a:r>
              <a:rPr lang="de-DE" sz="1400"/>
              <a:t>)</a:t>
            </a:r>
            <a:endParaRPr lang="de-DE" sz="1400" baseline="3000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49DF360-1FB2-4A89-8CEF-F184B7D1D8DC}"/>
              </a:ext>
            </a:extLst>
          </p:cNvPr>
          <p:cNvSpPr/>
          <p:nvPr/>
        </p:nvSpPr>
        <p:spPr>
          <a:xfrm>
            <a:off x="2494924" y="1115152"/>
            <a:ext cx="1603699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Cloud </a:t>
            </a:r>
            <a:r>
              <a:rPr lang="de-DE" sz="1400" err="1"/>
              <a:t>cover</a:t>
            </a:r>
            <a:r>
              <a:rPr lang="de-DE" sz="1400"/>
              <a:t> %</a:t>
            </a:r>
            <a:endParaRPr lang="de-DE" sz="1400" baseline="3000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8E730FA-E2D2-4F20-89CB-630F035687E8}"/>
              </a:ext>
            </a:extLst>
          </p:cNvPr>
          <p:cNvSpPr/>
          <p:nvPr/>
        </p:nvSpPr>
        <p:spPr>
          <a:xfrm>
            <a:off x="6125858" y="1115152"/>
            <a:ext cx="1613193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/>
              <a:t>2m-Temperature K</a:t>
            </a:r>
            <a:endParaRPr lang="de-DE" sz="1300" baseline="3000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A75E67F-293E-4BD2-9B37-A414714BB5F9}"/>
              </a:ext>
            </a:extLst>
          </p:cNvPr>
          <p:cNvSpPr/>
          <p:nvPr/>
        </p:nvSpPr>
        <p:spPr>
          <a:xfrm>
            <a:off x="597168" y="2785263"/>
            <a:ext cx="1635901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Wind </a:t>
            </a:r>
            <a:r>
              <a:rPr lang="de-DE" sz="1400" err="1"/>
              <a:t>speed</a:t>
            </a:r>
            <a:r>
              <a:rPr lang="de-DE" sz="1400"/>
              <a:t> ms</a:t>
            </a:r>
            <a:r>
              <a:rPr lang="de-DE" sz="1400" baseline="30000"/>
              <a:t>-1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4B73056-2938-452E-89CA-A4C52328C5E9}"/>
              </a:ext>
            </a:extLst>
          </p:cNvPr>
          <p:cNvSpPr/>
          <p:nvPr/>
        </p:nvSpPr>
        <p:spPr>
          <a:xfrm>
            <a:off x="4242222" y="2796289"/>
            <a:ext cx="1635901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Radiation (Wm</a:t>
            </a:r>
            <a:r>
              <a:rPr lang="de-DE" sz="1400" baseline="30000"/>
              <a:t>-2 </a:t>
            </a:r>
            <a:r>
              <a:rPr lang="de-DE" sz="1400"/>
              <a:t>)</a:t>
            </a:r>
            <a:endParaRPr lang="de-DE" sz="1400" baseline="3000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8FFC970-A8DE-46BC-87C6-E0674E78F0BB}"/>
              </a:ext>
            </a:extLst>
          </p:cNvPr>
          <p:cNvSpPr/>
          <p:nvPr/>
        </p:nvSpPr>
        <p:spPr>
          <a:xfrm>
            <a:off x="2444362" y="2796289"/>
            <a:ext cx="1635901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/>
              <a:t>Cloud </a:t>
            </a:r>
            <a:r>
              <a:rPr lang="de-DE" sz="1400" err="1"/>
              <a:t>cover</a:t>
            </a:r>
            <a:r>
              <a:rPr lang="de-DE" sz="1400"/>
              <a:t> %</a:t>
            </a:r>
            <a:endParaRPr lang="de-DE" sz="1400" baseline="3000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C9C37FE-1977-4937-A5DF-53FD99C553C4}"/>
              </a:ext>
            </a:extLst>
          </p:cNvPr>
          <p:cNvSpPr/>
          <p:nvPr/>
        </p:nvSpPr>
        <p:spPr>
          <a:xfrm>
            <a:off x="6124649" y="2773266"/>
            <a:ext cx="1615613" cy="2618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/>
              <a:t>2m-Temperature K</a:t>
            </a:r>
            <a:endParaRPr lang="de-DE" sz="1300" baseline="300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31E951D-1C90-4C0D-8BCD-66BF53F99252}"/>
              </a:ext>
            </a:extLst>
          </p:cNvPr>
          <p:cNvSpPr/>
          <p:nvPr/>
        </p:nvSpPr>
        <p:spPr>
          <a:xfrm>
            <a:off x="7978735" y="1891527"/>
            <a:ext cx="462703" cy="308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08CF3B5-79D7-4006-95BD-4EF740B20CF4}"/>
              </a:ext>
            </a:extLst>
          </p:cNvPr>
          <p:cNvSpPr/>
          <p:nvPr/>
        </p:nvSpPr>
        <p:spPr>
          <a:xfrm>
            <a:off x="7978734" y="3958245"/>
            <a:ext cx="689035" cy="529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FEA350-BBDD-4589-A9FF-1CAAE12F23F9}"/>
              </a:ext>
            </a:extLst>
          </p:cNvPr>
          <p:cNvSpPr txBox="1"/>
          <p:nvPr/>
        </p:nvSpPr>
        <p:spPr>
          <a:xfrm>
            <a:off x="7906958" y="1824301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>
                <a:solidFill>
                  <a:srgbClr val="474747"/>
                </a:solidFill>
              </a:rPr>
              <a:t>ICON-A1</a:t>
            </a:r>
            <a:br>
              <a:rPr lang="de-DE" sz="800">
                <a:solidFill>
                  <a:srgbClr val="474747"/>
                </a:solidFill>
              </a:rPr>
            </a:br>
            <a:r>
              <a:rPr lang="de-DE" sz="800">
                <a:solidFill>
                  <a:srgbClr val="474747"/>
                </a:solidFill>
              </a:rPr>
              <a:t>ICON-D2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0F24FB4-CEED-437B-ACD7-B49961F252A8}"/>
              </a:ext>
            </a:extLst>
          </p:cNvPr>
          <p:cNvSpPr txBox="1"/>
          <p:nvPr/>
        </p:nvSpPr>
        <p:spPr>
          <a:xfrm>
            <a:off x="7913589" y="3868859"/>
            <a:ext cx="808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>
                <a:solidFill>
                  <a:srgbClr val="474747"/>
                </a:solidFill>
              </a:rPr>
              <a:t>ICON-A1</a:t>
            </a:r>
            <a:br>
              <a:rPr lang="de-DE" sz="800">
                <a:solidFill>
                  <a:srgbClr val="474747"/>
                </a:solidFill>
              </a:rPr>
            </a:br>
            <a:r>
              <a:rPr lang="de-DE" sz="800">
                <a:solidFill>
                  <a:srgbClr val="474747"/>
                </a:solidFill>
              </a:rPr>
              <a:t>ICON-A05</a:t>
            </a:r>
          </a:p>
          <a:p>
            <a:r>
              <a:rPr lang="de-DE" sz="800">
                <a:solidFill>
                  <a:srgbClr val="474747"/>
                </a:solidFill>
              </a:rPr>
              <a:t>ICON-</a:t>
            </a:r>
            <a:r>
              <a:rPr lang="de-DE" sz="800" err="1">
                <a:solidFill>
                  <a:srgbClr val="474747"/>
                </a:solidFill>
              </a:rPr>
              <a:t>noconv</a:t>
            </a:r>
            <a:endParaRPr lang="de-DE" sz="800">
              <a:solidFill>
                <a:srgbClr val="474747"/>
              </a:solidFill>
            </a:endParaRPr>
          </a:p>
          <a:p>
            <a:r>
              <a:rPr lang="de-DE" sz="800">
                <a:solidFill>
                  <a:srgbClr val="474747"/>
                </a:solidFill>
              </a:rPr>
              <a:t>ICON-</a:t>
            </a:r>
            <a:r>
              <a:rPr lang="de-DE" sz="800" err="1">
                <a:solidFill>
                  <a:srgbClr val="474747"/>
                </a:solidFill>
              </a:rPr>
              <a:t>turlen</a:t>
            </a:r>
            <a:endParaRPr lang="de-DE" sz="80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12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042A9C-F073-4A85-8A26-36B84416E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26" y="253576"/>
            <a:ext cx="6288615" cy="415498"/>
          </a:xfrm>
        </p:spPr>
        <p:txBody>
          <a:bodyPr/>
          <a:lstStyle/>
          <a:p>
            <a:pPr algn="l"/>
            <a:r>
              <a:rPr lang="en-US" dirty="0"/>
              <a:t>Focus on flow over complex terrain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27151F-16F5-4679-86DF-4B4414DE1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25" y="880345"/>
            <a:ext cx="6080350" cy="2354118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EF5039-FB64-4D2D-A941-85D598F1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4BF5D5-D744-4296-990A-7DCF0EEE8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" name="Textfeld 21">
            <a:extLst>
              <a:ext uri="{FF2B5EF4-FFF2-40B4-BE49-F238E27FC236}">
                <a16:creationId xmlns:a16="http://schemas.microsoft.com/office/drawing/2014/main" id="{C23A060D-B782-B31E-4A02-E3F7841A2A8A}"/>
              </a:ext>
            </a:extLst>
          </p:cNvPr>
          <p:cNvSpPr txBox="1"/>
          <p:nvPr/>
        </p:nvSpPr>
        <p:spPr>
          <a:xfrm>
            <a:off x="542166" y="3392751"/>
            <a:ext cx="7919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The flow and boundary layer over complex terrain are probably under resolved for current NWP resolutions (2km).  This improves for higher resolutions. </a:t>
            </a:r>
          </a:p>
          <a:p>
            <a:endParaRPr lang="en-US" sz="1400" u="sng" dirty="0">
              <a:solidFill>
                <a:srgbClr val="474747"/>
              </a:solidFill>
            </a:endParaRPr>
          </a:p>
          <a:p>
            <a:pPr marL="285750" indent="-285750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74747"/>
                </a:solidFill>
              </a:rPr>
              <a:t>Resolved thermal circulations can produce quite different surface fluxes</a:t>
            </a:r>
          </a:p>
        </p:txBody>
      </p:sp>
    </p:spTree>
    <p:extLst>
      <p:ext uri="{BB962C8B-B14F-4D97-AF65-F5344CB8AC3E}">
        <p14:creationId xmlns:p14="http://schemas.microsoft.com/office/powerpoint/2010/main" val="27922859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AEEF9BFE-3103-4E4F-A031-ECACA581E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err="1"/>
              <a:t>Profiles</a:t>
            </a:r>
            <a:r>
              <a:rPr lang="de-DE"/>
              <a:t>, but </a:t>
            </a: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res</a:t>
            </a:r>
            <a:r>
              <a:rPr lang="de-DE"/>
              <a:t> on top</a:t>
            </a:r>
          </a:p>
          <a:p>
            <a:r>
              <a:rPr lang="de-DE"/>
              <a:t>M04 </a:t>
            </a:r>
            <a:r>
              <a:rPr lang="de-DE" err="1"/>
              <a:t>worse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m06 (</a:t>
            </a:r>
            <a:r>
              <a:rPr lang="de-DE" err="1"/>
              <a:t>valley</a:t>
            </a:r>
            <a:r>
              <a:rPr lang="de-DE"/>
              <a:t>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BD9F80-CB04-41CA-BB11-83F6FF9ED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5.9.2024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DA7762-44B6-4069-9CC5-FAB93CC2C8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	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33E4F5-F178-4944-B0E6-D5AFFB5C4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86C0D2F-1582-475E-A604-3045D7FC8234}"/>
              </a:ext>
            </a:extLst>
          </p:cNvPr>
          <p:cNvSpPr txBox="1">
            <a:spLocks/>
          </p:cNvSpPr>
          <p:nvPr/>
        </p:nvSpPr>
        <p:spPr>
          <a:xfrm>
            <a:off x="328527" y="300971"/>
            <a:ext cx="3138241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4. </a:t>
            </a:r>
            <a:r>
              <a:rPr lang="de-DE" err="1"/>
              <a:t>Slope</a:t>
            </a:r>
            <a:r>
              <a:rPr lang="de-DE"/>
              <a:t> </a:t>
            </a:r>
            <a:r>
              <a:rPr lang="de-DE" err="1"/>
              <a:t>Results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991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9A97AA-AFC5-4D7A-A706-0204E1E6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ADEA9C-DBC2-49EA-BB33-01E094349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5135220-727C-446D-9A1A-21BFDA25CE73}"/>
              </a:ext>
            </a:extLst>
          </p:cNvPr>
          <p:cNvSpPr txBox="1">
            <a:spLocks/>
          </p:cNvSpPr>
          <p:nvPr/>
        </p:nvSpPr>
        <p:spPr>
          <a:xfrm>
            <a:off x="134469" y="300971"/>
            <a:ext cx="6273055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Case study: the cold air pool 2017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6A19206-1A87-4BE0-813B-AF1D39E83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589" y="2998972"/>
            <a:ext cx="2564011" cy="534716"/>
          </a:xfrm>
          <a:prstGeom prst="rect">
            <a:avLst/>
          </a:prstGeom>
        </p:spPr>
      </p:pic>
      <p:pic>
        <p:nvPicPr>
          <p:cNvPr id="9" name="ICON-CAP2017_teamx">
            <a:hlinkClick r:id="" action="ppaction://media"/>
            <a:extLst>
              <a:ext uri="{FF2B5EF4-FFF2-40B4-BE49-F238E27FC236}">
                <a16:creationId xmlns:a16="http://schemas.microsoft.com/office/drawing/2014/main" id="{9915C080-F9BD-4A18-8548-FDA4F4997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23" y="1079145"/>
            <a:ext cx="6580230" cy="187353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E886F0B-CD01-40D8-B61F-104B9C1AE753}"/>
              </a:ext>
            </a:extLst>
          </p:cNvPr>
          <p:cNvSpPr txBox="1"/>
          <p:nvPr/>
        </p:nvSpPr>
        <p:spPr>
          <a:xfrm>
            <a:off x="2890447" y="807648"/>
            <a:ext cx="1238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rgbClr val="474747"/>
                </a:solidFill>
              </a:rPr>
              <a:t>∆x = 1 km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5C6DA60-5F9B-410C-B9EA-2B25162EF6BF}"/>
              </a:ext>
            </a:extLst>
          </p:cNvPr>
          <p:cNvSpPr txBox="1"/>
          <p:nvPr/>
        </p:nvSpPr>
        <p:spPr>
          <a:xfrm>
            <a:off x="702994" y="807648"/>
            <a:ext cx="1238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rgbClr val="474747"/>
                </a:solidFill>
              </a:rPr>
              <a:t>∆x = 2 km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2078B6-F191-4BA0-B855-225A749E09E7}"/>
              </a:ext>
            </a:extLst>
          </p:cNvPr>
          <p:cNvSpPr txBox="1"/>
          <p:nvPr/>
        </p:nvSpPr>
        <p:spPr>
          <a:xfrm>
            <a:off x="4951897" y="807648"/>
            <a:ext cx="1348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rgbClr val="474747"/>
                </a:solidFill>
              </a:rPr>
              <a:t>∆x = 500 m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2984A19-1C8C-429B-8AEC-7B5A51B5A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6653" y="1132179"/>
            <a:ext cx="2197638" cy="1965042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0AAB584-D012-4931-9DBF-68E21005D03C}"/>
              </a:ext>
            </a:extLst>
          </p:cNvPr>
          <p:cNvSpPr txBox="1"/>
          <p:nvPr/>
        </p:nvSpPr>
        <p:spPr>
          <a:xfrm>
            <a:off x="7123766" y="807813"/>
            <a:ext cx="1508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rgbClr val="474747"/>
                </a:solidFill>
              </a:rPr>
              <a:t>Location: Inn Valley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33A80B-F3AD-4C7C-BDF0-876DAE821705}"/>
              </a:ext>
            </a:extLst>
          </p:cNvPr>
          <p:cNvSpPr txBox="1"/>
          <p:nvPr/>
        </p:nvSpPr>
        <p:spPr>
          <a:xfrm>
            <a:off x="226423" y="3681242"/>
            <a:ext cx="8691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>
                <a:solidFill>
                  <a:srgbClr val="474747"/>
                </a:solidFill>
              </a:rPr>
              <a:t>Figures:</a:t>
            </a:r>
            <a:r>
              <a:rPr lang="en-GB" sz="1400" dirty="0">
                <a:solidFill>
                  <a:srgbClr val="474747"/>
                </a:solidFill>
              </a:rPr>
              <a:t> Vertical cross sections in the Inn Valley (dashed line in right figure) for horizontal grid scales of 2 km, 1 km, and 500 m (left to right). Contours represent the averaged horizontal wind speed,, contour lines show the potential temperature for a cold air pool case during the night of 15.-16. October 2017. </a:t>
            </a:r>
            <a:r>
              <a:rPr lang="en-GB" sz="1400" b="1" dirty="0">
                <a:solidFill>
                  <a:srgbClr val="474747"/>
                </a:solidFill>
              </a:rPr>
              <a:t>A strong jet (observed) is resolved by higher resolutions.</a:t>
            </a:r>
          </a:p>
        </p:txBody>
      </p:sp>
    </p:spTree>
    <p:extLst>
      <p:ext uri="{BB962C8B-B14F-4D97-AF65-F5344CB8AC3E}">
        <p14:creationId xmlns:p14="http://schemas.microsoft.com/office/powerpoint/2010/main" val="369654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E1541-4F43-10E5-6697-DE01FC36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A8194-A486-0E23-8C2E-BB3E5B73E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2" name="AutoShape 2" descr="Plot object">
            <a:extLst>
              <a:ext uri="{FF2B5EF4-FFF2-40B4-BE49-F238E27FC236}">
                <a16:creationId xmlns:a16="http://schemas.microsoft.com/office/drawing/2014/main" id="{2BA6CCA1-8B68-5F6A-301B-917C1915E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242CB1-1146-BA82-E62D-CC8591C7B93A}"/>
              </a:ext>
            </a:extLst>
          </p:cNvPr>
          <p:cNvSpPr txBox="1">
            <a:spLocks/>
          </p:cNvSpPr>
          <p:nvPr/>
        </p:nvSpPr>
        <p:spPr>
          <a:xfrm>
            <a:off x="691062" y="756737"/>
            <a:ext cx="7615353" cy="3274087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None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marR="0" indent="0" algn="ctr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00" dirty="0">
              <a:solidFill>
                <a:srgbClr val="474747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1600" dirty="0">
                <a:solidFill>
                  <a:srgbClr val="474747"/>
                </a:solidFill>
              </a:rPr>
              <a:t>The wind  over complex terrain is better resolved at higher resolutions .This can improve the weather prediction.</a:t>
            </a:r>
          </a:p>
          <a:p>
            <a:pPr marL="514350" indent="-514350" algn="l">
              <a:buFont typeface="+mj-lt"/>
              <a:buAutoNum type="arabicPeriod"/>
            </a:pPr>
            <a:endParaRPr lang="en-US" sz="1600" dirty="0">
              <a:solidFill>
                <a:srgbClr val="474747"/>
              </a:solidFill>
            </a:endParaRPr>
          </a:p>
          <a:p>
            <a:pPr algn="l"/>
            <a:r>
              <a:rPr lang="en-US" sz="1600" u="sng" dirty="0">
                <a:solidFill>
                  <a:srgbClr val="474747"/>
                </a:solidFill>
              </a:rPr>
              <a:t>Experiment:</a:t>
            </a:r>
            <a:r>
              <a:rPr lang="en-US" sz="1600" dirty="0">
                <a:solidFill>
                  <a:srgbClr val="474747"/>
                </a:solidFill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74747"/>
                </a:solidFill>
              </a:rPr>
              <a:t>Compare forecasts over the Alps at 2km (operational) and 1 km resolution.</a:t>
            </a:r>
          </a:p>
          <a:p>
            <a:pPr algn="l"/>
            <a:r>
              <a:rPr lang="en-US" sz="1600" dirty="0">
                <a:solidFill>
                  <a:srgbClr val="474747"/>
                </a:solidFill>
              </a:rPr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CD35B46-0537-AC95-C7AB-BF09FBDCA3DF}"/>
              </a:ext>
            </a:extLst>
          </p:cNvPr>
          <p:cNvSpPr txBox="1">
            <a:spLocks/>
          </p:cNvSpPr>
          <p:nvPr/>
        </p:nvSpPr>
        <p:spPr>
          <a:xfrm>
            <a:off x="291203" y="263647"/>
            <a:ext cx="6772069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Hypothesis</a:t>
            </a:r>
          </a:p>
        </p:txBody>
      </p:sp>
    </p:spTree>
    <p:extLst>
      <p:ext uri="{BB962C8B-B14F-4D97-AF65-F5344CB8AC3E}">
        <p14:creationId xmlns:p14="http://schemas.microsoft.com/office/powerpoint/2010/main" val="182966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03D32A7-EEE7-4806-A9C2-5F17D1353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" y="784748"/>
            <a:ext cx="6888371" cy="3828195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4275B2-A5DD-426B-932D-E18F4A99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21BC8-C17D-4E0E-BD27-4ED3AA658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33389CA-638F-4A61-83FC-BBEF80D80F53}"/>
              </a:ext>
            </a:extLst>
          </p:cNvPr>
          <p:cNvSpPr/>
          <p:nvPr/>
        </p:nvSpPr>
        <p:spPr>
          <a:xfrm>
            <a:off x="1679579" y="3941927"/>
            <a:ext cx="4188693" cy="483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6F4FCC2-55C3-4160-8789-01AC5FDAD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692" y="4036444"/>
            <a:ext cx="3777241" cy="37686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56591ED-1B90-46DB-8871-C45FAF74FA79}"/>
              </a:ext>
            </a:extLst>
          </p:cNvPr>
          <p:cNvSpPr/>
          <p:nvPr/>
        </p:nvSpPr>
        <p:spPr>
          <a:xfrm>
            <a:off x="1365946" y="4105562"/>
            <a:ext cx="818335" cy="28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CD00A83-190C-4062-82A0-47B2559073E8}"/>
              </a:ext>
            </a:extLst>
          </p:cNvPr>
          <p:cNvCxnSpPr>
            <a:cxnSpLocks/>
          </p:cNvCxnSpPr>
          <p:nvPr/>
        </p:nvCxnSpPr>
        <p:spPr>
          <a:xfrm>
            <a:off x="2190627" y="4138340"/>
            <a:ext cx="0" cy="86538"/>
          </a:xfrm>
          <a:prstGeom prst="line">
            <a:avLst/>
          </a:prstGeom>
          <a:ln w="9525">
            <a:solidFill>
              <a:srgbClr val="47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C5D6C858-8183-438F-8009-23E343BB3846}"/>
              </a:ext>
            </a:extLst>
          </p:cNvPr>
          <p:cNvSpPr/>
          <p:nvPr/>
        </p:nvSpPr>
        <p:spPr>
          <a:xfrm>
            <a:off x="1961127" y="975815"/>
            <a:ext cx="3443386" cy="269543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5AA1B19-8011-4784-9EC6-1CC79DEB7791}"/>
              </a:ext>
            </a:extLst>
          </p:cNvPr>
          <p:cNvSpPr/>
          <p:nvPr/>
        </p:nvSpPr>
        <p:spPr>
          <a:xfrm>
            <a:off x="2395183" y="2627194"/>
            <a:ext cx="2654490" cy="93920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A313464-2A0B-425B-9050-E27C1F5B16B1}"/>
              </a:ext>
            </a:extLst>
          </p:cNvPr>
          <p:cNvSpPr/>
          <p:nvPr/>
        </p:nvSpPr>
        <p:spPr>
          <a:xfrm>
            <a:off x="3118514" y="2750024"/>
            <a:ext cx="1760562" cy="609147"/>
          </a:xfrm>
          <a:prstGeom prst="rect">
            <a:avLst/>
          </a:prstGeom>
          <a:noFill/>
          <a:ln w="38100">
            <a:solidFill>
              <a:srgbClr val="CE3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6D3F89C-EF77-46FB-9447-A94EB56F9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517" y="972539"/>
            <a:ext cx="1248944" cy="35797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BE4490-32F5-4E69-BD2A-02795B523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599" y="1330516"/>
            <a:ext cx="2187899" cy="674178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1799D214-3362-457D-B9CB-1ABCC38FDCCF}"/>
              </a:ext>
            </a:extLst>
          </p:cNvPr>
          <p:cNvSpPr/>
          <p:nvPr/>
        </p:nvSpPr>
        <p:spPr>
          <a:xfrm>
            <a:off x="6027176" y="2167478"/>
            <a:ext cx="1391383" cy="15429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B076CE1-7983-4EF8-9FBA-389B953BF144}"/>
              </a:ext>
            </a:extLst>
          </p:cNvPr>
          <p:cNvSpPr txBox="1"/>
          <p:nvPr/>
        </p:nvSpPr>
        <p:spPr>
          <a:xfrm>
            <a:off x="6184832" y="2816430"/>
            <a:ext cx="89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002060"/>
                </a:solidFill>
              </a:rPr>
              <a:t>1 km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1EB5D1D-96CE-443E-AEEA-4FBD4C000587}"/>
              </a:ext>
            </a:extLst>
          </p:cNvPr>
          <p:cNvSpPr txBox="1"/>
          <p:nvPr/>
        </p:nvSpPr>
        <p:spPr>
          <a:xfrm>
            <a:off x="6195743" y="3128710"/>
            <a:ext cx="1101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CE3AC7"/>
                </a:solidFill>
              </a:rPr>
              <a:t>500 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C46DCF3-A004-4F4A-B4D0-60A371DA14E2}"/>
              </a:ext>
            </a:extLst>
          </p:cNvPr>
          <p:cNvSpPr txBox="1"/>
          <p:nvPr/>
        </p:nvSpPr>
        <p:spPr>
          <a:xfrm>
            <a:off x="6195743" y="2234138"/>
            <a:ext cx="76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>
                <a:solidFill>
                  <a:srgbClr val="474747"/>
                </a:solidFill>
              </a:rPr>
              <a:t>∆x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8DC0F322-1F77-4466-9FCC-3F241A6B5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66617">
            <a:off x="4447189" y="2577708"/>
            <a:ext cx="856668" cy="24554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57A41EF-44CD-4AF0-B620-38EDEEE40E69}"/>
              </a:ext>
            </a:extLst>
          </p:cNvPr>
          <p:cNvSpPr txBox="1"/>
          <p:nvPr/>
        </p:nvSpPr>
        <p:spPr>
          <a:xfrm>
            <a:off x="6184832" y="2525355"/>
            <a:ext cx="89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rgbClr val="FFFF00"/>
                </a:solidFill>
              </a:rPr>
              <a:t>2 km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E3087FA-F4D5-4C40-A6E5-62C7F1C2DA39}"/>
              </a:ext>
            </a:extLst>
          </p:cNvPr>
          <p:cNvSpPr txBox="1">
            <a:spLocks/>
          </p:cNvSpPr>
          <p:nvPr/>
        </p:nvSpPr>
        <p:spPr>
          <a:xfrm>
            <a:off x="145161" y="274591"/>
            <a:ext cx="6457117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/>
              <a:t>Model Domain over complex terrain</a:t>
            </a:r>
          </a:p>
        </p:txBody>
      </p:sp>
    </p:spTree>
    <p:extLst>
      <p:ext uri="{BB962C8B-B14F-4D97-AF65-F5344CB8AC3E}">
        <p14:creationId xmlns:p14="http://schemas.microsoft.com/office/powerpoint/2010/main" val="52550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2615E5-15AD-4B1E-A61B-F8DEC61C5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2.9.2024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64672A-4F4E-41CD-8ECA-0FD06E3D6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814225-C315-41AD-BECB-D09830215739}"/>
              </a:ext>
            </a:extLst>
          </p:cNvPr>
          <p:cNvSpPr txBox="1">
            <a:spLocks/>
          </p:cNvSpPr>
          <p:nvPr/>
        </p:nvSpPr>
        <p:spPr>
          <a:xfrm>
            <a:off x="427289" y="296271"/>
            <a:ext cx="3762156" cy="4154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dirty="0"/>
              <a:t>Experiments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B35D9CCB-25AE-4EEB-AC0E-5164D90EA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304269"/>
              </p:ext>
            </p:extLst>
          </p:nvPr>
        </p:nvGraphicFramePr>
        <p:xfrm>
          <a:off x="1021249" y="1335063"/>
          <a:ext cx="7242218" cy="26493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21109">
                  <a:extLst>
                    <a:ext uri="{9D8B030D-6E8A-4147-A177-3AD203B41FA5}">
                      <a16:colId xmlns:a16="http://schemas.microsoft.com/office/drawing/2014/main" val="3160368808"/>
                    </a:ext>
                  </a:extLst>
                </a:gridCol>
                <a:gridCol w="3621109">
                  <a:extLst>
                    <a:ext uri="{9D8B030D-6E8A-4147-A177-3AD203B41FA5}">
                      <a16:colId xmlns:a16="http://schemas.microsoft.com/office/drawing/2014/main" val="2458570961"/>
                    </a:ext>
                  </a:extLst>
                </a:gridCol>
              </a:tblGrid>
              <a:tr h="282962">
                <a:tc>
                  <a:txBody>
                    <a:bodyPr/>
                    <a:lstStyle/>
                    <a:p>
                      <a:r>
                        <a:rPr lang="en-GB" sz="1400" noProof="0">
                          <a:solidFill>
                            <a:srgbClr val="474747"/>
                          </a:solidFill>
                        </a:rPr>
                        <a:t>Experiments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solidFill>
                            <a:srgbClr val="474747"/>
                          </a:solidFill>
                        </a:rPr>
                        <a:t>Reforecast from DWD analysis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779220"/>
                  </a:ext>
                </a:extLst>
              </a:tr>
              <a:tr h="282962">
                <a:tc>
                  <a:txBody>
                    <a:bodyPr/>
                    <a:lstStyle/>
                    <a:p>
                      <a:r>
                        <a:rPr lang="en-GB" sz="1400" noProof="0">
                          <a:solidFill>
                            <a:srgbClr val="474747"/>
                          </a:solidFill>
                        </a:rPr>
                        <a:t>Configuraion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474747"/>
                          </a:solidFill>
                        </a:rPr>
                        <a:t>SINFONY (two-moments microphysics)</a:t>
                      </a:r>
                    </a:p>
                    <a:p>
                      <a:r>
                        <a:rPr lang="en-GB" sz="1400" noProof="0" dirty="0">
                          <a:solidFill>
                            <a:srgbClr val="474747"/>
                          </a:solidFill>
                        </a:rPr>
                        <a:t>Retuning of gusts and minimal turbulent diffusion (see Günther’s talk)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834036"/>
                  </a:ext>
                </a:extLst>
              </a:tr>
              <a:tr h="363395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474747"/>
                          </a:solidFill>
                        </a:rPr>
                        <a:t>Forecast lead time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>
                          <a:solidFill>
                            <a:srgbClr val="474747"/>
                          </a:solidFill>
                        </a:rPr>
                        <a:t>36 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508256"/>
                  </a:ext>
                </a:extLst>
              </a:tr>
              <a:tr h="363395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474747"/>
                          </a:solidFill>
                        </a:rPr>
                        <a:t>Runs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474747"/>
                          </a:solidFill>
                        </a:rPr>
                        <a:t>Every day at 0h and 12h. </a:t>
                      </a:r>
                      <a:br>
                        <a:rPr lang="en-GB" sz="1400" noProof="0" dirty="0">
                          <a:solidFill>
                            <a:srgbClr val="474747"/>
                          </a:solidFill>
                        </a:rPr>
                      </a:br>
                      <a:r>
                        <a:rPr lang="en-GB" sz="1400" noProof="0" dirty="0">
                          <a:solidFill>
                            <a:srgbClr val="474747"/>
                          </a:solidFill>
                        </a:rPr>
                        <a:t>In this talk only 0h is shown, but the 12h shows similar results.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1245"/>
                  </a:ext>
                </a:extLst>
              </a:tr>
              <a:tr h="363395"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474747"/>
                          </a:solidFill>
                        </a:rPr>
                        <a:t>Duration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>
                          <a:solidFill>
                            <a:srgbClr val="474747"/>
                          </a:solidFill>
                        </a:rPr>
                        <a:t>1 month in summer (60 forecasts) with heavy convection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281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263936"/>
      </p:ext>
    </p:extLst>
  </p:cSld>
  <p:clrMapOvr>
    <a:masterClrMapping/>
  </p:clrMapOvr>
</p:sld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3216</TotalTime>
  <Words>2836</Words>
  <Application>Microsoft Macintosh PowerPoint</Application>
  <PresentationFormat>On-screen Show (16:9)</PresentationFormat>
  <Paragraphs>462</Paragraphs>
  <Slides>50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Symbol</vt:lpstr>
      <vt:lpstr>Trattatello</vt:lpstr>
      <vt:lpstr>Wingdings</vt:lpstr>
      <vt:lpstr>DWD-PowerPoint</vt:lpstr>
      <vt:lpstr>PowerPoint Presentation</vt:lpstr>
      <vt:lpstr>PowerPoint Presentation</vt:lpstr>
      <vt:lpstr>PowerPoint Presentation</vt:lpstr>
      <vt:lpstr>PowerPoint Presentation</vt:lpstr>
      <vt:lpstr>Focus on flow over complex terrain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Adapted gust parameterisation (AGP)</vt:lpstr>
      <vt:lpstr>4. Summary &amp; Outlook</vt:lpstr>
      <vt:lpstr>Vertical profiles (500m)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GLORI Partners and HPC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TEAMx 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DWD</dc:creator>
  <cp:lastModifiedBy>Alberto de Lozar</cp:lastModifiedBy>
  <cp:revision>774</cp:revision>
  <dcterms:created xsi:type="dcterms:W3CDTF">2020-05-28T07:34:32Z</dcterms:created>
  <dcterms:modified xsi:type="dcterms:W3CDTF">2024-09-01T16:16:29Z</dcterms:modified>
</cp:coreProperties>
</file>