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  <p:sldMasterId id="2147483654" r:id="rId3"/>
  </p:sldMasterIdLst>
  <p:notesMasterIdLst>
    <p:notesMasterId r:id="rId16"/>
  </p:notesMasterIdLst>
  <p:sldIdLst>
    <p:sldId id="482" r:id="rId4"/>
    <p:sldId id="493" r:id="rId5"/>
    <p:sldId id="516" r:id="rId6"/>
    <p:sldId id="511" r:id="rId7"/>
    <p:sldId id="517" r:id="rId8"/>
    <p:sldId id="512" r:id="rId9"/>
    <p:sldId id="499" r:id="rId10"/>
    <p:sldId id="502" r:id="rId11"/>
    <p:sldId id="513" r:id="rId12"/>
    <p:sldId id="514" r:id="rId13"/>
    <p:sldId id="508" r:id="rId14"/>
    <p:sldId id="51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FA9"/>
    <a:srgbClr val="99FF33"/>
    <a:srgbClr val="FFFF00"/>
    <a:srgbClr val="FF6600"/>
    <a:srgbClr val="CC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campanale" userId="bac24d20b356b55b" providerId="LiveId" clId="{D96E42F0-2D61-4C8E-9A4D-86081D599E62}"/>
    <pc:docChg chg="modSld">
      <pc:chgData name="angelo campanale" userId="bac24d20b356b55b" providerId="LiveId" clId="{D96E42F0-2D61-4C8E-9A4D-86081D599E62}" dt="2024-09-02T05:46:04.782" v="3" actId="20577"/>
      <pc:docMkLst>
        <pc:docMk/>
      </pc:docMkLst>
      <pc:sldChg chg="modSp mod">
        <pc:chgData name="angelo campanale" userId="bac24d20b356b55b" providerId="LiveId" clId="{D96E42F0-2D61-4C8E-9A4D-86081D599E62}" dt="2024-09-02T05:46:04.782" v="3" actId="20577"/>
        <pc:sldMkLst>
          <pc:docMk/>
          <pc:sldMk cId="1410805668" sldId="517"/>
        </pc:sldMkLst>
        <pc:spChg chg="mod">
          <ac:chgData name="angelo campanale" userId="bac24d20b356b55b" providerId="LiveId" clId="{D96E42F0-2D61-4C8E-9A4D-86081D599E62}" dt="2024-09-02T05:46:04.782" v="3" actId="20577"/>
          <ac:spMkLst>
            <pc:docMk/>
            <pc:sldMk cId="1410805668" sldId="517"/>
            <ac:spMk id="5" creationId="{08DAA89A-ABC5-B318-030B-177C6F49AD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627B-F883-724D-940B-D964F8F0DCBA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5CA0-6192-9046-8639-3D8681E0B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8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76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1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33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6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45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90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8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77F0E-D3F5-E14A-82FB-55F29F35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" y="174567"/>
            <a:ext cx="11809616" cy="536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82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C036B52-11E8-964F-B72E-E76D4B3B48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E371F6-48A2-E644-B1DB-8532F25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149" y="7724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60A519-95F2-D041-8D67-86DEDAC8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4520" y="2416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8085E4-F207-0841-9612-294BB3C440BA}"/>
              </a:ext>
            </a:extLst>
          </p:cNvPr>
          <p:cNvSpPr/>
          <p:nvPr userDrawn="1"/>
        </p:nvSpPr>
        <p:spPr>
          <a:xfrm>
            <a:off x="4904508" y="0"/>
            <a:ext cx="24938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737B5A-5CE0-5E46-A871-72E7E39A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72696"/>
            <a:ext cx="10965872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6F580A-75F5-8844-BFBF-7D6B22A67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D1E8F7B-5AB7-7B40-AC8A-1E5848FD13BC}"/>
              </a:ext>
            </a:extLst>
          </p:cNvPr>
          <p:cNvSpPr/>
          <p:nvPr userDrawn="1"/>
        </p:nvSpPr>
        <p:spPr>
          <a:xfrm>
            <a:off x="0" y="-3273"/>
            <a:ext cx="12192000" cy="6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7D2A9D5-7574-1E4E-B61A-CF4D35CA3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c.arpae.it/dext3r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D698E-7E2D-F622-C2D8-F5A5306A3110}"/>
              </a:ext>
            </a:extLst>
          </p:cNvPr>
          <p:cNvSpPr txBox="1">
            <a:spLocks/>
          </p:cNvSpPr>
          <p:nvPr/>
        </p:nvSpPr>
        <p:spPr>
          <a:xfrm>
            <a:off x="5640647" y="355575"/>
            <a:ext cx="5836969" cy="2084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285FA9"/>
                </a:solidFill>
                <a:latin typeface="Arial Black" panose="020B0A04020102020204"/>
              </a:rPr>
              <a:t>Problems/Challenges at high Resolution Runs</a:t>
            </a:r>
          </a:p>
          <a:p>
            <a:pPr algn="ctr"/>
            <a:r>
              <a:rPr lang="en-US" sz="3200" b="1">
                <a:solidFill>
                  <a:srgbClr val="285FA9"/>
                </a:solidFill>
                <a:latin typeface="Arial Black" panose="020B0A04020102020204"/>
                <a:cs typeface="Arial Black" panose="020B0604020202020204" pitchFamily="34" charset="0"/>
              </a:rPr>
              <a:t>(CMCC contribution to the GLORI project)</a:t>
            </a:r>
            <a:endParaRPr lang="it-IT" sz="3200" b="1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1CB98AA2-8BE7-D851-5D74-A6090F643B90}"/>
              </a:ext>
            </a:extLst>
          </p:cNvPr>
          <p:cNvSpPr txBox="1">
            <a:spLocks/>
          </p:cNvSpPr>
          <p:nvPr/>
        </p:nvSpPr>
        <p:spPr>
          <a:xfrm>
            <a:off x="5730976" y="2634843"/>
            <a:ext cx="5746640" cy="59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i="1">
                <a:solidFill>
                  <a:schemeClr val="accent2"/>
                </a:solidFill>
                <a:latin typeface="Georgia" panose="02040502050405020303" pitchFamily="18" charset="0"/>
              </a:rPr>
              <a:t>A. Campanale, M. Raffa, G. Ceci, P. Mercogliano, P. Schiano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379B76-F339-AA1B-9DAA-0EDC66960EDD}"/>
              </a:ext>
            </a:extLst>
          </p:cNvPr>
          <p:cNvSpPr txBox="1"/>
          <p:nvPr/>
        </p:nvSpPr>
        <p:spPr>
          <a:xfrm>
            <a:off x="5478087" y="5885408"/>
            <a:ext cx="638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26th COSMO  General Meeting, 02-06 </a:t>
            </a:r>
            <a:r>
              <a:rPr lang="it-IT" b="1" err="1"/>
              <a:t>September</a:t>
            </a:r>
            <a:r>
              <a:rPr lang="it-IT" b="1"/>
              <a:t> 2024, Offenbach Germany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50708A-AAFD-4CB2-66C5-600FE5A4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064" y="4879246"/>
            <a:ext cx="2577065" cy="73135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2019D4-F51D-F75D-D026-572C309D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91" y="4779073"/>
            <a:ext cx="1896852" cy="8644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2A59EE-EE76-AA04-76D7-D5FBB425A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42" y="3528019"/>
            <a:ext cx="1652332" cy="10088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AC74EEC-AEAE-F39C-FB6E-E15DCD4B4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608" y="3616614"/>
            <a:ext cx="1652333" cy="8965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D09B915-E766-BCD7-09A9-06CCFB2BE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56" y="4949269"/>
            <a:ext cx="1816314" cy="5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BE754F-18D1-8771-9335-BFCC5B2D63A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E3CC4-DF32-DE39-A9CE-8964E96A1EE9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5549A7-7183-6115-2936-172299F57D47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BA8E699-DEEF-C1B9-9BFB-AB13ADD17209}"/>
              </a:ext>
            </a:extLst>
          </p:cNvPr>
          <p:cNvSpPr txBox="1">
            <a:spLocks/>
          </p:cNvSpPr>
          <p:nvPr/>
        </p:nvSpPr>
        <p:spPr>
          <a:xfrm>
            <a:off x="2834884" y="655962"/>
            <a:ext cx="6183293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2m Temperature </a:t>
            </a:r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evaluation</a:t>
            </a:r>
            <a:endParaRPr lang="it-IT" sz="2000" b="1">
              <a:solidFill>
                <a:srgbClr val="285FA9"/>
              </a:solidFill>
              <a:latin typeface="Helvetica Neue" panose="020B0604020202020204"/>
            </a:endParaRPr>
          </a:p>
          <a:p>
            <a:r>
              <a:rPr lang="it-IT" sz="1600" b="1">
                <a:solidFill>
                  <a:srgbClr val="285FA9"/>
                </a:solidFill>
                <a:latin typeface="Helvetica Neue" panose="020B0604020202020204"/>
              </a:rPr>
              <a:t> (</a:t>
            </a:r>
            <a:r>
              <a:rPr lang="it-IT" sz="1600" b="1" err="1">
                <a:solidFill>
                  <a:srgbClr val="285FA9"/>
                </a:solidFill>
                <a:latin typeface="Helvetica Neue" panose="020B0604020202020204"/>
              </a:rPr>
              <a:t>lapse</a:t>
            </a:r>
            <a:r>
              <a:rPr lang="it-IT" sz="1600" b="1">
                <a:solidFill>
                  <a:srgbClr val="285FA9"/>
                </a:solidFill>
                <a:latin typeface="Helvetica Neue" panose="020B0604020202020204"/>
              </a:rPr>
              <a:t> rate </a:t>
            </a:r>
            <a:r>
              <a:rPr lang="it-IT" sz="1600" b="1" err="1">
                <a:solidFill>
                  <a:srgbClr val="285FA9"/>
                </a:solidFill>
                <a:latin typeface="Helvetica Neue" panose="020B0604020202020204"/>
              </a:rPr>
              <a:t>correction</a:t>
            </a:r>
            <a:r>
              <a:rPr lang="it-IT" sz="1600" b="1">
                <a:solidFill>
                  <a:srgbClr val="285FA9"/>
                </a:solidFill>
                <a:latin typeface="Helvetica Neue" panose="020B0604020202020204"/>
              </a:rPr>
              <a:t> 6.5 °C/Km)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B11DEAA-8F2C-FEAC-11D8-8DAF06BD709D}"/>
              </a:ext>
            </a:extLst>
          </p:cNvPr>
          <p:cNvSpPr txBox="1">
            <a:spLocks/>
          </p:cNvSpPr>
          <p:nvPr/>
        </p:nvSpPr>
        <p:spPr>
          <a:xfrm>
            <a:off x="1170842" y="925113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Comparison vs all stations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CADDCE3-B9D1-885F-A90C-EA21EB98E343}"/>
              </a:ext>
            </a:extLst>
          </p:cNvPr>
          <p:cNvSpPr txBox="1">
            <a:spLocks/>
          </p:cNvSpPr>
          <p:nvPr/>
        </p:nvSpPr>
        <p:spPr>
          <a:xfrm>
            <a:off x="7081785" y="892404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Comparison vs «red» stations</a:t>
            </a:r>
          </a:p>
        </p:txBody>
      </p:sp>
      <p:pic>
        <p:nvPicPr>
          <p:cNvPr id="13" name="Immagine 1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33FF5EB2-B7BC-31E1-2A04-2D9FB0ED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2" y="2333207"/>
            <a:ext cx="5468227" cy="3855901"/>
          </a:xfrm>
          <a:prstGeom prst="rect">
            <a:avLst/>
          </a:prstGeom>
        </p:spPr>
      </p:pic>
      <p:pic>
        <p:nvPicPr>
          <p:cNvPr id="15" name="Immagine 14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92F189-53D4-82F0-716C-51312E0EE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232" y="2333207"/>
            <a:ext cx="5569891" cy="385590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04BE9F-AA36-69FF-91A1-E24D415EC644}"/>
              </a:ext>
            </a:extLst>
          </p:cNvPr>
          <p:cNvSpPr txBox="1"/>
          <p:nvPr/>
        </p:nvSpPr>
        <p:spPr>
          <a:xfrm>
            <a:off x="411330" y="1641704"/>
            <a:ext cx="572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During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peak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of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precipitation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event (05/01 to 05/03), ICON 2km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is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closer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to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observations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946B59-B757-3044-FFF7-96D6B3B02805}"/>
              </a:ext>
            </a:extLst>
          </p:cNvPr>
          <p:cNvSpPr txBox="1"/>
          <p:nvPr/>
        </p:nvSpPr>
        <p:spPr>
          <a:xfrm>
            <a:off x="6233232" y="1564350"/>
            <a:ext cx="591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Among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all the 1km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configs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., GM3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remains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better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especially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in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capturing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the temperature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diurnal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cycle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amplitude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after event.</a:t>
            </a:r>
          </a:p>
        </p:txBody>
      </p:sp>
    </p:spTree>
    <p:extLst>
      <p:ext uri="{BB962C8B-B14F-4D97-AF65-F5344CB8AC3E}">
        <p14:creationId xmlns:p14="http://schemas.microsoft.com/office/powerpoint/2010/main" val="333074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9CA0D-605D-0A76-E932-5EA3FE3BD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2813" y="0"/>
            <a:ext cx="11809616" cy="536936"/>
          </a:xfrm>
        </p:spPr>
        <p:txBody>
          <a:bodyPr>
            <a:normAutofit/>
          </a:bodyPr>
          <a:lstStyle/>
          <a:p>
            <a:r>
              <a:rPr lang="it-IT" sz="2500">
                <a:solidFill>
                  <a:srgbClr val="285FA9"/>
                </a:solidFill>
              </a:rPr>
              <a:t>	</a:t>
            </a:r>
            <a:r>
              <a:rPr lang="it-IT" sz="2500" err="1">
                <a:solidFill>
                  <a:srgbClr val="285FA9"/>
                </a:solidFill>
              </a:rPr>
              <a:t>Conclusions</a:t>
            </a:r>
            <a:endParaRPr lang="en-GB" sz="2500">
              <a:solidFill>
                <a:srgbClr val="285FA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702E38-8163-FF97-60A5-16986BAE8BAF}"/>
              </a:ext>
            </a:extLst>
          </p:cNvPr>
          <p:cNvSpPr txBox="1"/>
          <p:nvPr/>
        </p:nvSpPr>
        <p:spPr>
          <a:xfrm>
            <a:off x="273107" y="589882"/>
            <a:ext cx="10732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>
                <a:solidFill>
                  <a:srgbClr val="285FA9"/>
                </a:solidFill>
              </a:rPr>
              <a:t>Several</a:t>
            </a:r>
            <a:r>
              <a:rPr lang="it-IT">
                <a:solidFill>
                  <a:srgbClr val="285FA9"/>
                </a:solidFill>
              </a:rPr>
              <a:t> ICON </a:t>
            </a:r>
            <a:r>
              <a:rPr lang="it-IT" err="1">
                <a:solidFill>
                  <a:srgbClr val="285FA9"/>
                </a:solidFill>
              </a:rPr>
              <a:t>configurations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at</a:t>
            </a:r>
            <a:r>
              <a:rPr lang="it-IT">
                <a:solidFill>
                  <a:srgbClr val="285FA9"/>
                </a:solidFill>
              </a:rPr>
              <a:t> 1km have been </a:t>
            </a:r>
            <a:r>
              <a:rPr lang="it-IT" err="1">
                <a:solidFill>
                  <a:srgbClr val="285FA9"/>
                </a:solidFill>
              </a:rPr>
              <a:t>tested</a:t>
            </a:r>
            <a:r>
              <a:rPr lang="it-IT">
                <a:solidFill>
                  <a:srgbClr val="285FA9"/>
                </a:solidFill>
              </a:rPr>
              <a:t> over GLORI-</a:t>
            </a:r>
            <a:r>
              <a:rPr lang="it-IT" err="1">
                <a:solidFill>
                  <a:srgbClr val="285FA9"/>
                </a:solidFill>
              </a:rPr>
              <a:t>Med</a:t>
            </a:r>
            <a:r>
              <a:rPr lang="it-IT">
                <a:solidFill>
                  <a:srgbClr val="285FA9"/>
                </a:solidFill>
              </a:rPr>
              <a:t> domain in </a:t>
            </a:r>
            <a:r>
              <a:rPr lang="it-IT" err="1">
                <a:solidFill>
                  <a:srgbClr val="285FA9"/>
                </a:solidFill>
              </a:rPr>
              <a:t>hindcast</a:t>
            </a:r>
            <a:r>
              <a:rPr lang="it-IT">
                <a:solidFill>
                  <a:srgbClr val="285FA9"/>
                </a:solidFill>
              </a:rPr>
              <a:t> mode (IFS </a:t>
            </a:r>
            <a:r>
              <a:rPr lang="it-IT" err="1">
                <a:solidFill>
                  <a:srgbClr val="285FA9"/>
                </a:solidFill>
              </a:rPr>
              <a:t>analyses</a:t>
            </a:r>
            <a:r>
              <a:rPr lang="it-IT">
                <a:solidFill>
                  <a:srgbClr val="285FA9"/>
                </a:solidFill>
              </a:rPr>
              <a:t>) for the first flood event of Emilia Romagna </a:t>
            </a:r>
            <a:r>
              <a:rPr lang="it-IT" err="1">
                <a:solidFill>
                  <a:srgbClr val="285FA9"/>
                </a:solidFill>
              </a:rPr>
              <a:t>region</a:t>
            </a:r>
            <a:r>
              <a:rPr lang="it-IT">
                <a:solidFill>
                  <a:srgbClr val="285FA9"/>
                </a:solidFill>
              </a:rPr>
              <a:t> (01-04 May 2023), and </a:t>
            </a:r>
            <a:r>
              <a:rPr lang="it-IT" err="1">
                <a:solidFill>
                  <a:srgbClr val="285FA9"/>
                </a:solidFill>
              </a:rPr>
              <a:t>compared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against</a:t>
            </a:r>
            <a:r>
              <a:rPr lang="it-IT">
                <a:solidFill>
                  <a:srgbClr val="285FA9"/>
                </a:solidFill>
              </a:rPr>
              <a:t> ICON-D2, </a:t>
            </a:r>
            <a:r>
              <a:rPr lang="it-IT" err="1">
                <a:solidFill>
                  <a:srgbClr val="285FA9"/>
                </a:solidFill>
              </a:rPr>
              <a:t>served</a:t>
            </a:r>
            <a:r>
              <a:rPr lang="it-IT">
                <a:solidFill>
                  <a:srgbClr val="285FA9"/>
                </a:solidFill>
              </a:rPr>
              <a:t> as benchmark, and </a:t>
            </a:r>
            <a:r>
              <a:rPr lang="it-IT" err="1">
                <a:solidFill>
                  <a:srgbClr val="285FA9"/>
                </a:solidFill>
              </a:rPr>
              <a:t>observations</a:t>
            </a:r>
            <a:r>
              <a:rPr lang="it-IT">
                <a:solidFill>
                  <a:srgbClr val="285FA9"/>
                </a:solidFill>
              </a:rPr>
              <a:t>.</a:t>
            </a:r>
            <a:endParaRPr lang="en-GB">
              <a:solidFill>
                <a:srgbClr val="285FA9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274D1F-5786-6F43-810E-75A8861C0E11}"/>
              </a:ext>
            </a:extLst>
          </p:cNvPr>
          <p:cNvSpPr txBox="1"/>
          <p:nvPr/>
        </p:nvSpPr>
        <p:spPr>
          <a:xfrm>
            <a:off x="273107" y="1587954"/>
            <a:ext cx="1129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</a:rPr>
              <a:t>ICON-D2 </a:t>
            </a:r>
            <a:r>
              <a:rPr lang="it-IT" dirty="0" err="1">
                <a:solidFill>
                  <a:srgbClr val="285FA9"/>
                </a:solidFill>
              </a:rPr>
              <a:t>provide</a:t>
            </a:r>
            <a:r>
              <a:rPr lang="it-IT" dirty="0">
                <a:solidFill>
                  <a:srgbClr val="285FA9"/>
                </a:solidFill>
              </a:rPr>
              <a:t> general </a:t>
            </a:r>
            <a:r>
              <a:rPr lang="it-IT" dirty="0" err="1">
                <a:solidFill>
                  <a:srgbClr val="285FA9"/>
                </a:solidFill>
              </a:rPr>
              <a:t>better</a:t>
            </a:r>
            <a:r>
              <a:rPr lang="it-IT" dirty="0">
                <a:solidFill>
                  <a:srgbClr val="285FA9"/>
                </a:solidFill>
              </a:rPr>
              <a:t> performances </a:t>
            </a:r>
            <a:r>
              <a:rPr lang="it-IT" dirty="0" err="1">
                <a:solidFill>
                  <a:srgbClr val="285FA9"/>
                </a:solidFill>
              </a:rPr>
              <a:t>both</a:t>
            </a:r>
            <a:r>
              <a:rPr lang="it-IT" dirty="0">
                <a:solidFill>
                  <a:srgbClr val="285FA9"/>
                </a:solidFill>
              </a:rPr>
              <a:t> for </a:t>
            </a:r>
            <a:r>
              <a:rPr lang="it-IT" dirty="0" err="1">
                <a:solidFill>
                  <a:srgbClr val="285FA9"/>
                </a:solidFill>
              </a:rPr>
              <a:t>precipitation</a:t>
            </a:r>
            <a:r>
              <a:rPr lang="it-IT" dirty="0">
                <a:solidFill>
                  <a:srgbClr val="285FA9"/>
                </a:solidFill>
              </a:rPr>
              <a:t> and temperature and </a:t>
            </a:r>
            <a:r>
              <a:rPr lang="it-IT" dirty="0" err="1">
                <a:solidFill>
                  <a:srgbClr val="285FA9"/>
                </a:solidFill>
              </a:rPr>
              <a:t>there</a:t>
            </a:r>
            <a:r>
              <a:rPr lang="it-IT" dirty="0">
                <a:solidFill>
                  <a:srgbClr val="285FA9"/>
                </a:solidFill>
              </a:rPr>
              <a:t> are no big </a:t>
            </a:r>
            <a:r>
              <a:rPr lang="it-IT" dirty="0" err="1">
                <a:solidFill>
                  <a:srgbClr val="285FA9"/>
                </a:solidFill>
              </a:rPr>
              <a:t>improvements</a:t>
            </a:r>
            <a:r>
              <a:rPr lang="it-IT" dirty="0">
                <a:solidFill>
                  <a:srgbClr val="285FA9"/>
                </a:solidFill>
              </a:rPr>
              <a:t> from 1km </a:t>
            </a:r>
            <a:r>
              <a:rPr lang="it-IT" dirty="0" err="1">
                <a:solidFill>
                  <a:srgbClr val="285FA9"/>
                </a:solidFill>
              </a:rPr>
              <a:t>configs</a:t>
            </a:r>
            <a:r>
              <a:rPr lang="it-IT" dirty="0">
                <a:solidFill>
                  <a:srgbClr val="285FA9"/>
                </a:solidFill>
              </a:rPr>
              <a:t>. </a:t>
            </a:r>
            <a:r>
              <a:rPr lang="it-IT" dirty="0" err="1">
                <a:solidFill>
                  <a:srgbClr val="285FA9"/>
                </a:solidFill>
              </a:rPr>
              <a:t>Among</a:t>
            </a:r>
            <a:r>
              <a:rPr lang="it-IT" dirty="0">
                <a:solidFill>
                  <a:srgbClr val="285FA9"/>
                </a:solidFill>
              </a:rPr>
              <a:t> all the 1km </a:t>
            </a:r>
            <a:r>
              <a:rPr lang="it-IT" dirty="0" err="1">
                <a:solidFill>
                  <a:srgbClr val="285FA9"/>
                </a:solidFill>
              </a:rPr>
              <a:t>configs</a:t>
            </a:r>
            <a:r>
              <a:rPr lang="it-IT" dirty="0">
                <a:solidFill>
                  <a:srgbClr val="285FA9"/>
                </a:solidFill>
              </a:rPr>
              <a:t>, ICON GM3 (</a:t>
            </a:r>
            <a:r>
              <a:rPr lang="it-IT" dirty="0" err="1">
                <a:solidFill>
                  <a:srgbClr val="285FA9"/>
                </a:solidFill>
              </a:rPr>
              <a:t>inwp_conv</a:t>
            </a:r>
            <a:r>
              <a:rPr lang="it-IT" dirty="0">
                <a:solidFill>
                  <a:srgbClr val="285FA9"/>
                </a:solidFill>
              </a:rPr>
              <a:t>=0) </a:t>
            </a:r>
            <a:r>
              <a:rPr lang="it-IT" dirty="0" err="1">
                <a:solidFill>
                  <a:srgbClr val="285FA9"/>
                </a:solidFill>
              </a:rPr>
              <a:t>seems</a:t>
            </a:r>
            <a:r>
              <a:rPr lang="it-IT" dirty="0">
                <a:solidFill>
                  <a:srgbClr val="285FA9"/>
                </a:solidFill>
              </a:rPr>
              <a:t> the </a:t>
            </a:r>
            <a:r>
              <a:rPr lang="it-IT" dirty="0" err="1">
                <a:solidFill>
                  <a:srgbClr val="285FA9"/>
                </a:solidFill>
              </a:rPr>
              <a:t>most</a:t>
            </a:r>
            <a:r>
              <a:rPr lang="it-IT" dirty="0">
                <a:solidFill>
                  <a:srgbClr val="285FA9"/>
                </a:solidFill>
              </a:rPr>
              <a:t> </a:t>
            </a:r>
            <a:r>
              <a:rPr lang="it-IT" dirty="0" err="1">
                <a:solidFill>
                  <a:srgbClr val="285FA9"/>
                </a:solidFill>
              </a:rPr>
              <a:t>promising</a:t>
            </a:r>
            <a:r>
              <a:rPr lang="it-IT" dirty="0">
                <a:solidFill>
                  <a:srgbClr val="285FA9"/>
                </a:solidFill>
              </a:rPr>
              <a:t>.</a:t>
            </a:r>
            <a:endParaRPr lang="en-GB" dirty="0">
              <a:solidFill>
                <a:srgbClr val="285FA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1D593A2-19C6-1532-CB66-F01BD4B375BB}"/>
              </a:ext>
            </a:extLst>
          </p:cNvPr>
          <p:cNvSpPr txBox="1">
            <a:spLocks/>
          </p:cNvSpPr>
          <p:nvPr/>
        </p:nvSpPr>
        <p:spPr>
          <a:xfrm>
            <a:off x="-265316" y="2550346"/>
            <a:ext cx="11809616" cy="53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rgbClr val="285FA9"/>
                </a:solidFill>
              </a:rPr>
              <a:t>	</a:t>
            </a:r>
            <a:r>
              <a:rPr lang="it-IT" sz="2500">
                <a:solidFill>
                  <a:srgbClr val="285FA9"/>
                </a:solidFill>
              </a:rPr>
              <a:t>Outlook</a:t>
            </a:r>
            <a:endParaRPr lang="en-GB" sz="2500">
              <a:solidFill>
                <a:srgbClr val="285FA9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77C5D63-F81F-DA8A-7DA8-13E9B8C355BA}"/>
              </a:ext>
            </a:extLst>
          </p:cNvPr>
          <p:cNvSpPr txBox="1">
            <a:spLocks/>
          </p:cNvSpPr>
          <p:nvPr/>
        </p:nvSpPr>
        <p:spPr>
          <a:xfrm>
            <a:off x="-198641" y="3312932"/>
            <a:ext cx="11809616" cy="53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rgbClr val="285FA9"/>
                </a:solidFill>
              </a:rPr>
              <a:t>	</a:t>
            </a:r>
            <a:endParaRPr lang="en-GB">
              <a:solidFill>
                <a:srgbClr val="285FA9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2A3D66-E7B9-BFDF-76F6-C729E813EB61}"/>
              </a:ext>
            </a:extLst>
          </p:cNvPr>
          <p:cNvSpPr txBox="1"/>
          <p:nvPr/>
        </p:nvSpPr>
        <p:spPr>
          <a:xfrm>
            <a:off x="339781" y="3212068"/>
            <a:ext cx="1137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285FA9"/>
                </a:solidFill>
              </a:rPr>
              <a:t>Test 2-moment </a:t>
            </a:r>
            <a:r>
              <a:rPr lang="it-IT" err="1">
                <a:solidFill>
                  <a:srgbClr val="285FA9"/>
                </a:solidFill>
              </a:rPr>
              <a:t>scheme</a:t>
            </a:r>
            <a:r>
              <a:rPr lang="it-IT">
                <a:solidFill>
                  <a:srgbClr val="285FA9"/>
                </a:solidFill>
              </a:rPr>
              <a:t> on 1km </a:t>
            </a:r>
            <a:r>
              <a:rPr lang="it-IT" err="1">
                <a:solidFill>
                  <a:srgbClr val="285FA9"/>
                </a:solidFill>
              </a:rPr>
              <a:t>configs</a:t>
            </a:r>
            <a:r>
              <a:rPr lang="it-IT">
                <a:solidFill>
                  <a:srgbClr val="285FA9"/>
                </a:solidFill>
              </a:rPr>
              <a:t>., </a:t>
            </a:r>
            <a:r>
              <a:rPr lang="it-IT" err="1">
                <a:solidFill>
                  <a:srgbClr val="285FA9"/>
                </a:solidFill>
              </a:rPr>
              <a:t>other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suggestion</a:t>
            </a:r>
            <a:r>
              <a:rPr lang="it-IT">
                <a:solidFill>
                  <a:srgbClr val="285FA9"/>
                </a:solidFill>
              </a:rPr>
              <a:t> to </a:t>
            </a:r>
            <a:r>
              <a:rPr lang="it-IT" err="1">
                <a:solidFill>
                  <a:srgbClr val="285FA9"/>
                </a:solidFill>
              </a:rPr>
              <a:t>improve</a:t>
            </a:r>
            <a:r>
              <a:rPr lang="it-IT">
                <a:solidFill>
                  <a:srgbClr val="285FA9"/>
                </a:solidFill>
              </a:rPr>
              <a:t> the 1km </a:t>
            </a:r>
            <a:r>
              <a:rPr lang="it-IT" err="1">
                <a:solidFill>
                  <a:srgbClr val="285FA9"/>
                </a:solidFill>
              </a:rPr>
              <a:t>config</a:t>
            </a:r>
            <a:r>
              <a:rPr lang="it-IT">
                <a:solidFill>
                  <a:srgbClr val="285FA9"/>
                </a:solidFill>
              </a:rPr>
              <a:t>.? </a:t>
            </a:r>
            <a:r>
              <a:rPr lang="it-IT" err="1">
                <a:solidFill>
                  <a:srgbClr val="285FA9"/>
                </a:solidFill>
              </a:rPr>
              <a:t>Smagorinsky</a:t>
            </a:r>
            <a:r>
              <a:rPr lang="it-IT">
                <a:solidFill>
                  <a:srgbClr val="285FA9"/>
                </a:solidFill>
              </a:rPr>
              <a:t>?</a:t>
            </a:r>
            <a:endParaRPr lang="en-GB">
              <a:solidFill>
                <a:srgbClr val="285FA9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D07F87-432D-0ABD-9DE6-0BC0EA3E91E3}"/>
              </a:ext>
            </a:extLst>
          </p:cNvPr>
          <p:cNvSpPr txBox="1"/>
          <p:nvPr/>
        </p:nvSpPr>
        <p:spPr>
          <a:xfrm>
            <a:off x="339781" y="4759318"/>
            <a:ext cx="1155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285FA9"/>
                </a:solidFill>
              </a:rPr>
              <a:t>Test </a:t>
            </a:r>
            <a:r>
              <a:rPr lang="it-IT" err="1">
                <a:solidFill>
                  <a:srgbClr val="285FA9"/>
                </a:solidFill>
              </a:rPr>
              <a:t>different</a:t>
            </a:r>
            <a:r>
              <a:rPr lang="it-IT">
                <a:solidFill>
                  <a:srgbClr val="285FA9"/>
                </a:solidFill>
              </a:rPr>
              <a:t> simulations </a:t>
            </a:r>
            <a:r>
              <a:rPr lang="it-IT" err="1">
                <a:solidFill>
                  <a:srgbClr val="285FA9"/>
                </a:solidFill>
              </a:rPr>
              <a:t>conditions</a:t>
            </a:r>
            <a:r>
              <a:rPr lang="it-IT">
                <a:solidFill>
                  <a:srgbClr val="285FA9"/>
                </a:solidFill>
              </a:rPr>
              <a:t>: DWD IC and </a:t>
            </a:r>
            <a:r>
              <a:rPr lang="it-IT" err="1">
                <a:solidFill>
                  <a:srgbClr val="285FA9"/>
                </a:solidFill>
              </a:rPr>
              <a:t>BCs</a:t>
            </a:r>
            <a:r>
              <a:rPr lang="it-IT">
                <a:solidFill>
                  <a:srgbClr val="285FA9"/>
                </a:solidFill>
              </a:rPr>
              <a:t>, nesting from 2km to 1km, forecasts </a:t>
            </a:r>
            <a:r>
              <a:rPr lang="it-IT" err="1">
                <a:solidFill>
                  <a:srgbClr val="285FA9"/>
                </a:solidFill>
              </a:rPr>
              <a:t>BCs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instead</a:t>
            </a:r>
            <a:r>
              <a:rPr lang="it-IT">
                <a:solidFill>
                  <a:srgbClr val="285FA9"/>
                </a:solidFill>
              </a:rPr>
              <a:t> of </a:t>
            </a:r>
            <a:r>
              <a:rPr lang="it-IT" err="1">
                <a:solidFill>
                  <a:srgbClr val="285FA9"/>
                </a:solidFill>
              </a:rPr>
              <a:t>analyses</a:t>
            </a:r>
            <a:r>
              <a:rPr lang="it-IT">
                <a:solidFill>
                  <a:srgbClr val="285FA9"/>
                </a:solidFill>
              </a:rPr>
              <a:t> (semi-</a:t>
            </a:r>
            <a:r>
              <a:rPr lang="it-IT" err="1">
                <a:solidFill>
                  <a:srgbClr val="285FA9"/>
                </a:solidFill>
              </a:rPr>
              <a:t>operational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condition</a:t>
            </a:r>
            <a:r>
              <a:rPr lang="it-IT">
                <a:solidFill>
                  <a:srgbClr val="285FA9"/>
                </a:solidFill>
              </a:rPr>
              <a:t>), </a:t>
            </a:r>
            <a:r>
              <a:rPr lang="it-IT" err="1">
                <a:solidFill>
                  <a:srgbClr val="285FA9"/>
                </a:solidFill>
              </a:rPr>
              <a:t>finally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operational</a:t>
            </a:r>
            <a:r>
              <a:rPr lang="it-IT">
                <a:solidFill>
                  <a:srgbClr val="285FA9"/>
                </a:solidFill>
              </a:rPr>
              <a:t> on the </a:t>
            </a:r>
            <a:r>
              <a:rPr lang="it-IT" err="1">
                <a:solidFill>
                  <a:srgbClr val="285FA9"/>
                </a:solidFill>
              </a:rPr>
              <a:t>optimal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config</a:t>
            </a:r>
            <a:r>
              <a:rPr lang="it-IT">
                <a:solidFill>
                  <a:srgbClr val="285FA9"/>
                </a:solidFill>
              </a:rPr>
              <a:t>. with DA. Testing also </a:t>
            </a:r>
            <a:r>
              <a:rPr lang="it-IT" err="1">
                <a:solidFill>
                  <a:srgbClr val="285FA9"/>
                </a:solidFill>
              </a:rPr>
              <a:t>other</a:t>
            </a:r>
            <a:r>
              <a:rPr lang="it-IT">
                <a:solidFill>
                  <a:srgbClr val="285FA9"/>
                </a:solidFill>
              </a:rPr>
              <a:t> events (e.g. Emilia Romagna flood event of 16/17 May 2023).</a:t>
            </a:r>
            <a:endParaRPr lang="en-GB">
              <a:solidFill>
                <a:srgbClr val="285FA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29EFB3-674B-9682-1EB6-3BE21F957865}"/>
              </a:ext>
            </a:extLst>
          </p:cNvPr>
          <p:cNvSpPr txBox="1"/>
          <p:nvPr/>
        </p:nvSpPr>
        <p:spPr>
          <a:xfrm>
            <a:off x="339781" y="3946438"/>
            <a:ext cx="1155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285FA9"/>
                </a:solidFill>
              </a:rPr>
              <a:t>Working on </a:t>
            </a:r>
            <a:r>
              <a:rPr lang="it-IT" err="1">
                <a:solidFill>
                  <a:srgbClr val="285FA9"/>
                </a:solidFill>
              </a:rPr>
              <a:t>ocean</a:t>
            </a:r>
            <a:r>
              <a:rPr lang="it-IT">
                <a:solidFill>
                  <a:srgbClr val="285FA9"/>
                </a:solidFill>
              </a:rPr>
              <a:t> </a:t>
            </a:r>
            <a:r>
              <a:rPr lang="it-IT" err="1">
                <a:solidFill>
                  <a:srgbClr val="285FA9"/>
                </a:solidFill>
              </a:rPr>
              <a:t>coupling</a:t>
            </a:r>
            <a:r>
              <a:rPr lang="it-IT">
                <a:solidFill>
                  <a:srgbClr val="285FA9"/>
                </a:solidFill>
              </a:rPr>
              <a:t> (YAC+ICON-O-LAM) and test the </a:t>
            </a:r>
            <a:r>
              <a:rPr lang="it-IT" err="1">
                <a:solidFill>
                  <a:srgbClr val="285FA9"/>
                </a:solidFill>
              </a:rPr>
              <a:t>effect</a:t>
            </a:r>
            <a:r>
              <a:rPr lang="it-IT">
                <a:solidFill>
                  <a:srgbClr val="285FA9"/>
                </a:solidFill>
              </a:rPr>
              <a:t> of the </a:t>
            </a:r>
            <a:r>
              <a:rPr lang="it-IT" err="1">
                <a:solidFill>
                  <a:srgbClr val="285FA9"/>
                </a:solidFill>
              </a:rPr>
              <a:t>ocean</a:t>
            </a:r>
            <a:r>
              <a:rPr lang="it-IT">
                <a:solidFill>
                  <a:srgbClr val="285FA9"/>
                </a:solidFill>
              </a:rPr>
              <a:t> component,</a:t>
            </a:r>
            <a:endParaRPr lang="en-GB">
              <a:solidFill>
                <a:srgbClr val="285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>
            <a:extLst>
              <a:ext uri="{FF2B5EF4-FFF2-40B4-BE49-F238E27FC236}">
                <a16:creationId xmlns:a16="http://schemas.microsoft.com/office/drawing/2014/main" id="{693BF613-E918-AAB3-BF99-5FB3BDFA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513" y="1640204"/>
            <a:ext cx="7461034" cy="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3400" b="1">
                <a:solidFill>
                  <a:srgbClr val="285FA9"/>
                </a:solidFill>
                <a:latin typeface="Helvetica Neue" charset="0"/>
              </a:rPr>
              <a:t>Thank you for </a:t>
            </a:r>
            <a:r>
              <a:rPr lang="it-IT" altLang="it-IT" sz="3400" b="1" err="1">
                <a:solidFill>
                  <a:srgbClr val="285FA9"/>
                </a:solidFill>
                <a:latin typeface="Helvetica Neue" charset="0"/>
              </a:rPr>
              <a:t>your</a:t>
            </a:r>
            <a:r>
              <a:rPr lang="it-IT" altLang="it-IT" sz="3400" b="1">
                <a:solidFill>
                  <a:srgbClr val="285FA9"/>
                </a:solidFill>
                <a:latin typeface="Helvetica Neue" charset="0"/>
              </a:rPr>
              <a:t> </a:t>
            </a:r>
            <a:r>
              <a:rPr lang="it-IT" altLang="it-IT" sz="3400" b="1" err="1">
                <a:solidFill>
                  <a:srgbClr val="285FA9"/>
                </a:solidFill>
                <a:latin typeface="Helvetica Neue" charset="0"/>
              </a:rPr>
              <a:t>attention</a:t>
            </a:r>
            <a:r>
              <a:rPr lang="it-IT" altLang="it-IT" sz="3400" b="1">
                <a:solidFill>
                  <a:srgbClr val="285FA9"/>
                </a:solidFill>
                <a:latin typeface="Helvetica Neue" charset="0"/>
              </a:rPr>
              <a:t>!</a:t>
            </a:r>
          </a:p>
          <a:p>
            <a:pPr algn="ctr" hangingPunct="1">
              <a:lnSpc>
                <a:spcPct val="90000"/>
              </a:lnSpc>
              <a:buClrTx/>
              <a:buFontTx/>
              <a:buNone/>
            </a:pPr>
            <a:endParaRPr lang="it-IT" altLang="it-IT" sz="2000" b="1">
              <a:solidFill>
                <a:srgbClr val="285FA9"/>
              </a:solidFill>
              <a:latin typeface="Helvetica Neue" charset="0"/>
            </a:endParaRPr>
          </a:p>
          <a:p>
            <a:pPr algn="ctr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2000" b="1">
                <a:solidFill>
                  <a:srgbClr val="285FA9"/>
                </a:solidFill>
                <a:latin typeface="Helvetica Neue" charset="0"/>
              </a:rPr>
              <a:t>angelo.campanale@cmcc.it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A6AEE5-5E0F-068D-CDD7-FE4CDA185353}"/>
              </a:ext>
            </a:extLst>
          </p:cNvPr>
          <p:cNvSpPr txBox="1"/>
          <p:nvPr/>
        </p:nvSpPr>
        <p:spPr>
          <a:xfrm>
            <a:off x="2680458" y="4187543"/>
            <a:ext cx="638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26th COSMO  General Meeting, 02-06 </a:t>
            </a:r>
            <a:r>
              <a:rPr lang="it-IT" b="1" err="1"/>
              <a:t>September</a:t>
            </a:r>
            <a:r>
              <a:rPr lang="it-IT" b="1"/>
              <a:t> 2024, Offenbach Germany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CD93E08-5555-F73D-E4EB-1F0621C70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35" y="3181381"/>
            <a:ext cx="2577065" cy="73135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8EF65A9-C6B8-C671-9040-87FE740E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62" y="3081208"/>
            <a:ext cx="1896852" cy="86444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92828D5-E884-A2A9-E8B6-F9A025F97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248" y="3181381"/>
            <a:ext cx="1519609" cy="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2F0D2B-DFAE-307A-94FA-0AA4A39C6114}"/>
              </a:ext>
            </a:extLst>
          </p:cNvPr>
          <p:cNvSpPr txBox="1"/>
          <p:nvPr/>
        </p:nvSpPr>
        <p:spPr>
          <a:xfrm>
            <a:off x="323574" y="1249305"/>
            <a:ext cx="9373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Goal: </a:t>
            </a:r>
          </a:p>
          <a:p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of the CMCC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to GLORI project</a:t>
            </a:r>
            <a:r>
              <a:rPr lang="it-IT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E1FEEFD-25B3-419F-C2A3-DCE36359093B}"/>
              </a:ext>
            </a:extLst>
          </p:cNvPr>
          <p:cNvSpPr txBox="1">
            <a:spLocks/>
          </p:cNvSpPr>
          <p:nvPr/>
        </p:nvSpPr>
        <p:spPr>
          <a:xfrm>
            <a:off x="2494675" y="-362882"/>
            <a:ext cx="6965010" cy="2084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285FA9"/>
                </a:solidFill>
                <a:latin typeface="Arial Black" panose="020B0A04020102020204"/>
              </a:rPr>
              <a:t>Outlook of the presentation</a:t>
            </a:r>
            <a:endParaRPr lang="it-IT" sz="3200" b="1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3E4F39-D86C-D6BB-F2FB-8BF6AEB3E604}"/>
              </a:ext>
            </a:extLst>
          </p:cNvPr>
          <p:cNvSpPr txBox="1"/>
          <p:nvPr/>
        </p:nvSpPr>
        <p:spPr>
          <a:xfrm>
            <a:off x="323573" y="2295942"/>
            <a:ext cx="11616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Setup of the simulations: </a:t>
            </a:r>
          </a:p>
          <a:p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1km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configurations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from ICON-D2 as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it-IT">
              <a:solidFill>
                <a:srgbClr val="285FA9"/>
              </a:solidFill>
              <a:latin typeface="Helvetica Neue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E6E552-B662-D1F6-395E-A7309670F3C0}"/>
              </a:ext>
            </a:extLst>
          </p:cNvPr>
          <p:cNvSpPr txBox="1"/>
          <p:nvPr/>
        </p:nvSpPr>
        <p:spPr>
          <a:xfrm>
            <a:off x="323573" y="3382148"/>
            <a:ext cx="11616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Evaluation: </a:t>
            </a:r>
          </a:p>
          <a:p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precipitation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temperature </a:t>
            </a:r>
            <a:r>
              <a:rPr lang="it-IT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it-IT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stations data</a:t>
            </a:r>
            <a:endParaRPr lang="it-IT">
              <a:solidFill>
                <a:srgbClr val="285FA9"/>
              </a:solidFill>
              <a:latin typeface="Helvetica Neue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99FBEF-84A3-C79E-F4AE-995EF38BDF41}"/>
              </a:ext>
            </a:extLst>
          </p:cNvPr>
          <p:cNvSpPr txBox="1"/>
          <p:nvPr/>
        </p:nvSpPr>
        <p:spPr>
          <a:xfrm>
            <a:off x="323573" y="4517108"/>
            <a:ext cx="11616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it-IT" sz="2400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future </a:t>
            </a:r>
            <a:r>
              <a:rPr lang="it-IT" sz="2400" err="1">
                <a:solidFill>
                  <a:srgbClr val="285FA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perspective</a:t>
            </a:r>
            <a:endParaRPr lang="it-IT">
              <a:solidFill>
                <a:srgbClr val="285FA9"/>
              </a:solidFill>
              <a:latin typeface="Helvetica Neue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DCC689B-98B1-1D2A-6DD5-4C8793B9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204528"/>
            <a:ext cx="4539342" cy="34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2A8670A-8BE5-123A-A505-797CEE4E78C4}"/>
              </a:ext>
            </a:extLst>
          </p:cNvPr>
          <p:cNvCxnSpPr>
            <a:cxnSpLocks/>
          </p:cNvCxnSpPr>
          <p:nvPr/>
        </p:nvCxnSpPr>
        <p:spPr>
          <a:xfrm flipH="1">
            <a:off x="2950029" y="1534961"/>
            <a:ext cx="2423248" cy="549068"/>
          </a:xfrm>
          <a:prstGeom prst="straightConnector1">
            <a:avLst/>
          </a:prstGeom>
          <a:ln w="28575">
            <a:solidFill>
              <a:srgbClr val="285F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4D907F-5CF0-2C05-FC9B-8E1EC80BBA90}"/>
              </a:ext>
            </a:extLst>
          </p:cNvPr>
          <p:cNvSpPr txBox="1"/>
          <p:nvPr/>
        </p:nvSpPr>
        <p:spPr>
          <a:xfrm>
            <a:off x="4397348" y="2603561"/>
            <a:ext cx="3921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285FA9"/>
                </a:solidFill>
              </a:rPr>
              <a:t>IFS to ICON-LAM («Scenario 3»)</a:t>
            </a:r>
          </a:p>
          <a:p>
            <a:pPr algn="ctr"/>
            <a:r>
              <a:rPr lang="it-IT">
                <a:solidFill>
                  <a:srgbClr val="285FA9"/>
                </a:solidFill>
              </a:rPr>
              <a:t>Data are download on CMCC machine, </a:t>
            </a:r>
            <a:r>
              <a:rPr lang="it-IT" err="1">
                <a:solidFill>
                  <a:srgbClr val="285FA9"/>
                </a:solidFill>
              </a:rPr>
              <a:t>preprocessed</a:t>
            </a:r>
            <a:r>
              <a:rPr lang="it-IT">
                <a:solidFill>
                  <a:srgbClr val="285FA9"/>
                </a:solidFill>
              </a:rPr>
              <a:t> and </a:t>
            </a:r>
            <a:r>
              <a:rPr lang="it-IT" err="1">
                <a:solidFill>
                  <a:srgbClr val="285FA9"/>
                </a:solidFill>
              </a:rPr>
              <a:t>uploaded</a:t>
            </a:r>
            <a:r>
              <a:rPr lang="it-IT">
                <a:solidFill>
                  <a:srgbClr val="285FA9"/>
                </a:solidFill>
              </a:rPr>
              <a:t> on Leonardo</a:t>
            </a:r>
          </a:p>
          <a:p>
            <a:pPr algn="ctr"/>
            <a:endParaRPr lang="it-IT">
              <a:solidFill>
                <a:srgbClr val="285FA9"/>
              </a:solidFill>
            </a:endParaRPr>
          </a:p>
          <a:p>
            <a:pPr algn="ctr"/>
            <a:endParaRPr lang="it-IT">
              <a:solidFill>
                <a:srgbClr val="285FA9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  <a:p>
            <a:pPr algn="ctr"/>
            <a:endParaRPr lang="it-IT">
              <a:solidFill>
                <a:srgbClr val="FF66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EB7DCD3-2C96-5DF7-154F-3DDA712EB3B5}"/>
              </a:ext>
            </a:extLst>
          </p:cNvPr>
          <p:cNvCxnSpPr>
            <a:cxnSpLocks/>
          </p:cNvCxnSpPr>
          <p:nvPr/>
        </p:nvCxnSpPr>
        <p:spPr>
          <a:xfrm flipH="1">
            <a:off x="6240499" y="1610843"/>
            <a:ext cx="1004" cy="6224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E61B34-9ED8-3B7E-D76C-082408334F61}"/>
              </a:ext>
            </a:extLst>
          </p:cNvPr>
          <p:cNvSpPr txBox="1"/>
          <p:nvPr/>
        </p:nvSpPr>
        <p:spPr>
          <a:xfrm>
            <a:off x="8228389" y="2618732"/>
            <a:ext cx="3963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err="1">
                <a:solidFill>
                  <a:schemeClr val="accent1"/>
                </a:solidFill>
              </a:rPr>
              <a:t>Tests</a:t>
            </a:r>
            <a:r>
              <a:rPr lang="it-IT">
                <a:solidFill>
                  <a:schemeClr val="accent1"/>
                </a:solidFill>
              </a:rPr>
              <a:t> (</a:t>
            </a:r>
            <a:r>
              <a:rPr lang="it-IT" err="1">
                <a:solidFill>
                  <a:schemeClr val="accent1"/>
                </a:solidFill>
              </a:rPr>
              <a:t>hindcast</a:t>
            </a:r>
            <a:r>
              <a:rPr lang="it-IT">
                <a:solidFill>
                  <a:schemeClr val="accent1"/>
                </a:solidFill>
              </a:rPr>
              <a:t> simulations) of ICON-LAM (2km / 1km) on GLORI-</a:t>
            </a:r>
            <a:r>
              <a:rPr lang="it-IT" err="1">
                <a:solidFill>
                  <a:schemeClr val="accent1"/>
                </a:solidFill>
              </a:rPr>
              <a:t>Med</a:t>
            </a:r>
            <a:r>
              <a:rPr lang="it-IT">
                <a:solidFill>
                  <a:schemeClr val="accent1"/>
                </a:solidFill>
              </a:rPr>
              <a:t> domain on first Emilia-Romagna flood event of May 2023 on Leonardo.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C9EBBD1-4A76-982F-C622-E40DE3A3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76" y="4821173"/>
            <a:ext cx="2316507" cy="1032977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1B520E6D-FA06-238B-A776-3AE6B801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051" y="4118559"/>
            <a:ext cx="1012370" cy="369332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A929E805-561D-D8D7-AB16-2618B3B78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42" y="3863433"/>
            <a:ext cx="1012370" cy="850867"/>
          </a:xfrm>
          <a:prstGeom prst="rect">
            <a:avLst/>
          </a:prstGeom>
        </p:spPr>
      </p:pic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B3A2DA7-F747-5154-E8B8-891271E2459B}"/>
              </a:ext>
            </a:extLst>
          </p:cNvPr>
          <p:cNvCxnSpPr>
            <a:cxnSpLocks/>
          </p:cNvCxnSpPr>
          <p:nvPr/>
        </p:nvCxnSpPr>
        <p:spPr>
          <a:xfrm flipV="1">
            <a:off x="5944849" y="4307969"/>
            <a:ext cx="826065" cy="12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7DFA195-CC1B-19FE-1032-AA1D50CB33F4}"/>
              </a:ext>
            </a:extLst>
          </p:cNvPr>
          <p:cNvSpPr txBox="1">
            <a:spLocks/>
          </p:cNvSpPr>
          <p:nvPr/>
        </p:nvSpPr>
        <p:spPr>
          <a:xfrm>
            <a:off x="3743635" y="853503"/>
            <a:ext cx="4795029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latin typeface="Arial (Corpo)"/>
              </a:rPr>
              <a:t>ICON-LAM on Mediterranean domain configuration</a:t>
            </a:r>
            <a:endParaRPr lang="en-GB" sz="2000">
              <a:solidFill>
                <a:schemeClr val="accent1"/>
              </a:solidFill>
              <a:latin typeface="Arial (Corpo)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FBB168-E5D9-B673-DD6C-34B9B7F3593C}"/>
              </a:ext>
            </a:extLst>
          </p:cNvPr>
          <p:cNvSpPr txBox="1"/>
          <p:nvPr/>
        </p:nvSpPr>
        <p:spPr>
          <a:xfrm>
            <a:off x="4172997" y="56450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851E3-4FA4-5F52-6779-FC54FA639081}"/>
              </a:ext>
            </a:extLst>
          </p:cNvPr>
          <p:cNvSpPr txBox="1"/>
          <p:nvPr/>
        </p:nvSpPr>
        <p:spPr>
          <a:xfrm>
            <a:off x="1921099" y="132274"/>
            <a:ext cx="8636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 WG1: Implementation and configuration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751522-27F3-6713-C836-D322BE7562EC}"/>
              </a:ext>
            </a:extLst>
          </p:cNvPr>
          <p:cNvSpPr txBox="1"/>
          <p:nvPr/>
        </p:nvSpPr>
        <p:spPr>
          <a:xfrm>
            <a:off x="4307939" y="2245696"/>
            <a:ext cx="39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err="1">
                <a:solidFill>
                  <a:schemeClr val="accent1"/>
                </a:solidFill>
              </a:rPr>
              <a:t>Dataflow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E149E2-11F1-C832-3541-6C6EEEBAF695}"/>
              </a:ext>
            </a:extLst>
          </p:cNvPr>
          <p:cNvSpPr txBox="1"/>
          <p:nvPr/>
        </p:nvSpPr>
        <p:spPr>
          <a:xfrm>
            <a:off x="143693" y="2395896"/>
            <a:ext cx="4585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baseline="0">
                <a:solidFill>
                  <a:srgbClr val="285FA9"/>
                </a:solidFill>
                <a:latin typeface="Helvetica Neue"/>
              </a:rPr>
              <a:t>Development of a configuration of the ICON model at high resolution (1km) over the Mediterranean region.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480229-5752-C298-B734-1B5FC5AC1876}"/>
              </a:ext>
            </a:extLst>
          </p:cNvPr>
          <p:cNvSpPr txBox="1"/>
          <p:nvPr/>
        </p:nvSpPr>
        <p:spPr>
          <a:xfrm>
            <a:off x="559277" y="2084029"/>
            <a:ext cx="39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accent1"/>
                </a:solidFill>
              </a:rPr>
              <a:t>Goal</a:t>
            </a:r>
            <a:endParaRPr lang="it-IT">
              <a:solidFill>
                <a:schemeClr val="accent1"/>
              </a:solidFill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B73A41E-857D-A8E5-5FEC-F3AFF7668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53" y="3341789"/>
            <a:ext cx="2011931" cy="1578282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0AA622-9F73-41A0-D4EB-912C64812E39}"/>
              </a:ext>
            </a:extLst>
          </p:cNvPr>
          <p:cNvSpPr txBox="1"/>
          <p:nvPr/>
        </p:nvSpPr>
        <p:spPr>
          <a:xfrm>
            <a:off x="543843" y="5016551"/>
            <a:ext cx="3785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baseline="0" dirty="0">
                <a:solidFill>
                  <a:srgbClr val="285FA9"/>
                </a:solidFill>
                <a:latin typeface="Helvetica Neue"/>
              </a:rPr>
              <a:t>Coupled configuration of ICON-LAM + ICON-O-LAM (a first version is ready Alija.Bevrnja@dwd.de)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2F891B5B-B6C4-CFE4-A5F8-E2BB0C4BD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968" y="4130930"/>
            <a:ext cx="3963611" cy="2071268"/>
          </a:xfrm>
          <a:prstGeom prst="rect">
            <a:avLst/>
          </a:prstGeom>
        </p:spPr>
      </p:pic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7F0941AF-B98D-2CDA-667B-AB17B9EC064C}"/>
              </a:ext>
            </a:extLst>
          </p:cNvPr>
          <p:cNvCxnSpPr>
            <a:cxnSpLocks/>
          </p:cNvCxnSpPr>
          <p:nvPr/>
        </p:nvCxnSpPr>
        <p:spPr>
          <a:xfrm>
            <a:off x="6974206" y="1541498"/>
            <a:ext cx="2735851" cy="743952"/>
          </a:xfrm>
          <a:prstGeom prst="straightConnector1">
            <a:avLst/>
          </a:prstGeom>
          <a:ln w="28575">
            <a:solidFill>
              <a:srgbClr val="285F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CC7D202-BDDD-7FD5-2DEB-0D9936F26DD1}"/>
              </a:ext>
            </a:extLst>
          </p:cNvPr>
          <p:cNvSpPr txBox="1"/>
          <p:nvPr/>
        </p:nvSpPr>
        <p:spPr>
          <a:xfrm>
            <a:off x="8120969" y="2318259"/>
            <a:ext cx="39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accent1"/>
                </a:solidFill>
              </a:rPr>
              <a:t>So far…</a:t>
            </a:r>
            <a:endParaRPr 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7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71AFB1BA-8455-E47D-AC9D-5D743637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809" y="1077256"/>
            <a:ext cx="3771471" cy="20763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DFF02-474C-C926-1D29-512BF004CEBF}"/>
              </a:ext>
            </a:extLst>
          </p:cNvPr>
          <p:cNvSpPr txBox="1"/>
          <p:nvPr/>
        </p:nvSpPr>
        <p:spPr>
          <a:xfrm>
            <a:off x="4161857" y="424223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55F87-8B62-9AD1-0061-EA2E3287BFAC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E44C9E-6F50-7F60-A669-647FEDB41DE8}"/>
              </a:ext>
            </a:extLst>
          </p:cNvPr>
          <p:cNvSpPr txBox="1"/>
          <p:nvPr/>
        </p:nvSpPr>
        <p:spPr>
          <a:xfrm>
            <a:off x="4554784" y="800796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starting from ICON-D2…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26834B-D00A-14BC-C1E1-611DF6646DA1}"/>
              </a:ext>
            </a:extLst>
          </p:cNvPr>
          <p:cNvSpPr txBox="1"/>
          <p:nvPr/>
        </p:nvSpPr>
        <p:spPr>
          <a:xfrm>
            <a:off x="824889" y="4851458"/>
            <a:ext cx="5271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Precipitation seasonal BIAS vs EOBS (2022). </a:t>
            </a:r>
          </a:p>
          <a:p>
            <a:pPr algn="ctr"/>
            <a:r>
              <a:rPr lang="en-GB" sz="1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ICON (bottom) vs COSMO (blue)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0C2D706B-697D-0075-4C75-E86E8A3E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39" y="1221710"/>
            <a:ext cx="5761875" cy="1766292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895ED33E-B087-7AE8-7E82-7EE5FD4AB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39" y="2988002"/>
            <a:ext cx="5761876" cy="176629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8C0DBC-F2A0-828E-0423-43A10DA258B8}"/>
              </a:ext>
            </a:extLst>
          </p:cNvPr>
          <p:cNvSpPr txBox="1"/>
          <p:nvPr/>
        </p:nvSpPr>
        <p:spPr>
          <a:xfrm>
            <a:off x="6417628" y="4907162"/>
            <a:ext cx="5087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Temperature diurnal cycle of August 2017 of MILAN. </a:t>
            </a:r>
          </a:p>
          <a:p>
            <a:pPr algn="ctr"/>
            <a:r>
              <a:rPr lang="en-GB" sz="1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ICON (red) vs COSMO (blue)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9D7B9701-B530-F459-AC31-53D402A89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490" y="3153633"/>
            <a:ext cx="3607099" cy="1827095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3CF1EB3-E760-B355-5AA5-7D15D02821EB}"/>
              </a:ext>
            </a:extLst>
          </p:cNvPr>
          <p:cNvSpPr txBox="1"/>
          <p:nvPr/>
        </p:nvSpPr>
        <p:spPr>
          <a:xfrm>
            <a:off x="3207960" y="5583250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ICON-D2 have been demonstrated to be very reliable config. over GLORI-Med domain in different applications !</a:t>
            </a:r>
          </a:p>
        </p:txBody>
      </p:sp>
    </p:spTree>
    <p:extLst>
      <p:ext uri="{BB962C8B-B14F-4D97-AF65-F5344CB8AC3E}">
        <p14:creationId xmlns:p14="http://schemas.microsoft.com/office/powerpoint/2010/main" val="330792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mappa, diagramma, atlante&#10;&#10;Descrizione generata automaticamente">
            <a:extLst>
              <a:ext uri="{FF2B5EF4-FFF2-40B4-BE49-F238E27FC236}">
                <a16:creationId xmlns:a16="http://schemas.microsoft.com/office/drawing/2014/main" id="{CA9636F5-9417-C73F-76C0-F0875D30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90" y="1335487"/>
            <a:ext cx="4314911" cy="408018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699CA0A-AE61-8F0D-9139-C9472C1D9524}"/>
              </a:ext>
            </a:extLst>
          </p:cNvPr>
          <p:cNvSpPr txBox="1">
            <a:spLocks/>
          </p:cNvSpPr>
          <p:nvPr/>
        </p:nvSpPr>
        <p:spPr>
          <a:xfrm>
            <a:off x="2023202" y="443467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Simulations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 setup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DAA89A-ABC5-B318-030B-177C6F49AD8E}"/>
              </a:ext>
            </a:extLst>
          </p:cNvPr>
          <p:cNvSpPr txBox="1"/>
          <p:nvPr/>
        </p:nvSpPr>
        <p:spPr>
          <a:xfrm>
            <a:off x="336306" y="1195822"/>
            <a:ext cx="69779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Model: ICON GPU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(ICON standalone)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: - 2.5km (0.0225°) over GLORI-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domain </a:t>
            </a:r>
            <a:r>
              <a:rPr lang="it-IT" b="1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R02B10</a:t>
            </a:r>
          </a:p>
          <a:p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                    - 1km (0.0009°) over GLORI-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domain </a:t>
            </a:r>
            <a:r>
              <a:rPr lang="it-IT" b="1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R05B10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Period: 01 May 2023 00:00 to 05 May 2023 00:00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Forcing data: ECMWF 8.5km (0.075°) IFS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analyses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6hr,</a:t>
            </a:r>
          </a:p>
          <a:p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IC and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BCs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analyses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hindcast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smulations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No nesting from 2.5km to 1km,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downscale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from IFS for all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Time step: - 20 s for 2.5km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it-IT" dirty="0">
              <a:solidFill>
                <a:srgbClr val="285FA9"/>
              </a:solidFill>
              <a:latin typeface="Helvetica Neue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	      - 10 s for 1km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it-IT" dirty="0">
              <a:solidFill>
                <a:srgbClr val="285FA9"/>
              </a:solidFill>
              <a:latin typeface="Helvetica Neue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N°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: 65 (top model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elevation</a:t>
            </a:r>
            <a:r>
              <a:rPr lang="it-IT" dirty="0">
                <a:solidFill>
                  <a:srgbClr val="285FA9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= 22km)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EA23DF-9E57-42A6-EC92-8812081ABB1D}"/>
              </a:ext>
            </a:extLst>
          </p:cNvPr>
          <p:cNvSpPr txBox="1"/>
          <p:nvPr/>
        </p:nvSpPr>
        <p:spPr>
          <a:xfrm>
            <a:off x="7314290" y="5423065"/>
            <a:ext cx="7155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chemeClr val="accent1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ICON</a:t>
            </a:r>
            <a:r>
              <a:rPr lang="it-IT" sz="2000"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domain in </a:t>
            </a:r>
            <a:r>
              <a:rPr lang="it-IT" sz="2000" b="1">
                <a:solidFill>
                  <a:schemeClr val="accent1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it-IT" sz="2000"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>
                <a:solidFill>
                  <a:srgbClr val="FF0000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IFS</a:t>
            </a:r>
            <a:r>
              <a:rPr lang="it-IT" sz="2000"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domain in </a:t>
            </a:r>
            <a:r>
              <a:rPr lang="it-IT" sz="2000" b="1">
                <a:solidFill>
                  <a:srgbClr val="FF0000"/>
                </a:solidFill>
                <a:latin typeface="Helvetica Neue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DFF02-474C-C926-1D29-512BF004CEBF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Helvetica Neue" panose="020B0604020202020204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55F87-8B62-9AD1-0061-EA2E3287BFAC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E5818D1-3445-ADD2-4B7F-D22391458FBD}"/>
              </a:ext>
            </a:extLst>
          </p:cNvPr>
          <p:cNvGraphicFramePr>
            <a:graphicFrameLocks noGrp="1"/>
          </p:cNvGraphicFramePr>
          <p:nvPr/>
        </p:nvGraphicFramePr>
        <p:xfrm>
          <a:off x="421427" y="4335143"/>
          <a:ext cx="6807742" cy="193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30">
                  <a:extLst>
                    <a:ext uri="{9D8B030D-6E8A-4147-A177-3AD203B41FA5}">
                      <a16:colId xmlns:a16="http://schemas.microsoft.com/office/drawing/2014/main" val="3705098266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1847797857"/>
                    </a:ext>
                  </a:extLst>
                </a:gridCol>
                <a:gridCol w="4202940">
                  <a:extLst>
                    <a:ext uri="{9D8B030D-6E8A-4147-A177-3AD203B41FA5}">
                      <a16:colId xmlns:a16="http://schemas.microsoft.com/office/drawing/2014/main" val="343170637"/>
                    </a:ext>
                  </a:extLst>
                </a:gridCol>
              </a:tblGrid>
              <a:tr h="609411">
                <a:tc>
                  <a:txBody>
                    <a:bodyPr/>
                    <a:lstStyle/>
                    <a:p>
                      <a:r>
                        <a:rPr lang="it-IT" sz="1500" b="1" err="1"/>
                        <a:t>Configuration</a:t>
                      </a:r>
                      <a:endParaRPr lang="it-IT" sz="1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1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1"/>
                        <a:t>Main </a:t>
                      </a:r>
                      <a:r>
                        <a:rPr lang="it-IT" sz="1500" b="1" err="1"/>
                        <a:t>namelist</a:t>
                      </a:r>
                      <a:r>
                        <a:rPr lang="it-IT" sz="1500" b="1"/>
                        <a:t> </a:t>
                      </a:r>
                      <a:r>
                        <a:rPr lang="it-IT" sz="1500" b="1" err="1"/>
                        <a:t>change</a:t>
                      </a:r>
                      <a:r>
                        <a:rPr lang="it-IT" sz="1500" b="1"/>
                        <a:t> </a:t>
                      </a:r>
                      <a:r>
                        <a:rPr lang="it-IT" sz="1500" b="1" err="1"/>
                        <a:t>respect</a:t>
                      </a:r>
                      <a:r>
                        <a:rPr lang="it-IT" sz="1500" b="1"/>
                        <a:t> to ICON-D2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41021"/>
                  </a:ext>
                </a:extLst>
              </a:tr>
              <a:tr h="411917">
                <a:tc>
                  <a:txBody>
                    <a:bodyPr/>
                    <a:lstStyle/>
                    <a:p>
                      <a:r>
                        <a:rPr lang="it-IT" sz="1400" b="1"/>
                        <a:t>GM1 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ICON-D2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None (</a:t>
                      </a:r>
                      <a:r>
                        <a:rPr lang="it-IT" sz="1400" b="1" err="1"/>
                        <a:t>basically</a:t>
                      </a:r>
                      <a:r>
                        <a:rPr lang="it-IT" sz="1400" b="1"/>
                        <a:t> ICON-D2 but </a:t>
                      </a:r>
                      <a:r>
                        <a:rPr lang="it-IT" sz="1400" b="1" err="1"/>
                        <a:t>at</a:t>
                      </a:r>
                      <a:r>
                        <a:rPr lang="it-IT" sz="1400" b="1"/>
                        <a:t> 1km)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47563"/>
                  </a:ext>
                </a:extLst>
              </a:tr>
              <a:tr h="575555">
                <a:tc>
                  <a:txBody>
                    <a:bodyPr/>
                    <a:lstStyle/>
                    <a:p>
                      <a:r>
                        <a:rPr lang="it-IT" sz="1400" b="1"/>
                        <a:t>GM2 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ICON-D2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err="1"/>
                        <a:t>lshallowconv_only</a:t>
                      </a:r>
                      <a:r>
                        <a:rPr lang="it-IT" sz="1400" b="1"/>
                        <a:t>=</a:t>
                      </a:r>
                      <a:r>
                        <a:rPr lang="it-IT" sz="1400" b="1" err="1"/>
                        <a:t>true</a:t>
                      </a:r>
                      <a:r>
                        <a:rPr lang="it-IT" sz="1400" b="1"/>
                        <a:t>,</a:t>
                      </a:r>
                    </a:p>
                    <a:p>
                      <a:r>
                        <a:rPr lang="it-IT" sz="1400" b="1" err="1"/>
                        <a:t>lgrayzone_deepconv</a:t>
                      </a:r>
                      <a:r>
                        <a:rPr lang="it-IT" sz="1400" b="1"/>
                        <a:t> = false,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05158"/>
                  </a:ext>
                </a:extLst>
              </a:tr>
              <a:tr h="338562">
                <a:tc>
                  <a:txBody>
                    <a:bodyPr/>
                    <a:lstStyle/>
                    <a:p>
                      <a:r>
                        <a:rPr lang="it-IT" sz="1400" b="1"/>
                        <a:t>GM3 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ICON-D2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err="1"/>
                        <a:t>inwp_conv</a:t>
                      </a:r>
                      <a:r>
                        <a:rPr lang="it-IT" sz="1400" b="1"/>
                        <a:t>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0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699CA0A-AE61-8F0D-9139-C9472C1D9524}"/>
              </a:ext>
            </a:extLst>
          </p:cNvPr>
          <p:cNvSpPr txBox="1">
            <a:spLocks/>
          </p:cNvSpPr>
          <p:nvPr/>
        </p:nvSpPr>
        <p:spPr>
          <a:xfrm>
            <a:off x="2544287" y="838820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Evaluation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DFF02-474C-C926-1D29-512BF004CEBF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55F87-8B62-9AD1-0061-EA2E3287BFAC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8D18BB-6636-5345-8A24-784397D02DB8}"/>
              </a:ext>
            </a:extLst>
          </p:cNvPr>
          <p:cNvSpPr txBox="1"/>
          <p:nvPr/>
        </p:nvSpPr>
        <p:spPr>
          <a:xfrm>
            <a:off x="465387" y="1730349"/>
            <a:ext cx="6980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26 AGRMET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weather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stations </a:t>
            </a:r>
            <a:r>
              <a:rPr lang="it-IT" b="1" u="sng">
                <a:solidFill>
                  <a:schemeClr val="accent1"/>
                </a:solidFill>
                <a:latin typeface="Helvetica Neue" panose="020B0604020202020204"/>
                <a:hlinkClick r:id="rId3"/>
              </a:rPr>
              <a:t>https://simc.arpae.it/dext3r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  <a:hlinkClick r:id="rId3"/>
              </a:rPr>
              <a:t>/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from the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dexter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ARPAE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portal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distribuited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over Emilia-Romagna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region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for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tot_prec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(hourly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cumulated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) and 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t_2m.</a:t>
            </a:r>
          </a:p>
          <a:p>
            <a:pPr algn="just"/>
            <a:endParaRPr lang="it-IT" b="1">
              <a:solidFill>
                <a:schemeClr val="accent1"/>
              </a:solidFill>
              <a:latin typeface="Helvetica Neue" panose="020B06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Focus on stations of: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- 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Sasso_Morelli</a:t>
            </a:r>
            <a:endParaRPr lang="it-IT" b="1">
              <a:solidFill>
                <a:schemeClr val="accent1"/>
              </a:solidFill>
              <a:latin typeface="Helvetica Neue" panose="020B0604020202020204"/>
            </a:endParaRP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-  San. Agata sul Santerno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-  Castel San Pietro Arpa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-  Cusercoli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-  Brisighella</a:t>
            </a:r>
          </a:p>
          <a:p>
            <a:pPr algn="just"/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   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closer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to the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Tuscan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-Emilian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Appenines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and </a:t>
            </a:r>
          </a:p>
          <a:p>
            <a:pPr algn="just"/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   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near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the cluster of </a:t>
            </a:r>
            <a:r>
              <a:rPr lang="it-IT" err="1">
                <a:solidFill>
                  <a:schemeClr val="accent1"/>
                </a:solidFill>
                <a:latin typeface="Helvetica Neue" panose="020B0604020202020204"/>
              </a:rPr>
              <a:t>precipitation</a:t>
            </a:r>
            <a:r>
              <a:rPr lang="it-IT">
                <a:solidFill>
                  <a:schemeClr val="accent1"/>
                </a:solidFill>
                <a:latin typeface="Helvetica Neue" panose="020B0604020202020204"/>
              </a:rPr>
              <a:t> (in red).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Unfortunately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less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data (from the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same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weather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</a:p>
          <a:p>
            <a:pPr algn="just"/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    network)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were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registered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for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humidity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and wind.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254344-6468-A59D-07E5-12935644A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43" y="1896867"/>
            <a:ext cx="2100690" cy="64633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07500B3-05F3-0C04-DA18-79DC6F926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848" y="1167087"/>
            <a:ext cx="1330679" cy="64633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B198573-505E-E404-BBB3-2EC98AAD9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476" y="2650685"/>
            <a:ext cx="5206384" cy="286913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80526BA-8195-9791-865A-C465FBBB9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744" y="5495785"/>
            <a:ext cx="5797848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4F3CFC-A9B3-4E78-CABD-01581D3FC4DA}"/>
              </a:ext>
            </a:extLst>
          </p:cNvPr>
          <p:cNvSpPr txBox="1"/>
          <p:nvPr/>
        </p:nvSpPr>
        <p:spPr>
          <a:xfrm>
            <a:off x="430330" y="1335487"/>
            <a:ext cx="1133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Emilia Romagna first flood event: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cumulated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b="1" err="1">
                <a:solidFill>
                  <a:schemeClr val="accent1"/>
                </a:solidFill>
                <a:latin typeface="Helvetica Neue" panose="020B0604020202020204"/>
              </a:rPr>
              <a:t>precipitation</a:t>
            </a:r>
            <a:r>
              <a:rPr lang="it-IT" b="1">
                <a:solidFill>
                  <a:schemeClr val="accent1"/>
                </a:solidFill>
                <a:latin typeface="Helvetica Neue" panose="020B0604020202020204"/>
              </a:rPr>
              <a:t> from 01/05/2023 (00:00) to 04/05/2023 (00:00)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7B6896-9B9F-3F66-8428-999EC5EC5812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07EAB7-E9C3-81AC-7994-B8A7E5363928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4BDACB5-1967-77FA-235B-5CBC6A030826}"/>
              </a:ext>
            </a:extLst>
          </p:cNvPr>
          <p:cNvSpPr txBox="1">
            <a:spLocks/>
          </p:cNvSpPr>
          <p:nvPr/>
        </p:nvSpPr>
        <p:spPr>
          <a:xfrm>
            <a:off x="4095503" y="507060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Precipitation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 </a:t>
            </a:r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evaluation</a:t>
            </a:r>
            <a:endParaRPr lang="it-IT" sz="2000" b="1">
              <a:solidFill>
                <a:srgbClr val="285FA9"/>
              </a:solidFill>
              <a:latin typeface="Helvetica Neue" panose="020B060402020202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888798-7027-E964-EAA2-643BDF458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42" y="1860346"/>
            <a:ext cx="3836870" cy="2373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3E22275-EF64-3933-C5BA-99CC08720F7E}"/>
                  </a:ext>
                </a:extLst>
              </p:cNvPr>
              <p:cNvSpPr txBox="1"/>
              <p:nvPr/>
            </p:nvSpPr>
            <p:spPr>
              <a:xfrm>
                <a:off x="843986" y="4152816"/>
                <a:ext cx="469684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(∗)</m:t>
                    </m:r>
                    <m:r>
                      <a:rPr lang="it-IT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>
                    <a:solidFill>
                      <a:schemeClr val="accent1"/>
                    </a:solidFill>
                  </a:rPr>
                  <a:t>From dataset </a:t>
                </a:r>
                <a:r>
                  <a:rPr lang="it-IT" sz="1600" b="1">
                    <a:solidFill>
                      <a:schemeClr val="accent1"/>
                    </a:solidFill>
                  </a:rPr>
                  <a:t>ERG5</a:t>
                </a:r>
                <a:r>
                  <a:rPr lang="it-IT" sz="1600">
                    <a:solidFill>
                      <a:schemeClr val="accent1"/>
                    </a:solidFill>
                  </a:rPr>
                  <a:t>, report of </a:t>
                </a:r>
                <a:r>
                  <a:rPr lang="it-IT" sz="1600" b="1">
                    <a:solidFill>
                      <a:schemeClr val="accent1"/>
                    </a:solidFill>
                  </a:rPr>
                  <a:t>ARPAE</a:t>
                </a:r>
                <a:r>
                  <a:rPr lang="it-IT" sz="1600">
                    <a:solidFill>
                      <a:schemeClr val="accent1"/>
                    </a:solidFill>
                  </a:rPr>
                  <a:t>: </a:t>
                </a:r>
                <a:endParaRPr lang="it-IT"/>
              </a:p>
              <a:p>
                <a:r>
                  <a:rPr lang="it-IT">
                    <a:solidFill>
                      <a:schemeClr val="accent1"/>
                    </a:solidFill>
                  </a:rPr>
                  <a:t> «</a:t>
                </a:r>
                <a:r>
                  <a:rPr lang="it-IT" i="1">
                    <a:solidFill>
                      <a:schemeClr val="accent1"/>
                    </a:solidFill>
                  </a:rPr>
                  <a:t>Rapporto degli eventi </a:t>
                </a:r>
              </a:p>
              <a:p>
                <a:r>
                  <a:rPr lang="it-IT" i="1">
                    <a:solidFill>
                      <a:schemeClr val="accent1"/>
                    </a:solidFill>
                  </a:rPr>
                  <a:t>meteorologici di piena e di frana dell’1-4 maggio 2023</a:t>
                </a:r>
                <a:r>
                  <a:rPr lang="it-IT" sz="1600">
                    <a:solidFill>
                      <a:schemeClr val="accent1"/>
                    </a:solidFill>
                  </a:rPr>
                  <a:t>»</a:t>
                </a:r>
              </a:p>
              <a:p>
                <a:r>
                  <a:rPr lang="it-IT" sz="1400" u="sng">
                    <a:solidFill>
                      <a:schemeClr val="accent1"/>
                    </a:solidFill>
                  </a:rPr>
                  <a:t>https://allertameteo.regione.emilia-romagna.it/documents/20181/437770/Evento+01-04+maggio+2023.pdf/50890b74-2457-2e83-ba89-64fa4e0bc688?t=1688133544377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3E22275-EF64-3933-C5BA-99CC0872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86" y="4152816"/>
                <a:ext cx="4696843" cy="2031325"/>
              </a:xfrm>
              <a:prstGeom prst="rect">
                <a:avLst/>
              </a:prstGeom>
              <a:blipFill>
                <a:blip r:embed="rId3"/>
                <a:stretch>
                  <a:fillRect l="-1038" t="-901" b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1C56145-F843-7F54-AC67-77BEF8642C63}"/>
                  </a:ext>
                </a:extLst>
              </p:cNvPr>
              <p:cNvSpPr txBox="1"/>
              <p:nvPr/>
            </p:nvSpPr>
            <p:spPr>
              <a:xfrm>
                <a:off x="2530556" y="1663465"/>
                <a:ext cx="18296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err="1">
                    <a:solidFill>
                      <a:schemeClr val="accent1"/>
                    </a:solidFill>
                  </a:rPr>
                  <a:t>Observed</a:t>
                </a:r>
                <a:r>
                  <a:rPr lang="it-IT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(∗)</m:t>
                    </m:r>
                    <m:r>
                      <a:rPr lang="it-IT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1C56145-F843-7F54-AC67-77BEF864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56" y="1663465"/>
                <a:ext cx="1829643" cy="338554"/>
              </a:xfrm>
              <a:prstGeom prst="rect">
                <a:avLst/>
              </a:prstGeom>
              <a:blipFill>
                <a:blip r:embed="rId4"/>
                <a:stretch>
                  <a:fillRect l="-166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 descr="Immagine che contiene testo, schermata, aqua, mappa&#10;&#10;Descrizione generata automaticamente">
            <a:extLst>
              <a:ext uri="{FF2B5EF4-FFF2-40B4-BE49-F238E27FC236}">
                <a16:creationId xmlns:a16="http://schemas.microsoft.com/office/drawing/2014/main" id="{1E9B18D2-4CC6-C93B-4B4C-0B6F2B232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829" y="1832742"/>
            <a:ext cx="6322983" cy="43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BE754F-18D1-8771-9335-BFCC5B2D63A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E3CC4-DF32-DE39-A9CE-8964E96A1EE9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5549A7-7183-6115-2936-172299F57D47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BA8E699-DEEF-C1B9-9BFB-AB13ADD17209}"/>
              </a:ext>
            </a:extLst>
          </p:cNvPr>
          <p:cNvSpPr txBox="1">
            <a:spLocks/>
          </p:cNvSpPr>
          <p:nvPr/>
        </p:nvSpPr>
        <p:spPr>
          <a:xfrm>
            <a:off x="4059600" y="727455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Precipitation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 </a:t>
            </a:r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evaluation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: comparison vs all stations</a:t>
            </a:r>
          </a:p>
        </p:txBody>
      </p: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22AFCF06-FB9C-4F64-B8F8-590B7CBD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03" y="2467663"/>
            <a:ext cx="5715000" cy="3561703"/>
          </a:xfrm>
          <a:prstGeom prst="rect">
            <a:avLst/>
          </a:prstGeom>
        </p:spPr>
      </p:pic>
      <p:pic>
        <p:nvPicPr>
          <p:cNvPr id="10" name="Immagine 9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383175DA-572A-3F3A-70EA-B030C26C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97" y="2467663"/>
            <a:ext cx="5808802" cy="35177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B08A1D-1CB6-4058-DD07-5FDC65C2712D}"/>
              </a:ext>
            </a:extLst>
          </p:cNvPr>
          <p:cNvSpPr txBox="1"/>
          <p:nvPr/>
        </p:nvSpPr>
        <p:spPr>
          <a:xfrm>
            <a:off x="410082" y="1669248"/>
            <a:ext cx="556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ICON 2km shows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better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performances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during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entire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event period (also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confirmed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by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cumulated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curve).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74DE11-D536-B832-0E19-AEFC252DE3D3}"/>
              </a:ext>
            </a:extLst>
          </p:cNvPr>
          <p:cNvSpPr txBox="1"/>
          <p:nvPr/>
        </p:nvSpPr>
        <p:spPr>
          <a:xfrm>
            <a:off x="6265787" y="1669247"/>
            <a:ext cx="556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Among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all the 1km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configs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, the GM3 (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inwp_conv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=0 and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lshallowconv_only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=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true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)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seems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the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most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«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promising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3211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BE754F-18D1-8771-9335-BFCC5B2D63A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E3CC4-DF32-DE39-A9CE-8964E96A1EE9}"/>
              </a:ext>
            </a:extLst>
          </p:cNvPr>
          <p:cNvSpPr txBox="1"/>
          <p:nvPr/>
        </p:nvSpPr>
        <p:spPr>
          <a:xfrm>
            <a:off x="2465597" y="-11998"/>
            <a:ext cx="790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WG1: Implementation and configuration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5549A7-7183-6115-2936-172299F57D47}"/>
              </a:ext>
            </a:extLst>
          </p:cNvPr>
          <p:cNvSpPr txBox="1"/>
          <p:nvPr/>
        </p:nvSpPr>
        <p:spPr>
          <a:xfrm>
            <a:off x="4183629" y="43091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85FA9"/>
                </a:solidFill>
                <a:latin typeface="Arial (Corpo)"/>
                <a:cs typeface="Arial" panose="020B0604020202020204" pitchFamily="34" charset="0"/>
              </a:rPr>
              <a:t>GLORI-Med configuration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BA8E699-DEEF-C1B9-9BFB-AB13ADD17209}"/>
              </a:ext>
            </a:extLst>
          </p:cNvPr>
          <p:cNvSpPr txBox="1">
            <a:spLocks/>
          </p:cNvSpPr>
          <p:nvPr/>
        </p:nvSpPr>
        <p:spPr>
          <a:xfrm>
            <a:off x="4059600" y="727455"/>
            <a:ext cx="4072798" cy="761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Precipitation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 </a:t>
            </a:r>
            <a:r>
              <a:rPr lang="it-IT" sz="2000" b="1" err="1">
                <a:solidFill>
                  <a:srgbClr val="285FA9"/>
                </a:solidFill>
                <a:latin typeface="Helvetica Neue" panose="020B0604020202020204"/>
              </a:rPr>
              <a:t>evaluation</a:t>
            </a:r>
            <a:r>
              <a:rPr lang="it-IT" sz="2000" b="1">
                <a:solidFill>
                  <a:srgbClr val="285FA9"/>
                </a:solidFill>
                <a:latin typeface="Helvetica Neue" panose="020B0604020202020204"/>
              </a:rPr>
              <a:t>: comparison vs «red» stations</a:t>
            </a:r>
          </a:p>
        </p:txBody>
      </p:sp>
      <p:pic>
        <p:nvPicPr>
          <p:cNvPr id="6" name="Immagine 5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ED47471C-857B-0E1B-6BAA-4ACC0DFD1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86" y="2433831"/>
            <a:ext cx="5910943" cy="3734125"/>
          </a:xfrm>
          <a:prstGeom prst="rect">
            <a:avLst/>
          </a:prstGeom>
        </p:spPr>
      </p:pic>
      <p:pic>
        <p:nvPicPr>
          <p:cNvPr id="11" name="Immagine 10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09E51F54-857C-45A0-57D4-7F90E275F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8" y="2433830"/>
            <a:ext cx="5998872" cy="37341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1106DD-F980-FA9B-85E4-7135E80F8EC3}"/>
              </a:ext>
            </a:extLst>
          </p:cNvPr>
          <p:cNvSpPr txBox="1"/>
          <p:nvPr/>
        </p:nvSpPr>
        <p:spPr>
          <a:xfrm>
            <a:off x="280244" y="1584946"/>
            <a:ext cx="572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Also for the stations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closer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to the high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intensity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cluster of the event ICON 2km shows </a:t>
            </a:r>
            <a:r>
              <a:rPr lang="it-IT" sz="1600" err="1">
                <a:solidFill>
                  <a:schemeClr val="accent1"/>
                </a:solidFill>
                <a:latin typeface="Helvetica Neue" panose="020B0604020202020204"/>
              </a:rPr>
              <a:t>better</a:t>
            </a:r>
            <a:r>
              <a:rPr lang="it-IT" sz="1600">
                <a:solidFill>
                  <a:schemeClr val="accent1"/>
                </a:solidFill>
                <a:latin typeface="Helvetica Neue" panose="020B0604020202020204"/>
              </a:rPr>
              <a:t> performances.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0C21E6-ADC1-FBFF-D0B2-839E8F7FC5BA}"/>
              </a:ext>
            </a:extLst>
          </p:cNvPr>
          <p:cNvSpPr txBox="1"/>
          <p:nvPr/>
        </p:nvSpPr>
        <p:spPr>
          <a:xfrm>
            <a:off x="6191185" y="1584946"/>
            <a:ext cx="591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Among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all the 1km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configs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, GM3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remains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the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better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especially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in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capturing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the magnitudo of the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peak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.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Confrimed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in the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final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part of the </a:t>
            </a:r>
            <a:r>
              <a:rPr lang="it-IT" sz="1600" dirty="0" err="1">
                <a:solidFill>
                  <a:schemeClr val="accent1"/>
                </a:solidFill>
                <a:latin typeface="Helvetica Neue" panose="020B0604020202020204"/>
              </a:rPr>
              <a:t>cumulated</a:t>
            </a:r>
            <a:r>
              <a:rPr lang="it-IT" sz="1600" dirty="0">
                <a:solidFill>
                  <a:schemeClr val="accent1"/>
                </a:solidFill>
                <a:latin typeface="Helvetica Neue" panose="020B0604020202020204"/>
              </a:rPr>
              <a:t> curve.</a:t>
            </a:r>
          </a:p>
        </p:txBody>
      </p:sp>
    </p:spTree>
    <p:extLst>
      <p:ext uri="{BB962C8B-B14F-4D97-AF65-F5344CB8AC3E}">
        <p14:creationId xmlns:p14="http://schemas.microsoft.com/office/powerpoint/2010/main" val="8854718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CMCC_Palette_d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0A2A51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7D13057A-A4BE-3647-91D0-D78B59956876}"/>
    </a:ext>
  </a:extLst>
</a:theme>
</file>

<file path=ppt/theme/theme2.xml><?xml version="1.0" encoding="utf-8"?>
<a:theme xmlns:a="http://schemas.openxmlformats.org/drawingml/2006/main" name="Tema di Office">
  <a:themeElements>
    <a:clrScheme name="CMCC_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123868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A235EA5C-BD01-F44B-B104-2AE9E878F068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0ECC6A7A-FFEA-6045-B82A-6937721DBCE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1023</Words>
  <Application>Microsoft Office PowerPoint</Application>
  <PresentationFormat>Widescreen</PresentationFormat>
  <Paragraphs>129</Paragraphs>
  <Slides>12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Arial</vt:lpstr>
      <vt:lpstr>Arial (Corpo)</vt:lpstr>
      <vt:lpstr>Arial Black</vt:lpstr>
      <vt:lpstr>Calibri</vt:lpstr>
      <vt:lpstr>Calibri Light</vt:lpstr>
      <vt:lpstr>Cambria Math</vt:lpstr>
      <vt:lpstr>Georgia</vt:lpstr>
      <vt:lpstr>Helvetica Neue</vt:lpstr>
      <vt:lpstr>Personalizza struttura</vt:lpstr>
      <vt:lpstr>Tema di Office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Conclusions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CLIC PER MODIFICARE</dc:title>
  <dc:creator>lorenzo tarricone</dc:creator>
  <cp:lastModifiedBy>angelo campanale</cp:lastModifiedBy>
  <cp:revision>2</cp:revision>
  <dcterms:created xsi:type="dcterms:W3CDTF">2022-01-26T13:22:41Z</dcterms:created>
  <dcterms:modified xsi:type="dcterms:W3CDTF">2024-09-02T05:46:12Z</dcterms:modified>
</cp:coreProperties>
</file>