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0" r:id="rId3"/>
  </p:sldMasterIdLst>
  <p:notesMasterIdLst>
    <p:notesMasterId r:id="rId32"/>
  </p:notesMasterIdLst>
  <p:handoutMasterIdLst>
    <p:handoutMasterId r:id="rId33"/>
  </p:handoutMasterIdLst>
  <p:sldIdLst>
    <p:sldId id="334" r:id="rId4"/>
    <p:sldId id="852" r:id="rId5"/>
    <p:sldId id="1018" r:id="rId6"/>
    <p:sldId id="995" r:id="rId7"/>
    <p:sldId id="951" r:id="rId8"/>
    <p:sldId id="1007" r:id="rId9"/>
    <p:sldId id="627" r:id="rId10"/>
    <p:sldId id="1019" r:id="rId11"/>
    <p:sldId id="1008" r:id="rId12"/>
    <p:sldId id="999" r:id="rId13"/>
    <p:sldId id="858" r:id="rId14"/>
    <p:sldId id="956" r:id="rId15"/>
    <p:sldId id="957" r:id="rId16"/>
    <p:sldId id="959" r:id="rId17"/>
    <p:sldId id="1037" r:id="rId18"/>
    <p:sldId id="692" r:id="rId19"/>
    <p:sldId id="678" r:id="rId20"/>
    <p:sldId id="693" r:id="rId21"/>
    <p:sldId id="1036" r:id="rId22"/>
    <p:sldId id="1009" r:id="rId23"/>
    <p:sldId id="1010" r:id="rId24"/>
    <p:sldId id="1015" r:id="rId25"/>
    <p:sldId id="1014" r:id="rId26"/>
    <p:sldId id="1016" r:id="rId27"/>
    <p:sldId id="872" r:id="rId28"/>
    <p:sldId id="1011" r:id="rId29"/>
    <p:sldId id="1017" r:id="rId30"/>
    <p:sldId id="699" r:id="rId31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00FF"/>
    <a:srgbClr val="008000"/>
    <a:srgbClr val="FF0000"/>
    <a:srgbClr val="33CC33"/>
    <a:srgbClr val="005A9E"/>
    <a:srgbClr val="00FF00"/>
    <a:srgbClr val="00CC00"/>
    <a:srgbClr val="0066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>
      <p:cViewPr varScale="1">
        <p:scale>
          <a:sx n="68" d="100"/>
          <a:sy n="68" d="100"/>
        </p:scale>
        <p:origin x="136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7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52083AA-FCAE-46E9-92CC-9FF1C2B3F616}" type="datetimeFigureOut">
              <a:rPr lang="he-IL" smtClean="0"/>
              <a:t>ל'/אב/תשפ"ד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5201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7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1E85DD3-4DE7-423F-81A4-FBF1B679BEE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2593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B6950A7-E748-455D-AC61-9CB6E7AA54CC}" type="datetimeFigureOut">
              <a:rPr lang="he-IL" smtClean="0"/>
              <a:t>ל'/אב/תשפ"ד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01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7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35FB8DA-4C1D-49DB-B1E6-449BD2911D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650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A17D-7DAE-4168-8EF8-37ECAF863682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383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C1E-1906-4385-AA73-7B2A750C90FD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568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3055F-3CB1-4E50-8509-21137818AD36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4319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9" y="188922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7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9" y="544037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851315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 descr="MPIM_SF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5" y="225425"/>
            <a:ext cx="23034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Detlev Majewski, DWD, Abt. FE1 – 09/2013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94DEE-EBFC-4CFE-BE72-BB0BBEFEE1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359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468313" y="6581785"/>
            <a:ext cx="1816100" cy="207963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>
                <a:latin typeface="Arial" pitchFamily="34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EED5C9C-BB4B-4A21-A5DE-E9C17CEBA3E6}" type="datetime1">
              <a:rPr lang="de-DE">
                <a:solidFill>
                  <a:srgbClr val="000000"/>
                </a:solidFill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03.09.2024</a:t>
            </a:fld>
            <a:r>
              <a:rPr lang="de-DE">
                <a:solidFill>
                  <a:srgbClr val="000000"/>
                </a:solidFill>
              </a:rPr>
              <a:t>  Zängl</a:t>
            </a:r>
          </a:p>
        </p:txBody>
      </p:sp>
    </p:spTree>
    <p:extLst>
      <p:ext uri="{BB962C8B-B14F-4D97-AF65-F5344CB8AC3E}">
        <p14:creationId xmlns:p14="http://schemas.microsoft.com/office/powerpoint/2010/main" val="84072957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400039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052736"/>
            <a:ext cx="8353425" cy="431800"/>
          </a:xfrm>
        </p:spPr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700808"/>
            <a:ext cx="8353425" cy="4318000"/>
          </a:xfrm>
        </p:spPr>
        <p:txBody>
          <a:bodyPr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547813" y="6381750"/>
            <a:ext cx="3887787" cy="2159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SINFONY 2017, Offenbach</a:t>
            </a:r>
            <a:endParaRPr lang="de-DE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CF19639-3722-4182-86C8-0187D405F82D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354136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7112407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8037514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9886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060A9-6532-45C9-BB74-539A8AD8B379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489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SINFONY 2017, Offenbach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F6491-FF58-4B5D-AB2D-B43F69F7F3E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526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81D0-91CE-4CF9-BAC7-F5BACC36F33A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012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7961-384C-47DB-8F87-FA88E6A90FC0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109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FB72-4205-4534-8CE0-5DDE723D2618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881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6AE-CAB4-4CF9-89AD-A67C24D585EB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758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BA6A-7415-4670-B4A5-D78E233F54C4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347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E6F-F2E1-46F3-8483-88E41D8BA0C7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1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31F6-10CA-457C-A592-ABE3432DBC32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934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7501-5BBD-42B2-9EB3-55F6FFC15B0A}" type="datetime8">
              <a:rPr lang="he-IL" smtClean="0"/>
              <a:t>03 ספטמבר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40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1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91" y="1839915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6" name="Line 23"/>
          <p:cNvSpPr>
            <a:spLocks noChangeShapeType="1"/>
          </p:cNvSpPr>
          <p:nvPr userDrawn="1"/>
        </p:nvSpPr>
        <p:spPr bwMode="auto">
          <a:xfrm>
            <a:off x="244481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3077" name="Picture 28" descr="Bundesadler_klein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7" y="6405571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9" y="188922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Line 23"/>
          <p:cNvSpPr>
            <a:spLocks noChangeShapeType="1"/>
          </p:cNvSpPr>
          <p:nvPr userDrawn="1"/>
        </p:nvSpPr>
        <p:spPr bwMode="auto">
          <a:xfrm>
            <a:off x="244477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1" y="6381750"/>
            <a:ext cx="3709988" cy="215900"/>
          </a:xfrm>
          <a:prstGeom prst="rect">
            <a:avLst/>
          </a:prstGeom>
          <a:ln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Detlev Majewski, DWD, Abt. FE1 – 09/2013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latin typeface="Arial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67C543-A322-4623-A76E-F52826ECA13D}" type="slidenum">
              <a:rPr lang="de-DE">
                <a:solidFill>
                  <a:srgbClr val="000000"/>
                </a:solidFill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3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106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21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316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421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351" indent="-352351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007" indent="-260296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079" indent="-22855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184" indent="-22855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8289" indent="-22855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5394" indent="-22855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Textmasterformate durch Klicken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1116013" y="6416675"/>
            <a:ext cx="3709987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noProof="0"/>
              <a:t>SINFONY 2017, Offenbach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752475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C496A2-5975-4C2B-9DFE-02A2A139E47F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3663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40044-B2B2-4203-9A0E-B035B4CF6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75"/>
          <a:stretch/>
        </p:blipFill>
        <p:spPr>
          <a:xfrm>
            <a:off x="0" y="1528986"/>
            <a:ext cx="9152258" cy="413226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95536" y="2780928"/>
            <a:ext cx="8395550" cy="1368152"/>
          </a:xfrm>
          <a:solidFill>
            <a:schemeClr val="bg1">
              <a:alpha val="54000"/>
            </a:schemeClr>
          </a:solidFill>
          <a:ln w="25400">
            <a:solidFill>
              <a:schemeClr val="tx2"/>
            </a:solidFill>
          </a:ln>
        </p:spPr>
        <p:txBody>
          <a:bodyPr>
            <a:noAutofit/>
          </a:bodyPr>
          <a:lstStyle/>
          <a:p>
            <a:pPr rtl="0"/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dirty="0"/>
              <a:t>louds and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dirty="0"/>
              <a:t>erosols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mprovements in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CON </a:t>
            </a:r>
            <a:r>
              <a:rPr lang="en-US" sz="3600" b="1" dirty="0">
                <a:solidFill>
                  <a:srgbClr val="FF0000"/>
                </a:solidFill>
              </a:rPr>
              <a:t>R</a:t>
            </a:r>
            <a:r>
              <a:rPr lang="en-US" sz="3600" dirty="0"/>
              <a:t>adiation Scheme - </a:t>
            </a:r>
            <a:r>
              <a:rPr lang="en-US" sz="3600" b="1" dirty="0">
                <a:solidFill>
                  <a:srgbClr val="FF0000"/>
                </a:solidFill>
              </a:rPr>
              <a:t>CAIIR</a:t>
            </a:r>
            <a:r>
              <a:rPr lang="en-US" sz="3600" dirty="0"/>
              <a:t> Priority Project</a:t>
            </a:r>
            <a:endParaRPr lang="he-IL" sz="3600" dirty="0"/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971600" y="5977688"/>
            <a:ext cx="7704807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dirty="0"/>
              <a:t>Harel Muskatel (IMS)</a:t>
            </a:r>
          </a:p>
          <a:p>
            <a:pPr algn="ctr" rtl="0">
              <a:spcBef>
                <a:spcPct val="0"/>
              </a:spcBef>
              <a:buClrTx/>
              <a:buSzTx/>
              <a:buNone/>
            </a:pPr>
            <a:r>
              <a:rPr lang="en-US" sz="2000" dirty="0"/>
              <a:t>26</a:t>
            </a:r>
            <a:r>
              <a:rPr lang="en-US" sz="2000" baseline="30000" dirty="0"/>
              <a:t>th</a:t>
            </a:r>
            <a:r>
              <a:rPr lang="en-US" sz="2000" dirty="0"/>
              <a:t> COSMO General Meeting, September 3, 2024</a:t>
            </a:r>
            <a:endParaRPr lang="he-IL" sz="2000" dirty="0"/>
          </a:p>
        </p:txBody>
      </p:sp>
      <p:sp>
        <p:nvSpPr>
          <p:cNvPr id="14" name="כותרת משנה 2"/>
          <p:cNvSpPr txBox="1">
            <a:spLocks/>
          </p:cNvSpPr>
          <p:nvPr/>
        </p:nvSpPr>
        <p:spPr>
          <a:xfrm>
            <a:off x="8287528" y="0"/>
            <a:ext cx="964493" cy="42190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chemeClr val="tx1"/>
                </a:solidFill>
                <a:ea typeface="+mj-ea"/>
                <a:cs typeface="+mj-cs"/>
              </a:rPr>
              <a:t>בס"ד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E6754E-6E3A-4E1B-BA0D-6F40241CB5C3}"/>
              </a:ext>
            </a:extLst>
          </p:cNvPr>
          <p:cNvGrpSpPr/>
          <p:nvPr/>
        </p:nvGrpSpPr>
        <p:grpSpPr>
          <a:xfrm>
            <a:off x="1606316" y="116632"/>
            <a:ext cx="5773996" cy="709325"/>
            <a:chOff x="955631" y="534536"/>
            <a:chExt cx="6272289" cy="925325"/>
          </a:xfrm>
        </p:grpSpPr>
        <p:grpSp>
          <p:nvGrpSpPr>
            <p:cNvPr id="12" name="קבוצה 11">
              <a:extLst>
                <a:ext uri="{FF2B5EF4-FFF2-40B4-BE49-F238E27FC236}">
                  <a16:creationId xmlns:a16="http://schemas.microsoft.com/office/drawing/2014/main" id="{77FCF177-0D43-4D07-91E4-B9B27A0FE800}"/>
                </a:ext>
              </a:extLst>
            </p:cNvPr>
            <p:cNvGrpSpPr/>
            <p:nvPr/>
          </p:nvGrpSpPr>
          <p:grpSpPr>
            <a:xfrm>
              <a:off x="955631" y="534536"/>
              <a:ext cx="5100526" cy="925324"/>
              <a:chOff x="280869" y="177715"/>
              <a:chExt cx="5100526" cy="925324"/>
            </a:xfrm>
          </p:grpSpPr>
          <p:pic>
            <p:nvPicPr>
              <p:cNvPr id="15" name="תמונה 5">
                <a:extLst>
                  <a:ext uri="{FF2B5EF4-FFF2-40B4-BE49-F238E27FC236}">
                    <a16:creationId xmlns:a16="http://schemas.microsoft.com/office/drawing/2014/main" id="{959EFD2B-5055-4619-AEF0-430E58555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981" y="188640"/>
                <a:ext cx="857250" cy="914399"/>
              </a:xfrm>
              <a:prstGeom prst="rect">
                <a:avLst/>
              </a:prstGeom>
            </p:spPr>
          </p:pic>
          <p:pic>
            <p:nvPicPr>
              <p:cNvPr id="16" name="Picture 44" descr="logo">
                <a:extLst>
                  <a:ext uri="{FF2B5EF4-FFF2-40B4-BE49-F238E27FC236}">
                    <a16:creationId xmlns:a16="http://schemas.microsoft.com/office/drawing/2014/main" id="{858E1821-6532-4E29-9237-BC1311C811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869" y="332656"/>
                <a:ext cx="2835002" cy="648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תמונה 7">
                <a:extLst>
                  <a:ext uri="{FF2B5EF4-FFF2-40B4-BE49-F238E27FC236}">
                    <a16:creationId xmlns:a16="http://schemas.microsoft.com/office/drawing/2014/main" id="{6D2B9339-CFD1-4712-B846-11F340DA7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1315" y="177715"/>
                <a:ext cx="720080" cy="895621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42356E-1F6F-4591-80BB-29DD9287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2966" y="564238"/>
              <a:ext cx="874954" cy="895623"/>
            </a:xfrm>
            <a:prstGeom prst="rect">
              <a:avLst/>
            </a:prstGeom>
          </p:spPr>
        </p:pic>
      </p:grpSp>
      <p:cxnSp>
        <p:nvCxnSpPr>
          <p:cNvPr id="18" name="מחבר ישר 5">
            <a:extLst>
              <a:ext uri="{FF2B5EF4-FFF2-40B4-BE49-F238E27FC236}">
                <a16:creationId xmlns:a16="http://schemas.microsoft.com/office/drawing/2014/main" id="{ABE4F48C-9B0B-491E-8061-758D0D3EC166}"/>
              </a:ext>
            </a:extLst>
          </p:cNvPr>
          <p:cNvCxnSpPr/>
          <p:nvPr/>
        </p:nvCxnSpPr>
        <p:spPr>
          <a:xfrm>
            <a:off x="0" y="5661248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5">
            <a:extLst>
              <a:ext uri="{FF2B5EF4-FFF2-40B4-BE49-F238E27FC236}">
                <a16:creationId xmlns:a16="http://schemas.microsoft.com/office/drawing/2014/main" id="{F70DEFBD-D11F-47DA-9A81-6D1941C3E3E0}"/>
              </a:ext>
            </a:extLst>
          </p:cNvPr>
          <p:cNvCxnSpPr/>
          <p:nvPr/>
        </p:nvCxnSpPr>
        <p:spPr>
          <a:xfrm>
            <a:off x="-8258" y="1556792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4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climatology and forecasted aerosols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17321CB-0BB1-41BB-9DA3-C85AD2BE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63" y="888166"/>
            <a:ext cx="4097073" cy="580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21131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07504" y="6422400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s-E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2D AOD</a:t>
            </a:r>
            <a:r>
              <a:rPr lang="he-IL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advection scheme </a:t>
            </a:r>
            <a:r>
              <a:rPr lang="es-E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(D. </a:t>
            </a:r>
            <a:r>
              <a:rPr lang="es-ES" sz="3200" b="1" dirty="0" err="1">
                <a:solidFill>
                  <a:srgbClr val="003399"/>
                </a:solidFill>
                <a:cs typeface="Angsana New" panose="02020603050405020304" pitchFamily="18" charset="-34"/>
              </a:rPr>
              <a:t>Rieger</a:t>
            </a:r>
            <a:r>
              <a:rPr lang="es-E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)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892480" cy="1908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49093"/>
            <a:ext cx="8604448" cy="3112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633" y="6370044"/>
            <a:ext cx="6408712" cy="38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1897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07504" y="6422400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 fontScale="90000"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2D AOD – verifications against AERONET stations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5F7900-3019-4966-A214-5D792D85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016"/>
            <a:ext cx="9144000" cy="411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3963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3" y="1569655"/>
            <a:ext cx="9125045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0" y="6505318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5746" y="55679"/>
            <a:ext cx="8229600" cy="623326"/>
          </a:xfrm>
        </p:spPr>
        <p:txBody>
          <a:bodyPr>
            <a:normAutofit fontScale="90000"/>
          </a:bodyPr>
          <a:lstStyle/>
          <a:p>
            <a:pPr rtl="0"/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ICON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Ice nucleation with </a:t>
            </a:r>
            <a:r>
              <a:rPr lang="en-US" sz="3200" b="1" dirty="0" err="1">
                <a:solidFill>
                  <a:srgbClr val="003399"/>
                </a:solidFill>
                <a:cs typeface="Angsana New" panose="02020603050405020304" pitchFamily="18" charset="-34"/>
              </a:rPr>
              <a:t>DeMott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(2015) scheme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לבן 1"/>
              <p:cNvSpPr/>
              <p:nvPr/>
            </p:nvSpPr>
            <p:spPr>
              <a:xfrm>
                <a:off x="0" y="5217433"/>
                <a:ext cx="3232214" cy="380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𝐈𝐍</m:t>
                      </m:r>
                      <m:r>
                        <a:rPr lang="en-US" alt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altLang="de-DE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de-DE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US" altLang="de-DE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altLang="de-DE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altLang="de-DE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altLang="de-DE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𝒆𝒙𝒑</m:t>
                          </m:r>
                        </m:e>
                        <m:sup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𝟑𝟎𝟒</m:t>
                          </m:r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de-DE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alt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he-IL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מלבן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17433"/>
                <a:ext cx="3232214" cy="380810"/>
              </a:xfrm>
              <a:prstGeom prst="rect">
                <a:avLst/>
              </a:prstGeom>
              <a:blipFill rotWithShape="0">
                <a:blip r:embed="rId3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מלבן 2"/>
              <p:cNvSpPr/>
              <p:nvPr/>
            </p:nvSpPr>
            <p:spPr>
              <a:xfrm>
                <a:off x="3635769" y="5013176"/>
                <a:ext cx="5388848" cy="594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rtl="0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altLang="de-DE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𝐈𝐍</m:t>
                    </m:r>
                    <m:r>
                      <a:rPr lang="en-US" altLang="de-DE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US" altLang="de-DE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de-DE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altLang="de-DE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de-DE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𝒏𝒅𝒖𝒔𝒕</m:t>
                    </m:r>
                    <m:r>
                      <a:rPr lang="en-US" altLang="de-DE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altLang="de-DE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de-DE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de-DE" altLang="de-DE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altLang="de-DE" b="1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de-DE" b="1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de-DE" b="1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𝒅𝒖𝒔𝒕</m:t>
                            </m:r>
                          </m:sub>
                        </m:sSub>
                      </m:e>
                      <m:sup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sup>
                    </m:sSup>
                    <m:sSup>
                      <m:sSupPr>
                        <m:ctrlP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𝒆𝒙𝒑</m:t>
                        </m:r>
                      </m:e>
                      <m:sup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𝟒𝟔</m:t>
                        </m:r>
                        <m:d>
                          <m:dPr>
                            <m:ctrlPr>
                              <a:rPr lang="en-US" altLang="de-DE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de-DE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de-DE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altLang="de-DE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en-US" altLang="de-DE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de-DE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</m:d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de-DE" altLang="de-DE" b="1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מלבן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769" y="5013176"/>
                <a:ext cx="5388848" cy="594715"/>
              </a:xfrm>
              <a:prstGeom prst="rect">
                <a:avLst/>
              </a:prstGeom>
              <a:blipFill rotWithShape="0">
                <a:blip r:embed="rId4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מלבן 8"/>
          <p:cNvSpPr/>
          <p:nvPr/>
        </p:nvSpPr>
        <p:spPr>
          <a:xfrm>
            <a:off x="5466096" y="5884997"/>
            <a:ext cx="1122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err="1"/>
              <a:t>Tegen</a:t>
            </a:r>
            <a:r>
              <a:rPr lang="en-US" sz="2400" b="1" dirty="0"/>
              <a:t> </a:t>
            </a:r>
            <a:endParaRPr lang="he-IL" sz="2400" b="1" dirty="0"/>
          </a:p>
        </p:txBody>
      </p:sp>
      <p:sp>
        <p:nvSpPr>
          <p:cNvPr id="10" name="מלבן 9"/>
          <p:cNvSpPr/>
          <p:nvPr/>
        </p:nvSpPr>
        <p:spPr>
          <a:xfrm>
            <a:off x="6876256" y="5884996"/>
            <a:ext cx="214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008000"/>
                </a:solidFill>
              </a:rPr>
              <a:t>CAMS forecast</a:t>
            </a:r>
            <a:endParaRPr lang="he-IL" sz="2400" b="1" dirty="0">
              <a:solidFill>
                <a:srgbClr val="008000"/>
              </a:solidFill>
            </a:endParaRPr>
          </a:p>
        </p:txBody>
      </p:sp>
      <p:cxnSp>
        <p:nvCxnSpPr>
          <p:cNvPr id="5" name="מחבר חץ ישר 4"/>
          <p:cNvCxnSpPr>
            <a:endCxn id="8" idx="2"/>
          </p:cNvCxnSpPr>
          <p:nvPr/>
        </p:nvCxnSpPr>
        <p:spPr>
          <a:xfrm flipV="1">
            <a:off x="5868144" y="5607891"/>
            <a:ext cx="462049" cy="341390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 flipH="1" flipV="1">
            <a:off x="6732241" y="5607891"/>
            <a:ext cx="517559" cy="329718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FAA733-ACEE-4785-824A-395CA7D4B97B}"/>
              </a:ext>
            </a:extLst>
          </p:cNvPr>
          <p:cNvGrpSpPr/>
          <p:nvPr/>
        </p:nvGrpSpPr>
        <p:grpSpPr>
          <a:xfrm>
            <a:off x="5658060" y="5619563"/>
            <a:ext cx="2730364" cy="1235035"/>
            <a:chOff x="5658060" y="5619563"/>
            <a:chExt cx="2730364" cy="1235035"/>
          </a:xfrm>
        </p:grpSpPr>
        <p:sp>
          <p:nvSpPr>
            <p:cNvPr id="13" name="מלבן 9">
              <a:extLst>
                <a:ext uri="{FF2B5EF4-FFF2-40B4-BE49-F238E27FC236}">
                  <a16:creationId xmlns:a16="http://schemas.microsoft.com/office/drawing/2014/main" id="{82BC9E31-2287-43D3-8FFC-2AEE8657AB2F}"/>
                </a:ext>
              </a:extLst>
            </p:cNvPr>
            <p:cNvSpPr/>
            <p:nvPr/>
          </p:nvSpPr>
          <p:spPr>
            <a:xfrm>
              <a:off x="5658060" y="6392933"/>
              <a:ext cx="27303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400" b="1" dirty="0">
                  <a:solidFill>
                    <a:srgbClr val="FF0000"/>
                  </a:solidFill>
                </a:rPr>
                <a:t>CAMS climatology</a:t>
              </a:r>
              <a:endParaRPr lang="he-IL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מחבר חץ ישר 13">
              <a:extLst>
                <a:ext uri="{FF2B5EF4-FFF2-40B4-BE49-F238E27FC236}">
                  <a16:creationId xmlns:a16="http://schemas.microsoft.com/office/drawing/2014/main" id="{337A7F19-FD9C-4956-8633-F92EF3225B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3634" y="5619563"/>
              <a:ext cx="19165" cy="885755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2960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0" y="6505318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5746" y="55679"/>
            <a:ext cx="8229600" cy="623326"/>
          </a:xfrm>
        </p:spPr>
        <p:txBody>
          <a:bodyPr>
            <a:normAutofit fontScale="90000"/>
          </a:bodyPr>
          <a:lstStyle/>
          <a:p>
            <a:pPr rtl="0"/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ICON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Ice nucleation with </a:t>
            </a:r>
            <a:r>
              <a:rPr lang="en-US" sz="3200" b="1" dirty="0" err="1">
                <a:solidFill>
                  <a:srgbClr val="003399"/>
                </a:solidFill>
                <a:cs typeface="Angsana New" panose="02020603050405020304" pitchFamily="18" charset="-34"/>
              </a:rPr>
              <a:t>DeMott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(2015) scheme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6" y="1421471"/>
            <a:ext cx="8172400" cy="4633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32040" y="2780928"/>
            <a:ext cx="2664296" cy="34957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000" b="1" dirty="0"/>
              <a:t>direct </a:t>
            </a:r>
            <a:r>
              <a:rPr lang="en-US" sz="2000" b="1" dirty="0">
                <a:solidFill>
                  <a:srgbClr val="008000"/>
                </a:solidFill>
              </a:rPr>
              <a:t>+ indirect effect</a:t>
            </a:r>
            <a:endParaRPr lang="he-IL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4705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0" y="6505318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5746" y="55679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cs typeface="Angsana New" panose="02020603050405020304" pitchFamily="18" charset="-34"/>
              </a:rPr>
              <a:t>CAIIR Tasks: </a:t>
            </a:r>
            <a:r>
              <a:rPr lang="en-US" sz="3200" b="1" dirty="0">
                <a:solidFill>
                  <a:srgbClr val="008000"/>
                </a:solidFill>
                <a:cs typeface="Angsana New" panose="02020603050405020304" pitchFamily="18" charset="-34"/>
              </a:rPr>
              <a:t>done</a:t>
            </a:r>
            <a:r>
              <a:rPr lang="en-US" sz="3200" b="1" dirty="0">
                <a:cs typeface="Angsana New" panose="02020603050405020304" pitchFamily="18" charset="-34"/>
              </a:rPr>
              <a:t>,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 </a:t>
            </a:r>
            <a:r>
              <a:rPr lang="en-US" sz="3200" b="1" dirty="0">
                <a:solidFill>
                  <a:srgbClr val="0000FF"/>
                </a:solidFill>
                <a:cs typeface="Angsana New" panose="02020603050405020304" pitchFamily="18" charset="-34"/>
              </a:rPr>
              <a:t>removed</a:t>
            </a:r>
            <a:r>
              <a:rPr lang="en-US" sz="3200" b="1" dirty="0">
                <a:cs typeface="Angsana New" panose="02020603050405020304" pitchFamily="18" charset="-34"/>
              </a:rPr>
              <a:t>,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 </a:t>
            </a:r>
            <a:r>
              <a:rPr lang="en-US" sz="3200" b="1" dirty="0">
                <a:solidFill>
                  <a:srgbClr val="9900CC"/>
                </a:solidFill>
                <a:cs typeface="Angsana New" panose="02020603050405020304" pitchFamily="18" charset="-34"/>
              </a:rPr>
              <a:t>moved to ACLIIM</a:t>
            </a:r>
            <a:endParaRPr lang="he-IL" sz="3200" b="1" dirty="0">
              <a:solidFill>
                <a:srgbClr val="9900CC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AA76F8-5BF9-4B38-A196-F32F435B8717}"/>
              </a:ext>
            </a:extLst>
          </p:cNvPr>
          <p:cNvSpPr/>
          <p:nvPr/>
        </p:nvSpPr>
        <p:spPr>
          <a:xfrm>
            <a:off x="323528" y="908720"/>
            <a:ext cx="8640960" cy="5657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Analysis and revision </a:t>
            </a: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of ice optical properties based on Fu (1996, 1998) in </a:t>
            </a:r>
            <a:r>
              <a:rPr lang="en-GB" sz="1700" dirty="0" err="1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ecRAD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GB" sz="1700" dirty="0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Introduction of new liquid clouds optics based on Hu &amp; </a:t>
            </a:r>
            <a:r>
              <a:rPr lang="en-GB" sz="1700" dirty="0" err="1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Stamnes</a:t>
            </a:r>
            <a:r>
              <a:rPr lang="en-GB" sz="1700" dirty="0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(1993) in </a:t>
            </a:r>
            <a:r>
              <a:rPr lang="en-GB" sz="1700" dirty="0" err="1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ecRAD</a:t>
            </a:r>
            <a:r>
              <a:rPr lang="en-GB" sz="1700" dirty="0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</a:t>
            </a: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New ice nucleation parametrization (</a:t>
            </a:r>
            <a:r>
              <a:rPr lang="en-GB" sz="1700" dirty="0" err="1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DeMott</a:t>
            </a: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2015) </a:t>
            </a:r>
            <a:r>
              <a:rPr lang="en-GB" sz="1700" dirty="0">
                <a:solidFill>
                  <a:srgbClr val="9900CC"/>
                </a:solidFill>
                <a:latin typeface="Arial" panose="020B0604020202020204" pitchFamily="34" charset="0"/>
                <a:ea typeface="Droid Sans Fallback"/>
                <a:cs typeface="FreeSans"/>
              </a:rPr>
              <a:t>/ Implementation of Segal &amp; Khain (2006) droplets activation scheme for the effective radius calculation in ICON radiation </a:t>
            </a: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Implementation of CAMS forecasted aerosols 3D fields as input for ICON radiation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Implementation of CAMS climatology aerosols as input for ICON radiation scheme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Improvements/testing of </a:t>
            </a: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the</a:t>
            </a:r>
            <a:r>
              <a:rPr lang="en-GB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2D aerosols advection scheme in ICON</a:t>
            </a: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Implementation of </a:t>
            </a:r>
            <a:r>
              <a:rPr lang="en-US" sz="1700" dirty="0" err="1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Kinne</a:t>
            </a:r>
            <a:r>
              <a:rPr lang="en-US" sz="1700" dirty="0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 aerosols climatology fields as input for ICON radiation scheme</a:t>
            </a:r>
            <a:endParaRPr lang="en-GB" sz="1700" dirty="0">
              <a:solidFill>
                <a:srgbClr val="0000FF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Testing the radiation code using different aerosol inputs against experimental datasets for clear/cloudy sky conditions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Analysis/Revision of shallow convection scheme/SGS cloudiness in ICON radiation</a:t>
            </a:r>
            <a:endParaRPr lang="en-GB" sz="1700" dirty="0">
              <a:solidFill>
                <a:srgbClr val="008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  <a:p>
            <a:pPr marL="342900" lvl="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00FF"/>
                </a:solidFill>
                <a:latin typeface="Arial" panose="020B0604020202020204" pitchFamily="34" charset="0"/>
                <a:ea typeface="Droid Sans Fallback"/>
                <a:cs typeface="FreeSans"/>
              </a:rPr>
              <a:t>Systematic tuning (CALMO methodology) of the different ICON-RRTM versions for finding the best operative setup</a:t>
            </a:r>
          </a:p>
          <a:p>
            <a:pPr marL="342900" indent="-342900" algn="just" rtl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tabLst>
                <a:tab pos="449580" algn="l"/>
              </a:tabLst>
            </a:pPr>
            <a:r>
              <a:rPr lang="en-US" sz="1700" dirty="0">
                <a:solidFill>
                  <a:srgbClr val="008000"/>
                </a:solidFill>
              </a:rPr>
              <a:t>Warm phase SBM / </a:t>
            </a:r>
            <a:r>
              <a:rPr lang="en-US" sz="1700" dirty="0">
                <a:solidFill>
                  <a:srgbClr val="9900CC"/>
                </a:solidFill>
              </a:rPr>
              <a:t>Mixed phase SBM</a:t>
            </a:r>
            <a:endParaRPr lang="en-GB" sz="17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507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A69B28-ED7E-4AD2-8C7F-D76257AEC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2734487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-174285" y="1270577"/>
            <a:ext cx="9492570" cy="1414115"/>
          </a:xfrm>
        </p:spPr>
        <p:txBody>
          <a:bodyPr>
            <a:normAutofit/>
          </a:bodyPr>
          <a:lstStyle/>
          <a:p>
            <a:pPr rtl="0"/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dirty="0"/>
              <a:t>erosol-</a:t>
            </a:r>
            <a:r>
              <a:rPr lang="en-US" sz="3600" b="1" dirty="0" err="1">
                <a:solidFill>
                  <a:srgbClr val="FF0000"/>
                </a:solidFill>
              </a:rPr>
              <a:t>CL</a:t>
            </a:r>
            <a:r>
              <a:rPr lang="en-US" sz="3600" dirty="0" err="1"/>
              <a:t>oud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nteractions in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CON </a:t>
            </a:r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US" sz="3600" dirty="0"/>
              <a:t>odel: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ACLIIM</a:t>
            </a:r>
            <a:r>
              <a:rPr lang="en-US" sz="3600" dirty="0"/>
              <a:t> Priority Project</a:t>
            </a:r>
            <a:endParaRPr lang="he-IL" sz="3600" dirty="0"/>
          </a:p>
        </p:txBody>
      </p:sp>
      <p:sp>
        <p:nvSpPr>
          <p:cNvPr id="14" name="כותרת משנה 2"/>
          <p:cNvSpPr txBox="1">
            <a:spLocks/>
          </p:cNvSpPr>
          <p:nvPr/>
        </p:nvSpPr>
        <p:spPr>
          <a:xfrm>
            <a:off x="8144011" y="-27384"/>
            <a:ext cx="964493" cy="42190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rgbClr val="0000FF"/>
                </a:solidFill>
                <a:ea typeface="+mj-ea"/>
                <a:cs typeface="+mj-cs"/>
              </a:rPr>
              <a:t>בס"ד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275A74-AF4A-4144-A100-E5D624D4EB03}"/>
              </a:ext>
            </a:extLst>
          </p:cNvPr>
          <p:cNvGrpSpPr/>
          <p:nvPr/>
        </p:nvGrpSpPr>
        <p:grpSpPr>
          <a:xfrm>
            <a:off x="1617211" y="197015"/>
            <a:ext cx="5909577" cy="717588"/>
            <a:chOff x="1187624" y="545461"/>
            <a:chExt cx="6419570" cy="936104"/>
          </a:xfrm>
        </p:grpSpPr>
        <p:grpSp>
          <p:nvGrpSpPr>
            <p:cNvPr id="12" name="קבוצה 11"/>
            <p:cNvGrpSpPr/>
            <p:nvPr/>
          </p:nvGrpSpPr>
          <p:grpSpPr>
            <a:xfrm>
              <a:off x="1187624" y="545461"/>
              <a:ext cx="5283274" cy="936104"/>
              <a:chOff x="512862" y="188640"/>
              <a:chExt cx="5283274" cy="936104"/>
            </a:xfrm>
          </p:grpSpPr>
          <p:pic>
            <p:nvPicPr>
              <p:cNvPr id="6" name="תמונה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8766" y="188640"/>
                <a:ext cx="857250" cy="914400"/>
              </a:xfrm>
              <a:prstGeom prst="rect">
                <a:avLst/>
              </a:prstGeom>
            </p:spPr>
          </p:pic>
          <p:pic>
            <p:nvPicPr>
              <p:cNvPr id="7" name="Picture 44" descr="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862" y="332656"/>
                <a:ext cx="2835002" cy="648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תמונה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056" y="229123"/>
                <a:ext cx="720080" cy="895621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022669-7C2F-4F57-9F1F-C15DA7238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2240" y="564239"/>
              <a:ext cx="874954" cy="895622"/>
            </a:xfrm>
            <a:prstGeom prst="rect">
              <a:avLst/>
            </a:prstGeom>
          </p:spPr>
        </p:pic>
      </p:grpSp>
      <p:cxnSp>
        <p:nvCxnSpPr>
          <p:cNvPr id="15" name="מחבר ישר 5">
            <a:extLst>
              <a:ext uri="{FF2B5EF4-FFF2-40B4-BE49-F238E27FC236}">
                <a16:creationId xmlns:a16="http://schemas.microsoft.com/office/drawing/2014/main" id="{D7C27B49-D484-4E6C-855F-356CF7AA47FA}"/>
              </a:ext>
            </a:extLst>
          </p:cNvPr>
          <p:cNvCxnSpPr/>
          <p:nvPr/>
        </p:nvCxnSpPr>
        <p:spPr>
          <a:xfrm>
            <a:off x="0" y="5587423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5">
            <a:extLst>
              <a:ext uri="{FF2B5EF4-FFF2-40B4-BE49-F238E27FC236}">
                <a16:creationId xmlns:a16="http://schemas.microsoft.com/office/drawing/2014/main" id="{4666BB1F-508D-49D0-9E15-41373B4A78F8}"/>
              </a:ext>
            </a:extLst>
          </p:cNvPr>
          <p:cNvCxnSpPr/>
          <p:nvPr/>
        </p:nvCxnSpPr>
        <p:spPr>
          <a:xfrm>
            <a:off x="0" y="2864349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74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7">
            <a:extLst>
              <a:ext uri="{FF2B5EF4-FFF2-40B4-BE49-F238E27FC236}">
                <a16:creationId xmlns:a16="http://schemas.microsoft.com/office/drawing/2014/main" id="{CA1A4EDC-EBA6-4432-868C-9B563C856A73}"/>
              </a:ext>
            </a:extLst>
          </p:cNvPr>
          <p:cNvSpPr/>
          <p:nvPr/>
        </p:nvSpPr>
        <p:spPr>
          <a:xfrm>
            <a:off x="0" y="0"/>
            <a:ext cx="9135454" cy="1052736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/>
          <p:cNvGrpSpPr/>
          <p:nvPr/>
        </p:nvGrpSpPr>
        <p:grpSpPr>
          <a:xfrm>
            <a:off x="1763688" y="1529953"/>
            <a:ext cx="7100354" cy="4276257"/>
            <a:chOff x="2088252" y="1342243"/>
            <a:chExt cx="7100354" cy="4276257"/>
          </a:xfrm>
        </p:grpSpPr>
        <p:sp>
          <p:nvSpPr>
            <p:cNvPr id="4" name="Textfeld 4"/>
            <p:cNvSpPr txBox="1">
              <a:spLocks noChangeArrowheads="1"/>
            </p:cNvSpPr>
            <p:nvPr/>
          </p:nvSpPr>
          <p:spPr bwMode="auto">
            <a:xfrm>
              <a:off x="2160259" y="2782403"/>
              <a:ext cx="5143143" cy="2836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2000" b="1" u="sng" dirty="0">
                  <a:solidFill>
                    <a:srgbClr val="0000FF"/>
                  </a:solidFill>
                  <a:cs typeface="Arial" panose="020B0604020202020204" pitchFamily="34" charset="0"/>
                </a:rPr>
                <a:t>Participants</a:t>
              </a:r>
              <a:r>
                <a:rPr lang="en-US" altLang="de-DE" sz="2000" b="1" dirty="0">
                  <a:solidFill>
                    <a:srgbClr val="0000FF"/>
                  </a:solidFill>
                  <a:cs typeface="Arial" panose="020B0604020202020204" pitchFamily="34" charset="0"/>
                </a:rPr>
                <a:t>:</a:t>
              </a:r>
            </a:p>
            <a:p>
              <a:pPr algn="l" rtl="0">
                <a:spcBef>
                  <a:spcPct val="0"/>
                </a:spcBef>
                <a:buClrTx/>
                <a:buSzTx/>
                <a:buNone/>
              </a:pPr>
              <a:endParaRPr lang="en-US" altLang="de-DE" sz="1200" u="sng" dirty="0">
                <a:solidFill>
                  <a:srgbClr val="0000FF"/>
                </a:solidFill>
                <a:latin typeface="+mn-lt"/>
                <a:cs typeface="Angsana New" panose="02020603050405020304" pitchFamily="18" charset="-34"/>
              </a:endParaRP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de-DE" sz="2000" dirty="0">
                  <a:cs typeface="Arial" panose="020B0604020202020204" pitchFamily="34" charset="0"/>
                </a:rPr>
                <a:t>Harel Muskatel (</a:t>
              </a:r>
              <a:r>
                <a:rPr lang="en-US" altLang="de-DE" sz="2000" dirty="0">
                  <a:solidFill>
                    <a:srgbClr val="00B050"/>
                  </a:solidFill>
                  <a:cs typeface="Arial" panose="020B0604020202020204" pitchFamily="34" charset="0"/>
                </a:rPr>
                <a:t>IMS</a:t>
              </a:r>
              <a:r>
                <a:rPr lang="en-US" altLang="de-DE" sz="2000" dirty="0">
                  <a:cs typeface="Arial" panose="020B0604020202020204" pitchFamily="34" charset="0"/>
                </a:rPr>
                <a:t>)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de-DE" altLang="de-DE" sz="2000" dirty="0">
                  <a:cs typeface="Arial" panose="020B0604020202020204" pitchFamily="34" charset="0"/>
                </a:rPr>
                <a:t>Pavel Khain (</a:t>
              </a:r>
              <a:r>
                <a:rPr lang="de-DE" altLang="de-DE" sz="2000" dirty="0">
                  <a:solidFill>
                    <a:srgbClr val="00B050"/>
                  </a:solidFill>
                  <a:cs typeface="Arial" panose="020B0604020202020204" pitchFamily="34" charset="0"/>
                </a:rPr>
                <a:t>IMS</a:t>
              </a:r>
              <a:r>
                <a:rPr lang="de-DE" altLang="de-DE" sz="2000" dirty="0">
                  <a:cs typeface="Arial" panose="020B0604020202020204" pitchFamily="34" charset="0"/>
                </a:rPr>
                <a:t>)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/>
                <a:t>E</a:t>
              </a:r>
              <a:r>
                <a:rPr lang="en-US" sz="2000" dirty="0">
                  <a:cs typeface="Angsana New" panose="02020603050405020304" pitchFamily="18" charset="-34"/>
                </a:rPr>
                <a:t>uripides Augoustoglou </a:t>
              </a:r>
              <a:r>
                <a:rPr lang="en-US" sz="2000" dirty="0"/>
                <a:t>(</a:t>
              </a:r>
              <a:r>
                <a:rPr lang="en-US" sz="2000" dirty="0">
                  <a:solidFill>
                    <a:srgbClr val="9900CC"/>
                  </a:solidFill>
                </a:rPr>
                <a:t>HNMS</a:t>
              </a:r>
              <a:r>
                <a:rPr lang="en-US" sz="2000" dirty="0"/>
                <a:t>)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de-DE" altLang="de-DE" sz="2000" dirty="0">
                  <a:cs typeface="Angsana New" panose="02020603050405020304" pitchFamily="18" charset="-34"/>
                </a:rPr>
                <a:t>Daniel Rieger (</a:t>
              </a:r>
              <a:r>
                <a:rPr lang="de-DE" altLang="de-DE" sz="2000" dirty="0">
                  <a:solidFill>
                    <a:srgbClr val="00B0F0"/>
                  </a:solidFill>
                  <a:cs typeface="Angsana New" panose="02020603050405020304" pitchFamily="18" charset="-34"/>
                </a:rPr>
                <a:t>DWD</a:t>
              </a:r>
              <a:r>
                <a:rPr lang="de-DE" altLang="de-DE" sz="2000" dirty="0"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de-DE" altLang="de-DE" sz="2000" dirty="0">
                  <a:cs typeface="Angsana New" panose="02020603050405020304" pitchFamily="18" charset="-34"/>
                </a:rPr>
                <a:t>Alberto de Lozar (</a:t>
              </a:r>
              <a:r>
                <a:rPr lang="de-DE" altLang="de-DE" sz="2000" dirty="0">
                  <a:solidFill>
                    <a:srgbClr val="00B0F0"/>
                  </a:solidFill>
                  <a:cs typeface="Angsana New" panose="02020603050405020304" pitchFamily="18" charset="-34"/>
                </a:rPr>
                <a:t>DWD</a:t>
              </a:r>
              <a:r>
                <a:rPr lang="de-DE" altLang="de-DE" sz="2000" dirty="0">
                  <a:cs typeface="Angsana New" panose="02020603050405020304" pitchFamily="18" charset="-34"/>
                </a:rPr>
                <a:t>)</a:t>
              </a:r>
            </a:p>
          </p:txBody>
        </p:sp>
        <p:sp>
          <p:nvSpPr>
            <p:cNvPr id="16" name="Textfeld 4"/>
            <p:cNvSpPr txBox="1">
              <a:spLocks noChangeArrowheads="1"/>
            </p:cNvSpPr>
            <p:nvPr/>
          </p:nvSpPr>
          <p:spPr bwMode="auto">
            <a:xfrm>
              <a:off x="2088252" y="1342243"/>
              <a:ext cx="7100354" cy="967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Ø"/>
              </a:pPr>
              <a:r>
                <a:rPr lang="en-US" sz="2000" b="1" dirty="0">
                  <a:cs typeface="Arial" panose="020B0604020202020204" pitchFamily="34" charset="0"/>
                </a:rPr>
                <a:t>September 2024 - August 2027</a:t>
              </a:r>
            </a:p>
            <a:p>
              <a:pPr marL="342900" indent="-342900" algn="l" rtl="0"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Ø"/>
              </a:pPr>
              <a:r>
                <a:rPr lang="en-US" sz="2000" b="1" dirty="0">
                  <a:solidFill>
                    <a:srgbClr val="0000FF"/>
                  </a:solidFill>
                  <a:cs typeface="Arial" panose="020B0604020202020204" pitchFamily="34" charset="0"/>
                </a:rPr>
                <a:t>Total planed FTEs </a:t>
              </a:r>
              <a:r>
                <a:rPr lang="en-US" sz="2000" b="1" dirty="0">
                  <a:cs typeface="Arial" panose="020B0604020202020204" pitchFamily="34" charset="0"/>
                </a:rPr>
                <a:t>: 4.8  </a:t>
              </a:r>
            </a:p>
          </p:txBody>
        </p:sp>
      </p:grpSp>
      <p:cxnSp>
        <p:nvCxnSpPr>
          <p:cNvPr id="11" name="מחבר ישר 30">
            <a:extLst>
              <a:ext uri="{FF2B5EF4-FFF2-40B4-BE49-F238E27FC236}">
                <a16:creationId xmlns:a16="http://schemas.microsoft.com/office/drawing/2014/main" id="{8FE7630C-A88C-431D-B596-8E9C062AC78A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EE185AF-7BF5-4E14-985A-2EB2A5631F2C}"/>
              </a:ext>
            </a:extLst>
          </p:cNvPr>
          <p:cNvSpPr txBox="1">
            <a:spLocks/>
          </p:cNvSpPr>
          <p:nvPr/>
        </p:nvSpPr>
        <p:spPr>
          <a:xfrm>
            <a:off x="-8546" y="214705"/>
            <a:ext cx="8633682" cy="62332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erosol-</a:t>
            </a:r>
            <a:r>
              <a:rPr lang="en-US" sz="3200" b="1" dirty="0" err="1">
                <a:solidFill>
                  <a:srgbClr val="FF0000"/>
                </a:solidFill>
              </a:rPr>
              <a:t>CL</a:t>
            </a:r>
            <a:r>
              <a:rPr lang="en-US" sz="3200" dirty="0" err="1"/>
              <a:t>oud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I</a:t>
            </a:r>
            <a:r>
              <a:rPr lang="en-US" sz="3200" dirty="0"/>
              <a:t>nteractions in </a:t>
            </a:r>
            <a:r>
              <a:rPr lang="en-US" sz="3200" b="1" dirty="0">
                <a:solidFill>
                  <a:srgbClr val="FF0000"/>
                </a:solidFill>
              </a:rPr>
              <a:t>I</a:t>
            </a:r>
            <a:r>
              <a:rPr lang="en-US" sz="3200" dirty="0"/>
              <a:t>CON </a:t>
            </a:r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odel: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ACLIIM</a:t>
            </a:r>
            <a:r>
              <a:rPr lang="en-US" sz="3200" dirty="0"/>
              <a:t> Priority Project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2037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 7">
            <a:extLst>
              <a:ext uri="{FF2B5EF4-FFF2-40B4-BE49-F238E27FC236}">
                <a16:creationId xmlns:a16="http://schemas.microsoft.com/office/drawing/2014/main" id="{0065713E-D17A-4B6D-9165-6E2019CD0F4F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מחבר ישר 30">
            <a:extLst>
              <a:ext uri="{FF2B5EF4-FFF2-40B4-BE49-F238E27FC236}">
                <a16:creationId xmlns:a16="http://schemas.microsoft.com/office/drawing/2014/main" id="{2146334A-DD13-4125-B4E1-F42F37CD7CCB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107F3C8-8398-41BA-BC77-E91A68BDBF8E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CDNC importance for radiation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A5E925-F65C-430E-B1C3-8D365E4114CF}"/>
              </a:ext>
            </a:extLst>
          </p:cNvPr>
          <p:cNvGrpSpPr/>
          <p:nvPr/>
        </p:nvGrpSpPr>
        <p:grpSpPr>
          <a:xfrm>
            <a:off x="635744" y="1772816"/>
            <a:ext cx="7968704" cy="3759556"/>
            <a:chOff x="457200" y="2092786"/>
            <a:chExt cx="7968704" cy="37595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9FFDEA-D036-4E47-BC5F-D9EBFD0BF0F4}"/>
                </a:ext>
              </a:extLst>
            </p:cNvPr>
            <p:cNvGrpSpPr/>
            <p:nvPr/>
          </p:nvGrpSpPr>
          <p:grpSpPr>
            <a:xfrm>
              <a:off x="457200" y="2492896"/>
              <a:ext cx="7968704" cy="3359446"/>
              <a:chOff x="596996" y="3411803"/>
              <a:chExt cx="7968704" cy="3359446"/>
            </a:xfrm>
          </p:grpSpPr>
          <p:pic>
            <p:nvPicPr>
              <p:cNvPr id="6" name="Grafik 6">
                <a:extLst>
                  <a:ext uri="{FF2B5EF4-FFF2-40B4-BE49-F238E27FC236}">
                    <a16:creationId xmlns:a16="http://schemas.microsoft.com/office/drawing/2014/main" id="{97F30D53-8A4B-4BF6-AEC2-9523D22306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333"/>
              <a:stretch/>
            </p:blipFill>
            <p:spPr>
              <a:xfrm>
                <a:off x="596996" y="3411803"/>
                <a:ext cx="4206825" cy="33594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2BF269E-A034-4B7A-BCF6-AE72095D7F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35"/>
              <a:stretch/>
            </p:blipFill>
            <p:spPr>
              <a:xfrm>
                <a:off x="4803821" y="3411803"/>
                <a:ext cx="3761879" cy="3300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5" name="Textfeld 4">
              <a:extLst>
                <a:ext uri="{FF2B5EF4-FFF2-40B4-BE49-F238E27FC236}">
                  <a16:creationId xmlns:a16="http://schemas.microsoft.com/office/drawing/2014/main" id="{E1CB5415-67C1-4DE1-95B7-224CDA4D7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2092786"/>
              <a:ext cx="2304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2000" dirty="0">
                  <a:cs typeface="Arial" panose="020B0604020202020204" pitchFamily="34" charset="0"/>
                </a:rPr>
                <a:t>SBM simulations</a:t>
              </a:r>
              <a:endParaRPr lang="de-DE" altLang="de-DE" sz="2000" dirty="0">
                <a:cs typeface="Angsana New" panose="02020603050405020304" pitchFamily="18" charset="-34"/>
              </a:endParaRPr>
            </a:p>
          </p:txBody>
        </p:sp>
        <p:sp>
          <p:nvSpPr>
            <p:cNvPr id="16" name="Textfeld 4">
              <a:extLst>
                <a:ext uri="{FF2B5EF4-FFF2-40B4-BE49-F238E27FC236}">
                  <a16:creationId xmlns:a16="http://schemas.microsoft.com/office/drawing/2014/main" id="{3A25F4FA-D303-4E40-96E1-17A5A1832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2960" y="2104223"/>
              <a:ext cx="28083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2000" dirty="0">
                  <a:cs typeface="Arial" panose="020B0604020202020204" pitchFamily="34" charset="0"/>
                </a:rPr>
                <a:t>COSMO simulations</a:t>
              </a:r>
              <a:endParaRPr lang="de-DE" altLang="de-DE" sz="2000" dirty="0"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83261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 7">
            <a:extLst>
              <a:ext uri="{FF2B5EF4-FFF2-40B4-BE49-F238E27FC236}">
                <a16:creationId xmlns:a16="http://schemas.microsoft.com/office/drawing/2014/main" id="{0065713E-D17A-4B6D-9165-6E2019CD0F4F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מחבר ישר 30">
            <a:extLst>
              <a:ext uri="{FF2B5EF4-FFF2-40B4-BE49-F238E27FC236}">
                <a16:creationId xmlns:a16="http://schemas.microsoft.com/office/drawing/2014/main" id="{2146334A-DD13-4125-B4E1-F42F37CD7CCB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107F3C8-8398-41BA-BC77-E91A68BDBF8E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CDNC importance for microphysics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13" name="תמונה 5">
            <a:extLst>
              <a:ext uri="{FF2B5EF4-FFF2-40B4-BE49-F238E27FC236}">
                <a16:creationId xmlns:a16="http://schemas.microsoft.com/office/drawing/2014/main" id="{B6900A52-771D-4298-8808-72A1BBD3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989" y="1268760"/>
            <a:ext cx="6394499" cy="486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מלבן 6">
            <a:extLst>
              <a:ext uri="{FF2B5EF4-FFF2-40B4-BE49-F238E27FC236}">
                <a16:creationId xmlns:a16="http://schemas.microsoft.com/office/drawing/2014/main" id="{B0F01E15-9DA8-438A-99FD-8CD8E7D1C338}"/>
              </a:ext>
            </a:extLst>
          </p:cNvPr>
          <p:cNvSpPr/>
          <p:nvPr/>
        </p:nvSpPr>
        <p:spPr>
          <a:xfrm>
            <a:off x="4267202" y="63521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/>
              <a:t>Rosenfeld et al., Science, 321 , 2008 </a:t>
            </a:r>
            <a:endParaRPr lang="he-IL" dirty="0"/>
          </a:p>
        </p:txBody>
      </p:sp>
      <p:sp>
        <p:nvSpPr>
          <p:cNvPr id="18" name="מלבן 2">
            <a:extLst>
              <a:ext uri="{FF2B5EF4-FFF2-40B4-BE49-F238E27FC236}">
                <a16:creationId xmlns:a16="http://schemas.microsoft.com/office/drawing/2014/main" id="{59D63C67-D0B1-4EEF-822C-B0F611A13021}"/>
              </a:ext>
            </a:extLst>
          </p:cNvPr>
          <p:cNvSpPr/>
          <p:nvPr/>
        </p:nvSpPr>
        <p:spPr>
          <a:xfrm>
            <a:off x="35496" y="1635277"/>
            <a:ext cx="2599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de-DE" altLang="de-DE" dirty="0">
                <a:solidFill>
                  <a:srgbClr val="0000FF"/>
                </a:solidFill>
              </a:rPr>
              <a:t>Pristine tropical clouds with low CCN concentration can rain out too quickly to mature to long lived clouds </a:t>
            </a:r>
          </a:p>
        </p:txBody>
      </p:sp>
      <p:sp>
        <p:nvSpPr>
          <p:cNvPr id="19" name="מלבן 7">
            <a:extLst>
              <a:ext uri="{FF2B5EF4-FFF2-40B4-BE49-F238E27FC236}">
                <a16:creationId xmlns:a16="http://schemas.microsoft.com/office/drawing/2014/main" id="{537421F6-2881-4E1E-8217-7E4EF5AA2659}"/>
              </a:ext>
            </a:extLst>
          </p:cNvPr>
          <p:cNvSpPr/>
          <p:nvPr/>
        </p:nvSpPr>
        <p:spPr>
          <a:xfrm>
            <a:off x="-36512" y="3812847"/>
            <a:ext cx="259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de-DE" altLang="de-DE" dirty="0">
                <a:solidFill>
                  <a:srgbClr val="FF0000"/>
                </a:solidFill>
              </a:rPr>
              <a:t>Polluted clouds with very high CCN concentrations may evaporate before rain can occur </a:t>
            </a:r>
          </a:p>
        </p:txBody>
      </p:sp>
    </p:spTree>
    <p:extLst>
      <p:ext uri="{BB962C8B-B14F-4D97-AF65-F5344CB8AC3E}">
        <p14:creationId xmlns:p14="http://schemas.microsoft.com/office/powerpoint/2010/main" val="81699680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41378"/>
            <a:ext cx="8229600" cy="911358"/>
          </a:xfrm>
        </p:spPr>
        <p:txBody>
          <a:bodyPr>
            <a:noAutofit/>
          </a:bodyPr>
          <a:lstStyle/>
          <a:p>
            <a:pPr rtl="0"/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C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louds and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A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erosols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mprovements in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I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CON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R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adiation Scheme - </a:t>
            </a:r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CAIIR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 Priority Project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899592" y="2145044"/>
            <a:ext cx="403715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None/>
            </a:pPr>
            <a:r>
              <a:rPr lang="en-US" altLang="de-DE" sz="2000" b="1" u="sng" dirty="0">
                <a:solidFill>
                  <a:srgbClr val="0000FF"/>
                </a:solidFill>
                <a:latin typeface="+mn-lt"/>
              </a:rPr>
              <a:t>Participants</a:t>
            </a:r>
            <a:r>
              <a:rPr lang="en-US" altLang="de-DE" sz="2000" b="1" dirty="0">
                <a:solidFill>
                  <a:srgbClr val="0000FF"/>
                </a:solidFill>
                <a:latin typeface="+mn-lt"/>
                <a:cs typeface="Angsana New" panose="02020603050405020304" pitchFamily="18" charset="-34"/>
              </a:rPr>
              <a:t>:</a:t>
            </a:r>
          </a:p>
          <a:p>
            <a:pPr algn="l" rtl="0">
              <a:spcBef>
                <a:spcPct val="0"/>
              </a:spcBef>
              <a:buClrTx/>
              <a:buSzTx/>
              <a:buNone/>
            </a:pPr>
            <a:endParaRPr lang="en-US" altLang="de-DE" sz="1200" u="sng" dirty="0">
              <a:solidFill>
                <a:srgbClr val="0000FF"/>
              </a:solidFill>
              <a:latin typeface="+mn-lt"/>
              <a:cs typeface="Angsana New" panose="02020603050405020304" pitchFamily="18" charset="-34"/>
            </a:endParaRP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Harel Muskatel (</a:t>
            </a:r>
            <a:r>
              <a:rPr lang="en-US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Pavel Khain (</a:t>
            </a:r>
            <a:r>
              <a:rPr lang="de-DE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Alon Shtivelman (</a:t>
            </a:r>
            <a:r>
              <a:rPr lang="en-US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Yoav Levi (</a:t>
            </a:r>
            <a:r>
              <a:rPr lang="en-US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Daniel Rieger </a:t>
            </a:r>
            <a:r>
              <a:rPr lang="de-DE" altLang="de-DE" sz="2000" dirty="0">
                <a:cs typeface="Angsana New" panose="02020603050405020304" pitchFamily="18" charset="-34"/>
              </a:rPr>
              <a:t>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Uli Blahak 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ngsana New" panose="02020603050405020304" pitchFamily="18" charset="-34"/>
              </a:rPr>
              <a:t>Euripides Augoustoglou (</a:t>
            </a:r>
            <a:r>
              <a:rPr lang="en-US" sz="2000" dirty="0">
                <a:solidFill>
                  <a:srgbClr val="9900CC"/>
                </a:solidFill>
                <a:latin typeface="+mn-lt"/>
                <a:cs typeface="Angsana New" panose="02020603050405020304" pitchFamily="18" charset="-34"/>
              </a:rPr>
              <a:t>HNMS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)</a:t>
            </a:r>
            <a:endParaRPr lang="de-DE" altLang="de-DE" sz="2000" dirty="0">
              <a:latin typeface="+mn-lt"/>
              <a:cs typeface="Angsana New" panose="02020603050405020304" pitchFamily="18" charset="-34"/>
            </a:endParaRP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de-DE" altLang="de-DE" sz="2000" dirty="0">
              <a:latin typeface="+mn-lt"/>
              <a:cs typeface="Angsana New" panose="02020603050405020304" pitchFamily="18" charset="-34"/>
            </a:endParaRPr>
          </a:p>
        </p:txBody>
      </p:sp>
      <p:sp>
        <p:nvSpPr>
          <p:cNvPr id="13" name="Textfeld 4"/>
          <p:cNvSpPr txBox="1">
            <a:spLocks noChangeArrowheads="1"/>
          </p:cNvSpPr>
          <p:nvPr/>
        </p:nvSpPr>
        <p:spPr bwMode="auto">
          <a:xfrm>
            <a:off x="1594517" y="1299456"/>
            <a:ext cx="7100354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sz="2000" b="1" u="sng" dirty="0">
                <a:solidFill>
                  <a:srgbClr val="0000FF"/>
                </a:solidFill>
                <a:latin typeface="+mn-lt"/>
              </a:rPr>
              <a:t>Project duration</a:t>
            </a:r>
            <a:r>
              <a:rPr lang="en-US" sz="2000" b="1" dirty="0">
                <a:latin typeface="+mn-lt"/>
              </a:rPr>
              <a:t>:  March 2020 - September 2024</a:t>
            </a:r>
          </a:p>
        </p:txBody>
      </p:sp>
      <p:grpSp>
        <p:nvGrpSpPr>
          <p:cNvPr id="3" name="קבוצה 2"/>
          <p:cNvGrpSpPr/>
          <p:nvPr/>
        </p:nvGrpSpPr>
        <p:grpSpPr>
          <a:xfrm>
            <a:off x="5292080" y="2576259"/>
            <a:ext cx="3999306" cy="2328575"/>
            <a:chOff x="4499992" y="2060848"/>
            <a:chExt cx="3999306" cy="2328575"/>
          </a:xfrm>
        </p:grpSpPr>
        <p:sp>
          <p:nvSpPr>
            <p:cNvPr id="14" name="Textfeld 4"/>
            <p:cNvSpPr txBox="1">
              <a:spLocks noChangeArrowheads="1"/>
            </p:cNvSpPr>
            <p:nvPr/>
          </p:nvSpPr>
          <p:spPr bwMode="auto">
            <a:xfrm>
              <a:off x="4608776" y="2185749"/>
              <a:ext cx="3890522" cy="220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Alexey </a:t>
              </a:r>
              <a:r>
                <a:rPr lang="en-US" sz="2000" dirty="0" err="1">
                  <a:latin typeface="+mn-lt"/>
                  <a:cs typeface="Angsana New" panose="02020603050405020304" pitchFamily="18" charset="-34"/>
                </a:rPr>
                <a:t>Poliukhov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 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Julia </a:t>
              </a:r>
              <a:r>
                <a:rPr lang="en-US" sz="2000" dirty="0" err="1">
                  <a:latin typeface="+mn-lt"/>
                  <a:cs typeface="Angsana New" panose="02020603050405020304" pitchFamily="18" charset="-34"/>
                </a:rPr>
                <a:t>Khlestova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 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Gdaly Rivin 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Natalia Chubarova 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Marina Shatunova (</a:t>
              </a:r>
              <a:r>
                <a:rPr lang="en-US" sz="2000" dirty="0">
                  <a:solidFill>
                    <a:srgbClr val="FF0000"/>
                  </a:solidFill>
                  <a:latin typeface="+mn-lt"/>
                  <a:cs typeface="Angsana New" panose="02020603050405020304" pitchFamily="18" charset="-34"/>
                </a:rPr>
                <a:t>RHM</a:t>
              </a:r>
              <a:r>
                <a:rPr lang="en-US" sz="2000" dirty="0">
                  <a:latin typeface="+mn-lt"/>
                  <a:cs typeface="Angsana New" panose="02020603050405020304" pitchFamily="18" charset="-34"/>
                </a:rPr>
                <a:t>)</a:t>
              </a: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endParaRPr lang="en-US" sz="2000" dirty="0">
                <a:latin typeface="+mn-lt"/>
                <a:cs typeface="Angsana New" panose="02020603050405020304" pitchFamily="18" charset="-34"/>
              </a:endParaRPr>
            </a:p>
            <a:p>
              <a:pPr algn="l" rtl="0">
                <a:spcBef>
                  <a:spcPct val="0"/>
                </a:spcBef>
                <a:buClrTx/>
                <a:buSzTx/>
                <a:buNone/>
              </a:pPr>
              <a:endParaRPr lang="de-DE" altLang="de-DE" sz="2000" dirty="0">
                <a:latin typeface="+mn-lt"/>
                <a:cs typeface="Angsana New" panose="02020603050405020304" pitchFamily="18" charset="-34"/>
              </a:endParaRPr>
            </a:p>
            <a:p>
              <a:pPr marL="342900" indent="-342900" algn="l" rtl="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endParaRPr lang="en-US" sz="2000" dirty="0">
                <a:latin typeface="+mn-lt"/>
                <a:cs typeface="Angsana New" panose="02020603050405020304" pitchFamily="18" charset="-34"/>
              </a:endParaRPr>
            </a:p>
          </p:txBody>
        </p:sp>
        <p:sp>
          <p:nvSpPr>
            <p:cNvPr id="2" name="סוגר מרובע כפול 1"/>
            <p:cNvSpPr/>
            <p:nvPr/>
          </p:nvSpPr>
          <p:spPr>
            <a:xfrm>
              <a:off x="4499992" y="2060848"/>
              <a:ext cx="3312368" cy="1877177"/>
            </a:xfrm>
            <a:prstGeom prst="bracketPair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1" name="Textfeld 4">
            <a:extLst>
              <a:ext uri="{FF2B5EF4-FFF2-40B4-BE49-F238E27FC236}">
                <a16:creationId xmlns:a16="http://schemas.microsoft.com/office/drawing/2014/main" id="{CF70D72F-5196-4D0C-83D3-A7C5CC20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798" y="5192032"/>
            <a:ext cx="403715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None/>
            </a:pPr>
            <a:r>
              <a:rPr lang="en-US" altLang="de-DE" sz="2000" b="1" u="sng" dirty="0">
                <a:solidFill>
                  <a:srgbClr val="0000FF"/>
                </a:solidFill>
                <a:latin typeface="+mn-lt"/>
              </a:rPr>
              <a:t>Contributions from:</a:t>
            </a:r>
            <a:endParaRPr lang="en-US" altLang="de-DE" sz="2000" b="1" dirty="0">
              <a:solidFill>
                <a:srgbClr val="0000FF"/>
              </a:solidFill>
              <a:latin typeface="+mn-lt"/>
              <a:cs typeface="Angsana New" panose="02020603050405020304" pitchFamily="18" charset="-34"/>
            </a:endParaRPr>
          </a:p>
          <a:p>
            <a:pPr algn="l" rtl="0">
              <a:spcBef>
                <a:spcPct val="0"/>
              </a:spcBef>
              <a:buClrTx/>
              <a:buSzTx/>
              <a:buNone/>
            </a:pPr>
            <a:endParaRPr lang="en-US" altLang="de-DE" sz="1200" u="sng" dirty="0">
              <a:solidFill>
                <a:srgbClr val="0000FF"/>
              </a:solidFill>
              <a:latin typeface="+mn-lt"/>
              <a:cs typeface="Angsana New" panose="02020603050405020304" pitchFamily="18" charset="-34"/>
            </a:endParaRP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Martin Kohler </a:t>
            </a:r>
            <a:r>
              <a:rPr lang="de-DE" altLang="de-DE" sz="2000" dirty="0">
                <a:cs typeface="Angsana New" panose="02020603050405020304" pitchFamily="18" charset="-34"/>
              </a:rPr>
              <a:t>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Alberto De Lozar 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marL="342900" indent="-342900" algn="l" rtl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Uli Shaettler (</a:t>
            </a:r>
            <a:r>
              <a:rPr lang="de-DE" altLang="de-DE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236037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503734" y="1124744"/>
            <a:ext cx="835342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Calculation of CDNC from N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CN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is estimated from Segal &amp; Khain (2006) 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lang="de-DE" kern="0" dirty="0">
                <a:solidFill>
                  <a:srgbClr val="000000"/>
                </a:solidFill>
                <a:latin typeface="Arial"/>
              </a:rPr>
              <a:t>4D look-up table:</a:t>
            </a:r>
          </a:p>
          <a:p>
            <a:pPr marL="431800" marR="0" lvl="1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5" name="מלבן 4"/>
          <p:cNvSpPr/>
          <p:nvPr/>
        </p:nvSpPr>
        <p:spPr>
          <a:xfrm>
            <a:off x="800976" y="5733256"/>
            <a:ext cx="2190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kern="0" dirty="0">
                <a:solidFill>
                  <a:srgbClr val="FF0000"/>
                </a:solidFill>
                <a:latin typeface="Arial"/>
              </a:rPr>
              <a:t>Segal &amp; Khain (2006) </a:t>
            </a:r>
            <a:endParaRPr lang="he-IL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מלבן 14"/>
              <p:cNvSpPr/>
              <p:nvPr/>
            </p:nvSpPr>
            <p:spPr>
              <a:xfrm>
                <a:off x="2915816" y="1484784"/>
                <a:ext cx="3940818" cy="37555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𝑪𝑫𝑵𝑪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𝒄𝒏</m:t>
                          </m:r>
                        </m:sub>
                      </m:sSub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𝒍𝒐𝒈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</m:t>
                      </m:r>
                      <m:sSub>
                        <m:sSubPr>
                          <m:ctrlP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𝒎𝒐𝒅</m:t>
                          </m:r>
                        </m:sub>
                      </m:sSub>
                      <m:sSub>
                        <m:sSubPr>
                          <m:ctrlP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𝑪𝑩</m:t>
                          </m:r>
                        </m:sub>
                      </m:sSub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5" name="מלבן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484784"/>
                <a:ext cx="3940818" cy="375552"/>
              </a:xfrm>
              <a:prstGeom prst="rect">
                <a:avLst/>
              </a:prstGeom>
              <a:blipFill>
                <a:blip r:embed="rId2"/>
                <a:stretch>
                  <a:fillRect b="-14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350202" y="2394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Segal &amp; Khain cloud droplets activation scheme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71391-4560-473F-95D6-056A4F88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3" y="2241658"/>
            <a:ext cx="3754329" cy="336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">
            <a:extLst>
              <a:ext uri="{FF2B5EF4-FFF2-40B4-BE49-F238E27FC236}">
                <a16:creationId xmlns:a16="http://schemas.microsoft.com/office/drawing/2014/main" id="{ACE28DA1-AAF1-4753-BD7A-5F187485B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52" y="2345061"/>
            <a:ext cx="5422391" cy="315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48260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1331640" y="6499738"/>
            <a:ext cx="76535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/>
              <a:t>Daniel Rothenberg and </a:t>
            </a:r>
            <a:r>
              <a:rPr lang="en-US" sz="1600" dirty="0" err="1"/>
              <a:t>Chien</a:t>
            </a:r>
            <a:r>
              <a:rPr lang="en-US" sz="1600" dirty="0"/>
              <a:t> Wang, 2016. </a:t>
            </a:r>
            <a:r>
              <a:rPr lang="en-US" sz="1600" i="1" dirty="0"/>
              <a:t>J. Atmos. Sci.</a:t>
            </a:r>
            <a:r>
              <a:rPr lang="en-US" sz="1600" dirty="0"/>
              <a:t>, </a:t>
            </a:r>
            <a:r>
              <a:rPr lang="en-US" sz="1600" b="1" dirty="0"/>
              <a:t>73</a:t>
            </a:r>
            <a:r>
              <a:rPr lang="en-US" sz="1600" dirty="0"/>
              <a:t>, 1255–1272. </a:t>
            </a:r>
            <a:endParaRPr lang="he-IL" sz="16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 err="1">
                <a:solidFill>
                  <a:srgbClr val="FF0000"/>
                </a:solidFill>
                <a:cs typeface="Angsana New" panose="02020603050405020304" pitchFamily="18" charset="-34"/>
              </a:rPr>
              <a:t>pyrcel</a:t>
            </a:r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: cloud parcel model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9ECF12-FF66-49E0-9887-4F9279A4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066882"/>
            <a:ext cx="7956376" cy="327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מלבן 6">
            <a:extLst>
              <a:ext uri="{FF2B5EF4-FFF2-40B4-BE49-F238E27FC236}">
                <a16:creationId xmlns:a16="http://schemas.microsoft.com/office/drawing/2014/main" id="{F842237E-4467-4124-B5F0-C78F36540FE7}"/>
              </a:ext>
            </a:extLst>
          </p:cNvPr>
          <p:cNvSpPr/>
          <p:nvPr/>
        </p:nvSpPr>
        <p:spPr>
          <a:xfrm>
            <a:off x="119863" y="1184300"/>
            <a:ext cx="8388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 algn="just" rtl="0">
              <a:buFont typeface="+mj-lt"/>
              <a:buAutoNum type="arabicPeriod"/>
            </a:pPr>
            <a:r>
              <a:rPr lang="en-US" dirty="0"/>
              <a:t>Setup </a:t>
            </a:r>
            <a:r>
              <a:rPr lang="en-US" i="1" dirty="0" err="1">
                <a:solidFill>
                  <a:srgbClr val="FF0000"/>
                </a:solidFill>
              </a:rPr>
              <a:t>pyrcel</a:t>
            </a:r>
            <a:endParaRPr lang="en-US" dirty="0"/>
          </a:p>
          <a:p>
            <a:pPr marL="1257300" lvl="2" indent="-342900" algn="just" rtl="0">
              <a:buFont typeface="+mj-lt"/>
              <a:buAutoNum type="arabicPeriod"/>
            </a:pPr>
            <a:r>
              <a:rPr lang="en-US" dirty="0"/>
              <a:t>Run </a:t>
            </a:r>
            <a:r>
              <a:rPr lang="en-US" i="1" dirty="0" err="1">
                <a:solidFill>
                  <a:srgbClr val="FF0000"/>
                </a:solidFill>
              </a:rPr>
              <a:t>pyrcel</a:t>
            </a:r>
            <a:r>
              <a:rPr lang="en-US" dirty="0"/>
              <a:t> with different combinations of initial conditions:</a:t>
            </a:r>
          </a:p>
          <a:p>
            <a:pPr marL="1257300" lvl="2" indent="-342900" algn="just" rtl="0">
              <a:buFont typeface="+mj-lt"/>
              <a:buAutoNum type="arabicPeriod"/>
            </a:pPr>
            <a:endParaRPr lang="en-US" dirty="0"/>
          </a:p>
          <a:p>
            <a:pPr marL="1257300" lvl="2" indent="-342900" algn="just" rtl="0">
              <a:buFont typeface="+mj-lt"/>
              <a:buAutoNum type="arabicPeriod"/>
            </a:pPr>
            <a:endParaRPr lang="en-US" dirty="0"/>
          </a:p>
          <a:p>
            <a:pPr marL="1257300" lvl="2" indent="-342900" algn="just" rtl="0">
              <a:buFont typeface="+mj-lt"/>
              <a:buAutoNum type="arabicPeriod"/>
            </a:pPr>
            <a:r>
              <a:rPr lang="en-US" dirty="0"/>
              <a:t>Train a </a:t>
            </a:r>
            <a:r>
              <a:rPr lang="en-US" dirty="0">
                <a:solidFill>
                  <a:srgbClr val="FF0000"/>
                </a:solidFill>
              </a:rPr>
              <a:t>ML model</a:t>
            </a:r>
            <a:endParaRPr lang="en-US" dirty="0"/>
          </a:p>
          <a:p>
            <a:pPr marL="1257300" lvl="2" indent="-342900" algn="just" rtl="0">
              <a:buFont typeface="+mj-lt"/>
              <a:buAutoNum type="arabicPeriod"/>
            </a:pPr>
            <a:r>
              <a:rPr lang="en-US" dirty="0"/>
              <a:t>Plug-in of the trained ML model in ICON (</a:t>
            </a:r>
            <a:r>
              <a:rPr lang="en-US" dirty="0">
                <a:solidFill>
                  <a:srgbClr val="FF0000"/>
                </a:solidFill>
              </a:rPr>
              <a:t>Comin)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14">
                <a:extLst>
                  <a:ext uri="{FF2B5EF4-FFF2-40B4-BE49-F238E27FC236}">
                    <a16:creationId xmlns:a16="http://schemas.microsoft.com/office/drawing/2014/main" id="{5F4BB6CB-9F14-4248-9565-D9A7D548A0C8}"/>
                  </a:ext>
                </a:extLst>
              </p:cNvPr>
              <p:cNvSpPr/>
              <p:nvPr/>
            </p:nvSpPr>
            <p:spPr>
              <a:xfrm>
                <a:off x="2483768" y="1833823"/>
                <a:ext cx="3940818" cy="37555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𝑪𝑫𝑵𝑪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𝒄𝒏</m:t>
                          </m:r>
                        </m:sub>
                      </m:sSub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sSub>
                        <m:sSubPr>
                          <m:ctrlP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kern="0">
                              <a:solidFill>
                                <a:srgbClr val="2D4B9B"/>
                              </a:solidFill>
                              <a:latin typeface="Cambria Math" panose="02040503050406030204" pitchFamily="18" charset="0"/>
                            </a:rPr>
                            <m:t>𝑪𝑩</m:t>
                          </m:r>
                        </m:sub>
                      </m:sSub>
                      <m:r>
                        <a:rPr lang="en-US" b="1" i="1" kern="0" smtClean="0">
                          <a:solidFill>
                            <a:srgbClr val="2D4B9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9" name="מלבן 14">
                <a:extLst>
                  <a:ext uri="{FF2B5EF4-FFF2-40B4-BE49-F238E27FC236}">
                    <a16:creationId xmlns:a16="http://schemas.microsoft.com/office/drawing/2014/main" id="{5F4BB6CB-9F14-4248-9565-D9A7D548A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1833823"/>
                <a:ext cx="3940818" cy="37555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06821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Comparisons to other datasets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452A1-BF28-448A-9546-DD7F54C33913}"/>
              </a:ext>
            </a:extLst>
          </p:cNvPr>
          <p:cNvSpPr/>
          <p:nvPr/>
        </p:nvSpPr>
        <p:spPr>
          <a:xfrm>
            <a:off x="1076934" y="1320265"/>
            <a:ext cx="7404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1. </a:t>
            </a:r>
            <a:r>
              <a:rPr lang="en-US" sz="2400" dirty="0">
                <a:solidFill>
                  <a:srgbClr val="FF0000"/>
                </a:solidFill>
              </a:rPr>
              <a:t>MODIS climatology </a:t>
            </a:r>
            <a:r>
              <a:rPr lang="en-US" sz="2400" dirty="0"/>
              <a:t>(already in ICON) </a:t>
            </a:r>
          </a:p>
          <a:p>
            <a:pPr algn="l" rtl="0"/>
            <a:r>
              <a:rPr lang="en-US" sz="2400" dirty="0"/>
              <a:t>2. </a:t>
            </a:r>
            <a:r>
              <a:rPr lang="en-US" sz="2400" dirty="0">
                <a:solidFill>
                  <a:srgbClr val="FF0000"/>
                </a:solidFill>
              </a:rPr>
              <a:t>MODIS daily values </a:t>
            </a:r>
            <a:r>
              <a:rPr lang="en-US" sz="2400" dirty="0"/>
              <a:t>2000-2020 (</a:t>
            </a:r>
            <a:r>
              <a:rPr lang="en-US" sz="2400" dirty="0" err="1"/>
              <a:t>Gryspeerdt</a:t>
            </a:r>
            <a:r>
              <a:rPr lang="en-US" sz="2400" dirty="0"/>
              <a:t> et al., 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B6FE4-0353-40FD-94B4-834CE20B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47218"/>
            <a:ext cx="8739041" cy="315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07E7D2-3D42-4189-8A2F-EA0571B4FE1B}"/>
              </a:ext>
            </a:extLst>
          </p:cNvPr>
          <p:cNvSpPr/>
          <p:nvPr/>
        </p:nvSpPr>
        <p:spPr>
          <a:xfrm>
            <a:off x="1475656" y="5885319"/>
            <a:ext cx="6840760" cy="28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0">
              <a:lnSpc>
                <a:spcPct val="115000"/>
              </a:lnSpc>
              <a:spcAft>
                <a:spcPts val="600"/>
              </a:spcAft>
              <a:tabLst>
                <a:tab pos="449580" algn="l"/>
              </a:tabLst>
            </a:pPr>
            <a:r>
              <a:rPr lang="en-GB" sz="1200" dirty="0" err="1">
                <a:latin typeface="Arial" panose="020B0604020202020204" pitchFamily="34" charset="0"/>
                <a:ea typeface="Droid Sans Fallback"/>
                <a:cs typeface="FreeSans"/>
              </a:rPr>
              <a:t>Bennartz</a:t>
            </a:r>
            <a:r>
              <a:rPr lang="en-GB" sz="1200" dirty="0">
                <a:latin typeface="Arial" panose="020B0604020202020204" pitchFamily="34" charset="0"/>
                <a:ea typeface="Droid Sans Fallback"/>
                <a:cs typeface="FreeSans"/>
              </a:rPr>
              <a:t>, R; Rausch, J (2017). ATMOSPHERIC CHEMISTRY AND PHYSICS, 17(16), 9815-9836</a:t>
            </a:r>
            <a:r>
              <a:rPr lang="en-GB" sz="1200" dirty="0">
                <a:solidFill>
                  <a:srgbClr val="000000"/>
                </a:solidFill>
                <a:latin typeface="Verdana" panose="020B0604030504040204" pitchFamily="34" charset="0"/>
                <a:ea typeface="Droid Sans Fallback"/>
                <a:cs typeface="FreeSans"/>
              </a:rPr>
              <a:t>.</a:t>
            </a:r>
            <a:endParaRPr lang="en-IL" sz="1200" dirty="0">
              <a:latin typeface="Arial" panose="020B0604020202020204" pitchFamily="34" charset="0"/>
              <a:ea typeface="Droid Sans Fallback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69383851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Comparisons to other datasets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730E6-8949-4626-81F2-0F118B5D7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35" y="1559542"/>
            <a:ext cx="4809983" cy="516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1452A1-BF28-448A-9546-DD7F54C33913}"/>
              </a:ext>
            </a:extLst>
          </p:cNvPr>
          <p:cNvSpPr/>
          <p:nvPr/>
        </p:nvSpPr>
        <p:spPr>
          <a:xfrm>
            <a:off x="827584" y="1026767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3. </a:t>
            </a:r>
            <a:r>
              <a:rPr lang="en-US" sz="2400" dirty="0">
                <a:solidFill>
                  <a:srgbClr val="FF0000"/>
                </a:solidFill>
              </a:rPr>
              <a:t>CAMS reanalysis </a:t>
            </a:r>
            <a:r>
              <a:rPr lang="en-US" sz="2400" dirty="0"/>
              <a:t>daily values 2003-2021 (Block et al., 2024)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99331344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מלבן 29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1" name="מחבר ישר 30"/>
          <p:cNvCxnSpPr/>
          <p:nvPr/>
        </p:nvCxnSpPr>
        <p:spPr>
          <a:xfrm>
            <a:off x="0" y="838978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578788" y="6417124"/>
            <a:ext cx="431620" cy="365125"/>
          </a:xfrm>
        </p:spPr>
        <p:txBody>
          <a:bodyPr/>
          <a:lstStyle/>
          <a:p>
            <a:fld id="{0E5106EA-ACC3-4718-8424-EDD24B4BD7D7}" type="slidenum">
              <a:rPr lang="he-IL" smtClean="0"/>
              <a:pPr/>
              <a:t>24</a:t>
            </a:fld>
            <a:endParaRPr lang="he-IL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49188" y="-193712"/>
            <a:ext cx="8229600" cy="122413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Verifications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D4BCF-0C21-4188-B4AB-490F82276421}"/>
              </a:ext>
            </a:extLst>
          </p:cNvPr>
          <p:cNvGrpSpPr/>
          <p:nvPr/>
        </p:nvGrpSpPr>
        <p:grpSpPr>
          <a:xfrm>
            <a:off x="2641349" y="938102"/>
            <a:ext cx="3645278" cy="2738377"/>
            <a:chOff x="1277888" y="1735129"/>
            <a:chExt cx="6372200" cy="41065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888" y="1735129"/>
              <a:ext cx="6372200" cy="41065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4355976" y="4653136"/>
              <a:ext cx="1152128" cy="864096"/>
            </a:xfrm>
            <a:prstGeom prst="rect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2699792" y="2780928"/>
              <a:ext cx="3240360" cy="28083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A5F124-D02A-4E2E-90E8-0D31B4D81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71" y="3743212"/>
            <a:ext cx="4314056" cy="305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49314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35454" cy="1052736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07504" y="6472052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95536" y="214705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Spectral Bin Microphysics in ICON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254" y="1387848"/>
            <a:ext cx="47016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Warm-Phase Spectral-Bin Microphysics (SBM) scheme was implemented in ICON </a:t>
            </a:r>
            <a:r>
              <a:rPr lang="en-US" sz="2000" kern="0" dirty="0"/>
              <a:t>in master as part of </a:t>
            </a:r>
            <a:r>
              <a:rPr lang="en-US" sz="2000" kern="0" dirty="0">
                <a:solidFill>
                  <a:srgbClr val="FF0000"/>
                </a:solidFill>
              </a:rPr>
              <a:t>CAIIR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66 bins: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droplets + CCN tracers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Runs ~7 times slower than 1M.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SBM and 2M schemes compared</a:t>
            </a:r>
            <a:r>
              <a:rPr lang="en-US" sz="2000" kern="0" dirty="0">
                <a:solidFill>
                  <a:prstClr val="black"/>
                </a:solidFill>
              </a:rPr>
              <a:t>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SBM shows reasonable behavior, strong sensitivity to CCN.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Example: Cumulonimbus development (Weisman-</a:t>
            </a:r>
            <a:r>
              <a:rPr lang="en-US" sz="2000" kern="0" dirty="0" err="1">
                <a:solidFill>
                  <a:prstClr val="black"/>
                </a:solidFill>
              </a:rPr>
              <a:t>Klemp</a:t>
            </a:r>
            <a:r>
              <a:rPr lang="en-US" sz="2000" kern="0" dirty="0">
                <a:solidFill>
                  <a:prstClr val="black"/>
                </a:solidFill>
              </a:rPr>
              <a:t> 1982)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FF0000"/>
                </a:solidFill>
              </a:rPr>
              <a:t>ACLIIM</a:t>
            </a:r>
            <a:r>
              <a:rPr lang="en-US" sz="2000" kern="0" dirty="0">
                <a:solidFill>
                  <a:prstClr val="black"/>
                </a:solidFill>
              </a:rPr>
              <a:t>: mixed-phase SBM implementation and calibration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664" y="6292762"/>
            <a:ext cx="634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0000"/>
                </a:solidFill>
              </a:rPr>
              <a:t>Acknowledgments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Axel Seifert, Daniel Reinert, Daniel Rieger</a:t>
            </a:r>
          </a:p>
        </p:txBody>
      </p:sp>
      <p:grpSp>
        <p:nvGrpSpPr>
          <p:cNvPr id="35" name="קבוצה 34"/>
          <p:cNvGrpSpPr/>
          <p:nvPr/>
        </p:nvGrpSpPr>
        <p:grpSpPr>
          <a:xfrm>
            <a:off x="4807870" y="1434252"/>
            <a:ext cx="4040652" cy="4063676"/>
            <a:chOff x="8414839" y="-68355"/>
            <a:chExt cx="3755048" cy="4030703"/>
          </a:xfrm>
        </p:grpSpPr>
        <p:pic>
          <p:nvPicPr>
            <p:cNvPr id="36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237" y="0"/>
              <a:ext cx="2914650" cy="3657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7" name="Straight Arrow Connector 24"/>
            <p:cNvCxnSpPr/>
            <p:nvPr/>
          </p:nvCxnSpPr>
          <p:spPr>
            <a:xfrm>
              <a:off x="9255237" y="3767995"/>
              <a:ext cx="291465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26"/>
            <p:cNvPicPr>
              <a:picLocks noChangeAspect="1"/>
            </p:cNvPicPr>
            <p:nvPr/>
          </p:nvPicPr>
          <p:blipFill rotWithShape="1">
            <a:blip r:embed="rId3"/>
            <a:srcRect b="46963"/>
            <a:stretch/>
          </p:blipFill>
          <p:spPr>
            <a:xfrm rot="16200000" flipV="1">
              <a:off x="7134180" y="1692578"/>
              <a:ext cx="3657600" cy="2724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 rot="5400000">
              <a:off x="8661544" y="1619501"/>
              <a:ext cx="1641533" cy="34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QC+QR (g/kg)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08152" y="337646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11261" y="2493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11262" y="16534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1061" y="7887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14839" y="-68355"/>
              <a:ext cx="418704" cy="369332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58743" y="3684863"/>
              <a:ext cx="707245" cy="2774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>
              <a:spAutoFit/>
            </a:bodyPr>
            <a:lstStyle/>
            <a:p>
              <a:r>
                <a:rPr lang="en-US" dirty="0"/>
                <a:t>50km</a:t>
              </a:r>
            </a:p>
          </p:txBody>
        </p:sp>
      </p:grpSp>
      <p:sp>
        <p:nvSpPr>
          <p:cNvPr id="19" name="מלבן 18"/>
          <p:cNvSpPr/>
          <p:nvPr/>
        </p:nvSpPr>
        <p:spPr>
          <a:xfrm>
            <a:off x="970167" y="5833538"/>
            <a:ext cx="8525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Khain, P., J. </a:t>
            </a:r>
            <a:r>
              <a:rPr lang="en-US" dirty="0" err="1"/>
              <a:t>Shpund</a:t>
            </a:r>
            <a:r>
              <a:rPr lang="en-US" dirty="0"/>
              <a:t>, Y. Levi and A.P. Khain, 2022. Atmos. Res., 279, 106388.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03624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229600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85000"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Implementation of KH2019 parametrization of droplets effective radius in shallow convection clouds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לבן 13">
                <a:extLst>
                  <a:ext uri="{FF2B5EF4-FFF2-40B4-BE49-F238E27FC236}">
                    <a16:creationId xmlns:a16="http://schemas.microsoft.com/office/drawing/2014/main" id="{3C2C8C62-7A13-4A71-8608-7EAE1808A0B1}"/>
                  </a:ext>
                </a:extLst>
              </p:cNvPr>
              <p:cNvSpPr/>
              <p:nvPr/>
            </p:nvSpPr>
            <p:spPr>
              <a:xfrm>
                <a:off x="1187624" y="1989678"/>
                <a:ext cx="6624736" cy="565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e>
                      </m:acc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𝑓𝑐𝑡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𝐶𝐶𝑁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𝑐𝑙𝑜𝑢𝑑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𝑏𝑎𝑠𝑒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𝑎𝑏𝑜𝑣𝑒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𝑏𝑎𝑠𝑒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7" name="מלבן 13">
                <a:extLst>
                  <a:ext uri="{FF2B5EF4-FFF2-40B4-BE49-F238E27FC236}">
                    <a16:creationId xmlns:a16="http://schemas.microsoft.com/office/drawing/2014/main" id="{3C2C8C62-7A13-4A71-8608-7EAE1808A0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989678"/>
                <a:ext cx="6624736" cy="565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A2510BAC-68F3-48BF-8643-ECC6E4CB11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0979" y="1110867"/>
                <a:ext cx="7293496" cy="720080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Autofit/>
              </a:bodyPr>
              <a:lstStyle>
                <a:lvl1pPr algn="ctr" defTabSz="914400" rtl="1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rtl="0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e-DE" altLang="de-DE" sz="2400" dirty="0"/>
                  <a:t> is does not change much horizontally and can be analitically estimated </a:t>
                </a:r>
                <a:endParaRPr lang="de-DE" sz="2400" dirty="0"/>
              </a:p>
            </p:txBody>
          </p:sp>
        </mc:Choice>
        <mc:Fallback xmlns=""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A2510BAC-68F3-48BF-8643-ECC6E4CB1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79" y="1110867"/>
                <a:ext cx="7293496" cy="720080"/>
              </a:xfrm>
              <a:prstGeom prst="rect">
                <a:avLst/>
              </a:prstGeom>
              <a:blipFill>
                <a:blip r:embed="rId3"/>
                <a:stretch>
                  <a:fillRect l="-1253" t="-15254" b="-2881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6" descr="image001">
            <a:extLst>
              <a:ext uri="{FF2B5EF4-FFF2-40B4-BE49-F238E27FC236}">
                <a16:creationId xmlns:a16="http://schemas.microsoft.com/office/drawing/2014/main" id="{595EF890-282C-4F00-88E7-B13371E44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3" y="2714141"/>
            <a:ext cx="501375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תמונה 1">
            <a:extLst>
              <a:ext uri="{FF2B5EF4-FFF2-40B4-BE49-F238E27FC236}">
                <a16:creationId xmlns:a16="http://schemas.microsoft.com/office/drawing/2014/main" id="{407FD820-292C-4B5F-AC53-3671657BF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074186"/>
            <a:ext cx="2964612" cy="259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508445-5497-45E3-BFAF-00F7DFC962DA}"/>
              </a:ext>
            </a:extLst>
          </p:cNvPr>
          <p:cNvSpPr/>
          <p:nvPr/>
        </p:nvSpPr>
        <p:spPr>
          <a:xfrm>
            <a:off x="1022221" y="6329208"/>
            <a:ext cx="745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Khain, P., R.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Heiblum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U. Blahak, Y. Levi, H. Muskatel, E.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Vadislavsky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Altaratz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Koren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G. Dagan, J.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Shpund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A. Khain, 2019. J. Atmos. Sci., 76, 533–560</a:t>
            </a:r>
            <a:endParaRPr lang="en-IL" sz="1200" dirty="0"/>
          </a:p>
        </p:txBody>
      </p:sp>
    </p:spTree>
    <p:extLst>
      <p:ext uri="{BB962C8B-B14F-4D97-AF65-F5344CB8AC3E}">
        <p14:creationId xmlns:p14="http://schemas.microsoft.com/office/powerpoint/2010/main" val="63212080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2728095" y="6093296"/>
            <a:ext cx="760496" cy="221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e-IL" sz="1000" dirty="0">
              <a:solidFill>
                <a:srgbClr val="FF0000"/>
              </a:solidFill>
            </a:endParaRPr>
          </a:p>
        </p:txBody>
      </p:sp>
      <p:sp>
        <p:nvSpPr>
          <p:cNvPr id="12" name="מלבן 7">
            <a:extLst>
              <a:ext uri="{FF2B5EF4-FFF2-40B4-BE49-F238E27FC236}">
                <a16:creationId xmlns:a16="http://schemas.microsoft.com/office/drawing/2014/main" id="{81E1DD59-3D08-49B1-9BFF-4F3D54AE41F2}"/>
              </a:ext>
            </a:extLst>
          </p:cNvPr>
          <p:cNvSpPr/>
          <p:nvPr/>
        </p:nvSpPr>
        <p:spPr>
          <a:xfrm>
            <a:off x="0" y="0"/>
            <a:ext cx="9135454" cy="908719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30">
            <a:extLst>
              <a:ext uri="{FF2B5EF4-FFF2-40B4-BE49-F238E27FC236}">
                <a16:creationId xmlns:a16="http://schemas.microsoft.com/office/drawing/2014/main" id="{B7541B7A-E79F-4B4F-A553-443285877179}"/>
              </a:ext>
            </a:extLst>
          </p:cNvPr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DF63A54-A1A0-4BEA-9F27-FFC787AD7349}"/>
              </a:ext>
            </a:extLst>
          </p:cNvPr>
          <p:cNvSpPr txBox="1">
            <a:spLocks/>
          </p:cNvSpPr>
          <p:nvPr/>
        </p:nvSpPr>
        <p:spPr>
          <a:xfrm>
            <a:off x="251520" y="35900"/>
            <a:ext cx="8784976" cy="8938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Vertical resolution impact on cloud formation, cloud cover and precipitation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AFD79-BF07-43B8-BF33-85D27C939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67" y="985565"/>
            <a:ext cx="4680520" cy="270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9FB7A-A735-4638-87D2-265446AB2977}"/>
              </a:ext>
            </a:extLst>
          </p:cNvPr>
          <p:cNvSpPr/>
          <p:nvPr/>
        </p:nvSpPr>
        <p:spPr>
          <a:xfrm>
            <a:off x="895318" y="6384837"/>
            <a:ext cx="7344816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0">
              <a:lnSpc>
                <a:spcPct val="115000"/>
              </a:lnSpc>
              <a:spcAft>
                <a:spcPts val="600"/>
              </a:spcAft>
              <a:tabLst>
                <a:tab pos="449580" algn="l"/>
              </a:tabLst>
            </a:pPr>
            <a:r>
              <a:rPr lang="en-GB" sz="1400" dirty="0">
                <a:latin typeface="Arial" panose="020B0604020202020204" pitchFamily="34" charset="0"/>
                <a:ea typeface="Droid Sans Fallback"/>
                <a:cs typeface="FreeSans"/>
              </a:rPr>
              <a:t>Schmidt, H., et al. </a:t>
            </a:r>
            <a:r>
              <a:rPr lang="en-GB" sz="1400" dirty="0" err="1">
                <a:latin typeface="Arial" panose="020B0604020202020204" pitchFamily="34" charset="0"/>
                <a:ea typeface="Droid Sans Fallback"/>
                <a:cs typeface="FreeSans"/>
              </a:rPr>
              <a:t>Geosci</a:t>
            </a:r>
            <a:r>
              <a:rPr lang="en-GB" sz="1400" dirty="0">
                <a:latin typeface="Arial" panose="020B0604020202020204" pitchFamily="34" charset="0"/>
                <a:ea typeface="Droid Sans Fallback"/>
                <a:cs typeface="FreeSans"/>
              </a:rPr>
              <a:t>. Model Dev., 17, 1563–1584, https://doi.org/10.5194/gmd-17-1563-2024, 2024.</a:t>
            </a:r>
            <a:endParaRPr lang="en-IL" sz="1400" dirty="0">
              <a:latin typeface="Arial" panose="020B0604020202020204" pitchFamily="34" charset="0"/>
              <a:ea typeface="Droid Sans Fallback"/>
              <a:cs typeface="Free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C5C549-ECFE-403E-A944-4270B73D8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81136"/>
            <a:ext cx="4860461" cy="262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29059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7">
            <a:extLst>
              <a:ext uri="{FF2B5EF4-FFF2-40B4-BE49-F238E27FC236}">
                <a16:creationId xmlns:a16="http://schemas.microsoft.com/office/drawing/2014/main" id="{86064FE9-2962-4877-9B6A-3F0A3B36C1EA}"/>
              </a:ext>
            </a:extLst>
          </p:cNvPr>
          <p:cNvSpPr/>
          <p:nvPr/>
        </p:nvSpPr>
        <p:spPr>
          <a:xfrm>
            <a:off x="0" y="0"/>
            <a:ext cx="9135454" cy="980728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1331640" y="1196752"/>
            <a:ext cx="7026209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lvl="0" indent="-342900" algn="l" rtl="0">
              <a:buFont typeface="+mj-lt"/>
              <a:buAutoNum type="arabicPeriod"/>
            </a:pPr>
            <a:r>
              <a:rPr lang="en-GB" sz="2000" dirty="0"/>
              <a:t>Implementation of the 4D </a:t>
            </a:r>
            <a:r>
              <a:rPr lang="en-GB" sz="2000" dirty="0">
                <a:solidFill>
                  <a:srgbClr val="FF0000"/>
                </a:solidFill>
              </a:rPr>
              <a:t>SK2006</a:t>
            </a:r>
            <a:r>
              <a:rPr lang="en-GB" sz="2000" dirty="0"/>
              <a:t> droplets activation scheme coupled with </a:t>
            </a:r>
            <a:r>
              <a:rPr lang="en-GB" sz="2000" dirty="0">
                <a:solidFill>
                  <a:srgbClr val="FF0000"/>
                </a:solidFill>
              </a:rPr>
              <a:t>CAMS</a:t>
            </a:r>
            <a:r>
              <a:rPr lang="en-GB" sz="2000" dirty="0"/>
              <a:t> aerosols </a:t>
            </a:r>
          </a:p>
          <a:p>
            <a:pPr marL="342900" lvl="0" indent="-342900" algn="l" rtl="0">
              <a:buFont typeface="+mj-lt"/>
              <a:buAutoNum type="arabicPeriod"/>
            </a:pPr>
            <a:r>
              <a:rPr lang="en-US" sz="2000" dirty="0"/>
              <a:t>Development of a new cloud droplets activation parametrization for CAMS aerosols using </a:t>
            </a:r>
            <a:r>
              <a:rPr lang="en-US" sz="2000" dirty="0" err="1">
                <a:solidFill>
                  <a:srgbClr val="FF0000"/>
                </a:solidFill>
              </a:rPr>
              <a:t>pyrcel</a:t>
            </a:r>
            <a:r>
              <a:rPr lang="en-US" sz="2000" dirty="0"/>
              <a:t> model </a:t>
            </a:r>
          </a:p>
          <a:p>
            <a:pPr marL="342900" lvl="0" indent="-342900" algn="l" rtl="0">
              <a:buFont typeface="+mj-lt"/>
              <a:buAutoNum type="arabicPeriod"/>
            </a:pPr>
            <a:r>
              <a:rPr lang="en-GB" sz="2000" dirty="0"/>
              <a:t>Comparisons of CDNC results with previous </a:t>
            </a:r>
            <a:r>
              <a:rPr lang="en-GB" sz="2000" dirty="0">
                <a:solidFill>
                  <a:srgbClr val="FF0000"/>
                </a:solidFill>
              </a:rPr>
              <a:t>observational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0000"/>
                </a:solidFill>
              </a:rPr>
              <a:t>data</a:t>
            </a:r>
            <a:r>
              <a:rPr lang="en-GB" sz="2000" dirty="0"/>
              <a:t> sets and </a:t>
            </a:r>
            <a:r>
              <a:rPr lang="en-GB" sz="2000" dirty="0" err="1"/>
              <a:t>climatologies</a:t>
            </a:r>
            <a:r>
              <a:rPr lang="en-GB" sz="2000" dirty="0"/>
              <a:t> </a:t>
            </a:r>
          </a:p>
          <a:p>
            <a:pPr marL="342900" lvl="0" indent="-342900" algn="l" rtl="0">
              <a:buFont typeface="+mj-lt"/>
              <a:buAutoNum type="arabicPeriod"/>
            </a:pPr>
            <a:r>
              <a:rPr lang="en-GB" sz="2000" dirty="0"/>
              <a:t>Validation of ICON scores using different cloud nucleation schemes against </a:t>
            </a:r>
            <a:r>
              <a:rPr lang="en-GB" sz="2000" dirty="0">
                <a:solidFill>
                  <a:srgbClr val="FF0000"/>
                </a:solidFill>
              </a:rPr>
              <a:t>observational measurements</a:t>
            </a:r>
            <a:endParaRPr lang="en-IL" sz="2000" dirty="0">
              <a:solidFill>
                <a:srgbClr val="FF0000"/>
              </a:solidFill>
            </a:endParaRPr>
          </a:p>
          <a:p>
            <a:pPr marL="342900" lvl="0" indent="-342900" algn="l" rtl="0">
              <a:buFont typeface="+mj-lt"/>
              <a:buAutoNum type="arabicPeriod"/>
            </a:pPr>
            <a:r>
              <a:rPr lang="en-US" sz="2000" dirty="0"/>
              <a:t>Implementation of </a:t>
            </a:r>
            <a:r>
              <a:rPr lang="en-US" sz="2000" dirty="0">
                <a:solidFill>
                  <a:srgbClr val="FF0000"/>
                </a:solidFill>
              </a:rPr>
              <a:t>KH2019</a:t>
            </a:r>
            <a:r>
              <a:rPr lang="en-US" sz="2000" dirty="0"/>
              <a:t> parametrization of droplets effective radius in shallow convection clouds </a:t>
            </a:r>
          </a:p>
          <a:p>
            <a:pPr marL="342900" lvl="0" indent="-342900" algn="l" rtl="0">
              <a:buFont typeface="+mj-lt"/>
              <a:buAutoNum type="arabicPeriod"/>
            </a:pPr>
            <a:r>
              <a:rPr lang="en-GB" sz="2000" dirty="0"/>
              <a:t>Inclusion of mixed-phase in the </a:t>
            </a:r>
            <a:r>
              <a:rPr lang="en-GB" sz="2000" dirty="0">
                <a:solidFill>
                  <a:srgbClr val="FF0000"/>
                </a:solidFill>
              </a:rPr>
              <a:t>Spectral Bin Microphysics </a:t>
            </a:r>
            <a:r>
              <a:rPr lang="en-GB" sz="2000" dirty="0"/>
              <a:t>scheme in ICON</a:t>
            </a:r>
            <a:endParaRPr lang="en-IL" sz="2000" dirty="0"/>
          </a:p>
          <a:p>
            <a:pPr marL="342900" lvl="0" indent="-342900" algn="l" rtl="0">
              <a:buFont typeface="+mj-lt"/>
              <a:buAutoNum type="arabicPeriod"/>
            </a:pPr>
            <a:r>
              <a:rPr lang="en-GB" sz="2000" dirty="0"/>
              <a:t>Investigation of the </a:t>
            </a:r>
            <a:r>
              <a:rPr lang="en-GB" sz="2000" dirty="0">
                <a:solidFill>
                  <a:srgbClr val="FF0000"/>
                </a:solidFill>
              </a:rPr>
              <a:t>vertical resolution </a:t>
            </a:r>
            <a:r>
              <a:rPr lang="en-GB" sz="2000" dirty="0"/>
              <a:t>impact on cloud formation and radiation effects </a:t>
            </a:r>
            <a:endParaRPr lang="en-IL" sz="2000" dirty="0"/>
          </a:p>
        </p:txBody>
      </p:sp>
      <p:cxnSp>
        <p:nvCxnSpPr>
          <p:cNvPr id="10" name="מחבר ישר 30">
            <a:extLst>
              <a:ext uri="{FF2B5EF4-FFF2-40B4-BE49-F238E27FC236}">
                <a16:creationId xmlns:a16="http://schemas.microsoft.com/office/drawing/2014/main" id="{4AE48478-D37A-4AFA-B71F-9A4F47B772D2}"/>
              </a:ext>
            </a:extLst>
          </p:cNvPr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2A085F14-B491-40DF-97B7-2750F3CCC920}"/>
              </a:ext>
            </a:extLst>
          </p:cNvPr>
          <p:cNvSpPr txBox="1">
            <a:spLocks/>
          </p:cNvSpPr>
          <p:nvPr/>
        </p:nvSpPr>
        <p:spPr>
          <a:xfrm>
            <a:off x="1619672" y="104976"/>
            <a:ext cx="5616624" cy="85902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4000" b="1" dirty="0">
                <a:solidFill>
                  <a:srgbClr val="003399"/>
                </a:solidFill>
                <a:cs typeface="Angsana New" panose="02020603050405020304" pitchFamily="18" charset="-34"/>
              </a:rPr>
              <a:t>ACLIIM Tasks</a:t>
            </a:r>
            <a:endParaRPr lang="he-IL" sz="40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A4B6E-5AB6-4DCB-BAAD-25B561467E88}"/>
              </a:ext>
            </a:extLst>
          </p:cNvPr>
          <p:cNvSpPr/>
          <p:nvPr/>
        </p:nvSpPr>
        <p:spPr>
          <a:xfrm>
            <a:off x="2411760" y="6312273"/>
            <a:ext cx="5544616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0">
              <a:lnSpc>
                <a:spcPct val="115000"/>
              </a:lnSpc>
              <a:spcAft>
                <a:spcPts val="600"/>
              </a:spcAft>
              <a:tabLst>
                <a:tab pos="449580" algn="l"/>
              </a:tabLst>
            </a:pP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ea typeface="Droid Sans Fallback"/>
                <a:cs typeface="FreeSans"/>
              </a:rPr>
              <a:t>Thank you for your attention!</a:t>
            </a:r>
            <a:endParaRPr lang="en-IL" sz="2800" dirty="0">
              <a:solidFill>
                <a:srgbClr val="FF0000"/>
              </a:solidFill>
              <a:latin typeface="Arial" panose="020B0604020202020204" pitchFamily="34" charset="0"/>
              <a:ea typeface="Droid Sans Fallback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69790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41378"/>
            <a:ext cx="8229600" cy="911358"/>
          </a:xfrm>
        </p:spPr>
        <p:txBody>
          <a:bodyPr>
            <a:noAutofit/>
          </a:bodyPr>
          <a:lstStyle/>
          <a:p>
            <a:pPr rtl="0"/>
            <a:r>
              <a:rPr lang="en-US" sz="3200" b="1" dirty="0">
                <a:cs typeface="Angsana New" panose="02020603050405020304" pitchFamily="18" charset="-34"/>
              </a:rPr>
              <a:t>New Ice Optics – including large particles</a:t>
            </a:r>
            <a:endParaRPr lang="he-IL" sz="3200" b="1" dirty="0"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תמונה 5">
            <a:extLst>
              <a:ext uri="{FF2B5EF4-FFF2-40B4-BE49-F238E27FC236}">
                <a16:creationId xmlns:a16="http://schemas.microsoft.com/office/drawing/2014/main" id="{C0CAF8DF-BF53-4073-89F7-E00A8981DEF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"/>
          <a:stretch/>
        </p:blipFill>
        <p:spPr bwMode="auto">
          <a:xfrm>
            <a:off x="1078358" y="1330965"/>
            <a:ext cx="6987284" cy="472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מלבן 4">
            <a:extLst>
              <a:ext uri="{FF2B5EF4-FFF2-40B4-BE49-F238E27FC236}">
                <a16:creationId xmlns:a16="http://schemas.microsoft.com/office/drawing/2014/main" id="{846784FC-E7C9-4966-872F-52D94FDCE8BB}"/>
              </a:ext>
            </a:extLst>
          </p:cNvPr>
          <p:cNvSpPr/>
          <p:nvPr/>
        </p:nvSpPr>
        <p:spPr>
          <a:xfrm>
            <a:off x="1099318" y="6165091"/>
            <a:ext cx="2079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Extended size: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µm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 µm 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feld 4">
            <a:extLst>
              <a:ext uri="{FF2B5EF4-FFF2-40B4-BE49-F238E27FC236}">
                <a16:creationId xmlns:a16="http://schemas.microsoft.com/office/drawing/2014/main" id="{A9ADCB46-EF17-47DF-9CC4-F325A75E6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52" y="6165091"/>
            <a:ext cx="2851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particles surfaces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Rough/Smooth</a:t>
            </a:r>
          </a:p>
        </p:txBody>
      </p:sp>
      <p:sp>
        <p:nvSpPr>
          <p:cNvPr id="18" name="מלבן 4">
            <a:extLst>
              <a:ext uri="{FF2B5EF4-FFF2-40B4-BE49-F238E27FC236}">
                <a16:creationId xmlns:a16="http://schemas.microsoft.com/office/drawing/2014/main" id="{6EC99484-E479-49D6-A4D1-D75B4628F27E}"/>
              </a:ext>
            </a:extLst>
          </p:cNvPr>
          <p:cNvSpPr/>
          <p:nvPr/>
        </p:nvSpPr>
        <p:spPr>
          <a:xfrm>
            <a:off x="5858204" y="6165091"/>
            <a:ext cx="2114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resolution: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Wavelength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3472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Large hydrometeors effect on radiation 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B9482-206B-4A3B-806B-EE6510497717}"/>
              </a:ext>
            </a:extLst>
          </p:cNvPr>
          <p:cNvSpPr/>
          <p:nvPr/>
        </p:nvSpPr>
        <p:spPr>
          <a:xfrm>
            <a:off x="1696149" y="1015246"/>
            <a:ext cx="5963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cs typeface="Angsana New" panose="02020603050405020304" pitchFamily="18" charset="-34"/>
              </a:rPr>
              <a:t>Surface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cs typeface="Angsana New" panose="02020603050405020304" pitchFamily="18" charset="-34"/>
              </a:rPr>
              <a:t>SW</a:t>
            </a:r>
            <a:r>
              <a:rPr lang="en-US" sz="3600" b="1" dirty="0">
                <a:cs typeface="Angsana New" panose="02020603050405020304" pitchFamily="18" charset="-34"/>
              </a:rPr>
              <a:t> irradiance January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EAC4F7-18AF-467F-8805-6CDA2ACA9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8" t="51576"/>
          <a:stretch/>
        </p:blipFill>
        <p:spPr>
          <a:xfrm>
            <a:off x="971600" y="1628800"/>
            <a:ext cx="7412910" cy="505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76808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climatology - Seasonal AOD at 550nm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024C21C-0460-4980-B1E0-8C8638CE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90" y="825651"/>
            <a:ext cx="6532162" cy="596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D87129-2789-4E8E-B6DC-144093B91357}"/>
              </a:ext>
            </a:extLst>
          </p:cNvPr>
          <p:cNvSpPr/>
          <p:nvPr/>
        </p:nvSpPr>
        <p:spPr>
          <a:xfrm>
            <a:off x="7884368" y="6164573"/>
            <a:ext cx="124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 err="1"/>
              <a:t>Bozzo</a:t>
            </a:r>
            <a:r>
              <a:rPr lang="en-US" dirty="0"/>
              <a:t> et al.</a:t>
            </a:r>
          </a:p>
          <a:p>
            <a:pPr algn="l" rtl="0"/>
            <a:r>
              <a:rPr lang="en-US" dirty="0"/>
              <a:t>2017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5426587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24541" y="6508093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46856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Zonal-mean layer-integrated mass profiles</a:t>
            </a: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7D87129-2789-4E8E-B6DC-144093B91357}"/>
              </a:ext>
            </a:extLst>
          </p:cNvPr>
          <p:cNvSpPr/>
          <p:nvPr/>
        </p:nvSpPr>
        <p:spPr>
          <a:xfrm>
            <a:off x="5940152" y="6146360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/>
              <a:t>Bozzo</a:t>
            </a:r>
            <a:r>
              <a:rPr lang="en-US" dirty="0"/>
              <a:t> et al. 2020</a:t>
            </a:r>
            <a:endParaRPr lang="he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2EF9C-4125-479F-B87E-841F2A00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9" y="841070"/>
            <a:ext cx="4280909" cy="596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90CB6-2B91-4F7A-B871-F35334758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55" y="1535253"/>
            <a:ext cx="4310983" cy="435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E4440F-F864-4F85-8BE4-E0B8703781CA}"/>
              </a:ext>
            </a:extLst>
          </p:cNvPr>
          <p:cNvSpPr/>
          <p:nvPr/>
        </p:nvSpPr>
        <p:spPr>
          <a:xfrm>
            <a:off x="890004" y="1553108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SS</a:t>
            </a:r>
            <a:endParaRPr lang="he-IL" b="1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520ACF-B0E6-4AE6-A188-A3F5D1132FD9}"/>
              </a:ext>
            </a:extLst>
          </p:cNvPr>
          <p:cNvSpPr/>
          <p:nvPr/>
        </p:nvSpPr>
        <p:spPr>
          <a:xfrm>
            <a:off x="1411187" y="974313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Jan</a:t>
            </a:r>
            <a:endParaRPr lang="he-I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A3BF3A-261B-466B-B5FD-97CBCA6612AD}"/>
              </a:ext>
            </a:extLst>
          </p:cNvPr>
          <p:cNvSpPr/>
          <p:nvPr/>
        </p:nvSpPr>
        <p:spPr>
          <a:xfrm>
            <a:off x="3562152" y="97431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Jul</a:t>
            </a:r>
            <a:endParaRPr lang="he-I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0D7295-5120-40B0-9360-E89E605CC129}"/>
              </a:ext>
            </a:extLst>
          </p:cNvPr>
          <p:cNvSpPr/>
          <p:nvPr/>
        </p:nvSpPr>
        <p:spPr>
          <a:xfrm>
            <a:off x="5669899" y="161950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Jan</a:t>
            </a:r>
            <a:endParaRPr lang="he-I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21BA3-CE48-484E-A2DC-25ACA2ECA076}"/>
              </a:ext>
            </a:extLst>
          </p:cNvPr>
          <p:cNvSpPr/>
          <p:nvPr/>
        </p:nvSpPr>
        <p:spPr>
          <a:xfrm>
            <a:off x="7820864" y="162880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Jul</a:t>
            </a:r>
            <a:endParaRPr lang="he-I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900F17-E327-416E-8F6F-DCF9AAD9E825}"/>
              </a:ext>
            </a:extLst>
          </p:cNvPr>
          <p:cNvSpPr/>
          <p:nvPr/>
        </p:nvSpPr>
        <p:spPr>
          <a:xfrm>
            <a:off x="858715" y="3556537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DU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A14CFC-DAF3-426C-9559-15DA77995672}"/>
              </a:ext>
            </a:extLst>
          </p:cNvPr>
          <p:cNvSpPr/>
          <p:nvPr/>
        </p:nvSpPr>
        <p:spPr>
          <a:xfrm>
            <a:off x="797801" y="5523903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OM</a:t>
            </a:r>
            <a:endParaRPr lang="he-IL" b="1" dirty="0">
              <a:solidFill>
                <a:srgbClr val="008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CCCC6D-2B3F-4251-9C90-466CFF62ED12}"/>
              </a:ext>
            </a:extLst>
          </p:cNvPr>
          <p:cNvSpPr/>
          <p:nvPr/>
        </p:nvSpPr>
        <p:spPr>
          <a:xfrm>
            <a:off x="5179960" y="2276872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BC</a:t>
            </a:r>
            <a:endParaRPr lang="he-IL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011DB1-941D-4147-A7E0-8938CE1B275D}"/>
              </a:ext>
            </a:extLst>
          </p:cNvPr>
          <p:cNvSpPr/>
          <p:nvPr/>
        </p:nvSpPr>
        <p:spPr>
          <a:xfrm>
            <a:off x="5225570" y="4199614"/>
            <a:ext cx="444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900CC"/>
                </a:solidFill>
              </a:rPr>
              <a:t>SU</a:t>
            </a:r>
            <a:endParaRPr lang="he-IL" b="1" dirty="0">
              <a:solidFill>
                <a:srgbClr val="9900CC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051AE9-ADEB-4FAC-A351-99B190CCC479}"/>
              </a:ext>
            </a:extLst>
          </p:cNvPr>
          <p:cNvSpPr/>
          <p:nvPr/>
        </p:nvSpPr>
        <p:spPr>
          <a:xfrm>
            <a:off x="6732240" y="5816297"/>
            <a:ext cx="748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200" dirty="0"/>
              <a:t>gr/m</a:t>
            </a:r>
            <a:r>
              <a:rPr lang="en-US" sz="1200" baseline="30000" dirty="0"/>
              <a:t>2</a:t>
            </a:r>
            <a:endParaRPr lang="he-IL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44673346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מלבן 29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1" name="מחבר ישר 30"/>
          <p:cNvCxnSpPr/>
          <p:nvPr/>
        </p:nvCxnSpPr>
        <p:spPr>
          <a:xfrm>
            <a:off x="0" y="838978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578788" y="6417124"/>
            <a:ext cx="431620" cy="365125"/>
          </a:xfrm>
        </p:spPr>
        <p:txBody>
          <a:bodyPr/>
          <a:lstStyle/>
          <a:p>
            <a:fld id="{0E5106EA-ACC3-4718-8424-EDD24B4BD7D7}" type="slidenum">
              <a:rPr lang="he-IL" smtClean="0"/>
              <a:pPr/>
              <a:t>7</a:t>
            </a:fld>
            <a:endParaRPr lang="he-IL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49188" y="-193712"/>
            <a:ext cx="8229600" cy="122413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forecasted aerosols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48F57F-B027-46B7-B925-764CDB23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9" y="1032690"/>
            <a:ext cx="8066032" cy="5588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01478A-FAF5-49F4-9043-3EDB4087789F}"/>
              </a:ext>
            </a:extLst>
          </p:cNvPr>
          <p:cNvSpPr/>
          <p:nvPr/>
        </p:nvSpPr>
        <p:spPr>
          <a:xfrm>
            <a:off x="4283968" y="1487818"/>
            <a:ext cx="108012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196CA-CF1E-4E04-85AE-D19FD80CFA6B}"/>
              </a:ext>
            </a:extLst>
          </p:cNvPr>
          <p:cNvSpPr/>
          <p:nvPr/>
        </p:nvSpPr>
        <p:spPr>
          <a:xfrm>
            <a:off x="3383868" y="1844824"/>
            <a:ext cx="108012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0412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מלבן 29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1" name="מחבר ישר 30"/>
          <p:cNvCxnSpPr/>
          <p:nvPr/>
        </p:nvCxnSpPr>
        <p:spPr>
          <a:xfrm>
            <a:off x="0" y="838978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578788" y="6417124"/>
            <a:ext cx="431620" cy="365125"/>
          </a:xfrm>
        </p:spPr>
        <p:txBody>
          <a:bodyPr/>
          <a:lstStyle/>
          <a:p>
            <a:fld id="{0E5106EA-ACC3-4718-8424-EDD24B4BD7D7}" type="slidenum">
              <a:rPr lang="he-IL" smtClean="0"/>
              <a:pPr/>
              <a:t>8</a:t>
            </a:fld>
            <a:endParaRPr lang="he-IL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49188" y="-193712"/>
            <a:ext cx="8229600" cy="122413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forecasted aerosols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2CC13-9054-4A4C-89A8-7DDC35369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79113"/>
            <a:ext cx="4608512" cy="585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86FCA6-BE01-4C31-BF6A-2B709A164C88}"/>
              </a:ext>
            </a:extLst>
          </p:cNvPr>
          <p:cNvSpPr/>
          <p:nvPr/>
        </p:nvSpPr>
        <p:spPr>
          <a:xfrm>
            <a:off x="5364088" y="2132856"/>
            <a:ext cx="108012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607762-0D3D-4F5F-B98C-06480E7FE57B}"/>
              </a:ext>
            </a:extLst>
          </p:cNvPr>
          <p:cNvSpPr/>
          <p:nvPr/>
        </p:nvSpPr>
        <p:spPr>
          <a:xfrm>
            <a:off x="5383971" y="5085184"/>
            <a:ext cx="108012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F0D2E-26D6-4B47-9FD1-BEFDDC7EEFB7}"/>
              </a:ext>
            </a:extLst>
          </p:cNvPr>
          <p:cNvSpPr/>
          <p:nvPr/>
        </p:nvSpPr>
        <p:spPr>
          <a:xfrm>
            <a:off x="5364088" y="1803285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17.04.2022</a:t>
            </a:r>
            <a:endParaRPr lang="he-I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7E499-DAF5-4A48-814D-1C9A91A79CBA}"/>
              </a:ext>
            </a:extLst>
          </p:cNvPr>
          <p:cNvSpPr/>
          <p:nvPr/>
        </p:nvSpPr>
        <p:spPr>
          <a:xfrm>
            <a:off x="5411932" y="4817621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25.04.2022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949034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7"/>
          <p:cNvSpPr/>
          <p:nvPr/>
        </p:nvSpPr>
        <p:spPr>
          <a:xfrm>
            <a:off x="0" y="0"/>
            <a:ext cx="9144000" cy="78270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06EA-ACC3-4718-8424-EDD24B4BD7D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003399"/>
                </a:solidFill>
                <a:cs typeface="Angsana New" panose="02020603050405020304" pitchFamily="18" charset="-34"/>
              </a:rPr>
              <a:t>CAMS climatology and forecasted aerosols</a:t>
            </a:r>
            <a:endParaRPr lang="he-IL" sz="3200" b="1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cxnSp>
        <p:nvCxnSpPr>
          <p:cNvPr id="34" name="מחבר ישר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589D69-13CB-430E-A941-E9A93A916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9"/>
          <a:stretch/>
        </p:blipFill>
        <p:spPr>
          <a:xfrm>
            <a:off x="-1" y="2673560"/>
            <a:ext cx="9144000" cy="318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67B043-6914-420E-8077-0B7EA30A714F}"/>
              </a:ext>
            </a:extLst>
          </p:cNvPr>
          <p:cNvGrpSpPr/>
          <p:nvPr/>
        </p:nvGrpSpPr>
        <p:grpSpPr>
          <a:xfrm>
            <a:off x="1006624" y="1122382"/>
            <a:ext cx="7131266" cy="1468281"/>
            <a:chOff x="927170" y="1122382"/>
            <a:chExt cx="7131266" cy="14682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2AA18D-31A8-4395-9AAD-2F39AE39A946}"/>
                </a:ext>
              </a:extLst>
            </p:cNvPr>
            <p:cNvSpPr/>
            <p:nvPr/>
          </p:nvSpPr>
          <p:spPr>
            <a:xfrm>
              <a:off x="927170" y="2118694"/>
              <a:ext cx="31683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altLang="de-DE" sz="2400" b="1" dirty="0" err="1">
                  <a:solidFill>
                    <a:srgbClr val="FF0000"/>
                  </a:solidFill>
                  <a:cs typeface="Angsana New" panose="02020603050405020304" pitchFamily="18" charset="-34"/>
                </a:rPr>
                <a:t>CAMSclim</a:t>
              </a:r>
              <a:r>
                <a:rPr lang="en-US" altLang="de-DE" sz="2400" b="1" dirty="0">
                  <a:solidFill>
                    <a:srgbClr val="FF0000"/>
                  </a:solidFill>
                  <a:cs typeface="Angsana New" panose="02020603050405020304" pitchFamily="18" charset="-34"/>
                </a:rPr>
                <a:t> </a:t>
              </a:r>
              <a:r>
                <a:rPr lang="en-US" sz="2400" b="1" dirty="0">
                  <a:cs typeface="Angsana New" panose="02020603050405020304" pitchFamily="18" charset="-34"/>
                </a:rPr>
                <a:t>- </a:t>
              </a:r>
              <a:r>
                <a:rPr lang="en-US" sz="2400" b="1" dirty="0">
                  <a:solidFill>
                    <a:srgbClr val="0000FF"/>
                  </a:solidFill>
                  <a:cs typeface="Angsana New" panose="02020603050405020304" pitchFamily="18" charset="-34"/>
                </a:rPr>
                <a:t>default</a:t>
              </a:r>
              <a:endParaRPr lang="en-US" altLang="de-DE" sz="2400" b="1" dirty="0">
                <a:solidFill>
                  <a:srgbClr val="0000FF"/>
                </a:solidFill>
                <a:cs typeface="Angsana New" panose="02020603050405020304" pitchFamily="18" charset="-3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595623-4203-49AB-9BDD-208EC0DA588C}"/>
                </a:ext>
              </a:extLst>
            </p:cNvPr>
            <p:cNvSpPr/>
            <p:nvPr/>
          </p:nvSpPr>
          <p:spPr>
            <a:xfrm>
              <a:off x="5474266" y="2128998"/>
              <a:ext cx="25841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sz="2400" b="1" dirty="0" err="1">
                  <a:solidFill>
                    <a:srgbClr val="00B050"/>
                  </a:solidFill>
                  <a:cs typeface="Angsana New" panose="02020603050405020304" pitchFamily="18" charset="-34"/>
                </a:rPr>
                <a:t>CAMSforc</a:t>
              </a:r>
              <a:r>
                <a:rPr lang="en-US" altLang="de-DE" sz="2400" b="1" dirty="0">
                  <a:solidFill>
                    <a:srgbClr val="00B050"/>
                  </a:solidFill>
                  <a:cs typeface="Angsana New" panose="02020603050405020304" pitchFamily="18" charset="-34"/>
                </a:rPr>
                <a:t> </a:t>
              </a:r>
              <a:r>
                <a:rPr lang="en-US" sz="2400" b="1" dirty="0">
                  <a:cs typeface="Angsana New" panose="02020603050405020304" pitchFamily="18" charset="-34"/>
                </a:rPr>
                <a:t>- </a:t>
              </a:r>
              <a:r>
                <a:rPr lang="en-US" sz="2400" b="1" dirty="0">
                  <a:solidFill>
                    <a:srgbClr val="0000FF"/>
                  </a:solidFill>
                  <a:cs typeface="Angsana New" panose="02020603050405020304" pitchFamily="18" charset="-34"/>
                </a:rPr>
                <a:t>default</a:t>
              </a:r>
              <a:endParaRPr lang="en-US" altLang="de-DE" sz="2400" b="1" dirty="0">
                <a:solidFill>
                  <a:srgbClr val="0000FF"/>
                </a:solidFill>
                <a:cs typeface="Angsana New" panose="02020603050405020304" pitchFamily="18" charset="-3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74612-D351-409A-8E1D-F6421E5C8556}"/>
                </a:ext>
              </a:extLst>
            </p:cNvPr>
            <p:cNvSpPr/>
            <p:nvPr/>
          </p:nvSpPr>
          <p:spPr>
            <a:xfrm>
              <a:off x="1888371" y="1122382"/>
              <a:ext cx="52083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3600" b="1" dirty="0">
                  <a:cs typeface="Angsana New" panose="02020603050405020304" pitchFamily="18" charset="-34"/>
                </a:rPr>
                <a:t>Surface 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cs typeface="Angsana New" panose="02020603050405020304" pitchFamily="18" charset="-34"/>
                </a:rPr>
                <a:t>SW</a:t>
              </a:r>
              <a:r>
                <a:rPr lang="en-US" sz="3600" b="1" dirty="0">
                  <a:cs typeface="Angsana New" panose="02020603050405020304" pitchFamily="18" charset="-34"/>
                </a:rPr>
                <a:t> irradiance July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90515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39235</TotalTime>
  <Words>1116</Words>
  <Application>Microsoft Office PowerPoint</Application>
  <PresentationFormat>On-screen Show (4:3)</PresentationFormat>
  <Paragraphs>178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Angsana New</vt:lpstr>
      <vt:lpstr>Arial</vt:lpstr>
      <vt:lpstr>Calibri</vt:lpstr>
      <vt:lpstr>Cambria Math</vt:lpstr>
      <vt:lpstr>Droid Sans Fallback</vt:lpstr>
      <vt:lpstr>FreeSans</vt:lpstr>
      <vt:lpstr>Times New Roman</vt:lpstr>
      <vt:lpstr>Verdana</vt:lpstr>
      <vt:lpstr>Wingdings</vt:lpstr>
      <vt:lpstr>ערכת נושא Office</vt:lpstr>
      <vt:lpstr>1_DWD Standard Master</vt:lpstr>
      <vt:lpstr>DWD Standard Master</vt:lpstr>
      <vt:lpstr>Clouds and Aerosols Improvements in ICON Radiation Scheme - CAIIR Priority Project</vt:lpstr>
      <vt:lpstr>Clouds and Aerosols Improvements in ICON Radiation Scheme - CAIIR Priority Project</vt:lpstr>
      <vt:lpstr>New Ice Optics – including large particles</vt:lpstr>
      <vt:lpstr>Large hydrometeors effect on radiation </vt:lpstr>
      <vt:lpstr>CAMS climatology - Seasonal AOD at 550nm</vt:lpstr>
      <vt:lpstr>Zonal-mean layer-integrated mass profiles</vt:lpstr>
      <vt:lpstr>CAMS forecasted aerosols</vt:lpstr>
      <vt:lpstr>CAMS forecasted aerosols</vt:lpstr>
      <vt:lpstr>CAMS climatology and forecasted aerosols</vt:lpstr>
      <vt:lpstr>CAMS climatology and forecasted aerosols</vt:lpstr>
      <vt:lpstr>2D AOD advection scheme (D. Rieger)</vt:lpstr>
      <vt:lpstr>2D AOD – verifications against AERONET stations</vt:lpstr>
      <vt:lpstr>ICON Ice nucleation with DeMott (2015) scheme</vt:lpstr>
      <vt:lpstr>ICON Ice nucleation with DeMott (2015) scheme</vt:lpstr>
      <vt:lpstr>CAIIR Tasks: done, removed, moved to ACLIIM</vt:lpstr>
      <vt:lpstr>Aerosol-CLoud Interactions in ICON Model:  ACLIIM Priority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Verifications</vt:lpstr>
      <vt:lpstr>Spectral Bin Microphysics in ICON</vt:lpstr>
      <vt:lpstr>PowerPoint Presentation</vt:lpstr>
      <vt:lpstr>PowerPoint Presentation</vt:lpstr>
      <vt:lpstr>PowerPoint Presentation</vt:lpstr>
    </vt:vector>
  </TitlesOfParts>
  <Company>MOT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PP –T2(RC)2</dc:title>
  <dc:creator>Harel</dc:creator>
  <cp:lastModifiedBy>Yoav Levi</cp:lastModifiedBy>
  <cp:revision>1219</cp:revision>
  <cp:lastPrinted>2016-01-18T09:11:48Z</cp:lastPrinted>
  <dcterms:created xsi:type="dcterms:W3CDTF">2015-08-09T10:05:37Z</dcterms:created>
  <dcterms:modified xsi:type="dcterms:W3CDTF">2024-09-03T06:04:24Z</dcterms:modified>
</cp:coreProperties>
</file>