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theme/theme49.xml" ContentType="application/vnd.openxmlformats-officedocument.theme+xml"/>
  <Override PartName="/ppt/slideLayouts/slideLayout50.xml" ContentType="application/vnd.openxmlformats-officedocument.presentationml.slideLayout+xml"/>
  <Override PartName="/ppt/theme/theme50.xml" ContentType="application/vnd.openxmlformats-officedocument.theme+xml"/>
  <Override PartName="/ppt/slideLayouts/slideLayout51.xml" ContentType="application/vnd.openxmlformats-officedocument.presentationml.slideLayout+xml"/>
  <Override PartName="/ppt/theme/theme51.xml" ContentType="application/vnd.openxmlformats-officedocument.theme+xml"/>
  <Override PartName="/ppt/slideLayouts/slideLayout52.xml" ContentType="application/vnd.openxmlformats-officedocument.presentationml.slideLayout+xml"/>
  <Override PartName="/ppt/theme/theme52.xml" ContentType="application/vnd.openxmlformats-officedocument.theme+xml"/>
  <Override PartName="/ppt/slideLayouts/slideLayout53.xml" ContentType="application/vnd.openxmlformats-officedocument.presentationml.slideLayout+xml"/>
  <Override PartName="/ppt/theme/theme53.xml" ContentType="application/vnd.openxmlformats-officedocument.theme+xml"/>
  <Override PartName="/ppt/slideLayouts/slideLayout54.xml" ContentType="application/vnd.openxmlformats-officedocument.presentationml.slideLayout+xml"/>
  <Override PartName="/ppt/theme/theme54.xml" ContentType="application/vnd.openxmlformats-officedocument.theme+xml"/>
  <Override PartName="/ppt/slideLayouts/slideLayout55.xml" ContentType="application/vnd.openxmlformats-officedocument.presentationml.slideLayout+xml"/>
  <Override PartName="/ppt/theme/theme55.xml" ContentType="application/vnd.openxmlformats-officedocument.theme+xml"/>
  <Override PartName="/ppt/slideLayouts/slideLayout56.xml" ContentType="application/vnd.openxmlformats-officedocument.presentationml.slideLayout+xml"/>
  <Override PartName="/ppt/theme/theme56.xml" ContentType="application/vnd.openxmlformats-officedocument.theme+xml"/>
  <Override PartName="/ppt/slideLayouts/slideLayout57.xml" ContentType="application/vnd.openxmlformats-officedocument.presentationml.slideLayout+xml"/>
  <Override PartName="/ppt/theme/theme57.xml" ContentType="application/vnd.openxmlformats-officedocument.theme+xml"/>
  <Override PartName="/ppt/slideLayouts/slideLayout58.xml" ContentType="application/vnd.openxmlformats-officedocument.presentationml.slideLayout+xml"/>
  <Override PartName="/ppt/theme/theme58.xml" ContentType="application/vnd.openxmlformats-officedocument.theme+xml"/>
  <Override PartName="/ppt/slideLayouts/slideLayout59.xml" ContentType="application/vnd.openxmlformats-officedocument.presentationml.slideLayout+xml"/>
  <Override PartName="/ppt/theme/theme59.xml" ContentType="application/vnd.openxmlformats-officedocument.theme+xml"/>
  <Override PartName="/ppt/slideLayouts/slideLayout60.xml" ContentType="application/vnd.openxmlformats-officedocument.presentationml.slideLayout+xml"/>
  <Override PartName="/ppt/theme/theme60.xml" ContentType="application/vnd.openxmlformats-officedocument.theme+xml"/>
  <Override PartName="/ppt/slideLayouts/slideLayout61.xml" ContentType="application/vnd.openxmlformats-officedocument.presentationml.slideLayout+xml"/>
  <Override PartName="/ppt/theme/theme61.xml" ContentType="application/vnd.openxmlformats-officedocument.theme+xml"/>
  <Override PartName="/ppt/slideLayouts/slideLayout62.xml" ContentType="application/vnd.openxmlformats-officedocument.presentationml.slideLayout+xml"/>
  <Override PartName="/ppt/theme/theme62.xml" ContentType="application/vnd.openxmlformats-officedocument.theme+xml"/>
  <Override PartName="/ppt/slideLayouts/slideLayout63.xml" ContentType="application/vnd.openxmlformats-officedocument.presentationml.slideLayout+xml"/>
  <Override PartName="/ppt/theme/theme63.xml" ContentType="application/vnd.openxmlformats-officedocument.theme+xml"/>
  <Override PartName="/ppt/slideLayouts/slideLayout64.xml" ContentType="application/vnd.openxmlformats-officedocument.presentationml.slideLayout+xml"/>
  <Override PartName="/ppt/theme/theme64.xml" ContentType="application/vnd.openxmlformats-officedocument.theme+xml"/>
  <Override PartName="/ppt/slideLayouts/slideLayout65.xml" ContentType="application/vnd.openxmlformats-officedocument.presentationml.slideLayout+xml"/>
  <Override PartName="/ppt/theme/theme65.xml" ContentType="application/vnd.openxmlformats-officedocument.theme+xml"/>
  <Override PartName="/ppt/slideLayouts/slideLayout66.xml" ContentType="application/vnd.openxmlformats-officedocument.presentationml.slideLayout+xml"/>
  <Override PartName="/ppt/theme/theme66.xml" ContentType="application/vnd.openxmlformats-officedocument.theme+xml"/>
  <Override PartName="/ppt/slideLayouts/slideLayout67.xml" ContentType="application/vnd.openxmlformats-officedocument.presentationml.slideLayout+xml"/>
  <Override PartName="/ppt/theme/theme67.xml" ContentType="application/vnd.openxmlformats-officedocument.theme+xml"/>
  <Override PartName="/ppt/slideLayouts/slideLayout68.xml" ContentType="application/vnd.openxmlformats-officedocument.presentationml.slideLayout+xml"/>
  <Override PartName="/ppt/theme/theme68.xml" ContentType="application/vnd.openxmlformats-officedocument.theme+xml"/>
  <Override PartName="/ppt/slideLayouts/slideLayout69.xml" ContentType="application/vnd.openxmlformats-officedocument.presentationml.slideLayout+xml"/>
  <Override PartName="/ppt/theme/theme69.xml" ContentType="application/vnd.openxmlformats-officedocument.theme+xml"/>
  <Override PartName="/ppt/slideLayouts/slideLayout70.xml" ContentType="application/vnd.openxmlformats-officedocument.presentationml.slideLayout+xml"/>
  <Override PartName="/ppt/theme/theme70.xml" ContentType="application/vnd.openxmlformats-officedocument.theme+xml"/>
  <Override PartName="/ppt/slideLayouts/slideLayout71.xml" ContentType="application/vnd.openxmlformats-officedocument.presentationml.slideLayout+xml"/>
  <Override PartName="/ppt/theme/theme71.xml" ContentType="application/vnd.openxmlformats-officedocument.theme+xml"/>
  <Override PartName="/ppt/slideLayouts/slideLayout72.xml" ContentType="application/vnd.openxmlformats-officedocument.presentationml.slideLayout+xml"/>
  <Override PartName="/ppt/theme/theme72.xml" ContentType="application/vnd.openxmlformats-officedocument.theme+xml"/>
  <Override PartName="/ppt/slideLayouts/slideLayout73.xml" ContentType="application/vnd.openxmlformats-officedocument.presentationml.slideLayout+xml"/>
  <Override PartName="/ppt/theme/theme73.xml" ContentType="application/vnd.openxmlformats-officedocument.theme+xml"/>
  <Override PartName="/ppt/slideLayouts/slideLayout74.xml" ContentType="application/vnd.openxmlformats-officedocument.presentationml.slideLayout+xml"/>
  <Override PartName="/ppt/theme/theme74.xml" ContentType="application/vnd.openxmlformats-officedocument.theme+xml"/>
  <Override PartName="/ppt/slideLayouts/slideLayout75.xml" ContentType="application/vnd.openxmlformats-officedocument.presentationml.slideLayout+xml"/>
  <Override PartName="/ppt/theme/theme75.xml" ContentType="application/vnd.openxmlformats-officedocument.theme+xml"/>
  <Override PartName="/ppt/slideLayouts/slideLayout76.xml" ContentType="application/vnd.openxmlformats-officedocument.presentationml.slideLayout+xml"/>
  <Override PartName="/ppt/theme/theme76.xml" ContentType="application/vnd.openxmlformats-officedocument.theme+xml"/>
  <Override PartName="/ppt/slideLayouts/slideLayout77.xml" ContentType="application/vnd.openxmlformats-officedocument.presentationml.slideLayout+xml"/>
  <Override PartName="/ppt/theme/theme77.xml" ContentType="application/vnd.openxmlformats-officedocument.theme+xml"/>
  <Override PartName="/ppt/slideLayouts/slideLayout78.xml" ContentType="application/vnd.openxmlformats-officedocument.presentationml.slideLayout+xml"/>
  <Override PartName="/ppt/theme/theme78.xml" ContentType="application/vnd.openxmlformats-officedocument.theme+xml"/>
  <Override PartName="/ppt/slideLayouts/slideLayout79.xml" ContentType="application/vnd.openxmlformats-officedocument.presentationml.slideLayout+xml"/>
  <Override PartName="/ppt/theme/theme79.xml" ContentType="application/vnd.openxmlformats-officedocument.theme+xml"/>
  <Override PartName="/ppt/slideLayouts/slideLayout80.xml" ContentType="application/vnd.openxmlformats-officedocument.presentationml.slideLayout+xml"/>
  <Override PartName="/ppt/theme/theme80.xml" ContentType="application/vnd.openxmlformats-officedocument.theme+xml"/>
  <Override PartName="/ppt/slideLayouts/slideLayout81.xml" ContentType="application/vnd.openxmlformats-officedocument.presentationml.slideLayout+xml"/>
  <Override PartName="/ppt/theme/theme81.xml" ContentType="application/vnd.openxmlformats-officedocument.theme+xml"/>
  <Override PartName="/ppt/slideLayouts/slideLayout82.xml" ContentType="application/vnd.openxmlformats-officedocument.presentationml.slideLayout+xml"/>
  <Override PartName="/ppt/theme/theme82.xml" ContentType="application/vnd.openxmlformats-officedocument.theme+xml"/>
  <Override PartName="/ppt/slideLayouts/slideLayout83.xml" ContentType="application/vnd.openxmlformats-officedocument.presentationml.slideLayout+xml"/>
  <Override PartName="/ppt/theme/theme83.xml" ContentType="application/vnd.openxmlformats-officedocument.theme+xml"/>
  <Override PartName="/ppt/slideLayouts/slideLayout84.xml" ContentType="application/vnd.openxmlformats-officedocument.presentationml.slideLayout+xml"/>
  <Override PartName="/ppt/theme/theme84.xml" ContentType="application/vnd.openxmlformats-officedocument.theme+xml"/>
  <Override PartName="/ppt/theme/theme8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3706" r:id="rId30"/>
    <p:sldMasterId id="2147483708" r:id="rId31"/>
    <p:sldMasterId id="2147483710" r:id="rId32"/>
    <p:sldMasterId id="2147483712" r:id="rId33"/>
    <p:sldMasterId id="2147483714" r:id="rId34"/>
    <p:sldMasterId id="2147483716" r:id="rId35"/>
    <p:sldMasterId id="2147483718" r:id="rId36"/>
    <p:sldMasterId id="2147483720" r:id="rId37"/>
    <p:sldMasterId id="2147483722" r:id="rId38"/>
    <p:sldMasterId id="2147483724" r:id="rId39"/>
    <p:sldMasterId id="2147483726" r:id="rId40"/>
    <p:sldMasterId id="2147483728" r:id="rId41"/>
    <p:sldMasterId id="2147483730" r:id="rId42"/>
    <p:sldMasterId id="2147483732" r:id="rId43"/>
    <p:sldMasterId id="2147483734" r:id="rId44"/>
    <p:sldMasterId id="2147483736" r:id="rId45"/>
    <p:sldMasterId id="2147483738" r:id="rId46"/>
    <p:sldMasterId id="2147483740" r:id="rId47"/>
    <p:sldMasterId id="2147483742" r:id="rId48"/>
    <p:sldMasterId id="2147483744" r:id="rId49"/>
    <p:sldMasterId id="2147483746" r:id="rId50"/>
    <p:sldMasterId id="2147483748" r:id="rId51"/>
    <p:sldMasterId id="2147483750" r:id="rId52"/>
    <p:sldMasterId id="2147483752" r:id="rId53"/>
    <p:sldMasterId id="2147483754" r:id="rId54"/>
    <p:sldMasterId id="2147483756" r:id="rId55"/>
    <p:sldMasterId id="2147483758" r:id="rId56"/>
    <p:sldMasterId id="2147483760" r:id="rId57"/>
    <p:sldMasterId id="2147483762" r:id="rId58"/>
    <p:sldMasterId id="2147483764" r:id="rId59"/>
    <p:sldMasterId id="2147483766" r:id="rId60"/>
    <p:sldMasterId id="2147483768" r:id="rId61"/>
    <p:sldMasterId id="2147483770" r:id="rId62"/>
    <p:sldMasterId id="2147483772" r:id="rId63"/>
    <p:sldMasterId id="2147483774" r:id="rId64"/>
    <p:sldMasterId id="2147483776" r:id="rId65"/>
    <p:sldMasterId id="2147483778" r:id="rId66"/>
    <p:sldMasterId id="2147483780" r:id="rId67"/>
    <p:sldMasterId id="2147483782" r:id="rId68"/>
    <p:sldMasterId id="2147483784" r:id="rId69"/>
    <p:sldMasterId id="2147483786" r:id="rId70"/>
    <p:sldMasterId id="2147483788" r:id="rId71"/>
    <p:sldMasterId id="2147483790" r:id="rId72"/>
    <p:sldMasterId id="2147483792" r:id="rId73"/>
    <p:sldMasterId id="2147483794" r:id="rId74"/>
    <p:sldMasterId id="2147483796" r:id="rId75"/>
    <p:sldMasterId id="2147483798" r:id="rId76"/>
    <p:sldMasterId id="2147483800" r:id="rId77"/>
    <p:sldMasterId id="2147483802" r:id="rId78"/>
    <p:sldMasterId id="2147483804" r:id="rId79"/>
    <p:sldMasterId id="2147483806" r:id="rId80"/>
    <p:sldMasterId id="2147483808" r:id="rId81"/>
    <p:sldMasterId id="2147483810" r:id="rId82"/>
    <p:sldMasterId id="2147483812" r:id="rId83"/>
    <p:sldMasterId id="2147483814" r:id="rId84"/>
  </p:sldMasterIdLst>
  <p:notesMasterIdLst>
    <p:notesMasterId r:id="rId101"/>
  </p:notesMasterIdLst>
  <p:sldIdLst>
    <p:sldId id="256" r:id="rId85"/>
    <p:sldId id="257" r:id="rId86"/>
    <p:sldId id="258" r:id="rId87"/>
    <p:sldId id="259" r:id="rId88"/>
    <p:sldId id="260" r:id="rId89"/>
    <p:sldId id="261" r:id="rId90"/>
    <p:sldId id="262" r:id="rId91"/>
    <p:sldId id="263" r:id="rId92"/>
    <p:sldId id="264" r:id="rId93"/>
    <p:sldId id="265" r:id="rId94"/>
    <p:sldId id="266" r:id="rId95"/>
    <p:sldId id="267" r:id="rId96"/>
    <p:sldId id="268" r:id="rId97"/>
    <p:sldId id="269" r:id="rId98"/>
    <p:sldId id="270" r:id="rId99"/>
    <p:sldId id="271" r:id="rId10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" Target="slides/slide3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" Target="slides/slide6.xml"/><Relationship Id="rId95" Type="http://schemas.openxmlformats.org/officeDocument/2006/relationships/slide" Target="slides/slide1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6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1.xml"/><Relationship Id="rId93" Type="http://schemas.openxmlformats.org/officeDocument/2006/relationships/slide" Target="slides/slide9.xml"/><Relationship Id="rId9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" Target="slides/slide4.xml"/><Relationship Id="rId91" Type="http://schemas.openxmlformats.org/officeDocument/2006/relationships/slide" Target="slides/slide7.xml"/><Relationship Id="rId96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" Target="slides/slide2.xml"/><Relationship Id="rId94" Type="http://schemas.openxmlformats.org/officeDocument/2006/relationships/slide" Target="slides/slide10.xml"/><Relationship Id="rId99" Type="http://schemas.openxmlformats.org/officeDocument/2006/relationships/slide" Target="slides/slide1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3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8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88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88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88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6F98ED2-A716-41C9-8F49-DB4155E4EC3D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78120" cy="3080880"/>
          </a:xfrm>
          <a:prstGeom prst="rect">
            <a:avLst/>
          </a:prstGeom>
          <a:ln w="0">
            <a:noFill/>
          </a:ln>
        </p:spPr>
      </p:sp>
      <p:sp>
        <p:nvSpPr>
          <p:cNvPr id="9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20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0" name="CustomShape 3"/>
          <p:cNvSpPr/>
          <p:nvPr/>
        </p:nvSpPr>
        <p:spPr>
          <a:xfrm>
            <a:off x="3884760" y="8685360"/>
            <a:ext cx="2964600" cy="45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D99EF04C-EB1E-4095-AC1F-D49EB069C18D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76875" cy="3081338"/>
          </a:xfrm>
          <a:prstGeom prst="rect">
            <a:avLst/>
          </a:prstGeom>
          <a:ln w="0">
            <a:noFill/>
          </a:ln>
        </p:spPr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7" name="CustomShape 3_6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8CBBB631-13D5-42EC-A84F-8C4CDE250990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240" y="1143000"/>
            <a:ext cx="5476320" cy="3080880"/>
          </a:xfrm>
          <a:prstGeom prst="rect">
            <a:avLst/>
          </a:prstGeom>
          <a:ln w="0">
            <a:noFill/>
          </a:ln>
        </p:spPr>
      </p:sp>
      <p:sp>
        <p:nvSpPr>
          <p:cNvPr id="9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3" name="CustomShape 3_1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47A0A982-82B1-4AC6-BB87-B2D4F9B307C4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240" y="1143000"/>
            <a:ext cx="5476320" cy="3080880"/>
          </a:xfrm>
          <a:prstGeom prst="rect">
            <a:avLst/>
          </a:prstGeom>
          <a:ln w="0">
            <a:noFill/>
          </a:ln>
        </p:spPr>
      </p:sp>
      <p:sp>
        <p:nvSpPr>
          <p:cNvPr id="9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6" name="CustomShape 3_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DA888E2E-20D0-44B3-9375-842EDA1A2BD4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240" y="1143000"/>
            <a:ext cx="5476320" cy="3080880"/>
          </a:xfrm>
          <a:prstGeom prst="rect">
            <a:avLst/>
          </a:prstGeom>
          <a:ln w="0">
            <a:noFill/>
          </a:ln>
        </p:spPr>
      </p:sp>
      <p:sp>
        <p:nvSpPr>
          <p:cNvPr id="9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9" name="CustomShape 3_1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14588120-90B1-4161-AD90-9F6F33BDFFF1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240" y="1143000"/>
            <a:ext cx="5476320" cy="3080880"/>
          </a:xfrm>
          <a:prstGeom prst="rect">
            <a:avLst/>
          </a:prstGeom>
          <a:ln w="0">
            <a:noFill/>
          </a:ln>
        </p:spPr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2" name="CustomShape 3_4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87CE220E-60AD-40B6-A48B-F72D3E6ABE23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9040" y="1143000"/>
            <a:ext cx="5473440" cy="3079440"/>
          </a:xfrm>
          <a:prstGeom prst="rect">
            <a:avLst/>
          </a:prstGeom>
          <a:ln w="0">
            <a:noFill/>
          </a:ln>
        </p:spPr>
      </p:sp>
      <p:sp>
        <p:nvSpPr>
          <p:cNvPr id="9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5" name="CustomShape 3_5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CACE1559-F1C1-4524-8660-CCFFF23FA862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9040" y="1143000"/>
            <a:ext cx="5473440" cy="3079440"/>
          </a:xfrm>
          <a:prstGeom prst="rect">
            <a:avLst/>
          </a:prstGeom>
          <a:ln w="0">
            <a:noFill/>
          </a:ln>
        </p:spPr>
      </p:sp>
      <p:sp>
        <p:nvSpPr>
          <p:cNvPr id="9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8" name="CustomShape 3_1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3AC4C3E5-7677-41E6-8AF2-896EBC3E3049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240" y="1143000"/>
            <a:ext cx="5476320" cy="3079080"/>
          </a:xfrm>
          <a:prstGeom prst="rect">
            <a:avLst/>
          </a:prstGeom>
          <a:ln w="0">
            <a:noFill/>
          </a:ln>
        </p:spPr>
      </p:sp>
      <p:sp>
        <p:nvSpPr>
          <p:cNvPr id="9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1" name="CustomShape 3_2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BA5F7267-55B1-4E58-8CE4-C003A2E19A4E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240" y="1143000"/>
            <a:ext cx="5476320" cy="3079080"/>
          </a:xfrm>
          <a:prstGeom prst="rect">
            <a:avLst/>
          </a:prstGeom>
          <a:ln w="0">
            <a:noFill/>
          </a:ln>
        </p:spPr>
      </p:sp>
      <p:sp>
        <p:nvSpPr>
          <p:cNvPr id="9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4" name="CustomShape 3_10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3D8D496D-38B6-4553-A430-65B4A101847E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4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99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02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12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15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2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2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32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35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43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46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5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6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70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73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7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8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8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90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1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9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0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0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0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10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13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23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26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3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3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49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52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5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5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6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70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82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85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294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97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19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22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02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05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11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14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22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4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25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29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1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32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34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6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37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4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9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50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60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2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63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73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5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76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80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2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83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91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94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34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37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0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0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1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2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2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2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3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3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4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4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53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5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56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5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6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71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74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84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6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87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9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9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00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01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4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4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0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0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09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1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9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20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21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2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33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5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36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37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4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4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50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5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5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59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6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6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69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7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9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80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81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8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8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89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91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94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95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5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0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0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09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54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57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19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1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22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23" name="Line 23"/>
          <p:cNvSpPr/>
          <p:nvPr/>
        </p:nvSpPr>
        <p:spPr>
          <a:xfrm>
            <a:off x="325800" y="903240"/>
            <a:ext cx="11531520" cy="360"/>
          </a:xfrm>
          <a:prstGeom prst="line">
            <a:avLst/>
          </a:prstGeom>
          <a:ln w="25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33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5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36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40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2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43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51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54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6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6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7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8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8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8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9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9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06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8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09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13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5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16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63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66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1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2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31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34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44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6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47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5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9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60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64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6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67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7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7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90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2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93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9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9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9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9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0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749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02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3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4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05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10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2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13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19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1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22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74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77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30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1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2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33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3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8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9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40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42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4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45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55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7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58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8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68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9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0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71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6320" cy="572400"/>
          </a:xfrm>
          <a:prstGeom prst="rect">
            <a:avLst/>
          </a:prstGeom>
          <a:ln w="0">
            <a:noFill/>
          </a:ln>
        </p:spPr>
      </p:pic>
      <p:sp>
        <p:nvSpPr>
          <p:cNvPr id="81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8600" cy="380520"/>
          </a:xfrm>
          <a:prstGeom prst="rect">
            <a:avLst/>
          </a:prstGeom>
          <a:ln w="0">
            <a:noFill/>
          </a:ln>
        </p:spPr>
      </p:pic>
      <p:pic>
        <p:nvPicPr>
          <p:cNvPr id="84" name="Grafik 3"/>
          <p:cNvPicPr/>
          <p:nvPr/>
        </p:nvPicPr>
        <p:blipFill>
          <a:blip r:embed="rId5"/>
          <a:stretch/>
        </p:blipFill>
        <p:spPr>
          <a:xfrm>
            <a:off x="75240" y="51840"/>
            <a:ext cx="2439000" cy="865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rafik 8"/>
          <p:cNvPicPr/>
          <p:nvPr/>
        </p:nvPicPr>
        <p:blipFill>
          <a:blip r:embed="rId2"/>
          <a:stretch/>
        </p:blipFill>
        <p:spPr>
          <a:xfrm>
            <a:off x="1850760" y="2509200"/>
            <a:ext cx="2115000" cy="2003040"/>
          </a:xfrm>
          <a:prstGeom prst="rect">
            <a:avLst/>
          </a:prstGeom>
          <a:ln w="0">
            <a:noFill/>
          </a:ln>
        </p:spPr>
      </p:pic>
      <p:pic>
        <p:nvPicPr>
          <p:cNvPr id="887" name="Grafik 11"/>
          <p:cNvPicPr/>
          <p:nvPr/>
        </p:nvPicPr>
        <p:blipFill>
          <a:blip r:embed="rId3"/>
          <a:stretch/>
        </p:blipFill>
        <p:spPr>
          <a:xfrm>
            <a:off x="4894560" y="2450520"/>
            <a:ext cx="2115000" cy="2052360"/>
          </a:xfrm>
          <a:prstGeom prst="rect">
            <a:avLst/>
          </a:prstGeom>
          <a:ln w="0">
            <a:noFill/>
          </a:ln>
        </p:spPr>
      </p:pic>
      <p:pic>
        <p:nvPicPr>
          <p:cNvPr id="888" name="Grafik 13"/>
          <p:cNvPicPr/>
          <p:nvPr/>
        </p:nvPicPr>
        <p:blipFill>
          <a:blip r:embed="rId4"/>
          <a:stretch/>
        </p:blipFill>
        <p:spPr>
          <a:xfrm>
            <a:off x="7635240" y="2530080"/>
            <a:ext cx="2457000" cy="1796760"/>
          </a:xfrm>
          <a:prstGeom prst="rect">
            <a:avLst/>
          </a:prstGeom>
          <a:ln w="0">
            <a:noFill/>
          </a:ln>
        </p:spPr>
      </p:pic>
      <p:sp>
        <p:nvSpPr>
          <p:cNvPr id="889" name="CustomShape 2"/>
          <p:cNvSpPr/>
          <p:nvPr/>
        </p:nvSpPr>
        <p:spPr>
          <a:xfrm>
            <a:off x="1566000" y="4994640"/>
            <a:ext cx="8419680" cy="1147320"/>
          </a:xfrm>
          <a:custGeom>
            <a:avLst/>
            <a:gdLst>
              <a:gd name="textAreaLeft" fmla="*/ 0 w 8419680"/>
              <a:gd name="textAreaRight" fmla="*/ 8420040 w 8419680"/>
              <a:gd name="textAreaTop" fmla="*/ 0 h 1147320"/>
              <a:gd name="textAreaBottom" fmla="*/ 1147680 h 1147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52080" indent="-336600" algn="ctr" defTabSz="914400">
              <a:lnSpc>
                <a:spcPct val="100000"/>
              </a:lnSpc>
              <a:spcBef>
                <a:spcPts val="998"/>
              </a:spcBef>
              <a:tabLst>
                <a:tab pos="0" algn="l"/>
              </a:tabLst>
            </a:pPr>
            <a:r>
              <a:rPr lang="en-US" sz="2000" b="1" strike="noStrike" spc="-1">
                <a:solidFill>
                  <a:srgbClr val="660066"/>
                </a:solidFill>
                <a:latin typeface="Arial"/>
                <a:ea typeface="DejaVu Sans"/>
              </a:rPr>
              <a:t>Günther Zängl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352080" indent="-336600" algn="ctr" defTabSz="914400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DE" sz="2400" b="1" strike="noStrike" spc="-1">
                <a:solidFill>
                  <a:srgbClr val="660066"/>
                </a:solidFill>
                <a:latin typeface="Arial"/>
                <a:ea typeface="DejaVu Sans"/>
              </a:rPr>
              <a:t>COSMO-WG-Phy, Offenbach, Sep 2, 2024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  <a:p>
            <a:pPr marL="352080" indent="-336600" algn="ctr" defTabSz="914400">
              <a:lnSpc>
                <a:spcPct val="100000"/>
              </a:lnSpc>
              <a:tabLst>
                <a:tab pos="0" algn="l"/>
              </a:tabLst>
            </a:pP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0" name="Textfeld 1"/>
          <p:cNvSpPr/>
          <p:nvPr/>
        </p:nvSpPr>
        <p:spPr>
          <a:xfrm>
            <a:off x="457200" y="1078920"/>
            <a:ext cx="1086912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200" b="1" strike="noStrike" spc="-1">
                <a:solidFill>
                  <a:srgbClr val="2D4B9B"/>
                </a:solidFill>
                <a:latin typeface="Arial"/>
                <a:ea typeface="DejaVu Sans"/>
              </a:rPr>
              <a:t>Towards higher resolution in global and regional configurations</a:t>
            </a: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rafik 303"/>
          <p:cNvPicPr/>
          <p:nvPr/>
        </p:nvPicPr>
        <p:blipFill>
          <a:blip r:embed="rId3"/>
          <a:stretch/>
        </p:blipFill>
        <p:spPr>
          <a:xfrm>
            <a:off x="108000" y="2556000"/>
            <a:ext cx="11613240" cy="4189680"/>
          </a:xfrm>
          <a:prstGeom prst="rect">
            <a:avLst/>
          </a:prstGeom>
          <a:ln w="0">
            <a:noFill/>
          </a:ln>
        </p:spPr>
      </p:pic>
      <p:sp>
        <p:nvSpPr>
          <p:cNvPr id="933" name="CustomShape 1_0"/>
          <p:cNvSpPr/>
          <p:nvPr/>
        </p:nvSpPr>
        <p:spPr>
          <a:xfrm>
            <a:off x="353160" y="1107000"/>
            <a:ext cx="11400840" cy="48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808080"/>
                </a:solidFill>
                <a:latin typeface="Arial"/>
                <a:ea typeface="DejaVu Sans"/>
              </a:rPr>
              <a:t>Refining the mesh size from 2 km to 500 m tends to improve the model skill in various aspects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Improved 10-m winds in mountainous regions under stable conditions, for T2M this depends on the time period, and results for TD2M (dew point) and RH2M are contradicting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CustomShape 2_1"/>
          <p:cNvSpPr/>
          <p:nvPr/>
        </p:nvSpPr>
        <p:spPr>
          <a:xfrm>
            <a:off x="2651760" y="210600"/>
            <a:ext cx="601776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ICON-LAM with 500 m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5" name="Textfeld 304"/>
          <p:cNvSpPr/>
          <p:nvPr/>
        </p:nvSpPr>
        <p:spPr>
          <a:xfrm>
            <a:off x="10980000" y="2880000"/>
            <a:ext cx="1077120" cy="85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500 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1 km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5983B0"/>
                </a:solidFill>
                <a:latin typeface="Arial"/>
                <a:ea typeface="DejaVu Sans"/>
              </a:rPr>
              <a:t>2 km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6" name="Textfeld 73"/>
          <p:cNvSpPr/>
          <p:nvPr/>
        </p:nvSpPr>
        <p:spPr>
          <a:xfrm>
            <a:off x="4231800" y="5940000"/>
            <a:ext cx="2749320" cy="295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3FAF46"/>
                </a:solidFill>
                <a:latin typeface="Arial"/>
                <a:ea typeface="DejaVu Sans"/>
              </a:rPr>
              <a:t>Nov 2023, Alpine domain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rafik 2"/>
          <p:cNvPicPr/>
          <p:nvPr/>
        </p:nvPicPr>
        <p:blipFill>
          <a:blip r:embed="rId3"/>
          <a:stretch/>
        </p:blipFill>
        <p:spPr>
          <a:xfrm>
            <a:off x="0" y="2590920"/>
            <a:ext cx="12189960" cy="4275000"/>
          </a:xfrm>
          <a:prstGeom prst="rect">
            <a:avLst/>
          </a:prstGeom>
          <a:ln w="0">
            <a:noFill/>
          </a:ln>
        </p:spPr>
      </p:pic>
      <p:sp>
        <p:nvSpPr>
          <p:cNvPr id="938" name="CustomShape 1_3"/>
          <p:cNvSpPr/>
          <p:nvPr/>
        </p:nvSpPr>
        <p:spPr>
          <a:xfrm>
            <a:off x="353160" y="1107000"/>
            <a:ext cx="11400840" cy="48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808080"/>
                </a:solidFill>
                <a:latin typeface="Arial"/>
                <a:ea typeface="DejaVu Sans"/>
              </a:rPr>
              <a:t>Refining the mesh size from 2 km to 500 m tends to improve the model skill in various aspects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Better representation of wind maxima / gust at mountain crests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" name="CustomShape 2_4"/>
          <p:cNvSpPr/>
          <p:nvPr/>
        </p:nvSpPr>
        <p:spPr>
          <a:xfrm>
            <a:off x="2651760" y="210600"/>
            <a:ext cx="601776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ICON-LAM with 500 m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0" name="Textfeld 73_3"/>
          <p:cNvSpPr/>
          <p:nvPr/>
        </p:nvSpPr>
        <p:spPr>
          <a:xfrm>
            <a:off x="2087640" y="5950440"/>
            <a:ext cx="7257600" cy="346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3FAF46"/>
                </a:solidFill>
                <a:latin typeface="Arial"/>
                <a:ea typeface="DejaVu Sans"/>
              </a:rPr>
              <a:t>Dec 2023 + Jan 2024, German domain, categorical gust verification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Textfeld 3"/>
          <p:cNvSpPr/>
          <p:nvPr/>
        </p:nvSpPr>
        <p:spPr>
          <a:xfrm>
            <a:off x="619920" y="3149640"/>
            <a:ext cx="10361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5 m/s                        12 m/s                          15 m/s                         20 m/s                     25 m/s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CustomShape 1_4"/>
          <p:cNvSpPr/>
          <p:nvPr/>
        </p:nvSpPr>
        <p:spPr>
          <a:xfrm>
            <a:off x="288000" y="1025640"/>
            <a:ext cx="11697480" cy="48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However, there are also several issues that required further model development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Although the restriction of strong wind gusts to mountain peaks / crests is much better at 500 m than at 2 km, local extrema are way too high (145 m/s in the south foehn case displayed below)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This was fixed by a modified gust parameterization a few weeks ago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3" name="CustomShape 2_5"/>
          <p:cNvSpPr/>
          <p:nvPr/>
        </p:nvSpPr>
        <p:spPr>
          <a:xfrm>
            <a:off x="2651760" y="210600"/>
            <a:ext cx="601776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ICON-LAM with 500 m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4" name="Grafik 1_0"/>
          <p:cNvPicPr/>
          <p:nvPr/>
        </p:nvPicPr>
        <p:blipFill>
          <a:blip r:embed="rId3"/>
          <a:stretch/>
        </p:blipFill>
        <p:spPr>
          <a:xfrm>
            <a:off x="0" y="2488680"/>
            <a:ext cx="5757480" cy="4310280"/>
          </a:xfrm>
          <a:prstGeom prst="rect">
            <a:avLst/>
          </a:prstGeom>
          <a:ln w="0">
            <a:noFill/>
          </a:ln>
        </p:spPr>
      </p:pic>
      <p:pic>
        <p:nvPicPr>
          <p:cNvPr id="945" name="Grafik 2_2"/>
          <p:cNvPicPr/>
          <p:nvPr/>
        </p:nvPicPr>
        <p:blipFill>
          <a:blip r:embed="rId4"/>
          <a:stretch/>
        </p:blipFill>
        <p:spPr>
          <a:xfrm>
            <a:off x="5474520" y="2469600"/>
            <a:ext cx="5502960" cy="4370760"/>
          </a:xfrm>
          <a:prstGeom prst="rect">
            <a:avLst/>
          </a:prstGeom>
          <a:ln w="0">
            <a:noFill/>
          </a:ln>
        </p:spPr>
      </p:pic>
      <p:sp>
        <p:nvSpPr>
          <p:cNvPr id="946" name="Textfeld 68_1"/>
          <p:cNvSpPr/>
          <p:nvPr/>
        </p:nvSpPr>
        <p:spPr>
          <a:xfrm>
            <a:off x="3888000" y="2448000"/>
            <a:ext cx="1796400" cy="34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FB0FDE"/>
                </a:solidFill>
                <a:latin typeface="Arial"/>
                <a:ea typeface="DejaVu Sans"/>
              </a:rPr>
              <a:t>ICON-A05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7" name="Textfeld 68_2"/>
          <p:cNvSpPr/>
          <p:nvPr/>
        </p:nvSpPr>
        <p:spPr>
          <a:xfrm>
            <a:off x="9900000" y="2448000"/>
            <a:ext cx="1977480" cy="34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FB0FDE"/>
                </a:solidFill>
                <a:latin typeface="Arial"/>
                <a:ea typeface="DejaVu Sans"/>
              </a:rPr>
              <a:t>ICON-D2 (subd.)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CustomShape 1_0"/>
          <p:cNvSpPr/>
          <p:nvPr/>
        </p:nvSpPr>
        <p:spPr>
          <a:xfrm>
            <a:off x="353160" y="1107000"/>
            <a:ext cx="11400840" cy="48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808080"/>
                </a:solidFill>
                <a:latin typeface="Arial"/>
                <a:ea typeface="DejaVu Sans"/>
              </a:rPr>
              <a:t>However, there are also several issues that required further model development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Increased nocturnal warm bias in valleys during the summer months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Large overestimation of diagnosed wind gusts in summertime conditions with a deep daytime PBL due to double-counting issues with ‘permitted large eddies’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CustomShape 2_1"/>
          <p:cNvSpPr/>
          <p:nvPr/>
        </p:nvSpPr>
        <p:spPr>
          <a:xfrm>
            <a:off x="2651760" y="210600"/>
            <a:ext cx="601776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ICON-LAM with 500 m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0" name="Grafik 72"/>
          <p:cNvPicPr/>
          <p:nvPr/>
        </p:nvPicPr>
        <p:blipFill>
          <a:blip r:embed="rId3"/>
          <a:stretch/>
        </p:blipFill>
        <p:spPr>
          <a:xfrm>
            <a:off x="1080" y="2890080"/>
            <a:ext cx="5756040" cy="3947040"/>
          </a:xfrm>
          <a:prstGeom prst="rect">
            <a:avLst/>
          </a:prstGeom>
          <a:ln w="0">
            <a:noFill/>
          </a:ln>
        </p:spPr>
      </p:pic>
      <p:sp>
        <p:nvSpPr>
          <p:cNvPr id="951" name="Textfeld 309"/>
          <p:cNvSpPr/>
          <p:nvPr/>
        </p:nvSpPr>
        <p:spPr>
          <a:xfrm>
            <a:off x="5040000" y="2880000"/>
            <a:ext cx="1077120" cy="85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500 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1 km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5983B0"/>
                </a:solidFill>
                <a:latin typeface="Arial"/>
                <a:ea typeface="DejaVu Sans"/>
              </a:rPr>
              <a:t>2 km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2" name="Grafik 81"/>
          <p:cNvPicPr/>
          <p:nvPr/>
        </p:nvPicPr>
        <p:blipFill>
          <a:blip r:embed="rId4"/>
          <a:stretch/>
        </p:blipFill>
        <p:spPr>
          <a:xfrm>
            <a:off x="6192000" y="3013560"/>
            <a:ext cx="5576040" cy="3823560"/>
          </a:xfrm>
          <a:prstGeom prst="rect">
            <a:avLst/>
          </a:prstGeom>
          <a:ln w="0">
            <a:noFill/>
          </a:ln>
        </p:spPr>
      </p:pic>
      <p:sp>
        <p:nvSpPr>
          <p:cNvPr id="953" name="Textfeld 73_0"/>
          <p:cNvSpPr/>
          <p:nvPr/>
        </p:nvSpPr>
        <p:spPr>
          <a:xfrm>
            <a:off x="1315800" y="5950080"/>
            <a:ext cx="2749320" cy="295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3FAF46"/>
                </a:solidFill>
                <a:latin typeface="Arial"/>
                <a:ea typeface="DejaVu Sans"/>
              </a:rPr>
              <a:t>Sep 2023, Alpine domain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4" name="Textfeld 73_1"/>
          <p:cNvSpPr/>
          <p:nvPr/>
        </p:nvSpPr>
        <p:spPr>
          <a:xfrm>
            <a:off x="7363800" y="5950080"/>
            <a:ext cx="2893320" cy="295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3FAF46"/>
                </a:solidFill>
                <a:latin typeface="Arial"/>
                <a:ea typeface="DejaVu Sans"/>
              </a:rPr>
              <a:t>Jun 2020, German domain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Grafik 2_0"/>
          <p:cNvPicPr/>
          <p:nvPr/>
        </p:nvPicPr>
        <p:blipFill>
          <a:blip r:embed="rId3"/>
          <a:stretch/>
        </p:blipFill>
        <p:spPr>
          <a:xfrm>
            <a:off x="44280" y="2700000"/>
            <a:ext cx="5924520" cy="4142880"/>
          </a:xfrm>
          <a:prstGeom prst="rect">
            <a:avLst/>
          </a:prstGeom>
          <a:ln w="0">
            <a:noFill/>
          </a:ln>
        </p:spPr>
      </p:pic>
      <p:sp>
        <p:nvSpPr>
          <p:cNvPr id="956" name="CustomShape 1_1"/>
          <p:cNvSpPr/>
          <p:nvPr/>
        </p:nvSpPr>
        <p:spPr>
          <a:xfrm>
            <a:off x="353160" y="1107000"/>
            <a:ext cx="11400840" cy="48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Further findings related to the nocturnal temperature bias difference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Interpolating the model orography from 2 km to 500 m removes the bias difference (left)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Reducing parameterized turbulent mixing over sloping terrain reduces the bias difference (right)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7" name="CustomShape 2_2"/>
          <p:cNvSpPr/>
          <p:nvPr/>
        </p:nvSpPr>
        <p:spPr>
          <a:xfrm>
            <a:off x="2651760" y="210600"/>
            <a:ext cx="601776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ICON-LAM with 500 m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8" name="Textfeld 316"/>
          <p:cNvSpPr/>
          <p:nvPr/>
        </p:nvSpPr>
        <p:spPr>
          <a:xfrm>
            <a:off x="5292000" y="2700000"/>
            <a:ext cx="1077120" cy="85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500 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2 km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9" name="Textfeld 73_4"/>
          <p:cNvSpPr/>
          <p:nvPr/>
        </p:nvSpPr>
        <p:spPr>
          <a:xfrm>
            <a:off x="1315800" y="5734080"/>
            <a:ext cx="2821320" cy="563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3FAF46"/>
                </a:solidFill>
                <a:latin typeface="Arial"/>
                <a:ea typeface="DejaVu Sans"/>
              </a:rPr>
              <a:t>Sep 2023, Alpine domain, interpolated orography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0" name="Grafik 4_0"/>
          <p:cNvPicPr/>
          <p:nvPr/>
        </p:nvPicPr>
        <p:blipFill>
          <a:blip r:embed="rId4"/>
          <a:stretch/>
        </p:blipFill>
        <p:spPr>
          <a:xfrm>
            <a:off x="6294600" y="2700000"/>
            <a:ext cx="5894640" cy="4122000"/>
          </a:xfrm>
          <a:prstGeom prst="rect">
            <a:avLst/>
          </a:prstGeom>
          <a:ln w="0">
            <a:noFill/>
          </a:ln>
        </p:spPr>
      </p:pic>
      <p:sp>
        <p:nvSpPr>
          <p:cNvPr id="961" name="Textfeld 73_2"/>
          <p:cNvSpPr/>
          <p:nvPr/>
        </p:nvSpPr>
        <p:spPr>
          <a:xfrm>
            <a:off x="7651800" y="5713200"/>
            <a:ext cx="2821320" cy="563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3FAF46"/>
                </a:solidFill>
                <a:latin typeface="Arial"/>
                <a:ea typeface="DejaVu Sans"/>
              </a:rPr>
              <a:t>Sep 2023, Alpine domain, turbulence tuning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CustomShape 1_6"/>
          <p:cNvSpPr/>
          <p:nvPr/>
        </p:nvSpPr>
        <p:spPr>
          <a:xfrm>
            <a:off x="353160" y="999000"/>
            <a:ext cx="11400840" cy="48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Adapted gust parameterization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Based upon 10-min averaged 10-m winds rather than instantaneous values in order to reduce impact of ‚permitted turbulence‘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Limitation of gust excess speed to resolved PBL wind maximum (times tuning factor)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" name="CustomShape 2_7"/>
          <p:cNvSpPr/>
          <p:nvPr/>
        </p:nvSpPr>
        <p:spPr>
          <a:xfrm>
            <a:off x="2651760" y="210600"/>
            <a:ext cx="601776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ICON-LAM with 500 m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4" name="Grafik 2_3"/>
          <p:cNvPicPr/>
          <p:nvPr/>
        </p:nvPicPr>
        <p:blipFill>
          <a:blip r:embed="rId3"/>
          <a:stretch/>
        </p:blipFill>
        <p:spPr>
          <a:xfrm>
            <a:off x="360" y="2489040"/>
            <a:ext cx="8279280" cy="4362120"/>
          </a:xfrm>
          <a:prstGeom prst="rect">
            <a:avLst/>
          </a:prstGeom>
          <a:ln w="0">
            <a:noFill/>
          </a:ln>
        </p:spPr>
      </p:pic>
      <p:sp>
        <p:nvSpPr>
          <p:cNvPr id="965" name="Textfeld 73_6"/>
          <p:cNvSpPr/>
          <p:nvPr/>
        </p:nvSpPr>
        <p:spPr>
          <a:xfrm>
            <a:off x="7920000" y="2905200"/>
            <a:ext cx="3959640" cy="563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3FAF46"/>
                </a:solidFill>
                <a:latin typeface="Arial"/>
                <a:ea typeface="DejaVu Sans"/>
              </a:rPr>
              <a:t>Hindcast for June 2020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3FAF46"/>
                </a:solidFill>
                <a:latin typeface="Arial"/>
                <a:ea typeface="DejaVu Sans"/>
              </a:rPr>
              <a:t>10-m winds used for verification are still instantaneous values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CustomShape 1_5"/>
          <p:cNvSpPr/>
          <p:nvPr/>
        </p:nvSpPr>
        <p:spPr>
          <a:xfrm>
            <a:off x="353160" y="1107000"/>
            <a:ext cx="11400840" cy="48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Summary of tuning 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changes / model improvements developed and implemented so far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Slightly increased orography filtering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Reduced parameterized turbulent mixing over sloping terrain, combined with reduced transfer resistance for surface fluxes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Reduced SSO source term for TKE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Turn off sub-grid-scale condensation heating at 500 m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Revision of resolution-dependence of tuning parameters in convection scheme (shallow convection is still active at 500 m)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Modified gust parameterization based upon 10-min averaged 10-m winds with additional PBL limitation (recently introduced in operational </a:t>
            </a:r>
            <a:r>
              <a:rPr lang="en-US" b="1" spc="-1" dirty="0">
                <a:solidFill>
                  <a:srgbClr val="000000"/>
                </a:solidFill>
                <a:latin typeface="Arial"/>
                <a:ea typeface="DejaVu Sans"/>
              </a:rPr>
              <a:t>ICON-D2 incl. RUC)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63320" algn="ctr" defTabSz="914400">
              <a:lnSpc>
                <a:spcPct val="100000"/>
              </a:lnSpc>
              <a:spcBef>
                <a:spcPts val="961"/>
              </a:spcBef>
            </a:pPr>
            <a:r>
              <a:rPr lang="en-US" sz="1800" b="1" strike="noStrike" spc="-1" dirty="0">
                <a:solidFill>
                  <a:srgbClr val="7030A0"/>
                </a:solidFill>
                <a:latin typeface="Arial"/>
                <a:ea typeface="DejaVu Sans"/>
              </a:rPr>
              <a:t>Under investigation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Reduced snow albedo over steep slopes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7" name="CustomShape 2_6"/>
          <p:cNvSpPr/>
          <p:nvPr/>
        </p:nvSpPr>
        <p:spPr>
          <a:xfrm>
            <a:off x="2651760" y="210600"/>
            <a:ext cx="601776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ICON-LAM with 500 m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ustomShape 1"/>
          <p:cNvSpPr/>
          <p:nvPr/>
        </p:nvSpPr>
        <p:spPr>
          <a:xfrm>
            <a:off x="353160" y="1423800"/>
            <a:ext cx="11401200" cy="458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88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First global convection-permitting experiments (conducted in 2021) indicated – among other things – substantial quality problems over the Tibetan Plateau 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  <a:p>
            <a:pPr marL="469800" indent="-46188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This motivated more detailed investigations using multi-step nesting down to 1.6 km over the Tibet-Himalaya region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  <a:p>
            <a:pPr marL="469800" indent="-46188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For the Alpine region, there are multiple motivations to consider higher resolution (~ 500 m)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88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TEAMx – for which DWD plans to provide dedicated forecasts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88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GLORI-Alps – our Digital Twin project complementing DestinE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88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ICON-D05 – DWD’s plan for higher-resolution operational forecasts for Germany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961"/>
              </a:spcBef>
            </a:pP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961"/>
              </a:spcBef>
            </a:pP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2" name="CustomShape 2"/>
          <p:cNvSpPr/>
          <p:nvPr/>
        </p:nvSpPr>
        <p:spPr>
          <a:xfrm>
            <a:off x="3117960" y="173160"/>
            <a:ext cx="5871960" cy="78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7030A0"/>
                </a:solidFill>
                <a:latin typeface="Arial"/>
                <a:ea typeface="DejaVu Sans"/>
              </a:rPr>
              <a:t>Challenges at high resolutions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rafik 2"/>
          <p:cNvPicPr/>
          <p:nvPr/>
        </p:nvPicPr>
        <p:blipFill>
          <a:blip r:embed="rId2"/>
          <a:stretch/>
        </p:blipFill>
        <p:spPr>
          <a:xfrm>
            <a:off x="0" y="945000"/>
            <a:ext cx="5322960" cy="5905080"/>
          </a:xfrm>
          <a:prstGeom prst="rect">
            <a:avLst/>
          </a:prstGeom>
          <a:ln w="0">
            <a:noFill/>
          </a:ln>
        </p:spPr>
      </p:pic>
      <p:pic>
        <p:nvPicPr>
          <p:cNvPr id="894" name="Grafik 3"/>
          <p:cNvPicPr/>
          <p:nvPr/>
        </p:nvPicPr>
        <p:blipFill>
          <a:blip r:embed="rId3"/>
          <a:stretch/>
        </p:blipFill>
        <p:spPr>
          <a:xfrm>
            <a:off x="5513040" y="1298520"/>
            <a:ext cx="5322960" cy="5556240"/>
          </a:xfrm>
          <a:prstGeom prst="rect">
            <a:avLst/>
          </a:prstGeom>
          <a:ln w="0">
            <a:noFill/>
          </a:ln>
        </p:spPr>
      </p:pic>
      <p:pic>
        <p:nvPicPr>
          <p:cNvPr id="895" name="Grafik 4"/>
          <p:cNvPicPr/>
          <p:nvPr/>
        </p:nvPicPr>
        <p:blipFill>
          <a:blip r:embed="rId4"/>
          <a:stretch/>
        </p:blipFill>
        <p:spPr>
          <a:xfrm>
            <a:off x="11121840" y="2334960"/>
            <a:ext cx="752760" cy="2188080"/>
          </a:xfrm>
          <a:prstGeom prst="rect">
            <a:avLst/>
          </a:prstGeom>
          <a:ln w="0">
            <a:noFill/>
          </a:ln>
        </p:spPr>
      </p:pic>
      <p:sp>
        <p:nvSpPr>
          <p:cNvPr id="896" name="Rechteck 5"/>
          <p:cNvSpPr/>
          <p:nvPr/>
        </p:nvSpPr>
        <p:spPr>
          <a:xfrm>
            <a:off x="7720560" y="2648880"/>
            <a:ext cx="1401480" cy="562320"/>
          </a:xfrm>
          <a:prstGeom prst="rect">
            <a:avLst/>
          </a:prstGeom>
          <a:noFill/>
          <a:ln>
            <a:solidFill>
              <a:srgbClr val="213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Textfeld 6"/>
          <p:cNvSpPr/>
          <p:nvPr/>
        </p:nvSpPr>
        <p:spPr>
          <a:xfrm>
            <a:off x="10935000" y="1696680"/>
            <a:ext cx="12535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Scale   7.5 m/s (!)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Textfeld 7"/>
          <p:cNvSpPr/>
          <p:nvPr/>
        </p:nvSpPr>
        <p:spPr>
          <a:xfrm>
            <a:off x="7397640" y="945000"/>
            <a:ext cx="3864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operational configuration (13 km)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9" name="CustomShape 1_13"/>
          <p:cNvSpPr/>
          <p:nvPr/>
        </p:nvSpPr>
        <p:spPr>
          <a:xfrm>
            <a:off x="2523600" y="55800"/>
            <a:ext cx="7266240" cy="71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8D1D75"/>
                </a:solidFill>
                <a:latin typeface="Arial"/>
                <a:ea typeface="DejaVu Sans"/>
              </a:rPr>
              <a:t>Bias FF 500 hPa vs. radiosondes, January 2021, 00-UTC forecasts starting from interpolated IFS analyses                LT 12h-48h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CustomShape 1_13"/>
          <p:cNvSpPr/>
          <p:nvPr/>
        </p:nvSpPr>
        <p:spPr>
          <a:xfrm>
            <a:off x="2962800" y="147240"/>
            <a:ext cx="5995080" cy="71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200" b="1" strike="noStrike" spc="-1">
                <a:solidFill>
                  <a:srgbClr val="8D1D75"/>
                </a:solidFill>
                <a:latin typeface="Arial"/>
                <a:ea typeface="DejaVu Sans"/>
              </a:rPr>
              <a:t>Wind speed profiles; 29-35N, 85-105E; January 2021, 00-UTC forecasts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1" name="Grafik 3"/>
          <p:cNvPicPr/>
          <p:nvPr/>
        </p:nvPicPr>
        <p:blipFill>
          <a:blip r:embed="rId2"/>
          <a:stretch/>
        </p:blipFill>
        <p:spPr>
          <a:xfrm>
            <a:off x="0" y="1076040"/>
            <a:ext cx="12188880" cy="5079600"/>
          </a:xfrm>
          <a:prstGeom prst="rect">
            <a:avLst/>
          </a:prstGeom>
          <a:ln w="0">
            <a:noFill/>
          </a:ln>
        </p:spPr>
      </p:pic>
      <p:sp>
        <p:nvSpPr>
          <p:cNvPr id="902" name="Textfeld 2"/>
          <p:cNvSpPr/>
          <p:nvPr/>
        </p:nvSpPr>
        <p:spPr>
          <a:xfrm>
            <a:off x="4754880" y="1076040"/>
            <a:ext cx="4468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verification against radiosondes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3" name="Textfeld 4"/>
          <p:cNvSpPr/>
          <p:nvPr/>
        </p:nvSpPr>
        <p:spPr>
          <a:xfrm>
            <a:off x="1115640" y="5884560"/>
            <a:ext cx="10247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bias			RMSE			obs mean		fc mean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4" name="Textfeld 2"/>
          <p:cNvSpPr/>
          <p:nvPr/>
        </p:nvSpPr>
        <p:spPr>
          <a:xfrm>
            <a:off x="807480" y="6208920"/>
            <a:ext cx="11077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Positive wind speed bias in middle troposphere could be reduced by SSO retuning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Reason for diurnal cycle still unclear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CustomShape 1_13"/>
          <p:cNvSpPr/>
          <p:nvPr/>
        </p:nvSpPr>
        <p:spPr>
          <a:xfrm>
            <a:off x="2361960" y="147240"/>
            <a:ext cx="7072920" cy="71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200" b="1" strike="noStrike" spc="-1">
                <a:solidFill>
                  <a:srgbClr val="8D1D75"/>
                </a:solidFill>
                <a:latin typeface="Arial"/>
                <a:ea typeface="DejaVu Sans"/>
              </a:rPr>
              <a:t>Temperature profiles; 29-35N, 85-105E; 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2200" b="1" strike="noStrike" spc="-1">
                <a:solidFill>
                  <a:srgbClr val="8D1D75"/>
                </a:solidFill>
                <a:latin typeface="Arial"/>
                <a:ea typeface="DejaVu Sans"/>
              </a:rPr>
              <a:t>January 2021, 00-UTC forecasts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6" name="Grafik 4"/>
          <p:cNvPicPr/>
          <p:nvPr/>
        </p:nvPicPr>
        <p:blipFill>
          <a:blip r:embed="rId2"/>
          <a:stretch/>
        </p:blipFill>
        <p:spPr>
          <a:xfrm>
            <a:off x="0" y="1066680"/>
            <a:ext cx="12188880" cy="5079600"/>
          </a:xfrm>
          <a:prstGeom prst="rect">
            <a:avLst/>
          </a:prstGeom>
          <a:ln w="0">
            <a:noFill/>
          </a:ln>
        </p:spPr>
      </p:pic>
      <p:sp>
        <p:nvSpPr>
          <p:cNvPr id="907" name="Textfeld 3"/>
          <p:cNvSpPr/>
          <p:nvPr/>
        </p:nvSpPr>
        <p:spPr>
          <a:xfrm>
            <a:off x="4754880" y="1076040"/>
            <a:ext cx="4468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verification against radiosondes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8" name="Textfeld 2"/>
          <p:cNvSpPr/>
          <p:nvPr/>
        </p:nvSpPr>
        <p:spPr>
          <a:xfrm>
            <a:off x="1511640" y="6346080"/>
            <a:ext cx="8826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Note: the diurnal cycle bias of FF and T is in phase opposition!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" name="Grafik 290"/>
          <p:cNvPicPr/>
          <p:nvPr/>
        </p:nvPicPr>
        <p:blipFill>
          <a:blip r:embed="rId2"/>
          <a:stretch/>
        </p:blipFill>
        <p:spPr>
          <a:xfrm>
            <a:off x="25200" y="280800"/>
            <a:ext cx="5454000" cy="6576120"/>
          </a:xfrm>
          <a:prstGeom prst="rect">
            <a:avLst/>
          </a:prstGeom>
          <a:ln w="0">
            <a:noFill/>
          </a:ln>
        </p:spPr>
      </p:pic>
      <p:sp>
        <p:nvSpPr>
          <p:cNvPr id="910" name="Textfeld 291"/>
          <p:cNvSpPr/>
          <p:nvPr/>
        </p:nvSpPr>
        <p:spPr>
          <a:xfrm>
            <a:off x="2520000" y="208800"/>
            <a:ext cx="125712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700 hPa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1" name="Grafik 292"/>
          <p:cNvPicPr/>
          <p:nvPr/>
        </p:nvPicPr>
        <p:blipFill>
          <a:blip r:embed="rId3"/>
          <a:stretch/>
        </p:blipFill>
        <p:spPr>
          <a:xfrm>
            <a:off x="4824000" y="279000"/>
            <a:ext cx="5454000" cy="6576120"/>
          </a:xfrm>
          <a:prstGeom prst="rect">
            <a:avLst/>
          </a:prstGeom>
          <a:ln w="0">
            <a:noFill/>
          </a:ln>
        </p:spPr>
      </p:pic>
      <p:sp>
        <p:nvSpPr>
          <p:cNvPr id="912" name="Titel 1_2"/>
          <p:cNvSpPr/>
          <p:nvPr/>
        </p:nvSpPr>
        <p:spPr>
          <a:xfrm>
            <a:off x="3602880" y="-7200"/>
            <a:ext cx="7523640" cy="54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b="1" strike="noStrike" spc="-1">
                <a:solidFill>
                  <a:srgbClr val="2D4B9B"/>
                </a:solidFill>
                <a:latin typeface="Arial"/>
                <a:ea typeface="DejaVu Sans"/>
              </a:rPr>
              <a:t>Radiosonde verification – higher resolution expts. 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3" name="Textfeld 294"/>
          <p:cNvSpPr/>
          <p:nvPr/>
        </p:nvSpPr>
        <p:spPr>
          <a:xfrm>
            <a:off x="7956000" y="209160"/>
            <a:ext cx="125712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450 hPa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4" name="Textfeld 6_1"/>
          <p:cNvSpPr/>
          <p:nvPr/>
        </p:nvSpPr>
        <p:spPr>
          <a:xfrm>
            <a:off x="9720000" y="1256040"/>
            <a:ext cx="2517120" cy="496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1.6 km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3.25 km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5983B0"/>
                </a:solidFill>
                <a:latin typeface="Arial"/>
                <a:ea typeface="DejaVu Sans"/>
              </a:rPr>
              <a:t>6.5 km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3FAF46"/>
                </a:solidFill>
                <a:latin typeface="Arial"/>
                <a:ea typeface="DejaVu Sans"/>
              </a:rPr>
              <a:t>13 km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Note: the verification is computed from the 13-km domain in all cases; it EXCLUDES double-penalty effects that might arise from resolving more gravity waves!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nests are turned off after 120 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rafik 2"/>
          <p:cNvPicPr/>
          <p:nvPr/>
        </p:nvPicPr>
        <p:blipFill>
          <a:blip r:embed="rId2"/>
          <a:stretch/>
        </p:blipFill>
        <p:spPr>
          <a:xfrm>
            <a:off x="18360" y="279000"/>
            <a:ext cx="5335560" cy="6568920"/>
          </a:xfrm>
          <a:prstGeom prst="rect">
            <a:avLst/>
          </a:prstGeom>
          <a:ln w="0">
            <a:noFill/>
          </a:ln>
        </p:spPr>
      </p:pic>
      <p:sp>
        <p:nvSpPr>
          <p:cNvPr id="916" name="Textfeld 291"/>
          <p:cNvSpPr/>
          <p:nvPr/>
        </p:nvSpPr>
        <p:spPr>
          <a:xfrm>
            <a:off x="2520000" y="208800"/>
            <a:ext cx="125712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700 hPa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7" name="Titel 1_2"/>
          <p:cNvSpPr/>
          <p:nvPr/>
        </p:nvSpPr>
        <p:spPr>
          <a:xfrm>
            <a:off x="3852000" y="-7200"/>
            <a:ext cx="5581080" cy="54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b="1" strike="noStrike" spc="-1">
                <a:solidFill>
                  <a:srgbClr val="2D4B9B"/>
                </a:solidFill>
                <a:latin typeface="Arial"/>
                <a:ea typeface="DejaVu Sans"/>
              </a:rPr>
              <a:t>Sensitivity tests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8" name="Grafik 4"/>
          <p:cNvPicPr/>
          <p:nvPr/>
        </p:nvPicPr>
        <p:blipFill>
          <a:blip r:embed="rId3"/>
          <a:stretch/>
        </p:blipFill>
        <p:spPr>
          <a:xfrm>
            <a:off x="4682160" y="286200"/>
            <a:ext cx="5335560" cy="6568920"/>
          </a:xfrm>
          <a:prstGeom prst="rect">
            <a:avLst/>
          </a:prstGeom>
          <a:ln w="0">
            <a:noFill/>
          </a:ln>
        </p:spPr>
      </p:pic>
      <p:sp>
        <p:nvSpPr>
          <p:cNvPr id="919" name="Textfeld 294"/>
          <p:cNvSpPr/>
          <p:nvPr/>
        </p:nvSpPr>
        <p:spPr>
          <a:xfrm>
            <a:off x="7956000" y="209160"/>
            <a:ext cx="125712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450 hPa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0" name="Textfeld 6_1"/>
          <p:cNvSpPr/>
          <p:nvPr/>
        </p:nvSpPr>
        <p:spPr>
          <a:xfrm>
            <a:off x="9720000" y="1256040"/>
            <a:ext cx="2517120" cy="539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1.6 km, increased SSO tuning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1.6 km, GWD part of SSO scheme turned off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5983B0"/>
                </a:solidFill>
                <a:latin typeface="Arial"/>
                <a:ea typeface="DejaVu Sans"/>
              </a:rPr>
              <a:t>1.6 km, result from previous slide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3FAF46"/>
                </a:solidFill>
                <a:latin typeface="Arial"/>
                <a:ea typeface="DejaVu Sans"/>
              </a:rPr>
              <a:t>13 km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Remark: turning off low-level blocking in addition increases the errors by another       10-30%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00" b="1" strike="noStrike" spc="-1">
                <a:solidFill>
                  <a:srgbClr val="7030A0"/>
                </a:solidFill>
                <a:latin typeface="Arial"/>
                <a:ea typeface="DejaVu Sans"/>
              </a:rPr>
              <a:t>Further investigation postponed in favor of 500 m LAM config’s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CustomShape 1_0"/>
          <p:cNvSpPr/>
          <p:nvPr/>
        </p:nvSpPr>
        <p:spPr>
          <a:xfrm>
            <a:off x="353160" y="999000"/>
            <a:ext cx="11400840" cy="229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First suite of experiments motivated by the plan to prepare dedicated high-resolution forecasts for the TEAMx observational campaign starting in late summer this year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Envisaged configuration: start from operational D2 analysis and spawn two nested domains (1 km, 500 m) after the end of the latent-heat-nudging phase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A few months later, the idea came up to investigate an analogous configuration for Germany 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2" name="CustomShape 2_1"/>
          <p:cNvSpPr/>
          <p:nvPr/>
        </p:nvSpPr>
        <p:spPr>
          <a:xfrm>
            <a:off x="2651760" y="281880"/>
            <a:ext cx="65815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7030A0"/>
                </a:solidFill>
                <a:latin typeface="Arial"/>
                <a:ea typeface="DejaVu Sans"/>
              </a:rPr>
              <a:t>ICON @ 500 m for the Alps / Germany 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3" name="Grafik 1"/>
          <p:cNvPicPr/>
          <p:nvPr/>
        </p:nvPicPr>
        <p:blipFill>
          <a:blip r:embed="rId3"/>
          <a:stretch/>
        </p:blipFill>
        <p:spPr>
          <a:xfrm>
            <a:off x="6127920" y="3308400"/>
            <a:ext cx="6061680" cy="3570840"/>
          </a:xfrm>
          <a:prstGeom prst="rect">
            <a:avLst/>
          </a:prstGeom>
          <a:ln w="0">
            <a:noFill/>
          </a:ln>
        </p:spPr>
      </p:pic>
      <p:pic>
        <p:nvPicPr>
          <p:cNvPr id="924" name="Grafik 2"/>
          <p:cNvPicPr/>
          <p:nvPr/>
        </p:nvPicPr>
        <p:blipFill>
          <a:blip r:embed="rId4"/>
          <a:stretch/>
        </p:blipFill>
        <p:spPr>
          <a:xfrm>
            <a:off x="32040" y="3387960"/>
            <a:ext cx="6061680" cy="3494160"/>
          </a:xfrm>
          <a:prstGeom prst="rect">
            <a:avLst/>
          </a:prstGeom>
          <a:ln w="0">
            <a:noFill/>
          </a:ln>
        </p:spPr>
      </p:pic>
      <p:sp>
        <p:nvSpPr>
          <p:cNvPr id="925" name="Textfeld 3"/>
          <p:cNvSpPr/>
          <p:nvPr/>
        </p:nvSpPr>
        <p:spPr>
          <a:xfrm>
            <a:off x="4287600" y="3007440"/>
            <a:ext cx="4417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B0F0"/>
                </a:solidFill>
                <a:latin typeface="Arial"/>
                <a:ea typeface="DejaVu Sans"/>
              </a:rPr>
              <a:t>approximate domain configurations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CustomShape 1_2"/>
          <p:cNvSpPr/>
          <p:nvPr/>
        </p:nvSpPr>
        <p:spPr>
          <a:xfrm>
            <a:off x="353160" y="999000"/>
            <a:ext cx="11400840" cy="48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 anchor="t">
            <a:noAutofit/>
          </a:bodyPr>
          <a:lstStyle/>
          <a:p>
            <a:pPr marL="469800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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Refining the mesh size from 2 km to 500 m tends to improve the model skill in various aspects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Reduced overestimation of high precipitation intensities (&gt; 10 mm/h)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927000" lvl="1" indent="-461520" defTabSz="914400">
              <a:lnSpc>
                <a:spcPct val="100000"/>
              </a:lnSpc>
              <a:spcBef>
                <a:spcPts val="961"/>
              </a:spcBef>
              <a:buClr>
                <a:srgbClr val="2D4B9B"/>
              </a:buClr>
              <a:buSzPct val="95000"/>
              <a:buFont typeface="Wingdings" charset="2"/>
              <a:buChar char=""/>
            </a:pPr>
            <a:r>
              <a:rPr lang="en-US" sz="1800" b="1" strike="noStrike" spc="-1">
                <a:solidFill>
                  <a:srgbClr val="8D1D75"/>
                </a:solidFill>
                <a:latin typeface="Arial"/>
                <a:ea typeface="DejaVu Sans"/>
              </a:rPr>
              <a:t>However, local intensity peaks get even higher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7" name="CustomShape 2_3"/>
          <p:cNvSpPr/>
          <p:nvPr/>
        </p:nvSpPr>
        <p:spPr>
          <a:xfrm>
            <a:off x="2651760" y="210600"/>
            <a:ext cx="601776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0" rIns="9612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de-DE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ICON-LAM with 500 m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8" name="Grafik 1"/>
          <p:cNvPicPr/>
          <p:nvPr/>
        </p:nvPicPr>
        <p:blipFill>
          <a:blip r:embed="rId3"/>
          <a:stretch/>
        </p:blipFill>
        <p:spPr>
          <a:xfrm>
            <a:off x="13680" y="2483640"/>
            <a:ext cx="5023800" cy="4368240"/>
          </a:xfrm>
          <a:prstGeom prst="rect">
            <a:avLst/>
          </a:prstGeom>
          <a:ln w="0">
            <a:noFill/>
          </a:ln>
        </p:spPr>
      </p:pic>
      <p:pic>
        <p:nvPicPr>
          <p:cNvPr id="929" name="Grafik 2_1"/>
          <p:cNvPicPr/>
          <p:nvPr/>
        </p:nvPicPr>
        <p:blipFill>
          <a:blip r:embed="rId4"/>
          <a:stretch/>
        </p:blipFill>
        <p:spPr>
          <a:xfrm>
            <a:off x="5652000" y="2519640"/>
            <a:ext cx="5397480" cy="4353840"/>
          </a:xfrm>
          <a:prstGeom prst="rect">
            <a:avLst/>
          </a:prstGeom>
          <a:ln w="0">
            <a:noFill/>
          </a:ln>
        </p:spPr>
      </p:pic>
      <p:sp>
        <p:nvSpPr>
          <p:cNvPr id="930" name="Textfeld 68"/>
          <p:cNvSpPr/>
          <p:nvPr/>
        </p:nvSpPr>
        <p:spPr>
          <a:xfrm>
            <a:off x="3888000" y="2448000"/>
            <a:ext cx="1796400" cy="34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FB0FDE"/>
                </a:solidFill>
                <a:latin typeface="Arial"/>
                <a:ea typeface="DejaVu Sans"/>
              </a:rPr>
              <a:t>ICON-A05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" name="Textfeld 68_0"/>
          <p:cNvSpPr/>
          <p:nvPr/>
        </p:nvSpPr>
        <p:spPr>
          <a:xfrm>
            <a:off x="9900000" y="2448000"/>
            <a:ext cx="1977480" cy="34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FB0FDE"/>
                </a:solidFill>
                <a:latin typeface="Arial"/>
                <a:ea typeface="DejaVu Sans"/>
              </a:rPr>
              <a:t>ICON-D2 (subd.)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954</Words>
  <Application>Microsoft Office PowerPoint</Application>
  <PresentationFormat>Breitbild</PresentationFormat>
  <Paragraphs>122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84</vt:i4>
      </vt:variant>
      <vt:variant>
        <vt:lpstr>Folientitel</vt:lpstr>
      </vt:variant>
      <vt:variant>
        <vt:i4>16</vt:i4>
      </vt:variant>
    </vt:vector>
  </HeadingPairs>
  <TitlesOfParts>
    <vt:vector size="105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Potthast Roland</dc:creator>
  <dc:description/>
  <cp:lastModifiedBy>Zängl Günther</cp:lastModifiedBy>
  <cp:revision>642</cp:revision>
  <dcterms:created xsi:type="dcterms:W3CDTF">2023-02-13T07:03:56Z</dcterms:created>
  <dcterms:modified xsi:type="dcterms:W3CDTF">2024-08-31T12:56:07Z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16</vt:i4>
  </property>
  <property fmtid="{D5CDD505-2E9C-101B-9397-08002B2CF9AE}" pid="3" name="PresentationFormat">
    <vt:lpwstr>Breitbild</vt:lpwstr>
  </property>
  <property fmtid="{D5CDD505-2E9C-101B-9397-08002B2CF9AE}" pid="4" name="Slides">
    <vt:i4>59</vt:i4>
  </property>
</Properties>
</file>