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8" r:id="rId1"/>
    <p:sldMasterId id="2147483679" r:id="rId2"/>
  </p:sldMasterIdLst>
  <p:notesMasterIdLst>
    <p:notesMasterId r:id="rId17"/>
  </p:notesMasterIdLst>
  <p:sldIdLst>
    <p:sldId id="297" r:id="rId3"/>
    <p:sldId id="1100" r:id="rId4"/>
    <p:sldId id="1119" r:id="rId5"/>
    <p:sldId id="1097" r:id="rId6"/>
    <p:sldId id="316" r:id="rId7"/>
    <p:sldId id="259" r:id="rId8"/>
    <p:sldId id="275" r:id="rId9"/>
    <p:sldId id="1103" r:id="rId10"/>
    <p:sldId id="1099" r:id="rId11"/>
    <p:sldId id="1104" r:id="rId12"/>
    <p:sldId id="1112" r:id="rId13"/>
    <p:sldId id="1117" r:id="rId14"/>
    <p:sldId id="1116" r:id="rId15"/>
    <p:sldId id="1114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95268" autoAdjust="0"/>
  </p:normalViewPr>
  <p:slideViewPr>
    <p:cSldViewPr snapToGrid="0">
      <p:cViewPr>
        <p:scale>
          <a:sx n="91" d="100"/>
          <a:sy n="91" d="100"/>
        </p:scale>
        <p:origin x="965" y="36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014a77ad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1014a77ad2_1_103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1014a77ad2_1_103:notes"/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6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449fda3547e274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0449fda3547e274_132:notes"/>
          <p:cNvSpPr txBox="1">
            <a:spLocks noGrp="1"/>
          </p:cNvSpPr>
          <p:nvPr>
            <p:ph type="body" idx="1"/>
          </p:nvPr>
        </p:nvSpPr>
        <p:spPr>
          <a:xfrm>
            <a:off x="666909" y="4777194"/>
            <a:ext cx="53352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10449fda3547e274_132:notes"/>
          <p:cNvSpPr txBox="1">
            <a:spLocks noGrp="1"/>
          </p:cNvSpPr>
          <p:nvPr>
            <p:ph type="sldNum" idx="12"/>
          </p:nvPr>
        </p:nvSpPr>
        <p:spPr>
          <a:xfrm>
            <a:off x="3777607" y="9428584"/>
            <a:ext cx="2889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33081e4f38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33081e4f38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00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921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a0c27f4f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a0c27f4f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3e3e7e04ad_1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23e3e7e04ad_1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3119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e6eff858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0e6eff858d_0_155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de-DE" sz="1200" b="1" dirty="0"/>
              <a:t>Enhanced Performance </a:t>
            </a:r>
            <a:r>
              <a:rPr lang="de-DE" sz="1200" b="1" dirty="0" err="1"/>
              <a:t>with</a:t>
            </a:r>
            <a:r>
              <a:rPr lang="de-DE" sz="1200" b="1" dirty="0"/>
              <a:t> ML:</a:t>
            </a:r>
            <a:r>
              <a:rPr lang="de-DE" sz="1200" dirty="0"/>
              <a:t> </a:t>
            </a:r>
            <a:r>
              <a:rPr lang="de-DE" sz="1200" dirty="0" err="1"/>
              <a:t>Accelerating</a:t>
            </a:r>
            <a:r>
              <a:rPr lang="de-DE" sz="1200" dirty="0"/>
              <a:t> </a:t>
            </a:r>
            <a:r>
              <a:rPr lang="de-DE" sz="1200" dirty="0" err="1"/>
              <a:t>model</a:t>
            </a:r>
            <a:r>
              <a:rPr lang="de-DE" sz="1200" dirty="0"/>
              <a:t> </a:t>
            </a:r>
            <a:r>
              <a:rPr lang="de-DE" sz="1200" dirty="0" err="1"/>
              <a:t>components</a:t>
            </a:r>
            <a:r>
              <a:rPr lang="de-DE" sz="1200" dirty="0"/>
              <a:t> </a:t>
            </a:r>
            <a:r>
              <a:rPr lang="de-DE" sz="1200" dirty="0" err="1"/>
              <a:t>using</a:t>
            </a:r>
            <a:r>
              <a:rPr lang="de-DE" sz="1200" dirty="0"/>
              <a:t> </a:t>
            </a:r>
            <a:r>
              <a:rPr lang="de-DE" sz="1200" dirty="0" err="1"/>
              <a:t>machine</a:t>
            </a:r>
            <a:r>
              <a:rPr lang="de-DE" sz="1200" dirty="0"/>
              <a:t> </a:t>
            </a:r>
            <a:r>
              <a:rPr lang="de-DE" sz="1200" dirty="0" err="1"/>
              <a:t>learning</a:t>
            </a:r>
            <a:r>
              <a:rPr lang="de-DE" sz="1200" dirty="0"/>
              <a:t> </a:t>
            </a:r>
            <a:r>
              <a:rPr lang="de-DE" sz="1200" dirty="0" err="1"/>
              <a:t>techniques</a:t>
            </a:r>
            <a:r>
              <a:rPr lang="de-DE" sz="1200" dirty="0"/>
              <a:t>.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lang="de-DE" sz="1200" b="1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de-DE" sz="1200" b="1" dirty="0" err="1"/>
              <a:t>Optimized</a:t>
            </a:r>
            <a:r>
              <a:rPr lang="de-DE" sz="1200" b="1" dirty="0"/>
              <a:t> and Ready:</a:t>
            </a:r>
            <a:r>
              <a:rPr lang="de-DE" sz="1200" dirty="0"/>
              <a:t> </a:t>
            </a:r>
            <a:r>
              <a:rPr lang="de-DE" sz="1200" dirty="0" err="1"/>
              <a:t>Ensuring</a:t>
            </a:r>
            <a:r>
              <a:rPr lang="de-DE" sz="1200" dirty="0"/>
              <a:t> code </a:t>
            </a:r>
            <a:r>
              <a:rPr lang="de-DE" sz="1200" dirty="0" err="1"/>
              <a:t>optimization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heterogeneous</a:t>
            </a:r>
            <a:r>
              <a:rPr lang="de-DE" sz="1200" dirty="0"/>
              <a:t> HPC </a:t>
            </a:r>
            <a:r>
              <a:rPr lang="de-DE" sz="1200" dirty="0" err="1"/>
              <a:t>systems</a:t>
            </a:r>
            <a:r>
              <a:rPr lang="de-DE" sz="1200" dirty="0"/>
              <a:t>.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lang="de-DE" sz="1200" b="1" dirty="0"/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lang="en-US" sz="1200" b="1" dirty="0"/>
              <a:t>Comprehensive and Flexible Integration</a:t>
            </a:r>
            <a:r>
              <a:rPr lang="de-DE" sz="1200" b="1" dirty="0"/>
              <a:t>:</a:t>
            </a:r>
            <a:r>
              <a:rPr lang="de-DE" sz="1200" dirty="0"/>
              <a:t> </a:t>
            </a:r>
            <a:r>
              <a:rPr lang="de-DE" sz="1200" dirty="0" err="1"/>
              <a:t>Enabling</a:t>
            </a:r>
            <a:r>
              <a:rPr lang="de-DE" sz="1200" dirty="0"/>
              <a:t> flexible </a:t>
            </a:r>
            <a:r>
              <a:rPr lang="de-DE" sz="1200" dirty="0" err="1"/>
              <a:t>coupling</a:t>
            </a:r>
            <a:r>
              <a:rPr lang="de-DE" sz="1200" dirty="0"/>
              <a:t> and </a:t>
            </a:r>
            <a:r>
              <a:rPr lang="de-DE" sz="1200" dirty="0" err="1"/>
              <a:t>interactions</a:t>
            </a:r>
            <a:r>
              <a:rPr lang="de-DE" sz="1200" dirty="0"/>
              <a:t> </a:t>
            </a:r>
            <a:r>
              <a:rPr lang="de-DE" sz="1200" dirty="0" err="1"/>
              <a:t>among</a:t>
            </a:r>
            <a:r>
              <a:rPr lang="de-DE" sz="1200" dirty="0"/>
              <a:t> </a:t>
            </a:r>
            <a:r>
              <a:rPr lang="de-DE" sz="1200" dirty="0" err="1"/>
              <a:t>processes</a:t>
            </a:r>
            <a:r>
              <a:rPr lang="de-DE" sz="1200" dirty="0"/>
              <a:t> and </a:t>
            </a:r>
            <a:r>
              <a:rPr lang="de-DE" sz="1200" dirty="0" err="1"/>
              <a:t>linking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other</a:t>
            </a:r>
            <a:r>
              <a:rPr lang="de-DE" sz="1200" dirty="0"/>
              <a:t> Earth System Model (ESM) </a:t>
            </a:r>
            <a:r>
              <a:rPr lang="de-DE" sz="1200" dirty="0" err="1"/>
              <a:t>components</a:t>
            </a:r>
            <a:r>
              <a:rPr lang="de-DE" sz="1200" dirty="0"/>
              <a:t>.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lang="de-DE" sz="1200" b="1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de-DE" sz="1200" b="1" dirty="0"/>
              <a:t>Target </a:t>
            </a:r>
            <a:r>
              <a:rPr lang="de-DE" sz="1200" b="1" dirty="0" err="1"/>
              <a:t>is</a:t>
            </a:r>
            <a:r>
              <a:rPr lang="de-DE" sz="1200" b="1" dirty="0"/>
              <a:t> „</a:t>
            </a:r>
            <a:r>
              <a:rPr lang="de-DE" sz="1200" b="1" dirty="0" err="1"/>
              <a:t>Scalable</a:t>
            </a:r>
            <a:r>
              <a:rPr lang="de-DE" sz="1200" b="1" dirty="0"/>
              <a:t> </a:t>
            </a:r>
            <a:r>
              <a:rPr lang="de-DE" sz="1200" b="1" dirty="0" err="1"/>
              <a:t>Applications</a:t>
            </a:r>
            <a:r>
              <a:rPr lang="de-DE" sz="1200" b="1" dirty="0"/>
              <a:t>:</a:t>
            </a:r>
            <a:r>
              <a:rPr lang="de-DE" sz="1200" dirty="0"/>
              <a:t> </a:t>
            </a:r>
            <a:r>
              <a:rPr lang="de-DE" sz="1200" dirty="0" err="1"/>
              <a:t>Supporting</a:t>
            </a:r>
            <a:r>
              <a:rPr lang="de-DE" sz="1200" dirty="0"/>
              <a:t> </a:t>
            </a:r>
            <a:r>
              <a:rPr lang="de-DE" sz="1200" dirty="0" err="1"/>
              <a:t>scalability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Numerical</a:t>
            </a:r>
            <a:r>
              <a:rPr lang="de-DE" sz="1200" dirty="0"/>
              <a:t> </a:t>
            </a:r>
            <a:r>
              <a:rPr lang="de-DE" sz="1200" dirty="0" err="1"/>
              <a:t>Weather</a:t>
            </a:r>
            <a:r>
              <a:rPr lang="de-DE" sz="1200" dirty="0"/>
              <a:t> </a:t>
            </a:r>
            <a:r>
              <a:rPr lang="de-DE" sz="1200" dirty="0" err="1"/>
              <a:t>Prediction</a:t>
            </a:r>
            <a:r>
              <a:rPr lang="de-DE" sz="1200" dirty="0"/>
              <a:t> (NWP), sub-</a:t>
            </a:r>
            <a:r>
              <a:rPr lang="de-DE" sz="1200" dirty="0" err="1"/>
              <a:t>seasonal</a:t>
            </a:r>
            <a:r>
              <a:rPr lang="de-DE" sz="1200" dirty="0"/>
              <a:t>, </a:t>
            </a:r>
            <a:r>
              <a:rPr lang="de-DE" sz="1200" dirty="0" err="1"/>
              <a:t>seasonal</a:t>
            </a:r>
            <a:r>
              <a:rPr lang="de-DE" sz="1200" dirty="0"/>
              <a:t>, </a:t>
            </a:r>
            <a:r>
              <a:rPr lang="de-DE" sz="1200" dirty="0" err="1"/>
              <a:t>climate</a:t>
            </a:r>
            <a:r>
              <a:rPr lang="de-DE" sz="1200" dirty="0"/>
              <a:t>, and ESM </a:t>
            </a:r>
            <a:r>
              <a:rPr lang="de-DE" sz="1200" dirty="0" err="1"/>
              <a:t>applications</a:t>
            </a:r>
            <a:r>
              <a:rPr lang="de-DE" sz="1200" dirty="0"/>
              <a:t>.“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28648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685800" y="1597824"/>
            <a:ext cx="7772400" cy="110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371600" y="2914657"/>
            <a:ext cx="6400800" cy="131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760"/>
              <a:buFont typeface="Arial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584"/>
              <a:buFont typeface="Arial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8"/>
              <a:buFont typeface="Arial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8"/>
              <a:buFont typeface="Arial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056"/>
              <a:buFont typeface="Arial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Roland Potthast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8343900" cy="336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31800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wei Inhalte">
  <p:cSld name="1_Zwei Inhalt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>
            <a:spLocks noGrp="1"/>
          </p:cNvSpPr>
          <p:nvPr>
            <p:ph type="pic" idx="2"/>
          </p:nvPr>
        </p:nvSpPr>
        <p:spPr>
          <a:xfrm>
            <a:off x="4655819" y="1188356"/>
            <a:ext cx="4100831" cy="345842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4114800" cy="344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00050" y="1936848"/>
            <a:ext cx="4098132" cy="270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3"/>
          </p:nvPr>
        </p:nvSpPr>
        <p:spPr>
          <a:xfrm>
            <a:off x="4645818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4"/>
          </p:nvPr>
        </p:nvSpPr>
        <p:spPr>
          <a:xfrm>
            <a:off x="4645818" y="1936848"/>
            <a:ext cx="4098132" cy="270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gleich">
  <p:cSld name="1_Vergleich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>
            <a:spLocks noGrp="1"/>
          </p:cNvSpPr>
          <p:nvPr>
            <p:ph type="pic" idx="2"/>
          </p:nvPr>
        </p:nvSpPr>
        <p:spPr>
          <a:xfrm>
            <a:off x="4655819" y="1942506"/>
            <a:ext cx="4100831" cy="270427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400050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3"/>
          </p:nvPr>
        </p:nvSpPr>
        <p:spPr>
          <a:xfrm>
            <a:off x="400050" y="1936848"/>
            <a:ext cx="4098132" cy="270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4"/>
          </p:nvPr>
        </p:nvSpPr>
        <p:spPr>
          <a:xfrm>
            <a:off x="4645818" y="1187636"/>
            <a:ext cx="4098132" cy="61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ur Titel">
  <p:cSld name="1_Nur Titel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0" y="1328013"/>
            <a:ext cx="9144000" cy="3303529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ur Titel">
  <p:cSld name="2_Nur Tite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/>
          <p:nvPr/>
        </p:nvSpPr>
        <p:spPr>
          <a:xfrm>
            <a:off x="0" y="4651068"/>
            <a:ext cx="9144000" cy="182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4"/>
          <p:cNvSpPr>
            <a:spLocks noGrp="1"/>
          </p:cNvSpPr>
          <p:nvPr>
            <p:ph type="pic" idx="2"/>
          </p:nvPr>
        </p:nvSpPr>
        <p:spPr>
          <a:xfrm>
            <a:off x="0" y="1328012"/>
            <a:ext cx="9144000" cy="3418746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>
  <p:cSld name="Inhalt mit Überschrif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3861640" y="1187636"/>
            <a:ext cx="4882310" cy="320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242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Char char="•"/>
              <a:defRPr sz="1500"/>
            </a:lvl1pPr>
            <a:lvl2pPr marL="914400" lvl="1" indent="-304037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Char char="•"/>
              <a:defRPr sz="1350"/>
            </a:lvl2pPr>
            <a:lvl3pPr marL="1371600" lvl="2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/>
            </a:lvl3pPr>
            <a:lvl4pPr marL="1828800" lvl="3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2"/>
          </p:nvPr>
        </p:nvSpPr>
        <p:spPr>
          <a:xfrm>
            <a:off x="400051" y="1187637"/>
            <a:ext cx="3178969" cy="320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>
  <p:cSld name="Bild mit Überschrif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>
            <a:spLocks noGrp="1"/>
          </p:cNvSpPr>
          <p:nvPr>
            <p:ph type="pic" idx="2"/>
          </p:nvPr>
        </p:nvSpPr>
        <p:spPr>
          <a:xfrm>
            <a:off x="1843915" y="468519"/>
            <a:ext cx="5471285" cy="3111908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7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1843914" y="3627381"/>
            <a:ext cx="5468677" cy="42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1846522" y="4097807"/>
            <a:ext cx="5468677" cy="57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>
  <p:cSld name="Titel und vertikaler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 rot="5400000">
            <a:off x="2816206" y="-1348175"/>
            <a:ext cx="3511588" cy="83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 rot="5400000">
            <a:off x="5576780" y="1467451"/>
            <a:ext cx="435888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 rot="5400000">
            <a:off x="1335281" y="-659497"/>
            <a:ext cx="4358889" cy="622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371600" lvl="2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1828800" lvl="3" indent="-318008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2286000" lvl="4" indent="-295656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dt" idx="10"/>
          </p:nvPr>
        </p:nvSpPr>
        <p:spPr>
          <a:xfrm>
            <a:off x="627234" y="4747370"/>
            <a:ext cx="1027755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0360" rtl="0">
              <a:spcBef>
                <a:spcPts val="360"/>
              </a:spcBef>
              <a:spcAft>
                <a:spcPts val="0"/>
              </a:spcAft>
              <a:buSzPts val="1760"/>
              <a:buChar char="•"/>
              <a:defRPr/>
            </a:lvl1pPr>
            <a:lvl2pPr marL="914400" lvl="1" indent="-329183" rtl="0">
              <a:spcBef>
                <a:spcPts val="360"/>
              </a:spcBef>
              <a:spcAft>
                <a:spcPts val="0"/>
              </a:spcAft>
              <a:buSzPts val="1584"/>
              <a:buChar char="•"/>
              <a:defRPr/>
            </a:lvl2pPr>
            <a:lvl3pPr marL="1371600" lvl="2" indent="-318008" rtl="0">
              <a:spcBef>
                <a:spcPts val="360"/>
              </a:spcBef>
              <a:spcAft>
                <a:spcPts val="0"/>
              </a:spcAft>
              <a:buSzPts val="1408"/>
              <a:buChar char="•"/>
              <a:defRPr/>
            </a:lvl3pPr>
            <a:lvl4pPr marL="1828800" lvl="3" indent="-318008" rtl="0">
              <a:spcBef>
                <a:spcPts val="360"/>
              </a:spcBef>
              <a:spcAft>
                <a:spcPts val="0"/>
              </a:spcAft>
              <a:buSzPts val="1408"/>
              <a:buChar char="•"/>
              <a:defRPr/>
            </a:lvl4pPr>
            <a:lvl5pPr marL="2286000" lvl="4" indent="-295656" rtl="0">
              <a:spcBef>
                <a:spcPts val="360"/>
              </a:spcBef>
              <a:spcAft>
                <a:spcPts val="0"/>
              </a:spcAft>
              <a:buSzPts val="1056"/>
              <a:buChar char="•"/>
              <a:defRPr/>
            </a:lvl5pPr>
            <a:lvl6pPr marL="2743200" lvl="5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3FF1C8-379A-49DB-B8D8-39BA76208F81}"/>
              </a:ext>
            </a:extLst>
          </p:cNvPr>
          <p:cNvSpPr txBox="1">
            <a:spLocks/>
          </p:cNvSpPr>
          <p:nvPr userDrawn="1"/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18660-A40E-40D2-A010-1FD6D5191AF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869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>
  <p:cSld name="Titelfoli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117231" y="2713794"/>
            <a:ext cx="8928344" cy="2030583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65443" y="1445453"/>
            <a:ext cx="8524557" cy="28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2600" b="1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>
          <a:xfrm>
            <a:off x="380675" y="1979324"/>
            <a:ext cx="8515675" cy="50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1800" b="1" i="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116600" y="4894277"/>
            <a:ext cx="3606670" cy="12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KIT – The Research University in the Helmholtz Association</a:t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7318375" y="4824628"/>
            <a:ext cx="1727200" cy="24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www.kit.edu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000" y="359890"/>
            <a:ext cx="1621054" cy="75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769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C9C82-3AE5-45C4-9949-EC599717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86C965-AAC4-4F59-9B8C-CADC11CB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C2199D-1DD8-4ED5-B8CB-1B812DB3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53F4BE-CF01-4F15-831D-84D6D2FB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8660-A40E-40D2-A010-1FD6D5191A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995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el und Inhalt" type="obj">
  <p:cSld name="18_Titel und Inhal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96000" y="1186978"/>
            <a:ext cx="8351999" cy="339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9184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1pPr>
            <a:lvl2pPr marL="914400" lvl="1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2pPr>
            <a:lvl3pPr marL="1371600" lvl="2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3pPr>
            <a:lvl4pPr marL="1828800" lvl="3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4pPr>
            <a:lvl5pPr marL="2286000" lvl="4" indent="-329183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299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Roland Potthast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612000" y="4833012"/>
            <a:ext cx="1044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27.10.2021</a:t>
            </a:r>
            <a:endParaRPr/>
          </a:p>
        </p:txBody>
      </p:sp>
      <p:sp>
        <p:nvSpPr>
          <p:cNvPr id="6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19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96000" y="1186978"/>
            <a:ext cx="8351999" cy="339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9183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800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800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656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107947" y="4739922"/>
            <a:ext cx="8928107" cy="7448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68000" y="331099"/>
            <a:ext cx="1079668" cy="50022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8" r:id="rId13"/>
    <p:sldLayoutId id="2147483691" r:id="rId14"/>
    <p:sldLayoutId id="214748369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99">
          <p15:clr>
            <a:srgbClr val="F26B43"/>
          </p15:clr>
        </p15:guide>
        <p15:guide id="2" orient="horz" pos="464">
          <p15:clr>
            <a:srgbClr val="F26B43"/>
          </p15:clr>
        </p15:guide>
        <p15:guide id="3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gi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body" idx="3"/>
          </p:nvPr>
        </p:nvSpPr>
        <p:spPr>
          <a:xfrm>
            <a:off x="297248" y="2449771"/>
            <a:ext cx="8515675" cy="50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Ali Hoshyaripour and the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ARTists</a:t>
            </a:r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C55F71-8CBA-4B7B-911A-7A42221E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989" y="1319153"/>
            <a:ext cx="3601087" cy="1332000"/>
          </a:xfrm>
          <a:prstGeom prst="rect">
            <a:avLst/>
          </a:prstGeom>
        </p:spPr>
      </p:pic>
      <p:grpSp>
        <p:nvGrpSpPr>
          <p:cNvPr id="13" name="Google Shape;167;p33">
            <a:extLst>
              <a:ext uri="{FF2B5EF4-FFF2-40B4-BE49-F238E27FC236}">
                <a16:creationId xmlns:a16="http://schemas.microsoft.com/office/drawing/2014/main" id="{A619CFBF-37D8-445C-ACB1-F4CC224E0963}"/>
              </a:ext>
            </a:extLst>
          </p:cNvPr>
          <p:cNvGrpSpPr/>
          <p:nvPr/>
        </p:nvGrpSpPr>
        <p:grpSpPr>
          <a:xfrm>
            <a:off x="777152" y="2923538"/>
            <a:ext cx="7618296" cy="1990394"/>
            <a:chOff x="806169" y="2884539"/>
            <a:chExt cx="7620629" cy="1991003"/>
          </a:xfrm>
        </p:grpSpPr>
        <p:pic>
          <p:nvPicPr>
            <p:cNvPr id="14" name="Google Shape;168;p33">
              <a:extLst>
                <a:ext uri="{FF2B5EF4-FFF2-40B4-BE49-F238E27FC236}">
                  <a16:creationId xmlns:a16="http://schemas.microsoft.com/office/drawing/2014/main" id="{BB264DFB-1C66-405A-A04F-40BF9A92D46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6169" y="2965640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69;p33">
              <a:extLst>
                <a:ext uri="{FF2B5EF4-FFF2-40B4-BE49-F238E27FC236}">
                  <a16:creationId xmlns:a16="http://schemas.microsoft.com/office/drawing/2014/main" id="{17B428EA-D37F-4158-A6DC-A8E74388005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82203" y="2884539"/>
              <a:ext cx="1944595" cy="1944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0;p33">
              <a:extLst>
                <a:ext uri="{FF2B5EF4-FFF2-40B4-BE49-F238E27FC236}">
                  <a16:creationId xmlns:a16="http://schemas.microsoft.com/office/drawing/2014/main" id="{A3E4F8D3-55E6-42FA-A5F3-1610554440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63084" y="2884539"/>
              <a:ext cx="1991003" cy="19910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CD46892-5167-47AB-B370-8DFF09C847AF}"/>
              </a:ext>
            </a:extLst>
          </p:cNvPr>
          <p:cNvGrpSpPr/>
          <p:nvPr/>
        </p:nvGrpSpPr>
        <p:grpSpPr>
          <a:xfrm>
            <a:off x="6144619" y="255001"/>
            <a:ext cx="2557657" cy="818347"/>
            <a:chOff x="3293172" y="2162576"/>
            <a:chExt cx="2557657" cy="818347"/>
          </a:xfrm>
        </p:grpSpPr>
        <p:pic>
          <p:nvPicPr>
            <p:cNvPr id="9" name="Picture 2" descr="http://www.cosmo-model.org/images/logo2nd.gif">
              <a:extLst>
                <a:ext uri="{FF2B5EF4-FFF2-40B4-BE49-F238E27FC236}">
                  <a16:creationId xmlns:a16="http://schemas.microsoft.com/office/drawing/2014/main" id="{1CA9305A-A63E-4B7D-B5FE-8606B539D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172" y="2162576"/>
              <a:ext cx="2557657" cy="57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1">
              <a:extLst>
                <a:ext uri="{FF2B5EF4-FFF2-40B4-BE49-F238E27FC236}">
                  <a16:creationId xmlns:a16="http://schemas.microsoft.com/office/drawing/2014/main" id="{4F111CC3-2DBF-4922-AE97-3455136BEA76}"/>
                </a:ext>
              </a:extLst>
            </p:cNvPr>
            <p:cNvSpPr txBox="1"/>
            <p:nvPr/>
          </p:nvSpPr>
          <p:spPr>
            <a:xfrm>
              <a:off x="3716629" y="2719313"/>
              <a:ext cx="16786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100" b="1" i="1" dirty="0"/>
                <a:t>GM Meeting Sept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018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2B900-83DB-40BF-ACA2-6E0997C1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Lofting rate from ICON-ART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36BB57B-C4A6-4632-966E-E9555E23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8660-A40E-40D2-A010-1FD6D5191AFA}" type="slidenum">
              <a:rPr lang="de-DE" smtClean="0"/>
              <a:t>10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B9B9A98-665F-4B29-A144-6F8732BE0446}"/>
              </a:ext>
            </a:extLst>
          </p:cNvPr>
          <p:cNvSpPr txBox="1"/>
          <p:nvPr/>
        </p:nvSpPr>
        <p:spPr bwMode="auto">
          <a:xfrm>
            <a:off x="542368" y="4818483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 dirty="0"/>
              <a:t>Tabea Unser</a:t>
            </a:r>
          </a:p>
        </p:txBody>
      </p:sp>
      <p:pic>
        <p:nvPicPr>
          <p:cNvPr id="1028" name="Picture 4" descr="https://lh7-rt.googleusercontent.com/slidesz/AGV_vUfr8VY-FiUiE-t7lDciBgmlG3t626WrgMynRh3SrcX4OkQiDmpf7kcRpoFav1IClW6GZgCpdk5Hfirk6W4FauT2J1sI5KKC_Cob_rIOl1bi5Y8R9BRYj7-_qvcgMSt5D4XSMaAWF01S8x-vPCFz75x3FpmtRcQ=s2048?key=EG9rmyH-gspSan1Xk_lO5w">
            <a:extLst>
              <a:ext uri="{FF2B5EF4-FFF2-40B4-BE49-F238E27FC236}">
                <a16:creationId xmlns:a16="http://schemas.microsoft.com/office/drawing/2014/main" id="{4E344E20-5CF5-4DD2-B0D7-F85519D1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266"/>
            <a:ext cx="5616000" cy="257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7-rt.googleusercontent.com/slidesz/AGV_vUch0s7jg-VJLzk8Savrpd-guL-eQRT1IOBqIc9X2Y8G_ILA5Ad0f4qCtR_KRVjH7w9vZ4YEvTi7-pL4lUdtJTjc4iiwPm1b5yOXz0FXs3ChfIEKqSXOymQSwLjXXCmE1bcHErpcpzO0EkJSZv_HqffOd8Rs3kU=s2048?key=EG9rmyH-gspSan1Xk_lO5w">
            <a:extLst>
              <a:ext uri="{FF2B5EF4-FFF2-40B4-BE49-F238E27FC236}">
                <a16:creationId xmlns:a16="http://schemas.microsoft.com/office/drawing/2014/main" id="{4B1DCEBD-1C16-4F02-AB39-9F891100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22" y="1316557"/>
            <a:ext cx="5616000" cy="25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D06982C-5CED-4F90-AFFF-1195607072F0}"/>
              </a:ext>
            </a:extLst>
          </p:cNvPr>
          <p:cNvSpPr txBox="1"/>
          <p:nvPr/>
        </p:nvSpPr>
        <p:spPr>
          <a:xfrm>
            <a:off x="2365999" y="3970012"/>
            <a:ext cx="3536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Lofting from 13 km to 18 km within 7 days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5014D8-61CC-4FBE-8FD4-A235E5EDD76C}"/>
              </a:ext>
            </a:extLst>
          </p:cNvPr>
          <p:cNvSpPr txBox="1"/>
          <p:nvPr/>
        </p:nvSpPr>
        <p:spPr>
          <a:xfrm>
            <a:off x="2936828" y="4339794"/>
            <a:ext cx="265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Lofting_rate</a:t>
            </a:r>
            <a:r>
              <a:rPr lang="en-US" b="1" dirty="0"/>
              <a:t> = 0.5 - 0.8 km d</a:t>
            </a:r>
            <a:r>
              <a:rPr lang="en-US" b="1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01461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F121A-930B-4DD7-BD4D-75F5837F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7245"/>
            <a:ext cx="8520600" cy="5727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Comparison with CALIOP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080AF8-DC2F-4613-83E1-C0160A47B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CALIOP profile on </a:t>
            </a:r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01/01/2020 13:04 UTC</a:t>
            </a:r>
            <a:endParaRPr lang="en-US" dirty="0"/>
          </a:p>
        </p:txBody>
      </p:sp>
      <p:sp>
        <p:nvSpPr>
          <p:cNvPr id="6" name="AutoShape 4" descr="https://lh7-rt.googleusercontent.com/slidesz/AGV_vUe2eJz-NWvQ5TUpI2fm3Mj7Q36rGeHj6TXJKKow-eGJFXHtFRDYPH8dDEQwGBAvgf1U2-Mfi_hYYJ2-UybWSPNB0SCXPCFOqEH3EPR4lrZjiwMxiYG0Up8RFCpQvug68GEZpSYntbQVG1cV_Fl-rF-2E6RBoDE=s2048?key=EG9rmyH-gspSan1Xk_lO5w">
            <a:extLst>
              <a:ext uri="{FF2B5EF4-FFF2-40B4-BE49-F238E27FC236}">
                <a16:creationId xmlns:a16="http://schemas.microsoft.com/office/drawing/2014/main" id="{2AFEF2C5-77E2-4DE5-830C-1C2E77E1DC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2431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5" name="Picture 7" descr="https://lh7-rt.googleusercontent.com/slidesz/AGV_vUe2eJz-NWvQ5TUpI2fm3Mj7Q36rGeHj6TXJKKow-eGJFXHtFRDYPH8dDEQwGBAvgf1U2-Mfi_hYYJ2-UybWSPNB0SCXPCFOqEH3EPR4lrZjiwMxiYG0Up8RFCpQvug68GEZpSYntbQVG1cV_Fl-rF-2E6RBoDE=s2048?key=EG9rmyH-gspSan1Xk_lO5w">
            <a:extLst>
              <a:ext uri="{FF2B5EF4-FFF2-40B4-BE49-F238E27FC236}">
                <a16:creationId xmlns:a16="http://schemas.microsoft.com/office/drawing/2014/main" id="{1178059D-F811-423C-894B-456702FD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14" y="2581611"/>
            <a:ext cx="2880000" cy="20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7-rt.googleusercontent.com/slidesz/AGV_vUccTUxy83tUDhpmFyEQzNCe-qGbPbPFC7k3xsdTA8ESk_5tI4P9b20_V5wYhPs7JYANitB5rFwWatN_zTErqXyU0HkekTFUTiW-TDLgQJDeiRaIGaK-KuGj02CLQOydEtoJ_thsCH8qsVKF_BCov1EXvVqgHTs=s2048?key=EG9rmyH-gspSan1Xk_lO5w">
            <a:extLst>
              <a:ext uri="{FF2B5EF4-FFF2-40B4-BE49-F238E27FC236}">
                <a16:creationId xmlns:a16="http://schemas.microsoft.com/office/drawing/2014/main" id="{0C9D558E-A4D2-48D0-94E7-949B2007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0" y="2585553"/>
            <a:ext cx="2880000" cy="20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lh7-rt.googleusercontent.com/slidesz/AGV_vUeZ5HtsLMdJ5AqScfr3O5uLCLQV9F3yr1_IkHrOsJtEWdVnEU1dAk8TiaILhfHZWw1DjbAWiDoTiWF70krfjjcen8DcokcKMvdxyjszvwGi091AQrzqbCunseXbFPMTugVXGgutMkRGDKAIVKfY2oErNP1oab5L=s2048?key=EG9rmyH-gspSan1Xk_lO5w">
            <a:extLst>
              <a:ext uri="{FF2B5EF4-FFF2-40B4-BE49-F238E27FC236}">
                <a16:creationId xmlns:a16="http://schemas.microsoft.com/office/drawing/2014/main" id="{B060DC15-B892-470C-9803-BBD249853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1" y="2581611"/>
            <a:ext cx="2880000" cy="20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864023E9-77AE-47B9-8ADC-12F27D8EE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366" y="2799377"/>
            <a:ext cx="91723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SHFL*3.4</a:t>
            </a:r>
            <a:endParaRPr kumimoji="0" lang="de-DE" altLang="de-DE" sz="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059" name="Picture 11" descr="https://lh7-rt.googleusercontent.com/slidesz/AGV_vUcv_-F7xc-LFI6icI8haZYeo3ecVieXsSUurdc9WwTGpugT87hKBFBmndGCM14Sk6mfm-Bw3W0hVqItf5DRzWpVajI3o5PSny2F8tspzts11cC4MHOpL5Q-CAg-FNrQMySzmlT8E3cYxGVwH0XPzDC5qvi8CmlN=s2048?key=EG9rmyH-gspSan1Xk_lO5w">
            <a:extLst>
              <a:ext uri="{FF2B5EF4-FFF2-40B4-BE49-F238E27FC236}">
                <a16:creationId xmlns:a16="http://schemas.microsoft.com/office/drawing/2014/main" id="{8C2FF7AD-7EEB-4631-A546-6D2B957E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68" y="1194420"/>
            <a:ext cx="2264074" cy="13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5E37A2BF-B809-473E-AB24-598755B6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505" y="2799377"/>
            <a:ext cx="91723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SHFL*6.8</a:t>
            </a:r>
            <a:endParaRPr kumimoji="0" lang="de-DE" altLang="de-DE" sz="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7E6CCE-9E97-47AF-AAA1-B5E4EB426032}"/>
              </a:ext>
            </a:extLst>
          </p:cNvPr>
          <p:cNvSpPr txBox="1"/>
          <p:nvPr/>
        </p:nvSpPr>
        <p:spPr bwMode="auto">
          <a:xfrm>
            <a:off x="542368" y="4818483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 dirty="0"/>
              <a:t>Tabea Unser</a:t>
            </a:r>
          </a:p>
        </p:txBody>
      </p:sp>
    </p:spTree>
    <p:extLst>
      <p:ext uri="{BB962C8B-B14F-4D97-AF65-F5344CB8AC3E}">
        <p14:creationId xmlns:p14="http://schemas.microsoft.com/office/powerpoint/2010/main" val="317962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7F1869C-8D46-4980-B6D8-A57523871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1187636"/>
            <a:ext cx="3857416" cy="3364863"/>
          </a:xfrm>
        </p:spPr>
        <p:txBody>
          <a:bodyPr>
            <a:normAutofit/>
          </a:bodyPr>
          <a:lstStyle/>
          <a:p>
            <a:pPr marL="116840" indent="0">
              <a:buNone/>
            </a:pPr>
            <a:r>
              <a:rPr lang="en-US" sz="1600" dirty="0"/>
              <a:t>Calculate direct radiative effect of aerosols (total/per mode) at surface/TOA by calling radiation scheme twice/multiple times (with/without aerosols)</a:t>
            </a:r>
            <a:br>
              <a:rPr lang="en-US" sz="1600" dirty="0"/>
            </a:br>
            <a:endParaRPr lang="de-DE" sz="1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7CF777-6855-4C50-9C92-CA03CE82C0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12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01E93E9-238A-49C6-A251-CF0A4770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multiple call scheme</a:t>
            </a:r>
            <a:endParaRPr lang="de-DE" dirty="0"/>
          </a:p>
        </p:txBody>
      </p:sp>
      <p:pic>
        <p:nvPicPr>
          <p:cNvPr id="6146" name="Picture 2" descr="https://lh7-rt.googleusercontent.com/slidesz/AGV_vUdFZb5mdGecb6Gz2mHFmJzSdw97yikF8LIXDABUk5DP31bF-qStQiFjRmYqtTPWctyGAjr8zTBo7VHeVYyHy72HQOkeniAGmvvCkFUq3ALe6DrtyWWkkSdrMXhFW15ALVorJA8On2XdosGC1AAsFPgXx51bZBDF=s2048?key=XN6f9fXPXNJ30ca_FUHklA">
            <a:extLst>
              <a:ext uri="{FF2B5EF4-FFF2-40B4-BE49-F238E27FC236}">
                <a16:creationId xmlns:a16="http://schemas.microsoft.com/office/drawing/2014/main" id="{C75B853D-FC4D-4FCE-A1ED-D134875F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66" y="1176014"/>
            <a:ext cx="4486484" cy="33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2E48DB2-6A15-4B4F-8F48-A44523ACE6A3}"/>
              </a:ext>
            </a:extLst>
          </p:cNvPr>
          <p:cNvSpPr/>
          <p:nvPr/>
        </p:nvSpPr>
        <p:spPr>
          <a:xfrm>
            <a:off x="542368" y="4814636"/>
            <a:ext cx="12795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A. Baer, M. Klose</a:t>
            </a:r>
            <a:endParaRPr lang="de-DE" sz="11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30F2EA-B4C0-4AB2-807B-10C71ED523FA}"/>
              </a:ext>
            </a:extLst>
          </p:cNvPr>
          <p:cNvSpPr/>
          <p:nvPr/>
        </p:nvSpPr>
        <p:spPr>
          <a:xfrm>
            <a:off x="4356000" y="41893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Daily average (example: 03 Jan 2018)</a:t>
            </a:r>
            <a:endParaRPr lang="en-US" dirty="0"/>
          </a:p>
          <a:p>
            <a:pPr algn="ctr"/>
            <a:r>
              <a:rPr lang="en-US" dirty="0">
                <a:latin typeface="Arial" panose="020B0604020202020204" pitchFamily="34" charset="0"/>
              </a:rPr>
              <a:t>Dust only </a:t>
            </a:r>
            <a:endParaRPr lang="en-US" dirty="0"/>
          </a:p>
          <a:p>
            <a:br>
              <a:rPr lang="en-US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92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8E0718B-77AB-45BF-BBE0-C0E6799473F8}"/>
              </a:ext>
            </a:extLst>
          </p:cNvPr>
          <p:cNvSpPr txBox="1"/>
          <p:nvPr/>
        </p:nvSpPr>
        <p:spPr>
          <a:xfrm>
            <a:off x="608343" y="1040843"/>
            <a:ext cx="575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Goal: </a:t>
            </a:r>
            <a:r>
              <a:rPr lang="de-DE" sz="1600" dirty="0" err="1"/>
              <a:t>Avoid</a:t>
            </a:r>
            <a:r>
              <a:rPr lang="de-DE" sz="1600" dirty="0"/>
              <a:t> code </a:t>
            </a:r>
            <a:r>
              <a:rPr lang="de-DE" sz="1600" dirty="0" err="1"/>
              <a:t>duplication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2-moment </a:t>
            </a:r>
            <a:r>
              <a:rPr lang="de-DE" sz="1600" dirty="0" err="1"/>
              <a:t>microphysics</a:t>
            </a:r>
            <a:r>
              <a:rPr lang="de-DE" sz="1600" dirty="0"/>
              <a:t> code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422DE5-B8C4-48CE-9EF5-10B586258B34}"/>
              </a:ext>
            </a:extLst>
          </p:cNvPr>
          <p:cNvSpPr txBox="1"/>
          <p:nvPr/>
        </p:nvSpPr>
        <p:spPr>
          <a:xfrm>
            <a:off x="685768" y="1505824"/>
            <a:ext cx="2073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mo_nwp_gscp_interface.f90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B7922BB-FFCD-44CA-9E6F-51AECC347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205" y="2183244"/>
            <a:ext cx="3751668" cy="838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ifdef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__ICON_ART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ELSE IF (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icpl_aero_gscp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== 4 .AND.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inwp_gscp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== 6) THEN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CALL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art_activation_interface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nproma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nlev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…. 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endif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05FAF07-0215-488F-9AE4-B7FADF4D5FC3}"/>
              </a:ext>
            </a:extLst>
          </p:cNvPr>
          <p:cNvSpPr txBox="1"/>
          <p:nvPr/>
        </p:nvSpPr>
        <p:spPr>
          <a:xfrm>
            <a:off x="797851" y="1761878"/>
            <a:ext cx="39360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Call ART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microphysics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Updates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qnc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qc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tracer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287548-DB2D-4BA6-8979-8AD8D5F7856C}"/>
              </a:ext>
            </a:extLst>
          </p:cNvPr>
          <p:cNvSpPr txBox="1"/>
          <p:nvPr/>
        </p:nvSpPr>
        <p:spPr>
          <a:xfrm>
            <a:off x="797850" y="3080072"/>
            <a:ext cx="41844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microphysics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CALL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ART (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inwp_gscp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=6)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art_clouds_interface_2mom (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duplicated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code)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3936C80-1B99-4FDF-B329-846BA20D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206" y="3560446"/>
            <a:ext cx="2288127" cy="838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ifdef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__ICON_ART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CASE (6) 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CALL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two_moment_mcrph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…. 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endif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5BD1124-6680-4D2E-AF82-B5CF1FEF3882}"/>
              </a:ext>
            </a:extLst>
          </p:cNvPr>
          <p:cNvSpPr txBox="1"/>
          <p:nvPr/>
        </p:nvSpPr>
        <p:spPr>
          <a:xfrm>
            <a:off x="5153526" y="1484879"/>
            <a:ext cx="20489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mo_2mom_mcrph_main.f90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C1040A-6C40-4B79-9B47-CB46BBAF7774}"/>
              </a:ext>
            </a:extLst>
          </p:cNvPr>
          <p:cNvSpPr txBox="1"/>
          <p:nvPr/>
        </p:nvSpPr>
        <p:spPr>
          <a:xfrm>
            <a:off x="5298055" y="1739213"/>
            <a:ext cx="23859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Prevent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ICON‘s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nucleation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Triggered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ccn_type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=9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0361B71-207B-4D67-946E-28A3A9777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157" y="2167856"/>
            <a:ext cx="3293209" cy="1146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 ELSE</a:t>
            </a:r>
            <a:endParaRPr lang="de-DE" altLang="de-D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ifdef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__ICON_ART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IF(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nuc_c_typ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/= 9) &amp; !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(ART)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alt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endif</a:t>
            </a: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   CALL ccn_activation_sk_4d(…)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ENDIF</a:t>
            </a:r>
            <a:endParaRPr lang="de-DE" alt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6B84962-3F2E-41D3-ADF7-904C50C9AA6D}"/>
              </a:ext>
            </a:extLst>
          </p:cNvPr>
          <p:cNvSpPr txBox="1"/>
          <p:nvPr/>
        </p:nvSpPr>
        <p:spPr>
          <a:xfrm>
            <a:off x="5049630" y="3614382"/>
            <a:ext cx="27850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compiling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commenced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2F517AD-0A98-4440-BA2B-B8DE900DBFFF}"/>
              </a:ext>
            </a:extLst>
          </p:cNvPr>
          <p:cNvSpPr txBox="1">
            <a:spLocks/>
          </p:cNvSpPr>
          <p:nvPr/>
        </p:nvSpPr>
        <p:spPr>
          <a:xfrm>
            <a:off x="311700" y="27724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Redesign</a:t>
            </a:r>
            <a:r>
              <a:rPr lang="de-DE" dirty="0"/>
              <a:t>: CCN-</a:t>
            </a:r>
            <a:r>
              <a:rPr lang="de-DE" dirty="0" err="1"/>
              <a:t>Activation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ART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14352B7-0102-4105-B75A-B93D6DF8A361}"/>
              </a:ext>
            </a:extLst>
          </p:cNvPr>
          <p:cNvSpPr/>
          <p:nvPr/>
        </p:nvSpPr>
        <p:spPr>
          <a:xfrm>
            <a:off x="542368" y="4814636"/>
            <a:ext cx="24465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S. Bierbauer, S. Werchner, H. Vogel</a:t>
            </a:r>
            <a:endParaRPr lang="de-DE" sz="1100" dirty="0"/>
          </a:p>
        </p:txBody>
      </p:sp>
      <p:sp>
        <p:nvSpPr>
          <p:cNvPr id="19" name="Foliennummernplatzhalter 1">
            <a:extLst>
              <a:ext uri="{FF2B5EF4-FFF2-40B4-BE49-F238E27FC236}">
                <a16:creationId xmlns:a16="http://schemas.microsoft.com/office/drawing/2014/main" id="{6F1DA09A-115E-4503-8D32-D460D76368B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16000" y="4747370"/>
            <a:ext cx="326368" cy="39614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2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title"/>
          </p:nvPr>
        </p:nvSpPr>
        <p:spPr>
          <a:xfrm>
            <a:off x="396000" y="296244"/>
            <a:ext cx="6869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dirty="0"/>
              <a:t>                                   : mission and vision </a:t>
            </a:r>
            <a:endParaRPr dirty="0"/>
          </a:p>
        </p:txBody>
      </p:sp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440" y="1858344"/>
            <a:ext cx="2145620" cy="2150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46A48D4-1053-4B3F-89F2-0E8109868886}"/>
              </a:ext>
            </a:extLst>
          </p:cNvPr>
          <p:cNvGrpSpPr/>
          <p:nvPr/>
        </p:nvGrpSpPr>
        <p:grpSpPr>
          <a:xfrm>
            <a:off x="6057692" y="1734629"/>
            <a:ext cx="2591040" cy="2147520"/>
            <a:chOff x="5562051" y="792180"/>
            <a:chExt cx="3227700" cy="2750689"/>
          </a:xfrm>
        </p:grpSpPr>
        <p:grpSp>
          <p:nvGrpSpPr>
            <p:cNvPr id="159" name="Google Shape;159;p30"/>
            <p:cNvGrpSpPr/>
            <p:nvPr/>
          </p:nvGrpSpPr>
          <p:grpSpPr>
            <a:xfrm>
              <a:off x="5862785" y="982669"/>
              <a:ext cx="2560200" cy="2560200"/>
              <a:chOff x="3162779" y="871966"/>
              <a:chExt cx="2560200" cy="2560200"/>
            </a:xfrm>
          </p:grpSpPr>
          <p:sp>
            <p:nvSpPr>
              <p:cNvPr id="160" name="Google Shape;160;p30"/>
              <p:cNvSpPr/>
              <p:nvPr/>
            </p:nvSpPr>
            <p:spPr>
              <a:xfrm>
                <a:off x="3162779" y="871966"/>
                <a:ext cx="2560200" cy="2560200"/>
              </a:xfrm>
              <a:prstGeom prst="ellipse">
                <a:avLst/>
              </a:prstGeom>
              <a:noFill/>
              <a:ln w="25400" cap="flat" cmpd="sng">
                <a:solidFill>
                  <a:srgbClr val="B0DF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0"/>
              <p:cNvSpPr/>
              <p:nvPr/>
            </p:nvSpPr>
            <p:spPr>
              <a:xfrm>
                <a:off x="3437099" y="1146286"/>
                <a:ext cx="2011800" cy="2011800"/>
              </a:xfrm>
              <a:prstGeom prst="ellipse">
                <a:avLst/>
              </a:prstGeom>
              <a:noFill/>
              <a:ln w="25400" cap="flat" cmpd="sng">
                <a:solidFill>
                  <a:srgbClr val="B0DF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0"/>
              <p:cNvSpPr/>
              <p:nvPr/>
            </p:nvSpPr>
            <p:spPr>
              <a:xfrm>
                <a:off x="3711419" y="1420234"/>
                <a:ext cx="1463100" cy="1463100"/>
              </a:xfrm>
              <a:prstGeom prst="ellipse">
                <a:avLst/>
              </a:prstGeom>
              <a:noFill/>
              <a:ln w="25400" cap="flat" cmpd="sng">
                <a:solidFill>
                  <a:srgbClr val="B0DF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0"/>
              <p:cNvSpPr/>
              <p:nvPr/>
            </p:nvSpPr>
            <p:spPr>
              <a:xfrm>
                <a:off x="4077179" y="1786366"/>
                <a:ext cx="731400" cy="731400"/>
              </a:xfrm>
              <a:prstGeom prst="ellipse">
                <a:avLst/>
              </a:prstGeom>
              <a:noFill/>
              <a:ln w="25400" cap="flat" cmpd="sng">
                <a:solidFill>
                  <a:srgbClr val="B0DF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4" name="Google Shape;164;p30"/>
            <p:cNvSpPr/>
            <p:nvPr/>
          </p:nvSpPr>
          <p:spPr>
            <a:xfrm>
              <a:off x="5562051" y="792180"/>
              <a:ext cx="3227700" cy="2612402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lvl="0" algn="ctr">
                <a:buSzPts val="1600"/>
              </a:pPr>
              <a:r>
                <a:rPr lang="en-US" b="1" dirty="0"/>
                <a:t>Seamless AC model scalable for weather, seasonal, global climate and ESM applications</a:t>
              </a:r>
              <a:endParaRPr lang="en-US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33026FC7-8E65-4129-A17F-75B256A86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64" y="410241"/>
            <a:ext cx="1742883" cy="644673"/>
          </a:xfrm>
          <a:prstGeom prst="rect">
            <a:avLst/>
          </a:prstGeom>
        </p:spPr>
      </p:pic>
      <p:pic>
        <p:nvPicPr>
          <p:cNvPr id="24" name="Picture 2" descr="Acceleration Icon Images – Browse 41,960 Stock Photos, Vectors, and Video |  Adobe Stock">
            <a:extLst>
              <a:ext uri="{FF2B5EF4-FFF2-40B4-BE49-F238E27FC236}">
                <a16:creationId xmlns:a16="http://schemas.microsoft.com/office/drawing/2014/main" id="{9E693C3B-7BA4-4C63-8F64-7D8FE4F54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25392" r="22715" b="31078"/>
          <a:stretch/>
        </p:blipFill>
        <p:spPr bwMode="auto">
          <a:xfrm>
            <a:off x="4208254" y="3622494"/>
            <a:ext cx="483071" cy="2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pu tech logo Black and White Stock Photos &amp; Images - Alamy">
            <a:extLst>
              <a:ext uri="{FF2B5EF4-FFF2-40B4-BE49-F238E27FC236}">
                <a16:creationId xmlns:a16="http://schemas.microsoft.com/office/drawing/2014/main" id="{1A9BFE37-A5D0-418B-986B-ED5EEB8DB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21" b="8169"/>
          <a:stretch/>
        </p:blipFill>
        <p:spPr bwMode="auto">
          <a:xfrm>
            <a:off x="3914735" y="1360105"/>
            <a:ext cx="379710" cy="3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B0BC964-92EF-4618-BC04-6FD9C58A7A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  <p:pic>
        <p:nvPicPr>
          <p:cNvPr id="28" name="Google Shape;122;p20">
            <a:extLst>
              <a:ext uri="{FF2B5EF4-FFF2-40B4-BE49-F238E27FC236}">
                <a16:creationId xmlns:a16="http://schemas.microsoft.com/office/drawing/2014/main" id="{DA9BE50F-6A32-419E-ADC1-15C7649258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19132" r="9812" b="32894"/>
          <a:stretch/>
        </p:blipFill>
        <p:spPr>
          <a:xfrm>
            <a:off x="352060" y="310168"/>
            <a:ext cx="2988000" cy="592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F90FB754-901D-432D-A520-F3E6A156070B}"/>
              </a:ext>
            </a:extLst>
          </p:cNvPr>
          <p:cNvSpPr/>
          <p:nvPr/>
        </p:nvSpPr>
        <p:spPr>
          <a:xfrm>
            <a:off x="2798926" y="2508391"/>
            <a:ext cx="3446512" cy="738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Pfeil: nach oben gebogen 5">
            <a:extLst>
              <a:ext uri="{FF2B5EF4-FFF2-40B4-BE49-F238E27FC236}">
                <a16:creationId xmlns:a16="http://schemas.microsoft.com/office/drawing/2014/main" id="{0D550726-183B-4A7B-A85D-2348D362F733}"/>
              </a:ext>
            </a:extLst>
          </p:cNvPr>
          <p:cNvSpPr/>
          <p:nvPr/>
        </p:nvSpPr>
        <p:spPr>
          <a:xfrm rot="10800000" flipH="1">
            <a:off x="2770869" y="1849535"/>
            <a:ext cx="2880000" cy="792000"/>
          </a:xfrm>
          <a:prstGeom prst="bentUpArrow">
            <a:avLst>
              <a:gd name="adj1" fmla="val 43537"/>
              <a:gd name="adj2" fmla="val 25000"/>
              <a:gd name="adj3" fmla="val 16173"/>
            </a:avLst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Pfeil: nach oben gebogen 34">
            <a:extLst>
              <a:ext uri="{FF2B5EF4-FFF2-40B4-BE49-F238E27FC236}">
                <a16:creationId xmlns:a16="http://schemas.microsoft.com/office/drawing/2014/main" id="{400923B8-977A-48A9-BC4A-B71DEFCF755B}"/>
              </a:ext>
            </a:extLst>
          </p:cNvPr>
          <p:cNvSpPr/>
          <p:nvPr/>
        </p:nvSpPr>
        <p:spPr>
          <a:xfrm rot="10800000" flipH="1" flipV="1">
            <a:off x="2773071" y="3099435"/>
            <a:ext cx="2880000" cy="792000"/>
          </a:xfrm>
          <a:prstGeom prst="bentUpArrow">
            <a:avLst>
              <a:gd name="adj1" fmla="val 43537"/>
              <a:gd name="adj2" fmla="val 25000"/>
              <a:gd name="adj3" fmla="val 1617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Picture 2" descr="Acceleration Icon Images – Browse 41,960 Stock Photos, Vectors, and Video |  Adobe Stock">
            <a:extLst>
              <a:ext uri="{FF2B5EF4-FFF2-40B4-BE49-F238E27FC236}">
                <a16:creationId xmlns:a16="http://schemas.microsoft.com/office/drawing/2014/main" id="{E06C59EC-540D-4126-921A-673C14BCC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25392" r="22715" b="31078"/>
          <a:stretch/>
        </p:blipFill>
        <p:spPr bwMode="auto">
          <a:xfrm>
            <a:off x="3914735" y="4078984"/>
            <a:ext cx="483071" cy="2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DC6F177-76EE-4CD3-88AC-155DB862D371}"/>
              </a:ext>
            </a:extLst>
          </p:cNvPr>
          <p:cNvSpPr/>
          <p:nvPr/>
        </p:nvSpPr>
        <p:spPr>
          <a:xfrm>
            <a:off x="2798926" y="3555031"/>
            <a:ext cx="2731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Enhanced performance with ML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C0487AB-68BD-48E6-9FF8-1F0C29F9ADA8}"/>
              </a:ext>
            </a:extLst>
          </p:cNvPr>
          <p:cNvSpPr/>
          <p:nvPr/>
        </p:nvSpPr>
        <p:spPr>
          <a:xfrm>
            <a:off x="2787764" y="1864540"/>
            <a:ext cx="2712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Code optimized and GPU-ready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A772A52-42AB-45BB-BD44-8E8E16AD3713}"/>
              </a:ext>
            </a:extLst>
          </p:cNvPr>
          <p:cNvSpPr/>
          <p:nvPr/>
        </p:nvSpPr>
        <p:spPr>
          <a:xfrm>
            <a:off x="2758251" y="2721791"/>
            <a:ext cx="3110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Comprehensive and flexible coupling</a:t>
            </a:r>
          </a:p>
        </p:txBody>
      </p:sp>
    </p:spTree>
    <p:extLst>
      <p:ext uri="{BB962C8B-B14F-4D97-AF65-F5344CB8AC3E}">
        <p14:creationId xmlns:p14="http://schemas.microsoft.com/office/powerpoint/2010/main" val="32029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217344" y="4747358"/>
            <a:ext cx="3264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954" y="1397604"/>
            <a:ext cx="2514300" cy="249988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5615344" y="1370852"/>
            <a:ext cx="2433600" cy="11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Point source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All natural aerosols </a:t>
            </a:r>
            <a:endParaRPr dirty="0"/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sng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Biomass-burning plumes</a:t>
            </a: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Volcanic plumes (FPLUME)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Online emission module</a:t>
            </a:r>
            <a:endParaRPr dirty="0"/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MEGAN</a:t>
            </a:r>
            <a:endParaRPr dirty="0"/>
          </a:p>
        </p:txBody>
      </p:sp>
      <p:sp>
        <p:nvSpPr>
          <p:cNvPr id="160" name="Google Shape;160;p23"/>
          <p:cNvSpPr txBox="1"/>
          <p:nvPr/>
        </p:nvSpPr>
        <p:spPr>
          <a:xfrm>
            <a:off x="385511" y="1366363"/>
            <a:ext cx="2513700" cy="138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Optics of all natural aerosols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Optics of internally mixed aerosols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Coupling with radiation (full and reduced grid)</a:t>
            </a:r>
            <a:endParaRPr dirty="0"/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Warm and cold activation</a:t>
            </a:r>
          </a:p>
          <a:p>
            <a:pPr marL="171399" marR="0" lvl="0" indent="-15870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Char char="•"/>
            </a:pPr>
            <a:r>
              <a:rPr lang="en-US" sz="1200" b="1" u="sng" dirty="0">
                <a:solidFill>
                  <a:srgbClr val="00B050"/>
                </a:solidFill>
              </a:rPr>
              <a:t>Dusty-cirrus parameterization</a:t>
            </a: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61" name="Google Shape;161;p23"/>
          <p:cNvSpPr/>
          <p:nvPr/>
        </p:nvSpPr>
        <p:spPr>
          <a:xfrm>
            <a:off x="5138879" y="3370000"/>
            <a:ext cx="37092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Lifetime based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Linearized schemes (LINOZ, N</a:t>
            </a:r>
            <a:r>
              <a:rPr lang="en-US" sz="1200" b="1" i="0" u="none" strike="noStrike" cap="none" baseline="-250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O-NOy)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Simplified OH chemistry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3104" marR="0" lvl="1" indent="-171399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MECCA/KPP</a:t>
            </a:r>
            <a:endParaRPr dirty="0"/>
          </a:p>
        </p:txBody>
      </p:sp>
      <p:sp>
        <p:nvSpPr>
          <p:cNvPr id="162" name="Google Shape;162;p23"/>
          <p:cNvSpPr/>
          <p:nvPr/>
        </p:nvSpPr>
        <p:spPr>
          <a:xfrm>
            <a:off x="1233376" y="3588418"/>
            <a:ext cx="1817100" cy="80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Modal treatment </a:t>
            </a:r>
            <a:endParaRPr dirty="0"/>
          </a:p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AERODYN</a:t>
            </a:r>
            <a:endParaRPr dirty="0"/>
          </a:p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ISORROPIA</a:t>
            </a:r>
          </a:p>
          <a:p>
            <a:pPr marL="171399" marR="0" lvl="0" indent="-1523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100"/>
              <a:buFont typeface="Arial"/>
              <a:buChar char="•"/>
            </a:pPr>
            <a:r>
              <a:rPr lang="en-US" sz="1200" b="1" u="sng" dirty="0">
                <a:solidFill>
                  <a:srgbClr val="00B050"/>
                </a:solidFill>
              </a:rPr>
              <a:t>Water uptake by SS</a:t>
            </a:r>
            <a:endParaRPr u="sng" dirty="0"/>
          </a:p>
        </p:txBody>
      </p:sp>
      <p:sp>
        <p:nvSpPr>
          <p:cNvPr id="163" name="Google Shape;163;p23"/>
          <p:cNvSpPr/>
          <p:nvPr/>
        </p:nvSpPr>
        <p:spPr>
          <a:xfrm>
            <a:off x="397289" y="1369351"/>
            <a:ext cx="2423100" cy="1516724"/>
          </a:xfrm>
          <a:prstGeom prst="wedgeRoundRectCallout">
            <a:avLst>
              <a:gd name="adj1" fmla="val 55577"/>
              <a:gd name="adj2" fmla="val 28398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5327550" y="3351902"/>
            <a:ext cx="3540900" cy="903391"/>
          </a:xfrm>
          <a:prstGeom prst="wedgeRoundRectCallout">
            <a:avLst>
              <a:gd name="adj1" fmla="val -55873"/>
              <a:gd name="adj2" fmla="val -29772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1233376" y="3603692"/>
            <a:ext cx="1817100" cy="804377"/>
          </a:xfrm>
          <a:prstGeom prst="wedgeRoundRectCallout">
            <a:avLst>
              <a:gd name="adj1" fmla="val 59263"/>
              <a:gd name="adj2" fmla="val -38296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5633189" y="1329599"/>
            <a:ext cx="2398200" cy="1280400"/>
          </a:xfrm>
          <a:prstGeom prst="wedgeRoundRectCallout">
            <a:avLst>
              <a:gd name="adj1" fmla="val -55699"/>
              <a:gd name="adj2" fmla="val 35539"/>
              <a:gd name="adj3" fmla="val 16667"/>
            </a:avLst>
          </a:prstGeom>
          <a:noFill/>
          <a:ln w="12700" cap="flat" cmpd="sng">
            <a:solidFill>
              <a:srgbClr val="006D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3297116" y="399633"/>
            <a:ext cx="584688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latest release 2024.07 </a:t>
            </a:r>
            <a:endParaRPr dirty="0"/>
          </a:p>
        </p:txBody>
      </p:sp>
      <p:sp>
        <p:nvSpPr>
          <p:cNvPr id="175" name="Google Shape;175;p23"/>
          <p:cNvSpPr txBox="1"/>
          <p:nvPr/>
        </p:nvSpPr>
        <p:spPr>
          <a:xfrm>
            <a:off x="6542510" y="3894474"/>
            <a:ext cx="16002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(--enable-art-</a:t>
            </a:r>
            <a:r>
              <a:rPr lang="en-US" sz="1200" b="1" i="0" u="none" strike="noStrike" cap="none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gpl</a:t>
            </a:r>
            <a:r>
              <a:rPr lang="en-US" sz="12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21" name="Google Shape;122;p20">
            <a:extLst>
              <a:ext uri="{FF2B5EF4-FFF2-40B4-BE49-F238E27FC236}">
                <a16:creationId xmlns:a16="http://schemas.microsoft.com/office/drawing/2014/main" id="{4FBF3ECE-3A66-4624-90CF-4D7687F1B2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9132" r="9812" b="32894"/>
          <a:stretch/>
        </p:blipFill>
        <p:spPr>
          <a:xfrm>
            <a:off x="352060" y="310168"/>
            <a:ext cx="2988000" cy="59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0E2ECDB-6EE5-4D13-B847-6193424A0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Look-up tables:</a:t>
            </a:r>
          </a:p>
          <a:p>
            <a:pPr lvl="1"/>
            <a:r>
              <a:rPr lang="en-US" dirty="0"/>
              <a:t>Dust</a:t>
            </a:r>
          </a:p>
          <a:p>
            <a:pPr lvl="1"/>
            <a:r>
              <a:rPr lang="en-US" dirty="0"/>
              <a:t>Sea salt 		</a:t>
            </a:r>
            <a:r>
              <a:rPr lang="en-US" dirty="0">
                <a:sym typeface="Wingdings" panose="05000000000000000000" pitchFamily="2" charset="2"/>
              </a:rPr>
              <a:t> updated in </a:t>
            </a:r>
            <a:r>
              <a:rPr lang="en-US" dirty="0" err="1">
                <a:sym typeface="Wingdings" panose="05000000000000000000" pitchFamily="2" charset="2"/>
              </a:rPr>
              <a:t>PermaStrom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r>
              <a:rPr lang="en-US" dirty="0"/>
              <a:t>BB aerosols 	</a:t>
            </a:r>
            <a:r>
              <a:rPr lang="en-US" dirty="0">
                <a:sym typeface="Wingdings" panose="05000000000000000000" pitchFamily="2" charset="2"/>
              </a:rPr>
              <a:t> updated in </a:t>
            </a:r>
            <a:r>
              <a:rPr lang="en-US" dirty="0" err="1">
                <a:sym typeface="Wingdings" panose="05000000000000000000" pitchFamily="2" charset="2"/>
              </a:rPr>
              <a:t>PermaStrom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r>
              <a:rPr lang="en-US" dirty="0"/>
              <a:t>Sulfate </a:t>
            </a:r>
          </a:p>
          <a:p>
            <a:pPr lvl="1"/>
            <a:r>
              <a:rPr lang="en-US" dirty="0"/>
              <a:t>(coated) Ash/Dust</a:t>
            </a:r>
          </a:p>
          <a:p>
            <a:endParaRPr lang="en-US" dirty="0"/>
          </a:p>
          <a:p>
            <a:r>
              <a:rPr lang="en-US" b="1" dirty="0" err="1"/>
              <a:t>MieAI</a:t>
            </a:r>
            <a:r>
              <a:rPr lang="en-US" b="1" dirty="0"/>
              <a:t>: online calculation of aerosol optics (Kumar et al 2024)</a:t>
            </a:r>
          </a:p>
          <a:p>
            <a:pPr lvl="1"/>
            <a:r>
              <a:rPr lang="en-US" dirty="0"/>
              <a:t>Developed mainly for internally mixed aerosols </a:t>
            </a:r>
          </a:p>
          <a:p>
            <a:pPr lvl="1"/>
            <a:r>
              <a:rPr lang="en-US" dirty="0"/>
              <a:t>Usable/adoptable for externally mixed aerosols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30086D-ED8B-44F6-A59B-B18604D771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A66B5AF-18BC-45A7-9A6D-58035AD3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Aerosol optical properties in ICON-ART </a:t>
            </a:r>
          </a:p>
        </p:txBody>
      </p:sp>
    </p:spTree>
    <p:extLst>
      <p:ext uri="{BB962C8B-B14F-4D97-AF65-F5344CB8AC3E}">
        <p14:creationId xmlns:p14="http://schemas.microsoft.com/office/powerpoint/2010/main" val="192710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00" y="1048215"/>
            <a:ext cx="6417575" cy="345536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9"/>
          <p:cNvSpPr txBox="1"/>
          <p:nvPr/>
        </p:nvSpPr>
        <p:spPr>
          <a:xfrm>
            <a:off x="7060650" y="1835750"/>
            <a:ext cx="1510500" cy="4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highlight>
                  <a:srgbClr val="F1C232"/>
                </a:highlight>
              </a:rPr>
              <a:t>Mineral Dust</a:t>
            </a:r>
            <a:endParaRPr sz="1500">
              <a:highlight>
                <a:srgbClr val="F1C232"/>
              </a:highlight>
            </a:endParaRPr>
          </a:p>
        </p:txBody>
      </p:sp>
      <p:sp>
        <p:nvSpPr>
          <p:cNvPr id="403" name="Google Shape;403;p69"/>
          <p:cNvSpPr txBox="1"/>
          <p:nvPr/>
        </p:nvSpPr>
        <p:spPr>
          <a:xfrm>
            <a:off x="7060650" y="2364000"/>
            <a:ext cx="1510500" cy="4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highlight>
                  <a:srgbClr val="00FFFF"/>
                </a:highlight>
              </a:rPr>
              <a:t>Sea Salt </a:t>
            </a:r>
            <a:endParaRPr sz="1500">
              <a:highlight>
                <a:srgbClr val="00FFFF"/>
              </a:highlight>
            </a:endParaRPr>
          </a:p>
        </p:txBody>
      </p:sp>
      <p:sp>
        <p:nvSpPr>
          <p:cNvPr id="404" name="Google Shape;404;p69"/>
          <p:cNvSpPr txBox="1"/>
          <p:nvPr/>
        </p:nvSpPr>
        <p:spPr>
          <a:xfrm>
            <a:off x="7060650" y="2983975"/>
            <a:ext cx="17745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highlight>
                  <a:srgbClr val="EAD1DC"/>
                </a:highlight>
              </a:rPr>
              <a:t>Biomass Burning Aerosols</a:t>
            </a:r>
            <a:endParaRPr sz="1500">
              <a:highlight>
                <a:srgbClr val="EAD1DC"/>
              </a:highlight>
            </a:endParaRPr>
          </a:p>
        </p:txBody>
      </p:sp>
      <p:sp>
        <p:nvSpPr>
          <p:cNvPr id="405" name="Google Shape;405;p69"/>
          <p:cNvSpPr txBox="1"/>
          <p:nvPr/>
        </p:nvSpPr>
        <p:spPr>
          <a:xfrm>
            <a:off x="542368" y="1048215"/>
            <a:ext cx="8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R2B06</a:t>
            </a:r>
            <a:endParaRPr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EC158D9B-A362-4F81-B6CF-C1C9069558F6}"/>
              </a:ext>
            </a:extLst>
          </p:cNvPr>
          <p:cNvSpPr txBox="1">
            <a:spLocks/>
          </p:cNvSpPr>
          <p:nvPr/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Multi-aerosol simulations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F197BF-507B-4CBD-9AB2-D75BB7D5E5CE}"/>
              </a:ext>
            </a:extLst>
          </p:cNvPr>
          <p:cNvSpPr txBox="1"/>
          <p:nvPr/>
        </p:nvSpPr>
        <p:spPr bwMode="auto">
          <a:xfrm>
            <a:off x="542368" y="4818483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 dirty="0"/>
              <a:t>Anika Rohde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102F5F9-037B-4A4D-B838-A9680B6B2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0850" y="4762800"/>
            <a:ext cx="594809" cy="35230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FE01BC-EFC4-45C1-9A64-377DC11BF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7726" y="4782346"/>
            <a:ext cx="487718" cy="34795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3E3CE20-737B-4A8C-A82A-6A684C12CA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6"/>
          <a:stretch/>
        </p:blipFill>
        <p:spPr bwMode="auto">
          <a:xfrm>
            <a:off x="3103007" y="4852236"/>
            <a:ext cx="1229313" cy="26477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C522DEC3-690C-4F96-9029-DD5B9113E2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25" y="4841985"/>
            <a:ext cx="939199" cy="2504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B439ABF-A81D-485A-B48F-94F4D4BC8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697906" y="4793232"/>
            <a:ext cx="504000" cy="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83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101"/>
          <p:cNvPicPr preferRelativeResize="0"/>
          <p:nvPr/>
        </p:nvPicPr>
        <p:blipFill rotWithShape="1">
          <a:blip r:embed="rId3">
            <a:alphaModFix/>
          </a:blip>
          <a:srcRect b="61659"/>
          <a:stretch/>
        </p:blipFill>
        <p:spPr>
          <a:xfrm>
            <a:off x="972140" y="1217504"/>
            <a:ext cx="7199721" cy="145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101"/>
          <p:cNvPicPr preferRelativeResize="0"/>
          <p:nvPr/>
        </p:nvPicPr>
        <p:blipFill rotWithShape="1">
          <a:blip r:embed="rId3">
            <a:alphaModFix/>
          </a:blip>
          <a:srcRect t="50707"/>
          <a:stretch/>
        </p:blipFill>
        <p:spPr>
          <a:xfrm>
            <a:off x="972140" y="2800341"/>
            <a:ext cx="7199721" cy="1876227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101"/>
          <p:cNvSpPr txBox="1"/>
          <p:nvPr/>
        </p:nvSpPr>
        <p:spPr>
          <a:xfrm>
            <a:off x="396160" y="296242"/>
            <a:ext cx="8431076" cy="57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de-DE" sz="2399" b="1" dirty="0"/>
              <a:t>Aerosol </a:t>
            </a:r>
            <a:r>
              <a:rPr lang="de-DE" sz="2399" b="1" dirty="0" err="1"/>
              <a:t>dynamics</a:t>
            </a:r>
            <a:r>
              <a:rPr lang="de-DE" sz="2399" b="1" dirty="0"/>
              <a:t> </a:t>
            </a:r>
            <a:r>
              <a:rPr lang="de-DE" sz="2399" b="1" dirty="0" err="1"/>
              <a:t>affect</a:t>
            </a:r>
            <a:r>
              <a:rPr lang="de-DE" sz="2399" b="1" dirty="0"/>
              <a:t> </a:t>
            </a:r>
            <a:r>
              <a:rPr lang="de-DE" sz="2399" b="1" dirty="0" err="1"/>
              <a:t>sea</a:t>
            </a:r>
            <a:r>
              <a:rPr lang="de-DE" sz="2399" b="1" dirty="0"/>
              <a:t> </a:t>
            </a:r>
            <a:r>
              <a:rPr lang="de-DE" sz="2399" b="1" dirty="0" err="1"/>
              <a:t>salt</a:t>
            </a:r>
            <a:r>
              <a:rPr lang="de-DE" sz="2399" b="1" dirty="0"/>
              <a:t> </a:t>
            </a:r>
            <a:r>
              <a:rPr lang="de-DE" sz="2399" b="1" dirty="0" err="1"/>
              <a:t>burden</a:t>
            </a:r>
            <a:r>
              <a:rPr lang="de-DE" sz="2399" b="1" dirty="0"/>
              <a:t> </a:t>
            </a:r>
          </a:p>
        </p:txBody>
      </p:sp>
      <p:sp>
        <p:nvSpPr>
          <p:cNvPr id="962" name="Google Shape;962;p101"/>
          <p:cNvSpPr txBox="1"/>
          <p:nvPr/>
        </p:nvSpPr>
        <p:spPr>
          <a:xfrm>
            <a:off x="542525" y="4818397"/>
            <a:ext cx="958880" cy="25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45698" rIns="91421" bIns="45698" anchor="t" anchorCtr="0">
            <a:spAutoFit/>
          </a:bodyPr>
          <a:lstStyle/>
          <a:p>
            <a:r>
              <a:rPr lang="en-US" sz="1050"/>
              <a:t>Anika Rohde</a:t>
            </a:r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1C9F09-E51C-4894-98E4-DAC2706F8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97906" y="4793232"/>
            <a:ext cx="504000" cy="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78"/>
          <p:cNvPicPr preferRelativeResize="0"/>
          <p:nvPr/>
        </p:nvPicPr>
        <p:blipFill rotWithShape="1">
          <a:blip r:embed="rId3">
            <a:alphaModFix/>
          </a:blip>
          <a:srcRect t="13765" b="2972"/>
          <a:stretch/>
        </p:blipFill>
        <p:spPr>
          <a:xfrm>
            <a:off x="311864" y="2259118"/>
            <a:ext cx="8520272" cy="24608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BB7933-5EDF-479B-B98E-A3ADD846E72F}"/>
              </a:ext>
            </a:extLst>
          </p:cNvPr>
          <p:cNvSpPr/>
          <p:nvPr/>
        </p:nvSpPr>
        <p:spPr>
          <a:xfrm>
            <a:off x="542524" y="993867"/>
            <a:ext cx="8289612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ISORROPIA does not run on the HPC-System of DWD.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Water uptake by sea salt particles is parameterized based on the Zdanovskii-Stokes-Robinson (ZSR) relation (as documenetd by Lundgren 2010)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Particle growth enhances washout and lowers the burden </a:t>
            </a:r>
          </a:p>
        </p:txBody>
      </p:sp>
      <p:sp>
        <p:nvSpPr>
          <p:cNvPr id="7" name="Google Shape;962;p101">
            <a:extLst>
              <a:ext uri="{FF2B5EF4-FFF2-40B4-BE49-F238E27FC236}">
                <a16:creationId xmlns:a16="http://schemas.microsoft.com/office/drawing/2014/main" id="{7BCF6E5C-2DF8-480B-8905-F897B2B40E2B}"/>
              </a:ext>
            </a:extLst>
          </p:cNvPr>
          <p:cNvSpPr txBox="1"/>
          <p:nvPr/>
        </p:nvSpPr>
        <p:spPr>
          <a:xfrm>
            <a:off x="542525" y="4818397"/>
            <a:ext cx="958880" cy="25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45698" rIns="91421" bIns="45698" anchor="t" anchorCtr="0">
            <a:spAutoFit/>
          </a:bodyPr>
          <a:lstStyle/>
          <a:p>
            <a:r>
              <a:rPr lang="en-US" sz="1050"/>
              <a:t>Heike Vogel</a:t>
            </a:r>
            <a:endParaRPr lang="en-US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91CB429B-B416-4827-851E-02C04377BA46}"/>
              </a:ext>
            </a:extLst>
          </p:cNvPr>
          <p:cNvSpPr txBox="1">
            <a:spLocks/>
          </p:cNvSpPr>
          <p:nvPr/>
        </p:nvSpPr>
        <p:spPr>
          <a:xfrm>
            <a:off x="396000" y="296153"/>
            <a:ext cx="6869178" cy="57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Parameterization of water uptake by sea salt</a:t>
            </a:r>
            <a:endParaRPr lang="en-US" baseline="-25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Pfeil: nach oben und unten 7">
            <a:extLst>
              <a:ext uri="{FF2B5EF4-FFF2-40B4-BE49-F238E27FC236}">
                <a16:creationId xmlns:a16="http://schemas.microsoft.com/office/drawing/2014/main" id="{8B1B7472-6C04-4ADE-A29E-B468123614C8}"/>
              </a:ext>
            </a:extLst>
          </p:cNvPr>
          <p:cNvSpPr/>
          <p:nvPr/>
        </p:nvSpPr>
        <p:spPr>
          <a:xfrm>
            <a:off x="4377018" y="2796991"/>
            <a:ext cx="45719" cy="3025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2" name="Pfeil: nach oben und unten 11">
            <a:extLst>
              <a:ext uri="{FF2B5EF4-FFF2-40B4-BE49-F238E27FC236}">
                <a16:creationId xmlns:a16="http://schemas.microsoft.com/office/drawing/2014/main" id="{8ADF067F-F7CC-43C9-94D7-DBD336E44739}"/>
              </a:ext>
            </a:extLst>
          </p:cNvPr>
          <p:cNvSpPr/>
          <p:nvPr/>
        </p:nvSpPr>
        <p:spPr>
          <a:xfrm>
            <a:off x="4377018" y="3126446"/>
            <a:ext cx="45719" cy="88078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E4D479-6A3A-4148-AA0E-CEE598E3BDF0}"/>
              </a:ext>
            </a:extLst>
          </p:cNvPr>
          <p:cNvSpPr txBox="1"/>
          <p:nvPr/>
        </p:nvSpPr>
        <p:spPr>
          <a:xfrm>
            <a:off x="2035147" y="2512512"/>
            <a:ext cx="1082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Water uptake 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51C8919-349B-4C92-BDD4-C74E29A5FA7B}"/>
              </a:ext>
            </a:extLst>
          </p:cNvPr>
          <p:cNvSpPr txBox="1"/>
          <p:nvPr/>
        </p:nvSpPr>
        <p:spPr>
          <a:xfrm>
            <a:off x="6309070" y="2512512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Water uptake off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05C9ED9-F7FE-40DA-9C37-997D95D09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97906" y="4793232"/>
            <a:ext cx="504000" cy="2958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1"/>
          <p:cNvSpPr txBox="1">
            <a:spLocks noGrp="1"/>
          </p:cNvSpPr>
          <p:nvPr>
            <p:ph type="body" idx="1"/>
          </p:nvPr>
        </p:nvSpPr>
        <p:spPr>
          <a:xfrm>
            <a:off x="311699" y="1110270"/>
            <a:ext cx="4314360" cy="3764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7297"/>
              <a:buNone/>
            </a:pPr>
            <a:r>
              <a:rPr lang="en-US" sz="1600" b="1" dirty="0">
                <a:latin typeface="+mn-lt"/>
              </a:rPr>
              <a:t>Objective:</a:t>
            </a:r>
            <a:r>
              <a:rPr lang="en-US" sz="1600" dirty="0">
                <a:latin typeface="+mn-lt"/>
              </a:rPr>
              <a:t> </a:t>
            </a: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7297"/>
              <a:buNone/>
            </a:pPr>
            <a:r>
              <a:rPr lang="en-US" sz="1600" dirty="0">
                <a:latin typeface="+mn-lt"/>
              </a:rPr>
              <a:t>To explore the effects of sensible and latent heat release + ARI on the heights Smoke plumes </a:t>
            </a:r>
            <a:endParaRPr lang="de" sz="1600" dirty="0">
              <a:latin typeface="+mn-lt"/>
            </a:endParaRP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7297"/>
              <a:buNone/>
            </a:pPr>
            <a:r>
              <a:rPr lang="de" sz="1600" b="1" dirty="0">
                <a:latin typeface="+mn-lt"/>
              </a:rPr>
              <a:t>Experiment:</a:t>
            </a:r>
            <a:endParaRPr sz="1600" b="1" dirty="0">
              <a:latin typeface="+mn-lt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SzPct val="97297"/>
            </a:pPr>
            <a:r>
              <a:rPr lang="de" sz="1600" dirty="0">
                <a:latin typeface="+mn-lt"/>
              </a:rPr>
              <a:t>30.12.19 </a:t>
            </a:r>
            <a:r>
              <a:rPr lang="en-US" sz="1600" dirty="0">
                <a:latin typeface="+mn-lt"/>
              </a:rPr>
              <a:t>to 02.01.2020</a:t>
            </a:r>
            <a:endParaRPr sz="1600" dirty="0">
              <a:latin typeface="+mn-lt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7297"/>
              <a:buChar char="•"/>
            </a:pPr>
            <a:r>
              <a:rPr lang="en-US" sz="1600" dirty="0">
                <a:latin typeface="+mn-lt"/>
              </a:rPr>
              <a:t>LAM with </a:t>
            </a:r>
            <a:r>
              <a:rPr lang="de" sz="1600" dirty="0">
                <a:latin typeface="+mn-lt"/>
              </a:rPr>
              <a:t>6 km grid spacing</a:t>
            </a:r>
            <a:endParaRPr sz="1600" dirty="0">
              <a:latin typeface="+mn-lt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7297"/>
              <a:buChar char="•"/>
            </a:pPr>
            <a:r>
              <a:rPr lang="de-DE" sz="1600" dirty="0">
                <a:latin typeface="+mn-lt"/>
              </a:rPr>
              <a:t>Emission </a:t>
            </a:r>
            <a:r>
              <a:rPr lang="de-DE" sz="1600" dirty="0" err="1">
                <a:latin typeface="+mn-lt"/>
              </a:rPr>
              <a:t>based</a:t>
            </a:r>
            <a:r>
              <a:rPr lang="de-DE" sz="1600" dirty="0">
                <a:latin typeface="+mn-lt"/>
              </a:rPr>
              <a:t> on GFAS</a:t>
            </a:r>
            <a:endParaRPr sz="1600" dirty="0">
              <a:latin typeface="+mn-lt"/>
            </a:endParaRPr>
          </a:p>
          <a:p>
            <a:pPr marL="914400" lvl="1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6096"/>
              <a:buChar char="•"/>
            </a:pPr>
            <a:r>
              <a:rPr lang="en-US" sz="1600" dirty="0">
                <a:latin typeface="+mn-lt"/>
              </a:rPr>
              <a:t>OC </a:t>
            </a:r>
            <a:r>
              <a:rPr lang="de" sz="1600" dirty="0">
                <a:latin typeface="+mn-lt"/>
              </a:rPr>
              <a:t>+ </a:t>
            </a:r>
            <a:r>
              <a:rPr lang="en-US" sz="1600" dirty="0">
                <a:latin typeface="+mn-lt"/>
              </a:rPr>
              <a:t>BC</a:t>
            </a:r>
          </a:p>
          <a:p>
            <a:pPr marL="914400" lvl="1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6096"/>
              <a:buChar char="•"/>
            </a:pPr>
            <a:r>
              <a:rPr lang="en-US" sz="1600" dirty="0">
                <a:latin typeface="+mn-lt"/>
              </a:rPr>
              <a:t>FRP</a:t>
            </a:r>
            <a:endParaRPr sz="1600" dirty="0">
              <a:latin typeface="+mn-lt"/>
            </a:endParaRPr>
          </a:p>
          <a:p>
            <a:pPr marL="914400" lvl="1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6096"/>
              <a:buChar char="•"/>
            </a:pPr>
            <a:r>
              <a:rPr lang="de" sz="1600" dirty="0">
                <a:latin typeface="+mn-lt"/>
              </a:rPr>
              <a:t>Emission factor *3.4</a:t>
            </a:r>
          </a:p>
          <a:p>
            <a:pPr marL="914400" lvl="1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6096"/>
              <a:buChar char="•"/>
            </a:pPr>
            <a:r>
              <a:rPr lang="de" sz="1600" dirty="0">
                <a:latin typeface="+mn-lt"/>
              </a:rPr>
              <a:t>Injection using plume r</a:t>
            </a:r>
            <a:r>
              <a:rPr lang="en-US" sz="1600" dirty="0" err="1">
                <a:latin typeface="+mn-lt"/>
              </a:rPr>
              <a:t>ise</a:t>
            </a:r>
            <a:r>
              <a:rPr lang="en-US" sz="1600" dirty="0">
                <a:latin typeface="+mn-lt"/>
              </a:rPr>
              <a:t> model </a:t>
            </a:r>
            <a:endParaRPr sz="1600" dirty="0">
              <a:latin typeface="+mn-lt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7297"/>
              <a:buChar char="•"/>
            </a:pPr>
            <a:r>
              <a:rPr lang="de" sz="1600" dirty="0">
                <a:latin typeface="+mn-lt"/>
              </a:rPr>
              <a:t>with ecrad &amp; aerosol aging</a:t>
            </a:r>
          </a:p>
        </p:txBody>
      </p:sp>
      <p:sp>
        <p:nvSpPr>
          <p:cNvPr id="514" name="Google Shape;514;p81"/>
          <p:cNvSpPr txBox="1"/>
          <p:nvPr/>
        </p:nvSpPr>
        <p:spPr>
          <a:xfrm>
            <a:off x="4764947" y="3904248"/>
            <a:ext cx="403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Worldview: Modis 31.12.19 ~23:15 UTC</a:t>
            </a:r>
            <a:endParaRPr dirty="0"/>
          </a:p>
        </p:txBody>
      </p:sp>
      <p:pic>
        <p:nvPicPr>
          <p:cNvPr id="515" name="Google Shape;51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0966" y="1470468"/>
            <a:ext cx="4314360" cy="23367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E2D606A-ECD9-4CDA-B0AA-57D0DA35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153"/>
            <a:ext cx="6869178" cy="575813"/>
          </a:xfrm>
        </p:spPr>
        <p:txBody>
          <a:bodyPr/>
          <a:lstStyle/>
          <a:p>
            <a:r>
              <a:rPr lang="en-US" dirty="0"/>
              <a:t>Wildfires on Australia’s New Year 2020 (ANY) 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C0544E2-2387-4A3E-819E-1F7B4E387FB3}"/>
              </a:ext>
            </a:extLst>
          </p:cNvPr>
          <p:cNvSpPr txBox="1"/>
          <p:nvPr/>
        </p:nvSpPr>
        <p:spPr bwMode="auto">
          <a:xfrm>
            <a:off x="542368" y="4812476"/>
            <a:ext cx="19768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050" dirty="0"/>
              <a:t>Lisa Muth et al. 2024 (in </a:t>
            </a:r>
            <a:r>
              <a:rPr lang="de-DE" sz="1050" dirty="0" err="1"/>
              <a:t>prep</a:t>
            </a:r>
            <a:r>
              <a:rPr lang="de-DE" sz="1050" dirty="0"/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3684F-B0A7-4189-AD63-76BCD58B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13" y="262094"/>
            <a:ext cx="8520600" cy="572700"/>
          </a:xfrm>
        </p:spPr>
        <p:txBody>
          <a:bodyPr/>
          <a:lstStyle/>
          <a:p>
            <a:r>
              <a:rPr lang="en-US" dirty="0"/>
              <a:t>Sensible heat release by the fire is the key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C6B3AE-98D5-4D11-B780-6FD153B67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875253" cy="3416400"/>
          </a:xfrm>
        </p:spPr>
        <p:txBody>
          <a:bodyPr>
            <a:normAutofit/>
          </a:bodyPr>
          <a:lstStyle/>
          <a:p>
            <a:r>
              <a:rPr lang="en-US" sz="1600" dirty="0"/>
              <a:t>Which process has the largest effect on injection heights? </a:t>
            </a:r>
          </a:p>
          <a:p>
            <a:r>
              <a:rPr lang="en-US" sz="1600" dirty="0"/>
              <a:t>We study the following ones:</a:t>
            </a:r>
          </a:p>
          <a:p>
            <a:pPr lvl="1"/>
            <a:r>
              <a:rPr lang="en-US" sz="1400" dirty="0"/>
              <a:t>H</a:t>
            </a:r>
            <a:r>
              <a:rPr lang="en-US" sz="1400" baseline="-25000" dirty="0"/>
              <a:t>2</a:t>
            </a:r>
            <a:r>
              <a:rPr lang="en-US" sz="1400" dirty="0"/>
              <a:t>O emission </a:t>
            </a:r>
          </a:p>
          <a:p>
            <a:pPr lvl="1"/>
            <a:r>
              <a:rPr lang="en-US" sz="1400" dirty="0"/>
              <a:t>Sensible heat release </a:t>
            </a:r>
          </a:p>
          <a:p>
            <a:pPr lvl="1"/>
            <a:r>
              <a:rPr lang="en-US" sz="1400" dirty="0"/>
              <a:t>Aerosol radiation interactions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1AEB8A-D9A7-4E2B-8910-4E048134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61" y="1201676"/>
            <a:ext cx="5795492" cy="30946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338FBC4-9D6C-434D-91F6-A29F787A5914}"/>
              </a:ext>
            </a:extLst>
          </p:cNvPr>
          <p:cNvSpPr txBox="1"/>
          <p:nvPr/>
        </p:nvSpPr>
        <p:spPr bwMode="auto">
          <a:xfrm>
            <a:off x="542368" y="4812476"/>
            <a:ext cx="19768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050" dirty="0"/>
              <a:t>Lisa Muth et al. 2024 (in </a:t>
            </a:r>
            <a:r>
              <a:rPr lang="de-DE" sz="1050" dirty="0" err="1"/>
              <a:t>prep</a:t>
            </a:r>
            <a:r>
              <a:rPr lang="de-DE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5082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3464D-DCA5-4DED-9DD0-79B3266D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Lofting rate of ANY Plume in observations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01D985D-FC05-455E-A000-1030CA18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8660-A40E-40D2-A010-1FD6D5191AFA}" type="slidenum">
              <a:rPr lang="en-US" smtClean="0"/>
              <a:t>9</a:t>
            </a:fld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74404B-AEAF-4EF1-8B71-A20AA2F4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244" y="1564227"/>
            <a:ext cx="4137670" cy="1845716"/>
          </a:xfrm>
          <a:prstGeom prst="rect">
            <a:avLst/>
          </a:prstGeom>
        </p:spPr>
      </p:pic>
      <p:pic>
        <p:nvPicPr>
          <p:cNvPr id="1026" name="Picture 2" descr="https://lh7-rt.googleusercontent.com/slidesz/AGV_vUeULFNkqWb_CNeNcWyAjgaheWodHRltUn8I7_ie9gxXrobq8EIWiJsC3XhUUL-8UBD2uwKsmZOjNPMJAxA4myPajSNC-tk6emiJnrtUYXc5hmRTLH4kuYr6-kQGkGTbS2ko8UkVtP64PLfSQu9QFzvPT3hVtCzc=s2048?key=EG9rmyH-gspSan1Xk_lO5w">
            <a:extLst>
              <a:ext uri="{FF2B5EF4-FFF2-40B4-BE49-F238E27FC236}">
                <a16:creationId xmlns:a16="http://schemas.microsoft.com/office/drawing/2014/main" id="{17EDB44B-C906-42C8-BAB6-18CC576B3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7944"/>
          <a:stretch/>
        </p:blipFill>
        <p:spPr bwMode="auto">
          <a:xfrm>
            <a:off x="542368" y="1417979"/>
            <a:ext cx="3388139" cy="173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8FDD99C-8CAE-4A8A-A096-8E9A3926960F}"/>
              </a:ext>
            </a:extLst>
          </p:cNvPr>
          <p:cNvSpPr txBox="1"/>
          <p:nvPr/>
        </p:nvSpPr>
        <p:spPr>
          <a:xfrm>
            <a:off x="1914680" y="3085265"/>
            <a:ext cx="18405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/>
              <a:t>From Alexandra Laeng, KIT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7A6DBD-FAA3-4591-A7E9-70168A2B0ED6}"/>
              </a:ext>
            </a:extLst>
          </p:cNvPr>
          <p:cNvSpPr/>
          <p:nvPr/>
        </p:nvSpPr>
        <p:spPr>
          <a:xfrm>
            <a:off x="6904172" y="3346875"/>
            <a:ext cx="13997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/>
              <a:t>Ohneiser et al. 2022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8029302-09DE-4468-982E-7A7822A0BD43}"/>
              </a:ext>
            </a:extLst>
          </p:cNvPr>
          <p:cNvSpPr/>
          <p:nvPr/>
        </p:nvSpPr>
        <p:spPr>
          <a:xfrm>
            <a:off x="1267356" y="1338470"/>
            <a:ext cx="200083" cy="1861929"/>
          </a:xfrm>
          <a:prstGeom prst="rect">
            <a:avLst/>
          </a:prstGeom>
          <a:noFill/>
          <a:ln w="95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6E58F8D-18EB-43B7-8E72-C35659862B78}"/>
              </a:ext>
            </a:extLst>
          </p:cNvPr>
          <p:cNvSpPr/>
          <p:nvPr/>
        </p:nvSpPr>
        <p:spPr>
          <a:xfrm>
            <a:off x="4731495" y="1292085"/>
            <a:ext cx="404306" cy="1861929"/>
          </a:xfrm>
          <a:prstGeom prst="rect">
            <a:avLst/>
          </a:prstGeom>
          <a:noFill/>
          <a:ln w="95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D91164-2F1F-4FAC-A801-DED5E4E54C00}"/>
              </a:ext>
            </a:extLst>
          </p:cNvPr>
          <p:cNvSpPr txBox="1"/>
          <p:nvPr/>
        </p:nvSpPr>
        <p:spPr>
          <a:xfrm>
            <a:off x="319085" y="3700027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Lofting from 12 km to 17,5 km within 7 days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D1547-FE78-4051-BFCE-5E537432F0E4}"/>
              </a:ext>
            </a:extLst>
          </p:cNvPr>
          <p:cNvSpPr txBox="1"/>
          <p:nvPr/>
        </p:nvSpPr>
        <p:spPr>
          <a:xfrm>
            <a:off x="4572000" y="3663835"/>
            <a:ext cx="3536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Lofting from 13 km to 18 km within 7 days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F075D8C-E6DB-46CB-9C94-45247F7FC045}"/>
              </a:ext>
            </a:extLst>
          </p:cNvPr>
          <p:cNvSpPr txBox="1"/>
          <p:nvPr/>
        </p:nvSpPr>
        <p:spPr>
          <a:xfrm>
            <a:off x="940248" y="4069809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Lofting_rate = 0.785 km d</a:t>
            </a:r>
            <a:r>
              <a:rPr lang="en-US" b="1" baseline="30000"/>
              <a:t>-1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E61049-8449-45F0-8CE6-81C6FF381D33}"/>
              </a:ext>
            </a:extLst>
          </p:cNvPr>
          <p:cNvSpPr txBox="1"/>
          <p:nvPr/>
        </p:nvSpPr>
        <p:spPr>
          <a:xfrm>
            <a:off x="5282154" y="4007804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Lofting_rate = 0.715 km d</a:t>
            </a:r>
            <a:r>
              <a:rPr lang="en-US" b="1" baseline="30000"/>
              <a:t>-1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55D8054-804C-42DB-9573-22C0EFC9C384}"/>
              </a:ext>
            </a:extLst>
          </p:cNvPr>
          <p:cNvSpPr txBox="1"/>
          <p:nvPr/>
        </p:nvSpPr>
        <p:spPr bwMode="auto">
          <a:xfrm>
            <a:off x="542368" y="4818483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000" dirty="0"/>
              <a:t>Tabea Unser</a:t>
            </a:r>
          </a:p>
        </p:txBody>
      </p:sp>
    </p:spTree>
    <p:extLst>
      <p:ext uri="{BB962C8B-B14F-4D97-AF65-F5344CB8AC3E}">
        <p14:creationId xmlns:p14="http://schemas.microsoft.com/office/powerpoint/2010/main" val="22619199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1">
  <a:themeElements>
    <a:clrScheme name="KIT">
      <a:dk1>
        <a:srgbClr val="000000"/>
      </a:dk1>
      <a:lt1>
        <a:srgbClr val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Bildschirmpräsentation (16:9)</PresentationFormat>
  <Paragraphs>147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Wingdings</vt:lpstr>
      <vt:lpstr>Simple Light</vt:lpstr>
      <vt:lpstr>Design1</vt:lpstr>
      <vt:lpstr>PowerPoint-Präsentation</vt:lpstr>
      <vt:lpstr>PowerPoint-Präsentation</vt:lpstr>
      <vt:lpstr>Aerosol optical properties in ICON-ART </vt:lpstr>
      <vt:lpstr>PowerPoint-Präsentation</vt:lpstr>
      <vt:lpstr>PowerPoint-Präsentation</vt:lpstr>
      <vt:lpstr>PowerPoint-Präsentation</vt:lpstr>
      <vt:lpstr>Wildfires on Australia’s New Year 2020 (ANY) </vt:lpstr>
      <vt:lpstr>Sensible heat release by the fire is the key</vt:lpstr>
      <vt:lpstr>Lofting rate of ANY Plume in observations</vt:lpstr>
      <vt:lpstr>Lofting rate from ICON-ART </vt:lpstr>
      <vt:lpstr>Comparison with CALIOP</vt:lpstr>
      <vt:lpstr>Radiation multiple call scheme</vt:lpstr>
      <vt:lpstr>PowerPoint-Präsentation</vt:lpstr>
      <vt:lpstr>                                   : mission and vision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Hoshyaripour, Gholamali (IMK)</dc:creator>
  <cp:lastModifiedBy>Hoshyaripour, Gholamali (IMKTRO)</cp:lastModifiedBy>
  <cp:revision>274</cp:revision>
  <dcterms:modified xsi:type="dcterms:W3CDTF">2024-09-03T10:32:26Z</dcterms:modified>
</cp:coreProperties>
</file>