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8"/>
  </p:notesMasterIdLst>
  <p:handoutMasterIdLst>
    <p:handoutMasterId r:id="rId9"/>
  </p:handoutMasterIdLst>
  <p:sldIdLst>
    <p:sldId id="257" r:id="rId3"/>
    <p:sldId id="2088" r:id="rId4"/>
    <p:sldId id="259" r:id="rId5"/>
    <p:sldId id="258" r:id="rId6"/>
    <p:sldId id="256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1051B"/>
    <a:srgbClr val="D0D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76" d="100"/>
          <a:sy n="76" d="100"/>
        </p:scale>
        <p:origin x="71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53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55043-3B71-4002-8820-29B2432228FC}" type="datetimeFigureOut">
              <a:rPr lang="de-DE" smtClean="0"/>
              <a:t>04.09.2024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923BF-C61A-4456-8B00-930A1CEBE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210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28B6F-B89E-4E8F-810A-499CA5C79A27}" type="datetimeFigureOut">
              <a:rPr lang="de-DE" smtClean="0"/>
              <a:t>04.09.2024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85611-F4DE-43EB-A1C1-C04B2C9906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761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3.jpe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 descr="Schmuckbild ohne inhaltlichen Bezug zum Vortrag." title="Schmuckbild"/>
          <p:cNvSpPr>
            <a:spLocks noGrp="1"/>
          </p:cNvSpPr>
          <p:nvPr>
            <p:ph type="pic" sz="quarter" idx="13" hasCustomPrompt="1"/>
          </p:nvPr>
        </p:nvSpPr>
        <p:spPr>
          <a:xfrm>
            <a:off x="468313" y="915988"/>
            <a:ext cx="8207375" cy="3600450"/>
          </a:xfrm>
          <a:solidFill>
            <a:schemeClr val="bg2"/>
          </a:solidFill>
        </p:spPr>
        <p:txBody>
          <a:bodyPr anchor="t" anchorCtr="1"/>
          <a:lstStyle>
            <a:lvl1pPr marL="0" indent="0" algn="ctr">
              <a:buFontTx/>
              <a:buNone/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Platzhalter für (Titel-) Bild,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287" y="3984374"/>
            <a:ext cx="8353425" cy="651784"/>
          </a:xfrm>
          <a:solidFill>
            <a:schemeClr val="bg1"/>
          </a:solidFill>
        </p:spPr>
        <p:txBody>
          <a:bodyPr tIns="144000" bIns="90000" anchor="b"/>
          <a:lstStyle>
            <a:lvl1pPr algn="ctr">
              <a:defRPr sz="3000"/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542166" y="4739302"/>
            <a:ext cx="2143884" cy="274637"/>
          </a:xfrm>
        </p:spPr>
        <p:txBody>
          <a:bodyPr/>
          <a:lstStyle/>
          <a:p>
            <a:r>
              <a:rPr lang="de-DE"/>
              <a:t>2024-09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3262312" y="4739302"/>
            <a:ext cx="5413375" cy="274637"/>
          </a:xfrm>
        </p:spPr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861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Info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4"/>
          <p:cNvSpPr>
            <a:spLocks noGrp="1"/>
          </p:cNvSpPr>
          <p:nvPr>
            <p:ph type="title" hasCustomPrompt="1"/>
          </p:nvPr>
        </p:nvSpPr>
        <p:spPr>
          <a:xfrm>
            <a:off x="395287" y="864000"/>
            <a:ext cx="8353425" cy="387798"/>
          </a:xfrm>
        </p:spPr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8" y="1369219"/>
            <a:ext cx="8353424" cy="314721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Platzhalter durch Klick auf ein Icon füllen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395288" y="4259069"/>
            <a:ext cx="8353424" cy="257369"/>
          </a:xfrm>
          <a:solidFill>
            <a:schemeClr val="bg1">
              <a:alpha val="50000"/>
            </a:schemeClr>
          </a:solidFill>
        </p:spPr>
        <p:txBody>
          <a:bodyPr wrap="square" anchor="b" anchorCtr="0">
            <a:spAutoFit/>
          </a:bodyPr>
          <a:lstStyle>
            <a:lvl1pPr marL="0" indent="0" algn="r">
              <a:buNone/>
              <a:defRPr sz="120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dirty="0"/>
              <a:t>In diesem Textfeld können Sie die Abbildung/Chart kurz erläutern.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00437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aktenbox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7" y="1369219"/>
            <a:ext cx="4176713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2" name="Faktenbox Überschrift"/>
          <p:cNvSpPr txBox="1"/>
          <p:nvPr userDrawn="1"/>
        </p:nvSpPr>
        <p:spPr>
          <a:xfrm>
            <a:off x="6782584" y="3317714"/>
            <a:ext cx="1985177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r"/>
            <a:r>
              <a:rPr lang="de-DE" b="1" dirty="0">
                <a:solidFill>
                  <a:srgbClr val="D1051B"/>
                </a:solidFill>
              </a:rPr>
              <a:t>FAKTEN</a:t>
            </a:r>
            <a:endParaRPr lang="de-DE" dirty="0"/>
          </a:p>
        </p:txBody>
      </p:sp>
      <p:sp>
        <p:nvSpPr>
          <p:cNvPr id="4" name="Faktenbox Inhalt"/>
          <p:cNvSpPr>
            <a:spLocks noGrp="1"/>
          </p:cNvSpPr>
          <p:nvPr>
            <p:ph type="body" sz="quarter" idx="13" hasCustomPrompt="1"/>
          </p:nvPr>
        </p:nvSpPr>
        <p:spPr>
          <a:xfrm>
            <a:off x="4686685" y="3618523"/>
            <a:ext cx="4062027" cy="897914"/>
          </a:xfrm>
        </p:spPr>
        <p:txBody>
          <a:bodyPr/>
          <a:lstStyle>
            <a:lvl1pPr marL="0" indent="0" algn="r">
              <a:buNone/>
              <a:defRPr baseline="0"/>
            </a:lvl1pPr>
          </a:lstStyle>
          <a:p>
            <a:pPr lvl="0"/>
            <a:r>
              <a:rPr lang="de-DE" dirty="0"/>
              <a:t>Fakten-/Zitat durch klicken eingeben</a:t>
            </a:r>
          </a:p>
        </p:txBody>
      </p:sp>
      <p:pic>
        <p:nvPicPr>
          <p:cNvPr id="10" name="Faktenbox Schmuckbalk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396" y="3363913"/>
            <a:ext cx="136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56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1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aktenbox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8" y="1369219"/>
            <a:ext cx="3027326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pic>
        <p:nvPicPr>
          <p:cNvPr id="13" name="Schmuckbild Infokasten Hintergrun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 t="4981" r="5607" b="18337"/>
          <a:stretch/>
        </p:blipFill>
        <p:spPr bwMode="auto">
          <a:xfrm>
            <a:off x="3422613" y="1251799"/>
            <a:ext cx="5344206" cy="33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Info Überschrift"/>
          <p:cNvSpPr txBox="1"/>
          <p:nvPr userDrawn="1"/>
        </p:nvSpPr>
        <p:spPr>
          <a:xfrm>
            <a:off x="3549391" y="1445740"/>
            <a:ext cx="1022610" cy="400110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l"/>
            <a:r>
              <a:rPr lang="de-DE" sz="2600" b="0" dirty="0">
                <a:solidFill>
                  <a:schemeClr val="bg1"/>
                </a:solidFill>
                <a:latin typeface="+mj-lt"/>
              </a:rPr>
              <a:t>INFO</a:t>
            </a:r>
          </a:p>
        </p:txBody>
      </p:sp>
      <p:sp>
        <p:nvSpPr>
          <p:cNvPr id="17" name="Info Inhalt"/>
          <p:cNvSpPr>
            <a:spLocks noGrp="1"/>
          </p:cNvSpPr>
          <p:nvPr>
            <p:ph type="body" sz="quarter" idx="14" hasCustomPrompt="1"/>
          </p:nvPr>
        </p:nvSpPr>
        <p:spPr>
          <a:xfrm>
            <a:off x="3568847" y="1965324"/>
            <a:ext cx="5106841" cy="255111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Fakten als Text eingeben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677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da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395286" y="864000"/>
            <a:ext cx="5040000" cy="360099"/>
          </a:xfrm>
        </p:spPr>
        <p:txBody>
          <a:bodyPr/>
          <a:lstStyle/>
          <a:p>
            <a:r>
              <a:rPr lang="de-DE" sz="2600" dirty="0">
                <a:latin typeface="+mj-lt"/>
              </a:rPr>
              <a:t>Ihr Ansprechpartner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543050"/>
            <a:ext cx="5040000" cy="29733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318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Hans Mustermann</a:t>
            </a:r>
          </a:p>
          <a:p>
            <a:pPr lvl="0"/>
            <a:r>
              <a:rPr lang="de-DE" dirty="0"/>
              <a:t>Referat XX </a:t>
            </a:r>
            <a:r>
              <a:rPr lang="de-DE" dirty="0" err="1"/>
              <a:t>XX</a:t>
            </a:r>
            <a:endParaRPr lang="de-DE" dirty="0"/>
          </a:p>
          <a:p>
            <a:pPr lvl="0"/>
            <a:r>
              <a:rPr lang="de-DE" dirty="0"/>
              <a:t>Blindtextstraße 135</a:t>
            </a:r>
          </a:p>
          <a:p>
            <a:pPr lvl="0"/>
            <a:r>
              <a:rPr lang="de-DE" dirty="0"/>
              <a:t>12345 Musterstadt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hans.mustermann@dwd.de</a:t>
            </a:r>
          </a:p>
          <a:p>
            <a:pPr lvl="0"/>
            <a:r>
              <a:rPr lang="de-DE" dirty="0"/>
              <a:t>Tel.: +49 (0) 6789 / 10 11 -12</a:t>
            </a:r>
          </a:p>
        </p:txBody>
      </p:sp>
      <p:pic>
        <p:nvPicPr>
          <p:cNvPr id="10" name="Schmuckbild" descr="Das Bild soll zur Kontaktaufnahme anregen und zeigt Tippende Finger auf einem Laptop, Eine Hand an einem Telefonhörer und eine Dame beim Telefonieren." title="Schmuckbild zur Kontaktaufnahm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977" y="915988"/>
            <a:ext cx="2776711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3809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37625"/>
            <a:ext cx="7772400" cy="1102519"/>
          </a:xfrm>
        </p:spPr>
        <p:txBody>
          <a:bodyPr/>
          <a:lstStyle>
            <a:lvl1pPr>
              <a:defRPr sz="3600">
                <a:solidFill>
                  <a:srgbClr val="3E7D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5445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681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>
            <a:extLst>
              <a:ext uri="{FF2B5EF4-FFF2-40B4-BE49-F238E27FC236}">
                <a16:creationId xmlns:a16="http://schemas.microsoft.com/office/drawing/2014/main" id="{0C53CEB4-7CD6-8F4A-B369-0FD8AC5BC7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25730"/>
            <a:ext cx="1835150" cy="437198"/>
            <a:chOff x="7430611" y="6274242"/>
            <a:chExt cx="1835696" cy="583758"/>
          </a:xfrm>
        </p:grpSpPr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84A69E5C-EA45-4041-BEF1-8D99F60E05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77043" y="6382982"/>
              <a:ext cx="309655" cy="3586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GB" altLang="de-DE" sz="1620">
                <a:solidFill>
                  <a:prstClr val="black"/>
                </a:solidFill>
              </a:endParaRPr>
            </a:p>
          </p:txBody>
        </p:sp>
        <p:grpSp>
          <p:nvGrpSpPr>
            <p:cNvPr id="5" name="Gruppieren 6">
              <a:extLst>
                <a:ext uri="{FF2B5EF4-FFF2-40B4-BE49-F238E27FC236}">
                  <a16:creationId xmlns:a16="http://schemas.microsoft.com/office/drawing/2014/main" id="{5933B6DC-A289-634A-9BCB-30A5EC2CC26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7430611" y="6274242"/>
              <a:ext cx="1835696" cy="583758"/>
              <a:chOff x="91938" y="212413"/>
              <a:chExt cx="2417151" cy="768662"/>
            </a:xfrm>
          </p:grpSpPr>
          <p:pic>
            <p:nvPicPr>
              <p:cNvPr id="8" name="Picture 5" descr="C:\Users\m221011\Desktop\HDCP Webseite\logo_hdcp2_print.png">
                <a:extLst>
                  <a:ext uri="{FF2B5EF4-FFF2-40B4-BE49-F238E27FC236}">
                    <a16:creationId xmlns:a16="http://schemas.microsoft.com/office/drawing/2014/main" id="{B8DE3AD9-F9DB-DA40-BB69-2632384D70C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938" y="212413"/>
                <a:ext cx="2417151" cy="768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Rechteck 9">
                <a:extLst>
                  <a:ext uri="{FF2B5EF4-FFF2-40B4-BE49-F238E27FC236}">
                    <a16:creationId xmlns:a16="http://schemas.microsoft.com/office/drawing/2014/main" id="{D5CC3481-25DE-2147-BBF9-50C9DB622375}"/>
                  </a:ext>
                </a:extLst>
              </p:cNvPr>
              <p:cNvSpPr/>
              <p:nvPr/>
            </p:nvSpPr>
            <p:spPr>
              <a:xfrm>
                <a:off x="1093509" y="549017"/>
                <a:ext cx="1405126" cy="3240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e-DE" sz="162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Rechteck 10">
              <a:extLst>
                <a:ext uri="{FF2B5EF4-FFF2-40B4-BE49-F238E27FC236}">
                  <a16:creationId xmlns:a16="http://schemas.microsoft.com/office/drawing/2014/main" id="{A3A47CC5-BDD3-414B-BD38-B66FAD085011}"/>
                </a:ext>
              </a:extLst>
            </p:cNvPr>
            <p:cNvSpPr/>
            <p:nvPr userDrawn="1"/>
          </p:nvSpPr>
          <p:spPr>
            <a:xfrm>
              <a:off x="8064212" y="6579475"/>
              <a:ext cx="482744" cy="2575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20">
                <a:solidFill>
                  <a:prstClr val="white"/>
                </a:solidFill>
              </a:endParaRPr>
            </a:p>
          </p:txBody>
        </p:sp>
        <p:sp>
          <p:nvSpPr>
            <p:cNvPr id="7" name="Textfeld 14">
              <a:extLst>
                <a:ext uri="{FF2B5EF4-FFF2-40B4-BE49-F238E27FC236}">
                  <a16:creationId xmlns:a16="http://schemas.microsoft.com/office/drawing/2014/main" id="{034C7B66-6020-824B-9726-1CEF61648951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7968934" y="6573752"/>
              <a:ext cx="862268" cy="284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defTabSz="4572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en-DE" sz="900">
                  <a:solidFill>
                    <a:srgbClr val="7F7F7F"/>
                  </a:solidFill>
                </a:rPr>
                <a:t>hdcp2.eu</a:t>
              </a:r>
            </a:p>
            <a:p>
              <a:pPr eaLnBrk="1" hangingPunct="1"/>
              <a:endParaRPr lang="de-DE" altLang="en-DE" sz="900">
                <a:solidFill>
                  <a:srgbClr val="7F7F7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72" y="60471"/>
            <a:ext cx="7194047" cy="421556"/>
          </a:xfrm>
        </p:spPr>
        <p:txBody>
          <a:bodyPr/>
          <a:lstStyle>
            <a:lvl1pPr marL="0" marR="0" indent="0" algn="l" defTabSz="82296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16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>
            <a:extLst>
              <a:ext uri="{FF2B5EF4-FFF2-40B4-BE49-F238E27FC236}">
                <a16:creationId xmlns:a16="http://schemas.microsoft.com/office/drawing/2014/main" id="{509FF90C-2FA8-FC4D-BA92-5C81403F231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25730"/>
            <a:ext cx="1835150" cy="437198"/>
            <a:chOff x="7430611" y="6274242"/>
            <a:chExt cx="1835696" cy="583758"/>
          </a:xfrm>
        </p:grpSpPr>
        <p:sp>
          <p:nvSpPr>
            <p:cNvPr id="5" name="Rectangle 16">
              <a:extLst>
                <a:ext uri="{FF2B5EF4-FFF2-40B4-BE49-F238E27FC236}">
                  <a16:creationId xmlns:a16="http://schemas.microsoft.com/office/drawing/2014/main" id="{423516B8-C845-D742-92A9-EF54DDA60D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77043" y="6382982"/>
              <a:ext cx="309655" cy="3586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en-GB" altLang="de-DE" sz="1620">
                <a:solidFill>
                  <a:prstClr val="black"/>
                </a:solidFill>
              </a:endParaRPr>
            </a:p>
          </p:txBody>
        </p:sp>
        <p:grpSp>
          <p:nvGrpSpPr>
            <p:cNvPr id="6" name="Gruppieren 6">
              <a:extLst>
                <a:ext uri="{FF2B5EF4-FFF2-40B4-BE49-F238E27FC236}">
                  <a16:creationId xmlns:a16="http://schemas.microsoft.com/office/drawing/2014/main" id="{9FAEB01D-0D64-8B49-A97B-1E3424EFCC6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7430611" y="6274242"/>
              <a:ext cx="1835696" cy="583758"/>
              <a:chOff x="91938" y="212413"/>
              <a:chExt cx="2417151" cy="768662"/>
            </a:xfrm>
          </p:grpSpPr>
          <p:pic>
            <p:nvPicPr>
              <p:cNvPr id="9" name="Picture 5" descr="C:\Users\m221011\Desktop\HDCP Webseite\logo_hdcp2_print.png">
                <a:extLst>
                  <a:ext uri="{FF2B5EF4-FFF2-40B4-BE49-F238E27FC236}">
                    <a16:creationId xmlns:a16="http://schemas.microsoft.com/office/drawing/2014/main" id="{99FD49D1-ACF0-0841-A25D-7285C71F26BC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938" y="212413"/>
                <a:ext cx="2417151" cy="768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Rechteck 11">
                <a:extLst>
                  <a:ext uri="{FF2B5EF4-FFF2-40B4-BE49-F238E27FC236}">
                    <a16:creationId xmlns:a16="http://schemas.microsoft.com/office/drawing/2014/main" id="{70F8CD2D-0E28-814B-B574-BC4130016D2E}"/>
                  </a:ext>
                </a:extLst>
              </p:cNvPr>
              <p:cNvSpPr/>
              <p:nvPr/>
            </p:nvSpPr>
            <p:spPr>
              <a:xfrm>
                <a:off x="1093509" y="549017"/>
                <a:ext cx="1405126" cy="3240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e-DE" sz="162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hteck 10">
              <a:extLst>
                <a:ext uri="{FF2B5EF4-FFF2-40B4-BE49-F238E27FC236}">
                  <a16:creationId xmlns:a16="http://schemas.microsoft.com/office/drawing/2014/main" id="{748171DE-C7F3-554C-B5EC-8018503454C0}"/>
                </a:ext>
              </a:extLst>
            </p:cNvPr>
            <p:cNvSpPr/>
            <p:nvPr userDrawn="1"/>
          </p:nvSpPr>
          <p:spPr>
            <a:xfrm>
              <a:off x="8064212" y="6579475"/>
              <a:ext cx="482744" cy="2575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620">
                <a:solidFill>
                  <a:prstClr val="white"/>
                </a:solidFill>
              </a:endParaRPr>
            </a:p>
          </p:txBody>
        </p:sp>
        <p:sp>
          <p:nvSpPr>
            <p:cNvPr id="8" name="Textfeld 14">
              <a:extLst>
                <a:ext uri="{FF2B5EF4-FFF2-40B4-BE49-F238E27FC236}">
                  <a16:creationId xmlns:a16="http://schemas.microsoft.com/office/drawing/2014/main" id="{7510B299-6AB4-E941-9CB1-4280BA1AE636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7968934" y="6573752"/>
              <a:ext cx="862268" cy="284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defTabSz="4572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en-DE" sz="900">
                  <a:solidFill>
                    <a:srgbClr val="7F7F7F"/>
                  </a:solidFill>
                </a:rPr>
                <a:t>hdcp2.eu</a:t>
              </a:r>
            </a:p>
            <a:p>
              <a:pPr eaLnBrk="1" hangingPunct="1"/>
              <a:endParaRPr lang="de-DE" altLang="en-DE" sz="900">
                <a:solidFill>
                  <a:srgbClr val="7F7F7F"/>
                </a:solidFill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37672" y="60471"/>
            <a:ext cx="7194047" cy="421556"/>
          </a:xfrm>
        </p:spPr>
        <p:txBody>
          <a:bodyPr/>
          <a:lstStyle>
            <a:lvl1pPr marL="0" marR="0" indent="0" algn="l" defTabSz="82296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16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364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5" descr="MPIM_SF.pdf">
            <a:extLst>
              <a:ext uri="{FF2B5EF4-FFF2-40B4-BE49-F238E27FC236}">
                <a16:creationId xmlns:a16="http://schemas.microsoft.com/office/drawing/2014/main" id="{9984AF17-6A7D-2544-851F-C2E7249A97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4" y="258604"/>
            <a:ext cx="17049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 descr="K:\Deutscher Wetterdienst\Corporate Design Aktuell\DWD-Logo-Komplett\20mm\RGB\Wortbildmarke mit Claim\bmp\Wortbildmarke-und-Claim-positiv-auf-weiss.bmp">
            <a:extLst>
              <a:ext uri="{FF2B5EF4-FFF2-40B4-BE49-F238E27FC236}">
                <a16:creationId xmlns:a16="http://schemas.microsoft.com/office/drawing/2014/main" id="{AEA3B52D-3E8F-F648-A31D-2A31717F33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6" y="91440"/>
            <a:ext cx="2295525" cy="4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457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5" descr="MPIM_SF.pdf">
            <a:extLst>
              <a:ext uri="{FF2B5EF4-FFF2-40B4-BE49-F238E27FC236}">
                <a16:creationId xmlns:a16="http://schemas.microsoft.com/office/drawing/2014/main" id="{9D65EE37-F076-1141-8801-68A255285D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4" y="317183"/>
            <a:ext cx="1374775" cy="24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69" y="60471"/>
            <a:ext cx="6877768" cy="421556"/>
          </a:xfrm>
        </p:spPr>
        <p:txBody>
          <a:bodyPr/>
          <a:lstStyle>
            <a:lvl1pPr marL="0" marR="0" indent="0" algn="l" defTabSz="82296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16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56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14354" y="87474"/>
            <a:ext cx="7194047" cy="421556"/>
          </a:xfrm>
        </p:spPr>
        <p:txBody>
          <a:bodyPr/>
          <a:lstStyle>
            <a:lvl1pPr marL="0" marR="0" indent="0" algn="l" defTabSz="82296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16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0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ohne Bild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287" y="2216974"/>
            <a:ext cx="8353425" cy="415498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81491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dirty="0"/>
              <a:t>Untertitelmasters durch Klicken bearbeiten</a:t>
            </a:r>
            <a:endParaRPr lang="en-US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>
          <a:xfrm>
            <a:off x="542166" y="4739302"/>
            <a:ext cx="2143884" cy="274637"/>
          </a:xfrm>
        </p:spPr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>
          <a:xfrm>
            <a:off x="3262312" y="4739302"/>
            <a:ext cx="5413375" cy="274637"/>
          </a:xfrm>
        </p:spPr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03295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DFE6BB48-EB27-C547-8363-570C1731C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254318"/>
            <a:ext cx="6696075" cy="5078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2700">
                <a:solidFill>
                  <a:srgbClr val="FFFFFF"/>
                </a:solidFill>
                <a:latin typeface="Arial Black" pitchFamily="34" charset="0"/>
                <a:ea typeface="ＭＳ Ｐゴシック" pitchFamily="-109" charset="-128"/>
              </a:rPr>
              <a:t>Deutscher Wetterdienst</a:t>
            </a:r>
          </a:p>
        </p:txBody>
      </p:sp>
      <p:sp>
        <p:nvSpPr>
          <p:cNvPr id="3" name="Line 5">
            <a:extLst>
              <a:ext uri="{FF2B5EF4-FFF2-40B4-BE49-F238E27FC236}">
                <a16:creationId xmlns:a16="http://schemas.microsoft.com/office/drawing/2014/main" id="{C12E8218-21C3-9241-957F-3F3232E76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90099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20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96B2EFC9-6C26-6140-801B-166812A5F2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9" y="141447"/>
            <a:ext cx="1584325" cy="55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en 12">
            <a:extLst>
              <a:ext uri="{FF2B5EF4-FFF2-40B4-BE49-F238E27FC236}">
                <a16:creationId xmlns:a16="http://schemas.microsoft.com/office/drawing/2014/main" id="{55096ED9-A193-9945-9BAC-C9140990DF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4175" y="1260158"/>
            <a:ext cx="9023136" cy="2199239"/>
            <a:chOff x="668710" y="2874422"/>
            <a:chExt cx="9023346" cy="2933238"/>
          </a:xfrm>
        </p:grpSpPr>
        <p:pic>
          <p:nvPicPr>
            <p:cNvPr id="6" name="Grafik 10">
              <a:extLst>
                <a:ext uri="{FF2B5EF4-FFF2-40B4-BE49-F238E27FC236}">
                  <a16:creationId xmlns:a16="http://schemas.microsoft.com/office/drawing/2014/main" id="{D98F5109-CA29-C846-A748-D95848707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70683" y="3573777"/>
              <a:ext cx="3017907" cy="1583551"/>
            </a:xfrm>
            <a:prstGeom prst="rect">
              <a:avLst/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33000">
                  <a:schemeClr val="accent1">
                    <a:shade val="93000"/>
                    <a:satMod val="130000"/>
                  </a:schemeClr>
                </a:gs>
                <a:gs pos="100000">
                  <a:srgbClr val="C00000"/>
                </a:gs>
              </a:gsLst>
              <a:lin ang="13500000" scaled="1"/>
            </a:gradFill>
          </p:spPr>
        </p:pic>
        <p:sp>
          <p:nvSpPr>
            <p:cNvPr id="7" name="Textfeld 11">
              <a:extLst>
                <a:ext uri="{FF2B5EF4-FFF2-40B4-BE49-F238E27FC236}">
                  <a16:creationId xmlns:a16="http://schemas.microsoft.com/office/drawing/2014/main" id="{7D4D2ECE-BF0C-F04E-BA45-03EE348181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645" y="4860054"/>
              <a:ext cx="4624194" cy="7142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8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GAS PHASE CHEMISTRY</a:t>
              </a:r>
            </a:p>
          </p:txBody>
        </p:sp>
        <p:sp>
          <p:nvSpPr>
            <p:cNvPr id="8" name="Textfeld 12">
              <a:extLst>
                <a:ext uri="{FF2B5EF4-FFF2-40B4-BE49-F238E27FC236}">
                  <a16:creationId xmlns:a16="http://schemas.microsoft.com/office/drawing/2014/main" id="{9CABAE40-ACD8-9746-885D-1B394114E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7063" y="4004442"/>
              <a:ext cx="4074993" cy="7142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8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AEROSOL DYNAMICS</a:t>
              </a:r>
            </a:p>
          </p:txBody>
        </p:sp>
        <p:sp>
          <p:nvSpPr>
            <p:cNvPr id="9" name="Textfeld 13">
              <a:extLst>
                <a:ext uri="{FF2B5EF4-FFF2-40B4-BE49-F238E27FC236}">
                  <a16:creationId xmlns:a16="http://schemas.microsoft.com/office/drawing/2014/main" id="{A04F2E67-B0AE-A349-88E5-669DC93C3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8650" y="3280315"/>
              <a:ext cx="1634075" cy="6034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3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SEA SALT</a:t>
              </a:r>
            </a:p>
          </p:txBody>
        </p:sp>
        <p:sp>
          <p:nvSpPr>
            <p:cNvPr id="10" name="Textfeld 14">
              <a:extLst>
                <a:ext uri="{FF2B5EF4-FFF2-40B4-BE49-F238E27FC236}">
                  <a16:creationId xmlns:a16="http://schemas.microsoft.com/office/drawing/2014/main" id="{68726DA5-D121-334C-9230-814D23DAE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6662" y="3514703"/>
              <a:ext cx="2621869" cy="6403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5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MINERAL DUST</a:t>
              </a:r>
            </a:p>
          </p:txBody>
        </p:sp>
        <p:sp>
          <p:nvSpPr>
            <p:cNvPr id="11" name="Textfeld 15">
              <a:extLst>
                <a:ext uri="{FF2B5EF4-FFF2-40B4-BE49-F238E27FC236}">
                  <a16:creationId xmlns:a16="http://schemas.microsoft.com/office/drawing/2014/main" id="{0A1256A1-A317-244E-9EE9-57AE011FE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3576" y="4273130"/>
              <a:ext cx="1632088" cy="6403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5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SULFATE</a:t>
              </a:r>
            </a:p>
          </p:txBody>
        </p:sp>
        <p:sp>
          <p:nvSpPr>
            <p:cNvPr id="12" name="Textfeld 16">
              <a:extLst>
                <a:ext uri="{FF2B5EF4-FFF2-40B4-BE49-F238E27FC236}">
                  <a16:creationId xmlns:a16="http://schemas.microsoft.com/office/drawing/2014/main" id="{DEAC8FAE-5EC5-C747-8510-1A42958CEE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2982" y="3770054"/>
              <a:ext cx="1561746" cy="6403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5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NITRATE</a:t>
              </a:r>
            </a:p>
          </p:txBody>
        </p:sp>
        <p:sp>
          <p:nvSpPr>
            <p:cNvPr id="13" name="Textfeld 17">
              <a:extLst>
                <a:ext uri="{FF2B5EF4-FFF2-40B4-BE49-F238E27FC236}">
                  <a16:creationId xmlns:a16="http://schemas.microsoft.com/office/drawing/2014/main" id="{5BA9EC41-930A-3A44-9FD1-263A68B07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668" y="4736191"/>
              <a:ext cx="1853435" cy="6034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3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EMISSIONS</a:t>
              </a:r>
            </a:p>
          </p:txBody>
        </p:sp>
        <p:sp>
          <p:nvSpPr>
            <p:cNvPr id="14" name="Textfeld 18">
              <a:extLst>
                <a:ext uri="{FF2B5EF4-FFF2-40B4-BE49-F238E27FC236}">
                  <a16:creationId xmlns:a16="http://schemas.microsoft.com/office/drawing/2014/main" id="{039298C3-8E43-C84E-B2C5-46D07ED00E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0624" y="3108811"/>
              <a:ext cx="1742826" cy="7142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8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CLOUDS</a:t>
              </a:r>
            </a:p>
          </p:txBody>
        </p:sp>
        <p:sp>
          <p:nvSpPr>
            <p:cNvPr id="15" name="Textfeld 19">
              <a:extLst>
                <a:ext uri="{FF2B5EF4-FFF2-40B4-BE49-F238E27FC236}">
                  <a16:creationId xmlns:a16="http://schemas.microsoft.com/office/drawing/2014/main" id="{3F02D008-57BA-634F-880B-F0D644AD4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8072" y="5166855"/>
              <a:ext cx="1550460" cy="38176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2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SULFUR DIOXIDE</a:t>
              </a:r>
            </a:p>
          </p:txBody>
        </p:sp>
        <p:sp>
          <p:nvSpPr>
            <p:cNvPr id="16" name="Textfeld 20">
              <a:extLst>
                <a:ext uri="{FF2B5EF4-FFF2-40B4-BE49-F238E27FC236}">
                  <a16:creationId xmlns:a16="http://schemas.microsoft.com/office/drawing/2014/main" id="{FCBC5300-05A2-D643-BACF-57BDB1B8B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4882" y="4934373"/>
              <a:ext cx="1168937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OZONE</a:t>
              </a:r>
            </a:p>
          </p:txBody>
        </p:sp>
        <p:sp>
          <p:nvSpPr>
            <p:cNvPr id="17" name="Textfeld 21">
              <a:extLst>
                <a:ext uri="{FF2B5EF4-FFF2-40B4-BE49-F238E27FC236}">
                  <a16:creationId xmlns:a16="http://schemas.microsoft.com/office/drawing/2014/main" id="{9D14F097-44E8-D044-A5BA-77D56E8646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4837" y="4932467"/>
              <a:ext cx="2205911" cy="7142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8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RADIATION</a:t>
              </a:r>
            </a:p>
          </p:txBody>
        </p:sp>
        <p:sp>
          <p:nvSpPr>
            <p:cNvPr id="18" name="Textfeld 22">
              <a:extLst>
                <a:ext uri="{FF2B5EF4-FFF2-40B4-BE49-F238E27FC236}">
                  <a16:creationId xmlns:a16="http://schemas.microsoft.com/office/drawing/2014/main" id="{362C6186-2A6F-2749-882F-9657788FD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7315" y="3131679"/>
              <a:ext cx="1627150" cy="45565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6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WARM-PHASE</a:t>
              </a:r>
            </a:p>
          </p:txBody>
        </p:sp>
        <p:sp>
          <p:nvSpPr>
            <p:cNvPr id="19" name="Textfeld 23">
              <a:extLst>
                <a:ext uri="{FF2B5EF4-FFF2-40B4-BE49-F238E27FC236}">
                  <a16:creationId xmlns:a16="http://schemas.microsoft.com/office/drawing/2014/main" id="{30701090-2304-6E43-B147-1F57D6768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1825" y="3716695"/>
              <a:ext cx="1710765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COLD-PHASE</a:t>
              </a:r>
            </a:p>
          </p:txBody>
        </p:sp>
        <p:sp>
          <p:nvSpPr>
            <p:cNvPr id="20" name="Textfeld 24">
              <a:extLst>
                <a:ext uri="{FF2B5EF4-FFF2-40B4-BE49-F238E27FC236}">
                  <a16:creationId xmlns:a16="http://schemas.microsoft.com/office/drawing/2014/main" id="{5F715A96-0D05-5A4B-94D6-F0B7FAD2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6855" y="2996380"/>
              <a:ext cx="1787711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MIXED-PHASE</a:t>
              </a:r>
            </a:p>
          </p:txBody>
        </p:sp>
        <p:sp>
          <p:nvSpPr>
            <p:cNvPr id="21" name="Textfeld 25">
              <a:extLst>
                <a:ext uri="{FF2B5EF4-FFF2-40B4-BE49-F238E27FC236}">
                  <a16:creationId xmlns:a16="http://schemas.microsoft.com/office/drawing/2014/main" id="{C60D4A5E-C178-8343-8EC8-DD71E843D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123" y="5134460"/>
              <a:ext cx="2409690" cy="52954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9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CARBON DIOXIDE</a:t>
              </a:r>
            </a:p>
          </p:txBody>
        </p:sp>
        <p:sp>
          <p:nvSpPr>
            <p:cNvPr id="22" name="Textfeld 26">
              <a:extLst>
                <a:ext uri="{FF2B5EF4-FFF2-40B4-BE49-F238E27FC236}">
                  <a16:creationId xmlns:a16="http://schemas.microsoft.com/office/drawing/2014/main" id="{B30EAEB4-DD59-854F-8736-D3D0BFEDC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3724" y="5210684"/>
              <a:ext cx="1505575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AMMONIUM</a:t>
              </a:r>
            </a:p>
          </p:txBody>
        </p:sp>
        <p:sp>
          <p:nvSpPr>
            <p:cNvPr id="23" name="Textfeld 27">
              <a:extLst>
                <a:ext uri="{FF2B5EF4-FFF2-40B4-BE49-F238E27FC236}">
                  <a16:creationId xmlns:a16="http://schemas.microsoft.com/office/drawing/2014/main" id="{696CFF68-89AB-1343-8F6E-729758A07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7523" y="4734285"/>
              <a:ext cx="1556872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HYDROXIDE</a:t>
              </a:r>
            </a:p>
          </p:txBody>
        </p:sp>
        <p:sp>
          <p:nvSpPr>
            <p:cNvPr id="24" name="Textfeld 28">
              <a:extLst>
                <a:ext uri="{FF2B5EF4-FFF2-40B4-BE49-F238E27FC236}">
                  <a16:creationId xmlns:a16="http://schemas.microsoft.com/office/drawing/2014/main" id="{801E5563-80C2-394F-9915-995039124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6113" y="4417957"/>
              <a:ext cx="2733505" cy="6403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5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DIRECT EFFECT</a:t>
              </a:r>
            </a:p>
          </p:txBody>
        </p:sp>
        <p:sp>
          <p:nvSpPr>
            <p:cNvPr id="25" name="Textfeld 29">
              <a:extLst>
                <a:ext uri="{FF2B5EF4-FFF2-40B4-BE49-F238E27FC236}">
                  <a16:creationId xmlns:a16="http://schemas.microsoft.com/office/drawing/2014/main" id="{A7D7CDCE-1FFC-0F48-BAB8-8CD5D7762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4318" y="5302153"/>
              <a:ext cx="1909541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NITROGEN OXIDES</a:t>
              </a:r>
            </a:p>
          </p:txBody>
        </p:sp>
        <p:sp>
          <p:nvSpPr>
            <p:cNvPr id="26" name="Textfeld 30">
              <a:extLst>
                <a:ext uri="{FF2B5EF4-FFF2-40B4-BE49-F238E27FC236}">
                  <a16:creationId xmlns:a16="http://schemas.microsoft.com/office/drawing/2014/main" id="{1BD25CF7-AA35-AD4E-8496-57E4D3EDD5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484" y="3558533"/>
              <a:ext cx="2236562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INDIRECT EFFECT</a:t>
              </a:r>
            </a:p>
          </p:txBody>
        </p:sp>
        <p:sp>
          <p:nvSpPr>
            <p:cNvPr id="27" name="Textfeld 31">
              <a:extLst>
                <a:ext uri="{FF2B5EF4-FFF2-40B4-BE49-F238E27FC236}">
                  <a16:creationId xmlns:a16="http://schemas.microsoft.com/office/drawing/2014/main" id="{031597CA-5BEF-E64B-82F0-6A9424464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7538" y="3859616"/>
              <a:ext cx="1873955" cy="45565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6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SEDIMENTATION</a:t>
              </a:r>
            </a:p>
          </p:txBody>
        </p:sp>
        <p:sp>
          <p:nvSpPr>
            <p:cNvPr id="28" name="Textfeld 32">
              <a:extLst>
                <a:ext uri="{FF2B5EF4-FFF2-40B4-BE49-F238E27FC236}">
                  <a16:creationId xmlns:a16="http://schemas.microsoft.com/office/drawing/2014/main" id="{8872B2D7-84D3-B142-8AEB-295A34EC9E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0401" y="4294092"/>
              <a:ext cx="1364573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WASHOUT</a:t>
              </a:r>
            </a:p>
          </p:txBody>
        </p:sp>
        <p:sp>
          <p:nvSpPr>
            <p:cNvPr id="29" name="Textfeld 33">
              <a:extLst>
                <a:ext uri="{FF2B5EF4-FFF2-40B4-BE49-F238E27FC236}">
                  <a16:creationId xmlns:a16="http://schemas.microsoft.com/office/drawing/2014/main" id="{2BA0A1EB-7713-6941-8258-38178C197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9096" y="4564687"/>
              <a:ext cx="1428629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DIFFUSION</a:t>
              </a:r>
            </a:p>
          </p:txBody>
        </p:sp>
        <p:sp>
          <p:nvSpPr>
            <p:cNvPr id="30" name="Textfeld 34">
              <a:extLst>
                <a:ext uri="{FF2B5EF4-FFF2-40B4-BE49-F238E27FC236}">
                  <a16:creationId xmlns:a16="http://schemas.microsoft.com/office/drawing/2014/main" id="{0E2E282C-58CD-624B-9054-04F25C1B9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292" y="4273130"/>
              <a:ext cx="2481828" cy="7142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88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TRANSPORT</a:t>
              </a:r>
            </a:p>
          </p:txBody>
        </p:sp>
        <p:sp>
          <p:nvSpPr>
            <p:cNvPr id="31" name="Textfeld 35">
              <a:extLst>
                <a:ext uri="{FF2B5EF4-FFF2-40B4-BE49-F238E27FC236}">
                  <a16:creationId xmlns:a16="http://schemas.microsoft.com/office/drawing/2014/main" id="{C68E4E88-1F04-9E4C-A9BF-B3D68BB9D4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779" y="4036836"/>
              <a:ext cx="1723589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CONVECTION</a:t>
              </a:r>
            </a:p>
          </p:txBody>
        </p:sp>
        <p:sp>
          <p:nvSpPr>
            <p:cNvPr id="32" name="Textfeld 36">
              <a:extLst>
                <a:ext uri="{FF2B5EF4-FFF2-40B4-BE49-F238E27FC236}">
                  <a16:creationId xmlns:a16="http://schemas.microsoft.com/office/drawing/2014/main" id="{022E2193-30EC-6D45-979E-4E9075BA0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3427" y="4652345"/>
              <a:ext cx="2629050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AEROSOL OPTICAL DEPTH</a:t>
              </a:r>
            </a:p>
          </p:txBody>
        </p:sp>
        <p:sp>
          <p:nvSpPr>
            <p:cNvPr id="33" name="Textfeld 37">
              <a:extLst>
                <a:ext uri="{FF2B5EF4-FFF2-40B4-BE49-F238E27FC236}">
                  <a16:creationId xmlns:a16="http://schemas.microsoft.com/office/drawing/2014/main" id="{2805DEB0-339D-BF41-8090-E31279287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466" y="3888200"/>
              <a:ext cx="1444660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INTERACTION</a:t>
              </a:r>
            </a:p>
          </p:txBody>
        </p:sp>
        <p:sp>
          <p:nvSpPr>
            <p:cNvPr id="34" name="Textfeld 38">
              <a:extLst>
                <a:ext uri="{FF2B5EF4-FFF2-40B4-BE49-F238E27FC236}">
                  <a16:creationId xmlns:a16="http://schemas.microsoft.com/office/drawing/2014/main" id="{071BEC77-535D-C74D-9558-F7DE611DB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4392" y="4522764"/>
              <a:ext cx="1209013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FEEDBACK</a:t>
              </a:r>
            </a:p>
          </p:txBody>
        </p:sp>
        <p:sp>
          <p:nvSpPr>
            <p:cNvPr id="35" name="Textfeld 39">
              <a:extLst>
                <a:ext uri="{FF2B5EF4-FFF2-40B4-BE49-F238E27FC236}">
                  <a16:creationId xmlns:a16="http://schemas.microsoft.com/office/drawing/2014/main" id="{D6A5DBAE-7CDA-4949-9CD5-8CC45523B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68161" y="4315052"/>
              <a:ext cx="1826184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ANTHROPOGENIC</a:t>
              </a:r>
            </a:p>
          </p:txBody>
        </p:sp>
        <p:sp>
          <p:nvSpPr>
            <p:cNvPr id="36" name="Textfeld 40">
              <a:extLst>
                <a:ext uri="{FF2B5EF4-FFF2-40B4-BE49-F238E27FC236}">
                  <a16:creationId xmlns:a16="http://schemas.microsoft.com/office/drawing/2014/main" id="{36DB3118-C434-424D-B80E-4E623F2941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3799" y="3747185"/>
              <a:ext cx="1343669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BIOLOGICAL</a:t>
              </a:r>
            </a:p>
          </p:txBody>
        </p:sp>
        <p:sp>
          <p:nvSpPr>
            <p:cNvPr id="37" name="Textfeld 41">
              <a:extLst>
                <a:ext uri="{FF2B5EF4-FFF2-40B4-BE49-F238E27FC236}">
                  <a16:creationId xmlns:a16="http://schemas.microsoft.com/office/drawing/2014/main" id="{3A595DD2-3963-234E-91AB-FCACC23E97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0668" y="4200718"/>
              <a:ext cx="1582073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VOLCANIC ASH</a:t>
              </a:r>
            </a:p>
          </p:txBody>
        </p:sp>
        <p:sp>
          <p:nvSpPr>
            <p:cNvPr id="38" name="Textfeld 42">
              <a:extLst>
                <a:ext uri="{FF2B5EF4-FFF2-40B4-BE49-F238E27FC236}">
                  <a16:creationId xmlns:a16="http://schemas.microsoft.com/office/drawing/2014/main" id="{FEF43EE0-54A5-B24B-B096-74B2FB3C4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262" y="4637100"/>
              <a:ext cx="2018548" cy="38176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2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RADIOACTIVE TRACER</a:t>
              </a:r>
            </a:p>
          </p:txBody>
        </p:sp>
        <p:sp>
          <p:nvSpPr>
            <p:cNvPr id="39" name="Textfeld 43">
              <a:extLst>
                <a:ext uri="{FF2B5EF4-FFF2-40B4-BE49-F238E27FC236}">
                  <a16:creationId xmlns:a16="http://schemas.microsoft.com/office/drawing/2014/main" id="{72061905-2973-5B45-90BA-892938346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7805" y="4711418"/>
              <a:ext cx="1938396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PHOTOLYSIS</a:t>
              </a:r>
            </a:p>
          </p:txBody>
        </p:sp>
        <p:sp>
          <p:nvSpPr>
            <p:cNvPr id="40" name="Textfeld 44">
              <a:extLst>
                <a:ext uri="{FF2B5EF4-FFF2-40B4-BE49-F238E27FC236}">
                  <a16:creationId xmlns:a16="http://schemas.microsoft.com/office/drawing/2014/main" id="{9C256957-49A9-944F-8223-94C4F1B9D6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3413" y="5225929"/>
              <a:ext cx="1324433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DEPOSITION</a:t>
              </a:r>
            </a:p>
          </p:txBody>
        </p:sp>
        <p:sp>
          <p:nvSpPr>
            <p:cNvPr id="41" name="Textfeld 45">
              <a:extLst>
                <a:ext uri="{FF2B5EF4-FFF2-40B4-BE49-F238E27FC236}">
                  <a16:creationId xmlns:a16="http://schemas.microsoft.com/office/drawing/2014/main" id="{7B56ADDE-5ABF-EA44-B050-74FA8C7D9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710" y="5157327"/>
              <a:ext cx="2990697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VOLATILE ORGANIC CARBONS</a:t>
              </a:r>
            </a:p>
          </p:txBody>
        </p:sp>
        <p:sp>
          <p:nvSpPr>
            <p:cNvPr id="42" name="Textfeld 46">
              <a:extLst>
                <a:ext uri="{FF2B5EF4-FFF2-40B4-BE49-F238E27FC236}">
                  <a16:creationId xmlns:a16="http://schemas.microsoft.com/office/drawing/2014/main" id="{216C0AAC-4BEA-4949-8BC0-21258F636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351" y="4437012"/>
              <a:ext cx="1146495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TRACER</a:t>
              </a:r>
            </a:p>
          </p:txBody>
        </p:sp>
        <p:sp>
          <p:nvSpPr>
            <p:cNvPr id="43" name="Textfeld 47">
              <a:extLst>
                <a:ext uri="{FF2B5EF4-FFF2-40B4-BE49-F238E27FC236}">
                  <a16:creationId xmlns:a16="http://schemas.microsoft.com/office/drawing/2014/main" id="{B8376483-D89C-F544-B654-5678D0152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6292" y="3122150"/>
              <a:ext cx="1837918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ACTIVATION</a:t>
              </a:r>
            </a:p>
          </p:txBody>
        </p:sp>
        <p:sp>
          <p:nvSpPr>
            <p:cNvPr id="44" name="Textfeld 48">
              <a:extLst>
                <a:ext uri="{FF2B5EF4-FFF2-40B4-BE49-F238E27FC236}">
                  <a16:creationId xmlns:a16="http://schemas.microsoft.com/office/drawing/2014/main" id="{1665D663-4C53-7549-8CFA-FA54DD76E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351" y="3306994"/>
              <a:ext cx="1379640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NUCLEATION</a:t>
              </a:r>
            </a:p>
          </p:txBody>
        </p:sp>
        <p:sp>
          <p:nvSpPr>
            <p:cNvPr id="45" name="Textfeld 49">
              <a:extLst>
                <a:ext uri="{FF2B5EF4-FFF2-40B4-BE49-F238E27FC236}">
                  <a16:creationId xmlns:a16="http://schemas.microsoft.com/office/drawing/2014/main" id="{71B152DD-8323-584E-87ED-C87C969B3C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9066" y="3831033"/>
              <a:ext cx="461997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IN</a:t>
              </a:r>
            </a:p>
          </p:txBody>
        </p:sp>
        <p:sp>
          <p:nvSpPr>
            <p:cNvPr id="46" name="Textfeld 50">
              <a:extLst>
                <a:ext uri="{FF2B5EF4-FFF2-40B4-BE49-F238E27FC236}">
                  <a16:creationId xmlns:a16="http://schemas.microsoft.com/office/drawing/2014/main" id="{739B5214-CB30-EC44-B969-CDDDE6715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6988" y="3295559"/>
              <a:ext cx="785811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CCN</a:t>
              </a:r>
            </a:p>
          </p:txBody>
        </p:sp>
        <p:sp>
          <p:nvSpPr>
            <p:cNvPr id="47" name="Textfeld 51">
              <a:extLst>
                <a:ext uri="{FF2B5EF4-FFF2-40B4-BE49-F238E27FC236}">
                  <a16:creationId xmlns:a16="http://schemas.microsoft.com/office/drawing/2014/main" id="{44315A1E-3D46-4347-BF84-70617B7AE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2523" y="5241173"/>
              <a:ext cx="1956031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AIR QUALITY</a:t>
              </a:r>
            </a:p>
          </p:txBody>
        </p:sp>
        <p:sp>
          <p:nvSpPr>
            <p:cNvPr id="48" name="Textfeld 52">
              <a:extLst>
                <a:ext uri="{FF2B5EF4-FFF2-40B4-BE49-F238E27FC236}">
                  <a16:creationId xmlns:a16="http://schemas.microsoft.com/office/drawing/2014/main" id="{6F8666BF-C14A-8046-A9C6-E21D3F540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6025" y="3358444"/>
              <a:ext cx="646346" cy="56648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ICE</a:t>
              </a:r>
            </a:p>
          </p:txBody>
        </p:sp>
        <p:sp>
          <p:nvSpPr>
            <p:cNvPr id="49" name="Textfeld 53">
              <a:extLst>
                <a:ext uri="{FF2B5EF4-FFF2-40B4-BE49-F238E27FC236}">
                  <a16:creationId xmlns:a16="http://schemas.microsoft.com/office/drawing/2014/main" id="{FBEEA192-9BDA-1941-92ED-ABFD0FACB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5075" y="3013531"/>
              <a:ext cx="1758536" cy="45565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6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PRECIPITATION</a:t>
              </a:r>
            </a:p>
          </p:txBody>
        </p:sp>
        <p:sp>
          <p:nvSpPr>
            <p:cNvPr id="50" name="Textfeld 54">
              <a:extLst>
                <a:ext uri="{FF2B5EF4-FFF2-40B4-BE49-F238E27FC236}">
                  <a16:creationId xmlns:a16="http://schemas.microsoft.com/office/drawing/2014/main" id="{96A39676-FC8E-6648-B573-6C12625A98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185" y="3419423"/>
              <a:ext cx="919247" cy="45565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6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WATER</a:t>
              </a:r>
            </a:p>
          </p:txBody>
        </p:sp>
        <p:sp>
          <p:nvSpPr>
            <p:cNvPr id="51" name="Textfeld 55">
              <a:extLst>
                <a:ext uri="{FF2B5EF4-FFF2-40B4-BE49-F238E27FC236}">
                  <a16:creationId xmlns:a16="http://schemas.microsoft.com/office/drawing/2014/main" id="{69CE9336-7EBF-044D-B200-CF1649E3F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1722" y="2874422"/>
              <a:ext cx="1087182" cy="41870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4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GRAUPEL</a:t>
              </a:r>
            </a:p>
          </p:txBody>
        </p:sp>
        <p:sp>
          <p:nvSpPr>
            <p:cNvPr id="52" name="Textfeld 56">
              <a:extLst>
                <a:ext uri="{FF2B5EF4-FFF2-40B4-BE49-F238E27FC236}">
                  <a16:creationId xmlns:a16="http://schemas.microsoft.com/office/drawing/2014/main" id="{58DDADA6-8CCC-6045-BD18-70EF67ADD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1143" y="4181662"/>
              <a:ext cx="1617789" cy="45565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62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TURBULENCE</a:t>
              </a:r>
            </a:p>
          </p:txBody>
        </p:sp>
        <p:sp>
          <p:nvSpPr>
            <p:cNvPr id="53" name="Textfeld 57">
              <a:extLst>
                <a:ext uri="{FF2B5EF4-FFF2-40B4-BE49-F238E27FC236}">
                  <a16:creationId xmlns:a16="http://schemas.microsoft.com/office/drawing/2014/main" id="{CAB5318F-C500-5E44-B1BA-17310B03B7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1098" y="4770492"/>
              <a:ext cx="1035885" cy="6034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34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SOOT</a:t>
              </a:r>
            </a:p>
          </p:txBody>
        </p:sp>
        <p:sp>
          <p:nvSpPr>
            <p:cNvPr id="54" name="Textfeld 58">
              <a:extLst>
                <a:ext uri="{FF2B5EF4-FFF2-40B4-BE49-F238E27FC236}">
                  <a16:creationId xmlns:a16="http://schemas.microsoft.com/office/drawing/2014/main" id="{A6FD415D-F619-FB46-AF88-8CC5850B8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208" y="4652345"/>
              <a:ext cx="1454278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WILDFIRES</a:t>
              </a:r>
            </a:p>
          </p:txBody>
        </p:sp>
        <p:sp>
          <p:nvSpPr>
            <p:cNvPr id="55" name="Textfeld 59">
              <a:extLst>
                <a:ext uri="{FF2B5EF4-FFF2-40B4-BE49-F238E27FC236}">
                  <a16:creationId xmlns:a16="http://schemas.microsoft.com/office/drawing/2014/main" id="{9854A3B2-A821-1D4A-92AF-AF019B41B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4125" y="4966768"/>
              <a:ext cx="995385" cy="56648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216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PM10</a:t>
              </a:r>
            </a:p>
          </p:txBody>
        </p:sp>
        <p:sp>
          <p:nvSpPr>
            <p:cNvPr id="56" name="Textfeld 60">
              <a:extLst>
                <a:ext uri="{FF2B5EF4-FFF2-40B4-BE49-F238E27FC236}">
                  <a16:creationId xmlns:a16="http://schemas.microsoft.com/office/drawing/2014/main" id="{B19C1A90-D754-264B-89C2-A9C6C63D7E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0549" y="3358444"/>
              <a:ext cx="851535" cy="4925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 b="1">
                  <a:solidFill>
                    <a:srgbClr val="000000"/>
                  </a:solidFill>
                  <a:latin typeface="Arabic Typesetting" pitchFamily="66" charset="-78"/>
                  <a:ea typeface="ＭＳ Ｐゴシック" pitchFamily="-109" charset="-128"/>
                  <a:cs typeface="Arabic Typesetting" pitchFamily="66" charset="-78"/>
                </a:rPr>
                <a:t>PM2.5</a:t>
              </a:r>
            </a:p>
          </p:txBody>
        </p:sp>
      </p:grpSp>
      <p:pic>
        <p:nvPicPr>
          <p:cNvPr id="57" name="Picture 12" descr="K:\Deutscher Wetterdienst\Corporate Design Aktuell\DWD-Logo-Komplett\20mm\RGB\Wortbildmarke mit Claim\bmp\Wortbildmarke-und-Claim-positiv-auf-weiss.bmp">
            <a:extLst>
              <a:ext uri="{FF2B5EF4-FFF2-40B4-BE49-F238E27FC236}">
                <a16:creationId xmlns:a16="http://schemas.microsoft.com/office/drawing/2014/main" id="{FCB439FC-56CC-7844-98ED-E2F516F457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6" y="141447"/>
            <a:ext cx="2295525" cy="4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Line 23">
            <a:extLst>
              <a:ext uri="{FF2B5EF4-FFF2-40B4-BE49-F238E27FC236}">
                <a16:creationId xmlns:a16="http://schemas.microsoft.com/office/drawing/2014/main" id="{6D471944-69C3-844A-A84D-308B6CBE9BA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4476" y="4763453"/>
            <a:ext cx="8613775" cy="0"/>
          </a:xfrm>
          <a:prstGeom prst="line">
            <a:avLst/>
          </a:prstGeom>
          <a:noFill/>
          <a:ln w="15240">
            <a:solidFill>
              <a:srgbClr val="2D4B9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20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  <p:pic>
        <p:nvPicPr>
          <p:cNvPr id="59" name="Picture 28" descr="Bundesadler_kleiner">
            <a:extLst>
              <a:ext uri="{FF2B5EF4-FFF2-40B4-BE49-F238E27FC236}">
                <a16:creationId xmlns:a16="http://schemas.microsoft.com/office/drawing/2014/main" id="{5BFBADCD-92A0-C64B-9023-2B3126056E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4804887"/>
            <a:ext cx="446088" cy="31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4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>
            <a:extLst>
              <a:ext uri="{FF2B5EF4-FFF2-40B4-BE49-F238E27FC236}">
                <a16:creationId xmlns:a16="http://schemas.microsoft.com/office/drawing/2014/main" id="{C8C3F8CF-1202-6D48-B1E9-5CD0F83AFF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" y="254318"/>
            <a:ext cx="6696075" cy="5078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de-DE" sz="2700">
                <a:solidFill>
                  <a:prstClr val="white"/>
                </a:solidFill>
                <a:latin typeface="Arial Black" pitchFamily="34" charset="0"/>
                <a:ea typeface="ＭＳ Ｐゴシック" pitchFamily="-109" charset="-128"/>
              </a:rPr>
              <a:t>Deutscher Wetterdienst</a:t>
            </a:r>
          </a:p>
        </p:txBody>
      </p:sp>
      <p:sp>
        <p:nvSpPr>
          <p:cNvPr id="3" name="Line 19">
            <a:extLst>
              <a:ext uri="{FF2B5EF4-FFF2-40B4-BE49-F238E27FC236}">
                <a16:creationId xmlns:a16="http://schemas.microsoft.com/office/drawing/2014/main" id="{E945DD11-5777-1642-9830-7C3CC3D2A38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0866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20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  <p:pic>
        <p:nvPicPr>
          <p:cNvPr id="4" name="Picture 22" descr="DWD-BiWoCl-22-rgb_kleiner">
            <a:extLst>
              <a:ext uri="{FF2B5EF4-FFF2-40B4-BE49-F238E27FC236}">
                <a16:creationId xmlns:a16="http://schemas.microsoft.com/office/drawing/2014/main" id="{2C95E7C3-67C7-4E4B-BCFA-38E6C4CA19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32"/>
          <a:stretch>
            <a:fillRect/>
          </a:stretch>
        </p:blipFill>
        <p:spPr bwMode="auto">
          <a:xfrm>
            <a:off x="8243889" y="75724"/>
            <a:ext cx="720725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833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K:\Deutscher Wetterdienst\Corporate Design Aktuell\DWD-Logo-Komplett\20mm\RGB\Wortbildmarke mit Claim\bmp\Wortbildmarke-und-Claim-positiv-auf-weiss.bmp">
            <a:extLst>
              <a:ext uri="{FF2B5EF4-FFF2-40B4-BE49-F238E27FC236}">
                <a16:creationId xmlns:a16="http://schemas.microsoft.com/office/drawing/2014/main" id="{AD6004A5-883A-2E48-AD55-24ED2F69F6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94298"/>
            <a:ext cx="2295525" cy="4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559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 Pf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1EEC-1F3D-496F-80FE-60C0313105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1754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A60F433-92AC-4993-A4E4-F4A2A5A5475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2" y="119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Folie" r:id="rId5" imgW="384" imgH="385" progId="TCLayout.ActiveDocument.1">
                  <p:embed/>
                </p:oleObj>
              </mc:Choice>
              <mc:Fallback>
                <p:oleObj name="think-cell Folie" r:id="rId5" imgW="384" imgH="38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A60F433-92AC-4993-A4E4-F4A2A5A547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" y="1192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340841A0-F483-42BB-B94E-8E965D6056F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0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1553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77"/>
              </a:spcBef>
              <a:tabLst>
                <a:tab pos="121500" algn="l"/>
                <a:tab pos="243000" algn="l"/>
                <a:tab pos="388800" algn="l"/>
              </a:tabLst>
              <a:defRPr/>
            </a:lvl1pPr>
            <a:lvl2pPr>
              <a:tabLst>
                <a:tab pos="121500" algn="l"/>
                <a:tab pos="243000" algn="l"/>
                <a:tab pos="388800" algn="l"/>
              </a:tabLst>
              <a:defRPr kern="600" spc="27" baseline="0"/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1" kern="600" spc="27" baseline="0">
                <a:solidFill>
                  <a:schemeClr val="tx2"/>
                </a:solidFill>
              </a:defRPr>
            </a:lvl4pPr>
            <a:lvl5pPr>
              <a:lnSpc>
                <a:spcPts val="1553"/>
              </a:lnSpc>
              <a:defRPr kern="600" spc="27" baseline="0"/>
            </a:lvl5pPr>
            <a:lvl7pPr>
              <a:defRPr/>
            </a:lvl7pPr>
            <a:lvl8pPr>
              <a:defRPr spc="81" baseline="0"/>
            </a:lvl8pPr>
            <a:lvl9pPr>
              <a:defRPr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D30B0A-E5C0-40E4-B75F-82DADA38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BB28A3-86AA-44A8-8B10-52DC0DB286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6598682" algn="r"/>
                <a:tab pos="6903005" algn="r"/>
              </a:tabLst>
            </a:pPr>
            <a:r>
              <a:rPr lang="de-DE"/>
              <a:t>Max-Planck-Institut für Meteorologie | Vorname Nachname	Kurztitel | TT.MM.JJJJ	</a:t>
            </a:r>
            <a:fld id="{4BB1897F-A1AE-4EDF-9F2D-8730C9693DB7}" type="slidenum">
              <a:rPr lang="de-DE" smtClean="0"/>
              <a:pPr>
                <a:tabLst>
                  <a:tab pos="6598682" algn="r"/>
                  <a:tab pos="6903005" algn="r"/>
                </a:tabLst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751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395287" y="864000"/>
            <a:ext cx="8353425" cy="360099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7" y="1369219"/>
            <a:ext cx="8353426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65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7" y="1369219"/>
            <a:ext cx="8353426" cy="3147219"/>
          </a:xfrm>
          <a:prstGeom prst="rect">
            <a:avLst/>
          </a:prstGeom>
        </p:spPr>
        <p:txBody>
          <a:bodyPr numCol="2">
            <a:normAutofit/>
          </a:bodyPr>
          <a:lstStyle>
            <a:lvl1pPr>
              <a:defRPr sz="1800" baseline="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zweispaltig eingeben.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23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. Raster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395287" y="864000"/>
            <a:ext cx="7560713" cy="360099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7" y="1369219"/>
            <a:ext cx="7560713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" name="Schmuckbild" descr="Ein breiter Balken am rechten Rand der Präsentation, der von oben nach unten aus Linien aufgebaut ist. Oben sind die Linien hellblau und verlaufen dann nach unten hin nach Weiß. " title="Schmuckbild Rasterbalk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000" y="864000"/>
            <a:ext cx="1047872" cy="36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96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Kernau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287" y="1369219"/>
            <a:ext cx="8353426" cy="24407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3810000"/>
            <a:ext cx="8353425" cy="720000"/>
          </a:xfr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Setzen Sie hier ein Fazit oder die Kernaussage der Folie ein.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733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Folientitel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95289" y="1369219"/>
            <a:ext cx="4119562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49" y="1369219"/>
            <a:ext cx="4119563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85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gleich 1"/>
          <p:cNvSpPr>
            <a:spLocks noGrp="1"/>
          </p:cNvSpPr>
          <p:nvPr>
            <p:ph type="title" hasCustomPrompt="1"/>
          </p:nvPr>
        </p:nvSpPr>
        <p:spPr>
          <a:xfrm>
            <a:off x="395287" y="864000"/>
            <a:ext cx="4176713" cy="360099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Vergleich 1</a:t>
            </a:r>
          </a:p>
        </p:txBody>
      </p:sp>
      <p:sp>
        <p:nvSpPr>
          <p:cNvPr id="3" name="Inhalt 1"/>
          <p:cNvSpPr>
            <a:spLocks noGrp="1"/>
          </p:cNvSpPr>
          <p:nvPr>
            <p:ph sz="half" idx="1" hasCustomPrompt="1"/>
          </p:nvPr>
        </p:nvSpPr>
        <p:spPr>
          <a:xfrm>
            <a:off x="395289" y="1369219"/>
            <a:ext cx="4119562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10" name="Vergleich 2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864000"/>
            <a:ext cx="4118400" cy="360000"/>
          </a:xfrm>
          <a:prstGeom prst="rect">
            <a:avLst/>
          </a:prstGeom>
        </p:spPr>
        <p:txBody>
          <a:bodyPr tIns="0" bIns="0" anchor="t" anchorCtr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Vergleich 2</a:t>
            </a:r>
          </a:p>
        </p:txBody>
      </p:sp>
      <p:sp>
        <p:nvSpPr>
          <p:cNvPr id="4" name="Inhalt 2"/>
          <p:cNvSpPr>
            <a:spLocks noGrp="1"/>
          </p:cNvSpPr>
          <p:nvPr>
            <p:ph sz="half" idx="2" hasCustomPrompt="1"/>
          </p:nvPr>
        </p:nvSpPr>
        <p:spPr>
          <a:xfrm>
            <a:off x="4629149" y="1369219"/>
            <a:ext cx="4119563" cy="31472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155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Inhalt u.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395288" y="864000"/>
            <a:ext cx="3183732" cy="387798"/>
          </a:xfrm>
        </p:spPr>
        <p:txBody>
          <a:bodyPr/>
          <a:lstStyle/>
          <a:p>
            <a:r>
              <a:rPr lang="de-DE" dirty="0"/>
              <a:t>Folientitel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95288" y="1543049"/>
            <a:ext cx="3183731" cy="2973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/>
              <a:t>Inhalt durch klicken auf ein Symbol einfügen oder Text eingeben. </a:t>
            </a:r>
          </a:p>
        </p:txBody>
      </p:sp>
      <p:sp>
        <p:nvSpPr>
          <p:cNvPr id="8" name="Bildplatzhalter 6" descr="Schmuckbild ohne inhaltlichen Bezug zum Vortrag." title="Schmuckbild"/>
          <p:cNvSpPr>
            <a:spLocks noGrp="1"/>
          </p:cNvSpPr>
          <p:nvPr>
            <p:ph type="pic" sz="quarter" idx="13"/>
          </p:nvPr>
        </p:nvSpPr>
        <p:spPr>
          <a:xfrm>
            <a:off x="3887390" y="864000"/>
            <a:ext cx="4861323" cy="3652438"/>
          </a:xfrm>
          <a:solidFill>
            <a:schemeClr val="bg2"/>
          </a:solidFill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3887388" y="4259069"/>
            <a:ext cx="4861323" cy="257369"/>
          </a:xfrm>
          <a:solidFill>
            <a:schemeClr val="bg1">
              <a:alpha val="50000"/>
            </a:schemeClr>
          </a:solidFill>
        </p:spPr>
        <p:txBody>
          <a:bodyPr wrap="square" anchor="b" anchorCtr="0">
            <a:spAutoFit/>
          </a:bodyPr>
          <a:lstStyle>
            <a:lvl1pPr marL="0" indent="0" algn="r">
              <a:buNone/>
              <a:defRPr sz="120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dirty="0"/>
              <a:t>In diesem Textfeld können Sie die Abbildung kurz erläutern.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58FC84-22FA-4F5E-86B7-A7761BE44B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13528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DWD-Logo" descr="Wort-Bild-Marke des Deutschen Wetterdienst. Wetter und Klima aus einer Hand." title="DWD-Logo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387610" y="144000"/>
            <a:ext cx="1612390" cy="432000"/>
          </a:xfrm>
          <a:prstGeom prst="rect">
            <a:avLst/>
          </a:prstGeom>
        </p:spPr>
      </p:pic>
      <p:cxnSp>
        <p:nvCxnSpPr>
          <p:cNvPr id="10" name="Inhalt beginnt" descr="Ab hier sollte der Inhalt der Folie beginnen." title="Horizontale Linie"/>
          <p:cNvCxnSpPr/>
          <p:nvPr userDrawn="1"/>
        </p:nvCxnSpPr>
        <p:spPr>
          <a:xfrm>
            <a:off x="144000" y="720000"/>
            <a:ext cx="8856000" cy="0"/>
          </a:xfrm>
          <a:prstGeom prst="line">
            <a:avLst/>
          </a:prstGeom>
          <a:ln w="127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platzhalter"/>
          <p:cNvSpPr>
            <a:spLocks noGrp="1"/>
          </p:cNvSpPr>
          <p:nvPr>
            <p:ph type="title"/>
          </p:nvPr>
        </p:nvSpPr>
        <p:spPr>
          <a:xfrm>
            <a:off x="395287" y="864000"/>
            <a:ext cx="8353425" cy="360099"/>
          </a:xfrm>
          <a:prstGeom prst="rect">
            <a:avLst/>
          </a:prstGeom>
        </p:spPr>
        <p:txBody>
          <a:bodyPr vert="horz" wrap="square" lIns="72000" tIns="0" rIns="72000" bIns="0" rtlCol="0" anchor="t" anchorCtr="0">
            <a:spAutoFit/>
          </a:bodyPr>
          <a:lstStyle/>
          <a:p>
            <a:r>
              <a:rPr lang="de-DE" dirty="0"/>
              <a:t>Folientitel durch Klicken bearbeiten</a:t>
            </a:r>
            <a:endParaRPr lang="en-US" dirty="0"/>
          </a:p>
        </p:txBody>
      </p:sp>
      <p:sp>
        <p:nvSpPr>
          <p:cNvPr id="13" name="Textplatzhalter"/>
          <p:cNvSpPr>
            <a:spLocks noGrp="1"/>
          </p:cNvSpPr>
          <p:nvPr>
            <p:ph type="body" idx="1"/>
          </p:nvPr>
        </p:nvSpPr>
        <p:spPr>
          <a:xfrm>
            <a:off x="395287" y="1370014"/>
            <a:ext cx="8353425" cy="3150724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marL="352425" marR="0" lvl="0" indent="-352425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2D4B9B"/>
              </a:buClr>
              <a:buSzPct val="9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 durch Klicken hinzufügen</a:t>
            </a:r>
          </a:p>
          <a:p>
            <a:pPr marL="692150" marR="0" lvl="1" indent="-2603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2D4B9B"/>
              </a:buClr>
              <a:buSzPct val="9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Zweite Ebene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2D4B9B"/>
              </a:buClr>
              <a:buSzPct val="9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Dritte Ebene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2D4B9B"/>
              </a:buClr>
              <a:buSzPct val="9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Vierte Ebene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2D4B9B"/>
              </a:buClr>
              <a:buSzPct val="9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Fünfte Ebene</a:t>
            </a:r>
          </a:p>
        </p:txBody>
      </p:sp>
      <p:cxnSp>
        <p:nvCxnSpPr>
          <p:cNvPr id="12" name="Inhalt endet" descr="Ab hier sollte der Inhalt der Folie beginnen." title="Horizontale Linie"/>
          <p:cNvCxnSpPr/>
          <p:nvPr userDrawn="1"/>
        </p:nvCxnSpPr>
        <p:spPr>
          <a:xfrm>
            <a:off x="144000" y="4658928"/>
            <a:ext cx="8856000" cy="0"/>
          </a:xfrm>
          <a:prstGeom prst="line">
            <a:avLst/>
          </a:prstGeom>
          <a:ln w="127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undesadler" descr="Bundesadler_kleiner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001" y="4732620"/>
            <a:ext cx="309177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umsplatzhalter"/>
          <p:cNvSpPr>
            <a:spLocks noGrp="1"/>
          </p:cNvSpPr>
          <p:nvPr>
            <p:ph type="dt" sz="half" idx="2"/>
          </p:nvPr>
        </p:nvSpPr>
        <p:spPr>
          <a:xfrm>
            <a:off x="542166" y="4739302"/>
            <a:ext cx="2143884" cy="274637"/>
          </a:xfrm>
          <a:prstGeom prst="rect">
            <a:avLst/>
          </a:prstGeom>
        </p:spPr>
        <p:txBody>
          <a:bodyPr vert="horz" lIns="91440" tIns="14400" rIns="9144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2024-09</a:t>
            </a:r>
            <a:endParaRPr lang="de-DE" dirty="0"/>
          </a:p>
        </p:txBody>
      </p:sp>
      <p:sp>
        <p:nvSpPr>
          <p:cNvPr id="8" name="Fußzeilenplatzhalter"/>
          <p:cNvSpPr>
            <a:spLocks noGrp="1"/>
          </p:cNvSpPr>
          <p:nvPr>
            <p:ph type="ftr" sz="quarter" idx="3"/>
          </p:nvPr>
        </p:nvSpPr>
        <p:spPr>
          <a:xfrm>
            <a:off x="2686050" y="4739302"/>
            <a:ext cx="5539313" cy="274637"/>
          </a:xfrm>
          <a:prstGeom prst="rect">
            <a:avLst/>
          </a:prstGeom>
        </p:spPr>
        <p:txBody>
          <a:bodyPr vert="horz" lIns="91440" tIns="14400" rIns="9144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COSMO-GM</a:t>
            </a:r>
            <a:endParaRPr lang="de-DE" dirty="0"/>
          </a:p>
        </p:txBody>
      </p:sp>
      <p:sp>
        <p:nvSpPr>
          <p:cNvPr id="9" name="Foliennummernplatzhalter"/>
          <p:cNvSpPr>
            <a:spLocks noGrp="1"/>
          </p:cNvSpPr>
          <p:nvPr>
            <p:ph type="sldNum" sz="quarter" idx="4"/>
          </p:nvPr>
        </p:nvSpPr>
        <p:spPr>
          <a:xfrm>
            <a:off x="8225363" y="4739302"/>
            <a:ext cx="523350" cy="274637"/>
          </a:xfrm>
          <a:prstGeom prst="rect">
            <a:avLst/>
          </a:prstGeom>
        </p:spPr>
        <p:txBody>
          <a:bodyPr vert="horz" lIns="91440" tIns="14400" rIns="91440" bIns="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FC84-22FA-4F5E-86B7-A7761BE44B0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486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2" r:id="rId3"/>
    <p:sldLayoutId id="2147483671" r:id="rId4"/>
    <p:sldLayoutId id="2147483678" r:id="rId5"/>
    <p:sldLayoutId id="2147483675" r:id="rId6"/>
    <p:sldLayoutId id="2147483664" r:id="rId7"/>
    <p:sldLayoutId id="2147483677" r:id="rId8"/>
    <p:sldLayoutId id="2147483669" r:id="rId9"/>
    <p:sldLayoutId id="2147483673" r:id="rId10"/>
    <p:sldLayoutId id="2147483672" r:id="rId11"/>
    <p:sldLayoutId id="2147483676" r:id="rId12"/>
    <p:sldLayoutId id="2147483674" r:id="rId13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425" marR="0" indent="-352425" algn="l" defTabSz="914400" rtl="0" eaLnBrk="0" fontAlgn="base" latinLnBrk="0" hangingPunct="0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"/>
        <a:tabLst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92150" marR="0" indent="-260350" algn="l" defTabSz="914400" rtl="0" eaLnBrk="0" fontAlgn="base" latinLnBrk="0" hangingPunct="0">
        <a:lnSpc>
          <a:spcPct val="100000"/>
        </a:lnSpc>
        <a:spcBef>
          <a:spcPct val="40000"/>
        </a:spcBef>
        <a:spcAft>
          <a:spcPct val="0"/>
        </a:spcAft>
        <a:buClr>
          <a:srgbClr val="2D4B9B"/>
        </a:buClr>
        <a:buSzPct val="95000"/>
        <a:buFont typeface="Wingdings" panose="05000000000000000000" pitchFamily="2" charset="2"/>
        <a:buChar char="è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40000"/>
        </a:spcBef>
        <a:spcAft>
          <a:spcPct val="0"/>
        </a:spcAft>
        <a:buClr>
          <a:srgbClr val="2D4B9B"/>
        </a:buClr>
        <a:buSzPct val="95000"/>
        <a:buFont typeface="Wingdings" panose="05000000000000000000" pitchFamily="2" charset="2"/>
        <a:buChar char="è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40000"/>
        </a:spcBef>
        <a:spcAft>
          <a:spcPct val="0"/>
        </a:spcAft>
        <a:buClr>
          <a:srgbClr val="2D4B9B"/>
        </a:buClr>
        <a:buSzPct val="95000"/>
        <a:buFont typeface="Wingdings" panose="05000000000000000000" pitchFamily="2" charset="2"/>
        <a:buChar char="è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40000"/>
        </a:spcBef>
        <a:spcAft>
          <a:spcPct val="0"/>
        </a:spcAft>
        <a:buClr>
          <a:srgbClr val="2D4B9B"/>
        </a:buClr>
        <a:buSzPct val="95000"/>
        <a:buFont typeface="Wingdings" panose="05000000000000000000" pitchFamily="2" charset="2"/>
        <a:buChar char="è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577" userDrawn="1">
          <p15:clr>
            <a:srgbClr val="F26B43"/>
          </p15:clr>
        </p15:guide>
        <p15:guide id="3" orient="horz" pos="2867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5465" userDrawn="1">
          <p15:clr>
            <a:srgbClr val="F26B43"/>
          </p15:clr>
        </p15:guide>
        <p15:guide id="7" pos="29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>
            <a:extLst>
              <a:ext uri="{FF2B5EF4-FFF2-40B4-BE49-F238E27FC236}">
                <a16:creationId xmlns:a16="http://schemas.microsoft.com/office/drawing/2014/main" id="{4B652124-00A7-B144-BEBC-86D0528D49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2862"/>
            <a:ext cx="7804150" cy="58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DE"/>
              <a:t>Click to edit Master title style</a:t>
            </a:r>
            <a:endParaRPr lang="en-GB" altLang="en-DE"/>
          </a:p>
        </p:txBody>
      </p:sp>
      <p:sp>
        <p:nvSpPr>
          <p:cNvPr id="18435" name="Text Placeholder 2">
            <a:extLst>
              <a:ext uri="{FF2B5EF4-FFF2-40B4-BE49-F238E27FC236}">
                <a16:creationId xmlns:a16="http://schemas.microsoft.com/office/drawing/2014/main" id="{4E539224-86AB-9C4B-9907-9F8E70D8E9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DE"/>
              <a:t>Click to edit Master text styles</a:t>
            </a:r>
          </a:p>
          <a:p>
            <a:pPr lvl="1"/>
            <a:r>
              <a:rPr lang="en-US" altLang="en-DE"/>
              <a:t>Second level</a:t>
            </a:r>
          </a:p>
          <a:p>
            <a:pPr lvl="2"/>
            <a:r>
              <a:rPr lang="en-US" altLang="en-DE"/>
              <a:t>Third level</a:t>
            </a:r>
          </a:p>
          <a:p>
            <a:pPr lvl="3"/>
            <a:r>
              <a:rPr lang="en-US" altLang="en-DE"/>
              <a:t>Fourth level</a:t>
            </a:r>
          </a:p>
          <a:p>
            <a:pPr lvl="4"/>
            <a:r>
              <a:rPr lang="en-US" altLang="en-DE"/>
              <a:t>Fifth level</a:t>
            </a:r>
            <a:endParaRPr lang="en-GB" altLang="en-DE"/>
          </a:p>
        </p:txBody>
      </p:sp>
      <p:sp>
        <p:nvSpPr>
          <p:cNvPr id="3076" name="Line 20">
            <a:extLst>
              <a:ext uri="{FF2B5EF4-FFF2-40B4-BE49-F238E27FC236}">
                <a16:creationId xmlns:a16="http://schemas.microsoft.com/office/drawing/2014/main" id="{6516E601-6029-1042-8C35-022B523A468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14363"/>
            <a:ext cx="9144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620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  <p:pic>
        <p:nvPicPr>
          <p:cNvPr id="18437" name="Picture 12" descr="K:\Deutscher Wetterdienst\Corporate Design Aktuell\DWD-Logo-Komplett\20mm\RGB\Wortbildmarke mit Claim\bmp\Wortbildmarke-und-Claim-positiv-auf-weiss.bmp">
            <a:extLst>
              <a:ext uri="{FF2B5EF4-FFF2-40B4-BE49-F238E27FC236}">
                <a16:creationId xmlns:a16="http://schemas.microsoft.com/office/drawing/2014/main" id="{05A040CD-C067-BE42-93B9-92071C5FC0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49" r="-899"/>
          <a:stretch>
            <a:fillRect/>
          </a:stretch>
        </p:blipFill>
        <p:spPr bwMode="auto">
          <a:xfrm>
            <a:off x="8593139" y="87154"/>
            <a:ext cx="395287" cy="4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05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160" kern="1200">
          <a:solidFill>
            <a:srgbClr val="595959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160">
          <a:solidFill>
            <a:srgbClr val="595959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160">
          <a:solidFill>
            <a:srgbClr val="595959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160">
          <a:solidFill>
            <a:srgbClr val="595959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160">
          <a:solidFill>
            <a:srgbClr val="595959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5pPr>
      <a:lvl6pPr marL="411480" algn="ctr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" pitchFamily="34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" pitchFamily="34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" pitchFamily="34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" pitchFamily="34" charset="0"/>
        </a:defRPr>
      </a:lvl9pPr>
    </p:titleStyle>
    <p:bodyStyle>
      <a:lvl1pPr marL="308610" indent="-30861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80" kern="1200">
          <a:solidFill>
            <a:srgbClr val="595959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66865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20"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2pPr>
      <a:lvl3pPr marL="1028700" indent="-20574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0"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3pPr>
      <a:lvl4pPr marL="1440180" indent="-20574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4pPr>
      <a:lvl5pPr marL="1851660" indent="-20574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rgbClr val="595959"/>
          </a:solidFill>
          <a:latin typeface="+mn-lt"/>
          <a:ea typeface="ＭＳ Ｐゴシック" pitchFamily="-1" charset="-128"/>
          <a:cs typeface="+mn-cs"/>
        </a:defRPr>
      </a:lvl5pPr>
      <a:lvl6pPr marL="226314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turewater.eu/projects/hihydrosoil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gitlab.dkrz.de/icon/icon-nwp/-/merge_requests/1487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8276E9-9910-4EEF-BB62-A7BFAAA0B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TERRA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12627F-C4F4-488B-8C17-ACD2F7E7A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Fixes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balance</a:t>
            </a:r>
            <a:r>
              <a:rPr lang="de-DE" dirty="0"/>
              <a:t> (Roland Wirth, Martin Köhler)</a:t>
            </a:r>
          </a:p>
          <a:p>
            <a:pPr lvl="1"/>
            <a:r>
              <a:rPr lang="de-DE" dirty="0" err="1"/>
              <a:t>Coupled</a:t>
            </a:r>
            <a:r>
              <a:rPr lang="de-DE" dirty="0"/>
              <a:t> </a:t>
            </a:r>
            <a:r>
              <a:rPr lang="de-DE" dirty="0" err="1"/>
              <a:t>runs</a:t>
            </a:r>
            <a:r>
              <a:rPr lang="de-DE" dirty="0"/>
              <a:t> </a:t>
            </a:r>
            <a:r>
              <a:rPr lang="de-DE" dirty="0" err="1"/>
              <a:t>Atmosphere</a:t>
            </a:r>
            <a:r>
              <a:rPr lang="de-DE" dirty="0"/>
              <a:t> – TERRA – HD – OCEAN </a:t>
            </a:r>
            <a:r>
              <a:rPr lang="de-DE" dirty="0" err="1"/>
              <a:t>conserve</a:t>
            </a:r>
            <a:r>
              <a:rPr lang="de-DE" dirty="0"/>
              <a:t> </a:t>
            </a:r>
            <a:r>
              <a:rPr lang="de-DE" dirty="0" err="1"/>
              <a:t>mass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(</a:t>
            </a:r>
            <a:r>
              <a:rPr lang="en-US" dirty="0"/>
              <a:t>new </a:t>
            </a:r>
            <a:r>
              <a:rPr lang="en-US" dirty="0" err="1"/>
              <a:t>buildbot</a:t>
            </a:r>
            <a:r>
              <a:rPr lang="en-US" dirty="0"/>
              <a:t> test for water conservation (1e-11)</a:t>
            </a:r>
            <a:r>
              <a:rPr lang="de-DE" dirty="0"/>
              <a:t>), 2.5 cm/10 </a:t>
            </a:r>
            <a:r>
              <a:rPr lang="de-DE" dirty="0" err="1"/>
              <a:t>years</a:t>
            </a:r>
            <a:endParaRPr lang="de-DE" dirty="0"/>
          </a:p>
          <a:p>
            <a:r>
              <a:rPr lang="de-DE" dirty="0" err="1"/>
              <a:t>Inclusion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HiHydroSoil</a:t>
            </a:r>
            <a:r>
              <a:rPr lang="de-DE" dirty="0"/>
              <a:t> v2.0 (Jürgen Helmert) (</a:t>
            </a:r>
            <a:r>
              <a:rPr lang="de-DE" dirty="0">
                <a:hlinkClick r:id="rId2"/>
              </a:rPr>
              <a:t>https://www.futurewater.eu/projects/hihydrosoil/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Modifications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TERRA</a:t>
            </a:r>
          </a:p>
          <a:p>
            <a:pPr lvl="1"/>
            <a:r>
              <a:rPr lang="de-DE" dirty="0"/>
              <a:t>Processing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in </a:t>
            </a:r>
            <a:r>
              <a:rPr lang="de-DE" dirty="0" err="1"/>
              <a:t>Extpar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2A57B6-CDF3-4B1F-B1E1-8A6C0B8ED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35ECE-C8F4-4DBA-8F0C-0D9F87DD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84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feld 31">
            <a:extLst>
              <a:ext uri="{FF2B5EF4-FFF2-40B4-BE49-F238E27FC236}">
                <a16:creationId xmlns:a16="http://schemas.microsoft.com/office/drawing/2014/main" id="{12EF22AA-D6DA-4264-9DA2-E49E1BB574EB}"/>
              </a:ext>
            </a:extLst>
          </p:cNvPr>
          <p:cNvSpPr txBox="1"/>
          <p:nvPr/>
        </p:nvSpPr>
        <p:spPr>
          <a:xfrm>
            <a:off x="457201" y="4894201"/>
            <a:ext cx="4309991" cy="2585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08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Small </a:t>
            </a:r>
            <a:r>
              <a:rPr lang="de-DE" sz="108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remaining</a:t>
            </a:r>
            <a:r>
              <a:rPr lang="de-DE" sz="108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sz="108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water</a:t>
            </a:r>
            <a:r>
              <a:rPr lang="de-DE" sz="108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sz="108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conservation</a:t>
            </a:r>
            <a:r>
              <a:rPr lang="de-DE" sz="108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e-DE" sz="108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inconsistency</a:t>
            </a:r>
            <a:r>
              <a:rPr lang="de-DE" sz="108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in TERRA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6594F3B-5248-4F49-A2CD-6025867634E6}"/>
              </a:ext>
            </a:extLst>
          </p:cNvPr>
          <p:cNvSpPr txBox="1"/>
          <p:nvPr/>
        </p:nvSpPr>
        <p:spPr>
          <a:xfrm>
            <a:off x="493137" y="1408691"/>
            <a:ext cx="912429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6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with</a:t>
            </a:r>
            <a:r>
              <a:rPr lang="de-DE" sz="126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6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HD-model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592A9DD-05EA-4FB3-8FD3-89915FF2F4F5}"/>
              </a:ext>
            </a:extLst>
          </p:cNvPr>
          <p:cNvSpPr txBox="1"/>
          <p:nvPr/>
        </p:nvSpPr>
        <p:spPr>
          <a:xfrm>
            <a:off x="493136" y="3393297"/>
            <a:ext cx="912429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6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without</a:t>
            </a:r>
            <a:r>
              <a:rPr lang="de-DE" sz="126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6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HD-model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6885FB-EB81-CCC7-9864-AACF4A1B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118" y="87474"/>
            <a:ext cx="6766469" cy="421556"/>
          </a:xfrm>
        </p:spPr>
        <p:txBody>
          <a:bodyPr/>
          <a:lstStyle/>
          <a:p>
            <a:r>
              <a:rPr lang="en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impact on sea surface height     0-20y</a:t>
            </a:r>
          </a:p>
        </p:txBody>
      </p:sp>
      <p:pic>
        <p:nvPicPr>
          <p:cNvPr id="15" name="Picture 14" descr="A map of the world&#10;&#10;Description automatically generated">
            <a:extLst>
              <a:ext uri="{FF2B5EF4-FFF2-40B4-BE49-F238E27FC236}">
                <a16:creationId xmlns:a16="http://schemas.microsoft.com/office/drawing/2014/main" id="{CB2B3E0C-ABE8-0388-0BE7-F097FFBA97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103" y="824837"/>
            <a:ext cx="3442856" cy="1843084"/>
          </a:xfrm>
          <a:prstGeom prst="rect">
            <a:avLst/>
          </a:prstGeom>
        </p:spPr>
      </p:pic>
      <p:pic>
        <p:nvPicPr>
          <p:cNvPr id="17" name="Picture 16" descr="A graph with a line&#10;&#10;Description automatically generated">
            <a:extLst>
              <a:ext uri="{FF2B5EF4-FFF2-40B4-BE49-F238E27FC236}">
                <a16:creationId xmlns:a16="http://schemas.microsoft.com/office/drawing/2014/main" id="{2E78BC52-2855-A327-FE3E-5D1E751789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30" y="819387"/>
            <a:ext cx="3205627" cy="1843084"/>
          </a:xfrm>
          <a:prstGeom prst="rect">
            <a:avLst/>
          </a:prstGeom>
        </p:spPr>
      </p:pic>
      <p:pic>
        <p:nvPicPr>
          <p:cNvPr id="19" name="Picture 18" descr="A map of the world&#10;&#10;Description automatically generated">
            <a:extLst>
              <a:ext uri="{FF2B5EF4-FFF2-40B4-BE49-F238E27FC236}">
                <a16:creationId xmlns:a16="http://schemas.microsoft.com/office/drawing/2014/main" id="{30FBDA85-B323-3CF2-773F-F99634A805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103" y="2803939"/>
            <a:ext cx="3442856" cy="1843084"/>
          </a:xfrm>
          <a:prstGeom prst="rect">
            <a:avLst/>
          </a:prstGeom>
        </p:spPr>
      </p:pic>
      <p:pic>
        <p:nvPicPr>
          <p:cNvPr id="22" name="Picture 21" descr="A graph with a line&#10;&#10;Description automatically generated">
            <a:extLst>
              <a:ext uri="{FF2B5EF4-FFF2-40B4-BE49-F238E27FC236}">
                <a16:creationId xmlns:a16="http://schemas.microsoft.com/office/drawing/2014/main" id="{E1C34F5B-38BD-A01B-C736-28FA4A80F6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479" y="2794923"/>
            <a:ext cx="3205627" cy="1843084"/>
          </a:xfrm>
          <a:prstGeom prst="rect">
            <a:avLst/>
          </a:prstGeom>
        </p:spPr>
      </p:pic>
      <p:sp>
        <p:nvSpPr>
          <p:cNvPr id="35" name="Textfeld 31">
            <a:extLst>
              <a:ext uri="{FF2B5EF4-FFF2-40B4-BE49-F238E27FC236}">
                <a16:creationId xmlns:a16="http://schemas.microsoft.com/office/drawing/2014/main" id="{F3F3F43B-6082-571C-E0FA-3EF377C8641D}"/>
              </a:ext>
            </a:extLst>
          </p:cNvPr>
          <p:cNvSpPr txBox="1"/>
          <p:nvPr/>
        </p:nvSpPr>
        <p:spPr>
          <a:xfrm>
            <a:off x="3640948" y="958242"/>
            <a:ext cx="800251" cy="2308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- 2.5cm/10y</a:t>
            </a:r>
          </a:p>
        </p:txBody>
      </p:sp>
      <p:sp>
        <p:nvSpPr>
          <p:cNvPr id="37" name="Textfeld 31">
            <a:extLst>
              <a:ext uri="{FF2B5EF4-FFF2-40B4-BE49-F238E27FC236}">
                <a16:creationId xmlns:a16="http://schemas.microsoft.com/office/drawing/2014/main" id="{1AB6AC73-D378-A03F-695D-C374E5DEDA27}"/>
              </a:ext>
            </a:extLst>
          </p:cNvPr>
          <p:cNvSpPr txBox="1"/>
          <p:nvPr/>
        </p:nvSpPr>
        <p:spPr>
          <a:xfrm>
            <a:off x="3653409" y="3029035"/>
            <a:ext cx="800251" cy="2308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8229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- 1.1m/10y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CA874B4-7170-4DB5-89E9-8AA71C718A42}"/>
              </a:ext>
            </a:extLst>
          </p:cNvPr>
          <p:cNvSpPr txBox="1"/>
          <p:nvPr/>
        </p:nvSpPr>
        <p:spPr>
          <a:xfrm>
            <a:off x="7140903" y="4764320"/>
            <a:ext cx="1485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Martin Köhler</a:t>
            </a:r>
          </a:p>
        </p:txBody>
      </p:sp>
    </p:spTree>
    <p:extLst>
      <p:ext uri="{BB962C8B-B14F-4D97-AF65-F5344CB8AC3E}">
        <p14:creationId xmlns:p14="http://schemas.microsoft.com/office/powerpoint/2010/main" val="277742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6998F-8E24-447E-92AD-DC0C3D28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Modularization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TERRA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91F485-54D4-4952-992A-614480315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Merge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in </a:t>
            </a:r>
            <a:r>
              <a:rPr lang="de-DE" dirty="0" err="1"/>
              <a:t>progress</a:t>
            </a:r>
            <a:r>
              <a:rPr lang="de-DE" dirty="0"/>
              <a:t> (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buildbot</a:t>
            </a:r>
            <a:r>
              <a:rPr lang="de-DE" dirty="0"/>
              <a:t> </a:t>
            </a:r>
            <a:r>
              <a:rPr lang="de-DE" dirty="0" err="1"/>
              <a:t>tests</a:t>
            </a:r>
            <a:r>
              <a:rPr lang="de-DE" dirty="0"/>
              <a:t> still </a:t>
            </a:r>
            <a:r>
              <a:rPr lang="de-DE" dirty="0" err="1"/>
              <a:t>failing</a:t>
            </a:r>
            <a:r>
              <a:rPr lang="de-DE" dirty="0"/>
              <a:t>)</a:t>
            </a:r>
          </a:p>
          <a:p>
            <a:pPr marL="0" indent="0" defTabSz="444500">
              <a:buNone/>
            </a:pPr>
            <a:r>
              <a:rPr lang="de-DE" dirty="0"/>
              <a:t>	</a:t>
            </a:r>
            <a:r>
              <a:rPr lang="de-DE" dirty="0">
                <a:hlinkClick r:id="rId2"/>
              </a:rPr>
              <a:t>https://gitlab.dkrz.de/icon/icon-nwp/-/merge_requests/1487</a:t>
            </a:r>
            <a:endParaRPr lang="de-DE" dirty="0"/>
          </a:p>
          <a:p>
            <a:r>
              <a:rPr lang="de-DE" dirty="0"/>
              <a:t>Code </a:t>
            </a:r>
            <a:r>
              <a:rPr lang="de-DE" dirty="0" err="1"/>
              <a:t>restructuring</a:t>
            </a:r>
            <a:r>
              <a:rPr lang="de-DE" dirty="0"/>
              <a:t>, „</a:t>
            </a:r>
            <a:r>
              <a:rPr lang="de-DE" dirty="0" err="1"/>
              <a:t>identical</a:t>
            </a:r>
            <a:r>
              <a:rPr lang="de-DE" dirty="0"/>
              <a:t>“ </a:t>
            </a:r>
            <a:r>
              <a:rPr lang="de-DE" dirty="0" err="1"/>
              <a:t>results</a:t>
            </a:r>
            <a:endParaRPr lang="de-DE" dirty="0"/>
          </a:p>
          <a:p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further</a:t>
            </a:r>
            <a:r>
              <a:rPr lang="de-DE" dirty="0"/>
              <a:t> TERRA </a:t>
            </a:r>
            <a:r>
              <a:rPr lang="de-DE" dirty="0" err="1"/>
              <a:t>developments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in </a:t>
            </a:r>
            <a:r>
              <a:rPr lang="de-DE" dirty="0" err="1"/>
              <a:t>progress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migrated</a:t>
            </a:r>
            <a:r>
              <a:rPr lang="de-DE" dirty="0"/>
              <a:t>?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6D49A3-4F22-4557-97BC-3F4F8DBA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3CD4AD-2FEC-4AA1-92AD-09B0F348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E825D43-B727-4B19-97EC-158DBACA35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8625"/>
            <a:ext cx="9144000" cy="426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9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2D392-3FB4-4451-9A7E-9651A93B7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ICON-LAND (ICON-XPP </a:t>
            </a:r>
            <a:r>
              <a:rPr lang="de-DE" dirty="0" err="1"/>
              <a:t>configuration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ABCB0F-D068-45AC-99B7-4EC8DF2B1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Coupling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HD </a:t>
            </a:r>
            <a:r>
              <a:rPr lang="de-DE" dirty="0" err="1"/>
              <a:t>model</a:t>
            </a:r>
            <a:r>
              <a:rPr lang="de-DE" dirty="0"/>
              <a:t> via YAC </a:t>
            </a:r>
            <a:r>
              <a:rPr lang="de-DE" dirty="0" err="1"/>
              <a:t>completed</a:t>
            </a:r>
            <a:r>
              <a:rPr lang="de-DE" dirty="0"/>
              <a:t> (</a:t>
            </a:r>
            <a:r>
              <a:rPr lang="de-DE" dirty="0" err="1"/>
              <a:t>Trang</a:t>
            </a:r>
            <a:r>
              <a:rPr lang="de-DE" dirty="0"/>
              <a:t> v. Pham, Roland </a:t>
            </a:r>
            <a:r>
              <a:rPr lang="de-DE" dirty="0" err="1"/>
              <a:t>WIrth</a:t>
            </a:r>
            <a:r>
              <a:rPr lang="de-DE" dirty="0"/>
              <a:t>)</a:t>
            </a:r>
          </a:p>
          <a:p>
            <a:r>
              <a:rPr lang="de-DE"/>
              <a:t>Tuning</a:t>
            </a:r>
            <a:endParaRPr lang="de-DE" dirty="0"/>
          </a:p>
          <a:p>
            <a:r>
              <a:rPr lang="de-DE" dirty="0"/>
              <a:t>Work on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tmx</a:t>
            </a:r>
            <a:r>
              <a:rPr lang="de-DE" dirty="0"/>
              <a:t> (turbulent </a:t>
            </a:r>
            <a:r>
              <a:rPr lang="de-DE" dirty="0" err="1"/>
              <a:t>diffusion</a:t>
            </a:r>
            <a:r>
              <a:rPr lang="de-DE" dirty="0"/>
              <a:t> – </a:t>
            </a:r>
            <a:r>
              <a:rPr lang="de-DE" dirty="0" err="1"/>
              <a:t>land</a:t>
            </a:r>
            <a:r>
              <a:rPr lang="de-DE" dirty="0"/>
              <a:t> </a:t>
            </a:r>
            <a:r>
              <a:rPr lang="de-DE" dirty="0" err="1"/>
              <a:t>coupling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) in </a:t>
            </a:r>
            <a:r>
              <a:rPr lang="de-DE" dirty="0" err="1"/>
              <a:t>progress</a:t>
            </a:r>
            <a:r>
              <a:rPr lang="de-DE" dirty="0"/>
              <a:t> (Moritz Waldmann, </a:t>
            </a:r>
            <a:r>
              <a:rPr lang="de-DE" dirty="0" err="1"/>
              <a:t>WarmWorld</a:t>
            </a:r>
            <a:r>
              <a:rPr lang="de-DE" dirty="0"/>
              <a:t>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41980F-D874-4D34-8024-E7A935A8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7B74C4-F19D-42EE-BFED-F76737AB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COSMO-GM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970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34D40DD-72A7-4033-92FD-A6C146E2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Further </a:t>
            </a:r>
            <a:r>
              <a:rPr lang="de-DE" dirty="0" err="1"/>
              <a:t>ongoing</a:t>
            </a:r>
            <a:r>
              <a:rPr lang="de-DE" dirty="0"/>
              <a:t> Work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1A2E956-078A-4195-AC61-012A8F77D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New Surface </a:t>
            </a:r>
            <a:r>
              <a:rPr lang="de-DE" dirty="0" err="1"/>
              <a:t>analysis</a:t>
            </a:r>
            <a:endParaRPr lang="de-DE" dirty="0"/>
          </a:p>
          <a:p>
            <a:pPr lvl="1"/>
            <a:r>
              <a:rPr lang="de-DE" dirty="0"/>
              <a:t>Snow – </a:t>
            </a:r>
            <a:r>
              <a:rPr lang="de-DE" dirty="0" err="1"/>
              <a:t>tests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running</a:t>
            </a:r>
            <a:endParaRPr lang="de-DE" dirty="0"/>
          </a:p>
          <a:p>
            <a:pPr lvl="1"/>
            <a:r>
              <a:rPr lang="de-DE" dirty="0"/>
              <a:t>SST –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progress</a:t>
            </a:r>
            <a:endParaRPr lang="de-DE" dirty="0"/>
          </a:p>
          <a:p>
            <a:pPr lvl="1"/>
            <a:r>
              <a:rPr lang="de-DE" dirty="0"/>
              <a:t>T</a:t>
            </a:r>
            <a:r>
              <a:rPr lang="de-DE" baseline="-25000" dirty="0"/>
              <a:t>2m </a:t>
            </a:r>
            <a:r>
              <a:rPr lang="de-DE" dirty="0"/>
              <a:t>–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progress</a:t>
            </a:r>
            <a:endParaRPr lang="de-DE" dirty="0"/>
          </a:p>
          <a:p>
            <a:pPr marL="431800" lvl="1" indent="0">
              <a:buNone/>
            </a:pPr>
            <a:endParaRPr lang="de-DE" dirty="0"/>
          </a:p>
          <a:p>
            <a:pPr marL="377825" indent="-285750"/>
            <a:r>
              <a:rPr lang="de-DE"/>
              <a:t>CERISE (ICON-LAND)</a:t>
            </a:r>
            <a:endParaRPr lang="de-DE" dirty="0"/>
          </a:p>
          <a:p>
            <a:pPr marL="717550" lvl="1" indent="-285750"/>
            <a:r>
              <a:rPr lang="de-DE" dirty="0"/>
              <a:t>New </a:t>
            </a:r>
            <a:r>
              <a:rPr lang="de-DE" dirty="0" err="1"/>
              <a:t>snow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applied</a:t>
            </a:r>
            <a:endParaRPr lang="de-DE" dirty="0"/>
          </a:p>
          <a:p>
            <a:pPr marL="717550" lvl="1" indent="-285750"/>
            <a:r>
              <a:rPr lang="de-DE" dirty="0"/>
              <a:t>Time-</a:t>
            </a:r>
            <a:r>
              <a:rPr lang="de-DE" dirty="0" err="1"/>
              <a:t>dependent</a:t>
            </a:r>
            <a:r>
              <a:rPr lang="de-DE" dirty="0"/>
              <a:t> ESA-CCI </a:t>
            </a:r>
            <a:r>
              <a:rPr lang="de-DE" dirty="0" err="1"/>
              <a:t>land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DF7F20-26C7-466D-A460-4F34C82A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2024-09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A22D46-A9D4-469F-BAB6-64501AC3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COSMO-GM</a:t>
            </a:r>
          </a:p>
        </p:txBody>
      </p:sp>
    </p:spTree>
    <p:extLst>
      <p:ext uri="{BB962C8B-B14F-4D97-AF65-F5344CB8AC3E}">
        <p14:creationId xmlns:p14="http://schemas.microsoft.com/office/powerpoint/2010/main" val="1631505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MluwZqXeC7BgPmxNJgfVQ"/>
</p:tagLst>
</file>

<file path=ppt/theme/theme1.xml><?xml version="1.0" encoding="utf-8"?>
<a:theme xmlns:a="http://schemas.openxmlformats.org/drawingml/2006/main" name="DWD-PowerPoint">
  <a:themeElements>
    <a:clrScheme name="DWD-Farben PowerPoint">
      <a:dk1>
        <a:srgbClr val="2D4B9B"/>
      </a:dk1>
      <a:lt1>
        <a:sysClr val="window" lastClr="FFFFFF"/>
      </a:lt1>
      <a:dk2>
        <a:srgbClr val="96B9DC"/>
      </a:dk2>
      <a:lt2>
        <a:srgbClr val="D2E1F5"/>
      </a:lt2>
      <a:accent1>
        <a:srgbClr val="2D4B9B"/>
      </a:accent1>
      <a:accent2>
        <a:srgbClr val="9E3D00"/>
      </a:accent2>
      <a:accent3>
        <a:srgbClr val="945100"/>
      </a:accent3>
      <a:accent4>
        <a:srgbClr val="DE8004"/>
      </a:accent4>
      <a:accent5>
        <a:srgbClr val="608E00"/>
      </a:accent5>
      <a:accent6>
        <a:srgbClr val="2F6100"/>
      </a:accent6>
      <a:hlink>
        <a:srgbClr val="2D4B9B"/>
      </a:hlink>
      <a:folHlink>
        <a:srgbClr val="2D4B9B"/>
      </a:folHlink>
    </a:clrScheme>
    <a:fontScheme name="DWD-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231</Words>
  <Application>Microsoft Office PowerPoint</Application>
  <PresentationFormat>Bildschirmpräsentation (16:9)</PresentationFormat>
  <Paragraphs>41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ＭＳ Ｐゴシック</vt:lpstr>
      <vt:lpstr>Arabic Typesetting</vt:lpstr>
      <vt:lpstr>Arial</vt:lpstr>
      <vt:lpstr>Arial Black</vt:lpstr>
      <vt:lpstr>Calibri</vt:lpstr>
      <vt:lpstr>Wingdings</vt:lpstr>
      <vt:lpstr>DWD-PowerPoint</vt:lpstr>
      <vt:lpstr>1_Office Theme</vt:lpstr>
      <vt:lpstr>think-cell Folie</vt:lpstr>
      <vt:lpstr>TERRA</vt:lpstr>
      <vt:lpstr>impact on sea surface height     0-20y</vt:lpstr>
      <vt:lpstr>Modularization of TERRA</vt:lpstr>
      <vt:lpstr>ICON-LAND (ICON-XPP configuration)</vt:lpstr>
      <vt:lpstr>Further ongoing Work</vt:lpstr>
    </vt:vector>
  </TitlesOfParts>
  <Company>Deutscher Wetterdienst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DWD</dc:creator>
  <cp:lastModifiedBy>Schlemmer Linda</cp:lastModifiedBy>
  <cp:revision>59</cp:revision>
  <dcterms:created xsi:type="dcterms:W3CDTF">2020-05-28T07:34:32Z</dcterms:created>
  <dcterms:modified xsi:type="dcterms:W3CDTF">2024-09-04T08:37:23Z</dcterms:modified>
</cp:coreProperties>
</file>