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9.png" ContentType="image/png"/>
  <Override PartName="/ppt/media/image1.png" ContentType="image/png"/>
  <Override PartName="/ppt/media/image2.jpeg" ContentType="image/jpeg"/>
  <Override PartName="/ppt/media/image3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4.png" ContentType="image/png"/>
  <Override PartName="/ppt/media/image5.png" ContentType="image/png"/>
  <Override PartName="/ppt/media/image1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DWD-Logo" descr="Wort-Bild-Marke des Deutschen Wetterdienst. Wetter und Klima aus einer Hand."/>
          <p:cNvPicPr/>
          <p:nvPr/>
        </p:nvPicPr>
        <p:blipFill>
          <a:blip r:embed="rId2"/>
          <a:stretch/>
        </p:blipFill>
        <p:spPr>
          <a:xfrm>
            <a:off x="7387560" y="191880"/>
            <a:ext cx="1610280" cy="573840"/>
          </a:xfrm>
          <a:prstGeom prst="rect">
            <a:avLst/>
          </a:prstGeom>
          <a:ln w="0">
            <a:noFill/>
          </a:ln>
        </p:spPr>
      </p:pic>
      <p:sp>
        <p:nvSpPr>
          <p:cNvPr id="1" name="Inhalt beginnt"/>
          <p:cNvSpPr/>
          <p:nvPr/>
        </p:nvSpPr>
        <p:spPr>
          <a:xfrm>
            <a:off x="144000" y="959760"/>
            <a:ext cx="885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2d4b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Inhalt endet"/>
          <p:cNvSpPr/>
          <p:nvPr/>
        </p:nvSpPr>
        <p:spPr>
          <a:xfrm>
            <a:off x="144000" y="6211800"/>
            <a:ext cx="885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2d4b9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Bundesadler" descr="Bundesadler_kleiner"/>
          <p:cNvPicPr/>
          <p:nvPr/>
        </p:nvPicPr>
        <p:blipFill>
          <a:blip r:embed="rId3"/>
          <a:stretch/>
        </p:blipFill>
        <p:spPr>
          <a:xfrm>
            <a:off x="144000" y="6310080"/>
            <a:ext cx="307080" cy="381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3262320" y="6319080"/>
            <a:ext cx="541116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14400" bIns="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2"/>
          </p:nvPr>
        </p:nvSpPr>
        <p:spPr>
          <a:xfrm>
            <a:off x="542160" y="6319080"/>
            <a:ext cx="2141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14400" bIns="0"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0" y="1268280"/>
            <a:ext cx="9141840" cy="17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2d4b9b"/>
                </a:solidFill>
                <a:latin typeface="Book Antiqua"/>
                <a:ea typeface="DejaVu Sans"/>
              </a:rPr>
              <a:t>TKESV Turbulence Scheme</a:t>
            </a:r>
            <a:endParaRPr b="0" lang="de-DE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2d4b9b"/>
                </a:solidFill>
                <a:latin typeface="Book Antiqua"/>
                <a:ea typeface="DejaVu Sans"/>
              </a:rPr>
              <a:t>Working Progress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45" name="Text Box 7"/>
          <p:cNvSpPr/>
          <p:nvPr/>
        </p:nvSpPr>
        <p:spPr>
          <a:xfrm>
            <a:off x="0" y="3673440"/>
            <a:ext cx="9141840" cy="112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5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Ekaterina Machulskaya</a:t>
            </a:r>
            <a:r>
              <a:rPr b="0" lang="en-US" sz="20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and </a:t>
            </a:r>
            <a:r>
              <a:rPr b="0" i="1" lang="cs-CZ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Dmitrii Mironov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German Weather Service, Offenbach am Main, Germany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(ekaterina.machulskaya@dwd.de, dmitrii.mironov@dwd.de)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6" name="Text Box 8"/>
          <p:cNvSpPr/>
          <p:nvPr/>
        </p:nvSpPr>
        <p:spPr>
          <a:xfrm>
            <a:off x="0" y="5450760"/>
            <a:ext cx="91418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COSMO General Meeting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2-5 September 2024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7"/>
          <p:cNvSpPr/>
          <p:nvPr/>
        </p:nvSpPr>
        <p:spPr>
          <a:xfrm>
            <a:off x="463680" y="262440"/>
            <a:ext cx="251820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Conclusions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13" name="Rectangle 6"/>
          <p:cNvSpPr/>
          <p:nvPr/>
        </p:nvSpPr>
        <p:spPr>
          <a:xfrm>
            <a:off x="463680" y="1382760"/>
            <a:ext cx="8495640" cy="46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TKESV scheme runs stably within the global ICON with the operational settings</a:t>
            </a:r>
            <a:endParaRPr b="0" lang="de-DE" sz="24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Day 2m temperatures decrease due to </a:t>
            </a:r>
            <a:r>
              <a:rPr b="0" lang="en-GB" sz="24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enhanced mixing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</a:t>
            </a:r>
            <a:r>
              <a:rPr b="0" lang="en-GB" sz="2400" spc="-1" strike="noStrike">
                <a:solidFill>
                  <a:srgbClr val="000000"/>
                </a:solidFill>
                <a:latin typeface="DejaVu Sans"/>
                <a:ea typeface="DejaVu Sans"/>
              </a:rPr>
              <a:t>←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i="1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counter-gradient transport, non-gaussian latent heat release in clouds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, but increase due to </a:t>
            </a:r>
            <a:r>
              <a:rPr b="0" lang="en-GB" sz="2400" spc="-1" strike="noStrike" u="sng">
                <a:solidFill>
                  <a:srgbClr val="000000"/>
                </a:solidFill>
                <a:uFillTx/>
                <a:latin typeface="Times New Roman"/>
                <a:ea typeface="Roboto"/>
              </a:rPr>
              <a:t>reduced cloudiness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; night 2m temperatures decrease due to a </a:t>
            </a:r>
            <a:r>
              <a:rPr b="0" lang="en-GB" sz="2400" spc="-1" strike="noStrike" u="sng">
                <a:solidFill>
                  <a:srgbClr val="000000"/>
                </a:solidFill>
                <a:uFillTx/>
                <a:latin typeface="Times New Roman"/>
                <a:ea typeface="Roboto"/>
              </a:rPr>
              <a:t>less diffusive stable PBL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 (</a:t>
            </a:r>
            <a:r>
              <a:rPr b="0" lang="en-GB" sz="2400" spc="-1" strike="noStrike">
                <a:solidFill>
                  <a:srgbClr val="000000"/>
                </a:solidFill>
                <a:latin typeface="DejaVu Sans"/>
                <a:ea typeface="DejaVu Sans"/>
              </a:rPr>
              <a:t>← </a:t>
            </a:r>
            <a:r>
              <a:rPr b="0" i="1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nonloc length scale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)</a:t>
            </a:r>
            <a:endParaRPr b="0" lang="de-DE" sz="24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Problems: lower day 10m winds (but good for tropics), too cold in the morning in the winter hemisphere, low winds in the free troposphere</a:t>
            </a:r>
            <a:endParaRPr b="0" lang="de-DE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None/>
            </a:pP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8"/>
          <p:cNvSpPr/>
          <p:nvPr/>
        </p:nvSpPr>
        <p:spPr>
          <a:xfrm>
            <a:off x="933480" y="1738440"/>
            <a:ext cx="706536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en-US" sz="4000" spc="-1" strike="noStrike">
                <a:solidFill>
                  <a:srgbClr val="2d4b9b"/>
                </a:solidFill>
                <a:latin typeface="Georgia"/>
                <a:ea typeface="DejaVu Sans"/>
              </a:rPr>
              <a:t>Thanks for your </a:t>
            </a:r>
            <a:endParaRPr b="0" lang="de-DE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en-US" sz="4000" spc="-1" strike="noStrike">
                <a:solidFill>
                  <a:srgbClr val="2d4b9b"/>
                </a:solidFill>
                <a:latin typeface="Georgia"/>
                <a:ea typeface="DejaVu Sans"/>
              </a:rPr>
              <a:t>kind attention!</a:t>
            </a:r>
            <a:endParaRPr b="0" lang="de-DE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7"/>
          <p:cNvSpPr/>
          <p:nvPr/>
        </p:nvSpPr>
        <p:spPr>
          <a:xfrm>
            <a:off x="543960" y="228600"/>
            <a:ext cx="61563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Roboto"/>
              </a:rPr>
              <a:t>Global ICON runs: SYNOP verification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16" name="Grafik 7" descr=""/>
          <p:cNvPicPr/>
          <p:nvPr/>
        </p:nvPicPr>
        <p:blipFill>
          <a:blip r:embed="rId1"/>
          <a:stretch/>
        </p:blipFill>
        <p:spPr>
          <a:xfrm>
            <a:off x="900000" y="2431800"/>
            <a:ext cx="8254440" cy="3039120"/>
          </a:xfrm>
          <a:prstGeom prst="rect">
            <a:avLst/>
          </a:prstGeom>
          <a:ln w="0">
            <a:noFill/>
          </a:ln>
        </p:spPr>
      </p:pic>
      <p:sp>
        <p:nvSpPr>
          <p:cNvPr id="117" name="Rectangle 17"/>
          <p:cNvSpPr/>
          <p:nvPr/>
        </p:nvSpPr>
        <p:spPr>
          <a:xfrm>
            <a:off x="900000" y="5544000"/>
            <a:ext cx="77385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Wind 10m          T 2m             Td 2m                 PS               RAD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118" name="Rectangle 19"/>
          <p:cNvSpPr/>
          <p:nvPr/>
        </p:nvSpPr>
        <p:spPr>
          <a:xfrm>
            <a:off x="-216000" y="2844000"/>
            <a:ext cx="133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RMSE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119" name="Rectangle 21"/>
          <p:cNvSpPr/>
          <p:nvPr/>
        </p:nvSpPr>
        <p:spPr>
          <a:xfrm>
            <a:off x="-180000" y="36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Bias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120" name="Rectangle 23"/>
          <p:cNvSpPr/>
          <p:nvPr/>
        </p:nvSpPr>
        <p:spPr>
          <a:xfrm>
            <a:off x="-180000" y="45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121" name="Rectangle 25"/>
          <p:cNvSpPr/>
          <p:nvPr/>
        </p:nvSpPr>
        <p:spPr>
          <a:xfrm>
            <a:off x="3348000" y="1440000"/>
            <a:ext cx="21585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Tropics</a:t>
            </a:r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7"/>
          <p:cNvSpPr/>
          <p:nvPr/>
        </p:nvSpPr>
        <p:spPr>
          <a:xfrm>
            <a:off x="723960" y="228600"/>
            <a:ext cx="61563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current status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23" name="Grafik 2" descr=""/>
          <p:cNvPicPr/>
          <p:nvPr/>
        </p:nvPicPr>
        <p:blipFill>
          <a:blip r:embed="rId1"/>
          <a:stretch/>
        </p:blipFill>
        <p:spPr>
          <a:xfrm>
            <a:off x="477720" y="1038600"/>
            <a:ext cx="3805560" cy="5156280"/>
          </a:xfrm>
          <a:prstGeom prst="rect">
            <a:avLst/>
          </a:prstGeom>
          <a:ln w="0">
            <a:noFill/>
          </a:ln>
        </p:spPr>
      </p:pic>
      <p:pic>
        <p:nvPicPr>
          <p:cNvPr id="124" name="Grafik 5" descr=""/>
          <p:cNvPicPr/>
          <p:nvPr/>
        </p:nvPicPr>
        <p:blipFill>
          <a:blip r:embed="rId2"/>
          <a:stretch/>
        </p:blipFill>
        <p:spPr>
          <a:xfrm>
            <a:off x="4987440" y="1028160"/>
            <a:ext cx="3810600" cy="516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"/>
          <p:cNvSpPr/>
          <p:nvPr/>
        </p:nvSpPr>
        <p:spPr>
          <a:xfrm>
            <a:off x="723960" y="228600"/>
            <a:ext cx="61563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current status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26" name="Grafik 1" descr=""/>
          <p:cNvPicPr/>
          <p:nvPr/>
        </p:nvPicPr>
        <p:blipFill>
          <a:blip r:embed="rId1"/>
          <a:stretch/>
        </p:blipFill>
        <p:spPr>
          <a:xfrm>
            <a:off x="477720" y="1038600"/>
            <a:ext cx="3805560" cy="5156280"/>
          </a:xfrm>
          <a:prstGeom prst="rect">
            <a:avLst/>
          </a:prstGeom>
          <a:ln w="0">
            <a:noFill/>
          </a:ln>
        </p:spPr>
      </p:pic>
      <p:pic>
        <p:nvPicPr>
          <p:cNvPr id="127" name="Grafik 3" descr=""/>
          <p:cNvPicPr/>
          <p:nvPr/>
        </p:nvPicPr>
        <p:blipFill>
          <a:blip r:embed="rId2"/>
          <a:stretch/>
        </p:blipFill>
        <p:spPr>
          <a:xfrm>
            <a:off x="4987440" y="1028160"/>
            <a:ext cx="3810600" cy="516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/>
          <p:nvPr/>
        </p:nvSpPr>
        <p:spPr>
          <a:xfrm>
            <a:off x="723960" y="228600"/>
            <a:ext cx="61563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current status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29" name="Grafik 4" descr=""/>
          <p:cNvPicPr/>
          <p:nvPr/>
        </p:nvPicPr>
        <p:blipFill>
          <a:blip r:embed="rId1"/>
          <a:stretch/>
        </p:blipFill>
        <p:spPr>
          <a:xfrm>
            <a:off x="0" y="1744920"/>
            <a:ext cx="9141840" cy="336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3"/>
          <p:cNvSpPr/>
          <p:nvPr/>
        </p:nvSpPr>
        <p:spPr>
          <a:xfrm>
            <a:off x="723960" y="228600"/>
            <a:ext cx="61563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current status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31" name="Grafik 6" descr=""/>
          <p:cNvPicPr/>
          <p:nvPr/>
        </p:nvPicPr>
        <p:blipFill>
          <a:blip r:embed="rId1"/>
          <a:stretch/>
        </p:blipFill>
        <p:spPr>
          <a:xfrm>
            <a:off x="0" y="1744920"/>
            <a:ext cx="9141840" cy="336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4"/>
          <p:cNvSpPr/>
          <p:nvPr/>
        </p:nvSpPr>
        <p:spPr>
          <a:xfrm>
            <a:off x="723960" y="228600"/>
            <a:ext cx="61563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current status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33" name="Grafik 9" descr=""/>
          <p:cNvPicPr/>
          <p:nvPr/>
        </p:nvPicPr>
        <p:blipFill>
          <a:blip r:embed="rId1"/>
          <a:stretch/>
        </p:blipFill>
        <p:spPr>
          <a:xfrm>
            <a:off x="0" y="1744920"/>
            <a:ext cx="9141840" cy="336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7"/>
          <p:cNvSpPr/>
          <p:nvPr/>
        </p:nvSpPr>
        <p:spPr>
          <a:xfrm>
            <a:off x="463680" y="236160"/>
            <a:ext cx="469620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Key features of TKESV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680" y="1382760"/>
            <a:ext cx="8495640" cy="46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prognostic scalar variances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→ counter-gradient vertical heat and moisture transport (</a:t>
            </a:r>
            <a:r>
              <a:rPr b="0" i="1" lang="en-GB" sz="2200" spc="-1" strike="noStrike">
                <a:solidFill>
                  <a:srgbClr val="438a00"/>
                </a:solidFill>
                <a:latin typeface="Times New Roman"/>
                <a:ea typeface="DejaVu Sans"/>
              </a:rPr>
              <a:t>non-local</a:t>
            </a:r>
            <a:r>
              <a:rPr b="0" lang="en-GB" sz="2200" spc="-1" strike="noStrike">
                <a:solidFill>
                  <a:srgbClr val="438a00"/>
                </a:solidFill>
                <a:latin typeface="Times New Roman"/>
                <a:ea typeface="DejaVu Sans"/>
              </a:rPr>
              <a:t> nature of convective motions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endParaRPr b="0" lang="de-DE" sz="22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non-Gaussian statistical cloud scheme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(currently of Bechtold-Cujipers) → intensive turbulence due to latent heat release within clouds of small area coverage (</a:t>
            </a:r>
            <a:r>
              <a:rPr b="0" i="1" lang="en-GB" sz="2200" spc="-1" strike="noStrike">
                <a:solidFill>
                  <a:srgbClr val="438a00"/>
                </a:solidFill>
                <a:latin typeface="Times New Roman"/>
                <a:ea typeface="DejaVu Sans"/>
              </a:rPr>
              <a:t>skewed</a:t>
            </a:r>
            <a:r>
              <a:rPr b="0" lang="en-GB" sz="2200" spc="-1" strike="noStrike">
                <a:solidFill>
                  <a:srgbClr val="438a00"/>
                </a:solidFill>
                <a:latin typeface="Times New Roman"/>
                <a:ea typeface="DejaVu Sans"/>
              </a:rPr>
              <a:t> nature of convective motions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de-DE" sz="22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non-local turbulence length scale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→ consistent interaction of turbulence with the atmospheric stability </a:t>
            </a:r>
            <a:endParaRPr b="0" lang="de-DE" sz="22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regularization of stability functions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(required to avoid their singularity) → emulation of the neglected transport terms in the diagnostic equations for fluxes</a:t>
            </a:r>
            <a:endParaRPr b="0" lang="de-DE" sz="22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1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different constant values </a:t>
            </a: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(as compared to the operational scheme turbdiff)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9"/>
          <p:cNvSpPr/>
          <p:nvPr/>
        </p:nvSpPr>
        <p:spPr>
          <a:xfrm>
            <a:off x="175680" y="180000"/>
            <a:ext cx="349488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50" name="Rectangle 10"/>
          <p:cNvSpPr/>
          <p:nvPr/>
        </p:nvSpPr>
        <p:spPr>
          <a:xfrm>
            <a:off x="463680" y="1352160"/>
            <a:ext cx="8495640" cy="468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1701"/>
              </a:spcBef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Global runs for July 2023, control (turbdiff) vs. exp (TKESV)</a:t>
            </a:r>
            <a:endParaRPr b="0" lang="de-DE" sz="24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1701"/>
              </a:spcBef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Forecasts issued at 0 UTC for 30 hours</a:t>
            </a:r>
            <a:endParaRPr b="0" lang="de-DE" sz="24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1701"/>
              </a:spcBef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Roboto"/>
              </a:rPr>
              <a:t>No own data assimilation cycle  (initial conditions are taken from the routine)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7" descr=""/>
          <p:cNvPicPr/>
          <p:nvPr/>
        </p:nvPicPr>
        <p:blipFill>
          <a:blip r:embed="rId1"/>
          <a:stretch/>
        </p:blipFill>
        <p:spPr>
          <a:xfrm>
            <a:off x="900000" y="2472480"/>
            <a:ext cx="8241840" cy="303444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5"/>
          <p:cNvSpPr/>
          <p:nvPr/>
        </p:nvSpPr>
        <p:spPr>
          <a:xfrm>
            <a:off x="3528000" y="1440000"/>
            <a:ext cx="12592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NH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53" name="Rectangle 11"/>
          <p:cNvSpPr/>
          <p:nvPr/>
        </p:nvSpPr>
        <p:spPr>
          <a:xfrm>
            <a:off x="36000" y="2844000"/>
            <a:ext cx="10432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None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RMSE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54" name="Rectangle 12"/>
          <p:cNvSpPr/>
          <p:nvPr/>
        </p:nvSpPr>
        <p:spPr>
          <a:xfrm>
            <a:off x="-828000" y="3672000"/>
            <a:ext cx="17992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lvl="3" marL="864000" indent="-2160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Bias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55" name="Rectangle 13"/>
          <p:cNvSpPr/>
          <p:nvPr/>
        </p:nvSpPr>
        <p:spPr>
          <a:xfrm>
            <a:off x="-288000" y="45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56" name="Rectangle 14"/>
          <p:cNvSpPr/>
          <p:nvPr/>
        </p:nvSpPr>
        <p:spPr>
          <a:xfrm>
            <a:off x="6228000" y="1355040"/>
            <a:ext cx="2878560" cy="80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lvl="2" marL="648000" indent="-2160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control</a:t>
            </a:r>
            <a:endParaRPr b="0" lang="de-DE" sz="24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exp 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6552000" y="1548000"/>
            <a:ext cx="540000" cy="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"/>
          <p:cNvSpPr/>
          <p:nvPr/>
        </p:nvSpPr>
        <p:spPr>
          <a:xfrm>
            <a:off x="6552000" y="2052000"/>
            <a:ext cx="540000" cy="36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Rectangle 15"/>
          <p:cNvSpPr/>
          <p:nvPr/>
        </p:nvSpPr>
        <p:spPr>
          <a:xfrm>
            <a:off x="900000" y="5544000"/>
            <a:ext cx="77385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Wind 10m          T 2m             Td 2m                 PS               RAD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60" name="Rectangle 37"/>
          <p:cNvSpPr/>
          <p:nvPr/>
        </p:nvSpPr>
        <p:spPr>
          <a:xfrm>
            <a:off x="101520" y="247680"/>
            <a:ext cx="67737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Roboto"/>
              </a:rPr>
              <a:t>Global ICON runs: SYNOP verification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61" name="Ellipse 1"/>
          <p:cNvSpPr/>
          <p:nvPr/>
        </p:nvSpPr>
        <p:spPr>
          <a:xfrm>
            <a:off x="1260000" y="3917520"/>
            <a:ext cx="826560" cy="54540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Ellipse 2"/>
          <p:cNvSpPr/>
          <p:nvPr/>
        </p:nvSpPr>
        <p:spPr>
          <a:xfrm>
            <a:off x="3325320" y="3629880"/>
            <a:ext cx="633600" cy="456840"/>
          </a:xfrm>
          <a:prstGeom prst="ellipse">
            <a:avLst/>
          </a:prstGeom>
          <a:noFill/>
          <a:ln>
            <a:solidFill>
              <a:srgbClr val="43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Ellipse 3"/>
          <p:cNvSpPr/>
          <p:nvPr/>
        </p:nvSpPr>
        <p:spPr>
          <a:xfrm>
            <a:off x="4189320" y="3665880"/>
            <a:ext cx="1389600" cy="653040"/>
          </a:xfrm>
          <a:prstGeom prst="ellipse">
            <a:avLst/>
          </a:prstGeom>
          <a:noFill/>
          <a:ln>
            <a:solidFill>
              <a:srgbClr val="43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rafik 7" descr=""/>
          <p:cNvPicPr/>
          <p:nvPr/>
        </p:nvPicPr>
        <p:blipFill>
          <a:blip r:embed="rId1"/>
          <a:stretch/>
        </p:blipFill>
        <p:spPr>
          <a:xfrm>
            <a:off x="900000" y="2491560"/>
            <a:ext cx="8241840" cy="3034440"/>
          </a:xfrm>
          <a:prstGeom prst="rect">
            <a:avLst/>
          </a:prstGeom>
          <a:ln w="0">
            <a:noFill/>
          </a:ln>
        </p:spPr>
      </p:pic>
      <p:sp>
        <p:nvSpPr>
          <p:cNvPr id="65" name="Ellipse 5"/>
          <p:cNvSpPr/>
          <p:nvPr/>
        </p:nvSpPr>
        <p:spPr>
          <a:xfrm>
            <a:off x="4333320" y="3773880"/>
            <a:ext cx="528480" cy="456840"/>
          </a:xfrm>
          <a:prstGeom prst="ellipse">
            <a:avLst/>
          </a:prstGeom>
          <a:noFill/>
          <a:ln>
            <a:solidFill>
              <a:srgbClr val="43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Ellipse 6"/>
          <p:cNvSpPr/>
          <p:nvPr/>
        </p:nvSpPr>
        <p:spPr>
          <a:xfrm>
            <a:off x="1548000" y="4025520"/>
            <a:ext cx="53856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Rectangle 16"/>
          <p:cNvSpPr/>
          <p:nvPr/>
        </p:nvSpPr>
        <p:spPr>
          <a:xfrm>
            <a:off x="900000" y="5544000"/>
            <a:ext cx="77385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Wind 10m          T 2m             Td 2m                 PS               RAD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68" name="Rectangle 18"/>
          <p:cNvSpPr/>
          <p:nvPr/>
        </p:nvSpPr>
        <p:spPr>
          <a:xfrm>
            <a:off x="-216000" y="2844000"/>
            <a:ext cx="133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RMSE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69" name="Rectangle 20"/>
          <p:cNvSpPr/>
          <p:nvPr/>
        </p:nvSpPr>
        <p:spPr>
          <a:xfrm>
            <a:off x="-180000" y="36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Bias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70" name="Rectangle 22"/>
          <p:cNvSpPr/>
          <p:nvPr/>
        </p:nvSpPr>
        <p:spPr>
          <a:xfrm>
            <a:off x="-180000" y="45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71" name="Rectangle 24"/>
          <p:cNvSpPr/>
          <p:nvPr/>
        </p:nvSpPr>
        <p:spPr>
          <a:xfrm>
            <a:off x="3960000" y="1440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DE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72" name="Rectangle 38"/>
          <p:cNvSpPr/>
          <p:nvPr/>
        </p:nvSpPr>
        <p:spPr>
          <a:xfrm>
            <a:off x="183960" y="228600"/>
            <a:ext cx="665604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Roboto"/>
              </a:rPr>
              <a:t>Global ICON runs: SYNOP verification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73" name="Ellipse 4"/>
          <p:cNvSpPr/>
          <p:nvPr/>
        </p:nvSpPr>
        <p:spPr>
          <a:xfrm>
            <a:off x="3433320" y="3593880"/>
            <a:ext cx="528480" cy="456840"/>
          </a:xfrm>
          <a:prstGeom prst="ellipse">
            <a:avLst/>
          </a:prstGeom>
          <a:noFill/>
          <a:ln>
            <a:solidFill>
              <a:srgbClr val="43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fik 10" descr=""/>
          <p:cNvPicPr/>
          <p:nvPr/>
        </p:nvPicPr>
        <p:blipFill>
          <a:blip r:embed="rId1"/>
          <a:stretch/>
        </p:blipFill>
        <p:spPr>
          <a:xfrm>
            <a:off x="900000" y="2431800"/>
            <a:ext cx="8254440" cy="3039120"/>
          </a:xfrm>
          <a:prstGeom prst="rect">
            <a:avLst/>
          </a:prstGeom>
          <a:ln w="0">
            <a:noFill/>
          </a:ln>
        </p:spPr>
      </p:pic>
      <p:sp>
        <p:nvSpPr>
          <p:cNvPr id="75" name="Rectangle 32"/>
          <p:cNvSpPr/>
          <p:nvPr/>
        </p:nvSpPr>
        <p:spPr>
          <a:xfrm>
            <a:off x="900000" y="5544000"/>
            <a:ext cx="77385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Wind 10m          T 2m             Td 2m                 PS               RAD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76" name="Rectangle 33"/>
          <p:cNvSpPr/>
          <p:nvPr/>
        </p:nvSpPr>
        <p:spPr>
          <a:xfrm>
            <a:off x="-216000" y="2844000"/>
            <a:ext cx="133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RMSE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77" name="Rectangle 34"/>
          <p:cNvSpPr/>
          <p:nvPr/>
        </p:nvSpPr>
        <p:spPr>
          <a:xfrm>
            <a:off x="-180000" y="36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Bias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78" name="Rectangle 35"/>
          <p:cNvSpPr/>
          <p:nvPr/>
        </p:nvSpPr>
        <p:spPr>
          <a:xfrm>
            <a:off x="-180000" y="4572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Obs</a:t>
            </a:r>
            <a:endParaRPr b="0" lang="de-DE" sz="2100" spc="-1" strike="noStrike">
              <a:latin typeface="Arial"/>
            </a:endParaRPr>
          </a:p>
        </p:txBody>
      </p:sp>
      <p:sp>
        <p:nvSpPr>
          <p:cNvPr id="79" name="Rectangle 36"/>
          <p:cNvSpPr/>
          <p:nvPr/>
        </p:nvSpPr>
        <p:spPr>
          <a:xfrm>
            <a:off x="3564000" y="1440000"/>
            <a:ext cx="115092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SH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80" name="Rectangle 31"/>
          <p:cNvSpPr/>
          <p:nvPr/>
        </p:nvSpPr>
        <p:spPr>
          <a:xfrm>
            <a:off x="101520" y="247680"/>
            <a:ext cx="67737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Roboto"/>
              </a:rPr>
              <a:t>Global ICON runs: SYNOP verification</a:t>
            </a:r>
            <a:endParaRPr b="0" lang="de-D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fik 2" descr=""/>
          <p:cNvPicPr/>
          <p:nvPr/>
        </p:nvPicPr>
        <p:blipFill>
          <a:blip r:embed="rId1"/>
          <a:stretch/>
        </p:blipFill>
        <p:spPr>
          <a:xfrm>
            <a:off x="2951280" y="1566720"/>
            <a:ext cx="2987640" cy="4510080"/>
          </a:xfrm>
          <a:prstGeom prst="rect">
            <a:avLst/>
          </a:prstGeom>
          <a:ln w="0">
            <a:noFill/>
          </a:ln>
        </p:spPr>
      </p:pic>
      <p:pic>
        <p:nvPicPr>
          <p:cNvPr id="82" name="Grafik 5" descr=""/>
          <p:cNvPicPr/>
          <p:nvPr/>
        </p:nvPicPr>
        <p:blipFill>
          <a:blip r:embed="rId2"/>
          <a:stretch/>
        </p:blipFill>
        <p:spPr>
          <a:xfrm>
            <a:off x="6081480" y="1547640"/>
            <a:ext cx="3052800" cy="4608360"/>
          </a:xfrm>
          <a:prstGeom prst="rect">
            <a:avLst/>
          </a:prstGeom>
          <a:ln w="0">
            <a:noFill/>
          </a:ln>
        </p:spPr>
      </p:pic>
      <p:pic>
        <p:nvPicPr>
          <p:cNvPr id="83" name="Grafik 8" descr=""/>
          <p:cNvPicPr/>
          <p:nvPr/>
        </p:nvPicPr>
        <p:blipFill>
          <a:blip r:embed="rId3"/>
          <a:stretch/>
        </p:blipFill>
        <p:spPr>
          <a:xfrm>
            <a:off x="180720" y="1557360"/>
            <a:ext cx="3022200" cy="4562640"/>
          </a:xfrm>
          <a:prstGeom prst="rect">
            <a:avLst/>
          </a:prstGeom>
          <a:ln w="0">
            <a:noFill/>
          </a:ln>
        </p:spPr>
      </p:pic>
      <p:sp>
        <p:nvSpPr>
          <p:cNvPr id="84" name="Ellipse 9"/>
          <p:cNvSpPr/>
          <p:nvPr/>
        </p:nvSpPr>
        <p:spPr>
          <a:xfrm>
            <a:off x="1731600" y="199008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Ellipse 10"/>
          <p:cNvSpPr/>
          <p:nvPr/>
        </p:nvSpPr>
        <p:spPr>
          <a:xfrm>
            <a:off x="1695600" y="506952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Ellipse 11"/>
          <p:cNvSpPr/>
          <p:nvPr/>
        </p:nvSpPr>
        <p:spPr>
          <a:xfrm>
            <a:off x="3307320" y="200520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Ellipse 12"/>
          <p:cNvSpPr/>
          <p:nvPr/>
        </p:nvSpPr>
        <p:spPr>
          <a:xfrm>
            <a:off x="3303720" y="539316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Ellipse 13"/>
          <p:cNvSpPr/>
          <p:nvPr/>
        </p:nvSpPr>
        <p:spPr>
          <a:xfrm>
            <a:off x="5077080" y="190368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Ellipse 14"/>
          <p:cNvSpPr/>
          <p:nvPr/>
        </p:nvSpPr>
        <p:spPr>
          <a:xfrm>
            <a:off x="5077080" y="536832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Ellipse 15"/>
          <p:cNvSpPr/>
          <p:nvPr/>
        </p:nvSpPr>
        <p:spPr>
          <a:xfrm>
            <a:off x="6817320" y="206172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Ellipse 16"/>
          <p:cNvSpPr/>
          <p:nvPr/>
        </p:nvSpPr>
        <p:spPr>
          <a:xfrm>
            <a:off x="6820920" y="5264640"/>
            <a:ext cx="249840" cy="45684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Rectangle 26"/>
          <p:cNvSpPr/>
          <p:nvPr/>
        </p:nvSpPr>
        <p:spPr>
          <a:xfrm>
            <a:off x="468000" y="1008000"/>
            <a:ext cx="172692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Australia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93" name="Rectangle 27"/>
          <p:cNvSpPr/>
          <p:nvPr/>
        </p:nvSpPr>
        <p:spPr>
          <a:xfrm>
            <a:off x="3276000" y="1008000"/>
            <a:ext cx="205092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South Africa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94" name="Rectangle 28"/>
          <p:cNvSpPr/>
          <p:nvPr/>
        </p:nvSpPr>
        <p:spPr>
          <a:xfrm>
            <a:off x="5580000" y="1008000"/>
            <a:ext cx="338292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Northern Southamerica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95" name="Rectangle 39"/>
          <p:cNvSpPr/>
          <p:nvPr/>
        </p:nvSpPr>
        <p:spPr>
          <a:xfrm>
            <a:off x="101520" y="247680"/>
            <a:ext cx="677376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Roboto"/>
              </a:rPr>
              <a:t>Global ICON runs: SYNOP verification</a:t>
            </a:r>
            <a:endParaRPr b="0" lang="de-D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7"/>
          <p:cNvSpPr/>
          <p:nvPr/>
        </p:nvSpPr>
        <p:spPr>
          <a:xfrm>
            <a:off x="75960" y="228600"/>
            <a:ext cx="719604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upper air verification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97" name="Grafik 2" descr=""/>
          <p:cNvPicPr/>
          <p:nvPr/>
        </p:nvPicPr>
        <p:blipFill>
          <a:blip r:embed="rId1"/>
          <a:stretch/>
        </p:blipFill>
        <p:spPr>
          <a:xfrm>
            <a:off x="477720" y="1038600"/>
            <a:ext cx="3805560" cy="5156280"/>
          </a:xfrm>
          <a:prstGeom prst="rect">
            <a:avLst/>
          </a:prstGeom>
          <a:ln w="0">
            <a:noFill/>
          </a:ln>
        </p:spPr>
      </p:pic>
      <p:pic>
        <p:nvPicPr>
          <p:cNvPr id="98" name="Grafik 5" descr=""/>
          <p:cNvPicPr/>
          <p:nvPr/>
        </p:nvPicPr>
        <p:blipFill>
          <a:blip r:embed="rId2"/>
          <a:stretch/>
        </p:blipFill>
        <p:spPr>
          <a:xfrm>
            <a:off x="4987440" y="1028160"/>
            <a:ext cx="3810600" cy="5163120"/>
          </a:xfrm>
          <a:prstGeom prst="rect">
            <a:avLst/>
          </a:prstGeom>
          <a:ln w="0">
            <a:noFill/>
          </a:ln>
        </p:spPr>
      </p:pic>
      <p:sp>
        <p:nvSpPr>
          <p:cNvPr id="99" name="Rectangle 29"/>
          <p:cNvSpPr/>
          <p:nvPr/>
        </p:nvSpPr>
        <p:spPr>
          <a:xfrm>
            <a:off x="3816000" y="1116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NH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00" name="Rectangle 41"/>
          <p:cNvSpPr/>
          <p:nvPr/>
        </p:nvSpPr>
        <p:spPr>
          <a:xfrm>
            <a:off x="3276360" y="4464000"/>
            <a:ext cx="2106000" cy="80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lvl="2" marL="648000" indent="-2160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control</a:t>
            </a:r>
            <a:endParaRPr b="0" lang="de-DE" sz="20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exp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3960000" y="4680000"/>
            <a:ext cx="324360" cy="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"/>
          <p:cNvSpPr/>
          <p:nvPr/>
        </p:nvSpPr>
        <p:spPr>
          <a:xfrm>
            <a:off x="3960360" y="5148360"/>
            <a:ext cx="324360" cy="360"/>
          </a:xfrm>
          <a:prstGeom prst="line">
            <a:avLst/>
          </a:prstGeom>
          <a:ln w="3600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Rectangle 42"/>
          <p:cNvSpPr/>
          <p:nvPr/>
        </p:nvSpPr>
        <p:spPr>
          <a:xfrm>
            <a:off x="3420360" y="2016000"/>
            <a:ext cx="2106000" cy="80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lvl="2" marL="648000" indent="-2160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12h</a:t>
            </a:r>
            <a:endParaRPr b="0" lang="de-DE" sz="2000" spc="-1" strike="noStrike">
              <a:latin typeface="Arial"/>
            </a:endParaRPr>
          </a:p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</a:t>
            </a:r>
            <a:r>
              <a:rPr b="0" lang="en-GB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24h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4068360" y="2232360"/>
            <a:ext cx="324360" cy="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"/>
          <p:cNvSpPr/>
          <p:nvPr/>
        </p:nvSpPr>
        <p:spPr>
          <a:xfrm>
            <a:off x="4068360" y="2700360"/>
            <a:ext cx="324360" cy="36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Ellipse 7"/>
          <p:cNvSpPr/>
          <p:nvPr/>
        </p:nvSpPr>
        <p:spPr>
          <a:xfrm>
            <a:off x="5364000" y="2333520"/>
            <a:ext cx="826560" cy="545400"/>
          </a:xfrm>
          <a:prstGeom prst="ellipse">
            <a:avLst/>
          </a:prstGeom>
          <a:noFill/>
          <a:ln>
            <a:solidFill>
              <a:srgbClr val="3365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Ellipse 8"/>
          <p:cNvSpPr/>
          <p:nvPr/>
        </p:nvSpPr>
        <p:spPr>
          <a:xfrm>
            <a:off x="5148000" y="3017880"/>
            <a:ext cx="826560" cy="545400"/>
          </a:xfrm>
          <a:prstGeom prst="ellipse">
            <a:avLst/>
          </a:prstGeom>
          <a:noFill/>
          <a:ln>
            <a:solidFill>
              <a:srgbClr val="00a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2" descr=""/>
          <p:cNvPicPr/>
          <p:nvPr/>
        </p:nvPicPr>
        <p:blipFill>
          <a:blip r:embed="rId1"/>
          <a:stretch/>
        </p:blipFill>
        <p:spPr>
          <a:xfrm>
            <a:off x="477720" y="1038600"/>
            <a:ext cx="3805560" cy="5156280"/>
          </a:xfrm>
          <a:prstGeom prst="rect">
            <a:avLst/>
          </a:prstGeom>
          <a:ln w="0">
            <a:noFill/>
          </a:ln>
        </p:spPr>
      </p:pic>
      <p:pic>
        <p:nvPicPr>
          <p:cNvPr id="109" name="Grafik 5" descr=""/>
          <p:cNvPicPr/>
          <p:nvPr/>
        </p:nvPicPr>
        <p:blipFill>
          <a:blip r:embed="rId2"/>
          <a:stretch/>
        </p:blipFill>
        <p:spPr>
          <a:xfrm>
            <a:off x="4987440" y="1028160"/>
            <a:ext cx="3810600" cy="516312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30"/>
          <p:cNvSpPr/>
          <p:nvPr/>
        </p:nvSpPr>
        <p:spPr>
          <a:xfrm>
            <a:off x="3816000" y="1440000"/>
            <a:ext cx="115488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ctr">
            <a:noAutofit/>
          </a:bodyPr>
          <a:p>
            <a:pPr marL="322200" indent="-322200" algn="just">
              <a:lnSpc>
                <a:spcPct val="100000"/>
              </a:lnSpc>
              <a:spcBef>
                <a:spcPts val="479"/>
              </a:spcBef>
              <a:spcAft>
                <a:spcPts val="479"/>
              </a:spcAft>
              <a:buClr>
                <a:srgbClr val="00468b"/>
              </a:buClr>
              <a:buSzPct val="105000"/>
              <a:buFont typeface="Symbol"/>
              <a:buChar char=""/>
            </a:pPr>
            <a:r>
              <a:rPr b="0" lang="en-GB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SH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11" name="Rectangle 40"/>
          <p:cNvSpPr/>
          <p:nvPr/>
        </p:nvSpPr>
        <p:spPr>
          <a:xfrm>
            <a:off x="75960" y="228600"/>
            <a:ext cx="7196040" cy="6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86040" rIns="86040" tIns="43200" bIns="432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Global ICON runs: upper air verification</a:t>
            </a:r>
            <a:endParaRPr b="0" lang="de-D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Manager>Dr. Volker Kurz</Manager>
  <TotalTime>611</TotalTime>
  <Application>LibreOffice/7.3.3.1$Linux_X86_64 LibreOffice_project/30$Build-1</Application>
  <AppVersion>15.0000</AppVersion>
  <Pages>27</Pages>
  <Words>230</Words>
  <Paragraphs>26</Paragraphs>
  <Company>Deutscher Wetterdienst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1998-06-25T05:30:28Z</dcterms:created>
  <dc:creator>Dr. Volker Kurz</dc:creator>
  <dc:description>07.02.2003 Erste Version</dc:description>
  <dc:language>de-DE</dc:language>
  <cp:lastModifiedBy/>
  <cp:lastPrinted>2003-02-07T08:07:48Z</cp:lastPrinted>
  <dcterms:modified xsi:type="dcterms:W3CDTF">2024-09-02T08:16:15Z</dcterms:modified>
  <cp:revision>3823</cp:revision>
  <dc:subject>Muster für Vortragsfolien</dc:subject>
  <dc:title>Aktionsprogramm 2003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(4:3)</vt:lpwstr>
  </property>
  <property fmtid="{D5CDD505-2E9C-101B-9397-08002B2CF9AE}" pid="3" name="Slides">
    <vt:i4>11</vt:i4>
  </property>
</Properties>
</file>