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851" r:id="rId3"/>
    <p:sldId id="852" r:id="rId4"/>
    <p:sldId id="853" r:id="rId5"/>
    <p:sldId id="882" r:id="rId6"/>
    <p:sldId id="854" r:id="rId7"/>
    <p:sldId id="855" r:id="rId8"/>
    <p:sldId id="856" r:id="rId9"/>
    <p:sldId id="877" r:id="rId10"/>
    <p:sldId id="876" r:id="rId11"/>
    <p:sldId id="878" r:id="rId12"/>
    <p:sldId id="879" r:id="rId13"/>
    <p:sldId id="880" r:id="rId14"/>
    <p:sldId id="883" r:id="rId15"/>
    <p:sldId id="884" r:id="rId16"/>
    <p:sldId id="881" r:id="rId17"/>
    <p:sldId id="276" r:id="rId18"/>
    <p:sldId id="887" r:id="rId19"/>
    <p:sldId id="88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051B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131" d="100"/>
          <a:sy n="131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32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97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91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1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78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6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19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16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21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18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32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82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59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25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90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18 Mar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3" y="4739302"/>
            <a:ext cx="5413375" cy="2746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ESM-W Meeting</a:t>
            </a:r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18 Mar 2024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ESM-W Meeting</a:t>
            </a:r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 Sep 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COSMO GM 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 Sep 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COSMO GM 2024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10 Aug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ICON Seamless Workshop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18 Mar 2024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ESM-W Meeting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103813"/>
            <a:ext cx="535814" cy="535814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587828" y="222068"/>
            <a:ext cx="13965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Zentrum für</a:t>
            </a:r>
          </a:p>
          <a:p>
            <a:r>
              <a:rPr lang="de-DE" sz="900" dirty="0"/>
              <a:t>Geoinformationswesen</a:t>
            </a:r>
            <a:r>
              <a:rPr lang="de-DE" sz="900" baseline="0" dirty="0"/>
              <a:t> </a:t>
            </a:r>
          </a:p>
          <a:p>
            <a:r>
              <a:rPr lang="de-DE" sz="900" baseline="0" dirty="0"/>
              <a:t>der Bundeswehr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0FBC7C0-BE05-4745-BAAA-BCD66957E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7633794-06EB-4F58-BCCC-7FB5AEDBB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7" y="2359815"/>
            <a:ext cx="8353425" cy="1224634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on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Ice</a:t>
            </a:r>
            <a:br>
              <a:rPr lang="de-DE" dirty="0"/>
            </a:br>
            <a:br>
              <a:rPr lang="de-DE" dirty="0"/>
            </a:br>
            <a:r>
              <a:rPr lang="de-DE" sz="2000" dirty="0">
                <a:solidFill>
                  <a:schemeClr val="bg1"/>
                </a:solidFill>
              </a:rPr>
              <a:t>Roland Wirth, Dmitrii Mironov &amp;</a:t>
            </a:r>
            <a:r>
              <a:rPr lang="de-DE" sz="2000" dirty="0"/>
              <a:t> </a:t>
            </a:r>
            <a:r>
              <a:rPr lang="de-DE" sz="2000" u="sng" dirty="0">
                <a:solidFill>
                  <a:schemeClr val="bg1"/>
                </a:solidFill>
              </a:rPr>
              <a:t>Daniel Krüger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985341-EFD4-4EC4-AF3B-3B5CA0617B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49CD9-9215-4B65-879B-8FE056B193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62313" y="4826938"/>
            <a:ext cx="5413375" cy="274637"/>
          </a:xfrm>
        </p:spPr>
        <p:txBody>
          <a:bodyPr/>
          <a:lstStyle/>
          <a:p>
            <a:r>
              <a:rPr lang="de-DE" dirty="0"/>
              <a:t>COSMO GM</a:t>
            </a:r>
          </a:p>
        </p:txBody>
      </p:sp>
    </p:spTree>
    <p:extLst>
      <p:ext uri="{BB962C8B-B14F-4D97-AF65-F5344CB8AC3E}">
        <p14:creationId xmlns:p14="http://schemas.microsoft.com/office/powerpoint/2010/main" val="403725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19539-C3E7-197B-B31A-2F435A63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3141401" cy="720197"/>
          </a:xfrm>
        </p:spPr>
        <p:txBody>
          <a:bodyPr/>
          <a:lstStyle/>
          <a:p>
            <a:r>
              <a:rPr lang="de-DE" dirty="0" err="1"/>
              <a:t>Weakly-Coupled</a:t>
            </a:r>
            <a:r>
              <a:rPr lang="de-DE" dirty="0"/>
              <a:t> Experiment Setup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7CA303-6AAA-F29E-4ECA-8DD639BD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2214208"/>
            <a:ext cx="4176713" cy="230223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tx1"/>
                </a:solidFill>
              </a:rPr>
              <a:t>Atmosphere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r>
              <a:rPr lang="de-DE" sz="1400" dirty="0"/>
              <a:t>3DVAR </a:t>
            </a:r>
            <a:r>
              <a:rPr lang="de-DE" sz="1400" dirty="0" err="1"/>
              <a:t>every</a:t>
            </a:r>
            <a:r>
              <a:rPr lang="de-DE" sz="1400" dirty="0"/>
              <a:t> 3h </a:t>
            </a:r>
            <a:br>
              <a:rPr lang="de-DE" sz="1400" dirty="0"/>
            </a:br>
            <a:r>
              <a:rPr lang="de-DE" sz="1400" dirty="0"/>
              <a:t>(hybrid </a:t>
            </a:r>
            <a:r>
              <a:rPr lang="de-DE" sz="1400" dirty="0" err="1"/>
              <a:t>EnVAR+LETKF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technically</a:t>
            </a:r>
            <a:r>
              <a:rPr lang="de-DE" sz="1400" dirty="0"/>
              <a:t> possible) </a:t>
            </a:r>
          </a:p>
          <a:p>
            <a:r>
              <a:rPr lang="de-DE" sz="1400" dirty="0"/>
              <a:t>Assimilation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conventional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, SYNOP, and </a:t>
            </a:r>
            <a:r>
              <a:rPr lang="de-DE" sz="1400" dirty="0" err="1"/>
              <a:t>satellite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r>
              <a:rPr lang="de-DE" sz="1400" dirty="0" err="1"/>
              <a:t>No</a:t>
            </a:r>
            <a:r>
              <a:rPr lang="de-DE" sz="1400" dirty="0"/>
              <a:t> IAU</a:t>
            </a:r>
          </a:p>
          <a:p>
            <a:endParaRPr lang="de-DE" sz="1400" dirty="0"/>
          </a:p>
          <a:p>
            <a:r>
              <a:rPr lang="de-DE" sz="1400" dirty="0"/>
              <a:t>80km </a:t>
            </a:r>
            <a:r>
              <a:rPr lang="de-DE" sz="1400" dirty="0" err="1"/>
              <a:t>resolution</a:t>
            </a:r>
            <a:r>
              <a:rPr lang="de-DE" sz="1400" dirty="0"/>
              <a:t> (R02B05) + 90 </a:t>
            </a:r>
            <a:r>
              <a:rPr lang="de-DE" sz="1400" dirty="0" err="1"/>
              <a:t>levels</a:t>
            </a:r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CAAAD3-4011-9A69-0DC9-F989893F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E302A0-40AD-9913-50B9-B033C7AE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			                                                                  COSMO GM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E237E50-7816-7F08-7024-7939424DADA8}"/>
              </a:ext>
            </a:extLst>
          </p:cNvPr>
          <p:cNvSpPr txBox="1">
            <a:spLocks/>
          </p:cNvSpPr>
          <p:nvPr/>
        </p:nvSpPr>
        <p:spPr>
          <a:xfrm>
            <a:off x="4571999" y="2214208"/>
            <a:ext cx="4176713" cy="23022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72000" tIns="36000" rIns="72000" bIns="36000" rtlCol="0"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chemeClr val="tx1"/>
                </a:solidFill>
              </a:rPr>
              <a:t>Ocean:</a:t>
            </a:r>
          </a:p>
          <a:p>
            <a:r>
              <a:rPr lang="de-DE" sz="1400" dirty="0"/>
              <a:t>3DVAR at 00UTC </a:t>
            </a:r>
            <a:r>
              <a:rPr lang="de-DE" sz="1400" dirty="0" err="1"/>
              <a:t>applied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ARGO </a:t>
            </a:r>
            <a:r>
              <a:rPr lang="de-DE" sz="1400" dirty="0" err="1"/>
              <a:t>temperature</a:t>
            </a:r>
            <a:r>
              <a:rPr lang="de-DE" sz="1400" dirty="0"/>
              <a:t> and </a:t>
            </a:r>
            <a:r>
              <a:rPr lang="de-DE" sz="1400" dirty="0" err="1"/>
              <a:t>salinity</a:t>
            </a:r>
            <a:endParaRPr lang="de-DE" sz="1400" dirty="0"/>
          </a:p>
          <a:p>
            <a:r>
              <a:rPr lang="de-DE" sz="1400" dirty="0"/>
              <a:t>3DVAR (</a:t>
            </a:r>
            <a:r>
              <a:rPr lang="de-DE" sz="1400" dirty="0" err="1"/>
              <a:t>with</a:t>
            </a:r>
            <a:r>
              <a:rPr lang="de-DE" sz="1400" dirty="0"/>
              <a:t> FGAT) at 00UTC </a:t>
            </a:r>
            <a:r>
              <a:rPr lang="de-DE" sz="1400" dirty="0" err="1"/>
              <a:t>applied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OSTIA SST and SMOS SSS</a:t>
            </a:r>
          </a:p>
          <a:p>
            <a:r>
              <a:rPr lang="de-DE" sz="1400" dirty="0" err="1"/>
              <a:t>No</a:t>
            </a:r>
            <a:r>
              <a:rPr lang="de-DE" sz="1400" dirty="0"/>
              <a:t> IAU</a:t>
            </a:r>
          </a:p>
          <a:p>
            <a:endParaRPr lang="de-DE" sz="1400" dirty="0"/>
          </a:p>
          <a:p>
            <a:r>
              <a:rPr lang="de-DE" sz="1400" dirty="0"/>
              <a:t>40km </a:t>
            </a:r>
            <a:r>
              <a:rPr lang="de-DE" sz="1400" dirty="0" err="1"/>
              <a:t>resolution</a:t>
            </a:r>
            <a:r>
              <a:rPr lang="de-DE" sz="1400" dirty="0"/>
              <a:t> (R02B06) + 72 </a:t>
            </a:r>
            <a:r>
              <a:rPr lang="de-DE" sz="1400" dirty="0" err="1"/>
              <a:t>vertical</a:t>
            </a:r>
            <a:r>
              <a:rPr lang="de-DE" sz="1400" dirty="0"/>
              <a:t> </a:t>
            </a:r>
            <a:r>
              <a:rPr lang="de-DE" sz="1400" dirty="0" err="1"/>
              <a:t>levels</a:t>
            </a:r>
            <a:endParaRPr lang="de-DE" sz="1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6EA8F0-C5D9-513D-6FD7-C9C62666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Picture 44">
            <a:extLst>
              <a:ext uri="{FF2B5EF4-FFF2-40B4-BE49-F238E27FC236}">
                <a16:creationId xmlns:a16="http://schemas.microsoft.com/office/drawing/2014/main" id="{727DC603-DDB1-74AE-5F83-F67A8348A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9" y="770818"/>
            <a:ext cx="5286641" cy="14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7, </m:t>
                      </m:r>
                      <m:r>
                        <m:rPr>
                          <m:nor/>
                        </m:rPr>
                        <a:rPr lang="de-DE" b="0" i="0" dirty="0" smtClean="0"/>
                        <m:t>Northern</m:t>
                      </m:r>
                      <m:r>
                        <m:rPr>
                          <m:nor/>
                        </m:rPr>
                        <a:rPr lang="de-DE" b="0" i="0" dirty="0" smtClean="0"/>
                        <m:t> </m:t>
                      </m:r>
                      <m:r>
                        <m:rPr>
                          <m:nor/>
                        </m:rPr>
                        <a:rPr lang="de-DE" b="0" i="0" dirty="0" smtClean="0"/>
                        <m:t>Hemisphere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84" t="-10169" b="-389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89C44A-9EAF-4424-9EC9-478B15E85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" y="1341140"/>
            <a:ext cx="4195234" cy="3146425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99D2D15-0DB0-4CED-A7D1-176718868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69" y="1341139"/>
            <a:ext cx="4195233" cy="3146425"/>
          </a:xfrm>
        </p:spPr>
      </p:pic>
    </p:spTree>
    <p:extLst>
      <p:ext uri="{BB962C8B-B14F-4D97-AF65-F5344CB8AC3E}">
        <p14:creationId xmlns:p14="http://schemas.microsoft.com/office/powerpoint/2010/main" val="30031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8, </m:t>
                      </m:r>
                      <m:r>
                        <m:rPr>
                          <m:nor/>
                        </m:rPr>
                        <a:rPr lang="de-DE" b="0" i="0" dirty="0" smtClean="0"/>
                        <m:t>Northern</m:t>
                      </m:r>
                      <m:r>
                        <m:rPr>
                          <m:nor/>
                        </m:rPr>
                        <a:rPr lang="de-DE" b="0" i="0" dirty="0" smtClean="0"/>
                        <m:t> </m:t>
                      </m:r>
                      <m:r>
                        <m:rPr>
                          <m:nor/>
                        </m:rPr>
                        <a:rPr lang="de-DE" b="0" i="0" dirty="0" smtClean="0"/>
                        <m:t>Hemisphere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84" t="-10169" b="-389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578E9E1-AE7B-4D0C-99A1-3FA66EB4D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4" y="1370013"/>
            <a:ext cx="4195233" cy="31464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1E6FC81-3A13-4A4F-9A97-5C4452300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30" y="1342796"/>
            <a:ext cx="4195233" cy="31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85, </m:t>
                      </m:r>
                      <m:r>
                        <m:rPr>
                          <m:nor/>
                        </m:rPr>
                        <a:rPr lang="de-DE" b="0" i="0" dirty="0" smtClean="0"/>
                        <m:t>Northern</m:t>
                      </m:r>
                      <m:r>
                        <m:rPr>
                          <m:nor/>
                        </m:rPr>
                        <a:rPr lang="de-DE" b="0" i="0" dirty="0" smtClean="0"/>
                        <m:t> </m:t>
                      </m:r>
                      <m:r>
                        <m:rPr>
                          <m:nor/>
                        </m:rPr>
                        <a:rPr lang="de-DE" b="0" i="0" dirty="0" smtClean="0"/>
                        <m:t>Hemisphere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1110621A-2B1E-4943-A91B-3A779CD67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584" t="-10169" b="-389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F92DD40-8D90-4175-948B-8192DBEF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55" y="1224099"/>
            <a:ext cx="4195233" cy="3146425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B919DA-26F6-4D64-B621-52716BA79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0" y="1231415"/>
            <a:ext cx="4195234" cy="31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9FD48-790A-47EC-BC1C-46CE951F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fr_seaice</a:t>
            </a:r>
            <a:r>
              <a:rPr lang="de-DE" dirty="0"/>
              <a:t> at </a:t>
            </a:r>
            <a:r>
              <a:rPr lang="de-DE" dirty="0" err="1"/>
              <a:t>Northpole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0FA1CD7-B8F2-4B2A-A1DE-2F44B6EC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546"/>
            <a:ext cx="2362371" cy="25948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73829-DB5B-4AE3-94A6-FDDE2B3E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59703-664C-43F8-BC07-005AC49C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BB488-02E4-4F32-A6A1-929432A2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1B0FE2-2E73-4206-B5EE-CB81806CE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03" y="1286149"/>
            <a:ext cx="2362372" cy="25948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645F63-3131-434B-B91F-D030AFA4C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95" y="1300064"/>
            <a:ext cx="2362372" cy="2594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AA033EB-35A0-4DFD-90AB-2891E16E9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30" y="1300063"/>
            <a:ext cx="2362371" cy="259482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E1AF357-8D1F-4ACB-8501-377C268403EC}"/>
              </a:ext>
            </a:extLst>
          </p:cNvPr>
          <p:cNvSpPr txBox="1"/>
          <p:nvPr/>
        </p:nvSpPr>
        <p:spPr>
          <a:xfrm>
            <a:off x="542166" y="38809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reference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CD32FD4-43D7-4D50-AEA3-7CF7CDBA5957}"/>
                  </a:ext>
                </a:extLst>
              </p:cNvPr>
              <p:cNvSpPr txBox="1"/>
              <p:nvPr/>
            </p:nvSpPr>
            <p:spPr>
              <a:xfrm>
                <a:off x="2581890" y="3879759"/>
                <a:ext cx="1651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CD32FD4-43D7-4D50-AEA3-7CF7CDBA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0" y="3879759"/>
                <a:ext cx="16510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195A70F-C6B3-41BF-A75A-8F7836E97692}"/>
                  </a:ext>
                </a:extLst>
              </p:cNvPr>
              <p:cNvSpPr txBox="1"/>
              <p:nvPr/>
            </p:nvSpPr>
            <p:spPr>
              <a:xfrm>
                <a:off x="4652089" y="3879759"/>
                <a:ext cx="158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𝑎𝑙𝑏𝑠𝑖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nor/>
                      </m:rPr>
                      <a:rPr lang="de-DE" dirty="0"/>
                      <m:t>= 0.</m:t>
                    </m:r>
                  </m:oMath>
                </a14:m>
                <a:r>
                  <a:rPr lang="de-DE" dirty="0"/>
                  <a:t>8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195A70F-C6B3-41BF-A75A-8F7836E97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9" y="3879759"/>
                <a:ext cx="1586909" cy="369332"/>
              </a:xfrm>
              <a:prstGeom prst="rect">
                <a:avLst/>
              </a:prstGeom>
              <a:blipFill>
                <a:blip r:embed="rId8"/>
                <a:stretch>
                  <a:fillRect t="-8197" r="-2692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D7C5572-8443-44CA-BE3E-CEFFA2F8E021}"/>
                  </a:ext>
                </a:extLst>
              </p:cNvPr>
              <p:cNvSpPr txBox="1"/>
              <p:nvPr/>
            </p:nvSpPr>
            <p:spPr>
              <a:xfrm>
                <a:off x="6788127" y="3879759"/>
                <a:ext cx="1779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85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D7C5572-8443-44CA-BE3E-CEFFA2F8E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27" y="3879759"/>
                <a:ext cx="177927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9FD48-790A-47EC-BC1C-46CE951F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fr_seaice</a:t>
            </a:r>
            <a:r>
              <a:rPr lang="de-DE" dirty="0"/>
              <a:t> (</a:t>
            </a:r>
            <a:r>
              <a:rPr lang="de-DE" dirty="0" err="1"/>
              <a:t>ref</a:t>
            </a:r>
            <a:r>
              <a:rPr lang="de-DE" dirty="0"/>
              <a:t> – </a:t>
            </a:r>
            <a:r>
              <a:rPr lang="de-DE" dirty="0" err="1"/>
              <a:t>testcase</a:t>
            </a:r>
            <a:r>
              <a:rPr lang="de-DE" dirty="0"/>
              <a:t>) at </a:t>
            </a:r>
            <a:r>
              <a:rPr lang="de-DE" dirty="0" err="1"/>
              <a:t>Northpole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73829-DB5B-4AE3-94A6-FDDE2B3E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59703-664C-43F8-BC07-005AC49C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4BB488-02E4-4F32-A6A1-929432A2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1AF357-8D1F-4ACB-8501-377C268403EC}"/>
              </a:ext>
            </a:extLst>
          </p:cNvPr>
          <p:cNvSpPr txBox="1"/>
          <p:nvPr/>
        </p:nvSpPr>
        <p:spPr>
          <a:xfrm>
            <a:off x="542166" y="38809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reference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CD32FD4-43D7-4D50-AEA3-7CF7CDBA5957}"/>
                  </a:ext>
                </a:extLst>
              </p:cNvPr>
              <p:cNvSpPr txBox="1"/>
              <p:nvPr/>
            </p:nvSpPr>
            <p:spPr>
              <a:xfrm>
                <a:off x="2581890" y="3879759"/>
                <a:ext cx="1651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CD32FD4-43D7-4D50-AEA3-7CF7CDBA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0" y="3879759"/>
                <a:ext cx="16510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195A70F-C6B3-41BF-A75A-8F7836E97692}"/>
                  </a:ext>
                </a:extLst>
              </p:cNvPr>
              <p:cNvSpPr txBox="1"/>
              <p:nvPr/>
            </p:nvSpPr>
            <p:spPr>
              <a:xfrm>
                <a:off x="4652089" y="3879759"/>
                <a:ext cx="158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𝑎𝑙𝑏𝑠𝑖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nor/>
                      </m:rPr>
                      <a:rPr lang="de-DE" dirty="0"/>
                      <m:t>= 0.</m:t>
                    </m:r>
                  </m:oMath>
                </a14:m>
                <a:r>
                  <a:rPr lang="de-DE" dirty="0"/>
                  <a:t>8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195A70F-C6B3-41BF-A75A-8F7836E97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9" y="3879759"/>
                <a:ext cx="1586909" cy="369332"/>
              </a:xfrm>
              <a:prstGeom prst="rect">
                <a:avLst/>
              </a:prstGeom>
              <a:blipFill>
                <a:blip r:embed="rId5"/>
                <a:stretch>
                  <a:fillRect t="-8197" r="-2692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D7C5572-8443-44CA-BE3E-CEFFA2F8E021}"/>
                  </a:ext>
                </a:extLst>
              </p:cNvPr>
              <p:cNvSpPr txBox="1"/>
              <p:nvPr/>
            </p:nvSpPr>
            <p:spPr>
              <a:xfrm>
                <a:off x="6788127" y="3879759"/>
                <a:ext cx="1779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𝑎𝑙𝑏𝑠𝑖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= 0.</m:t>
                      </m:r>
                      <m:r>
                        <m:rPr>
                          <m:nor/>
                        </m:rPr>
                        <a:rPr lang="de-DE" b="0" i="0" dirty="0" smtClean="0"/>
                        <m:t>85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D7C5572-8443-44CA-BE3E-CEFFA2F8E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27" y="3879759"/>
                <a:ext cx="17792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2070B334-A33B-4CC5-A70D-A597D804E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7" y="1300063"/>
            <a:ext cx="2362371" cy="259482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E6B964-46DB-43EF-A269-D23BE2716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5" y="1248612"/>
            <a:ext cx="2418788" cy="2656793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AD687956-A850-4FCA-A461-72769D912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" y="1297990"/>
            <a:ext cx="2373833" cy="2607415"/>
          </a:xfr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354E6A8-77BE-4653-A52D-96A6541743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35" y="1305305"/>
            <a:ext cx="2351516" cy="25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EFA33-50D1-4736-9FAA-1F758BEC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E708A-DF01-4F24-8EAD-EB1AF700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94791"/>
            <a:ext cx="8353426" cy="322164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 on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endParaRPr lang="de-DE" dirty="0"/>
          </a:p>
          <a:p>
            <a:r>
              <a:rPr lang="de-DE" dirty="0" err="1"/>
              <a:t>Profiling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MOSAiC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Delay in </a:t>
            </a:r>
            <a:r>
              <a:rPr lang="de-DE" dirty="0" err="1"/>
              <a:t>build-up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visible</a:t>
            </a:r>
          </a:p>
          <a:p>
            <a:r>
              <a:rPr lang="de-DE" dirty="0"/>
              <a:t>But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still </a:t>
            </a:r>
            <a:r>
              <a:rPr lang="de-DE" dirty="0" err="1"/>
              <a:t>melts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fast =&gt;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Maximum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albedo</a:t>
            </a:r>
            <a:endParaRPr lang="de-DE" dirty="0"/>
          </a:p>
          <a:p>
            <a:pPr lvl="1"/>
            <a:r>
              <a:rPr lang="de-DE" dirty="0" err="1"/>
              <a:t>vary</a:t>
            </a:r>
            <a:r>
              <a:rPr lang="de-DE" dirty="0"/>
              <a:t> </a:t>
            </a:r>
            <a:r>
              <a:rPr lang="de-DE" dirty="0" err="1"/>
              <a:t>profiling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(MODIS?)</a:t>
            </a:r>
          </a:p>
          <a:p>
            <a:pPr lvl="1"/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initialization</a:t>
            </a:r>
            <a:r>
              <a:rPr lang="de-DE" dirty="0"/>
              <a:t> (Start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 More </a:t>
            </a:r>
            <a:r>
              <a:rPr lang="de-DE" dirty="0" err="1"/>
              <a:t>testcases</a:t>
            </a:r>
            <a:r>
              <a:rPr lang="de-DE" dirty="0"/>
              <a:t>?)</a:t>
            </a:r>
          </a:p>
          <a:p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rheology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sz="1300" dirty="0"/>
              <a:t>(C. Mehlmann et al., </a:t>
            </a:r>
            <a:r>
              <a:rPr lang="en-US" sz="1300" dirty="0"/>
              <a:t>Discretization of Sea Ice Dynamics in the Tangent Plane to the Sphere by a CD-Grid-           Type Finite Element, JAMES Vol 14/12, Dec. 2022)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B5CC71-AAFA-4393-9048-A131054E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5953F-0974-4AFF-9332-8C508FC0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0AA766-F153-4B3B-B11F-E1C9D907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66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A07A4-A1F3-4D96-8098-D2494C2FB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6F9E23-A7FF-42CD-9CF0-A0C2CBE98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400" dirty="0"/>
              <a:t>Questions?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7C881-3828-44F4-94D5-144C7B0B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5792B-2C29-46E2-9EE2-D7267C8B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</p:spTree>
    <p:extLst>
      <p:ext uri="{BB962C8B-B14F-4D97-AF65-F5344CB8AC3E}">
        <p14:creationId xmlns:p14="http://schemas.microsoft.com/office/powerpoint/2010/main" val="172443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0621A-2B1E-4943-A91B-3A779CD6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Cambria" panose="02040503050406030204" pitchFamily="18" charset="0"/>
                <a:ea typeface="Cambria" panose="02040503050406030204" pitchFamily="18" charset="0"/>
              </a:rPr>
              <a:t>Atm-only</a:t>
            </a: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b="1" dirty="0" err="1">
                <a:latin typeface="Cambria" panose="02040503050406030204" pitchFamily="18" charset="0"/>
                <a:ea typeface="Cambria" panose="02040503050406030204" pitchFamily="18" charset="0"/>
              </a:rPr>
              <a:t>run</a:t>
            </a: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, 11/1979 – 07/1980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2BC300D-5946-4CCB-BBCA-99E86C185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0442" y="1224099"/>
            <a:ext cx="6456626" cy="27332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F5096B-FAEE-444A-B1B1-FABE3F8FDCD1}"/>
              </a:ext>
            </a:extLst>
          </p:cNvPr>
          <p:cNvSpPr txBox="1"/>
          <p:nvPr/>
        </p:nvSpPr>
        <p:spPr>
          <a:xfrm>
            <a:off x="584599" y="4094834"/>
            <a:ext cx="764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Ice </a:t>
            </a:r>
            <a:r>
              <a:rPr lang="de-DE" dirty="0" err="1"/>
              <a:t>thickness</a:t>
            </a:r>
            <a:r>
              <a:rPr lang="de-DE" dirty="0"/>
              <a:t> and Snow </a:t>
            </a:r>
            <a:r>
              <a:rPr lang="de-DE" dirty="0" err="1"/>
              <a:t>thickness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Arctic, </a:t>
            </a:r>
            <a:r>
              <a:rPr lang="de-DE" dirty="0" err="1"/>
              <a:t>parametrization</a:t>
            </a:r>
            <a:r>
              <a:rPr lang="de-DE" dirty="0"/>
              <a:t> </a:t>
            </a:r>
            <a:r>
              <a:rPr lang="de-DE" dirty="0" err="1"/>
              <a:t>turned</a:t>
            </a:r>
            <a:r>
              <a:rPr lang="de-DE" dirty="0"/>
              <a:t> on</a:t>
            </a:r>
          </a:p>
        </p:txBody>
      </p:sp>
    </p:spTree>
    <p:extLst>
      <p:ext uri="{BB962C8B-B14F-4D97-AF65-F5344CB8AC3E}">
        <p14:creationId xmlns:p14="http://schemas.microsoft.com/office/powerpoint/2010/main" val="57652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0621A-2B1E-4943-A91B-3A779CD6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Cambria" panose="02040503050406030204" pitchFamily="18" charset="0"/>
                <a:ea typeface="Cambria" panose="02040503050406030204" pitchFamily="18" charset="0"/>
              </a:rPr>
              <a:t>Atm-only</a:t>
            </a: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b="1" dirty="0" err="1">
                <a:latin typeface="Cambria" panose="02040503050406030204" pitchFamily="18" charset="0"/>
                <a:ea typeface="Cambria" panose="02040503050406030204" pitchFamily="18" charset="0"/>
              </a:rPr>
              <a:t>run</a:t>
            </a: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, 11/1979 – 07/1980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F5096B-FAEE-444A-B1B1-FABE3F8FDCD1}"/>
              </a:ext>
            </a:extLst>
          </p:cNvPr>
          <p:cNvSpPr txBox="1"/>
          <p:nvPr/>
        </p:nvSpPr>
        <p:spPr>
          <a:xfrm>
            <a:off x="842894" y="4094834"/>
            <a:ext cx="764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Ice </a:t>
            </a:r>
            <a:r>
              <a:rPr lang="de-DE" dirty="0" err="1"/>
              <a:t>thickness</a:t>
            </a:r>
            <a:r>
              <a:rPr lang="de-DE" dirty="0"/>
              <a:t> and Snow </a:t>
            </a:r>
            <a:r>
              <a:rPr lang="de-DE" dirty="0" err="1"/>
              <a:t>thickness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Arctic, </a:t>
            </a:r>
            <a:r>
              <a:rPr lang="de-DE" dirty="0" err="1"/>
              <a:t>parametrization</a:t>
            </a:r>
            <a:r>
              <a:rPr lang="de-DE" dirty="0"/>
              <a:t> </a:t>
            </a:r>
            <a:r>
              <a:rPr lang="de-DE" dirty="0" err="1"/>
              <a:t>turned</a:t>
            </a:r>
            <a:r>
              <a:rPr lang="de-DE" dirty="0"/>
              <a:t> off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A888D5E-3A66-4BD1-AC31-3FCA1A2C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83B7E9-029A-436D-B46F-32C975792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09" y="1306187"/>
            <a:ext cx="5423114" cy="27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ABD54-EBDA-4980-B907-881494A1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720197"/>
          </a:xfrm>
        </p:spPr>
        <p:txBody>
          <a:bodyPr/>
          <a:lstStyle/>
          <a:p>
            <a:r>
              <a:rPr lang="de-DE" dirty="0" err="1"/>
              <a:t>Overview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5A92FD-5D98-4236-8463-F62A6DA6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EFEE-C62E-48BC-9530-9E73C327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AE9ED-D35B-4E38-8F37-2DA383E1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7FCF894-455B-4C90-A40C-7F62A8C2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518834"/>
            <a:ext cx="8353426" cy="2944678"/>
          </a:xfrm>
        </p:spPr>
        <p:txBody>
          <a:bodyPr/>
          <a:lstStyle/>
          <a:p>
            <a:r>
              <a:rPr lang="de-DE"/>
              <a:t>Motivation</a:t>
            </a:r>
            <a:endParaRPr lang="de-DE" dirty="0"/>
          </a:p>
          <a:p>
            <a:r>
              <a:rPr lang="de-DE" dirty="0"/>
              <a:t>Treatment in ICON</a:t>
            </a:r>
          </a:p>
          <a:p>
            <a:r>
              <a:rPr lang="de-DE" dirty="0"/>
              <a:t>Adaption</a:t>
            </a:r>
          </a:p>
          <a:p>
            <a:r>
              <a:rPr lang="de-DE" dirty="0" err="1"/>
              <a:t>Testcases</a:t>
            </a:r>
            <a:endParaRPr lang="de-DE" dirty="0"/>
          </a:p>
          <a:p>
            <a:r>
              <a:rPr lang="de-DE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6593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ABD54-EBDA-4980-B907-881494A1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720197"/>
          </a:xfrm>
        </p:spPr>
        <p:txBody>
          <a:bodyPr/>
          <a:lstStyle/>
          <a:p>
            <a:r>
              <a:rPr lang="de-DE" dirty="0"/>
              <a:t>Physics </a:t>
            </a:r>
            <a:r>
              <a:rPr lang="de-DE" dirty="0" err="1"/>
              <a:t>of</a:t>
            </a:r>
            <a:r>
              <a:rPr lang="de-DE" dirty="0"/>
              <a:t> Snow on </a:t>
            </a:r>
            <a:r>
              <a:rPr lang="de-DE" dirty="0" err="1"/>
              <a:t>Sea</a:t>
            </a:r>
            <a:r>
              <a:rPr lang="de-DE" dirty="0"/>
              <a:t> Ice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5A92FD-5D98-4236-8463-F62A6DA6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3EFEE-C62E-48BC-9530-9E73C327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AE9ED-D35B-4E38-8F37-2DA383E1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7FCF894-455B-4C90-A40C-7F62A8C2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518834"/>
            <a:ext cx="8353426" cy="2944678"/>
          </a:xfrm>
        </p:spPr>
        <p:txBody>
          <a:bodyPr/>
          <a:lstStyle/>
          <a:p>
            <a:r>
              <a:rPr lang="de-DE" dirty="0"/>
              <a:t>Snow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insulating</a:t>
            </a:r>
            <a:r>
              <a:rPr lang="de-DE" dirty="0"/>
              <a:t> </a:t>
            </a:r>
            <a:r>
              <a:rPr lang="de-DE" dirty="0" err="1"/>
              <a:t>effect</a:t>
            </a:r>
            <a:endParaRPr lang="de-DE" dirty="0"/>
          </a:p>
          <a:p>
            <a:pPr lvl="1"/>
            <a:r>
              <a:rPr lang="de-DE" dirty="0" err="1"/>
              <a:t>Slower</a:t>
            </a:r>
            <a:r>
              <a:rPr lang="de-DE" dirty="0"/>
              <a:t> </a:t>
            </a:r>
            <a:r>
              <a:rPr lang="de-DE" dirty="0" err="1"/>
              <a:t>build-up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in </a:t>
            </a:r>
            <a:r>
              <a:rPr lang="de-DE" dirty="0" err="1"/>
              <a:t>autumn</a:t>
            </a:r>
            <a:endParaRPr lang="de-DE" dirty="0"/>
          </a:p>
          <a:p>
            <a:pPr lvl="1"/>
            <a:r>
              <a:rPr lang="de-DE" dirty="0"/>
              <a:t> </a:t>
            </a:r>
            <a:r>
              <a:rPr lang="de-DE" dirty="0" err="1"/>
              <a:t>slower</a:t>
            </a:r>
            <a:r>
              <a:rPr lang="de-DE" dirty="0"/>
              <a:t> </a:t>
            </a:r>
            <a:r>
              <a:rPr lang="de-DE" dirty="0" err="1"/>
              <a:t>melting</a:t>
            </a:r>
            <a:r>
              <a:rPr lang="de-DE" dirty="0"/>
              <a:t> in spring/</a:t>
            </a:r>
            <a:r>
              <a:rPr lang="de-DE" dirty="0" err="1"/>
              <a:t>summer</a:t>
            </a:r>
            <a:endParaRPr lang="de-DE" dirty="0"/>
          </a:p>
          <a:p>
            <a:r>
              <a:rPr lang="de-DE" dirty="0"/>
              <a:t>Albedo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alone</a:t>
            </a:r>
            <a:endParaRPr lang="de-DE" dirty="0"/>
          </a:p>
          <a:p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(different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snow</a:t>
            </a:r>
            <a:r>
              <a:rPr lang="de-DE" dirty="0"/>
              <a:t>, </a:t>
            </a:r>
            <a:r>
              <a:rPr lang="de-DE" dirty="0" err="1"/>
              <a:t>age</a:t>
            </a:r>
            <a:r>
              <a:rPr lang="de-DE" dirty="0"/>
              <a:t>, </a:t>
            </a:r>
            <a:r>
              <a:rPr lang="de-DE" dirty="0" err="1"/>
              <a:t>puddles</a:t>
            </a:r>
            <a:r>
              <a:rPr lang="de-DE" dirty="0"/>
              <a:t>, etc.)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78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2149C-8DDB-4F1F-A0CA-47AA0725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Treatment in ICON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7F321E-8892-44F2-AA4A-1C313A4A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Treatment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Code </a:t>
            </a:r>
            <a:r>
              <a:rPr lang="de-DE" dirty="0" err="1"/>
              <a:t>parts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Thermodynamics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in ICON-</a:t>
            </a:r>
            <a:r>
              <a:rPr lang="de-DE" dirty="0" err="1"/>
              <a:t>Atm</a:t>
            </a:r>
            <a:endParaRPr lang="de-DE" dirty="0"/>
          </a:p>
          <a:p>
            <a:pPr lvl="1"/>
            <a:r>
              <a:rPr lang="de-DE" dirty="0" err="1"/>
              <a:t>Rheology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in ICON-O</a:t>
            </a:r>
          </a:p>
          <a:p>
            <a:r>
              <a:rPr lang="de-DE" dirty="0"/>
              <a:t>„</a:t>
            </a:r>
            <a:r>
              <a:rPr lang="de-DE" dirty="0" err="1"/>
              <a:t>one-layer</a:t>
            </a:r>
            <a:r>
              <a:rPr lang="de-DE" dirty="0"/>
              <a:t>“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ice</a:t>
            </a:r>
            <a:r>
              <a:rPr lang="de-DE" dirty="0"/>
              <a:t> </a:t>
            </a:r>
            <a:r>
              <a:rPr lang="de-DE" dirty="0" err="1"/>
              <a:t>thermodynamics</a:t>
            </a:r>
            <a:endParaRPr lang="de-DE" dirty="0"/>
          </a:p>
          <a:p>
            <a:pPr marL="431800" lvl="1" indent="0">
              <a:buNone/>
            </a:pPr>
            <a:r>
              <a:rPr lang="de-DE" sz="1200" dirty="0"/>
              <a:t>(Mironov et al., </a:t>
            </a:r>
            <a:r>
              <a:rPr lang="en-US" sz="1200" dirty="0" err="1"/>
              <a:t>Parameterisation</a:t>
            </a:r>
            <a:r>
              <a:rPr lang="en-US" sz="1200" dirty="0"/>
              <a:t> of sea and lake ice in numerical weather prediction models of the German Weather Service. Tellus A, 64(1), 2012. doi:10.3402/tellusa.v64i0.17330)</a:t>
            </a:r>
            <a:endParaRPr lang="de-DE" sz="1200" dirty="0"/>
          </a:p>
          <a:p>
            <a:r>
              <a:rPr lang="de-DE" dirty="0"/>
              <a:t>Snow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,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albedo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implicitly</a:t>
            </a:r>
            <a:endParaRPr lang="de-DE" dirty="0"/>
          </a:p>
          <a:p>
            <a:r>
              <a:rPr lang="de-DE" dirty="0"/>
              <a:t>But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transport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9FC8F9-B8C5-4E82-B9AC-1669A51D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3E4FE-56C3-4D6F-AA13-13ED51AC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57EB3-A8AC-41C2-8B2F-82FE9949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68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476C2-A491-4868-BDCA-41C63C11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2E83BB9-D30E-4DF4-86C4-500E4A510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2" y="676205"/>
            <a:ext cx="7073532" cy="397886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31102-8244-4A36-962F-389CBD10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DEB52C-635B-4DDC-9630-B452D4A0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04595-2DE9-4B53-832D-A6C7313D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F56E37-EB29-443E-83CC-2EAB73630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1" y="676205"/>
            <a:ext cx="7073531" cy="3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9910E-2F6D-4B74-A253-0062715F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Adaptions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CE4715-4FC0-417E-B016-FA3C1F940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Assume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snow</a:t>
                </a:r>
                <a:r>
                  <a:rPr lang="de-DE" dirty="0"/>
                  <a:t> </a:t>
                </a:r>
                <a:r>
                  <a:rPr lang="de-DE" dirty="0" err="1"/>
                  <a:t>melting</a:t>
                </a:r>
                <a:r>
                  <a:rPr lang="de-DE" dirty="0"/>
                  <a:t> at </a:t>
                </a:r>
                <a:r>
                  <a:rPr lang="de-DE" dirty="0" err="1"/>
                  <a:t>snow-ice-boundary</a:t>
                </a:r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dirty="0"/>
                          <m:t>ρ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time-</a:t>
                </a:r>
                <a:r>
                  <a:rPr lang="de-DE" dirty="0" err="1"/>
                  <a:t>dependent</a:t>
                </a:r>
                <a:endParaRPr lang="de-DE" dirty="0"/>
              </a:p>
              <a:p>
                <a:r>
                  <a:rPr lang="de-DE" dirty="0" err="1"/>
                  <a:t>Introduce</a:t>
                </a:r>
                <a:r>
                  <a:rPr lang="de-DE" dirty="0"/>
                  <a:t> </a:t>
                </a:r>
                <a:r>
                  <a:rPr lang="de-DE" dirty="0" err="1"/>
                  <a:t>profiling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sea</a:t>
                </a:r>
                <a:r>
                  <a:rPr lang="de-DE" dirty="0"/>
                  <a:t> </a:t>
                </a:r>
                <a:r>
                  <a:rPr lang="de-DE" dirty="0" err="1"/>
                  <a:t>ice</a:t>
                </a:r>
                <a:r>
                  <a:rPr lang="de-DE" dirty="0"/>
                  <a:t> / </a:t>
                </a:r>
                <a:r>
                  <a:rPr lang="de-DE" dirty="0" err="1"/>
                  <a:t>snow</a:t>
                </a:r>
                <a:r>
                  <a:rPr lang="de-DE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Φ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ζ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de-DE" dirty="0"/>
                  <a:t>, 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 err="1"/>
                  <a:t>fullfilling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=0,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l-GR" dirty="0"/>
                      <m:t>Φ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l-GR" dirty="0"/>
                      <m:t>Φ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de-DE" dirty="0"/>
                      <m:t>= 1− </m:t>
                    </m:r>
                    <m:f>
                      <m:f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  <a:p>
                <a:r>
                  <a:rPr lang="de-DE" dirty="0"/>
                  <a:t>Use </a:t>
                </a:r>
                <a:r>
                  <a:rPr lang="de-DE" dirty="0" err="1"/>
                  <a:t>MOSAiC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determine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ECE4715-4FC0-417E-B016-FA3C1F940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6" t="-1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903A9-CFE9-4485-A380-99B0F2F1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AFB015-9749-4245-A5E0-3D5C12C0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A24F3F-8C54-448D-80CC-4CBF20BB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20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80C3A-289A-407A-B68B-AB4612B3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Profiling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D976E-EE60-4A16-BE44-508C5E9C4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D7AC14-FFBC-4D71-B4AD-DBE11CAB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5D6A59-CE17-4251-B6B8-3A486F1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1CA555-5B8F-4579-AB05-7FB3F9FE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BA39B6-340F-466C-AF75-84282F7E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751"/>
            <a:ext cx="9144000" cy="31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C994F-6806-41A3-B776-46DF76BE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Profiling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snow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AA7155A-9D11-4DB9-8AFF-50C69EE6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579" y="1370013"/>
            <a:ext cx="6316842" cy="31464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DB3F4-3A7B-4A4D-9882-C9CBE890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AF019-1342-4052-943D-FFD4A1C9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88562-BA6A-4280-AF6C-FE131373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246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0621A-2B1E-4943-A91B-3A779CD6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Testcases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C566EE5-A119-4E82-9C56-4B4DEFE08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Use </a:t>
                </a:r>
                <a:r>
                  <a:rPr lang="de-DE" dirty="0" err="1"/>
                  <a:t>coupled</a:t>
                </a:r>
                <a:r>
                  <a:rPr lang="de-DE" dirty="0"/>
                  <a:t> </a:t>
                </a:r>
                <a:r>
                  <a:rPr lang="de-DE" dirty="0" err="1"/>
                  <a:t>run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ICON-XPP </a:t>
                </a:r>
                <a:r>
                  <a:rPr lang="de-DE" dirty="0" err="1"/>
                  <a:t>setup</a:t>
                </a:r>
                <a:endParaRPr lang="de-DE" dirty="0"/>
              </a:p>
              <a:p>
                <a:r>
                  <a:rPr lang="de-DE" dirty="0"/>
                  <a:t>Run </a:t>
                </a:r>
                <a:r>
                  <a:rPr lang="de-DE" dirty="0" err="1"/>
                  <a:t>for</a:t>
                </a:r>
                <a:r>
                  <a:rPr lang="de-DE" dirty="0"/>
                  <a:t> ~1 </a:t>
                </a:r>
                <a:r>
                  <a:rPr lang="de-DE" dirty="0" err="1"/>
                  <a:t>year</a:t>
                </a:r>
                <a:endParaRPr lang="de-DE" dirty="0"/>
              </a:p>
              <a:p>
                <a:r>
                  <a:rPr lang="de-DE" dirty="0"/>
                  <a:t>Start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ESM-W </a:t>
                </a:r>
                <a:r>
                  <a:rPr lang="de-DE" dirty="0" err="1"/>
                  <a:t>experiment</a:t>
                </a:r>
                <a:endParaRPr lang="de-DE" dirty="0"/>
              </a:p>
              <a:p>
                <a:pPr lvl="1"/>
                <a:r>
                  <a:rPr lang="de-DE" dirty="0"/>
                  <a:t>1 </a:t>
                </a:r>
                <a:r>
                  <a:rPr lang="de-DE" dirty="0" err="1"/>
                  <a:t>Month</a:t>
                </a:r>
                <a:r>
                  <a:rPr lang="de-DE" dirty="0"/>
                  <a:t> additional </a:t>
                </a:r>
                <a:r>
                  <a:rPr lang="de-DE" dirty="0" err="1"/>
                  <a:t>spin-up</a:t>
                </a:r>
                <a:endParaRPr lang="de-DE" dirty="0"/>
              </a:p>
              <a:p>
                <a:r>
                  <a:rPr lang="de-DE" dirty="0" err="1"/>
                  <a:t>Vary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𝑎𝑙𝑏𝑠𝑖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NOAA: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𝑎𝑙𝑏𝑠𝑖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nor/>
                      </m:rPr>
                      <a:rPr lang="de-DE" dirty="0"/>
                      <m:t>= 0.9</m:t>
                    </m:r>
                  </m:oMath>
                </a14:m>
                <a:r>
                  <a:rPr lang="de-DE" dirty="0"/>
                  <a:t>, IFS: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𝑎𝑙𝑏𝑠𝑖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nor/>
                      </m:rPr>
                      <a:rPr lang="de-DE" dirty="0"/>
                      <m:t>= 0.</m:t>
                    </m:r>
                    <m:r>
                      <m:rPr>
                        <m:nor/>
                      </m:rPr>
                      <a:rPr lang="de-DE" b="0" i="0" dirty="0" smtClean="0"/>
                      <m:t>85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C566EE5-A119-4E82-9C56-4B4DEFE08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7" t="-13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703AA-1E83-43E9-A930-7165F681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 Sep 2024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6951E-7DD1-4A94-983E-34429C74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COSMO GM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1794-04A4-46D5-A970-5034D80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974158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658</Words>
  <Application>Microsoft Office PowerPoint</Application>
  <PresentationFormat>Bildschirmpräsentation (16:9)</PresentationFormat>
  <Paragraphs>150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Wingdings</vt:lpstr>
      <vt:lpstr>DWD-PowerPoint</vt:lpstr>
      <vt:lpstr>Snow on Sea Ice  Roland Wirth, Dmitrii Mironov &amp; Daniel Krüger</vt:lpstr>
      <vt:lpstr>Overview </vt:lpstr>
      <vt:lpstr>Physics of Snow on Sea Ice </vt:lpstr>
      <vt:lpstr>Treatment in ICON</vt:lpstr>
      <vt:lpstr>PowerPoint-Präsentation</vt:lpstr>
      <vt:lpstr>Adaptions</vt:lpstr>
      <vt:lpstr>Profiling functions for ice</vt:lpstr>
      <vt:lpstr>Profiling functions for snow</vt:lpstr>
      <vt:lpstr>Testcases</vt:lpstr>
      <vt:lpstr>Weakly-Coupled Experiment Setup</vt:lpstr>
      <vt:lpstr>〖albsi〗_max "= 0.7, Northern Hemisphere"</vt:lpstr>
      <vt:lpstr>〖albsi〗_max "= 0.8, Northern Hemisphere"</vt:lpstr>
      <vt:lpstr>〖albsi〗_max "= 0.85, Northern Hemisphere"</vt:lpstr>
      <vt:lpstr>fr_seaice at Northpole</vt:lpstr>
      <vt:lpstr>Difference of fr_seaice (ref – testcase) at Northpole</vt:lpstr>
      <vt:lpstr>Summary</vt:lpstr>
      <vt:lpstr>Thank you for your attention!</vt:lpstr>
      <vt:lpstr>Atm-only run, 11/1979 – 07/1980</vt:lpstr>
      <vt:lpstr>Atm-only run, 11/1979 – 07/1980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Krüger Daniel</cp:lastModifiedBy>
  <cp:revision>149</cp:revision>
  <dcterms:created xsi:type="dcterms:W3CDTF">2020-05-28T07:34:32Z</dcterms:created>
  <dcterms:modified xsi:type="dcterms:W3CDTF">2024-09-02T12:15:22Z</dcterms:modified>
</cp:coreProperties>
</file>