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29" r:id="rId2"/>
    <p:sldMasterId id="2147484190" r:id="rId3"/>
    <p:sldMasterId id="2147484214" r:id="rId4"/>
  </p:sldMasterIdLst>
  <p:notesMasterIdLst>
    <p:notesMasterId r:id="rId34"/>
  </p:notesMasterIdLst>
  <p:handoutMasterIdLst>
    <p:handoutMasterId r:id="rId35"/>
  </p:handoutMasterIdLst>
  <p:sldIdLst>
    <p:sldId id="442" r:id="rId5"/>
    <p:sldId id="443" r:id="rId6"/>
    <p:sldId id="496" r:id="rId7"/>
    <p:sldId id="463" r:id="rId8"/>
    <p:sldId id="554" r:id="rId9"/>
    <p:sldId id="465" r:id="rId10"/>
    <p:sldId id="466" r:id="rId11"/>
    <p:sldId id="467" r:id="rId12"/>
    <p:sldId id="468" r:id="rId13"/>
    <p:sldId id="452" r:id="rId14"/>
    <p:sldId id="453" r:id="rId15"/>
    <p:sldId id="475" r:id="rId16"/>
    <p:sldId id="472" r:id="rId17"/>
    <p:sldId id="457" r:id="rId18"/>
    <p:sldId id="458" r:id="rId19"/>
    <p:sldId id="459" r:id="rId20"/>
    <p:sldId id="485" r:id="rId21"/>
    <p:sldId id="558" r:id="rId22"/>
    <p:sldId id="559" r:id="rId23"/>
    <p:sldId id="561" r:id="rId24"/>
    <p:sldId id="462" r:id="rId25"/>
    <p:sldId id="557" r:id="rId26"/>
    <p:sldId id="560" r:id="rId27"/>
    <p:sldId id="446" r:id="rId28"/>
    <p:sldId id="471" r:id="rId29"/>
    <p:sldId id="551" r:id="rId30"/>
    <p:sldId id="527" r:id="rId31"/>
    <p:sldId id="470" r:id="rId32"/>
    <p:sldId id="555"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onov Dmitrii" initials="MD" lastIdx="0" clrIdx="0">
    <p:extLst>
      <p:ext uri="{19B8F6BF-5375-455C-9EA6-DF929625EA0E}">
        <p15:presenceInfo xmlns:p15="http://schemas.microsoft.com/office/powerpoint/2012/main" userId="Mironov Dmitri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3333FF"/>
    <a:srgbClr val="00682F"/>
    <a:srgbClr val="2D4B9B"/>
    <a:srgbClr val="FFFFFF"/>
    <a:srgbClr val="0000FF"/>
    <a:srgbClr val="FF9900"/>
    <a:srgbClr val="0000CC"/>
    <a:srgbClr val="33CC33"/>
    <a:srgbClr val="481F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804" autoAdjust="0"/>
  </p:normalViewPr>
  <p:slideViewPr>
    <p:cSldViewPr snapToObjects="1">
      <p:cViewPr varScale="1">
        <p:scale>
          <a:sx n="116" d="100"/>
          <a:sy n="116" d="100"/>
        </p:scale>
        <p:origin x="138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79" d="100"/>
          <a:sy n="79" d="100"/>
        </p:scale>
        <p:origin x="-199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4403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4403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4403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6251DF8F-AB54-4BF2-B457-DD8C4A3FB3C2}" type="slidenum">
              <a:rPr lang="en-US" altLang="en-US"/>
              <a:pPr>
                <a:defRPr/>
              </a:pPr>
              <a:t>‹Nr.›</a:t>
            </a:fld>
            <a:endParaRPr lang="en-US" altLang="en-US"/>
          </a:p>
        </p:txBody>
      </p:sp>
    </p:spTree>
    <p:extLst>
      <p:ext uri="{BB962C8B-B14F-4D97-AF65-F5344CB8AC3E}">
        <p14:creationId xmlns:p14="http://schemas.microsoft.com/office/powerpoint/2010/main" val="962427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174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3A8E5230-3B1E-4621-B4B5-40F7417C649E}" type="slidenum">
              <a:rPr lang="en-US" altLang="en-US"/>
              <a:pPr>
                <a:defRPr/>
              </a:pPr>
              <a:t>‹Nr.›</a:t>
            </a:fld>
            <a:endParaRPr lang="en-US" altLang="en-US"/>
          </a:p>
        </p:txBody>
      </p:sp>
    </p:spTree>
    <p:extLst>
      <p:ext uri="{BB962C8B-B14F-4D97-AF65-F5344CB8AC3E}">
        <p14:creationId xmlns:p14="http://schemas.microsoft.com/office/powerpoint/2010/main" val="24161747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a:defRPr/>
            </a:pPr>
            <a:fld id="{3A8E5230-3B1E-4621-B4B5-40F7417C649E}" type="slidenum">
              <a:rPr lang="en-US" altLang="en-US" smtClean="0"/>
              <a:pPr>
                <a:defRPr/>
              </a:pPr>
              <a:t>1</a:t>
            </a:fld>
            <a:endParaRPr lang="en-US" altLang="en-US"/>
          </a:p>
        </p:txBody>
      </p:sp>
    </p:spTree>
    <p:extLst>
      <p:ext uri="{BB962C8B-B14F-4D97-AF65-F5344CB8AC3E}">
        <p14:creationId xmlns:p14="http://schemas.microsoft.com/office/powerpoint/2010/main" val="3242347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Rot="1" noChangeAspect="1" noChangeArrowheads="1" noTextEdit="1"/>
          </p:cNvSpPr>
          <p:nvPr>
            <p:ph type="sldImg"/>
          </p:nvPr>
        </p:nvSpPr>
        <p:spPr bwMode="auto">
          <a:xfrm>
            <a:off x="915988" y="762000"/>
            <a:ext cx="4873625" cy="3656013"/>
          </a:xfrm>
          <a:prstGeom prst="rect">
            <a:avLst/>
          </a:prstGeom>
          <a:solidFill>
            <a:srgbClr val="FFFFFF"/>
          </a:solidFill>
          <a:ln>
            <a:solidFill>
              <a:srgbClr val="000000"/>
            </a:solidFill>
            <a:miter lim="800000"/>
            <a:headEnd/>
            <a:tailEnd/>
          </a:ln>
        </p:spPr>
      </p:sp>
      <p:sp>
        <p:nvSpPr>
          <p:cNvPr id="700419"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3687906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Rot="1" noChangeAspect="1" noChangeArrowheads="1" noTextEdit="1"/>
          </p:cNvSpPr>
          <p:nvPr>
            <p:ph type="sldImg"/>
          </p:nvPr>
        </p:nvSpPr>
        <p:spPr bwMode="auto">
          <a:xfrm>
            <a:off x="915988" y="762000"/>
            <a:ext cx="4873625" cy="3656013"/>
          </a:xfrm>
          <a:prstGeom prst="rect">
            <a:avLst/>
          </a:prstGeom>
          <a:solidFill>
            <a:srgbClr val="FFFFFF"/>
          </a:solidFill>
          <a:ln>
            <a:solidFill>
              <a:srgbClr val="000000"/>
            </a:solidFill>
            <a:miter lim="800000"/>
            <a:headEnd/>
            <a:tailEnd/>
          </a:ln>
        </p:spPr>
      </p:sp>
      <p:sp>
        <p:nvSpPr>
          <p:cNvPr id="700419"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3687906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Rot="1" noChangeAspect="1" noChangeArrowheads="1" noTextEdit="1"/>
          </p:cNvSpPr>
          <p:nvPr>
            <p:ph type="sldImg"/>
          </p:nvPr>
        </p:nvSpPr>
        <p:spPr bwMode="auto">
          <a:xfrm>
            <a:off x="1143000" y="685800"/>
            <a:ext cx="4573588"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05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Rot="1" noChangeAspect="1" noChangeArrowheads="1" noTextEdit="1"/>
          </p:cNvSpPr>
          <p:nvPr>
            <p:ph type="sldImg"/>
          </p:nvPr>
        </p:nvSpPr>
        <p:spPr bwMode="auto">
          <a:xfrm>
            <a:off x="915988" y="762000"/>
            <a:ext cx="4873625" cy="3656013"/>
          </a:xfrm>
          <a:prstGeom prst="rect">
            <a:avLst/>
          </a:prstGeom>
          <a:solidFill>
            <a:srgbClr val="FFFFFF"/>
          </a:solidFill>
          <a:ln>
            <a:solidFill>
              <a:srgbClr val="000000"/>
            </a:solidFill>
            <a:miter lim="800000"/>
            <a:headEnd/>
            <a:tailEnd/>
          </a:ln>
        </p:spPr>
      </p:sp>
      <p:sp>
        <p:nvSpPr>
          <p:cNvPr id="700419"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3687906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Rot="1" noChangeAspect="1" noChangeArrowheads="1" noTextEdit="1"/>
          </p:cNvSpPr>
          <p:nvPr>
            <p:ph type="sldImg"/>
          </p:nvPr>
        </p:nvSpPr>
        <p:spPr bwMode="auto">
          <a:xfrm>
            <a:off x="915988" y="762000"/>
            <a:ext cx="4873625" cy="3656013"/>
          </a:xfrm>
          <a:prstGeom prst="rect">
            <a:avLst/>
          </a:prstGeom>
          <a:solidFill>
            <a:srgbClr val="FFFFFF"/>
          </a:solidFill>
          <a:ln>
            <a:solidFill>
              <a:srgbClr val="000000"/>
            </a:solidFill>
            <a:miter lim="800000"/>
            <a:headEnd/>
            <a:tailEnd/>
          </a:ln>
        </p:spPr>
      </p:sp>
      <p:sp>
        <p:nvSpPr>
          <p:cNvPr id="700419"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3687906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Rot="1" noChangeAspect="1" noChangeArrowheads="1" noTextEdit="1"/>
          </p:cNvSpPr>
          <p:nvPr>
            <p:ph type="sldImg"/>
          </p:nvPr>
        </p:nvSpPr>
        <p:spPr bwMode="auto">
          <a:xfrm>
            <a:off x="915988" y="762000"/>
            <a:ext cx="4873625" cy="3656013"/>
          </a:xfrm>
          <a:prstGeom prst="rect">
            <a:avLst/>
          </a:prstGeom>
          <a:solidFill>
            <a:srgbClr val="FFFFFF"/>
          </a:solidFill>
          <a:ln>
            <a:solidFill>
              <a:srgbClr val="000000"/>
            </a:solidFill>
            <a:miter lim="800000"/>
            <a:headEnd/>
            <a:tailEnd/>
          </a:ln>
        </p:spPr>
      </p:sp>
      <p:sp>
        <p:nvSpPr>
          <p:cNvPr id="700419"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3687906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Rot="1" noChangeAspect="1" noChangeArrowheads="1" noTextEdit="1"/>
          </p:cNvSpPr>
          <p:nvPr>
            <p:ph type="sldImg"/>
          </p:nvPr>
        </p:nvSpPr>
        <p:spPr bwMode="auto">
          <a:xfrm>
            <a:off x="915988" y="762000"/>
            <a:ext cx="4873625" cy="3656013"/>
          </a:xfrm>
          <a:prstGeom prst="rect">
            <a:avLst/>
          </a:prstGeom>
          <a:solidFill>
            <a:srgbClr val="FFFFFF"/>
          </a:solidFill>
          <a:ln>
            <a:solidFill>
              <a:srgbClr val="000000"/>
            </a:solidFill>
            <a:miter lim="800000"/>
            <a:headEnd/>
            <a:tailEnd/>
          </a:ln>
        </p:spPr>
      </p:sp>
      <p:sp>
        <p:nvSpPr>
          <p:cNvPr id="700419"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3687906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Rot="1" noChangeAspect="1" noChangeArrowheads="1" noTextEdit="1"/>
          </p:cNvSpPr>
          <p:nvPr>
            <p:ph type="sldImg"/>
          </p:nvPr>
        </p:nvSpPr>
        <p:spPr bwMode="auto">
          <a:xfrm>
            <a:off x="915988" y="762000"/>
            <a:ext cx="4873625" cy="3656013"/>
          </a:xfrm>
          <a:prstGeom prst="rect">
            <a:avLst/>
          </a:prstGeom>
          <a:solidFill>
            <a:srgbClr val="FFFFFF"/>
          </a:solidFill>
          <a:ln>
            <a:solidFill>
              <a:srgbClr val="000000"/>
            </a:solidFill>
            <a:miter lim="800000"/>
            <a:headEnd/>
            <a:tailEnd/>
          </a:ln>
        </p:spPr>
      </p:sp>
      <p:sp>
        <p:nvSpPr>
          <p:cNvPr id="700419"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3129085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Rot="1" noChangeAspect="1" noChangeArrowheads="1" noTextEdit="1"/>
          </p:cNvSpPr>
          <p:nvPr>
            <p:ph type="sldImg"/>
          </p:nvPr>
        </p:nvSpPr>
        <p:spPr bwMode="auto">
          <a:xfrm>
            <a:off x="915988" y="762000"/>
            <a:ext cx="4873625" cy="3656013"/>
          </a:xfrm>
          <a:prstGeom prst="rect">
            <a:avLst/>
          </a:prstGeom>
          <a:solidFill>
            <a:srgbClr val="FFFFFF"/>
          </a:solidFill>
          <a:ln>
            <a:solidFill>
              <a:srgbClr val="000000"/>
            </a:solidFill>
            <a:miter lim="800000"/>
            <a:headEnd/>
            <a:tailEnd/>
          </a:ln>
        </p:spPr>
      </p:sp>
      <p:sp>
        <p:nvSpPr>
          <p:cNvPr id="700419"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382873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Rot="1" noChangeAspect="1" noChangeArrowheads="1" noTextEdit="1"/>
          </p:cNvSpPr>
          <p:nvPr>
            <p:ph type="sldImg"/>
          </p:nvPr>
        </p:nvSpPr>
        <p:spPr bwMode="auto">
          <a:xfrm>
            <a:off x="915988" y="762000"/>
            <a:ext cx="4873625" cy="3656013"/>
          </a:xfrm>
          <a:prstGeom prst="rect">
            <a:avLst/>
          </a:prstGeom>
          <a:solidFill>
            <a:srgbClr val="FFFFFF"/>
          </a:solidFill>
          <a:ln>
            <a:solidFill>
              <a:srgbClr val="000000"/>
            </a:solidFill>
            <a:miter lim="800000"/>
            <a:headEnd/>
            <a:tailEnd/>
          </a:ln>
        </p:spPr>
      </p:sp>
      <p:sp>
        <p:nvSpPr>
          <p:cNvPr id="700419" name="Rectangle 3"/>
          <p:cNvSpPr>
            <a:spLocks noGrp="1" noChangeArrowheads="1"/>
          </p:cNvSpPr>
          <p:nvPr>
            <p:ph type="body" idx="1"/>
          </p:nvPr>
        </p:nvSpPr>
        <p:spPr/>
        <p:txBody>
          <a:bodyPr/>
          <a:lstStyle/>
          <a:p>
            <a:endParaRPr lang="en-GB" altLang="en-US" dirty="0"/>
          </a:p>
        </p:txBody>
      </p:sp>
    </p:spTree>
    <p:extLst>
      <p:ext uri="{BB962C8B-B14F-4D97-AF65-F5344CB8AC3E}">
        <p14:creationId xmlns:p14="http://schemas.microsoft.com/office/powerpoint/2010/main" val="1287986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915988" y="762000"/>
            <a:ext cx="4873625" cy="3656013"/>
          </a:xfrm>
          <a:ln/>
        </p:spPr>
      </p:sp>
      <p:sp>
        <p:nvSpPr>
          <p:cNvPr id="706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GB" altLang="en-US">
              <a:latin typeface="Arial" panose="020B0604020202020204" pitchFamily="34" charset="0"/>
            </a:endParaRPr>
          </a:p>
        </p:txBody>
      </p:sp>
    </p:spTree>
    <p:extLst>
      <p:ext uri="{BB962C8B-B14F-4D97-AF65-F5344CB8AC3E}">
        <p14:creationId xmlns:p14="http://schemas.microsoft.com/office/powerpoint/2010/main" val="3852545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Rot="1" noChangeAspect="1" noChangeArrowheads="1" noTextEdit="1"/>
          </p:cNvSpPr>
          <p:nvPr>
            <p:ph type="sldImg"/>
          </p:nvPr>
        </p:nvSpPr>
        <p:spPr bwMode="auto">
          <a:xfrm>
            <a:off x="915988" y="762000"/>
            <a:ext cx="4873625" cy="3656013"/>
          </a:xfrm>
          <a:prstGeom prst="rect">
            <a:avLst/>
          </a:prstGeom>
          <a:solidFill>
            <a:srgbClr val="FFFFFF"/>
          </a:solidFill>
          <a:ln>
            <a:solidFill>
              <a:srgbClr val="000000"/>
            </a:solidFill>
            <a:miter lim="800000"/>
            <a:headEnd/>
            <a:tailEnd/>
          </a:ln>
        </p:spPr>
      </p:sp>
      <p:sp>
        <p:nvSpPr>
          <p:cNvPr id="700419" name="Rectangle 3"/>
          <p:cNvSpPr>
            <a:spLocks noGrp="1" noChangeArrowheads="1"/>
          </p:cNvSpPr>
          <p:nvPr>
            <p:ph type="body" idx="1"/>
          </p:nvPr>
        </p:nvSpPr>
        <p:spPr/>
        <p:txBody>
          <a:bodyPr/>
          <a:lstStyle/>
          <a:p>
            <a:endParaRPr lang="en-GB" altLang="en-US" dirty="0"/>
          </a:p>
        </p:txBody>
      </p:sp>
    </p:spTree>
    <p:extLst>
      <p:ext uri="{BB962C8B-B14F-4D97-AF65-F5344CB8AC3E}">
        <p14:creationId xmlns:p14="http://schemas.microsoft.com/office/powerpoint/2010/main" val="3687906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Rot="1" noChangeAspect="1" noChangeArrowheads="1" noTextEdit="1"/>
          </p:cNvSpPr>
          <p:nvPr>
            <p:ph type="sldImg"/>
          </p:nvPr>
        </p:nvSpPr>
        <p:spPr bwMode="auto">
          <a:xfrm>
            <a:off x="915988" y="762000"/>
            <a:ext cx="4873625" cy="3656013"/>
          </a:xfrm>
          <a:prstGeom prst="rect">
            <a:avLst/>
          </a:prstGeom>
          <a:solidFill>
            <a:srgbClr val="FFFFFF"/>
          </a:solidFill>
          <a:ln>
            <a:solidFill>
              <a:srgbClr val="000000"/>
            </a:solidFill>
            <a:miter lim="800000"/>
            <a:headEnd/>
            <a:tailEnd/>
          </a:ln>
        </p:spPr>
      </p:sp>
      <p:sp>
        <p:nvSpPr>
          <p:cNvPr id="700419"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4185149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85863" y="708025"/>
            <a:ext cx="4530725" cy="3398838"/>
          </a:xfrm>
          <a:solidFill>
            <a:srgbClr val="FFFFFF"/>
          </a:solidFill>
          <a:ln/>
        </p:spPr>
      </p:sp>
      <p:sp>
        <p:nvSpPr>
          <p:cNvPr id="921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lnSpc>
                <a:spcPct val="80000"/>
              </a:lnSpc>
            </a:pPr>
            <a:r>
              <a:rPr lang="en-GB" altLang="en-US" sz="1700"/>
              <a:t>The TKE-Scalar Variance closure model carries four prognostic equations, for turbulent kinetic energy, for the variances of liquid-water potential temperature and total moisture and for their cross-correlation, in comparison with the TKE scheme currently used in the COSMO model which carries one prognostic equation for TKE. The equation for temperature variance looks like this, the equations for moisture variance and for cross-correlation are similar. As compared to the TKE scheme, two additional terms are present (not neglected), time rate-of-change and vertical transport. All other second moments are modelled diagnostically, by means of algebraic formulations. </a:t>
            </a:r>
          </a:p>
        </p:txBody>
      </p:sp>
    </p:spTree>
    <p:extLst>
      <p:ext uri="{BB962C8B-B14F-4D97-AF65-F5344CB8AC3E}">
        <p14:creationId xmlns:p14="http://schemas.microsoft.com/office/powerpoint/2010/main" val="1472047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ru-RU" dirty="0"/>
          </a:p>
        </p:txBody>
      </p:sp>
      <p:sp>
        <p:nvSpPr>
          <p:cNvPr id="4" name="Foliennummernplatzhalter 3"/>
          <p:cNvSpPr>
            <a:spLocks noGrp="1"/>
          </p:cNvSpPr>
          <p:nvPr>
            <p:ph type="sldNum" sz="quarter" idx="5"/>
          </p:nvPr>
        </p:nvSpPr>
        <p:spPr/>
        <p:txBody>
          <a:bodyPr/>
          <a:lstStyle/>
          <a:p>
            <a:pPr>
              <a:defRPr/>
            </a:pPr>
            <a:fld id="{3A8E5230-3B1E-4621-B4B5-40F7417C649E}" type="slidenum">
              <a:rPr lang="en-US" altLang="en-US" smtClean="0"/>
              <a:pPr>
                <a:defRPr/>
              </a:pPr>
              <a:t>24</a:t>
            </a:fld>
            <a:endParaRPr lang="en-US" altLang="en-US"/>
          </a:p>
        </p:txBody>
      </p:sp>
    </p:spTree>
    <p:extLst>
      <p:ext uri="{BB962C8B-B14F-4D97-AF65-F5344CB8AC3E}">
        <p14:creationId xmlns:p14="http://schemas.microsoft.com/office/powerpoint/2010/main" val="1331362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6BB7985-A70D-4E05-8059-7E973F9D7832}" type="slidenum">
              <a:rPr lang="en-US" altLang="en-US" smtClean="0">
                <a:solidFill>
                  <a:srgbClr val="000000"/>
                </a:solidFill>
              </a:rPr>
              <a:pPr eaLnBrk="1" hangingPunct="1">
                <a:spcBef>
                  <a:spcPct val="0"/>
                </a:spcBef>
              </a:pPr>
              <a:t>25</a:t>
            </a:fld>
            <a:endParaRPr lang="en-US" altLang="en-US">
              <a:solidFill>
                <a:srgbClr val="000000"/>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915988" y="762000"/>
            <a:ext cx="4873625" cy="3656013"/>
          </a:xfrm>
          <a:ln/>
        </p:spPr>
      </p:sp>
      <p:sp>
        <p:nvSpPr>
          <p:cNvPr id="706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GB" altLang="en-US">
              <a:latin typeface="Arial" panose="020B0604020202020204" pitchFamily="34" charset="0"/>
            </a:endParaRPr>
          </a:p>
        </p:txBody>
      </p:sp>
    </p:spTree>
    <p:extLst>
      <p:ext uri="{BB962C8B-B14F-4D97-AF65-F5344CB8AC3E}">
        <p14:creationId xmlns:p14="http://schemas.microsoft.com/office/powerpoint/2010/main" val="3946282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Rot="1" noChangeAspect="1" noChangeArrowheads="1" noTextEdit="1"/>
          </p:cNvSpPr>
          <p:nvPr>
            <p:ph type="sldImg"/>
          </p:nvPr>
        </p:nvSpPr>
        <p:spPr bwMode="auto">
          <a:xfrm>
            <a:off x="1143000" y="685800"/>
            <a:ext cx="4573588"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05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915988" y="762000"/>
            <a:ext cx="4873625" cy="3656013"/>
          </a:xfrm>
          <a:ln/>
        </p:spPr>
      </p:sp>
      <p:sp>
        <p:nvSpPr>
          <p:cNvPr id="706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GB" altLang="en-US">
              <a:latin typeface="Arial" panose="020B0604020202020204" pitchFamily="34" charset="0"/>
            </a:endParaRPr>
          </a:p>
        </p:txBody>
      </p:sp>
    </p:spTree>
    <p:extLst>
      <p:ext uri="{BB962C8B-B14F-4D97-AF65-F5344CB8AC3E}">
        <p14:creationId xmlns:p14="http://schemas.microsoft.com/office/powerpoint/2010/main" val="2441897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Rot="1" noChangeAspect="1" noChangeArrowheads="1" noTextEdit="1"/>
          </p:cNvSpPr>
          <p:nvPr>
            <p:ph type="sldImg"/>
          </p:nvPr>
        </p:nvSpPr>
        <p:spPr bwMode="auto">
          <a:xfrm>
            <a:off x="915988" y="762000"/>
            <a:ext cx="4873625" cy="3656013"/>
          </a:xfrm>
          <a:prstGeom prst="rect">
            <a:avLst/>
          </a:prstGeom>
          <a:solidFill>
            <a:srgbClr val="FFFFFF"/>
          </a:solidFill>
          <a:ln>
            <a:solidFill>
              <a:srgbClr val="000000"/>
            </a:solidFill>
            <a:miter lim="800000"/>
            <a:headEnd/>
            <a:tailEnd/>
          </a:ln>
        </p:spPr>
      </p:sp>
      <p:sp>
        <p:nvSpPr>
          <p:cNvPr id="700419"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3687906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Rot="1" noChangeAspect="1" noChangeArrowheads="1" noTextEdit="1"/>
          </p:cNvSpPr>
          <p:nvPr>
            <p:ph type="sldImg"/>
          </p:nvPr>
        </p:nvSpPr>
        <p:spPr bwMode="auto">
          <a:xfrm>
            <a:off x="915988" y="762000"/>
            <a:ext cx="4873625" cy="3656013"/>
          </a:xfrm>
          <a:prstGeom prst="rect">
            <a:avLst/>
          </a:prstGeom>
          <a:solidFill>
            <a:srgbClr val="FFFFFF"/>
          </a:solidFill>
          <a:ln>
            <a:solidFill>
              <a:srgbClr val="000000"/>
            </a:solidFill>
            <a:miter lim="800000"/>
            <a:headEnd/>
            <a:tailEnd/>
          </a:ln>
        </p:spPr>
      </p:sp>
      <p:sp>
        <p:nvSpPr>
          <p:cNvPr id="700419"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1135305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Rot="1" noChangeAspect="1" noChangeArrowheads="1" noTextEdit="1"/>
          </p:cNvSpPr>
          <p:nvPr>
            <p:ph type="sldImg"/>
          </p:nvPr>
        </p:nvSpPr>
        <p:spPr bwMode="auto">
          <a:xfrm>
            <a:off x="1143000" y="685800"/>
            <a:ext cx="4573588"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05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Rot="1" noChangeAspect="1" noChangeArrowheads="1" noTextEdit="1"/>
          </p:cNvSpPr>
          <p:nvPr>
            <p:ph type="sldImg"/>
          </p:nvPr>
        </p:nvSpPr>
        <p:spPr bwMode="auto">
          <a:xfrm>
            <a:off x="1143000" y="685800"/>
            <a:ext cx="4573588"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05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Rot="1" noChangeAspect="1" noChangeArrowheads="1" noTextEdit="1"/>
          </p:cNvSpPr>
          <p:nvPr>
            <p:ph type="sldImg"/>
          </p:nvPr>
        </p:nvSpPr>
        <p:spPr bwMode="auto">
          <a:xfrm>
            <a:off x="1143000" y="685800"/>
            <a:ext cx="4573588"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05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Rot="1" noChangeAspect="1" noChangeArrowheads="1" noTextEdit="1"/>
          </p:cNvSpPr>
          <p:nvPr>
            <p:ph type="sldImg"/>
          </p:nvPr>
        </p:nvSpPr>
        <p:spPr bwMode="auto">
          <a:xfrm>
            <a:off x="1143000" y="685800"/>
            <a:ext cx="4573588"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05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Rot="1" noChangeAspect="1" noChangeArrowheads="1" noTextEdit="1"/>
          </p:cNvSpPr>
          <p:nvPr>
            <p:ph type="sldImg"/>
          </p:nvPr>
        </p:nvSpPr>
        <p:spPr bwMode="auto">
          <a:xfrm>
            <a:off x="915988" y="762000"/>
            <a:ext cx="4873625" cy="3656013"/>
          </a:xfrm>
          <a:prstGeom prst="rect">
            <a:avLst/>
          </a:prstGeom>
          <a:solidFill>
            <a:srgbClr val="FFFFFF"/>
          </a:solidFill>
          <a:ln>
            <a:solidFill>
              <a:srgbClr val="000000"/>
            </a:solidFill>
            <a:miter lim="800000"/>
            <a:headEnd/>
            <a:tailEnd/>
          </a:ln>
        </p:spPr>
      </p:sp>
      <p:sp>
        <p:nvSpPr>
          <p:cNvPr id="700419"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3687906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211939908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33702672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40513" y="260350"/>
            <a:ext cx="2068512" cy="59277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31800" y="260350"/>
            <a:ext cx="6056313" cy="59277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513912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145510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0D9E13D-F673-44E4-93AC-63E4260D172F}" type="slidenum">
              <a:rPr lang="en-US" altLang="en-US"/>
              <a:pPr>
                <a:defRPr/>
              </a:pPr>
              <a:t>‹Nr.›</a:t>
            </a:fld>
            <a:endParaRPr lang="en-US" altLang="en-US"/>
          </a:p>
        </p:txBody>
      </p:sp>
    </p:spTree>
    <p:extLst>
      <p:ext uri="{BB962C8B-B14F-4D97-AF65-F5344CB8AC3E}">
        <p14:creationId xmlns:p14="http://schemas.microsoft.com/office/powerpoint/2010/main" val="12289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48193DD-B934-4726-B93A-1EF194FB9308}" type="slidenum">
              <a:rPr lang="en-US" altLang="en-US"/>
              <a:pPr>
                <a:defRPr/>
              </a:pPr>
              <a:t>‹Nr.›</a:t>
            </a:fld>
            <a:endParaRPr lang="en-US" altLang="en-US"/>
          </a:p>
        </p:txBody>
      </p:sp>
    </p:spTree>
    <p:extLst>
      <p:ext uri="{BB962C8B-B14F-4D97-AF65-F5344CB8AC3E}">
        <p14:creationId xmlns:p14="http://schemas.microsoft.com/office/powerpoint/2010/main" val="1631736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19F84DE-5DA3-442A-9861-68C14C64E519}" type="slidenum">
              <a:rPr lang="en-US" altLang="en-US"/>
              <a:pPr>
                <a:defRPr/>
              </a:pPr>
              <a:t>‹Nr.›</a:t>
            </a:fld>
            <a:endParaRPr lang="en-US" altLang="en-US"/>
          </a:p>
        </p:txBody>
      </p:sp>
    </p:spTree>
    <p:extLst>
      <p:ext uri="{BB962C8B-B14F-4D97-AF65-F5344CB8AC3E}">
        <p14:creationId xmlns:p14="http://schemas.microsoft.com/office/powerpoint/2010/main" val="362574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0E96A66-7189-416E-8216-2C4868CB12F7}" type="slidenum">
              <a:rPr lang="en-US" altLang="en-US"/>
              <a:pPr>
                <a:defRPr/>
              </a:pPr>
              <a:t>‹Nr.›</a:t>
            </a:fld>
            <a:endParaRPr lang="en-US" altLang="en-US"/>
          </a:p>
        </p:txBody>
      </p:sp>
    </p:spTree>
    <p:extLst>
      <p:ext uri="{BB962C8B-B14F-4D97-AF65-F5344CB8AC3E}">
        <p14:creationId xmlns:p14="http://schemas.microsoft.com/office/powerpoint/2010/main" val="1648374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A86BDE9-4DA0-4D54-88FC-C54DD3010B4B}" type="slidenum">
              <a:rPr lang="en-US" altLang="en-US"/>
              <a:pPr>
                <a:defRPr/>
              </a:pPr>
              <a:t>‹Nr.›</a:t>
            </a:fld>
            <a:endParaRPr lang="en-US" altLang="en-US"/>
          </a:p>
        </p:txBody>
      </p:sp>
    </p:spTree>
    <p:extLst>
      <p:ext uri="{BB962C8B-B14F-4D97-AF65-F5344CB8AC3E}">
        <p14:creationId xmlns:p14="http://schemas.microsoft.com/office/powerpoint/2010/main" val="2650215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067BD7B-147A-4A35-8A65-9C548049F373}" type="slidenum">
              <a:rPr lang="en-US" altLang="en-US"/>
              <a:pPr>
                <a:defRPr/>
              </a:pPr>
              <a:t>‹Nr.›</a:t>
            </a:fld>
            <a:endParaRPr lang="en-US" altLang="en-US"/>
          </a:p>
        </p:txBody>
      </p:sp>
    </p:spTree>
    <p:extLst>
      <p:ext uri="{BB962C8B-B14F-4D97-AF65-F5344CB8AC3E}">
        <p14:creationId xmlns:p14="http://schemas.microsoft.com/office/powerpoint/2010/main" val="2437165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FAC187CC-3954-4DFE-B1CF-E014D83F2CD6}" type="slidenum">
              <a:rPr lang="en-US" altLang="en-US"/>
              <a:pPr>
                <a:defRPr/>
              </a:pPr>
              <a:t>‹Nr.›</a:t>
            </a:fld>
            <a:endParaRPr lang="en-US" altLang="en-US"/>
          </a:p>
        </p:txBody>
      </p:sp>
    </p:spTree>
    <p:extLst>
      <p:ext uri="{BB962C8B-B14F-4D97-AF65-F5344CB8AC3E}">
        <p14:creationId xmlns:p14="http://schemas.microsoft.com/office/powerpoint/2010/main" val="421007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55178425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853C554-51DA-455E-AAA5-FB9BAF157D7E}" type="slidenum">
              <a:rPr lang="en-US" altLang="en-US"/>
              <a:pPr>
                <a:defRPr/>
              </a:pPr>
              <a:t>‹Nr.›</a:t>
            </a:fld>
            <a:endParaRPr lang="en-US" altLang="en-US"/>
          </a:p>
        </p:txBody>
      </p:sp>
    </p:spTree>
    <p:extLst>
      <p:ext uri="{BB962C8B-B14F-4D97-AF65-F5344CB8AC3E}">
        <p14:creationId xmlns:p14="http://schemas.microsoft.com/office/powerpoint/2010/main" val="2262756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A0B4DA2-959E-4079-9DFE-3C7B1E19420F}" type="slidenum">
              <a:rPr lang="en-US" altLang="en-US"/>
              <a:pPr>
                <a:defRPr/>
              </a:pPr>
              <a:t>‹Nr.›</a:t>
            </a:fld>
            <a:endParaRPr lang="en-US" altLang="en-US"/>
          </a:p>
        </p:txBody>
      </p:sp>
    </p:spTree>
    <p:extLst>
      <p:ext uri="{BB962C8B-B14F-4D97-AF65-F5344CB8AC3E}">
        <p14:creationId xmlns:p14="http://schemas.microsoft.com/office/powerpoint/2010/main" val="1102767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55DFB62-6827-4C1E-A777-D28F3C0368A8}" type="slidenum">
              <a:rPr lang="en-US" altLang="en-US"/>
              <a:pPr>
                <a:defRPr/>
              </a:pPr>
              <a:t>‹Nr.›</a:t>
            </a:fld>
            <a:endParaRPr lang="en-US" altLang="en-US"/>
          </a:p>
        </p:txBody>
      </p:sp>
    </p:spTree>
    <p:extLst>
      <p:ext uri="{BB962C8B-B14F-4D97-AF65-F5344CB8AC3E}">
        <p14:creationId xmlns:p14="http://schemas.microsoft.com/office/powerpoint/2010/main" val="1043080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B2F89C0-22BF-4A53-AB8F-830993B2E01B}" type="slidenum">
              <a:rPr lang="en-US" altLang="en-US"/>
              <a:pPr>
                <a:defRPr/>
              </a:pPr>
              <a:t>‹Nr.›</a:t>
            </a:fld>
            <a:endParaRPr lang="en-US" altLang="en-US"/>
          </a:p>
        </p:txBody>
      </p:sp>
    </p:spTree>
    <p:extLst>
      <p:ext uri="{BB962C8B-B14F-4D97-AF65-F5344CB8AC3E}">
        <p14:creationId xmlns:p14="http://schemas.microsoft.com/office/powerpoint/2010/main" val="1226901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C9715FC0-FC59-4E45-974E-282B6E8F1821}" type="slidenum">
              <a:rPr lang="en-US" altLang="en-US"/>
              <a:pPr>
                <a:defRPr/>
              </a:pPr>
              <a:t>‹Nr.›</a:t>
            </a:fld>
            <a:endParaRPr lang="en-US" altLang="en-US"/>
          </a:p>
        </p:txBody>
      </p:sp>
    </p:spTree>
    <p:extLst>
      <p:ext uri="{BB962C8B-B14F-4D97-AF65-F5344CB8AC3E}">
        <p14:creationId xmlns:p14="http://schemas.microsoft.com/office/powerpoint/2010/main" val="2891665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reserve="1">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a:t>Titelmasterformat durch Klicken bearbeiten</a:t>
            </a:r>
            <a:endParaRPr lang="en-US"/>
          </a:p>
        </p:txBody>
      </p:sp>
      <p:sp>
        <p:nvSpPr>
          <p:cNvPr id="3" name="Textplatzhalter 2"/>
          <p:cNvSpPr>
            <a:spLocks noGrp="1"/>
          </p:cNvSpPr>
          <p:nvPr>
            <p:ph type="body" sz="half" idx="1"/>
          </p:nvPr>
        </p:nvSpPr>
        <p:spPr>
          <a:xfrm>
            <a:off x="457200" y="1600200"/>
            <a:ext cx="8229600" cy="21859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457200" y="3938588"/>
            <a:ext cx="8229600" cy="21875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C874FBE-5E90-432D-BC97-D3C17B2E6C01}" type="slidenum">
              <a:rPr lang="en-US" altLang="en-US"/>
              <a:pPr>
                <a:defRPr/>
              </a:pPr>
              <a:t>‹Nr.›</a:t>
            </a:fld>
            <a:endParaRPr lang="en-US" altLang="en-US"/>
          </a:p>
        </p:txBody>
      </p:sp>
    </p:spTree>
    <p:extLst>
      <p:ext uri="{BB962C8B-B14F-4D97-AF65-F5344CB8AC3E}">
        <p14:creationId xmlns:p14="http://schemas.microsoft.com/office/powerpoint/2010/main" val="5074471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reserve="1">
  <p:cSld name="Titel und Inhalt üb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a:t>Titelmasterformat durch Klicken bearbeiten</a:t>
            </a:r>
            <a:endParaRPr lang="en-US"/>
          </a:p>
        </p:txBody>
      </p:sp>
      <p:sp>
        <p:nvSpPr>
          <p:cNvPr id="3" name="Inhaltsplatzhalter 2"/>
          <p:cNvSpPr>
            <a:spLocks noGrp="1"/>
          </p:cNvSpPr>
          <p:nvPr>
            <p:ph sz="half" idx="1"/>
          </p:nvPr>
        </p:nvSpPr>
        <p:spPr>
          <a:xfrm>
            <a:off x="457200" y="1600200"/>
            <a:ext cx="8229600" cy="21859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p:cNvSpPr>
            <a:spLocks noGrp="1"/>
          </p:cNvSpPr>
          <p:nvPr>
            <p:ph type="body" sz="half" idx="2"/>
          </p:nvPr>
        </p:nvSpPr>
        <p:spPr>
          <a:xfrm>
            <a:off x="457200" y="3938588"/>
            <a:ext cx="8229600" cy="21875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258DCC0-7BE6-4916-B913-D00A08545B5F}" type="slidenum">
              <a:rPr lang="en-US" altLang="en-US"/>
              <a:pPr>
                <a:defRPr/>
              </a:pPr>
              <a:t>‹Nr.›</a:t>
            </a:fld>
            <a:endParaRPr lang="en-US" altLang="en-US"/>
          </a:p>
        </p:txBody>
      </p:sp>
    </p:spTree>
    <p:extLst>
      <p:ext uri="{BB962C8B-B14F-4D97-AF65-F5344CB8AC3E}">
        <p14:creationId xmlns:p14="http://schemas.microsoft.com/office/powerpoint/2010/main" val="31425991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AndTx" preserve="1">
  <p:cSld name="Titel, zwei Inhalte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a:t>Titelmasterformat durch Klicken bearbeiten</a:t>
            </a:r>
            <a:endParaRPr lang="en-US"/>
          </a:p>
        </p:txBody>
      </p:sp>
      <p:sp>
        <p:nvSpPr>
          <p:cNvPr id="3" name="Inhaltsplatzhalter 2"/>
          <p:cNvSpPr>
            <a:spLocks noGrp="1"/>
          </p:cNvSpPr>
          <p:nvPr>
            <p:ph sz="quarter" idx="1"/>
          </p:nvPr>
        </p:nvSpPr>
        <p:spPr>
          <a:xfrm>
            <a:off x="457200" y="1600200"/>
            <a:ext cx="4038600" cy="21859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quarter" idx="2"/>
          </p:nvPr>
        </p:nvSpPr>
        <p:spPr>
          <a:xfrm>
            <a:off x="457200" y="3938588"/>
            <a:ext cx="4038600" cy="21875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half" idx="3"/>
          </p:nvPr>
        </p:nvSpPr>
        <p:spPr>
          <a:xfrm>
            <a:off x="4648200" y="1600200"/>
            <a:ext cx="4038600" cy="452596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458892E7-1C70-48BB-A4C9-FA807FBFF05F}" type="slidenum">
              <a:rPr lang="en-US" altLang="en-US"/>
              <a:pPr>
                <a:defRPr/>
              </a:pPr>
              <a:t>‹Nr.›</a:t>
            </a:fld>
            <a:endParaRPr lang="en-US" altLang="en-US"/>
          </a:p>
        </p:txBody>
      </p:sp>
    </p:spTree>
    <p:extLst>
      <p:ext uri="{BB962C8B-B14F-4D97-AF65-F5344CB8AC3E}">
        <p14:creationId xmlns:p14="http://schemas.microsoft.com/office/powerpoint/2010/main" val="3520628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a:t>Titelmasterformat durch Klicken bearbeiten</a:t>
            </a:r>
            <a:endParaRPr lang="en-US"/>
          </a:p>
        </p:txBody>
      </p:sp>
      <p:sp>
        <p:nvSpPr>
          <p:cNvPr id="3" name="Textplatzhalter 2"/>
          <p:cNvSpPr>
            <a:spLocks noGrp="1"/>
          </p:cNvSpPr>
          <p:nvPr>
            <p:ph type="body" sz="half" idx="1"/>
          </p:nvPr>
        </p:nvSpPr>
        <p:spPr>
          <a:xfrm>
            <a:off x="457200" y="1600200"/>
            <a:ext cx="4038600" cy="452596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4648200" y="1600200"/>
            <a:ext cx="4038600" cy="452596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341C770-70F8-4CAA-AD7C-0926C2321502}" type="slidenum">
              <a:rPr lang="en-US" altLang="en-US"/>
              <a:pPr>
                <a:defRPr/>
              </a:pPr>
              <a:t>‹Nr.›</a:t>
            </a:fld>
            <a:endParaRPr lang="en-US" altLang="en-US"/>
          </a:p>
        </p:txBody>
      </p:sp>
    </p:spTree>
    <p:extLst>
      <p:ext uri="{BB962C8B-B14F-4D97-AF65-F5344CB8AC3E}">
        <p14:creationId xmlns:p14="http://schemas.microsoft.com/office/powerpoint/2010/main" val="4282732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en-GB"/>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en-GB"/>
          </a:p>
        </p:txBody>
      </p:sp>
    </p:spTree>
    <p:extLst>
      <p:ext uri="{BB962C8B-B14F-4D97-AF65-F5344CB8AC3E}">
        <p14:creationId xmlns:p14="http://schemas.microsoft.com/office/powerpoint/2010/main" val="203962649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312336298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162905329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en-GB"/>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113767132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sz="half" idx="1"/>
          </p:nvPr>
        </p:nvSpPr>
        <p:spPr>
          <a:xfrm>
            <a:off x="876300" y="1692275"/>
            <a:ext cx="3698875"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4727575" y="1692275"/>
            <a:ext cx="3698875"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97893460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en-GB"/>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154994281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Tree>
    <p:extLst>
      <p:ext uri="{BB962C8B-B14F-4D97-AF65-F5344CB8AC3E}">
        <p14:creationId xmlns:p14="http://schemas.microsoft.com/office/powerpoint/2010/main" val="156874875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16053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en-GB"/>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95728470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en-GB"/>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70867366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325505293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38913" y="1344613"/>
            <a:ext cx="1887537" cy="4776787"/>
          </a:xfrm>
        </p:spPr>
        <p:txBody>
          <a:bodyPr vert="eaVert"/>
          <a:lstStyle/>
          <a:p>
            <a:r>
              <a:rPr lang="de-DE"/>
              <a:t>Titelmasterformat durch Klicken bearbeiten</a:t>
            </a:r>
            <a:endParaRPr lang="en-GB"/>
          </a:p>
        </p:txBody>
      </p:sp>
      <p:sp>
        <p:nvSpPr>
          <p:cNvPr id="3" name="Vertikaler Textplatzhalter 2"/>
          <p:cNvSpPr>
            <a:spLocks noGrp="1"/>
          </p:cNvSpPr>
          <p:nvPr>
            <p:ph type="body" orient="vert" idx="1"/>
          </p:nvPr>
        </p:nvSpPr>
        <p:spPr>
          <a:xfrm>
            <a:off x="876300" y="1344613"/>
            <a:ext cx="5510213" cy="4776787"/>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50021556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31800" y="1870075"/>
            <a:ext cx="4062413"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6613" y="1870075"/>
            <a:ext cx="4062412"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51397428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2166735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982221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25481542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76300" y="1692275"/>
            <a:ext cx="3698875" cy="4429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7575" y="1692275"/>
            <a:ext cx="3698875" cy="4429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249111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585470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6393968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39459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81775395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3474671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511736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11774376"/>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8913" y="1344613"/>
            <a:ext cx="1887537" cy="47767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76300" y="1344613"/>
            <a:ext cx="5510213" cy="47767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350074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76300" y="1344613"/>
            <a:ext cx="7550150" cy="47767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875535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76300" y="1344613"/>
            <a:ext cx="7532688" cy="347662"/>
          </a:xfrm>
        </p:spPr>
        <p:txBody>
          <a:bodyPr/>
          <a:lstStyle/>
          <a:p>
            <a:r>
              <a:rPr lang="en-US"/>
              <a:t>Click to edit Master title style</a:t>
            </a:r>
          </a:p>
        </p:txBody>
      </p:sp>
      <p:sp>
        <p:nvSpPr>
          <p:cNvPr id="3" name="Text Placeholder 2"/>
          <p:cNvSpPr>
            <a:spLocks noGrp="1"/>
          </p:cNvSpPr>
          <p:nvPr>
            <p:ph type="body" sz="half" idx="1"/>
          </p:nvPr>
        </p:nvSpPr>
        <p:spPr>
          <a:xfrm>
            <a:off x="876300" y="1692275"/>
            <a:ext cx="3698875" cy="4429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27575" y="1692275"/>
            <a:ext cx="3698875" cy="2138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27575" y="3983038"/>
            <a:ext cx="3698875" cy="2138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75707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6300" y="1344613"/>
            <a:ext cx="7532688" cy="347662"/>
          </a:xfrm>
        </p:spPr>
        <p:txBody>
          <a:bodyPr/>
          <a:lstStyle/>
          <a:p>
            <a:r>
              <a:rPr lang="en-US"/>
              <a:t>Click to edit Master title style</a:t>
            </a:r>
          </a:p>
        </p:txBody>
      </p:sp>
      <p:sp>
        <p:nvSpPr>
          <p:cNvPr id="3" name="Text Placeholder 2"/>
          <p:cNvSpPr>
            <a:spLocks noGrp="1"/>
          </p:cNvSpPr>
          <p:nvPr>
            <p:ph type="body" sz="half" idx="1"/>
          </p:nvPr>
        </p:nvSpPr>
        <p:spPr>
          <a:xfrm>
            <a:off x="876300" y="1692275"/>
            <a:ext cx="3698875" cy="4429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7575" y="1692275"/>
            <a:ext cx="3698875" cy="4429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599247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27132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36514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17694743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15680086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6"/>
          <p:cNvSpPr>
            <a:spLocks noChangeArrowheads="1"/>
          </p:cNvSpPr>
          <p:nvPr/>
        </p:nvSpPr>
        <p:spPr bwMode="auto">
          <a:xfrm>
            <a:off x="8377238" y="6381750"/>
            <a:ext cx="309562" cy="360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defRPr/>
            </a:pPr>
            <a:endParaRPr lang="en-US" altLang="en-US">
              <a:solidFill>
                <a:srgbClr val="000000"/>
              </a:solidFill>
              <a:latin typeface="Arial" charset="0"/>
            </a:endParaRPr>
          </a:p>
        </p:txBody>
      </p:sp>
      <p:sp>
        <p:nvSpPr>
          <p:cNvPr id="1027" name="Rectangle 2"/>
          <p:cNvSpPr>
            <a:spLocks noGrp="1" noChangeArrowheads="1"/>
          </p:cNvSpPr>
          <p:nvPr>
            <p:ph type="title"/>
          </p:nvPr>
        </p:nvSpPr>
        <p:spPr bwMode="auto">
          <a:xfrm>
            <a:off x="2843808" y="260349"/>
            <a:ext cx="316835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e-DE" altLang="en-US" dirty="0"/>
              <a:t>Titelmasterformat durch Klicken bearbeiten</a:t>
            </a:r>
          </a:p>
        </p:txBody>
      </p:sp>
      <p:sp>
        <p:nvSpPr>
          <p:cNvPr id="1028" name="Rectangle 3"/>
          <p:cNvSpPr>
            <a:spLocks noGrp="1" noChangeArrowheads="1"/>
          </p:cNvSpPr>
          <p:nvPr>
            <p:ph type="body" idx="1"/>
          </p:nvPr>
        </p:nvSpPr>
        <p:spPr bwMode="auto">
          <a:xfrm>
            <a:off x="431800" y="1870075"/>
            <a:ext cx="8277225"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en-US" dirty="0"/>
              <a:t>Textmasterformate durch Klicken bearbeiten</a:t>
            </a:r>
          </a:p>
          <a:p>
            <a:pPr lvl="1"/>
            <a:r>
              <a:rPr lang="de-DE" altLang="en-US" dirty="0"/>
              <a:t>Zweite Ebene</a:t>
            </a:r>
          </a:p>
          <a:p>
            <a:pPr lvl="2"/>
            <a:r>
              <a:rPr lang="de-DE" altLang="en-US" dirty="0"/>
              <a:t>Dritte Ebene</a:t>
            </a:r>
          </a:p>
          <a:p>
            <a:pPr lvl="3"/>
            <a:r>
              <a:rPr lang="de-DE" altLang="en-US" dirty="0"/>
              <a:t>Vierte Ebene</a:t>
            </a:r>
          </a:p>
        </p:txBody>
      </p:sp>
      <p:sp>
        <p:nvSpPr>
          <p:cNvPr id="1029" name="Line 23"/>
          <p:cNvSpPr>
            <a:spLocks noChangeShapeType="1"/>
          </p:cNvSpPr>
          <p:nvPr/>
        </p:nvSpPr>
        <p:spPr bwMode="auto">
          <a:xfrm>
            <a:off x="0" y="6351588"/>
            <a:ext cx="9144000" cy="0"/>
          </a:xfrm>
          <a:prstGeom prst="line">
            <a:avLst/>
          </a:prstGeom>
          <a:noFill/>
          <a:ln w="12700">
            <a:solidFill>
              <a:srgbClr val="2D4B9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030" name="Picture 28" descr="Bundesadler_kleine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4475" y="6405563"/>
            <a:ext cx="44608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38" descr="Wortbildmarke-und-Claim-positiv-transparen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494463" y="179388"/>
            <a:ext cx="236378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Rectangle 16"/>
          <p:cNvSpPr>
            <a:spLocks noChangeArrowheads="1"/>
          </p:cNvSpPr>
          <p:nvPr userDrawn="1"/>
        </p:nvSpPr>
        <p:spPr bwMode="auto">
          <a:xfrm>
            <a:off x="8377238" y="6381750"/>
            <a:ext cx="309562" cy="360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defRPr/>
            </a:pPr>
            <a:endParaRPr lang="en-US" altLang="en-US">
              <a:solidFill>
                <a:srgbClr val="000000"/>
              </a:solidFill>
              <a:latin typeface="Arial" charset="0"/>
            </a:endParaRPr>
          </a:p>
        </p:txBody>
      </p:sp>
      <p:sp>
        <p:nvSpPr>
          <p:cNvPr id="1033" name="Line 23"/>
          <p:cNvSpPr>
            <a:spLocks noChangeShapeType="1"/>
          </p:cNvSpPr>
          <p:nvPr userDrawn="1"/>
        </p:nvSpPr>
        <p:spPr bwMode="auto">
          <a:xfrm>
            <a:off x="0" y="6351588"/>
            <a:ext cx="9144000" cy="0"/>
          </a:xfrm>
          <a:prstGeom prst="line">
            <a:avLst/>
          </a:prstGeom>
          <a:noFill/>
          <a:ln w="12700">
            <a:solidFill>
              <a:srgbClr val="2D4B9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034" name="Picture 28" descr="Bundesadler_kleine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44475" y="6405563"/>
            <a:ext cx="44608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38" descr="Wortbildmarke-und-Claim-positiv-transparent"/>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494463" y="179388"/>
            <a:ext cx="236378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Line 15"/>
          <p:cNvSpPr>
            <a:spLocks noChangeShapeType="1"/>
          </p:cNvSpPr>
          <p:nvPr userDrawn="1"/>
        </p:nvSpPr>
        <p:spPr bwMode="auto">
          <a:xfrm>
            <a:off x="0" y="1052513"/>
            <a:ext cx="91440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 name="Textplatzhalter 4"/>
          <p:cNvSpPr txBox="1">
            <a:spLocks/>
          </p:cNvSpPr>
          <p:nvPr userDrawn="1"/>
        </p:nvSpPr>
        <p:spPr>
          <a:xfrm>
            <a:off x="827584" y="6400799"/>
            <a:ext cx="8208912" cy="381001"/>
          </a:xfrm>
          <a:prstGeom prst="rect">
            <a:avLst/>
          </a:prstGeom>
        </p:spPr>
        <p:txBody>
          <a:bodyPr anchor="ctr"/>
          <a:lstStyle>
            <a:lvl1pPr marL="352425" indent="-352425" algn="l" rtl="0" eaLnBrk="0" fontAlgn="base" hangingPunct="0">
              <a:spcBef>
                <a:spcPct val="40000"/>
              </a:spcBef>
              <a:spcAft>
                <a:spcPct val="0"/>
              </a:spcAft>
              <a:buClr>
                <a:schemeClr val="accent1"/>
              </a:buClr>
              <a:buFont typeface="Wingdings" pitchFamily="2" charset="2"/>
              <a:buChar char="l"/>
              <a:defRPr sz="1400">
                <a:solidFill>
                  <a:schemeClr val="tx1"/>
                </a:solidFill>
                <a:latin typeface="Times New Roman" panose="02020603050405020304" pitchFamily="18" charset="0"/>
                <a:ea typeface="+mn-ea"/>
                <a:cs typeface="Times New Roman" panose="02020603050405020304" pitchFamily="18" charset="0"/>
              </a:defRPr>
            </a:lvl1pPr>
            <a:lvl2pPr marL="431800" indent="0" algn="l" rtl="0" eaLnBrk="0" fontAlgn="base" hangingPunct="0">
              <a:spcBef>
                <a:spcPct val="40000"/>
              </a:spcBef>
              <a:spcAft>
                <a:spcPct val="0"/>
              </a:spcAft>
              <a:buClr>
                <a:schemeClr val="accent1"/>
              </a:buClr>
              <a:buFont typeface="Wingdings" pitchFamily="2" charset="2"/>
              <a:buNone/>
              <a:defRPr sz="2000" baseline="0">
                <a:solidFill>
                  <a:schemeClr val="tx1"/>
                </a:solidFill>
                <a:latin typeface="+mn-lt"/>
              </a:defRPr>
            </a:lvl2pPr>
            <a:lvl3pPr marL="914400" indent="0" algn="l" rtl="0" eaLnBrk="0" fontAlgn="base" hangingPunct="0">
              <a:spcBef>
                <a:spcPct val="40000"/>
              </a:spcBef>
              <a:spcAft>
                <a:spcPct val="0"/>
              </a:spcAft>
              <a:buClr>
                <a:schemeClr val="bg2"/>
              </a:buClr>
              <a:buFont typeface="Wingdings" pitchFamily="2" charset="2"/>
              <a:buNone/>
              <a:defRPr>
                <a:solidFill>
                  <a:schemeClr val="tx1"/>
                </a:solidFill>
                <a:latin typeface="+mn-lt"/>
              </a:defRPr>
            </a:lvl3pPr>
            <a:lvl4pPr marL="1600200" indent="-228600" algn="l" rtl="0" eaLnBrk="0" fontAlgn="base" hangingPunct="0">
              <a:spcBef>
                <a:spcPct val="40000"/>
              </a:spcBef>
              <a:spcAft>
                <a:spcPct val="0"/>
              </a:spcAft>
              <a:buClr>
                <a:schemeClr val="bg2"/>
              </a:buClr>
              <a:buFont typeface="Wingdings" pitchFamily="2" charset="2"/>
              <a:buChar char="l"/>
              <a:defRPr>
                <a:solidFill>
                  <a:schemeClr val="tx1"/>
                </a:solidFill>
                <a:latin typeface="+mn-lt"/>
              </a:defRPr>
            </a:lvl4pPr>
            <a:lvl5pPr marL="2057400" indent="-228600" algn="l" rtl="0" eaLnBrk="0" fontAlgn="base" hangingPunct="0">
              <a:spcBef>
                <a:spcPct val="40000"/>
              </a:spcBef>
              <a:spcAft>
                <a:spcPct val="0"/>
              </a:spcAft>
              <a:buClr>
                <a:schemeClr val="accent1"/>
              </a:buClr>
              <a:buFont typeface="Wingdings" pitchFamily="2" charset="2"/>
              <a:buChar char="l"/>
              <a:defRPr>
                <a:solidFill>
                  <a:schemeClr val="tx1"/>
                </a:solidFill>
                <a:latin typeface="+mn-lt"/>
              </a:defRPr>
            </a:lvl5pPr>
            <a:lvl6pPr marL="2514600" indent="-228600" algn="l" rtl="0" fontAlgn="base">
              <a:spcBef>
                <a:spcPct val="40000"/>
              </a:spcBef>
              <a:spcAft>
                <a:spcPct val="0"/>
              </a:spcAft>
              <a:buClr>
                <a:schemeClr val="accent1"/>
              </a:buClr>
              <a:buFont typeface="Wingdings" pitchFamily="2" charset="2"/>
              <a:buChar char="l"/>
              <a:defRPr>
                <a:solidFill>
                  <a:schemeClr val="tx1"/>
                </a:solidFill>
                <a:latin typeface="+mn-lt"/>
              </a:defRPr>
            </a:lvl6pPr>
            <a:lvl7pPr marL="2971800" indent="-228600" algn="l" rtl="0" fontAlgn="base">
              <a:spcBef>
                <a:spcPct val="40000"/>
              </a:spcBef>
              <a:spcAft>
                <a:spcPct val="0"/>
              </a:spcAft>
              <a:buClr>
                <a:schemeClr val="accent1"/>
              </a:buClr>
              <a:buFont typeface="Wingdings" pitchFamily="2" charset="2"/>
              <a:buChar char="l"/>
              <a:defRPr>
                <a:solidFill>
                  <a:schemeClr val="tx1"/>
                </a:solidFill>
                <a:latin typeface="+mn-lt"/>
              </a:defRPr>
            </a:lvl7pPr>
            <a:lvl8pPr marL="3429000" indent="-228600" algn="l" rtl="0" fontAlgn="base">
              <a:spcBef>
                <a:spcPct val="40000"/>
              </a:spcBef>
              <a:spcAft>
                <a:spcPct val="0"/>
              </a:spcAft>
              <a:buClr>
                <a:schemeClr val="accent1"/>
              </a:buClr>
              <a:buFont typeface="Wingdings" pitchFamily="2" charset="2"/>
              <a:buChar char="l"/>
              <a:defRPr>
                <a:solidFill>
                  <a:schemeClr val="tx1"/>
                </a:solidFill>
                <a:latin typeface="+mn-lt"/>
              </a:defRPr>
            </a:lvl8pPr>
            <a:lvl9pPr marL="3886200" indent="-228600" algn="l" rtl="0" fontAlgn="base">
              <a:spcBef>
                <a:spcPct val="40000"/>
              </a:spcBef>
              <a:spcAft>
                <a:spcPct val="0"/>
              </a:spcAft>
              <a:buClr>
                <a:schemeClr val="accent1"/>
              </a:buClr>
              <a:buFont typeface="Wingdings" pitchFamily="2" charset="2"/>
              <a:buChar char="l"/>
              <a:defRPr>
                <a:solidFill>
                  <a:schemeClr val="tx1"/>
                </a:solidFill>
                <a:latin typeface="+mn-lt"/>
              </a:defRPr>
            </a:lvl9pPr>
          </a:lstStyle>
          <a:p>
            <a:pPr algn="ctr" eaLnBrk="1" hangingPunct="1">
              <a:lnSpc>
                <a:spcPts val="1560"/>
              </a:lnSpc>
              <a:spcBef>
                <a:spcPct val="0"/>
              </a:spcBef>
              <a:buClrTx/>
              <a:buFontTx/>
              <a:buNone/>
            </a:pPr>
            <a:r>
              <a:rPr lang="en-US" altLang="en-US" sz="1400" kern="0" dirty="0">
                <a:solidFill>
                  <a:srgbClr val="000000"/>
                </a:solidFill>
              </a:rPr>
              <a:t>26th COSMO General Meeting, Offenbach am Main, Germany. 2-6 September 2024.</a:t>
            </a:r>
            <a:endParaRPr lang="en-GB" altLang="en-US" sz="1400" kern="0" dirty="0">
              <a:solidFill>
                <a:srgbClr val="000000"/>
              </a:solidFill>
            </a:endParaRPr>
          </a:p>
        </p:txBody>
      </p:sp>
      <p:pic>
        <p:nvPicPr>
          <p:cNvPr id="3" name="Grafik 2"/>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27998" y="188640"/>
            <a:ext cx="2183762" cy="696829"/>
          </a:xfrm>
          <a:prstGeom prst="rect">
            <a:avLst/>
          </a:prstGeom>
        </p:spPr>
      </p:pic>
    </p:spTree>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4401" r:id="rId12"/>
  </p:sldLayoutIdLst>
  <p:transition>
    <p:fade/>
  </p:transition>
  <p:hf sldNum="0" hdr="0" ftr="0"/>
  <p:txStyles>
    <p:titleStyle>
      <a:lvl1pPr algn="l" rtl="0" eaLnBrk="0" fontAlgn="base" hangingPunct="0">
        <a:spcBef>
          <a:spcPct val="0"/>
        </a:spcBef>
        <a:spcAft>
          <a:spcPct val="0"/>
        </a:spcAft>
        <a:defRPr sz="1400" b="1">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Arial" charset="0"/>
        </a:defRPr>
      </a:lvl2pPr>
      <a:lvl3pPr algn="l" rtl="0" eaLnBrk="0" fontAlgn="base" hangingPunct="0">
        <a:spcBef>
          <a:spcPct val="0"/>
        </a:spcBef>
        <a:spcAft>
          <a:spcPct val="0"/>
        </a:spcAft>
        <a:defRPr sz="2400" b="1">
          <a:solidFill>
            <a:schemeClr val="accent1"/>
          </a:solidFill>
          <a:latin typeface="Arial" charset="0"/>
        </a:defRPr>
      </a:lvl3pPr>
      <a:lvl4pPr algn="l" rtl="0" eaLnBrk="0" fontAlgn="base" hangingPunct="0">
        <a:spcBef>
          <a:spcPct val="0"/>
        </a:spcBef>
        <a:spcAft>
          <a:spcPct val="0"/>
        </a:spcAft>
        <a:defRPr sz="2400" b="1">
          <a:solidFill>
            <a:schemeClr val="accent1"/>
          </a:solidFill>
          <a:latin typeface="Arial" charset="0"/>
        </a:defRPr>
      </a:lvl4pPr>
      <a:lvl5pPr algn="l" rtl="0" eaLnBrk="0" fontAlgn="base" hangingPunct="0">
        <a:spcBef>
          <a:spcPct val="0"/>
        </a:spcBef>
        <a:spcAft>
          <a:spcPct val="0"/>
        </a:spcAft>
        <a:defRPr sz="2400" b="1">
          <a:solidFill>
            <a:schemeClr val="accent1"/>
          </a:solidFill>
          <a:latin typeface="Arial" charset="0"/>
        </a:defRPr>
      </a:lvl5pPr>
      <a:lvl6pPr marL="457200" algn="l" rtl="0" fontAlgn="base">
        <a:spcBef>
          <a:spcPct val="0"/>
        </a:spcBef>
        <a:spcAft>
          <a:spcPct val="0"/>
        </a:spcAft>
        <a:defRPr sz="2400" b="1">
          <a:solidFill>
            <a:schemeClr val="accent1"/>
          </a:solidFill>
          <a:latin typeface="Arial" charset="0"/>
        </a:defRPr>
      </a:lvl6pPr>
      <a:lvl7pPr marL="914400" algn="l" rtl="0" fontAlgn="base">
        <a:spcBef>
          <a:spcPct val="0"/>
        </a:spcBef>
        <a:spcAft>
          <a:spcPct val="0"/>
        </a:spcAft>
        <a:defRPr sz="2400" b="1">
          <a:solidFill>
            <a:schemeClr val="accent1"/>
          </a:solidFill>
          <a:latin typeface="Arial" charset="0"/>
        </a:defRPr>
      </a:lvl7pPr>
      <a:lvl8pPr marL="1371600" algn="l" rtl="0" fontAlgn="base">
        <a:spcBef>
          <a:spcPct val="0"/>
        </a:spcBef>
        <a:spcAft>
          <a:spcPct val="0"/>
        </a:spcAft>
        <a:defRPr sz="2400" b="1">
          <a:solidFill>
            <a:schemeClr val="accent1"/>
          </a:solidFill>
          <a:latin typeface="Arial" charset="0"/>
        </a:defRPr>
      </a:lvl8pPr>
      <a:lvl9pPr marL="1828800" algn="l" rtl="0" fontAlgn="base">
        <a:spcBef>
          <a:spcPct val="0"/>
        </a:spcBef>
        <a:spcAft>
          <a:spcPct val="0"/>
        </a:spcAft>
        <a:defRPr sz="2400" b="1">
          <a:solidFill>
            <a:schemeClr val="accent1"/>
          </a:solidFill>
          <a:latin typeface="Arial" charset="0"/>
        </a:defRPr>
      </a:lvl9pPr>
    </p:titleStyle>
    <p:bodyStyle>
      <a:lvl1pPr marL="352425" indent="-352425" algn="l" rtl="0" eaLnBrk="0" fontAlgn="base" hangingPunct="0">
        <a:spcBef>
          <a:spcPct val="40000"/>
        </a:spcBef>
        <a:spcAft>
          <a:spcPct val="0"/>
        </a:spcAft>
        <a:buClr>
          <a:schemeClr val="accent1"/>
        </a:buClr>
        <a:buFont typeface="Wingdings" pitchFamily="2" charset="2"/>
        <a:buChar char="l"/>
        <a:defRPr>
          <a:solidFill>
            <a:schemeClr val="tx1"/>
          </a:solidFill>
          <a:latin typeface="+mn-lt"/>
          <a:ea typeface="+mn-ea"/>
          <a:cs typeface="+mn-cs"/>
        </a:defRPr>
      </a:lvl1pPr>
      <a:lvl2pPr marL="692150" indent="-260350" algn="l" rtl="0" eaLnBrk="0" fontAlgn="base" hangingPunct="0">
        <a:spcBef>
          <a:spcPct val="40000"/>
        </a:spcBef>
        <a:spcAft>
          <a:spcPct val="0"/>
        </a:spcAft>
        <a:buClr>
          <a:schemeClr val="accent1"/>
        </a:buClr>
        <a:buFont typeface="Wingdings" pitchFamily="2" charset="2"/>
        <a:buChar char="l"/>
        <a:defRPr>
          <a:solidFill>
            <a:schemeClr val="tx1"/>
          </a:solidFill>
          <a:latin typeface="+mn-lt"/>
        </a:defRPr>
      </a:lvl2pPr>
      <a:lvl3pPr marL="1143000" indent="-228600" algn="l" rtl="0" eaLnBrk="0" fontAlgn="base" hangingPunct="0">
        <a:spcBef>
          <a:spcPct val="40000"/>
        </a:spcBef>
        <a:spcAft>
          <a:spcPct val="0"/>
        </a:spcAft>
        <a:buClr>
          <a:schemeClr val="bg2"/>
        </a:buClr>
        <a:buFont typeface="Wingdings" pitchFamily="2" charset="2"/>
        <a:buChar char="l"/>
        <a:defRPr>
          <a:solidFill>
            <a:schemeClr val="tx1"/>
          </a:solidFill>
          <a:latin typeface="+mn-lt"/>
        </a:defRPr>
      </a:lvl3pPr>
      <a:lvl4pPr marL="1600200" indent="-228600" algn="l" rtl="0" eaLnBrk="0" fontAlgn="base" hangingPunct="0">
        <a:spcBef>
          <a:spcPct val="40000"/>
        </a:spcBef>
        <a:spcAft>
          <a:spcPct val="0"/>
        </a:spcAft>
        <a:buClr>
          <a:schemeClr val="bg2"/>
        </a:buClr>
        <a:buFont typeface="Wingdings" pitchFamily="2" charset="2"/>
        <a:buChar char="l"/>
        <a:defRPr>
          <a:solidFill>
            <a:schemeClr val="tx1"/>
          </a:solidFill>
          <a:latin typeface="+mn-lt"/>
        </a:defRPr>
      </a:lvl4pPr>
      <a:lvl5pPr marL="2057400" indent="-228600" algn="l" rtl="0" eaLnBrk="0" fontAlgn="base" hangingPunct="0">
        <a:spcBef>
          <a:spcPct val="40000"/>
        </a:spcBef>
        <a:spcAft>
          <a:spcPct val="0"/>
        </a:spcAft>
        <a:buClr>
          <a:schemeClr val="accent1"/>
        </a:buClr>
        <a:buFont typeface="Wingdings" pitchFamily="2" charset="2"/>
        <a:buChar char="l"/>
        <a:defRPr>
          <a:solidFill>
            <a:schemeClr val="tx1"/>
          </a:solidFill>
          <a:latin typeface="+mn-lt"/>
        </a:defRPr>
      </a:lvl5pPr>
      <a:lvl6pPr marL="2514600" indent="-228600" algn="l" rtl="0" fontAlgn="base">
        <a:spcBef>
          <a:spcPct val="40000"/>
        </a:spcBef>
        <a:spcAft>
          <a:spcPct val="0"/>
        </a:spcAft>
        <a:buClr>
          <a:schemeClr val="accent1"/>
        </a:buClr>
        <a:buFont typeface="Wingdings" pitchFamily="2" charset="2"/>
        <a:buChar char="l"/>
        <a:defRPr>
          <a:solidFill>
            <a:schemeClr val="tx1"/>
          </a:solidFill>
          <a:latin typeface="+mn-lt"/>
        </a:defRPr>
      </a:lvl6pPr>
      <a:lvl7pPr marL="2971800" indent="-228600" algn="l" rtl="0" fontAlgn="base">
        <a:spcBef>
          <a:spcPct val="40000"/>
        </a:spcBef>
        <a:spcAft>
          <a:spcPct val="0"/>
        </a:spcAft>
        <a:buClr>
          <a:schemeClr val="accent1"/>
        </a:buClr>
        <a:buFont typeface="Wingdings" pitchFamily="2" charset="2"/>
        <a:buChar char="l"/>
        <a:defRPr>
          <a:solidFill>
            <a:schemeClr val="tx1"/>
          </a:solidFill>
          <a:latin typeface="+mn-lt"/>
        </a:defRPr>
      </a:lvl7pPr>
      <a:lvl8pPr marL="3429000" indent="-228600" algn="l" rtl="0" fontAlgn="base">
        <a:spcBef>
          <a:spcPct val="40000"/>
        </a:spcBef>
        <a:spcAft>
          <a:spcPct val="0"/>
        </a:spcAft>
        <a:buClr>
          <a:schemeClr val="accent1"/>
        </a:buClr>
        <a:buFont typeface="Wingdings" pitchFamily="2" charset="2"/>
        <a:buChar char="l"/>
        <a:defRPr>
          <a:solidFill>
            <a:schemeClr val="tx1"/>
          </a:solidFill>
          <a:latin typeface="+mn-lt"/>
        </a:defRPr>
      </a:lvl8pPr>
      <a:lvl9pPr marL="3886200" indent="-228600" algn="l" rtl="0" fontAlgn="base">
        <a:spcBef>
          <a:spcPct val="40000"/>
        </a:spcBef>
        <a:spcAft>
          <a:spcPct val="0"/>
        </a:spcAft>
        <a:buClr>
          <a:schemeClr val="accent1"/>
        </a:buClr>
        <a:buFont typeface="Wingdings" pitchFamily="2" charset="2"/>
        <a:buChar char="l"/>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42BB52C2-3B6D-4510-9C03-3AA08D101FAB}" type="slidenum">
              <a:rPr lang="en-US" altLang="en-US"/>
              <a:pPr>
                <a:defRPr/>
              </a:pPr>
              <a:t>‹Nr.›</a:t>
            </a:fld>
            <a:endParaRPr lang="en-US" altLang="en-US"/>
          </a:p>
        </p:txBody>
      </p:sp>
    </p:spTree>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 id="2147484007" r:id="rId13"/>
    <p:sldLayoutId id="2147484008" r:id="rId14"/>
    <p:sldLayoutId id="2147484009" r:id="rId15"/>
    <p:sldLayoutId id="2147484010"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226" name="Rectangle 4"/>
          <p:cNvSpPr>
            <a:spLocks noGrp="1" noChangeArrowheads="1"/>
          </p:cNvSpPr>
          <p:nvPr>
            <p:ph type="title"/>
          </p:nvPr>
        </p:nvSpPr>
        <p:spPr bwMode="auto">
          <a:xfrm>
            <a:off x="876300" y="1344613"/>
            <a:ext cx="7532688"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186" tIns="43093" rIns="86186" bIns="43093" numCol="1" anchor="ctr" anchorCtr="0" compatLnSpc="1">
            <a:prstTxWarp prst="textNoShape">
              <a:avLst/>
            </a:prstTxWarp>
          </a:bodyPr>
          <a:lstStyle/>
          <a:p>
            <a:pPr lvl="0"/>
            <a:r>
              <a:rPr lang="de-DE" altLang="en-US"/>
              <a:t>Click to edit Master title style</a:t>
            </a:r>
          </a:p>
        </p:txBody>
      </p:sp>
      <p:sp>
        <p:nvSpPr>
          <p:cNvPr id="180227" name="Rectangle 5"/>
          <p:cNvSpPr>
            <a:spLocks noGrp="1" noChangeArrowheads="1"/>
          </p:cNvSpPr>
          <p:nvPr>
            <p:ph type="body" idx="1"/>
          </p:nvPr>
        </p:nvSpPr>
        <p:spPr bwMode="auto">
          <a:xfrm>
            <a:off x="876300" y="1692275"/>
            <a:ext cx="755015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186" tIns="43093" rIns="86186" bIns="43093" numCol="1" anchor="ctr" anchorCtr="0" compatLnSpc="1">
            <a:prstTxWarp prst="textNoShape">
              <a:avLst/>
            </a:prstTxWarp>
          </a:bodyPr>
          <a:lstStyle/>
          <a:p>
            <a:pPr lvl="0"/>
            <a:r>
              <a:rPr lang="de-DE" altLang="en-US"/>
              <a:t>Click to edit Master text styles</a:t>
            </a:r>
          </a:p>
          <a:p>
            <a:pPr lvl="1"/>
            <a:r>
              <a:rPr lang="de-DE" altLang="en-US"/>
              <a:t>Second level</a:t>
            </a:r>
          </a:p>
          <a:p>
            <a:pPr lvl="2"/>
            <a:r>
              <a:rPr lang="de-DE" altLang="en-US"/>
              <a:t>Third level</a:t>
            </a:r>
          </a:p>
          <a:p>
            <a:pPr lvl="3"/>
            <a:r>
              <a:rPr lang="de-DE" altLang="en-US"/>
              <a:t>Fourth level</a:t>
            </a:r>
          </a:p>
          <a:p>
            <a:pPr lvl="4"/>
            <a:r>
              <a:rPr lang="de-DE" altLang="en-US"/>
              <a:t>Fifth level</a:t>
            </a:r>
          </a:p>
        </p:txBody>
      </p:sp>
      <p:sp>
        <p:nvSpPr>
          <p:cNvPr id="487430" name="Text Box 6"/>
          <p:cNvSpPr txBox="1">
            <a:spLocks noChangeArrowheads="1"/>
          </p:cNvSpPr>
          <p:nvPr/>
        </p:nvSpPr>
        <p:spPr bwMode="auto">
          <a:xfrm>
            <a:off x="4146550" y="733425"/>
            <a:ext cx="114300" cy="244475"/>
          </a:xfrm>
          <a:prstGeom prst="rect">
            <a:avLst/>
          </a:prstGeom>
          <a:noFill/>
          <a:ln w="9525">
            <a:noFill/>
            <a:miter lim="800000"/>
            <a:headEnd/>
            <a:tailEnd/>
          </a:ln>
          <a:effectLst/>
        </p:spPr>
        <p:txBody>
          <a:bodyPr wrap="none" lIns="0" tIns="0" rIns="0" bIns="0">
            <a:spAutoFit/>
          </a:bodyPr>
          <a:lstStyle/>
          <a:p>
            <a:pPr algn="ctr" defTabSz="855663" eaLnBrk="0" hangingPunct="0">
              <a:defRPr/>
            </a:pPr>
            <a:r>
              <a:rPr lang="de-DE" sz="1600" b="1">
                <a:solidFill>
                  <a:srgbClr val="000000"/>
                </a:solidFill>
              </a:rPr>
              <a:t>  </a:t>
            </a:r>
          </a:p>
        </p:txBody>
      </p:sp>
      <p:sp>
        <p:nvSpPr>
          <p:cNvPr id="487431" name="Line 7"/>
          <p:cNvSpPr>
            <a:spLocks noChangeShapeType="1"/>
          </p:cNvSpPr>
          <p:nvPr/>
        </p:nvSpPr>
        <p:spPr bwMode="auto">
          <a:xfrm>
            <a:off x="0" y="6858000"/>
            <a:ext cx="9144000" cy="0"/>
          </a:xfrm>
          <a:prstGeom prst="line">
            <a:avLst/>
          </a:prstGeom>
          <a:noFill/>
          <a:ln w="15875">
            <a:solidFill>
              <a:schemeClr val="tx1"/>
            </a:solidFill>
            <a:round/>
            <a:headEnd/>
            <a:tailEnd/>
          </a:ln>
          <a:effectLst/>
        </p:spPr>
        <p:txBody>
          <a:bodyPr wrap="none" anchor="ctr"/>
          <a:lstStyle/>
          <a:p>
            <a:pPr algn="ctr" eaLnBrk="0" hangingPunct="0">
              <a:defRPr/>
            </a:pPr>
            <a:endParaRPr lang="ru-RU" sz="1400">
              <a:solidFill>
                <a:srgbClr val="000000"/>
              </a:solidFill>
            </a:endParaRPr>
          </a:p>
        </p:txBody>
      </p:sp>
    </p:spTree>
    <p:extLst>
      <p:ext uri="{BB962C8B-B14F-4D97-AF65-F5344CB8AC3E}">
        <p14:creationId xmlns:p14="http://schemas.microsoft.com/office/powerpoint/2010/main" val="3748353819"/>
      </p:ext>
    </p:extLst>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Lst>
  <p:transition/>
  <p:txStyles>
    <p:titleStyle>
      <a:lvl1pPr algn="l" defTabSz="855663" rtl="0" fontAlgn="base">
        <a:spcBef>
          <a:spcPct val="0"/>
        </a:spcBef>
        <a:spcAft>
          <a:spcPct val="0"/>
        </a:spcAft>
        <a:defRPr b="1">
          <a:solidFill>
            <a:srgbClr val="00468B"/>
          </a:solidFill>
          <a:latin typeface="+mj-lt"/>
          <a:ea typeface="+mj-ea"/>
          <a:cs typeface="+mj-cs"/>
        </a:defRPr>
      </a:lvl1pPr>
      <a:lvl2pPr algn="l" defTabSz="855663" rtl="0" fontAlgn="base">
        <a:spcBef>
          <a:spcPct val="0"/>
        </a:spcBef>
        <a:spcAft>
          <a:spcPct val="0"/>
        </a:spcAft>
        <a:defRPr b="1">
          <a:solidFill>
            <a:srgbClr val="00468B"/>
          </a:solidFill>
          <a:latin typeface="Arial" charset="0"/>
        </a:defRPr>
      </a:lvl2pPr>
      <a:lvl3pPr algn="l" defTabSz="855663" rtl="0" fontAlgn="base">
        <a:spcBef>
          <a:spcPct val="0"/>
        </a:spcBef>
        <a:spcAft>
          <a:spcPct val="0"/>
        </a:spcAft>
        <a:defRPr b="1">
          <a:solidFill>
            <a:srgbClr val="00468B"/>
          </a:solidFill>
          <a:latin typeface="Arial" charset="0"/>
        </a:defRPr>
      </a:lvl3pPr>
      <a:lvl4pPr algn="l" defTabSz="855663" rtl="0" fontAlgn="base">
        <a:spcBef>
          <a:spcPct val="0"/>
        </a:spcBef>
        <a:spcAft>
          <a:spcPct val="0"/>
        </a:spcAft>
        <a:defRPr b="1">
          <a:solidFill>
            <a:srgbClr val="00468B"/>
          </a:solidFill>
          <a:latin typeface="Arial" charset="0"/>
        </a:defRPr>
      </a:lvl4pPr>
      <a:lvl5pPr algn="l" defTabSz="855663" rtl="0" fontAlgn="base">
        <a:spcBef>
          <a:spcPct val="0"/>
        </a:spcBef>
        <a:spcAft>
          <a:spcPct val="0"/>
        </a:spcAft>
        <a:defRPr b="1">
          <a:solidFill>
            <a:srgbClr val="00468B"/>
          </a:solidFill>
          <a:latin typeface="Arial" charset="0"/>
        </a:defRPr>
      </a:lvl5pPr>
      <a:lvl6pPr marL="457200" algn="l" defTabSz="855663" rtl="0" fontAlgn="base">
        <a:spcBef>
          <a:spcPct val="0"/>
        </a:spcBef>
        <a:spcAft>
          <a:spcPct val="0"/>
        </a:spcAft>
        <a:defRPr b="1">
          <a:solidFill>
            <a:srgbClr val="00468B"/>
          </a:solidFill>
          <a:latin typeface="Arial" charset="0"/>
        </a:defRPr>
      </a:lvl6pPr>
      <a:lvl7pPr marL="914400" algn="l" defTabSz="855663" rtl="0" fontAlgn="base">
        <a:spcBef>
          <a:spcPct val="0"/>
        </a:spcBef>
        <a:spcAft>
          <a:spcPct val="0"/>
        </a:spcAft>
        <a:defRPr b="1">
          <a:solidFill>
            <a:srgbClr val="00468B"/>
          </a:solidFill>
          <a:latin typeface="Arial" charset="0"/>
        </a:defRPr>
      </a:lvl7pPr>
      <a:lvl8pPr marL="1371600" algn="l" defTabSz="855663" rtl="0" fontAlgn="base">
        <a:spcBef>
          <a:spcPct val="0"/>
        </a:spcBef>
        <a:spcAft>
          <a:spcPct val="0"/>
        </a:spcAft>
        <a:defRPr b="1">
          <a:solidFill>
            <a:srgbClr val="00468B"/>
          </a:solidFill>
          <a:latin typeface="Arial" charset="0"/>
        </a:defRPr>
      </a:lvl8pPr>
      <a:lvl9pPr marL="1828800" algn="l" defTabSz="855663" rtl="0" fontAlgn="base">
        <a:spcBef>
          <a:spcPct val="0"/>
        </a:spcBef>
        <a:spcAft>
          <a:spcPct val="0"/>
        </a:spcAft>
        <a:defRPr b="1">
          <a:solidFill>
            <a:srgbClr val="00468B"/>
          </a:solidFill>
          <a:latin typeface="Arial" charset="0"/>
        </a:defRPr>
      </a:lvl9pPr>
    </p:titleStyle>
    <p:bodyStyle>
      <a:lvl1pPr marL="322263" indent="-322263" algn="l" defTabSz="855663" rtl="0" fontAlgn="base">
        <a:spcBef>
          <a:spcPct val="20000"/>
        </a:spcBef>
        <a:spcAft>
          <a:spcPct val="0"/>
        </a:spcAft>
        <a:buClr>
          <a:srgbClr val="00468B"/>
        </a:buClr>
        <a:buSzPct val="105000"/>
        <a:buChar char="•"/>
        <a:defRPr>
          <a:solidFill>
            <a:schemeClr val="tx1"/>
          </a:solidFill>
          <a:latin typeface="+mn-lt"/>
          <a:ea typeface="+mn-ea"/>
          <a:cs typeface="+mn-cs"/>
        </a:defRPr>
      </a:lvl1pPr>
      <a:lvl2pPr marL="695325" indent="-268288" algn="l" defTabSz="855663" rtl="0" fontAlgn="base">
        <a:spcBef>
          <a:spcPct val="20000"/>
        </a:spcBef>
        <a:spcAft>
          <a:spcPct val="0"/>
        </a:spcAft>
        <a:buSzPct val="100000"/>
        <a:buChar char="–"/>
        <a:defRPr>
          <a:solidFill>
            <a:schemeClr val="tx1"/>
          </a:solidFill>
          <a:latin typeface="+mn-lt"/>
        </a:defRPr>
      </a:lvl2pPr>
      <a:lvl3pPr marL="1069975" indent="-214313" algn="l" defTabSz="855663" rtl="0" fontAlgn="base">
        <a:spcBef>
          <a:spcPct val="20000"/>
        </a:spcBef>
        <a:spcAft>
          <a:spcPct val="0"/>
        </a:spcAft>
        <a:buSzPct val="100000"/>
        <a:buChar char="–"/>
        <a:defRPr>
          <a:solidFill>
            <a:schemeClr val="tx1"/>
          </a:solidFill>
          <a:latin typeface="+mn-lt"/>
        </a:defRPr>
      </a:lvl3pPr>
      <a:lvl4pPr marL="1498600" indent="-215900" algn="l" defTabSz="855663" rtl="0" fontAlgn="base">
        <a:spcBef>
          <a:spcPct val="20000"/>
        </a:spcBef>
        <a:spcAft>
          <a:spcPct val="0"/>
        </a:spcAft>
        <a:buSzPct val="100000"/>
        <a:buChar char="–"/>
        <a:defRPr>
          <a:solidFill>
            <a:schemeClr val="tx1"/>
          </a:solidFill>
          <a:latin typeface="+mn-lt"/>
        </a:defRPr>
      </a:lvl4pPr>
      <a:lvl5pPr marL="1925638" indent="-212725" algn="l" defTabSz="855663" rtl="0" fontAlgn="base">
        <a:spcBef>
          <a:spcPct val="20000"/>
        </a:spcBef>
        <a:spcAft>
          <a:spcPct val="0"/>
        </a:spcAft>
        <a:buSzPct val="100000"/>
        <a:buChar char="–"/>
        <a:defRPr>
          <a:solidFill>
            <a:schemeClr val="tx1"/>
          </a:solidFill>
          <a:latin typeface="+mn-lt"/>
        </a:defRPr>
      </a:lvl5pPr>
      <a:lvl6pPr marL="2382838" indent="-212725" algn="l" defTabSz="855663" rtl="0" fontAlgn="base">
        <a:spcBef>
          <a:spcPct val="20000"/>
        </a:spcBef>
        <a:spcAft>
          <a:spcPct val="0"/>
        </a:spcAft>
        <a:buSzPct val="100000"/>
        <a:buChar char="–"/>
        <a:defRPr>
          <a:solidFill>
            <a:schemeClr val="tx1"/>
          </a:solidFill>
          <a:latin typeface="+mn-lt"/>
        </a:defRPr>
      </a:lvl6pPr>
      <a:lvl7pPr marL="2840038" indent="-212725" algn="l" defTabSz="855663" rtl="0" fontAlgn="base">
        <a:spcBef>
          <a:spcPct val="20000"/>
        </a:spcBef>
        <a:spcAft>
          <a:spcPct val="0"/>
        </a:spcAft>
        <a:buSzPct val="100000"/>
        <a:buChar char="–"/>
        <a:defRPr>
          <a:solidFill>
            <a:schemeClr val="tx1"/>
          </a:solidFill>
          <a:latin typeface="+mn-lt"/>
        </a:defRPr>
      </a:lvl7pPr>
      <a:lvl8pPr marL="3297238" indent="-212725" algn="l" defTabSz="855663" rtl="0" fontAlgn="base">
        <a:spcBef>
          <a:spcPct val="20000"/>
        </a:spcBef>
        <a:spcAft>
          <a:spcPct val="0"/>
        </a:spcAft>
        <a:buSzPct val="100000"/>
        <a:buChar char="–"/>
        <a:defRPr>
          <a:solidFill>
            <a:schemeClr val="tx1"/>
          </a:solidFill>
          <a:latin typeface="+mn-lt"/>
        </a:defRPr>
      </a:lvl8pPr>
      <a:lvl9pPr marL="3754438" indent="-212725" algn="l" defTabSz="855663" rtl="0" fontAlgn="base">
        <a:spcBef>
          <a:spcPct val="20000"/>
        </a:spcBef>
        <a:spcAft>
          <a:spcPct val="0"/>
        </a:spcAft>
        <a:buSzPct val="10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7428" name="Rectangle 4"/>
          <p:cNvSpPr>
            <a:spLocks noGrp="1" noChangeArrowheads="1"/>
          </p:cNvSpPr>
          <p:nvPr>
            <p:ph type="title"/>
          </p:nvPr>
        </p:nvSpPr>
        <p:spPr bwMode="auto">
          <a:xfrm>
            <a:off x="876300" y="1344613"/>
            <a:ext cx="7532688" cy="3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186" tIns="43093" rIns="86186" bIns="43093" numCol="1" anchor="ctr" anchorCtr="0" compatLnSpc="1">
            <a:prstTxWarp prst="textNoShape">
              <a:avLst/>
            </a:prstTxWarp>
          </a:bodyPr>
          <a:lstStyle/>
          <a:p>
            <a:pPr lvl="0"/>
            <a:r>
              <a:rPr lang="de-DE" altLang="en-US"/>
              <a:t>Click to edit Master title style</a:t>
            </a:r>
          </a:p>
        </p:txBody>
      </p:sp>
      <p:sp>
        <p:nvSpPr>
          <p:cNvPr id="487429" name="Rectangle 5"/>
          <p:cNvSpPr>
            <a:spLocks noGrp="1" noChangeArrowheads="1"/>
          </p:cNvSpPr>
          <p:nvPr>
            <p:ph type="body" idx="1"/>
          </p:nvPr>
        </p:nvSpPr>
        <p:spPr bwMode="auto">
          <a:xfrm>
            <a:off x="876300" y="1692275"/>
            <a:ext cx="755015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186" tIns="43093" rIns="86186" bIns="43093" numCol="1" anchor="ctr" anchorCtr="0" compatLnSpc="1">
            <a:prstTxWarp prst="textNoShape">
              <a:avLst/>
            </a:prstTxWarp>
          </a:bodyPr>
          <a:lstStyle/>
          <a:p>
            <a:pPr lvl="0"/>
            <a:r>
              <a:rPr lang="de-DE" altLang="en-US"/>
              <a:t>Click to edit Master text styles</a:t>
            </a:r>
          </a:p>
          <a:p>
            <a:pPr lvl="1"/>
            <a:r>
              <a:rPr lang="de-DE" altLang="en-US"/>
              <a:t>Second level</a:t>
            </a:r>
          </a:p>
          <a:p>
            <a:pPr lvl="2"/>
            <a:r>
              <a:rPr lang="de-DE" altLang="en-US"/>
              <a:t>Third level</a:t>
            </a:r>
          </a:p>
          <a:p>
            <a:pPr lvl="3"/>
            <a:r>
              <a:rPr lang="de-DE" altLang="en-US"/>
              <a:t>Fourth level</a:t>
            </a:r>
          </a:p>
          <a:p>
            <a:pPr lvl="4"/>
            <a:r>
              <a:rPr lang="de-DE" altLang="en-US"/>
              <a:t>Fifth level</a:t>
            </a:r>
          </a:p>
        </p:txBody>
      </p:sp>
      <p:sp>
        <p:nvSpPr>
          <p:cNvPr id="487430" name="Text Box 6"/>
          <p:cNvSpPr txBox="1">
            <a:spLocks noChangeArrowheads="1"/>
          </p:cNvSpPr>
          <p:nvPr/>
        </p:nvSpPr>
        <p:spPr bwMode="auto">
          <a:xfrm>
            <a:off x="4146550" y="733425"/>
            <a:ext cx="11430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defTabSz="855663">
              <a:defRPr sz="2400">
                <a:solidFill>
                  <a:schemeClr val="tx1"/>
                </a:solidFill>
                <a:latin typeface="Arial" panose="020B0604020202020204" pitchFamily="34" charset="0"/>
              </a:defRPr>
            </a:lvl1pPr>
            <a:lvl2pPr marL="427038" algn="l" defTabSz="855663">
              <a:defRPr sz="2400">
                <a:solidFill>
                  <a:schemeClr val="tx1"/>
                </a:solidFill>
                <a:latin typeface="Arial" panose="020B0604020202020204" pitchFamily="34" charset="0"/>
              </a:defRPr>
            </a:lvl2pPr>
            <a:lvl3pPr marL="855663" algn="l" defTabSz="855663">
              <a:defRPr sz="2400">
                <a:solidFill>
                  <a:schemeClr val="tx1"/>
                </a:solidFill>
                <a:latin typeface="Arial" panose="020B0604020202020204" pitchFamily="34" charset="0"/>
              </a:defRPr>
            </a:lvl3pPr>
            <a:lvl4pPr marL="1282700" algn="l" defTabSz="855663">
              <a:defRPr sz="2400">
                <a:solidFill>
                  <a:schemeClr val="tx1"/>
                </a:solidFill>
                <a:latin typeface="Arial" panose="020B0604020202020204" pitchFamily="34" charset="0"/>
              </a:defRPr>
            </a:lvl4pPr>
            <a:lvl5pPr marL="1712913" algn="l" defTabSz="855663">
              <a:defRPr sz="2400">
                <a:solidFill>
                  <a:schemeClr val="tx1"/>
                </a:solidFill>
                <a:latin typeface="Arial" panose="020B0604020202020204" pitchFamily="34" charset="0"/>
              </a:defRPr>
            </a:lvl5pPr>
            <a:lvl6pPr marL="2170113" defTabSz="855663" eaLnBrk="0" fontAlgn="base" hangingPunct="0">
              <a:spcBef>
                <a:spcPct val="0"/>
              </a:spcBef>
              <a:spcAft>
                <a:spcPct val="0"/>
              </a:spcAft>
              <a:defRPr sz="2400">
                <a:solidFill>
                  <a:schemeClr val="tx1"/>
                </a:solidFill>
                <a:latin typeface="Arial" panose="020B0604020202020204" pitchFamily="34" charset="0"/>
              </a:defRPr>
            </a:lvl6pPr>
            <a:lvl7pPr marL="2627313" defTabSz="855663" eaLnBrk="0" fontAlgn="base" hangingPunct="0">
              <a:spcBef>
                <a:spcPct val="0"/>
              </a:spcBef>
              <a:spcAft>
                <a:spcPct val="0"/>
              </a:spcAft>
              <a:defRPr sz="2400">
                <a:solidFill>
                  <a:schemeClr val="tx1"/>
                </a:solidFill>
                <a:latin typeface="Arial" panose="020B0604020202020204" pitchFamily="34" charset="0"/>
              </a:defRPr>
            </a:lvl7pPr>
            <a:lvl8pPr marL="3084513" defTabSz="855663" eaLnBrk="0" fontAlgn="base" hangingPunct="0">
              <a:spcBef>
                <a:spcPct val="0"/>
              </a:spcBef>
              <a:spcAft>
                <a:spcPct val="0"/>
              </a:spcAft>
              <a:defRPr sz="2400">
                <a:solidFill>
                  <a:schemeClr val="tx1"/>
                </a:solidFill>
                <a:latin typeface="Arial" panose="020B0604020202020204" pitchFamily="34" charset="0"/>
              </a:defRPr>
            </a:lvl8pPr>
            <a:lvl9pPr marL="3541713" defTabSz="855663"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en-US" sz="1600" b="1">
                <a:solidFill>
                  <a:srgbClr val="000000"/>
                </a:solidFill>
              </a:rPr>
              <a:t>  </a:t>
            </a:r>
          </a:p>
        </p:txBody>
      </p:sp>
      <p:sp>
        <p:nvSpPr>
          <p:cNvPr id="487431" name="Line 7"/>
          <p:cNvSpPr>
            <a:spLocks noChangeShapeType="1"/>
          </p:cNvSpPr>
          <p:nvPr/>
        </p:nvSpPr>
        <p:spPr bwMode="auto">
          <a:xfrm>
            <a:off x="0" y="6858000"/>
            <a:ext cx="9144000"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2507398146"/>
      </p:ext>
    </p:extLst>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 id="2147484226" r:id="rId12"/>
    <p:sldLayoutId id="2147484227" r:id="rId13"/>
    <p:sldLayoutId id="2147484228" r:id="rId14"/>
  </p:sldLayoutIdLst>
  <p:transition/>
  <p:txStyles>
    <p:titleStyle>
      <a:lvl1pPr algn="l" defTabSz="855663" rtl="0" eaLnBrk="0" fontAlgn="base" hangingPunct="0">
        <a:spcBef>
          <a:spcPct val="0"/>
        </a:spcBef>
        <a:spcAft>
          <a:spcPct val="0"/>
        </a:spcAft>
        <a:defRPr b="1" kern="1200">
          <a:solidFill>
            <a:srgbClr val="00468B"/>
          </a:solidFill>
          <a:latin typeface="+mj-lt"/>
          <a:ea typeface="+mj-ea"/>
          <a:cs typeface="+mj-cs"/>
        </a:defRPr>
      </a:lvl1pPr>
      <a:lvl2pPr algn="l" defTabSz="855663" rtl="0" eaLnBrk="0" fontAlgn="base" hangingPunct="0">
        <a:spcBef>
          <a:spcPct val="0"/>
        </a:spcBef>
        <a:spcAft>
          <a:spcPct val="0"/>
        </a:spcAft>
        <a:defRPr b="1">
          <a:solidFill>
            <a:srgbClr val="00468B"/>
          </a:solidFill>
          <a:latin typeface="Arial" panose="020B0604020202020204" pitchFamily="34" charset="0"/>
        </a:defRPr>
      </a:lvl2pPr>
      <a:lvl3pPr algn="l" defTabSz="855663" rtl="0" eaLnBrk="0" fontAlgn="base" hangingPunct="0">
        <a:spcBef>
          <a:spcPct val="0"/>
        </a:spcBef>
        <a:spcAft>
          <a:spcPct val="0"/>
        </a:spcAft>
        <a:defRPr b="1">
          <a:solidFill>
            <a:srgbClr val="00468B"/>
          </a:solidFill>
          <a:latin typeface="Arial" panose="020B0604020202020204" pitchFamily="34" charset="0"/>
        </a:defRPr>
      </a:lvl3pPr>
      <a:lvl4pPr algn="l" defTabSz="855663" rtl="0" eaLnBrk="0" fontAlgn="base" hangingPunct="0">
        <a:spcBef>
          <a:spcPct val="0"/>
        </a:spcBef>
        <a:spcAft>
          <a:spcPct val="0"/>
        </a:spcAft>
        <a:defRPr b="1">
          <a:solidFill>
            <a:srgbClr val="00468B"/>
          </a:solidFill>
          <a:latin typeface="Arial" panose="020B0604020202020204" pitchFamily="34" charset="0"/>
        </a:defRPr>
      </a:lvl4pPr>
      <a:lvl5pPr algn="l" defTabSz="855663" rtl="0" eaLnBrk="0" fontAlgn="base" hangingPunct="0">
        <a:spcBef>
          <a:spcPct val="0"/>
        </a:spcBef>
        <a:spcAft>
          <a:spcPct val="0"/>
        </a:spcAft>
        <a:defRPr b="1">
          <a:solidFill>
            <a:srgbClr val="00468B"/>
          </a:solidFill>
          <a:latin typeface="Arial" panose="020B0604020202020204" pitchFamily="34" charset="0"/>
        </a:defRPr>
      </a:lvl5pPr>
      <a:lvl6pPr marL="457200" algn="l" defTabSz="855663" rtl="0" eaLnBrk="0" fontAlgn="base" hangingPunct="0">
        <a:spcBef>
          <a:spcPct val="0"/>
        </a:spcBef>
        <a:spcAft>
          <a:spcPct val="0"/>
        </a:spcAft>
        <a:defRPr b="1">
          <a:solidFill>
            <a:srgbClr val="00468B"/>
          </a:solidFill>
          <a:latin typeface="Arial" panose="020B0604020202020204" pitchFamily="34" charset="0"/>
        </a:defRPr>
      </a:lvl6pPr>
      <a:lvl7pPr marL="914400" algn="l" defTabSz="855663" rtl="0" eaLnBrk="0" fontAlgn="base" hangingPunct="0">
        <a:spcBef>
          <a:spcPct val="0"/>
        </a:spcBef>
        <a:spcAft>
          <a:spcPct val="0"/>
        </a:spcAft>
        <a:defRPr b="1">
          <a:solidFill>
            <a:srgbClr val="00468B"/>
          </a:solidFill>
          <a:latin typeface="Arial" panose="020B0604020202020204" pitchFamily="34" charset="0"/>
        </a:defRPr>
      </a:lvl7pPr>
      <a:lvl8pPr marL="1371600" algn="l" defTabSz="855663" rtl="0" eaLnBrk="0" fontAlgn="base" hangingPunct="0">
        <a:spcBef>
          <a:spcPct val="0"/>
        </a:spcBef>
        <a:spcAft>
          <a:spcPct val="0"/>
        </a:spcAft>
        <a:defRPr b="1">
          <a:solidFill>
            <a:srgbClr val="00468B"/>
          </a:solidFill>
          <a:latin typeface="Arial" panose="020B0604020202020204" pitchFamily="34" charset="0"/>
        </a:defRPr>
      </a:lvl8pPr>
      <a:lvl9pPr marL="1828800" algn="l" defTabSz="855663" rtl="0" eaLnBrk="0" fontAlgn="base" hangingPunct="0">
        <a:spcBef>
          <a:spcPct val="0"/>
        </a:spcBef>
        <a:spcAft>
          <a:spcPct val="0"/>
        </a:spcAft>
        <a:defRPr b="1">
          <a:solidFill>
            <a:srgbClr val="00468B"/>
          </a:solidFill>
          <a:latin typeface="Arial" panose="020B0604020202020204" pitchFamily="34" charset="0"/>
        </a:defRPr>
      </a:lvl9pPr>
    </p:titleStyle>
    <p:bodyStyle>
      <a:lvl1pPr marL="322263" indent="-322263" algn="l" defTabSz="855663" rtl="0" eaLnBrk="0" fontAlgn="base" hangingPunct="0">
        <a:spcBef>
          <a:spcPct val="20000"/>
        </a:spcBef>
        <a:spcAft>
          <a:spcPct val="0"/>
        </a:spcAft>
        <a:buClr>
          <a:srgbClr val="00468B"/>
        </a:buClr>
        <a:buSzPct val="105000"/>
        <a:buChar char="•"/>
        <a:defRPr kern="1200">
          <a:solidFill>
            <a:schemeClr val="tx1"/>
          </a:solidFill>
          <a:latin typeface="+mn-lt"/>
          <a:ea typeface="+mn-ea"/>
          <a:cs typeface="+mn-cs"/>
        </a:defRPr>
      </a:lvl1pPr>
      <a:lvl2pPr marL="695325" indent="-268288" algn="l" defTabSz="855663" rtl="0" eaLnBrk="0" fontAlgn="base" hangingPunct="0">
        <a:spcBef>
          <a:spcPct val="20000"/>
        </a:spcBef>
        <a:spcAft>
          <a:spcPct val="0"/>
        </a:spcAft>
        <a:buSzPct val="100000"/>
        <a:buChar char="–"/>
        <a:defRPr kern="1200">
          <a:solidFill>
            <a:schemeClr val="tx1"/>
          </a:solidFill>
          <a:latin typeface="+mn-lt"/>
          <a:ea typeface="+mn-ea"/>
          <a:cs typeface="+mn-cs"/>
        </a:defRPr>
      </a:lvl2pPr>
      <a:lvl3pPr marL="1069975" indent="-214313" algn="l" defTabSz="855663" rtl="0" eaLnBrk="0" fontAlgn="base" hangingPunct="0">
        <a:spcBef>
          <a:spcPct val="20000"/>
        </a:spcBef>
        <a:spcAft>
          <a:spcPct val="0"/>
        </a:spcAft>
        <a:buSzPct val="100000"/>
        <a:buChar char="–"/>
        <a:defRPr kern="1200">
          <a:solidFill>
            <a:schemeClr val="tx1"/>
          </a:solidFill>
          <a:latin typeface="+mn-lt"/>
          <a:ea typeface="+mn-ea"/>
          <a:cs typeface="+mn-cs"/>
        </a:defRPr>
      </a:lvl3pPr>
      <a:lvl4pPr marL="1498600" indent="-215900" algn="l" defTabSz="855663" rtl="0" eaLnBrk="0" fontAlgn="base" hangingPunct="0">
        <a:spcBef>
          <a:spcPct val="20000"/>
        </a:spcBef>
        <a:spcAft>
          <a:spcPct val="0"/>
        </a:spcAft>
        <a:buSzPct val="100000"/>
        <a:buChar char="–"/>
        <a:defRPr kern="1200">
          <a:solidFill>
            <a:schemeClr val="tx1"/>
          </a:solidFill>
          <a:latin typeface="+mn-lt"/>
          <a:ea typeface="+mn-ea"/>
          <a:cs typeface="+mn-cs"/>
        </a:defRPr>
      </a:lvl4pPr>
      <a:lvl5pPr marL="1925638" indent="-212725" algn="l" defTabSz="855663" rtl="0" eaLnBrk="0" fontAlgn="base" hangingPunct="0">
        <a:spcBef>
          <a:spcPct val="20000"/>
        </a:spcBef>
        <a:spcAft>
          <a:spcPct val="0"/>
        </a:spcAft>
        <a:buSzPct val="10000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3.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3.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tif"/><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0.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a:spLocks noChangeArrowheads="1"/>
          </p:cNvSpPr>
          <p:nvPr/>
        </p:nvSpPr>
        <p:spPr bwMode="auto">
          <a:xfrm>
            <a:off x="0" y="1268760"/>
            <a:ext cx="914400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600" b="1">
                <a:solidFill>
                  <a:schemeClr val="accent1"/>
                </a:solidFill>
                <a:latin typeface="Arial" charset="0"/>
              </a:defRPr>
            </a:lvl1pPr>
            <a:lvl2pPr>
              <a:defRPr sz="2600" b="1">
                <a:solidFill>
                  <a:schemeClr val="accent1"/>
                </a:solidFill>
                <a:latin typeface="Arial" charset="0"/>
              </a:defRPr>
            </a:lvl2pPr>
            <a:lvl3pPr>
              <a:defRPr sz="2600" b="1">
                <a:solidFill>
                  <a:schemeClr val="accent1"/>
                </a:solidFill>
                <a:latin typeface="Arial" charset="0"/>
              </a:defRPr>
            </a:lvl3pPr>
            <a:lvl4pPr>
              <a:defRPr sz="2600" b="1">
                <a:solidFill>
                  <a:schemeClr val="accent1"/>
                </a:solidFill>
                <a:latin typeface="Arial" charset="0"/>
              </a:defRPr>
            </a:lvl4pPr>
            <a:lvl5pPr>
              <a:defRPr sz="2600" b="1">
                <a:solidFill>
                  <a:schemeClr val="accent1"/>
                </a:solidFill>
                <a:latin typeface="Arial" charset="0"/>
              </a:defRPr>
            </a:lvl5pPr>
            <a:lvl6pPr marL="457200" fontAlgn="base">
              <a:spcBef>
                <a:spcPct val="0"/>
              </a:spcBef>
              <a:spcAft>
                <a:spcPct val="0"/>
              </a:spcAft>
              <a:defRPr sz="2600" b="1">
                <a:solidFill>
                  <a:schemeClr val="accent1"/>
                </a:solidFill>
                <a:latin typeface="Arial" charset="0"/>
              </a:defRPr>
            </a:lvl6pPr>
            <a:lvl7pPr marL="914400" fontAlgn="base">
              <a:spcBef>
                <a:spcPct val="0"/>
              </a:spcBef>
              <a:spcAft>
                <a:spcPct val="0"/>
              </a:spcAft>
              <a:defRPr sz="2600" b="1">
                <a:solidFill>
                  <a:schemeClr val="accent1"/>
                </a:solidFill>
                <a:latin typeface="Arial" charset="0"/>
              </a:defRPr>
            </a:lvl7pPr>
            <a:lvl8pPr marL="1371600" fontAlgn="base">
              <a:spcBef>
                <a:spcPct val="0"/>
              </a:spcBef>
              <a:spcAft>
                <a:spcPct val="0"/>
              </a:spcAft>
              <a:defRPr sz="2600" b="1">
                <a:solidFill>
                  <a:schemeClr val="accent1"/>
                </a:solidFill>
                <a:latin typeface="Arial" charset="0"/>
              </a:defRPr>
            </a:lvl8pPr>
            <a:lvl9pPr marL="1828800" fontAlgn="base">
              <a:spcBef>
                <a:spcPct val="0"/>
              </a:spcBef>
              <a:spcAft>
                <a:spcPct val="0"/>
              </a:spcAft>
              <a:defRPr sz="2600" b="1">
                <a:solidFill>
                  <a:schemeClr val="accent1"/>
                </a:solidFill>
                <a:latin typeface="Arial" charset="0"/>
              </a:defRPr>
            </a:lvl9pPr>
          </a:lstStyle>
          <a:p>
            <a:pPr algn="ctr">
              <a:defRPr/>
            </a:pPr>
            <a:r>
              <a:rPr lang="en-US" sz="3700" dirty="0">
                <a:solidFill>
                  <a:srgbClr val="2D4B9B"/>
                </a:solidFill>
                <a:latin typeface="Book Antiqua" panose="02040602050305030304" pitchFamily="18" charset="0"/>
              </a:rPr>
              <a:t>Strongly Stable Boundary-Layer Flows over Thermally Heterogeneous Surfaces: </a:t>
            </a:r>
          </a:p>
          <a:p>
            <a:pPr algn="ctr">
              <a:defRPr/>
            </a:pPr>
            <a:r>
              <a:rPr lang="en-US" sz="3700" dirty="0">
                <a:solidFill>
                  <a:srgbClr val="2D4B9B"/>
                </a:solidFill>
                <a:latin typeface="Book Antiqua" panose="02040602050305030304" pitchFamily="18" charset="0"/>
              </a:rPr>
              <a:t>Effect of Heterogeneity Orientation</a:t>
            </a:r>
          </a:p>
        </p:txBody>
      </p:sp>
      <p:sp>
        <p:nvSpPr>
          <p:cNvPr id="5" name="Rectangle 12"/>
          <p:cNvSpPr>
            <a:spLocks noChangeArrowheads="1"/>
          </p:cNvSpPr>
          <p:nvPr/>
        </p:nvSpPr>
        <p:spPr bwMode="auto">
          <a:xfrm>
            <a:off x="0" y="3928839"/>
            <a:ext cx="9144000" cy="1876425"/>
          </a:xfrm>
          <a:prstGeom prst="rect">
            <a:avLst/>
          </a:prstGeom>
          <a:noFill/>
          <a:ln>
            <a:noFill/>
          </a:ln>
          <a:effectLst/>
          <a:extLst/>
        </p:spPr>
        <p:txBody>
          <a:bodyPr/>
          <a:lstStyle>
            <a:lvl1pPr marL="342900" indent="-342900" eaLnBrk="0" hangingPunct="0">
              <a:spcBef>
                <a:spcPct val="40000"/>
              </a:spcBef>
              <a:buClr>
                <a:schemeClr val="accent1"/>
              </a:buClr>
              <a:buFont typeface="Wingdings" pitchFamily="2" charset="2"/>
              <a:buChar char="l"/>
              <a:defRPr>
                <a:solidFill>
                  <a:schemeClr val="tx1"/>
                </a:solidFill>
                <a:latin typeface="Arial" charset="0"/>
              </a:defRPr>
            </a:lvl1pPr>
            <a:lvl2pPr marL="742950" indent="-285750" eaLnBrk="0" hangingPunct="0">
              <a:spcBef>
                <a:spcPct val="40000"/>
              </a:spcBef>
              <a:buClr>
                <a:schemeClr val="accent1"/>
              </a:buClr>
              <a:buFont typeface="Wingdings" pitchFamily="2" charset="2"/>
              <a:buChar char="l"/>
              <a:defRPr>
                <a:solidFill>
                  <a:schemeClr val="tx1"/>
                </a:solidFill>
                <a:latin typeface="Arial" charset="0"/>
              </a:defRPr>
            </a:lvl2pPr>
            <a:lvl3pPr marL="1143000" indent="-228600" eaLnBrk="0" hangingPunct="0">
              <a:spcBef>
                <a:spcPct val="40000"/>
              </a:spcBef>
              <a:buClr>
                <a:schemeClr val="bg2"/>
              </a:buClr>
              <a:buFont typeface="Wingdings" pitchFamily="2" charset="2"/>
              <a:buChar char="l"/>
              <a:defRPr>
                <a:solidFill>
                  <a:schemeClr val="tx1"/>
                </a:solidFill>
                <a:latin typeface="Arial" charset="0"/>
              </a:defRPr>
            </a:lvl3pPr>
            <a:lvl4pPr marL="1600200" indent="-228600" eaLnBrk="0" hangingPunct="0">
              <a:spcBef>
                <a:spcPct val="40000"/>
              </a:spcBef>
              <a:buClr>
                <a:schemeClr val="bg2"/>
              </a:buClr>
              <a:buFont typeface="Wingdings" pitchFamily="2" charset="2"/>
              <a:buChar char="l"/>
              <a:defRPr>
                <a:solidFill>
                  <a:schemeClr val="tx1"/>
                </a:solidFill>
                <a:latin typeface="Arial" charset="0"/>
              </a:defRPr>
            </a:lvl4pPr>
            <a:lvl5pPr marL="2057400" indent="-228600" eaLnBrk="0" hangingPunct="0">
              <a:spcBef>
                <a:spcPct val="40000"/>
              </a:spcBef>
              <a:buClr>
                <a:schemeClr val="accent1"/>
              </a:buClr>
              <a:buFont typeface="Wingdings" pitchFamily="2" charset="2"/>
              <a:buChar char="l"/>
              <a:defRPr>
                <a:solidFill>
                  <a:schemeClr val="tx1"/>
                </a:solidFill>
                <a:latin typeface="Arial" charset="0"/>
              </a:defRPr>
            </a:lvl5pPr>
            <a:lvl6pPr marL="2514600" indent="-228600" eaLnBrk="0" fontAlgn="base" hangingPunct="0">
              <a:spcBef>
                <a:spcPct val="40000"/>
              </a:spcBef>
              <a:spcAft>
                <a:spcPct val="0"/>
              </a:spcAft>
              <a:buClr>
                <a:schemeClr val="accent1"/>
              </a:buClr>
              <a:buFont typeface="Wingdings" pitchFamily="2" charset="2"/>
              <a:buChar char="l"/>
              <a:defRPr>
                <a:solidFill>
                  <a:schemeClr val="tx1"/>
                </a:solidFill>
                <a:latin typeface="Arial" charset="0"/>
              </a:defRPr>
            </a:lvl6pPr>
            <a:lvl7pPr marL="2971800" indent="-228600" eaLnBrk="0" fontAlgn="base" hangingPunct="0">
              <a:spcBef>
                <a:spcPct val="40000"/>
              </a:spcBef>
              <a:spcAft>
                <a:spcPct val="0"/>
              </a:spcAft>
              <a:buClr>
                <a:schemeClr val="accent1"/>
              </a:buClr>
              <a:buFont typeface="Wingdings" pitchFamily="2" charset="2"/>
              <a:buChar char="l"/>
              <a:defRPr>
                <a:solidFill>
                  <a:schemeClr val="tx1"/>
                </a:solidFill>
                <a:latin typeface="Arial" charset="0"/>
              </a:defRPr>
            </a:lvl7pPr>
            <a:lvl8pPr marL="3429000" indent="-228600" eaLnBrk="0" fontAlgn="base" hangingPunct="0">
              <a:spcBef>
                <a:spcPct val="40000"/>
              </a:spcBef>
              <a:spcAft>
                <a:spcPct val="0"/>
              </a:spcAft>
              <a:buClr>
                <a:schemeClr val="accent1"/>
              </a:buClr>
              <a:buFont typeface="Wingdings" pitchFamily="2" charset="2"/>
              <a:buChar char="l"/>
              <a:defRPr>
                <a:solidFill>
                  <a:schemeClr val="tx1"/>
                </a:solidFill>
                <a:latin typeface="Arial" charset="0"/>
              </a:defRPr>
            </a:lvl8pPr>
            <a:lvl9pPr marL="3886200" indent="-228600" eaLnBrk="0" fontAlgn="base" hangingPunct="0">
              <a:spcBef>
                <a:spcPct val="40000"/>
              </a:spcBef>
              <a:spcAft>
                <a:spcPct val="0"/>
              </a:spcAft>
              <a:buClr>
                <a:schemeClr val="accent1"/>
              </a:buClr>
              <a:buFont typeface="Wingdings" pitchFamily="2" charset="2"/>
              <a:buChar char="l"/>
              <a:defRPr>
                <a:solidFill>
                  <a:schemeClr val="tx1"/>
                </a:solidFill>
                <a:latin typeface="Arial" charset="0"/>
              </a:defRPr>
            </a:lvl9pPr>
          </a:lstStyle>
          <a:p>
            <a:pPr algn="ctr" eaLnBrk="1" hangingPunct="1">
              <a:spcBef>
                <a:spcPts val="0"/>
              </a:spcBef>
              <a:spcAft>
                <a:spcPts val="600"/>
              </a:spcAft>
              <a:buClr>
                <a:srgbClr val="2D4B9B"/>
              </a:buClr>
              <a:buFont typeface="Wingdings" pitchFamily="2" charset="2"/>
              <a:buNone/>
              <a:defRPr/>
            </a:pPr>
            <a:r>
              <a:rPr lang="en-US" altLang="en-US" sz="2600" b="1" i="1" dirty="0">
                <a:solidFill>
                  <a:srgbClr val="000000"/>
                </a:solidFill>
                <a:latin typeface="Book Antiqua" panose="02040602050305030304" pitchFamily="18" charset="0"/>
              </a:rPr>
              <a:t>Dmitrii V. Mironov</a:t>
            </a:r>
            <a:r>
              <a:rPr lang="en-US" altLang="en-US" sz="2600" baseline="30000" dirty="0">
                <a:solidFill>
                  <a:srgbClr val="000000"/>
                </a:solidFill>
                <a:latin typeface="Times New Roman" pitchFamily="18" charset="0"/>
              </a:rPr>
              <a:t>(1)</a:t>
            </a:r>
            <a:r>
              <a:rPr lang="en-US" altLang="en-US" sz="2600" b="1" i="1" dirty="0">
                <a:solidFill>
                  <a:srgbClr val="000000"/>
                </a:solidFill>
                <a:latin typeface="Book Antiqua" panose="02040602050305030304" pitchFamily="18" charset="0"/>
              </a:rPr>
              <a:t> and Peter P. Sullivan</a:t>
            </a:r>
            <a:r>
              <a:rPr lang="en-US" altLang="en-US" sz="2600" baseline="30000" dirty="0">
                <a:solidFill>
                  <a:srgbClr val="000000"/>
                </a:solidFill>
                <a:latin typeface="Times New Roman" pitchFamily="18" charset="0"/>
              </a:rPr>
              <a:t>(2) </a:t>
            </a:r>
            <a:endParaRPr lang="en-US" altLang="en-US" sz="2600" b="1" i="1" dirty="0">
              <a:solidFill>
                <a:srgbClr val="000000"/>
              </a:solidFill>
              <a:latin typeface="Book Antiqua" panose="02040602050305030304" pitchFamily="18" charset="0"/>
            </a:endParaRPr>
          </a:p>
          <a:p>
            <a:pPr algn="ctr" eaLnBrk="1" hangingPunct="1">
              <a:spcBef>
                <a:spcPts val="0"/>
              </a:spcBef>
              <a:spcAft>
                <a:spcPts val="600"/>
              </a:spcAft>
              <a:buClr>
                <a:srgbClr val="2D4B9B"/>
              </a:buClr>
              <a:buFont typeface="Wingdings" pitchFamily="2" charset="2"/>
              <a:buNone/>
              <a:defRPr/>
            </a:pPr>
            <a:r>
              <a:rPr lang="en-US" altLang="en-US" sz="2400" dirty="0">
                <a:solidFill>
                  <a:srgbClr val="000000"/>
                </a:solidFill>
                <a:latin typeface="Times New Roman" pitchFamily="18" charset="0"/>
              </a:rPr>
              <a:t>(1) </a:t>
            </a:r>
            <a:r>
              <a:rPr lang="en-US" altLang="en-US" sz="2400" dirty="0" err="1">
                <a:solidFill>
                  <a:srgbClr val="000000"/>
                </a:solidFill>
                <a:latin typeface="Times New Roman" pitchFamily="18" charset="0"/>
              </a:rPr>
              <a:t>Deutscher</a:t>
            </a:r>
            <a:r>
              <a:rPr lang="en-US" altLang="en-US" sz="2400" dirty="0">
                <a:solidFill>
                  <a:srgbClr val="000000"/>
                </a:solidFill>
                <a:latin typeface="Times New Roman" pitchFamily="18" charset="0"/>
              </a:rPr>
              <a:t> </a:t>
            </a:r>
            <a:r>
              <a:rPr lang="en-US" altLang="en-US" sz="2400" dirty="0" err="1">
                <a:solidFill>
                  <a:srgbClr val="000000"/>
                </a:solidFill>
                <a:latin typeface="Times New Roman" pitchFamily="18" charset="0"/>
              </a:rPr>
              <a:t>Wetterdienst</a:t>
            </a:r>
            <a:r>
              <a:rPr lang="en-US" altLang="en-US" sz="2400" dirty="0">
                <a:solidFill>
                  <a:srgbClr val="000000"/>
                </a:solidFill>
                <a:latin typeface="Times New Roman" pitchFamily="18" charset="0"/>
              </a:rPr>
              <a:t>, Offenbach am Main, Germany </a:t>
            </a:r>
          </a:p>
          <a:p>
            <a:pPr marL="0" indent="0" algn="ctr">
              <a:spcBef>
                <a:spcPts val="0"/>
              </a:spcBef>
              <a:spcAft>
                <a:spcPts val="600"/>
              </a:spcAft>
              <a:buClr>
                <a:srgbClr val="2D4B9B"/>
              </a:buClr>
              <a:buFont typeface="Wingdings" pitchFamily="2" charset="2"/>
              <a:buNone/>
              <a:defRPr/>
            </a:pPr>
            <a:r>
              <a:rPr lang="en-GB" altLang="en-US" sz="2400" dirty="0">
                <a:solidFill>
                  <a:srgbClr val="000000"/>
                </a:solidFill>
                <a:latin typeface="Times New Roman" pitchFamily="18" charset="0"/>
              </a:rPr>
              <a:t>(2) National </a:t>
            </a:r>
            <a:r>
              <a:rPr lang="en-GB" altLang="en-US" sz="2400" dirty="0" err="1">
                <a:solidFill>
                  <a:srgbClr val="000000"/>
                </a:solidFill>
                <a:latin typeface="Times New Roman" pitchFamily="18" charset="0"/>
              </a:rPr>
              <a:t>Center</a:t>
            </a:r>
            <a:r>
              <a:rPr lang="en-GB" altLang="en-US" sz="2400" dirty="0">
                <a:solidFill>
                  <a:srgbClr val="000000"/>
                </a:solidFill>
                <a:latin typeface="Times New Roman" pitchFamily="18" charset="0"/>
              </a:rPr>
              <a:t> for Atmospheric Research, Boulder, CO, USA </a:t>
            </a:r>
          </a:p>
          <a:p>
            <a:pPr algn="ctr" eaLnBrk="1" hangingPunct="1">
              <a:spcBef>
                <a:spcPts val="0"/>
              </a:spcBef>
              <a:spcAft>
                <a:spcPts val="600"/>
              </a:spcAft>
              <a:buClr>
                <a:srgbClr val="2D4B9B"/>
              </a:buClr>
              <a:buFont typeface="Wingdings" pitchFamily="2" charset="2"/>
              <a:buNone/>
              <a:defRPr/>
            </a:pPr>
            <a:r>
              <a:rPr lang="en-US" altLang="en-US" sz="2200" dirty="0">
                <a:solidFill>
                  <a:srgbClr val="000000"/>
                </a:solidFill>
                <a:latin typeface="Times New Roman" pitchFamily="18" charset="0"/>
              </a:rPr>
              <a:t>(dmitrii.mironov@dwd.de, </a:t>
            </a:r>
            <a:r>
              <a:rPr lang="en-GB" altLang="en-US" sz="2200" dirty="0">
                <a:solidFill>
                  <a:srgbClr val="000000"/>
                </a:solidFill>
                <a:latin typeface="Times New Roman" pitchFamily="18" charset="0"/>
              </a:rPr>
              <a:t>pps@ucar.edu</a:t>
            </a:r>
            <a:r>
              <a:rPr lang="en-US" altLang="en-US" sz="2200" dirty="0">
                <a:solidFill>
                  <a:srgbClr val="000000"/>
                </a:solidFill>
                <a:latin typeface="Times New Roman" pitchFamily="18" charset="0"/>
              </a:rPr>
              <a:t>) </a:t>
            </a:r>
          </a:p>
        </p:txBody>
      </p:sp>
    </p:spTree>
    <p:extLst>
      <p:ext uri="{BB962C8B-B14F-4D97-AF65-F5344CB8AC3E}">
        <p14:creationId xmlns:p14="http://schemas.microsoft.com/office/powerpoint/2010/main" val="405200316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body" sz="half" idx="1"/>
          </p:nvPr>
        </p:nvSpPr>
        <p:spPr>
          <a:xfrm>
            <a:off x="179512" y="5157192"/>
            <a:ext cx="8784976" cy="1556791"/>
          </a:xfrm>
        </p:spPr>
        <p:txBody>
          <a:bodyPr/>
          <a:lstStyle/>
          <a:p>
            <a:pPr marL="0" lvl="0" indent="0" algn="just" defTabSz="914400">
              <a:spcBef>
                <a:spcPct val="0"/>
              </a:spcBef>
              <a:buClrTx/>
              <a:buSzTx/>
              <a:buNone/>
              <a:defRPr/>
            </a:pPr>
            <a:r>
              <a:rPr lang="en-US" altLang="en-US" sz="2400" dirty="0">
                <a:solidFill>
                  <a:srgbClr val="000000"/>
                </a:solidFill>
                <a:latin typeface="Times New Roman" panose="02020603050405020304" pitchFamily="18" charset="0"/>
                <a:cs typeface="Times New Roman" panose="02020603050405020304" pitchFamily="18" charset="0"/>
              </a:rPr>
              <a:t>Streamwise component of mean velocity </a:t>
            </a:r>
            <a:r>
              <a:rPr lang="en-US" altLang="en-US" sz="2400" b="1" dirty="0">
                <a:solidFill>
                  <a:srgbClr val="000000"/>
                </a:solidFill>
                <a:latin typeface="Times New Roman" panose="02020603050405020304" pitchFamily="18" charset="0"/>
                <a:cs typeface="Times New Roman" panose="02020603050405020304" pitchFamily="18" charset="0"/>
              </a:rPr>
              <a:t>(a)</a:t>
            </a:r>
            <a:r>
              <a:rPr lang="en-US" altLang="en-US" sz="2400" dirty="0">
                <a:solidFill>
                  <a:srgbClr val="000000"/>
                </a:solidFill>
                <a:latin typeface="Times New Roman" panose="02020603050405020304" pitchFamily="18" charset="0"/>
                <a:cs typeface="Times New Roman" panose="02020603050405020304" pitchFamily="18" charset="0"/>
              </a:rPr>
              <a:t>, and mean temperature </a:t>
            </a:r>
            <a:r>
              <a:rPr lang="en-US" altLang="en-US" sz="2400" b="1" dirty="0">
                <a:solidFill>
                  <a:srgbClr val="000000"/>
                </a:solidFill>
                <a:latin typeface="Times New Roman" panose="02020603050405020304" pitchFamily="18" charset="0"/>
                <a:cs typeface="Times New Roman" panose="02020603050405020304" pitchFamily="18" charset="0"/>
              </a:rPr>
              <a:t>(b)</a:t>
            </a:r>
            <a:r>
              <a:rPr lang="en-US" altLang="en-US" sz="2400" dirty="0">
                <a:solidFill>
                  <a:srgbClr val="000000"/>
                </a:solidFill>
                <a:latin typeface="Times New Roman" panose="02020603050405020304" pitchFamily="18" charset="0"/>
                <a:cs typeface="Times New Roman" panose="02020603050405020304" pitchFamily="18" charset="0"/>
              </a:rPr>
              <a:t> from simulations </a:t>
            </a:r>
            <a:r>
              <a:rPr lang="en-US" altLang="en-US" sz="2400" dirty="0" err="1">
                <a:solidFill>
                  <a:srgbClr val="000000"/>
                </a:solidFill>
                <a:latin typeface="Times New Roman" panose="02020603050405020304" pitchFamily="18" charset="0"/>
                <a:cs typeface="Times New Roman" panose="02020603050405020304" pitchFamily="18" charset="0"/>
              </a:rPr>
              <a:t>HET025x</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blue dashed</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HET050x</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a:solidFill>
                  <a:srgbClr val="FF0000"/>
                </a:solidFill>
                <a:latin typeface="Times New Roman" panose="02020603050405020304" pitchFamily="18" charset="0"/>
                <a:cs typeface="Times New Roman" panose="02020603050405020304" pitchFamily="18" charset="0"/>
              </a:rPr>
              <a:t>red dashed</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HET025y</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blue solid</a:t>
            </a:r>
            <a:r>
              <a:rPr lang="en-US" altLang="en-US" sz="2400" dirty="0">
                <a:solidFill>
                  <a:srgbClr val="000000"/>
                </a:solidFill>
                <a:latin typeface="Times New Roman" panose="02020603050405020304" pitchFamily="18" charset="0"/>
                <a:cs typeface="Times New Roman" panose="02020603050405020304" pitchFamily="18" charset="0"/>
              </a:rPr>
              <a:t>), and </a:t>
            </a:r>
            <a:r>
              <a:rPr lang="en-US" altLang="en-US" sz="2400" dirty="0" err="1">
                <a:solidFill>
                  <a:srgbClr val="000000"/>
                </a:solidFill>
                <a:latin typeface="Times New Roman" panose="02020603050405020304" pitchFamily="18" charset="0"/>
                <a:cs typeface="Times New Roman" panose="02020603050405020304" pitchFamily="18" charset="0"/>
              </a:rPr>
              <a:t>HET050y</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a:solidFill>
                  <a:srgbClr val="FF0000"/>
                </a:solidFill>
                <a:latin typeface="Times New Roman" panose="02020603050405020304" pitchFamily="18" charset="0"/>
                <a:cs typeface="Times New Roman" panose="02020603050405020304" pitchFamily="18" charset="0"/>
              </a:rPr>
              <a:t>red solid</a:t>
            </a:r>
            <a:r>
              <a:rPr lang="en-US" altLang="en-US" sz="2400" dirty="0">
                <a:solidFill>
                  <a:srgbClr val="000000"/>
                </a:solidFill>
                <a:latin typeface="Times New Roman" panose="02020603050405020304" pitchFamily="18" charset="0"/>
                <a:cs typeface="Times New Roman" panose="02020603050405020304" pitchFamily="18" charset="0"/>
              </a:rPr>
              <a:t>). Thin black dotted line shows the laminar solution (</a:t>
            </a:r>
            <a:r>
              <a:rPr lang="en-US" altLang="en-US" sz="2400" dirty="0" err="1">
                <a:solidFill>
                  <a:srgbClr val="000000"/>
                </a:solidFill>
                <a:latin typeface="Times New Roman" panose="02020603050405020304" pitchFamily="18" charset="0"/>
                <a:cs typeface="Times New Roman" panose="02020603050405020304" pitchFamily="18" charset="0"/>
              </a:rPr>
              <a:t>HOM</a:t>
            </a:r>
            <a:r>
              <a:rPr lang="en-US" altLang="en-US" sz="2400" dirty="0">
                <a:solidFill>
                  <a:srgbClr val="000000"/>
                </a:solidFill>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p:txBody>
      </p:sp>
      <p:sp>
        <p:nvSpPr>
          <p:cNvPr id="699395" name="Text Box 3"/>
          <p:cNvSpPr txBox="1">
            <a:spLocks noChangeArrowheads="1"/>
          </p:cNvSpPr>
          <p:nvPr/>
        </p:nvSpPr>
        <p:spPr bwMode="auto">
          <a:xfrm>
            <a:off x="7113588" y="1882775"/>
            <a:ext cx="13446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Arial" panose="020B0604020202020204" pitchFamily="34" charset="0"/>
              </a:defRPr>
            </a:lvl1pPr>
            <a:lvl2pPr marL="571500" algn="l">
              <a:defRPr sz="2400">
                <a:solidFill>
                  <a:schemeClr val="tx1"/>
                </a:solidFill>
                <a:latin typeface="Arial" panose="020B0604020202020204" pitchFamily="34" charset="0"/>
              </a:defRPr>
            </a:lvl2pPr>
            <a:lvl3pPr marL="1143000" algn="l">
              <a:defRPr sz="2400">
                <a:solidFill>
                  <a:schemeClr val="tx1"/>
                </a:solidFill>
                <a:latin typeface="Arial" panose="020B0604020202020204" pitchFamily="34" charset="0"/>
              </a:defRPr>
            </a:lvl3pPr>
            <a:lvl4pPr marL="1714500" algn="l">
              <a:defRPr sz="2400">
                <a:solidFill>
                  <a:schemeClr val="tx1"/>
                </a:solidFill>
                <a:latin typeface="Arial" panose="020B0604020202020204" pitchFamily="34" charset="0"/>
              </a:defRPr>
            </a:lvl4pPr>
            <a:lvl5pPr marL="2286000" algn="l">
              <a:defRPr sz="2400">
                <a:solidFill>
                  <a:schemeClr val="tx1"/>
                </a:solidFill>
                <a:latin typeface="Arial" panose="020B0604020202020204" pitchFamily="34" charset="0"/>
              </a:defRPr>
            </a:lvl5pPr>
            <a:lvl6pPr marL="2743200" eaLnBrk="0" fontAlgn="base" hangingPunct="0">
              <a:spcBef>
                <a:spcPct val="0"/>
              </a:spcBef>
              <a:spcAft>
                <a:spcPct val="0"/>
              </a:spcAft>
              <a:defRPr sz="2400">
                <a:solidFill>
                  <a:schemeClr val="tx1"/>
                </a:solidFill>
                <a:latin typeface="Arial" panose="020B0604020202020204" pitchFamily="34" charset="0"/>
              </a:defRPr>
            </a:lvl6pPr>
            <a:lvl7pPr marL="3200400" eaLnBrk="0" fontAlgn="base" hangingPunct="0">
              <a:spcBef>
                <a:spcPct val="0"/>
              </a:spcBef>
              <a:spcAft>
                <a:spcPct val="0"/>
              </a:spcAft>
              <a:defRPr sz="2400">
                <a:solidFill>
                  <a:schemeClr val="tx1"/>
                </a:solidFill>
                <a:latin typeface="Arial" panose="020B0604020202020204" pitchFamily="34" charset="0"/>
              </a:defRPr>
            </a:lvl7pPr>
            <a:lvl8pPr marL="3657600" eaLnBrk="0" fontAlgn="base" hangingPunct="0">
              <a:spcBef>
                <a:spcPct val="0"/>
              </a:spcBef>
              <a:spcAft>
                <a:spcPct val="0"/>
              </a:spcAft>
              <a:defRPr sz="2400">
                <a:solidFill>
                  <a:schemeClr val="tx1"/>
                </a:solidFill>
                <a:latin typeface="Arial" panose="020B0604020202020204" pitchFamily="34" charset="0"/>
              </a:defRPr>
            </a:lvl8pPr>
            <a:lvl9pPr marL="4114800" eaLnBrk="0" fontAlgn="base" hangingPunct="0">
              <a:spcBef>
                <a:spcPct val="0"/>
              </a:spcBef>
              <a:spcAft>
                <a:spcPct val="0"/>
              </a:spcAft>
              <a:defRPr sz="2400">
                <a:solidFill>
                  <a:schemeClr val="tx1"/>
                </a:solidFill>
                <a:latin typeface="Arial" panose="020B0604020202020204" pitchFamily="34" charset="0"/>
              </a:defRPr>
            </a:lvl9pPr>
          </a:lstStyle>
          <a:p>
            <a:pPr algn="r" eaLnBrk="0" hangingPunct="0">
              <a:spcBef>
                <a:spcPct val="50000"/>
              </a:spcBef>
              <a:defRPr/>
            </a:pPr>
            <a:endParaRPr lang="en-GB" altLang="en-US" sz="1400">
              <a:solidFill>
                <a:srgbClr val="000000"/>
              </a:solidFill>
            </a:endParaRPr>
          </a:p>
        </p:txBody>
      </p:sp>
      <p:sp>
        <p:nvSpPr>
          <p:cNvPr id="699396" name="Text Box 4"/>
          <p:cNvSpPr txBox="1">
            <a:spLocks noChangeArrowheads="1"/>
          </p:cNvSpPr>
          <p:nvPr/>
        </p:nvSpPr>
        <p:spPr bwMode="auto">
          <a:xfrm>
            <a:off x="6548438" y="1882775"/>
            <a:ext cx="19367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Arial" panose="020B0604020202020204" pitchFamily="34" charset="0"/>
              </a:defRPr>
            </a:lvl1pPr>
            <a:lvl2pPr marL="571500" algn="l">
              <a:defRPr sz="2400">
                <a:solidFill>
                  <a:schemeClr val="tx1"/>
                </a:solidFill>
                <a:latin typeface="Arial" panose="020B0604020202020204" pitchFamily="34" charset="0"/>
              </a:defRPr>
            </a:lvl2pPr>
            <a:lvl3pPr marL="1143000" algn="l">
              <a:defRPr sz="2400">
                <a:solidFill>
                  <a:schemeClr val="tx1"/>
                </a:solidFill>
                <a:latin typeface="Arial" panose="020B0604020202020204" pitchFamily="34" charset="0"/>
              </a:defRPr>
            </a:lvl3pPr>
            <a:lvl4pPr marL="1714500" algn="l">
              <a:defRPr sz="2400">
                <a:solidFill>
                  <a:schemeClr val="tx1"/>
                </a:solidFill>
                <a:latin typeface="Arial" panose="020B0604020202020204" pitchFamily="34" charset="0"/>
              </a:defRPr>
            </a:lvl4pPr>
            <a:lvl5pPr marL="2286000" algn="l">
              <a:defRPr sz="2400">
                <a:solidFill>
                  <a:schemeClr val="tx1"/>
                </a:solidFill>
                <a:latin typeface="Arial" panose="020B0604020202020204" pitchFamily="34" charset="0"/>
              </a:defRPr>
            </a:lvl5pPr>
            <a:lvl6pPr marL="2743200" eaLnBrk="0" fontAlgn="base" hangingPunct="0">
              <a:spcBef>
                <a:spcPct val="0"/>
              </a:spcBef>
              <a:spcAft>
                <a:spcPct val="0"/>
              </a:spcAft>
              <a:defRPr sz="2400">
                <a:solidFill>
                  <a:schemeClr val="tx1"/>
                </a:solidFill>
                <a:latin typeface="Arial" panose="020B0604020202020204" pitchFamily="34" charset="0"/>
              </a:defRPr>
            </a:lvl6pPr>
            <a:lvl7pPr marL="3200400" eaLnBrk="0" fontAlgn="base" hangingPunct="0">
              <a:spcBef>
                <a:spcPct val="0"/>
              </a:spcBef>
              <a:spcAft>
                <a:spcPct val="0"/>
              </a:spcAft>
              <a:defRPr sz="2400">
                <a:solidFill>
                  <a:schemeClr val="tx1"/>
                </a:solidFill>
                <a:latin typeface="Arial" panose="020B0604020202020204" pitchFamily="34" charset="0"/>
              </a:defRPr>
            </a:lvl7pPr>
            <a:lvl8pPr marL="3657600" eaLnBrk="0" fontAlgn="base" hangingPunct="0">
              <a:spcBef>
                <a:spcPct val="0"/>
              </a:spcBef>
              <a:spcAft>
                <a:spcPct val="0"/>
              </a:spcAft>
              <a:defRPr sz="2400">
                <a:solidFill>
                  <a:schemeClr val="tx1"/>
                </a:solidFill>
                <a:latin typeface="Arial" panose="020B0604020202020204" pitchFamily="34" charset="0"/>
              </a:defRPr>
            </a:lvl8pPr>
            <a:lvl9pPr marL="4114800" eaLnBrk="0" fontAlgn="base" hangingPunct="0">
              <a:spcBef>
                <a:spcPct val="0"/>
              </a:spcBef>
              <a:spcAft>
                <a:spcPct val="0"/>
              </a:spcAft>
              <a:defRPr sz="2400">
                <a:solidFill>
                  <a:schemeClr val="tx1"/>
                </a:solidFill>
                <a:latin typeface="Arial" panose="020B0604020202020204" pitchFamily="34" charset="0"/>
              </a:defRPr>
            </a:lvl9pPr>
          </a:lstStyle>
          <a:p>
            <a:pPr algn="r" eaLnBrk="0" hangingPunct="0">
              <a:spcBef>
                <a:spcPct val="50000"/>
              </a:spcBef>
              <a:defRPr/>
            </a:pPr>
            <a:endParaRPr lang="en-US" altLang="en-US" sz="1400">
              <a:solidFill>
                <a:srgbClr val="000000"/>
              </a:solidFill>
            </a:endParaRPr>
          </a:p>
          <a:p>
            <a:pPr algn="r" eaLnBrk="0" hangingPunct="0">
              <a:spcBef>
                <a:spcPct val="50000"/>
              </a:spcBef>
              <a:defRPr/>
            </a:pPr>
            <a:endParaRPr lang="en-US" altLang="en-US" sz="1400">
              <a:solidFill>
                <a:srgbClr val="000000"/>
              </a:solidFill>
            </a:endParaRPr>
          </a:p>
        </p:txBody>
      </p:sp>
      <p:sp>
        <p:nvSpPr>
          <p:cNvPr id="18" name="Rectangle 5"/>
          <p:cNvSpPr>
            <a:spLocks noGrp="1" noChangeArrowheads="1"/>
          </p:cNvSpPr>
          <p:nvPr>
            <p:ph type="title" idx="4294967295"/>
          </p:nvPr>
        </p:nvSpPr>
        <p:spPr>
          <a:xfrm>
            <a:off x="0" y="1"/>
            <a:ext cx="9144000" cy="548680"/>
          </a:xfrm>
          <a:noFill/>
          <a:ln>
            <a:solidFill>
              <a:srgbClr val="3333FF"/>
            </a:solidFill>
            <a:miter lim="800000"/>
            <a:headEnd/>
            <a:tailEnd/>
          </a:ln>
        </p:spPr>
        <p:txBody>
          <a:bodyPr/>
          <a:lstStyle/>
          <a:p>
            <a:pPr algn="ctr" defTabSz="914400" eaLnBrk="1" hangingPunct="1"/>
            <a:r>
              <a:rPr lang="en-GB" altLang="en-US" sz="3600" dirty="0">
                <a:solidFill>
                  <a:srgbClr val="2D4B9B"/>
                </a:solidFill>
                <a:latin typeface="Book Antiqua" panose="02040602050305030304" pitchFamily="18" charset="0"/>
              </a:rPr>
              <a:t>Mean Fields</a:t>
            </a:r>
          </a:p>
        </p:txBody>
      </p:sp>
      <p:pic>
        <p:nvPicPr>
          <p:cNvPr id="5" name="Grafik 4">
            <a:extLst>
              <a:ext uri="{FF2B5EF4-FFF2-40B4-BE49-F238E27FC236}">
                <a16:creationId xmlns:a16="http://schemas.microsoft.com/office/drawing/2014/main" id="{7EF638FC-5126-472E-A6B8-55AF7F223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04" y="620688"/>
            <a:ext cx="4627004" cy="4627004"/>
          </a:xfrm>
          <a:prstGeom prst="rect">
            <a:avLst/>
          </a:prstGeom>
        </p:spPr>
      </p:pic>
      <p:pic>
        <p:nvPicPr>
          <p:cNvPr id="7" name="Grafik 6">
            <a:extLst>
              <a:ext uri="{FF2B5EF4-FFF2-40B4-BE49-F238E27FC236}">
                <a16:creationId xmlns:a16="http://schemas.microsoft.com/office/drawing/2014/main" id="{E3FEA43D-FD69-4C0B-8A5C-C6DDA68759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8051" y="620688"/>
            <a:ext cx="4627004" cy="4627004"/>
          </a:xfrm>
          <a:prstGeom prst="rect">
            <a:avLst/>
          </a:prstGeom>
        </p:spPr>
      </p:pic>
    </p:spTree>
    <p:extLst>
      <p:ext uri="{BB962C8B-B14F-4D97-AF65-F5344CB8AC3E}">
        <p14:creationId xmlns:p14="http://schemas.microsoft.com/office/powerpoint/2010/main" val="309153270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5" name="Text Box 3"/>
          <p:cNvSpPr txBox="1">
            <a:spLocks noChangeArrowheads="1"/>
          </p:cNvSpPr>
          <p:nvPr/>
        </p:nvSpPr>
        <p:spPr bwMode="auto">
          <a:xfrm>
            <a:off x="7113588" y="1882775"/>
            <a:ext cx="13446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Arial" panose="020B0604020202020204" pitchFamily="34" charset="0"/>
              </a:defRPr>
            </a:lvl1pPr>
            <a:lvl2pPr marL="571500" algn="l">
              <a:defRPr sz="2400">
                <a:solidFill>
                  <a:schemeClr val="tx1"/>
                </a:solidFill>
                <a:latin typeface="Arial" panose="020B0604020202020204" pitchFamily="34" charset="0"/>
              </a:defRPr>
            </a:lvl2pPr>
            <a:lvl3pPr marL="1143000" algn="l">
              <a:defRPr sz="2400">
                <a:solidFill>
                  <a:schemeClr val="tx1"/>
                </a:solidFill>
                <a:latin typeface="Arial" panose="020B0604020202020204" pitchFamily="34" charset="0"/>
              </a:defRPr>
            </a:lvl3pPr>
            <a:lvl4pPr marL="1714500" algn="l">
              <a:defRPr sz="2400">
                <a:solidFill>
                  <a:schemeClr val="tx1"/>
                </a:solidFill>
                <a:latin typeface="Arial" panose="020B0604020202020204" pitchFamily="34" charset="0"/>
              </a:defRPr>
            </a:lvl4pPr>
            <a:lvl5pPr marL="2286000" algn="l">
              <a:defRPr sz="2400">
                <a:solidFill>
                  <a:schemeClr val="tx1"/>
                </a:solidFill>
                <a:latin typeface="Arial" panose="020B0604020202020204" pitchFamily="34" charset="0"/>
              </a:defRPr>
            </a:lvl5pPr>
            <a:lvl6pPr marL="2743200" eaLnBrk="0" fontAlgn="base" hangingPunct="0">
              <a:spcBef>
                <a:spcPct val="0"/>
              </a:spcBef>
              <a:spcAft>
                <a:spcPct val="0"/>
              </a:spcAft>
              <a:defRPr sz="2400">
                <a:solidFill>
                  <a:schemeClr val="tx1"/>
                </a:solidFill>
                <a:latin typeface="Arial" panose="020B0604020202020204" pitchFamily="34" charset="0"/>
              </a:defRPr>
            </a:lvl6pPr>
            <a:lvl7pPr marL="3200400" eaLnBrk="0" fontAlgn="base" hangingPunct="0">
              <a:spcBef>
                <a:spcPct val="0"/>
              </a:spcBef>
              <a:spcAft>
                <a:spcPct val="0"/>
              </a:spcAft>
              <a:defRPr sz="2400">
                <a:solidFill>
                  <a:schemeClr val="tx1"/>
                </a:solidFill>
                <a:latin typeface="Arial" panose="020B0604020202020204" pitchFamily="34" charset="0"/>
              </a:defRPr>
            </a:lvl7pPr>
            <a:lvl8pPr marL="3657600" eaLnBrk="0" fontAlgn="base" hangingPunct="0">
              <a:spcBef>
                <a:spcPct val="0"/>
              </a:spcBef>
              <a:spcAft>
                <a:spcPct val="0"/>
              </a:spcAft>
              <a:defRPr sz="2400">
                <a:solidFill>
                  <a:schemeClr val="tx1"/>
                </a:solidFill>
                <a:latin typeface="Arial" panose="020B0604020202020204" pitchFamily="34" charset="0"/>
              </a:defRPr>
            </a:lvl8pPr>
            <a:lvl9pPr marL="4114800" eaLnBrk="0" fontAlgn="base" hangingPunct="0">
              <a:spcBef>
                <a:spcPct val="0"/>
              </a:spcBef>
              <a:spcAft>
                <a:spcPct val="0"/>
              </a:spcAft>
              <a:defRPr sz="2400">
                <a:solidFill>
                  <a:schemeClr val="tx1"/>
                </a:solidFill>
                <a:latin typeface="Arial" panose="020B0604020202020204" pitchFamily="34" charset="0"/>
              </a:defRPr>
            </a:lvl9pPr>
          </a:lstStyle>
          <a:p>
            <a:pPr algn="r" eaLnBrk="0" hangingPunct="0">
              <a:spcBef>
                <a:spcPct val="50000"/>
              </a:spcBef>
              <a:defRPr/>
            </a:pPr>
            <a:endParaRPr lang="en-GB" altLang="en-US" sz="1400">
              <a:solidFill>
                <a:srgbClr val="000000"/>
              </a:solidFill>
            </a:endParaRPr>
          </a:p>
        </p:txBody>
      </p:sp>
      <p:sp>
        <p:nvSpPr>
          <p:cNvPr id="699396" name="Text Box 4"/>
          <p:cNvSpPr txBox="1">
            <a:spLocks noChangeArrowheads="1"/>
          </p:cNvSpPr>
          <p:nvPr/>
        </p:nvSpPr>
        <p:spPr bwMode="auto">
          <a:xfrm>
            <a:off x="6548438" y="1882775"/>
            <a:ext cx="19367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Arial" panose="020B0604020202020204" pitchFamily="34" charset="0"/>
              </a:defRPr>
            </a:lvl1pPr>
            <a:lvl2pPr marL="571500" algn="l">
              <a:defRPr sz="2400">
                <a:solidFill>
                  <a:schemeClr val="tx1"/>
                </a:solidFill>
                <a:latin typeface="Arial" panose="020B0604020202020204" pitchFamily="34" charset="0"/>
              </a:defRPr>
            </a:lvl2pPr>
            <a:lvl3pPr marL="1143000" algn="l">
              <a:defRPr sz="2400">
                <a:solidFill>
                  <a:schemeClr val="tx1"/>
                </a:solidFill>
                <a:latin typeface="Arial" panose="020B0604020202020204" pitchFamily="34" charset="0"/>
              </a:defRPr>
            </a:lvl3pPr>
            <a:lvl4pPr marL="1714500" algn="l">
              <a:defRPr sz="2400">
                <a:solidFill>
                  <a:schemeClr val="tx1"/>
                </a:solidFill>
                <a:latin typeface="Arial" panose="020B0604020202020204" pitchFamily="34" charset="0"/>
              </a:defRPr>
            </a:lvl4pPr>
            <a:lvl5pPr marL="2286000" algn="l">
              <a:defRPr sz="2400">
                <a:solidFill>
                  <a:schemeClr val="tx1"/>
                </a:solidFill>
                <a:latin typeface="Arial" panose="020B0604020202020204" pitchFamily="34" charset="0"/>
              </a:defRPr>
            </a:lvl5pPr>
            <a:lvl6pPr marL="2743200" eaLnBrk="0" fontAlgn="base" hangingPunct="0">
              <a:spcBef>
                <a:spcPct val="0"/>
              </a:spcBef>
              <a:spcAft>
                <a:spcPct val="0"/>
              </a:spcAft>
              <a:defRPr sz="2400">
                <a:solidFill>
                  <a:schemeClr val="tx1"/>
                </a:solidFill>
                <a:latin typeface="Arial" panose="020B0604020202020204" pitchFamily="34" charset="0"/>
              </a:defRPr>
            </a:lvl6pPr>
            <a:lvl7pPr marL="3200400" eaLnBrk="0" fontAlgn="base" hangingPunct="0">
              <a:spcBef>
                <a:spcPct val="0"/>
              </a:spcBef>
              <a:spcAft>
                <a:spcPct val="0"/>
              </a:spcAft>
              <a:defRPr sz="2400">
                <a:solidFill>
                  <a:schemeClr val="tx1"/>
                </a:solidFill>
                <a:latin typeface="Arial" panose="020B0604020202020204" pitchFamily="34" charset="0"/>
              </a:defRPr>
            </a:lvl7pPr>
            <a:lvl8pPr marL="3657600" eaLnBrk="0" fontAlgn="base" hangingPunct="0">
              <a:spcBef>
                <a:spcPct val="0"/>
              </a:spcBef>
              <a:spcAft>
                <a:spcPct val="0"/>
              </a:spcAft>
              <a:defRPr sz="2400">
                <a:solidFill>
                  <a:schemeClr val="tx1"/>
                </a:solidFill>
                <a:latin typeface="Arial" panose="020B0604020202020204" pitchFamily="34" charset="0"/>
              </a:defRPr>
            </a:lvl8pPr>
            <a:lvl9pPr marL="4114800" eaLnBrk="0" fontAlgn="base" hangingPunct="0">
              <a:spcBef>
                <a:spcPct val="0"/>
              </a:spcBef>
              <a:spcAft>
                <a:spcPct val="0"/>
              </a:spcAft>
              <a:defRPr sz="2400">
                <a:solidFill>
                  <a:schemeClr val="tx1"/>
                </a:solidFill>
                <a:latin typeface="Arial" panose="020B0604020202020204" pitchFamily="34" charset="0"/>
              </a:defRPr>
            </a:lvl9pPr>
          </a:lstStyle>
          <a:p>
            <a:pPr algn="r" eaLnBrk="0" hangingPunct="0">
              <a:spcBef>
                <a:spcPct val="50000"/>
              </a:spcBef>
              <a:defRPr/>
            </a:pPr>
            <a:endParaRPr lang="en-US" altLang="en-US" sz="1400">
              <a:solidFill>
                <a:srgbClr val="000000"/>
              </a:solidFill>
            </a:endParaRPr>
          </a:p>
          <a:p>
            <a:pPr algn="r" eaLnBrk="0" hangingPunct="0">
              <a:spcBef>
                <a:spcPct val="50000"/>
              </a:spcBef>
              <a:defRPr/>
            </a:pPr>
            <a:endParaRPr lang="en-US" altLang="en-US" sz="1400">
              <a:solidFill>
                <a:srgbClr val="000000"/>
              </a:solidFill>
            </a:endParaRPr>
          </a:p>
        </p:txBody>
      </p:sp>
      <p:sp>
        <p:nvSpPr>
          <p:cNvPr id="18" name="Rectangle 5"/>
          <p:cNvSpPr>
            <a:spLocks noGrp="1" noChangeArrowheads="1"/>
          </p:cNvSpPr>
          <p:nvPr>
            <p:ph type="title" idx="4294967295"/>
          </p:nvPr>
        </p:nvSpPr>
        <p:spPr>
          <a:xfrm>
            <a:off x="0" y="1"/>
            <a:ext cx="9144000" cy="548680"/>
          </a:xfrm>
          <a:noFill/>
          <a:ln>
            <a:solidFill>
              <a:srgbClr val="3333FF"/>
            </a:solidFill>
            <a:miter lim="800000"/>
            <a:headEnd/>
            <a:tailEnd/>
          </a:ln>
        </p:spPr>
        <p:txBody>
          <a:bodyPr/>
          <a:lstStyle/>
          <a:p>
            <a:pPr algn="ctr" defTabSz="914400" eaLnBrk="1" hangingPunct="1"/>
            <a:r>
              <a:rPr lang="en-GB" altLang="en-US" sz="3600" dirty="0" err="1">
                <a:solidFill>
                  <a:srgbClr val="2D4B9B"/>
                </a:solidFill>
                <a:latin typeface="Book Antiqua" panose="02040602050305030304" pitchFamily="18" charset="0"/>
              </a:rPr>
              <a:t>TKE</a:t>
            </a:r>
            <a:endParaRPr lang="en-GB" altLang="en-US" sz="3600" dirty="0">
              <a:solidFill>
                <a:srgbClr val="3333FF"/>
              </a:solidFill>
              <a:latin typeface="Book Antiqua" panose="02040602050305030304" pitchFamily="18" charset="0"/>
            </a:endParaRPr>
          </a:p>
        </p:txBody>
      </p:sp>
      <p:sp>
        <p:nvSpPr>
          <p:cNvPr id="9" name="Rectangle 2">
            <a:extLst>
              <a:ext uri="{FF2B5EF4-FFF2-40B4-BE49-F238E27FC236}">
                <a16:creationId xmlns:a16="http://schemas.microsoft.com/office/drawing/2014/main" id="{942CC562-0C81-47C5-B256-8F69E0AB7144}"/>
              </a:ext>
            </a:extLst>
          </p:cNvPr>
          <p:cNvSpPr>
            <a:spLocks noGrp="1" noChangeArrowheads="1"/>
          </p:cNvSpPr>
          <p:nvPr>
            <p:ph type="body" sz="half" idx="1"/>
          </p:nvPr>
        </p:nvSpPr>
        <p:spPr>
          <a:xfrm>
            <a:off x="629876" y="5301208"/>
            <a:ext cx="7992888" cy="1208880"/>
          </a:xfrm>
        </p:spPr>
        <p:txBody>
          <a:bodyPr/>
          <a:lstStyle/>
          <a:p>
            <a:pPr marL="0" lvl="0" indent="0" algn="just" defTabSz="914400">
              <a:spcBef>
                <a:spcPct val="0"/>
              </a:spcBef>
              <a:buClrTx/>
              <a:buSzTx/>
              <a:buNone/>
              <a:defRPr/>
            </a:pPr>
            <a:r>
              <a:rPr lang="en-US" altLang="en-US" sz="2400" dirty="0">
                <a:solidFill>
                  <a:srgbClr val="000000"/>
                </a:solidFill>
                <a:latin typeface="Times New Roman" panose="02020603050405020304" pitchFamily="18" charset="0"/>
                <a:cs typeface="Times New Roman" panose="02020603050405020304" pitchFamily="18" charset="0"/>
              </a:rPr>
              <a:t>Turbulence kinetic energy from simulations </a:t>
            </a:r>
            <a:r>
              <a:rPr lang="en-US" altLang="en-US" sz="2400" dirty="0" err="1">
                <a:solidFill>
                  <a:srgbClr val="000000"/>
                </a:solidFill>
                <a:latin typeface="Times New Roman" panose="02020603050405020304" pitchFamily="18" charset="0"/>
                <a:cs typeface="Times New Roman" panose="02020603050405020304" pitchFamily="18" charset="0"/>
              </a:rPr>
              <a:t>HET025x</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blue dashed</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HET050x</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a:solidFill>
                  <a:srgbClr val="FF0000"/>
                </a:solidFill>
                <a:latin typeface="Times New Roman" panose="02020603050405020304" pitchFamily="18" charset="0"/>
                <a:cs typeface="Times New Roman" panose="02020603050405020304" pitchFamily="18" charset="0"/>
              </a:rPr>
              <a:t>red dashed</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HET025y</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blue solid</a:t>
            </a:r>
            <a:r>
              <a:rPr lang="en-US" altLang="en-US" sz="2400" dirty="0">
                <a:solidFill>
                  <a:srgbClr val="000000"/>
                </a:solidFill>
                <a:latin typeface="Times New Roman" panose="02020603050405020304" pitchFamily="18" charset="0"/>
                <a:cs typeface="Times New Roman" panose="02020603050405020304" pitchFamily="18" charset="0"/>
              </a:rPr>
              <a:t>), and </a:t>
            </a:r>
            <a:r>
              <a:rPr lang="en-US" altLang="en-US" sz="2400" dirty="0" err="1">
                <a:solidFill>
                  <a:srgbClr val="000000"/>
                </a:solidFill>
                <a:latin typeface="Times New Roman" panose="02020603050405020304" pitchFamily="18" charset="0"/>
                <a:cs typeface="Times New Roman" panose="02020603050405020304" pitchFamily="18" charset="0"/>
              </a:rPr>
              <a:t>HET050y</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a:solidFill>
                  <a:srgbClr val="FF0000"/>
                </a:solidFill>
                <a:latin typeface="Times New Roman" panose="02020603050405020304" pitchFamily="18" charset="0"/>
                <a:cs typeface="Times New Roman" panose="02020603050405020304" pitchFamily="18" charset="0"/>
              </a:rPr>
              <a:t>red solid</a:t>
            </a:r>
            <a:r>
              <a:rPr lang="en-US" altLang="en-US" sz="2400" dirty="0">
                <a:solidFill>
                  <a:srgbClr val="000000"/>
                </a:solidFill>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p:txBody>
      </p:sp>
      <p:pic>
        <p:nvPicPr>
          <p:cNvPr id="6" name="Grafik 5">
            <a:extLst>
              <a:ext uri="{FF2B5EF4-FFF2-40B4-BE49-F238E27FC236}">
                <a16:creationId xmlns:a16="http://schemas.microsoft.com/office/drawing/2014/main" id="{5789115A-0815-4312-AEF5-1509484623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331" y="611288"/>
            <a:ext cx="4833936" cy="4833936"/>
          </a:xfrm>
          <a:prstGeom prst="rect">
            <a:avLst/>
          </a:prstGeom>
        </p:spPr>
      </p:pic>
    </p:spTree>
    <p:extLst>
      <p:ext uri="{BB962C8B-B14F-4D97-AF65-F5344CB8AC3E}">
        <p14:creationId xmlns:p14="http://schemas.microsoft.com/office/powerpoint/2010/main" val="309153270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body" sz="half" idx="1"/>
          </p:nvPr>
        </p:nvSpPr>
        <p:spPr>
          <a:xfrm>
            <a:off x="426368" y="5445224"/>
            <a:ext cx="8466112" cy="1224136"/>
          </a:xfrm>
        </p:spPr>
        <p:txBody>
          <a:bodyPr/>
          <a:lstStyle/>
          <a:p>
            <a:pPr marL="0" lvl="0" indent="0" algn="just" defTabSz="914400">
              <a:spcBef>
                <a:spcPct val="0"/>
              </a:spcBef>
              <a:buClrTx/>
              <a:buSzTx/>
              <a:buNone/>
              <a:defRPr/>
            </a:pPr>
            <a:r>
              <a:rPr lang="en-US" altLang="en-US" sz="2400" dirty="0">
                <a:solidFill>
                  <a:srgbClr val="000000"/>
                </a:solidFill>
                <a:latin typeface="Times New Roman" panose="02020603050405020304" pitchFamily="18" charset="0"/>
                <a:cs typeface="Times New Roman" panose="02020603050405020304" pitchFamily="18" charset="0"/>
              </a:rPr>
              <a:t>The </a:t>
            </a:r>
            <a:r>
              <a:rPr lang="en-US" altLang="en-US" sz="2400" i="1" dirty="0">
                <a:solidFill>
                  <a:srgbClr val="000000"/>
                </a:solidFill>
                <a:latin typeface="Times New Roman" panose="02020603050405020304" pitchFamily="18" charset="0"/>
                <a:cs typeface="Times New Roman" panose="02020603050405020304" pitchFamily="18" charset="0"/>
              </a:rPr>
              <a:t>b</a:t>
            </a:r>
            <a:r>
              <a:rPr lang="en-US" altLang="en-US" sz="2400" baseline="-25000" dirty="0">
                <a:solidFill>
                  <a:srgbClr val="000000"/>
                </a:solidFill>
                <a:latin typeface="Times New Roman" panose="02020603050405020304" pitchFamily="18" charset="0"/>
                <a:cs typeface="Times New Roman" panose="02020603050405020304" pitchFamily="18" charset="0"/>
              </a:rPr>
              <a:t>33</a:t>
            </a:r>
            <a:r>
              <a:rPr lang="en-US" altLang="en-US" sz="2400" dirty="0">
                <a:solidFill>
                  <a:srgbClr val="000000"/>
                </a:solidFill>
                <a:latin typeface="Times New Roman" panose="02020603050405020304" pitchFamily="18" charset="0"/>
                <a:cs typeface="Times New Roman" panose="02020603050405020304" pitchFamily="18" charset="0"/>
              </a:rPr>
              <a:t> component of the departure-from-isotropy tensor from simulations </a:t>
            </a:r>
            <a:r>
              <a:rPr lang="en-US" altLang="en-US" sz="2400" dirty="0" err="1">
                <a:solidFill>
                  <a:srgbClr val="000000"/>
                </a:solidFill>
                <a:latin typeface="Times New Roman" panose="02020603050405020304" pitchFamily="18" charset="0"/>
                <a:cs typeface="Times New Roman" panose="02020603050405020304" pitchFamily="18" charset="0"/>
              </a:rPr>
              <a:t>HET025x</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blue dashed</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HET050x</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a:solidFill>
                  <a:srgbClr val="FF0000"/>
                </a:solidFill>
                <a:latin typeface="Times New Roman" panose="02020603050405020304" pitchFamily="18" charset="0"/>
                <a:cs typeface="Times New Roman" panose="02020603050405020304" pitchFamily="18" charset="0"/>
              </a:rPr>
              <a:t>red dashed</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HET025y</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blue solid</a:t>
            </a:r>
            <a:r>
              <a:rPr lang="en-US" altLang="en-US" sz="2400" dirty="0">
                <a:solidFill>
                  <a:srgbClr val="000000"/>
                </a:solidFill>
                <a:latin typeface="Times New Roman" panose="02020603050405020304" pitchFamily="18" charset="0"/>
                <a:cs typeface="Times New Roman" panose="02020603050405020304" pitchFamily="18" charset="0"/>
              </a:rPr>
              <a:t>), and </a:t>
            </a:r>
            <a:r>
              <a:rPr lang="en-US" altLang="en-US" sz="2400" dirty="0" err="1">
                <a:solidFill>
                  <a:srgbClr val="000000"/>
                </a:solidFill>
                <a:latin typeface="Times New Roman" panose="02020603050405020304" pitchFamily="18" charset="0"/>
                <a:cs typeface="Times New Roman" panose="02020603050405020304" pitchFamily="18" charset="0"/>
              </a:rPr>
              <a:t>HET050y</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a:solidFill>
                  <a:srgbClr val="FF0000"/>
                </a:solidFill>
                <a:latin typeface="Times New Roman" panose="02020603050405020304" pitchFamily="18" charset="0"/>
                <a:cs typeface="Times New Roman" panose="02020603050405020304" pitchFamily="18" charset="0"/>
              </a:rPr>
              <a:t>red solid</a:t>
            </a:r>
            <a:r>
              <a:rPr lang="en-US" altLang="en-US" sz="2400" dirty="0">
                <a:solidFill>
                  <a:srgbClr val="000000"/>
                </a:solidFill>
                <a:latin typeface="Times New Roman" panose="02020603050405020304" pitchFamily="18" charset="0"/>
                <a:cs typeface="Times New Roman" panose="02020603050405020304" pitchFamily="18" charset="0"/>
              </a:rPr>
              <a:t>). </a:t>
            </a:r>
          </a:p>
        </p:txBody>
      </p:sp>
      <p:sp>
        <p:nvSpPr>
          <p:cNvPr id="699395" name="Text Box 3"/>
          <p:cNvSpPr txBox="1">
            <a:spLocks noChangeArrowheads="1"/>
          </p:cNvSpPr>
          <p:nvPr/>
        </p:nvSpPr>
        <p:spPr bwMode="auto">
          <a:xfrm>
            <a:off x="7113588" y="1882775"/>
            <a:ext cx="13446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Arial" panose="020B0604020202020204" pitchFamily="34" charset="0"/>
              </a:defRPr>
            </a:lvl1pPr>
            <a:lvl2pPr marL="571500" algn="l">
              <a:defRPr sz="2400">
                <a:solidFill>
                  <a:schemeClr val="tx1"/>
                </a:solidFill>
                <a:latin typeface="Arial" panose="020B0604020202020204" pitchFamily="34" charset="0"/>
              </a:defRPr>
            </a:lvl2pPr>
            <a:lvl3pPr marL="1143000" algn="l">
              <a:defRPr sz="2400">
                <a:solidFill>
                  <a:schemeClr val="tx1"/>
                </a:solidFill>
                <a:latin typeface="Arial" panose="020B0604020202020204" pitchFamily="34" charset="0"/>
              </a:defRPr>
            </a:lvl3pPr>
            <a:lvl4pPr marL="1714500" algn="l">
              <a:defRPr sz="2400">
                <a:solidFill>
                  <a:schemeClr val="tx1"/>
                </a:solidFill>
                <a:latin typeface="Arial" panose="020B0604020202020204" pitchFamily="34" charset="0"/>
              </a:defRPr>
            </a:lvl4pPr>
            <a:lvl5pPr marL="2286000" algn="l">
              <a:defRPr sz="2400">
                <a:solidFill>
                  <a:schemeClr val="tx1"/>
                </a:solidFill>
                <a:latin typeface="Arial" panose="020B0604020202020204" pitchFamily="34" charset="0"/>
              </a:defRPr>
            </a:lvl5pPr>
            <a:lvl6pPr marL="2743200" eaLnBrk="0" fontAlgn="base" hangingPunct="0">
              <a:spcBef>
                <a:spcPct val="0"/>
              </a:spcBef>
              <a:spcAft>
                <a:spcPct val="0"/>
              </a:spcAft>
              <a:defRPr sz="2400">
                <a:solidFill>
                  <a:schemeClr val="tx1"/>
                </a:solidFill>
                <a:latin typeface="Arial" panose="020B0604020202020204" pitchFamily="34" charset="0"/>
              </a:defRPr>
            </a:lvl6pPr>
            <a:lvl7pPr marL="3200400" eaLnBrk="0" fontAlgn="base" hangingPunct="0">
              <a:spcBef>
                <a:spcPct val="0"/>
              </a:spcBef>
              <a:spcAft>
                <a:spcPct val="0"/>
              </a:spcAft>
              <a:defRPr sz="2400">
                <a:solidFill>
                  <a:schemeClr val="tx1"/>
                </a:solidFill>
                <a:latin typeface="Arial" panose="020B0604020202020204" pitchFamily="34" charset="0"/>
              </a:defRPr>
            </a:lvl7pPr>
            <a:lvl8pPr marL="3657600" eaLnBrk="0" fontAlgn="base" hangingPunct="0">
              <a:spcBef>
                <a:spcPct val="0"/>
              </a:spcBef>
              <a:spcAft>
                <a:spcPct val="0"/>
              </a:spcAft>
              <a:defRPr sz="2400">
                <a:solidFill>
                  <a:schemeClr val="tx1"/>
                </a:solidFill>
                <a:latin typeface="Arial" panose="020B0604020202020204" pitchFamily="34" charset="0"/>
              </a:defRPr>
            </a:lvl8pPr>
            <a:lvl9pPr marL="4114800" eaLnBrk="0" fontAlgn="base" hangingPunct="0">
              <a:spcBef>
                <a:spcPct val="0"/>
              </a:spcBef>
              <a:spcAft>
                <a:spcPct val="0"/>
              </a:spcAft>
              <a:defRPr sz="2400">
                <a:solidFill>
                  <a:schemeClr val="tx1"/>
                </a:solidFill>
                <a:latin typeface="Arial" panose="020B0604020202020204" pitchFamily="34" charset="0"/>
              </a:defRPr>
            </a:lvl9pPr>
          </a:lstStyle>
          <a:p>
            <a:pPr algn="r" eaLnBrk="0" hangingPunct="0">
              <a:spcBef>
                <a:spcPct val="50000"/>
              </a:spcBef>
              <a:defRPr/>
            </a:pPr>
            <a:endParaRPr lang="en-GB" altLang="en-US" sz="1400">
              <a:solidFill>
                <a:srgbClr val="000000"/>
              </a:solidFill>
            </a:endParaRPr>
          </a:p>
        </p:txBody>
      </p:sp>
      <p:sp>
        <p:nvSpPr>
          <p:cNvPr id="699396" name="Text Box 4"/>
          <p:cNvSpPr txBox="1">
            <a:spLocks noChangeArrowheads="1"/>
          </p:cNvSpPr>
          <p:nvPr/>
        </p:nvSpPr>
        <p:spPr bwMode="auto">
          <a:xfrm>
            <a:off x="6548438" y="1882775"/>
            <a:ext cx="19367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Arial" panose="020B0604020202020204" pitchFamily="34" charset="0"/>
              </a:defRPr>
            </a:lvl1pPr>
            <a:lvl2pPr marL="571500" algn="l">
              <a:defRPr sz="2400">
                <a:solidFill>
                  <a:schemeClr val="tx1"/>
                </a:solidFill>
                <a:latin typeface="Arial" panose="020B0604020202020204" pitchFamily="34" charset="0"/>
              </a:defRPr>
            </a:lvl2pPr>
            <a:lvl3pPr marL="1143000" algn="l">
              <a:defRPr sz="2400">
                <a:solidFill>
                  <a:schemeClr val="tx1"/>
                </a:solidFill>
                <a:latin typeface="Arial" panose="020B0604020202020204" pitchFamily="34" charset="0"/>
              </a:defRPr>
            </a:lvl3pPr>
            <a:lvl4pPr marL="1714500" algn="l">
              <a:defRPr sz="2400">
                <a:solidFill>
                  <a:schemeClr val="tx1"/>
                </a:solidFill>
                <a:latin typeface="Arial" panose="020B0604020202020204" pitchFamily="34" charset="0"/>
              </a:defRPr>
            </a:lvl4pPr>
            <a:lvl5pPr marL="2286000" algn="l">
              <a:defRPr sz="2400">
                <a:solidFill>
                  <a:schemeClr val="tx1"/>
                </a:solidFill>
                <a:latin typeface="Arial" panose="020B0604020202020204" pitchFamily="34" charset="0"/>
              </a:defRPr>
            </a:lvl5pPr>
            <a:lvl6pPr marL="2743200" eaLnBrk="0" fontAlgn="base" hangingPunct="0">
              <a:spcBef>
                <a:spcPct val="0"/>
              </a:spcBef>
              <a:spcAft>
                <a:spcPct val="0"/>
              </a:spcAft>
              <a:defRPr sz="2400">
                <a:solidFill>
                  <a:schemeClr val="tx1"/>
                </a:solidFill>
                <a:latin typeface="Arial" panose="020B0604020202020204" pitchFamily="34" charset="0"/>
              </a:defRPr>
            </a:lvl6pPr>
            <a:lvl7pPr marL="3200400" eaLnBrk="0" fontAlgn="base" hangingPunct="0">
              <a:spcBef>
                <a:spcPct val="0"/>
              </a:spcBef>
              <a:spcAft>
                <a:spcPct val="0"/>
              </a:spcAft>
              <a:defRPr sz="2400">
                <a:solidFill>
                  <a:schemeClr val="tx1"/>
                </a:solidFill>
                <a:latin typeface="Arial" panose="020B0604020202020204" pitchFamily="34" charset="0"/>
              </a:defRPr>
            </a:lvl7pPr>
            <a:lvl8pPr marL="3657600" eaLnBrk="0" fontAlgn="base" hangingPunct="0">
              <a:spcBef>
                <a:spcPct val="0"/>
              </a:spcBef>
              <a:spcAft>
                <a:spcPct val="0"/>
              </a:spcAft>
              <a:defRPr sz="2400">
                <a:solidFill>
                  <a:schemeClr val="tx1"/>
                </a:solidFill>
                <a:latin typeface="Arial" panose="020B0604020202020204" pitchFamily="34" charset="0"/>
              </a:defRPr>
            </a:lvl8pPr>
            <a:lvl9pPr marL="4114800" eaLnBrk="0" fontAlgn="base" hangingPunct="0">
              <a:spcBef>
                <a:spcPct val="0"/>
              </a:spcBef>
              <a:spcAft>
                <a:spcPct val="0"/>
              </a:spcAft>
              <a:defRPr sz="2400">
                <a:solidFill>
                  <a:schemeClr val="tx1"/>
                </a:solidFill>
                <a:latin typeface="Arial" panose="020B0604020202020204" pitchFamily="34" charset="0"/>
              </a:defRPr>
            </a:lvl9pPr>
          </a:lstStyle>
          <a:p>
            <a:pPr algn="r" eaLnBrk="0" hangingPunct="0">
              <a:spcBef>
                <a:spcPct val="50000"/>
              </a:spcBef>
              <a:defRPr/>
            </a:pPr>
            <a:endParaRPr lang="en-US" altLang="en-US" sz="1400">
              <a:solidFill>
                <a:srgbClr val="000000"/>
              </a:solidFill>
            </a:endParaRPr>
          </a:p>
          <a:p>
            <a:pPr algn="r" eaLnBrk="0" hangingPunct="0">
              <a:spcBef>
                <a:spcPct val="50000"/>
              </a:spcBef>
              <a:defRPr/>
            </a:pPr>
            <a:endParaRPr lang="en-US" altLang="en-US" sz="1400">
              <a:solidFill>
                <a:srgbClr val="000000"/>
              </a:solidFill>
            </a:endParaRPr>
          </a:p>
        </p:txBody>
      </p:sp>
      <p:sp>
        <p:nvSpPr>
          <p:cNvPr id="18" name="Rectangle 5"/>
          <p:cNvSpPr>
            <a:spLocks noGrp="1" noChangeArrowheads="1"/>
          </p:cNvSpPr>
          <p:nvPr>
            <p:ph type="title" idx="4294967295"/>
          </p:nvPr>
        </p:nvSpPr>
        <p:spPr>
          <a:xfrm>
            <a:off x="0" y="1"/>
            <a:ext cx="9144000" cy="548680"/>
          </a:xfrm>
          <a:noFill/>
          <a:ln>
            <a:solidFill>
              <a:srgbClr val="3333FF"/>
            </a:solidFill>
            <a:miter lim="800000"/>
            <a:headEnd/>
            <a:tailEnd/>
          </a:ln>
        </p:spPr>
        <p:txBody>
          <a:bodyPr/>
          <a:lstStyle/>
          <a:p>
            <a:pPr algn="ctr" defTabSz="914400" eaLnBrk="1" hangingPunct="1"/>
            <a:r>
              <a:rPr lang="en-GB" altLang="en-US" sz="3600" dirty="0">
                <a:solidFill>
                  <a:srgbClr val="2D4B9B"/>
                </a:solidFill>
                <a:latin typeface="Book Antiqua" panose="02040602050305030304" pitchFamily="18" charset="0"/>
              </a:rPr>
              <a:t>Turbulence Anisotropy</a:t>
            </a:r>
          </a:p>
        </p:txBody>
      </p:sp>
      <mc:AlternateContent xmlns:mc="http://schemas.openxmlformats.org/markup-compatibility/2006">
        <mc:Choice xmlns:a14="http://schemas.microsoft.com/office/drawing/2010/main" Requires="a14">
          <p:sp>
            <p:nvSpPr>
              <p:cNvPr id="2" name="Objekt 1"/>
              <p:cNvSpPr txBox="1"/>
              <p:nvPr/>
            </p:nvSpPr>
            <p:spPr bwMode="auto">
              <a:xfrm>
                <a:off x="5400253" y="1375301"/>
                <a:ext cx="3426669" cy="1604962"/>
              </a:xfrm>
              <a:prstGeom prst="rect">
                <a:avLst/>
              </a:prstGeom>
              <a:noFill/>
              <a:extLst/>
            </p:spPr>
            <p:txBody>
              <a:bodyPr>
                <a:noAutofit/>
              </a:bodyPr>
              <a:lstStyle/>
              <a:p>
                <a:pPr/>
                <a14:m>
                  <m:oMathPara xmlns:m="http://schemas.openxmlformats.org/officeDocument/2006/math">
                    <m:oMathParaPr>
                      <m:jc m:val="centerGroup"/>
                    </m:oMathParaPr>
                    <m:oMath xmlns:m="http://schemas.openxmlformats.org/officeDocument/2006/math">
                      <m:sSub>
                        <m:sSubPr>
                          <m:ctrlPr>
                            <a:rPr lang="en-GB" sz="2800" i="1" smtClean="0">
                              <a:solidFill>
                                <a:srgbClr val="000000"/>
                              </a:solidFill>
                              <a:latin typeface="Cambria Math" panose="02040503050406030204" pitchFamily="18" charset="0"/>
                            </a:rPr>
                          </m:ctrlPr>
                        </m:sSubPr>
                        <m:e>
                          <m:r>
                            <a:rPr lang="en-GB" sz="2800" i="1">
                              <a:solidFill>
                                <a:srgbClr val="000000"/>
                              </a:solidFill>
                              <a:latin typeface="Cambria Math" panose="02040503050406030204" pitchFamily="18" charset="0"/>
                            </a:rPr>
                            <m:t>𝑏</m:t>
                          </m:r>
                        </m:e>
                        <m:sub>
                          <m:r>
                            <a:rPr lang="en-GB" sz="2800" i="1">
                              <a:solidFill>
                                <a:srgbClr val="000000"/>
                              </a:solidFill>
                              <a:latin typeface="Cambria Math" panose="02040503050406030204" pitchFamily="18" charset="0"/>
                            </a:rPr>
                            <m:t>𝑖𝑗</m:t>
                          </m:r>
                        </m:sub>
                      </m:sSub>
                      <m:r>
                        <a:rPr lang="en-GB" sz="2800" i="1">
                          <a:solidFill>
                            <a:srgbClr val="000000"/>
                          </a:solidFill>
                          <a:latin typeface="Cambria Math" panose="02040503050406030204" pitchFamily="18" charset="0"/>
                        </a:rPr>
                        <m:t>=</m:t>
                      </m:r>
                      <m:f>
                        <m:fPr>
                          <m:ctrlPr>
                            <a:rPr lang="en-GB" sz="2800" i="1">
                              <a:solidFill>
                                <a:srgbClr val="000000"/>
                              </a:solidFill>
                              <a:latin typeface="Cambria Math" panose="02040503050406030204" pitchFamily="18" charset="0"/>
                            </a:rPr>
                          </m:ctrlPr>
                        </m:fPr>
                        <m:num>
                          <m:d>
                            <m:dPr>
                              <m:begChr m:val="⟨"/>
                              <m:endChr m:val="⟩"/>
                              <m:ctrlPr>
                                <a:rPr lang="en-GB" sz="2800" i="1">
                                  <a:solidFill>
                                    <a:srgbClr val="000000"/>
                                  </a:solidFill>
                                  <a:latin typeface="Cambria Math" panose="02040503050406030204" pitchFamily="18" charset="0"/>
                                </a:rPr>
                              </m:ctrlPr>
                            </m:dPr>
                            <m:e>
                              <m:bar>
                                <m:barPr>
                                  <m:pos m:val="top"/>
                                  <m:ctrlPr>
                                    <a:rPr lang="en-GB" sz="2800" i="1">
                                      <a:solidFill>
                                        <a:srgbClr val="000000"/>
                                      </a:solidFill>
                                      <a:latin typeface="Cambria Math" panose="02040503050406030204" pitchFamily="18" charset="0"/>
                                    </a:rPr>
                                  </m:ctrlPr>
                                </m:barPr>
                                <m:e>
                                  <m:sSubSup>
                                    <m:sSubSupPr>
                                      <m:ctrlPr>
                                        <a:rPr lang="en-GB" sz="2800" i="1">
                                          <a:solidFill>
                                            <a:srgbClr val="000000"/>
                                          </a:solidFill>
                                          <a:latin typeface="Cambria Math" panose="02040503050406030204" pitchFamily="18" charset="0"/>
                                          <a:ea typeface="Cambria Math" panose="02040503050406030204" pitchFamily="18" charset="0"/>
                                        </a:rPr>
                                      </m:ctrlPr>
                                    </m:sSubSupPr>
                                    <m:e>
                                      <m:r>
                                        <a:rPr lang="de-DE" sz="2800" i="1">
                                          <a:solidFill>
                                            <a:srgbClr val="000000"/>
                                          </a:solidFill>
                                          <a:latin typeface="Cambria Math" panose="02040503050406030204" pitchFamily="18" charset="0"/>
                                          <a:ea typeface="Cambria Math" panose="02040503050406030204" pitchFamily="18" charset="0"/>
                                        </a:rPr>
                                        <m:t>𝑢</m:t>
                                      </m:r>
                                    </m:e>
                                    <m:sub>
                                      <m:r>
                                        <a:rPr lang="de-DE" sz="2800" b="0" i="1" smtClean="0">
                                          <a:solidFill>
                                            <a:srgbClr val="000000"/>
                                          </a:solidFill>
                                          <a:latin typeface="Cambria Math" panose="02040503050406030204" pitchFamily="18" charset="0"/>
                                          <a:ea typeface="Cambria Math" panose="02040503050406030204" pitchFamily="18" charset="0"/>
                                        </a:rPr>
                                        <m:t>𝑖</m:t>
                                      </m:r>
                                    </m:sub>
                                    <m:sup>
                                      <m:r>
                                        <a:rPr lang="de-DE" sz="2800" i="1">
                                          <a:solidFill>
                                            <a:srgbClr val="000000"/>
                                          </a:solidFill>
                                          <a:latin typeface="Cambria Math" panose="02040503050406030204" pitchFamily="18" charset="0"/>
                                          <a:ea typeface="Cambria Math" panose="02040503050406030204" pitchFamily="18" charset="0"/>
                                        </a:rPr>
                                        <m:t>′</m:t>
                                      </m:r>
                                    </m:sup>
                                  </m:sSubSup>
                                  <m:sSubSup>
                                    <m:sSubSupPr>
                                      <m:ctrlPr>
                                        <a:rPr lang="en-GB" sz="2800" i="1">
                                          <a:solidFill>
                                            <a:srgbClr val="000000"/>
                                          </a:solidFill>
                                          <a:latin typeface="Cambria Math" panose="02040503050406030204" pitchFamily="18" charset="0"/>
                                          <a:ea typeface="Cambria Math" panose="02040503050406030204" pitchFamily="18" charset="0"/>
                                        </a:rPr>
                                      </m:ctrlPr>
                                    </m:sSubSupPr>
                                    <m:e>
                                      <m:r>
                                        <a:rPr lang="de-DE" sz="2800" i="1">
                                          <a:solidFill>
                                            <a:srgbClr val="000000"/>
                                          </a:solidFill>
                                          <a:latin typeface="Cambria Math" panose="02040503050406030204" pitchFamily="18" charset="0"/>
                                          <a:ea typeface="Cambria Math" panose="02040503050406030204" pitchFamily="18" charset="0"/>
                                        </a:rPr>
                                        <m:t>𝑢</m:t>
                                      </m:r>
                                    </m:e>
                                    <m:sub>
                                      <m:r>
                                        <a:rPr lang="de-DE" sz="2800" b="0" i="1" smtClean="0">
                                          <a:solidFill>
                                            <a:srgbClr val="000000"/>
                                          </a:solidFill>
                                          <a:latin typeface="Cambria Math" panose="02040503050406030204" pitchFamily="18" charset="0"/>
                                          <a:ea typeface="Cambria Math" panose="02040503050406030204" pitchFamily="18" charset="0"/>
                                        </a:rPr>
                                        <m:t>𝑗</m:t>
                                      </m:r>
                                    </m:sub>
                                    <m:sup>
                                      <m:r>
                                        <a:rPr lang="de-DE" sz="2800" i="1">
                                          <a:solidFill>
                                            <a:srgbClr val="000000"/>
                                          </a:solidFill>
                                          <a:latin typeface="Cambria Math" panose="02040503050406030204" pitchFamily="18" charset="0"/>
                                          <a:ea typeface="Cambria Math" panose="02040503050406030204" pitchFamily="18" charset="0"/>
                                        </a:rPr>
                                        <m:t>′</m:t>
                                      </m:r>
                                    </m:sup>
                                  </m:sSubSup>
                                </m:e>
                              </m:bar>
                            </m:e>
                          </m:d>
                        </m:num>
                        <m:den>
                          <m:d>
                            <m:dPr>
                              <m:begChr m:val="⟨"/>
                              <m:endChr m:val="⟩"/>
                              <m:ctrlPr>
                                <a:rPr lang="en-GB" sz="2800" i="1">
                                  <a:solidFill>
                                    <a:srgbClr val="000000"/>
                                  </a:solidFill>
                                  <a:latin typeface="Cambria Math" panose="02040503050406030204" pitchFamily="18" charset="0"/>
                                </a:rPr>
                              </m:ctrlPr>
                            </m:dPr>
                            <m:e>
                              <m:bar>
                                <m:barPr>
                                  <m:pos m:val="top"/>
                                  <m:ctrlPr>
                                    <a:rPr lang="en-GB" sz="2800" i="1">
                                      <a:solidFill>
                                        <a:srgbClr val="000000"/>
                                      </a:solidFill>
                                      <a:latin typeface="Cambria Math" panose="02040503050406030204" pitchFamily="18" charset="0"/>
                                    </a:rPr>
                                  </m:ctrlPr>
                                </m:barPr>
                                <m:e>
                                  <m:sSubSup>
                                    <m:sSubSupPr>
                                      <m:ctrlPr>
                                        <a:rPr lang="en-GB" sz="2800" i="1">
                                          <a:solidFill>
                                            <a:srgbClr val="000000"/>
                                          </a:solidFill>
                                          <a:latin typeface="Cambria Math" panose="02040503050406030204" pitchFamily="18" charset="0"/>
                                          <a:ea typeface="Cambria Math" panose="02040503050406030204" pitchFamily="18" charset="0"/>
                                        </a:rPr>
                                      </m:ctrlPr>
                                    </m:sSubSupPr>
                                    <m:e>
                                      <m:r>
                                        <a:rPr lang="de-DE" sz="2800" i="1">
                                          <a:solidFill>
                                            <a:srgbClr val="000000"/>
                                          </a:solidFill>
                                          <a:latin typeface="Cambria Math" panose="02040503050406030204" pitchFamily="18" charset="0"/>
                                          <a:ea typeface="Cambria Math" panose="02040503050406030204" pitchFamily="18" charset="0"/>
                                        </a:rPr>
                                        <m:t>𝑢</m:t>
                                      </m:r>
                                    </m:e>
                                    <m:sub>
                                      <m:r>
                                        <a:rPr lang="de-DE" sz="2800" b="0" i="1" smtClean="0">
                                          <a:solidFill>
                                            <a:srgbClr val="000000"/>
                                          </a:solidFill>
                                          <a:latin typeface="Cambria Math" panose="02040503050406030204" pitchFamily="18" charset="0"/>
                                          <a:ea typeface="Cambria Math" panose="02040503050406030204" pitchFamily="18" charset="0"/>
                                        </a:rPr>
                                        <m:t>𝑘</m:t>
                                      </m:r>
                                    </m:sub>
                                    <m:sup>
                                      <m:r>
                                        <a:rPr lang="de-DE" sz="2800" i="1">
                                          <a:solidFill>
                                            <a:srgbClr val="000000"/>
                                          </a:solidFill>
                                          <a:latin typeface="Cambria Math" panose="02040503050406030204" pitchFamily="18" charset="0"/>
                                          <a:ea typeface="Cambria Math" panose="02040503050406030204" pitchFamily="18" charset="0"/>
                                        </a:rPr>
                                        <m:t>′</m:t>
                                      </m:r>
                                      <m:r>
                                        <a:rPr lang="de-DE" sz="2800" i="1">
                                          <a:solidFill>
                                            <a:srgbClr val="000000"/>
                                          </a:solidFill>
                                          <a:latin typeface="Cambria Math" panose="02040503050406030204" pitchFamily="18" charset="0"/>
                                          <a:ea typeface="Cambria Math" panose="02040503050406030204" pitchFamily="18" charset="0"/>
                                        </a:rPr>
                                        <m:t>2</m:t>
                                      </m:r>
                                    </m:sup>
                                  </m:sSubSup>
                                </m:e>
                              </m:bar>
                            </m:e>
                          </m:d>
                        </m:den>
                      </m:f>
                      <m:r>
                        <a:rPr lang="en-GB" sz="2800" i="1">
                          <a:solidFill>
                            <a:srgbClr val="000000"/>
                          </a:solidFill>
                          <a:latin typeface="Cambria Math" panose="02040503050406030204" pitchFamily="18" charset="0"/>
                        </a:rPr>
                        <m:t>−</m:t>
                      </m:r>
                      <m:f>
                        <m:fPr>
                          <m:ctrlPr>
                            <a:rPr lang="en-GB" sz="2800" i="1">
                              <a:solidFill>
                                <a:srgbClr val="000000"/>
                              </a:solidFill>
                              <a:latin typeface="Cambria Math" panose="02040503050406030204" pitchFamily="18" charset="0"/>
                            </a:rPr>
                          </m:ctrlPr>
                        </m:fPr>
                        <m:num>
                          <m:r>
                            <a:rPr lang="en-GB" sz="2800" i="1">
                              <a:solidFill>
                                <a:srgbClr val="000000"/>
                              </a:solidFill>
                              <a:latin typeface="Cambria Math" panose="02040503050406030204" pitchFamily="18" charset="0"/>
                            </a:rPr>
                            <m:t>1</m:t>
                          </m:r>
                        </m:num>
                        <m:den>
                          <m:r>
                            <a:rPr lang="en-GB" sz="2800" i="1">
                              <a:solidFill>
                                <a:srgbClr val="000000"/>
                              </a:solidFill>
                              <a:latin typeface="Cambria Math" panose="02040503050406030204" pitchFamily="18" charset="0"/>
                            </a:rPr>
                            <m:t>3</m:t>
                          </m:r>
                        </m:den>
                      </m:f>
                      <m:sSub>
                        <m:sSubPr>
                          <m:ctrlPr>
                            <a:rPr lang="en-GB" sz="2800" i="1">
                              <a:solidFill>
                                <a:srgbClr val="000000"/>
                              </a:solidFill>
                              <a:latin typeface="Cambria Math" panose="02040503050406030204" pitchFamily="18" charset="0"/>
                            </a:rPr>
                          </m:ctrlPr>
                        </m:sSubPr>
                        <m:e>
                          <m:r>
                            <a:rPr lang="en-GB" sz="2800" i="1">
                              <a:solidFill>
                                <a:srgbClr val="000000"/>
                              </a:solidFill>
                              <a:latin typeface="Cambria Math" panose="02040503050406030204" pitchFamily="18" charset="0"/>
                            </a:rPr>
                            <m:t>𝛿</m:t>
                          </m:r>
                        </m:e>
                        <m:sub>
                          <m:r>
                            <a:rPr lang="en-GB" sz="2800" i="1">
                              <a:solidFill>
                                <a:srgbClr val="000000"/>
                              </a:solidFill>
                              <a:latin typeface="Cambria Math" panose="02040503050406030204" pitchFamily="18" charset="0"/>
                            </a:rPr>
                            <m:t>𝑖𝑗</m:t>
                          </m:r>
                        </m:sub>
                      </m:sSub>
                    </m:oMath>
                  </m:oMathPara>
                </a14:m>
                <a:endParaRPr lang="en-GB" sz="2800" dirty="0"/>
              </a:p>
            </p:txBody>
          </p:sp>
        </mc:Choice>
        <mc:Fallback>
          <p:sp>
            <p:nvSpPr>
              <p:cNvPr id="2" name="Objekt 1"/>
              <p:cNvSpPr txBox="1">
                <a:spLocks noRot="1" noChangeAspect="1" noMove="1" noResize="1" noEditPoints="1" noAdjustHandles="1" noChangeArrowheads="1" noChangeShapeType="1" noTextEdit="1"/>
              </p:cNvSpPr>
              <p:nvPr/>
            </p:nvSpPr>
            <p:spPr bwMode="auto">
              <a:xfrm>
                <a:off x="5400253" y="1375301"/>
                <a:ext cx="3426669" cy="1604962"/>
              </a:xfrm>
              <a:prstGeom prst="rect">
                <a:avLst/>
              </a:prstGeom>
              <a:blipFill>
                <a:blip r:embed="rId3"/>
                <a:stretch>
                  <a:fillRect/>
                </a:stretch>
              </a:blipFill>
              <a:extLst/>
            </p:spPr>
            <p:txBody>
              <a:bodyPr/>
              <a:lstStyle/>
              <a:p>
                <a:r>
                  <a:rPr lang="en-GB">
                    <a:noFill/>
                  </a:rPr>
                  <a:t> </a:t>
                </a:r>
              </a:p>
            </p:txBody>
          </p:sp>
        </mc:Fallback>
      </mc:AlternateContent>
      <p:sp>
        <p:nvSpPr>
          <p:cNvPr id="10" name="Rectangle 2"/>
          <p:cNvSpPr txBox="1">
            <a:spLocks noChangeArrowheads="1"/>
          </p:cNvSpPr>
          <p:nvPr/>
        </p:nvSpPr>
        <p:spPr bwMode="auto">
          <a:xfrm>
            <a:off x="4859512" y="764704"/>
            <a:ext cx="4145632"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186" tIns="43093" rIns="86186" bIns="43093" numCol="1" anchor="ctr" anchorCtr="0" compatLnSpc="1">
            <a:prstTxWarp prst="textNoShape">
              <a:avLst/>
            </a:prstTxWarp>
          </a:bodyPr>
          <a:lstStyle>
            <a:lvl1pPr marL="322263" indent="-322263" algn="l" defTabSz="855663" rtl="0" eaLnBrk="0" fontAlgn="base" hangingPunct="0">
              <a:spcBef>
                <a:spcPct val="20000"/>
              </a:spcBef>
              <a:spcAft>
                <a:spcPct val="0"/>
              </a:spcAft>
              <a:buClr>
                <a:srgbClr val="00468B"/>
              </a:buClr>
              <a:buSzPct val="105000"/>
              <a:buChar char="•"/>
              <a:defRPr kern="1200">
                <a:solidFill>
                  <a:schemeClr val="tx1"/>
                </a:solidFill>
                <a:latin typeface="+mn-lt"/>
                <a:ea typeface="+mn-ea"/>
                <a:cs typeface="+mn-cs"/>
              </a:defRPr>
            </a:lvl1pPr>
            <a:lvl2pPr marL="695325" indent="-268288" algn="l" defTabSz="855663" rtl="0" eaLnBrk="0" fontAlgn="base" hangingPunct="0">
              <a:spcBef>
                <a:spcPct val="20000"/>
              </a:spcBef>
              <a:spcAft>
                <a:spcPct val="0"/>
              </a:spcAft>
              <a:buSzPct val="100000"/>
              <a:buChar char="–"/>
              <a:defRPr kern="1200">
                <a:solidFill>
                  <a:schemeClr val="tx1"/>
                </a:solidFill>
                <a:latin typeface="+mn-lt"/>
                <a:ea typeface="+mn-ea"/>
                <a:cs typeface="+mn-cs"/>
              </a:defRPr>
            </a:lvl2pPr>
            <a:lvl3pPr marL="1069975" indent="-214313" algn="l" defTabSz="855663" rtl="0" eaLnBrk="0" fontAlgn="base" hangingPunct="0">
              <a:spcBef>
                <a:spcPct val="20000"/>
              </a:spcBef>
              <a:spcAft>
                <a:spcPct val="0"/>
              </a:spcAft>
              <a:buSzPct val="100000"/>
              <a:buChar char="–"/>
              <a:defRPr kern="1200">
                <a:solidFill>
                  <a:schemeClr val="tx1"/>
                </a:solidFill>
                <a:latin typeface="+mn-lt"/>
                <a:ea typeface="+mn-ea"/>
                <a:cs typeface="+mn-cs"/>
              </a:defRPr>
            </a:lvl3pPr>
            <a:lvl4pPr marL="1498600" indent="-215900" algn="l" defTabSz="855663" rtl="0" eaLnBrk="0" fontAlgn="base" hangingPunct="0">
              <a:spcBef>
                <a:spcPct val="20000"/>
              </a:spcBef>
              <a:spcAft>
                <a:spcPct val="0"/>
              </a:spcAft>
              <a:buSzPct val="100000"/>
              <a:buChar char="–"/>
              <a:defRPr kern="1200">
                <a:solidFill>
                  <a:schemeClr val="tx1"/>
                </a:solidFill>
                <a:latin typeface="+mn-lt"/>
                <a:ea typeface="+mn-ea"/>
                <a:cs typeface="+mn-cs"/>
              </a:defRPr>
            </a:lvl4pPr>
            <a:lvl5pPr marL="1925638" indent="-212725" algn="l" defTabSz="855663" rtl="0" eaLnBrk="0" fontAlgn="base" hangingPunct="0">
              <a:spcBef>
                <a:spcPct val="20000"/>
              </a:spcBef>
              <a:spcAft>
                <a:spcPct val="0"/>
              </a:spcAft>
              <a:buSzPct val="10000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914400">
              <a:spcBef>
                <a:spcPct val="0"/>
              </a:spcBef>
              <a:buClrTx/>
              <a:buSzTx/>
              <a:buFontTx/>
              <a:buNone/>
              <a:defRPr/>
            </a:pPr>
            <a:r>
              <a:rPr lang="en-US" altLang="en-US" sz="2400" dirty="0">
                <a:solidFill>
                  <a:srgbClr val="000000"/>
                </a:solidFill>
                <a:latin typeface="Times New Roman" panose="02020603050405020304" pitchFamily="18" charset="0"/>
                <a:cs typeface="Times New Roman" panose="02020603050405020304" pitchFamily="18" charset="0"/>
              </a:rPr>
              <a:t>Departure-from-isotropy tensor </a:t>
            </a:r>
          </a:p>
        </p:txBody>
      </p:sp>
      <p:sp>
        <p:nvSpPr>
          <p:cNvPr id="11" name="Rectangle 2"/>
          <p:cNvSpPr txBox="1">
            <a:spLocks noChangeArrowheads="1"/>
          </p:cNvSpPr>
          <p:nvPr/>
        </p:nvSpPr>
        <p:spPr bwMode="auto">
          <a:xfrm>
            <a:off x="5148064" y="3573016"/>
            <a:ext cx="3816424"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186" tIns="43093" rIns="86186" bIns="43093" numCol="1" anchor="ctr" anchorCtr="0" compatLnSpc="1">
            <a:prstTxWarp prst="textNoShape">
              <a:avLst/>
            </a:prstTxWarp>
          </a:bodyPr>
          <a:lstStyle>
            <a:lvl1pPr marL="322263" indent="-322263" algn="l" defTabSz="855663" rtl="0" eaLnBrk="0" fontAlgn="base" hangingPunct="0">
              <a:spcBef>
                <a:spcPct val="20000"/>
              </a:spcBef>
              <a:spcAft>
                <a:spcPct val="0"/>
              </a:spcAft>
              <a:buClr>
                <a:srgbClr val="00468B"/>
              </a:buClr>
              <a:buSzPct val="105000"/>
              <a:buChar char="•"/>
              <a:defRPr kern="1200">
                <a:solidFill>
                  <a:schemeClr val="tx1"/>
                </a:solidFill>
                <a:latin typeface="+mn-lt"/>
                <a:ea typeface="+mn-ea"/>
                <a:cs typeface="+mn-cs"/>
              </a:defRPr>
            </a:lvl1pPr>
            <a:lvl2pPr marL="695325" indent="-268288" algn="l" defTabSz="855663" rtl="0" eaLnBrk="0" fontAlgn="base" hangingPunct="0">
              <a:spcBef>
                <a:spcPct val="20000"/>
              </a:spcBef>
              <a:spcAft>
                <a:spcPct val="0"/>
              </a:spcAft>
              <a:buSzPct val="100000"/>
              <a:buChar char="–"/>
              <a:defRPr kern="1200">
                <a:solidFill>
                  <a:schemeClr val="tx1"/>
                </a:solidFill>
                <a:latin typeface="+mn-lt"/>
                <a:ea typeface="+mn-ea"/>
                <a:cs typeface="+mn-cs"/>
              </a:defRPr>
            </a:lvl2pPr>
            <a:lvl3pPr marL="1069975" indent="-214313" algn="l" defTabSz="855663" rtl="0" eaLnBrk="0" fontAlgn="base" hangingPunct="0">
              <a:spcBef>
                <a:spcPct val="20000"/>
              </a:spcBef>
              <a:spcAft>
                <a:spcPct val="0"/>
              </a:spcAft>
              <a:buSzPct val="100000"/>
              <a:buChar char="–"/>
              <a:defRPr kern="1200">
                <a:solidFill>
                  <a:schemeClr val="tx1"/>
                </a:solidFill>
                <a:latin typeface="+mn-lt"/>
                <a:ea typeface="+mn-ea"/>
                <a:cs typeface="+mn-cs"/>
              </a:defRPr>
            </a:lvl3pPr>
            <a:lvl4pPr marL="1498600" indent="-215900" algn="l" defTabSz="855663" rtl="0" eaLnBrk="0" fontAlgn="base" hangingPunct="0">
              <a:spcBef>
                <a:spcPct val="20000"/>
              </a:spcBef>
              <a:spcAft>
                <a:spcPct val="0"/>
              </a:spcAft>
              <a:buSzPct val="100000"/>
              <a:buChar char="–"/>
              <a:defRPr kern="1200">
                <a:solidFill>
                  <a:schemeClr val="tx1"/>
                </a:solidFill>
                <a:latin typeface="+mn-lt"/>
                <a:ea typeface="+mn-ea"/>
                <a:cs typeface="+mn-cs"/>
              </a:defRPr>
            </a:lvl4pPr>
            <a:lvl5pPr marL="1925638" indent="-212725" algn="l" defTabSz="855663" rtl="0" eaLnBrk="0" fontAlgn="base" hangingPunct="0">
              <a:spcBef>
                <a:spcPct val="20000"/>
              </a:spcBef>
              <a:spcAft>
                <a:spcPct val="0"/>
              </a:spcAft>
              <a:buSzPct val="10000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914400">
              <a:spcBef>
                <a:spcPct val="0"/>
              </a:spcBef>
              <a:buClrTx/>
              <a:buSzTx/>
              <a:buFontTx/>
              <a:buNone/>
              <a:defRPr/>
            </a:pPr>
            <a:r>
              <a:rPr lang="en-US" altLang="en-US" sz="2400" b="1" i="1" dirty="0">
                <a:solidFill>
                  <a:srgbClr val="000000"/>
                </a:solidFill>
                <a:latin typeface="Times New Roman" panose="02020603050405020304" pitchFamily="18" charset="0"/>
                <a:cs typeface="Times New Roman" panose="02020603050405020304" pitchFamily="18" charset="0"/>
              </a:rPr>
              <a:t>b</a:t>
            </a:r>
            <a:r>
              <a:rPr lang="en-US" altLang="en-US" sz="2400" b="1" baseline="-25000" dirty="0">
                <a:solidFill>
                  <a:srgbClr val="000000"/>
                </a:solidFill>
                <a:latin typeface="Times New Roman" panose="02020603050405020304" pitchFamily="18" charset="0"/>
                <a:cs typeface="Times New Roman" panose="02020603050405020304" pitchFamily="18" charset="0"/>
              </a:rPr>
              <a:t>33</a:t>
            </a:r>
            <a:r>
              <a:rPr lang="en-US" altLang="en-US" sz="2400" b="1" dirty="0">
                <a:solidFill>
                  <a:srgbClr val="000000"/>
                </a:solidFill>
                <a:latin typeface="Times New Roman" panose="02020603050405020304" pitchFamily="18" charset="0"/>
                <a:cs typeface="Times New Roman" panose="02020603050405020304" pitchFamily="18" charset="0"/>
              </a:rPr>
              <a:t>&lt;0 indicates anisotropy, where the vertical-velocity fluctuations are suppressed. </a:t>
            </a:r>
          </a:p>
        </p:txBody>
      </p:sp>
      <p:pic>
        <p:nvPicPr>
          <p:cNvPr id="7" name="Grafik 6">
            <a:extLst>
              <a:ext uri="{FF2B5EF4-FFF2-40B4-BE49-F238E27FC236}">
                <a16:creationId xmlns:a16="http://schemas.microsoft.com/office/drawing/2014/main" id="{59510438-948C-47DA-A7D0-8CA2A5B37C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620688"/>
            <a:ext cx="5023023" cy="5023023"/>
          </a:xfrm>
          <a:prstGeom prst="rect">
            <a:avLst/>
          </a:prstGeom>
        </p:spPr>
      </p:pic>
    </p:spTree>
    <p:extLst>
      <p:ext uri="{BB962C8B-B14F-4D97-AF65-F5344CB8AC3E}">
        <p14:creationId xmlns:p14="http://schemas.microsoft.com/office/powerpoint/2010/main" val="308589266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3"/>
          <p:cNvSpPr>
            <a:spLocks noChangeArrowheads="1"/>
          </p:cNvSpPr>
          <p:nvPr/>
        </p:nvSpPr>
        <p:spPr bwMode="auto">
          <a:xfrm>
            <a:off x="467544" y="908720"/>
            <a:ext cx="813690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sz="2600" dirty="0">
                <a:solidFill>
                  <a:srgbClr val="000000"/>
                </a:solidFill>
                <a:latin typeface="Times New Roman" pitchFamily="18" charset="0"/>
                <a:cs typeface="Times New Roman" pitchFamily="18" charset="0"/>
              </a:rPr>
              <a:t>If the flow is stationary, the sum of vertical turbulent and molecular fluxes of streamwise momentum is depth-constant, the same holds for the vertical heat flux:</a:t>
            </a:r>
          </a:p>
        </p:txBody>
      </p:sp>
      <mc:AlternateContent xmlns:mc="http://schemas.openxmlformats.org/markup-compatibility/2006">
        <mc:Choice xmlns:a14="http://schemas.microsoft.com/office/drawing/2010/main" Requires="a14">
          <p:sp>
            <p:nvSpPr>
              <p:cNvPr id="229379" name="Object 7"/>
              <p:cNvSpPr txBox="1"/>
              <p:nvPr/>
            </p:nvSpPr>
            <p:spPr bwMode="auto">
              <a:xfrm>
                <a:off x="1687512" y="2811162"/>
                <a:ext cx="5768975" cy="2591916"/>
              </a:xfrm>
              <a:prstGeom prst="rect">
                <a:avLst/>
              </a:prstGeom>
              <a:noFill/>
              <a:extLst/>
            </p:spPr>
            <p:txBody>
              <a:bodyPr>
                <a:normAutofit/>
              </a:bodyPr>
              <a:lstStyle/>
              <a:p>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GB" sz="3200" i="1" smtClean="0">
                              <a:solidFill>
                                <a:srgbClr val="000000"/>
                              </a:solidFill>
                              <a:latin typeface="Cambria Math" panose="02040503050406030204" pitchFamily="18" charset="0"/>
                            </a:rPr>
                          </m:ctrlPr>
                        </m:mPr>
                        <m:mr>
                          <m:e>
                            <m:d>
                              <m:dPr>
                                <m:begChr m:val="⟨"/>
                                <m:endChr m:val="⟩"/>
                                <m:ctrlPr>
                                  <a:rPr lang="en-GB" sz="3200" i="1">
                                    <a:solidFill>
                                      <a:srgbClr val="000000"/>
                                    </a:solidFill>
                                    <a:latin typeface="Cambria Math" panose="02040503050406030204" pitchFamily="18" charset="0"/>
                                  </a:rPr>
                                </m:ctrlPr>
                              </m:dPr>
                              <m:e>
                                <m:bar>
                                  <m:barPr>
                                    <m:pos m:val="top"/>
                                    <m:ctrlPr>
                                      <a:rPr lang="en-GB" sz="3200" i="1">
                                        <a:solidFill>
                                          <a:srgbClr val="000000"/>
                                        </a:solidFill>
                                        <a:latin typeface="Cambria Math" panose="02040503050406030204" pitchFamily="18" charset="0"/>
                                      </a:rPr>
                                    </m:ctrlPr>
                                  </m:barPr>
                                  <m:e>
                                    <m:sSubSup>
                                      <m:sSubSupPr>
                                        <m:ctrlPr>
                                          <a:rPr lang="en-GB" sz="3200" i="1">
                                            <a:solidFill>
                                              <a:srgbClr val="000000"/>
                                            </a:solidFill>
                                            <a:latin typeface="Cambria Math" panose="02040503050406030204" pitchFamily="18" charset="0"/>
                                            <a:ea typeface="Cambria Math" panose="02040503050406030204" pitchFamily="18" charset="0"/>
                                          </a:rPr>
                                        </m:ctrlPr>
                                      </m:sSubSupPr>
                                      <m:e>
                                        <m:r>
                                          <a:rPr lang="de-DE" sz="3200" i="1">
                                            <a:solidFill>
                                              <a:srgbClr val="000000"/>
                                            </a:solidFill>
                                            <a:latin typeface="Cambria Math" panose="02040503050406030204" pitchFamily="18" charset="0"/>
                                            <a:ea typeface="Cambria Math" panose="02040503050406030204" pitchFamily="18" charset="0"/>
                                          </a:rPr>
                                          <m:t>𝑢</m:t>
                                        </m:r>
                                      </m:e>
                                      <m:sub>
                                        <m:r>
                                          <a:rPr lang="de-DE" sz="3200" i="1">
                                            <a:solidFill>
                                              <a:srgbClr val="000000"/>
                                            </a:solidFill>
                                            <a:latin typeface="Cambria Math" panose="02040503050406030204" pitchFamily="18" charset="0"/>
                                            <a:ea typeface="Cambria Math" panose="02040503050406030204" pitchFamily="18" charset="0"/>
                                          </a:rPr>
                                          <m:t>1</m:t>
                                        </m:r>
                                      </m:sub>
                                      <m:sup>
                                        <m:r>
                                          <a:rPr lang="de-DE" sz="3200" i="1">
                                            <a:solidFill>
                                              <a:srgbClr val="000000"/>
                                            </a:solidFill>
                                            <a:latin typeface="Cambria Math" panose="02040503050406030204" pitchFamily="18" charset="0"/>
                                            <a:ea typeface="Cambria Math" panose="02040503050406030204" pitchFamily="18" charset="0"/>
                                          </a:rPr>
                                          <m:t>′</m:t>
                                        </m:r>
                                      </m:sup>
                                    </m:sSubSup>
                                    <m:sSubSup>
                                      <m:sSubSupPr>
                                        <m:ctrlPr>
                                          <a:rPr lang="en-GB" sz="3200" i="1">
                                            <a:solidFill>
                                              <a:srgbClr val="000000"/>
                                            </a:solidFill>
                                            <a:latin typeface="Cambria Math" panose="02040503050406030204" pitchFamily="18" charset="0"/>
                                            <a:ea typeface="Cambria Math" panose="02040503050406030204" pitchFamily="18" charset="0"/>
                                          </a:rPr>
                                        </m:ctrlPr>
                                      </m:sSubSupPr>
                                      <m:e>
                                        <m:r>
                                          <a:rPr lang="de-DE" sz="3200" i="1">
                                            <a:solidFill>
                                              <a:srgbClr val="000000"/>
                                            </a:solidFill>
                                            <a:latin typeface="Cambria Math" panose="02040503050406030204" pitchFamily="18" charset="0"/>
                                            <a:ea typeface="Cambria Math" panose="02040503050406030204" pitchFamily="18" charset="0"/>
                                          </a:rPr>
                                          <m:t>𝑢</m:t>
                                        </m:r>
                                      </m:e>
                                      <m:sub>
                                        <m:r>
                                          <a:rPr lang="de-DE" sz="3200" i="1">
                                            <a:solidFill>
                                              <a:srgbClr val="000000"/>
                                            </a:solidFill>
                                            <a:latin typeface="Cambria Math" panose="02040503050406030204" pitchFamily="18" charset="0"/>
                                            <a:ea typeface="Cambria Math" panose="02040503050406030204" pitchFamily="18" charset="0"/>
                                          </a:rPr>
                                          <m:t>3</m:t>
                                        </m:r>
                                      </m:sub>
                                      <m:sup>
                                        <m:r>
                                          <a:rPr lang="de-DE" sz="3200" i="1">
                                            <a:solidFill>
                                              <a:srgbClr val="000000"/>
                                            </a:solidFill>
                                            <a:latin typeface="Cambria Math" panose="02040503050406030204" pitchFamily="18" charset="0"/>
                                            <a:ea typeface="Cambria Math" panose="02040503050406030204" pitchFamily="18" charset="0"/>
                                          </a:rPr>
                                          <m:t>′</m:t>
                                        </m:r>
                                      </m:sup>
                                    </m:sSubSup>
                                  </m:e>
                                </m:bar>
                              </m:e>
                            </m:d>
                            <m:r>
                              <a:rPr lang="en-GB" sz="3200" i="1">
                                <a:solidFill>
                                  <a:srgbClr val="000000"/>
                                </a:solidFill>
                                <a:latin typeface="Cambria Math" panose="02040503050406030204" pitchFamily="18" charset="0"/>
                              </a:rPr>
                              <m:t>+</m:t>
                            </m:r>
                            <m:f>
                              <m:fPr>
                                <m:ctrlPr>
                                  <a:rPr lang="en-GB" sz="3200" i="1">
                                    <a:solidFill>
                                      <a:srgbClr val="000000"/>
                                    </a:solidFill>
                                    <a:latin typeface="Cambria Math" panose="02040503050406030204" pitchFamily="18" charset="0"/>
                                  </a:rPr>
                                </m:ctrlPr>
                              </m:fPr>
                              <m:num>
                                <m:r>
                                  <a:rPr lang="en-GB" sz="3200" i="0">
                                    <a:solidFill>
                                      <a:srgbClr val="000000"/>
                                    </a:solidFill>
                                    <a:latin typeface="Cambria Math" panose="02040503050406030204" pitchFamily="18" charset="0"/>
                                  </a:rPr>
                                  <m:t>1</m:t>
                                </m:r>
                              </m:num>
                              <m:den>
                                <m:r>
                                  <m:rPr>
                                    <m:nor/>
                                  </m:rPr>
                                  <a:rPr lang="en-GB" sz="3200" i="0">
                                    <a:solidFill>
                                      <a:srgbClr val="000000"/>
                                    </a:solidFill>
                                    <a:latin typeface="Cambria Math" panose="02040503050406030204" pitchFamily="18" charset="0"/>
                                  </a:rPr>
                                  <m:t>Re</m:t>
                                </m:r>
                              </m:den>
                            </m:f>
                            <m:f>
                              <m:fPr>
                                <m:ctrlPr>
                                  <a:rPr lang="en-GB" sz="3200" i="1">
                                    <a:solidFill>
                                      <a:srgbClr val="000000"/>
                                    </a:solidFill>
                                    <a:latin typeface="Cambria Math" panose="02040503050406030204" pitchFamily="18" charset="0"/>
                                  </a:rPr>
                                </m:ctrlPr>
                              </m:fPr>
                              <m:num>
                                <m:r>
                                  <a:rPr lang="en-GB" sz="3200" i="1">
                                    <a:solidFill>
                                      <a:srgbClr val="000000"/>
                                    </a:solidFill>
                                    <a:latin typeface="Cambria Math" panose="02040503050406030204" pitchFamily="18" charset="0"/>
                                  </a:rPr>
                                  <m:t>𝜕</m:t>
                                </m:r>
                                <m:d>
                                  <m:dPr>
                                    <m:begChr m:val="⟨"/>
                                    <m:endChr m:val="⟩"/>
                                    <m:ctrlPr>
                                      <a:rPr lang="en-GB" sz="3200" i="1">
                                        <a:solidFill>
                                          <a:srgbClr val="000000"/>
                                        </a:solidFill>
                                        <a:latin typeface="Cambria Math" panose="02040503050406030204" pitchFamily="18" charset="0"/>
                                      </a:rPr>
                                    </m:ctrlPr>
                                  </m:dPr>
                                  <m:e>
                                    <m:sSub>
                                      <m:sSubPr>
                                        <m:ctrlPr>
                                          <a:rPr lang="en-GB" sz="3200" i="1">
                                            <a:solidFill>
                                              <a:srgbClr val="000000"/>
                                            </a:solidFill>
                                            <a:latin typeface="Cambria Math" panose="02040503050406030204" pitchFamily="18" charset="0"/>
                                          </a:rPr>
                                        </m:ctrlPr>
                                      </m:sSubPr>
                                      <m:e>
                                        <m:acc>
                                          <m:accPr>
                                            <m:chr m:val="̄"/>
                                            <m:ctrlPr>
                                              <a:rPr lang="en-GB" sz="3200" i="1">
                                                <a:solidFill>
                                                  <a:srgbClr val="000000"/>
                                                </a:solidFill>
                                                <a:latin typeface="Cambria Math" panose="02040503050406030204" pitchFamily="18" charset="0"/>
                                              </a:rPr>
                                            </m:ctrlPr>
                                          </m:accPr>
                                          <m:e>
                                            <m:r>
                                              <a:rPr lang="en-GB" sz="3200" i="1">
                                                <a:solidFill>
                                                  <a:srgbClr val="000000"/>
                                                </a:solidFill>
                                                <a:latin typeface="Cambria Math" panose="02040503050406030204" pitchFamily="18" charset="0"/>
                                              </a:rPr>
                                              <m:t>𝑢</m:t>
                                            </m:r>
                                          </m:e>
                                        </m:acc>
                                      </m:e>
                                      <m:sub>
                                        <m:r>
                                          <a:rPr lang="en-GB" sz="3200" i="1">
                                            <a:solidFill>
                                              <a:srgbClr val="000000"/>
                                            </a:solidFill>
                                            <a:latin typeface="Cambria Math" panose="02040503050406030204" pitchFamily="18" charset="0"/>
                                          </a:rPr>
                                          <m:t>1</m:t>
                                        </m:r>
                                      </m:sub>
                                    </m:sSub>
                                  </m:e>
                                </m:d>
                              </m:num>
                              <m:den>
                                <m:r>
                                  <a:rPr lang="en-GB" sz="3200" i="1">
                                    <a:solidFill>
                                      <a:srgbClr val="000000"/>
                                    </a:solidFill>
                                    <a:latin typeface="Cambria Math" panose="02040503050406030204" pitchFamily="18" charset="0"/>
                                  </a:rPr>
                                  <m:t>𝜕</m:t>
                                </m:r>
                                <m:sSub>
                                  <m:sSubPr>
                                    <m:ctrlPr>
                                      <a:rPr lang="en-GB" sz="3200" i="1">
                                        <a:solidFill>
                                          <a:srgbClr val="000000"/>
                                        </a:solidFill>
                                        <a:latin typeface="Cambria Math" panose="02040503050406030204" pitchFamily="18" charset="0"/>
                                      </a:rPr>
                                    </m:ctrlPr>
                                  </m:sSubPr>
                                  <m:e>
                                    <m:r>
                                      <a:rPr lang="en-GB" sz="3200" i="1">
                                        <a:solidFill>
                                          <a:srgbClr val="000000"/>
                                        </a:solidFill>
                                        <a:latin typeface="Cambria Math" panose="02040503050406030204" pitchFamily="18" charset="0"/>
                                      </a:rPr>
                                      <m:t>𝑥</m:t>
                                    </m:r>
                                  </m:e>
                                  <m:sub>
                                    <m:r>
                                      <a:rPr lang="en-GB" sz="3200" i="1">
                                        <a:solidFill>
                                          <a:srgbClr val="000000"/>
                                        </a:solidFill>
                                        <a:latin typeface="Cambria Math" panose="02040503050406030204" pitchFamily="18" charset="0"/>
                                      </a:rPr>
                                      <m:t>3</m:t>
                                    </m:r>
                                  </m:sub>
                                </m:sSub>
                              </m:den>
                            </m:f>
                            <m:r>
                              <a:rPr lang="en-GB" sz="3200" i="1">
                                <a:solidFill>
                                  <a:srgbClr val="000000"/>
                                </a:solidFill>
                                <a:latin typeface="Cambria Math" panose="02040503050406030204" pitchFamily="18" charset="0"/>
                              </a:rPr>
                              <m:t>=</m:t>
                            </m:r>
                            <m:r>
                              <a:rPr lang="en-GB" sz="3200" i="1">
                                <a:solidFill>
                                  <a:srgbClr val="000000"/>
                                </a:solidFill>
                                <a:latin typeface="Cambria Math" panose="02040503050406030204" pitchFamily="18" charset="0"/>
                              </a:rPr>
                              <m:t>𝑐𝑜𝑛𝑠𝑡</m:t>
                            </m:r>
                            <m:r>
                              <a:rPr lang="en-GB" sz="3200" i="1">
                                <a:solidFill>
                                  <a:srgbClr val="000000"/>
                                </a:solidFill>
                                <a:latin typeface="Cambria Math" panose="02040503050406030204" pitchFamily="18" charset="0"/>
                              </a:rPr>
                              <m:t>,</m:t>
                            </m:r>
                          </m:e>
                        </m:mr>
                        <m:mr>
                          <m:e>
                            <m:d>
                              <m:dPr>
                                <m:begChr m:val="⟨"/>
                                <m:endChr m:val="⟩"/>
                                <m:ctrlPr>
                                  <a:rPr lang="en-GB" sz="3200" i="1">
                                    <a:solidFill>
                                      <a:srgbClr val="000000"/>
                                    </a:solidFill>
                                    <a:latin typeface="Cambria Math" panose="02040503050406030204" pitchFamily="18" charset="0"/>
                                  </a:rPr>
                                </m:ctrlPr>
                              </m:dPr>
                              <m:e>
                                <m:bar>
                                  <m:barPr>
                                    <m:pos m:val="top"/>
                                    <m:ctrlPr>
                                      <a:rPr lang="en-GB" sz="3200" i="1">
                                        <a:solidFill>
                                          <a:srgbClr val="000000"/>
                                        </a:solidFill>
                                        <a:latin typeface="Cambria Math" panose="02040503050406030204" pitchFamily="18" charset="0"/>
                                      </a:rPr>
                                    </m:ctrlPr>
                                  </m:barPr>
                                  <m:e>
                                    <m:sSubSup>
                                      <m:sSubSupPr>
                                        <m:ctrlPr>
                                          <a:rPr lang="en-GB" sz="3200" i="1">
                                            <a:solidFill>
                                              <a:srgbClr val="000000"/>
                                            </a:solidFill>
                                            <a:latin typeface="Cambria Math" panose="02040503050406030204" pitchFamily="18" charset="0"/>
                                            <a:ea typeface="Cambria Math" panose="02040503050406030204" pitchFamily="18" charset="0"/>
                                          </a:rPr>
                                        </m:ctrlPr>
                                      </m:sSubSupPr>
                                      <m:e>
                                        <m:r>
                                          <a:rPr lang="de-DE" sz="3200" i="1">
                                            <a:solidFill>
                                              <a:srgbClr val="000000"/>
                                            </a:solidFill>
                                            <a:latin typeface="Cambria Math" panose="02040503050406030204" pitchFamily="18" charset="0"/>
                                            <a:ea typeface="Cambria Math" panose="02040503050406030204" pitchFamily="18" charset="0"/>
                                          </a:rPr>
                                          <m:t>𝑢</m:t>
                                        </m:r>
                                      </m:e>
                                      <m:sub>
                                        <m:r>
                                          <a:rPr lang="de-DE" sz="3200" i="1">
                                            <a:solidFill>
                                              <a:srgbClr val="000000"/>
                                            </a:solidFill>
                                            <a:latin typeface="Cambria Math" panose="02040503050406030204" pitchFamily="18" charset="0"/>
                                            <a:ea typeface="Cambria Math" panose="02040503050406030204" pitchFamily="18" charset="0"/>
                                          </a:rPr>
                                          <m:t>3</m:t>
                                        </m:r>
                                      </m:sub>
                                      <m:sup>
                                        <m:r>
                                          <a:rPr lang="de-DE" sz="3200" i="1">
                                            <a:solidFill>
                                              <a:srgbClr val="000000"/>
                                            </a:solidFill>
                                            <a:latin typeface="Cambria Math" panose="02040503050406030204" pitchFamily="18" charset="0"/>
                                            <a:ea typeface="Cambria Math" panose="02040503050406030204" pitchFamily="18" charset="0"/>
                                          </a:rPr>
                                          <m:t>′</m:t>
                                        </m:r>
                                      </m:sup>
                                    </m:sSubSup>
                                    <m:sSup>
                                      <m:sSupPr>
                                        <m:ctrlPr>
                                          <a:rPr lang="en-GB" sz="3200" i="1">
                                            <a:solidFill>
                                              <a:srgbClr val="000000"/>
                                            </a:solidFill>
                                            <a:latin typeface="Cambria Math" panose="02040503050406030204" pitchFamily="18" charset="0"/>
                                          </a:rPr>
                                        </m:ctrlPr>
                                      </m:sSupPr>
                                      <m:e>
                                        <m:r>
                                          <a:rPr lang="en-GB" sz="3200" i="1">
                                            <a:solidFill>
                                              <a:srgbClr val="000000"/>
                                            </a:solidFill>
                                            <a:latin typeface="Cambria Math" panose="02040503050406030204" pitchFamily="18" charset="0"/>
                                          </a:rPr>
                                          <m:t>𝜃</m:t>
                                        </m:r>
                                      </m:e>
                                      <m:sup>
                                        <m:r>
                                          <a:rPr lang="en-GB" sz="3200" i="1">
                                            <a:solidFill>
                                              <a:srgbClr val="000000"/>
                                            </a:solidFill>
                                            <a:latin typeface="Cambria Math" panose="02040503050406030204" pitchFamily="18" charset="0"/>
                                          </a:rPr>
                                          <m:t>′</m:t>
                                        </m:r>
                                      </m:sup>
                                    </m:sSup>
                                  </m:e>
                                </m:bar>
                              </m:e>
                            </m:d>
                            <m:r>
                              <a:rPr lang="en-GB" sz="3200" i="1">
                                <a:solidFill>
                                  <a:srgbClr val="000000"/>
                                </a:solidFill>
                                <a:latin typeface="Cambria Math" panose="02040503050406030204" pitchFamily="18" charset="0"/>
                              </a:rPr>
                              <m:t>+</m:t>
                            </m:r>
                            <m:f>
                              <m:fPr>
                                <m:ctrlPr>
                                  <a:rPr lang="en-GB" sz="3200" i="1">
                                    <a:solidFill>
                                      <a:srgbClr val="000000"/>
                                    </a:solidFill>
                                    <a:latin typeface="Cambria Math" panose="02040503050406030204" pitchFamily="18" charset="0"/>
                                  </a:rPr>
                                </m:ctrlPr>
                              </m:fPr>
                              <m:num>
                                <m:r>
                                  <a:rPr lang="en-GB" sz="3200" i="0">
                                    <a:solidFill>
                                      <a:srgbClr val="000000"/>
                                    </a:solidFill>
                                    <a:latin typeface="Cambria Math" panose="02040503050406030204" pitchFamily="18" charset="0"/>
                                  </a:rPr>
                                  <m:t>1</m:t>
                                </m:r>
                              </m:num>
                              <m:den>
                                <m:r>
                                  <m:rPr>
                                    <m:nor/>
                                  </m:rPr>
                                  <a:rPr lang="en-GB" sz="3200" i="0">
                                    <a:solidFill>
                                      <a:srgbClr val="000000"/>
                                    </a:solidFill>
                                    <a:latin typeface="Cambria Math" panose="02040503050406030204" pitchFamily="18" charset="0"/>
                                  </a:rPr>
                                  <m:t>PrRe</m:t>
                                </m:r>
                              </m:den>
                            </m:f>
                            <m:f>
                              <m:fPr>
                                <m:ctrlPr>
                                  <a:rPr lang="en-GB" sz="3200" i="1">
                                    <a:solidFill>
                                      <a:srgbClr val="000000"/>
                                    </a:solidFill>
                                    <a:latin typeface="Cambria Math" panose="02040503050406030204" pitchFamily="18" charset="0"/>
                                  </a:rPr>
                                </m:ctrlPr>
                              </m:fPr>
                              <m:num>
                                <m:r>
                                  <a:rPr lang="en-GB" sz="3200" i="1">
                                    <a:solidFill>
                                      <a:srgbClr val="000000"/>
                                    </a:solidFill>
                                    <a:latin typeface="Cambria Math" panose="02040503050406030204" pitchFamily="18" charset="0"/>
                                  </a:rPr>
                                  <m:t>𝜕</m:t>
                                </m:r>
                                <m:d>
                                  <m:dPr>
                                    <m:begChr m:val="⟨"/>
                                    <m:endChr m:val="⟩"/>
                                    <m:ctrlPr>
                                      <a:rPr lang="en-GB" sz="3200" i="1">
                                        <a:solidFill>
                                          <a:srgbClr val="000000"/>
                                        </a:solidFill>
                                        <a:latin typeface="Cambria Math" panose="02040503050406030204" pitchFamily="18" charset="0"/>
                                      </a:rPr>
                                    </m:ctrlPr>
                                  </m:dPr>
                                  <m:e>
                                    <m:acc>
                                      <m:accPr>
                                        <m:chr m:val="̄"/>
                                        <m:ctrlPr>
                                          <a:rPr lang="en-GB" sz="3200" i="1">
                                            <a:solidFill>
                                              <a:srgbClr val="000000"/>
                                            </a:solidFill>
                                            <a:latin typeface="Cambria Math" panose="02040503050406030204" pitchFamily="18" charset="0"/>
                                          </a:rPr>
                                        </m:ctrlPr>
                                      </m:accPr>
                                      <m:e>
                                        <m:r>
                                          <a:rPr lang="en-GB" sz="3200" i="1">
                                            <a:solidFill>
                                              <a:srgbClr val="000000"/>
                                            </a:solidFill>
                                            <a:latin typeface="Cambria Math" panose="02040503050406030204" pitchFamily="18" charset="0"/>
                                          </a:rPr>
                                          <m:t>𝜃</m:t>
                                        </m:r>
                                      </m:e>
                                    </m:acc>
                                  </m:e>
                                </m:d>
                              </m:num>
                              <m:den>
                                <m:r>
                                  <a:rPr lang="en-GB" sz="3200" i="1">
                                    <a:solidFill>
                                      <a:srgbClr val="000000"/>
                                    </a:solidFill>
                                    <a:latin typeface="Cambria Math" panose="02040503050406030204" pitchFamily="18" charset="0"/>
                                  </a:rPr>
                                  <m:t>𝜕</m:t>
                                </m:r>
                                <m:sSub>
                                  <m:sSubPr>
                                    <m:ctrlPr>
                                      <a:rPr lang="en-GB" sz="3200" i="1">
                                        <a:solidFill>
                                          <a:srgbClr val="000000"/>
                                        </a:solidFill>
                                        <a:latin typeface="Cambria Math" panose="02040503050406030204" pitchFamily="18" charset="0"/>
                                      </a:rPr>
                                    </m:ctrlPr>
                                  </m:sSubPr>
                                  <m:e>
                                    <m:r>
                                      <a:rPr lang="en-GB" sz="3200" i="1">
                                        <a:solidFill>
                                          <a:srgbClr val="000000"/>
                                        </a:solidFill>
                                        <a:latin typeface="Cambria Math" panose="02040503050406030204" pitchFamily="18" charset="0"/>
                                      </a:rPr>
                                      <m:t>𝑥</m:t>
                                    </m:r>
                                  </m:e>
                                  <m:sub>
                                    <m:r>
                                      <a:rPr lang="en-GB" sz="3200" i="1">
                                        <a:solidFill>
                                          <a:srgbClr val="000000"/>
                                        </a:solidFill>
                                        <a:latin typeface="Cambria Math" panose="02040503050406030204" pitchFamily="18" charset="0"/>
                                      </a:rPr>
                                      <m:t>3</m:t>
                                    </m:r>
                                  </m:sub>
                                </m:sSub>
                              </m:den>
                            </m:f>
                            <m:r>
                              <a:rPr lang="en-GB" sz="3200" i="1">
                                <a:solidFill>
                                  <a:srgbClr val="000000"/>
                                </a:solidFill>
                                <a:latin typeface="Cambria Math" panose="02040503050406030204" pitchFamily="18" charset="0"/>
                              </a:rPr>
                              <m:t>=</m:t>
                            </m:r>
                            <m:r>
                              <a:rPr lang="en-GB" sz="3200" i="1">
                                <a:solidFill>
                                  <a:srgbClr val="000000"/>
                                </a:solidFill>
                                <a:latin typeface="Cambria Math" panose="02040503050406030204" pitchFamily="18" charset="0"/>
                              </a:rPr>
                              <m:t>𝑐𝑜𝑛𝑠𝑡</m:t>
                            </m:r>
                            <m:r>
                              <a:rPr lang="de-DE" sz="3200" b="0" i="1" smtClean="0">
                                <a:solidFill>
                                  <a:srgbClr val="000000"/>
                                </a:solidFill>
                                <a:latin typeface="Cambria Math" panose="02040503050406030204" pitchFamily="18" charset="0"/>
                              </a:rPr>
                              <m:t>.</m:t>
                            </m:r>
                          </m:e>
                        </m:mr>
                      </m:m>
                    </m:oMath>
                  </m:oMathPara>
                </a14:m>
                <a:endParaRPr lang="en-GB" sz="3200" dirty="0"/>
              </a:p>
            </p:txBody>
          </p:sp>
        </mc:Choice>
        <mc:Fallback>
          <p:sp>
            <p:nvSpPr>
              <p:cNvPr id="229379" name="Object 7"/>
              <p:cNvSpPr txBox="1">
                <a:spLocks noRot="1" noChangeAspect="1" noMove="1" noResize="1" noEditPoints="1" noAdjustHandles="1" noChangeArrowheads="1" noChangeShapeType="1" noTextEdit="1"/>
              </p:cNvSpPr>
              <p:nvPr/>
            </p:nvSpPr>
            <p:spPr bwMode="auto">
              <a:xfrm>
                <a:off x="1687512" y="2811162"/>
                <a:ext cx="5768975" cy="2591916"/>
              </a:xfrm>
              <a:prstGeom prst="rect">
                <a:avLst/>
              </a:prstGeom>
              <a:blipFill>
                <a:blip r:embed="rId3"/>
                <a:stretch>
                  <a:fillRect/>
                </a:stretch>
              </a:blipFill>
              <a:extLst/>
            </p:spPr>
            <p:txBody>
              <a:bodyPr/>
              <a:lstStyle/>
              <a:p>
                <a:r>
                  <a:rPr lang="en-GB">
                    <a:noFill/>
                  </a:rPr>
                  <a:t> </a:t>
                </a:r>
              </a:p>
            </p:txBody>
          </p:sp>
        </mc:Fallback>
      </mc:AlternateContent>
      <p:sp>
        <p:nvSpPr>
          <p:cNvPr id="12" name="Rectangle 4"/>
          <p:cNvSpPr>
            <a:spLocks noGrp="1" noChangeArrowheads="1"/>
          </p:cNvSpPr>
          <p:nvPr>
            <p:ph type="title"/>
          </p:nvPr>
        </p:nvSpPr>
        <p:spPr bwMode="auto">
          <a:xfrm>
            <a:off x="0" y="0"/>
            <a:ext cx="9144000" cy="609600"/>
          </a:xfrm>
          <a:prstGeom prst="rect">
            <a:avLst/>
          </a:prstGeom>
          <a:noFill/>
          <a:ln w="635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GB" altLang="en-US" sz="2800" b="1" i="0" u="none" strike="noStrike" kern="0" cap="none" spc="0" normalizeH="0" baseline="0" noProof="0" dirty="0">
                <a:ln>
                  <a:noFill/>
                </a:ln>
                <a:solidFill>
                  <a:srgbClr val="2D4B9B"/>
                </a:solidFill>
                <a:effectLst/>
                <a:uLnTx/>
                <a:uFillTx/>
                <a:latin typeface="Book Antiqua" panose="02040602050305030304" pitchFamily="18" charset="0"/>
              </a:rPr>
              <a:t>Conservation of Momentum</a:t>
            </a:r>
            <a:r>
              <a:rPr kumimoji="0" lang="en-GB" altLang="en-US" sz="2800" b="1" i="0" u="none" strike="noStrike" kern="0" cap="none" spc="0" normalizeH="0" noProof="0" dirty="0">
                <a:ln>
                  <a:noFill/>
                </a:ln>
                <a:solidFill>
                  <a:srgbClr val="2D4B9B"/>
                </a:solidFill>
                <a:effectLst/>
                <a:uLnTx/>
                <a:uFillTx/>
                <a:latin typeface="Book Antiqua" panose="02040602050305030304" pitchFamily="18" charset="0"/>
              </a:rPr>
              <a:t> and Heat </a:t>
            </a:r>
            <a:r>
              <a:rPr lang="en-GB" altLang="en-US" sz="2800" b="1" dirty="0">
                <a:solidFill>
                  <a:srgbClr val="2D4B9B"/>
                </a:solidFill>
                <a:latin typeface="Book Antiqua" panose="02040602050305030304" pitchFamily="18" charset="0"/>
              </a:rPr>
              <a:t>in Steady State</a:t>
            </a:r>
            <a:endParaRPr kumimoji="0" lang="en-GB" altLang="en-US" sz="2800" b="1" i="0" u="none" strike="noStrike" kern="0" cap="none" spc="0" normalizeH="0" baseline="0" noProof="0" dirty="0">
              <a:ln>
                <a:noFill/>
              </a:ln>
              <a:solidFill>
                <a:srgbClr val="2D4B9B"/>
              </a:solidFill>
              <a:effectLst/>
              <a:uLnTx/>
              <a:uFillTx/>
              <a:latin typeface="Book Antiqua" panose="02040602050305030304" pitchFamily="18" charset="0"/>
            </a:endParaRPr>
          </a:p>
        </p:txBody>
      </p:sp>
    </p:spTree>
    <p:extLst>
      <p:ext uri="{BB962C8B-B14F-4D97-AF65-F5344CB8AC3E}">
        <p14:creationId xmlns:p14="http://schemas.microsoft.com/office/powerpoint/2010/main" val="336851551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5" name="Text Box 3"/>
          <p:cNvSpPr txBox="1">
            <a:spLocks noChangeArrowheads="1"/>
          </p:cNvSpPr>
          <p:nvPr/>
        </p:nvSpPr>
        <p:spPr bwMode="auto">
          <a:xfrm>
            <a:off x="7113588" y="1882775"/>
            <a:ext cx="13446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Arial" panose="020B0604020202020204" pitchFamily="34" charset="0"/>
              </a:defRPr>
            </a:lvl1pPr>
            <a:lvl2pPr marL="571500" algn="l">
              <a:defRPr sz="2400">
                <a:solidFill>
                  <a:schemeClr val="tx1"/>
                </a:solidFill>
                <a:latin typeface="Arial" panose="020B0604020202020204" pitchFamily="34" charset="0"/>
              </a:defRPr>
            </a:lvl2pPr>
            <a:lvl3pPr marL="1143000" algn="l">
              <a:defRPr sz="2400">
                <a:solidFill>
                  <a:schemeClr val="tx1"/>
                </a:solidFill>
                <a:latin typeface="Arial" panose="020B0604020202020204" pitchFamily="34" charset="0"/>
              </a:defRPr>
            </a:lvl3pPr>
            <a:lvl4pPr marL="1714500" algn="l">
              <a:defRPr sz="2400">
                <a:solidFill>
                  <a:schemeClr val="tx1"/>
                </a:solidFill>
                <a:latin typeface="Arial" panose="020B0604020202020204" pitchFamily="34" charset="0"/>
              </a:defRPr>
            </a:lvl4pPr>
            <a:lvl5pPr marL="2286000" algn="l">
              <a:defRPr sz="2400">
                <a:solidFill>
                  <a:schemeClr val="tx1"/>
                </a:solidFill>
                <a:latin typeface="Arial" panose="020B0604020202020204" pitchFamily="34" charset="0"/>
              </a:defRPr>
            </a:lvl5pPr>
            <a:lvl6pPr marL="2743200" eaLnBrk="0" fontAlgn="base" hangingPunct="0">
              <a:spcBef>
                <a:spcPct val="0"/>
              </a:spcBef>
              <a:spcAft>
                <a:spcPct val="0"/>
              </a:spcAft>
              <a:defRPr sz="2400">
                <a:solidFill>
                  <a:schemeClr val="tx1"/>
                </a:solidFill>
                <a:latin typeface="Arial" panose="020B0604020202020204" pitchFamily="34" charset="0"/>
              </a:defRPr>
            </a:lvl6pPr>
            <a:lvl7pPr marL="3200400" eaLnBrk="0" fontAlgn="base" hangingPunct="0">
              <a:spcBef>
                <a:spcPct val="0"/>
              </a:spcBef>
              <a:spcAft>
                <a:spcPct val="0"/>
              </a:spcAft>
              <a:defRPr sz="2400">
                <a:solidFill>
                  <a:schemeClr val="tx1"/>
                </a:solidFill>
                <a:latin typeface="Arial" panose="020B0604020202020204" pitchFamily="34" charset="0"/>
              </a:defRPr>
            </a:lvl7pPr>
            <a:lvl8pPr marL="3657600" eaLnBrk="0" fontAlgn="base" hangingPunct="0">
              <a:spcBef>
                <a:spcPct val="0"/>
              </a:spcBef>
              <a:spcAft>
                <a:spcPct val="0"/>
              </a:spcAft>
              <a:defRPr sz="2400">
                <a:solidFill>
                  <a:schemeClr val="tx1"/>
                </a:solidFill>
                <a:latin typeface="Arial" panose="020B0604020202020204" pitchFamily="34" charset="0"/>
              </a:defRPr>
            </a:lvl8pPr>
            <a:lvl9pPr marL="4114800" eaLnBrk="0" fontAlgn="base" hangingPunct="0">
              <a:spcBef>
                <a:spcPct val="0"/>
              </a:spcBef>
              <a:spcAft>
                <a:spcPct val="0"/>
              </a:spcAft>
              <a:defRPr sz="2400">
                <a:solidFill>
                  <a:schemeClr val="tx1"/>
                </a:solidFill>
                <a:latin typeface="Arial" panose="020B0604020202020204" pitchFamily="34" charset="0"/>
              </a:defRPr>
            </a:lvl9pPr>
          </a:lstStyle>
          <a:p>
            <a:pPr algn="r" eaLnBrk="0" hangingPunct="0">
              <a:spcBef>
                <a:spcPct val="50000"/>
              </a:spcBef>
              <a:defRPr/>
            </a:pPr>
            <a:endParaRPr lang="en-GB" altLang="en-US" sz="1400">
              <a:solidFill>
                <a:srgbClr val="000000"/>
              </a:solidFill>
            </a:endParaRPr>
          </a:p>
        </p:txBody>
      </p:sp>
      <p:sp>
        <p:nvSpPr>
          <p:cNvPr id="699396" name="Text Box 4"/>
          <p:cNvSpPr txBox="1">
            <a:spLocks noChangeArrowheads="1"/>
          </p:cNvSpPr>
          <p:nvPr/>
        </p:nvSpPr>
        <p:spPr bwMode="auto">
          <a:xfrm>
            <a:off x="6548438" y="1882775"/>
            <a:ext cx="19367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Arial" panose="020B0604020202020204" pitchFamily="34" charset="0"/>
              </a:defRPr>
            </a:lvl1pPr>
            <a:lvl2pPr marL="571500" algn="l">
              <a:defRPr sz="2400">
                <a:solidFill>
                  <a:schemeClr val="tx1"/>
                </a:solidFill>
                <a:latin typeface="Arial" panose="020B0604020202020204" pitchFamily="34" charset="0"/>
              </a:defRPr>
            </a:lvl2pPr>
            <a:lvl3pPr marL="1143000" algn="l">
              <a:defRPr sz="2400">
                <a:solidFill>
                  <a:schemeClr val="tx1"/>
                </a:solidFill>
                <a:latin typeface="Arial" panose="020B0604020202020204" pitchFamily="34" charset="0"/>
              </a:defRPr>
            </a:lvl3pPr>
            <a:lvl4pPr marL="1714500" algn="l">
              <a:defRPr sz="2400">
                <a:solidFill>
                  <a:schemeClr val="tx1"/>
                </a:solidFill>
                <a:latin typeface="Arial" panose="020B0604020202020204" pitchFamily="34" charset="0"/>
              </a:defRPr>
            </a:lvl4pPr>
            <a:lvl5pPr marL="2286000" algn="l">
              <a:defRPr sz="2400">
                <a:solidFill>
                  <a:schemeClr val="tx1"/>
                </a:solidFill>
                <a:latin typeface="Arial" panose="020B0604020202020204" pitchFamily="34" charset="0"/>
              </a:defRPr>
            </a:lvl5pPr>
            <a:lvl6pPr marL="2743200" eaLnBrk="0" fontAlgn="base" hangingPunct="0">
              <a:spcBef>
                <a:spcPct val="0"/>
              </a:spcBef>
              <a:spcAft>
                <a:spcPct val="0"/>
              </a:spcAft>
              <a:defRPr sz="2400">
                <a:solidFill>
                  <a:schemeClr val="tx1"/>
                </a:solidFill>
                <a:latin typeface="Arial" panose="020B0604020202020204" pitchFamily="34" charset="0"/>
              </a:defRPr>
            </a:lvl6pPr>
            <a:lvl7pPr marL="3200400" eaLnBrk="0" fontAlgn="base" hangingPunct="0">
              <a:spcBef>
                <a:spcPct val="0"/>
              </a:spcBef>
              <a:spcAft>
                <a:spcPct val="0"/>
              </a:spcAft>
              <a:defRPr sz="2400">
                <a:solidFill>
                  <a:schemeClr val="tx1"/>
                </a:solidFill>
                <a:latin typeface="Arial" panose="020B0604020202020204" pitchFamily="34" charset="0"/>
              </a:defRPr>
            </a:lvl7pPr>
            <a:lvl8pPr marL="3657600" eaLnBrk="0" fontAlgn="base" hangingPunct="0">
              <a:spcBef>
                <a:spcPct val="0"/>
              </a:spcBef>
              <a:spcAft>
                <a:spcPct val="0"/>
              </a:spcAft>
              <a:defRPr sz="2400">
                <a:solidFill>
                  <a:schemeClr val="tx1"/>
                </a:solidFill>
                <a:latin typeface="Arial" panose="020B0604020202020204" pitchFamily="34" charset="0"/>
              </a:defRPr>
            </a:lvl8pPr>
            <a:lvl9pPr marL="4114800" eaLnBrk="0" fontAlgn="base" hangingPunct="0">
              <a:spcBef>
                <a:spcPct val="0"/>
              </a:spcBef>
              <a:spcAft>
                <a:spcPct val="0"/>
              </a:spcAft>
              <a:defRPr sz="2400">
                <a:solidFill>
                  <a:schemeClr val="tx1"/>
                </a:solidFill>
                <a:latin typeface="Arial" panose="020B0604020202020204" pitchFamily="34" charset="0"/>
              </a:defRPr>
            </a:lvl9pPr>
          </a:lstStyle>
          <a:p>
            <a:pPr algn="r" eaLnBrk="0" hangingPunct="0">
              <a:spcBef>
                <a:spcPct val="50000"/>
              </a:spcBef>
              <a:defRPr/>
            </a:pPr>
            <a:endParaRPr lang="en-US" altLang="en-US" sz="1400">
              <a:solidFill>
                <a:srgbClr val="000000"/>
              </a:solidFill>
            </a:endParaRPr>
          </a:p>
          <a:p>
            <a:pPr algn="r" eaLnBrk="0" hangingPunct="0">
              <a:spcBef>
                <a:spcPct val="50000"/>
              </a:spcBef>
              <a:defRPr/>
            </a:pPr>
            <a:endParaRPr lang="en-US" altLang="en-US" sz="1400">
              <a:solidFill>
                <a:srgbClr val="000000"/>
              </a:solidFill>
            </a:endParaRPr>
          </a:p>
        </p:txBody>
      </p:sp>
      <p:sp>
        <p:nvSpPr>
          <p:cNvPr id="18" name="Rectangle 5"/>
          <p:cNvSpPr>
            <a:spLocks noGrp="1" noChangeArrowheads="1"/>
          </p:cNvSpPr>
          <p:nvPr>
            <p:ph type="title" idx="4294967295"/>
          </p:nvPr>
        </p:nvSpPr>
        <p:spPr>
          <a:xfrm>
            <a:off x="0" y="1"/>
            <a:ext cx="9144000" cy="548680"/>
          </a:xfrm>
          <a:noFill/>
          <a:ln>
            <a:solidFill>
              <a:srgbClr val="3333FF"/>
            </a:solidFill>
            <a:miter lim="800000"/>
            <a:headEnd/>
            <a:tailEnd/>
          </a:ln>
        </p:spPr>
        <p:txBody>
          <a:bodyPr/>
          <a:lstStyle/>
          <a:p>
            <a:pPr algn="ctr" defTabSz="914400" eaLnBrk="1" hangingPunct="1"/>
            <a:r>
              <a:rPr lang="en-GB" altLang="en-US" sz="3600" dirty="0">
                <a:solidFill>
                  <a:srgbClr val="2D4B9B"/>
                </a:solidFill>
                <a:latin typeface="Book Antiqua" panose="02040602050305030304" pitchFamily="18" charset="0"/>
              </a:rPr>
              <a:t>Vertical Momentum Flux</a:t>
            </a:r>
          </a:p>
        </p:txBody>
      </p:sp>
      <p:sp>
        <p:nvSpPr>
          <p:cNvPr id="699394" name="Rectangle 2"/>
          <p:cNvSpPr>
            <a:spLocks noGrp="1" noChangeArrowheads="1"/>
          </p:cNvSpPr>
          <p:nvPr>
            <p:ph type="body" sz="half" idx="1"/>
          </p:nvPr>
        </p:nvSpPr>
        <p:spPr>
          <a:xfrm>
            <a:off x="223044" y="5301208"/>
            <a:ext cx="8813452" cy="1368152"/>
          </a:xfrm>
        </p:spPr>
        <p:txBody>
          <a:bodyPr/>
          <a:lstStyle/>
          <a:p>
            <a:pPr marL="0" lvl="0" indent="0" algn="just" defTabSz="914400">
              <a:spcBef>
                <a:spcPct val="0"/>
              </a:spcBef>
              <a:buClrTx/>
              <a:buSzTx/>
              <a:buNone/>
              <a:defRPr/>
            </a:pPr>
            <a:r>
              <a:rPr lang="en-US" altLang="en-US" sz="2000" dirty="0">
                <a:solidFill>
                  <a:srgbClr val="000000"/>
                </a:solidFill>
                <a:latin typeface="Times New Roman" panose="02020603050405020304" pitchFamily="18" charset="0"/>
                <a:cs typeface="Times New Roman" panose="02020603050405020304" pitchFamily="18" charset="0"/>
              </a:rPr>
              <a:t>Streamwise momentum-flux component from simulations </a:t>
            </a:r>
            <a:r>
              <a:rPr lang="en-US" altLang="en-US" sz="2000" b="1" dirty="0">
                <a:solidFill>
                  <a:srgbClr val="000000"/>
                </a:solidFill>
                <a:latin typeface="Times New Roman" panose="02020603050405020304" pitchFamily="18" charset="0"/>
                <a:cs typeface="Times New Roman" panose="02020603050405020304" pitchFamily="18" charset="0"/>
              </a:rPr>
              <a:t>(a)</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HET025x</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a:solidFill>
                  <a:srgbClr val="0000FF"/>
                </a:solidFill>
                <a:latin typeface="Times New Roman" panose="02020603050405020304" pitchFamily="18" charset="0"/>
                <a:cs typeface="Times New Roman" panose="02020603050405020304" pitchFamily="18" charset="0"/>
              </a:rPr>
              <a:t>blue</a:t>
            </a:r>
            <a:r>
              <a:rPr lang="en-US" altLang="en-US" sz="2000" dirty="0">
                <a:solidFill>
                  <a:srgbClr val="000000"/>
                </a:solidFill>
                <a:latin typeface="Times New Roman" panose="02020603050405020304" pitchFamily="18" charset="0"/>
                <a:cs typeface="Times New Roman" panose="02020603050405020304" pitchFamily="18" charset="0"/>
              </a:rPr>
              <a:t>) and </a:t>
            </a:r>
            <a:r>
              <a:rPr lang="en-US" altLang="en-US" sz="2000" dirty="0" err="1">
                <a:solidFill>
                  <a:srgbClr val="000000"/>
                </a:solidFill>
                <a:latin typeface="Times New Roman" panose="02020603050405020304" pitchFamily="18" charset="0"/>
                <a:cs typeface="Times New Roman" panose="02020603050405020304" pitchFamily="18" charset="0"/>
              </a:rPr>
              <a:t>HET050x</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a:solidFill>
                  <a:srgbClr val="FF0000"/>
                </a:solidFill>
                <a:latin typeface="Times New Roman" panose="02020603050405020304" pitchFamily="18" charset="0"/>
                <a:cs typeface="Times New Roman" panose="02020603050405020304" pitchFamily="18" charset="0"/>
              </a:rPr>
              <a:t>red</a:t>
            </a:r>
            <a:r>
              <a:rPr lang="en-US" altLang="en-US" sz="2000" dirty="0">
                <a:solidFill>
                  <a:srgbClr val="000000"/>
                </a:solidFill>
                <a:latin typeface="Times New Roman" panose="02020603050405020304" pitchFamily="18" charset="0"/>
                <a:cs typeface="Times New Roman" panose="02020603050405020304" pitchFamily="18" charset="0"/>
              </a:rPr>
              <a:t>), and </a:t>
            </a:r>
            <a:r>
              <a:rPr lang="en-US" altLang="en-US" sz="2000" b="1" dirty="0">
                <a:solidFill>
                  <a:srgbClr val="000000"/>
                </a:solidFill>
                <a:latin typeface="Times New Roman" panose="02020603050405020304" pitchFamily="18" charset="0"/>
                <a:cs typeface="Times New Roman" panose="02020603050405020304" pitchFamily="18" charset="0"/>
              </a:rPr>
              <a:t>(b)</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HET025y</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a:solidFill>
                  <a:srgbClr val="0000FF"/>
                </a:solidFill>
                <a:latin typeface="Times New Roman" panose="02020603050405020304" pitchFamily="18" charset="0"/>
                <a:cs typeface="Times New Roman" panose="02020603050405020304" pitchFamily="18" charset="0"/>
              </a:rPr>
              <a:t>blue</a:t>
            </a:r>
            <a:r>
              <a:rPr lang="en-US" altLang="en-US" sz="2000" dirty="0">
                <a:solidFill>
                  <a:srgbClr val="000000"/>
                </a:solidFill>
                <a:latin typeface="Times New Roman" panose="02020603050405020304" pitchFamily="18" charset="0"/>
                <a:cs typeface="Times New Roman" panose="02020603050405020304" pitchFamily="18" charset="0"/>
              </a:rPr>
              <a:t>) and </a:t>
            </a:r>
            <a:r>
              <a:rPr lang="en-US" altLang="en-US" sz="2000" dirty="0" err="1">
                <a:solidFill>
                  <a:srgbClr val="000000"/>
                </a:solidFill>
                <a:latin typeface="Times New Roman" panose="02020603050405020304" pitchFamily="18" charset="0"/>
                <a:cs typeface="Times New Roman" panose="02020603050405020304" pitchFamily="18" charset="0"/>
              </a:rPr>
              <a:t>HET050y</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a:solidFill>
                  <a:srgbClr val="FF0000"/>
                </a:solidFill>
                <a:latin typeface="Times New Roman" panose="02020603050405020304" pitchFamily="18" charset="0"/>
                <a:cs typeface="Times New Roman" panose="02020603050405020304" pitchFamily="18" charset="0"/>
              </a:rPr>
              <a:t>red</a:t>
            </a:r>
            <a:r>
              <a:rPr lang="en-US" altLang="en-US" sz="2000" dirty="0">
                <a:solidFill>
                  <a:srgbClr val="000000"/>
                </a:solidFill>
                <a:latin typeface="Times New Roman" panose="02020603050405020304" pitchFamily="18" charset="0"/>
                <a:cs typeface="Times New Roman" panose="02020603050405020304" pitchFamily="18" charset="0"/>
              </a:rPr>
              <a:t>). Solid curves show total (turbulent plus molecular)flux, and dot-dashed and dashed curves show contributions due to turbulence and due to molecular diffusion, respectively.</a:t>
            </a:r>
            <a:endParaRPr lang="en-US" altLang="en-US" sz="2000" dirty="0">
              <a:latin typeface="Times New Roman" panose="02020603050405020304" pitchFamily="18" charset="0"/>
              <a:cs typeface="Times New Roman" panose="02020603050405020304" pitchFamily="18" charset="0"/>
            </a:endParaRPr>
          </a:p>
        </p:txBody>
      </p:sp>
      <p:pic>
        <p:nvPicPr>
          <p:cNvPr id="5" name="Grafik 4">
            <a:extLst>
              <a:ext uri="{FF2B5EF4-FFF2-40B4-BE49-F238E27FC236}">
                <a16:creationId xmlns:a16="http://schemas.microsoft.com/office/drawing/2014/main" id="{838318EE-6D2F-48AC-B102-BE72E190D3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42" y="621852"/>
            <a:ext cx="4679356" cy="4679356"/>
          </a:xfrm>
          <a:prstGeom prst="rect">
            <a:avLst/>
          </a:prstGeom>
        </p:spPr>
      </p:pic>
      <p:pic>
        <p:nvPicPr>
          <p:cNvPr id="7" name="Grafik 6">
            <a:extLst>
              <a:ext uri="{FF2B5EF4-FFF2-40B4-BE49-F238E27FC236}">
                <a16:creationId xmlns:a16="http://schemas.microsoft.com/office/drawing/2014/main" id="{3183DD39-52A3-4FE6-8A47-5C04F6DAB8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976" y="621851"/>
            <a:ext cx="4680000" cy="4680000"/>
          </a:xfrm>
          <a:prstGeom prst="rect">
            <a:avLst/>
          </a:prstGeom>
        </p:spPr>
      </p:pic>
    </p:spTree>
    <p:extLst>
      <p:ext uri="{BB962C8B-B14F-4D97-AF65-F5344CB8AC3E}">
        <p14:creationId xmlns:p14="http://schemas.microsoft.com/office/powerpoint/2010/main" val="309153270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5" name="Text Box 3"/>
          <p:cNvSpPr txBox="1">
            <a:spLocks noChangeArrowheads="1"/>
          </p:cNvSpPr>
          <p:nvPr/>
        </p:nvSpPr>
        <p:spPr bwMode="auto">
          <a:xfrm>
            <a:off x="7113588" y="1882775"/>
            <a:ext cx="13446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Arial" panose="020B0604020202020204" pitchFamily="34" charset="0"/>
              </a:defRPr>
            </a:lvl1pPr>
            <a:lvl2pPr marL="571500" algn="l">
              <a:defRPr sz="2400">
                <a:solidFill>
                  <a:schemeClr val="tx1"/>
                </a:solidFill>
                <a:latin typeface="Arial" panose="020B0604020202020204" pitchFamily="34" charset="0"/>
              </a:defRPr>
            </a:lvl2pPr>
            <a:lvl3pPr marL="1143000" algn="l">
              <a:defRPr sz="2400">
                <a:solidFill>
                  <a:schemeClr val="tx1"/>
                </a:solidFill>
                <a:latin typeface="Arial" panose="020B0604020202020204" pitchFamily="34" charset="0"/>
              </a:defRPr>
            </a:lvl3pPr>
            <a:lvl4pPr marL="1714500" algn="l">
              <a:defRPr sz="2400">
                <a:solidFill>
                  <a:schemeClr val="tx1"/>
                </a:solidFill>
                <a:latin typeface="Arial" panose="020B0604020202020204" pitchFamily="34" charset="0"/>
              </a:defRPr>
            </a:lvl4pPr>
            <a:lvl5pPr marL="2286000" algn="l">
              <a:defRPr sz="2400">
                <a:solidFill>
                  <a:schemeClr val="tx1"/>
                </a:solidFill>
                <a:latin typeface="Arial" panose="020B0604020202020204" pitchFamily="34" charset="0"/>
              </a:defRPr>
            </a:lvl5pPr>
            <a:lvl6pPr marL="2743200" eaLnBrk="0" fontAlgn="base" hangingPunct="0">
              <a:spcBef>
                <a:spcPct val="0"/>
              </a:spcBef>
              <a:spcAft>
                <a:spcPct val="0"/>
              </a:spcAft>
              <a:defRPr sz="2400">
                <a:solidFill>
                  <a:schemeClr val="tx1"/>
                </a:solidFill>
                <a:latin typeface="Arial" panose="020B0604020202020204" pitchFamily="34" charset="0"/>
              </a:defRPr>
            </a:lvl6pPr>
            <a:lvl7pPr marL="3200400" eaLnBrk="0" fontAlgn="base" hangingPunct="0">
              <a:spcBef>
                <a:spcPct val="0"/>
              </a:spcBef>
              <a:spcAft>
                <a:spcPct val="0"/>
              </a:spcAft>
              <a:defRPr sz="2400">
                <a:solidFill>
                  <a:schemeClr val="tx1"/>
                </a:solidFill>
                <a:latin typeface="Arial" panose="020B0604020202020204" pitchFamily="34" charset="0"/>
              </a:defRPr>
            </a:lvl7pPr>
            <a:lvl8pPr marL="3657600" eaLnBrk="0" fontAlgn="base" hangingPunct="0">
              <a:spcBef>
                <a:spcPct val="0"/>
              </a:spcBef>
              <a:spcAft>
                <a:spcPct val="0"/>
              </a:spcAft>
              <a:defRPr sz="2400">
                <a:solidFill>
                  <a:schemeClr val="tx1"/>
                </a:solidFill>
                <a:latin typeface="Arial" panose="020B0604020202020204" pitchFamily="34" charset="0"/>
              </a:defRPr>
            </a:lvl8pPr>
            <a:lvl9pPr marL="4114800" eaLnBrk="0" fontAlgn="base" hangingPunct="0">
              <a:spcBef>
                <a:spcPct val="0"/>
              </a:spcBef>
              <a:spcAft>
                <a:spcPct val="0"/>
              </a:spcAft>
              <a:defRPr sz="2400">
                <a:solidFill>
                  <a:schemeClr val="tx1"/>
                </a:solidFill>
                <a:latin typeface="Arial" panose="020B0604020202020204" pitchFamily="34" charset="0"/>
              </a:defRPr>
            </a:lvl9pPr>
          </a:lstStyle>
          <a:p>
            <a:pPr algn="r" eaLnBrk="0" hangingPunct="0">
              <a:spcBef>
                <a:spcPct val="50000"/>
              </a:spcBef>
              <a:defRPr/>
            </a:pPr>
            <a:endParaRPr lang="en-GB" altLang="en-US" sz="1400">
              <a:solidFill>
                <a:srgbClr val="000000"/>
              </a:solidFill>
            </a:endParaRPr>
          </a:p>
        </p:txBody>
      </p:sp>
      <p:sp>
        <p:nvSpPr>
          <p:cNvPr id="699396" name="Text Box 4"/>
          <p:cNvSpPr txBox="1">
            <a:spLocks noChangeArrowheads="1"/>
          </p:cNvSpPr>
          <p:nvPr/>
        </p:nvSpPr>
        <p:spPr bwMode="auto">
          <a:xfrm>
            <a:off x="6548438" y="1882775"/>
            <a:ext cx="19367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Arial" panose="020B0604020202020204" pitchFamily="34" charset="0"/>
              </a:defRPr>
            </a:lvl1pPr>
            <a:lvl2pPr marL="571500" algn="l">
              <a:defRPr sz="2400">
                <a:solidFill>
                  <a:schemeClr val="tx1"/>
                </a:solidFill>
                <a:latin typeface="Arial" panose="020B0604020202020204" pitchFamily="34" charset="0"/>
              </a:defRPr>
            </a:lvl2pPr>
            <a:lvl3pPr marL="1143000" algn="l">
              <a:defRPr sz="2400">
                <a:solidFill>
                  <a:schemeClr val="tx1"/>
                </a:solidFill>
                <a:latin typeface="Arial" panose="020B0604020202020204" pitchFamily="34" charset="0"/>
              </a:defRPr>
            </a:lvl3pPr>
            <a:lvl4pPr marL="1714500" algn="l">
              <a:defRPr sz="2400">
                <a:solidFill>
                  <a:schemeClr val="tx1"/>
                </a:solidFill>
                <a:latin typeface="Arial" panose="020B0604020202020204" pitchFamily="34" charset="0"/>
              </a:defRPr>
            </a:lvl4pPr>
            <a:lvl5pPr marL="2286000" algn="l">
              <a:defRPr sz="2400">
                <a:solidFill>
                  <a:schemeClr val="tx1"/>
                </a:solidFill>
                <a:latin typeface="Arial" panose="020B0604020202020204" pitchFamily="34" charset="0"/>
              </a:defRPr>
            </a:lvl5pPr>
            <a:lvl6pPr marL="2743200" eaLnBrk="0" fontAlgn="base" hangingPunct="0">
              <a:spcBef>
                <a:spcPct val="0"/>
              </a:spcBef>
              <a:spcAft>
                <a:spcPct val="0"/>
              </a:spcAft>
              <a:defRPr sz="2400">
                <a:solidFill>
                  <a:schemeClr val="tx1"/>
                </a:solidFill>
                <a:latin typeface="Arial" panose="020B0604020202020204" pitchFamily="34" charset="0"/>
              </a:defRPr>
            </a:lvl6pPr>
            <a:lvl7pPr marL="3200400" eaLnBrk="0" fontAlgn="base" hangingPunct="0">
              <a:spcBef>
                <a:spcPct val="0"/>
              </a:spcBef>
              <a:spcAft>
                <a:spcPct val="0"/>
              </a:spcAft>
              <a:defRPr sz="2400">
                <a:solidFill>
                  <a:schemeClr val="tx1"/>
                </a:solidFill>
                <a:latin typeface="Arial" panose="020B0604020202020204" pitchFamily="34" charset="0"/>
              </a:defRPr>
            </a:lvl7pPr>
            <a:lvl8pPr marL="3657600" eaLnBrk="0" fontAlgn="base" hangingPunct="0">
              <a:spcBef>
                <a:spcPct val="0"/>
              </a:spcBef>
              <a:spcAft>
                <a:spcPct val="0"/>
              </a:spcAft>
              <a:defRPr sz="2400">
                <a:solidFill>
                  <a:schemeClr val="tx1"/>
                </a:solidFill>
                <a:latin typeface="Arial" panose="020B0604020202020204" pitchFamily="34" charset="0"/>
              </a:defRPr>
            </a:lvl8pPr>
            <a:lvl9pPr marL="4114800" eaLnBrk="0" fontAlgn="base" hangingPunct="0">
              <a:spcBef>
                <a:spcPct val="0"/>
              </a:spcBef>
              <a:spcAft>
                <a:spcPct val="0"/>
              </a:spcAft>
              <a:defRPr sz="2400">
                <a:solidFill>
                  <a:schemeClr val="tx1"/>
                </a:solidFill>
                <a:latin typeface="Arial" panose="020B0604020202020204" pitchFamily="34" charset="0"/>
              </a:defRPr>
            </a:lvl9pPr>
          </a:lstStyle>
          <a:p>
            <a:pPr algn="r" eaLnBrk="0" hangingPunct="0">
              <a:spcBef>
                <a:spcPct val="50000"/>
              </a:spcBef>
              <a:defRPr/>
            </a:pPr>
            <a:endParaRPr lang="en-US" altLang="en-US" sz="1400">
              <a:solidFill>
                <a:srgbClr val="000000"/>
              </a:solidFill>
            </a:endParaRPr>
          </a:p>
          <a:p>
            <a:pPr algn="r" eaLnBrk="0" hangingPunct="0">
              <a:spcBef>
                <a:spcPct val="50000"/>
              </a:spcBef>
              <a:defRPr/>
            </a:pPr>
            <a:endParaRPr lang="en-US" altLang="en-US" sz="1400">
              <a:solidFill>
                <a:srgbClr val="000000"/>
              </a:solidFill>
            </a:endParaRPr>
          </a:p>
        </p:txBody>
      </p:sp>
      <p:sp>
        <p:nvSpPr>
          <p:cNvPr id="18" name="Rectangle 5"/>
          <p:cNvSpPr>
            <a:spLocks noGrp="1" noChangeArrowheads="1"/>
          </p:cNvSpPr>
          <p:nvPr>
            <p:ph type="title" idx="4294967295"/>
          </p:nvPr>
        </p:nvSpPr>
        <p:spPr>
          <a:xfrm>
            <a:off x="0" y="1"/>
            <a:ext cx="9144000" cy="548680"/>
          </a:xfrm>
          <a:noFill/>
          <a:ln>
            <a:solidFill>
              <a:srgbClr val="3333FF"/>
            </a:solidFill>
            <a:miter lim="800000"/>
            <a:headEnd/>
            <a:tailEnd/>
          </a:ln>
        </p:spPr>
        <p:txBody>
          <a:bodyPr/>
          <a:lstStyle/>
          <a:p>
            <a:pPr algn="ctr" defTabSz="914400" eaLnBrk="1" hangingPunct="1"/>
            <a:r>
              <a:rPr lang="en-GB" altLang="en-US" sz="3600" dirty="0">
                <a:solidFill>
                  <a:srgbClr val="2D4B9B"/>
                </a:solidFill>
                <a:latin typeface="Book Antiqua" panose="02040602050305030304" pitchFamily="18" charset="0"/>
              </a:rPr>
              <a:t>Vertical Temperature Flux</a:t>
            </a:r>
          </a:p>
        </p:txBody>
      </p:sp>
      <p:pic>
        <p:nvPicPr>
          <p:cNvPr id="5" name="Grafik 4">
            <a:extLst>
              <a:ext uri="{FF2B5EF4-FFF2-40B4-BE49-F238E27FC236}">
                <a16:creationId xmlns:a16="http://schemas.microsoft.com/office/drawing/2014/main" id="{30E5260B-5FF6-4B12-8C26-FB57E7DEAE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451"/>
            <a:ext cx="4618770" cy="4618770"/>
          </a:xfrm>
          <a:prstGeom prst="rect">
            <a:avLst/>
          </a:prstGeom>
        </p:spPr>
      </p:pic>
      <p:sp>
        <p:nvSpPr>
          <p:cNvPr id="699394" name="Rectangle 2"/>
          <p:cNvSpPr>
            <a:spLocks noGrp="1" noChangeArrowheads="1"/>
          </p:cNvSpPr>
          <p:nvPr>
            <p:ph type="body" sz="half" idx="1"/>
          </p:nvPr>
        </p:nvSpPr>
        <p:spPr>
          <a:xfrm>
            <a:off x="107992" y="5013176"/>
            <a:ext cx="8928504" cy="1656184"/>
          </a:xfrm>
        </p:spPr>
        <p:txBody>
          <a:bodyPr/>
          <a:lstStyle/>
          <a:p>
            <a:pPr marL="0" lvl="0" indent="0" algn="just" defTabSz="914400">
              <a:spcBef>
                <a:spcPct val="0"/>
              </a:spcBef>
              <a:buClrTx/>
              <a:buSzTx/>
              <a:buNone/>
              <a:defRPr/>
            </a:pPr>
            <a:r>
              <a:rPr lang="en-US" altLang="en-US" sz="2300" dirty="0">
                <a:solidFill>
                  <a:srgbClr val="000000"/>
                </a:solidFill>
                <a:latin typeface="Times New Roman" panose="02020603050405020304" pitchFamily="18" charset="0"/>
                <a:cs typeface="Times New Roman" panose="02020603050405020304" pitchFamily="18" charset="0"/>
              </a:rPr>
              <a:t>Vertical component of the temperature flux from simulations </a:t>
            </a:r>
            <a:r>
              <a:rPr lang="en-US" altLang="en-US" sz="2300" b="1" dirty="0">
                <a:solidFill>
                  <a:srgbClr val="000000"/>
                </a:solidFill>
                <a:latin typeface="Times New Roman" panose="02020603050405020304" pitchFamily="18" charset="0"/>
                <a:cs typeface="Times New Roman" panose="02020603050405020304" pitchFamily="18" charset="0"/>
              </a:rPr>
              <a:t>(a)</a:t>
            </a:r>
            <a:r>
              <a:rPr lang="en-US" altLang="en-US" sz="2300" dirty="0">
                <a:solidFill>
                  <a:srgbClr val="000000"/>
                </a:solidFill>
                <a:latin typeface="Times New Roman" panose="02020603050405020304" pitchFamily="18" charset="0"/>
                <a:cs typeface="Times New Roman" panose="02020603050405020304" pitchFamily="18" charset="0"/>
              </a:rPr>
              <a:t> </a:t>
            </a:r>
            <a:r>
              <a:rPr lang="en-US" altLang="en-US" sz="2300" dirty="0" err="1">
                <a:solidFill>
                  <a:srgbClr val="000000"/>
                </a:solidFill>
                <a:latin typeface="Times New Roman" panose="02020603050405020304" pitchFamily="18" charset="0"/>
                <a:cs typeface="Times New Roman" panose="02020603050405020304" pitchFamily="18" charset="0"/>
              </a:rPr>
              <a:t>HET025x</a:t>
            </a:r>
            <a:r>
              <a:rPr lang="en-US" altLang="en-US" sz="2300" dirty="0">
                <a:solidFill>
                  <a:srgbClr val="000000"/>
                </a:solidFill>
                <a:latin typeface="Times New Roman" panose="02020603050405020304" pitchFamily="18" charset="0"/>
                <a:cs typeface="Times New Roman" panose="02020603050405020304" pitchFamily="18" charset="0"/>
              </a:rPr>
              <a:t> (</a:t>
            </a:r>
            <a:r>
              <a:rPr lang="en-US" altLang="en-US" sz="2300" dirty="0">
                <a:solidFill>
                  <a:srgbClr val="0000FF"/>
                </a:solidFill>
                <a:latin typeface="Times New Roman" panose="02020603050405020304" pitchFamily="18" charset="0"/>
                <a:cs typeface="Times New Roman" panose="02020603050405020304" pitchFamily="18" charset="0"/>
              </a:rPr>
              <a:t>blue</a:t>
            </a:r>
            <a:r>
              <a:rPr lang="en-US" altLang="en-US" sz="2300" dirty="0">
                <a:solidFill>
                  <a:srgbClr val="000000"/>
                </a:solidFill>
                <a:latin typeface="Times New Roman" panose="02020603050405020304" pitchFamily="18" charset="0"/>
                <a:cs typeface="Times New Roman" panose="02020603050405020304" pitchFamily="18" charset="0"/>
              </a:rPr>
              <a:t>) and </a:t>
            </a:r>
            <a:r>
              <a:rPr lang="en-US" altLang="en-US" sz="2300" dirty="0" err="1">
                <a:solidFill>
                  <a:srgbClr val="000000"/>
                </a:solidFill>
                <a:latin typeface="Times New Roman" panose="02020603050405020304" pitchFamily="18" charset="0"/>
                <a:cs typeface="Times New Roman" panose="02020603050405020304" pitchFamily="18" charset="0"/>
              </a:rPr>
              <a:t>HET050x</a:t>
            </a:r>
            <a:r>
              <a:rPr lang="en-US" altLang="en-US" sz="2300" dirty="0">
                <a:solidFill>
                  <a:srgbClr val="000000"/>
                </a:solidFill>
                <a:latin typeface="Times New Roman" panose="02020603050405020304" pitchFamily="18" charset="0"/>
                <a:cs typeface="Times New Roman" panose="02020603050405020304" pitchFamily="18" charset="0"/>
              </a:rPr>
              <a:t> (</a:t>
            </a:r>
            <a:r>
              <a:rPr lang="en-US" altLang="en-US" sz="2300" dirty="0">
                <a:solidFill>
                  <a:srgbClr val="FF0000"/>
                </a:solidFill>
                <a:latin typeface="Times New Roman" panose="02020603050405020304" pitchFamily="18" charset="0"/>
                <a:cs typeface="Times New Roman" panose="02020603050405020304" pitchFamily="18" charset="0"/>
              </a:rPr>
              <a:t>red</a:t>
            </a:r>
            <a:r>
              <a:rPr lang="en-US" altLang="en-US" sz="2300" dirty="0">
                <a:solidFill>
                  <a:srgbClr val="000000"/>
                </a:solidFill>
                <a:latin typeface="Times New Roman" panose="02020603050405020304" pitchFamily="18" charset="0"/>
                <a:cs typeface="Times New Roman" panose="02020603050405020304" pitchFamily="18" charset="0"/>
              </a:rPr>
              <a:t>), and </a:t>
            </a:r>
            <a:r>
              <a:rPr lang="en-US" altLang="en-US" sz="2300" b="1" dirty="0">
                <a:solidFill>
                  <a:srgbClr val="000000"/>
                </a:solidFill>
                <a:latin typeface="Times New Roman" panose="02020603050405020304" pitchFamily="18" charset="0"/>
                <a:cs typeface="Times New Roman" panose="02020603050405020304" pitchFamily="18" charset="0"/>
              </a:rPr>
              <a:t>(b)</a:t>
            </a:r>
            <a:r>
              <a:rPr lang="en-US" altLang="en-US" sz="2300" dirty="0">
                <a:solidFill>
                  <a:srgbClr val="000000"/>
                </a:solidFill>
                <a:latin typeface="Times New Roman" panose="02020603050405020304" pitchFamily="18" charset="0"/>
                <a:cs typeface="Times New Roman" panose="02020603050405020304" pitchFamily="18" charset="0"/>
              </a:rPr>
              <a:t> </a:t>
            </a:r>
            <a:r>
              <a:rPr lang="en-US" altLang="en-US" sz="2300" dirty="0" err="1">
                <a:solidFill>
                  <a:srgbClr val="000000"/>
                </a:solidFill>
                <a:latin typeface="Times New Roman" panose="02020603050405020304" pitchFamily="18" charset="0"/>
                <a:cs typeface="Times New Roman" panose="02020603050405020304" pitchFamily="18" charset="0"/>
              </a:rPr>
              <a:t>HET025y</a:t>
            </a:r>
            <a:r>
              <a:rPr lang="en-US" altLang="en-US" sz="2300" dirty="0">
                <a:solidFill>
                  <a:srgbClr val="000000"/>
                </a:solidFill>
                <a:latin typeface="Times New Roman" panose="02020603050405020304" pitchFamily="18" charset="0"/>
                <a:cs typeface="Times New Roman" panose="02020603050405020304" pitchFamily="18" charset="0"/>
              </a:rPr>
              <a:t> (</a:t>
            </a:r>
            <a:r>
              <a:rPr lang="en-US" altLang="en-US" sz="2300" dirty="0">
                <a:solidFill>
                  <a:srgbClr val="0000FF"/>
                </a:solidFill>
                <a:latin typeface="Times New Roman" panose="02020603050405020304" pitchFamily="18" charset="0"/>
                <a:cs typeface="Times New Roman" panose="02020603050405020304" pitchFamily="18" charset="0"/>
              </a:rPr>
              <a:t>blue</a:t>
            </a:r>
            <a:r>
              <a:rPr lang="en-US" altLang="en-US" sz="2300" dirty="0">
                <a:solidFill>
                  <a:srgbClr val="000000"/>
                </a:solidFill>
                <a:latin typeface="Times New Roman" panose="02020603050405020304" pitchFamily="18" charset="0"/>
                <a:cs typeface="Times New Roman" panose="02020603050405020304" pitchFamily="18" charset="0"/>
              </a:rPr>
              <a:t>) and </a:t>
            </a:r>
            <a:r>
              <a:rPr lang="en-US" altLang="en-US" sz="2300" dirty="0" err="1">
                <a:solidFill>
                  <a:srgbClr val="000000"/>
                </a:solidFill>
                <a:latin typeface="Times New Roman" panose="02020603050405020304" pitchFamily="18" charset="0"/>
                <a:cs typeface="Times New Roman" panose="02020603050405020304" pitchFamily="18" charset="0"/>
              </a:rPr>
              <a:t>HET050y</a:t>
            </a:r>
            <a:r>
              <a:rPr lang="en-US" altLang="en-US" sz="2300" dirty="0">
                <a:solidFill>
                  <a:srgbClr val="000000"/>
                </a:solidFill>
                <a:latin typeface="Times New Roman" panose="02020603050405020304" pitchFamily="18" charset="0"/>
                <a:cs typeface="Times New Roman" panose="02020603050405020304" pitchFamily="18" charset="0"/>
              </a:rPr>
              <a:t> (</a:t>
            </a:r>
            <a:r>
              <a:rPr lang="en-US" altLang="en-US" sz="2300" dirty="0">
                <a:solidFill>
                  <a:srgbClr val="FF0000"/>
                </a:solidFill>
                <a:latin typeface="Times New Roman" panose="02020603050405020304" pitchFamily="18" charset="0"/>
                <a:cs typeface="Times New Roman" panose="02020603050405020304" pitchFamily="18" charset="0"/>
              </a:rPr>
              <a:t>red</a:t>
            </a:r>
            <a:r>
              <a:rPr lang="en-US" altLang="en-US" sz="2300" dirty="0">
                <a:solidFill>
                  <a:srgbClr val="000000"/>
                </a:solidFill>
                <a:latin typeface="Times New Roman" panose="02020603050405020304" pitchFamily="18" charset="0"/>
                <a:cs typeface="Times New Roman" panose="02020603050405020304" pitchFamily="18" charset="0"/>
              </a:rPr>
              <a:t>). Solid curves show total (turbulent plus molecular)flux, and dot-dashed and dashed curves show contributions due to turbulence and due to molecular diffusion, respectively.             </a:t>
            </a:r>
            <a:r>
              <a:rPr lang="en-US" altLang="en-US" sz="2300" dirty="0">
                <a:solidFill>
                  <a:srgbClr val="009900"/>
                </a:solidFill>
                <a:latin typeface="Times New Roman" panose="02020603050405020304" pitchFamily="18" charset="0"/>
                <a:cs typeface="Times New Roman" panose="02020603050405020304" pitchFamily="18" charset="0"/>
              </a:rPr>
              <a:t>Counter-gradient turbulent heat transfer.</a:t>
            </a:r>
            <a:r>
              <a:rPr lang="en-US" altLang="en-US" sz="2300" dirty="0">
                <a:solidFill>
                  <a:srgbClr val="000000"/>
                </a:solidFill>
                <a:latin typeface="Times New Roman" panose="02020603050405020304" pitchFamily="18" charset="0"/>
                <a:cs typeface="Times New Roman" panose="02020603050405020304" pitchFamily="18" charset="0"/>
              </a:rPr>
              <a:t> </a:t>
            </a:r>
            <a:endParaRPr lang="en-US" altLang="en-US" sz="2300" dirty="0">
              <a:latin typeface="Times New Roman" panose="02020603050405020304" pitchFamily="18" charset="0"/>
              <a:cs typeface="Times New Roman" panose="02020603050405020304" pitchFamily="18" charset="0"/>
            </a:endParaRPr>
          </a:p>
        </p:txBody>
      </p:sp>
      <p:pic>
        <p:nvPicPr>
          <p:cNvPr id="7" name="Grafik 6">
            <a:extLst>
              <a:ext uri="{FF2B5EF4-FFF2-40B4-BE49-F238E27FC236}">
                <a16:creationId xmlns:a16="http://schemas.microsoft.com/office/drawing/2014/main" id="{C8CBEA93-8652-4979-99E8-8E8E56FFE6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9734" y="595451"/>
            <a:ext cx="4618770" cy="4618770"/>
          </a:xfrm>
          <a:prstGeom prst="rect">
            <a:avLst/>
          </a:prstGeom>
        </p:spPr>
      </p:pic>
      <p:sp>
        <p:nvSpPr>
          <p:cNvPr id="8" name="Pfeil: nach oben 7">
            <a:extLst>
              <a:ext uri="{FF2B5EF4-FFF2-40B4-BE49-F238E27FC236}">
                <a16:creationId xmlns:a16="http://schemas.microsoft.com/office/drawing/2014/main" id="{A8AC0D18-6AEB-4E20-BD2E-681636EE390C}"/>
              </a:ext>
            </a:extLst>
          </p:cNvPr>
          <p:cNvSpPr/>
          <p:nvPr/>
        </p:nvSpPr>
        <p:spPr bwMode="auto">
          <a:xfrm rot="19827396">
            <a:off x="3498663" y="1427954"/>
            <a:ext cx="184292" cy="650280"/>
          </a:xfrm>
          <a:prstGeom prst="upArrow">
            <a:avLst/>
          </a:prstGeom>
          <a:solidFill>
            <a:srgbClr val="00990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Arial" panose="020B0604020202020204" pitchFamily="34" charset="0"/>
            </a:endParaRPr>
          </a:p>
        </p:txBody>
      </p:sp>
      <p:sp>
        <p:nvSpPr>
          <p:cNvPr id="14" name="Pfeil: nach oben 13">
            <a:extLst>
              <a:ext uri="{FF2B5EF4-FFF2-40B4-BE49-F238E27FC236}">
                <a16:creationId xmlns:a16="http://schemas.microsoft.com/office/drawing/2014/main" id="{A75DB6D1-72E0-42F7-888C-FBCEBF680308}"/>
              </a:ext>
            </a:extLst>
          </p:cNvPr>
          <p:cNvSpPr/>
          <p:nvPr/>
        </p:nvSpPr>
        <p:spPr bwMode="auto">
          <a:xfrm rot="13127397">
            <a:off x="3498662" y="3258151"/>
            <a:ext cx="184292" cy="650280"/>
          </a:xfrm>
          <a:prstGeom prst="upArrow">
            <a:avLst/>
          </a:prstGeom>
          <a:solidFill>
            <a:srgbClr val="00990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Arial" panose="020B0604020202020204" pitchFamily="34" charset="0"/>
            </a:endParaRPr>
          </a:p>
        </p:txBody>
      </p:sp>
      <p:sp>
        <p:nvSpPr>
          <p:cNvPr id="15" name="Pfeil: nach oben 14">
            <a:extLst>
              <a:ext uri="{FF2B5EF4-FFF2-40B4-BE49-F238E27FC236}">
                <a16:creationId xmlns:a16="http://schemas.microsoft.com/office/drawing/2014/main" id="{166E5208-0767-4BF1-8A6E-EE5BFA24302F}"/>
              </a:ext>
            </a:extLst>
          </p:cNvPr>
          <p:cNvSpPr/>
          <p:nvPr/>
        </p:nvSpPr>
        <p:spPr bwMode="auto">
          <a:xfrm rot="19827396">
            <a:off x="7956324" y="1381733"/>
            <a:ext cx="184292" cy="650280"/>
          </a:xfrm>
          <a:prstGeom prst="upArrow">
            <a:avLst/>
          </a:prstGeom>
          <a:solidFill>
            <a:srgbClr val="00990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Arial" panose="020B0604020202020204" pitchFamily="34" charset="0"/>
            </a:endParaRPr>
          </a:p>
        </p:txBody>
      </p:sp>
      <p:sp>
        <p:nvSpPr>
          <p:cNvPr id="16" name="Pfeil: nach oben 15">
            <a:extLst>
              <a:ext uri="{FF2B5EF4-FFF2-40B4-BE49-F238E27FC236}">
                <a16:creationId xmlns:a16="http://schemas.microsoft.com/office/drawing/2014/main" id="{20AFC0E1-1B05-46DB-BCC9-AFAB6B21B555}"/>
              </a:ext>
            </a:extLst>
          </p:cNvPr>
          <p:cNvSpPr/>
          <p:nvPr/>
        </p:nvSpPr>
        <p:spPr bwMode="auto">
          <a:xfrm rot="13127397">
            <a:off x="7988396" y="3287700"/>
            <a:ext cx="184292" cy="650280"/>
          </a:xfrm>
          <a:prstGeom prst="upArrow">
            <a:avLst/>
          </a:prstGeom>
          <a:solidFill>
            <a:srgbClr val="00990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Arial" panose="020B0604020202020204" pitchFamily="34" charset="0"/>
            </a:endParaRPr>
          </a:p>
        </p:txBody>
      </p:sp>
      <p:sp>
        <p:nvSpPr>
          <p:cNvPr id="17" name="Pfeil: nach oben 16">
            <a:extLst>
              <a:ext uri="{FF2B5EF4-FFF2-40B4-BE49-F238E27FC236}">
                <a16:creationId xmlns:a16="http://schemas.microsoft.com/office/drawing/2014/main" id="{87004D61-A618-469C-AA5F-E40EA058CF4C}"/>
              </a:ext>
            </a:extLst>
          </p:cNvPr>
          <p:cNvSpPr/>
          <p:nvPr/>
        </p:nvSpPr>
        <p:spPr bwMode="auto">
          <a:xfrm rot="5400000">
            <a:off x="3258176" y="6220342"/>
            <a:ext cx="184292" cy="650280"/>
          </a:xfrm>
          <a:prstGeom prst="upArrow">
            <a:avLst/>
          </a:prstGeom>
          <a:solidFill>
            <a:srgbClr val="00990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9153270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body" sz="half" idx="1"/>
          </p:nvPr>
        </p:nvSpPr>
        <p:spPr>
          <a:xfrm>
            <a:off x="323528" y="5373216"/>
            <a:ext cx="8568952" cy="1224136"/>
          </a:xfrm>
        </p:spPr>
        <p:txBody>
          <a:bodyPr/>
          <a:lstStyle/>
          <a:p>
            <a:pPr marL="0" indent="0" algn="just" defTabSz="914400">
              <a:spcBef>
                <a:spcPct val="0"/>
              </a:spcBef>
              <a:buClrTx/>
              <a:buSzTx/>
              <a:buNone/>
              <a:defRPr/>
            </a:pPr>
            <a:r>
              <a:rPr lang="en-US" altLang="en-US" sz="2400" dirty="0">
                <a:solidFill>
                  <a:srgbClr val="000000"/>
                </a:solidFill>
                <a:latin typeface="Times New Roman" panose="02020603050405020304" pitchFamily="18" charset="0"/>
                <a:cs typeface="Times New Roman" panose="02020603050405020304" pitchFamily="18" charset="0"/>
              </a:rPr>
              <a:t>Vertical-velocity skewness </a:t>
            </a:r>
            <a:r>
              <a:rPr lang="en-US" altLang="en-US" sz="2400" b="1" dirty="0">
                <a:solidFill>
                  <a:srgbClr val="000000"/>
                </a:solidFill>
                <a:latin typeface="Times New Roman" panose="02020603050405020304" pitchFamily="18" charset="0"/>
                <a:cs typeface="Times New Roman" panose="02020603050405020304" pitchFamily="18" charset="0"/>
              </a:rPr>
              <a:t>(a)</a:t>
            </a:r>
            <a:r>
              <a:rPr lang="en-US" altLang="en-US" sz="2400" dirty="0">
                <a:solidFill>
                  <a:srgbClr val="000000"/>
                </a:solidFill>
                <a:latin typeface="Times New Roman" panose="02020603050405020304" pitchFamily="18" charset="0"/>
                <a:cs typeface="Times New Roman" panose="02020603050405020304" pitchFamily="18" charset="0"/>
              </a:rPr>
              <a:t> and temperature skewness </a:t>
            </a:r>
            <a:r>
              <a:rPr lang="en-US" altLang="en-US" sz="2400" b="1" dirty="0">
                <a:solidFill>
                  <a:srgbClr val="000000"/>
                </a:solidFill>
                <a:latin typeface="Times New Roman" panose="02020603050405020304" pitchFamily="18" charset="0"/>
                <a:cs typeface="Times New Roman" panose="02020603050405020304" pitchFamily="18" charset="0"/>
              </a:rPr>
              <a:t>(b)</a:t>
            </a:r>
            <a:r>
              <a:rPr lang="en-US" altLang="en-US" sz="2400" dirty="0">
                <a:solidFill>
                  <a:srgbClr val="000000"/>
                </a:solidFill>
                <a:latin typeface="Times New Roman" panose="02020603050405020304" pitchFamily="18" charset="0"/>
                <a:cs typeface="Times New Roman" panose="02020603050405020304" pitchFamily="18" charset="0"/>
              </a:rPr>
              <a:t> from simulations </a:t>
            </a:r>
            <a:r>
              <a:rPr lang="en-US" altLang="en-US" sz="2400" dirty="0" err="1">
                <a:solidFill>
                  <a:srgbClr val="000000"/>
                </a:solidFill>
                <a:latin typeface="Times New Roman" panose="02020603050405020304" pitchFamily="18" charset="0"/>
                <a:cs typeface="Times New Roman" panose="02020603050405020304" pitchFamily="18" charset="0"/>
              </a:rPr>
              <a:t>HET025x</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blue dashed</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HET050x</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a:solidFill>
                  <a:srgbClr val="FF0000"/>
                </a:solidFill>
                <a:latin typeface="Times New Roman" panose="02020603050405020304" pitchFamily="18" charset="0"/>
                <a:cs typeface="Times New Roman" panose="02020603050405020304" pitchFamily="18" charset="0"/>
              </a:rPr>
              <a:t>red dashed</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HET025y</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blue solid</a:t>
            </a:r>
            <a:r>
              <a:rPr lang="en-US" altLang="en-US" sz="2400" dirty="0">
                <a:solidFill>
                  <a:srgbClr val="000000"/>
                </a:solidFill>
                <a:latin typeface="Times New Roman" panose="02020603050405020304" pitchFamily="18" charset="0"/>
                <a:cs typeface="Times New Roman" panose="02020603050405020304" pitchFamily="18" charset="0"/>
              </a:rPr>
              <a:t>), and </a:t>
            </a:r>
            <a:r>
              <a:rPr lang="en-US" altLang="en-US" sz="2400" dirty="0" err="1">
                <a:solidFill>
                  <a:srgbClr val="000000"/>
                </a:solidFill>
                <a:latin typeface="Times New Roman" panose="02020603050405020304" pitchFamily="18" charset="0"/>
                <a:cs typeface="Times New Roman" panose="02020603050405020304" pitchFamily="18" charset="0"/>
              </a:rPr>
              <a:t>HET050y</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a:solidFill>
                  <a:srgbClr val="FF0000"/>
                </a:solidFill>
                <a:latin typeface="Times New Roman" panose="02020603050405020304" pitchFamily="18" charset="0"/>
                <a:cs typeface="Times New Roman" panose="02020603050405020304" pitchFamily="18" charset="0"/>
              </a:rPr>
              <a:t>red solid</a:t>
            </a:r>
            <a:r>
              <a:rPr lang="en-US" altLang="en-US" sz="2400" dirty="0">
                <a:solidFill>
                  <a:srgbClr val="000000"/>
                </a:solidFill>
                <a:latin typeface="Times New Roman" panose="02020603050405020304" pitchFamily="18" charset="0"/>
                <a:cs typeface="Times New Roman" panose="02020603050405020304" pitchFamily="18" charset="0"/>
              </a:rPr>
              <a:t>). </a:t>
            </a:r>
          </a:p>
        </p:txBody>
      </p:sp>
      <p:sp>
        <p:nvSpPr>
          <p:cNvPr id="699395" name="Text Box 3"/>
          <p:cNvSpPr txBox="1">
            <a:spLocks noChangeArrowheads="1"/>
          </p:cNvSpPr>
          <p:nvPr/>
        </p:nvSpPr>
        <p:spPr bwMode="auto">
          <a:xfrm>
            <a:off x="7113588" y="1882775"/>
            <a:ext cx="13446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Arial" panose="020B0604020202020204" pitchFamily="34" charset="0"/>
              </a:defRPr>
            </a:lvl1pPr>
            <a:lvl2pPr marL="571500" algn="l">
              <a:defRPr sz="2400">
                <a:solidFill>
                  <a:schemeClr val="tx1"/>
                </a:solidFill>
                <a:latin typeface="Arial" panose="020B0604020202020204" pitchFamily="34" charset="0"/>
              </a:defRPr>
            </a:lvl2pPr>
            <a:lvl3pPr marL="1143000" algn="l">
              <a:defRPr sz="2400">
                <a:solidFill>
                  <a:schemeClr val="tx1"/>
                </a:solidFill>
                <a:latin typeface="Arial" panose="020B0604020202020204" pitchFamily="34" charset="0"/>
              </a:defRPr>
            </a:lvl3pPr>
            <a:lvl4pPr marL="1714500" algn="l">
              <a:defRPr sz="2400">
                <a:solidFill>
                  <a:schemeClr val="tx1"/>
                </a:solidFill>
                <a:latin typeface="Arial" panose="020B0604020202020204" pitchFamily="34" charset="0"/>
              </a:defRPr>
            </a:lvl4pPr>
            <a:lvl5pPr marL="2286000" algn="l">
              <a:defRPr sz="2400">
                <a:solidFill>
                  <a:schemeClr val="tx1"/>
                </a:solidFill>
                <a:latin typeface="Arial" panose="020B0604020202020204" pitchFamily="34" charset="0"/>
              </a:defRPr>
            </a:lvl5pPr>
            <a:lvl6pPr marL="2743200" eaLnBrk="0" fontAlgn="base" hangingPunct="0">
              <a:spcBef>
                <a:spcPct val="0"/>
              </a:spcBef>
              <a:spcAft>
                <a:spcPct val="0"/>
              </a:spcAft>
              <a:defRPr sz="2400">
                <a:solidFill>
                  <a:schemeClr val="tx1"/>
                </a:solidFill>
                <a:latin typeface="Arial" panose="020B0604020202020204" pitchFamily="34" charset="0"/>
              </a:defRPr>
            </a:lvl6pPr>
            <a:lvl7pPr marL="3200400" eaLnBrk="0" fontAlgn="base" hangingPunct="0">
              <a:spcBef>
                <a:spcPct val="0"/>
              </a:spcBef>
              <a:spcAft>
                <a:spcPct val="0"/>
              </a:spcAft>
              <a:defRPr sz="2400">
                <a:solidFill>
                  <a:schemeClr val="tx1"/>
                </a:solidFill>
                <a:latin typeface="Arial" panose="020B0604020202020204" pitchFamily="34" charset="0"/>
              </a:defRPr>
            </a:lvl7pPr>
            <a:lvl8pPr marL="3657600" eaLnBrk="0" fontAlgn="base" hangingPunct="0">
              <a:spcBef>
                <a:spcPct val="0"/>
              </a:spcBef>
              <a:spcAft>
                <a:spcPct val="0"/>
              </a:spcAft>
              <a:defRPr sz="2400">
                <a:solidFill>
                  <a:schemeClr val="tx1"/>
                </a:solidFill>
                <a:latin typeface="Arial" panose="020B0604020202020204" pitchFamily="34" charset="0"/>
              </a:defRPr>
            </a:lvl8pPr>
            <a:lvl9pPr marL="4114800" eaLnBrk="0" fontAlgn="base" hangingPunct="0">
              <a:spcBef>
                <a:spcPct val="0"/>
              </a:spcBef>
              <a:spcAft>
                <a:spcPct val="0"/>
              </a:spcAft>
              <a:defRPr sz="2400">
                <a:solidFill>
                  <a:schemeClr val="tx1"/>
                </a:solidFill>
                <a:latin typeface="Arial" panose="020B0604020202020204" pitchFamily="34" charset="0"/>
              </a:defRPr>
            </a:lvl9pPr>
          </a:lstStyle>
          <a:p>
            <a:pPr algn="r" eaLnBrk="0" hangingPunct="0">
              <a:spcBef>
                <a:spcPct val="50000"/>
              </a:spcBef>
              <a:defRPr/>
            </a:pPr>
            <a:endParaRPr lang="en-GB" altLang="en-US" sz="1400">
              <a:solidFill>
                <a:srgbClr val="000000"/>
              </a:solidFill>
            </a:endParaRPr>
          </a:p>
        </p:txBody>
      </p:sp>
      <p:sp>
        <p:nvSpPr>
          <p:cNvPr id="18" name="Rectangle 5"/>
          <p:cNvSpPr>
            <a:spLocks noGrp="1" noChangeArrowheads="1"/>
          </p:cNvSpPr>
          <p:nvPr>
            <p:ph type="title" idx="4294967295"/>
          </p:nvPr>
        </p:nvSpPr>
        <p:spPr>
          <a:xfrm>
            <a:off x="0" y="1"/>
            <a:ext cx="9144000" cy="548680"/>
          </a:xfrm>
          <a:noFill/>
          <a:ln>
            <a:solidFill>
              <a:srgbClr val="3333FF"/>
            </a:solidFill>
            <a:miter lim="800000"/>
            <a:headEnd/>
            <a:tailEnd/>
          </a:ln>
        </p:spPr>
        <p:txBody>
          <a:bodyPr/>
          <a:lstStyle/>
          <a:p>
            <a:pPr algn="ctr" defTabSz="914400" eaLnBrk="1" hangingPunct="1"/>
            <a:r>
              <a:rPr lang="en-GB" altLang="en-US" sz="3300" dirty="0">
                <a:solidFill>
                  <a:srgbClr val="2D4B9B"/>
                </a:solidFill>
                <a:latin typeface="Book Antiqua" panose="02040602050305030304" pitchFamily="18" charset="0"/>
              </a:rPr>
              <a:t>Vertical-Velocity and Temperature </a:t>
            </a:r>
            <a:r>
              <a:rPr lang="en-GB" altLang="en-US" sz="3300" dirty="0" err="1">
                <a:solidFill>
                  <a:srgbClr val="2D4B9B"/>
                </a:solidFill>
                <a:latin typeface="Book Antiqua" panose="02040602050305030304" pitchFamily="18" charset="0"/>
              </a:rPr>
              <a:t>Skewness</a:t>
            </a:r>
            <a:endParaRPr lang="en-GB" altLang="en-US" sz="3300" dirty="0">
              <a:solidFill>
                <a:srgbClr val="2D4B9B"/>
              </a:solidFill>
              <a:latin typeface="Book Antiqua" panose="02040602050305030304" pitchFamily="18" charset="0"/>
            </a:endParaRPr>
          </a:p>
        </p:txBody>
      </p:sp>
      <p:pic>
        <p:nvPicPr>
          <p:cNvPr id="5" name="Grafik 4">
            <a:extLst>
              <a:ext uri="{FF2B5EF4-FFF2-40B4-BE49-F238E27FC236}">
                <a16:creationId xmlns:a16="http://schemas.microsoft.com/office/drawing/2014/main" id="{B6A20DD5-B0DC-4D21-B429-CE1D11FBB4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2" y="587474"/>
            <a:ext cx="4713734" cy="4713734"/>
          </a:xfrm>
          <a:prstGeom prst="rect">
            <a:avLst/>
          </a:prstGeom>
        </p:spPr>
      </p:pic>
      <p:pic>
        <p:nvPicPr>
          <p:cNvPr id="7" name="Grafik 6">
            <a:extLst>
              <a:ext uri="{FF2B5EF4-FFF2-40B4-BE49-F238E27FC236}">
                <a16:creationId xmlns:a16="http://schemas.microsoft.com/office/drawing/2014/main" id="{71E28352-24F0-400D-8DFF-E1D23A3F9A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6778" y="587474"/>
            <a:ext cx="4713734" cy="4713734"/>
          </a:xfrm>
          <a:prstGeom prst="rect">
            <a:avLst/>
          </a:prstGeom>
        </p:spPr>
      </p:pic>
    </p:spTree>
    <p:extLst>
      <p:ext uri="{BB962C8B-B14F-4D97-AF65-F5344CB8AC3E}">
        <p14:creationId xmlns:p14="http://schemas.microsoft.com/office/powerpoint/2010/main" val="309153270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5" name="Text Box 3"/>
          <p:cNvSpPr txBox="1">
            <a:spLocks noChangeArrowheads="1"/>
          </p:cNvSpPr>
          <p:nvPr/>
        </p:nvSpPr>
        <p:spPr bwMode="auto">
          <a:xfrm>
            <a:off x="7113588" y="1882775"/>
            <a:ext cx="13446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Arial" panose="020B0604020202020204" pitchFamily="34" charset="0"/>
              </a:defRPr>
            </a:lvl1pPr>
            <a:lvl2pPr marL="571500" algn="l">
              <a:defRPr sz="2400">
                <a:solidFill>
                  <a:schemeClr val="tx1"/>
                </a:solidFill>
                <a:latin typeface="Arial" panose="020B0604020202020204" pitchFamily="34" charset="0"/>
              </a:defRPr>
            </a:lvl2pPr>
            <a:lvl3pPr marL="1143000" algn="l">
              <a:defRPr sz="2400">
                <a:solidFill>
                  <a:schemeClr val="tx1"/>
                </a:solidFill>
                <a:latin typeface="Arial" panose="020B0604020202020204" pitchFamily="34" charset="0"/>
              </a:defRPr>
            </a:lvl3pPr>
            <a:lvl4pPr marL="1714500" algn="l">
              <a:defRPr sz="2400">
                <a:solidFill>
                  <a:schemeClr val="tx1"/>
                </a:solidFill>
                <a:latin typeface="Arial" panose="020B0604020202020204" pitchFamily="34" charset="0"/>
              </a:defRPr>
            </a:lvl4pPr>
            <a:lvl5pPr marL="2286000" algn="l">
              <a:defRPr sz="2400">
                <a:solidFill>
                  <a:schemeClr val="tx1"/>
                </a:solidFill>
                <a:latin typeface="Arial" panose="020B0604020202020204" pitchFamily="34" charset="0"/>
              </a:defRPr>
            </a:lvl5pPr>
            <a:lvl6pPr marL="2743200" eaLnBrk="0" fontAlgn="base" hangingPunct="0">
              <a:spcBef>
                <a:spcPct val="0"/>
              </a:spcBef>
              <a:spcAft>
                <a:spcPct val="0"/>
              </a:spcAft>
              <a:defRPr sz="2400">
                <a:solidFill>
                  <a:schemeClr val="tx1"/>
                </a:solidFill>
                <a:latin typeface="Arial" panose="020B0604020202020204" pitchFamily="34" charset="0"/>
              </a:defRPr>
            </a:lvl6pPr>
            <a:lvl7pPr marL="3200400" eaLnBrk="0" fontAlgn="base" hangingPunct="0">
              <a:spcBef>
                <a:spcPct val="0"/>
              </a:spcBef>
              <a:spcAft>
                <a:spcPct val="0"/>
              </a:spcAft>
              <a:defRPr sz="2400">
                <a:solidFill>
                  <a:schemeClr val="tx1"/>
                </a:solidFill>
                <a:latin typeface="Arial" panose="020B0604020202020204" pitchFamily="34" charset="0"/>
              </a:defRPr>
            </a:lvl7pPr>
            <a:lvl8pPr marL="3657600" eaLnBrk="0" fontAlgn="base" hangingPunct="0">
              <a:spcBef>
                <a:spcPct val="0"/>
              </a:spcBef>
              <a:spcAft>
                <a:spcPct val="0"/>
              </a:spcAft>
              <a:defRPr sz="2400">
                <a:solidFill>
                  <a:schemeClr val="tx1"/>
                </a:solidFill>
                <a:latin typeface="Arial" panose="020B0604020202020204" pitchFamily="34" charset="0"/>
              </a:defRPr>
            </a:lvl8pPr>
            <a:lvl9pPr marL="4114800" eaLnBrk="0" fontAlgn="base" hangingPunct="0">
              <a:spcBef>
                <a:spcPct val="0"/>
              </a:spcBef>
              <a:spcAft>
                <a:spcPct val="0"/>
              </a:spcAft>
              <a:defRPr sz="2400">
                <a:solidFill>
                  <a:schemeClr val="tx1"/>
                </a:solidFill>
                <a:latin typeface="Arial" panose="020B0604020202020204" pitchFamily="34" charset="0"/>
              </a:defRPr>
            </a:lvl9pPr>
          </a:lstStyle>
          <a:p>
            <a:pPr algn="r" eaLnBrk="0" hangingPunct="0">
              <a:spcBef>
                <a:spcPct val="50000"/>
              </a:spcBef>
              <a:defRPr/>
            </a:pPr>
            <a:endParaRPr lang="en-GB" altLang="en-US" sz="1400">
              <a:solidFill>
                <a:srgbClr val="000000"/>
              </a:solidFill>
            </a:endParaRPr>
          </a:p>
        </p:txBody>
      </p:sp>
      <p:sp>
        <p:nvSpPr>
          <p:cNvPr id="699396" name="Text Box 4"/>
          <p:cNvSpPr txBox="1">
            <a:spLocks noChangeArrowheads="1"/>
          </p:cNvSpPr>
          <p:nvPr/>
        </p:nvSpPr>
        <p:spPr bwMode="auto">
          <a:xfrm>
            <a:off x="6548438" y="1882775"/>
            <a:ext cx="19367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Arial" panose="020B0604020202020204" pitchFamily="34" charset="0"/>
              </a:defRPr>
            </a:lvl1pPr>
            <a:lvl2pPr marL="571500" algn="l">
              <a:defRPr sz="2400">
                <a:solidFill>
                  <a:schemeClr val="tx1"/>
                </a:solidFill>
                <a:latin typeface="Arial" panose="020B0604020202020204" pitchFamily="34" charset="0"/>
              </a:defRPr>
            </a:lvl2pPr>
            <a:lvl3pPr marL="1143000" algn="l">
              <a:defRPr sz="2400">
                <a:solidFill>
                  <a:schemeClr val="tx1"/>
                </a:solidFill>
                <a:latin typeface="Arial" panose="020B0604020202020204" pitchFamily="34" charset="0"/>
              </a:defRPr>
            </a:lvl3pPr>
            <a:lvl4pPr marL="1714500" algn="l">
              <a:defRPr sz="2400">
                <a:solidFill>
                  <a:schemeClr val="tx1"/>
                </a:solidFill>
                <a:latin typeface="Arial" panose="020B0604020202020204" pitchFamily="34" charset="0"/>
              </a:defRPr>
            </a:lvl4pPr>
            <a:lvl5pPr marL="2286000" algn="l">
              <a:defRPr sz="2400">
                <a:solidFill>
                  <a:schemeClr val="tx1"/>
                </a:solidFill>
                <a:latin typeface="Arial" panose="020B0604020202020204" pitchFamily="34" charset="0"/>
              </a:defRPr>
            </a:lvl5pPr>
            <a:lvl6pPr marL="2743200" eaLnBrk="0" fontAlgn="base" hangingPunct="0">
              <a:spcBef>
                <a:spcPct val="0"/>
              </a:spcBef>
              <a:spcAft>
                <a:spcPct val="0"/>
              </a:spcAft>
              <a:defRPr sz="2400">
                <a:solidFill>
                  <a:schemeClr val="tx1"/>
                </a:solidFill>
                <a:latin typeface="Arial" panose="020B0604020202020204" pitchFamily="34" charset="0"/>
              </a:defRPr>
            </a:lvl6pPr>
            <a:lvl7pPr marL="3200400" eaLnBrk="0" fontAlgn="base" hangingPunct="0">
              <a:spcBef>
                <a:spcPct val="0"/>
              </a:spcBef>
              <a:spcAft>
                <a:spcPct val="0"/>
              </a:spcAft>
              <a:defRPr sz="2400">
                <a:solidFill>
                  <a:schemeClr val="tx1"/>
                </a:solidFill>
                <a:latin typeface="Arial" panose="020B0604020202020204" pitchFamily="34" charset="0"/>
              </a:defRPr>
            </a:lvl7pPr>
            <a:lvl8pPr marL="3657600" eaLnBrk="0" fontAlgn="base" hangingPunct="0">
              <a:spcBef>
                <a:spcPct val="0"/>
              </a:spcBef>
              <a:spcAft>
                <a:spcPct val="0"/>
              </a:spcAft>
              <a:defRPr sz="2400">
                <a:solidFill>
                  <a:schemeClr val="tx1"/>
                </a:solidFill>
                <a:latin typeface="Arial" panose="020B0604020202020204" pitchFamily="34" charset="0"/>
              </a:defRPr>
            </a:lvl8pPr>
            <a:lvl9pPr marL="4114800" eaLnBrk="0" fontAlgn="base" hangingPunct="0">
              <a:spcBef>
                <a:spcPct val="0"/>
              </a:spcBef>
              <a:spcAft>
                <a:spcPct val="0"/>
              </a:spcAft>
              <a:defRPr sz="2400">
                <a:solidFill>
                  <a:schemeClr val="tx1"/>
                </a:solidFill>
                <a:latin typeface="Arial" panose="020B0604020202020204" pitchFamily="34" charset="0"/>
              </a:defRPr>
            </a:lvl9pPr>
          </a:lstStyle>
          <a:p>
            <a:pPr algn="r" eaLnBrk="0" hangingPunct="0">
              <a:spcBef>
                <a:spcPct val="50000"/>
              </a:spcBef>
              <a:defRPr/>
            </a:pPr>
            <a:endParaRPr lang="en-US" altLang="en-US" sz="1400">
              <a:solidFill>
                <a:srgbClr val="000000"/>
              </a:solidFill>
            </a:endParaRPr>
          </a:p>
          <a:p>
            <a:pPr algn="r" eaLnBrk="0" hangingPunct="0">
              <a:spcBef>
                <a:spcPct val="50000"/>
              </a:spcBef>
              <a:defRPr/>
            </a:pPr>
            <a:endParaRPr lang="en-US" altLang="en-US" sz="1400">
              <a:solidFill>
                <a:srgbClr val="000000"/>
              </a:solidFill>
            </a:endParaRPr>
          </a:p>
        </p:txBody>
      </p:sp>
      <p:sp>
        <p:nvSpPr>
          <p:cNvPr id="18" name="Rectangle 5"/>
          <p:cNvSpPr>
            <a:spLocks noGrp="1" noChangeArrowheads="1"/>
          </p:cNvSpPr>
          <p:nvPr>
            <p:ph type="title" idx="4294967295"/>
          </p:nvPr>
        </p:nvSpPr>
        <p:spPr>
          <a:xfrm>
            <a:off x="0" y="1"/>
            <a:ext cx="9144000" cy="548680"/>
          </a:xfrm>
          <a:noFill/>
          <a:ln>
            <a:solidFill>
              <a:srgbClr val="3333FF"/>
            </a:solidFill>
            <a:miter lim="800000"/>
            <a:headEnd/>
            <a:tailEnd/>
          </a:ln>
        </p:spPr>
        <p:txBody>
          <a:bodyPr/>
          <a:lstStyle/>
          <a:p>
            <a:pPr algn="ctr" defTabSz="914400" eaLnBrk="1" hangingPunct="1"/>
            <a:r>
              <a:rPr lang="en-GB" altLang="en-US" sz="3300" dirty="0">
                <a:solidFill>
                  <a:srgbClr val="2D4B9B"/>
                </a:solidFill>
                <a:latin typeface="Book Antiqua" panose="02040602050305030304" pitchFamily="18" charset="0"/>
              </a:rPr>
              <a:t>Flow Visualization: w’ and </a:t>
            </a:r>
            <a:r>
              <a:rPr lang="el-GR" altLang="en-US" sz="3300" dirty="0">
                <a:solidFill>
                  <a:srgbClr val="2D4B9B"/>
                </a:solidFill>
                <a:latin typeface="Book Antiqua" panose="02040602050305030304" pitchFamily="18" charset="0"/>
              </a:rPr>
              <a:t>θ</a:t>
            </a:r>
            <a:r>
              <a:rPr lang="de-DE" altLang="en-US" sz="3300" dirty="0">
                <a:solidFill>
                  <a:srgbClr val="2D4B9B"/>
                </a:solidFill>
                <a:latin typeface="Book Antiqua" panose="02040602050305030304" pitchFamily="18" charset="0"/>
              </a:rPr>
              <a:t>‘ (</a:t>
            </a:r>
            <a:r>
              <a:rPr lang="de-DE" altLang="en-US" sz="3300" dirty="0" err="1">
                <a:solidFill>
                  <a:srgbClr val="2D4B9B"/>
                </a:solidFill>
                <a:latin typeface="Book Antiqua" panose="02040602050305030304" pitchFamily="18" charset="0"/>
              </a:rPr>
              <a:t>HET050x</a:t>
            </a:r>
            <a:r>
              <a:rPr lang="de-DE" altLang="en-US" sz="3300" dirty="0">
                <a:solidFill>
                  <a:srgbClr val="2D4B9B"/>
                </a:solidFill>
                <a:latin typeface="Book Antiqua" panose="02040602050305030304" pitchFamily="18" charset="0"/>
              </a:rPr>
              <a:t>)</a:t>
            </a:r>
            <a:endParaRPr lang="en-GB" altLang="en-US" sz="3300" dirty="0">
              <a:solidFill>
                <a:srgbClr val="2D4B9B"/>
              </a:solidFill>
              <a:latin typeface="Book Antiqua" panose="02040602050305030304" pitchFamily="18" charset="0"/>
            </a:endParaRPr>
          </a:p>
        </p:txBody>
      </p:sp>
      <p:pic>
        <p:nvPicPr>
          <p:cNvPr id="3" name="Grafik 2">
            <a:extLst>
              <a:ext uri="{FF2B5EF4-FFF2-40B4-BE49-F238E27FC236}">
                <a16:creationId xmlns:a16="http://schemas.microsoft.com/office/drawing/2014/main" id="{F9CD0373-89D8-456C-AA70-2F44C123CC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348" y="620688"/>
            <a:ext cx="6425304" cy="4824536"/>
          </a:xfrm>
          <a:prstGeom prst="rect">
            <a:avLst/>
          </a:prstGeom>
        </p:spPr>
      </p:pic>
      <p:sp>
        <p:nvSpPr>
          <p:cNvPr id="699394" name="Rectangle 2"/>
          <p:cNvSpPr>
            <a:spLocks noGrp="1" noChangeArrowheads="1"/>
          </p:cNvSpPr>
          <p:nvPr>
            <p:ph type="body" sz="half" idx="1"/>
          </p:nvPr>
        </p:nvSpPr>
        <p:spPr>
          <a:xfrm>
            <a:off x="107504" y="5013176"/>
            <a:ext cx="8928992" cy="1728192"/>
          </a:xfrm>
        </p:spPr>
        <p:txBody>
          <a:bodyPr/>
          <a:lstStyle/>
          <a:p>
            <a:pPr marL="0" lvl="0" indent="0" algn="just" defTabSz="914400">
              <a:spcBef>
                <a:spcPct val="0"/>
              </a:spcBef>
              <a:buClrTx/>
              <a:buSzTx/>
              <a:buNone/>
              <a:defRPr/>
            </a:pPr>
            <a:r>
              <a:rPr lang="en-GB" altLang="en-US" dirty="0">
                <a:solidFill>
                  <a:srgbClr val="000000"/>
                </a:solidFill>
                <a:latin typeface="Times New Roman" panose="02020603050405020304" pitchFamily="18" charset="0"/>
                <a:cs typeface="Times New Roman" panose="02020603050405020304" pitchFamily="18" charset="0"/>
              </a:rPr>
              <a:t>Horizontal cross sections of the fluctuations of (</a:t>
            </a:r>
            <a:r>
              <a:rPr lang="en-GB" altLang="en-US" b="1" dirty="0">
                <a:solidFill>
                  <a:srgbClr val="000000"/>
                </a:solidFill>
                <a:latin typeface="Times New Roman" panose="02020603050405020304" pitchFamily="18" charset="0"/>
                <a:cs typeface="Times New Roman" panose="02020603050405020304" pitchFamily="18" charset="0"/>
              </a:rPr>
              <a:t>left</a:t>
            </a:r>
            <a:r>
              <a:rPr lang="en-GB" altLang="en-US" dirty="0">
                <a:solidFill>
                  <a:srgbClr val="000000"/>
                </a:solidFill>
                <a:latin typeface="Times New Roman" panose="02020603050405020304" pitchFamily="18" charset="0"/>
                <a:cs typeface="Times New Roman" panose="02020603050405020304" pitchFamily="18" charset="0"/>
              </a:rPr>
              <a:t>) vertical velocity and (</a:t>
            </a:r>
            <a:r>
              <a:rPr lang="en-GB" altLang="en-US" b="1" dirty="0">
                <a:solidFill>
                  <a:srgbClr val="000000"/>
                </a:solidFill>
                <a:latin typeface="Times New Roman" panose="02020603050405020304" pitchFamily="18" charset="0"/>
                <a:cs typeface="Times New Roman" panose="02020603050405020304" pitchFamily="18" charset="0"/>
              </a:rPr>
              <a:t>right</a:t>
            </a:r>
            <a:r>
              <a:rPr lang="en-GB" altLang="en-US" dirty="0">
                <a:solidFill>
                  <a:srgbClr val="000000"/>
                </a:solidFill>
                <a:latin typeface="Times New Roman" panose="02020603050405020304" pitchFamily="18" charset="0"/>
                <a:cs typeface="Times New Roman" panose="02020603050405020304" pitchFamily="18" charset="0"/>
              </a:rPr>
              <a:t>) potential temperature about their horizontal mean values for simulation </a:t>
            </a:r>
            <a:r>
              <a:rPr lang="en-GB" altLang="en-US" b="1" dirty="0" err="1">
                <a:solidFill>
                  <a:srgbClr val="000000"/>
                </a:solidFill>
                <a:latin typeface="Times New Roman" panose="02020603050405020304" pitchFamily="18" charset="0"/>
                <a:cs typeface="Times New Roman" panose="02020603050405020304" pitchFamily="18" charset="0"/>
              </a:rPr>
              <a:t>HET050x</a:t>
            </a:r>
            <a:r>
              <a:rPr lang="en-GB" altLang="en-US" dirty="0">
                <a:solidFill>
                  <a:srgbClr val="000000"/>
                </a:solidFill>
                <a:latin typeface="Times New Roman" panose="02020603050405020304" pitchFamily="18" charset="0"/>
                <a:cs typeface="Times New Roman" panose="02020603050405020304" pitchFamily="18" charset="0"/>
              </a:rPr>
              <a:t>. The cross section is taken at </a:t>
            </a:r>
            <a:r>
              <a:rPr lang="en-US" altLang="en-US" i="1" dirty="0" err="1">
                <a:solidFill>
                  <a:srgbClr val="000000"/>
                </a:solidFill>
                <a:latin typeface="Times New Roman" panose="02020603050405020304" pitchFamily="18" charset="0"/>
                <a:cs typeface="Times New Roman" panose="02020603050405020304" pitchFamily="18" charset="0"/>
              </a:rPr>
              <a:t>x</a:t>
            </a:r>
            <a:r>
              <a:rPr lang="en-US" altLang="en-US" i="1" baseline="-25000" dirty="0" err="1">
                <a:solidFill>
                  <a:srgbClr val="000000"/>
                </a:solidFill>
                <a:latin typeface="Times New Roman" panose="02020603050405020304" pitchFamily="18" charset="0"/>
                <a:cs typeface="Times New Roman" panose="02020603050405020304" pitchFamily="18" charset="0"/>
              </a:rPr>
              <a:t>3</a:t>
            </a:r>
            <a:r>
              <a:rPr lang="en-US" altLang="en-US" dirty="0">
                <a:solidFill>
                  <a:srgbClr val="000000"/>
                </a:solidFill>
                <a:latin typeface="Times New Roman" panose="02020603050405020304" pitchFamily="18" charset="0"/>
                <a:cs typeface="Times New Roman" panose="02020603050405020304" pitchFamily="18" charset="0"/>
              </a:rPr>
              <a:t>=0.076</a:t>
            </a:r>
            <a:r>
              <a:rPr lang="en-GB" altLang="en-US" dirty="0">
                <a:solidFill>
                  <a:srgbClr val="000000"/>
                </a:solidFill>
                <a:latin typeface="Times New Roman" panose="02020603050405020304" pitchFamily="18" charset="0"/>
                <a:cs typeface="Times New Roman" panose="02020603050405020304" pitchFamily="18" charset="0"/>
              </a:rPr>
              <a:t> (</a:t>
            </a:r>
            <a:r>
              <a:rPr lang="en-US" altLang="en-US" i="1" dirty="0" err="1">
                <a:solidFill>
                  <a:srgbClr val="000000"/>
                </a:solidFill>
                <a:latin typeface="Times New Roman" panose="02020603050405020304" pitchFamily="18" charset="0"/>
                <a:cs typeface="Times New Roman" panose="02020603050405020304" pitchFamily="18" charset="0"/>
              </a:rPr>
              <a:t>x</a:t>
            </a:r>
            <a:r>
              <a:rPr lang="en-US" altLang="en-US" i="1" baseline="-25000" dirty="0" err="1">
                <a:solidFill>
                  <a:srgbClr val="000000"/>
                </a:solidFill>
                <a:latin typeface="Times New Roman" panose="02020603050405020304" pitchFamily="18" charset="0"/>
                <a:cs typeface="Times New Roman" panose="02020603050405020304" pitchFamily="18" charset="0"/>
              </a:rPr>
              <a:t>3</a:t>
            </a:r>
            <a:r>
              <a:rPr lang="en-US" altLang="en-US" i="1" baseline="30000" dirty="0">
                <a:solidFill>
                  <a:srgbClr val="000000"/>
                </a:solidFill>
                <a:latin typeface="Times New Roman" panose="02020603050405020304" pitchFamily="18" charset="0"/>
                <a:cs typeface="Times New Roman" panose="02020603050405020304" pitchFamily="18" charset="0"/>
              </a:rPr>
              <a:t>+</a:t>
            </a:r>
            <a:r>
              <a:rPr lang="en-US" altLang="en-US" dirty="0">
                <a:solidFill>
                  <a:srgbClr val="000000"/>
                </a:solidFill>
                <a:latin typeface="Times New Roman" panose="02020603050405020304" pitchFamily="18" charset="0"/>
                <a:cs typeface="Times New Roman" panose="02020603050405020304" pitchFamily="18" charset="0"/>
              </a:rPr>
              <a:t>=8.19</a:t>
            </a:r>
            <a:r>
              <a:rPr lang="en-GB" altLang="en-US" dirty="0">
                <a:solidFill>
                  <a:srgbClr val="000000"/>
                </a:solidFill>
                <a:latin typeface="Times New Roman" panose="02020603050405020304" pitchFamily="18" charset="0"/>
                <a:cs typeface="Times New Roman" panose="02020603050405020304" pitchFamily="18" charset="0"/>
              </a:rPr>
              <a:t>) above the lower surface near the end of the sampling period; 1/4 of numerical domain is shown.  </a:t>
            </a:r>
            <a:r>
              <a:rPr lang="en-US" altLang="en-US" dirty="0">
                <a:solidFill>
                  <a:srgbClr val="FF0000"/>
                </a:solidFill>
                <a:latin typeface="Times New Roman" panose="02020603050405020304" pitchFamily="18" charset="0"/>
                <a:cs typeface="Times New Roman" panose="02020603050405020304" pitchFamily="18" charset="0"/>
              </a:rPr>
              <a:t>Red</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a:solidFill>
                  <a:srgbClr val="0000FF"/>
                </a:solidFill>
                <a:latin typeface="Times New Roman" panose="02020603050405020304" pitchFamily="18" charset="0"/>
                <a:cs typeface="Times New Roman" panose="02020603050405020304" pitchFamily="18" charset="0"/>
              </a:rPr>
              <a:t>blue</a:t>
            </a:r>
            <a:r>
              <a:rPr lang="en-US" altLang="en-US" dirty="0">
                <a:solidFill>
                  <a:srgbClr val="000000"/>
                </a:solidFill>
                <a:latin typeface="Times New Roman" panose="02020603050405020304" pitchFamily="18" charset="0"/>
                <a:cs typeface="Times New Roman" panose="02020603050405020304" pitchFamily="18" charset="0"/>
              </a:rPr>
              <a:t>) colors correspond to </a:t>
            </a:r>
            <a:r>
              <a:rPr lang="en-US" altLang="en-US" dirty="0">
                <a:solidFill>
                  <a:srgbClr val="FF0000"/>
                </a:solidFill>
                <a:latin typeface="Times New Roman" panose="02020603050405020304" pitchFamily="18" charset="0"/>
                <a:cs typeface="Times New Roman" panose="02020603050405020304" pitchFamily="18" charset="0"/>
              </a:rPr>
              <a:t>positive</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a:solidFill>
                  <a:srgbClr val="0000FF"/>
                </a:solidFill>
                <a:latin typeface="Times New Roman" panose="02020603050405020304" pitchFamily="18" charset="0"/>
                <a:cs typeface="Times New Roman" panose="02020603050405020304" pitchFamily="18" charset="0"/>
              </a:rPr>
              <a:t>negative</a:t>
            </a:r>
            <a:r>
              <a:rPr lang="en-US" altLang="en-US" dirty="0">
                <a:solidFill>
                  <a:srgbClr val="000000"/>
                </a:solidFill>
                <a:latin typeface="Times New Roman" panose="02020603050405020304" pitchFamily="18" charset="0"/>
                <a:cs typeface="Times New Roman" panose="02020603050405020304" pitchFamily="18" charset="0"/>
              </a:rPr>
              <a:t>) values of u</a:t>
            </a:r>
            <a:r>
              <a:rPr lang="en-US" altLang="en-US" baseline="-25000" dirty="0">
                <a:solidFill>
                  <a:srgbClr val="000000"/>
                </a:solidFill>
                <a:latin typeface="Times New Roman" panose="02020603050405020304" pitchFamily="18" charset="0"/>
                <a:cs typeface="Times New Roman" panose="02020603050405020304" pitchFamily="18" charset="0"/>
              </a:rPr>
              <a:t>3</a:t>
            </a:r>
            <a:r>
              <a:rPr lang="en-US" altLang="en-US" i="1" dirty="0">
                <a:solidFill>
                  <a:srgbClr val="000000"/>
                </a:solidFill>
                <a:latin typeface="Times New Roman" panose="02020603050405020304" pitchFamily="18" charset="0"/>
                <a:cs typeface="Times New Roman" panose="02020603050405020304" pitchFamily="18" charset="0"/>
              </a:rPr>
              <a:t>ʹ </a:t>
            </a:r>
            <a:r>
              <a:rPr lang="en-US" altLang="en-US" dirty="0">
                <a:solidFill>
                  <a:srgbClr val="000000"/>
                </a:solidFill>
                <a:latin typeface="Times New Roman" panose="02020603050405020304" pitchFamily="18" charset="0"/>
                <a:cs typeface="Times New Roman" panose="02020603050405020304" pitchFamily="18" charset="0"/>
              </a:rPr>
              <a:t>(×10</a:t>
            </a:r>
            <a:r>
              <a:rPr lang="en-US" altLang="en-US" baseline="30000" dirty="0">
                <a:solidFill>
                  <a:srgbClr val="000000"/>
                </a:solidFill>
                <a:latin typeface="Times New Roman" panose="02020603050405020304" pitchFamily="18" charset="0"/>
                <a:cs typeface="Times New Roman" panose="02020603050405020304" pitchFamily="18" charset="0"/>
              </a:rPr>
              <a:t>2</a:t>
            </a:r>
            <a:r>
              <a:rPr lang="en-US" altLang="en-US" dirty="0">
                <a:solidFill>
                  <a:srgbClr val="000000"/>
                </a:solidFill>
                <a:latin typeface="Times New Roman" panose="02020603050405020304" pitchFamily="18" charset="0"/>
                <a:cs typeface="Times New Roman" panose="02020603050405020304" pitchFamily="18" charset="0"/>
              </a:rPr>
              <a:t>) and </a:t>
            </a:r>
            <a:r>
              <a:rPr lang="en-US" altLang="en-US" dirty="0">
                <a:solidFill>
                  <a:srgbClr val="000000"/>
                </a:solidFill>
                <a:latin typeface="Times New Roman" panose="02020603050405020304" pitchFamily="18" charset="0"/>
                <a:cs typeface="Times New Roman" panose="02020603050405020304" pitchFamily="18" charset="0"/>
                <a:sym typeface="Symbol"/>
              </a:rPr>
              <a:t></a:t>
            </a:r>
            <a:r>
              <a:rPr lang="en-US" altLang="en-US" i="1" dirty="0">
                <a:solidFill>
                  <a:srgbClr val="000000"/>
                </a:solidFill>
                <a:latin typeface="Times New Roman" panose="02020603050405020304" pitchFamily="18" charset="0"/>
                <a:cs typeface="Times New Roman" panose="02020603050405020304" pitchFamily="18" charset="0"/>
              </a:rPr>
              <a:t>ʹ</a:t>
            </a:r>
            <a:r>
              <a:rPr lang="en-US" altLang="en-US" dirty="0">
                <a:solidFill>
                  <a:srgbClr val="000000"/>
                </a:solidFill>
                <a:latin typeface="Times New Roman" panose="02020603050405020304" pitchFamily="18" charset="0"/>
                <a:cs typeface="Times New Roman" panose="02020603050405020304" pitchFamily="18" charset="0"/>
              </a:rPr>
              <a:t> as shown in the color scale bars. For reference the spatial variation of the imposed surface temperature </a:t>
            </a:r>
            <a:r>
              <a:rPr lang="en-US" altLang="en-US" dirty="0" err="1">
                <a:solidFill>
                  <a:srgbClr val="000000"/>
                </a:solidFill>
                <a:latin typeface="Times New Roman" panose="02020603050405020304" pitchFamily="18" charset="0"/>
                <a:cs typeface="Times New Roman" panose="02020603050405020304" pitchFamily="18" charset="0"/>
              </a:rPr>
              <a:t>θ</a:t>
            </a:r>
            <a:r>
              <a:rPr lang="en-US" altLang="en-US" baseline="-25000" dirty="0" err="1">
                <a:solidFill>
                  <a:srgbClr val="000000"/>
                </a:solidFill>
                <a:latin typeface="Times New Roman" panose="02020603050405020304" pitchFamily="18" charset="0"/>
                <a:cs typeface="Times New Roman" panose="02020603050405020304" pitchFamily="18" charset="0"/>
              </a:rPr>
              <a:t>sfc</a:t>
            </a:r>
            <a:r>
              <a:rPr lang="en-US" altLang="en-US" dirty="0">
                <a:solidFill>
                  <a:srgbClr val="000000"/>
                </a:solidFill>
                <a:latin typeface="Times New Roman" panose="02020603050405020304" pitchFamily="18" charset="0"/>
                <a:cs typeface="Times New Roman" panose="02020603050405020304" pitchFamily="18" charset="0"/>
              </a:rPr>
              <a:t> is shown in the bottom panel of each figure.</a:t>
            </a:r>
          </a:p>
        </p:txBody>
      </p:sp>
    </p:spTree>
    <p:extLst>
      <p:ext uri="{BB962C8B-B14F-4D97-AF65-F5344CB8AC3E}">
        <p14:creationId xmlns:p14="http://schemas.microsoft.com/office/powerpoint/2010/main" val="129585815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5" name="Text Box 3"/>
          <p:cNvSpPr txBox="1">
            <a:spLocks noChangeArrowheads="1"/>
          </p:cNvSpPr>
          <p:nvPr/>
        </p:nvSpPr>
        <p:spPr bwMode="auto">
          <a:xfrm>
            <a:off x="7113588" y="1882775"/>
            <a:ext cx="13446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Arial" panose="020B0604020202020204" pitchFamily="34" charset="0"/>
              </a:defRPr>
            </a:lvl1pPr>
            <a:lvl2pPr marL="571500" algn="l">
              <a:defRPr sz="2400">
                <a:solidFill>
                  <a:schemeClr val="tx1"/>
                </a:solidFill>
                <a:latin typeface="Arial" panose="020B0604020202020204" pitchFamily="34" charset="0"/>
              </a:defRPr>
            </a:lvl2pPr>
            <a:lvl3pPr marL="1143000" algn="l">
              <a:defRPr sz="2400">
                <a:solidFill>
                  <a:schemeClr val="tx1"/>
                </a:solidFill>
                <a:latin typeface="Arial" panose="020B0604020202020204" pitchFamily="34" charset="0"/>
              </a:defRPr>
            </a:lvl3pPr>
            <a:lvl4pPr marL="1714500" algn="l">
              <a:defRPr sz="2400">
                <a:solidFill>
                  <a:schemeClr val="tx1"/>
                </a:solidFill>
                <a:latin typeface="Arial" panose="020B0604020202020204" pitchFamily="34" charset="0"/>
              </a:defRPr>
            </a:lvl4pPr>
            <a:lvl5pPr marL="2286000" algn="l">
              <a:defRPr sz="2400">
                <a:solidFill>
                  <a:schemeClr val="tx1"/>
                </a:solidFill>
                <a:latin typeface="Arial" panose="020B0604020202020204" pitchFamily="34" charset="0"/>
              </a:defRPr>
            </a:lvl5pPr>
            <a:lvl6pPr marL="2743200" eaLnBrk="0" fontAlgn="base" hangingPunct="0">
              <a:spcBef>
                <a:spcPct val="0"/>
              </a:spcBef>
              <a:spcAft>
                <a:spcPct val="0"/>
              </a:spcAft>
              <a:defRPr sz="2400">
                <a:solidFill>
                  <a:schemeClr val="tx1"/>
                </a:solidFill>
                <a:latin typeface="Arial" panose="020B0604020202020204" pitchFamily="34" charset="0"/>
              </a:defRPr>
            </a:lvl6pPr>
            <a:lvl7pPr marL="3200400" eaLnBrk="0" fontAlgn="base" hangingPunct="0">
              <a:spcBef>
                <a:spcPct val="0"/>
              </a:spcBef>
              <a:spcAft>
                <a:spcPct val="0"/>
              </a:spcAft>
              <a:defRPr sz="2400">
                <a:solidFill>
                  <a:schemeClr val="tx1"/>
                </a:solidFill>
                <a:latin typeface="Arial" panose="020B0604020202020204" pitchFamily="34" charset="0"/>
              </a:defRPr>
            </a:lvl7pPr>
            <a:lvl8pPr marL="3657600" eaLnBrk="0" fontAlgn="base" hangingPunct="0">
              <a:spcBef>
                <a:spcPct val="0"/>
              </a:spcBef>
              <a:spcAft>
                <a:spcPct val="0"/>
              </a:spcAft>
              <a:defRPr sz="2400">
                <a:solidFill>
                  <a:schemeClr val="tx1"/>
                </a:solidFill>
                <a:latin typeface="Arial" panose="020B0604020202020204" pitchFamily="34" charset="0"/>
              </a:defRPr>
            </a:lvl8pPr>
            <a:lvl9pPr marL="4114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99396" name="Text Box 4"/>
          <p:cNvSpPr txBox="1">
            <a:spLocks noChangeArrowheads="1"/>
          </p:cNvSpPr>
          <p:nvPr/>
        </p:nvSpPr>
        <p:spPr bwMode="auto">
          <a:xfrm>
            <a:off x="6548438" y="1882775"/>
            <a:ext cx="19367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Arial" panose="020B0604020202020204" pitchFamily="34" charset="0"/>
              </a:defRPr>
            </a:lvl1pPr>
            <a:lvl2pPr marL="571500" algn="l">
              <a:defRPr sz="2400">
                <a:solidFill>
                  <a:schemeClr val="tx1"/>
                </a:solidFill>
                <a:latin typeface="Arial" panose="020B0604020202020204" pitchFamily="34" charset="0"/>
              </a:defRPr>
            </a:lvl2pPr>
            <a:lvl3pPr marL="1143000" algn="l">
              <a:defRPr sz="2400">
                <a:solidFill>
                  <a:schemeClr val="tx1"/>
                </a:solidFill>
                <a:latin typeface="Arial" panose="020B0604020202020204" pitchFamily="34" charset="0"/>
              </a:defRPr>
            </a:lvl3pPr>
            <a:lvl4pPr marL="1714500" algn="l">
              <a:defRPr sz="2400">
                <a:solidFill>
                  <a:schemeClr val="tx1"/>
                </a:solidFill>
                <a:latin typeface="Arial" panose="020B0604020202020204" pitchFamily="34" charset="0"/>
              </a:defRPr>
            </a:lvl4pPr>
            <a:lvl5pPr marL="2286000" algn="l">
              <a:defRPr sz="2400">
                <a:solidFill>
                  <a:schemeClr val="tx1"/>
                </a:solidFill>
                <a:latin typeface="Arial" panose="020B0604020202020204" pitchFamily="34" charset="0"/>
              </a:defRPr>
            </a:lvl5pPr>
            <a:lvl6pPr marL="2743200" eaLnBrk="0" fontAlgn="base" hangingPunct="0">
              <a:spcBef>
                <a:spcPct val="0"/>
              </a:spcBef>
              <a:spcAft>
                <a:spcPct val="0"/>
              </a:spcAft>
              <a:defRPr sz="2400">
                <a:solidFill>
                  <a:schemeClr val="tx1"/>
                </a:solidFill>
                <a:latin typeface="Arial" panose="020B0604020202020204" pitchFamily="34" charset="0"/>
              </a:defRPr>
            </a:lvl6pPr>
            <a:lvl7pPr marL="3200400" eaLnBrk="0" fontAlgn="base" hangingPunct="0">
              <a:spcBef>
                <a:spcPct val="0"/>
              </a:spcBef>
              <a:spcAft>
                <a:spcPct val="0"/>
              </a:spcAft>
              <a:defRPr sz="2400">
                <a:solidFill>
                  <a:schemeClr val="tx1"/>
                </a:solidFill>
                <a:latin typeface="Arial" panose="020B0604020202020204" pitchFamily="34" charset="0"/>
              </a:defRPr>
            </a:lvl7pPr>
            <a:lvl8pPr marL="3657600" eaLnBrk="0" fontAlgn="base" hangingPunct="0">
              <a:spcBef>
                <a:spcPct val="0"/>
              </a:spcBef>
              <a:spcAft>
                <a:spcPct val="0"/>
              </a:spcAft>
              <a:defRPr sz="2400">
                <a:solidFill>
                  <a:schemeClr val="tx1"/>
                </a:solidFill>
                <a:latin typeface="Arial" panose="020B0604020202020204" pitchFamily="34" charset="0"/>
              </a:defRPr>
            </a:lvl8pPr>
            <a:lvl9pPr marL="4114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 name="Rectangle 5"/>
          <p:cNvSpPr>
            <a:spLocks noGrp="1" noChangeArrowheads="1"/>
          </p:cNvSpPr>
          <p:nvPr>
            <p:ph type="title" idx="4294967295"/>
          </p:nvPr>
        </p:nvSpPr>
        <p:spPr>
          <a:xfrm>
            <a:off x="0" y="1"/>
            <a:ext cx="9144000" cy="548680"/>
          </a:xfrm>
          <a:noFill/>
          <a:ln>
            <a:solidFill>
              <a:srgbClr val="3333FF"/>
            </a:solidFill>
            <a:miter lim="800000"/>
            <a:headEnd/>
            <a:tailEnd/>
          </a:ln>
        </p:spPr>
        <p:txBody>
          <a:bodyPr/>
          <a:lstStyle/>
          <a:p>
            <a:pPr algn="ctr" defTabSz="914400" eaLnBrk="1" hangingPunct="1"/>
            <a:r>
              <a:rPr lang="en-GB" altLang="en-US" sz="3300" dirty="0">
                <a:solidFill>
                  <a:srgbClr val="2D4B9B"/>
                </a:solidFill>
                <a:latin typeface="Book Antiqua" panose="02040602050305030304" pitchFamily="18" charset="0"/>
              </a:rPr>
              <a:t>Flow Visualization: w’ and </a:t>
            </a:r>
            <a:r>
              <a:rPr lang="el-GR" altLang="en-US" sz="3300" dirty="0">
                <a:solidFill>
                  <a:srgbClr val="2D4B9B"/>
                </a:solidFill>
                <a:latin typeface="Book Antiqua" panose="02040602050305030304" pitchFamily="18" charset="0"/>
              </a:rPr>
              <a:t>θ</a:t>
            </a:r>
            <a:r>
              <a:rPr lang="de-DE" altLang="en-US" sz="3300" dirty="0">
                <a:solidFill>
                  <a:srgbClr val="2D4B9B"/>
                </a:solidFill>
                <a:latin typeface="Book Antiqua" panose="02040602050305030304" pitchFamily="18" charset="0"/>
              </a:rPr>
              <a:t>‘ (</a:t>
            </a:r>
            <a:r>
              <a:rPr lang="de-DE" altLang="en-US" sz="3300" dirty="0" err="1">
                <a:solidFill>
                  <a:srgbClr val="2D4B9B"/>
                </a:solidFill>
                <a:latin typeface="Book Antiqua" panose="02040602050305030304" pitchFamily="18" charset="0"/>
              </a:rPr>
              <a:t>HET050y</a:t>
            </a:r>
            <a:r>
              <a:rPr lang="de-DE" altLang="en-US" sz="3300" dirty="0">
                <a:solidFill>
                  <a:srgbClr val="2D4B9B"/>
                </a:solidFill>
                <a:latin typeface="Book Antiqua" panose="02040602050305030304" pitchFamily="18" charset="0"/>
              </a:rPr>
              <a:t>)</a:t>
            </a:r>
            <a:endParaRPr lang="en-GB" altLang="en-US" sz="3300" dirty="0">
              <a:solidFill>
                <a:srgbClr val="2D4B9B"/>
              </a:solidFill>
              <a:latin typeface="Book Antiqua" panose="02040602050305030304" pitchFamily="18" charset="0"/>
            </a:endParaRPr>
          </a:p>
        </p:txBody>
      </p:sp>
      <p:sp>
        <p:nvSpPr>
          <p:cNvPr id="699394" name="Rectangle 2"/>
          <p:cNvSpPr>
            <a:spLocks noGrp="1" noChangeArrowheads="1"/>
          </p:cNvSpPr>
          <p:nvPr>
            <p:ph type="body" sz="half" idx="1"/>
          </p:nvPr>
        </p:nvSpPr>
        <p:spPr>
          <a:xfrm>
            <a:off x="107504" y="5013176"/>
            <a:ext cx="8928992" cy="1728192"/>
          </a:xfrm>
        </p:spPr>
        <p:txBody>
          <a:bodyPr/>
          <a:lstStyle/>
          <a:p>
            <a:pPr marL="0" lvl="0" indent="0" algn="just" defTabSz="914400">
              <a:spcBef>
                <a:spcPct val="0"/>
              </a:spcBef>
              <a:buClrTx/>
              <a:buSzTx/>
              <a:buNone/>
              <a:defRPr/>
            </a:pPr>
            <a:r>
              <a:rPr lang="en-GB" altLang="en-US" dirty="0">
                <a:solidFill>
                  <a:srgbClr val="000000"/>
                </a:solidFill>
                <a:latin typeface="Times New Roman" panose="02020603050405020304" pitchFamily="18" charset="0"/>
                <a:cs typeface="Times New Roman" panose="02020603050405020304" pitchFamily="18" charset="0"/>
              </a:rPr>
              <a:t>Horizontal cross sections of the fluctuations of (</a:t>
            </a:r>
            <a:r>
              <a:rPr lang="en-GB" altLang="en-US" b="1" dirty="0">
                <a:solidFill>
                  <a:srgbClr val="000000"/>
                </a:solidFill>
                <a:latin typeface="Times New Roman" panose="02020603050405020304" pitchFamily="18" charset="0"/>
                <a:cs typeface="Times New Roman" panose="02020603050405020304" pitchFamily="18" charset="0"/>
              </a:rPr>
              <a:t>left</a:t>
            </a:r>
            <a:r>
              <a:rPr lang="en-GB" altLang="en-US" dirty="0">
                <a:solidFill>
                  <a:srgbClr val="000000"/>
                </a:solidFill>
                <a:latin typeface="Times New Roman" panose="02020603050405020304" pitchFamily="18" charset="0"/>
                <a:cs typeface="Times New Roman" panose="02020603050405020304" pitchFamily="18" charset="0"/>
              </a:rPr>
              <a:t>) vertical velocity and (</a:t>
            </a:r>
            <a:r>
              <a:rPr lang="en-GB" altLang="en-US" b="1" dirty="0">
                <a:solidFill>
                  <a:srgbClr val="000000"/>
                </a:solidFill>
                <a:latin typeface="Times New Roman" panose="02020603050405020304" pitchFamily="18" charset="0"/>
                <a:cs typeface="Times New Roman" panose="02020603050405020304" pitchFamily="18" charset="0"/>
              </a:rPr>
              <a:t>right</a:t>
            </a:r>
            <a:r>
              <a:rPr lang="en-GB" altLang="en-US" dirty="0">
                <a:solidFill>
                  <a:srgbClr val="000000"/>
                </a:solidFill>
                <a:latin typeface="Times New Roman" panose="02020603050405020304" pitchFamily="18" charset="0"/>
                <a:cs typeface="Times New Roman" panose="02020603050405020304" pitchFamily="18" charset="0"/>
              </a:rPr>
              <a:t>) potential temperature about their horizontal mean values for simulation </a:t>
            </a:r>
            <a:r>
              <a:rPr lang="en-GB" altLang="en-US" b="1" dirty="0" err="1">
                <a:solidFill>
                  <a:srgbClr val="000000"/>
                </a:solidFill>
                <a:latin typeface="Times New Roman" panose="02020603050405020304" pitchFamily="18" charset="0"/>
                <a:cs typeface="Times New Roman" panose="02020603050405020304" pitchFamily="18" charset="0"/>
              </a:rPr>
              <a:t>HET050y</a:t>
            </a:r>
            <a:r>
              <a:rPr lang="en-GB" altLang="en-US" dirty="0">
                <a:solidFill>
                  <a:srgbClr val="000000"/>
                </a:solidFill>
                <a:latin typeface="Times New Roman" panose="02020603050405020304" pitchFamily="18" charset="0"/>
                <a:cs typeface="Times New Roman" panose="02020603050405020304" pitchFamily="18" charset="0"/>
              </a:rPr>
              <a:t>. The cross section is taken at </a:t>
            </a:r>
            <a:r>
              <a:rPr lang="en-US" altLang="en-US" i="1" dirty="0">
                <a:solidFill>
                  <a:srgbClr val="000000"/>
                </a:solidFill>
                <a:latin typeface="Times New Roman" panose="02020603050405020304" pitchFamily="18" charset="0"/>
                <a:cs typeface="Times New Roman" panose="02020603050405020304" pitchFamily="18" charset="0"/>
              </a:rPr>
              <a:t>x</a:t>
            </a:r>
            <a:r>
              <a:rPr lang="en-US" altLang="en-US" i="1" baseline="-25000" dirty="0">
                <a:solidFill>
                  <a:srgbClr val="000000"/>
                </a:solidFill>
                <a:latin typeface="Times New Roman" panose="02020603050405020304" pitchFamily="18" charset="0"/>
                <a:cs typeface="Times New Roman" panose="02020603050405020304" pitchFamily="18" charset="0"/>
              </a:rPr>
              <a:t>3</a:t>
            </a:r>
            <a:r>
              <a:rPr lang="en-US" altLang="en-US" dirty="0">
                <a:solidFill>
                  <a:srgbClr val="000000"/>
                </a:solidFill>
                <a:latin typeface="Times New Roman" panose="02020603050405020304" pitchFamily="18" charset="0"/>
                <a:cs typeface="Times New Roman" panose="02020603050405020304" pitchFamily="18" charset="0"/>
              </a:rPr>
              <a:t>= 0.076</a:t>
            </a:r>
            <a:r>
              <a:rPr lang="en-GB" altLang="en-US" dirty="0">
                <a:solidFill>
                  <a:srgbClr val="000000"/>
                </a:solidFill>
                <a:latin typeface="Times New Roman" panose="02020603050405020304" pitchFamily="18" charset="0"/>
                <a:cs typeface="Times New Roman" panose="02020603050405020304" pitchFamily="18" charset="0"/>
              </a:rPr>
              <a:t> (</a:t>
            </a:r>
            <a:r>
              <a:rPr lang="en-US" altLang="en-US" i="1" dirty="0" err="1">
                <a:solidFill>
                  <a:srgbClr val="000000"/>
                </a:solidFill>
                <a:latin typeface="Times New Roman" panose="02020603050405020304" pitchFamily="18" charset="0"/>
                <a:cs typeface="Times New Roman" panose="02020603050405020304" pitchFamily="18" charset="0"/>
              </a:rPr>
              <a:t>x</a:t>
            </a:r>
            <a:r>
              <a:rPr lang="en-US" altLang="en-US" i="1" baseline="-25000" dirty="0" err="1">
                <a:solidFill>
                  <a:srgbClr val="000000"/>
                </a:solidFill>
                <a:latin typeface="Times New Roman" panose="02020603050405020304" pitchFamily="18" charset="0"/>
                <a:cs typeface="Times New Roman" panose="02020603050405020304" pitchFamily="18" charset="0"/>
              </a:rPr>
              <a:t>3</a:t>
            </a:r>
            <a:r>
              <a:rPr lang="en-US" altLang="en-US" i="1" baseline="30000" dirty="0">
                <a:solidFill>
                  <a:srgbClr val="000000"/>
                </a:solidFill>
                <a:latin typeface="Times New Roman" panose="02020603050405020304" pitchFamily="18" charset="0"/>
                <a:cs typeface="Times New Roman" panose="02020603050405020304" pitchFamily="18" charset="0"/>
              </a:rPr>
              <a:t>+</a:t>
            </a:r>
            <a:r>
              <a:rPr lang="en-US" altLang="en-US" dirty="0">
                <a:solidFill>
                  <a:srgbClr val="000000"/>
                </a:solidFill>
                <a:latin typeface="Times New Roman" panose="02020603050405020304" pitchFamily="18" charset="0"/>
                <a:cs typeface="Times New Roman" panose="02020603050405020304" pitchFamily="18" charset="0"/>
              </a:rPr>
              <a:t>=15.80</a:t>
            </a:r>
            <a:r>
              <a:rPr lang="en-GB" altLang="en-US" dirty="0">
                <a:solidFill>
                  <a:srgbClr val="000000"/>
                </a:solidFill>
                <a:latin typeface="Times New Roman" panose="02020603050405020304" pitchFamily="18" charset="0"/>
                <a:cs typeface="Times New Roman" panose="02020603050405020304" pitchFamily="18" charset="0"/>
              </a:rPr>
              <a:t>) above the lower surface near the end of the sampling period; 1/4 of numerical domain is shown.  </a:t>
            </a:r>
            <a:r>
              <a:rPr lang="en-US" altLang="en-US" dirty="0">
                <a:solidFill>
                  <a:srgbClr val="FF0000"/>
                </a:solidFill>
                <a:latin typeface="Times New Roman" panose="02020603050405020304" pitchFamily="18" charset="0"/>
                <a:cs typeface="Times New Roman" panose="02020603050405020304" pitchFamily="18" charset="0"/>
              </a:rPr>
              <a:t>Red</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a:solidFill>
                  <a:srgbClr val="0000FF"/>
                </a:solidFill>
                <a:latin typeface="Times New Roman" panose="02020603050405020304" pitchFamily="18" charset="0"/>
                <a:cs typeface="Times New Roman" panose="02020603050405020304" pitchFamily="18" charset="0"/>
              </a:rPr>
              <a:t>blue</a:t>
            </a:r>
            <a:r>
              <a:rPr lang="en-US" altLang="en-US" dirty="0">
                <a:solidFill>
                  <a:srgbClr val="000000"/>
                </a:solidFill>
                <a:latin typeface="Times New Roman" panose="02020603050405020304" pitchFamily="18" charset="0"/>
                <a:cs typeface="Times New Roman" panose="02020603050405020304" pitchFamily="18" charset="0"/>
              </a:rPr>
              <a:t>) colors correspond to </a:t>
            </a:r>
            <a:r>
              <a:rPr lang="en-US" altLang="en-US" dirty="0">
                <a:solidFill>
                  <a:srgbClr val="FF0000"/>
                </a:solidFill>
                <a:latin typeface="Times New Roman" panose="02020603050405020304" pitchFamily="18" charset="0"/>
                <a:cs typeface="Times New Roman" panose="02020603050405020304" pitchFamily="18" charset="0"/>
              </a:rPr>
              <a:t>positive</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a:solidFill>
                  <a:srgbClr val="0000FF"/>
                </a:solidFill>
                <a:latin typeface="Times New Roman" panose="02020603050405020304" pitchFamily="18" charset="0"/>
                <a:cs typeface="Times New Roman" panose="02020603050405020304" pitchFamily="18" charset="0"/>
              </a:rPr>
              <a:t>negative</a:t>
            </a:r>
            <a:r>
              <a:rPr lang="en-US" altLang="en-US" dirty="0">
                <a:solidFill>
                  <a:srgbClr val="000000"/>
                </a:solidFill>
                <a:latin typeface="Times New Roman" panose="02020603050405020304" pitchFamily="18" charset="0"/>
                <a:cs typeface="Times New Roman" panose="02020603050405020304" pitchFamily="18" charset="0"/>
              </a:rPr>
              <a:t>) values of u</a:t>
            </a:r>
            <a:r>
              <a:rPr lang="en-US" altLang="en-US" baseline="-25000" dirty="0">
                <a:solidFill>
                  <a:srgbClr val="000000"/>
                </a:solidFill>
                <a:latin typeface="Times New Roman" panose="02020603050405020304" pitchFamily="18" charset="0"/>
                <a:cs typeface="Times New Roman" panose="02020603050405020304" pitchFamily="18" charset="0"/>
              </a:rPr>
              <a:t>3</a:t>
            </a:r>
            <a:r>
              <a:rPr lang="en-US" altLang="en-US" i="1" dirty="0">
                <a:solidFill>
                  <a:srgbClr val="000000"/>
                </a:solidFill>
                <a:latin typeface="Times New Roman" panose="02020603050405020304" pitchFamily="18" charset="0"/>
                <a:cs typeface="Times New Roman" panose="02020603050405020304" pitchFamily="18" charset="0"/>
              </a:rPr>
              <a:t>ʹ </a:t>
            </a:r>
            <a:r>
              <a:rPr lang="en-US" altLang="en-US" dirty="0">
                <a:solidFill>
                  <a:srgbClr val="000000"/>
                </a:solidFill>
                <a:latin typeface="Times New Roman" panose="02020603050405020304" pitchFamily="18" charset="0"/>
                <a:cs typeface="Times New Roman" panose="02020603050405020304" pitchFamily="18" charset="0"/>
              </a:rPr>
              <a:t>(×10</a:t>
            </a:r>
            <a:r>
              <a:rPr lang="en-US" altLang="en-US" baseline="30000" dirty="0">
                <a:solidFill>
                  <a:srgbClr val="000000"/>
                </a:solidFill>
                <a:latin typeface="Times New Roman" panose="02020603050405020304" pitchFamily="18" charset="0"/>
                <a:cs typeface="Times New Roman" panose="02020603050405020304" pitchFamily="18" charset="0"/>
              </a:rPr>
              <a:t>2</a:t>
            </a:r>
            <a:r>
              <a:rPr lang="en-US" altLang="en-US" dirty="0">
                <a:solidFill>
                  <a:srgbClr val="000000"/>
                </a:solidFill>
                <a:latin typeface="Times New Roman" panose="02020603050405020304" pitchFamily="18" charset="0"/>
                <a:cs typeface="Times New Roman" panose="02020603050405020304" pitchFamily="18" charset="0"/>
              </a:rPr>
              <a:t>) and </a:t>
            </a:r>
            <a:r>
              <a:rPr lang="en-US" altLang="en-US" dirty="0">
                <a:solidFill>
                  <a:srgbClr val="000000"/>
                </a:solidFill>
                <a:latin typeface="Times New Roman" panose="02020603050405020304" pitchFamily="18" charset="0"/>
                <a:cs typeface="Times New Roman" panose="02020603050405020304" pitchFamily="18" charset="0"/>
                <a:sym typeface="Symbol"/>
              </a:rPr>
              <a:t></a:t>
            </a:r>
            <a:r>
              <a:rPr lang="en-US" altLang="en-US" i="1" dirty="0">
                <a:solidFill>
                  <a:srgbClr val="000000"/>
                </a:solidFill>
                <a:latin typeface="Times New Roman" panose="02020603050405020304" pitchFamily="18" charset="0"/>
                <a:cs typeface="Times New Roman" panose="02020603050405020304" pitchFamily="18" charset="0"/>
              </a:rPr>
              <a:t>ʹ</a:t>
            </a:r>
            <a:r>
              <a:rPr lang="en-US" altLang="en-US" dirty="0">
                <a:solidFill>
                  <a:srgbClr val="000000"/>
                </a:solidFill>
                <a:latin typeface="Times New Roman" panose="02020603050405020304" pitchFamily="18" charset="0"/>
                <a:cs typeface="Times New Roman" panose="02020603050405020304" pitchFamily="18" charset="0"/>
              </a:rPr>
              <a:t> as shown in the color scale bars. The spatial variation of the imposed surface temperature </a:t>
            </a:r>
            <a:r>
              <a:rPr lang="en-US" altLang="en-US" dirty="0" err="1">
                <a:solidFill>
                  <a:srgbClr val="000000"/>
                </a:solidFill>
                <a:latin typeface="Times New Roman" panose="02020603050405020304" pitchFamily="18" charset="0"/>
                <a:cs typeface="Times New Roman" panose="02020603050405020304" pitchFamily="18" charset="0"/>
              </a:rPr>
              <a:t>θ</a:t>
            </a:r>
            <a:r>
              <a:rPr lang="en-US" altLang="en-US" baseline="-25000" dirty="0" err="1">
                <a:solidFill>
                  <a:srgbClr val="000000"/>
                </a:solidFill>
                <a:latin typeface="Times New Roman" panose="02020603050405020304" pitchFamily="18" charset="0"/>
                <a:cs typeface="Times New Roman" panose="02020603050405020304" pitchFamily="18" charset="0"/>
              </a:rPr>
              <a:t>sfc</a:t>
            </a:r>
            <a:r>
              <a:rPr lang="en-US" altLang="en-US" dirty="0">
                <a:solidFill>
                  <a:srgbClr val="000000"/>
                </a:solidFill>
                <a:latin typeface="Times New Roman" panose="02020603050405020304" pitchFamily="18" charset="0"/>
                <a:cs typeface="Times New Roman" panose="02020603050405020304" pitchFamily="18" charset="0"/>
              </a:rPr>
              <a:t> is shown to the right </a:t>
            </a:r>
            <a:r>
              <a:rPr lang="en-US" altLang="en-US" dirty="0">
                <a:latin typeface="Times New Roman" panose="02020603050405020304" pitchFamily="18" charset="0"/>
                <a:cs typeface="Times New Roman" panose="02020603050405020304" pitchFamily="18" charset="0"/>
              </a:rPr>
              <a:t>of </a:t>
            </a:r>
            <a:r>
              <a:rPr lang="el-GR" altLang="en-US" dirty="0">
                <a:latin typeface="Book Antiqua" panose="02040602050305030304" pitchFamily="18" charset="0"/>
              </a:rPr>
              <a:t>θ</a:t>
            </a:r>
            <a:r>
              <a:rPr lang="de-DE" altLang="en-US" dirty="0">
                <a:latin typeface="Book Antiqua" panose="02040602050305030304" pitchFamily="18" charset="0"/>
              </a:rPr>
              <a:t>‘ </a:t>
            </a:r>
            <a:r>
              <a:rPr lang="en-US" altLang="en-US" dirty="0">
                <a:solidFill>
                  <a:srgbClr val="000000"/>
                </a:solidFill>
                <a:latin typeface="Times New Roman" panose="02020603050405020304" pitchFamily="18" charset="0"/>
                <a:cs typeface="Times New Roman" panose="02020603050405020304" pitchFamily="18" charset="0"/>
              </a:rPr>
              <a:t>figure.</a:t>
            </a:r>
          </a:p>
        </p:txBody>
      </p:sp>
      <p:pic>
        <p:nvPicPr>
          <p:cNvPr id="4" name="Grafik 3">
            <a:extLst>
              <a:ext uri="{FF2B5EF4-FFF2-40B4-BE49-F238E27FC236}">
                <a16:creationId xmlns:a16="http://schemas.microsoft.com/office/drawing/2014/main" id="{78871131-6437-4A88-AF20-6DDC0CDA8B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800708"/>
            <a:ext cx="7781673" cy="3960440"/>
          </a:xfrm>
          <a:prstGeom prst="rect">
            <a:avLst/>
          </a:prstGeom>
        </p:spPr>
      </p:pic>
    </p:spTree>
    <p:extLst>
      <p:ext uri="{BB962C8B-B14F-4D97-AF65-F5344CB8AC3E}">
        <p14:creationId xmlns:p14="http://schemas.microsoft.com/office/powerpoint/2010/main" val="399463715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5" name="Text Box 3"/>
          <p:cNvSpPr txBox="1">
            <a:spLocks noChangeArrowheads="1"/>
          </p:cNvSpPr>
          <p:nvPr/>
        </p:nvSpPr>
        <p:spPr bwMode="auto">
          <a:xfrm>
            <a:off x="7113588" y="1882775"/>
            <a:ext cx="13446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Arial" panose="020B0604020202020204" pitchFamily="34" charset="0"/>
              </a:defRPr>
            </a:lvl1pPr>
            <a:lvl2pPr marL="571500" algn="l">
              <a:defRPr sz="2400">
                <a:solidFill>
                  <a:schemeClr val="tx1"/>
                </a:solidFill>
                <a:latin typeface="Arial" panose="020B0604020202020204" pitchFamily="34" charset="0"/>
              </a:defRPr>
            </a:lvl2pPr>
            <a:lvl3pPr marL="1143000" algn="l">
              <a:defRPr sz="2400">
                <a:solidFill>
                  <a:schemeClr val="tx1"/>
                </a:solidFill>
                <a:latin typeface="Arial" panose="020B0604020202020204" pitchFamily="34" charset="0"/>
              </a:defRPr>
            </a:lvl3pPr>
            <a:lvl4pPr marL="1714500" algn="l">
              <a:defRPr sz="2400">
                <a:solidFill>
                  <a:schemeClr val="tx1"/>
                </a:solidFill>
                <a:latin typeface="Arial" panose="020B0604020202020204" pitchFamily="34" charset="0"/>
              </a:defRPr>
            </a:lvl4pPr>
            <a:lvl5pPr marL="2286000" algn="l">
              <a:defRPr sz="2400">
                <a:solidFill>
                  <a:schemeClr val="tx1"/>
                </a:solidFill>
                <a:latin typeface="Arial" panose="020B0604020202020204" pitchFamily="34" charset="0"/>
              </a:defRPr>
            </a:lvl5pPr>
            <a:lvl6pPr marL="2743200" eaLnBrk="0" fontAlgn="base" hangingPunct="0">
              <a:spcBef>
                <a:spcPct val="0"/>
              </a:spcBef>
              <a:spcAft>
                <a:spcPct val="0"/>
              </a:spcAft>
              <a:defRPr sz="2400">
                <a:solidFill>
                  <a:schemeClr val="tx1"/>
                </a:solidFill>
                <a:latin typeface="Arial" panose="020B0604020202020204" pitchFamily="34" charset="0"/>
              </a:defRPr>
            </a:lvl6pPr>
            <a:lvl7pPr marL="3200400" eaLnBrk="0" fontAlgn="base" hangingPunct="0">
              <a:spcBef>
                <a:spcPct val="0"/>
              </a:spcBef>
              <a:spcAft>
                <a:spcPct val="0"/>
              </a:spcAft>
              <a:defRPr sz="2400">
                <a:solidFill>
                  <a:schemeClr val="tx1"/>
                </a:solidFill>
                <a:latin typeface="Arial" panose="020B0604020202020204" pitchFamily="34" charset="0"/>
              </a:defRPr>
            </a:lvl7pPr>
            <a:lvl8pPr marL="3657600" eaLnBrk="0" fontAlgn="base" hangingPunct="0">
              <a:spcBef>
                <a:spcPct val="0"/>
              </a:spcBef>
              <a:spcAft>
                <a:spcPct val="0"/>
              </a:spcAft>
              <a:defRPr sz="2400">
                <a:solidFill>
                  <a:schemeClr val="tx1"/>
                </a:solidFill>
                <a:latin typeface="Arial" panose="020B0604020202020204" pitchFamily="34" charset="0"/>
              </a:defRPr>
            </a:lvl8pPr>
            <a:lvl9pPr marL="4114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99396" name="Text Box 4"/>
          <p:cNvSpPr txBox="1">
            <a:spLocks noChangeArrowheads="1"/>
          </p:cNvSpPr>
          <p:nvPr/>
        </p:nvSpPr>
        <p:spPr bwMode="auto">
          <a:xfrm>
            <a:off x="6548438" y="1882775"/>
            <a:ext cx="19367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Arial" panose="020B0604020202020204" pitchFamily="34" charset="0"/>
              </a:defRPr>
            </a:lvl1pPr>
            <a:lvl2pPr marL="571500" algn="l">
              <a:defRPr sz="2400">
                <a:solidFill>
                  <a:schemeClr val="tx1"/>
                </a:solidFill>
                <a:latin typeface="Arial" panose="020B0604020202020204" pitchFamily="34" charset="0"/>
              </a:defRPr>
            </a:lvl2pPr>
            <a:lvl3pPr marL="1143000" algn="l">
              <a:defRPr sz="2400">
                <a:solidFill>
                  <a:schemeClr val="tx1"/>
                </a:solidFill>
                <a:latin typeface="Arial" panose="020B0604020202020204" pitchFamily="34" charset="0"/>
              </a:defRPr>
            </a:lvl3pPr>
            <a:lvl4pPr marL="1714500" algn="l">
              <a:defRPr sz="2400">
                <a:solidFill>
                  <a:schemeClr val="tx1"/>
                </a:solidFill>
                <a:latin typeface="Arial" panose="020B0604020202020204" pitchFamily="34" charset="0"/>
              </a:defRPr>
            </a:lvl4pPr>
            <a:lvl5pPr marL="2286000" algn="l">
              <a:defRPr sz="2400">
                <a:solidFill>
                  <a:schemeClr val="tx1"/>
                </a:solidFill>
                <a:latin typeface="Arial" panose="020B0604020202020204" pitchFamily="34" charset="0"/>
              </a:defRPr>
            </a:lvl5pPr>
            <a:lvl6pPr marL="2743200" eaLnBrk="0" fontAlgn="base" hangingPunct="0">
              <a:spcBef>
                <a:spcPct val="0"/>
              </a:spcBef>
              <a:spcAft>
                <a:spcPct val="0"/>
              </a:spcAft>
              <a:defRPr sz="2400">
                <a:solidFill>
                  <a:schemeClr val="tx1"/>
                </a:solidFill>
                <a:latin typeface="Arial" panose="020B0604020202020204" pitchFamily="34" charset="0"/>
              </a:defRPr>
            </a:lvl6pPr>
            <a:lvl7pPr marL="3200400" eaLnBrk="0" fontAlgn="base" hangingPunct="0">
              <a:spcBef>
                <a:spcPct val="0"/>
              </a:spcBef>
              <a:spcAft>
                <a:spcPct val="0"/>
              </a:spcAft>
              <a:defRPr sz="2400">
                <a:solidFill>
                  <a:schemeClr val="tx1"/>
                </a:solidFill>
                <a:latin typeface="Arial" panose="020B0604020202020204" pitchFamily="34" charset="0"/>
              </a:defRPr>
            </a:lvl7pPr>
            <a:lvl8pPr marL="3657600" eaLnBrk="0" fontAlgn="base" hangingPunct="0">
              <a:spcBef>
                <a:spcPct val="0"/>
              </a:spcBef>
              <a:spcAft>
                <a:spcPct val="0"/>
              </a:spcAft>
              <a:defRPr sz="2400">
                <a:solidFill>
                  <a:schemeClr val="tx1"/>
                </a:solidFill>
                <a:latin typeface="Arial" panose="020B0604020202020204" pitchFamily="34" charset="0"/>
              </a:defRPr>
            </a:lvl8pPr>
            <a:lvl9pPr marL="4114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 name="Rectangle 5"/>
          <p:cNvSpPr>
            <a:spLocks noGrp="1" noChangeArrowheads="1"/>
          </p:cNvSpPr>
          <p:nvPr>
            <p:ph type="title" idx="4294967295"/>
          </p:nvPr>
        </p:nvSpPr>
        <p:spPr>
          <a:xfrm>
            <a:off x="0" y="1"/>
            <a:ext cx="9144000" cy="548680"/>
          </a:xfrm>
          <a:noFill/>
          <a:ln>
            <a:solidFill>
              <a:srgbClr val="3333FF"/>
            </a:solidFill>
            <a:miter lim="800000"/>
            <a:headEnd/>
            <a:tailEnd/>
          </a:ln>
        </p:spPr>
        <p:txBody>
          <a:bodyPr/>
          <a:lstStyle/>
          <a:p>
            <a:pPr algn="ctr" defTabSz="914400" eaLnBrk="1" hangingPunct="1"/>
            <a:r>
              <a:rPr lang="en-GB" altLang="en-US" sz="3300" dirty="0">
                <a:solidFill>
                  <a:srgbClr val="2D4B9B"/>
                </a:solidFill>
                <a:latin typeface="Book Antiqua" panose="02040602050305030304" pitchFamily="18" charset="0"/>
              </a:rPr>
              <a:t>Flow Vis: w’</a:t>
            </a:r>
            <a:r>
              <a:rPr lang="el-GR" altLang="en-US" sz="3300" dirty="0">
                <a:solidFill>
                  <a:srgbClr val="2D4B9B"/>
                </a:solidFill>
                <a:latin typeface="Book Antiqua" panose="02040602050305030304" pitchFamily="18" charset="0"/>
              </a:rPr>
              <a:t>θ</a:t>
            </a:r>
            <a:r>
              <a:rPr lang="de-DE" altLang="en-US" sz="3300" dirty="0">
                <a:solidFill>
                  <a:srgbClr val="2D4B9B"/>
                </a:solidFill>
                <a:latin typeface="Book Antiqua" panose="02040602050305030304" pitchFamily="18" charset="0"/>
              </a:rPr>
              <a:t>‘ (</a:t>
            </a:r>
            <a:r>
              <a:rPr lang="de-DE" altLang="en-US" sz="3300" dirty="0" err="1">
                <a:solidFill>
                  <a:srgbClr val="2D4B9B"/>
                </a:solidFill>
                <a:latin typeface="Book Antiqua" panose="02040602050305030304" pitchFamily="18" charset="0"/>
              </a:rPr>
              <a:t>HET050x</a:t>
            </a:r>
            <a:r>
              <a:rPr lang="de-DE" altLang="en-US" sz="3300" dirty="0">
                <a:solidFill>
                  <a:srgbClr val="2D4B9B"/>
                </a:solidFill>
                <a:latin typeface="Book Antiqua" panose="02040602050305030304" pitchFamily="18" charset="0"/>
              </a:rPr>
              <a:t> and </a:t>
            </a:r>
            <a:r>
              <a:rPr lang="de-DE" altLang="en-US" sz="3300" dirty="0" err="1">
                <a:solidFill>
                  <a:srgbClr val="2D4B9B"/>
                </a:solidFill>
                <a:latin typeface="Book Antiqua" panose="02040602050305030304" pitchFamily="18" charset="0"/>
              </a:rPr>
              <a:t>HET050y</a:t>
            </a:r>
            <a:r>
              <a:rPr lang="de-DE" altLang="en-US" sz="3300" dirty="0">
                <a:solidFill>
                  <a:srgbClr val="2D4B9B"/>
                </a:solidFill>
                <a:latin typeface="Book Antiqua" panose="02040602050305030304" pitchFamily="18" charset="0"/>
              </a:rPr>
              <a:t>)</a:t>
            </a:r>
            <a:endParaRPr lang="en-GB" altLang="en-US" sz="3300" dirty="0">
              <a:solidFill>
                <a:srgbClr val="2D4B9B"/>
              </a:solidFill>
              <a:latin typeface="Book Antiqua" panose="02040602050305030304" pitchFamily="18" charset="0"/>
            </a:endParaRPr>
          </a:p>
        </p:txBody>
      </p:sp>
      <p:sp>
        <p:nvSpPr>
          <p:cNvPr id="699394" name="Rectangle 2"/>
          <p:cNvSpPr>
            <a:spLocks noGrp="1" noChangeArrowheads="1"/>
          </p:cNvSpPr>
          <p:nvPr>
            <p:ph type="body" sz="half" idx="1"/>
          </p:nvPr>
        </p:nvSpPr>
        <p:spPr>
          <a:xfrm>
            <a:off x="107504" y="5229200"/>
            <a:ext cx="8928992" cy="1296144"/>
          </a:xfrm>
        </p:spPr>
        <p:txBody>
          <a:bodyPr/>
          <a:lstStyle/>
          <a:p>
            <a:pPr marL="0" lvl="0" indent="0" algn="just" defTabSz="914400">
              <a:spcBef>
                <a:spcPct val="0"/>
              </a:spcBef>
              <a:buClrTx/>
              <a:buSzTx/>
              <a:buNone/>
              <a:defRPr/>
            </a:pPr>
            <a:r>
              <a:rPr lang="en-US" altLang="en-US" dirty="0">
                <a:solidFill>
                  <a:srgbClr val="000000"/>
                </a:solidFill>
                <a:latin typeface="Times New Roman" panose="02020603050405020304" pitchFamily="18" charset="0"/>
                <a:cs typeface="Times New Roman" panose="02020603050405020304" pitchFamily="18" charset="0"/>
              </a:rPr>
              <a:t>Horizontal cross section of the vertical temperature flux for simulations </a:t>
            </a:r>
            <a:r>
              <a:rPr lang="en-US" altLang="en-US" b="1" dirty="0" err="1">
                <a:solidFill>
                  <a:srgbClr val="000000"/>
                </a:solidFill>
                <a:latin typeface="Times New Roman" panose="02020603050405020304" pitchFamily="18" charset="0"/>
                <a:cs typeface="Times New Roman" panose="02020603050405020304" pitchFamily="18" charset="0"/>
              </a:rPr>
              <a:t>HET050x</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b="1" dirty="0">
                <a:solidFill>
                  <a:srgbClr val="000000"/>
                </a:solidFill>
                <a:latin typeface="Times New Roman" panose="02020603050405020304" pitchFamily="18" charset="0"/>
                <a:cs typeface="Times New Roman" panose="02020603050405020304" pitchFamily="18" charset="0"/>
              </a:rPr>
              <a:t>left</a:t>
            </a:r>
            <a:r>
              <a:rPr lang="en-US" altLang="en-US" dirty="0">
                <a:solidFill>
                  <a:srgbClr val="000000"/>
                </a:solidFill>
                <a:latin typeface="Times New Roman" panose="02020603050405020304" pitchFamily="18" charset="0"/>
                <a:cs typeface="Times New Roman" panose="02020603050405020304" pitchFamily="18" charset="0"/>
              </a:rPr>
              <a:t>) and </a:t>
            </a:r>
            <a:r>
              <a:rPr lang="en-US" altLang="en-US" b="1" dirty="0" err="1">
                <a:solidFill>
                  <a:srgbClr val="000000"/>
                </a:solidFill>
                <a:latin typeface="Times New Roman" panose="02020603050405020304" pitchFamily="18" charset="0"/>
                <a:cs typeface="Times New Roman" panose="02020603050405020304" pitchFamily="18" charset="0"/>
              </a:rPr>
              <a:t>HET050y</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b="1" dirty="0">
                <a:solidFill>
                  <a:srgbClr val="000000"/>
                </a:solidFill>
                <a:latin typeface="Times New Roman" panose="02020603050405020304" pitchFamily="18" charset="0"/>
                <a:cs typeface="Times New Roman" panose="02020603050405020304" pitchFamily="18" charset="0"/>
              </a:rPr>
              <a:t>right</a:t>
            </a:r>
            <a:r>
              <a:rPr lang="en-US" altLang="en-US" dirty="0">
                <a:solidFill>
                  <a:srgbClr val="000000"/>
                </a:solidFill>
                <a:latin typeface="Times New Roman" panose="02020603050405020304" pitchFamily="18" charset="0"/>
                <a:cs typeface="Times New Roman" panose="02020603050405020304" pitchFamily="18" charset="0"/>
              </a:rPr>
              <a:t>)</a:t>
            </a:r>
            <a:r>
              <a:rPr lang="en-GB" altLang="en-US" dirty="0">
                <a:solidFill>
                  <a:srgbClr val="000000"/>
                </a:solidFill>
                <a:latin typeface="Times New Roman" panose="02020603050405020304" pitchFamily="18" charset="0"/>
                <a:cs typeface="Times New Roman" panose="02020603050405020304" pitchFamily="18" charset="0"/>
              </a:rPr>
              <a:t>. </a:t>
            </a:r>
            <a:r>
              <a:rPr lang="en-US" altLang="en-US" dirty="0">
                <a:solidFill>
                  <a:srgbClr val="FF0000"/>
                </a:solidFill>
                <a:latin typeface="Times New Roman" panose="02020603050405020304" pitchFamily="18" charset="0"/>
                <a:cs typeface="Times New Roman" panose="02020603050405020304" pitchFamily="18" charset="0"/>
              </a:rPr>
              <a:t>Red</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a:solidFill>
                  <a:srgbClr val="0000FF"/>
                </a:solidFill>
                <a:latin typeface="Times New Roman" panose="02020603050405020304" pitchFamily="18" charset="0"/>
                <a:cs typeface="Times New Roman" panose="02020603050405020304" pitchFamily="18" charset="0"/>
              </a:rPr>
              <a:t>blue</a:t>
            </a:r>
            <a:r>
              <a:rPr lang="en-US" altLang="en-US" dirty="0">
                <a:solidFill>
                  <a:srgbClr val="000000"/>
                </a:solidFill>
                <a:latin typeface="Times New Roman" panose="02020603050405020304" pitchFamily="18" charset="0"/>
                <a:cs typeface="Times New Roman" panose="02020603050405020304" pitchFamily="18" charset="0"/>
              </a:rPr>
              <a:t>) colors correspond to </a:t>
            </a:r>
            <a:r>
              <a:rPr lang="en-US" altLang="en-US" dirty="0">
                <a:solidFill>
                  <a:srgbClr val="FF0000"/>
                </a:solidFill>
                <a:latin typeface="Times New Roman" panose="02020603050405020304" pitchFamily="18" charset="0"/>
                <a:cs typeface="Times New Roman" panose="02020603050405020304" pitchFamily="18" charset="0"/>
              </a:rPr>
              <a:t>positive</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a:solidFill>
                  <a:srgbClr val="0000FF"/>
                </a:solidFill>
                <a:latin typeface="Times New Roman" panose="02020603050405020304" pitchFamily="18" charset="0"/>
                <a:cs typeface="Times New Roman" panose="02020603050405020304" pitchFamily="18" charset="0"/>
              </a:rPr>
              <a:t>negative</a:t>
            </a:r>
            <a:r>
              <a:rPr lang="en-US" altLang="en-US" dirty="0">
                <a:solidFill>
                  <a:srgbClr val="000000"/>
                </a:solidFill>
                <a:latin typeface="Times New Roman" panose="02020603050405020304" pitchFamily="18" charset="0"/>
                <a:cs typeface="Times New Roman" panose="02020603050405020304" pitchFamily="18" charset="0"/>
              </a:rPr>
              <a:t>) values of the temperature flux (×10</a:t>
            </a:r>
            <a:r>
              <a:rPr lang="en-US" altLang="en-US" baseline="30000" dirty="0">
                <a:solidFill>
                  <a:srgbClr val="000000"/>
                </a:solidFill>
                <a:latin typeface="Times New Roman" panose="02020603050405020304" pitchFamily="18" charset="0"/>
                <a:cs typeface="Times New Roman" panose="02020603050405020304" pitchFamily="18" charset="0"/>
              </a:rPr>
              <a:t>3</a:t>
            </a:r>
            <a:r>
              <a:rPr lang="en-US" altLang="en-US" dirty="0">
                <a:solidFill>
                  <a:srgbClr val="000000"/>
                </a:solidFill>
                <a:latin typeface="Times New Roman" panose="02020603050405020304" pitchFamily="18" charset="0"/>
                <a:cs typeface="Times New Roman" panose="02020603050405020304" pitchFamily="18" charset="0"/>
              </a:rPr>
              <a:t>) as shown in the color scale bars. The spatial variation of the imposed surface temperature </a:t>
            </a:r>
            <a:r>
              <a:rPr lang="en-US" altLang="en-US" dirty="0" err="1">
                <a:solidFill>
                  <a:srgbClr val="000000"/>
                </a:solidFill>
                <a:latin typeface="Times New Roman" panose="02020603050405020304" pitchFamily="18" charset="0"/>
                <a:cs typeface="Times New Roman" panose="02020603050405020304" pitchFamily="18" charset="0"/>
              </a:rPr>
              <a:t>θ</a:t>
            </a:r>
            <a:r>
              <a:rPr lang="en-US" altLang="en-US" baseline="-25000" dirty="0" err="1">
                <a:solidFill>
                  <a:srgbClr val="000000"/>
                </a:solidFill>
                <a:latin typeface="Times New Roman" panose="02020603050405020304" pitchFamily="18" charset="0"/>
                <a:cs typeface="Times New Roman" panose="02020603050405020304" pitchFamily="18" charset="0"/>
              </a:rPr>
              <a:t>sfc</a:t>
            </a:r>
            <a:r>
              <a:rPr lang="en-US" altLang="en-US" dirty="0">
                <a:solidFill>
                  <a:srgbClr val="000000"/>
                </a:solidFill>
                <a:latin typeface="Times New Roman" panose="02020603050405020304" pitchFamily="18" charset="0"/>
                <a:cs typeface="Times New Roman" panose="02020603050405020304" pitchFamily="18" charset="0"/>
              </a:rPr>
              <a:t> is shown for each figure.</a:t>
            </a:r>
          </a:p>
        </p:txBody>
      </p:sp>
      <p:pic>
        <p:nvPicPr>
          <p:cNvPr id="3" name="Grafik 2">
            <a:extLst>
              <a:ext uri="{FF2B5EF4-FFF2-40B4-BE49-F238E27FC236}">
                <a16:creationId xmlns:a16="http://schemas.microsoft.com/office/drawing/2014/main" id="{E6B85339-CD13-426D-95C1-5C0413C7C2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847" y="653238"/>
            <a:ext cx="8602306" cy="4474354"/>
          </a:xfrm>
          <a:prstGeom prst="rect">
            <a:avLst/>
          </a:prstGeom>
        </p:spPr>
      </p:pic>
    </p:spTree>
    <p:extLst>
      <p:ext uri="{BB962C8B-B14F-4D97-AF65-F5344CB8AC3E}">
        <p14:creationId xmlns:p14="http://schemas.microsoft.com/office/powerpoint/2010/main" val="41930763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7"/>
          <p:cNvSpPr txBox="1">
            <a:spLocks noChangeArrowheads="1"/>
          </p:cNvSpPr>
          <p:nvPr/>
        </p:nvSpPr>
        <p:spPr bwMode="auto">
          <a:xfrm>
            <a:off x="2627784" y="152400"/>
            <a:ext cx="3600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40000"/>
              </a:spcBef>
              <a:buClr>
                <a:schemeClr val="accent1"/>
              </a:buClr>
              <a:buFont typeface="Wingdings" pitchFamily="2" charset="2"/>
              <a:buChar char="l"/>
              <a:defRPr>
                <a:solidFill>
                  <a:schemeClr val="tx1"/>
                </a:solidFill>
                <a:latin typeface="Arial" charset="0"/>
              </a:defRPr>
            </a:lvl1pPr>
            <a:lvl2pPr marL="742950" indent="-285750" eaLnBrk="0" hangingPunct="0">
              <a:spcBef>
                <a:spcPct val="40000"/>
              </a:spcBef>
              <a:buClr>
                <a:schemeClr val="accent1"/>
              </a:buClr>
              <a:buFont typeface="Wingdings" pitchFamily="2" charset="2"/>
              <a:buChar char="l"/>
              <a:defRPr>
                <a:solidFill>
                  <a:schemeClr val="tx1"/>
                </a:solidFill>
                <a:latin typeface="Arial" charset="0"/>
              </a:defRPr>
            </a:lvl2pPr>
            <a:lvl3pPr marL="1143000" indent="-228600" eaLnBrk="0" hangingPunct="0">
              <a:spcBef>
                <a:spcPct val="40000"/>
              </a:spcBef>
              <a:buClr>
                <a:schemeClr val="bg2"/>
              </a:buClr>
              <a:buFont typeface="Wingdings" pitchFamily="2" charset="2"/>
              <a:buChar char="l"/>
              <a:defRPr>
                <a:solidFill>
                  <a:schemeClr val="tx1"/>
                </a:solidFill>
                <a:latin typeface="Arial" charset="0"/>
              </a:defRPr>
            </a:lvl3pPr>
            <a:lvl4pPr marL="1600200" indent="-228600" eaLnBrk="0" hangingPunct="0">
              <a:spcBef>
                <a:spcPct val="40000"/>
              </a:spcBef>
              <a:buClr>
                <a:schemeClr val="bg2"/>
              </a:buClr>
              <a:buFont typeface="Wingdings" pitchFamily="2" charset="2"/>
              <a:buChar char="l"/>
              <a:defRPr>
                <a:solidFill>
                  <a:schemeClr val="tx1"/>
                </a:solidFill>
                <a:latin typeface="Arial" charset="0"/>
              </a:defRPr>
            </a:lvl4pPr>
            <a:lvl5pPr marL="2057400" indent="-228600" eaLnBrk="0" hangingPunct="0">
              <a:spcBef>
                <a:spcPct val="40000"/>
              </a:spcBef>
              <a:buClr>
                <a:schemeClr val="accent1"/>
              </a:buClr>
              <a:buFont typeface="Wingdings" pitchFamily="2" charset="2"/>
              <a:buChar char="l"/>
              <a:defRPr>
                <a:solidFill>
                  <a:schemeClr val="tx1"/>
                </a:solidFill>
                <a:latin typeface="Arial" charset="0"/>
              </a:defRPr>
            </a:lvl5pPr>
            <a:lvl6pPr marL="2514600" indent="-228600" eaLnBrk="0" fontAlgn="base" hangingPunct="0">
              <a:spcBef>
                <a:spcPct val="40000"/>
              </a:spcBef>
              <a:spcAft>
                <a:spcPct val="0"/>
              </a:spcAft>
              <a:buClr>
                <a:schemeClr val="accent1"/>
              </a:buClr>
              <a:buFont typeface="Wingdings" pitchFamily="2" charset="2"/>
              <a:buChar char="l"/>
              <a:defRPr>
                <a:solidFill>
                  <a:schemeClr val="tx1"/>
                </a:solidFill>
                <a:latin typeface="Arial" charset="0"/>
              </a:defRPr>
            </a:lvl6pPr>
            <a:lvl7pPr marL="2971800" indent="-228600" eaLnBrk="0" fontAlgn="base" hangingPunct="0">
              <a:spcBef>
                <a:spcPct val="40000"/>
              </a:spcBef>
              <a:spcAft>
                <a:spcPct val="0"/>
              </a:spcAft>
              <a:buClr>
                <a:schemeClr val="accent1"/>
              </a:buClr>
              <a:buFont typeface="Wingdings" pitchFamily="2" charset="2"/>
              <a:buChar char="l"/>
              <a:defRPr>
                <a:solidFill>
                  <a:schemeClr val="tx1"/>
                </a:solidFill>
                <a:latin typeface="Arial" charset="0"/>
              </a:defRPr>
            </a:lvl7pPr>
            <a:lvl8pPr marL="3429000" indent="-228600" eaLnBrk="0" fontAlgn="base" hangingPunct="0">
              <a:spcBef>
                <a:spcPct val="40000"/>
              </a:spcBef>
              <a:spcAft>
                <a:spcPct val="0"/>
              </a:spcAft>
              <a:buClr>
                <a:schemeClr val="accent1"/>
              </a:buClr>
              <a:buFont typeface="Wingdings" pitchFamily="2" charset="2"/>
              <a:buChar char="l"/>
              <a:defRPr>
                <a:solidFill>
                  <a:schemeClr val="tx1"/>
                </a:solidFill>
                <a:latin typeface="Arial" charset="0"/>
              </a:defRPr>
            </a:lvl8pPr>
            <a:lvl9pPr marL="3886200" indent="-228600" eaLnBrk="0" fontAlgn="base" hangingPunct="0">
              <a:spcBef>
                <a:spcPct val="40000"/>
              </a:spcBef>
              <a:spcAft>
                <a:spcPct val="0"/>
              </a:spcAft>
              <a:buClr>
                <a:schemeClr val="accent1"/>
              </a:buClr>
              <a:buFont typeface="Wingdings" pitchFamily="2" charset="2"/>
              <a:buChar char="l"/>
              <a:defRPr>
                <a:solidFill>
                  <a:schemeClr val="tx1"/>
                </a:solidFill>
                <a:latin typeface="Arial" charset="0"/>
              </a:defRPr>
            </a:lvl9pPr>
          </a:lstStyle>
          <a:p>
            <a:pPr algn="ctr" eaLnBrk="1" hangingPunct="1">
              <a:spcBef>
                <a:spcPct val="50000"/>
              </a:spcBef>
              <a:buClrTx/>
              <a:buFontTx/>
              <a:buNone/>
            </a:pPr>
            <a:r>
              <a:rPr lang="en-GB" altLang="en-US" sz="3600" b="1" dirty="0">
                <a:solidFill>
                  <a:srgbClr val="2D4B9B"/>
                </a:solidFill>
                <a:latin typeface="Book Antiqua" panose="02040602050305030304" pitchFamily="18" charset="0"/>
              </a:rPr>
              <a:t>Outline</a:t>
            </a:r>
          </a:p>
        </p:txBody>
      </p:sp>
      <p:sp>
        <p:nvSpPr>
          <p:cNvPr id="53252" name="Rectangle 6"/>
          <p:cNvSpPr>
            <a:spLocks noGrp="1" noChangeArrowheads="1"/>
          </p:cNvSpPr>
          <p:nvPr>
            <p:ph type="body" idx="4294967295"/>
          </p:nvPr>
        </p:nvSpPr>
        <p:spPr>
          <a:xfrm>
            <a:off x="539552" y="1268760"/>
            <a:ext cx="8280920" cy="446449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86" tIns="43093" rIns="86186" bIns="43093" anchor="ctr"/>
          <a:lstStyle/>
          <a:p>
            <a:pPr marL="266700" indent="-266700" eaLnBrk="1" hangingPunct="1">
              <a:spcBef>
                <a:spcPts val="600"/>
              </a:spcBef>
              <a:spcAft>
                <a:spcPts val="600"/>
              </a:spcAft>
              <a:buFont typeface="Arial" charset="0"/>
              <a:buChar char="•"/>
            </a:pPr>
            <a:r>
              <a:rPr lang="en-US" altLang="en-US" sz="3200" dirty="0">
                <a:latin typeface="Times New Roman" pitchFamily="18" charset="0"/>
              </a:rPr>
              <a:t>Motivation, previous studies </a:t>
            </a:r>
          </a:p>
          <a:p>
            <a:pPr marL="266700" indent="-266700" eaLnBrk="1" hangingPunct="1">
              <a:spcBef>
                <a:spcPts val="600"/>
              </a:spcBef>
              <a:spcAft>
                <a:spcPts val="600"/>
              </a:spcAft>
              <a:buFont typeface="Arial" charset="0"/>
              <a:buChar char="•"/>
            </a:pPr>
            <a:r>
              <a:rPr lang="en-US" altLang="en-US" sz="3200" dirty="0">
                <a:latin typeface="Times New Roman" pitchFamily="18" charset="0"/>
              </a:rPr>
              <a:t>Flow governing parameters, simulation set-up, DNS data set</a:t>
            </a:r>
          </a:p>
          <a:p>
            <a:pPr marL="266700" indent="-266700" eaLnBrk="1" hangingPunct="1">
              <a:spcBef>
                <a:spcPts val="600"/>
              </a:spcBef>
              <a:spcAft>
                <a:spcPts val="600"/>
              </a:spcAft>
              <a:buFont typeface="Arial" charset="0"/>
              <a:buChar char="•"/>
            </a:pPr>
            <a:r>
              <a:rPr lang="en-US" altLang="en-US" sz="3200" dirty="0">
                <a:latin typeface="Times New Roman" pitchFamily="18" charset="0"/>
              </a:rPr>
              <a:t>Results: mean fields, variances and fluxes, skewness, flow visualization </a:t>
            </a:r>
          </a:p>
          <a:p>
            <a:pPr marL="266700" indent="-266700" eaLnBrk="1" hangingPunct="1">
              <a:spcBef>
                <a:spcPts val="600"/>
              </a:spcBef>
              <a:spcAft>
                <a:spcPts val="600"/>
              </a:spcAft>
              <a:buFont typeface="Arial" charset="0"/>
              <a:buChar char="•"/>
            </a:pPr>
            <a:r>
              <a:rPr lang="en-US" altLang="en-US" sz="3200" dirty="0">
                <a:latin typeface="Times New Roman" pitchFamily="18" charset="0"/>
              </a:rPr>
              <a:t>Implications for SBL parameterization </a:t>
            </a:r>
          </a:p>
          <a:p>
            <a:pPr marL="266700" indent="-266700" eaLnBrk="1" hangingPunct="1">
              <a:spcBef>
                <a:spcPts val="600"/>
              </a:spcBef>
              <a:spcAft>
                <a:spcPts val="600"/>
              </a:spcAft>
              <a:buFont typeface="Arial" charset="0"/>
              <a:buChar char="•"/>
            </a:pPr>
            <a:r>
              <a:rPr lang="en-US" altLang="en-US" sz="3200" dirty="0">
                <a:latin typeface="Times New Roman" pitchFamily="18" charset="0"/>
              </a:rPr>
              <a:t>Conclusions and outlook </a:t>
            </a:r>
          </a:p>
        </p:txBody>
      </p:sp>
    </p:spTree>
    <p:extLst>
      <p:ext uri="{BB962C8B-B14F-4D97-AF65-F5344CB8AC3E}">
        <p14:creationId xmlns:p14="http://schemas.microsoft.com/office/powerpoint/2010/main" val="162039358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5" name="Text Box 3"/>
          <p:cNvSpPr txBox="1">
            <a:spLocks noChangeArrowheads="1"/>
          </p:cNvSpPr>
          <p:nvPr/>
        </p:nvSpPr>
        <p:spPr bwMode="auto">
          <a:xfrm>
            <a:off x="7113588" y="1882775"/>
            <a:ext cx="13446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Arial" panose="020B0604020202020204" pitchFamily="34" charset="0"/>
              </a:defRPr>
            </a:lvl1pPr>
            <a:lvl2pPr marL="571500" algn="l">
              <a:defRPr sz="2400">
                <a:solidFill>
                  <a:schemeClr val="tx1"/>
                </a:solidFill>
                <a:latin typeface="Arial" panose="020B0604020202020204" pitchFamily="34" charset="0"/>
              </a:defRPr>
            </a:lvl2pPr>
            <a:lvl3pPr marL="1143000" algn="l">
              <a:defRPr sz="2400">
                <a:solidFill>
                  <a:schemeClr val="tx1"/>
                </a:solidFill>
                <a:latin typeface="Arial" panose="020B0604020202020204" pitchFamily="34" charset="0"/>
              </a:defRPr>
            </a:lvl3pPr>
            <a:lvl4pPr marL="1714500" algn="l">
              <a:defRPr sz="2400">
                <a:solidFill>
                  <a:schemeClr val="tx1"/>
                </a:solidFill>
                <a:latin typeface="Arial" panose="020B0604020202020204" pitchFamily="34" charset="0"/>
              </a:defRPr>
            </a:lvl4pPr>
            <a:lvl5pPr marL="2286000" algn="l">
              <a:defRPr sz="2400">
                <a:solidFill>
                  <a:schemeClr val="tx1"/>
                </a:solidFill>
                <a:latin typeface="Arial" panose="020B0604020202020204" pitchFamily="34" charset="0"/>
              </a:defRPr>
            </a:lvl5pPr>
            <a:lvl6pPr marL="2743200" eaLnBrk="0" fontAlgn="base" hangingPunct="0">
              <a:spcBef>
                <a:spcPct val="0"/>
              </a:spcBef>
              <a:spcAft>
                <a:spcPct val="0"/>
              </a:spcAft>
              <a:defRPr sz="2400">
                <a:solidFill>
                  <a:schemeClr val="tx1"/>
                </a:solidFill>
                <a:latin typeface="Arial" panose="020B0604020202020204" pitchFamily="34" charset="0"/>
              </a:defRPr>
            </a:lvl6pPr>
            <a:lvl7pPr marL="3200400" eaLnBrk="0" fontAlgn="base" hangingPunct="0">
              <a:spcBef>
                <a:spcPct val="0"/>
              </a:spcBef>
              <a:spcAft>
                <a:spcPct val="0"/>
              </a:spcAft>
              <a:defRPr sz="2400">
                <a:solidFill>
                  <a:schemeClr val="tx1"/>
                </a:solidFill>
                <a:latin typeface="Arial" panose="020B0604020202020204" pitchFamily="34" charset="0"/>
              </a:defRPr>
            </a:lvl7pPr>
            <a:lvl8pPr marL="3657600" eaLnBrk="0" fontAlgn="base" hangingPunct="0">
              <a:spcBef>
                <a:spcPct val="0"/>
              </a:spcBef>
              <a:spcAft>
                <a:spcPct val="0"/>
              </a:spcAft>
              <a:defRPr sz="2400">
                <a:solidFill>
                  <a:schemeClr val="tx1"/>
                </a:solidFill>
                <a:latin typeface="Arial" panose="020B0604020202020204" pitchFamily="34" charset="0"/>
              </a:defRPr>
            </a:lvl8pPr>
            <a:lvl9pPr marL="4114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99396" name="Text Box 4"/>
          <p:cNvSpPr txBox="1">
            <a:spLocks noChangeArrowheads="1"/>
          </p:cNvSpPr>
          <p:nvPr/>
        </p:nvSpPr>
        <p:spPr bwMode="auto">
          <a:xfrm>
            <a:off x="6548438" y="1882775"/>
            <a:ext cx="19367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Arial" panose="020B0604020202020204" pitchFamily="34" charset="0"/>
              </a:defRPr>
            </a:lvl1pPr>
            <a:lvl2pPr marL="571500" algn="l">
              <a:defRPr sz="2400">
                <a:solidFill>
                  <a:schemeClr val="tx1"/>
                </a:solidFill>
                <a:latin typeface="Arial" panose="020B0604020202020204" pitchFamily="34" charset="0"/>
              </a:defRPr>
            </a:lvl2pPr>
            <a:lvl3pPr marL="1143000" algn="l">
              <a:defRPr sz="2400">
                <a:solidFill>
                  <a:schemeClr val="tx1"/>
                </a:solidFill>
                <a:latin typeface="Arial" panose="020B0604020202020204" pitchFamily="34" charset="0"/>
              </a:defRPr>
            </a:lvl3pPr>
            <a:lvl4pPr marL="1714500" algn="l">
              <a:defRPr sz="2400">
                <a:solidFill>
                  <a:schemeClr val="tx1"/>
                </a:solidFill>
                <a:latin typeface="Arial" panose="020B0604020202020204" pitchFamily="34" charset="0"/>
              </a:defRPr>
            </a:lvl4pPr>
            <a:lvl5pPr marL="2286000" algn="l">
              <a:defRPr sz="2400">
                <a:solidFill>
                  <a:schemeClr val="tx1"/>
                </a:solidFill>
                <a:latin typeface="Arial" panose="020B0604020202020204" pitchFamily="34" charset="0"/>
              </a:defRPr>
            </a:lvl5pPr>
            <a:lvl6pPr marL="2743200" eaLnBrk="0" fontAlgn="base" hangingPunct="0">
              <a:spcBef>
                <a:spcPct val="0"/>
              </a:spcBef>
              <a:spcAft>
                <a:spcPct val="0"/>
              </a:spcAft>
              <a:defRPr sz="2400">
                <a:solidFill>
                  <a:schemeClr val="tx1"/>
                </a:solidFill>
                <a:latin typeface="Arial" panose="020B0604020202020204" pitchFamily="34" charset="0"/>
              </a:defRPr>
            </a:lvl6pPr>
            <a:lvl7pPr marL="3200400" eaLnBrk="0" fontAlgn="base" hangingPunct="0">
              <a:spcBef>
                <a:spcPct val="0"/>
              </a:spcBef>
              <a:spcAft>
                <a:spcPct val="0"/>
              </a:spcAft>
              <a:defRPr sz="2400">
                <a:solidFill>
                  <a:schemeClr val="tx1"/>
                </a:solidFill>
                <a:latin typeface="Arial" panose="020B0604020202020204" pitchFamily="34" charset="0"/>
              </a:defRPr>
            </a:lvl7pPr>
            <a:lvl8pPr marL="3657600" eaLnBrk="0" fontAlgn="base" hangingPunct="0">
              <a:spcBef>
                <a:spcPct val="0"/>
              </a:spcBef>
              <a:spcAft>
                <a:spcPct val="0"/>
              </a:spcAft>
              <a:defRPr sz="2400">
                <a:solidFill>
                  <a:schemeClr val="tx1"/>
                </a:solidFill>
                <a:latin typeface="Arial" panose="020B0604020202020204" pitchFamily="34" charset="0"/>
              </a:defRPr>
            </a:lvl8pPr>
            <a:lvl9pPr marL="4114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 name="Rectangle 5"/>
          <p:cNvSpPr>
            <a:spLocks noGrp="1" noChangeArrowheads="1"/>
          </p:cNvSpPr>
          <p:nvPr>
            <p:ph type="title" idx="4294967295"/>
          </p:nvPr>
        </p:nvSpPr>
        <p:spPr>
          <a:xfrm>
            <a:off x="0" y="1"/>
            <a:ext cx="9144000" cy="620687"/>
          </a:xfrm>
          <a:noFill/>
          <a:ln>
            <a:solidFill>
              <a:srgbClr val="3333FF"/>
            </a:solidFill>
            <a:miter lim="800000"/>
            <a:headEnd/>
            <a:tailEnd/>
          </a:ln>
        </p:spPr>
        <p:txBody>
          <a:bodyPr/>
          <a:lstStyle/>
          <a:p>
            <a:pPr algn="ctr" defTabSz="914400" eaLnBrk="1" hangingPunct="1"/>
            <a:r>
              <a:rPr lang="en-GB" altLang="en-US" sz="3600" dirty="0">
                <a:solidFill>
                  <a:srgbClr val="2D4B9B"/>
                </a:solidFill>
                <a:latin typeface="Book Antiqua" panose="02040602050305030304" pitchFamily="18" charset="0"/>
              </a:rPr>
              <a:t>Qualitative Explanation</a:t>
            </a:r>
          </a:p>
        </p:txBody>
      </p:sp>
      <p:sp>
        <p:nvSpPr>
          <p:cNvPr id="10" name="Rechteck 5"/>
          <p:cNvSpPr/>
          <p:nvPr/>
        </p:nvSpPr>
        <p:spPr>
          <a:xfrm>
            <a:off x="740941" y="1097592"/>
            <a:ext cx="7776864" cy="4662815"/>
          </a:xfrm>
          <a:prstGeom prst="rect">
            <a:avLst/>
          </a:prstGeom>
          <a:noFill/>
        </p:spPr>
        <p:txBody>
          <a:bodyPr wrap="square">
            <a:spAutoFit/>
          </a:bodyPr>
          <a:lstStyle/>
          <a:p>
            <a:pPr marL="271463" lvl="0" indent="-271463">
              <a:lnSpc>
                <a:spcPct val="90000"/>
              </a:lnSpc>
              <a:spcBef>
                <a:spcPts val="0"/>
              </a:spcBef>
              <a:spcAft>
                <a:spcPts val="1800"/>
              </a:spcAft>
              <a:buFont typeface="Arial" panose="020B0604020202020204" pitchFamily="34" charset="0"/>
              <a:buChar char="•"/>
              <a:defRPr/>
            </a:pPr>
            <a:r>
              <a:rPr kumimoji="0" lang="en-US" altLang="en-US" sz="2800" b="0" i="0" u="none" strike="noStrike" kern="0" cap="none" spc="0" normalizeH="0" baseline="0" noProof="0" dirty="0">
                <a:ln>
                  <a:noFill/>
                </a:ln>
                <a:solidFill>
                  <a:srgbClr val="000000"/>
                </a:solidFill>
                <a:effectLst/>
                <a:uLnTx/>
                <a:uFillTx/>
                <a:latin typeface="Times New Roman" pitchFamily="18" charset="0"/>
                <a:ea typeface="+mn-ea"/>
                <a:cs typeface="+mn-cs"/>
              </a:rPr>
              <a:t>Both </a:t>
            </a:r>
            <a:r>
              <a:rPr kumimoji="0" lang="en-US" altLang="en-US" sz="2800" b="0" i="0" u="none" strike="noStrike" kern="0" cap="none" spc="0" normalizeH="0" baseline="0" noProof="0" dirty="0" err="1">
                <a:ln>
                  <a:noFill/>
                </a:ln>
                <a:solidFill>
                  <a:srgbClr val="000000"/>
                </a:solidFill>
                <a:effectLst/>
                <a:uLnTx/>
                <a:uFillTx/>
                <a:latin typeface="Times New Roman" pitchFamily="18" charset="0"/>
                <a:ea typeface="+mn-ea"/>
                <a:cs typeface="+mn-cs"/>
              </a:rPr>
              <a:t>HETx</a:t>
            </a:r>
            <a:r>
              <a:rPr kumimoji="0" lang="en-US" altLang="en-US" sz="2800" b="0" i="0" u="none" strike="noStrike" kern="0" cap="none" spc="0" normalizeH="0" baseline="0" noProof="0" dirty="0">
                <a:ln>
                  <a:noFill/>
                </a:ln>
                <a:solidFill>
                  <a:srgbClr val="000000"/>
                </a:solidFill>
                <a:effectLst/>
                <a:uLnTx/>
                <a:uFillTx/>
                <a:latin typeface="Times New Roman" pitchFamily="18" charset="0"/>
                <a:ea typeface="+mn-ea"/>
                <a:cs typeface="+mn-cs"/>
              </a:rPr>
              <a:t> and </a:t>
            </a:r>
            <a:r>
              <a:rPr kumimoji="0" lang="en-US" altLang="en-US" sz="2800" b="0" i="0" u="none" strike="noStrike" kern="0" cap="none" spc="0" normalizeH="0" baseline="0" noProof="0" dirty="0" err="1">
                <a:ln>
                  <a:noFill/>
                </a:ln>
                <a:solidFill>
                  <a:srgbClr val="000000"/>
                </a:solidFill>
                <a:effectLst/>
                <a:uLnTx/>
                <a:uFillTx/>
                <a:latin typeface="Times New Roman" pitchFamily="18" charset="0"/>
                <a:ea typeface="+mn-ea"/>
                <a:cs typeface="+mn-cs"/>
              </a:rPr>
              <a:t>HETy</a:t>
            </a:r>
            <a:r>
              <a:rPr lang="en-US" altLang="en-US" sz="2800" kern="0" dirty="0">
                <a:solidFill>
                  <a:srgbClr val="000000"/>
                </a:solidFill>
                <a:latin typeface="Times New Roman" pitchFamily="18" charset="0"/>
              </a:rPr>
              <a:t>:  surface thermal heterogeneity → local convective instabilities </a:t>
            </a:r>
          </a:p>
          <a:p>
            <a:pPr marL="271463" lvl="0" indent="-271463">
              <a:lnSpc>
                <a:spcPct val="90000"/>
              </a:lnSpc>
              <a:spcBef>
                <a:spcPts val="0"/>
              </a:spcBef>
              <a:spcAft>
                <a:spcPts val="1800"/>
              </a:spcAft>
              <a:buFont typeface="Arial" panose="020B0604020202020204" pitchFamily="34" charset="0"/>
              <a:buChar char="•"/>
              <a:defRPr/>
            </a:pPr>
            <a:r>
              <a:rPr lang="en-US" altLang="en-US" sz="2800" kern="0" dirty="0">
                <a:solidFill>
                  <a:srgbClr val="000000"/>
                </a:solidFill>
                <a:latin typeface="Times New Roman" pitchFamily="18" charset="0"/>
              </a:rPr>
              <a:t>Both </a:t>
            </a:r>
            <a:r>
              <a:rPr lang="en-US" altLang="en-US" sz="2800" kern="0" dirty="0" err="1">
                <a:solidFill>
                  <a:srgbClr val="000000"/>
                </a:solidFill>
                <a:latin typeface="Times New Roman" pitchFamily="18" charset="0"/>
              </a:rPr>
              <a:t>HETx</a:t>
            </a:r>
            <a:r>
              <a:rPr lang="en-US" altLang="en-US" sz="2800" kern="0" dirty="0">
                <a:solidFill>
                  <a:srgbClr val="000000"/>
                </a:solidFill>
                <a:latin typeface="Times New Roman" pitchFamily="18" charset="0"/>
              </a:rPr>
              <a:t> and </a:t>
            </a:r>
            <a:r>
              <a:rPr lang="en-US" altLang="en-US" sz="2800" kern="0" dirty="0" err="1">
                <a:solidFill>
                  <a:srgbClr val="000000"/>
                </a:solidFill>
                <a:latin typeface="Times New Roman" pitchFamily="18" charset="0"/>
              </a:rPr>
              <a:t>HETy</a:t>
            </a:r>
            <a:r>
              <a:rPr lang="en-US" altLang="en-US" sz="2800" kern="0" dirty="0">
                <a:solidFill>
                  <a:srgbClr val="000000"/>
                </a:solidFill>
                <a:latin typeface="Times New Roman" pitchFamily="18" charset="0"/>
              </a:rPr>
              <a:t>: convectively generated turbulence is advected in the streamwise direction</a:t>
            </a:r>
            <a:endParaRPr kumimoji="0" lang="en-US" altLang="en-US" sz="2800" b="0" i="0" u="none" strike="noStrike" kern="0" cap="none" spc="0" normalizeH="0" baseline="0" noProof="0" dirty="0">
              <a:ln>
                <a:noFill/>
              </a:ln>
              <a:solidFill>
                <a:srgbClr val="000000"/>
              </a:solidFill>
              <a:effectLst/>
              <a:uLnTx/>
              <a:uFillTx/>
              <a:latin typeface="Times New Roman" pitchFamily="18" charset="0"/>
              <a:ea typeface="+mn-ea"/>
              <a:cs typeface="+mn-cs"/>
            </a:endParaRPr>
          </a:p>
          <a:p>
            <a:pPr marL="271463" lvl="0" indent="-271463">
              <a:lnSpc>
                <a:spcPct val="90000"/>
              </a:lnSpc>
              <a:spcBef>
                <a:spcPts val="0"/>
              </a:spcBef>
              <a:spcAft>
                <a:spcPts val="1800"/>
              </a:spcAft>
              <a:buClr>
                <a:srgbClr val="009900"/>
              </a:buClr>
              <a:buFont typeface="Arial" panose="020B0604020202020204" pitchFamily="34" charset="0"/>
              <a:buChar char="•"/>
              <a:defRPr/>
            </a:pPr>
            <a:r>
              <a:rPr kumimoji="0" lang="en-US" altLang="en-US" sz="2800" b="0" i="0" u="none" strike="noStrike" kern="0" cap="none" spc="0" normalizeH="0" baseline="0" noProof="0" dirty="0" err="1">
                <a:ln>
                  <a:noFill/>
                </a:ln>
                <a:solidFill>
                  <a:srgbClr val="000000"/>
                </a:solidFill>
                <a:effectLst/>
                <a:uLnTx/>
                <a:uFillTx/>
                <a:latin typeface="Times New Roman" pitchFamily="18" charset="0"/>
                <a:ea typeface="+mn-ea"/>
                <a:cs typeface="+mn-cs"/>
              </a:rPr>
              <a:t>HETy</a:t>
            </a:r>
            <a:r>
              <a:rPr lang="en-US" altLang="en-US" sz="2800" kern="0" dirty="0">
                <a:solidFill>
                  <a:srgbClr val="000000"/>
                </a:solidFill>
                <a:latin typeface="Times New Roman" pitchFamily="18" charset="0"/>
              </a:rPr>
              <a:t>: advection over the lines of surface temperature maxima → further support of convective motions and </a:t>
            </a:r>
            <a:r>
              <a:rPr lang="en-US" altLang="en-US" sz="2800" kern="0" dirty="0" err="1">
                <a:solidFill>
                  <a:srgbClr val="000000"/>
                </a:solidFill>
                <a:latin typeface="Times New Roman" pitchFamily="18" charset="0"/>
              </a:rPr>
              <a:t>TKE</a:t>
            </a:r>
            <a:r>
              <a:rPr lang="en-US" altLang="en-US" sz="2800" kern="0" dirty="0">
                <a:solidFill>
                  <a:srgbClr val="000000"/>
                </a:solidFill>
                <a:latin typeface="Times New Roman" pitchFamily="18" charset="0"/>
              </a:rPr>
              <a:t> generation  </a:t>
            </a:r>
          </a:p>
          <a:p>
            <a:pPr marL="271463" lvl="0" indent="-271463">
              <a:lnSpc>
                <a:spcPct val="90000"/>
              </a:lnSpc>
              <a:spcBef>
                <a:spcPts val="0"/>
              </a:spcBef>
              <a:spcAft>
                <a:spcPts val="1800"/>
              </a:spcAft>
              <a:buClr>
                <a:srgbClr val="FF0000"/>
              </a:buClr>
              <a:buFont typeface="Arial" panose="020B0604020202020204" pitchFamily="34" charset="0"/>
              <a:buChar char="•"/>
              <a:defRPr/>
            </a:pPr>
            <a:r>
              <a:rPr lang="en-US" altLang="en-US" sz="2800" kern="0" dirty="0" err="1">
                <a:solidFill>
                  <a:srgbClr val="000000"/>
                </a:solidFill>
                <a:latin typeface="Times New Roman" pitchFamily="18" charset="0"/>
              </a:rPr>
              <a:t>HETx</a:t>
            </a:r>
            <a:r>
              <a:rPr lang="en-US" altLang="en-US" sz="2800" kern="0" dirty="0">
                <a:solidFill>
                  <a:srgbClr val="000000"/>
                </a:solidFill>
                <a:latin typeface="Times New Roman" pitchFamily="18" charset="0"/>
              </a:rPr>
              <a:t>: advection over cold regions with stable stratification → </a:t>
            </a:r>
            <a:r>
              <a:rPr lang="en-US" altLang="en-US" sz="2800" kern="0" dirty="0" err="1">
                <a:solidFill>
                  <a:srgbClr val="000000"/>
                </a:solidFill>
                <a:latin typeface="Times New Roman" pitchFamily="18" charset="0"/>
              </a:rPr>
              <a:t>TKE</a:t>
            </a:r>
            <a:r>
              <a:rPr lang="en-US" altLang="en-US" sz="2800" kern="0" dirty="0">
                <a:solidFill>
                  <a:srgbClr val="000000"/>
                </a:solidFill>
                <a:latin typeface="Times New Roman" pitchFamily="18" charset="0"/>
              </a:rPr>
              <a:t> is spent to work against gravity </a:t>
            </a:r>
          </a:p>
        </p:txBody>
      </p:sp>
    </p:spTree>
    <p:extLst>
      <p:ext uri="{BB962C8B-B14F-4D97-AF65-F5344CB8AC3E}">
        <p14:creationId xmlns:p14="http://schemas.microsoft.com/office/powerpoint/2010/main" val="423823486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5" name="Text Box 3"/>
          <p:cNvSpPr txBox="1">
            <a:spLocks noChangeArrowheads="1"/>
          </p:cNvSpPr>
          <p:nvPr/>
        </p:nvSpPr>
        <p:spPr bwMode="auto">
          <a:xfrm>
            <a:off x="7113588" y="1882775"/>
            <a:ext cx="13446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Arial" panose="020B0604020202020204" pitchFamily="34" charset="0"/>
              </a:defRPr>
            </a:lvl1pPr>
            <a:lvl2pPr marL="571500" algn="l">
              <a:defRPr sz="2400">
                <a:solidFill>
                  <a:schemeClr val="tx1"/>
                </a:solidFill>
                <a:latin typeface="Arial" panose="020B0604020202020204" pitchFamily="34" charset="0"/>
              </a:defRPr>
            </a:lvl2pPr>
            <a:lvl3pPr marL="1143000" algn="l">
              <a:defRPr sz="2400">
                <a:solidFill>
                  <a:schemeClr val="tx1"/>
                </a:solidFill>
                <a:latin typeface="Arial" panose="020B0604020202020204" pitchFamily="34" charset="0"/>
              </a:defRPr>
            </a:lvl3pPr>
            <a:lvl4pPr marL="1714500" algn="l">
              <a:defRPr sz="2400">
                <a:solidFill>
                  <a:schemeClr val="tx1"/>
                </a:solidFill>
                <a:latin typeface="Arial" panose="020B0604020202020204" pitchFamily="34" charset="0"/>
              </a:defRPr>
            </a:lvl4pPr>
            <a:lvl5pPr marL="2286000" algn="l">
              <a:defRPr sz="2400">
                <a:solidFill>
                  <a:schemeClr val="tx1"/>
                </a:solidFill>
                <a:latin typeface="Arial" panose="020B0604020202020204" pitchFamily="34" charset="0"/>
              </a:defRPr>
            </a:lvl5pPr>
            <a:lvl6pPr marL="2743200" eaLnBrk="0" fontAlgn="base" hangingPunct="0">
              <a:spcBef>
                <a:spcPct val="0"/>
              </a:spcBef>
              <a:spcAft>
                <a:spcPct val="0"/>
              </a:spcAft>
              <a:defRPr sz="2400">
                <a:solidFill>
                  <a:schemeClr val="tx1"/>
                </a:solidFill>
                <a:latin typeface="Arial" panose="020B0604020202020204" pitchFamily="34" charset="0"/>
              </a:defRPr>
            </a:lvl6pPr>
            <a:lvl7pPr marL="3200400" eaLnBrk="0" fontAlgn="base" hangingPunct="0">
              <a:spcBef>
                <a:spcPct val="0"/>
              </a:spcBef>
              <a:spcAft>
                <a:spcPct val="0"/>
              </a:spcAft>
              <a:defRPr sz="2400">
                <a:solidFill>
                  <a:schemeClr val="tx1"/>
                </a:solidFill>
                <a:latin typeface="Arial" panose="020B0604020202020204" pitchFamily="34" charset="0"/>
              </a:defRPr>
            </a:lvl7pPr>
            <a:lvl8pPr marL="3657600" eaLnBrk="0" fontAlgn="base" hangingPunct="0">
              <a:spcBef>
                <a:spcPct val="0"/>
              </a:spcBef>
              <a:spcAft>
                <a:spcPct val="0"/>
              </a:spcAft>
              <a:defRPr sz="2400">
                <a:solidFill>
                  <a:schemeClr val="tx1"/>
                </a:solidFill>
                <a:latin typeface="Arial" panose="020B0604020202020204" pitchFamily="34" charset="0"/>
              </a:defRPr>
            </a:lvl8pPr>
            <a:lvl9pPr marL="4114800" eaLnBrk="0" fontAlgn="base" hangingPunct="0">
              <a:spcBef>
                <a:spcPct val="0"/>
              </a:spcBef>
              <a:spcAft>
                <a:spcPct val="0"/>
              </a:spcAft>
              <a:defRPr sz="2400">
                <a:solidFill>
                  <a:schemeClr val="tx1"/>
                </a:solidFill>
                <a:latin typeface="Arial" panose="020B0604020202020204" pitchFamily="34" charset="0"/>
              </a:defRPr>
            </a:lvl9pPr>
          </a:lstStyle>
          <a:p>
            <a:pPr algn="r" eaLnBrk="0" hangingPunct="0">
              <a:spcBef>
                <a:spcPct val="50000"/>
              </a:spcBef>
              <a:defRPr/>
            </a:pPr>
            <a:endParaRPr lang="en-GB" altLang="en-US" sz="1400">
              <a:solidFill>
                <a:srgbClr val="000000"/>
              </a:solidFill>
            </a:endParaRPr>
          </a:p>
        </p:txBody>
      </p:sp>
      <p:sp>
        <p:nvSpPr>
          <p:cNvPr id="699396" name="Text Box 4"/>
          <p:cNvSpPr txBox="1">
            <a:spLocks noChangeArrowheads="1"/>
          </p:cNvSpPr>
          <p:nvPr/>
        </p:nvSpPr>
        <p:spPr bwMode="auto">
          <a:xfrm>
            <a:off x="6548438" y="1882775"/>
            <a:ext cx="19367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Arial" panose="020B0604020202020204" pitchFamily="34" charset="0"/>
              </a:defRPr>
            </a:lvl1pPr>
            <a:lvl2pPr marL="571500" algn="l">
              <a:defRPr sz="2400">
                <a:solidFill>
                  <a:schemeClr val="tx1"/>
                </a:solidFill>
                <a:latin typeface="Arial" panose="020B0604020202020204" pitchFamily="34" charset="0"/>
              </a:defRPr>
            </a:lvl2pPr>
            <a:lvl3pPr marL="1143000" algn="l">
              <a:defRPr sz="2400">
                <a:solidFill>
                  <a:schemeClr val="tx1"/>
                </a:solidFill>
                <a:latin typeface="Arial" panose="020B0604020202020204" pitchFamily="34" charset="0"/>
              </a:defRPr>
            </a:lvl3pPr>
            <a:lvl4pPr marL="1714500" algn="l">
              <a:defRPr sz="2400">
                <a:solidFill>
                  <a:schemeClr val="tx1"/>
                </a:solidFill>
                <a:latin typeface="Arial" panose="020B0604020202020204" pitchFamily="34" charset="0"/>
              </a:defRPr>
            </a:lvl4pPr>
            <a:lvl5pPr marL="2286000" algn="l">
              <a:defRPr sz="2400">
                <a:solidFill>
                  <a:schemeClr val="tx1"/>
                </a:solidFill>
                <a:latin typeface="Arial" panose="020B0604020202020204" pitchFamily="34" charset="0"/>
              </a:defRPr>
            </a:lvl5pPr>
            <a:lvl6pPr marL="2743200" eaLnBrk="0" fontAlgn="base" hangingPunct="0">
              <a:spcBef>
                <a:spcPct val="0"/>
              </a:spcBef>
              <a:spcAft>
                <a:spcPct val="0"/>
              </a:spcAft>
              <a:defRPr sz="2400">
                <a:solidFill>
                  <a:schemeClr val="tx1"/>
                </a:solidFill>
                <a:latin typeface="Arial" panose="020B0604020202020204" pitchFamily="34" charset="0"/>
              </a:defRPr>
            </a:lvl6pPr>
            <a:lvl7pPr marL="3200400" eaLnBrk="0" fontAlgn="base" hangingPunct="0">
              <a:spcBef>
                <a:spcPct val="0"/>
              </a:spcBef>
              <a:spcAft>
                <a:spcPct val="0"/>
              </a:spcAft>
              <a:defRPr sz="2400">
                <a:solidFill>
                  <a:schemeClr val="tx1"/>
                </a:solidFill>
                <a:latin typeface="Arial" panose="020B0604020202020204" pitchFamily="34" charset="0"/>
              </a:defRPr>
            </a:lvl7pPr>
            <a:lvl8pPr marL="3657600" eaLnBrk="0" fontAlgn="base" hangingPunct="0">
              <a:spcBef>
                <a:spcPct val="0"/>
              </a:spcBef>
              <a:spcAft>
                <a:spcPct val="0"/>
              </a:spcAft>
              <a:defRPr sz="2400">
                <a:solidFill>
                  <a:schemeClr val="tx1"/>
                </a:solidFill>
                <a:latin typeface="Arial" panose="020B0604020202020204" pitchFamily="34" charset="0"/>
              </a:defRPr>
            </a:lvl8pPr>
            <a:lvl9pPr marL="4114800" eaLnBrk="0" fontAlgn="base" hangingPunct="0">
              <a:spcBef>
                <a:spcPct val="0"/>
              </a:spcBef>
              <a:spcAft>
                <a:spcPct val="0"/>
              </a:spcAft>
              <a:defRPr sz="2400">
                <a:solidFill>
                  <a:schemeClr val="tx1"/>
                </a:solidFill>
                <a:latin typeface="Arial" panose="020B0604020202020204" pitchFamily="34" charset="0"/>
              </a:defRPr>
            </a:lvl9pPr>
          </a:lstStyle>
          <a:p>
            <a:pPr algn="r" eaLnBrk="0" hangingPunct="0">
              <a:spcBef>
                <a:spcPct val="50000"/>
              </a:spcBef>
              <a:defRPr/>
            </a:pPr>
            <a:endParaRPr lang="en-US" altLang="en-US" sz="1400">
              <a:solidFill>
                <a:srgbClr val="000000"/>
              </a:solidFill>
            </a:endParaRPr>
          </a:p>
          <a:p>
            <a:pPr algn="r" eaLnBrk="0" hangingPunct="0">
              <a:spcBef>
                <a:spcPct val="50000"/>
              </a:spcBef>
              <a:defRPr/>
            </a:pPr>
            <a:endParaRPr lang="en-US" altLang="en-US" sz="1400">
              <a:solidFill>
                <a:srgbClr val="000000"/>
              </a:solidFill>
            </a:endParaRPr>
          </a:p>
        </p:txBody>
      </p:sp>
      <p:sp>
        <p:nvSpPr>
          <p:cNvPr id="18" name="Rectangle 5"/>
          <p:cNvSpPr>
            <a:spLocks noGrp="1" noChangeArrowheads="1"/>
          </p:cNvSpPr>
          <p:nvPr>
            <p:ph type="title" idx="4294967295"/>
          </p:nvPr>
        </p:nvSpPr>
        <p:spPr>
          <a:xfrm>
            <a:off x="0" y="1"/>
            <a:ext cx="9144000" cy="620687"/>
          </a:xfrm>
          <a:noFill/>
          <a:ln>
            <a:solidFill>
              <a:srgbClr val="3333FF"/>
            </a:solidFill>
            <a:miter lim="800000"/>
            <a:headEnd/>
            <a:tailEnd/>
          </a:ln>
        </p:spPr>
        <p:txBody>
          <a:bodyPr/>
          <a:lstStyle/>
          <a:p>
            <a:pPr algn="ctr" defTabSz="914400" eaLnBrk="1" hangingPunct="1"/>
            <a:r>
              <a:rPr lang="en-GB" altLang="en-US" sz="3600" dirty="0">
                <a:solidFill>
                  <a:srgbClr val="2D4B9B"/>
                </a:solidFill>
                <a:latin typeface="Book Antiqua" panose="02040602050305030304" pitchFamily="18" charset="0"/>
              </a:rPr>
              <a:t>Implications for </a:t>
            </a:r>
            <a:r>
              <a:rPr lang="en-GB" altLang="en-US" sz="3600" dirty="0" err="1">
                <a:solidFill>
                  <a:srgbClr val="2D4B9B"/>
                </a:solidFill>
                <a:latin typeface="Book Antiqua" panose="02040602050305030304" pitchFamily="18" charset="0"/>
              </a:rPr>
              <a:t>SBL</a:t>
            </a:r>
            <a:r>
              <a:rPr lang="en-GB" altLang="en-US" sz="3600" dirty="0">
                <a:solidFill>
                  <a:srgbClr val="2D4B9B"/>
                </a:solidFill>
                <a:latin typeface="Book Antiqua" panose="02040602050305030304" pitchFamily="18" charset="0"/>
              </a:rPr>
              <a:t> Parameterization</a:t>
            </a:r>
          </a:p>
        </p:txBody>
      </p:sp>
      <p:sp>
        <p:nvSpPr>
          <p:cNvPr id="10" name="Rechteck 5"/>
          <p:cNvSpPr/>
          <p:nvPr/>
        </p:nvSpPr>
        <p:spPr>
          <a:xfrm>
            <a:off x="251521" y="836712"/>
            <a:ext cx="8496944" cy="5539978"/>
          </a:xfrm>
          <a:prstGeom prst="rect">
            <a:avLst/>
          </a:prstGeom>
          <a:noFill/>
        </p:spPr>
        <p:txBody>
          <a:bodyPr wrap="square">
            <a:spAutoFit/>
          </a:bodyPr>
          <a:lstStyle/>
          <a:p>
            <a:pPr marL="271463" indent="-271463">
              <a:lnSpc>
                <a:spcPct val="90000"/>
              </a:lnSpc>
              <a:spcBef>
                <a:spcPts val="0"/>
              </a:spcBef>
              <a:spcAft>
                <a:spcPts val="600"/>
              </a:spcAft>
              <a:buClr>
                <a:srgbClr val="009900"/>
              </a:buClr>
              <a:buFont typeface="Arial" panose="020B0604020202020204" pitchFamily="34" charset="0"/>
              <a:buChar char="•"/>
              <a:defRPr/>
            </a:pPr>
            <a:r>
              <a:rPr lang="en-US" altLang="en-US" sz="2400" kern="0" dirty="0">
                <a:latin typeface="Times New Roman" pitchFamily="18" charset="0"/>
              </a:rPr>
              <a:t>Strongly stable flows over heterogeneous surfaces feature local convective instability and counter-gradient heat transport (cf. convective </a:t>
            </a:r>
            <a:r>
              <a:rPr lang="en-US" altLang="en-US" sz="2400" kern="0" dirty="0" err="1">
                <a:latin typeface="Times New Roman" pitchFamily="18" charset="0"/>
              </a:rPr>
              <a:t>PBLs</a:t>
            </a:r>
            <a:r>
              <a:rPr lang="en-US" altLang="en-US" sz="2400" kern="0" dirty="0">
                <a:latin typeface="Times New Roman" pitchFamily="18" charset="0"/>
              </a:rPr>
              <a:t>) </a:t>
            </a:r>
          </a:p>
          <a:p>
            <a:pPr marL="271463" indent="-271463">
              <a:lnSpc>
                <a:spcPct val="90000"/>
              </a:lnSpc>
              <a:spcBef>
                <a:spcPts val="0"/>
              </a:spcBef>
              <a:spcAft>
                <a:spcPts val="600"/>
              </a:spcAft>
              <a:buClr>
                <a:srgbClr val="009900"/>
              </a:buClr>
              <a:buFont typeface="Arial" panose="020B0604020202020204" pitchFamily="34" charset="0"/>
              <a:buChar char="•"/>
              <a:defRPr/>
            </a:pPr>
            <a:r>
              <a:rPr lang="en-US" altLang="en-US" sz="2400" kern="0" dirty="0">
                <a:latin typeface="Times New Roman" pitchFamily="18" charset="0"/>
              </a:rPr>
              <a:t>Flow with spanwise surface heterogeneity is more turbulent and more efficient in terms of vertical transport of heat and momentum as compared to its counterpart with streamwise heterogeneity; analysis of turbulent statistics and flow vis helps explain why</a:t>
            </a:r>
          </a:p>
          <a:p>
            <a:pPr marL="271463" indent="-271463">
              <a:lnSpc>
                <a:spcPct val="90000"/>
              </a:lnSpc>
              <a:spcBef>
                <a:spcPts val="0"/>
              </a:spcBef>
              <a:spcAft>
                <a:spcPts val="600"/>
              </a:spcAft>
              <a:buClr>
                <a:srgbClr val="000000"/>
              </a:buClr>
              <a:defRPr/>
            </a:pPr>
            <a:endParaRPr lang="en-US" altLang="en-US" sz="2400" kern="0" dirty="0">
              <a:latin typeface="Times New Roman" pitchFamily="18" charset="0"/>
            </a:endParaRPr>
          </a:p>
          <a:p>
            <a:pPr marL="271463" indent="-271463">
              <a:lnSpc>
                <a:spcPct val="90000"/>
              </a:lnSpc>
              <a:spcBef>
                <a:spcPts val="0"/>
              </a:spcBef>
              <a:spcAft>
                <a:spcPts val="600"/>
              </a:spcAft>
              <a:buClr>
                <a:srgbClr val="000000"/>
              </a:buClr>
              <a:defRPr/>
            </a:pPr>
            <a:r>
              <a:rPr lang="en-US" altLang="en-US" sz="2400" b="1" u="sng" kern="0" dirty="0">
                <a:solidFill>
                  <a:srgbClr val="FF0000"/>
                </a:solidFill>
                <a:latin typeface="Times New Roman" pitchFamily="18" charset="0"/>
                <a:sym typeface="Symbol"/>
              </a:rPr>
              <a:t>Issues to ponder</a:t>
            </a:r>
            <a:endParaRPr lang="en-US" altLang="en-US" sz="2400" b="1" kern="0" dirty="0">
              <a:solidFill>
                <a:srgbClr val="FF0000"/>
              </a:solidFill>
              <a:latin typeface="Times New Roman" pitchFamily="18" charset="0"/>
            </a:endParaRPr>
          </a:p>
          <a:p>
            <a:pPr marL="271463" indent="-271463">
              <a:lnSpc>
                <a:spcPct val="90000"/>
              </a:lnSpc>
              <a:spcBef>
                <a:spcPts val="0"/>
              </a:spcBef>
              <a:spcAft>
                <a:spcPts val="600"/>
              </a:spcAft>
              <a:buClr>
                <a:srgbClr val="FF0000"/>
              </a:buClr>
              <a:buFont typeface="Arial" pitchFamily="34" charset="0"/>
              <a:buChar char="•"/>
              <a:defRPr/>
            </a:pPr>
            <a:r>
              <a:rPr lang="en-US" altLang="en-US" sz="2400" kern="0" dirty="0">
                <a:latin typeface="Times New Roman" pitchFamily="18" charset="0"/>
              </a:rPr>
              <a:t>Orientation of heterogeneity patterns matters (cf. </a:t>
            </a:r>
            <a:r>
              <a:rPr lang="en-US" altLang="en-US" sz="2400" kern="0" dirty="0" err="1">
                <a:latin typeface="Times New Roman" pitchFamily="18" charset="0"/>
              </a:rPr>
              <a:t>SSO</a:t>
            </a:r>
            <a:r>
              <a:rPr lang="en-US" altLang="en-US" sz="2400" kern="0" dirty="0">
                <a:latin typeface="Times New Roman" pitchFamily="18" charset="0"/>
              </a:rPr>
              <a:t> effects) </a:t>
            </a:r>
          </a:p>
          <a:p>
            <a:pPr marL="271463" indent="-271463">
              <a:lnSpc>
                <a:spcPct val="90000"/>
              </a:lnSpc>
              <a:spcBef>
                <a:spcPts val="0"/>
              </a:spcBef>
              <a:spcAft>
                <a:spcPts val="600"/>
              </a:spcAft>
              <a:buClr>
                <a:srgbClr val="FF0000"/>
              </a:buClr>
              <a:buFont typeface="Arial" pitchFamily="34" charset="0"/>
              <a:buChar char="•"/>
              <a:defRPr/>
            </a:pPr>
            <a:r>
              <a:rPr lang="en-US" altLang="en-US" sz="2400" kern="0" dirty="0">
                <a:latin typeface="Times New Roman" pitchFamily="18" charset="0"/>
              </a:rPr>
              <a:t>Pragmatic tile approach would not help </a:t>
            </a:r>
          </a:p>
          <a:p>
            <a:pPr marL="271463" indent="-271463">
              <a:lnSpc>
                <a:spcPct val="90000"/>
              </a:lnSpc>
              <a:spcBef>
                <a:spcPts val="0"/>
              </a:spcBef>
              <a:spcAft>
                <a:spcPts val="600"/>
              </a:spcAft>
              <a:buClr>
                <a:srgbClr val="FF0000"/>
              </a:buClr>
              <a:buFont typeface="Arial" pitchFamily="34" charset="0"/>
              <a:buChar char="•"/>
              <a:defRPr/>
            </a:pPr>
            <a:r>
              <a:rPr lang="en-US" altLang="en-US" sz="2400" kern="0" dirty="0">
                <a:latin typeface="Times New Roman" pitchFamily="18" charset="0"/>
              </a:rPr>
              <a:t>Find the key points (what should be modified in the second-order closures to account for the effect of orientation of the surface heterogeneity patterns) </a:t>
            </a:r>
          </a:p>
        </p:txBody>
      </p:sp>
    </p:spTree>
    <p:extLst>
      <p:ext uri="{BB962C8B-B14F-4D97-AF65-F5344CB8AC3E}">
        <p14:creationId xmlns:p14="http://schemas.microsoft.com/office/powerpoint/2010/main" val="309153270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5" name="Text Box 3"/>
          <p:cNvSpPr txBox="1">
            <a:spLocks noChangeArrowheads="1"/>
          </p:cNvSpPr>
          <p:nvPr/>
        </p:nvSpPr>
        <p:spPr bwMode="auto">
          <a:xfrm>
            <a:off x="7113588" y="1882775"/>
            <a:ext cx="13446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Arial" panose="020B0604020202020204" pitchFamily="34" charset="0"/>
              </a:defRPr>
            </a:lvl1pPr>
            <a:lvl2pPr marL="571500" algn="l">
              <a:defRPr sz="2400">
                <a:solidFill>
                  <a:schemeClr val="tx1"/>
                </a:solidFill>
                <a:latin typeface="Arial" panose="020B0604020202020204" pitchFamily="34" charset="0"/>
              </a:defRPr>
            </a:lvl2pPr>
            <a:lvl3pPr marL="1143000" algn="l">
              <a:defRPr sz="2400">
                <a:solidFill>
                  <a:schemeClr val="tx1"/>
                </a:solidFill>
                <a:latin typeface="Arial" panose="020B0604020202020204" pitchFamily="34" charset="0"/>
              </a:defRPr>
            </a:lvl3pPr>
            <a:lvl4pPr marL="1714500" algn="l">
              <a:defRPr sz="2400">
                <a:solidFill>
                  <a:schemeClr val="tx1"/>
                </a:solidFill>
                <a:latin typeface="Arial" panose="020B0604020202020204" pitchFamily="34" charset="0"/>
              </a:defRPr>
            </a:lvl4pPr>
            <a:lvl5pPr marL="2286000" algn="l">
              <a:defRPr sz="2400">
                <a:solidFill>
                  <a:schemeClr val="tx1"/>
                </a:solidFill>
                <a:latin typeface="Arial" panose="020B0604020202020204" pitchFamily="34" charset="0"/>
              </a:defRPr>
            </a:lvl5pPr>
            <a:lvl6pPr marL="2743200" eaLnBrk="0" fontAlgn="base" hangingPunct="0">
              <a:spcBef>
                <a:spcPct val="0"/>
              </a:spcBef>
              <a:spcAft>
                <a:spcPct val="0"/>
              </a:spcAft>
              <a:defRPr sz="2400">
                <a:solidFill>
                  <a:schemeClr val="tx1"/>
                </a:solidFill>
                <a:latin typeface="Arial" panose="020B0604020202020204" pitchFamily="34" charset="0"/>
              </a:defRPr>
            </a:lvl6pPr>
            <a:lvl7pPr marL="3200400" eaLnBrk="0" fontAlgn="base" hangingPunct="0">
              <a:spcBef>
                <a:spcPct val="0"/>
              </a:spcBef>
              <a:spcAft>
                <a:spcPct val="0"/>
              </a:spcAft>
              <a:defRPr sz="2400">
                <a:solidFill>
                  <a:schemeClr val="tx1"/>
                </a:solidFill>
                <a:latin typeface="Arial" panose="020B0604020202020204" pitchFamily="34" charset="0"/>
              </a:defRPr>
            </a:lvl7pPr>
            <a:lvl8pPr marL="3657600" eaLnBrk="0" fontAlgn="base" hangingPunct="0">
              <a:spcBef>
                <a:spcPct val="0"/>
              </a:spcBef>
              <a:spcAft>
                <a:spcPct val="0"/>
              </a:spcAft>
              <a:defRPr sz="2400">
                <a:solidFill>
                  <a:schemeClr val="tx1"/>
                </a:solidFill>
                <a:latin typeface="Arial" panose="020B0604020202020204" pitchFamily="34" charset="0"/>
              </a:defRPr>
            </a:lvl8pPr>
            <a:lvl9pPr marL="4114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99396" name="Text Box 4"/>
          <p:cNvSpPr txBox="1">
            <a:spLocks noChangeArrowheads="1"/>
          </p:cNvSpPr>
          <p:nvPr/>
        </p:nvSpPr>
        <p:spPr bwMode="auto">
          <a:xfrm>
            <a:off x="6548438" y="1882775"/>
            <a:ext cx="19367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Arial" panose="020B0604020202020204" pitchFamily="34" charset="0"/>
              </a:defRPr>
            </a:lvl1pPr>
            <a:lvl2pPr marL="571500" algn="l">
              <a:defRPr sz="2400">
                <a:solidFill>
                  <a:schemeClr val="tx1"/>
                </a:solidFill>
                <a:latin typeface="Arial" panose="020B0604020202020204" pitchFamily="34" charset="0"/>
              </a:defRPr>
            </a:lvl2pPr>
            <a:lvl3pPr marL="1143000" algn="l">
              <a:defRPr sz="2400">
                <a:solidFill>
                  <a:schemeClr val="tx1"/>
                </a:solidFill>
                <a:latin typeface="Arial" panose="020B0604020202020204" pitchFamily="34" charset="0"/>
              </a:defRPr>
            </a:lvl3pPr>
            <a:lvl4pPr marL="1714500" algn="l">
              <a:defRPr sz="2400">
                <a:solidFill>
                  <a:schemeClr val="tx1"/>
                </a:solidFill>
                <a:latin typeface="Arial" panose="020B0604020202020204" pitchFamily="34" charset="0"/>
              </a:defRPr>
            </a:lvl4pPr>
            <a:lvl5pPr marL="2286000" algn="l">
              <a:defRPr sz="2400">
                <a:solidFill>
                  <a:schemeClr val="tx1"/>
                </a:solidFill>
                <a:latin typeface="Arial" panose="020B0604020202020204" pitchFamily="34" charset="0"/>
              </a:defRPr>
            </a:lvl5pPr>
            <a:lvl6pPr marL="2743200" eaLnBrk="0" fontAlgn="base" hangingPunct="0">
              <a:spcBef>
                <a:spcPct val="0"/>
              </a:spcBef>
              <a:spcAft>
                <a:spcPct val="0"/>
              </a:spcAft>
              <a:defRPr sz="2400">
                <a:solidFill>
                  <a:schemeClr val="tx1"/>
                </a:solidFill>
                <a:latin typeface="Arial" panose="020B0604020202020204" pitchFamily="34" charset="0"/>
              </a:defRPr>
            </a:lvl6pPr>
            <a:lvl7pPr marL="3200400" eaLnBrk="0" fontAlgn="base" hangingPunct="0">
              <a:spcBef>
                <a:spcPct val="0"/>
              </a:spcBef>
              <a:spcAft>
                <a:spcPct val="0"/>
              </a:spcAft>
              <a:defRPr sz="2400">
                <a:solidFill>
                  <a:schemeClr val="tx1"/>
                </a:solidFill>
                <a:latin typeface="Arial" panose="020B0604020202020204" pitchFamily="34" charset="0"/>
              </a:defRPr>
            </a:lvl7pPr>
            <a:lvl8pPr marL="3657600" eaLnBrk="0" fontAlgn="base" hangingPunct="0">
              <a:spcBef>
                <a:spcPct val="0"/>
              </a:spcBef>
              <a:spcAft>
                <a:spcPct val="0"/>
              </a:spcAft>
              <a:defRPr sz="2400">
                <a:solidFill>
                  <a:schemeClr val="tx1"/>
                </a:solidFill>
                <a:latin typeface="Arial" panose="020B0604020202020204" pitchFamily="34" charset="0"/>
              </a:defRPr>
            </a:lvl8pPr>
            <a:lvl9pPr marL="4114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 name="Rectangle 5"/>
          <p:cNvSpPr>
            <a:spLocks noGrp="1" noChangeArrowheads="1"/>
          </p:cNvSpPr>
          <p:nvPr>
            <p:ph type="title" idx="4294967295"/>
          </p:nvPr>
        </p:nvSpPr>
        <p:spPr>
          <a:xfrm>
            <a:off x="0" y="1"/>
            <a:ext cx="9144000" cy="548680"/>
          </a:xfrm>
          <a:noFill/>
          <a:ln>
            <a:solidFill>
              <a:srgbClr val="3333FF"/>
            </a:solidFill>
            <a:miter lim="800000"/>
            <a:headEnd/>
            <a:tailEnd/>
          </a:ln>
        </p:spPr>
        <p:txBody>
          <a:bodyPr/>
          <a:lstStyle/>
          <a:p>
            <a:pPr algn="ctr" defTabSz="914400" eaLnBrk="1" hangingPunct="1"/>
            <a:r>
              <a:rPr lang="en-GB" altLang="en-US" sz="3600" dirty="0">
                <a:solidFill>
                  <a:srgbClr val="2D4B9B"/>
                </a:solidFill>
                <a:latin typeface="Book Antiqua" panose="02040602050305030304" pitchFamily="18" charset="0"/>
              </a:rPr>
              <a:t>Streamwise Temperature Flux</a:t>
            </a:r>
            <a:endParaRPr lang="en-GB" altLang="en-US" sz="3600" dirty="0">
              <a:solidFill>
                <a:srgbClr val="3333FF"/>
              </a:solidFill>
              <a:latin typeface="Book Antiqua" panose="02040602050305030304" pitchFamily="18" charset="0"/>
            </a:endParaRPr>
          </a:p>
        </p:txBody>
      </p:sp>
      <p:sp>
        <p:nvSpPr>
          <p:cNvPr id="9" name="Rectangle 2">
            <a:extLst>
              <a:ext uri="{FF2B5EF4-FFF2-40B4-BE49-F238E27FC236}">
                <a16:creationId xmlns:a16="http://schemas.microsoft.com/office/drawing/2014/main" id="{942CC562-0C81-47C5-B256-8F69E0AB7144}"/>
              </a:ext>
            </a:extLst>
          </p:cNvPr>
          <p:cNvSpPr>
            <a:spLocks noGrp="1" noChangeArrowheads="1"/>
          </p:cNvSpPr>
          <p:nvPr>
            <p:ph type="body" sz="half" idx="1"/>
          </p:nvPr>
        </p:nvSpPr>
        <p:spPr>
          <a:xfrm>
            <a:off x="496652" y="5478438"/>
            <a:ext cx="8190596" cy="1208880"/>
          </a:xfrm>
        </p:spPr>
        <p:txBody>
          <a:bodyPr/>
          <a:lstStyle/>
          <a:p>
            <a:pPr marL="0" lvl="0" indent="0" algn="just" defTabSz="914400">
              <a:spcBef>
                <a:spcPct val="0"/>
              </a:spcBef>
              <a:buClrTx/>
              <a:buSzTx/>
              <a:buNone/>
              <a:defRPr/>
            </a:pPr>
            <a:r>
              <a:rPr lang="en-US" altLang="en-US" sz="2400" dirty="0">
                <a:solidFill>
                  <a:srgbClr val="000000"/>
                </a:solidFill>
                <a:latin typeface="Times New Roman" panose="02020603050405020304" pitchFamily="18" charset="0"/>
                <a:cs typeface="Times New Roman" panose="02020603050405020304" pitchFamily="18" charset="0"/>
              </a:rPr>
              <a:t>Streamwise component of the temperature flux from simulations </a:t>
            </a:r>
            <a:r>
              <a:rPr lang="en-US" altLang="en-US" sz="2400" dirty="0" err="1">
                <a:solidFill>
                  <a:srgbClr val="000000"/>
                </a:solidFill>
                <a:latin typeface="Times New Roman" panose="02020603050405020304" pitchFamily="18" charset="0"/>
                <a:cs typeface="Times New Roman" panose="02020603050405020304" pitchFamily="18" charset="0"/>
              </a:rPr>
              <a:t>HET025x</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blue dashed</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HET050x</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a:solidFill>
                  <a:srgbClr val="FF0000"/>
                </a:solidFill>
                <a:latin typeface="Times New Roman" panose="02020603050405020304" pitchFamily="18" charset="0"/>
                <a:cs typeface="Times New Roman" panose="02020603050405020304" pitchFamily="18" charset="0"/>
              </a:rPr>
              <a:t>red dashed</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HET025y</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blue solid</a:t>
            </a:r>
            <a:r>
              <a:rPr lang="en-US" altLang="en-US" sz="2400" dirty="0">
                <a:solidFill>
                  <a:srgbClr val="000000"/>
                </a:solidFill>
                <a:latin typeface="Times New Roman" panose="02020603050405020304" pitchFamily="18" charset="0"/>
                <a:cs typeface="Times New Roman" panose="02020603050405020304" pitchFamily="18" charset="0"/>
              </a:rPr>
              <a:t>), and </a:t>
            </a:r>
            <a:r>
              <a:rPr lang="en-US" altLang="en-US" sz="2400" dirty="0" err="1">
                <a:solidFill>
                  <a:srgbClr val="000000"/>
                </a:solidFill>
                <a:latin typeface="Times New Roman" panose="02020603050405020304" pitchFamily="18" charset="0"/>
                <a:cs typeface="Times New Roman" panose="02020603050405020304" pitchFamily="18" charset="0"/>
              </a:rPr>
              <a:t>HET050y</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a:solidFill>
                  <a:srgbClr val="FF0000"/>
                </a:solidFill>
                <a:latin typeface="Times New Roman" panose="02020603050405020304" pitchFamily="18" charset="0"/>
                <a:cs typeface="Times New Roman" panose="02020603050405020304" pitchFamily="18" charset="0"/>
              </a:rPr>
              <a:t>red solid</a:t>
            </a:r>
            <a:r>
              <a:rPr lang="en-US" altLang="en-US" sz="2400" dirty="0">
                <a:solidFill>
                  <a:srgbClr val="000000"/>
                </a:solidFill>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p:txBody>
      </p:sp>
      <p:pic>
        <p:nvPicPr>
          <p:cNvPr id="3" name="Grafik 2">
            <a:extLst>
              <a:ext uri="{FF2B5EF4-FFF2-40B4-BE49-F238E27FC236}">
                <a16:creationId xmlns:a16="http://schemas.microsoft.com/office/drawing/2014/main" id="{4C55DF87-1339-43BE-9BAA-50666EF8D8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620688"/>
            <a:ext cx="4857750" cy="4857750"/>
          </a:xfrm>
          <a:prstGeom prst="rect">
            <a:avLst/>
          </a:prstGeom>
        </p:spPr>
      </p:pic>
    </p:spTree>
    <p:extLst>
      <p:ext uri="{BB962C8B-B14F-4D97-AF65-F5344CB8AC3E}">
        <p14:creationId xmlns:p14="http://schemas.microsoft.com/office/powerpoint/2010/main" val="233675950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0" y="0"/>
            <a:ext cx="9144000" cy="685800"/>
          </a:xfrm>
          <a:prstGeom prst="rect">
            <a:avLst/>
          </a:prstGeom>
          <a:noFill/>
          <a:ln>
            <a:solidFill>
              <a:srgbClr val="33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3600" b="1" i="0" u="none" strike="noStrike" kern="0" cap="none" spc="0" normalizeH="0" baseline="0" noProof="0" dirty="0">
                <a:ln>
                  <a:noFill/>
                </a:ln>
                <a:solidFill>
                  <a:srgbClr val="2D4B9B"/>
                </a:solidFill>
                <a:effectLst/>
                <a:uLnTx/>
                <a:uFillTx/>
                <a:latin typeface="Book Antiqua" panose="02040602050305030304" pitchFamily="18" charset="0"/>
                <a:ea typeface="+mj-ea"/>
                <a:cs typeface="+mj-cs"/>
              </a:rPr>
              <a:t>Effect of Streamwise Temperature Flux </a:t>
            </a:r>
          </a:p>
        </p:txBody>
      </p:sp>
      <mc:AlternateContent xmlns:mc="http://schemas.openxmlformats.org/markup-compatibility/2006">
        <mc:Choice xmlns:a14="http://schemas.microsoft.com/office/drawing/2010/main" Requires="a14">
          <p:sp>
            <p:nvSpPr>
              <p:cNvPr id="4" name="Object 6">
                <a:extLst>
                  <a:ext uri="{FF2B5EF4-FFF2-40B4-BE49-F238E27FC236}">
                    <a16:creationId xmlns:a16="http://schemas.microsoft.com/office/drawing/2014/main" id="{68EFF443-5F01-4E2F-BA4F-65AB71B07449}"/>
                  </a:ext>
                </a:extLst>
              </p:cNvPr>
              <p:cNvSpPr txBox="1"/>
              <p:nvPr/>
            </p:nvSpPr>
            <p:spPr bwMode="auto">
              <a:xfrm>
                <a:off x="1" y="1772816"/>
                <a:ext cx="9144000" cy="1642616"/>
              </a:xfrm>
              <a:prstGeom prst="rect">
                <a:avLst/>
              </a:prstGeom>
              <a:noFill/>
              <a:ln>
                <a:noFill/>
              </a:ln>
              <a:effectLst/>
            </p:spPr>
            <p:txBody>
              <a:bodyPr>
                <a:noAutofit/>
              </a:bodyPr>
              <a:lstStyle/>
              <a:p>
                <a:pPr algn="ctr"/>
                <a14:m>
                  <m:oMathPara xmlns:m="http://schemas.openxmlformats.org/officeDocument/2006/math">
                    <m:oMathParaPr>
                      <m:jc m:val="centerGroup"/>
                    </m:oMathParaPr>
                    <m:oMath xmlns:m="http://schemas.openxmlformats.org/officeDocument/2006/math">
                      <m:d>
                        <m:dPr>
                          <m:ctrlPr>
                            <a:rPr lang="en-GB" sz="2300" i="1" smtClean="0">
                              <a:solidFill>
                                <a:srgbClr val="000000"/>
                              </a:solidFill>
                              <a:latin typeface="Cambria Math" panose="02040503050406030204" pitchFamily="18" charset="0"/>
                              <a:ea typeface="Cambria Math" panose="02040503050406030204" pitchFamily="18" charset="0"/>
                            </a:rPr>
                          </m:ctrlPr>
                        </m:dPr>
                        <m:e>
                          <m:f>
                            <m:fPr>
                              <m:ctrlPr>
                                <a:rPr lang="en-GB" sz="2300" i="1">
                                  <a:solidFill>
                                    <a:srgbClr val="000000"/>
                                  </a:solidFill>
                                  <a:latin typeface="Cambria Math" panose="02040503050406030204" pitchFamily="18" charset="0"/>
                                  <a:ea typeface="Cambria Math" panose="02040503050406030204" pitchFamily="18" charset="0"/>
                                </a:rPr>
                              </m:ctrlPr>
                            </m:fPr>
                            <m:num>
                              <m:r>
                                <a:rPr lang="en-GB" sz="2300" i="1">
                                  <a:solidFill>
                                    <a:srgbClr val="000000"/>
                                  </a:solidFill>
                                  <a:latin typeface="Cambria Math" panose="02040503050406030204" pitchFamily="18" charset="0"/>
                                  <a:ea typeface="Cambria Math" panose="02040503050406030204" pitchFamily="18" charset="0"/>
                                </a:rPr>
                                <m:t>𝜕</m:t>
                              </m:r>
                            </m:num>
                            <m:den>
                              <m:r>
                                <a:rPr lang="en-GB" sz="2300" i="1">
                                  <a:solidFill>
                                    <a:srgbClr val="000000"/>
                                  </a:solidFill>
                                  <a:latin typeface="Cambria Math" panose="02040503050406030204" pitchFamily="18" charset="0"/>
                                  <a:ea typeface="Cambria Math" panose="02040503050406030204" pitchFamily="18" charset="0"/>
                                </a:rPr>
                                <m:t>𝜕</m:t>
                              </m:r>
                              <m:r>
                                <a:rPr lang="en-GB" sz="2300" i="1">
                                  <a:solidFill>
                                    <a:srgbClr val="000000"/>
                                  </a:solidFill>
                                  <a:latin typeface="Cambria Math" panose="02040503050406030204" pitchFamily="18" charset="0"/>
                                  <a:ea typeface="Cambria Math" panose="02040503050406030204" pitchFamily="18" charset="0"/>
                                </a:rPr>
                                <m:t>𝑡</m:t>
                              </m:r>
                            </m:den>
                          </m:f>
                          <m:r>
                            <a:rPr lang="en-GB" sz="2300" i="1">
                              <a:solidFill>
                                <a:srgbClr val="000000"/>
                              </a:solidFill>
                              <a:latin typeface="Cambria Math" panose="02040503050406030204" pitchFamily="18" charset="0"/>
                              <a:ea typeface="Cambria Math" panose="02040503050406030204" pitchFamily="18" charset="0"/>
                            </a:rPr>
                            <m:t>+</m:t>
                          </m:r>
                          <m:d>
                            <m:dPr>
                              <m:begChr m:val="⟨"/>
                              <m:endChr m:val="⟩"/>
                              <m:ctrlPr>
                                <a:rPr lang="en-GB" sz="2300" i="1" smtClean="0">
                                  <a:solidFill>
                                    <a:srgbClr val="000000"/>
                                  </a:solidFill>
                                  <a:latin typeface="Cambria Math" panose="02040503050406030204" pitchFamily="18" charset="0"/>
                                  <a:ea typeface="Cambria Math" panose="02040503050406030204" pitchFamily="18" charset="0"/>
                                </a:rPr>
                              </m:ctrlPr>
                            </m:dPr>
                            <m:e>
                              <m:sSub>
                                <m:sSubPr>
                                  <m:ctrlPr>
                                    <a:rPr lang="en-GB" sz="2300" i="1" smtClean="0">
                                      <a:solidFill>
                                        <a:srgbClr val="000000"/>
                                      </a:solidFill>
                                      <a:latin typeface="Cambria Math" panose="02040503050406030204" pitchFamily="18" charset="0"/>
                                      <a:ea typeface="Cambria Math" panose="02040503050406030204" pitchFamily="18" charset="0"/>
                                    </a:rPr>
                                  </m:ctrlPr>
                                </m:sSubPr>
                                <m:e>
                                  <m:r>
                                    <a:rPr lang="de-DE" sz="2300" b="0" i="1" smtClean="0">
                                      <a:solidFill>
                                        <a:srgbClr val="000000"/>
                                      </a:solidFill>
                                      <a:latin typeface="Cambria Math" panose="02040503050406030204" pitchFamily="18" charset="0"/>
                                      <a:ea typeface="Cambria Math" panose="02040503050406030204" pitchFamily="18" charset="0"/>
                                    </a:rPr>
                                    <m:t>𝑢</m:t>
                                  </m:r>
                                </m:e>
                                <m:sub>
                                  <m:r>
                                    <a:rPr lang="de-DE" sz="2300" b="0" i="1" smtClean="0">
                                      <a:solidFill>
                                        <a:srgbClr val="000000"/>
                                      </a:solidFill>
                                      <a:latin typeface="Cambria Math" panose="02040503050406030204" pitchFamily="18" charset="0"/>
                                      <a:ea typeface="Cambria Math" panose="02040503050406030204" pitchFamily="18" charset="0"/>
                                    </a:rPr>
                                    <m:t>3</m:t>
                                  </m:r>
                                </m:sub>
                              </m:sSub>
                            </m:e>
                          </m:d>
                          <m:f>
                            <m:fPr>
                              <m:ctrlPr>
                                <a:rPr lang="en-GB" sz="2300" i="1">
                                  <a:solidFill>
                                    <a:srgbClr val="000000"/>
                                  </a:solidFill>
                                  <a:latin typeface="Cambria Math" panose="02040503050406030204" pitchFamily="18" charset="0"/>
                                  <a:ea typeface="Cambria Math" panose="02040503050406030204" pitchFamily="18" charset="0"/>
                                </a:rPr>
                              </m:ctrlPr>
                            </m:fPr>
                            <m:num>
                              <m:r>
                                <a:rPr lang="en-GB" sz="2300" i="1">
                                  <a:solidFill>
                                    <a:srgbClr val="000000"/>
                                  </a:solidFill>
                                  <a:latin typeface="Cambria Math" panose="02040503050406030204" pitchFamily="18" charset="0"/>
                                  <a:ea typeface="Cambria Math" panose="02040503050406030204" pitchFamily="18" charset="0"/>
                                </a:rPr>
                                <m:t>𝜕</m:t>
                              </m:r>
                            </m:num>
                            <m:den>
                              <m:r>
                                <a:rPr lang="en-GB" sz="2300" i="1">
                                  <a:solidFill>
                                    <a:srgbClr val="000000"/>
                                  </a:solidFill>
                                  <a:latin typeface="Cambria Math" panose="02040503050406030204" pitchFamily="18" charset="0"/>
                                  <a:ea typeface="Cambria Math" panose="02040503050406030204" pitchFamily="18" charset="0"/>
                                </a:rPr>
                                <m:t>𝜕</m:t>
                              </m:r>
                              <m:sSub>
                                <m:sSubPr>
                                  <m:ctrlPr>
                                    <a:rPr lang="en-GB" sz="2300" i="1">
                                      <a:solidFill>
                                        <a:srgbClr val="000000"/>
                                      </a:solidFill>
                                      <a:latin typeface="Cambria Math" panose="02040503050406030204" pitchFamily="18" charset="0"/>
                                      <a:ea typeface="Cambria Math" panose="02040503050406030204" pitchFamily="18" charset="0"/>
                                    </a:rPr>
                                  </m:ctrlPr>
                                </m:sSubPr>
                                <m:e>
                                  <m:r>
                                    <a:rPr lang="en-GB" sz="2300" i="1">
                                      <a:solidFill>
                                        <a:srgbClr val="000000"/>
                                      </a:solidFill>
                                      <a:latin typeface="Cambria Math" panose="02040503050406030204" pitchFamily="18" charset="0"/>
                                      <a:ea typeface="Cambria Math" panose="02040503050406030204" pitchFamily="18" charset="0"/>
                                    </a:rPr>
                                    <m:t>𝑥</m:t>
                                  </m:r>
                                </m:e>
                                <m:sub>
                                  <m:r>
                                    <a:rPr lang="de-DE" sz="2300" b="0" i="1" smtClean="0">
                                      <a:solidFill>
                                        <a:srgbClr val="000000"/>
                                      </a:solidFill>
                                      <a:latin typeface="Cambria Math" panose="02040503050406030204" pitchFamily="18" charset="0"/>
                                      <a:ea typeface="Cambria Math" panose="02040503050406030204" pitchFamily="18" charset="0"/>
                                    </a:rPr>
                                    <m:t>3</m:t>
                                  </m:r>
                                </m:sub>
                              </m:sSub>
                            </m:den>
                          </m:f>
                        </m:e>
                      </m:d>
                      <m:d>
                        <m:dPr>
                          <m:begChr m:val="⟨"/>
                          <m:endChr m:val="⟩"/>
                          <m:ctrlPr>
                            <a:rPr lang="en-GB" sz="2300" i="1" smtClean="0">
                              <a:solidFill>
                                <a:srgbClr val="000000"/>
                              </a:solidFill>
                              <a:latin typeface="Cambria Math" panose="02040503050406030204" pitchFamily="18" charset="0"/>
                              <a:ea typeface="Cambria Math" panose="02040503050406030204" pitchFamily="18" charset="0"/>
                            </a:rPr>
                          </m:ctrlPr>
                        </m:dPr>
                        <m:e>
                          <m:sSubSup>
                            <m:sSubSupPr>
                              <m:ctrlPr>
                                <a:rPr lang="en-GB" sz="2300" i="1" smtClean="0">
                                  <a:solidFill>
                                    <a:srgbClr val="000000"/>
                                  </a:solidFill>
                                  <a:latin typeface="Cambria Math" panose="02040503050406030204" pitchFamily="18" charset="0"/>
                                  <a:ea typeface="Cambria Math" panose="02040503050406030204" pitchFamily="18" charset="0"/>
                                </a:rPr>
                              </m:ctrlPr>
                            </m:sSubSupPr>
                            <m:e>
                              <m:r>
                                <a:rPr lang="de-DE" sz="2300" b="0" i="1" smtClean="0">
                                  <a:solidFill>
                                    <a:srgbClr val="000000"/>
                                  </a:solidFill>
                                  <a:latin typeface="Cambria Math" panose="02040503050406030204" pitchFamily="18" charset="0"/>
                                  <a:ea typeface="Cambria Math" panose="02040503050406030204" pitchFamily="18" charset="0"/>
                                </a:rPr>
                                <m:t>𝑢</m:t>
                              </m:r>
                            </m:e>
                            <m:sub>
                              <m:r>
                                <a:rPr lang="de-DE" sz="2300" b="0" i="1" smtClean="0">
                                  <a:solidFill>
                                    <a:srgbClr val="000000"/>
                                  </a:solidFill>
                                  <a:latin typeface="Cambria Math" panose="02040503050406030204" pitchFamily="18" charset="0"/>
                                  <a:ea typeface="Cambria Math" panose="02040503050406030204" pitchFamily="18" charset="0"/>
                                </a:rPr>
                                <m:t>1</m:t>
                              </m:r>
                            </m:sub>
                            <m:sup>
                              <m:r>
                                <a:rPr lang="de-DE" sz="2300" b="0" i="1" smtClean="0">
                                  <a:solidFill>
                                    <a:srgbClr val="000000"/>
                                  </a:solidFill>
                                  <a:latin typeface="Cambria Math" panose="02040503050406030204" pitchFamily="18" charset="0"/>
                                  <a:ea typeface="Cambria Math" panose="02040503050406030204" pitchFamily="18" charset="0"/>
                                </a:rPr>
                                <m:t>′</m:t>
                              </m:r>
                            </m:sup>
                          </m:sSubSup>
                          <m:sSubSup>
                            <m:sSubSupPr>
                              <m:ctrlPr>
                                <a:rPr lang="en-GB" sz="2300" i="1">
                                  <a:solidFill>
                                    <a:srgbClr val="000000"/>
                                  </a:solidFill>
                                  <a:latin typeface="Cambria Math" panose="02040503050406030204" pitchFamily="18" charset="0"/>
                                  <a:ea typeface="Cambria Math" panose="02040503050406030204" pitchFamily="18" charset="0"/>
                                </a:rPr>
                              </m:ctrlPr>
                            </m:sSubSupPr>
                            <m:e>
                              <m:r>
                                <a:rPr lang="de-DE" sz="2300" i="1">
                                  <a:solidFill>
                                    <a:srgbClr val="000000"/>
                                  </a:solidFill>
                                  <a:latin typeface="Cambria Math" panose="02040503050406030204" pitchFamily="18" charset="0"/>
                                  <a:ea typeface="Cambria Math" panose="02040503050406030204" pitchFamily="18" charset="0"/>
                                </a:rPr>
                                <m:t>𝑢</m:t>
                              </m:r>
                            </m:e>
                            <m:sub>
                              <m:r>
                                <a:rPr lang="de-DE" sz="2300" b="0" i="1" smtClean="0">
                                  <a:solidFill>
                                    <a:srgbClr val="000000"/>
                                  </a:solidFill>
                                  <a:latin typeface="Cambria Math" panose="02040503050406030204" pitchFamily="18" charset="0"/>
                                  <a:ea typeface="Cambria Math" panose="02040503050406030204" pitchFamily="18" charset="0"/>
                                </a:rPr>
                                <m:t>3</m:t>
                              </m:r>
                            </m:sub>
                            <m:sup>
                              <m:r>
                                <a:rPr lang="de-DE" sz="2300" i="1">
                                  <a:solidFill>
                                    <a:srgbClr val="000000"/>
                                  </a:solidFill>
                                  <a:latin typeface="Cambria Math" panose="02040503050406030204" pitchFamily="18" charset="0"/>
                                  <a:ea typeface="Cambria Math" panose="02040503050406030204" pitchFamily="18" charset="0"/>
                                </a:rPr>
                                <m:t>′</m:t>
                              </m:r>
                            </m:sup>
                          </m:sSubSup>
                        </m:e>
                      </m:d>
                      <m:r>
                        <a:rPr lang="en-GB" sz="2300" i="1">
                          <a:solidFill>
                            <a:srgbClr val="000000"/>
                          </a:solidFill>
                          <a:latin typeface="Cambria Math" panose="02040503050406030204" pitchFamily="18" charset="0"/>
                          <a:ea typeface="Cambria Math" panose="02040503050406030204" pitchFamily="18" charset="0"/>
                        </a:rPr>
                        <m:t>=−</m:t>
                      </m:r>
                      <m:d>
                        <m:dPr>
                          <m:ctrlPr>
                            <a:rPr lang="en-GB" sz="2300" i="1">
                              <a:solidFill>
                                <a:srgbClr val="000000"/>
                              </a:solidFill>
                              <a:latin typeface="Cambria Math" panose="02040503050406030204" pitchFamily="18" charset="0"/>
                              <a:ea typeface="Cambria Math" panose="02040503050406030204" pitchFamily="18" charset="0"/>
                            </a:rPr>
                          </m:ctrlPr>
                        </m:dPr>
                        <m:e>
                          <m:d>
                            <m:dPr>
                              <m:begChr m:val="⟨"/>
                              <m:endChr m:val="⟩"/>
                              <m:ctrlPr>
                                <a:rPr lang="en-GB" sz="2300" i="1">
                                  <a:solidFill>
                                    <a:srgbClr val="000000"/>
                                  </a:solidFill>
                                  <a:latin typeface="Cambria Math" panose="02040503050406030204" pitchFamily="18" charset="0"/>
                                  <a:ea typeface="Cambria Math" panose="02040503050406030204" pitchFamily="18" charset="0"/>
                                </a:rPr>
                              </m:ctrlPr>
                            </m:dPr>
                            <m:e>
                              <m:sSubSup>
                                <m:sSubSupPr>
                                  <m:ctrlPr>
                                    <a:rPr lang="en-GB" sz="2300" i="1">
                                      <a:solidFill>
                                        <a:srgbClr val="000000"/>
                                      </a:solidFill>
                                      <a:latin typeface="Cambria Math" panose="02040503050406030204" pitchFamily="18" charset="0"/>
                                      <a:ea typeface="Cambria Math" panose="02040503050406030204" pitchFamily="18" charset="0"/>
                                    </a:rPr>
                                  </m:ctrlPr>
                                </m:sSubSupPr>
                                <m:e>
                                  <m:r>
                                    <a:rPr lang="de-DE" sz="2300" i="1">
                                      <a:solidFill>
                                        <a:srgbClr val="000000"/>
                                      </a:solidFill>
                                      <a:latin typeface="Cambria Math" panose="02040503050406030204" pitchFamily="18" charset="0"/>
                                      <a:ea typeface="Cambria Math" panose="02040503050406030204" pitchFamily="18" charset="0"/>
                                    </a:rPr>
                                    <m:t>𝑢</m:t>
                                  </m:r>
                                </m:e>
                                <m:sub>
                                  <m:r>
                                    <a:rPr lang="de-DE" sz="2300" i="1">
                                      <a:solidFill>
                                        <a:srgbClr val="000000"/>
                                      </a:solidFill>
                                      <a:latin typeface="Cambria Math" panose="02040503050406030204" pitchFamily="18" charset="0"/>
                                      <a:ea typeface="Cambria Math" panose="02040503050406030204" pitchFamily="18" charset="0"/>
                                    </a:rPr>
                                    <m:t>1</m:t>
                                  </m:r>
                                </m:sub>
                                <m:sup>
                                  <m:r>
                                    <a:rPr lang="de-DE" sz="2300" i="1">
                                      <a:solidFill>
                                        <a:srgbClr val="000000"/>
                                      </a:solidFill>
                                      <a:latin typeface="Cambria Math" panose="02040503050406030204" pitchFamily="18" charset="0"/>
                                      <a:ea typeface="Cambria Math" panose="02040503050406030204" pitchFamily="18" charset="0"/>
                                    </a:rPr>
                                    <m:t>′</m:t>
                                  </m:r>
                                </m:sup>
                              </m:sSubSup>
                              <m:sSubSup>
                                <m:sSubSupPr>
                                  <m:ctrlPr>
                                    <a:rPr lang="en-GB" sz="2300" i="1">
                                      <a:solidFill>
                                        <a:srgbClr val="000000"/>
                                      </a:solidFill>
                                      <a:latin typeface="Cambria Math" panose="02040503050406030204" pitchFamily="18" charset="0"/>
                                      <a:ea typeface="Cambria Math" panose="02040503050406030204" pitchFamily="18" charset="0"/>
                                    </a:rPr>
                                  </m:ctrlPr>
                                </m:sSubSupPr>
                                <m:e>
                                  <m:r>
                                    <a:rPr lang="de-DE" sz="2300" i="1">
                                      <a:solidFill>
                                        <a:srgbClr val="000000"/>
                                      </a:solidFill>
                                      <a:latin typeface="Cambria Math" panose="02040503050406030204" pitchFamily="18" charset="0"/>
                                      <a:ea typeface="Cambria Math" panose="02040503050406030204" pitchFamily="18" charset="0"/>
                                    </a:rPr>
                                    <m:t>𝑢</m:t>
                                  </m:r>
                                </m:e>
                                <m:sub>
                                  <m:r>
                                    <a:rPr lang="de-DE" sz="2300" i="1">
                                      <a:solidFill>
                                        <a:srgbClr val="000000"/>
                                      </a:solidFill>
                                      <a:latin typeface="Cambria Math" panose="02040503050406030204" pitchFamily="18" charset="0"/>
                                      <a:ea typeface="Cambria Math" panose="02040503050406030204" pitchFamily="18" charset="0"/>
                                    </a:rPr>
                                    <m:t>3</m:t>
                                  </m:r>
                                </m:sub>
                                <m:sup>
                                  <m:r>
                                    <a:rPr lang="de-DE" sz="2300" i="1">
                                      <a:solidFill>
                                        <a:srgbClr val="000000"/>
                                      </a:solidFill>
                                      <a:latin typeface="Cambria Math" panose="02040503050406030204" pitchFamily="18" charset="0"/>
                                      <a:ea typeface="Cambria Math" panose="02040503050406030204" pitchFamily="18" charset="0"/>
                                    </a:rPr>
                                    <m:t>′</m:t>
                                  </m:r>
                                </m:sup>
                              </m:sSubSup>
                            </m:e>
                          </m:d>
                          <m:f>
                            <m:fPr>
                              <m:ctrlPr>
                                <a:rPr lang="en-GB" sz="2300" i="1">
                                  <a:solidFill>
                                    <a:srgbClr val="000000"/>
                                  </a:solidFill>
                                  <a:latin typeface="Cambria Math" panose="02040503050406030204" pitchFamily="18" charset="0"/>
                                  <a:ea typeface="Cambria Math" panose="02040503050406030204" pitchFamily="18" charset="0"/>
                                </a:rPr>
                              </m:ctrlPr>
                            </m:fPr>
                            <m:num>
                              <m:r>
                                <a:rPr lang="en-GB" sz="2300" i="1">
                                  <a:solidFill>
                                    <a:srgbClr val="000000"/>
                                  </a:solidFill>
                                  <a:latin typeface="Cambria Math" panose="02040503050406030204" pitchFamily="18" charset="0"/>
                                  <a:ea typeface="Cambria Math" panose="02040503050406030204" pitchFamily="18" charset="0"/>
                                </a:rPr>
                                <m:t>𝜕</m:t>
                              </m:r>
                              <m:d>
                                <m:dPr>
                                  <m:begChr m:val="⟨"/>
                                  <m:endChr m:val="⟩"/>
                                  <m:ctrlPr>
                                    <a:rPr lang="en-GB" sz="2300" i="1">
                                      <a:solidFill>
                                        <a:srgbClr val="000000"/>
                                      </a:solidFill>
                                      <a:latin typeface="Cambria Math" panose="02040503050406030204" pitchFamily="18" charset="0"/>
                                      <a:ea typeface="Cambria Math" panose="02040503050406030204" pitchFamily="18" charset="0"/>
                                    </a:rPr>
                                  </m:ctrlPr>
                                </m:dPr>
                                <m:e>
                                  <m:sSub>
                                    <m:sSubPr>
                                      <m:ctrlPr>
                                        <a:rPr lang="en-GB" sz="2300" i="1">
                                          <a:solidFill>
                                            <a:srgbClr val="000000"/>
                                          </a:solidFill>
                                          <a:latin typeface="Cambria Math" panose="02040503050406030204" pitchFamily="18" charset="0"/>
                                          <a:ea typeface="Cambria Math" panose="02040503050406030204" pitchFamily="18" charset="0"/>
                                        </a:rPr>
                                      </m:ctrlPr>
                                    </m:sSubPr>
                                    <m:e>
                                      <m:r>
                                        <a:rPr lang="de-DE" sz="2300" i="1">
                                          <a:solidFill>
                                            <a:srgbClr val="000000"/>
                                          </a:solidFill>
                                          <a:latin typeface="Cambria Math" panose="02040503050406030204" pitchFamily="18" charset="0"/>
                                          <a:ea typeface="Cambria Math" panose="02040503050406030204" pitchFamily="18" charset="0"/>
                                        </a:rPr>
                                        <m:t>𝑢</m:t>
                                      </m:r>
                                    </m:e>
                                    <m:sub>
                                      <m:r>
                                        <a:rPr lang="de-DE" sz="2300" i="1">
                                          <a:solidFill>
                                            <a:srgbClr val="000000"/>
                                          </a:solidFill>
                                          <a:latin typeface="Cambria Math" panose="02040503050406030204" pitchFamily="18" charset="0"/>
                                          <a:ea typeface="Cambria Math" panose="02040503050406030204" pitchFamily="18" charset="0"/>
                                        </a:rPr>
                                        <m:t>3</m:t>
                                      </m:r>
                                    </m:sub>
                                  </m:sSub>
                                </m:e>
                              </m:d>
                            </m:num>
                            <m:den>
                              <m:r>
                                <a:rPr lang="en-GB" sz="2300" i="1">
                                  <a:solidFill>
                                    <a:srgbClr val="000000"/>
                                  </a:solidFill>
                                  <a:latin typeface="Cambria Math" panose="02040503050406030204" pitchFamily="18" charset="0"/>
                                  <a:ea typeface="Cambria Math" panose="02040503050406030204" pitchFamily="18" charset="0"/>
                                </a:rPr>
                                <m:t>𝜕</m:t>
                              </m:r>
                              <m:sSub>
                                <m:sSubPr>
                                  <m:ctrlPr>
                                    <a:rPr lang="en-GB" sz="2300" i="1">
                                      <a:solidFill>
                                        <a:srgbClr val="000000"/>
                                      </a:solidFill>
                                      <a:latin typeface="Cambria Math" panose="02040503050406030204" pitchFamily="18" charset="0"/>
                                      <a:ea typeface="Cambria Math" panose="02040503050406030204" pitchFamily="18" charset="0"/>
                                    </a:rPr>
                                  </m:ctrlPr>
                                </m:sSubPr>
                                <m:e>
                                  <m:r>
                                    <a:rPr lang="en-GB" sz="2300" i="1">
                                      <a:solidFill>
                                        <a:srgbClr val="000000"/>
                                      </a:solidFill>
                                      <a:latin typeface="Cambria Math" panose="02040503050406030204" pitchFamily="18" charset="0"/>
                                      <a:ea typeface="Cambria Math" panose="02040503050406030204" pitchFamily="18" charset="0"/>
                                    </a:rPr>
                                    <m:t>𝑥</m:t>
                                  </m:r>
                                </m:e>
                                <m:sub>
                                  <m:r>
                                    <a:rPr lang="de-DE" sz="2300" b="0" i="1" smtClean="0">
                                      <a:solidFill>
                                        <a:srgbClr val="000000"/>
                                      </a:solidFill>
                                      <a:latin typeface="Cambria Math" panose="02040503050406030204" pitchFamily="18" charset="0"/>
                                      <a:ea typeface="Cambria Math" panose="02040503050406030204" pitchFamily="18" charset="0"/>
                                    </a:rPr>
                                    <m:t>3</m:t>
                                  </m:r>
                                </m:sub>
                              </m:sSub>
                            </m:den>
                          </m:f>
                          <m:r>
                            <a:rPr lang="en-GB" sz="2300" i="1">
                              <a:solidFill>
                                <a:srgbClr val="000000"/>
                              </a:solidFill>
                              <a:latin typeface="Cambria Math" panose="02040503050406030204" pitchFamily="18" charset="0"/>
                              <a:ea typeface="Cambria Math" panose="02040503050406030204" pitchFamily="18" charset="0"/>
                            </a:rPr>
                            <m:t>+</m:t>
                          </m:r>
                          <m:d>
                            <m:dPr>
                              <m:begChr m:val="⟨"/>
                              <m:endChr m:val="⟩"/>
                              <m:ctrlPr>
                                <a:rPr lang="en-GB" sz="2300" i="1">
                                  <a:solidFill>
                                    <a:srgbClr val="000000"/>
                                  </a:solidFill>
                                  <a:latin typeface="Cambria Math" panose="02040503050406030204" pitchFamily="18" charset="0"/>
                                  <a:ea typeface="Cambria Math" panose="02040503050406030204" pitchFamily="18" charset="0"/>
                                </a:rPr>
                              </m:ctrlPr>
                            </m:dPr>
                            <m:e>
                              <m:sSubSup>
                                <m:sSubSupPr>
                                  <m:ctrlPr>
                                    <a:rPr lang="en-GB" sz="2300" i="1">
                                      <a:solidFill>
                                        <a:srgbClr val="000000"/>
                                      </a:solidFill>
                                      <a:latin typeface="Cambria Math" panose="02040503050406030204" pitchFamily="18" charset="0"/>
                                      <a:ea typeface="Cambria Math" panose="02040503050406030204" pitchFamily="18" charset="0"/>
                                    </a:rPr>
                                  </m:ctrlPr>
                                </m:sSubSupPr>
                                <m:e>
                                  <m:r>
                                    <a:rPr lang="de-DE" sz="2300" i="1">
                                      <a:solidFill>
                                        <a:srgbClr val="000000"/>
                                      </a:solidFill>
                                      <a:latin typeface="Cambria Math" panose="02040503050406030204" pitchFamily="18" charset="0"/>
                                      <a:ea typeface="Cambria Math" panose="02040503050406030204" pitchFamily="18" charset="0"/>
                                    </a:rPr>
                                    <m:t>𝑢</m:t>
                                  </m:r>
                                </m:e>
                                <m:sub>
                                  <m:r>
                                    <a:rPr lang="de-DE" sz="2300" i="1">
                                      <a:solidFill>
                                        <a:srgbClr val="000000"/>
                                      </a:solidFill>
                                      <a:latin typeface="Cambria Math" panose="02040503050406030204" pitchFamily="18" charset="0"/>
                                      <a:ea typeface="Cambria Math" panose="02040503050406030204" pitchFamily="18" charset="0"/>
                                    </a:rPr>
                                    <m:t>3</m:t>
                                  </m:r>
                                </m:sub>
                                <m:sup>
                                  <m:r>
                                    <a:rPr lang="de-DE" sz="2300" i="1">
                                      <a:solidFill>
                                        <a:srgbClr val="000000"/>
                                      </a:solidFill>
                                      <a:latin typeface="Cambria Math" panose="02040503050406030204" pitchFamily="18" charset="0"/>
                                      <a:ea typeface="Cambria Math" panose="02040503050406030204" pitchFamily="18" charset="0"/>
                                    </a:rPr>
                                    <m:t>′</m:t>
                                  </m:r>
                                  <m:r>
                                    <a:rPr lang="de-DE" sz="2300" b="0" i="1" smtClean="0">
                                      <a:solidFill>
                                        <a:srgbClr val="000000"/>
                                      </a:solidFill>
                                      <a:latin typeface="Cambria Math" panose="02040503050406030204" pitchFamily="18" charset="0"/>
                                      <a:ea typeface="Cambria Math" panose="02040503050406030204" pitchFamily="18" charset="0"/>
                                    </a:rPr>
                                    <m:t>2</m:t>
                                  </m:r>
                                </m:sup>
                              </m:sSubSup>
                            </m:e>
                          </m:d>
                          <m:f>
                            <m:fPr>
                              <m:ctrlPr>
                                <a:rPr lang="en-GB" sz="2300" i="1">
                                  <a:solidFill>
                                    <a:srgbClr val="000000"/>
                                  </a:solidFill>
                                  <a:latin typeface="Cambria Math" panose="02040503050406030204" pitchFamily="18" charset="0"/>
                                  <a:ea typeface="Cambria Math" panose="02040503050406030204" pitchFamily="18" charset="0"/>
                                </a:rPr>
                              </m:ctrlPr>
                            </m:fPr>
                            <m:num>
                              <m:r>
                                <a:rPr lang="en-GB" sz="2300" i="1">
                                  <a:solidFill>
                                    <a:srgbClr val="000000"/>
                                  </a:solidFill>
                                  <a:latin typeface="Cambria Math" panose="02040503050406030204" pitchFamily="18" charset="0"/>
                                  <a:ea typeface="Cambria Math" panose="02040503050406030204" pitchFamily="18" charset="0"/>
                                </a:rPr>
                                <m:t>𝜕</m:t>
                              </m:r>
                              <m:d>
                                <m:dPr>
                                  <m:begChr m:val="⟨"/>
                                  <m:endChr m:val="⟩"/>
                                  <m:ctrlPr>
                                    <a:rPr lang="en-GB" sz="2300" i="1">
                                      <a:solidFill>
                                        <a:srgbClr val="000000"/>
                                      </a:solidFill>
                                      <a:latin typeface="Cambria Math" panose="02040503050406030204" pitchFamily="18" charset="0"/>
                                      <a:ea typeface="Cambria Math" panose="02040503050406030204" pitchFamily="18" charset="0"/>
                                    </a:rPr>
                                  </m:ctrlPr>
                                </m:dPr>
                                <m:e>
                                  <m:sSub>
                                    <m:sSubPr>
                                      <m:ctrlPr>
                                        <a:rPr lang="en-GB" sz="2300" i="1">
                                          <a:solidFill>
                                            <a:srgbClr val="000000"/>
                                          </a:solidFill>
                                          <a:latin typeface="Cambria Math" panose="02040503050406030204" pitchFamily="18" charset="0"/>
                                          <a:ea typeface="Cambria Math" panose="02040503050406030204" pitchFamily="18" charset="0"/>
                                        </a:rPr>
                                      </m:ctrlPr>
                                    </m:sSubPr>
                                    <m:e>
                                      <m:r>
                                        <a:rPr lang="de-DE" sz="2300" i="1">
                                          <a:solidFill>
                                            <a:srgbClr val="000000"/>
                                          </a:solidFill>
                                          <a:latin typeface="Cambria Math" panose="02040503050406030204" pitchFamily="18" charset="0"/>
                                          <a:ea typeface="Cambria Math" panose="02040503050406030204" pitchFamily="18" charset="0"/>
                                        </a:rPr>
                                        <m:t>𝑢</m:t>
                                      </m:r>
                                    </m:e>
                                    <m:sub>
                                      <m:r>
                                        <a:rPr lang="de-DE" sz="2300" b="0" i="1" smtClean="0">
                                          <a:solidFill>
                                            <a:srgbClr val="000000"/>
                                          </a:solidFill>
                                          <a:latin typeface="Cambria Math" panose="02040503050406030204" pitchFamily="18" charset="0"/>
                                          <a:ea typeface="Cambria Math" panose="02040503050406030204" pitchFamily="18" charset="0"/>
                                        </a:rPr>
                                        <m:t>1</m:t>
                                      </m:r>
                                    </m:sub>
                                  </m:sSub>
                                </m:e>
                              </m:d>
                            </m:num>
                            <m:den>
                              <m:r>
                                <a:rPr lang="en-GB" sz="2300" i="1">
                                  <a:solidFill>
                                    <a:srgbClr val="000000"/>
                                  </a:solidFill>
                                  <a:latin typeface="Cambria Math" panose="02040503050406030204" pitchFamily="18" charset="0"/>
                                  <a:ea typeface="Cambria Math" panose="02040503050406030204" pitchFamily="18" charset="0"/>
                                </a:rPr>
                                <m:t>𝜕</m:t>
                              </m:r>
                              <m:sSub>
                                <m:sSubPr>
                                  <m:ctrlPr>
                                    <a:rPr lang="en-GB" sz="2300" i="1">
                                      <a:solidFill>
                                        <a:srgbClr val="000000"/>
                                      </a:solidFill>
                                      <a:latin typeface="Cambria Math" panose="02040503050406030204" pitchFamily="18" charset="0"/>
                                      <a:ea typeface="Cambria Math" panose="02040503050406030204" pitchFamily="18" charset="0"/>
                                    </a:rPr>
                                  </m:ctrlPr>
                                </m:sSubPr>
                                <m:e>
                                  <m:r>
                                    <a:rPr lang="en-GB" sz="2300" i="1">
                                      <a:solidFill>
                                        <a:srgbClr val="000000"/>
                                      </a:solidFill>
                                      <a:latin typeface="Cambria Math" panose="02040503050406030204" pitchFamily="18" charset="0"/>
                                      <a:ea typeface="Cambria Math" panose="02040503050406030204" pitchFamily="18" charset="0"/>
                                    </a:rPr>
                                    <m:t>𝑥</m:t>
                                  </m:r>
                                </m:e>
                                <m:sub>
                                  <m:r>
                                    <a:rPr lang="de-DE" sz="2300" b="0" i="1" smtClean="0">
                                      <a:solidFill>
                                        <a:srgbClr val="000000"/>
                                      </a:solidFill>
                                      <a:latin typeface="Cambria Math" panose="02040503050406030204" pitchFamily="18" charset="0"/>
                                      <a:ea typeface="Cambria Math" panose="02040503050406030204" pitchFamily="18" charset="0"/>
                                    </a:rPr>
                                    <m:t>3</m:t>
                                  </m:r>
                                </m:sub>
                              </m:sSub>
                            </m:den>
                          </m:f>
                        </m:e>
                      </m:d>
                      <m:r>
                        <a:rPr lang="de-DE" sz="2300" b="0" i="1" smtClean="0">
                          <a:solidFill>
                            <a:srgbClr val="000000"/>
                          </a:solidFill>
                          <a:latin typeface="Cambria Math" panose="02040503050406030204" pitchFamily="18" charset="0"/>
                          <a:ea typeface="Cambria Math" panose="02040503050406030204" pitchFamily="18" charset="0"/>
                        </a:rPr>
                        <m:t>+</m:t>
                      </m:r>
                      <m:sSub>
                        <m:sSubPr>
                          <m:ctrlPr>
                            <a:rPr lang="en-GB" sz="2300" i="1">
                              <a:solidFill>
                                <a:srgbClr val="000000"/>
                              </a:solidFill>
                              <a:latin typeface="Cambria Math" panose="02040503050406030204" pitchFamily="18" charset="0"/>
                              <a:ea typeface="Cambria Math" panose="02040503050406030204" pitchFamily="18" charset="0"/>
                            </a:rPr>
                          </m:ctrlPr>
                        </m:sSubPr>
                        <m:e>
                          <m:r>
                            <a:rPr lang="en-GB" sz="2300" i="1">
                              <a:solidFill>
                                <a:srgbClr val="000000"/>
                              </a:solidFill>
                              <a:latin typeface="Cambria Math" panose="02040503050406030204" pitchFamily="18" charset="0"/>
                              <a:ea typeface="Cambria Math" panose="02040503050406030204" pitchFamily="18" charset="0"/>
                            </a:rPr>
                            <m:t>𝑔</m:t>
                          </m:r>
                        </m:e>
                        <m:sub>
                          <m:r>
                            <a:rPr lang="de-DE" sz="2300" b="0" i="1" smtClean="0">
                              <a:solidFill>
                                <a:srgbClr val="000000"/>
                              </a:solidFill>
                              <a:latin typeface="Cambria Math" panose="02040503050406030204" pitchFamily="18" charset="0"/>
                              <a:ea typeface="Cambria Math" panose="02040503050406030204" pitchFamily="18" charset="0"/>
                            </a:rPr>
                            <m:t>3</m:t>
                          </m:r>
                        </m:sub>
                      </m:sSub>
                      <m:sSub>
                        <m:sSubPr>
                          <m:ctrlPr>
                            <a:rPr lang="en-GB" sz="2300" i="1">
                              <a:solidFill>
                                <a:srgbClr val="000000"/>
                              </a:solidFill>
                              <a:latin typeface="Cambria Math" panose="02040503050406030204" pitchFamily="18" charset="0"/>
                              <a:ea typeface="Cambria Math" panose="02040503050406030204" pitchFamily="18" charset="0"/>
                            </a:rPr>
                          </m:ctrlPr>
                        </m:sSubPr>
                        <m:e>
                          <m:r>
                            <m:rPr>
                              <m:sty m:val="p"/>
                            </m:rPr>
                            <a:rPr lang="el-GR" sz="2300" i="1" smtClean="0">
                              <a:solidFill>
                                <a:srgbClr val="000000"/>
                              </a:solidFill>
                              <a:latin typeface="Cambria Math" panose="02040503050406030204" pitchFamily="18" charset="0"/>
                              <a:ea typeface="Cambria Math" panose="02040503050406030204" pitchFamily="18" charset="0"/>
                            </a:rPr>
                            <m:t>α</m:t>
                          </m:r>
                        </m:e>
                        <m:sub>
                          <m:r>
                            <a:rPr lang="de-DE" sz="2300" b="0" i="1" smtClean="0">
                              <a:solidFill>
                                <a:srgbClr val="000000"/>
                              </a:solidFill>
                              <a:latin typeface="Cambria Math" panose="02040503050406030204" pitchFamily="18" charset="0"/>
                              <a:ea typeface="Cambria Math" panose="02040503050406030204" pitchFamily="18" charset="0"/>
                            </a:rPr>
                            <m:t>𝑇</m:t>
                          </m:r>
                        </m:sub>
                      </m:sSub>
                      <m:d>
                        <m:dPr>
                          <m:begChr m:val="⟨"/>
                          <m:endChr m:val="⟩"/>
                          <m:ctrlPr>
                            <a:rPr lang="en-GB" sz="2300" i="1">
                              <a:solidFill>
                                <a:srgbClr val="000000"/>
                              </a:solidFill>
                              <a:latin typeface="Cambria Math" panose="02040503050406030204" pitchFamily="18" charset="0"/>
                              <a:ea typeface="Cambria Math" panose="02040503050406030204" pitchFamily="18" charset="0"/>
                            </a:rPr>
                          </m:ctrlPr>
                        </m:dPr>
                        <m:e>
                          <m:sSubSup>
                            <m:sSubSupPr>
                              <m:ctrlPr>
                                <a:rPr lang="en-GB" sz="2300" i="1">
                                  <a:solidFill>
                                    <a:srgbClr val="000000"/>
                                  </a:solidFill>
                                  <a:latin typeface="Cambria Math" panose="02040503050406030204" pitchFamily="18" charset="0"/>
                                  <a:ea typeface="Cambria Math" panose="02040503050406030204" pitchFamily="18" charset="0"/>
                                </a:rPr>
                              </m:ctrlPr>
                            </m:sSubSupPr>
                            <m:e>
                              <m:r>
                                <a:rPr lang="de-DE" sz="2300" i="1">
                                  <a:solidFill>
                                    <a:srgbClr val="000000"/>
                                  </a:solidFill>
                                  <a:latin typeface="Cambria Math" panose="02040503050406030204" pitchFamily="18" charset="0"/>
                                  <a:ea typeface="Cambria Math" panose="02040503050406030204" pitchFamily="18" charset="0"/>
                                </a:rPr>
                                <m:t>𝑢</m:t>
                              </m:r>
                            </m:e>
                            <m:sub>
                              <m:r>
                                <a:rPr lang="de-DE" sz="2300" b="0" i="1" smtClean="0">
                                  <a:solidFill>
                                    <a:srgbClr val="000000"/>
                                  </a:solidFill>
                                  <a:latin typeface="Cambria Math" panose="02040503050406030204" pitchFamily="18" charset="0"/>
                                  <a:ea typeface="Cambria Math" panose="02040503050406030204" pitchFamily="18" charset="0"/>
                                </a:rPr>
                                <m:t>1</m:t>
                              </m:r>
                            </m:sub>
                            <m:sup>
                              <m:r>
                                <a:rPr lang="de-DE" sz="2300" i="1">
                                  <a:solidFill>
                                    <a:srgbClr val="000000"/>
                                  </a:solidFill>
                                  <a:latin typeface="Cambria Math" panose="02040503050406030204" pitchFamily="18" charset="0"/>
                                  <a:ea typeface="Cambria Math" panose="02040503050406030204" pitchFamily="18" charset="0"/>
                                </a:rPr>
                                <m:t>′</m:t>
                              </m:r>
                            </m:sup>
                          </m:sSubSup>
                          <m:sSup>
                            <m:sSupPr>
                              <m:ctrlPr>
                                <a:rPr lang="en-GB" sz="2300" i="1">
                                  <a:solidFill>
                                    <a:srgbClr val="000000"/>
                                  </a:solidFill>
                                  <a:latin typeface="Cambria Math" panose="02040503050406030204" pitchFamily="18" charset="0"/>
                                  <a:ea typeface="Cambria Math" panose="02040503050406030204" pitchFamily="18" charset="0"/>
                                </a:rPr>
                              </m:ctrlPr>
                            </m:sSupPr>
                            <m:e>
                              <m:r>
                                <a:rPr lang="el-GR" sz="2300" i="1">
                                  <a:solidFill>
                                    <a:srgbClr val="000000"/>
                                  </a:solidFill>
                                  <a:latin typeface="Cambria Math" panose="02040503050406030204" pitchFamily="18" charset="0"/>
                                  <a:ea typeface="Cambria Math" panose="02040503050406030204" pitchFamily="18" charset="0"/>
                                </a:rPr>
                                <m:t>𝜃</m:t>
                              </m:r>
                            </m:e>
                            <m:sup>
                              <m:r>
                                <a:rPr lang="en-GB" sz="2300" i="1">
                                  <a:solidFill>
                                    <a:srgbClr val="000000"/>
                                  </a:solidFill>
                                  <a:latin typeface="Cambria Math" panose="02040503050406030204" pitchFamily="18" charset="0"/>
                                  <a:ea typeface="Cambria Math" panose="02040503050406030204" pitchFamily="18" charset="0"/>
                                </a:rPr>
                                <m:t>′</m:t>
                              </m:r>
                            </m:sup>
                          </m:sSup>
                        </m:e>
                      </m:d>
                    </m:oMath>
                  </m:oMathPara>
                </a14:m>
                <a:br>
                  <a:rPr lang="en-GB" sz="2300" i="1" dirty="0">
                    <a:solidFill>
                      <a:srgbClr val="000000"/>
                    </a:solidFill>
                    <a:latin typeface="Cambria Math" panose="02040503050406030204" pitchFamily="18" charset="0"/>
                    <a:ea typeface="Cambria Math" panose="02040503050406030204" pitchFamily="18" charset="0"/>
                  </a:rPr>
                </a:br>
                <a14:m>
                  <m:oMath xmlns:m="http://schemas.openxmlformats.org/officeDocument/2006/math">
                    <m:r>
                      <a:rPr lang="en-GB" sz="2300" i="1">
                        <a:solidFill>
                          <a:srgbClr val="000000"/>
                        </a:solidFill>
                        <a:latin typeface="Cambria Math" panose="02040503050406030204" pitchFamily="18" charset="0"/>
                        <a:ea typeface="Cambria Math" panose="02040503050406030204" pitchFamily="18" charset="0"/>
                      </a:rPr>
                      <m:t>−</m:t>
                    </m:r>
                    <m:f>
                      <m:fPr>
                        <m:ctrlPr>
                          <a:rPr lang="en-GB" sz="2300" i="1">
                            <a:solidFill>
                              <a:srgbClr val="000000"/>
                            </a:solidFill>
                            <a:latin typeface="Cambria Math" panose="02040503050406030204" pitchFamily="18" charset="0"/>
                            <a:ea typeface="Cambria Math" panose="02040503050406030204" pitchFamily="18" charset="0"/>
                          </a:rPr>
                        </m:ctrlPr>
                      </m:fPr>
                      <m:num>
                        <m:r>
                          <a:rPr lang="en-GB" sz="2300" i="1">
                            <a:solidFill>
                              <a:srgbClr val="000000"/>
                            </a:solidFill>
                            <a:latin typeface="Cambria Math" panose="02040503050406030204" pitchFamily="18" charset="0"/>
                            <a:ea typeface="Cambria Math" panose="02040503050406030204" pitchFamily="18" charset="0"/>
                          </a:rPr>
                          <m:t>𝜕</m:t>
                        </m:r>
                      </m:num>
                      <m:den>
                        <m:r>
                          <a:rPr lang="en-GB" sz="2300" i="1">
                            <a:solidFill>
                              <a:srgbClr val="000000"/>
                            </a:solidFill>
                            <a:latin typeface="Cambria Math" panose="02040503050406030204" pitchFamily="18" charset="0"/>
                            <a:ea typeface="Cambria Math" panose="02040503050406030204" pitchFamily="18" charset="0"/>
                          </a:rPr>
                          <m:t>𝜕</m:t>
                        </m:r>
                        <m:sSub>
                          <m:sSubPr>
                            <m:ctrlPr>
                              <a:rPr lang="en-GB" sz="2300" i="1">
                                <a:solidFill>
                                  <a:srgbClr val="000000"/>
                                </a:solidFill>
                                <a:latin typeface="Cambria Math" panose="02040503050406030204" pitchFamily="18" charset="0"/>
                                <a:ea typeface="Cambria Math" panose="02040503050406030204" pitchFamily="18" charset="0"/>
                              </a:rPr>
                            </m:ctrlPr>
                          </m:sSubPr>
                          <m:e>
                            <m:r>
                              <a:rPr lang="en-GB" sz="2300" i="1">
                                <a:solidFill>
                                  <a:srgbClr val="000000"/>
                                </a:solidFill>
                                <a:latin typeface="Cambria Math" panose="02040503050406030204" pitchFamily="18" charset="0"/>
                                <a:ea typeface="Cambria Math" panose="02040503050406030204" pitchFamily="18" charset="0"/>
                              </a:rPr>
                              <m:t>𝑥</m:t>
                            </m:r>
                          </m:e>
                          <m:sub>
                            <m:r>
                              <a:rPr lang="de-DE" sz="2300" b="0" i="1" smtClean="0">
                                <a:solidFill>
                                  <a:srgbClr val="000000"/>
                                </a:solidFill>
                                <a:latin typeface="Cambria Math" panose="02040503050406030204" pitchFamily="18" charset="0"/>
                                <a:ea typeface="Cambria Math" panose="02040503050406030204" pitchFamily="18" charset="0"/>
                              </a:rPr>
                              <m:t>3</m:t>
                            </m:r>
                          </m:sub>
                        </m:sSub>
                      </m:den>
                    </m:f>
                    <m:d>
                      <m:dPr>
                        <m:ctrlPr>
                          <a:rPr lang="en-GB" sz="2300" i="1">
                            <a:solidFill>
                              <a:srgbClr val="000000"/>
                            </a:solidFill>
                            <a:latin typeface="Cambria Math" panose="02040503050406030204" pitchFamily="18" charset="0"/>
                            <a:ea typeface="Cambria Math" panose="02040503050406030204" pitchFamily="18" charset="0"/>
                          </a:rPr>
                        </m:ctrlPr>
                      </m:dPr>
                      <m:e>
                        <m:d>
                          <m:dPr>
                            <m:begChr m:val="⟨"/>
                            <m:endChr m:val="⟩"/>
                            <m:ctrlPr>
                              <a:rPr lang="en-GB" sz="2300" i="1">
                                <a:solidFill>
                                  <a:srgbClr val="000000"/>
                                </a:solidFill>
                                <a:latin typeface="Cambria Math" panose="02040503050406030204" pitchFamily="18" charset="0"/>
                                <a:ea typeface="Cambria Math" panose="02040503050406030204" pitchFamily="18" charset="0"/>
                              </a:rPr>
                            </m:ctrlPr>
                          </m:dPr>
                          <m:e>
                            <m:sSubSup>
                              <m:sSubSupPr>
                                <m:ctrlPr>
                                  <a:rPr lang="en-GB" sz="2300" i="1">
                                    <a:solidFill>
                                      <a:srgbClr val="000000"/>
                                    </a:solidFill>
                                    <a:latin typeface="Cambria Math" panose="02040503050406030204" pitchFamily="18" charset="0"/>
                                    <a:ea typeface="Cambria Math" panose="02040503050406030204" pitchFamily="18" charset="0"/>
                                  </a:rPr>
                                </m:ctrlPr>
                              </m:sSubSupPr>
                              <m:e>
                                <m:r>
                                  <a:rPr lang="de-DE" sz="2300" i="1">
                                    <a:solidFill>
                                      <a:srgbClr val="000000"/>
                                    </a:solidFill>
                                    <a:latin typeface="Cambria Math" panose="02040503050406030204" pitchFamily="18" charset="0"/>
                                    <a:ea typeface="Cambria Math" panose="02040503050406030204" pitchFamily="18" charset="0"/>
                                  </a:rPr>
                                  <m:t>𝑢</m:t>
                                </m:r>
                              </m:e>
                              <m:sub>
                                <m:r>
                                  <a:rPr lang="de-DE" sz="2300" i="1">
                                    <a:solidFill>
                                      <a:srgbClr val="000000"/>
                                    </a:solidFill>
                                    <a:latin typeface="Cambria Math" panose="02040503050406030204" pitchFamily="18" charset="0"/>
                                    <a:ea typeface="Cambria Math" panose="02040503050406030204" pitchFamily="18" charset="0"/>
                                  </a:rPr>
                                  <m:t>1</m:t>
                                </m:r>
                              </m:sub>
                              <m:sup>
                                <m:r>
                                  <a:rPr lang="de-DE" sz="2300" i="1">
                                    <a:solidFill>
                                      <a:srgbClr val="000000"/>
                                    </a:solidFill>
                                    <a:latin typeface="Cambria Math" panose="02040503050406030204" pitchFamily="18" charset="0"/>
                                    <a:ea typeface="Cambria Math" panose="02040503050406030204" pitchFamily="18" charset="0"/>
                                  </a:rPr>
                                  <m:t>′</m:t>
                                </m:r>
                              </m:sup>
                            </m:sSubSup>
                            <m:sSubSup>
                              <m:sSubSupPr>
                                <m:ctrlPr>
                                  <a:rPr lang="en-GB" sz="2300" i="1">
                                    <a:solidFill>
                                      <a:srgbClr val="000000"/>
                                    </a:solidFill>
                                    <a:latin typeface="Cambria Math" panose="02040503050406030204" pitchFamily="18" charset="0"/>
                                    <a:ea typeface="Cambria Math" panose="02040503050406030204" pitchFamily="18" charset="0"/>
                                  </a:rPr>
                                </m:ctrlPr>
                              </m:sSubSupPr>
                              <m:e>
                                <m:r>
                                  <a:rPr lang="de-DE" sz="2300" i="1">
                                    <a:solidFill>
                                      <a:srgbClr val="000000"/>
                                    </a:solidFill>
                                    <a:latin typeface="Cambria Math" panose="02040503050406030204" pitchFamily="18" charset="0"/>
                                    <a:ea typeface="Cambria Math" panose="02040503050406030204" pitchFamily="18" charset="0"/>
                                  </a:rPr>
                                  <m:t>𝑢</m:t>
                                </m:r>
                              </m:e>
                              <m:sub>
                                <m:r>
                                  <a:rPr lang="de-DE" sz="2300" i="1">
                                    <a:solidFill>
                                      <a:srgbClr val="000000"/>
                                    </a:solidFill>
                                    <a:latin typeface="Cambria Math" panose="02040503050406030204" pitchFamily="18" charset="0"/>
                                    <a:ea typeface="Cambria Math" panose="02040503050406030204" pitchFamily="18" charset="0"/>
                                  </a:rPr>
                                  <m:t>3</m:t>
                                </m:r>
                              </m:sub>
                              <m:sup>
                                <m:r>
                                  <a:rPr lang="de-DE" sz="2300" i="1">
                                    <a:solidFill>
                                      <a:srgbClr val="000000"/>
                                    </a:solidFill>
                                    <a:latin typeface="Cambria Math" panose="02040503050406030204" pitchFamily="18" charset="0"/>
                                    <a:ea typeface="Cambria Math" panose="02040503050406030204" pitchFamily="18" charset="0"/>
                                  </a:rPr>
                                  <m:t>′2</m:t>
                                </m:r>
                              </m:sup>
                            </m:sSubSup>
                          </m:e>
                        </m:d>
                        <m:r>
                          <a:rPr lang="en-GB" sz="2300" i="1">
                            <a:solidFill>
                              <a:srgbClr val="000000"/>
                            </a:solidFill>
                            <a:latin typeface="Cambria Math" panose="02040503050406030204" pitchFamily="18" charset="0"/>
                            <a:ea typeface="Cambria Math" panose="02040503050406030204" pitchFamily="18" charset="0"/>
                          </a:rPr>
                          <m:t>+</m:t>
                        </m:r>
                        <m:d>
                          <m:dPr>
                            <m:begChr m:val="⟨"/>
                            <m:endChr m:val="⟩"/>
                            <m:ctrlPr>
                              <a:rPr lang="en-GB" sz="2300" i="1" smtClean="0">
                                <a:solidFill>
                                  <a:srgbClr val="000000"/>
                                </a:solidFill>
                                <a:latin typeface="Cambria Math" panose="02040503050406030204" pitchFamily="18" charset="0"/>
                                <a:ea typeface="Cambria Math" panose="02040503050406030204" pitchFamily="18" charset="0"/>
                              </a:rPr>
                            </m:ctrlPr>
                          </m:dPr>
                          <m:e>
                            <m:sSubSup>
                              <m:sSubSupPr>
                                <m:ctrlPr>
                                  <a:rPr lang="en-GB" sz="2300" i="1" smtClean="0">
                                    <a:solidFill>
                                      <a:srgbClr val="000000"/>
                                    </a:solidFill>
                                    <a:latin typeface="Cambria Math" panose="02040503050406030204" pitchFamily="18" charset="0"/>
                                    <a:ea typeface="Cambria Math" panose="02040503050406030204" pitchFamily="18" charset="0"/>
                                  </a:rPr>
                                </m:ctrlPr>
                              </m:sSubSupPr>
                              <m:e>
                                <m:r>
                                  <a:rPr lang="de-DE" sz="2300" b="0" i="1" smtClean="0">
                                    <a:solidFill>
                                      <a:srgbClr val="000000"/>
                                    </a:solidFill>
                                    <a:latin typeface="Cambria Math" panose="02040503050406030204" pitchFamily="18" charset="0"/>
                                    <a:ea typeface="Cambria Math" panose="02040503050406030204" pitchFamily="18" charset="0"/>
                                  </a:rPr>
                                  <m:t>𝑢</m:t>
                                </m:r>
                              </m:e>
                              <m:sub>
                                <m:r>
                                  <a:rPr lang="de-DE" sz="2300" b="0" i="1" smtClean="0">
                                    <a:solidFill>
                                      <a:srgbClr val="000000"/>
                                    </a:solidFill>
                                    <a:latin typeface="Cambria Math" panose="02040503050406030204" pitchFamily="18" charset="0"/>
                                    <a:ea typeface="Cambria Math" panose="02040503050406030204" pitchFamily="18" charset="0"/>
                                  </a:rPr>
                                  <m:t>1</m:t>
                                </m:r>
                              </m:sub>
                              <m:sup>
                                <m:r>
                                  <a:rPr lang="de-DE" sz="2300" b="0" i="1" smtClean="0">
                                    <a:solidFill>
                                      <a:srgbClr val="000000"/>
                                    </a:solidFill>
                                    <a:latin typeface="Cambria Math" panose="02040503050406030204" pitchFamily="18" charset="0"/>
                                    <a:ea typeface="Cambria Math" panose="02040503050406030204" pitchFamily="18" charset="0"/>
                                  </a:rPr>
                                  <m:t>′</m:t>
                                </m:r>
                              </m:sup>
                            </m:sSubSup>
                            <m:sSup>
                              <m:sSupPr>
                                <m:ctrlPr>
                                  <a:rPr lang="en-GB" sz="2300" i="1" smtClean="0">
                                    <a:solidFill>
                                      <a:srgbClr val="000000"/>
                                    </a:solidFill>
                                    <a:latin typeface="Cambria Math" panose="02040503050406030204" pitchFamily="18" charset="0"/>
                                    <a:ea typeface="Cambria Math" panose="02040503050406030204" pitchFamily="18" charset="0"/>
                                  </a:rPr>
                                </m:ctrlPr>
                              </m:sSupPr>
                              <m:e>
                                <m:r>
                                  <a:rPr lang="de-DE" sz="2300" b="0" i="1" smtClean="0">
                                    <a:solidFill>
                                      <a:srgbClr val="000000"/>
                                    </a:solidFill>
                                    <a:latin typeface="Cambria Math" panose="02040503050406030204" pitchFamily="18" charset="0"/>
                                    <a:ea typeface="Cambria Math" panose="02040503050406030204" pitchFamily="18" charset="0"/>
                                  </a:rPr>
                                  <m:t>𝑝</m:t>
                                </m:r>
                              </m:e>
                              <m:sup>
                                <m:r>
                                  <a:rPr lang="de-DE" sz="2300" b="0" i="1" smtClean="0">
                                    <a:solidFill>
                                      <a:srgbClr val="000000"/>
                                    </a:solidFill>
                                    <a:latin typeface="Cambria Math" panose="02040503050406030204" pitchFamily="18" charset="0"/>
                                    <a:ea typeface="Cambria Math" panose="02040503050406030204" pitchFamily="18" charset="0"/>
                                  </a:rPr>
                                  <m:t>′</m:t>
                                </m:r>
                              </m:sup>
                            </m:sSup>
                          </m:e>
                        </m:d>
                      </m:e>
                    </m:d>
                    <m:r>
                      <a:rPr lang="en-GB" sz="2300" i="1">
                        <a:solidFill>
                          <a:srgbClr val="000000"/>
                        </a:solidFill>
                        <a:latin typeface="Cambria Math" panose="02040503050406030204" pitchFamily="18" charset="0"/>
                        <a:ea typeface="Cambria Math" panose="02040503050406030204" pitchFamily="18" charset="0"/>
                      </a:rPr>
                      <m:t>−</m:t>
                    </m:r>
                    <m:sSub>
                      <m:sSubPr>
                        <m:ctrlPr>
                          <a:rPr lang="en-GB" sz="2300" i="1">
                            <a:solidFill>
                              <a:srgbClr val="000000"/>
                            </a:solidFill>
                            <a:latin typeface="Cambria Math" panose="02040503050406030204" pitchFamily="18" charset="0"/>
                            <a:ea typeface="Cambria Math" panose="02040503050406030204" pitchFamily="18" charset="0"/>
                          </a:rPr>
                        </m:ctrlPr>
                      </m:sSubPr>
                      <m:e>
                        <m:r>
                          <a:rPr lang="en-GB" sz="2300" i="1">
                            <a:solidFill>
                              <a:srgbClr val="000000"/>
                            </a:solidFill>
                            <a:latin typeface="Cambria Math" panose="02040503050406030204" pitchFamily="18" charset="0"/>
                            <a:ea typeface="Cambria Math" panose="02040503050406030204" pitchFamily="18" charset="0"/>
                          </a:rPr>
                          <m:t>𝜀</m:t>
                        </m:r>
                      </m:e>
                      <m:sub>
                        <m:r>
                          <a:rPr lang="de-DE" sz="2300" b="0" i="1" smtClean="0">
                            <a:solidFill>
                              <a:srgbClr val="000000"/>
                            </a:solidFill>
                            <a:latin typeface="Cambria Math" panose="02040503050406030204" pitchFamily="18" charset="0"/>
                            <a:ea typeface="Cambria Math" panose="02040503050406030204" pitchFamily="18" charset="0"/>
                          </a:rPr>
                          <m:t>13</m:t>
                        </m:r>
                      </m:sub>
                    </m:sSub>
                  </m:oMath>
                </a14:m>
                <a:r>
                  <a:rPr lang="en-GB" sz="2300" dirty="0">
                    <a:latin typeface="Cambria Math" panose="02040503050406030204" pitchFamily="18" charset="0"/>
                    <a:ea typeface="Cambria Math" panose="02040503050406030204" pitchFamily="18" charset="0"/>
                  </a:rPr>
                  <a:t>+</a:t>
                </a:r>
                <a:r>
                  <a:rPr lang="en-GB" sz="2300" dirty="0">
                    <a:solidFill>
                      <a:srgbClr val="000000"/>
                    </a:solidFill>
                    <a:latin typeface="Cambria Math" panose="02040503050406030204" pitchFamily="18" charset="0"/>
                    <a:ea typeface="Cambria Math" panose="02040503050406030204" pitchFamily="18" charset="0"/>
                  </a:rPr>
                  <a:t> </a:t>
                </a:r>
                <a14:m>
                  <m:oMath xmlns:m="http://schemas.openxmlformats.org/officeDocument/2006/math">
                    <m:d>
                      <m:dPr>
                        <m:begChr m:val="⟨"/>
                        <m:endChr m:val="⟩"/>
                        <m:ctrlPr>
                          <a:rPr lang="en-GB" sz="2300" i="1">
                            <a:solidFill>
                              <a:srgbClr val="000000"/>
                            </a:solidFill>
                            <a:latin typeface="Cambria Math" panose="02040503050406030204" pitchFamily="18" charset="0"/>
                            <a:ea typeface="Cambria Math" panose="02040503050406030204" pitchFamily="18" charset="0"/>
                          </a:rPr>
                        </m:ctrlPr>
                      </m:dPr>
                      <m:e>
                        <m:sSup>
                          <m:sSupPr>
                            <m:ctrlPr>
                              <a:rPr lang="en-GB" sz="2300" i="1">
                                <a:solidFill>
                                  <a:srgbClr val="000000"/>
                                </a:solidFill>
                                <a:latin typeface="Cambria Math" panose="02040503050406030204" pitchFamily="18" charset="0"/>
                                <a:ea typeface="Cambria Math" panose="02040503050406030204" pitchFamily="18" charset="0"/>
                              </a:rPr>
                            </m:ctrlPr>
                          </m:sSupPr>
                          <m:e>
                            <m:r>
                              <a:rPr lang="en-GB" sz="2300" i="1">
                                <a:solidFill>
                                  <a:srgbClr val="000000"/>
                                </a:solidFill>
                                <a:latin typeface="Cambria Math" panose="02040503050406030204" pitchFamily="18" charset="0"/>
                                <a:ea typeface="Cambria Math" panose="02040503050406030204" pitchFamily="18" charset="0"/>
                              </a:rPr>
                              <m:t>𝑝</m:t>
                            </m:r>
                          </m:e>
                          <m:sup>
                            <m:r>
                              <a:rPr lang="en-GB" sz="2300" i="1">
                                <a:solidFill>
                                  <a:srgbClr val="000000"/>
                                </a:solidFill>
                                <a:latin typeface="Cambria Math" panose="02040503050406030204" pitchFamily="18" charset="0"/>
                                <a:ea typeface="Cambria Math" panose="02040503050406030204" pitchFamily="18" charset="0"/>
                              </a:rPr>
                              <m:t>′</m:t>
                            </m:r>
                          </m:sup>
                        </m:sSup>
                        <m:d>
                          <m:dPr>
                            <m:ctrlPr>
                              <a:rPr lang="en-GB" sz="2300" i="1">
                                <a:solidFill>
                                  <a:srgbClr val="000000"/>
                                </a:solidFill>
                                <a:latin typeface="Cambria Math" panose="02040503050406030204" pitchFamily="18" charset="0"/>
                                <a:ea typeface="Cambria Math" panose="02040503050406030204" pitchFamily="18" charset="0"/>
                              </a:rPr>
                            </m:ctrlPr>
                          </m:dPr>
                          <m:e>
                            <m:f>
                              <m:fPr>
                                <m:ctrlPr>
                                  <a:rPr lang="en-GB" sz="2300" i="1">
                                    <a:solidFill>
                                      <a:srgbClr val="000000"/>
                                    </a:solidFill>
                                    <a:latin typeface="Cambria Math" panose="02040503050406030204" pitchFamily="18" charset="0"/>
                                    <a:ea typeface="Cambria Math" panose="02040503050406030204" pitchFamily="18" charset="0"/>
                                  </a:rPr>
                                </m:ctrlPr>
                              </m:fPr>
                              <m:num>
                                <m:r>
                                  <a:rPr lang="en-GB" sz="2300" i="1">
                                    <a:solidFill>
                                      <a:srgbClr val="000000"/>
                                    </a:solidFill>
                                    <a:latin typeface="Cambria Math" panose="02040503050406030204" pitchFamily="18" charset="0"/>
                                    <a:ea typeface="Cambria Math" panose="02040503050406030204" pitchFamily="18" charset="0"/>
                                  </a:rPr>
                                  <m:t>𝜕</m:t>
                                </m:r>
                                <m:sSubSup>
                                  <m:sSubSupPr>
                                    <m:ctrlPr>
                                      <a:rPr lang="en-GB" sz="2300" i="1">
                                        <a:solidFill>
                                          <a:srgbClr val="000000"/>
                                        </a:solidFill>
                                        <a:latin typeface="Cambria Math" panose="02040503050406030204" pitchFamily="18" charset="0"/>
                                        <a:ea typeface="Cambria Math" panose="02040503050406030204" pitchFamily="18" charset="0"/>
                                      </a:rPr>
                                    </m:ctrlPr>
                                  </m:sSubSupPr>
                                  <m:e>
                                    <m:r>
                                      <a:rPr lang="de-DE" sz="2300" i="1">
                                        <a:solidFill>
                                          <a:srgbClr val="000000"/>
                                        </a:solidFill>
                                        <a:latin typeface="Cambria Math" panose="02040503050406030204" pitchFamily="18" charset="0"/>
                                        <a:ea typeface="Cambria Math" panose="02040503050406030204" pitchFamily="18" charset="0"/>
                                      </a:rPr>
                                      <m:t>𝑢</m:t>
                                    </m:r>
                                  </m:e>
                                  <m:sub>
                                    <m:r>
                                      <a:rPr lang="de-DE" sz="2300" i="1">
                                        <a:solidFill>
                                          <a:srgbClr val="000000"/>
                                        </a:solidFill>
                                        <a:latin typeface="Cambria Math" panose="02040503050406030204" pitchFamily="18" charset="0"/>
                                        <a:ea typeface="Cambria Math" panose="02040503050406030204" pitchFamily="18" charset="0"/>
                                      </a:rPr>
                                      <m:t>1</m:t>
                                    </m:r>
                                  </m:sub>
                                  <m:sup>
                                    <m:r>
                                      <a:rPr lang="de-DE" sz="2300" i="1">
                                        <a:solidFill>
                                          <a:srgbClr val="000000"/>
                                        </a:solidFill>
                                        <a:latin typeface="Cambria Math" panose="02040503050406030204" pitchFamily="18" charset="0"/>
                                        <a:ea typeface="Cambria Math" panose="02040503050406030204" pitchFamily="18" charset="0"/>
                                      </a:rPr>
                                      <m:t>′</m:t>
                                    </m:r>
                                  </m:sup>
                                </m:sSubSup>
                              </m:num>
                              <m:den>
                                <m:r>
                                  <a:rPr lang="en-GB" sz="2300" i="1">
                                    <a:solidFill>
                                      <a:srgbClr val="000000"/>
                                    </a:solidFill>
                                    <a:latin typeface="Cambria Math" panose="02040503050406030204" pitchFamily="18" charset="0"/>
                                    <a:ea typeface="Cambria Math" panose="02040503050406030204" pitchFamily="18" charset="0"/>
                                  </a:rPr>
                                  <m:t>𝜕</m:t>
                                </m:r>
                                <m:sSub>
                                  <m:sSubPr>
                                    <m:ctrlPr>
                                      <a:rPr lang="en-GB" sz="2300" i="1">
                                        <a:solidFill>
                                          <a:srgbClr val="000000"/>
                                        </a:solidFill>
                                        <a:latin typeface="Cambria Math" panose="02040503050406030204" pitchFamily="18" charset="0"/>
                                        <a:ea typeface="Cambria Math" panose="02040503050406030204" pitchFamily="18" charset="0"/>
                                      </a:rPr>
                                    </m:ctrlPr>
                                  </m:sSubPr>
                                  <m:e>
                                    <m:r>
                                      <a:rPr lang="en-GB" sz="2300" i="1">
                                        <a:solidFill>
                                          <a:srgbClr val="000000"/>
                                        </a:solidFill>
                                        <a:latin typeface="Cambria Math" panose="02040503050406030204" pitchFamily="18" charset="0"/>
                                        <a:ea typeface="Cambria Math" panose="02040503050406030204" pitchFamily="18" charset="0"/>
                                      </a:rPr>
                                      <m:t>𝑥</m:t>
                                    </m:r>
                                  </m:e>
                                  <m:sub>
                                    <m:r>
                                      <a:rPr lang="de-DE" sz="2300" i="1">
                                        <a:solidFill>
                                          <a:srgbClr val="000000"/>
                                        </a:solidFill>
                                        <a:latin typeface="Cambria Math" panose="02040503050406030204" pitchFamily="18" charset="0"/>
                                        <a:ea typeface="Cambria Math" panose="02040503050406030204" pitchFamily="18" charset="0"/>
                                      </a:rPr>
                                      <m:t>3</m:t>
                                    </m:r>
                                  </m:sub>
                                </m:sSub>
                              </m:den>
                            </m:f>
                            <m:r>
                              <a:rPr lang="en-GB" sz="2300" i="1">
                                <a:solidFill>
                                  <a:srgbClr val="000000"/>
                                </a:solidFill>
                                <a:latin typeface="Cambria Math" panose="02040503050406030204" pitchFamily="18" charset="0"/>
                                <a:ea typeface="Cambria Math" panose="02040503050406030204" pitchFamily="18" charset="0"/>
                              </a:rPr>
                              <m:t>+</m:t>
                            </m:r>
                            <m:f>
                              <m:fPr>
                                <m:ctrlPr>
                                  <a:rPr lang="en-GB" sz="2300" i="1">
                                    <a:solidFill>
                                      <a:srgbClr val="000000"/>
                                    </a:solidFill>
                                    <a:latin typeface="Cambria Math" panose="02040503050406030204" pitchFamily="18" charset="0"/>
                                    <a:ea typeface="Cambria Math" panose="02040503050406030204" pitchFamily="18" charset="0"/>
                                  </a:rPr>
                                </m:ctrlPr>
                              </m:fPr>
                              <m:num>
                                <m:r>
                                  <a:rPr lang="en-GB" sz="2300" i="1">
                                    <a:solidFill>
                                      <a:srgbClr val="000000"/>
                                    </a:solidFill>
                                    <a:latin typeface="Cambria Math" panose="02040503050406030204" pitchFamily="18" charset="0"/>
                                    <a:ea typeface="Cambria Math" panose="02040503050406030204" pitchFamily="18" charset="0"/>
                                  </a:rPr>
                                  <m:t>𝜕</m:t>
                                </m:r>
                                <m:sSubSup>
                                  <m:sSubSupPr>
                                    <m:ctrlPr>
                                      <a:rPr lang="en-GB" sz="2300" i="1">
                                        <a:solidFill>
                                          <a:srgbClr val="000000"/>
                                        </a:solidFill>
                                        <a:latin typeface="Cambria Math" panose="02040503050406030204" pitchFamily="18" charset="0"/>
                                        <a:ea typeface="Cambria Math" panose="02040503050406030204" pitchFamily="18" charset="0"/>
                                      </a:rPr>
                                    </m:ctrlPr>
                                  </m:sSubSupPr>
                                  <m:e>
                                    <m:r>
                                      <a:rPr lang="de-DE" sz="2300" i="1">
                                        <a:solidFill>
                                          <a:srgbClr val="000000"/>
                                        </a:solidFill>
                                        <a:latin typeface="Cambria Math" panose="02040503050406030204" pitchFamily="18" charset="0"/>
                                        <a:ea typeface="Cambria Math" panose="02040503050406030204" pitchFamily="18" charset="0"/>
                                      </a:rPr>
                                      <m:t>𝑢</m:t>
                                    </m:r>
                                  </m:e>
                                  <m:sub>
                                    <m:r>
                                      <a:rPr lang="de-DE" sz="2300" i="1">
                                        <a:solidFill>
                                          <a:srgbClr val="000000"/>
                                        </a:solidFill>
                                        <a:latin typeface="Cambria Math" panose="02040503050406030204" pitchFamily="18" charset="0"/>
                                        <a:ea typeface="Cambria Math" panose="02040503050406030204" pitchFamily="18" charset="0"/>
                                      </a:rPr>
                                      <m:t>3</m:t>
                                    </m:r>
                                  </m:sub>
                                  <m:sup>
                                    <m:r>
                                      <a:rPr lang="de-DE" sz="2300" i="1">
                                        <a:solidFill>
                                          <a:srgbClr val="000000"/>
                                        </a:solidFill>
                                        <a:latin typeface="Cambria Math" panose="02040503050406030204" pitchFamily="18" charset="0"/>
                                        <a:ea typeface="Cambria Math" panose="02040503050406030204" pitchFamily="18" charset="0"/>
                                      </a:rPr>
                                      <m:t>′</m:t>
                                    </m:r>
                                  </m:sup>
                                </m:sSubSup>
                              </m:num>
                              <m:den>
                                <m:r>
                                  <a:rPr lang="en-GB" sz="2300" i="1">
                                    <a:solidFill>
                                      <a:srgbClr val="000000"/>
                                    </a:solidFill>
                                    <a:latin typeface="Cambria Math" panose="02040503050406030204" pitchFamily="18" charset="0"/>
                                    <a:ea typeface="Cambria Math" panose="02040503050406030204" pitchFamily="18" charset="0"/>
                                  </a:rPr>
                                  <m:t>𝜕</m:t>
                                </m:r>
                                <m:sSub>
                                  <m:sSubPr>
                                    <m:ctrlPr>
                                      <a:rPr lang="en-GB" sz="2300" i="1">
                                        <a:solidFill>
                                          <a:srgbClr val="000000"/>
                                        </a:solidFill>
                                        <a:latin typeface="Cambria Math" panose="02040503050406030204" pitchFamily="18" charset="0"/>
                                        <a:ea typeface="Cambria Math" panose="02040503050406030204" pitchFamily="18" charset="0"/>
                                      </a:rPr>
                                    </m:ctrlPr>
                                  </m:sSubPr>
                                  <m:e>
                                    <m:r>
                                      <a:rPr lang="en-GB" sz="2300" i="1">
                                        <a:solidFill>
                                          <a:srgbClr val="000000"/>
                                        </a:solidFill>
                                        <a:latin typeface="Cambria Math" panose="02040503050406030204" pitchFamily="18" charset="0"/>
                                        <a:ea typeface="Cambria Math" panose="02040503050406030204" pitchFamily="18" charset="0"/>
                                      </a:rPr>
                                      <m:t>𝑥</m:t>
                                    </m:r>
                                  </m:e>
                                  <m:sub>
                                    <m:r>
                                      <a:rPr lang="de-DE" sz="2300" b="0" i="1" smtClean="0">
                                        <a:solidFill>
                                          <a:srgbClr val="000000"/>
                                        </a:solidFill>
                                        <a:latin typeface="Cambria Math" panose="02040503050406030204" pitchFamily="18" charset="0"/>
                                        <a:ea typeface="Cambria Math" panose="02040503050406030204" pitchFamily="18" charset="0"/>
                                      </a:rPr>
                                      <m:t>1</m:t>
                                    </m:r>
                                  </m:sub>
                                </m:sSub>
                              </m:den>
                            </m:f>
                          </m:e>
                        </m:d>
                      </m:e>
                    </m:d>
                  </m:oMath>
                </a14:m>
                <a:endParaRPr lang="en-GB" sz="2300" dirty="0">
                  <a:latin typeface="Cambria Math" panose="02040503050406030204" pitchFamily="18" charset="0"/>
                  <a:ea typeface="Cambria Math" panose="02040503050406030204" pitchFamily="18" charset="0"/>
                </a:endParaRPr>
              </a:p>
            </p:txBody>
          </p:sp>
        </mc:Choice>
        <mc:Fallback>
          <p:sp>
            <p:nvSpPr>
              <p:cNvPr id="4" name="Object 6">
                <a:extLst>
                  <a:ext uri="{FF2B5EF4-FFF2-40B4-BE49-F238E27FC236}">
                    <a16:creationId xmlns:a16="http://schemas.microsoft.com/office/drawing/2014/main" id="{68EFF443-5F01-4E2F-BA4F-65AB71B07449}"/>
                  </a:ext>
                </a:extLst>
              </p:cNvPr>
              <p:cNvSpPr txBox="1">
                <a:spLocks noRot="1" noChangeAspect="1" noMove="1" noResize="1" noEditPoints="1" noAdjustHandles="1" noChangeArrowheads="1" noChangeShapeType="1" noTextEdit="1"/>
              </p:cNvSpPr>
              <p:nvPr/>
            </p:nvSpPr>
            <p:spPr bwMode="auto">
              <a:xfrm>
                <a:off x="1" y="1772816"/>
                <a:ext cx="9144000" cy="1642616"/>
              </a:xfrm>
              <a:prstGeom prst="rect">
                <a:avLst/>
              </a:prstGeom>
              <a:blipFill>
                <a:blip r:embed="rId3"/>
                <a:stretch>
                  <a:fillRect/>
                </a:stretch>
              </a:blipFill>
              <a:ln>
                <a:noFill/>
              </a:ln>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 name="Object 6">
                <a:extLst>
                  <a:ext uri="{FF2B5EF4-FFF2-40B4-BE49-F238E27FC236}">
                    <a16:creationId xmlns:a16="http://schemas.microsoft.com/office/drawing/2014/main" id="{18E2A9DE-089A-4D76-9C18-8098E0C215F9}"/>
                  </a:ext>
                </a:extLst>
              </p:cNvPr>
              <p:cNvSpPr txBox="1"/>
              <p:nvPr/>
            </p:nvSpPr>
            <p:spPr bwMode="auto">
              <a:xfrm>
                <a:off x="0" y="3573016"/>
                <a:ext cx="9144000" cy="1498600"/>
              </a:xfrm>
              <a:prstGeom prst="rect">
                <a:avLst/>
              </a:prstGeom>
              <a:noFill/>
              <a:ln>
                <a:noFill/>
              </a:ln>
              <a:effectLst/>
            </p:spPr>
            <p:txBody>
              <a:bodyPr>
                <a:noAutofit/>
              </a:bodyPr>
              <a:lstStyle/>
              <a:p>
                <a:pPr algn="ctr"/>
                <a14:m>
                  <m:oMathPara xmlns:m="http://schemas.openxmlformats.org/officeDocument/2006/math">
                    <m:oMathParaPr>
                      <m:jc m:val="centerGroup"/>
                    </m:oMathParaPr>
                    <m:oMath xmlns:m="http://schemas.openxmlformats.org/officeDocument/2006/math">
                      <m:d>
                        <m:dPr>
                          <m:ctrlPr>
                            <a:rPr lang="en-GB" sz="2400" i="1" smtClean="0">
                              <a:solidFill>
                                <a:srgbClr val="000000"/>
                              </a:solidFill>
                              <a:latin typeface="Cambria Math" panose="02040503050406030204" pitchFamily="18" charset="0"/>
                              <a:ea typeface="Cambria Math" panose="02040503050406030204" pitchFamily="18" charset="0"/>
                            </a:rPr>
                          </m:ctrlPr>
                        </m:dPr>
                        <m:e>
                          <m:f>
                            <m:fPr>
                              <m:ctrlPr>
                                <a:rPr lang="en-GB" sz="2400" i="1">
                                  <a:solidFill>
                                    <a:srgbClr val="000000"/>
                                  </a:solidFill>
                                  <a:latin typeface="Cambria Math" panose="02040503050406030204" pitchFamily="18" charset="0"/>
                                  <a:ea typeface="Cambria Math" panose="02040503050406030204" pitchFamily="18" charset="0"/>
                                </a:rPr>
                              </m:ctrlPr>
                            </m:fPr>
                            <m:num>
                              <m:r>
                                <a:rPr lang="en-GB" sz="2400" i="1">
                                  <a:solidFill>
                                    <a:srgbClr val="000000"/>
                                  </a:solidFill>
                                  <a:latin typeface="Cambria Math" panose="02040503050406030204" pitchFamily="18" charset="0"/>
                                  <a:ea typeface="Cambria Math" panose="02040503050406030204" pitchFamily="18" charset="0"/>
                                </a:rPr>
                                <m:t>𝜕</m:t>
                              </m:r>
                            </m:num>
                            <m:den>
                              <m:r>
                                <a:rPr lang="en-GB" sz="2400" i="1">
                                  <a:solidFill>
                                    <a:srgbClr val="000000"/>
                                  </a:solidFill>
                                  <a:latin typeface="Cambria Math" panose="02040503050406030204" pitchFamily="18" charset="0"/>
                                  <a:ea typeface="Cambria Math" panose="02040503050406030204" pitchFamily="18" charset="0"/>
                                </a:rPr>
                                <m:t>𝜕</m:t>
                              </m:r>
                              <m:r>
                                <a:rPr lang="en-GB" sz="2400" i="1">
                                  <a:solidFill>
                                    <a:srgbClr val="000000"/>
                                  </a:solidFill>
                                  <a:latin typeface="Cambria Math" panose="02040503050406030204" pitchFamily="18" charset="0"/>
                                  <a:ea typeface="Cambria Math" panose="02040503050406030204" pitchFamily="18" charset="0"/>
                                </a:rPr>
                                <m:t>𝑡</m:t>
                              </m:r>
                            </m:den>
                          </m:f>
                          <m:r>
                            <a:rPr lang="en-GB" sz="2400" i="1">
                              <a:solidFill>
                                <a:srgbClr val="000000"/>
                              </a:solidFill>
                              <a:latin typeface="Cambria Math" panose="02040503050406030204" pitchFamily="18" charset="0"/>
                              <a:ea typeface="Cambria Math" panose="02040503050406030204" pitchFamily="18" charset="0"/>
                            </a:rPr>
                            <m:t>+</m:t>
                          </m:r>
                          <m:d>
                            <m:dPr>
                              <m:begChr m:val="⟨"/>
                              <m:endChr m:val="⟩"/>
                              <m:ctrlPr>
                                <a:rPr lang="en-GB" sz="2400" i="1" smtClean="0">
                                  <a:solidFill>
                                    <a:srgbClr val="000000"/>
                                  </a:solidFill>
                                  <a:latin typeface="Cambria Math" panose="02040503050406030204" pitchFamily="18" charset="0"/>
                                  <a:ea typeface="Cambria Math" panose="02040503050406030204" pitchFamily="18" charset="0"/>
                                </a:rPr>
                              </m:ctrlPr>
                            </m:dPr>
                            <m:e>
                              <m:sSub>
                                <m:sSubPr>
                                  <m:ctrlPr>
                                    <a:rPr lang="en-GB" sz="2400" i="1" smtClean="0">
                                      <a:solidFill>
                                        <a:srgbClr val="000000"/>
                                      </a:solidFill>
                                      <a:latin typeface="Cambria Math" panose="02040503050406030204" pitchFamily="18" charset="0"/>
                                      <a:ea typeface="Cambria Math" panose="02040503050406030204" pitchFamily="18" charset="0"/>
                                    </a:rPr>
                                  </m:ctrlPr>
                                </m:sSubPr>
                                <m:e>
                                  <m:r>
                                    <a:rPr lang="de-DE" sz="2400" b="0" i="1" smtClean="0">
                                      <a:solidFill>
                                        <a:srgbClr val="000000"/>
                                      </a:solidFill>
                                      <a:latin typeface="Cambria Math" panose="02040503050406030204" pitchFamily="18" charset="0"/>
                                      <a:ea typeface="Cambria Math" panose="02040503050406030204" pitchFamily="18" charset="0"/>
                                    </a:rPr>
                                    <m:t>𝑢</m:t>
                                  </m:r>
                                </m:e>
                                <m:sub>
                                  <m:r>
                                    <a:rPr lang="de-DE" sz="2400" b="0" i="1" smtClean="0">
                                      <a:solidFill>
                                        <a:srgbClr val="000000"/>
                                      </a:solidFill>
                                      <a:latin typeface="Cambria Math" panose="02040503050406030204" pitchFamily="18" charset="0"/>
                                      <a:ea typeface="Cambria Math" panose="02040503050406030204" pitchFamily="18" charset="0"/>
                                    </a:rPr>
                                    <m:t>3</m:t>
                                  </m:r>
                                </m:sub>
                              </m:sSub>
                            </m:e>
                          </m:d>
                          <m:f>
                            <m:fPr>
                              <m:ctrlPr>
                                <a:rPr lang="en-GB" sz="2400" i="1">
                                  <a:solidFill>
                                    <a:srgbClr val="000000"/>
                                  </a:solidFill>
                                  <a:latin typeface="Cambria Math" panose="02040503050406030204" pitchFamily="18" charset="0"/>
                                  <a:ea typeface="Cambria Math" panose="02040503050406030204" pitchFamily="18" charset="0"/>
                                </a:rPr>
                              </m:ctrlPr>
                            </m:fPr>
                            <m:num>
                              <m:r>
                                <a:rPr lang="en-GB" sz="2400" i="1">
                                  <a:solidFill>
                                    <a:srgbClr val="000000"/>
                                  </a:solidFill>
                                  <a:latin typeface="Cambria Math" panose="02040503050406030204" pitchFamily="18" charset="0"/>
                                  <a:ea typeface="Cambria Math" panose="02040503050406030204" pitchFamily="18" charset="0"/>
                                </a:rPr>
                                <m:t>𝜕</m:t>
                              </m:r>
                            </m:num>
                            <m:den>
                              <m:r>
                                <a:rPr lang="en-GB" sz="2400" i="1">
                                  <a:solidFill>
                                    <a:srgbClr val="000000"/>
                                  </a:solidFill>
                                  <a:latin typeface="Cambria Math" panose="02040503050406030204" pitchFamily="18" charset="0"/>
                                  <a:ea typeface="Cambria Math" panose="02040503050406030204" pitchFamily="18" charset="0"/>
                                </a:rPr>
                                <m:t>𝜕</m:t>
                              </m:r>
                              <m:sSub>
                                <m:sSubPr>
                                  <m:ctrlPr>
                                    <a:rPr lang="en-GB" sz="2400" i="1">
                                      <a:solidFill>
                                        <a:srgbClr val="000000"/>
                                      </a:solidFill>
                                      <a:latin typeface="Cambria Math" panose="02040503050406030204" pitchFamily="18" charset="0"/>
                                      <a:ea typeface="Cambria Math" panose="02040503050406030204" pitchFamily="18" charset="0"/>
                                    </a:rPr>
                                  </m:ctrlPr>
                                </m:sSubPr>
                                <m:e>
                                  <m:r>
                                    <a:rPr lang="en-GB" sz="2400" i="1">
                                      <a:solidFill>
                                        <a:srgbClr val="000000"/>
                                      </a:solidFill>
                                      <a:latin typeface="Cambria Math" panose="02040503050406030204" pitchFamily="18" charset="0"/>
                                      <a:ea typeface="Cambria Math" panose="02040503050406030204" pitchFamily="18" charset="0"/>
                                    </a:rPr>
                                    <m:t>𝑥</m:t>
                                  </m:r>
                                </m:e>
                                <m:sub>
                                  <m:r>
                                    <a:rPr lang="de-DE" sz="2400" b="0" i="1" smtClean="0">
                                      <a:solidFill>
                                        <a:srgbClr val="000000"/>
                                      </a:solidFill>
                                      <a:latin typeface="Cambria Math" panose="02040503050406030204" pitchFamily="18" charset="0"/>
                                      <a:ea typeface="Cambria Math" panose="02040503050406030204" pitchFamily="18" charset="0"/>
                                    </a:rPr>
                                    <m:t>3</m:t>
                                  </m:r>
                                </m:sub>
                              </m:sSub>
                            </m:den>
                          </m:f>
                        </m:e>
                      </m:d>
                      <m:d>
                        <m:dPr>
                          <m:begChr m:val="⟨"/>
                          <m:endChr m:val="⟩"/>
                          <m:ctrlPr>
                            <a:rPr lang="en-GB" sz="2400" i="1" smtClean="0">
                              <a:solidFill>
                                <a:srgbClr val="000000"/>
                              </a:solidFill>
                              <a:latin typeface="Cambria Math" panose="02040503050406030204" pitchFamily="18" charset="0"/>
                              <a:ea typeface="Cambria Math" panose="02040503050406030204" pitchFamily="18" charset="0"/>
                            </a:rPr>
                          </m:ctrlPr>
                        </m:dPr>
                        <m:e>
                          <m:sSubSup>
                            <m:sSubSupPr>
                              <m:ctrlPr>
                                <a:rPr lang="en-GB" sz="2400" i="1">
                                  <a:solidFill>
                                    <a:srgbClr val="000000"/>
                                  </a:solidFill>
                                  <a:latin typeface="Cambria Math" panose="02040503050406030204" pitchFamily="18" charset="0"/>
                                  <a:ea typeface="Cambria Math" panose="02040503050406030204" pitchFamily="18" charset="0"/>
                                </a:rPr>
                              </m:ctrlPr>
                            </m:sSubSupPr>
                            <m:e>
                              <m:r>
                                <a:rPr lang="de-DE" sz="2400" i="1">
                                  <a:solidFill>
                                    <a:srgbClr val="000000"/>
                                  </a:solidFill>
                                  <a:latin typeface="Cambria Math" panose="02040503050406030204" pitchFamily="18" charset="0"/>
                                  <a:ea typeface="Cambria Math" panose="02040503050406030204" pitchFamily="18" charset="0"/>
                                </a:rPr>
                                <m:t>𝑢</m:t>
                              </m:r>
                            </m:e>
                            <m:sub>
                              <m:r>
                                <a:rPr lang="de-DE" sz="2400" b="0" i="1" smtClean="0">
                                  <a:solidFill>
                                    <a:srgbClr val="000000"/>
                                  </a:solidFill>
                                  <a:latin typeface="Cambria Math" panose="02040503050406030204" pitchFamily="18" charset="0"/>
                                  <a:ea typeface="Cambria Math" panose="02040503050406030204" pitchFamily="18" charset="0"/>
                                </a:rPr>
                                <m:t>3</m:t>
                              </m:r>
                            </m:sub>
                            <m:sup>
                              <m:r>
                                <a:rPr lang="de-DE" sz="2400" i="1">
                                  <a:solidFill>
                                    <a:srgbClr val="000000"/>
                                  </a:solidFill>
                                  <a:latin typeface="Cambria Math" panose="02040503050406030204" pitchFamily="18" charset="0"/>
                                  <a:ea typeface="Cambria Math" panose="02040503050406030204" pitchFamily="18" charset="0"/>
                                </a:rPr>
                                <m:t>′</m:t>
                              </m:r>
                            </m:sup>
                          </m:sSubSup>
                          <m:sSup>
                            <m:sSupPr>
                              <m:ctrlPr>
                                <a:rPr lang="en-GB" sz="2400" i="1">
                                  <a:solidFill>
                                    <a:srgbClr val="000000"/>
                                  </a:solidFill>
                                  <a:latin typeface="Cambria Math" panose="02040503050406030204" pitchFamily="18" charset="0"/>
                                  <a:ea typeface="Cambria Math" panose="02040503050406030204" pitchFamily="18" charset="0"/>
                                </a:rPr>
                              </m:ctrlPr>
                            </m:sSupPr>
                            <m:e>
                              <m:r>
                                <a:rPr lang="el-GR" sz="2400" b="0" i="1" smtClean="0">
                                  <a:solidFill>
                                    <a:srgbClr val="000000"/>
                                  </a:solidFill>
                                  <a:latin typeface="Cambria Math" panose="02040503050406030204" pitchFamily="18" charset="0"/>
                                  <a:ea typeface="Cambria Math" panose="02040503050406030204" pitchFamily="18" charset="0"/>
                                </a:rPr>
                                <m:t>𝜃</m:t>
                              </m:r>
                            </m:e>
                            <m:sup>
                              <m:r>
                                <a:rPr lang="en-GB" sz="2400" i="1">
                                  <a:solidFill>
                                    <a:srgbClr val="000000"/>
                                  </a:solidFill>
                                  <a:latin typeface="Cambria Math" panose="02040503050406030204" pitchFamily="18" charset="0"/>
                                  <a:ea typeface="Cambria Math" panose="02040503050406030204" pitchFamily="18" charset="0"/>
                                </a:rPr>
                                <m:t>′</m:t>
                              </m:r>
                            </m:sup>
                          </m:sSup>
                        </m:e>
                      </m:d>
                      <m:r>
                        <a:rPr lang="en-GB" sz="2400" i="1">
                          <a:solidFill>
                            <a:srgbClr val="000000"/>
                          </a:solidFill>
                          <a:latin typeface="Cambria Math" panose="02040503050406030204" pitchFamily="18" charset="0"/>
                          <a:ea typeface="Cambria Math" panose="02040503050406030204" pitchFamily="18" charset="0"/>
                        </a:rPr>
                        <m:t>=−</m:t>
                      </m:r>
                      <m:d>
                        <m:dPr>
                          <m:begChr m:val="⟨"/>
                          <m:endChr m:val="⟩"/>
                          <m:ctrlPr>
                            <a:rPr lang="en-GB" sz="2400" i="1">
                              <a:solidFill>
                                <a:srgbClr val="000000"/>
                              </a:solidFill>
                              <a:latin typeface="Cambria Math" panose="02040503050406030204" pitchFamily="18" charset="0"/>
                              <a:ea typeface="Cambria Math" panose="02040503050406030204" pitchFamily="18" charset="0"/>
                            </a:rPr>
                          </m:ctrlPr>
                        </m:dPr>
                        <m:e>
                          <m:sSubSup>
                            <m:sSubSupPr>
                              <m:ctrlPr>
                                <a:rPr lang="en-GB" sz="2400" i="1">
                                  <a:solidFill>
                                    <a:srgbClr val="000000"/>
                                  </a:solidFill>
                                  <a:latin typeface="Cambria Math" panose="02040503050406030204" pitchFamily="18" charset="0"/>
                                  <a:ea typeface="Cambria Math" panose="02040503050406030204" pitchFamily="18" charset="0"/>
                                </a:rPr>
                              </m:ctrlPr>
                            </m:sSubSupPr>
                            <m:e>
                              <m:r>
                                <a:rPr lang="de-DE" sz="2400" i="1">
                                  <a:solidFill>
                                    <a:srgbClr val="000000"/>
                                  </a:solidFill>
                                  <a:latin typeface="Cambria Math" panose="02040503050406030204" pitchFamily="18" charset="0"/>
                                  <a:ea typeface="Cambria Math" panose="02040503050406030204" pitchFamily="18" charset="0"/>
                                </a:rPr>
                                <m:t>𝑢</m:t>
                              </m:r>
                            </m:e>
                            <m:sub>
                              <m:r>
                                <a:rPr lang="de-DE" sz="2400" i="1">
                                  <a:solidFill>
                                    <a:srgbClr val="000000"/>
                                  </a:solidFill>
                                  <a:latin typeface="Cambria Math" panose="02040503050406030204" pitchFamily="18" charset="0"/>
                                  <a:ea typeface="Cambria Math" panose="02040503050406030204" pitchFamily="18" charset="0"/>
                                </a:rPr>
                                <m:t>3</m:t>
                              </m:r>
                            </m:sub>
                            <m:sup>
                              <m:r>
                                <a:rPr lang="de-DE" sz="2400" i="1">
                                  <a:solidFill>
                                    <a:srgbClr val="000000"/>
                                  </a:solidFill>
                                  <a:latin typeface="Cambria Math" panose="02040503050406030204" pitchFamily="18" charset="0"/>
                                  <a:ea typeface="Cambria Math" panose="02040503050406030204" pitchFamily="18" charset="0"/>
                                </a:rPr>
                                <m:t>′2</m:t>
                              </m:r>
                            </m:sup>
                          </m:sSubSup>
                        </m:e>
                      </m:d>
                      <m:f>
                        <m:fPr>
                          <m:ctrlPr>
                            <a:rPr lang="en-GB" sz="2400" i="1">
                              <a:solidFill>
                                <a:srgbClr val="000000"/>
                              </a:solidFill>
                              <a:latin typeface="Cambria Math" panose="02040503050406030204" pitchFamily="18" charset="0"/>
                              <a:ea typeface="Cambria Math" panose="02040503050406030204" pitchFamily="18" charset="0"/>
                            </a:rPr>
                          </m:ctrlPr>
                        </m:fPr>
                        <m:num>
                          <m:r>
                            <a:rPr lang="en-GB" sz="2400" i="1">
                              <a:solidFill>
                                <a:srgbClr val="000000"/>
                              </a:solidFill>
                              <a:latin typeface="Cambria Math" panose="02040503050406030204" pitchFamily="18" charset="0"/>
                              <a:ea typeface="Cambria Math" panose="02040503050406030204" pitchFamily="18" charset="0"/>
                            </a:rPr>
                            <m:t>𝜕</m:t>
                          </m:r>
                          <m:d>
                            <m:dPr>
                              <m:begChr m:val="⟨"/>
                              <m:endChr m:val="⟩"/>
                              <m:ctrlPr>
                                <a:rPr lang="en-GB" sz="2400" i="1">
                                  <a:solidFill>
                                    <a:srgbClr val="000000"/>
                                  </a:solidFill>
                                  <a:latin typeface="Cambria Math" panose="02040503050406030204" pitchFamily="18" charset="0"/>
                                  <a:ea typeface="Cambria Math" panose="02040503050406030204" pitchFamily="18" charset="0"/>
                                </a:rPr>
                              </m:ctrlPr>
                            </m:dPr>
                            <m:e>
                              <m:r>
                                <a:rPr lang="el-GR" sz="2400" i="1">
                                  <a:solidFill>
                                    <a:srgbClr val="000000"/>
                                  </a:solidFill>
                                  <a:latin typeface="Cambria Math" panose="02040503050406030204" pitchFamily="18" charset="0"/>
                                  <a:ea typeface="Cambria Math" panose="02040503050406030204" pitchFamily="18" charset="0"/>
                                </a:rPr>
                                <m:t>𝜃</m:t>
                              </m:r>
                            </m:e>
                          </m:d>
                        </m:num>
                        <m:den>
                          <m:r>
                            <a:rPr lang="en-GB" sz="2400" i="1">
                              <a:solidFill>
                                <a:srgbClr val="000000"/>
                              </a:solidFill>
                              <a:latin typeface="Cambria Math" panose="02040503050406030204" pitchFamily="18" charset="0"/>
                              <a:ea typeface="Cambria Math" panose="02040503050406030204" pitchFamily="18" charset="0"/>
                            </a:rPr>
                            <m:t>𝜕</m:t>
                          </m:r>
                          <m:sSub>
                            <m:sSubPr>
                              <m:ctrlPr>
                                <a:rPr lang="en-GB" sz="2400" i="1">
                                  <a:solidFill>
                                    <a:srgbClr val="000000"/>
                                  </a:solidFill>
                                  <a:latin typeface="Cambria Math" panose="02040503050406030204" pitchFamily="18" charset="0"/>
                                  <a:ea typeface="Cambria Math" panose="02040503050406030204" pitchFamily="18" charset="0"/>
                                </a:rPr>
                              </m:ctrlPr>
                            </m:sSubPr>
                            <m:e>
                              <m:r>
                                <a:rPr lang="en-GB" sz="2400" i="1">
                                  <a:solidFill>
                                    <a:srgbClr val="000000"/>
                                  </a:solidFill>
                                  <a:latin typeface="Cambria Math" panose="02040503050406030204" pitchFamily="18" charset="0"/>
                                  <a:ea typeface="Cambria Math" panose="02040503050406030204" pitchFamily="18" charset="0"/>
                                </a:rPr>
                                <m:t>𝑥</m:t>
                              </m:r>
                            </m:e>
                            <m:sub>
                              <m:r>
                                <a:rPr lang="de-DE" sz="2400" i="1">
                                  <a:solidFill>
                                    <a:srgbClr val="000000"/>
                                  </a:solidFill>
                                  <a:latin typeface="Cambria Math" panose="02040503050406030204" pitchFamily="18" charset="0"/>
                                  <a:ea typeface="Cambria Math" panose="02040503050406030204" pitchFamily="18" charset="0"/>
                                </a:rPr>
                                <m:t>3</m:t>
                              </m:r>
                            </m:sub>
                          </m:sSub>
                        </m:den>
                      </m:f>
                      <m:r>
                        <a:rPr lang="de-DE" sz="2400" b="0" i="1" smtClean="0">
                          <a:solidFill>
                            <a:srgbClr val="000000"/>
                          </a:solidFill>
                          <a:latin typeface="Cambria Math" panose="02040503050406030204" pitchFamily="18" charset="0"/>
                          <a:ea typeface="Cambria Math" panose="02040503050406030204" pitchFamily="18" charset="0"/>
                        </a:rPr>
                        <m:t>−</m:t>
                      </m:r>
                      <m:d>
                        <m:dPr>
                          <m:begChr m:val="⟨"/>
                          <m:endChr m:val="⟩"/>
                          <m:ctrlPr>
                            <a:rPr lang="en-GB" sz="2400" i="1">
                              <a:solidFill>
                                <a:srgbClr val="000000"/>
                              </a:solidFill>
                              <a:latin typeface="Cambria Math" panose="02040503050406030204" pitchFamily="18" charset="0"/>
                              <a:ea typeface="Cambria Math" panose="02040503050406030204" pitchFamily="18" charset="0"/>
                            </a:rPr>
                          </m:ctrlPr>
                        </m:dPr>
                        <m:e>
                          <m:sSubSup>
                            <m:sSubSupPr>
                              <m:ctrlPr>
                                <a:rPr lang="en-GB" sz="2400" i="1">
                                  <a:solidFill>
                                    <a:srgbClr val="000000"/>
                                  </a:solidFill>
                                  <a:latin typeface="Cambria Math" panose="02040503050406030204" pitchFamily="18" charset="0"/>
                                  <a:ea typeface="Cambria Math" panose="02040503050406030204" pitchFamily="18" charset="0"/>
                                </a:rPr>
                              </m:ctrlPr>
                            </m:sSubSupPr>
                            <m:e>
                              <m:r>
                                <a:rPr lang="de-DE" sz="2400" i="1">
                                  <a:solidFill>
                                    <a:srgbClr val="000000"/>
                                  </a:solidFill>
                                  <a:latin typeface="Cambria Math" panose="02040503050406030204" pitchFamily="18" charset="0"/>
                                  <a:ea typeface="Cambria Math" panose="02040503050406030204" pitchFamily="18" charset="0"/>
                                </a:rPr>
                                <m:t>𝑢</m:t>
                              </m:r>
                            </m:e>
                            <m:sub>
                              <m:r>
                                <a:rPr lang="de-DE" sz="2400" i="1">
                                  <a:solidFill>
                                    <a:srgbClr val="000000"/>
                                  </a:solidFill>
                                  <a:latin typeface="Cambria Math" panose="02040503050406030204" pitchFamily="18" charset="0"/>
                                  <a:ea typeface="Cambria Math" panose="02040503050406030204" pitchFamily="18" charset="0"/>
                                </a:rPr>
                                <m:t>3</m:t>
                              </m:r>
                            </m:sub>
                            <m:sup>
                              <m:r>
                                <a:rPr lang="de-DE" sz="2400" i="1">
                                  <a:solidFill>
                                    <a:srgbClr val="000000"/>
                                  </a:solidFill>
                                  <a:latin typeface="Cambria Math" panose="02040503050406030204" pitchFamily="18" charset="0"/>
                                  <a:ea typeface="Cambria Math" panose="02040503050406030204" pitchFamily="18" charset="0"/>
                                </a:rPr>
                                <m:t>′</m:t>
                              </m:r>
                            </m:sup>
                          </m:sSubSup>
                          <m:sSup>
                            <m:sSupPr>
                              <m:ctrlPr>
                                <a:rPr lang="en-GB" sz="2400" i="1">
                                  <a:solidFill>
                                    <a:srgbClr val="000000"/>
                                  </a:solidFill>
                                  <a:latin typeface="Cambria Math" panose="02040503050406030204" pitchFamily="18" charset="0"/>
                                  <a:ea typeface="Cambria Math" panose="02040503050406030204" pitchFamily="18" charset="0"/>
                                </a:rPr>
                              </m:ctrlPr>
                            </m:sSupPr>
                            <m:e>
                              <m:r>
                                <a:rPr lang="el-GR" sz="2400" i="1">
                                  <a:solidFill>
                                    <a:srgbClr val="000000"/>
                                  </a:solidFill>
                                  <a:latin typeface="Cambria Math" panose="02040503050406030204" pitchFamily="18" charset="0"/>
                                  <a:ea typeface="Cambria Math" panose="02040503050406030204" pitchFamily="18" charset="0"/>
                                </a:rPr>
                                <m:t>𝜃</m:t>
                              </m:r>
                            </m:e>
                            <m:sup>
                              <m:r>
                                <a:rPr lang="en-GB" sz="2400" i="1">
                                  <a:solidFill>
                                    <a:srgbClr val="000000"/>
                                  </a:solidFill>
                                  <a:latin typeface="Cambria Math" panose="02040503050406030204" pitchFamily="18" charset="0"/>
                                  <a:ea typeface="Cambria Math" panose="02040503050406030204" pitchFamily="18" charset="0"/>
                                </a:rPr>
                                <m:t>′</m:t>
                              </m:r>
                            </m:sup>
                          </m:sSup>
                        </m:e>
                      </m:d>
                      <m:f>
                        <m:fPr>
                          <m:ctrlPr>
                            <a:rPr lang="en-GB" sz="2400" i="1">
                              <a:solidFill>
                                <a:srgbClr val="000000"/>
                              </a:solidFill>
                              <a:latin typeface="Cambria Math" panose="02040503050406030204" pitchFamily="18" charset="0"/>
                              <a:ea typeface="Cambria Math" panose="02040503050406030204" pitchFamily="18" charset="0"/>
                            </a:rPr>
                          </m:ctrlPr>
                        </m:fPr>
                        <m:num>
                          <m:r>
                            <a:rPr lang="en-GB" sz="2400" i="1">
                              <a:solidFill>
                                <a:srgbClr val="000000"/>
                              </a:solidFill>
                              <a:latin typeface="Cambria Math" panose="02040503050406030204" pitchFamily="18" charset="0"/>
                              <a:ea typeface="Cambria Math" panose="02040503050406030204" pitchFamily="18" charset="0"/>
                            </a:rPr>
                            <m:t>𝜕</m:t>
                          </m:r>
                          <m:d>
                            <m:dPr>
                              <m:begChr m:val="⟨"/>
                              <m:endChr m:val="⟩"/>
                              <m:ctrlPr>
                                <a:rPr lang="en-GB" sz="2400" i="1">
                                  <a:solidFill>
                                    <a:srgbClr val="000000"/>
                                  </a:solidFill>
                                  <a:latin typeface="Cambria Math" panose="02040503050406030204" pitchFamily="18" charset="0"/>
                                  <a:ea typeface="Cambria Math" panose="02040503050406030204" pitchFamily="18" charset="0"/>
                                </a:rPr>
                              </m:ctrlPr>
                            </m:dPr>
                            <m:e>
                              <m:sSub>
                                <m:sSubPr>
                                  <m:ctrlPr>
                                    <a:rPr lang="en-GB"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𝑢</m:t>
                                  </m:r>
                                </m:e>
                                <m:sub>
                                  <m:r>
                                    <a:rPr lang="de-DE" sz="2400" i="1">
                                      <a:solidFill>
                                        <a:srgbClr val="000000"/>
                                      </a:solidFill>
                                      <a:latin typeface="Cambria Math" panose="02040503050406030204" pitchFamily="18" charset="0"/>
                                      <a:ea typeface="Cambria Math" panose="02040503050406030204" pitchFamily="18" charset="0"/>
                                    </a:rPr>
                                    <m:t>3</m:t>
                                  </m:r>
                                </m:sub>
                              </m:sSub>
                            </m:e>
                          </m:d>
                        </m:num>
                        <m:den>
                          <m:r>
                            <a:rPr lang="en-GB" sz="2400" i="1">
                              <a:solidFill>
                                <a:srgbClr val="000000"/>
                              </a:solidFill>
                              <a:latin typeface="Cambria Math" panose="02040503050406030204" pitchFamily="18" charset="0"/>
                              <a:ea typeface="Cambria Math" panose="02040503050406030204" pitchFamily="18" charset="0"/>
                            </a:rPr>
                            <m:t>𝜕</m:t>
                          </m:r>
                          <m:sSub>
                            <m:sSubPr>
                              <m:ctrlPr>
                                <a:rPr lang="en-GB" sz="2400" i="1">
                                  <a:solidFill>
                                    <a:srgbClr val="000000"/>
                                  </a:solidFill>
                                  <a:latin typeface="Cambria Math" panose="02040503050406030204" pitchFamily="18" charset="0"/>
                                  <a:ea typeface="Cambria Math" panose="02040503050406030204" pitchFamily="18" charset="0"/>
                                </a:rPr>
                              </m:ctrlPr>
                            </m:sSubPr>
                            <m:e>
                              <m:r>
                                <a:rPr lang="en-GB" sz="2400" i="1">
                                  <a:solidFill>
                                    <a:srgbClr val="000000"/>
                                  </a:solidFill>
                                  <a:latin typeface="Cambria Math" panose="02040503050406030204" pitchFamily="18" charset="0"/>
                                  <a:ea typeface="Cambria Math" panose="02040503050406030204" pitchFamily="18" charset="0"/>
                                </a:rPr>
                                <m:t>𝑥</m:t>
                              </m:r>
                            </m:e>
                            <m:sub>
                              <m:r>
                                <a:rPr lang="de-DE" sz="2400" i="1">
                                  <a:solidFill>
                                    <a:srgbClr val="000000"/>
                                  </a:solidFill>
                                  <a:latin typeface="Cambria Math" panose="02040503050406030204" pitchFamily="18" charset="0"/>
                                  <a:ea typeface="Cambria Math" panose="02040503050406030204" pitchFamily="18" charset="0"/>
                                </a:rPr>
                                <m:t>3</m:t>
                              </m:r>
                            </m:sub>
                          </m:sSub>
                        </m:den>
                      </m:f>
                      <m:r>
                        <a:rPr lang="de-DE" sz="2400" b="0" i="1" smtClean="0">
                          <a:solidFill>
                            <a:srgbClr val="000000"/>
                          </a:solidFill>
                          <a:latin typeface="Cambria Math" panose="02040503050406030204" pitchFamily="18" charset="0"/>
                          <a:ea typeface="Cambria Math" panose="02040503050406030204" pitchFamily="18" charset="0"/>
                        </a:rPr>
                        <m:t>+</m:t>
                      </m:r>
                      <m:sSub>
                        <m:sSubPr>
                          <m:ctrlPr>
                            <a:rPr lang="en-GB" sz="2400" i="1">
                              <a:solidFill>
                                <a:srgbClr val="000000"/>
                              </a:solidFill>
                              <a:latin typeface="Cambria Math" panose="02040503050406030204" pitchFamily="18" charset="0"/>
                              <a:ea typeface="Cambria Math" panose="02040503050406030204" pitchFamily="18" charset="0"/>
                            </a:rPr>
                          </m:ctrlPr>
                        </m:sSubPr>
                        <m:e>
                          <m:r>
                            <a:rPr lang="en-GB" sz="2400" i="1">
                              <a:solidFill>
                                <a:srgbClr val="000000"/>
                              </a:solidFill>
                              <a:latin typeface="Cambria Math" panose="02040503050406030204" pitchFamily="18" charset="0"/>
                              <a:ea typeface="Cambria Math" panose="02040503050406030204" pitchFamily="18" charset="0"/>
                            </a:rPr>
                            <m:t>𝑔</m:t>
                          </m:r>
                        </m:e>
                        <m:sub>
                          <m:r>
                            <a:rPr lang="de-DE" sz="2400" b="0" i="1" smtClean="0">
                              <a:solidFill>
                                <a:srgbClr val="000000"/>
                              </a:solidFill>
                              <a:latin typeface="Cambria Math" panose="02040503050406030204" pitchFamily="18" charset="0"/>
                              <a:ea typeface="Cambria Math" panose="02040503050406030204" pitchFamily="18" charset="0"/>
                            </a:rPr>
                            <m:t>3</m:t>
                          </m:r>
                        </m:sub>
                      </m:sSub>
                      <m:sSub>
                        <m:sSubPr>
                          <m:ctrlPr>
                            <a:rPr lang="en-GB" sz="2400" i="1">
                              <a:solidFill>
                                <a:srgbClr val="000000"/>
                              </a:solidFill>
                              <a:latin typeface="Cambria Math" panose="02040503050406030204" pitchFamily="18" charset="0"/>
                              <a:ea typeface="Cambria Math" panose="02040503050406030204" pitchFamily="18" charset="0"/>
                            </a:rPr>
                          </m:ctrlPr>
                        </m:sSubPr>
                        <m:e>
                          <m:r>
                            <m:rPr>
                              <m:sty m:val="p"/>
                            </m:rPr>
                            <a:rPr lang="el-GR" sz="2400" i="1">
                              <a:solidFill>
                                <a:srgbClr val="000000"/>
                              </a:solidFill>
                              <a:latin typeface="Cambria Math" panose="02040503050406030204" pitchFamily="18" charset="0"/>
                              <a:ea typeface="Cambria Math" panose="02040503050406030204" pitchFamily="18" charset="0"/>
                            </a:rPr>
                            <m:t>α</m:t>
                          </m:r>
                        </m:e>
                        <m:sub>
                          <m:r>
                            <a:rPr lang="de-DE" sz="2400" i="1">
                              <a:solidFill>
                                <a:srgbClr val="000000"/>
                              </a:solidFill>
                              <a:latin typeface="Cambria Math" panose="02040503050406030204" pitchFamily="18" charset="0"/>
                              <a:ea typeface="Cambria Math" panose="02040503050406030204" pitchFamily="18" charset="0"/>
                            </a:rPr>
                            <m:t>𝑇</m:t>
                          </m:r>
                        </m:sub>
                      </m:sSub>
                      <m:d>
                        <m:dPr>
                          <m:begChr m:val="⟨"/>
                          <m:endChr m:val="⟩"/>
                          <m:ctrlPr>
                            <a:rPr lang="en-GB" sz="2400" i="1">
                              <a:solidFill>
                                <a:srgbClr val="000000"/>
                              </a:solidFill>
                              <a:latin typeface="Cambria Math" panose="02040503050406030204" pitchFamily="18" charset="0"/>
                              <a:ea typeface="Cambria Math" panose="02040503050406030204" pitchFamily="18" charset="0"/>
                            </a:rPr>
                          </m:ctrlPr>
                        </m:dPr>
                        <m:e>
                          <m:sSup>
                            <m:sSupPr>
                              <m:ctrlPr>
                                <a:rPr lang="en-GB" sz="2400" i="1">
                                  <a:solidFill>
                                    <a:srgbClr val="000000"/>
                                  </a:solidFill>
                                  <a:latin typeface="Cambria Math" panose="02040503050406030204" pitchFamily="18" charset="0"/>
                                  <a:ea typeface="Cambria Math" panose="02040503050406030204" pitchFamily="18" charset="0"/>
                                </a:rPr>
                              </m:ctrlPr>
                            </m:sSupPr>
                            <m:e>
                              <m:r>
                                <a:rPr lang="el-GR" sz="2400" i="1">
                                  <a:solidFill>
                                    <a:srgbClr val="000000"/>
                                  </a:solidFill>
                                  <a:latin typeface="Cambria Math" panose="02040503050406030204" pitchFamily="18" charset="0"/>
                                  <a:ea typeface="Cambria Math" panose="02040503050406030204" pitchFamily="18" charset="0"/>
                                </a:rPr>
                                <m:t>𝜃</m:t>
                              </m:r>
                            </m:e>
                            <m:sup>
                              <m:r>
                                <a:rPr lang="en-GB"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2</m:t>
                              </m:r>
                            </m:sup>
                          </m:sSup>
                        </m:e>
                      </m:d>
                    </m:oMath>
                  </m:oMathPara>
                </a14:m>
                <a:br>
                  <a:rPr lang="en-GB" sz="2400" i="1" dirty="0">
                    <a:solidFill>
                      <a:srgbClr val="000000"/>
                    </a:solidFill>
                    <a:latin typeface="Cambria Math" panose="02040503050406030204" pitchFamily="18" charset="0"/>
                    <a:ea typeface="Cambria Math" panose="02040503050406030204" pitchFamily="18" charset="0"/>
                  </a:rPr>
                </a:br>
                <a14:m>
                  <m:oMath xmlns:m="http://schemas.openxmlformats.org/officeDocument/2006/math">
                    <m:r>
                      <a:rPr lang="en-GB" sz="2400" i="1">
                        <a:solidFill>
                          <a:srgbClr val="000000"/>
                        </a:solidFill>
                        <a:latin typeface="Cambria Math" panose="02040503050406030204" pitchFamily="18" charset="0"/>
                        <a:ea typeface="Cambria Math" panose="02040503050406030204" pitchFamily="18" charset="0"/>
                      </a:rPr>
                      <m:t>−</m:t>
                    </m:r>
                    <m:f>
                      <m:fPr>
                        <m:ctrlPr>
                          <a:rPr lang="en-GB" sz="2400" i="1">
                            <a:solidFill>
                              <a:srgbClr val="000000"/>
                            </a:solidFill>
                            <a:latin typeface="Cambria Math" panose="02040503050406030204" pitchFamily="18" charset="0"/>
                            <a:ea typeface="Cambria Math" panose="02040503050406030204" pitchFamily="18" charset="0"/>
                          </a:rPr>
                        </m:ctrlPr>
                      </m:fPr>
                      <m:num>
                        <m:r>
                          <a:rPr lang="en-GB" sz="2400" i="1">
                            <a:solidFill>
                              <a:srgbClr val="000000"/>
                            </a:solidFill>
                            <a:latin typeface="Cambria Math" panose="02040503050406030204" pitchFamily="18" charset="0"/>
                            <a:ea typeface="Cambria Math" panose="02040503050406030204" pitchFamily="18" charset="0"/>
                          </a:rPr>
                          <m:t>𝜕</m:t>
                        </m:r>
                      </m:num>
                      <m:den>
                        <m:r>
                          <a:rPr lang="en-GB" sz="2400" i="1">
                            <a:solidFill>
                              <a:srgbClr val="000000"/>
                            </a:solidFill>
                            <a:latin typeface="Cambria Math" panose="02040503050406030204" pitchFamily="18" charset="0"/>
                            <a:ea typeface="Cambria Math" panose="02040503050406030204" pitchFamily="18" charset="0"/>
                          </a:rPr>
                          <m:t>𝜕</m:t>
                        </m:r>
                        <m:sSub>
                          <m:sSubPr>
                            <m:ctrlPr>
                              <a:rPr lang="en-GB" sz="2400" i="1">
                                <a:solidFill>
                                  <a:srgbClr val="000000"/>
                                </a:solidFill>
                                <a:latin typeface="Cambria Math" panose="02040503050406030204" pitchFamily="18" charset="0"/>
                                <a:ea typeface="Cambria Math" panose="02040503050406030204" pitchFamily="18" charset="0"/>
                              </a:rPr>
                            </m:ctrlPr>
                          </m:sSubPr>
                          <m:e>
                            <m:r>
                              <a:rPr lang="en-GB" sz="2400" i="1">
                                <a:solidFill>
                                  <a:srgbClr val="000000"/>
                                </a:solidFill>
                                <a:latin typeface="Cambria Math" panose="02040503050406030204" pitchFamily="18" charset="0"/>
                                <a:ea typeface="Cambria Math" panose="02040503050406030204" pitchFamily="18" charset="0"/>
                              </a:rPr>
                              <m:t>𝑥</m:t>
                            </m:r>
                          </m:e>
                          <m:sub>
                            <m:r>
                              <a:rPr lang="de-DE" sz="2400" b="0" i="1" smtClean="0">
                                <a:solidFill>
                                  <a:srgbClr val="000000"/>
                                </a:solidFill>
                                <a:latin typeface="Cambria Math" panose="02040503050406030204" pitchFamily="18" charset="0"/>
                                <a:ea typeface="Cambria Math" panose="02040503050406030204" pitchFamily="18" charset="0"/>
                              </a:rPr>
                              <m:t>3</m:t>
                            </m:r>
                          </m:sub>
                        </m:sSub>
                      </m:den>
                    </m:f>
                    <m:d>
                      <m:dPr>
                        <m:begChr m:val="⟨"/>
                        <m:endChr m:val="⟩"/>
                        <m:ctrlPr>
                          <a:rPr lang="en-GB" sz="2400" i="1">
                            <a:solidFill>
                              <a:srgbClr val="000000"/>
                            </a:solidFill>
                            <a:latin typeface="Cambria Math" panose="02040503050406030204" pitchFamily="18" charset="0"/>
                            <a:ea typeface="Cambria Math" panose="02040503050406030204" pitchFamily="18" charset="0"/>
                          </a:rPr>
                        </m:ctrlPr>
                      </m:dPr>
                      <m:e>
                        <m:sSubSup>
                          <m:sSubSupPr>
                            <m:ctrlPr>
                              <a:rPr lang="en-GB" sz="2400" i="1">
                                <a:solidFill>
                                  <a:srgbClr val="000000"/>
                                </a:solidFill>
                                <a:latin typeface="Cambria Math" panose="02040503050406030204" pitchFamily="18" charset="0"/>
                                <a:ea typeface="Cambria Math" panose="02040503050406030204" pitchFamily="18" charset="0"/>
                              </a:rPr>
                            </m:ctrlPr>
                          </m:sSubSupPr>
                          <m:e>
                            <m:r>
                              <a:rPr lang="de-DE" sz="2400" i="1">
                                <a:solidFill>
                                  <a:srgbClr val="000000"/>
                                </a:solidFill>
                                <a:latin typeface="Cambria Math" panose="02040503050406030204" pitchFamily="18" charset="0"/>
                                <a:ea typeface="Cambria Math" panose="02040503050406030204" pitchFamily="18" charset="0"/>
                              </a:rPr>
                              <m:t>𝑢</m:t>
                            </m:r>
                          </m:e>
                          <m:sub>
                            <m:r>
                              <a:rPr lang="de-DE" sz="2400" i="1">
                                <a:solidFill>
                                  <a:srgbClr val="000000"/>
                                </a:solidFill>
                                <a:latin typeface="Cambria Math" panose="02040503050406030204" pitchFamily="18" charset="0"/>
                                <a:ea typeface="Cambria Math" panose="02040503050406030204" pitchFamily="18" charset="0"/>
                              </a:rPr>
                              <m:t>3</m:t>
                            </m:r>
                          </m:sub>
                          <m:sup>
                            <m:r>
                              <a:rPr lang="de-DE" sz="2400" i="1">
                                <a:solidFill>
                                  <a:srgbClr val="000000"/>
                                </a:solidFill>
                                <a:latin typeface="Cambria Math" panose="02040503050406030204" pitchFamily="18" charset="0"/>
                                <a:ea typeface="Cambria Math" panose="02040503050406030204" pitchFamily="18" charset="0"/>
                              </a:rPr>
                              <m:t>′2</m:t>
                            </m:r>
                          </m:sup>
                        </m:sSubSup>
                        <m:sSup>
                          <m:sSupPr>
                            <m:ctrlPr>
                              <a:rPr lang="en-GB" sz="2400" i="1">
                                <a:solidFill>
                                  <a:srgbClr val="000000"/>
                                </a:solidFill>
                                <a:latin typeface="Cambria Math" panose="02040503050406030204" pitchFamily="18" charset="0"/>
                                <a:ea typeface="Cambria Math" panose="02040503050406030204" pitchFamily="18" charset="0"/>
                              </a:rPr>
                            </m:ctrlPr>
                          </m:sSupPr>
                          <m:e>
                            <m:r>
                              <a:rPr lang="el-GR" sz="2400" i="1">
                                <a:solidFill>
                                  <a:srgbClr val="000000"/>
                                </a:solidFill>
                                <a:latin typeface="Cambria Math" panose="02040503050406030204" pitchFamily="18" charset="0"/>
                                <a:ea typeface="Cambria Math" panose="02040503050406030204" pitchFamily="18" charset="0"/>
                              </a:rPr>
                              <m:t>𝜃</m:t>
                            </m:r>
                          </m:e>
                          <m:sup>
                            <m:r>
                              <a:rPr lang="en-GB" sz="2400" i="1">
                                <a:solidFill>
                                  <a:srgbClr val="000000"/>
                                </a:solidFill>
                                <a:latin typeface="Cambria Math" panose="02040503050406030204" pitchFamily="18" charset="0"/>
                                <a:ea typeface="Cambria Math" panose="02040503050406030204" pitchFamily="18" charset="0"/>
                              </a:rPr>
                              <m:t>′</m:t>
                            </m:r>
                          </m:sup>
                        </m:sSup>
                      </m:e>
                    </m:d>
                    <m:r>
                      <a:rPr lang="en-GB" sz="2400" i="1">
                        <a:solidFill>
                          <a:srgbClr val="000000"/>
                        </a:solidFill>
                        <a:latin typeface="Cambria Math" panose="02040503050406030204" pitchFamily="18" charset="0"/>
                        <a:ea typeface="Cambria Math" panose="02040503050406030204" pitchFamily="18" charset="0"/>
                      </a:rPr>
                      <m:t>−</m:t>
                    </m:r>
                    <m:sSub>
                      <m:sSubPr>
                        <m:ctrlPr>
                          <a:rPr lang="en-GB" sz="2400" i="1">
                            <a:solidFill>
                              <a:srgbClr val="000000"/>
                            </a:solidFill>
                            <a:latin typeface="Cambria Math" panose="02040503050406030204" pitchFamily="18" charset="0"/>
                            <a:ea typeface="Cambria Math" panose="02040503050406030204" pitchFamily="18" charset="0"/>
                          </a:rPr>
                        </m:ctrlPr>
                      </m:sSubPr>
                      <m:e>
                        <m:r>
                          <a:rPr lang="en-GB" sz="2400" i="1">
                            <a:solidFill>
                              <a:srgbClr val="000000"/>
                            </a:solidFill>
                            <a:latin typeface="Cambria Math" panose="02040503050406030204" pitchFamily="18" charset="0"/>
                            <a:ea typeface="Cambria Math" panose="02040503050406030204" pitchFamily="18" charset="0"/>
                          </a:rPr>
                          <m:t>𝜀</m:t>
                        </m:r>
                      </m:e>
                      <m:sub>
                        <m:r>
                          <m:rPr>
                            <m:sty m:val="p"/>
                          </m:rPr>
                          <a:rPr lang="el-GR" sz="2400" i="0">
                            <a:solidFill>
                              <a:srgbClr val="000000"/>
                            </a:solidFill>
                            <a:latin typeface="Cambria Math" panose="02040503050406030204" pitchFamily="18" charset="0"/>
                            <a:ea typeface="Cambria Math" panose="02040503050406030204" pitchFamily="18" charset="0"/>
                          </a:rPr>
                          <m:t>θ</m:t>
                        </m:r>
                        <m:r>
                          <a:rPr lang="de-DE" sz="2400" b="0" i="1" smtClean="0">
                            <a:solidFill>
                              <a:srgbClr val="000000"/>
                            </a:solidFill>
                            <a:latin typeface="Cambria Math" panose="02040503050406030204" pitchFamily="18" charset="0"/>
                            <a:ea typeface="Cambria Math" panose="02040503050406030204" pitchFamily="18" charset="0"/>
                          </a:rPr>
                          <m:t>3</m:t>
                        </m:r>
                      </m:sub>
                    </m:sSub>
                    <m:r>
                      <a:rPr lang="en-GB" sz="2400" i="1">
                        <a:solidFill>
                          <a:srgbClr val="000000"/>
                        </a:solidFill>
                        <a:latin typeface="Cambria Math" panose="02040503050406030204" pitchFamily="18" charset="0"/>
                        <a:ea typeface="Cambria Math" panose="02040503050406030204" pitchFamily="18" charset="0"/>
                      </a:rPr>
                      <m:t>−</m:t>
                    </m:r>
                  </m:oMath>
                </a14:m>
                <a:r>
                  <a:rPr lang="en-GB" sz="2400" dirty="0">
                    <a:solidFill>
                      <a:srgbClr val="000000"/>
                    </a:solidFill>
                    <a:latin typeface="Cambria Math" panose="02040503050406030204" pitchFamily="18" charset="0"/>
                    <a:ea typeface="Cambria Math" panose="02040503050406030204" pitchFamily="18" charset="0"/>
                  </a:rPr>
                  <a:t> </a:t>
                </a:r>
                <a14:m>
                  <m:oMath xmlns:m="http://schemas.openxmlformats.org/officeDocument/2006/math">
                    <m:d>
                      <m:dPr>
                        <m:begChr m:val="⟨"/>
                        <m:endChr m:val="⟩"/>
                        <m:ctrlPr>
                          <a:rPr lang="en-GB" sz="2400" i="1">
                            <a:solidFill>
                              <a:srgbClr val="000000"/>
                            </a:solidFill>
                            <a:latin typeface="Cambria Math" panose="02040503050406030204" pitchFamily="18" charset="0"/>
                            <a:ea typeface="Cambria Math" panose="02040503050406030204" pitchFamily="18" charset="0"/>
                          </a:rPr>
                        </m:ctrlPr>
                      </m:dPr>
                      <m:e>
                        <m:sSup>
                          <m:sSupPr>
                            <m:ctrlPr>
                              <a:rPr lang="en-GB" sz="2400" i="1">
                                <a:solidFill>
                                  <a:srgbClr val="000000"/>
                                </a:solidFill>
                                <a:latin typeface="Cambria Math" panose="02040503050406030204" pitchFamily="18" charset="0"/>
                                <a:ea typeface="Cambria Math" panose="02040503050406030204" pitchFamily="18" charset="0"/>
                              </a:rPr>
                            </m:ctrlPr>
                          </m:sSupPr>
                          <m:e>
                            <m:r>
                              <a:rPr lang="el-GR" sz="2400" i="1">
                                <a:solidFill>
                                  <a:srgbClr val="000000"/>
                                </a:solidFill>
                                <a:latin typeface="Cambria Math" panose="02040503050406030204" pitchFamily="18" charset="0"/>
                                <a:ea typeface="Cambria Math" panose="02040503050406030204" pitchFamily="18" charset="0"/>
                              </a:rPr>
                              <m:t>𝜃</m:t>
                            </m:r>
                          </m:e>
                          <m:sup>
                            <m:r>
                              <a:rPr lang="en-GB" sz="2400" i="1">
                                <a:solidFill>
                                  <a:srgbClr val="000000"/>
                                </a:solidFill>
                                <a:latin typeface="Cambria Math" panose="02040503050406030204" pitchFamily="18" charset="0"/>
                                <a:ea typeface="Cambria Math" panose="02040503050406030204" pitchFamily="18" charset="0"/>
                              </a:rPr>
                              <m:t>′</m:t>
                            </m:r>
                          </m:sup>
                        </m:sSup>
                        <m:f>
                          <m:fPr>
                            <m:ctrlPr>
                              <a:rPr lang="en-GB" sz="2400" i="1">
                                <a:solidFill>
                                  <a:srgbClr val="000000"/>
                                </a:solidFill>
                                <a:latin typeface="Cambria Math" panose="02040503050406030204" pitchFamily="18" charset="0"/>
                                <a:ea typeface="Cambria Math" panose="02040503050406030204" pitchFamily="18" charset="0"/>
                              </a:rPr>
                            </m:ctrlPr>
                          </m:fPr>
                          <m:num>
                            <m:r>
                              <a:rPr lang="en-GB" sz="2400" i="1">
                                <a:solidFill>
                                  <a:srgbClr val="000000"/>
                                </a:solidFill>
                                <a:latin typeface="Cambria Math" panose="02040503050406030204" pitchFamily="18" charset="0"/>
                                <a:ea typeface="Cambria Math" panose="02040503050406030204" pitchFamily="18" charset="0"/>
                              </a:rPr>
                              <m:t>𝜕</m:t>
                            </m:r>
                            <m:sSup>
                              <m:sSupPr>
                                <m:ctrlPr>
                                  <a:rPr lang="en-GB" sz="2400" i="1">
                                    <a:solidFill>
                                      <a:srgbClr val="000000"/>
                                    </a:solidFill>
                                    <a:latin typeface="Cambria Math" panose="02040503050406030204" pitchFamily="18" charset="0"/>
                                    <a:ea typeface="Cambria Math" panose="02040503050406030204" pitchFamily="18" charset="0"/>
                                  </a:rPr>
                                </m:ctrlPr>
                              </m:sSupPr>
                              <m:e>
                                <m:r>
                                  <a:rPr lang="en-GB" sz="2400" i="1">
                                    <a:solidFill>
                                      <a:srgbClr val="000000"/>
                                    </a:solidFill>
                                    <a:latin typeface="Cambria Math" panose="02040503050406030204" pitchFamily="18" charset="0"/>
                                    <a:ea typeface="Cambria Math" panose="02040503050406030204" pitchFamily="18" charset="0"/>
                                  </a:rPr>
                                  <m:t>𝑝</m:t>
                                </m:r>
                              </m:e>
                              <m:sup>
                                <m:r>
                                  <a:rPr lang="en-GB" sz="2400" i="1">
                                    <a:solidFill>
                                      <a:srgbClr val="000000"/>
                                    </a:solidFill>
                                    <a:latin typeface="Cambria Math" panose="02040503050406030204" pitchFamily="18" charset="0"/>
                                    <a:ea typeface="Cambria Math" panose="02040503050406030204" pitchFamily="18" charset="0"/>
                                  </a:rPr>
                                  <m:t>′</m:t>
                                </m:r>
                              </m:sup>
                            </m:sSup>
                          </m:num>
                          <m:den>
                            <m:r>
                              <a:rPr lang="en-GB" sz="2400" i="1">
                                <a:solidFill>
                                  <a:srgbClr val="000000"/>
                                </a:solidFill>
                                <a:latin typeface="Cambria Math" panose="02040503050406030204" pitchFamily="18" charset="0"/>
                                <a:ea typeface="Cambria Math" panose="02040503050406030204" pitchFamily="18" charset="0"/>
                              </a:rPr>
                              <m:t>𝜕</m:t>
                            </m:r>
                            <m:sSub>
                              <m:sSubPr>
                                <m:ctrlPr>
                                  <a:rPr lang="en-GB" sz="2400" i="1">
                                    <a:solidFill>
                                      <a:srgbClr val="000000"/>
                                    </a:solidFill>
                                    <a:latin typeface="Cambria Math" panose="02040503050406030204" pitchFamily="18" charset="0"/>
                                    <a:ea typeface="Cambria Math" panose="02040503050406030204" pitchFamily="18" charset="0"/>
                                  </a:rPr>
                                </m:ctrlPr>
                              </m:sSubPr>
                              <m:e>
                                <m:r>
                                  <a:rPr lang="en-GB" sz="2400" i="1">
                                    <a:solidFill>
                                      <a:srgbClr val="000000"/>
                                    </a:solidFill>
                                    <a:latin typeface="Cambria Math" panose="02040503050406030204" pitchFamily="18" charset="0"/>
                                    <a:ea typeface="Cambria Math" panose="02040503050406030204" pitchFamily="18" charset="0"/>
                                  </a:rPr>
                                  <m:t>𝑥</m:t>
                                </m:r>
                              </m:e>
                              <m:sub>
                                <m:r>
                                  <a:rPr lang="de-DE" sz="2400" i="1">
                                    <a:solidFill>
                                      <a:srgbClr val="000000"/>
                                    </a:solidFill>
                                    <a:latin typeface="Cambria Math" panose="02040503050406030204" pitchFamily="18" charset="0"/>
                                    <a:ea typeface="Cambria Math" panose="02040503050406030204" pitchFamily="18" charset="0"/>
                                  </a:rPr>
                                  <m:t>3</m:t>
                                </m:r>
                              </m:sub>
                            </m:sSub>
                          </m:den>
                        </m:f>
                      </m:e>
                    </m:d>
                  </m:oMath>
                </a14:m>
                <a:endParaRPr lang="en-GB" sz="2400" dirty="0">
                  <a:latin typeface="Cambria Math" panose="02040503050406030204" pitchFamily="18" charset="0"/>
                  <a:ea typeface="Cambria Math" panose="02040503050406030204" pitchFamily="18" charset="0"/>
                </a:endParaRPr>
              </a:p>
            </p:txBody>
          </p:sp>
        </mc:Choice>
        <mc:Fallback>
          <p:sp>
            <p:nvSpPr>
              <p:cNvPr id="5" name="Object 6">
                <a:extLst>
                  <a:ext uri="{FF2B5EF4-FFF2-40B4-BE49-F238E27FC236}">
                    <a16:creationId xmlns:a16="http://schemas.microsoft.com/office/drawing/2014/main" id="{18E2A9DE-089A-4D76-9C18-8098E0C215F9}"/>
                  </a:ext>
                </a:extLst>
              </p:cNvPr>
              <p:cNvSpPr txBox="1">
                <a:spLocks noRot="1" noChangeAspect="1" noMove="1" noResize="1" noEditPoints="1" noAdjustHandles="1" noChangeArrowheads="1" noChangeShapeType="1" noTextEdit="1"/>
              </p:cNvSpPr>
              <p:nvPr/>
            </p:nvSpPr>
            <p:spPr bwMode="auto">
              <a:xfrm>
                <a:off x="0" y="3573016"/>
                <a:ext cx="9144000" cy="1498600"/>
              </a:xfrm>
              <a:prstGeom prst="rect">
                <a:avLst/>
              </a:prstGeom>
              <a:blipFill>
                <a:blip r:embed="rId4"/>
                <a:stretch>
                  <a:fillRect b="-407"/>
                </a:stretch>
              </a:blipFill>
              <a:ln>
                <a:noFill/>
              </a:ln>
              <a:effectLst/>
            </p:spPr>
            <p:txBody>
              <a:bodyPr/>
              <a:lstStyle/>
              <a:p>
                <a:r>
                  <a:rPr lang="en-GB">
                    <a:noFill/>
                  </a:rPr>
                  <a:t> </a:t>
                </a:r>
              </a:p>
            </p:txBody>
          </p:sp>
        </mc:Fallback>
      </mc:AlternateContent>
      <p:sp>
        <p:nvSpPr>
          <p:cNvPr id="2" name="Sprechblase: rechteckig 1">
            <a:extLst>
              <a:ext uri="{FF2B5EF4-FFF2-40B4-BE49-F238E27FC236}">
                <a16:creationId xmlns:a16="http://schemas.microsoft.com/office/drawing/2014/main" id="{1E0BE77F-26CC-43EC-A6C6-4CF552F06BB1}"/>
              </a:ext>
            </a:extLst>
          </p:cNvPr>
          <p:cNvSpPr/>
          <p:nvPr/>
        </p:nvSpPr>
        <p:spPr>
          <a:xfrm>
            <a:off x="4572000" y="781853"/>
            <a:ext cx="3312367" cy="685800"/>
          </a:xfrm>
          <a:prstGeom prst="wedgeRectCallout">
            <a:avLst>
              <a:gd name="adj1" fmla="val 52610"/>
              <a:gd name="adj2" fmla="val 11994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imes New Roman" panose="02020603050405020304" pitchFamily="18" charset="0"/>
                <a:cs typeface="Times New Roman" panose="02020603050405020304" pitchFamily="18" charset="0"/>
              </a:rPr>
              <a:t>Enhances/reduces vertical momentum flux in </a:t>
            </a:r>
            <a:r>
              <a:rPr lang="en-GB" dirty="0" err="1">
                <a:solidFill>
                  <a:schemeClr val="tx1"/>
                </a:solidFill>
                <a:latin typeface="Times New Roman" panose="02020603050405020304" pitchFamily="18" charset="0"/>
                <a:cs typeface="Times New Roman" panose="02020603050405020304" pitchFamily="18" charset="0"/>
              </a:rPr>
              <a:t>HETy</a:t>
            </a:r>
            <a:r>
              <a:rPr lang="en-GB" dirty="0">
                <a:solidFill>
                  <a:schemeClr val="tx1"/>
                </a:solidFill>
                <a:latin typeface="Times New Roman" panose="02020603050405020304" pitchFamily="18" charset="0"/>
                <a:cs typeface="Times New Roman" panose="02020603050405020304" pitchFamily="18" charset="0"/>
              </a:rPr>
              <a:t>/</a:t>
            </a:r>
            <a:r>
              <a:rPr lang="en-GB" dirty="0" err="1">
                <a:solidFill>
                  <a:schemeClr val="tx1"/>
                </a:solidFill>
                <a:latin typeface="Times New Roman" panose="02020603050405020304" pitchFamily="18" charset="0"/>
                <a:cs typeface="Times New Roman" panose="02020603050405020304" pitchFamily="18" charset="0"/>
              </a:rPr>
              <a:t>HETx</a:t>
            </a:r>
            <a:endParaRPr lang="en-GB" dirty="0">
              <a:solidFill>
                <a:schemeClr val="tx1"/>
              </a:solidFill>
              <a:latin typeface="Times New Roman" panose="02020603050405020304" pitchFamily="18" charset="0"/>
              <a:cs typeface="Times New Roman" panose="02020603050405020304" pitchFamily="18" charset="0"/>
            </a:endParaRPr>
          </a:p>
        </p:txBody>
      </p:sp>
      <p:sp>
        <p:nvSpPr>
          <p:cNvPr id="3" name="Rechteck: abgerundete Ecken 2">
            <a:extLst>
              <a:ext uri="{FF2B5EF4-FFF2-40B4-BE49-F238E27FC236}">
                <a16:creationId xmlns:a16="http://schemas.microsoft.com/office/drawing/2014/main" id="{A9475128-BEB6-4917-85F3-36510439AA6D}"/>
              </a:ext>
            </a:extLst>
          </p:cNvPr>
          <p:cNvSpPr/>
          <p:nvPr/>
        </p:nvSpPr>
        <p:spPr>
          <a:xfrm>
            <a:off x="7524328" y="1962069"/>
            <a:ext cx="1512168" cy="58738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Gerader Verbinder 6">
            <a:extLst>
              <a:ext uri="{FF2B5EF4-FFF2-40B4-BE49-F238E27FC236}">
                <a16:creationId xmlns:a16="http://schemas.microsoft.com/office/drawing/2014/main" id="{9A3D9103-0B08-49A2-ACF0-6916E8A8A334}"/>
              </a:ext>
            </a:extLst>
          </p:cNvPr>
          <p:cNvCxnSpPr>
            <a:cxnSpLocks/>
          </p:cNvCxnSpPr>
          <p:nvPr/>
        </p:nvCxnSpPr>
        <p:spPr>
          <a:xfrm flipV="1">
            <a:off x="5508104" y="3326100"/>
            <a:ext cx="2076985" cy="30892"/>
          </a:xfrm>
          <a:prstGeom prst="line">
            <a:avLst/>
          </a:prstGeom>
          <a:ln w="25400">
            <a:solidFill>
              <a:srgbClr val="FF0000"/>
            </a:solidFill>
            <a:prstDash val="dash"/>
          </a:ln>
        </p:spPr>
        <p:style>
          <a:lnRef idx="1">
            <a:schemeClr val="dk1"/>
          </a:lnRef>
          <a:fillRef idx="0">
            <a:schemeClr val="dk1"/>
          </a:fillRef>
          <a:effectRef idx="0">
            <a:schemeClr val="dk1"/>
          </a:effectRef>
          <a:fontRef idx="minor">
            <a:schemeClr val="tx1"/>
          </a:fontRef>
        </p:style>
      </p:cxnSp>
      <p:sp>
        <p:nvSpPr>
          <p:cNvPr id="14" name="Rechteck: abgerundete Ecken 13">
            <a:extLst>
              <a:ext uri="{FF2B5EF4-FFF2-40B4-BE49-F238E27FC236}">
                <a16:creationId xmlns:a16="http://schemas.microsoft.com/office/drawing/2014/main" id="{D2E41638-DBFD-4CC8-A8DE-7E797DE6F7B1}"/>
              </a:ext>
            </a:extLst>
          </p:cNvPr>
          <p:cNvSpPr/>
          <p:nvPr/>
        </p:nvSpPr>
        <p:spPr>
          <a:xfrm>
            <a:off x="5508104" y="4437113"/>
            <a:ext cx="108012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prechblase: rechteckig 14">
            <a:extLst>
              <a:ext uri="{FF2B5EF4-FFF2-40B4-BE49-F238E27FC236}">
                <a16:creationId xmlns:a16="http://schemas.microsoft.com/office/drawing/2014/main" id="{7F0EE03E-8955-43EF-8390-89E43B1EFE96}"/>
              </a:ext>
            </a:extLst>
          </p:cNvPr>
          <p:cNvSpPr/>
          <p:nvPr/>
        </p:nvSpPr>
        <p:spPr>
          <a:xfrm>
            <a:off x="3347864" y="5517232"/>
            <a:ext cx="2700300" cy="685800"/>
          </a:xfrm>
          <a:prstGeom prst="wedgeRectCallout">
            <a:avLst>
              <a:gd name="adj1" fmla="val 48634"/>
              <a:gd name="adj2" fmla="val -106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imes New Roman" panose="02020603050405020304" pitchFamily="18" charset="0"/>
                <a:cs typeface="Times New Roman" panose="02020603050405020304" pitchFamily="18" charset="0"/>
              </a:rPr>
              <a:t>Effect is hidden in the pressure-scrambling term</a:t>
            </a:r>
          </a:p>
        </p:txBody>
      </p:sp>
    </p:spTree>
    <p:extLst>
      <p:ext uri="{BB962C8B-B14F-4D97-AF65-F5344CB8AC3E}">
        <p14:creationId xmlns:p14="http://schemas.microsoft.com/office/powerpoint/2010/main" val="137785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107504" y="1196752"/>
            <a:ext cx="8928992" cy="4941353"/>
          </a:xfrm>
          <a:prstGeom prst="rect">
            <a:avLst/>
          </a:prstGeom>
        </p:spPr>
        <p:txBody>
          <a:bodyPr wrap="square">
            <a:spAutoFit/>
          </a:bodyPr>
          <a:lstStyle/>
          <a:p>
            <a:pPr marL="271463" indent="-271463" eaLnBrk="1" hangingPunct="1">
              <a:spcBef>
                <a:spcPts val="0"/>
              </a:spcBef>
              <a:spcAft>
                <a:spcPts val="300"/>
              </a:spcAft>
              <a:buClr>
                <a:srgbClr val="009900"/>
              </a:buClr>
              <a:buFont typeface="Arial" panose="020B0604020202020204" pitchFamily="34" charset="0"/>
              <a:buChar char="•"/>
              <a:defRPr/>
            </a:pPr>
            <a:r>
              <a:rPr lang="en-US" altLang="en-US" sz="2400" dirty="0">
                <a:solidFill>
                  <a:schemeClr val="tx2"/>
                </a:solidFill>
                <a:latin typeface="Times New Roman" pitchFamily="18" charset="0"/>
              </a:rPr>
              <a:t>Stably-stratified flows over heterogeneous surface feature local convective instabilities and up-gradient eddy heat transport</a:t>
            </a:r>
          </a:p>
          <a:p>
            <a:pPr marL="271463" lvl="0" indent="-271463">
              <a:lnSpc>
                <a:spcPct val="90000"/>
              </a:lnSpc>
              <a:spcBef>
                <a:spcPts val="0"/>
              </a:spcBef>
              <a:spcAft>
                <a:spcPts val="600"/>
              </a:spcAft>
              <a:buClr>
                <a:srgbClr val="009900"/>
              </a:buClr>
              <a:buFont typeface="Arial" panose="020B0604020202020204" pitchFamily="34" charset="0"/>
              <a:buChar char="•"/>
              <a:defRPr/>
            </a:pPr>
            <a:r>
              <a:rPr lang="en-US" altLang="en-US" sz="2400" kern="0" dirty="0">
                <a:solidFill>
                  <a:srgbClr val="000000"/>
                </a:solidFill>
                <a:latin typeface="Times New Roman" pitchFamily="18" charset="0"/>
              </a:rPr>
              <a:t>Flow with spanwise surface heterogeneity is more turbulent and more efficient in terms of vertical transport of heat and momentum as compared to its counterpart with streamwise heterogeneity; analysis of turbulent statistics and flow vis helps explain why</a:t>
            </a:r>
            <a:endParaRPr lang="en-US" altLang="en-US" sz="2400" dirty="0">
              <a:solidFill>
                <a:schemeClr val="tx2"/>
              </a:solidFill>
              <a:latin typeface="Times New Roman" pitchFamily="18" charset="0"/>
            </a:endParaRPr>
          </a:p>
          <a:p>
            <a:pPr marL="271463" indent="-271463">
              <a:spcBef>
                <a:spcPts val="0"/>
              </a:spcBef>
              <a:spcAft>
                <a:spcPts val="300"/>
              </a:spcAft>
              <a:buClr>
                <a:srgbClr val="3333FF"/>
              </a:buClr>
              <a:buFont typeface="Arial" panose="020B0604020202020204" pitchFamily="34" charset="0"/>
              <a:buChar char="•"/>
              <a:defRPr/>
            </a:pPr>
            <a:r>
              <a:rPr lang="en-US" altLang="en-US" sz="2400" kern="0" dirty="0">
                <a:solidFill>
                  <a:srgbClr val="3333FF"/>
                </a:solidFill>
                <a:latin typeface="Times New Roman" pitchFamily="18" charset="0"/>
              </a:rPr>
              <a:t>DNS of channel and Ekman flows over heterogeneous surfaces</a:t>
            </a:r>
          </a:p>
          <a:p>
            <a:pPr marL="271463" indent="-271463" eaLnBrk="1" hangingPunct="1">
              <a:spcBef>
                <a:spcPts val="0"/>
              </a:spcBef>
              <a:spcAft>
                <a:spcPts val="300"/>
              </a:spcAft>
              <a:buClr>
                <a:srgbClr val="3333FF"/>
              </a:buClr>
              <a:buFont typeface="Arial" panose="020B0604020202020204" pitchFamily="34" charset="0"/>
              <a:buChar char="•"/>
              <a:defRPr/>
            </a:pPr>
            <a:r>
              <a:rPr lang="en-US" altLang="en-US" sz="2400" kern="0" dirty="0">
                <a:solidFill>
                  <a:srgbClr val="0000FF"/>
                </a:solidFill>
                <a:latin typeface="Times New Roman" pitchFamily="18" charset="0"/>
              </a:rPr>
              <a:t>DNS/LES of “less idealized” configurations, e.g., checkerboard and randomly distributed warm and cold patches</a:t>
            </a:r>
          </a:p>
          <a:p>
            <a:pPr marL="271463" indent="-271463" eaLnBrk="1" hangingPunct="1">
              <a:spcBef>
                <a:spcPts val="0"/>
              </a:spcBef>
              <a:spcAft>
                <a:spcPts val="300"/>
              </a:spcAft>
              <a:buClr>
                <a:srgbClr val="3333FF"/>
              </a:buClr>
              <a:buFont typeface="Arial" panose="020B0604020202020204" pitchFamily="34" charset="0"/>
              <a:buChar char="•"/>
              <a:defRPr/>
            </a:pPr>
            <a:r>
              <a:rPr lang="en-US" altLang="en-US" sz="2400" kern="0" dirty="0">
                <a:solidFill>
                  <a:srgbClr val="0000FF"/>
                </a:solidFill>
                <a:latin typeface="Times New Roman" pitchFamily="18" charset="0"/>
              </a:rPr>
              <a:t>Analysis of second-moment budgets and of pressure-scrambling effects</a:t>
            </a:r>
            <a:endParaRPr lang="en-US" altLang="en-US" sz="2400" dirty="0">
              <a:solidFill>
                <a:srgbClr val="3333FF"/>
              </a:solidFill>
              <a:latin typeface="Times New Roman" pitchFamily="18" charset="0"/>
            </a:endParaRPr>
          </a:p>
          <a:p>
            <a:pPr marL="271463" indent="-271463">
              <a:lnSpc>
                <a:spcPct val="90000"/>
              </a:lnSpc>
              <a:spcBef>
                <a:spcPts val="0"/>
              </a:spcBef>
              <a:spcAft>
                <a:spcPts val="300"/>
              </a:spcAft>
              <a:buClr>
                <a:srgbClr val="3333FF"/>
              </a:buClr>
              <a:buFont typeface="Arial" panose="020B0604020202020204" pitchFamily="34" charset="0"/>
              <a:buChar char="•"/>
              <a:defRPr/>
            </a:pPr>
            <a:r>
              <a:rPr lang="en-US" altLang="en-US" sz="2400" kern="0" dirty="0">
                <a:solidFill>
                  <a:srgbClr val="3333FF"/>
                </a:solidFill>
                <a:latin typeface="Times New Roman" pitchFamily="18" charset="0"/>
              </a:rPr>
              <a:t>Look at real-world data </a:t>
            </a:r>
          </a:p>
          <a:p>
            <a:pPr marL="271463" indent="-271463">
              <a:lnSpc>
                <a:spcPct val="90000"/>
              </a:lnSpc>
              <a:spcBef>
                <a:spcPts val="0"/>
              </a:spcBef>
              <a:spcAft>
                <a:spcPts val="300"/>
              </a:spcAft>
              <a:buClr>
                <a:srgbClr val="FF0000"/>
              </a:buClr>
              <a:buFont typeface="Arial" panose="020B0604020202020204" pitchFamily="34" charset="0"/>
              <a:buChar char="•"/>
              <a:defRPr/>
            </a:pPr>
            <a:r>
              <a:rPr lang="en-US" altLang="en-US" sz="2400" kern="0" dirty="0">
                <a:solidFill>
                  <a:srgbClr val="3333FF"/>
                </a:solidFill>
                <a:latin typeface="Times New Roman" pitchFamily="18" charset="0"/>
              </a:rPr>
              <a:t>Develop usable parameterizations (</a:t>
            </a:r>
            <a:r>
              <a:rPr lang="en-US" altLang="en-US" sz="2400" kern="0" dirty="0">
                <a:solidFill>
                  <a:srgbClr val="FF0000"/>
                </a:solidFill>
                <a:latin typeface="Times New Roman" pitchFamily="18" charset="0"/>
              </a:rPr>
              <a:t>based on sound physics</a:t>
            </a:r>
            <a:r>
              <a:rPr lang="en-US" altLang="en-US" sz="2400" kern="0" dirty="0">
                <a:solidFill>
                  <a:srgbClr val="3333FF"/>
                </a:solidFill>
                <a:latin typeface="Times New Roman" pitchFamily="18" charset="0"/>
              </a:rPr>
              <a:t>) </a:t>
            </a:r>
          </a:p>
        </p:txBody>
      </p:sp>
      <p:sp>
        <p:nvSpPr>
          <p:cNvPr id="4" name="Text Box 17">
            <a:extLst>
              <a:ext uri="{FF2B5EF4-FFF2-40B4-BE49-F238E27FC236}">
                <a16:creationId xmlns:a16="http://schemas.microsoft.com/office/drawing/2014/main" id="{464FC447-0103-4894-8AAC-E5F1FACE2247}"/>
              </a:ext>
            </a:extLst>
          </p:cNvPr>
          <p:cNvSpPr txBox="1">
            <a:spLocks noChangeArrowheads="1"/>
          </p:cNvSpPr>
          <p:nvPr/>
        </p:nvSpPr>
        <p:spPr bwMode="auto">
          <a:xfrm>
            <a:off x="2699792" y="-27384"/>
            <a:ext cx="338437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40000"/>
              </a:spcBef>
              <a:buClr>
                <a:schemeClr val="accent1"/>
              </a:buClr>
              <a:buFont typeface="Wingdings" pitchFamily="2" charset="2"/>
              <a:buChar char="l"/>
              <a:defRPr>
                <a:solidFill>
                  <a:schemeClr val="tx1"/>
                </a:solidFill>
                <a:latin typeface="Arial" charset="0"/>
              </a:defRPr>
            </a:lvl1pPr>
            <a:lvl2pPr marL="742950" indent="-285750" eaLnBrk="0" hangingPunct="0">
              <a:spcBef>
                <a:spcPct val="40000"/>
              </a:spcBef>
              <a:buClr>
                <a:schemeClr val="accent1"/>
              </a:buClr>
              <a:buFont typeface="Wingdings" pitchFamily="2" charset="2"/>
              <a:buChar char="l"/>
              <a:defRPr>
                <a:solidFill>
                  <a:schemeClr val="tx1"/>
                </a:solidFill>
                <a:latin typeface="Arial" charset="0"/>
              </a:defRPr>
            </a:lvl2pPr>
            <a:lvl3pPr marL="1143000" indent="-228600" eaLnBrk="0" hangingPunct="0">
              <a:spcBef>
                <a:spcPct val="40000"/>
              </a:spcBef>
              <a:buClr>
                <a:schemeClr val="bg2"/>
              </a:buClr>
              <a:buFont typeface="Wingdings" pitchFamily="2" charset="2"/>
              <a:buChar char="l"/>
              <a:defRPr>
                <a:solidFill>
                  <a:schemeClr val="tx1"/>
                </a:solidFill>
                <a:latin typeface="Arial" charset="0"/>
              </a:defRPr>
            </a:lvl3pPr>
            <a:lvl4pPr marL="1600200" indent="-228600" eaLnBrk="0" hangingPunct="0">
              <a:spcBef>
                <a:spcPct val="40000"/>
              </a:spcBef>
              <a:buClr>
                <a:schemeClr val="bg2"/>
              </a:buClr>
              <a:buFont typeface="Wingdings" pitchFamily="2" charset="2"/>
              <a:buChar char="l"/>
              <a:defRPr>
                <a:solidFill>
                  <a:schemeClr val="tx1"/>
                </a:solidFill>
                <a:latin typeface="Arial" charset="0"/>
              </a:defRPr>
            </a:lvl4pPr>
            <a:lvl5pPr marL="2057400" indent="-228600" eaLnBrk="0" hangingPunct="0">
              <a:spcBef>
                <a:spcPct val="40000"/>
              </a:spcBef>
              <a:buClr>
                <a:schemeClr val="accent1"/>
              </a:buClr>
              <a:buFont typeface="Wingdings" pitchFamily="2" charset="2"/>
              <a:buChar char="l"/>
              <a:defRPr>
                <a:solidFill>
                  <a:schemeClr val="tx1"/>
                </a:solidFill>
                <a:latin typeface="Arial" charset="0"/>
              </a:defRPr>
            </a:lvl5pPr>
            <a:lvl6pPr marL="2514600" indent="-228600" eaLnBrk="0" fontAlgn="base" hangingPunct="0">
              <a:spcBef>
                <a:spcPct val="40000"/>
              </a:spcBef>
              <a:spcAft>
                <a:spcPct val="0"/>
              </a:spcAft>
              <a:buClr>
                <a:schemeClr val="accent1"/>
              </a:buClr>
              <a:buFont typeface="Wingdings" pitchFamily="2" charset="2"/>
              <a:buChar char="l"/>
              <a:defRPr>
                <a:solidFill>
                  <a:schemeClr val="tx1"/>
                </a:solidFill>
                <a:latin typeface="Arial" charset="0"/>
              </a:defRPr>
            </a:lvl6pPr>
            <a:lvl7pPr marL="2971800" indent="-228600" eaLnBrk="0" fontAlgn="base" hangingPunct="0">
              <a:spcBef>
                <a:spcPct val="40000"/>
              </a:spcBef>
              <a:spcAft>
                <a:spcPct val="0"/>
              </a:spcAft>
              <a:buClr>
                <a:schemeClr val="accent1"/>
              </a:buClr>
              <a:buFont typeface="Wingdings" pitchFamily="2" charset="2"/>
              <a:buChar char="l"/>
              <a:defRPr>
                <a:solidFill>
                  <a:schemeClr val="tx1"/>
                </a:solidFill>
                <a:latin typeface="Arial" charset="0"/>
              </a:defRPr>
            </a:lvl7pPr>
            <a:lvl8pPr marL="3429000" indent="-228600" eaLnBrk="0" fontAlgn="base" hangingPunct="0">
              <a:spcBef>
                <a:spcPct val="40000"/>
              </a:spcBef>
              <a:spcAft>
                <a:spcPct val="0"/>
              </a:spcAft>
              <a:buClr>
                <a:schemeClr val="accent1"/>
              </a:buClr>
              <a:buFont typeface="Wingdings" pitchFamily="2" charset="2"/>
              <a:buChar char="l"/>
              <a:defRPr>
                <a:solidFill>
                  <a:schemeClr val="tx1"/>
                </a:solidFill>
                <a:latin typeface="Arial" charset="0"/>
              </a:defRPr>
            </a:lvl8pPr>
            <a:lvl9pPr marL="3886200" indent="-228600" eaLnBrk="0" fontAlgn="base" hangingPunct="0">
              <a:spcBef>
                <a:spcPct val="40000"/>
              </a:spcBef>
              <a:spcAft>
                <a:spcPct val="0"/>
              </a:spcAft>
              <a:buClr>
                <a:schemeClr val="accent1"/>
              </a:buClr>
              <a:buFont typeface="Wingdings" pitchFamily="2" charset="2"/>
              <a:buChar char="l"/>
              <a:defRPr>
                <a:solidFill>
                  <a:schemeClr val="tx1"/>
                </a:solidFill>
                <a:latin typeface="Arial" charset="0"/>
              </a:defRPr>
            </a:lvl9pPr>
          </a:lstStyle>
          <a:p>
            <a:pPr algn="ctr" eaLnBrk="1" hangingPunct="1">
              <a:spcBef>
                <a:spcPct val="50000"/>
              </a:spcBef>
              <a:buClrTx/>
              <a:buFontTx/>
              <a:buNone/>
              <a:defRPr/>
            </a:pPr>
            <a:r>
              <a:rPr lang="en-GB" altLang="en-US" sz="3200" b="1" dirty="0">
                <a:solidFill>
                  <a:schemeClr val="tx2"/>
                </a:solidFill>
                <a:latin typeface="Book Antiqua" panose="02040602050305030304" pitchFamily="18" charset="0"/>
              </a:rPr>
              <a:t>Conclusions</a:t>
            </a:r>
            <a:r>
              <a:rPr lang="en-GB" altLang="en-US" sz="3200" b="1" dirty="0">
                <a:solidFill>
                  <a:srgbClr val="2D4B9B"/>
                </a:solidFill>
                <a:latin typeface="Book Antiqua" panose="02040602050305030304" pitchFamily="18" charset="0"/>
              </a:rPr>
              <a:t> and </a:t>
            </a:r>
            <a:r>
              <a:rPr lang="en-GB" altLang="en-US" sz="3200" b="1" dirty="0">
                <a:solidFill>
                  <a:srgbClr val="3333FF"/>
                </a:solidFill>
                <a:latin typeface="Book Antiqua" panose="02040602050305030304" pitchFamily="18" charset="0"/>
              </a:rPr>
              <a:t>Outlook</a:t>
            </a:r>
          </a:p>
        </p:txBody>
      </p:sp>
    </p:spTree>
    <p:extLst>
      <p:ext uri="{BB962C8B-B14F-4D97-AF65-F5344CB8AC3E}">
        <p14:creationId xmlns:p14="http://schemas.microsoft.com/office/powerpoint/2010/main" val="92745811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1">
          <a:blip r:embed="rId3" cstate="print">
            <a:lum/>
          </a:blip>
          <a:srcRect/>
          <a:stretch>
            <a:fillRect l="-25000" r="-25000"/>
          </a:stretch>
        </a:blipFill>
        <a:effectLst/>
      </p:bgPr>
    </p:bg>
    <p:spTree>
      <p:nvGrpSpPr>
        <p:cNvPr id="1" name=""/>
        <p:cNvGrpSpPr/>
        <p:nvPr/>
      </p:nvGrpSpPr>
      <p:grpSpPr>
        <a:xfrm>
          <a:off x="0" y="0"/>
          <a:ext cx="0" cy="0"/>
          <a:chOff x="0" y="0"/>
          <a:chExt cx="0" cy="0"/>
        </a:xfrm>
      </p:grpSpPr>
      <p:sp>
        <p:nvSpPr>
          <p:cNvPr id="7" name="TextBox 6"/>
          <p:cNvSpPr txBox="1"/>
          <p:nvPr/>
        </p:nvSpPr>
        <p:spPr>
          <a:xfrm>
            <a:off x="575556" y="833165"/>
            <a:ext cx="8136904" cy="1754326"/>
          </a:xfrm>
          <a:prstGeom prst="rect">
            <a:avLst/>
          </a:prstGeom>
          <a:noFill/>
        </p:spPr>
        <p:txBody>
          <a:bodyPr wrap="square" rtlCol="0">
            <a:spAutoFit/>
          </a:bodyPr>
          <a:lstStyle/>
          <a:p>
            <a:pPr lvl="0" algn="ctr" fontAlgn="auto">
              <a:spcAft>
                <a:spcPts val="0"/>
              </a:spcAft>
              <a:defRPr/>
            </a:pPr>
            <a:r>
              <a:rPr lang="en-GB" altLang="en-US" sz="5400" b="1" kern="0" dirty="0">
                <a:solidFill>
                  <a:schemeClr val="accent5"/>
                </a:solidFill>
                <a:latin typeface="Book Antiqua" panose="02040602050305030304" pitchFamily="18" charset="0"/>
              </a:rPr>
              <a:t>Thank you for your </a:t>
            </a:r>
          </a:p>
          <a:p>
            <a:pPr lvl="0" algn="ctr" fontAlgn="auto">
              <a:spcAft>
                <a:spcPts val="0"/>
              </a:spcAft>
              <a:defRPr/>
            </a:pPr>
            <a:r>
              <a:rPr lang="en-GB" altLang="en-US" sz="5400" b="1" kern="0" dirty="0">
                <a:solidFill>
                  <a:schemeClr val="accent5"/>
                </a:solidFill>
                <a:latin typeface="Book Antiqua" panose="02040602050305030304" pitchFamily="18" charset="0"/>
              </a:rPr>
              <a:t>kind attention!</a:t>
            </a:r>
          </a:p>
        </p:txBody>
      </p:sp>
    </p:spTree>
    <p:extLst>
      <p:ext uri="{BB962C8B-B14F-4D97-AF65-F5344CB8AC3E}">
        <p14:creationId xmlns:p14="http://schemas.microsoft.com/office/powerpoint/2010/main" val="520122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0" y="0"/>
            <a:ext cx="9144000" cy="830263"/>
          </a:xfrm>
          <a:prstGeom prst="rect">
            <a:avLst/>
          </a:prstGeom>
          <a:noFill/>
          <a:ln>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86186" tIns="43093" rIns="86186" bIns="43093" numCol="1" anchor="ctr" anchorCtr="0" compatLnSpc="1">
            <a:prstTxWarp prst="textNoShape">
              <a:avLst/>
            </a:prstTxWarp>
          </a:bodyPr>
          <a:lstStyle>
            <a:lvl1pPr algn="l" defTabSz="855663" rtl="0" eaLnBrk="0" fontAlgn="base" hangingPunct="0">
              <a:spcBef>
                <a:spcPct val="0"/>
              </a:spcBef>
              <a:spcAft>
                <a:spcPct val="0"/>
              </a:spcAft>
              <a:defRPr sz="4400" b="1">
                <a:solidFill>
                  <a:srgbClr val="00468B"/>
                </a:solidFill>
                <a:latin typeface="+mj-lt"/>
                <a:ea typeface="+mj-ea"/>
                <a:cs typeface="+mj-cs"/>
              </a:defRPr>
            </a:lvl1pPr>
            <a:lvl2pPr algn="l" defTabSz="855663" rtl="0" eaLnBrk="0" fontAlgn="base" hangingPunct="0">
              <a:spcBef>
                <a:spcPct val="0"/>
              </a:spcBef>
              <a:spcAft>
                <a:spcPct val="0"/>
              </a:spcAft>
              <a:defRPr sz="4400" b="1">
                <a:solidFill>
                  <a:srgbClr val="00468B"/>
                </a:solidFill>
                <a:latin typeface="Arial" charset="0"/>
              </a:defRPr>
            </a:lvl2pPr>
            <a:lvl3pPr algn="l" defTabSz="855663" rtl="0" eaLnBrk="0" fontAlgn="base" hangingPunct="0">
              <a:spcBef>
                <a:spcPct val="0"/>
              </a:spcBef>
              <a:spcAft>
                <a:spcPct val="0"/>
              </a:spcAft>
              <a:defRPr sz="4400" b="1">
                <a:solidFill>
                  <a:srgbClr val="00468B"/>
                </a:solidFill>
                <a:latin typeface="Arial" charset="0"/>
              </a:defRPr>
            </a:lvl3pPr>
            <a:lvl4pPr algn="l" defTabSz="855663" rtl="0" eaLnBrk="0" fontAlgn="base" hangingPunct="0">
              <a:spcBef>
                <a:spcPct val="0"/>
              </a:spcBef>
              <a:spcAft>
                <a:spcPct val="0"/>
              </a:spcAft>
              <a:defRPr sz="4400" b="1">
                <a:solidFill>
                  <a:srgbClr val="00468B"/>
                </a:solidFill>
                <a:latin typeface="Arial" charset="0"/>
              </a:defRPr>
            </a:lvl4pPr>
            <a:lvl5pPr algn="l" defTabSz="855663" rtl="0" eaLnBrk="0" fontAlgn="base" hangingPunct="0">
              <a:spcBef>
                <a:spcPct val="0"/>
              </a:spcBef>
              <a:spcAft>
                <a:spcPct val="0"/>
              </a:spcAft>
              <a:defRPr sz="4400" b="1">
                <a:solidFill>
                  <a:srgbClr val="00468B"/>
                </a:solidFill>
                <a:latin typeface="Arial" charset="0"/>
              </a:defRPr>
            </a:lvl5pPr>
            <a:lvl6pPr marL="457200" algn="l" defTabSz="855663" rtl="0" eaLnBrk="0" fontAlgn="base" hangingPunct="0">
              <a:spcBef>
                <a:spcPct val="0"/>
              </a:spcBef>
              <a:spcAft>
                <a:spcPct val="0"/>
              </a:spcAft>
              <a:defRPr b="1">
                <a:solidFill>
                  <a:srgbClr val="00468B"/>
                </a:solidFill>
                <a:latin typeface="Arial" charset="0"/>
              </a:defRPr>
            </a:lvl6pPr>
            <a:lvl7pPr marL="914400" algn="l" defTabSz="855663" rtl="0" eaLnBrk="0" fontAlgn="base" hangingPunct="0">
              <a:spcBef>
                <a:spcPct val="0"/>
              </a:spcBef>
              <a:spcAft>
                <a:spcPct val="0"/>
              </a:spcAft>
              <a:defRPr b="1">
                <a:solidFill>
                  <a:srgbClr val="00468B"/>
                </a:solidFill>
                <a:latin typeface="Arial" charset="0"/>
              </a:defRPr>
            </a:lvl7pPr>
            <a:lvl8pPr marL="1371600" algn="l" defTabSz="855663" rtl="0" eaLnBrk="0" fontAlgn="base" hangingPunct="0">
              <a:spcBef>
                <a:spcPct val="0"/>
              </a:spcBef>
              <a:spcAft>
                <a:spcPct val="0"/>
              </a:spcAft>
              <a:defRPr b="1">
                <a:solidFill>
                  <a:srgbClr val="00468B"/>
                </a:solidFill>
                <a:latin typeface="Arial" charset="0"/>
              </a:defRPr>
            </a:lvl8pPr>
            <a:lvl9pPr marL="1828800" algn="l" defTabSz="855663" rtl="0" eaLnBrk="0" fontAlgn="base" hangingPunct="0">
              <a:spcBef>
                <a:spcPct val="0"/>
              </a:spcBef>
              <a:spcAft>
                <a:spcPct val="0"/>
              </a:spcAft>
              <a:defRPr b="1">
                <a:solidFill>
                  <a:srgbClr val="00468B"/>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800" b="1" i="0" u="none" strike="noStrike" kern="0" cap="none" spc="0" normalizeH="0" baseline="0" noProof="0" dirty="0">
                <a:ln>
                  <a:noFill/>
                </a:ln>
                <a:solidFill>
                  <a:srgbClr val="2D4B9B"/>
                </a:solidFill>
                <a:effectLst/>
                <a:uLnTx/>
                <a:uFillTx/>
                <a:latin typeface="Book Antiqua" panose="02040602050305030304" pitchFamily="18" charset="0"/>
                <a:ea typeface="+mj-ea"/>
                <a:cs typeface="+mj-cs"/>
              </a:rPr>
              <a:t>…</a:t>
            </a:r>
          </a:p>
        </p:txBody>
      </p:sp>
    </p:spTree>
    <p:extLst>
      <p:ext uri="{BB962C8B-B14F-4D97-AF65-F5344CB8AC3E}">
        <p14:creationId xmlns:p14="http://schemas.microsoft.com/office/powerpoint/2010/main" val="1157841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7"/>
          <p:cNvSpPr txBox="1">
            <a:spLocks noChangeArrowheads="1"/>
          </p:cNvSpPr>
          <p:nvPr/>
        </p:nvSpPr>
        <p:spPr bwMode="auto">
          <a:xfrm>
            <a:off x="2987824" y="188640"/>
            <a:ext cx="26277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40000"/>
              </a:spcBef>
              <a:buClr>
                <a:schemeClr val="accent1"/>
              </a:buClr>
              <a:buFont typeface="Wingdings" pitchFamily="2" charset="2"/>
              <a:buChar char="l"/>
              <a:defRPr>
                <a:solidFill>
                  <a:schemeClr val="tx1"/>
                </a:solidFill>
                <a:latin typeface="Arial" charset="0"/>
              </a:defRPr>
            </a:lvl1pPr>
            <a:lvl2pPr marL="742950" indent="-285750" eaLnBrk="0" hangingPunct="0">
              <a:spcBef>
                <a:spcPct val="40000"/>
              </a:spcBef>
              <a:buClr>
                <a:schemeClr val="accent1"/>
              </a:buClr>
              <a:buFont typeface="Wingdings" pitchFamily="2" charset="2"/>
              <a:buChar char="l"/>
              <a:defRPr>
                <a:solidFill>
                  <a:schemeClr val="tx1"/>
                </a:solidFill>
                <a:latin typeface="Arial" charset="0"/>
              </a:defRPr>
            </a:lvl2pPr>
            <a:lvl3pPr marL="1143000" indent="-228600" eaLnBrk="0" hangingPunct="0">
              <a:spcBef>
                <a:spcPct val="40000"/>
              </a:spcBef>
              <a:buClr>
                <a:schemeClr val="bg2"/>
              </a:buClr>
              <a:buFont typeface="Wingdings" pitchFamily="2" charset="2"/>
              <a:buChar char="l"/>
              <a:defRPr>
                <a:solidFill>
                  <a:schemeClr val="tx1"/>
                </a:solidFill>
                <a:latin typeface="Arial" charset="0"/>
              </a:defRPr>
            </a:lvl3pPr>
            <a:lvl4pPr marL="1600200" indent="-228600" eaLnBrk="0" hangingPunct="0">
              <a:spcBef>
                <a:spcPct val="40000"/>
              </a:spcBef>
              <a:buClr>
                <a:schemeClr val="bg2"/>
              </a:buClr>
              <a:buFont typeface="Wingdings" pitchFamily="2" charset="2"/>
              <a:buChar char="l"/>
              <a:defRPr>
                <a:solidFill>
                  <a:schemeClr val="tx1"/>
                </a:solidFill>
                <a:latin typeface="Arial" charset="0"/>
              </a:defRPr>
            </a:lvl4pPr>
            <a:lvl5pPr marL="2057400" indent="-228600" eaLnBrk="0" hangingPunct="0">
              <a:spcBef>
                <a:spcPct val="40000"/>
              </a:spcBef>
              <a:buClr>
                <a:schemeClr val="accent1"/>
              </a:buClr>
              <a:buFont typeface="Wingdings" pitchFamily="2" charset="2"/>
              <a:buChar char="l"/>
              <a:defRPr>
                <a:solidFill>
                  <a:schemeClr val="tx1"/>
                </a:solidFill>
                <a:latin typeface="Arial" charset="0"/>
              </a:defRPr>
            </a:lvl5pPr>
            <a:lvl6pPr marL="2514600" indent="-228600" eaLnBrk="0" fontAlgn="base" hangingPunct="0">
              <a:spcBef>
                <a:spcPct val="40000"/>
              </a:spcBef>
              <a:spcAft>
                <a:spcPct val="0"/>
              </a:spcAft>
              <a:buClr>
                <a:schemeClr val="accent1"/>
              </a:buClr>
              <a:buFont typeface="Wingdings" pitchFamily="2" charset="2"/>
              <a:buChar char="l"/>
              <a:defRPr>
                <a:solidFill>
                  <a:schemeClr val="tx1"/>
                </a:solidFill>
                <a:latin typeface="Arial" charset="0"/>
              </a:defRPr>
            </a:lvl6pPr>
            <a:lvl7pPr marL="2971800" indent="-228600" eaLnBrk="0" fontAlgn="base" hangingPunct="0">
              <a:spcBef>
                <a:spcPct val="40000"/>
              </a:spcBef>
              <a:spcAft>
                <a:spcPct val="0"/>
              </a:spcAft>
              <a:buClr>
                <a:schemeClr val="accent1"/>
              </a:buClr>
              <a:buFont typeface="Wingdings" pitchFamily="2" charset="2"/>
              <a:buChar char="l"/>
              <a:defRPr>
                <a:solidFill>
                  <a:schemeClr val="tx1"/>
                </a:solidFill>
                <a:latin typeface="Arial" charset="0"/>
              </a:defRPr>
            </a:lvl7pPr>
            <a:lvl8pPr marL="3429000" indent="-228600" eaLnBrk="0" fontAlgn="base" hangingPunct="0">
              <a:spcBef>
                <a:spcPct val="40000"/>
              </a:spcBef>
              <a:spcAft>
                <a:spcPct val="0"/>
              </a:spcAft>
              <a:buClr>
                <a:schemeClr val="accent1"/>
              </a:buClr>
              <a:buFont typeface="Wingdings" pitchFamily="2" charset="2"/>
              <a:buChar char="l"/>
              <a:defRPr>
                <a:solidFill>
                  <a:schemeClr val="tx1"/>
                </a:solidFill>
                <a:latin typeface="Arial" charset="0"/>
              </a:defRPr>
            </a:lvl8pPr>
            <a:lvl9pPr marL="3886200" indent="-228600" eaLnBrk="0" fontAlgn="base" hangingPunct="0">
              <a:spcBef>
                <a:spcPct val="40000"/>
              </a:spcBef>
              <a:spcAft>
                <a:spcPct val="0"/>
              </a:spcAft>
              <a:buClr>
                <a:schemeClr val="accent1"/>
              </a:buClr>
              <a:buFont typeface="Wingdings" pitchFamily="2" charset="2"/>
              <a:buChar char="l"/>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3600" b="1" i="0" u="none" strike="noStrike" kern="1200" cap="none" spc="0" normalizeH="0" baseline="0" noProof="0" dirty="0">
                <a:ln>
                  <a:noFill/>
                </a:ln>
                <a:solidFill>
                  <a:srgbClr val="2D4B9B"/>
                </a:solidFill>
                <a:effectLst/>
                <a:uLnTx/>
                <a:uFillTx/>
                <a:latin typeface="Book Antiqua" panose="02040602050305030304" pitchFamily="18" charset="0"/>
                <a:ea typeface="+mn-ea"/>
                <a:cs typeface="+mn-cs"/>
              </a:rPr>
              <a:t>References</a:t>
            </a:r>
          </a:p>
        </p:txBody>
      </p:sp>
      <p:sp>
        <p:nvSpPr>
          <p:cNvPr id="6" name="Rechteck 5"/>
          <p:cNvSpPr/>
          <p:nvPr/>
        </p:nvSpPr>
        <p:spPr>
          <a:xfrm>
            <a:off x="0" y="1196752"/>
            <a:ext cx="9143999" cy="4893647"/>
          </a:xfrm>
          <a:prstGeom prst="rect">
            <a:avLst/>
          </a:prstGeom>
        </p:spPr>
        <p:txBody>
          <a:bodyPr wrap="square">
            <a:spAutoFit/>
          </a:bodyPr>
          <a:lstStyle/>
          <a:p>
            <a:pPr marL="182563" indent="-182563"/>
            <a:r>
              <a:rPr lang="en-GB" sz="1300" dirty="0">
                <a:latin typeface="Times New Roman" panose="02020603050405020304" pitchFamily="18" charset="0"/>
                <a:cs typeface="Times New Roman" panose="02020603050405020304" pitchFamily="18" charset="0"/>
              </a:rPr>
              <a:t>Mironov, D. V., and P. P. Sullivan, 2010: Effect of horizontal surface temperature heterogeneity on turbulent mixing in the stably stratified atmospheric boundary layer. </a:t>
            </a:r>
            <a:r>
              <a:rPr lang="en-GB" sz="1300" i="1" dirty="0">
                <a:latin typeface="Times New Roman" panose="02020603050405020304" pitchFamily="18" charset="0"/>
                <a:cs typeface="Times New Roman" panose="02020603050405020304" pitchFamily="18" charset="0"/>
              </a:rPr>
              <a:t>Proc. 19th Amer. </a:t>
            </a:r>
            <a:r>
              <a:rPr lang="en-GB" sz="1300" i="1" dirty="0" err="1">
                <a:latin typeface="Times New Roman" panose="02020603050405020304" pitchFamily="18" charset="0"/>
                <a:cs typeface="Times New Roman" panose="02020603050405020304" pitchFamily="18" charset="0"/>
              </a:rPr>
              <a:t>Meteorol</a:t>
            </a:r>
            <a:r>
              <a:rPr lang="en-GB" sz="1300" i="1" dirty="0">
                <a:latin typeface="Times New Roman" panose="02020603050405020304" pitchFamily="18" charset="0"/>
                <a:cs typeface="Times New Roman" panose="02020603050405020304" pitchFamily="18" charset="0"/>
              </a:rPr>
              <a:t>. Soc. </a:t>
            </a:r>
            <a:r>
              <a:rPr lang="en-GB" sz="1300" i="1" dirty="0" err="1">
                <a:latin typeface="Times New Roman" panose="02020603050405020304" pitchFamily="18" charset="0"/>
                <a:cs typeface="Times New Roman" panose="02020603050405020304" pitchFamily="18" charset="0"/>
              </a:rPr>
              <a:t>Symp</a:t>
            </a:r>
            <a:r>
              <a:rPr lang="en-GB" sz="1300" i="1" dirty="0">
                <a:latin typeface="Times New Roman" panose="02020603050405020304" pitchFamily="18" charset="0"/>
                <a:cs typeface="Times New Roman" panose="02020603050405020304" pitchFamily="18" charset="0"/>
              </a:rPr>
              <a:t>. on Boundary Layers and Turbulence</a:t>
            </a:r>
            <a:r>
              <a:rPr lang="en-GB" sz="1300" dirty="0">
                <a:latin typeface="Times New Roman" panose="02020603050405020304" pitchFamily="18" charset="0"/>
                <a:cs typeface="Times New Roman" panose="02020603050405020304" pitchFamily="18" charset="0"/>
              </a:rPr>
              <a:t>, Keystone, CO, USA, paper 6.3, 10 pp. </a:t>
            </a:r>
            <a:endParaRPr lang="de-DE" sz="1300" dirty="0">
              <a:latin typeface="Times New Roman" panose="02020603050405020304" pitchFamily="18" charset="0"/>
              <a:cs typeface="Times New Roman" panose="02020603050405020304" pitchFamily="18" charset="0"/>
            </a:endParaRPr>
          </a:p>
          <a:p>
            <a:pPr marL="182563" indent="-182563"/>
            <a:r>
              <a:rPr lang="en-GB" sz="1300" dirty="0">
                <a:latin typeface="Times New Roman" panose="02020603050405020304" pitchFamily="18" charset="0"/>
                <a:cs typeface="Times New Roman" panose="02020603050405020304" pitchFamily="18" charset="0"/>
              </a:rPr>
              <a:t>Mironov, D. V., and P. P. Sullivan, 2012: Mixing in the SBL over temperature-heterogeneous surfaces: LES findings and some parameterisation ideas. </a:t>
            </a:r>
            <a:r>
              <a:rPr lang="en-GB" sz="1300" i="1" dirty="0">
                <a:latin typeface="Times New Roman" panose="02020603050405020304" pitchFamily="18" charset="0"/>
                <a:cs typeface="Times New Roman" panose="02020603050405020304" pitchFamily="18" charset="0"/>
              </a:rPr>
              <a:t>Proc. ECMWF Workshop on Diurnal Cycles and the Stable Boundary Layer</a:t>
            </a:r>
            <a:r>
              <a:rPr lang="en-GB" sz="1300" dirty="0">
                <a:latin typeface="Times New Roman" panose="02020603050405020304" pitchFamily="18" charset="0"/>
                <a:cs typeface="Times New Roman" panose="02020603050405020304" pitchFamily="18" charset="0"/>
              </a:rPr>
              <a:t>, European Centre for Medium-Range Weather Forecasts, Reading, UK, 149-151. </a:t>
            </a:r>
            <a:endParaRPr lang="de-DE" sz="1300" dirty="0">
              <a:latin typeface="Times New Roman" panose="02020603050405020304" pitchFamily="18" charset="0"/>
              <a:cs typeface="Times New Roman" panose="02020603050405020304" pitchFamily="18" charset="0"/>
            </a:endParaRPr>
          </a:p>
          <a:p>
            <a:pPr marL="182563" indent="-182563"/>
            <a:r>
              <a:rPr lang="en-GB" sz="1300" dirty="0">
                <a:latin typeface="Times New Roman" panose="02020603050405020304" pitchFamily="18" charset="0"/>
                <a:cs typeface="Times New Roman" panose="02020603050405020304" pitchFamily="18" charset="0"/>
              </a:rPr>
              <a:t>Mironov, D. V., and P. P. Sullivan, 2016: Second-moment budgets and mixing intensity in the stably stratified atmospheric boundary layer over thermally heterogeneous surfaces. </a:t>
            </a:r>
            <a:r>
              <a:rPr lang="en-GB" sz="1300" i="1" dirty="0">
                <a:latin typeface="Times New Roman" panose="02020603050405020304" pitchFamily="18" charset="0"/>
                <a:cs typeface="Times New Roman" panose="02020603050405020304" pitchFamily="18" charset="0"/>
              </a:rPr>
              <a:t>J. Atmos. Sci.</a:t>
            </a:r>
            <a:r>
              <a:rPr lang="en-GB" sz="1300" dirty="0">
                <a:latin typeface="Times New Roman" panose="02020603050405020304" pitchFamily="18" charset="0"/>
                <a:cs typeface="Times New Roman" panose="02020603050405020304" pitchFamily="18" charset="0"/>
              </a:rPr>
              <a:t>, </a:t>
            </a:r>
            <a:r>
              <a:rPr lang="en-GB" sz="1300" b="1" dirty="0">
                <a:latin typeface="Times New Roman" panose="02020603050405020304" pitchFamily="18" charset="0"/>
                <a:cs typeface="Times New Roman" panose="02020603050405020304" pitchFamily="18" charset="0"/>
              </a:rPr>
              <a:t>73</a:t>
            </a:r>
            <a:r>
              <a:rPr lang="en-GB" sz="1300" dirty="0">
                <a:latin typeface="Times New Roman" panose="02020603050405020304" pitchFamily="18" charset="0"/>
                <a:cs typeface="Times New Roman" panose="02020603050405020304" pitchFamily="18" charset="0"/>
              </a:rPr>
              <a:t>, 449-464. </a:t>
            </a:r>
            <a:r>
              <a:rPr lang="en-GB" sz="1300" dirty="0" err="1">
                <a:latin typeface="Times New Roman" panose="02020603050405020304" pitchFamily="18" charset="0"/>
                <a:cs typeface="Times New Roman" panose="02020603050405020304" pitchFamily="18" charset="0"/>
              </a:rPr>
              <a:t>doi</a:t>
            </a:r>
            <a:r>
              <a:rPr lang="en-GB" sz="1300" dirty="0">
                <a:latin typeface="Times New Roman" panose="02020603050405020304" pitchFamily="18" charset="0"/>
                <a:cs typeface="Times New Roman" panose="02020603050405020304" pitchFamily="18" charset="0"/>
              </a:rPr>
              <a:t>: 10.1175/JAS-D-15-0075.1 </a:t>
            </a:r>
            <a:endParaRPr lang="de-DE" sz="1300" dirty="0">
              <a:latin typeface="Times New Roman" panose="02020603050405020304" pitchFamily="18" charset="0"/>
              <a:cs typeface="Times New Roman" panose="02020603050405020304" pitchFamily="18" charset="0"/>
            </a:endParaRPr>
          </a:p>
          <a:p>
            <a:pPr marL="182563" indent="-182563"/>
            <a:r>
              <a:rPr lang="en-GB" sz="1300" dirty="0">
                <a:latin typeface="Times New Roman" panose="02020603050405020304" pitchFamily="18" charset="0"/>
                <a:cs typeface="Times New Roman" panose="02020603050405020304" pitchFamily="18" charset="0"/>
              </a:rPr>
              <a:t>Mironov, D., and P. Sullivan, 2018: Turbulence Structure and mixing in strongly stable boundary-layer flows over thermally heterogeneous surfaces. </a:t>
            </a:r>
            <a:r>
              <a:rPr lang="en-GB" sz="1300" i="1" dirty="0">
                <a:latin typeface="Times New Roman" panose="02020603050405020304" pitchFamily="18" charset="0"/>
                <a:cs typeface="Times New Roman" panose="02020603050405020304" pitchFamily="18" charset="0"/>
              </a:rPr>
              <a:t>Proc. 23rd Amer. </a:t>
            </a:r>
            <a:r>
              <a:rPr lang="en-GB" sz="1300" i="1" dirty="0" err="1">
                <a:latin typeface="Times New Roman" panose="02020603050405020304" pitchFamily="18" charset="0"/>
                <a:cs typeface="Times New Roman" panose="02020603050405020304" pitchFamily="18" charset="0"/>
              </a:rPr>
              <a:t>Meteorol</a:t>
            </a:r>
            <a:r>
              <a:rPr lang="en-GB" sz="1300" i="1" dirty="0">
                <a:latin typeface="Times New Roman" panose="02020603050405020304" pitchFamily="18" charset="0"/>
                <a:cs typeface="Times New Roman" panose="02020603050405020304" pitchFamily="18" charset="0"/>
              </a:rPr>
              <a:t>. Soc. </a:t>
            </a:r>
            <a:r>
              <a:rPr lang="en-GB" sz="1300" i="1" dirty="0" err="1">
                <a:latin typeface="Times New Roman" panose="02020603050405020304" pitchFamily="18" charset="0"/>
                <a:cs typeface="Times New Roman" panose="02020603050405020304" pitchFamily="18" charset="0"/>
              </a:rPr>
              <a:t>Symp</a:t>
            </a:r>
            <a:r>
              <a:rPr lang="en-GB" sz="1300" i="1" dirty="0">
                <a:latin typeface="Times New Roman" panose="02020603050405020304" pitchFamily="18" charset="0"/>
                <a:cs typeface="Times New Roman" panose="02020603050405020304" pitchFamily="18" charset="0"/>
              </a:rPr>
              <a:t>. on Boundary Layers and Turbulence</a:t>
            </a:r>
            <a:r>
              <a:rPr lang="en-GB" sz="1300" dirty="0">
                <a:latin typeface="Times New Roman" panose="02020603050405020304" pitchFamily="18" charset="0"/>
                <a:cs typeface="Times New Roman" panose="02020603050405020304" pitchFamily="18" charset="0"/>
              </a:rPr>
              <a:t>, Oklahoma City, OK, USA, paper 1B.3, 12 pp. </a:t>
            </a:r>
            <a:endParaRPr lang="de-DE" sz="1300" dirty="0">
              <a:latin typeface="Times New Roman" panose="02020603050405020304" pitchFamily="18" charset="0"/>
              <a:cs typeface="Times New Roman" panose="02020603050405020304" pitchFamily="18" charset="0"/>
            </a:endParaRPr>
          </a:p>
          <a:p>
            <a:pPr marL="182563" indent="-182563"/>
            <a:r>
              <a:rPr lang="en-GB" sz="1300" dirty="0">
                <a:latin typeface="Times New Roman" panose="02020603050405020304" pitchFamily="18" charset="0"/>
                <a:cs typeface="Times New Roman" panose="02020603050405020304" pitchFamily="18" charset="0"/>
              </a:rPr>
              <a:t>Mironov, D. V., and P. P. Sullivan, 2023: Effect of surface thermal heterogeneity on the structure and mixing intensity in strongly stable boundary-layer flows: a DNS study. </a:t>
            </a:r>
            <a:r>
              <a:rPr lang="en-GB" sz="1300" i="1" dirty="0">
                <a:latin typeface="Times New Roman" panose="02020603050405020304" pitchFamily="18" charset="0"/>
                <a:cs typeface="Times New Roman" panose="02020603050405020304" pitchFamily="18" charset="0"/>
              </a:rPr>
              <a:t>10th International Symposium on Turbulence, Heat and Mass Transfer</a:t>
            </a:r>
            <a:r>
              <a:rPr lang="en-GB" sz="1300" dirty="0">
                <a:latin typeface="Times New Roman" panose="02020603050405020304" pitchFamily="18" charset="0"/>
                <a:cs typeface="Times New Roman" panose="02020603050405020304" pitchFamily="18" charset="0"/>
              </a:rPr>
              <a:t>, Rome, Italy. 4 pp. </a:t>
            </a:r>
          </a:p>
          <a:p>
            <a:pPr marL="182563" indent="-182563"/>
            <a:r>
              <a:rPr lang="de-DE" sz="1300" dirty="0">
                <a:latin typeface="Times New Roman" panose="02020603050405020304" pitchFamily="18" charset="0"/>
                <a:cs typeface="Times New Roman" panose="02020603050405020304" pitchFamily="18" charset="0"/>
              </a:rPr>
              <a:t>Mironov, D. V., and P. P. Sullivan, 2023: </a:t>
            </a:r>
            <a:r>
              <a:rPr lang="de-DE" sz="1300" dirty="0" err="1">
                <a:latin typeface="Times New Roman" panose="02020603050405020304" pitchFamily="18" charset="0"/>
                <a:cs typeface="Times New Roman" panose="02020603050405020304" pitchFamily="18" charset="0"/>
              </a:rPr>
              <a:t>Turbulence</a:t>
            </a:r>
            <a:r>
              <a:rPr lang="de-DE" sz="1300" dirty="0">
                <a:latin typeface="Times New Roman" panose="02020603050405020304" pitchFamily="18" charset="0"/>
                <a:cs typeface="Times New Roman" panose="02020603050405020304" pitchFamily="18" charset="0"/>
              </a:rPr>
              <a:t> </a:t>
            </a:r>
            <a:r>
              <a:rPr lang="de-DE" sz="1300" dirty="0" err="1">
                <a:latin typeface="Times New Roman" panose="02020603050405020304" pitchFamily="18" charset="0"/>
                <a:cs typeface="Times New Roman" panose="02020603050405020304" pitchFamily="18" charset="0"/>
              </a:rPr>
              <a:t>structure</a:t>
            </a:r>
            <a:r>
              <a:rPr lang="de-DE" sz="1300" dirty="0">
                <a:latin typeface="Times New Roman" panose="02020603050405020304" pitchFamily="18" charset="0"/>
                <a:cs typeface="Times New Roman" panose="02020603050405020304" pitchFamily="18" charset="0"/>
              </a:rPr>
              <a:t> and </a:t>
            </a:r>
            <a:r>
              <a:rPr lang="de-DE" sz="1300" dirty="0" err="1">
                <a:latin typeface="Times New Roman" panose="02020603050405020304" pitchFamily="18" charset="0"/>
                <a:cs typeface="Times New Roman" panose="02020603050405020304" pitchFamily="18" charset="0"/>
              </a:rPr>
              <a:t>mixing</a:t>
            </a:r>
            <a:r>
              <a:rPr lang="de-DE" sz="1300" dirty="0">
                <a:latin typeface="Times New Roman" panose="02020603050405020304" pitchFamily="18" charset="0"/>
                <a:cs typeface="Times New Roman" panose="02020603050405020304" pitchFamily="18" charset="0"/>
              </a:rPr>
              <a:t> in </a:t>
            </a:r>
            <a:r>
              <a:rPr lang="de-DE" sz="1300" dirty="0" err="1">
                <a:latin typeface="Times New Roman" panose="02020603050405020304" pitchFamily="18" charset="0"/>
                <a:cs typeface="Times New Roman" panose="02020603050405020304" pitchFamily="18" charset="0"/>
              </a:rPr>
              <a:t>strongly</a:t>
            </a:r>
            <a:r>
              <a:rPr lang="de-DE" sz="1300" dirty="0">
                <a:latin typeface="Times New Roman" panose="02020603050405020304" pitchFamily="18" charset="0"/>
                <a:cs typeface="Times New Roman" panose="02020603050405020304" pitchFamily="18" charset="0"/>
              </a:rPr>
              <a:t> </a:t>
            </a:r>
            <a:r>
              <a:rPr lang="de-DE" sz="1300" dirty="0" err="1">
                <a:latin typeface="Times New Roman" panose="02020603050405020304" pitchFamily="18" charset="0"/>
                <a:cs typeface="Times New Roman" panose="02020603050405020304" pitchFamily="18" charset="0"/>
              </a:rPr>
              <a:t>stable</a:t>
            </a:r>
            <a:r>
              <a:rPr lang="de-DE" sz="1300" dirty="0">
                <a:latin typeface="Times New Roman" panose="02020603050405020304" pitchFamily="18" charset="0"/>
                <a:cs typeface="Times New Roman" panose="02020603050405020304" pitchFamily="18" charset="0"/>
              </a:rPr>
              <a:t> </a:t>
            </a:r>
            <a:r>
              <a:rPr lang="de-DE" sz="1300" dirty="0" err="1">
                <a:latin typeface="Times New Roman" panose="02020603050405020304" pitchFamily="18" charset="0"/>
                <a:cs typeface="Times New Roman" panose="02020603050405020304" pitchFamily="18" charset="0"/>
              </a:rPr>
              <a:t>boundary-layer</a:t>
            </a:r>
            <a:r>
              <a:rPr lang="de-DE" sz="1300" dirty="0">
                <a:latin typeface="Times New Roman" panose="02020603050405020304" pitchFamily="18" charset="0"/>
                <a:cs typeface="Times New Roman" panose="02020603050405020304" pitchFamily="18" charset="0"/>
              </a:rPr>
              <a:t> </a:t>
            </a:r>
            <a:r>
              <a:rPr lang="de-DE" sz="1300" dirty="0" err="1">
                <a:latin typeface="Times New Roman" panose="02020603050405020304" pitchFamily="18" charset="0"/>
                <a:cs typeface="Times New Roman" panose="02020603050405020304" pitchFamily="18" charset="0"/>
              </a:rPr>
              <a:t>flows</a:t>
            </a:r>
            <a:r>
              <a:rPr lang="de-DE" sz="1300" dirty="0">
                <a:latin typeface="Times New Roman" panose="02020603050405020304" pitchFamily="18" charset="0"/>
                <a:cs typeface="Times New Roman" panose="02020603050405020304" pitchFamily="18" charset="0"/>
              </a:rPr>
              <a:t> </a:t>
            </a:r>
            <a:r>
              <a:rPr lang="de-DE" sz="1300" dirty="0" err="1">
                <a:latin typeface="Times New Roman" panose="02020603050405020304" pitchFamily="18" charset="0"/>
                <a:cs typeface="Times New Roman" panose="02020603050405020304" pitchFamily="18" charset="0"/>
              </a:rPr>
              <a:t>over</a:t>
            </a:r>
            <a:r>
              <a:rPr lang="de-DE" sz="1300" dirty="0">
                <a:latin typeface="Times New Roman" panose="02020603050405020304" pitchFamily="18" charset="0"/>
                <a:cs typeface="Times New Roman" panose="02020603050405020304" pitchFamily="18" charset="0"/>
              </a:rPr>
              <a:t> </a:t>
            </a:r>
            <a:r>
              <a:rPr lang="de-DE" sz="1300" dirty="0" err="1">
                <a:latin typeface="Times New Roman" panose="02020603050405020304" pitchFamily="18" charset="0"/>
                <a:cs typeface="Times New Roman" panose="02020603050405020304" pitchFamily="18" charset="0"/>
              </a:rPr>
              <a:t>thermally</a:t>
            </a:r>
            <a:r>
              <a:rPr lang="de-DE" sz="1300" dirty="0">
                <a:latin typeface="Times New Roman" panose="02020603050405020304" pitchFamily="18" charset="0"/>
                <a:cs typeface="Times New Roman" panose="02020603050405020304" pitchFamily="18" charset="0"/>
              </a:rPr>
              <a:t> </a:t>
            </a:r>
            <a:r>
              <a:rPr lang="de-DE" sz="1300" dirty="0" err="1">
                <a:latin typeface="Times New Roman" panose="02020603050405020304" pitchFamily="18" charset="0"/>
                <a:cs typeface="Times New Roman" panose="02020603050405020304" pitchFamily="18" charset="0"/>
              </a:rPr>
              <a:t>heterogeneous</a:t>
            </a:r>
            <a:r>
              <a:rPr lang="de-DE" sz="1300" dirty="0">
                <a:latin typeface="Times New Roman" panose="02020603050405020304" pitchFamily="18" charset="0"/>
                <a:cs typeface="Times New Roman" panose="02020603050405020304" pitchFamily="18" charset="0"/>
              </a:rPr>
              <a:t> </a:t>
            </a:r>
            <a:r>
              <a:rPr lang="de-DE" sz="1300" dirty="0" err="1">
                <a:latin typeface="Times New Roman" panose="02020603050405020304" pitchFamily="18" charset="0"/>
                <a:cs typeface="Times New Roman" panose="02020603050405020304" pitchFamily="18" charset="0"/>
              </a:rPr>
              <a:t>surfaces</a:t>
            </a:r>
            <a:r>
              <a:rPr lang="de-DE" sz="1300" dirty="0">
                <a:latin typeface="Times New Roman" panose="02020603050405020304" pitchFamily="18" charset="0"/>
                <a:cs typeface="Times New Roman" panose="02020603050405020304" pitchFamily="18" charset="0"/>
              </a:rPr>
              <a:t>. </a:t>
            </a:r>
            <a:r>
              <a:rPr lang="de-DE" sz="1300" i="1" dirty="0">
                <a:latin typeface="Times New Roman" panose="02020603050405020304" pitchFamily="18" charset="0"/>
                <a:cs typeface="Times New Roman" panose="02020603050405020304" pitchFamily="18" charset="0"/>
              </a:rPr>
              <a:t>Boundary-Layer </a:t>
            </a:r>
            <a:r>
              <a:rPr lang="de-DE" sz="1300" i="1" dirty="0" err="1">
                <a:latin typeface="Times New Roman" panose="02020603050405020304" pitchFamily="18" charset="0"/>
                <a:cs typeface="Times New Roman" panose="02020603050405020304" pitchFamily="18" charset="0"/>
              </a:rPr>
              <a:t>Meteorol</a:t>
            </a:r>
            <a:r>
              <a:rPr lang="de-DE" sz="1300" i="1" dirty="0">
                <a:latin typeface="Times New Roman" panose="02020603050405020304" pitchFamily="18" charset="0"/>
                <a:cs typeface="Times New Roman" panose="02020603050405020304" pitchFamily="18" charset="0"/>
              </a:rPr>
              <a:t>.</a:t>
            </a:r>
            <a:r>
              <a:rPr lang="de-DE" sz="1300" dirty="0">
                <a:latin typeface="Times New Roman" panose="02020603050405020304" pitchFamily="18" charset="0"/>
                <a:cs typeface="Times New Roman" panose="02020603050405020304" pitchFamily="18" charset="0"/>
              </a:rPr>
              <a:t>, </a:t>
            </a:r>
            <a:r>
              <a:rPr lang="de-DE" sz="1300" b="1" dirty="0">
                <a:latin typeface="Times New Roman" panose="02020603050405020304" pitchFamily="18" charset="0"/>
                <a:cs typeface="Times New Roman" panose="02020603050405020304" pitchFamily="18" charset="0"/>
              </a:rPr>
              <a:t>187</a:t>
            </a:r>
            <a:r>
              <a:rPr lang="de-DE" sz="1300" dirty="0">
                <a:latin typeface="Times New Roman" panose="02020603050405020304" pitchFamily="18" charset="0"/>
                <a:cs typeface="Times New Roman" panose="02020603050405020304" pitchFamily="18" charset="0"/>
              </a:rPr>
              <a:t>, 371-393. </a:t>
            </a:r>
            <a:r>
              <a:rPr lang="de-DE" sz="1300" dirty="0" err="1">
                <a:latin typeface="Times New Roman" panose="02020603050405020304" pitchFamily="18" charset="0"/>
                <a:cs typeface="Times New Roman" panose="02020603050405020304" pitchFamily="18" charset="0"/>
              </a:rPr>
              <a:t>doi</a:t>
            </a:r>
            <a:r>
              <a:rPr lang="de-DE" sz="1300" dirty="0">
                <a:latin typeface="Times New Roman" panose="02020603050405020304" pitchFamily="18" charset="0"/>
                <a:cs typeface="Times New Roman" panose="02020603050405020304" pitchFamily="18" charset="0"/>
              </a:rPr>
              <a:t>: 10.1007/s10546-022-00766-x</a:t>
            </a:r>
          </a:p>
          <a:p>
            <a:pPr marL="182563" indent="-182563"/>
            <a:r>
              <a:rPr lang="en-GB" sz="1300" dirty="0">
                <a:latin typeface="Times New Roman" panose="02020603050405020304" pitchFamily="18" charset="0"/>
                <a:cs typeface="Times New Roman" panose="02020603050405020304" pitchFamily="18" charset="0"/>
              </a:rPr>
              <a:t>Sullivan, P. P., J. C. Weil, E. G. Patton, H. J. J. </a:t>
            </a:r>
            <a:r>
              <a:rPr lang="en-GB" sz="1300" dirty="0" err="1">
                <a:latin typeface="Times New Roman" panose="02020603050405020304" pitchFamily="18" charset="0"/>
                <a:cs typeface="Times New Roman" panose="02020603050405020304" pitchFamily="18" charset="0"/>
              </a:rPr>
              <a:t>Jonker</a:t>
            </a:r>
            <a:r>
              <a:rPr lang="en-GB" sz="1300" dirty="0">
                <a:latin typeface="Times New Roman" panose="02020603050405020304" pitchFamily="18" charset="0"/>
                <a:cs typeface="Times New Roman" panose="02020603050405020304" pitchFamily="18" charset="0"/>
              </a:rPr>
              <a:t>, and D. V. Mironov, 2016: Temperature fronts and </a:t>
            </a:r>
            <a:r>
              <a:rPr lang="en-GB" sz="1300" dirty="0" err="1">
                <a:latin typeface="Times New Roman" panose="02020603050405020304" pitchFamily="18" charset="0"/>
                <a:cs typeface="Times New Roman" panose="02020603050405020304" pitchFamily="18" charset="0"/>
              </a:rPr>
              <a:t>vortical</a:t>
            </a:r>
            <a:r>
              <a:rPr lang="en-GB" sz="1300" dirty="0">
                <a:latin typeface="Times New Roman" panose="02020603050405020304" pitchFamily="18" charset="0"/>
                <a:cs typeface="Times New Roman" panose="02020603050405020304" pitchFamily="18" charset="0"/>
              </a:rPr>
              <a:t> structures in turbulent stably stratified atmospheric boundary layers. </a:t>
            </a:r>
            <a:r>
              <a:rPr lang="en-GB" sz="1300" i="1" dirty="0">
                <a:latin typeface="Times New Roman" panose="02020603050405020304" pitchFamily="18" charset="0"/>
                <a:cs typeface="Times New Roman" panose="02020603050405020304" pitchFamily="18" charset="0"/>
              </a:rPr>
              <a:t>Proc. </a:t>
            </a:r>
            <a:r>
              <a:rPr lang="en-GB" sz="1300" i="1" dirty="0" err="1">
                <a:latin typeface="Times New Roman" panose="02020603050405020304" pitchFamily="18" charset="0"/>
                <a:cs typeface="Times New Roman" panose="02020603050405020304" pitchFamily="18" charset="0"/>
              </a:rPr>
              <a:t>VIIIth</a:t>
            </a:r>
            <a:r>
              <a:rPr lang="en-GB" sz="1300" i="1" dirty="0">
                <a:latin typeface="Times New Roman" panose="02020603050405020304" pitchFamily="18" charset="0"/>
                <a:cs typeface="Times New Roman" panose="02020603050405020304" pitchFamily="18" charset="0"/>
              </a:rPr>
              <a:t> International Symposium on Stratified Flows</a:t>
            </a:r>
            <a:r>
              <a:rPr lang="en-GB" sz="1300" dirty="0">
                <a:latin typeface="Times New Roman" panose="02020603050405020304" pitchFamily="18" charset="0"/>
                <a:cs typeface="Times New Roman" panose="02020603050405020304" pitchFamily="18" charset="0"/>
              </a:rPr>
              <a:t>, San Diego, CA, USA, 8 pp. </a:t>
            </a:r>
            <a:endParaRPr lang="de-DE" sz="1300" dirty="0">
              <a:latin typeface="Times New Roman" panose="02020603050405020304" pitchFamily="18" charset="0"/>
              <a:cs typeface="Times New Roman" panose="02020603050405020304" pitchFamily="18" charset="0"/>
            </a:endParaRPr>
          </a:p>
          <a:p>
            <a:pPr marL="182563" indent="-182563"/>
            <a:r>
              <a:rPr lang="en-GB" sz="1300" dirty="0">
                <a:latin typeface="Times New Roman" panose="02020603050405020304" pitchFamily="18" charset="0"/>
                <a:cs typeface="Times New Roman" panose="02020603050405020304" pitchFamily="18" charset="0"/>
              </a:rPr>
              <a:t>Sullivan, P. P., J. C. Weil, E. G. Patton, H. J. J. </a:t>
            </a:r>
            <a:r>
              <a:rPr lang="en-GB" sz="1300" dirty="0" err="1">
                <a:latin typeface="Times New Roman" panose="02020603050405020304" pitchFamily="18" charset="0"/>
                <a:cs typeface="Times New Roman" panose="02020603050405020304" pitchFamily="18" charset="0"/>
              </a:rPr>
              <a:t>Jonker</a:t>
            </a:r>
            <a:r>
              <a:rPr lang="en-GB" sz="1300" dirty="0">
                <a:latin typeface="Times New Roman" panose="02020603050405020304" pitchFamily="18" charset="0"/>
                <a:cs typeface="Times New Roman" panose="02020603050405020304" pitchFamily="18" charset="0"/>
              </a:rPr>
              <a:t>, and D. V. Mironov, 2016: Impacts of surface cooling on turbulence and temperature fronts in the stable atmospheric boundary layer. </a:t>
            </a:r>
            <a:r>
              <a:rPr lang="en-GB" sz="1300" i="1" dirty="0">
                <a:latin typeface="Times New Roman" panose="02020603050405020304" pitchFamily="18" charset="0"/>
                <a:cs typeface="Times New Roman" panose="02020603050405020304" pitchFamily="18" charset="0"/>
              </a:rPr>
              <a:t>22nd Amer. </a:t>
            </a:r>
            <a:r>
              <a:rPr lang="en-GB" sz="1300" i="1" dirty="0" err="1">
                <a:latin typeface="Times New Roman" panose="02020603050405020304" pitchFamily="18" charset="0"/>
                <a:cs typeface="Times New Roman" panose="02020603050405020304" pitchFamily="18" charset="0"/>
              </a:rPr>
              <a:t>Meteorol</a:t>
            </a:r>
            <a:r>
              <a:rPr lang="en-GB" sz="1300" i="1" dirty="0">
                <a:latin typeface="Times New Roman" panose="02020603050405020304" pitchFamily="18" charset="0"/>
                <a:cs typeface="Times New Roman" panose="02020603050405020304" pitchFamily="18" charset="0"/>
              </a:rPr>
              <a:t>. Soc. </a:t>
            </a:r>
            <a:r>
              <a:rPr lang="en-GB" sz="1300" i="1" dirty="0" err="1">
                <a:latin typeface="Times New Roman" panose="02020603050405020304" pitchFamily="18" charset="0"/>
                <a:cs typeface="Times New Roman" panose="02020603050405020304" pitchFamily="18" charset="0"/>
              </a:rPr>
              <a:t>Symp</a:t>
            </a:r>
            <a:r>
              <a:rPr lang="en-GB" sz="1300" i="1" dirty="0">
                <a:latin typeface="Times New Roman" panose="02020603050405020304" pitchFamily="18" charset="0"/>
                <a:cs typeface="Times New Roman" panose="02020603050405020304" pitchFamily="18" charset="0"/>
              </a:rPr>
              <a:t>. on Boundary Layers and Turbulence</a:t>
            </a:r>
            <a:r>
              <a:rPr lang="en-GB" sz="1300" dirty="0">
                <a:latin typeface="Times New Roman" panose="02020603050405020304" pitchFamily="18" charset="0"/>
                <a:cs typeface="Times New Roman" panose="02020603050405020304" pitchFamily="18" charset="0"/>
              </a:rPr>
              <a:t>, Salt Lake City, UT, USA. </a:t>
            </a:r>
            <a:endParaRPr lang="de-DE" sz="1300" dirty="0">
              <a:latin typeface="Times New Roman" panose="02020603050405020304" pitchFamily="18" charset="0"/>
              <a:cs typeface="Times New Roman" panose="02020603050405020304" pitchFamily="18" charset="0"/>
            </a:endParaRPr>
          </a:p>
          <a:p>
            <a:pPr marL="182563" indent="-182563"/>
            <a:r>
              <a:rPr lang="en-US" sz="1300" dirty="0">
                <a:latin typeface="Times New Roman" panose="02020603050405020304" pitchFamily="18" charset="0"/>
                <a:cs typeface="Times New Roman" panose="02020603050405020304" pitchFamily="18" charset="0"/>
              </a:rPr>
              <a:t>Sullivan, P. P., J. C. Weil, E. G. Patton, H. J. J. </a:t>
            </a:r>
            <a:r>
              <a:rPr lang="en-US" sz="1300" dirty="0" err="1">
                <a:latin typeface="Times New Roman" panose="02020603050405020304" pitchFamily="18" charset="0"/>
                <a:cs typeface="Times New Roman" panose="02020603050405020304" pitchFamily="18" charset="0"/>
              </a:rPr>
              <a:t>Jonker</a:t>
            </a:r>
            <a:r>
              <a:rPr lang="en-US" sz="1300" dirty="0">
                <a:latin typeface="Times New Roman" panose="02020603050405020304" pitchFamily="18" charset="0"/>
                <a:cs typeface="Times New Roman" panose="02020603050405020304" pitchFamily="18" charset="0"/>
              </a:rPr>
              <a:t>, and D. V. Mironov, 2016: Turbulent winds and temperature fronts in large-eddy simulations of the stable atmospheric boundary layer. </a:t>
            </a:r>
            <a:r>
              <a:rPr lang="en-US" sz="1300" i="1" dirty="0">
                <a:latin typeface="Times New Roman" panose="02020603050405020304" pitchFamily="18" charset="0"/>
                <a:cs typeface="Times New Roman" panose="02020603050405020304" pitchFamily="18" charset="0"/>
              </a:rPr>
              <a:t>J. Atmos. Sci.</a:t>
            </a:r>
            <a:r>
              <a:rPr lang="en-US" sz="1300" dirty="0">
                <a:latin typeface="Times New Roman" panose="02020603050405020304" pitchFamily="18" charset="0"/>
                <a:cs typeface="Times New Roman" panose="02020603050405020304" pitchFamily="18" charset="0"/>
              </a:rPr>
              <a:t>, </a:t>
            </a:r>
            <a:r>
              <a:rPr lang="en-US" sz="1300" b="1" dirty="0">
                <a:latin typeface="Times New Roman" panose="02020603050405020304" pitchFamily="18" charset="0"/>
                <a:cs typeface="Times New Roman" panose="02020603050405020304" pitchFamily="18" charset="0"/>
              </a:rPr>
              <a:t>73</a:t>
            </a:r>
            <a:r>
              <a:rPr lang="en-US" sz="1300" dirty="0">
                <a:latin typeface="Times New Roman" panose="02020603050405020304" pitchFamily="18" charset="0"/>
                <a:cs typeface="Times New Roman" panose="02020603050405020304" pitchFamily="18" charset="0"/>
              </a:rPr>
              <a:t>, 1815-1840. </a:t>
            </a:r>
            <a:r>
              <a:rPr lang="en-US" sz="1300" dirty="0" err="1">
                <a:latin typeface="Times New Roman" panose="02020603050405020304" pitchFamily="18" charset="0"/>
                <a:cs typeface="Times New Roman" panose="02020603050405020304" pitchFamily="18" charset="0"/>
              </a:rPr>
              <a:t>doi</a:t>
            </a:r>
            <a:r>
              <a:rPr lang="en-US" sz="1300" dirty="0">
                <a:latin typeface="Times New Roman" panose="02020603050405020304" pitchFamily="18" charset="0"/>
                <a:cs typeface="Times New Roman" panose="02020603050405020304" pitchFamily="18" charset="0"/>
              </a:rPr>
              <a:t>: 10.1175/JAS-D-15-0339.1 </a:t>
            </a:r>
          </a:p>
          <a:p>
            <a:pPr marL="182563" indent="-182563"/>
            <a:r>
              <a:rPr lang="de-DE" sz="1300" dirty="0">
                <a:latin typeface="Times New Roman" panose="02020603050405020304" pitchFamily="18" charset="0"/>
                <a:cs typeface="Times New Roman" panose="02020603050405020304" pitchFamily="18" charset="0"/>
              </a:rPr>
              <a:t>Mironov, D. V., and P. P. Sullivan, 2024: </a:t>
            </a:r>
            <a:r>
              <a:rPr lang="de-DE" sz="1300" dirty="0" err="1">
                <a:latin typeface="Times New Roman" panose="02020603050405020304" pitchFamily="18" charset="0"/>
                <a:cs typeface="Times New Roman" panose="02020603050405020304" pitchFamily="18" charset="0"/>
              </a:rPr>
              <a:t>Turbulence</a:t>
            </a:r>
            <a:r>
              <a:rPr lang="de-DE" sz="1300" dirty="0">
                <a:latin typeface="Times New Roman" panose="02020603050405020304" pitchFamily="18" charset="0"/>
                <a:cs typeface="Times New Roman" panose="02020603050405020304" pitchFamily="18" charset="0"/>
              </a:rPr>
              <a:t> </a:t>
            </a:r>
            <a:r>
              <a:rPr lang="de-DE" sz="1300" dirty="0" err="1">
                <a:latin typeface="Times New Roman" panose="02020603050405020304" pitchFamily="18" charset="0"/>
                <a:cs typeface="Times New Roman" panose="02020603050405020304" pitchFamily="18" charset="0"/>
              </a:rPr>
              <a:t>structure</a:t>
            </a:r>
            <a:r>
              <a:rPr lang="de-DE" sz="1300" dirty="0">
                <a:latin typeface="Times New Roman" panose="02020603050405020304" pitchFamily="18" charset="0"/>
                <a:cs typeface="Times New Roman" panose="02020603050405020304" pitchFamily="18" charset="0"/>
              </a:rPr>
              <a:t> and </a:t>
            </a:r>
            <a:r>
              <a:rPr lang="de-DE" sz="1300" dirty="0" err="1">
                <a:latin typeface="Times New Roman" panose="02020603050405020304" pitchFamily="18" charset="0"/>
                <a:cs typeface="Times New Roman" panose="02020603050405020304" pitchFamily="18" charset="0"/>
              </a:rPr>
              <a:t>mixing</a:t>
            </a:r>
            <a:r>
              <a:rPr lang="de-DE" sz="1300" dirty="0">
                <a:latin typeface="Times New Roman" panose="02020603050405020304" pitchFamily="18" charset="0"/>
                <a:cs typeface="Times New Roman" panose="02020603050405020304" pitchFamily="18" charset="0"/>
              </a:rPr>
              <a:t> in </a:t>
            </a:r>
            <a:r>
              <a:rPr lang="de-DE" sz="1300" dirty="0" err="1">
                <a:latin typeface="Times New Roman" panose="02020603050405020304" pitchFamily="18" charset="0"/>
                <a:cs typeface="Times New Roman" panose="02020603050405020304" pitchFamily="18" charset="0"/>
              </a:rPr>
              <a:t>strongly</a:t>
            </a:r>
            <a:r>
              <a:rPr lang="de-DE" sz="1300" dirty="0">
                <a:latin typeface="Times New Roman" panose="02020603050405020304" pitchFamily="18" charset="0"/>
                <a:cs typeface="Times New Roman" panose="02020603050405020304" pitchFamily="18" charset="0"/>
              </a:rPr>
              <a:t> </a:t>
            </a:r>
            <a:r>
              <a:rPr lang="de-DE" sz="1300" dirty="0" err="1">
                <a:latin typeface="Times New Roman" panose="02020603050405020304" pitchFamily="18" charset="0"/>
                <a:cs typeface="Times New Roman" panose="02020603050405020304" pitchFamily="18" charset="0"/>
              </a:rPr>
              <a:t>stable</a:t>
            </a:r>
            <a:r>
              <a:rPr lang="de-DE" sz="1300" dirty="0">
                <a:latin typeface="Times New Roman" panose="02020603050405020304" pitchFamily="18" charset="0"/>
                <a:cs typeface="Times New Roman" panose="02020603050405020304" pitchFamily="18" charset="0"/>
              </a:rPr>
              <a:t> </a:t>
            </a:r>
            <a:r>
              <a:rPr lang="de-DE" sz="1300" dirty="0" err="1">
                <a:latin typeface="Times New Roman" panose="02020603050405020304" pitchFamily="18" charset="0"/>
                <a:cs typeface="Times New Roman" panose="02020603050405020304" pitchFamily="18" charset="0"/>
              </a:rPr>
              <a:t>Couette</a:t>
            </a:r>
            <a:r>
              <a:rPr lang="de-DE" sz="1300" dirty="0">
                <a:latin typeface="Times New Roman" panose="02020603050405020304" pitchFamily="18" charset="0"/>
                <a:cs typeface="Times New Roman" panose="02020603050405020304" pitchFamily="18" charset="0"/>
              </a:rPr>
              <a:t> </a:t>
            </a:r>
            <a:r>
              <a:rPr lang="de-DE" sz="1300" dirty="0" err="1">
                <a:latin typeface="Times New Roman" panose="02020603050405020304" pitchFamily="18" charset="0"/>
                <a:cs typeface="Times New Roman" panose="02020603050405020304" pitchFamily="18" charset="0"/>
              </a:rPr>
              <a:t>flows</a:t>
            </a:r>
            <a:r>
              <a:rPr lang="de-DE" sz="1300" dirty="0">
                <a:latin typeface="Times New Roman" panose="02020603050405020304" pitchFamily="18" charset="0"/>
                <a:cs typeface="Times New Roman" panose="02020603050405020304" pitchFamily="18" charset="0"/>
              </a:rPr>
              <a:t> </a:t>
            </a:r>
            <a:r>
              <a:rPr lang="de-DE" sz="1300" dirty="0" err="1">
                <a:latin typeface="Times New Roman" panose="02020603050405020304" pitchFamily="18" charset="0"/>
                <a:cs typeface="Times New Roman" panose="02020603050405020304" pitchFamily="18" charset="0"/>
              </a:rPr>
              <a:t>over</a:t>
            </a:r>
            <a:r>
              <a:rPr lang="de-DE" sz="1300" dirty="0">
                <a:latin typeface="Times New Roman" panose="02020603050405020304" pitchFamily="18" charset="0"/>
                <a:cs typeface="Times New Roman" panose="02020603050405020304" pitchFamily="18" charset="0"/>
              </a:rPr>
              <a:t> </a:t>
            </a:r>
            <a:r>
              <a:rPr lang="de-DE" sz="1300" dirty="0" err="1">
                <a:latin typeface="Times New Roman" panose="02020603050405020304" pitchFamily="18" charset="0"/>
                <a:cs typeface="Times New Roman" panose="02020603050405020304" pitchFamily="18" charset="0"/>
              </a:rPr>
              <a:t>thermally</a:t>
            </a:r>
            <a:r>
              <a:rPr lang="de-DE" sz="1300" dirty="0">
                <a:latin typeface="Times New Roman" panose="02020603050405020304" pitchFamily="18" charset="0"/>
                <a:cs typeface="Times New Roman" panose="02020603050405020304" pitchFamily="18" charset="0"/>
              </a:rPr>
              <a:t> </a:t>
            </a:r>
            <a:r>
              <a:rPr lang="de-DE" sz="1300" dirty="0" err="1">
                <a:latin typeface="Times New Roman" panose="02020603050405020304" pitchFamily="18" charset="0"/>
                <a:cs typeface="Times New Roman" panose="02020603050405020304" pitchFamily="18" charset="0"/>
              </a:rPr>
              <a:t>heterogeneous</a:t>
            </a:r>
            <a:r>
              <a:rPr lang="de-DE" sz="1300" dirty="0">
                <a:latin typeface="Times New Roman" panose="02020603050405020304" pitchFamily="18" charset="0"/>
                <a:cs typeface="Times New Roman" panose="02020603050405020304" pitchFamily="18" charset="0"/>
              </a:rPr>
              <a:t> </a:t>
            </a:r>
            <a:r>
              <a:rPr lang="de-DE" sz="1300" dirty="0" err="1">
                <a:latin typeface="Times New Roman" panose="02020603050405020304" pitchFamily="18" charset="0"/>
                <a:cs typeface="Times New Roman" panose="02020603050405020304" pitchFamily="18" charset="0"/>
              </a:rPr>
              <a:t>surfaces</a:t>
            </a:r>
            <a:r>
              <a:rPr lang="de-DE" sz="1300" dirty="0">
                <a:latin typeface="Times New Roman" panose="02020603050405020304" pitchFamily="18" charset="0"/>
                <a:cs typeface="Times New Roman" panose="02020603050405020304" pitchFamily="18" charset="0"/>
              </a:rPr>
              <a:t>: </a:t>
            </a:r>
            <a:r>
              <a:rPr lang="de-DE" sz="1300" dirty="0" err="1">
                <a:latin typeface="Times New Roman" panose="02020603050405020304" pitchFamily="18" charset="0"/>
                <a:cs typeface="Times New Roman" panose="02020603050405020304" pitchFamily="18" charset="0"/>
              </a:rPr>
              <a:t>effect</a:t>
            </a:r>
            <a:r>
              <a:rPr lang="de-DE" sz="1300" dirty="0">
                <a:latin typeface="Times New Roman" panose="02020603050405020304" pitchFamily="18" charset="0"/>
                <a:cs typeface="Times New Roman" panose="02020603050405020304" pitchFamily="18" charset="0"/>
              </a:rPr>
              <a:t> </a:t>
            </a:r>
            <a:r>
              <a:rPr lang="de-DE" sz="1300" dirty="0" err="1">
                <a:latin typeface="Times New Roman" panose="02020603050405020304" pitchFamily="18" charset="0"/>
                <a:cs typeface="Times New Roman" panose="02020603050405020304" pitchFamily="18" charset="0"/>
              </a:rPr>
              <a:t>of</a:t>
            </a:r>
            <a:r>
              <a:rPr lang="de-DE" sz="1300" dirty="0">
                <a:latin typeface="Times New Roman" panose="02020603050405020304" pitchFamily="18" charset="0"/>
                <a:cs typeface="Times New Roman" panose="02020603050405020304" pitchFamily="18" charset="0"/>
              </a:rPr>
              <a:t> </a:t>
            </a:r>
            <a:r>
              <a:rPr lang="de-DE" sz="1300" dirty="0" err="1">
                <a:latin typeface="Times New Roman" panose="02020603050405020304" pitchFamily="18" charset="0"/>
                <a:cs typeface="Times New Roman" panose="02020603050405020304" pitchFamily="18" charset="0"/>
              </a:rPr>
              <a:t>heterogeneity</a:t>
            </a:r>
            <a:r>
              <a:rPr lang="de-DE" sz="1300" dirty="0">
                <a:latin typeface="Times New Roman" panose="02020603050405020304" pitchFamily="18" charset="0"/>
                <a:cs typeface="Times New Roman" panose="02020603050405020304" pitchFamily="18" charset="0"/>
              </a:rPr>
              <a:t> </a:t>
            </a:r>
            <a:r>
              <a:rPr lang="de-DE" sz="1300" dirty="0" err="1">
                <a:latin typeface="Times New Roman" panose="02020603050405020304" pitchFamily="18" charset="0"/>
                <a:cs typeface="Times New Roman" panose="02020603050405020304" pitchFamily="18" charset="0"/>
              </a:rPr>
              <a:t>orientation</a:t>
            </a:r>
            <a:r>
              <a:rPr lang="de-DE" sz="1300" dirty="0">
                <a:latin typeface="Times New Roman" panose="02020603050405020304" pitchFamily="18" charset="0"/>
                <a:cs typeface="Times New Roman" panose="02020603050405020304" pitchFamily="18" charset="0"/>
              </a:rPr>
              <a:t>. </a:t>
            </a:r>
            <a:r>
              <a:rPr lang="de-DE" sz="1300" dirty="0" err="1">
                <a:latin typeface="Times New Roman" panose="02020603050405020304" pitchFamily="18" charset="0"/>
                <a:cs typeface="Times New Roman" panose="02020603050405020304" pitchFamily="18" charset="0"/>
              </a:rPr>
              <a:t>Submited</a:t>
            </a:r>
            <a:r>
              <a:rPr lang="de-DE" sz="1300" dirty="0">
                <a:latin typeface="Times New Roman" panose="02020603050405020304" pitchFamily="18" charset="0"/>
                <a:cs typeface="Times New Roman" panose="02020603050405020304" pitchFamily="18" charset="0"/>
              </a:rPr>
              <a:t> </a:t>
            </a:r>
            <a:r>
              <a:rPr lang="de-DE" sz="1300" dirty="0" err="1">
                <a:latin typeface="Times New Roman" panose="02020603050405020304" pitchFamily="18" charset="0"/>
                <a:cs typeface="Times New Roman" panose="02020603050405020304" pitchFamily="18" charset="0"/>
              </a:rPr>
              <a:t>to</a:t>
            </a:r>
            <a:r>
              <a:rPr lang="de-DE" sz="1300" dirty="0">
                <a:latin typeface="Times New Roman" panose="02020603050405020304" pitchFamily="18" charset="0"/>
                <a:cs typeface="Times New Roman" panose="02020603050405020304" pitchFamily="18" charset="0"/>
              </a:rPr>
              <a:t> </a:t>
            </a:r>
            <a:r>
              <a:rPr lang="de-DE" sz="1300" i="1" dirty="0">
                <a:latin typeface="Times New Roman" panose="02020603050405020304" pitchFamily="18" charset="0"/>
                <a:cs typeface="Times New Roman" panose="02020603050405020304" pitchFamily="18" charset="0"/>
              </a:rPr>
              <a:t>Flow </a:t>
            </a:r>
            <a:r>
              <a:rPr lang="de-DE" sz="1300" i="1" dirty="0" err="1">
                <a:latin typeface="Times New Roman" panose="02020603050405020304" pitchFamily="18" charset="0"/>
                <a:cs typeface="Times New Roman" panose="02020603050405020304" pitchFamily="18" charset="0"/>
              </a:rPr>
              <a:t>Turbul</a:t>
            </a:r>
            <a:r>
              <a:rPr lang="de-DE" sz="1300" i="1" dirty="0">
                <a:latin typeface="Times New Roman" panose="02020603050405020304" pitchFamily="18" charset="0"/>
                <a:cs typeface="Times New Roman" panose="02020603050405020304" pitchFamily="18" charset="0"/>
              </a:rPr>
              <a:t>. </a:t>
            </a:r>
            <a:r>
              <a:rPr lang="de-DE" sz="1300" i="1" dirty="0" err="1">
                <a:latin typeface="Times New Roman" panose="02020603050405020304" pitchFamily="18" charset="0"/>
                <a:cs typeface="Times New Roman" panose="02020603050405020304" pitchFamily="18" charset="0"/>
              </a:rPr>
              <a:t>Combust</a:t>
            </a:r>
            <a:r>
              <a:rPr lang="de-DE" sz="1300" i="1" dirty="0">
                <a:latin typeface="Times New Roman" panose="02020603050405020304" pitchFamily="18" charset="0"/>
                <a:cs typeface="Times New Roman" panose="02020603050405020304" pitchFamily="18" charset="0"/>
              </a:rPr>
              <a:t>. </a:t>
            </a:r>
            <a:endParaRPr lang="de-DE" sz="1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656895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9053" y="0"/>
            <a:ext cx="9144000" cy="685800"/>
          </a:xfrm>
          <a:prstGeom prst="rect">
            <a:avLst/>
          </a:prstGeom>
          <a:noFill/>
          <a:ln>
            <a:solidFill>
              <a:srgbClr val="33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spcBef>
                <a:spcPct val="50000"/>
              </a:spcBef>
            </a:pPr>
            <a:r>
              <a:rPr lang="en-GB" altLang="en-US" sz="3600" b="1" kern="0" dirty="0">
                <a:solidFill>
                  <a:srgbClr val="2D4B9B"/>
                </a:solidFill>
                <a:latin typeface="Book Antiqua" panose="02040602050305030304" pitchFamily="18" charset="0"/>
              </a:rPr>
              <a:t>Spin-Up of Simulations</a:t>
            </a:r>
          </a:p>
        </p:txBody>
      </p:sp>
      <p:sp>
        <p:nvSpPr>
          <p:cNvPr id="8" name="Rectangle 33"/>
          <p:cNvSpPr>
            <a:spLocks noChangeArrowheads="1"/>
          </p:cNvSpPr>
          <p:nvPr/>
        </p:nvSpPr>
        <p:spPr bwMode="auto">
          <a:xfrm>
            <a:off x="251520" y="836712"/>
            <a:ext cx="8533456"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ts val="0"/>
              </a:spcBef>
              <a:spcAft>
                <a:spcPts val="600"/>
              </a:spcAft>
              <a:buNone/>
            </a:pPr>
            <a:r>
              <a:rPr lang="en-US" altLang="en-US" sz="2000" b="1" u="sng" dirty="0">
                <a:solidFill>
                  <a:srgbClr val="000000"/>
                </a:solidFill>
                <a:latin typeface="Times New Roman" pitchFamily="18" charset="0"/>
                <a:cs typeface="Times New Roman" pitchFamily="18" charset="0"/>
              </a:rPr>
              <a:t>The homogeneous simulation</a:t>
            </a:r>
            <a:r>
              <a:rPr lang="en-US" altLang="en-US" sz="2000" dirty="0">
                <a:solidFill>
                  <a:srgbClr val="000000"/>
                </a:solidFill>
                <a:latin typeface="Times New Roman" pitchFamily="18" charset="0"/>
                <a:cs typeface="Times New Roman" pitchFamily="18" charset="0"/>
              </a:rPr>
              <a:t> starts with a fully developed, stationary, neutral </a:t>
            </a:r>
            <a:r>
              <a:rPr lang="en-US" altLang="en-US" sz="2000" dirty="0" err="1">
                <a:solidFill>
                  <a:srgbClr val="000000"/>
                </a:solidFill>
                <a:latin typeface="Times New Roman" pitchFamily="18" charset="0"/>
                <a:cs typeface="Times New Roman" pitchFamily="18" charset="0"/>
              </a:rPr>
              <a:t>Couette</a:t>
            </a:r>
            <a:r>
              <a:rPr lang="en-US" altLang="en-US" sz="2000" dirty="0">
                <a:solidFill>
                  <a:srgbClr val="000000"/>
                </a:solidFill>
                <a:latin typeface="Times New Roman" pitchFamily="18" charset="0"/>
                <a:cs typeface="Times New Roman" pitchFamily="18" charset="0"/>
              </a:rPr>
              <a:t> flow. The stable buoyancy stratification is established by gradually (linearly in time) increasing the Richardson number over 100 dimensionless time units from </a:t>
            </a:r>
            <a:r>
              <a:rPr lang="en-US" altLang="en-US" sz="2000" dirty="0" err="1">
                <a:solidFill>
                  <a:srgbClr val="000000"/>
                </a:solidFill>
                <a:latin typeface="Times New Roman" pitchFamily="18" charset="0"/>
                <a:cs typeface="Times New Roman" pitchFamily="18" charset="0"/>
              </a:rPr>
              <a:t>Ri</a:t>
            </a:r>
            <a:r>
              <a:rPr lang="en-US" altLang="en-US" sz="2000" dirty="0">
                <a:solidFill>
                  <a:srgbClr val="000000"/>
                </a:solidFill>
                <a:latin typeface="Times New Roman" pitchFamily="18" charset="0"/>
                <a:cs typeface="Times New Roman" pitchFamily="18" charset="0"/>
              </a:rPr>
              <a:t>=0 to </a:t>
            </a:r>
            <a:r>
              <a:rPr lang="en-US" altLang="en-US" sz="2000" dirty="0" err="1">
                <a:solidFill>
                  <a:srgbClr val="000000"/>
                </a:solidFill>
                <a:latin typeface="Times New Roman" pitchFamily="18" charset="0"/>
                <a:cs typeface="Times New Roman" pitchFamily="18" charset="0"/>
              </a:rPr>
              <a:t>Ri</a:t>
            </a:r>
            <a:r>
              <a:rPr lang="en-US" altLang="en-US" sz="2000" dirty="0">
                <a:solidFill>
                  <a:srgbClr val="000000"/>
                </a:solidFill>
                <a:latin typeface="Times New Roman" pitchFamily="18" charset="0"/>
                <a:cs typeface="Times New Roman" pitchFamily="18" charset="0"/>
              </a:rPr>
              <a:t>=0.25. The simulations are then continued until turbulence dies out and the laminar </a:t>
            </a:r>
            <a:r>
              <a:rPr lang="en-US" altLang="en-US" sz="2000" dirty="0" err="1">
                <a:solidFill>
                  <a:srgbClr val="000000"/>
                </a:solidFill>
                <a:latin typeface="Times New Roman" pitchFamily="18" charset="0"/>
                <a:cs typeface="Times New Roman" pitchFamily="18" charset="0"/>
              </a:rPr>
              <a:t>Couette</a:t>
            </a:r>
            <a:r>
              <a:rPr lang="en-US" altLang="en-US" sz="2000" dirty="0">
                <a:solidFill>
                  <a:srgbClr val="000000"/>
                </a:solidFill>
                <a:latin typeface="Times New Roman" pitchFamily="18" charset="0"/>
                <a:cs typeface="Times New Roman" pitchFamily="18" charset="0"/>
              </a:rPr>
              <a:t> flow regime is achieved. </a:t>
            </a:r>
            <a:r>
              <a:rPr lang="en-US" altLang="en-US" sz="2000" b="1" dirty="0">
                <a:solidFill>
                  <a:srgbClr val="00682F"/>
                </a:solidFill>
                <a:latin typeface="Times New Roman" pitchFamily="18" charset="0"/>
                <a:cs typeface="Times New Roman" pitchFamily="18" charset="0"/>
              </a:rPr>
              <a:t>We give turbulence all the chances to survive</a:t>
            </a:r>
            <a:r>
              <a:rPr lang="en-US" altLang="en-US" sz="2000" dirty="0">
                <a:solidFill>
                  <a:srgbClr val="000000"/>
                </a:solidFill>
                <a:latin typeface="Times New Roman" pitchFamily="18" charset="0"/>
                <a:cs typeface="Times New Roman" pitchFamily="18" charset="0"/>
              </a:rPr>
              <a:t>, but </a:t>
            </a:r>
            <a:r>
              <a:rPr lang="en-US" altLang="en-US" sz="2000" b="1" dirty="0" err="1">
                <a:solidFill>
                  <a:srgbClr val="FF0000"/>
                </a:solidFill>
                <a:latin typeface="Times New Roman" pitchFamily="18" charset="0"/>
                <a:cs typeface="Times New Roman" pitchFamily="18" charset="0"/>
              </a:rPr>
              <a:t>Ri</a:t>
            </a:r>
            <a:r>
              <a:rPr lang="en-US" altLang="en-US" sz="2000" b="1" dirty="0">
                <a:solidFill>
                  <a:srgbClr val="FF0000"/>
                </a:solidFill>
                <a:latin typeface="Times New Roman" pitchFamily="18" charset="0"/>
                <a:cs typeface="Times New Roman" pitchFamily="18" charset="0"/>
              </a:rPr>
              <a:t>=0.25 is sufficient to fully quench turbulence in the homogeneous case.</a:t>
            </a:r>
            <a:r>
              <a:rPr lang="en-US" altLang="en-US" sz="2000" dirty="0">
                <a:solidFill>
                  <a:srgbClr val="000000"/>
                </a:solidFill>
                <a:latin typeface="Times New Roman" pitchFamily="18" charset="0"/>
                <a:cs typeface="Times New Roman" pitchFamily="18" charset="0"/>
              </a:rPr>
              <a:t> </a:t>
            </a:r>
          </a:p>
          <a:p>
            <a:pPr algn="just" eaLnBrk="1" hangingPunct="1">
              <a:spcBef>
                <a:spcPts val="0"/>
              </a:spcBef>
              <a:spcAft>
                <a:spcPts val="600"/>
              </a:spcAft>
              <a:buNone/>
            </a:pPr>
            <a:endParaRPr lang="en-US" altLang="en-US" sz="2000" dirty="0">
              <a:solidFill>
                <a:srgbClr val="000000"/>
              </a:solidFill>
              <a:latin typeface="Times New Roman" pitchFamily="18" charset="0"/>
              <a:cs typeface="Times New Roman" pitchFamily="18" charset="0"/>
            </a:endParaRPr>
          </a:p>
          <a:p>
            <a:pPr algn="just" eaLnBrk="1" hangingPunct="1">
              <a:spcBef>
                <a:spcPts val="0"/>
              </a:spcBef>
              <a:spcAft>
                <a:spcPts val="600"/>
              </a:spcAft>
              <a:buNone/>
            </a:pPr>
            <a:r>
              <a:rPr lang="en-US" altLang="en-US" sz="2000" b="1" u="sng" dirty="0">
                <a:solidFill>
                  <a:srgbClr val="000000"/>
                </a:solidFill>
                <a:latin typeface="Times New Roman" pitchFamily="18" charset="0"/>
                <a:cs typeface="Times New Roman" pitchFamily="18" charset="0"/>
              </a:rPr>
              <a:t>The heterogeneous simulations</a:t>
            </a:r>
            <a:r>
              <a:rPr lang="en-US" altLang="en-US" sz="2000" dirty="0">
                <a:solidFill>
                  <a:srgbClr val="000000"/>
                </a:solidFill>
                <a:latin typeface="Times New Roman" pitchFamily="18" charset="0"/>
                <a:cs typeface="Times New Roman" pitchFamily="18" charset="0"/>
              </a:rPr>
              <a:t> start with </a:t>
            </a:r>
            <a:r>
              <a:rPr lang="en-US" altLang="en-US" sz="2000" dirty="0" err="1">
                <a:solidFill>
                  <a:srgbClr val="000000"/>
                </a:solidFill>
                <a:latin typeface="Times New Roman" pitchFamily="18" charset="0"/>
                <a:cs typeface="Times New Roman" pitchFamily="18" charset="0"/>
              </a:rPr>
              <a:t>Ri</a:t>
            </a:r>
            <a:r>
              <a:rPr lang="en-US" altLang="en-US" sz="2000" dirty="0">
                <a:solidFill>
                  <a:srgbClr val="000000"/>
                </a:solidFill>
                <a:latin typeface="Times New Roman" pitchFamily="18" charset="0"/>
                <a:cs typeface="Times New Roman" pitchFamily="18" charset="0"/>
              </a:rPr>
              <a:t>=0, </a:t>
            </a:r>
            <a:r>
              <a:rPr lang="en-US" altLang="en-US" sz="2000" i="1" dirty="0">
                <a:solidFill>
                  <a:srgbClr val="000000"/>
                </a:solidFill>
                <a:latin typeface="Times New Roman" pitchFamily="18" charset="0"/>
                <a:cs typeface="Times New Roman" pitchFamily="18" charset="0"/>
                <a:sym typeface="Symbol"/>
              </a:rPr>
              <a:t></a:t>
            </a:r>
            <a:r>
              <a:rPr lang="en-US" altLang="en-US" sz="2000" dirty="0">
                <a:solidFill>
                  <a:srgbClr val="000000"/>
                </a:solidFill>
                <a:latin typeface="Times New Roman" pitchFamily="18" charset="0"/>
                <a:cs typeface="Times New Roman" pitchFamily="18" charset="0"/>
              </a:rPr>
              <a:t>=0, and the linear velocity and temperature profiles. The Richardson number is increased from </a:t>
            </a:r>
            <a:r>
              <a:rPr lang="en-US" altLang="en-US" sz="2000" dirty="0" err="1">
                <a:solidFill>
                  <a:srgbClr val="000000"/>
                </a:solidFill>
                <a:latin typeface="Times New Roman" pitchFamily="18" charset="0"/>
                <a:cs typeface="Times New Roman" pitchFamily="18" charset="0"/>
              </a:rPr>
              <a:t>Ri</a:t>
            </a:r>
            <a:r>
              <a:rPr lang="en-US" altLang="en-US" sz="2000" dirty="0">
                <a:solidFill>
                  <a:srgbClr val="000000"/>
                </a:solidFill>
                <a:latin typeface="Times New Roman" pitchFamily="18" charset="0"/>
                <a:cs typeface="Times New Roman" pitchFamily="18" charset="0"/>
              </a:rPr>
              <a:t>=0 to </a:t>
            </a:r>
            <a:r>
              <a:rPr lang="en-US" altLang="en-US" sz="2000" dirty="0" err="1">
                <a:solidFill>
                  <a:srgbClr val="000000"/>
                </a:solidFill>
                <a:latin typeface="Times New Roman" pitchFamily="18" charset="0"/>
                <a:cs typeface="Times New Roman" pitchFamily="18" charset="0"/>
              </a:rPr>
              <a:t>Ri</a:t>
            </a:r>
            <a:r>
              <a:rPr lang="en-US" altLang="en-US" sz="2000" dirty="0">
                <a:solidFill>
                  <a:srgbClr val="000000"/>
                </a:solidFill>
                <a:latin typeface="Times New Roman" pitchFamily="18" charset="0"/>
                <a:cs typeface="Times New Roman" pitchFamily="18" charset="0"/>
              </a:rPr>
              <a:t>=0.25 over 10 time units, while the temperature difference </a:t>
            </a:r>
            <a:r>
              <a:rPr lang="en-US" altLang="en-US" sz="2000" i="1" dirty="0">
                <a:solidFill>
                  <a:srgbClr val="000000"/>
                </a:solidFill>
                <a:latin typeface="Times New Roman" pitchFamily="18" charset="0"/>
                <a:cs typeface="Times New Roman" pitchFamily="18" charset="0"/>
                <a:sym typeface="Symbol"/>
              </a:rPr>
              <a:t> </a:t>
            </a:r>
            <a:r>
              <a:rPr lang="en-US" altLang="en-US" sz="2000" dirty="0">
                <a:solidFill>
                  <a:srgbClr val="000000"/>
                </a:solidFill>
                <a:latin typeface="Times New Roman" pitchFamily="18" charset="0"/>
                <a:cs typeface="Times New Roman" pitchFamily="18" charset="0"/>
              </a:rPr>
              <a:t>is increased (linearly in time) from zero to its final value (see Table) over 100 time units. In order to assist initial turbulence spin-up, velocity and temperature fluctuations taken from the neutral turbulent </a:t>
            </a:r>
            <a:r>
              <a:rPr lang="en-US" altLang="en-US" sz="2000" dirty="0" err="1">
                <a:solidFill>
                  <a:srgbClr val="000000"/>
                </a:solidFill>
                <a:latin typeface="Times New Roman" pitchFamily="18" charset="0"/>
                <a:cs typeface="Times New Roman" pitchFamily="18" charset="0"/>
              </a:rPr>
              <a:t>Couette</a:t>
            </a:r>
            <a:r>
              <a:rPr lang="en-US" altLang="en-US" sz="2000" dirty="0">
                <a:solidFill>
                  <a:srgbClr val="000000"/>
                </a:solidFill>
                <a:latin typeface="Times New Roman" pitchFamily="18" charset="0"/>
                <a:cs typeface="Times New Roman" pitchFamily="18" charset="0"/>
              </a:rPr>
              <a:t> flow are added in the lower 1/4 and the upper 1/4 of the computational domain (</a:t>
            </a:r>
            <a:r>
              <a:rPr lang="en-US" altLang="en-US" sz="2000" b="1" dirty="0">
                <a:solidFill>
                  <a:srgbClr val="00682F"/>
                </a:solidFill>
                <a:latin typeface="Times New Roman" pitchFamily="18" charset="0"/>
                <a:cs typeface="Times New Roman" pitchFamily="18" charset="0"/>
              </a:rPr>
              <a:t>we give turbulence only a very little help</a:t>
            </a:r>
            <a:r>
              <a:rPr lang="en-US" altLang="en-US" sz="2000" dirty="0">
                <a:solidFill>
                  <a:srgbClr val="000000"/>
                </a:solidFill>
                <a:latin typeface="Times New Roman" pitchFamily="18" charset="0"/>
                <a:cs typeface="Times New Roman" pitchFamily="18" charset="0"/>
              </a:rPr>
              <a:t>). The simulations are then continued over many time units required to achieve a quasi-stationary flow regime over heterogeneous surfaces, and then continued further in the quasi-stationary regime over the sampling period. </a:t>
            </a:r>
          </a:p>
        </p:txBody>
      </p:sp>
    </p:spTree>
    <p:extLst>
      <p:ext uri="{BB962C8B-B14F-4D97-AF65-F5344CB8AC3E}">
        <p14:creationId xmlns:p14="http://schemas.microsoft.com/office/powerpoint/2010/main" val="336851551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0" y="0"/>
            <a:ext cx="9144000" cy="830263"/>
          </a:xfrm>
          <a:prstGeom prst="rect">
            <a:avLst/>
          </a:prstGeom>
          <a:noFill/>
          <a:ln>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86186" tIns="43093" rIns="86186" bIns="43093" numCol="1" anchor="ctr" anchorCtr="0" compatLnSpc="1">
            <a:prstTxWarp prst="textNoShape">
              <a:avLst/>
            </a:prstTxWarp>
          </a:bodyPr>
          <a:lstStyle>
            <a:lvl1pPr algn="l" defTabSz="855663" rtl="0" eaLnBrk="0" fontAlgn="base" hangingPunct="0">
              <a:spcBef>
                <a:spcPct val="0"/>
              </a:spcBef>
              <a:spcAft>
                <a:spcPct val="0"/>
              </a:spcAft>
              <a:defRPr sz="4400" b="1">
                <a:solidFill>
                  <a:srgbClr val="00468B"/>
                </a:solidFill>
                <a:latin typeface="+mj-lt"/>
                <a:ea typeface="+mj-ea"/>
                <a:cs typeface="+mj-cs"/>
              </a:defRPr>
            </a:lvl1pPr>
            <a:lvl2pPr algn="l" defTabSz="855663" rtl="0" eaLnBrk="0" fontAlgn="base" hangingPunct="0">
              <a:spcBef>
                <a:spcPct val="0"/>
              </a:spcBef>
              <a:spcAft>
                <a:spcPct val="0"/>
              </a:spcAft>
              <a:defRPr sz="4400" b="1">
                <a:solidFill>
                  <a:srgbClr val="00468B"/>
                </a:solidFill>
                <a:latin typeface="Arial" charset="0"/>
              </a:defRPr>
            </a:lvl2pPr>
            <a:lvl3pPr algn="l" defTabSz="855663" rtl="0" eaLnBrk="0" fontAlgn="base" hangingPunct="0">
              <a:spcBef>
                <a:spcPct val="0"/>
              </a:spcBef>
              <a:spcAft>
                <a:spcPct val="0"/>
              </a:spcAft>
              <a:defRPr sz="4400" b="1">
                <a:solidFill>
                  <a:srgbClr val="00468B"/>
                </a:solidFill>
                <a:latin typeface="Arial" charset="0"/>
              </a:defRPr>
            </a:lvl3pPr>
            <a:lvl4pPr algn="l" defTabSz="855663" rtl="0" eaLnBrk="0" fontAlgn="base" hangingPunct="0">
              <a:spcBef>
                <a:spcPct val="0"/>
              </a:spcBef>
              <a:spcAft>
                <a:spcPct val="0"/>
              </a:spcAft>
              <a:defRPr sz="4400" b="1">
                <a:solidFill>
                  <a:srgbClr val="00468B"/>
                </a:solidFill>
                <a:latin typeface="Arial" charset="0"/>
              </a:defRPr>
            </a:lvl4pPr>
            <a:lvl5pPr algn="l" defTabSz="855663" rtl="0" eaLnBrk="0" fontAlgn="base" hangingPunct="0">
              <a:spcBef>
                <a:spcPct val="0"/>
              </a:spcBef>
              <a:spcAft>
                <a:spcPct val="0"/>
              </a:spcAft>
              <a:defRPr sz="4400" b="1">
                <a:solidFill>
                  <a:srgbClr val="00468B"/>
                </a:solidFill>
                <a:latin typeface="Arial" charset="0"/>
              </a:defRPr>
            </a:lvl5pPr>
            <a:lvl6pPr marL="457200" algn="l" defTabSz="855663" rtl="0" eaLnBrk="0" fontAlgn="base" hangingPunct="0">
              <a:spcBef>
                <a:spcPct val="0"/>
              </a:spcBef>
              <a:spcAft>
                <a:spcPct val="0"/>
              </a:spcAft>
              <a:defRPr b="1">
                <a:solidFill>
                  <a:srgbClr val="00468B"/>
                </a:solidFill>
                <a:latin typeface="Arial" charset="0"/>
              </a:defRPr>
            </a:lvl6pPr>
            <a:lvl7pPr marL="914400" algn="l" defTabSz="855663" rtl="0" eaLnBrk="0" fontAlgn="base" hangingPunct="0">
              <a:spcBef>
                <a:spcPct val="0"/>
              </a:spcBef>
              <a:spcAft>
                <a:spcPct val="0"/>
              </a:spcAft>
              <a:defRPr b="1">
                <a:solidFill>
                  <a:srgbClr val="00468B"/>
                </a:solidFill>
                <a:latin typeface="Arial" charset="0"/>
              </a:defRPr>
            </a:lvl7pPr>
            <a:lvl8pPr marL="1371600" algn="l" defTabSz="855663" rtl="0" eaLnBrk="0" fontAlgn="base" hangingPunct="0">
              <a:spcBef>
                <a:spcPct val="0"/>
              </a:spcBef>
              <a:spcAft>
                <a:spcPct val="0"/>
              </a:spcAft>
              <a:defRPr b="1">
                <a:solidFill>
                  <a:srgbClr val="00468B"/>
                </a:solidFill>
                <a:latin typeface="Arial" charset="0"/>
              </a:defRPr>
            </a:lvl8pPr>
            <a:lvl9pPr marL="1828800" algn="l" defTabSz="855663" rtl="0" eaLnBrk="0" fontAlgn="base" hangingPunct="0">
              <a:spcBef>
                <a:spcPct val="0"/>
              </a:spcBef>
              <a:spcAft>
                <a:spcPct val="0"/>
              </a:spcAft>
              <a:defRPr b="1">
                <a:solidFill>
                  <a:srgbClr val="00468B"/>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800" b="1" i="0" u="none" strike="noStrike" kern="0" cap="none" spc="0" normalizeH="0" baseline="0" noProof="0" dirty="0">
                <a:ln>
                  <a:noFill/>
                </a:ln>
                <a:solidFill>
                  <a:srgbClr val="2D4B9B"/>
                </a:solidFill>
                <a:effectLst/>
                <a:uLnTx/>
                <a:uFillTx/>
                <a:latin typeface="Book Antiqua" panose="02040602050305030304" pitchFamily="18" charset="0"/>
                <a:ea typeface="+mj-ea"/>
                <a:cs typeface="+mj-cs"/>
              </a:rPr>
              <a:t>…</a:t>
            </a:r>
          </a:p>
        </p:txBody>
      </p:sp>
      <p:pic>
        <p:nvPicPr>
          <p:cNvPr id="3" name="Grafik 2">
            <a:extLst>
              <a:ext uri="{FF2B5EF4-FFF2-40B4-BE49-F238E27FC236}">
                <a16:creationId xmlns:a16="http://schemas.microsoft.com/office/drawing/2014/main" id="{4D9F3219-BAA1-4370-9940-F33569BD92CC}"/>
              </a:ext>
            </a:extLst>
          </p:cNvPr>
          <p:cNvPicPr>
            <a:picLocks noChangeAspect="1"/>
          </p:cNvPicPr>
          <p:nvPr/>
        </p:nvPicPr>
        <p:blipFill>
          <a:blip r:embed="rId3"/>
          <a:stretch>
            <a:fillRect/>
          </a:stretch>
        </p:blipFill>
        <p:spPr>
          <a:xfrm>
            <a:off x="2843808" y="1628800"/>
            <a:ext cx="3178712" cy="936196"/>
          </a:xfrm>
          <a:prstGeom prst="rect">
            <a:avLst/>
          </a:prstGeom>
        </p:spPr>
      </p:pic>
    </p:spTree>
    <p:extLst>
      <p:ext uri="{BB962C8B-B14F-4D97-AF65-F5344CB8AC3E}">
        <p14:creationId xmlns:p14="http://schemas.microsoft.com/office/powerpoint/2010/main" val="3723472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7" name="Rectangle 6"/>
          <p:cNvSpPr>
            <a:spLocks noChangeArrowheads="1"/>
          </p:cNvSpPr>
          <p:nvPr/>
        </p:nvSpPr>
        <p:spPr bwMode="auto">
          <a:xfrm>
            <a:off x="107504" y="620688"/>
            <a:ext cx="8928992" cy="612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86" tIns="43093" rIns="86186" bIns="43093" anchor="ctr"/>
          <a:lstStyle>
            <a:lvl1pPr marL="457200" indent="-4572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marL="271463" marR="0" lvl="0" indent="-261938" algn="l" defTabSz="914400" rtl="0" eaLnBrk="0" fontAlgn="base" latinLnBrk="0" hangingPunct="0">
              <a:lnSpc>
                <a:spcPct val="100000"/>
              </a:lnSpc>
              <a:spcBef>
                <a:spcPts val="0"/>
              </a:spcBef>
              <a:spcAft>
                <a:spcPts val="1200"/>
              </a:spcAft>
              <a:buClr>
                <a:srgbClr val="00468B"/>
              </a:buClr>
              <a:buSzPct val="105000"/>
              <a:buFont typeface="Arial" panose="020B0604020202020204" pitchFamily="34" charset="0"/>
              <a:buChar char="•"/>
              <a:tabLst/>
              <a:defRPr/>
            </a:pPr>
            <a:r>
              <a:rPr kumimoji="0" lang="en-GB" altLang="en-US" sz="2600" b="0" i="0" u="none" strike="noStrike" kern="1200" cap="none" spc="0" normalizeH="0" baseline="0" dirty="0">
                <a:ln>
                  <a:noFill/>
                </a:ln>
                <a:solidFill>
                  <a:srgbClr val="FF0000"/>
                </a:solidFill>
                <a:effectLst/>
                <a:uLnTx/>
                <a:uFillTx/>
                <a:latin typeface="Times New Roman" panose="02020603050405020304" pitchFamily="18" charset="0"/>
              </a:rPr>
              <a:t>Poor understanding of the role of horizontal heterogeneity in maintaining turbulence in </a:t>
            </a:r>
            <a:r>
              <a:rPr kumimoji="0" lang="en-GB" altLang="en-US" sz="2600" b="0" i="0" u="none" strike="noStrike" kern="1200" cap="none" spc="0" normalizeH="0" baseline="0" dirty="0" err="1">
                <a:ln>
                  <a:noFill/>
                </a:ln>
                <a:solidFill>
                  <a:srgbClr val="FF0000"/>
                </a:solidFill>
                <a:effectLst/>
                <a:uLnTx/>
                <a:uFillTx/>
                <a:latin typeface="Times New Roman" panose="02020603050405020304" pitchFamily="18" charset="0"/>
              </a:rPr>
              <a:t>SBLs</a:t>
            </a:r>
            <a:endParaRPr kumimoji="0" lang="en-GB" altLang="en-US" sz="2600" b="0" i="0" u="none" strike="noStrike" kern="1200" cap="none" spc="0" normalizeH="0" baseline="0" dirty="0">
              <a:ln>
                <a:noFill/>
              </a:ln>
              <a:solidFill>
                <a:srgbClr val="FF0000"/>
              </a:solidFill>
              <a:effectLst/>
              <a:uLnTx/>
              <a:uFillTx/>
              <a:latin typeface="Times New Roman" panose="02020603050405020304" pitchFamily="18" charset="0"/>
            </a:endParaRPr>
          </a:p>
          <a:p>
            <a:pPr marL="271463" lvl="0" indent="-261938" eaLnBrk="0" hangingPunct="0">
              <a:spcBef>
                <a:spcPts val="0"/>
              </a:spcBef>
              <a:spcAft>
                <a:spcPts val="1200"/>
              </a:spcAft>
              <a:buClr>
                <a:srgbClr val="00468B"/>
              </a:buClr>
              <a:buSzPct val="105000"/>
              <a:buFont typeface="Arial" panose="020B0604020202020204" pitchFamily="34" charset="0"/>
              <a:buChar char="•"/>
              <a:defRPr/>
            </a:pPr>
            <a:r>
              <a:rPr kumimoji="0" lang="en-GB" altLang="en-US" sz="2600" b="0" i="0" u="none" strike="noStrike" kern="1200" cap="none" spc="0" normalizeH="0" baseline="0" dirty="0">
                <a:ln>
                  <a:noFill/>
                </a:ln>
                <a:effectLst/>
                <a:uLnTx/>
                <a:uFillTx/>
                <a:latin typeface="Times New Roman" panose="02020603050405020304" pitchFamily="18" charset="0"/>
              </a:rPr>
              <a:t>Most </a:t>
            </a:r>
            <a:r>
              <a:rPr kumimoji="0" lang="en-GB" altLang="en-US" sz="2600" b="0" i="0" u="none" strike="noStrike" kern="1200" cap="none" spc="0" normalizeH="0" baseline="0" dirty="0" err="1">
                <a:ln>
                  <a:noFill/>
                </a:ln>
                <a:effectLst/>
                <a:uLnTx/>
                <a:uFillTx/>
                <a:latin typeface="Times New Roman" panose="02020603050405020304" pitchFamily="18" charset="0"/>
              </a:rPr>
              <a:t>SBL</a:t>
            </a:r>
            <a:r>
              <a:rPr kumimoji="0" lang="en-GB" altLang="en-US" sz="2600" b="0" i="0" u="none" strike="noStrike" kern="1200" cap="none" spc="0" normalizeH="0" dirty="0">
                <a:ln>
                  <a:noFill/>
                </a:ln>
                <a:effectLst/>
                <a:uLnTx/>
                <a:uFillTx/>
                <a:latin typeface="Times New Roman" panose="02020603050405020304" pitchFamily="18" charset="0"/>
              </a:rPr>
              <a:t> models (</a:t>
            </a:r>
            <a:r>
              <a:rPr kumimoji="0" lang="en-GB" altLang="en-US" sz="2600" b="0" i="0" u="none" strike="noStrike" kern="1200" cap="none" spc="0" normalizeH="0" baseline="0" dirty="0">
                <a:ln>
                  <a:noFill/>
                </a:ln>
                <a:effectLst/>
                <a:uLnTx/>
                <a:uFillTx/>
                <a:latin typeface="Times New Roman" panose="02020603050405020304" pitchFamily="18" charset="0"/>
              </a:rPr>
              <a:t>parameterization schemes), incl. surface layer schemes, either </a:t>
            </a:r>
            <a:r>
              <a:rPr kumimoji="0" lang="en-GB" altLang="en-US" sz="2600" b="0" i="0" u="none" strike="noStrike" kern="1200" cap="none" spc="0" normalizeH="0" baseline="0" dirty="0">
                <a:ln>
                  <a:noFill/>
                </a:ln>
                <a:solidFill>
                  <a:srgbClr val="FF0000"/>
                </a:solidFill>
                <a:effectLst/>
                <a:uLnTx/>
                <a:uFillTx/>
                <a:latin typeface="Times New Roman" panose="02020603050405020304" pitchFamily="18" charset="0"/>
              </a:rPr>
              <a:t>ignore</a:t>
            </a:r>
            <a:r>
              <a:rPr kumimoji="0" lang="en-GB" altLang="en-US" sz="2600" b="0" i="0" u="none" strike="noStrike" kern="1200" cap="none" spc="0" normalizeH="0" baseline="0" dirty="0">
                <a:ln>
                  <a:noFill/>
                </a:ln>
                <a:effectLst/>
                <a:uLnTx/>
                <a:uFillTx/>
                <a:latin typeface="Times New Roman" panose="02020603050405020304" pitchFamily="18" charset="0"/>
              </a:rPr>
              <a:t> many important features (e.g., gravity waves, meanders of cold air, radiation flux divergence, and </a:t>
            </a:r>
            <a:r>
              <a:rPr kumimoji="0" lang="en-GB" altLang="en-US" sz="2600" b="0" i="0" strike="noStrike" kern="1200" cap="none" spc="0" normalizeH="0" baseline="0" dirty="0">
                <a:ln>
                  <a:noFill/>
                </a:ln>
                <a:solidFill>
                  <a:srgbClr val="FF0000"/>
                </a:solidFill>
                <a:effectLst/>
                <a:uLnTx/>
                <a:uFillTx/>
                <a:latin typeface="Times New Roman" panose="02020603050405020304" pitchFamily="18" charset="0"/>
              </a:rPr>
              <a:t>horizontal thermal heterogeneity of the underlying surface</a:t>
            </a:r>
            <a:r>
              <a:rPr kumimoji="0" lang="en-GB" altLang="en-US" sz="2600" b="0" i="0" u="none" strike="noStrike" kern="1200" cap="none" spc="0" normalizeH="0" baseline="0" dirty="0">
                <a:ln>
                  <a:noFill/>
                </a:ln>
                <a:effectLst/>
                <a:uLnTx/>
                <a:uFillTx/>
                <a:latin typeface="Times New Roman" panose="02020603050405020304" pitchFamily="18" charset="0"/>
              </a:rPr>
              <a:t>), </a:t>
            </a:r>
            <a:r>
              <a:rPr lang="en-GB" altLang="en-US" sz="2600" dirty="0">
                <a:latin typeface="Times New Roman" panose="02020603050405020304" pitchFamily="18" charset="0"/>
              </a:rPr>
              <a:t>or </a:t>
            </a:r>
            <a:r>
              <a:rPr lang="en-GB" altLang="en-US" sz="2600" dirty="0">
                <a:solidFill>
                  <a:srgbClr val="FF0000"/>
                </a:solidFill>
                <a:latin typeface="Times New Roman" panose="02020603050405020304" pitchFamily="18" charset="0"/>
              </a:rPr>
              <a:t>use ad hoc ideas</a:t>
            </a:r>
            <a:r>
              <a:rPr lang="en-GB" altLang="en-US" sz="2600" dirty="0">
                <a:latin typeface="Times New Roman" panose="02020603050405020304" pitchFamily="18" charset="0"/>
              </a:rPr>
              <a:t> </a:t>
            </a:r>
            <a:endParaRPr kumimoji="0" lang="en-GB" altLang="en-US" sz="2600" b="0" i="0" u="none" strike="noStrike" kern="1200" cap="none" spc="0" normalizeH="0" baseline="0" dirty="0">
              <a:ln>
                <a:noFill/>
              </a:ln>
              <a:effectLst/>
              <a:uLnTx/>
              <a:uFillTx/>
              <a:latin typeface="Times New Roman" panose="02020603050405020304" pitchFamily="18" charset="0"/>
            </a:endParaRPr>
          </a:p>
          <a:p>
            <a:pPr marL="271463" indent="-261938" eaLnBrk="0" hangingPunct="0">
              <a:spcBef>
                <a:spcPts val="0"/>
              </a:spcBef>
              <a:spcAft>
                <a:spcPts val="1200"/>
              </a:spcAft>
              <a:buClr>
                <a:srgbClr val="00468B"/>
              </a:buClr>
              <a:buSzPct val="105000"/>
              <a:buFont typeface="Arial" panose="020B0604020202020204" pitchFamily="34" charset="0"/>
              <a:buChar char="•"/>
              <a:defRPr/>
            </a:pPr>
            <a:r>
              <a:rPr lang="en-GB" altLang="en-US" sz="2600" dirty="0">
                <a:solidFill>
                  <a:srgbClr val="009900"/>
                </a:solidFill>
                <a:latin typeface="Times New Roman" panose="02020603050405020304" pitchFamily="18" charset="0"/>
              </a:rPr>
              <a:t>Mironov and Sullivan (2016, 2023) analysed the structure and transport properties of weakly stable (using LES) and strongly stable (using DNS) </a:t>
            </a:r>
            <a:r>
              <a:rPr lang="en-GB" altLang="en-US" sz="2600" dirty="0" err="1">
                <a:solidFill>
                  <a:srgbClr val="009900"/>
                </a:solidFill>
                <a:latin typeface="Times New Roman" panose="02020603050405020304" pitchFamily="18" charset="0"/>
              </a:rPr>
              <a:t>boundary-layer</a:t>
            </a:r>
            <a:r>
              <a:rPr lang="en-GB" altLang="en-US" sz="2600" dirty="0">
                <a:solidFill>
                  <a:srgbClr val="009900"/>
                </a:solidFill>
                <a:latin typeface="Times New Roman" panose="02020603050405020304" pitchFamily="18" charset="0"/>
              </a:rPr>
              <a:t> flows over surfaces with </a:t>
            </a:r>
            <a:r>
              <a:rPr lang="en-GB" altLang="en-US" sz="2600" u="sng" dirty="0">
                <a:solidFill>
                  <a:srgbClr val="009900"/>
                </a:solidFill>
                <a:latin typeface="Times New Roman" panose="02020603050405020304" pitchFamily="18" charset="0"/>
              </a:rPr>
              <a:t>streamwise</a:t>
            </a:r>
            <a:r>
              <a:rPr lang="en-GB" altLang="en-US" sz="2600" dirty="0">
                <a:solidFill>
                  <a:srgbClr val="009900"/>
                </a:solidFill>
                <a:latin typeface="Times New Roman" panose="02020603050405020304" pitchFamily="18" charset="0"/>
              </a:rPr>
              <a:t> thermally heterogeneity</a:t>
            </a:r>
          </a:p>
          <a:p>
            <a:pPr marL="271463" indent="-261938" eaLnBrk="0" hangingPunct="0">
              <a:spcBef>
                <a:spcPts val="0"/>
              </a:spcBef>
              <a:spcAft>
                <a:spcPts val="1200"/>
              </a:spcAft>
              <a:buClr>
                <a:srgbClr val="00468B"/>
              </a:buClr>
              <a:buSzPct val="105000"/>
              <a:buFont typeface="Arial" panose="020B0604020202020204" pitchFamily="34" charset="0"/>
              <a:buChar char="•"/>
              <a:defRPr/>
            </a:pPr>
            <a:r>
              <a:rPr lang="en-GB" altLang="en-US" sz="2600" dirty="0">
                <a:solidFill>
                  <a:srgbClr val="3333FF"/>
                </a:solidFill>
                <a:latin typeface="Times New Roman" panose="02020603050405020304" pitchFamily="18" charset="0"/>
              </a:rPr>
              <a:t>Extend the analysis of </a:t>
            </a:r>
            <a:r>
              <a:rPr lang="en-GB" altLang="en-US" sz="2600" dirty="0" err="1">
                <a:solidFill>
                  <a:srgbClr val="3333FF"/>
                </a:solidFill>
                <a:latin typeface="Times New Roman" panose="02020603050405020304" pitchFamily="18" charset="0"/>
              </a:rPr>
              <a:t>MS23</a:t>
            </a:r>
            <a:r>
              <a:rPr lang="en-GB" altLang="en-US" sz="2600" dirty="0">
                <a:solidFill>
                  <a:srgbClr val="3333FF"/>
                </a:solidFill>
                <a:latin typeface="Times New Roman" panose="02020603050405020304" pitchFamily="18" charset="0"/>
              </a:rPr>
              <a:t> to look at the effect of </a:t>
            </a:r>
            <a:r>
              <a:rPr lang="en-US" altLang="en-US" sz="2600" dirty="0">
                <a:solidFill>
                  <a:srgbClr val="3333FF"/>
                </a:solidFill>
                <a:latin typeface="Times New Roman" panose="02020603050405020304" pitchFamily="18" charset="0"/>
              </a:rPr>
              <a:t>the </a:t>
            </a:r>
            <a:r>
              <a:rPr lang="en-US" altLang="en-US" sz="2600" u="sng" dirty="0">
                <a:solidFill>
                  <a:srgbClr val="3333FF"/>
                </a:solidFill>
                <a:latin typeface="Times New Roman" panose="02020603050405020304" pitchFamily="18" charset="0"/>
              </a:rPr>
              <a:t>orientation</a:t>
            </a:r>
            <a:r>
              <a:rPr lang="en-US" altLang="en-US" sz="2600" dirty="0">
                <a:solidFill>
                  <a:srgbClr val="3333FF"/>
                </a:solidFill>
                <a:latin typeface="Times New Roman" panose="02020603050405020304" pitchFamily="18" charset="0"/>
              </a:rPr>
              <a:t> of the surface heterogeneity patterns relative to the mean velocity</a:t>
            </a:r>
            <a:endParaRPr lang="en-GB" altLang="en-US" sz="2600" dirty="0">
              <a:solidFill>
                <a:srgbClr val="3333FF"/>
              </a:solidFill>
              <a:latin typeface="Times New Roman" panose="02020603050405020304" pitchFamily="18" charset="0"/>
            </a:endParaRPr>
          </a:p>
        </p:txBody>
      </p:sp>
      <p:sp>
        <p:nvSpPr>
          <p:cNvPr id="6" name="Rectangle 2"/>
          <p:cNvSpPr txBox="1">
            <a:spLocks noChangeArrowheads="1"/>
          </p:cNvSpPr>
          <p:nvPr/>
        </p:nvSpPr>
        <p:spPr bwMode="auto">
          <a:xfrm>
            <a:off x="0" y="1"/>
            <a:ext cx="9144000" cy="548679"/>
          </a:xfrm>
          <a:prstGeom prst="rect">
            <a:avLst/>
          </a:prstGeom>
          <a:noFill/>
          <a:ln>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86186" tIns="43093" rIns="86186" bIns="43093" numCol="1" anchor="ctr" anchorCtr="0" compatLnSpc="1">
            <a:prstTxWarp prst="textNoShape">
              <a:avLst/>
            </a:prstTxWarp>
          </a:bodyPr>
          <a:lstStyle>
            <a:lvl1pPr algn="l" defTabSz="855663" rtl="0" eaLnBrk="0" fontAlgn="base" hangingPunct="0">
              <a:spcBef>
                <a:spcPct val="0"/>
              </a:spcBef>
              <a:spcAft>
                <a:spcPct val="0"/>
              </a:spcAft>
              <a:defRPr sz="4400" b="1">
                <a:solidFill>
                  <a:srgbClr val="00468B"/>
                </a:solidFill>
                <a:latin typeface="+mj-lt"/>
                <a:ea typeface="+mj-ea"/>
                <a:cs typeface="+mj-cs"/>
              </a:defRPr>
            </a:lvl1pPr>
            <a:lvl2pPr algn="l" defTabSz="855663" rtl="0" eaLnBrk="0" fontAlgn="base" hangingPunct="0">
              <a:spcBef>
                <a:spcPct val="0"/>
              </a:spcBef>
              <a:spcAft>
                <a:spcPct val="0"/>
              </a:spcAft>
              <a:defRPr sz="4400" b="1">
                <a:solidFill>
                  <a:srgbClr val="00468B"/>
                </a:solidFill>
                <a:latin typeface="Arial" charset="0"/>
              </a:defRPr>
            </a:lvl2pPr>
            <a:lvl3pPr algn="l" defTabSz="855663" rtl="0" eaLnBrk="0" fontAlgn="base" hangingPunct="0">
              <a:spcBef>
                <a:spcPct val="0"/>
              </a:spcBef>
              <a:spcAft>
                <a:spcPct val="0"/>
              </a:spcAft>
              <a:defRPr sz="4400" b="1">
                <a:solidFill>
                  <a:srgbClr val="00468B"/>
                </a:solidFill>
                <a:latin typeface="Arial" charset="0"/>
              </a:defRPr>
            </a:lvl3pPr>
            <a:lvl4pPr algn="l" defTabSz="855663" rtl="0" eaLnBrk="0" fontAlgn="base" hangingPunct="0">
              <a:spcBef>
                <a:spcPct val="0"/>
              </a:spcBef>
              <a:spcAft>
                <a:spcPct val="0"/>
              </a:spcAft>
              <a:defRPr sz="4400" b="1">
                <a:solidFill>
                  <a:srgbClr val="00468B"/>
                </a:solidFill>
                <a:latin typeface="Arial" charset="0"/>
              </a:defRPr>
            </a:lvl4pPr>
            <a:lvl5pPr algn="l" defTabSz="855663" rtl="0" eaLnBrk="0" fontAlgn="base" hangingPunct="0">
              <a:spcBef>
                <a:spcPct val="0"/>
              </a:spcBef>
              <a:spcAft>
                <a:spcPct val="0"/>
              </a:spcAft>
              <a:defRPr sz="4400" b="1">
                <a:solidFill>
                  <a:srgbClr val="00468B"/>
                </a:solidFill>
                <a:latin typeface="Arial" charset="0"/>
              </a:defRPr>
            </a:lvl5pPr>
            <a:lvl6pPr marL="457200" algn="l" defTabSz="855663" rtl="0" eaLnBrk="0" fontAlgn="base" hangingPunct="0">
              <a:spcBef>
                <a:spcPct val="0"/>
              </a:spcBef>
              <a:spcAft>
                <a:spcPct val="0"/>
              </a:spcAft>
              <a:defRPr b="1">
                <a:solidFill>
                  <a:srgbClr val="00468B"/>
                </a:solidFill>
                <a:latin typeface="Arial" charset="0"/>
              </a:defRPr>
            </a:lvl6pPr>
            <a:lvl7pPr marL="914400" algn="l" defTabSz="855663" rtl="0" eaLnBrk="0" fontAlgn="base" hangingPunct="0">
              <a:spcBef>
                <a:spcPct val="0"/>
              </a:spcBef>
              <a:spcAft>
                <a:spcPct val="0"/>
              </a:spcAft>
              <a:defRPr b="1">
                <a:solidFill>
                  <a:srgbClr val="00468B"/>
                </a:solidFill>
                <a:latin typeface="Arial" charset="0"/>
              </a:defRPr>
            </a:lvl7pPr>
            <a:lvl8pPr marL="1371600" algn="l" defTabSz="855663" rtl="0" eaLnBrk="0" fontAlgn="base" hangingPunct="0">
              <a:spcBef>
                <a:spcPct val="0"/>
              </a:spcBef>
              <a:spcAft>
                <a:spcPct val="0"/>
              </a:spcAft>
              <a:defRPr b="1">
                <a:solidFill>
                  <a:srgbClr val="00468B"/>
                </a:solidFill>
                <a:latin typeface="Arial" charset="0"/>
              </a:defRPr>
            </a:lvl8pPr>
            <a:lvl9pPr marL="1828800" algn="l" defTabSz="855663" rtl="0" eaLnBrk="0" fontAlgn="base" hangingPunct="0">
              <a:spcBef>
                <a:spcPct val="0"/>
              </a:spcBef>
              <a:spcAft>
                <a:spcPct val="0"/>
              </a:spcAft>
              <a:defRPr b="1">
                <a:solidFill>
                  <a:srgbClr val="00468B"/>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chemeClr val="accent1"/>
                </a:solidFill>
                <a:effectLst/>
                <a:uLnTx/>
                <a:uFillTx/>
                <a:latin typeface="Book Antiqua" panose="02040602050305030304" pitchFamily="18" charset="0"/>
              </a:rPr>
              <a:t>Motivation</a:t>
            </a:r>
          </a:p>
        </p:txBody>
      </p:sp>
    </p:spTree>
    <p:extLst>
      <p:ext uri="{BB962C8B-B14F-4D97-AF65-F5344CB8AC3E}">
        <p14:creationId xmlns:p14="http://schemas.microsoft.com/office/powerpoint/2010/main" val="3697534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body" sz="half" idx="1"/>
          </p:nvPr>
        </p:nvSpPr>
        <p:spPr>
          <a:xfrm>
            <a:off x="251520" y="5157192"/>
            <a:ext cx="3960440" cy="720080"/>
          </a:xfrm>
        </p:spPr>
        <p:txBody>
          <a:bodyPr/>
          <a:lstStyle/>
          <a:p>
            <a:pPr marL="0" lvl="0" indent="0" algn="just" defTabSz="914400">
              <a:spcBef>
                <a:spcPct val="0"/>
              </a:spcBef>
              <a:buClrTx/>
              <a:buSzTx/>
              <a:buNone/>
              <a:defRPr/>
            </a:pPr>
            <a:r>
              <a:rPr lang="en-US" altLang="en-US" sz="2000" dirty="0">
                <a:solidFill>
                  <a:srgbClr val="000000"/>
                </a:solidFill>
                <a:latin typeface="Times New Roman" panose="02020603050405020304" pitchFamily="18" charset="0"/>
                <a:cs typeface="Times New Roman" panose="02020603050405020304" pitchFamily="18" charset="0"/>
              </a:rPr>
              <a:t>Mean temperature from simulations HOM (</a:t>
            </a:r>
            <a:r>
              <a:rPr lang="en-US" altLang="en-US" sz="2000" dirty="0">
                <a:solidFill>
                  <a:srgbClr val="0000FF"/>
                </a:solidFill>
                <a:latin typeface="Times New Roman" panose="02020603050405020304" pitchFamily="18" charset="0"/>
                <a:cs typeface="Times New Roman" panose="02020603050405020304" pitchFamily="18" charset="0"/>
              </a:rPr>
              <a:t>blue</a:t>
            </a:r>
            <a:r>
              <a:rPr lang="en-US" altLang="en-US" sz="2000" dirty="0">
                <a:solidFill>
                  <a:srgbClr val="000000"/>
                </a:solidFill>
                <a:latin typeface="Times New Roman" panose="02020603050405020304" pitchFamily="18" charset="0"/>
                <a:cs typeface="Times New Roman" panose="02020603050405020304" pitchFamily="18" charset="0"/>
              </a:rPr>
              <a:t>) and HET (</a:t>
            </a:r>
            <a:r>
              <a:rPr lang="en-US" altLang="en-US" sz="2000" dirty="0">
                <a:solidFill>
                  <a:srgbClr val="FF0000"/>
                </a:solidFill>
                <a:latin typeface="Times New Roman" panose="02020603050405020304" pitchFamily="18" charset="0"/>
                <a:cs typeface="Times New Roman" panose="02020603050405020304" pitchFamily="18" charset="0"/>
              </a:rPr>
              <a:t>red</a:t>
            </a:r>
            <a:r>
              <a:rPr lang="en-US" altLang="en-US" sz="2000" dirty="0">
                <a:solidFill>
                  <a:srgbClr val="000000"/>
                </a:solidFill>
                <a:latin typeface="Times New Roman" panose="02020603050405020304" pitchFamily="18" charset="0"/>
                <a:cs typeface="Times New Roman" panose="02020603050405020304" pitchFamily="18" charset="0"/>
              </a:rPr>
              <a:t>).</a:t>
            </a:r>
          </a:p>
        </p:txBody>
      </p:sp>
      <p:sp>
        <p:nvSpPr>
          <p:cNvPr id="699395" name="Text Box 3"/>
          <p:cNvSpPr txBox="1">
            <a:spLocks noChangeArrowheads="1"/>
          </p:cNvSpPr>
          <p:nvPr/>
        </p:nvSpPr>
        <p:spPr bwMode="auto">
          <a:xfrm>
            <a:off x="7113588" y="1882775"/>
            <a:ext cx="13446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Arial" panose="020B0604020202020204" pitchFamily="34" charset="0"/>
              </a:defRPr>
            </a:lvl1pPr>
            <a:lvl2pPr marL="571500" algn="l">
              <a:defRPr sz="2400">
                <a:solidFill>
                  <a:schemeClr val="tx1"/>
                </a:solidFill>
                <a:latin typeface="Arial" panose="020B0604020202020204" pitchFamily="34" charset="0"/>
              </a:defRPr>
            </a:lvl2pPr>
            <a:lvl3pPr marL="1143000" algn="l">
              <a:defRPr sz="2400">
                <a:solidFill>
                  <a:schemeClr val="tx1"/>
                </a:solidFill>
                <a:latin typeface="Arial" panose="020B0604020202020204" pitchFamily="34" charset="0"/>
              </a:defRPr>
            </a:lvl3pPr>
            <a:lvl4pPr marL="1714500" algn="l">
              <a:defRPr sz="2400">
                <a:solidFill>
                  <a:schemeClr val="tx1"/>
                </a:solidFill>
                <a:latin typeface="Arial" panose="020B0604020202020204" pitchFamily="34" charset="0"/>
              </a:defRPr>
            </a:lvl4pPr>
            <a:lvl5pPr marL="2286000" algn="l">
              <a:defRPr sz="2400">
                <a:solidFill>
                  <a:schemeClr val="tx1"/>
                </a:solidFill>
                <a:latin typeface="Arial" panose="020B0604020202020204" pitchFamily="34" charset="0"/>
              </a:defRPr>
            </a:lvl5pPr>
            <a:lvl6pPr marL="2743200" eaLnBrk="0" fontAlgn="base" hangingPunct="0">
              <a:spcBef>
                <a:spcPct val="0"/>
              </a:spcBef>
              <a:spcAft>
                <a:spcPct val="0"/>
              </a:spcAft>
              <a:defRPr sz="2400">
                <a:solidFill>
                  <a:schemeClr val="tx1"/>
                </a:solidFill>
                <a:latin typeface="Arial" panose="020B0604020202020204" pitchFamily="34" charset="0"/>
              </a:defRPr>
            </a:lvl6pPr>
            <a:lvl7pPr marL="3200400" eaLnBrk="0" fontAlgn="base" hangingPunct="0">
              <a:spcBef>
                <a:spcPct val="0"/>
              </a:spcBef>
              <a:spcAft>
                <a:spcPct val="0"/>
              </a:spcAft>
              <a:defRPr sz="2400">
                <a:solidFill>
                  <a:schemeClr val="tx1"/>
                </a:solidFill>
                <a:latin typeface="Arial" panose="020B0604020202020204" pitchFamily="34" charset="0"/>
              </a:defRPr>
            </a:lvl7pPr>
            <a:lvl8pPr marL="3657600" eaLnBrk="0" fontAlgn="base" hangingPunct="0">
              <a:spcBef>
                <a:spcPct val="0"/>
              </a:spcBef>
              <a:spcAft>
                <a:spcPct val="0"/>
              </a:spcAft>
              <a:defRPr sz="2400">
                <a:solidFill>
                  <a:schemeClr val="tx1"/>
                </a:solidFill>
                <a:latin typeface="Arial" panose="020B0604020202020204" pitchFamily="34" charset="0"/>
              </a:defRPr>
            </a:lvl8pPr>
            <a:lvl9pPr marL="4114800" eaLnBrk="0" fontAlgn="base" hangingPunct="0">
              <a:spcBef>
                <a:spcPct val="0"/>
              </a:spcBef>
              <a:spcAft>
                <a:spcPct val="0"/>
              </a:spcAft>
              <a:defRPr sz="2400">
                <a:solidFill>
                  <a:schemeClr val="tx1"/>
                </a:solidFill>
                <a:latin typeface="Arial" panose="020B0604020202020204" pitchFamily="34" charset="0"/>
              </a:defRPr>
            </a:lvl9pPr>
          </a:lstStyle>
          <a:p>
            <a:pPr algn="r" eaLnBrk="0" hangingPunct="0">
              <a:spcBef>
                <a:spcPct val="50000"/>
              </a:spcBef>
              <a:defRPr/>
            </a:pPr>
            <a:endParaRPr lang="en-GB" altLang="en-US" sz="1400">
              <a:solidFill>
                <a:srgbClr val="000000"/>
              </a:solidFill>
            </a:endParaRPr>
          </a:p>
        </p:txBody>
      </p:sp>
      <p:sp>
        <p:nvSpPr>
          <p:cNvPr id="699396" name="Text Box 4"/>
          <p:cNvSpPr txBox="1">
            <a:spLocks noChangeArrowheads="1"/>
          </p:cNvSpPr>
          <p:nvPr/>
        </p:nvSpPr>
        <p:spPr bwMode="auto">
          <a:xfrm>
            <a:off x="6548438" y="1882775"/>
            <a:ext cx="19367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Arial" panose="020B0604020202020204" pitchFamily="34" charset="0"/>
              </a:defRPr>
            </a:lvl1pPr>
            <a:lvl2pPr marL="571500" algn="l">
              <a:defRPr sz="2400">
                <a:solidFill>
                  <a:schemeClr val="tx1"/>
                </a:solidFill>
                <a:latin typeface="Arial" panose="020B0604020202020204" pitchFamily="34" charset="0"/>
              </a:defRPr>
            </a:lvl2pPr>
            <a:lvl3pPr marL="1143000" algn="l">
              <a:defRPr sz="2400">
                <a:solidFill>
                  <a:schemeClr val="tx1"/>
                </a:solidFill>
                <a:latin typeface="Arial" panose="020B0604020202020204" pitchFamily="34" charset="0"/>
              </a:defRPr>
            </a:lvl3pPr>
            <a:lvl4pPr marL="1714500" algn="l">
              <a:defRPr sz="2400">
                <a:solidFill>
                  <a:schemeClr val="tx1"/>
                </a:solidFill>
                <a:latin typeface="Arial" panose="020B0604020202020204" pitchFamily="34" charset="0"/>
              </a:defRPr>
            </a:lvl4pPr>
            <a:lvl5pPr marL="2286000" algn="l">
              <a:defRPr sz="2400">
                <a:solidFill>
                  <a:schemeClr val="tx1"/>
                </a:solidFill>
                <a:latin typeface="Arial" panose="020B0604020202020204" pitchFamily="34" charset="0"/>
              </a:defRPr>
            </a:lvl5pPr>
            <a:lvl6pPr marL="2743200" eaLnBrk="0" fontAlgn="base" hangingPunct="0">
              <a:spcBef>
                <a:spcPct val="0"/>
              </a:spcBef>
              <a:spcAft>
                <a:spcPct val="0"/>
              </a:spcAft>
              <a:defRPr sz="2400">
                <a:solidFill>
                  <a:schemeClr val="tx1"/>
                </a:solidFill>
                <a:latin typeface="Arial" panose="020B0604020202020204" pitchFamily="34" charset="0"/>
              </a:defRPr>
            </a:lvl6pPr>
            <a:lvl7pPr marL="3200400" eaLnBrk="0" fontAlgn="base" hangingPunct="0">
              <a:spcBef>
                <a:spcPct val="0"/>
              </a:spcBef>
              <a:spcAft>
                <a:spcPct val="0"/>
              </a:spcAft>
              <a:defRPr sz="2400">
                <a:solidFill>
                  <a:schemeClr val="tx1"/>
                </a:solidFill>
                <a:latin typeface="Arial" panose="020B0604020202020204" pitchFamily="34" charset="0"/>
              </a:defRPr>
            </a:lvl7pPr>
            <a:lvl8pPr marL="3657600" eaLnBrk="0" fontAlgn="base" hangingPunct="0">
              <a:spcBef>
                <a:spcPct val="0"/>
              </a:spcBef>
              <a:spcAft>
                <a:spcPct val="0"/>
              </a:spcAft>
              <a:defRPr sz="2400">
                <a:solidFill>
                  <a:schemeClr val="tx1"/>
                </a:solidFill>
                <a:latin typeface="Arial" panose="020B0604020202020204" pitchFamily="34" charset="0"/>
              </a:defRPr>
            </a:lvl8pPr>
            <a:lvl9pPr marL="4114800" eaLnBrk="0" fontAlgn="base" hangingPunct="0">
              <a:spcBef>
                <a:spcPct val="0"/>
              </a:spcBef>
              <a:spcAft>
                <a:spcPct val="0"/>
              </a:spcAft>
              <a:defRPr sz="2400">
                <a:solidFill>
                  <a:schemeClr val="tx1"/>
                </a:solidFill>
                <a:latin typeface="Arial" panose="020B0604020202020204" pitchFamily="34" charset="0"/>
              </a:defRPr>
            </a:lvl9pPr>
          </a:lstStyle>
          <a:p>
            <a:pPr algn="r" eaLnBrk="0" hangingPunct="0">
              <a:spcBef>
                <a:spcPct val="50000"/>
              </a:spcBef>
              <a:defRPr/>
            </a:pPr>
            <a:endParaRPr lang="en-US" altLang="en-US" sz="1400">
              <a:solidFill>
                <a:srgbClr val="000000"/>
              </a:solidFill>
            </a:endParaRPr>
          </a:p>
          <a:p>
            <a:pPr algn="r" eaLnBrk="0" hangingPunct="0">
              <a:spcBef>
                <a:spcPct val="50000"/>
              </a:spcBef>
              <a:defRPr/>
            </a:pPr>
            <a:endParaRPr lang="en-US" altLang="en-US" sz="1400">
              <a:solidFill>
                <a:srgbClr val="000000"/>
              </a:solidFill>
            </a:endParaRPr>
          </a:p>
        </p:txBody>
      </p:sp>
      <p:sp>
        <p:nvSpPr>
          <p:cNvPr id="18" name="Rectangle 5"/>
          <p:cNvSpPr>
            <a:spLocks noGrp="1" noChangeArrowheads="1"/>
          </p:cNvSpPr>
          <p:nvPr>
            <p:ph type="title" idx="4294967295"/>
          </p:nvPr>
        </p:nvSpPr>
        <p:spPr>
          <a:xfrm>
            <a:off x="0" y="0"/>
            <a:ext cx="9144000" cy="913025"/>
          </a:xfrm>
          <a:noFill/>
          <a:ln>
            <a:solidFill>
              <a:srgbClr val="3333FF"/>
            </a:solidFill>
            <a:miter lim="800000"/>
            <a:headEnd/>
            <a:tailEnd/>
          </a:ln>
        </p:spPr>
        <p:txBody>
          <a:bodyPr/>
          <a:lstStyle/>
          <a:p>
            <a:pPr algn="ctr" defTabSz="914400" eaLnBrk="1" hangingPunct="1"/>
            <a:r>
              <a:rPr lang="en-GB" altLang="en-US" sz="3600" dirty="0">
                <a:solidFill>
                  <a:srgbClr val="2D4B9B"/>
                </a:solidFill>
                <a:latin typeface="Book Antiqua" panose="02040602050305030304" pitchFamily="18" charset="0"/>
              </a:rPr>
              <a:t>LES of Weakly Stable </a:t>
            </a:r>
            <a:r>
              <a:rPr lang="en-GB" altLang="en-US" sz="3600" dirty="0" err="1">
                <a:solidFill>
                  <a:srgbClr val="2D4B9B"/>
                </a:solidFill>
                <a:latin typeface="Book Antiqua" panose="02040602050305030304" pitchFamily="18" charset="0"/>
              </a:rPr>
              <a:t>PBLs</a:t>
            </a:r>
            <a:r>
              <a:rPr lang="en-GB" altLang="en-US" sz="3600" dirty="0">
                <a:solidFill>
                  <a:srgbClr val="2D4B9B"/>
                </a:solidFill>
                <a:latin typeface="Book Antiqua" panose="02040602050305030304" pitchFamily="18" charset="0"/>
              </a:rPr>
              <a:t> </a:t>
            </a:r>
            <a:br>
              <a:rPr lang="en-GB" altLang="en-US" sz="3200" dirty="0">
                <a:solidFill>
                  <a:srgbClr val="2D4B9B"/>
                </a:solidFill>
                <a:latin typeface="Book Antiqua" panose="02040602050305030304" pitchFamily="18" charset="0"/>
              </a:rPr>
            </a:br>
            <a:r>
              <a:rPr lang="en-GB" altLang="en-US" sz="2500" b="0" dirty="0">
                <a:solidFill>
                  <a:srgbClr val="2D4B9B"/>
                </a:solidFill>
                <a:latin typeface="Book Antiqua" panose="02040602050305030304" pitchFamily="18" charset="0"/>
              </a:rPr>
              <a:t>(Mironov and Sullivan 2016, </a:t>
            </a:r>
            <a:r>
              <a:rPr lang="en-GB" altLang="en-US" sz="2500" b="0" i="1" dirty="0">
                <a:solidFill>
                  <a:srgbClr val="2D4B9B"/>
                </a:solidFill>
                <a:latin typeface="Book Antiqua" panose="02040602050305030304" pitchFamily="18" charset="0"/>
              </a:rPr>
              <a:t>J. Atmos. Sci.</a:t>
            </a:r>
            <a:r>
              <a:rPr lang="en-GB" altLang="en-US" sz="2500" b="0" dirty="0">
                <a:solidFill>
                  <a:srgbClr val="2D4B9B"/>
                </a:solidFill>
                <a:latin typeface="Book Antiqua" panose="02040602050305030304" pitchFamily="18" charset="0"/>
              </a:rPr>
              <a:t>, </a:t>
            </a:r>
            <a:r>
              <a:rPr lang="en-GB" altLang="en-US" sz="2500" dirty="0">
                <a:solidFill>
                  <a:srgbClr val="2D4B9B"/>
                </a:solidFill>
                <a:latin typeface="Book Antiqua" panose="02040602050305030304" pitchFamily="18" charset="0"/>
              </a:rPr>
              <a:t>73</a:t>
            </a:r>
            <a:r>
              <a:rPr lang="en-GB" altLang="en-US" sz="2500" b="0" dirty="0">
                <a:solidFill>
                  <a:srgbClr val="2D4B9B"/>
                </a:solidFill>
                <a:latin typeface="Book Antiqua" panose="02040602050305030304" pitchFamily="18" charset="0"/>
              </a:rPr>
              <a:t>, 449-464.) </a:t>
            </a:r>
          </a:p>
        </p:txBody>
      </p:sp>
      <p:pic>
        <p:nvPicPr>
          <p:cNvPr id="123905" name="Picture 1"/>
          <p:cNvPicPr>
            <a:picLocks noChangeAspect="1" noChangeArrowheads="1"/>
          </p:cNvPicPr>
          <p:nvPr/>
        </p:nvPicPr>
        <p:blipFill>
          <a:blip r:embed="rId3" cstate="print"/>
          <a:srcRect/>
          <a:stretch>
            <a:fillRect/>
          </a:stretch>
        </p:blipFill>
        <p:spPr bwMode="auto">
          <a:xfrm>
            <a:off x="35496" y="980728"/>
            <a:ext cx="4549080" cy="4169990"/>
          </a:xfrm>
          <a:prstGeom prst="rect">
            <a:avLst/>
          </a:prstGeom>
          <a:noFill/>
          <a:ln w="9525">
            <a:noFill/>
            <a:miter lim="800000"/>
            <a:headEnd/>
            <a:tailEnd/>
          </a:ln>
        </p:spPr>
      </p:pic>
      <p:sp>
        <p:nvSpPr>
          <p:cNvPr id="13" name="TextBox 12"/>
          <p:cNvSpPr txBox="1"/>
          <p:nvPr/>
        </p:nvSpPr>
        <p:spPr>
          <a:xfrm>
            <a:off x="4499992" y="1076538"/>
            <a:ext cx="4464496" cy="4678204"/>
          </a:xfrm>
          <a:prstGeom prst="rect">
            <a:avLst/>
          </a:prstGeom>
          <a:noFill/>
        </p:spPr>
        <p:txBody>
          <a:bodyPr wrap="square" rtlCol="0">
            <a:spAutoFit/>
          </a:bodyPr>
          <a:lstStyle/>
          <a:p>
            <a:pPr marL="180975" indent="-180975" algn="just">
              <a:spcAft>
                <a:spcPts val="300"/>
              </a:spcAft>
              <a:buFont typeface="Arial" pitchFamily="34" charset="0"/>
              <a:buChar char="•"/>
            </a:pPr>
            <a:r>
              <a:rPr lang="en-US" dirty="0">
                <a:latin typeface="Times New Roman" pitchFamily="18" charset="0"/>
                <a:cs typeface="Times New Roman" pitchFamily="18" charset="0"/>
              </a:rPr>
              <a:t>The SBL over a heterogeneous surface (HET) has larger TKE and is better vertically mixed as compared to its homogeneous counterpart (HOM). </a:t>
            </a:r>
          </a:p>
          <a:p>
            <a:pPr marL="180975" indent="-180975" algn="just">
              <a:spcAft>
                <a:spcPts val="300"/>
              </a:spcAft>
              <a:buFont typeface="Arial" pitchFamily="34" charset="0"/>
              <a:buChar char="•"/>
            </a:pPr>
            <a:r>
              <a:rPr lang="en-US" dirty="0">
                <a:latin typeface="Times New Roman" pitchFamily="18" charset="0"/>
                <a:cs typeface="Times New Roman" pitchFamily="18" charset="0"/>
              </a:rPr>
              <a:t>The temperature variance plays a key role in enhanced mixing: increased &lt;</a:t>
            </a:r>
            <a:r>
              <a:rPr lang="en-US" i="1" dirty="0">
                <a:latin typeface="Times New Roman" pitchFamily="18" charset="0"/>
                <a:cs typeface="Times New Roman" pitchFamily="18" charset="0"/>
                <a:sym typeface="Symbol"/>
              </a:rPr>
              <a:t></a:t>
            </a:r>
            <a:r>
              <a:rPr lang="en-US" dirty="0">
                <a:latin typeface="Times New Roman" pitchFamily="18" charset="0"/>
                <a:cs typeface="Times New Roman" pitchFamily="18" charset="0"/>
                <a:sym typeface="Symbol"/>
              </a:rPr>
              <a:t> </a:t>
            </a:r>
            <a:r>
              <a:rPr lang="en-US" dirty="0">
                <a:latin typeface="Times New Roman" pitchFamily="18" charset="0"/>
                <a:cs typeface="Times New Roman" pitchFamily="18" charset="0"/>
                <a:sym typeface="Symbol" panose="05050102010706020507" pitchFamily="18" charset="2"/>
              </a:rPr>
              <a:t></a:t>
            </a:r>
            <a:r>
              <a:rPr lang="en-US" baseline="30000" dirty="0">
                <a:latin typeface="Times New Roman" pitchFamily="18" charset="0"/>
                <a:cs typeface="Times New Roman" pitchFamily="18" charset="0"/>
                <a:sym typeface="Symbol"/>
              </a:rPr>
              <a:t>2</a:t>
            </a:r>
            <a:r>
              <a:rPr lang="en-US" dirty="0">
                <a:latin typeface="Times New Roman" pitchFamily="18" charset="0"/>
                <a:cs typeface="Times New Roman" pitchFamily="18" charset="0"/>
                <a:sym typeface="Symbol"/>
              </a:rPr>
              <a:t>&gt; </a:t>
            </a:r>
            <a:r>
              <a:rPr lang="en-US" dirty="0">
                <a:latin typeface="Times New Roman" pitchFamily="18" charset="0"/>
                <a:cs typeface="Times New Roman" pitchFamily="18" charset="0"/>
              </a:rPr>
              <a:t>near the surface </a:t>
            </a:r>
            <a:r>
              <a:rPr lang="en-US" dirty="0">
                <a:latin typeface="Times New Roman" pitchFamily="18" charset="0"/>
                <a:cs typeface="Times New Roman" pitchFamily="18" charset="0"/>
                <a:sym typeface="Wingdings" panose="05000000000000000000" pitchFamily="2" charset="2"/>
              </a:rPr>
              <a:t> </a:t>
            </a:r>
            <a:r>
              <a:rPr lang="en-US" dirty="0">
                <a:latin typeface="Times New Roman" pitchFamily="18" charset="0"/>
                <a:cs typeface="Times New Roman" pitchFamily="18" charset="0"/>
              </a:rPr>
              <a:t>reduced magnitude of the downward buoyancy flux </a:t>
            </a:r>
            <a:r>
              <a:rPr lang="en-US" dirty="0">
                <a:latin typeface="Times New Roman" pitchFamily="18" charset="0"/>
                <a:cs typeface="Times New Roman" pitchFamily="18" charset="0"/>
                <a:sym typeface="Wingdings" panose="05000000000000000000" pitchFamily="2" charset="2"/>
              </a:rPr>
              <a:t> </a:t>
            </a:r>
            <a:r>
              <a:rPr lang="en-US" dirty="0">
                <a:latin typeface="Times New Roman" pitchFamily="18" charset="0"/>
                <a:cs typeface="Times New Roman" pitchFamily="18" charset="0"/>
              </a:rPr>
              <a:t>increased TKE </a:t>
            </a:r>
            <a:r>
              <a:rPr lang="en-US" dirty="0">
                <a:latin typeface="Times New Roman" pitchFamily="18" charset="0"/>
                <a:cs typeface="Times New Roman" pitchFamily="18" charset="0"/>
                <a:sym typeface="Wingdings" panose="05000000000000000000" pitchFamily="2" charset="2"/>
              </a:rPr>
              <a:t> </a:t>
            </a:r>
            <a:r>
              <a:rPr lang="en-US" dirty="0">
                <a:latin typeface="Times New Roman" pitchFamily="18" charset="0"/>
                <a:cs typeface="Times New Roman" pitchFamily="18" charset="0"/>
              </a:rPr>
              <a:t>more vigorous mixing. </a:t>
            </a:r>
          </a:p>
          <a:p>
            <a:pPr marL="180975" indent="-180975" algn="just">
              <a:spcAft>
                <a:spcPts val="300"/>
              </a:spcAft>
              <a:buFont typeface="Arial" pitchFamily="34" charset="0"/>
              <a:buChar char="•"/>
            </a:pPr>
            <a:r>
              <a:rPr lang="en-US" dirty="0">
                <a:latin typeface="Times New Roman" pitchFamily="18" charset="0"/>
                <a:cs typeface="Times New Roman" pitchFamily="18" charset="0"/>
              </a:rPr>
              <a:t>Because of surface heterogeneity, the turbulent transport term (divergence of the third-order moment) in the &lt;</a:t>
            </a:r>
            <a:r>
              <a:rPr lang="en-US" i="1" dirty="0">
                <a:latin typeface="Times New Roman" pitchFamily="18" charset="0"/>
                <a:cs typeface="Times New Roman" pitchFamily="18" charset="0"/>
                <a:sym typeface="Symbol"/>
              </a:rPr>
              <a:t></a:t>
            </a:r>
            <a:r>
              <a:rPr lang="en-US" dirty="0">
                <a:latin typeface="Times New Roman" pitchFamily="18" charset="0"/>
                <a:cs typeface="Times New Roman" pitchFamily="18" charset="0"/>
                <a:sym typeface="Symbol"/>
              </a:rPr>
              <a:t> </a:t>
            </a:r>
            <a:r>
              <a:rPr lang="en-US" dirty="0">
                <a:latin typeface="Times New Roman" pitchFamily="18" charset="0"/>
                <a:cs typeface="Times New Roman" pitchFamily="18" charset="0"/>
                <a:sym typeface="Symbol" panose="05050102010706020507" pitchFamily="18" charset="2"/>
              </a:rPr>
              <a:t></a:t>
            </a:r>
            <a:r>
              <a:rPr lang="en-US" baseline="30000" dirty="0">
                <a:latin typeface="Times New Roman" pitchFamily="18" charset="0"/>
                <a:cs typeface="Times New Roman" pitchFamily="18" charset="0"/>
                <a:sym typeface="Symbol"/>
              </a:rPr>
              <a:t>2</a:t>
            </a:r>
            <a:r>
              <a:rPr lang="en-US" dirty="0">
                <a:latin typeface="Times New Roman" pitchFamily="18" charset="0"/>
                <a:cs typeface="Times New Roman" pitchFamily="18" charset="0"/>
                <a:sym typeface="Symbol"/>
              </a:rPr>
              <a:t>&gt; budget </a:t>
            </a:r>
            <a:r>
              <a:rPr lang="en-US" dirty="0">
                <a:latin typeface="Times New Roman" pitchFamily="18" charset="0"/>
                <a:cs typeface="Times New Roman" pitchFamily="18" charset="0"/>
              </a:rPr>
              <a:t>is a net gain. </a:t>
            </a:r>
          </a:p>
          <a:p>
            <a:pPr marL="180975" indent="-180975" algn="just">
              <a:spcAft>
                <a:spcPts val="300"/>
              </a:spcAft>
            </a:pPr>
            <a:endParaRPr lang="en-US" sz="1000" dirty="0">
              <a:latin typeface="Times New Roman" pitchFamily="18" charset="0"/>
              <a:cs typeface="Times New Roman" pitchFamily="18" charset="0"/>
            </a:endParaRPr>
          </a:p>
          <a:p>
            <a:pPr marL="180975" algn="just">
              <a:spcAft>
                <a:spcPts val="300"/>
              </a:spcAft>
            </a:pPr>
            <a:r>
              <a:rPr lang="en-US" altLang="en-US" sz="2200" dirty="0">
                <a:latin typeface="Times New Roman" panose="02020603050405020304" pitchFamily="18" charset="0"/>
                <a:cs typeface="Times New Roman" panose="02020603050405020304" pitchFamily="18" charset="0"/>
              </a:rPr>
              <a:t>The SBL in both HOM and HET is turbulent (</a:t>
            </a:r>
            <a:r>
              <a:rPr lang="en-US" altLang="en-US" sz="2200" dirty="0">
                <a:solidFill>
                  <a:srgbClr val="FF0000"/>
                </a:solidFill>
                <a:latin typeface="Times New Roman" panose="02020603050405020304" pitchFamily="18" charset="0"/>
                <a:cs typeface="Times New Roman" panose="02020603050405020304" pitchFamily="18" charset="0"/>
              </a:rPr>
              <a:t>weakly stable regime!</a:t>
            </a:r>
            <a:r>
              <a:rPr lang="en-US" altLang="en-US" sz="2200" dirty="0">
                <a:latin typeface="Times New Roman" panose="02020603050405020304" pitchFamily="18" charset="0"/>
                <a:cs typeface="Times New Roman" panose="02020603050405020304" pitchFamily="18" charset="0"/>
              </a:rPr>
              <a:t>). </a:t>
            </a:r>
          </a:p>
        </p:txBody>
      </p:sp>
      <p:sp>
        <p:nvSpPr>
          <p:cNvPr id="9" name="Rectangle 2"/>
          <p:cNvSpPr txBox="1">
            <a:spLocks noChangeArrowheads="1"/>
          </p:cNvSpPr>
          <p:nvPr/>
        </p:nvSpPr>
        <p:spPr bwMode="auto">
          <a:xfrm>
            <a:off x="2699792" y="6015863"/>
            <a:ext cx="6074060" cy="54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186" tIns="43093" rIns="86186" bIns="43093" numCol="1" anchor="ctr" anchorCtr="0" compatLnSpc="1">
            <a:prstTxWarp prst="textNoShape">
              <a:avLst/>
            </a:prstTxWarp>
          </a:bodyPr>
          <a:lstStyle>
            <a:lvl1pPr marL="322263" indent="-322263" algn="l" defTabSz="855663" rtl="0" eaLnBrk="0" fontAlgn="base" hangingPunct="0">
              <a:spcBef>
                <a:spcPct val="20000"/>
              </a:spcBef>
              <a:spcAft>
                <a:spcPct val="0"/>
              </a:spcAft>
              <a:buClr>
                <a:srgbClr val="00468B"/>
              </a:buClr>
              <a:buSzPct val="105000"/>
              <a:buChar char="•"/>
              <a:defRPr kern="1200">
                <a:solidFill>
                  <a:schemeClr val="tx1"/>
                </a:solidFill>
                <a:latin typeface="+mn-lt"/>
                <a:ea typeface="+mn-ea"/>
                <a:cs typeface="+mn-cs"/>
              </a:defRPr>
            </a:lvl1pPr>
            <a:lvl2pPr marL="695325" indent="-268288" algn="l" defTabSz="855663" rtl="0" eaLnBrk="0" fontAlgn="base" hangingPunct="0">
              <a:spcBef>
                <a:spcPct val="20000"/>
              </a:spcBef>
              <a:spcAft>
                <a:spcPct val="0"/>
              </a:spcAft>
              <a:buSzPct val="100000"/>
              <a:buChar char="–"/>
              <a:defRPr kern="1200">
                <a:solidFill>
                  <a:schemeClr val="tx1"/>
                </a:solidFill>
                <a:latin typeface="+mn-lt"/>
                <a:ea typeface="+mn-ea"/>
                <a:cs typeface="+mn-cs"/>
              </a:defRPr>
            </a:lvl2pPr>
            <a:lvl3pPr marL="1069975" indent="-214313" algn="l" defTabSz="855663" rtl="0" eaLnBrk="0" fontAlgn="base" hangingPunct="0">
              <a:spcBef>
                <a:spcPct val="20000"/>
              </a:spcBef>
              <a:spcAft>
                <a:spcPct val="0"/>
              </a:spcAft>
              <a:buSzPct val="100000"/>
              <a:buChar char="–"/>
              <a:defRPr kern="1200">
                <a:solidFill>
                  <a:schemeClr val="tx1"/>
                </a:solidFill>
                <a:latin typeface="+mn-lt"/>
                <a:ea typeface="+mn-ea"/>
                <a:cs typeface="+mn-cs"/>
              </a:defRPr>
            </a:lvl3pPr>
            <a:lvl4pPr marL="1498600" indent="-215900" algn="l" defTabSz="855663" rtl="0" eaLnBrk="0" fontAlgn="base" hangingPunct="0">
              <a:spcBef>
                <a:spcPct val="20000"/>
              </a:spcBef>
              <a:spcAft>
                <a:spcPct val="0"/>
              </a:spcAft>
              <a:buSzPct val="100000"/>
              <a:buChar char="–"/>
              <a:defRPr kern="1200">
                <a:solidFill>
                  <a:schemeClr val="tx1"/>
                </a:solidFill>
                <a:latin typeface="+mn-lt"/>
                <a:ea typeface="+mn-ea"/>
                <a:cs typeface="+mn-cs"/>
              </a:defRPr>
            </a:lvl4pPr>
            <a:lvl5pPr marL="1925638" indent="-212725" algn="l" defTabSz="855663" rtl="0" eaLnBrk="0" fontAlgn="base" hangingPunct="0">
              <a:spcBef>
                <a:spcPct val="20000"/>
              </a:spcBef>
              <a:spcAft>
                <a:spcPct val="0"/>
              </a:spcAft>
              <a:buSzPct val="10000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a:spcBef>
                <a:spcPct val="0"/>
              </a:spcBef>
              <a:buClrTx/>
              <a:buSzTx/>
              <a:buFontTx/>
              <a:buNone/>
              <a:defRPr/>
            </a:pPr>
            <a:r>
              <a:rPr lang="en-US" altLang="en-US" sz="2800" b="1" dirty="0">
                <a:solidFill>
                  <a:srgbClr val="FF0000"/>
                </a:solidFill>
                <a:latin typeface="Times New Roman" panose="02020603050405020304" pitchFamily="18" charset="0"/>
                <a:cs typeface="Times New Roman" panose="02020603050405020304" pitchFamily="18" charset="0"/>
              </a:rPr>
              <a:t>But what about strongly stable SBL? </a:t>
            </a:r>
          </a:p>
        </p:txBody>
      </p:sp>
    </p:spTree>
    <p:extLst>
      <p:ext uri="{BB962C8B-B14F-4D97-AF65-F5344CB8AC3E}">
        <p14:creationId xmlns:p14="http://schemas.microsoft.com/office/powerpoint/2010/main" val="309153270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body" sz="half" idx="1"/>
          </p:nvPr>
        </p:nvSpPr>
        <p:spPr>
          <a:xfrm>
            <a:off x="103153" y="4797153"/>
            <a:ext cx="3460735" cy="936104"/>
          </a:xfrm>
        </p:spPr>
        <p:txBody>
          <a:bodyPr/>
          <a:lstStyle/>
          <a:p>
            <a:pPr marL="0" lvl="0" indent="0" algn="just" defTabSz="914400">
              <a:spcBef>
                <a:spcPct val="0"/>
              </a:spcBef>
              <a:buClrTx/>
              <a:buSzTx/>
              <a:buNone/>
              <a:defRPr/>
            </a:pPr>
            <a:r>
              <a:rPr lang="en-US" altLang="en-US" dirty="0">
                <a:solidFill>
                  <a:srgbClr val="000000"/>
                </a:solidFill>
                <a:latin typeface="Times New Roman" panose="02020603050405020304" pitchFamily="18" charset="0"/>
                <a:cs typeface="Times New Roman" panose="02020603050405020304" pitchFamily="18" charset="0"/>
              </a:rPr>
              <a:t>Mean temperature from simulations </a:t>
            </a:r>
            <a:r>
              <a:rPr lang="en-US" altLang="en-US" dirty="0" err="1">
                <a:solidFill>
                  <a:srgbClr val="000000"/>
                </a:solidFill>
                <a:latin typeface="Times New Roman" panose="02020603050405020304" pitchFamily="18" charset="0"/>
                <a:cs typeface="Times New Roman" panose="02020603050405020304" pitchFamily="18" charset="0"/>
              </a:rPr>
              <a:t>HOM</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dotted</a:t>
            </a:r>
            <a:r>
              <a:rPr lang="en-US" altLang="en-US" dirty="0">
                <a:solidFill>
                  <a:srgbClr val="000000"/>
                </a:solidFill>
                <a:latin typeface="Times New Roman" panose="02020603050405020304" pitchFamily="18" charset="0"/>
                <a:cs typeface="Times New Roman" panose="02020603050405020304" pitchFamily="18" charset="0"/>
              </a:rPr>
              <a:t>) and HET (</a:t>
            </a:r>
            <a:r>
              <a:rPr lang="en-US" altLang="en-US" dirty="0">
                <a:solidFill>
                  <a:srgbClr val="3333FF"/>
                </a:solidFill>
                <a:latin typeface="Times New Roman" panose="02020603050405020304" pitchFamily="18" charset="0"/>
                <a:cs typeface="Times New Roman" panose="02020603050405020304" pitchFamily="18" charset="0"/>
              </a:rPr>
              <a:t>s</a:t>
            </a:r>
            <a:r>
              <a:rPr lang="en-US" altLang="en-US" dirty="0">
                <a:solidFill>
                  <a:srgbClr val="009900"/>
                </a:solidFill>
                <a:latin typeface="Times New Roman" panose="02020603050405020304" pitchFamily="18" charset="0"/>
                <a:cs typeface="Times New Roman" panose="02020603050405020304" pitchFamily="18" charset="0"/>
              </a:rPr>
              <a:t>ol</a:t>
            </a:r>
            <a:r>
              <a:rPr lang="en-US" altLang="en-US" dirty="0">
                <a:solidFill>
                  <a:srgbClr val="FF0000"/>
                </a:solidFill>
                <a:latin typeface="Times New Roman" panose="02020603050405020304" pitchFamily="18" charset="0"/>
                <a:cs typeface="Times New Roman" panose="02020603050405020304" pitchFamily="18" charset="0"/>
              </a:rPr>
              <a:t>id</a:t>
            </a:r>
            <a:r>
              <a:rPr lang="en-US" altLang="en-US" dirty="0">
                <a:solidFill>
                  <a:srgbClr val="000000"/>
                </a:solidFill>
                <a:latin typeface="Times New Roman" panose="02020603050405020304" pitchFamily="18" charset="0"/>
                <a:cs typeface="Times New Roman" panose="02020603050405020304" pitchFamily="18" charset="0"/>
              </a:rPr>
              <a:t>).</a:t>
            </a:r>
          </a:p>
        </p:txBody>
      </p:sp>
      <p:sp>
        <p:nvSpPr>
          <p:cNvPr id="699395" name="Text Box 3"/>
          <p:cNvSpPr txBox="1">
            <a:spLocks noChangeArrowheads="1"/>
          </p:cNvSpPr>
          <p:nvPr/>
        </p:nvSpPr>
        <p:spPr bwMode="auto">
          <a:xfrm>
            <a:off x="7113588" y="1882775"/>
            <a:ext cx="13446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Arial" panose="020B0604020202020204" pitchFamily="34" charset="0"/>
              </a:defRPr>
            </a:lvl1pPr>
            <a:lvl2pPr marL="571500" algn="l">
              <a:defRPr sz="2400">
                <a:solidFill>
                  <a:schemeClr val="tx1"/>
                </a:solidFill>
                <a:latin typeface="Arial" panose="020B0604020202020204" pitchFamily="34" charset="0"/>
              </a:defRPr>
            </a:lvl2pPr>
            <a:lvl3pPr marL="1143000" algn="l">
              <a:defRPr sz="2400">
                <a:solidFill>
                  <a:schemeClr val="tx1"/>
                </a:solidFill>
                <a:latin typeface="Arial" panose="020B0604020202020204" pitchFamily="34" charset="0"/>
              </a:defRPr>
            </a:lvl3pPr>
            <a:lvl4pPr marL="1714500" algn="l">
              <a:defRPr sz="2400">
                <a:solidFill>
                  <a:schemeClr val="tx1"/>
                </a:solidFill>
                <a:latin typeface="Arial" panose="020B0604020202020204" pitchFamily="34" charset="0"/>
              </a:defRPr>
            </a:lvl4pPr>
            <a:lvl5pPr marL="2286000" algn="l">
              <a:defRPr sz="2400">
                <a:solidFill>
                  <a:schemeClr val="tx1"/>
                </a:solidFill>
                <a:latin typeface="Arial" panose="020B0604020202020204" pitchFamily="34" charset="0"/>
              </a:defRPr>
            </a:lvl5pPr>
            <a:lvl6pPr marL="2743200" eaLnBrk="0" fontAlgn="base" hangingPunct="0">
              <a:spcBef>
                <a:spcPct val="0"/>
              </a:spcBef>
              <a:spcAft>
                <a:spcPct val="0"/>
              </a:spcAft>
              <a:defRPr sz="2400">
                <a:solidFill>
                  <a:schemeClr val="tx1"/>
                </a:solidFill>
                <a:latin typeface="Arial" panose="020B0604020202020204" pitchFamily="34" charset="0"/>
              </a:defRPr>
            </a:lvl6pPr>
            <a:lvl7pPr marL="3200400" eaLnBrk="0" fontAlgn="base" hangingPunct="0">
              <a:spcBef>
                <a:spcPct val="0"/>
              </a:spcBef>
              <a:spcAft>
                <a:spcPct val="0"/>
              </a:spcAft>
              <a:defRPr sz="2400">
                <a:solidFill>
                  <a:schemeClr val="tx1"/>
                </a:solidFill>
                <a:latin typeface="Arial" panose="020B0604020202020204" pitchFamily="34" charset="0"/>
              </a:defRPr>
            </a:lvl7pPr>
            <a:lvl8pPr marL="3657600" eaLnBrk="0" fontAlgn="base" hangingPunct="0">
              <a:spcBef>
                <a:spcPct val="0"/>
              </a:spcBef>
              <a:spcAft>
                <a:spcPct val="0"/>
              </a:spcAft>
              <a:defRPr sz="2400">
                <a:solidFill>
                  <a:schemeClr val="tx1"/>
                </a:solidFill>
                <a:latin typeface="Arial" panose="020B0604020202020204" pitchFamily="34" charset="0"/>
              </a:defRPr>
            </a:lvl8pPr>
            <a:lvl9pPr marL="4114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99396" name="Text Box 4"/>
          <p:cNvSpPr txBox="1">
            <a:spLocks noChangeArrowheads="1"/>
          </p:cNvSpPr>
          <p:nvPr/>
        </p:nvSpPr>
        <p:spPr bwMode="auto">
          <a:xfrm>
            <a:off x="6548438" y="1882775"/>
            <a:ext cx="19367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Arial" panose="020B0604020202020204" pitchFamily="34" charset="0"/>
              </a:defRPr>
            </a:lvl1pPr>
            <a:lvl2pPr marL="571500" algn="l">
              <a:defRPr sz="2400">
                <a:solidFill>
                  <a:schemeClr val="tx1"/>
                </a:solidFill>
                <a:latin typeface="Arial" panose="020B0604020202020204" pitchFamily="34" charset="0"/>
              </a:defRPr>
            </a:lvl2pPr>
            <a:lvl3pPr marL="1143000" algn="l">
              <a:defRPr sz="2400">
                <a:solidFill>
                  <a:schemeClr val="tx1"/>
                </a:solidFill>
                <a:latin typeface="Arial" panose="020B0604020202020204" pitchFamily="34" charset="0"/>
              </a:defRPr>
            </a:lvl3pPr>
            <a:lvl4pPr marL="1714500" algn="l">
              <a:defRPr sz="2400">
                <a:solidFill>
                  <a:schemeClr val="tx1"/>
                </a:solidFill>
                <a:latin typeface="Arial" panose="020B0604020202020204" pitchFamily="34" charset="0"/>
              </a:defRPr>
            </a:lvl4pPr>
            <a:lvl5pPr marL="2286000" algn="l">
              <a:defRPr sz="2400">
                <a:solidFill>
                  <a:schemeClr val="tx1"/>
                </a:solidFill>
                <a:latin typeface="Arial" panose="020B0604020202020204" pitchFamily="34" charset="0"/>
              </a:defRPr>
            </a:lvl5pPr>
            <a:lvl6pPr marL="2743200" eaLnBrk="0" fontAlgn="base" hangingPunct="0">
              <a:spcBef>
                <a:spcPct val="0"/>
              </a:spcBef>
              <a:spcAft>
                <a:spcPct val="0"/>
              </a:spcAft>
              <a:defRPr sz="2400">
                <a:solidFill>
                  <a:schemeClr val="tx1"/>
                </a:solidFill>
                <a:latin typeface="Arial" panose="020B0604020202020204" pitchFamily="34" charset="0"/>
              </a:defRPr>
            </a:lvl6pPr>
            <a:lvl7pPr marL="3200400" eaLnBrk="0" fontAlgn="base" hangingPunct="0">
              <a:spcBef>
                <a:spcPct val="0"/>
              </a:spcBef>
              <a:spcAft>
                <a:spcPct val="0"/>
              </a:spcAft>
              <a:defRPr sz="2400">
                <a:solidFill>
                  <a:schemeClr val="tx1"/>
                </a:solidFill>
                <a:latin typeface="Arial" panose="020B0604020202020204" pitchFamily="34" charset="0"/>
              </a:defRPr>
            </a:lvl7pPr>
            <a:lvl8pPr marL="3657600" eaLnBrk="0" fontAlgn="base" hangingPunct="0">
              <a:spcBef>
                <a:spcPct val="0"/>
              </a:spcBef>
              <a:spcAft>
                <a:spcPct val="0"/>
              </a:spcAft>
              <a:defRPr sz="2400">
                <a:solidFill>
                  <a:schemeClr val="tx1"/>
                </a:solidFill>
                <a:latin typeface="Arial" panose="020B0604020202020204" pitchFamily="34" charset="0"/>
              </a:defRPr>
            </a:lvl8pPr>
            <a:lvl9pPr marL="4114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 name="Rectangle 5"/>
          <p:cNvSpPr>
            <a:spLocks noGrp="1" noChangeArrowheads="1"/>
          </p:cNvSpPr>
          <p:nvPr>
            <p:ph type="title" idx="4294967295"/>
          </p:nvPr>
        </p:nvSpPr>
        <p:spPr>
          <a:xfrm>
            <a:off x="0" y="0"/>
            <a:ext cx="9144000" cy="913025"/>
          </a:xfrm>
          <a:noFill/>
          <a:ln>
            <a:solidFill>
              <a:srgbClr val="3333FF"/>
            </a:solidFill>
            <a:miter lim="800000"/>
            <a:headEnd/>
            <a:tailEnd/>
          </a:ln>
        </p:spPr>
        <p:txBody>
          <a:bodyPr/>
          <a:lstStyle/>
          <a:p>
            <a:pPr algn="ctr" defTabSz="914400" eaLnBrk="1" hangingPunct="1"/>
            <a:r>
              <a:rPr lang="en-GB" altLang="en-US" sz="3600" dirty="0">
                <a:solidFill>
                  <a:srgbClr val="2D4B9B"/>
                </a:solidFill>
                <a:latin typeface="Book Antiqua" panose="02040602050305030304" pitchFamily="18" charset="0"/>
              </a:rPr>
              <a:t>DNS of Strongly Stable </a:t>
            </a:r>
            <a:r>
              <a:rPr lang="en-GB" altLang="en-US" sz="3600" dirty="0" err="1">
                <a:solidFill>
                  <a:srgbClr val="2D4B9B"/>
                </a:solidFill>
                <a:latin typeface="Book Antiqua" panose="02040602050305030304" pitchFamily="18" charset="0"/>
              </a:rPr>
              <a:t>PBLs</a:t>
            </a:r>
            <a:r>
              <a:rPr lang="en-GB" altLang="en-US" sz="3600" dirty="0">
                <a:solidFill>
                  <a:srgbClr val="2D4B9B"/>
                </a:solidFill>
                <a:latin typeface="Book Antiqua" panose="02040602050305030304" pitchFamily="18" charset="0"/>
              </a:rPr>
              <a:t> </a:t>
            </a:r>
            <a:br>
              <a:rPr lang="en-GB" altLang="en-US" sz="3200" dirty="0">
                <a:solidFill>
                  <a:srgbClr val="2D4B9B"/>
                </a:solidFill>
                <a:latin typeface="Book Antiqua" panose="02040602050305030304" pitchFamily="18" charset="0"/>
              </a:rPr>
            </a:br>
            <a:r>
              <a:rPr lang="en-GB" altLang="en-US" sz="2300" b="0" dirty="0">
                <a:solidFill>
                  <a:srgbClr val="2D4B9B"/>
                </a:solidFill>
                <a:latin typeface="Book Antiqua" panose="02040602050305030304" pitchFamily="18" charset="0"/>
              </a:rPr>
              <a:t>(Mironov and Sullivan 2023, </a:t>
            </a:r>
            <a:r>
              <a:rPr lang="en-GB" altLang="en-US" sz="2300" b="0" i="1" dirty="0">
                <a:solidFill>
                  <a:srgbClr val="2D4B9B"/>
                </a:solidFill>
                <a:latin typeface="Book Antiqua" panose="02040602050305030304" pitchFamily="18" charset="0"/>
              </a:rPr>
              <a:t>Boundary-Layer </a:t>
            </a:r>
            <a:r>
              <a:rPr lang="en-GB" altLang="en-US" sz="2300" b="0" i="1" dirty="0" err="1">
                <a:solidFill>
                  <a:srgbClr val="2D4B9B"/>
                </a:solidFill>
                <a:latin typeface="Book Antiqua" panose="02040602050305030304" pitchFamily="18" charset="0"/>
              </a:rPr>
              <a:t>Meteorol</a:t>
            </a:r>
            <a:r>
              <a:rPr lang="en-GB" altLang="en-US" sz="2300" b="0" i="1" dirty="0">
                <a:solidFill>
                  <a:srgbClr val="2D4B9B"/>
                </a:solidFill>
                <a:latin typeface="Book Antiqua" panose="02040602050305030304" pitchFamily="18" charset="0"/>
              </a:rPr>
              <a:t>.</a:t>
            </a:r>
            <a:r>
              <a:rPr lang="en-GB" altLang="en-US" sz="2300" b="0" dirty="0">
                <a:solidFill>
                  <a:srgbClr val="2D4B9B"/>
                </a:solidFill>
                <a:latin typeface="Book Antiqua" panose="02040602050305030304" pitchFamily="18" charset="0"/>
              </a:rPr>
              <a:t>, </a:t>
            </a:r>
            <a:r>
              <a:rPr lang="en-GB" altLang="en-US" sz="2300" dirty="0">
                <a:solidFill>
                  <a:srgbClr val="2D4B9B"/>
                </a:solidFill>
                <a:latin typeface="Book Antiqua" panose="02040602050305030304" pitchFamily="18" charset="0"/>
              </a:rPr>
              <a:t>187</a:t>
            </a:r>
            <a:r>
              <a:rPr lang="en-GB" altLang="en-US" sz="2300" b="0" dirty="0">
                <a:solidFill>
                  <a:srgbClr val="2D4B9B"/>
                </a:solidFill>
                <a:latin typeface="Book Antiqua" panose="02040602050305030304" pitchFamily="18" charset="0"/>
              </a:rPr>
              <a:t>, 371-393.)</a:t>
            </a:r>
          </a:p>
        </p:txBody>
      </p:sp>
      <p:sp>
        <p:nvSpPr>
          <p:cNvPr id="13" name="TextBox 12"/>
          <p:cNvSpPr txBox="1"/>
          <p:nvPr/>
        </p:nvSpPr>
        <p:spPr>
          <a:xfrm>
            <a:off x="3707904" y="995356"/>
            <a:ext cx="5328592" cy="5132174"/>
          </a:xfrm>
          <a:prstGeom prst="rect">
            <a:avLst/>
          </a:prstGeom>
          <a:noFill/>
        </p:spPr>
        <p:txBody>
          <a:bodyPr wrap="square" rtlCol="0">
            <a:spAutoFit/>
          </a:bodyPr>
          <a:lstStyle/>
          <a:p>
            <a:pPr marL="180975" marR="0" lvl="0" indent="-180975" algn="just" defTabSz="914400" rtl="0" eaLnBrk="1" fontAlgn="base" latinLnBrk="0" hangingPunct="1">
              <a:lnSpc>
                <a:spcPct val="100000"/>
              </a:lnSpc>
              <a:spcBef>
                <a:spcPct val="0"/>
              </a:spcBef>
              <a:spcAft>
                <a:spcPts val="300"/>
              </a:spcAft>
              <a:buClrTx/>
              <a:buSzTx/>
              <a:buFont typeface="Arial"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Idealized plane Couette flow configuration </a:t>
            </a:r>
          </a:p>
          <a:p>
            <a:pPr marL="180975" marR="0" lvl="0" indent="-180975" algn="just" defTabSz="914400" rtl="0" eaLnBrk="1" fontAlgn="base" latinLnBrk="0" hangingPunct="1">
              <a:lnSpc>
                <a:spcPct val="100000"/>
              </a:lnSpc>
              <a:spcBef>
                <a:spcPct val="0"/>
              </a:spcBef>
              <a:spcAft>
                <a:spcPts val="300"/>
              </a:spcAft>
              <a:buClrTx/>
              <a:buSzTx/>
              <a:buFont typeface="Arial" pitchFamily="34" charset="0"/>
              <a:buChar char="•"/>
              <a:tabLst/>
              <a:defRPr/>
            </a:pPr>
            <a:r>
              <a:rPr lang="en-US" dirty="0">
                <a:solidFill>
                  <a:srgbClr val="000000"/>
                </a:solidFill>
                <a:latin typeface="Times New Roman" pitchFamily="18" charset="0"/>
                <a:cs typeface="Times New Roman" pitchFamily="18" charset="0"/>
              </a:rPr>
              <a:t>Stratification is strong enough to quench turbulence over homogeneous surface (</a:t>
            </a:r>
            <a:r>
              <a:rPr lang="en-US" dirty="0" err="1">
                <a:solidFill>
                  <a:srgbClr val="000000"/>
                </a:solidFill>
                <a:latin typeface="Times New Roman" pitchFamily="18" charset="0"/>
                <a:cs typeface="Times New Roman" pitchFamily="18" charset="0"/>
              </a:rPr>
              <a:t>HOM</a:t>
            </a:r>
            <a:r>
              <a:rPr lang="en-US" dirty="0">
                <a:solidFill>
                  <a:srgbClr val="000000"/>
                </a:solidFill>
                <a:latin typeface="Times New Roman" pitchFamily="18" charset="0"/>
                <a:cs typeface="Times New Roman" pitchFamily="18" charset="0"/>
              </a:rPr>
              <a:t>) </a:t>
            </a:r>
          </a:p>
          <a:p>
            <a:pPr marL="180975" marR="0" lvl="0" indent="-180975" algn="just" defTabSz="914400" rtl="0" eaLnBrk="1" fontAlgn="base" latinLnBrk="0" hangingPunct="1">
              <a:lnSpc>
                <a:spcPct val="100000"/>
              </a:lnSpc>
              <a:spcBef>
                <a:spcPct val="0"/>
              </a:spcBef>
              <a:spcAft>
                <a:spcPts val="300"/>
              </a:spcAft>
              <a:buClrTx/>
              <a:buSzTx/>
              <a:buFont typeface="Arial"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Turbulence survives over heterogeneous surfaces (HET) </a:t>
            </a:r>
          </a:p>
          <a:p>
            <a:pPr marL="180975" marR="0" lvl="0" indent="-180975" algn="just" defTabSz="914400" rtl="0" eaLnBrk="1" fontAlgn="base" latinLnBrk="0" hangingPunct="1">
              <a:lnSpc>
                <a:spcPct val="100000"/>
              </a:lnSpc>
              <a:spcBef>
                <a:spcPct val="0"/>
              </a:spcBef>
              <a:spcAft>
                <a:spcPts val="300"/>
              </a:spcAft>
              <a:buClrTx/>
              <a:buSzTx/>
              <a:buFont typeface="Arial" pitchFamily="34" charset="0"/>
              <a:buChar char="•"/>
              <a:tabLst/>
              <a:defRPr/>
            </a:pPr>
            <a:r>
              <a:rPr lang="en-US" dirty="0">
                <a:solidFill>
                  <a:srgbClr val="000000"/>
                </a:solidFill>
                <a:latin typeface="Times New Roman" pitchFamily="18" charset="0"/>
                <a:cs typeface="Times New Roman" pitchFamily="18" charset="0"/>
              </a:rPr>
              <a:t>Both molecular and turbulent fluxes of momentum are down-gradient </a:t>
            </a:r>
          </a:p>
          <a:p>
            <a:pPr marL="180975" marR="0" lvl="0" indent="-180975" algn="just" defTabSz="914400" rtl="0" eaLnBrk="1" fontAlgn="base" latinLnBrk="0" hangingPunct="1">
              <a:lnSpc>
                <a:spcPct val="100000"/>
              </a:lnSpc>
              <a:spcBef>
                <a:spcPct val="0"/>
              </a:spcBef>
              <a:spcAft>
                <a:spcPts val="300"/>
              </a:spcAft>
              <a:buClrTx/>
              <a:buSzTx/>
              <a:buFont typeface="Arial"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Turbulent heat flux is up the gradient of mean temperature (cf. counter-gradient heat transport in convective flows) </a:t>
            </a:r>
          </a:p>
          <a:p>
            <a:pPr marL="180975" marR="0" lvl="0" indent="-180975" algn="just" defTabSz="914400" rtl="0" eaLnBrk="1" fontAlgn="base" latinLnBrk="0" hangingPunct="1">
              <a:lnSpc>
                <a:spcPct val="100000"/>
              </a:lnSpc>
              <a:spcBef>
                <a:spcPct val="0"/>
              </a:spcBef>
              <a:spcAft>
                <a:spcPts val="300"/>
              </a:spcAft>
              <a:buClrTx/>
              <a:buSzTx/>
              <a:buFont typeface="Arial" pitchFamily="34" charset="0"/>
              <a:buChar char="•"/>
              <a:tabLst/>
              <a:defRPr/>
            </a:pPr>
            <a:r>
              <a:rPr lang="en-US" dirty="0">
                <a:solidFill>
                  <a:srgbClr val="000000"/>
                </a:solidFill>
                <a:latin typeface="Times New Roman" pitchFamily="18" charset="0"/>
                <a:cs typeface="Times New Roman" pitchFamily="18" charset="0"/>
              </a:rPr>
              <a:t>Analysis of the flow structure and of the vertical-velocity and temperature skewness suggests a physically sound explanation of the observed features </a:t>
            </a: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180975" marR="0" lvl="0" indent="-180975" algn="just" defTabSz="914400" rtl="0" eaLnBrk="1" fontAlgn="base" latinLnBrk="0" hangingPunct="1">
              <a:lnSpc>
                <a:spcPct val="100000"/>
              </a:lnSpc>
              <a:spcBef>
                <a:spcPct val="0"/>
              </a:spcBef>
              <a:spcAft>
                <a:spcPts val="30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180975" marR="0" lvl="0" indent="0" algn="just" defTabSz="914400" rtl="0" eaLnBrk="1" fontAlgn="base" latinLnBrk="0" hangingPunct="1">
              <a:lnSpc>
                <a:spcPct val="100000"/>
              </a:lnSpc>
              <a:spcBef>
                <a:spcPct val="0"/>
              </a:spcBef>
              <a:spcAft>
                <a:spcPts val="300"/>
              </a:spcAft>
              <a:buClrTx/>
              <a:buSzTx/>
              <a:buFontTx/>
              <a:buNone/>
              <a:tabLst/>
              <a:defRPr/>
            </a:pPr>
            <a:r>
              <a:rPr kumimoji="0" lang="en-US" alt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All HET runs are with the </a:t>
            </a:r>
            <a:r>
              <a:rPr kumimoji="0" lang="en-US" altLang="en-US"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streamwise heterogeneity</a:t>
            </a:r>
            <a:r>
              <a:rPr kumimoji="0" lang="en-US" alt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i.e., surface temperature wave crests are normal to the mean flow</a:t>
            </a:r>
          </a:p>
        </p:txBody>
      </p:sp>
      <p:sp>
        <p:nvSpPr>
          <p:cNvPr id="9" name="Rectangle 2"/>
          <p:cNvSpPr txBox="1">
            <a:spLocks noChangeArrowheads="1"/>
          </p:cNvSpPr>
          <p:nvPr/>
        </p:nvSpPr>
        <p:spPr bwMode="auto">
          <a:xfrm>
            <a:off x="514164" y="6196329"/>
            <a:ext cx="8522332" cy="54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186" tIns="43093" rIns="86186" bIns="43093" numCol="1" anchor="ctr" anchorCtr="0" compatLnSpc="1">
            <a:prstTxWarp prst="textNoShape">
              <a:avLst/>
            </a:prstTxWarp>
          </a:bodyPr>
          <a:lstStyle>
            <a:lvl1pPr marL="322263" indent="-322263" algn="l" defTabSz="855663" rtl="0" eaLnBrk="0" fontAlgn="base" hangingPunct="0">
              <a:spcBef>
                <a:spcPct val="20000"/>
              </a:spcBef>
              <a:spcAft>
                <a:spcPct val="0"/>
              </a:spcAft>
              <a:buClr>
                <a:srgbClr val="00468B"/>
              </a:buClr>
              <a:buSzPct val="105000"/>
              <a:buChar char="•"/>
              <a:defRPr kern="1200">
                <a:solidFill>
                  <a:schemeClr val="tx1"/>
                </a:solidFill>
                <a:latin typeface="+mn-lt"/>
                <a:ea typeface="+mn-ea"/>
                <a:cs typeface="+mn-cs"/>
              </a:defRPr>
            </a:lvl1pPr>
            <a:lvl2pPr marL="695325" indent="-268288" algn="l" defTabSz="855663" rtl="0" eaLnBrk="0" fontAlgn="base" hangingPunct="0">
              <a:spcBef>
                <a:spcPct val="20000"/>
              </a:spcBef>
              <a:spcAft>
                <a:spcPct val="0"/>
              </a:spcAft>
              <a:buSzPct val="100000"/>
              <a:buChar char="–"/>
              <a:defRPr kern="1200">
                <a:solidFill>
                  <a:schemeClr val="tx1"/>
                </a:solidFill>
                <a:latin typeface="+mn-lt"/>
                <a:ea typeface="+mn-ea"/>
                <a:cs typeface="+mn-cs"/>
              </a:defRPr>
            </a:lvl2pPr>
            <a:lvl3pPr marL="1069975" indent="-214313" algn="l" defTabSz="855663" rtl="0" eaLnBrk="0" fontAlgn="base" hangingPunct="0">
              <a:spcBef>
                <a:spcPct val="20000"/>
              </a:spcBef>
              <a:spcAft>
                <a:spcPct val="0"/>
              </a:spcAft>
              <a:buSzPct val="100000"/>
              <a:buChar char="–"/>
              <a:defRPr kern="1200">
                <a:solidFill>
                  <a:schemeClr val="tx1"/>
                </a:solidFill>
                <a:latin typeface="+mn-lt"/>
                <a:ea typeface="+mn-ea"/>
                <a:cs typeface="+mn-cs"/>
              </a:defRPr>
            </a:lvl3pPr>
            <a:lvl4pPr marL="1498600" indent="-215900" algn="l" defTabSz="855663" rtl="0" eaLnBrk="0" fontAlgn="base" hangingPunct="0">
              <a:spcBef>
                <a:spcPct val="20000"/>
              </a:spcBef>
              <a:spcAft>
                <a:spcPct val="0"/>
              </a:spcAft>
              <a:buSzPct val="100000"/>
              <a:buChar char="–"/>
              <a:defRPr kern="1200">
                <a:solidFill>
                  <a:schemeClr val="tx1"/>
                </a:solidFill>
                <a:latin typeface="+mn-lt"/>
                <a:ea typeface="+mn-ea"/>
                <a:cs typeface="+mn-cs"/>
              </a:defRPr>
            </a:lvl4pPr>
            <a:lvl5pPr marL="1925638" indent="-212725" algn="l" defTabSz="855663" rtl="0" eaLnBrk="0" fontAlgn="base" hangingPunct="0">
              <a:spcBef>
                <a:spcPct val="20000"/>
              </a:spcBef>
              <a:spcAft>
                <a:spcPct val="0"/>
              </a:spcAft>
              <a:buSzPct val="10000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dirty="0">
                <a:ln>
                  <a:noFill/>
                </a:ln>
                <a:solidFill>
                  <a:srgbClr val="FF0000"/>
                </a:solidFill>
                <a:effectLst/>
                <a:uLnTx/>
                <a:uFillTx/>
                <a:latin typeface="Times New Roman" panose="02020603050405020304" pitchFamily="18" charset="0"/>
                <a:ea typeface="+mn-ea"/>
                <a:cs typeface="Times New Roman" panose="02020603050405020304" pitchFamily="18" charset="0"/>
              </a:rPr>
              <a:t>But what about orientation of </a:t>
            </a:r>
            <a:r>
              <a:rPr lang="en-US" altLang="en-US" sz="2800" b="1" dirty="0">
                <a:solidFill>
                  <a:srgbClr val="FF0000"/>
                </a:solidFill>
                <a:latin typeface="Times New Roman" panose="02020603050405020304" pitchFamily="18" charset="0"/>
                <a:cs typeface="Times New Roman" panose="02020603050405020304" pitchFamily="18" charset="0"/>
              </a:rPr>
              <a:t>heterogeneity patterns</a:t>
            </a:r>
            <a:r>
              <a:rPr kumimoji="0" lang="en-US" altLang="en-US" sz="2800" b="1" i="0" u="none" strike="noStrike" kern="1200" cap="none" spc="0" normalizeH="0" baseline="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pic>
        <p:nvPicPr>
          <p:cNvPr id="5" name="Grafik 4">
            <a:extLst>
              <a:ext uri="{FF2B5EF4-FFF2-40B4-BE49-F238E27FC236}">
                <a16:creationId xmlns:a16="http://schemas.microsoft.com/office/drawing/2014/main" id="{CE036141-677F-4DED-BE50-BEE4D416D3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23" y="995355"/>
            <a:ext cx="3729789" cy="3729789"/>
          </a:xfrm>
          <a:prstGeom prst="rect">
            <a:avLst/>
          </a:prstGeom>
        </p:spPr>
      </p:pic>
    </p:spTree>
    <p:extLst>
      <p:ext uri="{BB962C8B-B14F-4D97-AF65-F5344CB8AC3E}">
        <p14:creationId xmlns:p14="http://schemas.microsoft.com/office/powerpoint/2010/main" val="41926363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9053" y="0"/>
            <a:ext cx="9144000" cy="620688"/>
          </a:xfrm>
          <a:prstGeom prst="rect">
            <a:avLst/>
          </a:prstGeom>
          <a:noFill/>
          <a:ln>
            <a:solidFill>
              <a:srgbClr val="33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spcBef>
                <a:spcPct val="50000"/>
              </a:spcBef>
            </a:pPr>
            <a:r>
              <a:rPr lang="en-GB" altLang="en-US" sz="3600" b="1" kern="0" dirty="0" err="1">
                <a:solidFill>
                  <a:srgbClr val="2D4B9B"/>
                </a:solidFill>
                <a:latin typeface="Book Antiqua" panose="02040602050305030304" pitchFamily="18" charset="0"/>
              </a:rPr>
              <a:t>Couette</a:t>
            </a:r>
            <a:r>
              <a:rPr lang="en-GB" altLang="en-US" sz="3600" b="1" kern="0" dirty="0">
                <a:solidFill>
                  <a:srgbClr val="2D4B9B"/>
                </a:solidFill>
                <a:latin typeface="Book Antiqua" panose="02040602050305030304" pitchFamily="18" charset="0"/>
              </a:rPr>
              <a:t> Flow Configuration </a:t>
            </a:r>
          </a:p>
        </p:txBody>
      </p:sp>
      <p:sp>
        <p:nvSpPr>
          <p:cNvPr id="8" name="Rectangle 33"/>
          <p:cNvSpPr>
            <a:spLocks noChangeArrowheads="1"/>
          </p:cNvSpPr>
          <p:nvPr/>
        </p:nvSpPr>
        <p:spPr bwMode="auto">
          <a:xfrm>
            <a:off x="305470" y="805636"/>
            <a:ext cx="8533060" cy="5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271463" indent="-271463" algn="just" eaLnBrk="1" hangingPunct="1">
              <a:spcBef>
                <a:spcPts val="0"/>
              </a:spcBef>
              <a:spcAft>
                <a:spcPts val="600"/>
              </a:spcAft>
            </a:pPr>
            <a:r>
              <a:rPr lang="en-US" altLang="en-US" sz="2800" dirty="0">
                <a:solidFill>
                  <a:srgbClr val="000000"/>
                </a:solidFill>
                <a:latin typeface="Times New Roman" pitchFamily="18" charset="0"/>
                <a:cs typeface="Times New Roman" pitchFamily="18" charset="0"/>
              </a:rPr>
              <a:t>The fluid depth is </a:t>
            </a:r>
            <a:r>
              <a:rPr lang="en-US" altLang="en-US" sz="2800" i="1" dirty="0">
                <a:solidFill>
                  <a:srgbClr val="000000"/>
                </a:solidFill>
                <a:latin typeface="Times New Roman" pitchFamily="18" charset="0"/>
                <a:cs typeface="Times New Roman" pitchFamily="18" charset="0"/>
              </a:rPr>
              <a:t>H</a:t>
            </a:r>
            <a:r>
              <a:rPr lang="en-US" altLang="en-US" sz="2800" dirty="0">
                <a:solidFill>
                  <a:srgbClr val="000000"/>
                </a:solidFill>
                <a:latin typeface="Times New Roman" pitchFamily="18" charset="0"/>
                <a:cs typeface="Times New Roman" pitchFamily="18" charset="0"/>
              </a:rPr>
              <a:t>.</a:t>
            </a:r>
          </a:p>
          <a:p>
            <a:pPr marL="271463" indent="-271463" algn="just" eaLnBrk="1" hangingPunct="1">
              <a:spcBef>
                <a:spcPts val="0"/>
              </a:spcBef>
              <a:spcAft>
                <a:spcPts val="600"/>
              </a:spcAft>
            </a:pPr>
            <a:r>
              <a:rPr lang="en-US" altLang="en-US" sz="2800" dirty="0">
                <a:solidFill>
                  <a:srgbClr val="000000"/>
                </a:solidFill>
                <a:latin typeface="Times New Roman" pitchFamily="18" charset="0"/>
                <a:cs typeface="Times New Roman" pitchFamily="18" charset="0"/>
              </a:rPr>
              <a:t>The lower boundary is at rest.  </a:t>
            </a:r>
          </a:p>
          <a:p>
            <a:pPr marL="271463" indent="-271463" algn="just" eaLnBrk="1" hangingPunct="1">
              <a:spcBef>
                <a:spcPts val="0"/>
              </a:spcBef>
              <a:spcAft>
                <a:spcPts val="600"/>
              </a:spcAft>
            </a:pPr>
            <a:r>
              <a:rPr lang="en-US" altLang="en-US" sz="2800" dirty="0">
                <a:solidFill>
                  <a:srgbClr val="000000"/>
                </a:solidFill>
                <a:latin typeface="Times New Roman" pitchFamily="18" charset="0"/>
                <a:cs typeface="Times New Roman" pitchFamily="18" charset="0"/>
              </a:rPr>
              <a:t>The upper boundary moves with a constant velocity </a:t>
            </a:r>
            <a:r>
              <a:rPr lang="en-US" altLang="en-US" sz="2800" i="1" dirty="0" err="1">
                <a:solidFill>
                  <a:srgbClr val="000000"/>
                </a:solidFill>
                <a:latin typeface="Times New Roman" pitchFamily="18" charset="0"/>
                <a:cs typeface="Times New Roman" pitchFamily="18" charset="0"/>
              </a:rPr>
              <a:t>U</a:t>
            </a:r>
            <a:r>
              <a:rPr lang="en-US" altLang="en-US" sz="2800" i="1" baseline="-25000" dirty="0" err="1">
                <a:solidFill>
                  <a:srgbClr val="000000"/>
                </a:solidFill>
                <a:latin typeface="Times New Roman" pitchFamily="18" charset="0"/>
                <a:cs typeface="Times New Roman" pitchFamily="18" charset="0"/>
              </a:rPr>
              <a:t>u</a:t>
            </a:r>
            <a:r>
              <a:rPr lang="en-US" altLang="en-US" sz="2800" dirty="0">
                <a:solidFill>
                  <a:srgbClr val="000000"/>
                </a:solidFill>
                <a:latin typeface="Times New Roman" pitchFamily="18" charset="0"/>
                <a:cs typeface="Times New Roman" pitchFamily="18" charset="0"/>
              </a:rPr>
              <a:t>. </a:t>
            </a:r>
          </a:p>
          <a:p>
            <a:pPr marL="271463" indent="-271463" algn="just" eaLnBrk="1" hangingPunct="1">
              <a:spcBef>
                <a:spcPts val="0"/>
              </a:spcBef>
              <a:spcAft>
                <a:spcPts val="600"/>
              </a:spcAft>
            </a:pPr>
            <a:r>
              <a:rPr lang="en-US" altLang="en-US" sz="2800" dirty="0">
                <a:solidFill>
                  <a:srgbClr val="000000"/>
                </a:solidFill>
                <a:latin typeface="Times New Roman" pitchFamily="18" charset="0"/>
                <a:cs typeface="Times New Roman" pitchFamily="18" charset="0"/>
              </a:rPr>
              <a:t>Stable buoyancy stratification is maintained by a (constant) temperature difference </a:t>
            </a:r>
            <a:r>
              <a:rPr lang="en-US" altLang="en-US" sz="2800" i="1" dirty="0">
                <a:solidFill>
                  <a:srgbClr val="000000"/>
                </a:solidFill>
                <a:latin typeface="Times New Roman" pitchFamily="18" charset="0"/>
                <a:cs typeface="Times New Roman" pitchFamily="18" charset="0"/>
                <a:sym typeface="Symbol"/>
              </a:rPr>
              <a:t>=</a:t>
            </a:r>
            <a:r>
              <a:rPr lang="en-US" altLang="en-US" sz="2800" i="1" baseline="-25000" dirty="0">
                <a:solidFill>
                  <a:srgbClr val="000000"/>
                </a:solidFill>
                <a:latin typeface="Times New Roman" pitchFamily="18" charset="0"/>
                <a:cs typeface="Times New Roman" pitchFamily="18" charset="0"/>
              </a:rPr>
              <a:t>u</a:t>
            </a:r>
            <a:r>
              <a:rPr lang="en-US" altLang="en-US" sz="2800" i="1" dirty="0">
                <a:solidFill>
                  <a:srgbClr val="000000"/>
                </a:solidFill>
                <a:latin typeface="Times New Roman" pitchFamily="18" charset="0"/>
                <a:cs typeface="Times New Roman" pitchFamily="18" charset="0"/>
                <a:sym typeface="Symbol"/>
              </a:rPr>
              <a:t></a:t>
            </a:r>
            <a:r>
              <a:rPr lang="en-US" altLang="en-US" sz="2800" i="1" baseline="-25000" dirty="0">
                <a:solidFill>
                  <a:srgbClr val="000000"/>
                </a:solidFill>
                <a:latin typeface="Times New Roman" pitchFamily="18" charset="0"/>
                <a:cs typeface="Times New Roman" pitchFamily="18" charset="0"/>
              </a:rPr>
              <a:t>l</a:t>
            </a:r>
            <a:r>
              <a:rPr lang="en-US" altLang="en-US" sz="2800" dirty="0">
                <a:solidFill>
                  <a:srgbClr val="000000"/>
                </a:solidFill>
                <a:latin typeface="Times New Roman" pitchFamily="18" charset="0"/>
                <a:cs typeface="Times New Roman" pitchFamily="18" charset="0"/>
              </a:rPr>
              <a:t> between the upper and lower boundaries. </a:t>
            </a:r>
          </a:p>
          <a:p>
            <a:pPr marL="271463" indent="-271463" algn="just" eaLnBrk="1" hangingPunct="1">
              <a:spcBef>
                <a:spcPts val="0"/>
              </a:spcBef>
              <a:spcAft>
                <a:spcPts val="600"/>
              </a:spcAft>
            </a:pPr>
            <a:r>
              <a:rPr lang="en-US" altLang="en-US" sz="2800" dirty="0">
                <a:solidFill>
                  <a:srgbClr val="3333FF"/>
                </a:solidFill>
                <a:latin typeface="Times New Roman" pitchFamily="18" charset="0"/>
                <a:cs typeface="Times New Roman" pitchFamily="18" charset="0"/>
              </a:rPr>
              <a:t>The temperature at the horizontal upper and lower surfaces is either homogeneous or </a:t>
            </a:r>
            <a:r>
              <a:rPr lang="en-US" altLang="en-US" sz="2800" b="1" dirty="0">
                <a:solidFill>
                  <a:srgbClr val="3333FF"/>
                </a:solidFill>
                <a:latin typeface="Times New Roman" pitchFamily="18" charset="0"/>
                <a:cs typeface="Times New Roman" pitchFamily="18" charset="0"/>
              </a:rPr>
              <a:t>varies sinusoidally in the </a:t>
            </a:r>
            <a:r>
              <a:rPr lang="en-US" altLang="en-US" sz="2800" b="1" u="sng" dirty="0">
                <a:solidFill>
                  <a:srgbClr val="3333FF"/>
                </a:solidFill>
                <a:latin typeface="Times New Roman" pitchFamily="18" charset="0"/>
                <a:cs typeface="Times New Roman" pitchFamily="18" charset="0"/>
              </a:rPr>
              <a:t>streamwise</a:t>
            </a:r>
            <a:r>
              <a:rPr lang="en-US" altLang="en-US" sz="2800" b="1" dirty="0">
                <a:solidFill>
                  <a:srgbClr val="3333FF"/>
                </a:solidFill>
                <a:latin typeface="Times New Roman" pitchFamily="18" charset="0"/>
                <a:cs typeface="Times New Roman" pitchFamily="18" charset="0"/>
              </a:rPr>
              <a:t> (</a:t>
            </a:r>
            <a:r>
              <a:rPr lang="en-US" altLang="en-US" sz="2800" b="1" dirty="0" err="1">
                <a:solidFill>
                  <a:srgbClr val="3333FF"/>
                </a:solidFill>
                <a:latin typeface="Times New Roman" pitchFamily="18" charset="0"/>
                <a:cs typeface="Times New Roman" pitchFamily="18" charset="0"/>
              </a:rPr>
              <a:t>HETx</a:t>
            </a:r>
            <a:r>
              <a:rPr lang="en-US" altLang="en-US" sz="2800" b="1" dirty="0">
                <a:solidFill>
                  <a:srgbClr val="3333FF"/>
                </a:solidFill>
                <a:latin typeface="Times New Roman" pitchFamily="18" charset="0"/>
                <a:cs typeface="Times New Roman" pitchFamily="18" charset="0"/>
              </a:rPr>
              <a:t> cases) or </a:t>
            </a:r>
            <a:r>
              <a:rPr lang="en-US" altLang="en-US" sz="2800" b="1" u="sng" dirty="0">
                <a:solidFill>
                  <a:srgbClr val="3333FF"/>
                </a:solidFill>
                <a:latin typeface="Times New Roman" pitchFamily="18" charset="0"/>
                <a:cs typeface="Times New Roman" pitchFamily="18" charset="0"/>
              </a:rPr>
              <a:t>spanwise</a:t>
            </a:r>
            <a:r>
              <a:rPr lang="en-US" altLang="en-US" sz="2800" b="1" dirty="0">
                <a:solidFill>
                  <a:srgbClr val="3333FF"/>
                </a:solidFill>
                <a:latin typeface="Times New Roman" pitchFamily="18" charset="0"/>
                <a:cs typeface="Times New Roman" pitchFamily="18" charset="0"/>
              </a:rPr>
              <a:t> (</a:t>
            </a:r>
            <a:r>
              <a:rPr lang="en-US" altLang="en-US" sz="2800" b="1" dirty="0" err="1">
                <a:solidFill>
                  <a:srgbClr val="3333FF"/>
                </a:solidFill>
                <a:latin typeface="Times New Roman" pitchFamily="18" charset="0"/>
                <a:cs typeface="Times New Roman" pitchFamily="18" charset="0"/>
              </a:rPr>
              <a:t>HETy</a:t>
            </a:r>
            <a:r>
              <a:rPr lang="en-US" altLang="en-US" sz="2800" b="1" dirty="0">
                <a:solidFill>
                  <a:srgbClr val="3333FF"/>
                </a:solidFill>
                <a:latin typeface="Times New Roman" pitchFamily="18" charset="0"/>
                <a:cs typeface="Times New Roman" pitchFamily="18" charset="0"/>
              </a:rPr>
              <a:t> cases) direction.</a:t>
            </a:r>
            <a:r>
              <a:rPr lang="en-US" altLang="en-US" sz="2800" dirty="0">
                <a:solidFill>
                  <a:srgbClr val="3333FF"/>
                </a:solidFill>
                <a:latin typeface="Times New Roman" pitchFamily="18" charset="0"/>
                <a:cs typeface="Times New Roman" pitchFamily="18" charset="0"/>
              </a:rPr>
              <a:t> </a:t>
            </a:r>
          </a:p>
          <a:p>
            <a:pPr marL="271463" indent="-271463" algn="just" eaLnBrk="1" hangingPunct="1">
              <a:spcBef>
                <a:spcPts val="0"/>
              </a:spcBef>
              <a:spcAft>
                <a:spcPts val="600"/>
              </a:spcAft>
            </a:pPr>
            <a:r>
              <a:rPr lang="en-US" altLang="en-US" sz="2800" b="1" dirty="0">
                <a:solidFill>
                  <a:srgbClr val="FF0000"/>
                </a:solidFill>
                <a:latin typeface="Times New Roman" pitchFamily="18" charset="0"/>
                <a:cs typeface="Times New Roman" pitchFamily="18" charset="0"/>
              </a:rPr>
              <a:t>The horizontal-mean temperature is the same in the homogeneous and heterogeneous cases</a:t>
            </a:r>
            <a:r>
              <a:rPr lang="en-US" altLang="en-US" sz="2800"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336851551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3"/>
          <p:cNvSpPr>
            <a:spLocks noChangeArrowheads="1"/>
          </p:cNvSpPr>
          <p:nvPr/>
        </p:nvSpPr>
        <p:spPr bwMode="auto">
          <a:xfrm>
            <a:off x="179512" y="620688"/>
            <a:ext cx="84251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sz="2400" dirty="0">
                <a:solidFill>
                  <a:srgbClr val="000000"/>
                </a:solidFill>
                <a:latin typeface="Times New Roman" pitchFamily="18" charset="0"/>
                <a:cs typeface="Times New Roman" pitchFamily="18" charset="0"/>
              </a:rPr>
              <a:t>The length </a:t>
            </a:r>
            <a:r>
              <a:rPr lang="en-US" altLang="en-US" sz="2400" i="1" dirty="0">
                <a:solidFill>
                  <a:srgbClr val="000000"/>
                </a:solidFill>
                <a:latin typeface="Times New Roman" pitchFamily="18" charset="0"/>
                <a:cs typeface="Times New Roman" pitchFamily="18" charset="0"/>
              </a:rPr>
              <a:t>H</a:t>
            </a:r>
            <a:r>
              <a:rPr lang="en-US" altLang="en-US" sz="2400" dirty="0">
                <a:solidFill>
                  <a:srgbClr val="000000"/>
                </a:solidFill>
                <a:latin typeface="Times New Roman" pitchFamily="18" charset="0"/>
                <a:cs typeface="Times New Roman" pitchFamily="18" charset="0"/>
              </a:rPr>
              <a:t>, velocity</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U</a:t>
            </a:r>
            <a:r>
              <a:rPr lang="en-US" altLang="en-US" sz="2400" i="1" baseline="-25000" dirty="0" err="1">
                <a:solidFill>
                  <a:srgbClr val="000000"/>
                </a:solidFill>
                <a:latin typeface="Times New Roman" pitchFamily="18" charset="0"/>
                <a:cs typeface="Times New Roman" pitchFamily="18" charset="0"/>
              </a:rPr>
              <a:t>u</a:t>
            </a:r>
            <a:r>
              <a:rPr lang="en-US" altLang="en-US" sz="2400" dirty="0">
                <a:solidFill>
                  <a:srgbClr val="000000"/>
                </a:solidFill>
                <a:latin typeface="Times New Roman" pitchFamily="18" charset="0"/>
                <a:cs typeface="Times New Roman" pitchFamily="18" charset="0"/>
              </a:rPr>
              <a:t>, time </a:t>
            </a:r>
            <a:r>
              <a:rPr lang="en-US" altLang="en-US" sz="2400" i="1" dirty="0">
                <a:solidFill>
                  <a:srgbClr val="000000"/>
                </a:solidFill>
                <a:latin typeface="Times New Roman" pitchFamily="18" charset="0"/>
                <a:cs typeface="Times New Roman" pitchFamily="18" charset="0"/>
              </a:rPr>
              <a:t>H</a:t>
            </a:r>
            <a:r>
              <a:rPr lang="en-US" altLang="en-US" sz="2400" dirty="0">
                <a:solidFill>
                  <a:srgbClr val="000000"/>
                </a:solidFill>
                <a:latin typeface="Times New Roman" pitchFamily="18" charset="0"/>
                <a:cs typeface="Times New Roman" pitchFamily="18" charset="0"/>
              </a:rPr>
              <a:t>/</a:t>
            </a:r>
            <a:r>
              <a:rPr lang="en-US" altLang="en-US" sz="2400" i="1" dirty="0" err="1">
                <a:solidFill>
                  <a:srgbClr val="000000"/>
                </a:solidFill>
                <a:latin typeface="Times New Roman" pitchFamily="18" charset="0"/>
                <a:cs typeface="Times New Roman" pitchFamily="18" charset="0"/>
              </a:rPr>
              <a:t>U</a:t>
            </a:r>
            <a:r>
              <a:rPr lang="en-US" altLang="en-US" sz="2400" i="1" baseline="-25000" dirty="0" err="1">
                <a:solidFill>
                  <a:srgbClr val="000000"/>
                </a:solidFill>
                <a:latin typeface="Times New Roman" pitchFamily="18" charset="0"/>
                <a:cs typeface="Times New Roman" pitchFamily="18" charset="0"/>
              </a:rPr>
              <a:t>u</a:t>
            </a:r>
            <a:r>
              <a:rPr lang="en-US" altLang="en-US" sz="2400" dirty="0">
                <a:solidFill>
                  <a:srgbClr val="000000"/>
                </a:solidFill>
                <a:latin typeface="Times New Roman" pitchFamily="18" charset="0"/>
                <a:cs typeface="Times New Roman" pitchFamily="18" charset="0"/>
              </a:rPr>
              <a:t>, and temperature </a:t>
            </a:r>
            <a:r>
              <a:rPr lang="en-US" altLang="en-US" sz="2400" i="1" dirty="0">
                <a:solidFill>
                  <a:srgbClr val="000000"/>
                </a:solidFill>
                <a:latin typeface="Times New Roman" pitchFamily="18" charset="0"/>
                <a:cs typeface="Times New Roman" pitchFamily="18" charset="0"/>
                <a:sym typeface="Symbol"/>
              </a:rPr>
              <a:t></a:t>
            </a:r>
            <a:r>
              <a:rPr lang="en-US" altLang="en-US" sz="2400" dirty="0">
                <a:solidFill>
                  <a:srgbClr val="000000"/>
                </a:solidFill>
                <a:latin typeface="Times New Roman" pitchFamily="18" charset="0"/>
                <a:cs typeface="Times New Roman" pitchFamily="18" charset="0"/>
                <a:sym typeface="Symbol"/>
              </a:rPr>
              <a:t>  scales are used to make the problem dimensionless. </a:t>
            </a:r>
          </a:p>
        </p:txBody>
      </p:sp>
      <p:sp>
        <p:nvSpPr>
          <p:cNvPr id="7" name="Rectangle 33"/>
          <p:cNvSpPr>
            <a:spLocks noChangeArrowheads="1"/>
          </p:cNvSpPr>
          <p:nvPr/>
        </p:nvSpPr>
        <p:spPr bwMode="auto">
          <a:xfrm>
            <a:off x="181558" y="5201037"/>
            <a:ext cx="3526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271463" indent="-271463" eaLnBrk="1" hangingPunct="1">
              <a:spcBef>
                <a:spcPct val="0"/>
              </a:spcBef>
              <a:buNone/>
            </a:pPr>
            <a:r>
              <a:rPr lang="en-US" altLang="en-US" sz="2400" dirty="0">
                <a:solidFill>
                  <a:srgbClr val="000000"/>
                </a:solidFill>
                <a:latin typeface="Times New Roman" pitchFamily="18" charset="0"/>
                <a:cs typeface="Times New Roman" pitchFamily="18" charset="0"/>
              </a:rPr>
              <a:t>Dimensionless parameters: </a:t>
            </a:r>
            <a:endParaRPr lang="en-US" altLang="en-US" sz="2400" baseline="-25000" dirty="0">
              <a:solidFill>
                <a:srgbClr val="000000"/>
              </a:solidFill>
              <a:latin typeface="Times New Roman" pitchFamily="18" charset="0"/>
              <a:cs typeface="Times New Roman" pitchFamily="18" charset="0"/>
            </a:endParaRPr>
          </a:p>
        </p:txBody>
      </p:sp>
      <p:sp>
        <p:nvSpPr>
          <p:cNvPr id="10" name="Rectangle 33"/>
          <p:cNvSpPr>
            <a:spLocks noChangeArrowheads="1"/>
          </p:cNvSpPr>
          <p:nvPr/>
        </p:nvSpPr>
        <p:spPr bwMode="auto">
          <a:xfrm>
            <a:off x="181558" y="1412776"/>
            <a:ext cx="58326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271463" indent="-271463" eaLnBrk="1" hangingPunct="1">
              <a:spcBef>
                <a:spcPct val="0"/>
              </a:spcBef>
              <a:buNone/>
            </a:pPr>
            <a:r>
              <a:rPr lang="en-US" altLang="en-US" sz="2400" dirty="0">
                <a:solidFill>
                  <a:srgbClr val="000000"/>
                </a:solidFill>
                <a:latin typeface="Times New Roman" pitchFamily="18" charset="0"/>
                <a:cs typeface="Times New Roman" pitchFamily="18" charset="0"/>
              </a:rPr>
              <a:t>Governing equations (in dimensionless form):  </a:t>
            </a:r>
          </a:p>
        </p:txBody>
      </p:sp>
      <mc:AlternateContent xmlns:mc="http://schemas.openxmlformats.org/markup-compatibility/2006" xmlns:a14="http://schemas.microsoft.com/office/drawing/2010/main">
        <mc:Choice Requires="a14">
          <p:sp>
            <p:nvSpPr>
              <p:cNvPr id="229379" name="Object 7"/>
              <p:cNvSpPr txBox="1"/>
              <p:nvPr/>
            </p:nvSpPr>
            <p:spPr bwMode="auto">
              <a:xfrm>
                <a:off x="809824" y="1916832"/>
                <a:ext cx="7524352" cy="3046744"/>
              </a:xfrm>
              <a:prstGeom prst="rect">
                <a:avLst/>
              </a:prstGeom>
              <a:noFill/>
              <a:extLst/>
            </p:spPr>
            <p:txBody>
              <a:bodyPr>
                <a:noAutofit/>
              </a:bodyPr>
              <a:lstStyle/>
              <a:p>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GB" sz="2800" i="1">
                              <a:solidFill>
                                <a:srgbClr val="000000"/>
                              </a:solidFill>
                              <a:latin typeface="Cambria Math" panose="02040503050406030204" pitchFamily="18" charset="0"/>
                            </a:rPr>
                          </m:ctrlPr>
                        </m:mPr>
                        <m:mr>
                          <m:e>
                            <m:d>
                              <m:dPr>
                                <m:ctrlPr>
                                  <a:rPr lang="en-GB" sz="2800" i="1">
                                    <a:solidFill>
                                      <a:srgbClr val="000000"/>
                                    </a:solidFill>
                                    <a:latin typeface="Cambria Math" panose="02040503050406030204" pitchFamily="18" charset="0"/>
                                  </a:rPr>
                                </m:ctrlPr>
                              </m:dPr>
                              <m:e>
                                <m:f>
                                  <m:fPr>
                                    <m:ctrlPr>
                                      <a:rPr lang="en-GB" sz="2800" i="1">
                                        <a:solidFill>
                                          <a:srgbClr val="000000"/>
                                        </a:solidFill>
                                        <a:latin typeface="Cambria Math" panose="02040503050406030204" pitchFamily="18" charset="0"/>
                                      </a:rPr>
                                    </m:ctrlPr>
                                  </m:fPr>
                                  <m:num>
                                    <m:r>
                                      <a:rPr lang="en-GB" sz="2800" i="1">
                                        <a:solidFill>
                                          <a:srgbClr val="000000"/>
                                        </a:solidFill>
                                        <a:latin typeface="Cambria Math" panose="02040503050406030204" pitchFamily="18" charset="0"/>
                                      </a:rPr>
                                      <m:t>𝜕</m:t>
                                    </m:r>
                                  </m:num>
                                  <m:den>
                                    <m:r>
                                      <a:rPr lang="en-GB" sz="2800" i="1">
                                        <a:solidFill>
                                          <a:srgbClr val="000000"/>
                                        </a:solidFill>
                                        <a:latin typeface="Cambria Math" panose="02040503050406030204" pitchFamily="18" charset="0"/>
                                      </a:rPr>
                                      <m:t>𝜕</m:t>
                                    </m:r>
                                    <m:r>
                                      <a:rPr lang="en-GB" sz="2800" i="1">
                                        <a:solidFill>
                                          <a:srgbClr val="000000"/>
                                        </a:solidFill>
                                        <a:latin typeface="Cambria Math" panose="02040503050406030204" pitchFamily="18" charset="0"/>
                                      </a:rPr>
                                      <m:t>𝑡</m:t>
                                    </m:r>
                                  </m:den>
                                </m:f>
                                <m:r>
                                  <a:rPr lang="en-GB" sz="2800" i="1">
                                    <a:solidFill>
                                      <a:srgbClr val="000000"/>
                                    </a:solidFill>
                                    <a:latin typeface="Cambria Math" panose="02040503050406030204" pitchFamily="18" charset="0"/>
                                  </a:rPr>
                                  <m:t>+</m:t>
                                </m:r>
                                <m:sSub>
                                  <m:sSubPr>
                                    <m:ctrlPr>
                                      <a:rPr lang="en-GB" sz="2800" i="1">
                                        <a:solidFill>
                                          <a:srgbClr val="000000"/>
                                        </a:solidFill>
                                        <a:latin typeface="Cambria Math" panose="02040503050406030204" pitchFamily="18" charset="0"/>
                                      </a:rPr>
                                    </m:ctrlPr>
                                  </m:sSubPr>
                                  <m:e>
                                    <m:r>
                                      <a:rPr lang="en-GB" sz="2800" i="1">
                                        <a:solidFill>
                                          <a:srgbClr val="000000"/>
                                        </a:solidFill>
                                        <a:latin typeface="Cambria Math" panose="02040503050406030204" pitchFamily="18" charset="0"/>
                                      </a:rPr>
                                      <m:t>𝑢</m:t>
                                    </m:r>
                                  </m:e>
                                  <m:sub>
                                    <m:r>
                                      <a:rPr lang="en-GB" sz="2800" i="1">
                                        <a:solidFill>
                                          <a:srgbClr val="000000"/>
                                        </a:solidFill>
                                        <a:latin typeface="Cambria Math" panose="02040503050406030204" pitchFamily="18" charset="0"/>
                                      </a:rPr>
                                      <m:t>𝑘</m:t>
                                    </m:r>
                                  </m:sub>
                                </m:sSub>
                                <m:f>
                                  <m:fPr>
                                    <m:ctrlPr>
                                      <a:rPr lang="en-GB" sz="2800" i="1">
                                        <a:solidFill>
                                          <a:srgbClr val="000000"/>
                                        </a:solidFill>
                                        <a:latin typeface="Cambria Math" panose="02040503050406030204" pitchFamily="18" charset="0"/>
                                      </a:rPr>
                                    </m:ctrlPr>
                                  </m:fPr>
                                  <m:num>
                                    <m:r>
                                      <a:rPr lang="en-GB" sz="2800" i="1">
                                        <a:solidFill>
                                          <a:srgbClr val="000000"/>
                                        </a:solidFill>
                                        <a:latin typeface="Cambria Math" panose="02040503050406030204" pitchFamily="18" charset="0"/>
                                      </a:rPr>
                                      <m:t>𝜕</m:t>
                                    </m:r>
                                  </m:num>
                                  <m:den>
                                    <m:r>
                                      <a:rPr lang="en-GB" sz="2800" i="1">
                                        <a:solidFill>
                                          <a:srgbClr val="000000"/>
                                        </a:solidFill>
                                        <a:latin typeface="Cambria Math" panose="02040503050406030204" pitchFamily="18" charset="0"/>
                                      </a:rPr>
                                      <m:t>𝜕</m:t>
                                    </m:r>
                                    <m:sSub>
                                      <m:sSubPr>
                                        <m:ctrlPr>
                                          <a:rPr lang="en-GB" sz="2800" i="1">
                                            <a:solidFill>
                                              <a:srgbClr val="000000"/>
                                            </a:solidFill>
                                            <a:latin typeface="Cambria Math" panose="02040503050406030204" pitchFamily="18" charset="0"/>
                                          </a:rPr>
                                        </m:ctrlPr>
                                      </m:sSubPr>
                                      <m:e>
                                        <m:r>
                                          <a:rPr lang="en-GB" sz="2800" i="1">
                                            <a:solidFill>
                                              <a:srgbClr val="000000"/>
                                            </a:solidFill>
                                            <a:latin typeface="Cambria Math" panose="02040503050406030204" pitchFamily="18" charset="0"/>
                                          </a:rPr>
                                          <m:t>𝑥</m:t>
                                        </m:r>
                                      </m:e>
                                      <m:sub>
                                        <m:r>
                                          <a:rPr lang="en-GB" sz="2800" i="1">
                                            <a:solidFill>
                                              <a:srgbClr val="000000"/>
                                            </a:solidFill>
                                            <a:latin typeface="Cambria Math" panose="02040503050406030204" pitchFamily="18" charset="0"/>
                                          </a:rPr>
                                          <m:t>𝑘</m:t>
                                        </m:r>
                                      </m:sub>
                                    </m:sSub>
                                  </m:den>
                                </m:f>
                              </m:e>
                            </m:d>
                            <m:sSub>
                              <m:sSubPr>
                                <m:ctrlPr>
                                  <a:rPr lang="en-GB" sz="2800" i="1">
                                    <a:solidFill>
                                      <a:srgbClr val="000000"/>
                                    </a:solidFill>
                                    <a:latin typeface="Cambria Math" panose="02040503050406030204" pitchFamily="18" charset="0"/>
                                  </a:rPr>
                                </m:ctrlPr>
                              </m:sSubPr>
                              <m:e>
                                <m:r>
                                  <a:rPr lang="en-GB" sz="2800" i="1">
                                    <a:solidFill>
                                      <a:srgbClr val="000000"/>
                                    </a:solidFill>
                                    <a:latin typeface="Cambria Math" panose="02040503050406030204" pitchFamily="18" charset="0"/>
                                  </a:rPr>
                                  <m:t>𝑢</m:t>
                                </m:r>
                              </m:e>
                              <m:sub>
                                <m:r>
                                  <a:rPr lang="en-GB" sz="2800" i="1">
                                    <a:solidFill>
                                      <a:srgbClr val="000000"/>
                                    </a:solidFill>
                                    <a:latin typeface="Cambria Math" panose="02040503050406030204" pitchFamily="18" charset="0"/>
                                  </a:rPr>
                                  <m:t>𝑖</m:t>
                                </m:r>
                              </m:sub>
                            </m:sSub>
                            <m:r>
                              <a:rPr lang="en-GB" sz="2800" i="1">
                                <a:solidFill>
                                  <a:srgbClr val="000000"/>
                                </a:solidFill>
                                <a:latin typeface="Cambria Math" panose="02040503050406030204" pitchFamily="18" charset="0"/>
                              </a:rPr>
                              <m:t>=−</m:t>
                            </m:r>
                            <m:f>
                              <m:fPr>
                                <m:ctrlPr>
                                  <a:rPr lang="en-GB" sz="2800" i="1">
                                    <a:solidFill>
                                      <a:srgbClr val="000000"/>
                                    </a:solidFill>
                                    <a:latin typeface="Cambria Math" panose="02040503050406030204" pitchFamily="18" charset="0"/>
                                  </a:rPr>
                                </m:ctrlPr>
                              </m:fPr>
                              <m:num>
                                <m:r>
                                  <a:rPr lang="en-GB" sz="2800" i="1">
                                    <a:solidFill>
                                      <a:srgbClr val="000000"/>
                                    </a:solidFill>
                                    <a:latin typeface="Cambria Math" panose="02040503050406030204" pitchFamily="18" charset="0"/>
                                  </a:rPr>
                                  <m:t>𝜕</m:t>
                                </m:r>
                                <m:r>
                                  <a:rPr lang="en-GB" sz="2800" i="1">
                                    <a:solidFill>
                                      <a:srgbClr val="000000"/>
                                    </a:solidFill>
                                    <a:latin typeface="Cambria Math" panose="02040503050406030204" pitchFamily="18" charset="0"/>
                                  </a:rPr>
                                  <m:t>𝑝</m:t>
                                </m:r>
                              </m:num>
                              <m:den>
                                <m:r>
                                  <a:rPr lang="en-GB" sz="2800" i="1">
                                    <a:solidFill>
                                      <a:srgbClr val="000000"/>
                                    </a:solidFill>
                                    <a:latin typeface="Cambria Math" panose="02040503050406030204" pitchFamily="18" charset="0"/>
                                  </a:rPr>
                                  <m:t>𝜕</m:t>
                                </m:r>
                                <m:sSub>
                                  <m:sSubPr>
                                    <m:ctrlPr>
                                      <a:rPr lang="en-GB" sz="2800" i="1">
                                        <a:solidFill>
                                          <a:srgbClr val="000000"/>
                                        </a:solidFill>
                                        <a:latin typeface="Cambria Math" panose="02040503050406030204" pitchFamily="18" charset="0"/>
                                      </a:rPr>
                                    </m:ctrlPr>
                                  </m:sSubPr>
                                  <m:e>
                                    <m:r>
                                      <a:rPr lang="en-GB" sz="2800" i="1">
                                        <a:solidFill>
                                          <a:srgbClr val="000000"/>
                                        </a:solidFill>
                                        <a:latin typeface="Cambria Math" panose="02040503050406030204" pitchFamily="18" charset="0"/>
                                      </a:rPr>
                                      <m:t>𝑥</m:t>
                                    </m:r>
                                  </m:e>
                                  <m:sub>
                                    <m:r>
                                      <a:rPr lang="en-GB" sz="2800" i="1">
                                        <a:solidFill>
                                          <a:srgbClr val="000000"/>
                                        </a:solidFill>
                                        <a:latin typeface="Cambria Math" panose="02040503050406030204" pitchFamily="18" charset="0"/>
                                      </a:rPr>
                                      <m:t>𝑖</m:t>
                                    </m:r>
                                  </m:sub>
                                </m:sSub>
                              </m:den>
                            </m:f>
                            <m:r>
                              <a:rPr lang="en-GB" sz="2800" i="1">
                                <a:solidFill>
                                  <a:srgbClr val="000000"/>
                                </a:solidFill>
                                <a:latin typeface="Cambria Math" panose="02040503050406030204" pitchFamily="18" charset="0"/>
                              </a:rPr>
                              <m:t>+</m:t>
                            </m:r>
                            <m:sSub>
                              <m:sSubPr>
                                <m:ctrlPr>
                                  <a:rPr lang="en-GB" sz="2800" i="1">
                                    <a:solidFill>
                                      <a:srgbClr val="000000"/>
                                    </a:solidFill>
                                    <a:latin typeface="Cambria Math" panose="02040503050406030204" pitchFamily="18" charset="0"/>
                                  </a:rPr>
                                </m:ctrlPr>
                              </m:sSubPr>
                              <m:e>
                                <m:r>
                                  <a:rPr lang="en-GB" sz="2800" i="1">
                                    <a:solidFill>
                                      <a:srgbClr val="000000"/>
                                    </a:solidFill>
                                    <a:latin typeface="Cambria Math" panose="02040503050406030204" pitchFamily="18" charset="0"/>
                                  </a:rPr>
                                  <m:t>𝛿</m:t>
                                </m:r>
                              </m:e>
                              <m:sub>
                                <m:r>
                                  <a:rPr lang="en-GB" sz="2800" i="1">
                                    <a:solidFill>
                                      <a:srgbClr val="000000"/>
                                    </a:solidFill>
                                    <a:latin typeface="Cambria Math" panose="02040503050406030204" pitchFamily="18" charset="0"/>
                                  </a:rPr>
                                  <m:t>𝑖</m:t>
                                </m:r>
                                <m:r>
                                  <a:rPr lang="en-GB" sz="2800" i="1">
                                    <a:solidFill>
                                      <a:srgbClr val="000000"/>
                                    </a:solidFill>
                                    <a:latin typeface="Cambria Math" panose="02040503050406030204" pitchFamily="18" charset="0"/>
                                  </a:rPr>
                                  <m:t>3</m:t>
                                </m:r>
                              </m:sub>
                            </m:sSub>
                            <m:r>
                              <m:rPr>
                                <m:nor/>
                              </m:rPr>
                              <a:rPr lang="en-GB" sz="2800" i="0">
                                <a:solidFill>
                                  <a:srgbClr val="000000"/>
                                </a:solidFill>
                                <a:latin typeface="Cambria Math" panose="02040503050406030204" pitchFamily="18" charset="0"/>
                              </a:rPr>
                              <m:t>Ri</m:t>
                            </m:r>
                            <m:r>
                              <a:rPr lang="en-GB" sz="2800" i="1">
                                <a:solidFill>
                                  <a:srgbClr val="000000"/>
                                </a:solidFill>
                                <a:latin typeface="Cambria Math" panose="02040503050406030204" pitchFamily="18" charset="0"/>
                              </a:rPr>
                              <m:t>𝜃</m:t>
                            </m:r>
                            <m:r>
                              <a:rPr lang="en-GB" sz="2800" i="1">
                                <a:solidFill>
                                  <a:srgbClr val="000000"/>
                                </a:solidFill>
                                <a:latin typeface="Cambria Math" panose="02040503050406030204" pitchFamily="18" charset="0"/>
                              </a:rPr>
                              <m:t>+</m:t>
                            </m:r>
                            <m:f>
                              <m:fPr>
                                <m:ctrlPr>
                                  <a:rPr lang="en-GB" sz="2800" i="1">
                                    <a:solidFill>
                                      <a:srgbClr val="000000"/>
                                    </a:solidFill>
                                    <a:latin typeface="Cambria Math" panose="02040503050406030204" pitchFamily="18" charset="0"/>
                                  </a:rPr>
                                </m:ctrlPr>
                              </m:fPr>
                              <m:num>
                                <m:r>
                                  <a:rPr lang="en-GB" sz="2800" i="0">
                                    <a:solidFill>
                                      <a:srgbClr val="000000"/>
                                    </a:solidFill>
                                    <a:latin typeface="Cambria Math" panose="02040503050406030204" pitchFamily="18" charset="0"/>
                                  </a:rPr>
                                  <m:t>1</m:t>
                                </m:r>
                              </m:num>
                              <m:den>
                                <m:r>
                                  <m:rPr>
                                    <m:nor/>
                                  </m:rPr>
                                  <a:rPr lang="en-GB" sz="2800" i="0">
                                    <a:solidFill>
                                      <a:srgbClr val="000000"/>
                                    </a:solidFill>
                                    <a:latin typeface="Cambria Math" panose="02040503050406030204" pitchFamily="18" charset="0"/>
                                  </a:rPr>
                                  <m:t>Re</m:t>
                                </m:r>
                              </m:den>
                            </m:f>
                            <m:f>
                              <m:fPr>
                                <m:ctrlPr>
                                  <a:rPr lang="en-GB" sz="2800" i="1">
                                    <a:solidFill>
                                      <a:srgbClr val="000000"/>
                                    </a:solidFill>
                                    <a:latin typeface="Cambria Math" panose="02040503050406030204" pitchFamily="18" charset="0"/>
                                  </a:rPr>
                                </m:ctrlPr>
                              </m:fPr>
                              <m:num>
                                <m:sSup>
                                  <m:sSupPr>
                                    <m:ctrlPr>
                                      <a:rPr lang="en-GB" sz="2800" i="1">
                                        <a:solidFill>
                                          <a:srgbClr val="000000"/>
                                        </a:solidFill>
                                        <a:latin typeface="Cambria Math" panose="02040503050406030204" pitchFamily="18" charset="0"/>
                                      </a:rPr>
                                    </m:ctrlPr>
                                  </m:sSupPr>
                                  <m:e>
                                    <m:r>
                                      <a:rPr lang="en-GB" sz="2800" i="1">
                                        <a:solidFill>
                                          <a:srgbClr val="000000"/>
                                        </a:solidFill>
                                        <a:latin typeface="Cambria Math" panose="02040503050406030204" pitchFamily="18" charset="0"/>
                                      </a:rPr>
                                      <m:t>𝜕</m:t>
                                    </m:r>
                                  </m:e>
                                  <m:sup>
                                    <m:r>
                                      <a:rPr lang="en-GB" sz="2800" i="1">
                                        <a:solidFill>
                                          <a:srgbClr val="000000"/>
                                        </a:solidFill>
                                        <a:latin typeface="Cambria Math" panose="02040503050406030204" pitchFamily="18" charset="0"/>
                                      </a:rPr>
                                      <m:t>2</m:t>
                                    </m:r>
                                  </m:sup>
                                </m:sSup>
                                <m:sSub>
                                  <m:sSubPr>
                                    <m:ctrlPr>
                                      <a:rPr lang="en-GB" sz="2800" i="1">
                                        <a:solidFill>
                                          <a:srgbClr val="000000"/>
                                        </a:solidFill>
                                        <a:latin typeface="Cambria Math" panose="02040503050406030204" pitchFamily="18" charset="0"/>
                                      </a:rPr>
                                    </m:ctrlPr>
                                  </m:sSubPr>
                                  <m:e>
                                    <m:r>
                                      <a:rPr lang="en-GB" sz="2800" i="1">
                                        <a:solidFill>
                                          <a:srgbClr val="000000"/>
                                        </a:solidFill>
                                        <a:latin typeface="Cambria Math" panose="02040503050406030204" pitchFamily="18" charset="0"/>
                                      </a:rPr>
                                      <m:t>𝑢</m:t>
                                    </m:r>
                                  </m:e>
                                  <m:sub>
                                    <m:r>
                                      <a:rPr lang="en-GB" sz="2800" i="1">
                                        <a:solidFill>
                                          <a:srgbClr val="000000"/>
                                        </a:solidFill>
                                        <a:latin typeface="Cambria Math" panose="02040503050406030204" pitchFamily="18" charset="0"/>
                                      </a:rPr>
                                      <m:t>𝑖</m:t>
                                    </m:r>
                                  </m:sub>
                                </m:sSub>
                              </m:num>
                              <m:den>
                                <m:r>
                                  <a:rPr lang="en-GB" sz="2800" i="1">
                                    <a:solidFill>
                                      <a:srgbClr val="000000"/>
                                    </a:solidFill>
                                    <a:latin typeface="Cambria Math" panose="02040503050406030204" pitchFamily="18" charset="0"/>
                                  </a:rPr>
                                  <m:t>𝜕</m:t>
                                </m:r>
                                <m:sSubSup>
                                  <m:sSubSupPr>
                                    <m:ctrlPr>
                                      <a:rPr lang="en-GB" sz="2800" i="1">
                                        <a:solidFill>
                                          <a:srgbClr val="000000"/>
                                        </a:solidFill>
                                        <a:latin typeface="Cambria Math" panose="02040503050406030204" pitchFamily="18" charset="0"/>
                                      </a:rPr>
                                    </m:ctrlPr>
                                  </m:sSubSupPr>
                                  <m:e>
                                    <m:r>
                                      <a:rPr lang="en-GB" sz="2800" i="1">
                                        <a:solidFill>
                                          <a:srgbClr val="000000"/>
                                        </a:solidFill>
                                        <a:latin typeface="Cambria Math" panose="02040503050406030204" pitchFamily="18" charset="0"/>
                                      </a:rPr>
                                      <m:t>𝑥</m:t>
                                    </m:r>
                                  </m:e>
                                  <m:sub>
                                    <m:r>
                                      <a:rPr lang="en-GB" sz="2800" i="1">
                                        <a:solidFill>
                                          <a:srgbClr val="000000"/>
                                        </a:solidFill>
                                        <a:latin typeface="Cambria Math" panose="02040503050406030204" pitchFamily="18" charset="0"/>
                                      </a:rPr>
                                      <m:t>𝑘</m:t>
                                    </m:r>
                                  </m:sub>
                                  <m:sup>
                                    <m:r>
                                      <a:rPr lang="en-GB" sz="2800" i="1">
                                        <a:solidFill>
                                          <a:srgbClr val="000000"/>
                                        </a:solidFill>
                                        <a:latin typeface="Cambria Math" panose="02040503050406030204" pitchFamily="18" charset="0"/>
                                      </a:rPr>
                                      <m:t>2</m:t>
                                    </m:r>
                                  </m:sup>
                                </m:sSubSup>
                              </m:den>
                            </m:f>
                            <m:r>
                              <a:rPr lang="en-GB" sz="2800" i="1">
                                <a:solidFill>
                                  <a:srgbClr val="000000"/>
                                </a:solidFill>
                                <a:latin typeface="Cambria Math" panose="02040503050406030204" pitchFamily="18" charset="0"/>
                              </a:rPr>
                              <m:t>,</m:t>
                            </m:r>
                          </m:e>
                        </m:mr>
                        <m:mr>
                          <m:e>
                            <m:f>
                              <m:fPr>
                                <m:ctrlPr>
                                  <a:rPr lang="en-GB" sz="2800" i="1">
                                    <a:solidFill>
                                      <a:srgbClr val="000000"/>
                                    </a:solidFill>
                                    <a:latin typeface="Cambria Math" panose="02040503050406030204" pitchFamily="18" charset="0"/>
                                  </a:rPr>
                                </m:ctrlPr>
                              </m:fPr>
                              <m:num>
                                <m:r>
                                  <a:rPr lang="en-GB" sz="2800" i="1">
                                    <a:solidFill>
                                      <a:srgbClr val="000000"/>
                                    </a:solidFill>
                                    <a:latin typeface="Cambria Math" panose="02040503050406030204" pitchFamily="18" charset="0"/>
                                  </a:rPr>
                                  <m:t>𝜕</m:t>
                                </m:r>
                                <m:sSub>
                                  <m:sSubPr>
                                    <m:ctrlPr>
                                      <a:rPr lang="en-GB" sz="2800" i="1">
                                        <a:solidFill>
                                          <a:srgbClr val="000000"/>
                                        </a:solidFill>
                                        <a:latin typeface="Cambria Math" panose="02040503050406030204" pitchFamily="18" charset="0"/>
                                      </a:rPr>
                                    </m:ctrlPr>
                                  </m:sSubPr>
                                  <m:e>
                                    <m:r>
                                      <a:rPr lang="en-GB" sz="2800" i="1">
                                        <a:solidFill>
                                          <a:srgbClr val="000000"/>
                                        </a:solidFill>
                                        <a:latin typeface="Cambria Math" panose="02040503050406030204" pitchFamily="18" charset="0"/>
                                      </a:rPr>
                                      <m:t>𝑢</m:t>
                                    </m:r>
                                  </m:e>
                                  <m:sub>
                                    <m:r>
                                      <a:rPr lang="en-GB" sz="2800" i="1">
                                        <a:solidFill>
                                          <a:srgbClr val="000000"/>
                                        </a:solidFill>
                                        <a:latin typeface="Cambria Math" panose="02040503050406030204" pitchFamily="18" charset="0"/>
                                      </a:rPr>
                                      <m:t>𝑖</m:t>
                                    </m:r>
                                  </m:sub>
                                </m:sSub>
                              </m:num>
                              <m:den>
                                <m:r>
                                  <a:rPr lang="en-GB" sz="2800" i="1">
                                    <a:solidFill>
                                      <a:srgbClr val="000000"/>
                                    </a:solidFill>
                                    <a:latin typeface="Cambria Math" panose="02040503050406030204" pitchFamily="18" charset="0"/>
                                  </a:rPr>
                                  <m:t>𝜕</m:t>
                                </m:r>
                                <m:sSub>
                                  <m:sSubPr>
                                    <m:ctrlPr>
                                      <a:rPr lang="en-GB" sz="2800" i="1">
                                        <a:solidFill>
                                          <a:srgbClr val="000000"/>
                                        </a:solidFill>
                                        <a:latin typeface="Cambria Math" panose="02040503050406030204" pitchFamily="18" charset="0"/>
                                      </a:rPr>
                                    </m:ctrlPr>
                                  </m:sSubPr>
                                  <m:e>
                                    <m:r>
                                      <a:rPr lang="en-GB" sz="2800" i="1">
                                        <a:solidFill>
                                          <a:srgbClr val="000000"/>
                                        </a:solidFill>
                                        <a:latin typeface="Cambria Math" panose="02040503050406030204" pitchFamily="18" charset="0"/>
                                      </a:rPr>
                                      <m:t>𝑥</m:t>
                                    </m:r>
                                  </m:e>
                                  <m:sub>
                                    <m:r>
                                      <a:rPr lang="en-GB" sz="2800" i="1">
                                        <a:solidFill>
                                          <a:srgbClr val="000000"/>
                                        </a:solidFill>
                                        <a:latin typeface="Cambria Math" panose="02040503050406030204" pitchFamily="18" charset="0"/>
                                      </a:rPr>
                                      <m:t>𝑖</m:t>
                                    </m:r>
                                  </m:sub>
                                </m:sSub>
                              </m:den>
                            </m:f>
                            <m:r>
                              <a:rPr lang="en-GB" sz="2800" i="1">
                                <a:solidFill>
                                  <a:srgbClr val="000000"/>
                                </a:solidFill>
                                <a:latin typeface="Cambria Math" panose="02040503050406030204" pitchFamily="18" charset="0"/>
                              </a:rPr>
                              <m:t>=0,</m:t>
                            </m:r>
                          </m:e>
                        </m:mr>
                        <m:mr>
                          <m:e>
                            <m:d>
                              <m:dPr>
                                <m:ctrlPr>
                                  <a:rPr lang="en-GB" sz="2800" i="1">
                                    <a:solidFill>
                                      <a:srgbClr val="000000"/>
                                    </a:solidFill>
                                    <a:latin typeface="Cambria Math" panose="02040503050406030204" pitchFamily="18" charset="0"/>
                                  </a:rPr>
                                </m:ctrlPr>
                              </m:dPr>
                              <m:e>
                                <m:f>
                                  <m:fPr>
                                    <m:ctrlPr>
                                      <a:rPr lang="en-GB" sz="2800" i="1">
                                        <a:solidFill>
                                          <a:srgbClr val="000000"/>
                                        </a:solidFill>
                                        <a:latin typeface="Cambria Math" panose="02040503050406030204" pitchFamily="18" charset="0"/>
                                      </a:rPr>
                                    </m:ctrlPr>
                                  </m:fPr>
                                  <m:num>
                                    <m:r>
                                      <a:rPr lang="en-GB" sz="2800" i="1">
                                        <a:solidFill>
                                          <a:srgbClr val="000000"/>
                                        </a:solidFill>
                                        <a:latin typeface="Cambria Math" panose="02040503050406030204" pitchFamily="18" charset="0"/>
                                      </a:rPr>
                                      <m:t>𝜕</m:t>
                                    </m:r>
                                  </m:num>
                                  <m:den>
                                    <m:r>
                                      <a:rPr lang="en-GB" sz="2800" i="1">
                                        <a:solidFill>
                                          <a:srgbClr val="000000"/>
                                        </a:solidFill>
                                        <a:latin typeface="Cambria Math" panose="02040503050406030204" pitchFamily="18" charset="0"/>
                                      </a:rPr>
                                      <m:t>𝜕</m:t>
                                    </m:r>
                                    <m:r>
                                      <a:rPr lang="en-GB" sz="2800" i="1">
                                        <a:solidFill>
                                          <a:srgbClr val="000000"/>
                                        </a:solidFill>
                                        <a:latin typeface="Cambria Math" panose="02040503050406030204" pitchFamily="18" charset="0"/>
                                      </a:rPr>
                                      <m:t>𝑡</m:t>
                                    </m:r>
                                  </m:den>
                                </m:f>
                                <m:r>
                                  <a:rPr lang="en-GB" sz="2800" i="1">
                                    <a:solidFill>
                                      <a:srgbClr val="000000"/>
                                    </a:solidFill>
                                    <a:latin typeface="Cambria Math" panose="02040503050406030204" pitchFamily="18" charset="0"/>
                                  </a:rPr>
                                  <m:t>+</m:t>
                                </m:r>
                                <m:sSub>
                                  <m:sSubPr>
                                    <m:ctrlPr>
                                      <a:rPr lang="en-GB" sz="2800" i="1">
                                        <a:solidFill>
                                          <a:srgbClr val="000000"/>
                                        </a:solidFill>
                                        <a:latin typeface="Cambria Math" panose="02040503050406030204" pitchFamily="18" charset="0"/>
                                      </a:rPr>
                                    </m:ctrlPr>
                                  </m:sSubPr>
                                  <m:e>
                                    <m:r>
                                      <a:rPr lang="en-GB" sz="2800" i="1">
                                        <a:solidFill>
                                          <a:srgbClr val="000000"/>
                                        </a:solidFill>
                                        <a:latin typeface="Cambria Math" panose="02040503050406030204" pitchFamily="18" charset="0"/>
                                      </a:rPr>
                                      <m:t>𝑢</m:t>
                                    </m:r>
                                  </m:e>
                                  <m:sub>
                                    <m:r>
                                      <a:rPr lang="en-GB" sz="2800" i="1">
                                        <a:solidFill>
                                          <a:srgbClr val="000000"/>
                                        </a:solidFill>
                                        <a:latin typeface="Cambria Math" panose="02040503050406030204" pitchFamily="18" charset="0"/>
                                      </a:rPr>
                                      <m:t>𝑘</m:t>
                                    </m:r>
                                  </m:sub>
                                </m:sSub>
                                <m:f>
                                  <m:fPr>
                                    <m:ctrlPr>
                                      <a:rPr lang="en-GB" sz="2800" i="1">
                                        <a:solidFill>
                                          <a:srgbClr val="000000"/>
                                        </a:solidFill>
                                        <a:latin typeface="Cambria Math" panose="02040503050406030204" pitchFamily="18" charset="0"/>
                                      </a:rPr>
                                    </m:ctrlPr>
                                  </m:fPr>
                                  <m:num>
                                    <m:r>
                                      <a:rPr lang="en-GB" sz="2800" i="1">
                                        <a:solidFill>
                                          <a:srgbClr val="000000"/>
                                        </a:solidFill>
                                        <a:latin typeface="Cambria Math" panose="02040503050406030204" pitchFamily="18" charset="0"/>
                                      </a:rPr>
                                      <m:t>𝜕</m:t>
                                    </m:r>
                                  </m:num>
                                  <m:den>
                                    <m:r>
                                      <a:rPr lang="en-GB" sz="2800" i="1">
                                        <a:solidFill>
                                          <a:srgbClr val="000000"/>
                                        </a:solidFill>
                                        <a:latin typeface="Cambria Math" panose="02040503050406030204" pitchFamily="18" charset="0"/>
                                      </a:rPr>
                                      <m:t>𝜕</m:t>
                                    </m:r>
                                    <m:sSub>
                                      <m:sSubPr>
                                        <m:ctrlPr>
                                          <a:rPr lang="en-GB" sz="2800" i="1">
                                            <a:solidFill>
                                              <a:srgbClr val="000000"/>
                                            </a:solidFill>
                                            <a:latin typeface="Cambria Math" panose="02040503050406030204" pitchFamily="18" charset="0"/>
                                          </a:rPr>
                                        </m:ctrlPr>
                                      </m:sSubPr>
                                      <m:e>
                                        <m:r>
                                          <a:rPr lang="en-GB" sz="2800" i="1">
                                            <a:solidFill>
                                              <a:srgbClr val="000000"/>
                                            </a:solidFill>
                                            <a:latin typeface="Cambria Math" panose="02040503050406030204" pitchFamily="18" charset="0"/>
                                          </a:rPr>
                                          <m:t>𝑥</m:t>
                                        </m:r>
                                      </m:e>
                                      <m:sub>
                                        <m:r>
                                          <a:rPr lang="en-GB" sz="2800" i="1">
                                            <a:solidFill>
                                              <a:srgbClr val="000000"/>
                                            </a:solidFill>
                                            <a:latin typeface="Cambria Math" panose="02040503050406030204" pitchFamily="18" charset="0"/>
                                          </a:rPr>
                                          <m:t>𝑘</m:t>
                                        </m:r>
                                      </m:sub>
                                    </m:sSub>
                                  </m:den>
                                </m:f>
                              </m:e>
                            </m:d>
                            <m:r>
                              <a:rPr lang="en-GB" sz="2800" i="1">
                                <a:solidFill>
                                  <a:srgbClr val="000000"/>
                                </a:solidFill>
                                <a:latin typeface="Cambria Math" panose="02040503050406030204" pitchFamily="18" charset="0"/>
                              </a:rPr>
                              <m:t>𝜃</m:t>
                            </m:r>
                            <m:r>
                              <a:rPr lang="en-GB" sz="2800" i="1">
                                <a:solidFill>
                                  <a:srgbClr val="000000"/>
                                </a:solidFill>
                                <a:latin typeface="Cambria Math" panose="02040503050406030204" pitchFamily="18" charset="0"/>
                              </a:rPr>
                              <m:t>=</m:t>
                            </m:r>
                            <m:f>
                              <m:fPr>
                                <m:ctrlPr>
                                  <a:rPr lang="en-GB" sz="2800" i="1">
                                    <a:solidFill>
                                      <a:srgbClr val="000000"/>
                                    </a:solidFill>
                                    <a:latin typeface="Cambria Math" panose="02040503050406030204" pitchFamily="18" charset="0"/>
                                  </a:rPr>
                                </m:ctrlPr>
                              </m:fPr>
                              <m:num>
                                <m:r>
                                  <a:rPr lang="en-GB" sz="2800" i="0">
                                    <a:solidFill>
                                      <a:srgbClr val="000000"/>
                                    </a:solidFill>
                                    <a:latin typeface="Cambria Math" panose="02040503050406030204" pitchFamily="18" charset="0"/>
                                  </a:rPr>
                                  <m:t>1</m:t>
                                </m:r>
                              </m:num>
                              <m:den>
                                <m:r>
                                  <m:rPr>
                                    <m:nor/>
                                  </m:rPr>
                                  <a:rPr lang="en-GB" sz="2800" i="0">
                                    <a:solidFill>
                                      <a:srgbClr val="000000"/>
                                    </a:solidFill>
                                    <a:latin typeface="Cambria Math" panose="02040503050406030204" pitchFamily="18" charset="0"/>
                                  </a:rPr>
                                  <m:t>PrRe</m:t>
                                </m:r>
                              </m:den>
                            </m:f>
                            <m:f>
                              <m:fPr>
                                <m:ctrlPr>
                                  <a:rPr lang="en-GB" sz="2800" i="1">
                                    <a:solidFill>
                                      <a:srgbClr val="000000"/>
                                    </a:solidFill>
                                    <a:latin typeface="Cambria Math" panose="02040503050406030204" pitchFamily="18" charset="0"/>
                                  </a:rPr>
                                </m:ctrlPr>
                              </m:fPr>
                              <m:num>
                                <m:sSup>
                                  <m:sSupPr>
                                    <m:ctrlPr>
                                      <a:rPr lang="en-GB" sz="2800" i="1">
                                        <a:solidFill>
                                          <a:srgbClr val="000000"/>
                                        </a:solidFill>
                                        <a:latin typeface="Cambria Math" panose="02040503050406030204" pitchFamily="18" charset="0"/>
                                      </a:rPr>
                                    </m:ctrlPr>
                                  </m:sSupPr>
                                  <m:e>
                                    <m:r>
                                      <a:rPr lang="en-GB" sz="2800" i="1">
                                        <a:solidFill>
                                          <a:srgbClr val="000000"/>
                                        </a:solidFill>
                                        <a:latin typeface="Cambria Math" panose="02040503050406030204" pitchFamily="18" charset="0"/>
                                      </a:rPr>
                                      <m:t>𝜕</m:t>
                                    </m:r>
                                  </m:e>
                                  <m:sup>
                                    <m:r>
                                      <a:rPr lang="en-GB" sz="2800" i="1">
                                        <a:solidFill>
                                          <a:srgbClr val="000000"/>
                                        </a:solidFill>
                                        <a:latin typeface="Cambria Math" panose="02040503050406030204" pitchFamily="18" charset="0"/>
                                      </a:rPr>
                                      <m:t>2</m:t>
                                    </m:r>
                                  </m:sup>
                                </m:sSup>
                                <m:r>
                                  <a:rPr lang="en-GB" sz="2800" i="1">
                                    <a:solidFill>
                                      <a:srgbClr val="000000"/>
                                    </a:solidFill>
                                    <a:latin typeface="Cambria Math" panose="02040503050406030204" pitchFamily="18" charset="0"/>
                                  </a:rPr>
                                  <m:t>𝜃</m:t>
                                </m:r>
                              </m:num>
                              <m:den>
                                <m:r>
                                  <a:rPr lang="en-GB" sz="2800" i="1">
                                    <a:solidFill>
                                      <a:srgbClr val="000000"/>
                                    </a:solidFill>
                                    <a:latin typeface="Cambria Math" panose="02040503050406030204" pitchFamily="18" charset="0"/>
                                  </a:rPr>
                                  <m:t>𝜕</m:t>
                                </m:r>
                                <m:sSubSup>
                                  <m:sSubSupPr>
                                    <m:ctrlPr>
                                      <a:rPr lang="en-GB" sz="2800" i="1">
                                        <a:solidFill>
                                          <a:srgbClr val="000000"/>
                                        </a:solidFill>
                                        <a:latin typeface="Cambria Math" panose="02040503050406030204" pitchFamily="18" charset="0"/>
                                      </a:rPr>
                                    </m:ctrlPr>
                                  </m:sSubSupPr>
                                  <m:e>
                                    <m:r>
                                      <a:rPr lang="en-GB" sz="2800" i="1">
                                        <a:solidFill>
                                          <a:srgbClr val="000000"/>
                                        </a:solidFill>
                                        <a:latin typeface="Cambria Math" panose="02040503050406030204" pitchFamily="18" charset="0"/>
                                      </a:rPr>
                                      <m:t>𝑥</m:t>
                                    </m:r>
                                  </m:e>
                                  <m:sub>
                                    <m:r>
                                      <a:rPr lang="en-GB" sz="2800" i="1">
                                        <a:solidFill>
                                          <a:srgbClr val="000000"/>
                                        </a:solidFill>
                                        <a:latin typeface="Cambria Math" panose="02040503050406030204" pitchFamily="18" charset="0"/>
                                      </a:rPr>
                                      <m:t>𝑘</m:t>
                                    </m:r>
                                  </m:sub>
                                  <m:sup>
                                    <m:r>
                                      <a:rPr lang="en-GB" sz="2800" i="1">
                                        <a:solidFill>
                                          <a:srgbClr val="000000"/>
                                        </a:solidFill>
                                        <a:latin typeface="Cambria Math" panose="02040503050406030204" pitchFamily="18" charset="0"/>
                                      </a:rPr>
                                      <m:t>2</m:t>
                                    </m:r>
                                  </m:sup>
                                </m:sSubSup>
                              </m:den>
                            </m:f>
                            <m:r>
                              <a:rPr lang="en-GB" sz="2800" i="1">
                                <a:solidFill>
                                  <a:srgbClr val="000000"/>
                                </a:solidFill>
                                <a:latin typeface="Cambria Math" panose="02040503050406030204" pitchFamily="18" charset="0"/>
                              </a:rPr>
                              <m:t>.</m:t>
                            </m:r>
                          </m:e>
                        </m:mr>
                      </m:m>
                    </m:oMath>
                  </m:oMathPara>
                </a14:m>
                <a:endParaRPr lang="en-GB" sz="2800" dirty="0"/>
              </a:p>
            </p:txBody>
          </p:sp>
        </mc:Choice>
        <mc:Fallback xmlns="">
          <p:sp>
            <p:nvSpPr>
              <p:cNvPr id="229379" name="Object 7"/>
              <p:cNvSpPr txBox="1">
                <a:spLocks noRot="1" noChangeAspect="1" noMove="1" noResize="1" noEditPoints="1" noAdjustHandles="1" noChangeArrowheads="1" noChangeShapeType="1" noTextEdit="1"/>
              </p:cNvSpPr>
              <p:nvPr/>
            </p:nvSpPr>
            <p:spPr bwMode="auto">
              <a:xfrm>
                <a:off x="809824" y="1916832"/>
                <a:ext cx="7524352" cy="3046744"/>
              </a:xfrm>
              <a:prstGeom prst="rect">
                <a:avLst/>
              </a:prstGeom>
              <a:blipFill>
                <a:blip r:embed="rId3"/>
                <a:stretch>
                  <a:fillRect/>
                </a:stretch>
              </a:blipFill>
              <a:ex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29380" name="Object 7"/>
              <p:cNvSpPr txBox="1"/>
              <p:nvPr/>
            </p:nvSpPr>
            <p:spPr bwMode="auto">
              <a:xfrm>
                <a:off x="1476747" y="5708822"/>
                <a:ext cx="6200918" cy="1035850"/>
              </a:xfrm>
              <a:prstGeom prst="rect">
                <a:avLst/>
              </a:prstGeom>
              <a:noFill/>
              <a:ln w="31750">
                <a:solidFill>
                  <a:srgbClr val="FF0000"/>
                </a:solidFill>
              </a:ln>
              <a:extLst/>
            </p:spPr>
            <p:txBody>
              <a:bodyPr>
                <a:noAutofit/>
              </a:bodyPr>
              <a:lstStyle/>
              <a:p>
                <a:pPr/>
                <a14:m>
                  <m:oMathPara xmlns:m="http://schemas.openxmlformats.org/officeDocument/2006/math">
                    <m:oMathParaPr>
                      <m:jc m:val="center"/>
                    </m:oMathParaPr>
                    <m:oMath xmlns:m="http://schemas.openxmlformats.org/officeDocument/2006/math">
                      <m:m>
                        <m:mPr>
                          <m:plcHide m:val="on"/>
                          <m:mcs>
                            <m:mc>
                              <m:mcPr>
                                <m:count m:val="3"/>
                                <m:mcJc m:val="center"/>
                              </m:mcPr>
                            </m:mc>
                          </m:mcs>
                          <m:ctrlPr>
                            <a:rPr lang="en-GB" sz="2800" i="1" smtClean="0">
                              <a:solidFill>
                                <a:srgbClr val="000000"/>
                              </a:solidFill>
                              <a:latin typeface="Cambria Math" panose="02040503050406030204" pitchFamily="18" charset="0"/>
                            </a:rPr>
                          </m:ctrlPr>
                        </m:mPr>
                        <m:mr>
                          <m:e>
                            <m:r>
                              <m:rPr>
                                <m:nor/>
                              </m:rPr>
                              <a:rPr lang="en-GB" sz="2800" i="0">
                                <a:solidFill>
                                  <a:srgbClr val="000000"/>
                                </a:solidFill>
                                <a:latin typeface="Cambria Math" panose="02040503050406030204" pitchFamily="18" charset="0"/>
                              </a:rPr>
                              <m:t>Pr</m:t>
                            </m:r>
                            <m:r>
                              <a:rPr lang="en-GB" sz="2800" i="1">
                                <a:solidFill>
                                  <a:srgbClr val="000000"/>
                                </a:solidFill>
                                <a:latin typeface="Cambria Math" panose="02040503050406030204" pitchFamily="18" charset="0"/>
                              </a:rPr>
                              <m:t>=</m:t>
                            </m:r>
                            <m:f>
                              <m:fPr>
                                <m:ctrlPr>
                                  <a:rPr lang="en-GB" sz="2800" i="1">
                                    <a:solidFill>
                                      <a:srgbClr val="000000"/>
                                    </a:solidFill>
                                    <a:latin typeface="Cambria Math" panose="02040503050406030204" pitchFamily="18" charset="0"/>
                                  </a:rPr>
                                </m:ctrlPr>
                              </m:fPr>
                              <m:num>
                                <m:r>
                                  <a:rPr lang="en-GB" sz="2800" i="1">
                                    <a:solidFill>
                                      <a:srgbClr val="000000"/>
                                    </a:solidFill>
                                    <a:latin typeface="Cambria Math" panose="02040503050406030204" pitchFamily="18" charset="0"/>
                                  </a:rPr>
                                  <m:t>𝜈</m:t>
                                </m:r>
                              </m:num>
                              <m:den>
                                <m:r>
                                  <a:rPr lang="en-GB" sz="2800" i="1">
                                    <a:solidFill>
                                      <a:srgbClr val="000000"/>
                                    </a:solidFill>
                                    <a:latin typeface="Cambria Math" panose="02040503050406030204" pitchFamily="18" charset="0"/>
                                  </a:rPr>
                                  <m:t>𝜒</m:t>
                                </m:r>
                              </m:den>
                            </m:f>
                            <m:r>
                              <a:rPr lang="en-GB" sz="2800" i="1">
                                <a:solidFill>
                                  <a:srgbClr val="000000"/>
                                </a:solidFill>
                                <a:latin typeface="Cambria Math" panose="02040503050406030204" pitchFamily="18" charset="0"/>
                              </a:rPr>
                              <m:t>,</m:t>
                            </m:r>
                          </m:e>
                          <m:e>
                            <m:r>
                              <m:rPr>
                                <m:nor/>
                              </m:rPr>
                              <a:rPr lang="en-GB" sz="2800" i="0">
                                <a:solidFill>
                                  <a:srgbClr val="000000"/>
                                </a:solidFill>
                                <a:latin typeface="Cambria Math" panose="02040503050406030204" pitchFamily="18" charset="0"/>
                              </a:rPr>
                              <m:t>Re</m:t>
                            </m:r>
                            <m:r>
                              <a:rPr lang="en-GB" sz="2800" i="1">
                                <a:solidFill>
                                  <a:srgbClr val="000000"/>
                                </a:solidFill>
                                <a:latin typeface="Cambria Math" panose="02040503050406030204" pitchFamily="18" charset="0"/>
                              </a:rPr>
                              <m:t>=</m:t>
                            </m:r>
                            <m:f>
                              <m:fPr>
                                <m:ctrlPr>
                                  <a:rPr lang="en-GB" sz="2800" i="1">
                                    <a:solidFill>
                                      <a:srgbClr val="000000"/>
                                    </a:solidFill>
                                    <a:latin typeface="Cambria Math" panose="02040503050406030204" pitchFamily="18" charset="0"/>
                                  </a:rPr>
                                </m:ctrlPr>
                              </m:fPr>
                              <m:num>
                                <m:sSub>
                                  <m:sSubPr>
                                    <m:ctrlPr>
                                      <a:rPr lang="en-GB" sz="2800" i="1">
                                        <a:solidFill>
                                          <a:srgbClr val="000000"/>
                                        </a:solidFill>
                                        <a:latin typeface="Cambria Math" panose="02040503050406030204" pitchFamily="18" charset="0"/>
                                      </a:rPr>
                                    </m:ctrlPr>
                                  </m:sSubPr>
                                  <m:e>
                                    <m:r>
                                      <a:rPr lang="en-GB" sz="2800" i="1">
                                        <a:solidFill>
                                          <a:srgbClr val="000000"/>
                                        </a:solidFill>
                                        <a:latin typeface="Cambria Math" panose="02040503050406030204" pitchFamily="18" charset="0"/>
                                      </a:rPr>
                                      <m:t>𝑈</m:t>
                                    </m:r>
                                  </m:e>
                                  <m:sub>
                                    <m:r>
                                      <a:rPr lang="en-GB" sz="2800" i="1">
                                        <a:solidFill>
                                          <a:srgbClr val="000000"/>
                                        </a:solidFill>
                                        <a:latin typeface="Cambria Math" panose="02040503050406030204" pitchFamily="18" charset="0"/>
                                      </a:rPr>
                                      <m:t>𝑢</m:t>
                                    </m:r>
                                  </m:sub>
                                </m:sSub>
                                <m:r>
                                  <a:rPr lang="en-GB" sz="2800" i="1">
                                    <a:solidFill>
                                      <a:srgbClr val="000000"/>
                                    </a:solidFill>
                                    <a:latin typeface="Cambria Math" panose="02040503050406030204" pitchFamily="18" charset="0"/>
                                  </a:rPr>
                                  <m:t>𝐻</m:t>
                                </m:r>
                              </m:num>
                              <m:den>
                                <m:r>
                                  <a:rPr lang="en-GB" sz="2800" i="1">
                                    <a:solidFill>
                                      <a:srgbClr val="000000"/>
                                    </a:solidFill>
                                    <a:latin typeface="Cambria Math" panose="02040503050406030204" pitchFamily="18" charset="0"/>
                                  </a:rPr>
                                  <m:t>𝜈</m:t>
                                </m:r>
                              </m:den>
                            </m:f>
                            <m:r>
                              <a:rPr lang="en-GB" sz="2800" i="1">
                                <a:solidFill>
                                  <a:srgbClr val="000000"/>
                                </a:solidFill>
                                <a:latin typeface="Cambria Math" panose="02040503050406030204" pitchFamily="18" charset="0"/>
                              </a:rPr>
                              <m:t>,</m:t>
                            </m:r>
                          </m:e>
                          <m:e>
                            <m:r>
                              <m:rPr>
                                <m:nor/>
                              </m:rPr>
                              <a:rPr lang="en-GB" sz="2800" i="0">
                                <a:solidFill>
                                  <a:srgbClr val="000000"/>
                                </a:solidFill>
                                <a:latin typeface="Cambria Math" panose="02040503050406030204" pitchFamily="18" charset="0"/>
                              </a:rPr>
                              <m:t>Ri</m:t>
                            </m:r>
                            <m:r>
                              <a:rPr lang="en-GB" sz="2800" i="1">
                                <a:solidFill>
                                  <a:srgbClr val="000000"/>
                                </a:solidFill>
                                <a:latin typeface="Cambria Math" panose="02040503050406030204" pitchFamily="18" charset="0"/>
                              </a:rPr>
                              <m:t>=</m:t>
                            </m:r>
                          </m:e>
                        </m:mr>
                      </m:m>
                      <m:f>
                        <m:fPr>
                          <m:ctrlPr>
                            <a:rPr lang="en-GB" sz="2800" i="1">
                              <a:solidFill>
                                <a:srgbClr val="000000"/>
                              </a:solidFill>
                              <a:latin typeface="Cambria Math" panose="02040503050406030204" pitchFamily="18" charset="0"/>
                            </a:rPr>
                          </m:ctrlPr>
                        </m:fPr>
                        <m:num>
                          <m:r>
                            <a:rPr lang="en-GB" sz="2800" i="1">
                              <a:solidFill>
                                <a:srgbClr val="000000"/>
                              </a:solidFill>
                              <a:latin typeface="Cambria Math" panose="02040503050406030204" pitchFamily="18" charset="0"/>
                            </a:rPr>
                            <m:t>𝐻</m:t>
                          </m:r>
                          <m:sSub>
                            <m:sSubPr>
                              <m:ctrlPr>
                                <a:rPr lang="en-GB" sz="2800" i="1">
                                  <a:solidFill>
                                    <a:srgbClr val="000000"/>
                                  </a:solidFill>
                                  <a:latin typeface="Cambria Math" panose="02040503050406030204" pitchFamily="18" charset="0"/>
                                </a:rPr>
                              </m:ctrlPr>
                            </m:sSubPr>
                            <m:e>
                              <m:r>
                                <a:rPr lang="de-DE" sz="2800" b="0" i="1" smtClean="0">
                                  <a:solidFill>
                                    <a:srgbClr val="000000"/>
                                  </a:solidFill>
                                  <a:latin typeface="Cambria Math" panose="02040503050406030204" pitchFamily="18" charset="0"/>
                                </a:rPr>
                                <m:t>𝑔</m:t>
                              </m:r>
                            </m:e>
                            <m:sub>
                              <m:r>
                                <a:rPr lang="de-DE" sz="2800" b="0" i="1" smtClean="0">
                                  <a:solidFill>
                                    <a:srgbClr val="000000"/>
                                  </a:solidFill>
                                  <a:latin typeface="Cambria Math" panose="02040503050406030204" pitchFamily="18" charset="0"/>
                                </a:rPr>
                                <m:t>3</m:t>
                              </m:r>
                            </m:sub>
                          </m:sSub>
                          <m:sSub>
                            <m:sSubPr>
                              <m:ctrlPr>
                                <a:rPr lang="en-GB" sz="2800" i="1">
                                  <a:solidFill>
                                    <a:srgbClr val="000000"/>
                                  </a:solidFill>
                                  <a:latin typeface="Cambria Math" panose="02040503050406030204" pitchFamily="18" charset="0"/>
                                </a:rPr>
                              </m:ctrlPr>
                            </m:sSubPr>
                            <m:e>
                              <m:r>
                                <a:rPr lang="en-GB" sz="2800" i="1">
                                  <a:solidFill>
                                    <a:srgbClr val="000000"/>
                                  </a:solidFill>
                                  <a:latin typeface="Cambria Math" panose="02040503050406030204" pitchFamily="18" charset="0"/>
                                </a:rPr>
                                <m:t>𝛼</m:t>
                              </m:r>
                            </m:e>
                            <m:sub>
                              <m:r>
                                <a:rPr lang="en-GB" sz="2800" i="1">
                                  <a:solidFill>
                                    <a:srgbClr val="000000"/>
                                  </a:solidFill>
                                  <a:latin typeface="Cambria Math" panose="02040503050406030204" pitchFamily="18" charset="0"/>
                                </a:rPr>
                                <m:t>𝑇</m:t>
                              </m:r>
                            </m:sub>
                          </m:sSub>
                          <m:r>
                            <m:rPr>
                              <m:sty m:val="p"/>
                            </m:rPr>
                            <a:rPr lang="en-GB" sz="2800" i="1">
                              <a:solidFill>
                                <a:srgbClr val="000000"/>
                              </a:solidFill>
                              <a:latin typeface="Cambria Math" panose="02040503050406030204" pitchFamily="18" charset="0"/>
                            </a:rPr>
                            <m:t>Δ</m:t>
                          </m:r>
                          <m:r>
                            <a:rPr lang="en-GB" sz="2800" i="1">
                              <a:solidFill>
                                <a:srgbClr val="000000"/>
                              </a:solidFill>
                              <a:latin typeface="Cambria Math" panose="02040503050406030204" pitchFamily="18" charset="0"/>
                            </a:rPr>
                            <m:t>𝜃</m:t>
                          </m:r>
                        </m:num>
                        <m:den>
                          <m:sSubSup>
                            <m:sSubSupPr>
                              <m:ctrlPr>
                                <a:rPr lang="en-GB" sz="2800" i="1">
                                  <a:solidFill>
                                    <a:srgbClr val="000000"/>
                                  </a:solidFill>
                                  <a:latin typeface="Cambria Math" panose="02040503050406030204" pitchFamily="18" charset="0"/>
                                </a:rPr>
                              </m:ctrlPr>
                            </m:sSubSupPr>
                            <m:e>
                              <m:r>
                                <a:rPr lang="en-GB" sz="2800" i="1">
                                  <a:solidFill>
                                    <a:srgbClr val="000000"/>
                                  </a:solidFill>
                                  <a:latin typeface="Cambria Math" panose="02040503050406030204" pitchFamily="18" charset="0"/>
                                </a:rPr>
                                <m:t>𝑈</m:t>
                              </m:r>
                            </m:e>
                            <m:sub>
                              <m:r>
                                <a:rPr lang="en-GB" sz="2800" i="1">
                                  <a:solidFill>
                                    <a:srgbClr val="000000"/>
                                  </a:solidFill>
                                  <a:latin typeface="Cambria Math" panose="02040503050406030204" pitchFamily="18" charset="0"/>
                                </a:rPr>
                                <m:t>𝑢</m:t>
                              </m:r>
                            </m:sub>
                            <m:sup>
                              <m:r>
                                <a:rPr lang="en-GB" sz="2800" i="1">
                                  <a:solidFill>
                                    <a:srgbClr val="000000"/>
                                  </a:solidFill>
                                  <a:latin typeface="Cambria Math" panose="02040503050406030204" pitchFamily="18" charset="0"/>
                                </a:rPr>
                                <m:t>2</m:t>
                              </m:r>
                            </m:sup>
                          </m:sSubSup>
                        </m:den>
                      </m:f>
                    </m:oMath>
                  </m:oMathPara>
                </a14:m>
                <a:endParaRPr lang="en-GB" sz="2800" dirty="0"/>
              </a:p>
            </p:txBody>
          </p:sp>
        </mc:Choice>
        <mc:Fallback>
          <p:sp>
            <p:nvSpPr>
              <p:cNvPr id="229380" name="Object 7"/>
              <p:cNvSpPr txBox="1">
                <a:spLocks noRot="1" noChangeAspect="1" noMove="1" noResize="1" noEditPoints="1" noAdjustHandles="1" noChangeArrowheads="1" noChangeShapeType="1" noTextEdit="1"/>
              </p:cNvSpPr>
              <p:nvPr/>
            </p:nvSpPr>
            <p:spPr bwMode="auto">
              <a:xfrm>
                <a:off x="1476747" y="5708822"/>
                <a:ext cx="6200918" cy="1035850"/>
              </a:xfrm>
              <a:prstGeom prst="rect">
                <a:avLst/>
              </a:prstGeom>
              <a:blipFill>
                <a:blip r:embed="rId4"/>
                <a:stretch>
                  <a:fillRect/>
                </a:stretch>
              </a:blipFill>
              <a:ln w="31750">
                <a:solidFill>
                  <a:srgbClr val="FF0000"/>
                </a:solidFill>
              </a:ln>
              <a:extLst/>
            </p:spPr>
            <p:txBody>
              <a:bodyPr/>
              <a:lstStyle/>
              <a:p>
                <a:r>
                  <a:rPr lang="en-GB">
                    <a:noFill/>
                  </a:rPr>
                  <a:t> </a:t>
                </a:r>
              </a:p>
            </p:txBody>
          </p:sp>
        </mc:Fallback>
      </mc:AlternateContent>
      <p:sp>
        <p:nvSpPr>
          <p:cNvPr id="12" name="Rectangle 4"/>
          <p:cNvSpPr>
            <a:spLocks noGrp="1" noChangeArrowheads="1"/>
          </p:cNvSpPr>
          <p:nvPr>
            <p:ph type="title"/>
          </p:nvPr>
        </p:nvSpPr>
        <p:spPr bwMode="auto">
          <a:xfrm>
            <a:off x="0" y="0"/>
            <a:ext cx="9144000" cy="548680"/>
          </a:xfrm>
          <a:prstGeom prst="rect">
            <a:avLst/>
          </a:prstGeom>
          <a:noFill/>
          <a:ln w="635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GB" altLang="en-US" sz="3600" b="1" i="0" u="none" strike="noStrike" kern="0" cap="none" spc="0" normalizeH="0" baseline="0" noProof="0" dirty="0">
                <a:ln>
                  <a:noFill/>
                </a:ln>
                <a:solidFill>
                  <a:srgbClr val="2D4B9B"/>
                </a:solidFill>
                <a:effectLst/>
                <a:uLnTx/>
                <a:uFillTx/>
                <a:latin typeface="Book Antiqua" panose="02040602050305030304" pitchFamily="18" charset="0"/>
              </a:rPr>
              <a:t>Governing Equations</a:t>
            </a:r>
          </a:p>
        </p:txBody>
      </p:sp>
    </p:spTree>
    <p:extLst>
      <p:ext uri="{BB962C8B-B14F-4D97-AF65-F5344CB8AC3E}">
        <p14:creationId xmlns:p14="http://schemas.microsoft.com/office/powerpoint/2010/main" val="336851551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3"/>
          <p:cNvSpPr>
            <a:spLocks noChangeArrowheads="1"/>
          </p:cNvSpPr>
          <p:nvPr/>
        </p:nvSpPr>
        <p:spPr bwMode="auto">
          <a:xfrm>
            <a:off x="146561" y="667128"/>
            <a:ext cx="84251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sz="2400" dirty="0">
                <a:solidFill>
                  <a:srgbClr val="000000"/>
                </a:solidFill>
                <a:latin typeface="Times New Roman" pitchFamily="18" charset="0"/>
                <a:cs typeface="Times New Roman" pitchFamily="18" charset="0"/>
              </a:rPr>
              <a:t>Periodic boundary conditions in the </a:t>
            </a:r>
            <a:r>
              <a:rPr lang="en-US" altLang="en-US" sz="2400" dirty="0" err="1">
                <a:solidFill>
                  <a:srgbClr val="000000"/>
                </a:solidFill>
                <a:latin typeface="Times New Roman" pitchFamily="18" charset="0"/>
                <a:cs typeface="Times New Roman" pitchFamily="18" charset="0"/>
              </a:rPr>
              <a:t>streamwise</a:t>
            </a:r>
            <a:r>
              <a:rPr lang="en-US" altLang="en-US" sz="2400" dirty="0">
                <a:solidFill>
                  <a:srgbClr val="000000"/>
                </a:solidFill>
                <a:latin typeface="Times New Roman" pitchFamily="18" charset="0"/>
                <a:cs typeface="Times New Roman" pitchFamily="18" charset="0"/>
              </a:rPr>
              <a:t> </a:t>
            </a:r>
            <a:r>
              <a:rPr lang="en-US" altLang="en-US" sz="2400" i="1" dirty="0">
                <a:solidFill>
                  <a:srgbClr val="000000"/>
                </a:solidFill>
                <a:latin typeface="Times New Roman" pitchFamily="18" charset="0"/>
                <a:cs typeface="Times New Roman" pitchFamily="18" charset="0"/>
              </a:rPr>
              <a:t>x</a:t>
            </a:r>
            <a:r>
              <a:rPr lang="en-US" altLang="en-US" sz="2400" i="1" baseline="-25000" dirty="0">
                <a:solidFill>
                  <a:srgbClr val="000000"/>
                </a:solidFill>
                <a:latin typeface="Times New Roman" pitchFamily="18" charset="0"/>
                <a:cs typeface="Times New Roman" pitchFamily="18" charset="0"/>
              </a:rPr>
              <a:t>1</a:t>
            </a:r>
            <a:r>
              <a:rPr lang="en-US" altLang="en-US" sz="2400" dirty="0">
                <a:solidFill>
                  <a:srgbClr val="000000"/>
                </a:solidFill>
                <a:latin typeface="Times New Roman" pitchFamily="18" charset="0"/>
                <a:cs typeface="Times New Roman" pitchFamily="18" charset="0"/>
              </a:rPr>
              <a:t> and the </a:t>
            </a:r>
            <a:r>
              <a:rPr lang="en-US" altLang="en-US" sz="2400" dirty="0" err="1">
                <a:solidFill>
                  <a:srgbClr val="000000"/>
                </a:solidFill>
                <a:latin typeface="Times New Roman" pitchFamily="18" charset="0"/>
                <a:cs typeface="Times New Roman" pitchFamily="18" charset="0"/>
              </a:rPr>
              <a:t>spanwise</a:t>
            </a:r>
            <a:r>
              <a:rPr lang="en-US" altLang="en-US" sz="2400" dirty="0">
                <a:solidFill>
                  <a:srgbClr val="000000"/>
                </a:solidFill>
                <a:latin typeface="Times New Roman" pitchFamily="18" charset="0"/>
                <a:cs typeface="Times New Roman" pitchFamily="18" charset="0"/>
              </a:rPr>
              <a:t> </a:t>
            </a:r>
            <a:r>
              <a:rPr lang="en-US" altLang="en-US" sz="2400" i="1" dirty="0">
                <a:solidFill>
                  <a:srgbClr val="000000"/>
                </a:solidFill>
                <a:latin typeface="Times New Roman" pitchFamily="18" charset="0"/>
                <a:cs typeface="Times New Roman" pitchFamily="18" charset="0"/>
              </a:rPr>
              <a:t>x</a:t>
            </a:r>
            <a:r>
              <a:rPr lang="en-US" altLang="en-US" sz="2400" i="1" baseline="-25000" dirty="0">
                <a:solidFill>
                  <a:srgbClr val="000000"/>
                </a:solidFill>
                <a:latin typeface="Times New Roman" pitchFamily="18" charset="0"/>
                <a:cs typeface="Times New Roman" pitchFamily="18" charset="0"/>
              </a:rPr>
              <a:t>2</a:t>
            </a:r>
            <a:r>
              <a:rPr lang="en-US" altLang="en-US" sz="2400" dirty="0">
                <a:solidFill>
                  <a:srgbClr val="000000"/>
                </a:solidFill>
                <a:latin typeface="Times New Roman" pitchFamily="18" charset="0"/>
                <a:cs typeface="Times New Roman" pitchFamily="18" charset="0"/>
              </a:rPr>
              <a:t> horizontal directions. At the horizontal boundaries, </a:t>
            </a:r>
          </a:p>
        </p:txBody>
      </p:sp>
      <p:sp>
        <p:nvSpPr>
          <p:cNvPr id="7" name="Rectangle 33"/>
          <p:cNvSpPr>
            <a:spLocks noChangeArrowheads="1"/>
          </p:cNvSpPr>
          <p:nvPr/>
        </p:nvSpPr>
        <p:spPr bwMode="auto">
          <a:xfrm>
            <a:off x="146561" y="2405186"/>
            <a:ext cx="57935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271463" indent="-271463" eaLnBrk="1" hangingPunct="1">
              <a:spcBef>
                <a:spcPct val="0"/>
              </a:spcBef>
              <a:buFont typeface="Arial" charset="0"/>
              <a:buNone/>
            </a:pPr>
            <a:r>
              <a:rPr lang="en-US" altLang="en-US" sz="2400" dirty="0">
                <a:solidFill>
                  <a:srgbClr val="000000"/>
                </a:solidFill>
                <a:latin typeface="Times New Roman" pitchFamily="18" charset="0"/>
                <a:cs typeface="Times New Roman" pitchFamily="18" charset="0"/>
              </a:rPr>
              <a:t>and (in </a:t>
            </a:r>
            <a:r>
              <a:rPr lang="en-US" altLang="en-US" sz="2400" dirty="0" err="1">
                <a:solidFill>
                  <a:srgbClr val="000000"/>
                </a:solidFill>
                <a:latin typeface="Times New Roman" pitchFamily="18" charset="0"/>
                <a:cs typeface="Times New Roman" pitchFamily="18" charset="0"/>
              </a:rPr>
              <a:t>HETx</a:t>
            </a:r>
            <a:r>
              <a:rPr lang="en-US" altLang="en-US" sz="2400" dirty="0">
                <a:solidFill>
                  <a:srgbClr val="000000"/>
                </a:solidFill>
                <a:latin typeface="Times New Roman" pitchFamily="18" charset="0"/>
                <a:cs typeface="Times New Roman" pitchFamily="18" charset="0"/>
              </a:rPr>
              <a:t> and </a:t>
            </a:r>
            <a:r>
              <a:rPr lang="en-US" altLang="en-US" sz="2400" dirty="0" err="1">
                <a:solidFill>
                  <a:srgbClr val="000000"/>
                </a:solidFill>
                <a:latin typeface="Times New Roman" pitchFamily="18" charset="0"/>
                <a:cs typeface="Times New Roman" pitchFamily="18" charset="0"/>
              </a:rPr>
              <a:t>HETy</a:t>
            </a:r>
            <a:r>
              <a:rPr lang="en-US" altLang="en-US" sz="2400" dirty="0">
                <a:solidFill>
                  <a:srgbClr val="000000"/>
                </a:solidFill>
                <a:latin typeface="Times New Roman" pitchFamily="18" charset="0"/>
                <a:cs typeface="Times New Roman" pitchFamily="18" charset="0"/>
              </a:rPr>
              <a:t> runs, respectively),  </a:t>
            </a:r>
            <a:endParaRPr lang="en-US" altLang="en-US" sz="2400" baseline="-25000" dirty="0">
              <a:solidFill>
                <a:srgbClr val="000000"/>
              </a:solidFill>
              <a:latin typeface="Times New Roman" pitchFamily="18" charset="0"/>
              <a:cs typeface="Times New Roman" pitchFamily="18" charset="0"/>
            </a:endParaRPr>
          </a:p>
        </p:txBody>
      </p:sp>
      <p:sp>
        <p:nvSpPr>
          <p:cNvPr id="12" name="Rectangle 4"/>
          <p:cNvSpPr>
            <a:spLocks noGrp="1" noChangeArrowheads="1"/>
          </p:cNvSpPr>
          <p:nvPr>
            <p:ph type="title"/>
          </p:nvPr>
        </p:nvSpPr>
        <p:spPr bwMode="auto">
          <a:xfrm>
            <a:off x="0" y="0"/>
            <a:ext cx="9144000" cy="609600"/>
          </a:xfrm>
          <a:prstGeom prst="rect">
            <a:avLst/>
          </a:prstGeom>
          <a:noFill/>
          <a:ln w="635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GB" altLang="en-US" sz="3600" b="1" i="0" u="none" strike="noStrike" kern="0" cap="none" spc="0" normalizeH="0" baseline="0" noProof="0" dirty="0">
                <a:ln>
                  <a:noFill/>
                </a:ln>
                <a:solidFill>
                  <a:srgbClr val="2D4B9B"/>
                </a:solidFill>
                <a:effectLst/>
                <a:uLnTx/>
                <a:uFillTx/>
                <a:latin typeface="Book Antiqua" panose="02040602050305030304" pitchFamily="18" charset="0"/>
              </a:rPr>
              <a:t>Boundary Conditions</a:t>
            </a:r>
          </a:p>
        </p:txBody>
      </p:sp>
      <p:sp>
        <p:nvSpPr>
          <p:cNvPr id="9" name="Rectangle 33"/>
          <p:cNvSpPr>
            <a:spLocks noChangeArrowheads="1"/>
          </p:cNvSpPr>
          <p:nvPr/>
        </p:nvSpPr>
        <p:spPr bwMode="auto">
          <a:xfrm>
            <a:off x="146560" y="4939156"/>
            <a:ext cx="888993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None/>
            </a:pPr>
            <a:r>
              <a:rPr lang="en-US" altLang="en-US" sz="2400" dirty="0">
                <a:solidFill>
                  <a:srgbClr val="000000"/>
                </a:solidFill>
                <a:latin typeface="Times New Roman" pitchFamily="18" charset="0"/>
                <a:cs typeface="Times New Roman" pitchFamily="18" charset="0"/>
              </a:rPr>
              <a:t>where </a:t>
            </a:r>
            <a:r>
              <a:rPr lang="en-US" altLang="en-US" sz="2400" i="1" dirty="0" err="1">
                <a:solidFill>
                  <a:srgbClr val="000000"/>
                </a:solidFill>
                <a:latin typeface="Times New Roman" pitchFamily="18" charset="0"/>
                <a:cs typeface="Times New Roman" pitchFamily="18" charset="0"/>
              </a:rPr>
              <a:t>L</a:t>
            </a:r>
            <a:r>
              <a:rPr lang="en-US" altLang="en-US" sz="2400" i="1" baseline="-25000" dirty="0" err="1">
                <a:solidFill>
                  <a:srgbClr val="000000"/>
                </a:solidFill>
                <a:latin typeface="Times New Roman" pitchFamily="18" charset="0"/>
                <a:cs typeface="Times New Roman" pitchFamily="18" charset="0"/>
              </a:rPr>
              <a:t>1</a:t>
            </a:r>
            <a:r>
              <a:rPr lang="en-US" altLang="en-US" sz="2400" dirty="0">
                <a:solidFill>
                  <a:srgbClr val="000000"/>
                </a:solidFill>
                <a:latin typeface="Times New Roman" pitchFamily="18" charset="0"/>
                <a:cs typeface="Times New Roman" pitchFamily="18" charset="0"/>
              </a:rPr>
              <a:t> and </a:t>
            </a:r>
            <a:r>
              <a:rPr lang="en-US" altLang="en-US" sz="2400" i="1" dirty="0" err="1">
                <a:solidFill>
                  <a:srgbClr val="000000"/>
                </a:solidFill>
                <a:latin typeface="Times New Roman" pitchFamily="18" charset="0"/>
                <a:cs typeface="Times New Roman" pitchFamily="18" charset="0"/>
              </a:rPr>
              <a:t>L</a:t>
            </a:r>
            <a:r>
              <a:rPr lang="en-US" altLang="en-US" sz="2400" i="1" baseline="-25000" dirty="0" err="1">
                <a:solidFill>
                  <a:srgbClr val="000000"/>
                </a:solidFill>
                <a:latin typeface="Times New Roman" pitchFamily="18" charset="0"/>
                <a:cs typeface="Times New Roman" pitchFamily="18" charset="0"/>
              </a:rPr>
              <a:t>2</a:t>
            </a:r>
            <a:r>
              <a:rPr lang="en-US" altLang="en-US" sz="2400" dirty="0">
                <a:solidFill>
                  <a:srgbClr val="000000"/>
                </a:solidFill>
                <a:latin typeface="Times New Roman" pitchFamily="18" charset="0"/>
                <a:cs typeface="Times New Roman" pitchFamily="18" charset="0"/>
              </a:rPr>
              <a:t> are the domain sizes in the </a:t>
            </a:r>
            <a:r>
              <a:rPr lang="en-US" altLang="en-US" sz="2400" i="1" dirty="0" err="1">
                <a:solidFill>
                  <a:srgbClr val="000000"/>
                </a:solidFill>
                <a:latin typeface="Times New Roman" pitchFamily="18" charset="0"/>
                <a:cs typeface="Times New Roman" pitchFamily="18" charset="0"/>
              </a:rPr>
              <a:t>x</a:t>
            </a:r>
            <a:r>
              <a:rPr lang="en-US" altLang="en-US" sz="2400" i="1" baseline="-25000" dirty="0" err="1">
                <a:solidFill>
                  <a:srgbClr val="000000"/>
                </a:solidFill>
                <a:latin typeface="Times New Roman" pitchFamily="18" charset="0"/>
                <a:cs typeface="Times New Roman" pitchFamily="18" charset="0"/>
              </a:rPr>
              <a:t>1</a:t>
            </a:r>
            <a:r>
              <a:rPr lang="en-US" altLang="en-US" sz="2400" dirty="0">
                <a:solidFill>
                  <a:srgbClr val="000000"/>
                </a:solidFill>
                <a:latin typeface="Times New Roman" pitchFamily="18" charset="0"/>
                <a:cs typeface="Times New Roman" pitchFamily="18" charset="0"/>
              </a:rPr>
              <a:t> and </a:t>
            </a:r>
            <a:r>
              <a:rPr lang="en-US" altLang="en-US" sz="2400" i="1" dirty="0" err="1">
                <a:solidFill>
                  <a:srgbClr val="000000"/>
                </a:solidFill>
                <a:latin typeface="Times New Roman" pitchFamily="18" charset="0"/>
                <a:cs typeface="Times New Roman" pitchFamily="18" charset="0"/>
              </a:rPr>
              <a:t>x</a:t>
            </a:r>
            <a:r>
              <a:rPr lang="en-US" altLang="en-US" sz="2400" i="1" baseline="-25000" dirty="0" err="1">
                <a:solidFill>
                  <a:srgbClr val="000000"/>
                </a:solidFill>
                <a:latin typeface="Times New Roman" pitchFamily="18" charset="0"/>
                <a:cs typeface="Times New Roman" pitchFamily="18" charset="0"/>
              </a:rPr>
              <a:t>2</a:t>
            </a:r>
            <a:r>
              <a:rPr lang="en-US" altLang="en-US" sz="2400" dirty="0">
                <a:solidFill>
                  <a:srgbClr val="000000"/>
                </a:solidFill>
                <a:latin typeface="Times New Roman" pitchFamily="18" charset="0"/>
                <a:cs typeface="Times New Roman" pitchFamily="18" charset="0"/>
              </a:rPr>
              <a:t> direction, respectively, </a:t>
            </a:r>
            <a:r>
              <a:rPr lang="en-US" altLang="en-US" sz="2400" b="1" i="1" dirty="0">
                <a:solidFill>
                  <a:srgbClr val="000000"/>
                </a:solidFill>
                <a:latin typeface="Times New Roman" pitchFamily="18" charset="0"/>
                <a:cs typeface="Times New Roman" pitchFamily="18" charset="0"/>
                <a:sym typeface="Symbol"/>
              </a:rPr>
              <a:t></a:t>
            </a:r>
            <a:r>
              <a:rPr lang="en-US" altLang="en-US" sz="2400" dirty="0">
                <a:solidFill>
                  <a:srgbClr val="000000"/>
                </a:solidFill>
                <a:latin typeface="Times New Roman" pitchFamily="18" charset="0"/>
                <a:cs typeface="Times New Roman" pitchFamily="18" charset="0"/>
                <a:sym typeface="Symbol"/>
              </a:rPr>
              <a:t> </a:t>
            </a:r>
            <a:r>
              <a:rPr lang="en-US" altLang="en-US" sz="2400" dirty="0">
                <a:solidFill>
                  <a:srgbClr val="000000"/>
                </a:solidFill>
                <a:latin typeface="Times New Roman" pitchFamily="18" charset="0"/>
                <a:cs typeface="Times New Roman" pitchFamily="18" charset="0"/>
              </a:rPr>
              <a:t>is the (dimensionless) amplitude of the temperature variations at the upper and lower surfaces, and </a:t>
            </a:r>
            <a:r>
              <a:rPr lang="en-US" altLang="en-US" sz="2400" b="1" i="1" dirty="0">
                <a:solidFill>
                  <a:srgbClr val="FF0000"/>
                </a:solidFill>
                <a:latin typeface="Times New Roman" pitchFamily="18" charset="0"/>
                <a:cs typeface="Times New Roman" pitchFamily="18" charset="0"/>
              </a:rPr>
              <a:t>n</a:t>
            </a:r>
            <a:r>
              <a:rPr lang="en-US" altLang="en-US" sz="2400" dirty="0">
                <a:solidFill>
                  <a:srgbClr val="000000"/>
                </a:solidFill>
                <a:latin typeface="Times New Roman" pitchFamily="18" charset="0"/>
                <a:cs typeface="Times New Roman" pitchFamily="18" charset="0"/>
              </a:rPr>
              <a:t> is the number of cold and warm stripes (the number of surface temperature waves).</a:t>
            </a:r>
            <a:endParaRPr lang="en-US" altLang="en-US" sz="2400" baseline="-25000" dirty="0">
              <a:solidFill>
                <a:srgbClr val="00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31428" name="Object 7"/>
              <p:cNvSpPr txBox="1"/>
              <p:nvPr/>
            </p:nvSpPr>
            <p:spPr bwMode="auto">
              <a:xfrm>
                <a:off x="1577975" y="2946188"/>
                <a:ext cx="5988050" cy="816655"/>
              </a:xfrm>
              <a:prstGeom prst="rect">
                <a:avLst/>
              </a:prstGeom>
              <a:noFill/>
              <a:extLst/>
            </p:spPr>
            <p:txBody>
              <a:bodyPr>
                <a:noAutofit/>
              </a:bodyPr>
              <a:lstStyle/>
              <a:p>
                <a:pPr/>
                <a14:m>
                  <m:oMathPara xmlns:m="http://schemas.openxmlformats.org/officeDocument/2006/math">
                    <m:oMathParaPr>
                      <m:jc m:val="center"/>
                    </m:oMathParaPr>
                    <m:oMath xmlns:m="http://schemas.openxmlformats.org/officeDocument/2006/math">
                      <m:m>
                        <m:mPr>
                          <m:plcHide m:val="on"/>
                          <m:mcs>
                            <m:mc>
                              <m:mcPr>
                                <m:count m:val="3"/>
                                <m:mcJc m:val="center"/>
                              </m:mcPr>
                            </m:mc>
                          </m:mcs>
                          <m:ctrlPr>
                            <a:rPr lang="en-GB" sz="2400" i="1">
                              <a:solidFill>
                                <a:srgbClr val="000000"/>
                              </a:solidFill>
                              <a:latin typeface="Cambria Math" panose="02040503050406030204" pitchFamily="18" charset="0"/>
                            </a:rPr>
                          </m:ctrlPr>
                        </m:mPr>
                        <m:mr>
                          <m:e>
                            <m:r>
                              <a:rPr lang="en-GB" sz="2400" i="1">
                                <a:solidFill>
                                  <a:srgbClr val="000000"/>
                                </a:solidFill>
                                <a:latin typeface="Cambria Math" panose="02040503050406030204" pitchFamily="18" charset="0"/>
                              </a:rPr>
                              <m:t>𝜃</m:t>
                            </m:r>
                            <m:r>
                              <a:rPr lang="en-GB" sz="2400" i="1">
                                <a:solidFill>
                                  <a:srgbClr val="000000"/>
                                </a:solidFill>
                                <a:latin typeface="Cambria Math" panose="02040503050406030204" pitchFamily="18" charset="0"/>
                              </a:rPr>
                              <m:t>=</m:t>
                            </m:r>
                            <m:r>
                              <a:rPr lang="en-GB" sz="2400" i="1">
                                <a:solidFill>
                                  <a:srgbClr val="000000"/>
                                </a:solidFill>
                                <a:latin typeface="Cambria Math" panose="02040503050406030204" pitchFamily="18" charset="0"/>
                              </a:rPr>
                              <m:t>𝛿𝜃</m:t>
                            </m:r>
                            <m:func>
                              <m:funcPr>
                                <m:ctrlPr>
                                  <a:rPr lang="en-GB" sz="2400" i="1">
                                    <a:solidFill>
                                      <a:srgbClr val="000000"/>
                                    </a:solidFill>
                                    <a:latin typeface="Cambria Math" panose="02040503050406030204" pitchFamily="18" charset="0"/>
                                  </a:rPr>
                                </m:ctrlPr>
                              </m:funcPr>
                              <m:fName>
                                <m:r>
                                  <m:rPr>
                                    <m:sty m:val="p"/>
                                  </m:rPr>
                                  <a:rPr lang="en-GB" sz="2400" i="0">
                                    <a:solidFill>
                                      <a:srgbClr val="000000"/>
                                    </a:solidFill>
                                    <a:latin typeface="Cambria Math" panose="02040503050406030204" pitchFamily="18" charset="0"/>
                                  </a:rPr>
                                  <m:t>sin</m:t>
                                </m:r>
                              </m:fName>
                              <m:e>
                                <m:d>
                                  <m:dPr>
                                    <m:begChr m:val="["/>
                                    <m:endChr m:val="]"/>
                                    <m:ctrlPr>
                                      <a:rPr lang="en-GB" sz="2400" i="1">
                                        <a:solidFill>
                                          <a:srgbClr val="000000"/>
                                        </a:solidFill>
                                        <a:latin typeface="Cambria Math" panose="02040503050406030204" pitchFamily="18" charset="0"/>
                                      </a:rPr>
                                    </m:ctrlPr>
                                  </m:dPr>
                                  <m:e>
                                    <m:r>
                                      <a:rPr lang="en-GB" sz="2400" i="1">
                                        <a:solidFill>
                                          <a:srgbClr val="000000"/>
                                        </a:solidFill>
                                        <a:latin typeface="Cambria Math" panose="02040503050406030204" pitchFamily="18" charset="0"/>
                                      </a:rPr>
                                      <m:t>2</m:t>
                                    </m:r>
                                    <m:r>
                                      <a:rPr lang="en-GB" sz="2400" i="1">
                                        <a:solidFill>
                                          <a:srgbClr val="000000"/>
                                        </a:solidFill>
                                        <a:latin typeface="Cambria Math" panose="02040503050406030204" pitchFamily="18" charset="0"/>
                                      </a:rPr>
                                      <m:t>𝜋</m:t>
                                    </m:r>
                                    <m:r>
                                      <a:rPr lang="en-GB" sz="2400" i="1" smtClean="0">
                                        <a:solidFill>
                                          <a:srgbClr val="FF0000"/>
                                        </a:solidFill>
                                        <a:latin typeface="Cambria Math" panose="02040503050406030204" pitchFamily="18" charset="0"/>
                                      </a:rPr>
                                      <m:t>𝑛</m:t>
                                    </m:r>
                                    <m:sSub>
                                      <m:sSubPr>
                                        <m:ctrlPr>
                                          <a:rPr lang="en-GB"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𝑥</m:t>
                                        </m:r>
                                      </m:e>
                                      <m:sub>
                                        <m:r>
                                          <a:rPr lang="en-GB" sz="2400" i="1">
                                            <a:solidFill>
                                              <a:srgbClr val="000000"/>
                                            </a:solidFill>
                                            <a:latin typeface="Cambria Math" panose="02040503050406030204" pitchFamily="18" charset="0"/>
                                          </a:rPr>
                                          <m:t>1</m:t>
                                        </m:r>
                                      </m:sub>
                                    </m:sSub>
                                    <m:r>
                                      <a:rPr lang="en-GB" sz="2400" i="1">
                                        <a:solidFill>
                                          <a:srgbClr val="000000"/>
                                        </a:solidFill>
                                        <a:latin typeface="Cambria Math" panose="02040503050406030204" pitchFamily="18" charset="0"/>
                                      </a:rPr>
                                      <m:t>/</m:t>
                                    </m:r>
                                    <m:sSub>
                                      <m:sSubPr>
                                        <m:ctrlPr>
                                          <a:rPr lang="en-GB"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𝐿</m:t>
                                        </m:r>
                                      </m:e>
                                      <m:sub>
                                        <m:r>
                                          <a:rPr lang="en-GB" sz="2400" i="1">
                                            <a:solidFill>
                                              <a:srgbClr val="000000"/>
                                            </a:solidFill>
                                            <a:latin typeface="Cambria Math" panose="02040503050406030204" pitchFamily="18" charset="0"/>
                                          </a:rPr>
                                          <m:t>1</m:t>
                                        </m:r>
                                      </m:sub>
                                    </m:sSub>
                                  </m:e>
                                </m:d>
                              </m:e>
                            </m:func>
                          </m:e>
                          <m:e>
                            <m:r>
                              <m:rPr>
                                <m:nor/>
                              </m:rPr>
                              <a:rPr lang="en-GB" sz="2400" i="0">
                                <a:solidFill>
                                  <a:srgbClr val="000000"/>
                                </a:solidFill>
                                <a:latin typeface="Cambria Math" panose="02040503050406030204" pitchFamily="18" charset="0"/>
                              </a:rPr>
                              <m:t>at</m:t>
                            </m:r>
                          </m:e>
                          <m:e>
                            <m:sSub>
                              <m:sSubPr>
                                <m:ctrlPr>
                                  <a:rPr lang="en-GB"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𝑥</m:t>
                                </m:r>
                              </m:e>
                              <m:sub>
                                <m:r>
                                  <a:rPr lang="en-GB" sz="2400" i="1">
                                    <a:solidFill>
                                      <a:srgbClr val="000000"/>
                                    </a:solidFill>
                                    <a:latin typeface="Cambria Math" panose="02040503050406030204" pitchFamily="18" charset="0"/>
                                  </a:rPr>
                                  <m:t>3</m:t>
                                </m:r>
                              </m:sub>
                            </m:sSub>
                            <m:r>
                              <a:rPr lang="en-GB" sz="2400" i="1">
                                <a:solidFill>
                                  <a:srgbClr val="000000"/>
                                </a:solidFill>
                                <a:latin typeface="Cambria Math" panose="02040503050406030204" pitchFamily="18" charset="0"/>
                              </a:rPr>
                              <m:t>=0</m:t>
                            </m:r>
                            <m:r>
                              <a:rPr lang="en-GB" sz="2400" i="0">
                                <a:solidFill>
                                  <a:srgbClr val="000000"/>
                                </a:solidFill>
                                <a:latin typeface="Cambria Math" panose="02040503050406030204" pitchFamily="18" charset="0"/>
                              </a:rPr>
                              <m:t>,</m:t>
                            </m:r>
                          </m:e>
                        </m:mr>
                        <m:mr>
                          <m:e>
                            <m:r>
                              <a:rPr lang="en-GB" sz="2400" i="1">
                                <a:solidFill>
                                  <a:srgbClr val="000000"/>
                                </a:solidFill>
                                <a:latin typeface="Cambria Math" panose="02040503050406030204" pitchFamily="18" charset="0"/>
                              </a:rPr>
                              <m:t>𝜃</m:t>
                            </m:r>
                            <m:r>
                              <a:rPr lang="en-GB" sz="2400" i="1">
                                <a:solidFill>
                                  <a:srgbClr val="000000"/>
                                </a:solidFill>
                                <a:latin typeface="Cambria Math" panose="02040503050406030204" pitchFamily="18" charset="0"/>
                              </a:rPr>
                              <m:t>=1+</m:t>
                            </m:r>
                            <m:r>
                              <a:rPr lang="en-GB" sz="2400" i="1">
                                <a:solidFill>
                                  <a:srgbClr val="000000"/>
                                </a:solidFill>
                                <a:latin typeface="Cambria Math" panose="02040503050406030204" pitchFamily="18" charset="0"/>
                              </a:rPr>
                              <m:t>𝛿𝜃</m:t>
                            </m:r>
                            <m:func>
                              <m:funcPr>
                                <m:ctrlPr>
                                  <a:rPr lang="en-GB" sz="2400" i="1">
                                    <a:solidFill>
                                      <a:srgbClr val="000000"/>
                                    </a:solidFill>
                                    <a:latin typeface="Cambria Math" panose="02040503050406030204" pitchFamily="18" charset="0"/>
                                  </a:rPr>
                                </m:ctrlPr>
                              </m:funcPr>
                              <m:fName>
                                <m:r>
                                  <m:rPr>
                                    <m:sty m:val="p"/>
                                  </m:rPr>
                                  <a:rPr lang="en-GB" sz="2400" i="0">
                                    <a:solidFill>
                                      <a:srgbClr val="000000"/>
                                    </a:solidFill>
                                    <a:latin typeface="Cambria Math" panose="02040503050406030204" pitchFamily="18" charset="0"/>
                                  </a:rPr>
                                  <m:t>sin</m:t>
                                </m:r>
                              </m:fName>
                              <m:e>
                                <m:d>
                                  <m:dPr>
                                    <m:begChr m:val="["/>
                                    <m:endChr m:val="]"/>
                                    <m:ctrlPr>
                                      <a:rPr lang="en-GB" sz="2400" i="1">
                                        <a:solidFill>
                                          <a:srgbClr val="000000"/>
                                        </a:solidFill>
                                        <a:latin typeface="Cambria Math" panose="02040503050406030204" pitchFamily="18" charset="0"/>
                                      </a:rPr>
                                    </m:ctrlPr>
                                  </m:dPr>
                                  <m:e>
                                    <m:r>
                                      <a:rPr lang="en-GB" sz="2400" i="1">
                                        <a:solidFill>
                                          <a:srgbClr val="000000"/>
                                        </a:solidFill>
                                        <a:latin typeface="Cambria Math" panose="02040503050406030204" pitchFamily="18" charset="0"/>
                                      </a:rPr>
                                      <m:t>2</m:t>
                                    </m:r>
                                    <m:r>
                                      <a:rPr lang="en-GB" sz="2400" i="1">
                                        <a:solidFill>
                                          <a:srgbClr val="000000"/>
                                        </a:solidFill>
                                        <a:latin typeface="Cambria Math" panose="02040503050406030204" pitchFamily="18" charset="0"/>
                                      </a:rPr>
                                      <m:t>𝜋</m:t>
                                    </m:r>
                                    <m:r>
                                      <a:rPr lang="en-GB" sz="2400" i="1" smtClean="0">
                                        <a:solidFill>
                                          <a:srgbClr val="FF0000"/>
                                        </a:solidFill>
                                        <a:latin typeface="Cambria Math" panose="02040503050406030204" pitchFamily="18" charset="0"/>
                                      </a:rPr>
                                      <m:t>𝑛</m:t>
                                    </m:r>
                                    <m:d>
                                      <m:dPr>
                                        <m:ctrlPr>
                                          <a:rPr lang="en-GB" sz="2400" i="1">
                                            <a:solidFill>
                                              <a:srgbClr val="000000"/>
                                            </a:solidFill>
                                            <a:latin typeface="Cambria Math" panose="02040503050406030204" pitchFamily="18" charset="0"/>
                                          </a:rPr>
                                        </m:ctrlPr>
                                      </m:dPr>
                                      <m:e>
                                        <m:sSub>
                                          <m:sSubPr>
                                            <m:ctrlPr>
                                              <a:rPr lang="en-GB"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𝑥</m:t>
                                            </m:r>
                                          </m:e>
                                          <m:sub>
                                            <m:r>
                                              <a:rPr lang="en-GB" sz="2400" i="1">
                                                <a:solidFill>
                                                  <a:srgbClr val="000000"/>
                                                </a:solidFill>
                                                <a:latin typeface="Cambria Math" panose="02040503050406030204" pitchFamily="18" charset="0"/>
                                              </a:rPr>
                                              <m:t>1</m:t>
                                            </m:r>
                                          </m:sub>
                                        </m:sSub>
                                        <m:r>
                                          <a:rPr lang="en-GB" sz="2400" i="1">
                                            <a:solidFill>
                                              <a:srgbClr val="000000"/>
                                            </a:solidFill>
                                            <a:latin typeface="Cambria Math" panose="02040503050406030204" pitchFamily="18" charset="0"/>
                                          </a:rPr>
                                          <m:t>−</m:t>
                                        </m:r>
                                        <m:sSub>
                                          <m:sSubPr>
                                            <m:ctrlPr>
                                              <a:rPr lang="en-GB"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𝑈</m:t>
                                            </m:r>
                                          </m:e>
                                          <m:sub>
                                            <m:r>
                                              <a:rPr lang="en-GB" sz="2400" i="1">
                                                <a:solidFill>
                                                  <a:srgbClr val="000000"/>
                                                </a:solidFill>
                                                <a:latin typeface="Cambria Math" panose="02040503050406030204" pitchFamily="18" charset="0"/>
                                              </a:rPr>
                                              <m:t>𝑢</m:t>
                                            </m:r>
                                          </m:sub>
                                        </m:sSub>
                                        <m:r>
                                          <a:rPr lang="en-GB" sz="2400" i="1">
                                            <a:solidFill>
                                              <a:srgbClr val="000000"/>
                                            </a:solidFill>
                                            <a:latin typeface="Cambria Math" panose="02040503050406030204" pitchFamily="18" charset="0"/>
                                          </a:rPr>
                                          <m:t>𝑡</m:t>
                                        </m:r>
                                      </m:e>
                                    </m:d>
                                    <m:r>
                                      <a:rPr lang="en-GB" sz="2400" i="1">
                                        <a:solidFill>
                                          <a:srgbClr val="000000"/>
                                        </a:solidFill>
                                        <a:latin typeface="Cambria Math" panose="02040503050406030204" pitchFamily="18" charset="0"/>
                                      </a:rPr>
                                      <m:t>/</m:t>
                                    </m:r>
                                    <m:sSub>
                                      <m:sSubPr>
                                        <m:ctrlPr>
                                          <a:rPr lang="en-GB"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𝐿</m:t>
                                        </m:r>
                                      </m:e>
                                      <m:sub>
                                        <m:r>
                                          <a:rPr lang="en-GB" sz="2400" i="1">
                                            <a:solidFill>
                                              <a:srgbClr val="000000"/>
                                            </a:solidFill>
                                            <a:latin typeface="Cambria Math" panose="02040503050406030204" pitchFamily="18" charset="0"/>
                                          </a:rPr>
                                          <m:t>1</m:t>
                                        </m:r>
                                      </m:sub>
                                    </m:sSub>
                                  </m:e>
                                </m:d>
                              </m:e>
                            </m:func>
                          </m:e>
                          <m:e>
                            <m:r>
                              <m:rPr>
                                <m:nor/>
                              </m:rPr>
                              <a:rPr lang="en-GB" sz="2400" i="0">
                                <a:solidFill>
                                  <a:srgbClr val="000000"/>
                                </a:solidFill>
                                <a:latin typeface="Cambria Math" panose="02040503050406030204" pitchFamily="18" charset="0"/>
                              </a:rPr>
                              <m:t>at</m:t>
                            </m:r>
                          </m:e>
                          <m:e>
                            <m:sSub>
                              <m:sSubPr>
                                <m:ctrlPr>
                                  <a:rPr lang="en-GB"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𝑥</m:t>
                                </m:r>
                              </m:e>
                              <m:sub>
                                <m:r>
                                  <a:rPr lang="en-GB" sz="2400" i="1">
                                    <a:solidFill>
                                      <a:srgbClr val="000000"/>
                                    </a:solidFill>
                                    <a:latin typeface="Cambria Math" panose="02040503050406030204" pitchFamily="18" charset="0"/>
                                  </a:rPr>
                                  <m:t>3</m:t>
                                </m:r>
                              </m:sub>
                            </m:sSub>
                            <m:r>
                              <a:rPr lang="en-GB" sz="2400" i="1">
                                <a:solidFill>
                                  <a:srgbClr val="000000"/>
                                </a:solidFill>
                                <a:latin typeface="Cambria Math" panose="02040503050406030204" pitchFamily="18" charset="0"/>
                              </a:rPr>
                              <m:t>=1</m:t>
                            </m:r>
                            <m:r>
                              <a:rPr lang="en-GB" sz="2400" i="0">
                                <a:solidFill>
                                  <a:srgbClr val="000000"/>
                                </a:solidFill>
                                <a:latin typeface="Cambria Math" panose="02040503050406030204" pitchFamily="18" charset="0"/>
                              </a:rPr>
                              <m:t>,</m:t>
                            </m:r>
                          </m:e>
                        </m:mr>
                      </m:m>
                    </m:oMath>
                  </m:oMathPara>
                </a14:m>
                <a:endParaRPr lang="en-GB" sz="2400" dirty="0"/>
              </a:p>
            </p:txBody>
          </p:sp>
        </mc:Choice>
        <mc:Fallback xmlns="">
          <p:sp>
            <p:nvSpPr>
              <p:cNvPr id="231428" name="Object 7"/>
              <p:cNvSpPr txBox="1">
                <a:spLocks noRot="1" noChangeAspect="1" noMove="1" noResize="1" noEditPoints="1" noAdjustHandles="1" noChangeArrowheads="1" noChangeShapeType="1" noTextEdit="1"/>
              </p:cNvSpPr>
              <p:nvPr/>
            </p:nvSpPr>
            <p:spPr bwMode="auto">
              <a:xfrm>
                <a:off x="1577975" y="2946188"/>
                <a:ext cx="5988050" cy="816655"/>
              </a:xfrm>
              <a:prstGeom prst="rect">
                <a:avLst/>
              </a:prstGeom>
              <a:blipFill>
                <a:blip r:embed="rId3"/>
                <a:stretch>
                  <a:fillRect r="-5804"/>
                </a:stretch>
              </a:blipFill>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Object 7">
                <a:extLst>
                  <a:ext uri="{FF2B5EF4-FFF2-40B4-BE49-F238E27FC236}">
                    <a16:creationId xmlns:a16="http://schemas.microsoft.com/office/drawing/2014/main" id="{502E4118-D7C8-4D9B-A360-983218A4B187}"/>
                  </a:ext>
                </a:extLst>
              </p:cNvPr>
              <p:cNvSpPr txBox="1"/>
              <p:nvPr/>
            </p:nvSpPr>
            <p:spPr bwMode="auto">
              <a:xfrm>
                <a:off x="2048302" y="1498125"/>
                <a:ext cx="5086449" cy="830998"/>
              </a:xfrm>
              <a:prstGeom prst="rect">
                <a:avLst/>
              </a:prstGeom>
              <a:noFill/>
              <a:extLst/>
            </p:spPr>
            <p:txBody>
              <a:bodyPr>
                <a:normAutofit/>
              </a:bodyPr>
              <a:lstStyle/>
              <a:p>
                <a:pPr/>
                <a14:m>
                  <m:oMathPara xmlns:m="http://schemas.openxmlformats.org/officeDocument/2006/math">
                    <m:oMathParaPr>
                      <m:jc m:val="centerGroup"/>
                    </m:oMathParaPr>
                    <m:oMath xmlns:m="http://schemas.openxmlformats.org/officeDocument/2006/math">
                      <m:m>
                        <m:mPr>
                          <m:mcs>
                            <m:mc>
                              <m:mcPr>
                                <m:count m:val="4"/>
                                <m:mcJc m:val="center"/>
                              </m:mcPr>
                            </m:mc>
                          </m:mcs>
                          <m:ctrlPr>
                            <a:rPr lang="en-GB" sz="2400" i="1" smtClean="0">
                              <a:latin typeface="Cambria Math" panose="02040503050406030204" pitchFamily="18" charset="0"/>
                            </a:rPr>
                          </m:ctrlPr>
                        </m:mPr>
                        <m:mr>
                          <m:e>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𝑢</m:t>
                                </m:r>
                              </m:e>
                              <m:sub>
                                <m:r>
                                  <a:rPr lang="de-DE" sz="2400" b="0" i="1" smtClean="0">
                                    <a:latin typeface="Cambria Math" panose="02040503050406030204" pitchFamily="18" charset="0"/>
                                  </a:rPr>
                                  <m:t>1</m:t>
                                </m:r>
                              </m:sub>
                            </m:sSub>
                            <m:r>
                              <m:rPr>
                                <m:brk m:alnAt="7"/>
                              </m:rPr>
                              <a:rPr lang="de-DE" sz="2400" b="0" i="1" smtClean="0">
                                <a:latin typeface="Cambria Math" panose="02040503050406030204" pitchFamily="18" charset="0"/>
                              </a:rPr>
                              <m:t>=</m:t>
                            </m:r>
                            <m:r>
                              <a:rPr lang="de-DE" sz="2400" b="0" i="1" smtClean="0">
                                <a:latin typeface="Cambria Math" panose="02040503050406030204" pitchFamily="18" charset="0"/>
                              </a:rPr>
                              <m:t>0,</m:t>
                            </m:r>
                          </m:e>
                          <m:e>
                            <m:sSub>
                              <m:sSubPr>
                                <m:ctrlPr>
                                  <a:rPr lang="de-DE" sz="2400" i="1" smtClean="0">
                                    <a:latin typeface="Cambria Math" panose="02040503050406030204" pitchFamily="18" charset="0"/>
                                  </a:rPr>
                                </m:ctrlPr>
                              </m:sSubPr>
                              <m:e>
                                <m:r>
                                  <a:rPr lang="de-DE" sz="2400" i="1">
                                    <a:latin typeface="Cambria Math" panose="02040503050406030204" pitchFamily="18" charset="0"/>
                                  </a:rPr>
                                  <m:t>𝑢</m:t>
                                </m:r>
                              </m:e>
                              <m:sub>
                                <m:r>
                                  <a:rPr lang="de-DE" sz="2400" b="0" i="1" smtClean="0">
                                    <a:latin typeface="Cambria Math" panose="02040503050406030204" pitchFamily="18" charset="0"/>
                                  </a:rPr>
                                  <m:t>2</m:t>
                                </m:r>
                              </m:sub>
                            </m:sSub>
                            <m:r>
                              <m:rPr>
                                <m:brk m:alnAt="7"/>
                              </m:rP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𝑢</m:t>
                                </m:r>
                              </m:e>
                              <m:sub>
                                <m:r>
                                  <a:rPr lang="de-DE" sz="2400" b="0" i="1" smtClean="0">
                                    <a:latin typeface="Cambria Math" panose="02040503050406030204" pitchFamily="18" charset="0"/>
                                  </a:rPr>
                                  <m:t>3</m:t>
                                </m:r>
                              </m:sub>
                            </m:sSub>
                            <m:r>
                              <a:rPr lang="de-DE" sz="2400" b="0" i="1" smtClean="0">
                                <a:latin typeface="Cambria Math" panose="02040503050406030204" pitchFamily="18" charset="0"/>
                              </a:rPr>
                              <m:t>=</m:t>
                            </m:r>
                            <m:r>
                              <a:rPr lang="de-DE" sz="2400" i="1">
                                <a:latin typeface="Cambria Math" panose="02040503050406030204" pitchFamily="18" charset="0"/>
                              </a:rPr>
                              <m:t>0,</m:t>
                            </m:r>
                          </m:e>
                          <m:e>
                            <m:r>
                              <m:rPr>
                                <m:sty m:val="p"/>
                              </m:rPr>
                              <a:rPr lang="de-DE" sz="2400" b="0" i="0" smtClean="0">
                                <a:latin typeface="Cambria Math" panose="02040503050406030204" pitchFamily="18" charset="0"/>
                              </a:rPr>
                              <m:t>at</m:t>
                            </m:r>
                          </m:e>
                          <m:e>
                            <m:sSub>
                              <m:sSubPr>
                                <m:ctrlPr>
                                  <a:rPr lang="de-DE" sz="2400" i="1">
                                    <a:latin typeface="Cambria Math" panose="02040503050406030204" pitchFamily="18" charset="0"/>
                                  </a:rPr>
                                </m:ctrlPr>
                              </m:sSubPr>
                              <m:e>
                                <m:r>
                                  <a:rPr lang="de-DE" sz="2400" b="0" i="1" smtClean="0">
                                    <a:latin typeface="Cambria Math" panose="02040503050406030204" pitchFamily="18" charset="0"/>
                                  </a:rPr>
                                  <m:t>𝑥</m:t>
                                </m:r>
                              </m:e>
                              <m:sub>
                                <m:r>
                                  <a:rPr lang="de-DE" sz="2400" b="0" i="1" smtClean="0">
                                    <a:latin typeface="Cambria Math" panose="02040503050406030204" pitchFamily="18" charset="0"/>
                                  </a:rPr>
                                  <m:t>3</m:t>
                                </m:r>
                              </m:sub>
                            </m:sSub>
                            <m:r>
                              <m:rPr>
                                <m:brk m:alnAt="7"/>
                              </m:rPr>
                              <a:rPr lang="de-DE" sz="2400" i="1">
                                <a:latin typeface="Cambria Math" panose="02040503050406030204" pitchFamily="18" charset="0"/>
                              </a:rPr>
                              <m:t>=</m:t>
                            </m:r>
                            <m:r>
                              <a:rPr lang="de-DE" sz="2400" i="1">
                                <a:latin typeface="Cambria Math" panose="02040503050406030204" pitchFamily="18" charset="0"/>
                              </a:rPr>
                              <m:t>0</m:t>
                            </m:r>
                            <m:r>
                              <a:rPr lang="de-DE" sz="2400" b="0" i="1" smtClean="0">
                                <a:latin typeface="Cambria Math" panose="02040503050406030204" pitchFamily="18" charset="0"/>
                              </a:rPr>
                              <m:t>,</m:t>
                            </m:r>
                          </m:e>
                        </m:mr>
                        <m:mr>
                          <m:e>
                            <m:sSub>
                              <m:sSubPr>
                                <m:ctrlPr>
                                  <a:rPr lang="de-DE" sz="2400" i="1">
                                    <a:latin typeface="Cambria Math" panose="02040503050406030204" pitchFamily="18" charset="0"/>
                                  </a:rPr>
                                </m:ctrlPr>
                              </m:sSubPr>
                              <m:e>
                                <m:r>
                                  <a:rPr lang="de-DE" sz="2400" i="1">
                                    <a:latin typeface="Cambria Math" panose="02040503050406030204" pitchFamily="18" charset="0"/>
                                  </a:rPr>
                                  <m:t>𝑢</m:t>
                                </m:r>
                              </m:e>
                              <m:sub>
                                <m:r>
                                  <a:rPr lang="de-DE" sz="2400" i="1">
                                    <a:latin typeface="Cambria Math" panose="02040503050406030204" pitchFamily="18" charset="0"/>
                                  </a:rPr>
                                  <m:t>1</m:t>
                                </m:r>
                              </m:sub>
                            </m:sSub>
                            <m:r>
                              <m:rPr>
                                <m:brk m:alnAt="7"/>
                              </m:rPr>
                              <a:rPr lang="de-DE" sz="2400" i="1">
                                <a:latin typeface="Cambria Math" panose="02040503050406030204" pitchFamily="18" charset="0"/>
                              </a:rPr>
                              <m:t>=</m:t>
                            </m:r>
                            <m:r>
                              <a:rPr lang="de-DE" sz="2400" b="0" i="1" smtClean="0">
                                <a:latin typeface="Cambria Math" panose="02040503050406030204" pitchFamily="18" charset="0"/>
                              </a:rPr>
                              <m:t>1</m:t>
                            </m:r>
                            <m:r>
                              <a:rPr lang="de-DE" sz="2400" i="1">
                                <a:latin typeface="Cambria Math" panose="02040503050406030204" pitchFamily="18" charset="0"/>
                              </a:rPr>
                              <m:t>,</m:t>
                            </m:r>
                          </m:e>
                          <m:e>
                            <m:sSub>
                              <m:sSubPr>
                                <m:ctrlPr>
                                  <a:rPr lang="de-DE" sz="2400" i="1">
                                    <a:latin typeface="Cambria Math" panose="02040503050406030204" pitchFamily="18" charset="0"/>
                                  </a:rPr>
                                </m:ctrlPr>
                              </m:sSubPr>
                              <m:e>
                                <m:r>
                                  <a:rPr lang="de-DE" sz="2400" i="1">
                                    <a:latin typeface="Cambria Math" panose="02040503050406030204" pitchFamily="18" charset="0"/>
                                  </a:rPr>
                                  <m:t>𝑢</m:t>
                                </m:r>
                              </m:e>
                              <m:sub>
                                <m:r>
                                  <a:rPr lang="de-DE" sz="2400" i="1">
                                    <a:latin typeface="Cambria Math" panose="02040503050406030204" pitchFamily="18" charset="0"/>
                                  </a:rPr>
                                  <m:t>2</m:t>
                                </m:r>
                              </m:sub>
                            </m:sSub>
                            <m:r>
                              <m:rPr>
                                <m:brk m:alnAt="7"/>
                              </m:rP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𝑢</m:t>
                                </m:r>
                              </m:e>
                              <m:sub>
                                <m:r>
                                  <a:rPr lang="de-DE" sz="2400" i="1">
                                    <a:latin typeface="Cambria Math" panose="02040503050406030204" pitchFamily="18" charset="0"/>
                                  </a:rPr>
                                  <m:t>3</m:t>
                                </m:r>
                              </m:sub>
                            </m:sSub>
                            <m:r>
                              <a:rPr lang="de-DE" sz="2400" i="1">
                                <a:latin typeface="Cambria Math" panose="02040503050406030204" pitchFamily="18" charset="0"/>
                              </a:rPr>
                              <m:t>=0,</m:t>
                            </m:r>
                          </m:e>
                          <m:e>
                            <m:r>
                              <m:rPr>
                                <m:sty m:val="p"/>
                              </m:rPr>
                              <a:rPr lang="de-DE" sz="2400">
                                <a:latin typeface="Cambria Math" panose="02040503050406030204" pitchFamily="18" charset="0"/>
                              </a:rPr>
                              <m:t>at</m:t>
                            </m:r>
                          </m:e>
                          <m:e>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3</m:t>
                                </m:r>
                              </m:sub>
                            </m:sSub>
                            <m:r>
                              <m:rPr>
                                <m:brk m:alnAt="7"/>
                              </m:rPr>
                              <a:rPr lang="de-DE" sz="2400" i="1">
                                <a:latin typeface="Cambria Math" panose="02040503050406030204" pitchFamily="18" charset="0"/>
                              </a:rPr>
                              <m:t>=</m:t>
                            </m:r>
                            <m:r>
                              <a:rPr lang="de-DE" sz="2400" b="0" i="1" smtClean="0">
                                <a:latin typeface="Cambria Math" panose="02040503050406030204" pitchFamily="18" charset="0"/>
                              </a:rPr>
                              <m:t>1</m:t>
                            </m:r>
                            <m:r>
                              <a:rPr lang="de-DE" sz="2400" i="1">
                                <a:latin typeface="Cambria Math" panose="02040503050406030204" pitchFamily="18" charset="0"/>
                              </a:rPr>
                              <m:t>,</m:t>
                            </m:r>
                          </m:e>
                        </m:mr>
                      </m:m>
                    </m:oMath>
                  </m:oMathPara>
                </a14:m>
                <a:endParaRPr lang="en-GB" sz="2400" dirty="0"/>
              </a:p>
            </p:txBody>
          </p:sp>
        </mc:Choice>
        <mc:Fallback xmlns="">
          <p:sp>
            <p:nvSpPr>
              <p:cNvPr id="11" name="Object 7">
                <a:extLst>
                  <a:ext uri="{FF2B5EF4-FFF2-40B4-BE49-F238E27FC236}">
                    <a16:creationId xmlns:a16="http://schemas.microsoft.com/office/drawing/2014/main" id="{502E4118-D7C8-4D9B-A360-983218A4B187}"/>
                  </a:ext>
                </a:extLst>
              </p:cNvPr>
              <p:cNvSpPr txBox="1">
                <a:spLocks noRot="1" noChangeAspect="1" noMove="1" noResize="1" noEditPoints="1" noAdjustHandles="1" noChangeArrowheads="1" noChangeShapeType="1" noTextEdit="1"/>
              </p:cNvSpPr>
              <p:nvPr/>
            </p:nvSpPr>
            <p:spPr bwMode="auto">
              <a:xfrm>
                <a:off x="2048302" y="1498125"/>
                <a:ext cx="5086449" cy="830998"/>
              </a:xfrm>
              <a:prstGeom prst="rect">
                <a:avLst/>
              </a:prstGeom>
              <a:blipFill>
                <a:blip r:embed="rId4"/>
                <a:stretch>
                  <a:fillRect/>
                </a:stretch>
              </a:blipFill>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Object 7">
                <a:extLst>
                  <a:ext uri="{FF2B5EF4-FFF2-40B4-BE49-F238E27FC236}">
                    <a16:creationId xmlns:a16="http://schemas.microsoft.com/office/drawing/2014/main" id="{582E263E-CFA1-4874-8BE3-926BE9CF092D}"/>
                  </a:ext>
                </a:extLst>
              </p:cNvPr>
              <p:cNvSpPr txBox="1"/>
              <p:nvPr/>
            </p:nvSpPr>
            <p:spPr bwMode="auto">
              <a:xfrm>
                <a:off x="1577975" y="3906586"/>
                <a:ext cx="5988050" cy="816655"/>
              </a:xfrm>
              <a:prstGeom prst="rect">
                <a:avLst/>
              </a:prstGeom>
              <a:noFill/>
              <a:extLst/>
            </p:spPr>
            <p:txBody>
              <a:bodyPr>
                <a:noAutofit/>
              </a:bodyPr>
              <a:lstStyle/>
              <a:p>
                <a:pPr/>
                <a14:m>
                  <m:oMathPara xmlns:m="http://schemas.openxmlformats.org/officeDocument/2006/math">
                    <m:oMathParaPr>
                      <m:jc m:val="center"/>
                    </m:oMathParaPr>
                    <m:oMath xmlns:m="http://schemas.openxmlformats.org/officeDocument/2006/math">
                      <m:m>
                        <m:mPr>
                          <m:plcHide m:val="on"/>
                          <m:mcs>
                            <m:mc>
                              <m:mcPr>
                                <m:count m:val="3"/>
                                <m:mcJc m:val="center"/>
                              </m:mcPr>
                            </m:mc>
                          </m:mcs>
                          <m:ctrlPr>
                            <a:rPr lang="en-GB" sz="2400" i="1" smtClean="0">
                              <a:solidFill>
                                <a:srgbClr val="000000"/>
                              </a:solidFill>
                              <a:latin typeface="Cambria Math" panose="02040503050406030204" pitchFamily="18" charset="0"/>
                            </a:rPr>
                          </m:ctrlPr>
                        </m:mPr>
                        <m:mr>
                          <m:e>
                            <m:r>
                              <a:rPr lang="en-GB" sz="2400" i="1">
                                <a:solidFill>
                                  <a:srgbClr val="000000"/>
                                </a:solidFill>
                                <a:latin typeface="Cambria Math" panose="02040503050406030204" pitchFamily="18" charset="0"/>
                              </a:rPr>
                              <m:t>𝜃</m:t>
                            </m:r>
                            <m:r>
                              <a:rPr lang="en-GB" sz="2400" i="1">
                                <a:solidFill>
                                  <a:srgbClr val="000000"/>
                                </a:solidFill>
                                <a:latin typeface="Cambria Math" panose="02040503050406030204" pitchFamily="18" charset="0"/>
                              </a:rPr>
                              <m:t>=</m:t>
                            </m:r>
                            <m:r>
                              <a:rPr lang="en-GB" sz="2400" i="1">
                                <a:solidFill>
                                  <a:srgbClr val="000000"/>
                                </a:solidFill>
                                <a:latin typeface="Cambria Math" panose="02040503050406030204" pitchFamily="18" charset="0"/>
                              </a:rPr>
                              <m:t>𝛿𝜃</m:t>
                            </m:r>
                            <m:func>
                              <m:funcPr>
                                <m:ctrlPr>
                                  <a:rPr lang="en-GB" sz="2400" i="1">
                                    <a:solidFill>
                                      <a:srgbClr val="000000"/>
                                    </a:solidFill>
                                    <a:latin typeface="Cambria Math" panose="02040503050406030204" pitchFamily="18" charset="0"/>
                                  </a:rPr>
                                </m:ctrlPr>
                              </m:funcPr>
                              <m:fName>
                                <m:r>
                                  <m:rPr>
                                    <m:sty m:val="p"/>
                                  </m:rPr>
                                  <a:rPr lang="en-GB" sz="2400" i="0">
                                    <a:solidFill>
                                      <a:srgbClr val="000000"/>
                                    </a:solidFill>
                                    <a:latin typeface="Cambria Math" panose="02040503050406030204" pitchFamily="18" charset="0"/>
                                  </a:rPr>
                                  <m:t>sin</m:t>
                                </m:r>
                              </m:fName>
                              <m:e>
                                <m:d>
                                  <m:dPr>
                                    <m:begChr m:val="["/>
                                    <m:endChr m:val="]"/>
                                    <m:ctrlPr>
                                      <a:rPr lang="en-GB" sz="2400" i="1">
                                        <a:solidFill>
                                          <a:srgbClr val="000000"/>
                                        </a:solidFill>
                                        <a:latin typeface="Cambria Math" panose="02040503050406030204" pitchFamily="18" charset="0"/>
                                      </a:rPr>
                                    </m:ctrlPr>
                                  </m:dPr>
                                  <m:e>
                                    <m:r>
                                      <a:rPr lang="en-GB" sz="2400" i="1">
                                        <a:solidFill>
                                          <a:srgbClr val="000000"/>
                                        </a:solidFill>
                                        <a:latin typeface="Cambria Math" panose="02040503050406030204" pitchFamily="18" charset="0"/>
                                      </a:rPr>
                                      <m:t>2</m:t>
                                    </m:r>
                                    <m:r>
                                      <a:rPr lang="en-GB" sz="2400" i="1">
                                        <a:solidFill>
                                          <a:srgbClr val="000000"/>
                                        </a:solidFill>
                                        <a:latin typeface="Cambria Math" panose="02040503050406030204" pitchFamily="18" charset="0"/>
                                      </a:rPr>
                                      <m:t>𝜋</m:t>
                                    </m:r>
                                    <m:r>
                                      <a:rPr lang="en-GB" sz="2400" i="1" smtClean="0">
                                        <a:solidFill>
                                          <a:srgbClr val="FF0000"/>
                                        </a:solidFill>
                                        <a:latin typeface="Cambria Math" panose="02040503050406030204" pitchFamily="18" charset="0"/>
                                      </a:rPr>
                                      <m:t>𝑛</m:t>
                                    </m:r>
                                    <m:sSub>
                                      <m:sSubPr>
                                        <m:ctrlPr>
                                          <a:rPr lang="en-GB"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2</m:t>
                                        </m:r>
                                      </m:sub>
                                    </m:sSub>
                                    <m:r>
                                      <a:rPr lang="en-GB" sz="2400" i="1">
                                        <a:solidFill>
                                          <a:srgbClr val="000000"/>
                                        </a:solidFill>
                                        <a:latin typeface="Cambria Math" panose="02040503050406030204" pitchFamily="18" charset="0"/>
                                      </a:rPr>
                                      <m:t>/</m:t>
                                    </m:r>
                                    <m:sSub>
                                      <m:sSubPr>
                                        <m:ctrlPr>
                                          <a:rPr lang="en-GB"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𝐿</m:t>
                                        </m:r>
                                      </m:e>
                                      <m:sub>
                                        <m:r>
                                          <a:rPr lang="de-DE" sz="2400" b="0" i="1" smtClean="0">
                                            <a:solidFill>
                                              <a:srgbClr val="000000"/>
                                            </a:solidFill>
                                            <a:latin typeface="Cambria Math" panose="02040503050406030204" pitchFamily="18" charset="0"/>
                                          </a:rPr>
                                          <m:t>2</m:t>
                                        </m:r>
                                      </m:sub>
                                    </m:sSub>
                                  </m:e>
                                </m:d>
                              </m:e>
                            </m:func>
                          </m:e>
                          <m:e>
                            <m:r>
                              <m:rPr>
                                <m:nor/>
                              </m:rPr>
                              <a:rPr lang="en-GB" sz="2400" i="0">
                                <a:solidFill>
                                  <a:srgbClr val="000000"/>
                                </a:solidFill>
                                <a:latin typeface="Cambria Math" panose="02040503050406030204" pitchFamily="18" charset="0"/>
                              </a:rPr>
                              <m:t>at</m:t>
                            </m:r>
                          </m:e>
                          <m:e>
                            <m:sSub>
                              <m:sSubPr>
                                <m:ctrlPr>
                                  <a:rPr lang="en-GB"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𝑥</m:t>
                                </m:r>
                              </m:e>
                              <m:sub>
                                <m:r>
                                  <a:rPr lang="en-GB" sz="2400" i="1">
                                    <a:solidFill>
                                      <a:srgbClr val="000000"/>
                                    </a:solidFill>
                                    <a:latin typeface="Cambria Math" panose="02040503050406030204" pitchFamily="18" charset="0"/>
                                  </a:rPr>
                                  <m:t>3</m:t>
                                </m:r>
                              </m:sub>
                            </m:sSub>
                            <m:r>
                              <a:rPr lang="en-GB" sz="2400" i="1">
                                <a:solidFill>
                                  <a:srgbClr val="000000"/>
                                </a:solidFill>
                                <a:latin typeface="Cambria Math" panose="02040503050406030204" pitchFamily="18" charset="0"/>
                              </a:rPr>
                              <m:t>=0</m:t>
                            </m:r>
                            <m:r>
                              <a:rPr lang="en-GB" sz="2400" i="0">
                                <a:solidFill>
                                  <a:srgbClr val="000000"/>
                                </a:solidFill>
                                <a:latin typeface="Cambria Math" panose="02040503050406030204" pitchFamily="18" charset="0"/>
                              </a:rPr>
                              <m:t>,</m:t>
                            </m:r>
                          </m:e>
                        </m:mr>
                        <m:mr>
                          <m:e>
                            <m:r>
                              <a:rPr lang="en-GB" sz="2400" i="1">
                                <a:solidFill>
                                  <a:srgbClr val="000000"/>
                                </a:solidFill>
                                <a:latin typeface="Cambria Math" panose="02040503050406030204" pitchFamily="18" charset="0"/>
                              </a:rPr>
                              <m:t>𝜃</m:t>
                            </m:r>
                            <m:r>
                              <a:rPr lang="en-GB" sz="2400" i="1">
                                <a:solidFill>
                                  <a:srgbClr val="000000"/>
                                </a:solidFill>
                                <a:latin typeface="Cambria Math" panose="02040503050406030204" pitchFamily="18" charset="0"/>
                              </a:rPr>
                              <m:t>=1+</m:t>
                            </m:r>
                            <m:r>
                              <a:rPr lang="en-GB" sz="2400" i="1">
                                <a:solidFill>
                                  <a:srgbClr val="000000"/>
                                </a:solidFill>
                                <a:latin typeface="Cambria Math" panose="02040503050406030204" pitchFamily="18" charset="0"/>
                              </a:rPr>
                              <m:t>𝛿𝜃</m:t>
                            </m:r>
                            <m:func>
                              <m:funcPr>
                                <m:ctrlPr>
                                  <a:rPr lang="en-GB" sz="2400" i="1">
                                    <a:solidFill>
                                      <a:srgbClr val="000000"/>
                                    </a:solidFill>
                                    <a:latin typeface="Cambria Math" panose="02040503050406030204" pitchFamily="18" charset="0"/>
                                  </a:rPr>
                                </m:ctrlPr>
                              </m:funcPr>
                              <m:fName>
                                <m:r>
                                  <m:rPr>
                                    <m:sty m:val="p"/>
                                  </m:rPr>
                                  <a:rPr lang="en-GB" sz="2400" i="0">
                                    <a:solidFill>
                                      <a:srgbClr val="000000"/>
                                    </a:solidFill>
                                    <a:latin typeface="Cambria Math" panose="02040503050406030204" pitchFamily="18" charset="0"/>
                                  </a:rPr>
                                  <m:t>sin</m:t>
                                </m:r>
                              </m:fName>
                              <m:e>
                                <m:d>
                                  <m:dPr>
                                    <m:begChr m:val="["/>
                                    <m:endChr m:val="]"/>
                                    <m:ctrlPr>
                                      <a:rPr lang="en-GB" sz="2400" i="1">
                                        <a:solidFill>
                                          <a:srgbClr val="000000"/>
                                        </a:solidFill>
                                        <a:latin typeface="Cambria Math" panose="02040503050406030204" pitchFamily="18" charset="0"/>
                                      </a:rPr>
                                    </m:ctrlPr>
                                  </m:dPr>
                                  <m:e>
                                    <m:r>
                                      <a:rPr lang="en-GB" sz="2400" i="1">
                                        <a:solidFill>
                                          <a:srgbClr val="000000"/>
                                        </a:solidFill>
                                        <a:latin typeface="Cambria Math" panose="02040503050406030204" pitchFamily="18" charset="0"/>
                                      </a:rPr>
                                      <m:t>2</m:t>
                                    </m:r>
                                    <m:r>
                                      <a:rPr lang="en-GB" sz="2400" i="1">
                                        <a:solidFill>
                                          <a:srgbClr val="000000"/>
                                        </a:solidFill>
                                        <a:latin typeface="Cambria Math" panose="02040503050406030204" pitchFamily="18" charset="0"/>
                                      </a:rPr>
                                      <m:t>𝜋</m:t>
                                    </m:r>
                                    <m:r>
                                      <a:rPr lang="en-GB" sz="2400" i="1" smtClean="0">
                                        <a:solidFill>
                                          <a:srgbClr val="FF0000"/>
                                        </a:solidFill>
                                        <a:latin typeface="Cambria Math" panose="02040503050406030204" pitchFamily="18" charset="0"/>
                                      </a:rPr>
                                      <m:t>𝑛</m:t>
                                    </m:r>
                                    <m:sSub>
                                      <m:sSubPr>
                                        <m:ctrlPr>
                                          <a:rPr lang="en-GB"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𝑥</m:t>
                                        </m:r>
                                      </m:e>
                                      <m:sub>
                                        <m:r>
                                          <a:rPr lang="de-DE" sz="2400" i="1">
                                            <a:solidFill>
                                              <a:srgbClr val="000000"/>
                                            </a:solidFill>
                                            <a:latin typeface="Cambria Math" panose="02040503050406030204" pitchFamily="18" charset="0"/>
                                          </a:rPr>
                                          <m:t>2</m:t>
                                        </m:r>
                                      </m:sub>
                                    </m:sSub>
                                    <m:r>
                                      <a:rPr lang="en-GB" sz="2400" i="1">
                                        <a:solidFill>
                                          <a:srgbClr val="000000"/>
                                        </a:solidFill>
                                        <a:latin typeface="Cambria Math" panose="02040503050406030204" pitchFamily="18" charset="0"/>
                                      </a:rPr>
                                      <m:t>/</m:t>
                                    </m:r>
                                    <m:sSub>
                                      <m:sSubPr>
                                        <m:ctrlPr>
                                          <a:rPr lang="en-GB"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𝐿</m:t>
                                        </m:r>
                                      </m:e>
                                      <m:sub>
                                        <m:r>
                                          <a:rPr lang="de-DE" sz="2400" i="1">
                                            <a:solidFill>
                                              <a:srgbClr val="000000"/>
                                            </a:solidFill>
                                            <a:latin typeface="Cambria Math" panose="02040503050406030204" pitchFamily="18" charset="0"/>
                                          </a:rPr>
                                          <m:t>2</m:t>
                                        </m:r>
                                      </m:sub>
                                    </m:sSub>
                                  </m:e>
                                </m:d>
                              </m:e>
                            </m:func>
                          </m:e>
                          <m:e>
                            <m:r>
                              <m:rPr>
                                <m:nor/>
                              </m:rPr>
                              <a:rPr lang="en-GB" sz="2400" i="0">
                                <a:solidFill>
                                  <a:srgbClr val="000000"/>
                                </a:solidFill>
                                <a:latin typeface="Cambria Math" panose="02040503050406030204" pitchFamily="18" charset="0"/>
                              </a:rPr>
                              <m:t>at</m:t>
                            </m:r>
                          </m:e>
                          <m:e>
                            <m:sSub>
                              <m:sSubPr>
                                <m:ctrlPr>
                                  <a:rPr lang="en-GB"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𝑥</m:t>
                                </m:r>
                              </m:e>
                              <m:sub>
                                <m:r>
                                  <a:rPr lang="en-GB" sz="2400" i="1">
                                    <a:solidFill>
                                      <a:srgbClr val="000000"/>
                                    </a:solidFill>
                                    <a:latin typeface="Cambria Math" panose="02040503050406030204" pitchFamily="18" charset="0"/>
                                  </a:rPr>
                                  <m:t>3</m:t>
                                </m:r>
                              </m:sub>
                            </m:sSub>
                            <m:r>
                              <a:rPr lang="en-GB" sz="2400" i="1">
                                <a:solidFill>
                                  <a:srgbClr val="000000"/>
                                </a:solidFill>
                                <a:latin typeface="Cambria Math" panose="02040503050406030204" pitchFamily="18" charset="0"/>
                              </a:rPr>
                              <m:t>=1</m:t>
                            </m:r>
                            <m:r>
                              <a:rPr lang="en-GB" sz="2400" i="0">
                                <a:solidFill>
                                  <a:srgbClr val="000000"/>
                                </a:solidFill>
                                <a:latin typeface="Cambria Math" panose="02040503050406030204" pitchFamily="18" charset="0"/>
                              </a:rPr>
                              <m:t>,</m:t>
                            </m:r>
                          </m:e>
                        </m:mr>
                      </m:m>
                    </m:oMath>
                  </m:oMathPara>
                </a14:m>
                <a:endParaRPr lang="en-GB" sz="2400" dirty="0"/>
              </a:p>
            </p:txBody>
          </p:sp>
        </mc:Choice>
        <mc:Fallback xmlns="">
          <p:sp>
            <p:nvSpPr>
              <p:cNvPr id="13" name="Object 7">
                <a:extLst>
                  <a:ext uri="{FF2B5EF4-FFF2-40B4-BE49-F238E27FC236}">
                    <a16:creationId xmlns:a16="http://schemas.microsoft.com/office/drawing/2014/main" id="{582E263E-CFA1-4874-8BE3-926BE9CF092D}"/>
                  </a:ext>
                </a:extLst>
              </p:cNvPr>
              <p:cNvSpPr txBox="1">
                <a:spLocks noRot="1" noChangeAspect="1" noMove="1" noResize="1" noEditPoints="1" noAdjustHandles="1" noChangeArrowheads="1" noChangeShapeType="1" noTextEdit="1"/>
              </p:cNvSpPr>
              <p:nvPr/>
            </p:nvSpPr>
            <p:spPr bwMode="auto">
              <a:xfrm>
                <a:off x="1577975" y="3906586"/>
                <a:ext cx="5988050" cy="816655"/>
              </a:xfrm>
              <a:prstGeom prst="rect">
                <a:avLst/>
              </a:prstGeom>
              <a:blipFill>
                <a:blip r:embed="rId5"/>
                <a:stretch>
                  <a:fillRect/>
                </a:stretch>
              </a:blipFill>
              <a:extLst/>
            </p:spPr>
            <p:txBody>
              <a:bodyPr/>
              <a:lstStyle/>
              <a:p>
                <a:r>
                  <a:rPr lang="en-GB">
                    <a:noFill/>
                  </a:rPr>
                  <a:t> </a:t>
                </a:r>
              </a:p>
            </p:txBody>
          </p:sp>
        </mc:Fallback>
      </mc:AlternateContent>
    </p:spTree>
    <p:extLst>
      <p:ext uri="{BB962C8B-B14F-4D97-AF65-F5344CB8AC3E}">
        <p14:creationId xmlns:p14="http://schemas.microsoft.com/office/powerpoint/2010/main" val="336851551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3"/>
          <p:cNvSpPr>
            <a:spLocks noChangeArrowheads="1"/>
          </p:cNvSpPr>
          <p:nvPr/>
        </p:nvSpPr>
        <p:spPr bwMode="auto">
          <a:xfrm>
            <a:off x="179512" y="644495"/>
            <a:ext cx="86410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sz="2400" dirty="0">
                <a:solidFill>
                  <a:srgbClr val="000000"/>
                </a:solidFill>
                <a:latin typeface="Times New Roman" pitchFamily="18" charset="0"/>
                <a:cs typeface="Times New Roman" pitchFamily="18" charset="0"/>
              </a:rPr>
              <a:t>In all cases, </a:t>
            </a:r>
            <a:r>
              <a:rPr lang="en-US" altLang="en-US" sz="2400" b="1" dirty="0">
                <a:solidFill>
                  <a:srgbClr val="0000FF"/>
                </a:solidFill>
                <a:latin typeface="Times New Roman" pitchFamily="18" charset="0"/>
                <a:cs typeface="Times New Roman" pitchFamily="18" charset="0"/>
              </a:rPr>
              <a:t>Pr=1</a:t>
            </a:r>
            <a:r>
              <a:rPr lang="en-US" altLang="en-US" sz="2400" dirty="0">
                <a:latin typeface="Times New Roman" pitchFamily="18" charset="0"/>
                <a:cs typeface="Times New Roman" pitchFamily="18" charset="0"/>
              </a:rPr>
              <a:t>,</a:t>
            </a:r>
            <a:r>
              <a:rPr lang="en-US" altLang="en-US" sz="2400" dirty="0">
                <a:solidFill>
                  <a:srgbClr val="0000FF"/>
                </a:solidFill>
                <a:latin typeface="Times New Roman" pitchFamily="18" charset="0"/>
                <a:cs typeface="Times New Roman" pitchFamily="18" charset="0"/>
              </a:rPr>
              <a:t> </a:t>
            </a:r>
            <a:r>
              <a:rPr lang="en-US" altLang="en-US" sz="2400" b="1" dirty="0">
                <a:solidFill>
                  <a:srgbClr val="0000FF"/>
                </a:solidFill>
                <a:latin typeface="Times New Roman" pitchFamily="18" charset="0"/>
                <a:cs typeface="Times New Roman" pitchFamily="18" charset="0"/>
              </a:rPr>
              <a:t>Re=10</a:t>
            </a:r>
            <a:r>
              <a:rPr lang="en-US" altLang="en-US" sz="2400" b="1" baseline="30000" dirty="0">
                <a:solidFill>
                  <a:srgbClr val="0000FF"/>
                </a:solidFill>
                <a:latin typeface="Times New Roman" pitchFamily="18" charset="0"/>
                <a:cs typeface="Times New Roman" pitchFamily="18" charset="0"/>
              </a:rPr>
              <a:t>4</a:t>
            </a:r>
            <a:r>
              <a:rPr lang="en-US" altLang="en-US" sz="2400" dirty="0">
                <a:latin typeface="Times New Roman" pitchFamily="18" charset="0"/>
                <a:cs typeface="Times New Roman" pitchFamily="18" charset="0"/>
              </a:rPr>
              <a:t>,</a:t>
            </a:r>
            <a:r>
              <a:rPr lang="en-US" altLang="en-US" sz="2400" dirty="0">
                <a:solidFill>
                  <a:srgbClr val="0000FF"/>
                </a:solidFill>
                <a:latin typeface="Times New Roman" pitchFamily="18" charset="0"/>
                <a:cs typeface="Times New Roman" pitchFamily="18" charset="0"/>
              </a:rPr>
              <a:t> </a:t>
            </a:r>
            <a:r>
              <a:rPr lang="en-US" altLang="en-US" sz="2400" b="1" dirty="0">
                <a:solidFill>
                  <a:srgbClr val="0000FF"/>
                </a:solidFill>
                <a:latin typeface="Times New Roman" pitchFamily="18" charset="0"/>
                <a:cs typeface="Times New Roman" pitchFamily="18" charset="0"/>
              </a:rPr>
              <a:t>Ri=</a:t>
            </a:r>
            <a:r>
              <a:rPr lang="en-US" altLang="en-US" sz="2400" b="1" dirty="0">
                <a:solidFill>
                  <a:srgbClr val="3333FF"/>
                </a:solidFill>
                <a:latin typeface="Times New Roman" pitchFamily="18" charset="0"/>
                <a:cs typeface="Times New Roman" pitchFamily="18" charset="0"/>
              </a:rPr>
              <a:t>0.25</a:t>
            </a:r>
            <a:r>
              <a:rPr lang="en-US" altLang="en-US" sz="2400" dirty="0">
                <a:solidFill>
                  <a:srgbClr val="3333FF"/>
                </a:solidFill>
                <a:latin typeface="Times New Roman" pitchFamily="18" charset="0"/>
                <a:cs typeface="Times New Roman" pitchFamily="18" charset="0"/>
              </a:rPr>
              <a:t>, </a:t>
            </a:r>
            <a:r>
              <a:rPr lang="en-US" altLang="en-US" sz="2400" b="1" dirty="0">
                <a:solidFill>
                  <a:srgbClr val="3333FF"/>
                </a:solidFill>
                <a:latin typeface="Times New Roman" pitchFamily="18" charset="0"/>
                <a:cs typeface="Times New Roman" pitchFamily="18" charset="0"/>
              </a:rPr>
              <a:t>n=4</a:t>
            </a:r>
            <a:r>
              <a:rPr lang="en-US" altLang="en-US" sz="2400" dirty="0">
                <a:latin typeface="Times New Roman" pitchFamily="18" charset="0"/>
                <a:cs typeface="Times New Roman" pitchFamily="18" charset="0"/>
              </a:rPr>
              <a:t>,</a:t>
            </a:r>
            <a:r>
              <a:rPr lang="en-US" altLang="en-US" sz="2400" dirty="0">
                <a:solidFill>
                  <a:srgbClr val="000000"/>
                </a:solidFill>
                <a:latin typeface="Times New Roman" pitchFamily="18" charset="0"/>
                <a:cs typeface="Times New Roman" pitchFamily="18" charset="0"/>
              </a:rPr>
              <a:t> the domain size is (</a:t>
            </a:r>
            <a:r>
              <a:rPr lang="en-US" altLang="en-US" sz="2400" b="1" dirty="0">
                <a:solidFill>
                  <a:srgbClr val="3333FF"/>
                </a:solidFill>
                <a:latin typeface="Times New Roman" pitchFamily="18" charset="0"/>
                <a:cs typeface="Times New Roman" pitchFamily="18" charset="0"/>
              </a:rPr>
              <a:t>8</a:t>
            </a:r>
            <a:r>
              <a:rPr lang="en-US" altLang="en-US" sz="2400" dirty="0">
                <a:solidFill>
                  <a:srgbClr val="3333FF"/>
                </a:solidFill>
                <a:latin typeface="Times New Roman" pitchFamily="18" charset="0"/>
                <a:cs typeface="Times New Roman" pitchFamily="18" charset="0"/>
              </a:rPr>
              <a:t>,</a:t>
            </a:r>
            <a:r>
              <a:rPr lang="en-US" altLang="en-US" sz="2400" b="1" dirty="0">
                <a:solidFill>
                  <a:srgbClr val="3333FF"/>
                </a:solidFill>
                <a:latin typeface="Times New Roman" pitchFamily="18" charset="0"/>
                <a:cs typeface="Times New Roman" pitchFamily="18" charset="0"/>
              </a:rPr>
              <a:t>8,1</a:t>
            </a:r>
            <a:r>
              <a:rPr lang="en-US" altLang="en-US" sz="2400" b="1" dirty="0">
                <a:solidFill>
                  <a:srgbClr val="000000"/>
                </a:solidFill>
                <a:latin typeface="Times New Roman" pitchFamily="18" charset="0"/>
                <a:cs typeface="Times New Roman" pitchFamily="18" charset="0"/>
              </a:rPr>
              <a:t>)</a:t>
            </a:r>
            <a:r>
              <a:rPr lang="en-US" altLang="en-US" sz="2400" dirty="0">
                <a:solidFill>
                  <a:srgbClr val="000000"/>
                </a:solidFill>
                <a:latin typeface="Times New Roman" pitchFamily="18" charset="0"/>
                <a:cs typeface="Times New Roman" pitchFamily="18" charset="0"/>
              </a:rPr>
              <a:t>, and the number of grid points is (</a:t>
            </a:r>
            <a:r>
              <a:rPr lang="en-US" altLang="en-US" sz="2400" b="1" dirty="0">
                <a:solidFill>
                  <a:srgbClr val="3333FF"/>
                </a:solidFill>
                <a:latin typeface="Times New Roman" pitchFamily="18" charset="0"/>
                <a:cs typeface="Times New Roman" pitchFamily="18" charset="0"/>
              </a:rPr>
              <a:t>512</a:t>
            </a:r>
            <a:r>
              <a:rPr lang="en-US" altLang="en-US" sz="2400" dirty="0">
                <a:solidFill>
                  <a:srgbClr val="3333FF"/>
                </a:solidFill>
                <a:latin typeface="Times New Roman" pitchFamily="18" charset="0"/>
                <a:cs typeface="Times New Roman" pitchFamily="18" charset="0"/>
              </a:rPr>
              <a:t>,</a:t>
            </a:r>
            <a:r>
              <a:rPr lang="en-US" altLang="en-US" sz="2400" b="1" dirty="0">
                <a:solidFill>
                  <a:srgbClr val="3333FF"/>
                </a:solidFill>
                <a:latin typeface="Times New Roman" pitchFamily="18" charset="0"/>
                <a:cs typeface="Times New Roman" pitchFamily="18" charset="0"/>
              </a:rPr>
              <a:t>512,</a:t>
            </a:r>
            <a:r>
              <a:rPr lang="en-US" altLang="en-US" sz="2400" dirty="0">
                <a:solidFill>
                  <a:srgbClr val="3333FF"/>
                </a:solidFill>
                <a:latin typeface="Times New Roman" pitchFamily="18" charset="0"/>
                <a:cs typeface="Times New Roman" pitchFamily="18" charset="0"/>
              </a:rPr>
              <a:t> </a:t>
            </a:r>
            <a:r>
              <a:rPr lang="en-US" altLang="en-US" sz="2400" b="1" dirty="0">
                <a:solidFill>
                  <a:srgbClr val="3333FF"/>
                </a:solidFill>
                <a:latin typeface="Times New Roman" pitchFamily="18" charset="0"/>
                <a:cs typeface="Times New Roman" pitchFamily="18" charset="0"/>
              </a:rPr>
              <a:t>256</a:t>
            </a:r>
            <a:r>
              <a:rPr lang="en-US" altLang="en-US" sz="2400" dirty="0">
                <a:solidFill>
                  <a:srgbClr val="000000"/>
                </a:solidFill>
                <a:latin typeface="Times New Roman" pitchFamily="18" charset="0"/>
                <a:cs typeface="Times New Roman" pitchFamily="18" charset="0"/>
              </a:rPr>
              <a:t>). </a:t>
            </a:r>
          </a:p>
        </p:txBody>
      </p:sp>
      <p:sp>
        <p:nvSpPr>
          <p:cNvPr id="12" name="Rectangle 4"/>
          <p:cNvSpPr>
            <a:spLocks noGrp="1" noChangeArrowheads="1"/>
          </p:cNvSpPr>
          <p:nvPr>
            <p:ph type="title"/>
          </p:nvPr>
        </p:nvSpPr>
        <p:spPr bwMode="auto">
          <a:xfrm>
            <a:off x="0" y="0"/>
            <a:ext cx="9144000" cy="609600"/>
          </a:xfrm>
          <a:prstGeom prst="rect">
            <a:avLst/>
          </a:prstGeom>
          <a:noFill/>
          <a:ln w="635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GB" altLang="en-US" sz="3600" b="1" i="0" u="none" strike="noStrike" kern="0" cap="none" spc="0" normalizeH="0" baseline="0" noProof="0" dirty="0">
                <a:ln>
                  <a:noFill/>
                </a:ln>
                <a:solidFill>
                  <a:srgbClr val="2D4B9B"/>
                </a:solidFill>
                <a:effectLst/>
                <a:uLnTx/>
                <a:uFillTx/>
                <a:latin typeface="Book Antiqua" panose="02040602050305030304" pitchFamily="18" charset="0"/>
              </a:rPr>
              <a:t>Governing Parameters of Simulated Cases</a:t>
            </a:r>
          </a:p>
        </p:txBody>
      </p:sp>
      <p:sp>
        <p:nvSpPr>
          <p:cNvPr id="9" name="Rectangle 33"/>
          <p:cNvSpPr>
            <a:spLocks noChangeArrowheads="1"/>
          </p:cNvSpPr>
          <p:nvPr/>
        </p:nvSpPr>
        <p:spPr bwMode="auto">
          <a:xfrm>
            <a:off x="298815" y="4735304"/>
            <a:ext cx="8712968"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None/>
            </a:pPr>
            <a:r>
              <a:rPr lang="en-US" altLang="en-US" sz="2300" dirty="0">
                <a:solidFill>
                  <a:srgbClr val="000000"/>
                </a:solidFill>
                <a:latin typeface="Times New Roman" pitchFamily="18" charset="0"/>
                <a:cs typeface="Times New Roman" pitchFamily="18" charset="0"/>
              </a:rPr>
              <a:t>Here, </a:t>
            </a:r>
            <a:r>
              <a:rPr lang="en-US" altLang="en-US" sz="2300" i="1" dirty="0">
                <a:solidFill>
                  <a:srgbClr val="000000"/>
                </a:solidFill>
                <a:latin typeface="Times New Roman" pitchFamily="18" charset="0"/>
                <a:cs typeface="Times New Roman" pitchFamily="18" charset="0"/>
              </a:rPr>
              <a:t>T</a:t>
            </a:r>
            <a:r>
              <a:rPr lang="en-US" altLang="en-US" sz="2300" i="1" baseline="-25000" dirty="0">
                <a:solidFill>
                  <a:srgbClr val="000000"/>
                </a:solidFill>
                <a:latin typeface="Times New Roman" pitchFamily="18" charset="0"/>
                <a:cs typeface="Times New Roman" pitchFamily="18" charset="0"/>
              </a:rPr>
              <a:t>t</a:t>
            </a:r>
            <a:r>
              <a:rPr lang="en-US" altLang="en-US" sz="2300" dirty="0">
                <a:solidFill>
                  <a:srgbClr val="000000"/>
                </a:solidFill>
                <a:latin typeface="Times New Roman" pitchFamily="18" charset="0"/>
                <a:cs typeface="Times New Roman" pitchFamily="18" charset="0"/>
              </a:rPr>
              <a:t> is the total length of the simulation (in dimensionless time units), </a:t>
            </a:r>
            <a:r>
              <a:rPr lang="en-US" altLang="en-US" sz="2300" i="1" dirty="0">
                <a:solidFill>
                  <a:srgbClr val="000000"/>
                </a:solidFill>
                <a:latin typeface="Times New Roman" pitchFamily="18" charset="0"/>
                <a:cs typeface="Times New Roman" pitchFamily="18" charset="0"/>
              </a:rPr>
              <a:t>T</a:t>
            </a:r>
            <a:r>
              <a:rPr lang="en-US" altLang="en-US" sz="2300" i="1" baseline="-25000" dirty="0">
                <a:solidFill>
                  <a:srgbClr val="000000"/>
                </a:solidFill>
                <a:latin typeface="Times New Roman" pitchFamily="18" charset="0"/>
                <a:cs typeface="Times New Roman" pitchFamily="18" charset="0"/>
              </a:rPr>
              <a:t>s</a:t>
            </a:r>
            <a:r>
              <a:rPr lang="en-US" altLang="en-US" sz="2300" dirty="0">
                <a:solidFill>
                  <a:srgbClr val="000000"/>
                </a:solidFill>
                <a:latin typeface="Times New Roman" pitchFamily="18" charset="0"/>
                <a:cs typeface="Times New Roman" pitchFamily="18" charset="0"/>
              </a:rPr>
              <a:t> is the length of  the sampling period (at the end of the run), </a:t>
            </a:r>
            <a:r>
              <a:rPr lang="en-US" altLang="en-US" sz="2300" i="1" dirty="0">
                <a:solidFill>
                  <a:srgbClr val="000000"/>
                </a:solidFill>
                <a:latin typeface="Times New Roman" pitchFamily="18" charset="0"/>
                <a:cs typeface="Times New Roman" pitchFamily="18" charset="0"/>
              </a:rPr>
              <a:t>u</a:t>
            </a:r>
            <a:r>
              <a:rPr lang="en-US" altLang="en-US" sz="2300" baseline="-25000" dirty="0">
                <a:solidFill>
                  <a:srgbClr val="000000"/>
                </a:solidFill>
                <a:latin typeface="Times New Roman" pitchFamily="18" charset="0"/>
                <a:cs typeface="Times New Roman" pitchFamily="18" charset="0"/>
              </a:rPr>
              <a:t>*</a:t>
            </a:r>
            <a:r>
              <a:rPr lang="en-US" altLang="en-US" sz="2300" dirty="0">
                <a:solidFill>
                  <a:srgbClr val="000000"/>
                </a:solidFill>
                <a:latin typeface="Times New Roman" pitchFamily="18" charset="0"/>
                <a:cs typeface="Times New Roman" pitchFamily="18" charset="0"/>
              </a:rPr>
              <a:t> is the surface friction velocity, Re</a:t>
            </a:r>
            <a:r>
              <a:rPr lang="en-US" altLang="en-US" sz="2300" baseline="-25000" dirty="0">
                <a:solidFill>
                  <a:srgbClr val="000000"/>
                </a:solidFill>
                <a:latin typeface="Times New Roman" pitchFamily="18" charset="0"/>
                <a:cs typeface="Times New Roman" pitchFamily="18" charset="0"/>
                <a:sym typeface="Symbol"/>
              </a:rPr>
              <a:t></a:t>
            </a:r>
            <a:r>
              <a:rPr lang="en-US" altLang="en-US" sz="2300" dirty="0">
                <a:solidFill>
                  <a:srgbClr val="000000"/>
                </a:solidFill>
                <a:latin typeface="Times New Roman" pitchFamily="18" charset="0"/>
                <a:cs typeface="Times New Roman" pitchFamily="18" charset="0"/>
              </a:rPr>
              <a:t>=</a:t>
            </a:r>
            <a:r>
              <a:rPr lang="en-US" altLang="en-US" sz="2300" i="1" dirty="0">
                <a:solidFill>
                  <a:srgbClr val="000000"/>
                </a:solidFill>
                <a:latin typeface="Times New Roman" pitchFamily="18" charset="0"/>
                <a:cs typeface="Times New Roman" pitchFamily="18" charset="0"/>
              </a:rPr>
              <a:t>u</a:t>
            </a:r>
            <a:r>
              <a:rPr lang="en-US" altLang="en-US" sz="2300" baseline="-25000" dirty="0">
                <a:solidFill>
                  <a:srgbClr val="000000"/>
                </a:solidFill>
                <a:latin typeface="Times New Roman" pitchFamily="18" charset="0"/>
                <a:cs typeface="Times New Roman" pitchFamily="18" charset="0"/>
              </a:rPr>
              <a:t>*</a:t>
            </a:r>
            <a:r>
              <a:rPr lang="en-US" altLang="en-US" sz="2300" dirty="0">
                <a:solidFill>
                  <a:srgbClr val="000000"/>
                </a:solidFill>
                <a:latin typeface="Times New Roman" pitchFamily="18" charset="0"/>
                <a:cs typeface="Times New Roman" pitchFamily="18" charset="0"/>
              </a:rPr>
              <a:t>Re and Ri</a:t>
            </a:r>
            <a:r>
              <a:rPr lang="en-US" altLang="en-US" sz="2300" baseline="-25000" dirty="0">
                <a:solidFill>
                  <a:srgbClr val="000000"/>
                </a:solidFill>
                <a:latin typeface="Times New Roman" pitchFamily="18" charset="0"/>
                <a:cs typeface="Times New Roman" pitchFamily="18" charset="0"/>
                <a:sym typeface="Symbol"/>
              </a:rPr>
              <a:t></a:t>
            </a:r>
            <a:r>
              <a:rPr lang="en-US" altLang="en-US" sz="2300" dirty="0">
                <a:solidFill>
                  <a:srgbClr val="000000"/>
                </a:solidFill>
                <a:latin typeface="Times New Roman" pitchFamily="18" charset="0"/>
                <a:cs typeface="Times New Roman" pitchFamily="18" charset="0"/>
              </a:rPr>
              <a:t>=</a:t>
            </a:r>
            <a:r>
              <a:rPr lang="en-US" altLang="en-US" sz="2300" i="1" dirty="0">
                <a:solidFill>
                  <a:srgbClr val="000000"/>
                </a:solidFill>
                <a:latin typeface="Times New Roman" pitchFamily="18" charset="0"/>
                <a:cs typeface="Times New Roman" pitchFamily="18" charset="0"/>
              </a:rPr>
              <a:t>u</a:t>
            </a:r>
            <a:r>
              <a:rPr lang="en-US" altLang="en-US" sz="2300" baseline="-25000" dirty="0">
                <a:solidFill>
                  <a:srgbClr val="000000"/>
                </a:solidFill>
                <a:latin typeface="Times New Roman" pitchFamily="18" charset="0"/>
                <a:cs typeface="Times New Roman" pitchFamily="18" charset="0"/>
              </a:rPr>
              <a:t>*</a:t>
            </a:r>
            <a:r>
              <a:rPr lang="en-US" altLang="en-US" sz="2300" baseline="30000" dirty="0">
                <a:solidFill>
                  <a:srgbClr val="000000"/>
                </a:solidFill>
                <a:latin typeface="Times New Roman" pitchFamily="18" charset="0"/>
                <a:cs typeface="Times New Roman" pitchFamily="18" charset="0"/>
              </a:rPr>
              <a:t>-</a:t>
            </a:r>
            <a:r>
              <a:rPr lang="en-US" altLang="en-US" sz="2300" baseline="30000" dirty="0" err="1">
                <a:solidFill>
                  <a:srgbClr val="000000"/>
                </a:solidFill>
                <a:latin typeface="Times New Roman" pitchFamily="18" charset="0"/>
                <a:cs typeface="Times New Roman" pitchFamily="18" charset="0"/>
              </a:rPr>
              <a:t>2</a:t>
            </a:r>
            <a:r>
              <a:rPr lang="en-US" altLang="en-US" sz="2300" dirty="0" err="1">
                <a:solidFill>
                  <a:srgbClr val="000000"/>
                </a:solidFill>
                <a:latin typeface="Times New Roman" pitchFamily="18" charset="0"/>
                <a:cs typeface="Times New Roman" pitchFamily="18" charset="0"/>
              </a:rPr>
              <a:t>Ri</a:t>
            </a:r>
            <a:r>
              <a:rPr lang="en-US" altLang="en-US" sz="2300" dirty="0">
                <a:solidFill>
                  <a:srgbClr val="000000"/>
                </a:solidFill>
                <a:latin typeface="Times New Roman" pitchFamily="18" charset="0"/>
                <a:cs typeface="Times New Roman" pitchFamily="18" charset="0"/>
              </a:rPr>
              <a:t> are the Reynolds and Richardson numbers based on </a:t>
            </a:r>
            <a:r>
              <a:rPr lang="en-US" altLang="en-US" sz="2300" i="1" dirty="0">
                <a:solidFill>
                  <a:srgbClr val="000000"/>
                </a:solidFill>
                <a:latin typeface="Times New Roman" pitchFamily="18" charset="0"/>
                <a:cs typeface="Times New Roman" pitchFamily="18" charset="0"/>
              </a:rPr>
              <a:t>u</a:t>
            </a:r>
            <a:r>
              <a:rPr lang="en-US" altLang="en-US" sz="2300" baseline="-25000" dirty="0">
                <a:solidFill>
                  <a:srgbClr val="000000"/>
                </a:solidFill>
                <a:latin typeface="Times New Roman" pitchFamily="18" charset="0"/>
                <a:cs typeface="Times New Roman" pitchFamily="18" charset="0"/>
              </a:rPr>
              <a:t>*</a:t>
            </a:r>
            <a:r>
              <a:rPr lang="en-US" altLang="en-US" sz="2300" dirty="0">
                <a:solidFill>
                  <a:srgbClr val="000000"/>
                </a:solidFill>
                <a:latin typeface="Times New Roman" pitchFamily="18" charset="0"/>
                <a:cs typeface="Times New Roman" pitchFamily="18" charset="0"/>
              </a:rPr>
              <a:t>, </a:t>
            </a:r>
            <a:r>
              <a:rPr lang="en-US" altLang="en-US" sz="2300" i="1" dirty="0">
                <a:solidFill>
                  <a:srgbClr val="000000"/>
                </a:solidFill>
                <a:latin typeface="Times New Roman" pitchFamily="18" charset="0"/>
                <a:cs typeface="Times New Roman" pitchFamily="18" charset="0"/>
              </a:rPr>
              <a:t>Q</a:t>
            </a:r>
            <a:r>
              <a:rPr lang="en-US" altLang="en-US" sz="2300" baseline="-25000" dirty="0">
                <a:solidFill>
                  <a:srgbClr val="000000"/>
                </a:solidFill>
                <a:latin typeface="Times New Roman" pitchFamily="18" charset="0"/>
                <a:cs typeface="Times New Roman" pitchFamily="18" charset="0"/>
              </a:rPr>
              <a:t>*</a:t>
            </a:r>
            <a:r>
              <a:rPr lang="en-US" altLang="en-US" sz="2300" dirty="0">
                <a:solidFill>
                  <a:srgbClr val="000000"/>
                </a:solidFill>
                <a:latin typeface="Times New Roman" pitchFamily="18" charset="0"/>
                <a:cs typeface="Times New Roman" pitchFamily="18" charset="0"/>
              </a:rPr>
              <a:t> is the surface temperature flux, and </a:t>
            </a:r>
            <a:r>
              <a:rPr lang="en-US" altLang="en-US" sz="2300" i="1" dirty="0">
                <a:solidFill>
                  <a:srgbClr val="000000"/>
                </a:solidFill>
                <a:latin typeface="Times New Roman" pitchFamily="18" charset="0"/>
                <a:cs typeface="Times New Roman" pitchFamily="18" charset="0"/>
              </a:rPr>
              <a:t>L</a:t>
            </a:r>
            <a:r>
              <a:rPr lang="en-US" altLang="en-US" sz="2300" dirty="0">
                <a:solidFill>
                  <a:srgbClr val="000000"/>
                </a:solidFill>
                <a:latin typeface="Times New Roman" pitchFamily="18" charset="0"/>
                <a:cs typeface="Times New Roman" pitchFamily="18" charset="0"/>
              </a:rPr>
              <a:t> is the </a:t>
            </a:r>
            <a:r>
              <a:rPr lang="en-US" altLang="en-US" sz="2300" dirty="0" err="1">
                <a:solidFill>
                  <a:srgbClr val="000000"/>
                </a:solidFill>
                <a:latin typeface="Times New Roman" pitchFamily="18" charset="0"/>
                <a:cs typeface="Times New Roman" pitchFamily="18" charset="0"/>
              </a:rPr>
              <a:t>Obukhov</a:t>
            </a:r>
            <a:r>
              <a:rPr lang="en-US" altLang="en-US" sz="2300" dirty="0">
                <a:solidFill>
                  <a:srgbClr val="000000"/>
                </a:solidFill>
                <a:latin typeface="Times New Roman" pitchFamily="18" charset="0"/>
                <a:cs typeface="Times New Roman" pitchFamily="18" charset="0"/>
              </a:rPr>
              <a:t> length.</a:t>
            </a:r>
            <a:endParaRPr lang="en-US" altLang="en-US" sz="2300" baseline="-25000" dirty="0">
              <a:solidFill>
                <a:srgbClr val="000000"/>
              </a:solidFill>
              <a:latin typeface="Times New Roman" pitchFamily="18" charset="0"/>
              <a:cs typeface="Times New Roman"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083283897"/>
              </p:ext>
            </p:extLst>
          </p:nvPr>
        </p:nvGraphicFramePr>
        <p:xfrm>
          <a:off x="298815" y="1628800"/>
          <a:ext cx="8556268" cy="2881254"/>
        </p:xfrm>
        <a:graphic>
          <a:graphicData uri="http://schemas.openxmlformats.org/drawingml/2006/table">
            <a:tbl>
              <a:tblPr firstRow="1" bandRow="1">
                <a:tableStyleId>{5C22544A-7EE6-4342-B048-85BDC9FD1C3A}</a:tableStyleId>
              </a:tblPr>
              <a:tblGrid>
                <a:gridCol w="1096928">
                  <a:extLst>
                    <a:ext uri="{9D8B030D-6E8A-4147-A177-3AD203B41FA5}">
                      <a16:colId xmlns:a16="http://schemas.microsoft.com/office/drawing/2014/main" val="20000"/>
                    </a:ext>
                  </a:extLst>
                </a:gridCol>
                <a:gridCol w="731286">
                  <a:extLst>
                    <a:ext uri="{9D8B030D-6E8A-4147-A177-3AD203B41FA5}">
                      <a16:colId xmlns:a16="http://schemas.microsoft.com/office/drawing/2014/main" val="20001"/>
                    </a:ext>
                  </a:extLst>
                </a:gridCol>
                <a:gridCol w="804414">
                  <a:extLst>
                    <a:ext uri="{9D8B030D-6E8A-4147-A177-3AD203B41FA5}">
                      <a16:colId xmlns:a16="http://schemas.microsoft.com/office/drawing/2014/main" val="20002"/>
                    </a:ext>
                  </a:extLst>
                </a:gridCol>
                <a:gridCol w="802864">
                  <a:extLst>
                    <a:ext uri="{9D8B030D-6E8A-4147-A177-3AD203B41FA5}">
                      <a16:colId xmlns:a16="http://schemas.microsoft.com/office/drawing/2014/main" val="20003"/>
                    </a:ext>
                  </a:extLst>
                </a:gridCol>
                <a:gridCol w="1098592">
                  <a:extLst>
                    <a:ext uri="{9D8B030D-6E8A-4147-A177-3AD203B41FA5}">
                      <a16:colId xmlns:a16="http://schemas.microsoft.com/office/drawing/2014/main" val="20004"/>
                    </a:ext>
                  </a:extLst>
                </a:gridCol>
                <a:gridCol w="1096928">
                  <a:extLst>
                    <a:ext uri="{9D8B030D-6E8A-4147-A177-3AD203B41FA5}">
                      <a16:colId xmlns:a16="http://schemas.microsoft.com/office/drawing/2014/main" val="2845754386"/>
                    </a:ext>
                  </a:extLst>
                </a:gridCol>
                <a:gridCol w="1029260">
                  <a:extLst>
                    <a:ext uri="{9D8B030D-6E8A-4147-A177-3AD203B41FA5}">
                      <a16:colId xmlns:a16="http://schemas.microsoft.com/office/drawing/2014/main" val="20005"/>
                    </a:ext>
                  </a:extLst>
                </a:gridCol>
                <a:gridCol w="947998">
                  <a:extLst>
                    <a:ext uri="{9D8B030D-6E8A-4147-A177-3AD203B41FA5}">
                      <a16:colId xmlns:a16="http://schemas.microsoft.com/office/drawing/2014/main" val="20006"/>
                    </a:ext>
                  </a:extLst>
                </a:gridCol>
                <a:gridCol w="947998">
                  <a:extLst>
                    <a:ext uri="{9D8B030D-6E8A-4147-A177-3AD203B41FA5}">
                      <a16:colId xmlns:a16="http://schemas.microsoft.com/office/drawing/2014/main" val="2482979906"/>
                    </a:ext>
                  </a:extLst>
                </a:gridCol>
              </a:tblGrid>
              <a:tr h="480209">
                <a:tc>
                  <a:txBody>
                    <a:bodyPr/>
                    <a:lstStyle/>
                    <a:p>
                      <a:pPr algn="ctr"/>
                      <a:r>
                        <a:rPr lang="en-US" dirty="0">
                          <a:solidFill>
                            <a:schemeClr val="tx1"/>
                          </a:solidFill>
                          <a:latin typeface="Times New Roman" pitchFamily="18" charset="0"/>
                          <a:cs typeface="Times New Roman" pitchFamily="18" charset="0"/>
                        </a:rPr>
                        <a:t>Case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i="1" dirty="0">
                          <a:solidFill>
                            <a:srgbClr val="FF0000"/>
                          </a:solidFill>
                          <a:latin typeface="Times New Roman" pitchFamily="18" charset="0"/>
                          <a:cs typeface="Times New Roman" pitchFamily="18" charset="0"/>
                          <a:sym typeface="Symbol"/>
                        </a:rPr>
                        <a:t></a:t>
                      </a:r>
                      <a:endParaRPr lang="en-US" b="1" i="1"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i="1" dirty="0" err="1">
                          <a:solidFill>
                            <a:schemeClr val="tx1"/>
                          </a:solidFill>
                          <a:latin typeface="Times New Roman" pitchFamily="18" charset="0"/>
                          <a:cs typeface="Times New Roman" pitchFamily="18" charset="0"/>
                        </a:rPr>
                        <a:t>T</a:t>
                      </a:r>
                      <a:r>
                        <a:rPr lang="en-US" i="1" baseline="-25000" dirty="0" err="1">
                          <a:solidFill>
                            <a:schemeClr val="tx1"/>
                          </a:solidFill>
                          <a:latin typeface="Times New Roman" pitchFamily="18" charset="0"/>
                          <a:cs typeface="Times New Roman" pitchFamily="18" charset="0"/>
                        </a:rPr>
                        <a:t>t</a:t>
                      </a:r>
                      <a:endParaRPr lang="en-US" i="1" baseline="-25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dirty="0">
                          <a:solidFill>
                            <a:schemeClr val="tx1"/>
                          </a:solidFill>
                          <a:latin typeface="Times New Roman" pitchFamily="18" charset="0"/>
                          <a:cs typeface="Times New Roman" pitchFamily="18" charset="0"/>
                        </a:rPr>
                        <a:t>T</a:t>
                      </a:r>
                      <a:r>
                        <a:rPr lang="en-US" i="1" baseline="-25000" dirty="0">
                          <a:solidFill>
                            <a:schemeClr val="tx1"/>
                          </a:solidFill>
                          <a:latin typeface="Times New Roman" pitchFamily="18" charset="0"/>
                          <a:cs typeface="Times New Roman"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latin typeface="Times New Roman" pitchFamily="18" charset="0"/>
                          <a:cs typeface="Times New Roman" pitchFamily="18" charset="0"/>
                        </a:rPr>
                        <a:t>Re</a:t>
                      </a:r>
                      <a:r>
                        <a:rPr lang="en-US" baseline="-25000" dirty="0">
                          <a:solidFill>
                            <a:schemeClr val="tx1"/>
                          </a:solidFill>
                          <a:latin typeface="Times New Roman" pitchFamily="18" charset="0"/>
                          <a:cs typeface="Times New Roman" pitchFamily="18" charset="0"/>
                          <a:sym typeface="Symbol"/>
                        </a:rPr>
                        <a:t></a:t>
                      </a:r>
                      <a:endParaRPr lang="en-US" baseline="-25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i="0" dirty="0">
                          <a:solidFill>
                            <a:schemeClr val="tx1"/>
                          </a:solidFill>
                          <a:latin typeface="Times New Roman" pitchFamily="18" charset="0"/>
                          <a:cs typeface="Times New Roman" pitchFamily="18" charset="0"/>
                        </a:rPr>
                        <a:t>Ri</a:t>
                      </a:r>
                      <a:r>
                        <a:rPr lang="en-US" baseline="-25000" dirty="0">
                          <a:solidFill>
                            <a:schemeClr val="tx1"/>
                          </a:solidFill>
                          <a:latin typeface="Times New Roman" pitchFamily="18" charset="0"/>
                          <a:cs typeface="Times New Roman" pitchFamily="18" charset="0"/>
                          <a:sym typeface="Symbol"/>
                        </a:rPr>
                        <a:t></a:t>
                      </a:r>
                      <a:r>
                        <a:rPr lang="en-US" b="0" baseline="0" dirty="0">
                          <a:solidFill>
                            <a:schemeClr val="tx1"/>
                          </a:solidFill>
                          <a:latin typeface="Times New Roman" pitchFamily="18" charset="0"/>
                          <a:cs typeface="Times New Roman" pitchFamily="18" charset="0"/>
                          <a:sym typeface="Symbol"/>
                        </a:rPr>
                        <a:t>10</a:t>
                      </a:r>
                      <a:r>
                        <a:rPr lang="en-US" b="0" baseline="30000" dirty="0">
                          <a:solidFill>
                            <a:schemeClr val="tx1"/>
                          </a:solidFill>
                          <a:latin typeface="Times New Roman" pitchFamily="18" charset="0"/>
                          <a:cs typeface="Times New Roman" pitchFamily="18" charset="0"/>
                          <a:sym typeface="Symbol"/>
                        </a:rPr>
                        <a:t>3</a:t>
                      </a:r>
                      <a:endParaRPr lang="en-US" b="0" baseline="30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i="1" dirty="0">
                          <a:solidFill>
                            <a:schemeClr val="tx1"/>
                          </a:solidFill>
                          <a:latin typeface="Times New Roman" pitchFamily="18" charset="0"/>
                          <a:cs typeface="Times New Roman" pitchFamily="18" charset="0"/>
                        </a:rPr>
                        <a:t>u</a:t>
                      </a:r>
                      <a:r>
                        <a:rPr lang="en-US" baseline="-25000" dirty="0">
                          <a:solidFill>
                            <a:schemeClr val="tx1"/>
                          </a:solidFill>
                          <a:latin typeface="Times New Roman" pitchFamily="18" charset="0"/>
                          <a:cs typeface="Times New Roman" pitchFamily="18" charset="0"/>
                        </a:rPr>
                        <a:t>*</a:t>
                      </a:r>
                      <a:r>
                        <a:rPr lang="en-US" b="0" baseline="0" dirty="0">
                          <a:solidFill>
                            <a:schemeClr val="tx1"/>
                          </a:solidFill>
                          <a:latin typeface="Times New Roman" pitchFamily="18" charset="0"/>
                          <a:cs typeface="Times New Roman" pitchFamily="18" charset="0"/>
                          <a:sym typeface="Symbol"/>
                        </a:rPr>
                        <a:t>10</a:t>
                      </a:r>
                      <a:r>
                        <a:rPr lang="en-US" b="0" baseline="30000" dirty="0">
                          <a:solidFill>
                            <a:schemeClr val="tx1"/>
                          </a:solidFill>
                          <a:latin typeface="Times New Roman" pitchFamily="18" charset="0"/>
                          <a:cs typeface="Times New Roman" pitchFamily="18" charset="0"/>
                          <a:sym typeface="Symbol"/>
                        </a:rPr>
                        <a:t>2</a:t>
                      </a:r>
                      <a:endParaRPr lang="en-US" b="0" baseline="30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dirty="0">
                          <a:solidFill>
                            <a:schemeClr val="tx1"/>
                          </a:solidFill>
                          <a:latin typeface="Times New Roman" pitchFamily="18" charset="0"/>
                          <a:cs typeface="Times New Roman" pitchFamily="18" charset="0"/>
                        </a:rPr>
                        <a:t>Q</a:t>
                      </a:r>
                      <a:r>
                        <a:rPr lang="en-US" baseline="-25000" dirty="0">
                          <a:solidFill>
                            <a:schemeClr val="tx1"/>
                          </a:solidFill>
                          <a:latin typeface="Times New Roman" pitchFamily="18" charset="0"/>
                          <a:cs typeface="Times New Roman" pitchFamily="18" charset="0"/>
                        </a:rPr>
                        <a:t>*</a:t>
                      </a:r>
                      <a:r>
                        <a:rPr lang="en-US" b="0" baseline="0" dirty="0">
                          <a:solidFill>
                            <a:schemeClr val="tx1"/>
                          </a:solidFill>
                          <a:latin typeface="Times New Roman" pitchFamily="18" charset="0"/>
                          <a:cs typeface="Times New Roman" pitchFamily="18" charset="0"/>
                          <a:sym typeface="Symbol"/>
                        </a:rPr>
                        <a:t>10</a:t>
                      </a:r>
                      <a:r>
                        <a:rPr lang="en-US" b="0" baseline="30000" dirty="0">
                          <a:solidFill>
                            <a:schemeClr val="tx1"/>
                          </a:solidFill>
                          <a:latin typeface="Times New Roman" pitchFamily="18" charset="0"/>
                          <a:cs typeface="Times New Roman" pitchFamily="18" charset="0"/>
                          <a:sym typeface="Symbol"/>
                        </a:rPr>
                        <a:t>5</a:t>
                      </a:r>
                      <a:endParaRPr lang="en-US" b="0" baseline="30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i="0" dirty="0">
                          <a:solidFill>
                            <a:schemeClr val="tx1"/>
                          </a:solidFill>
                          <a:latin typeface="Times New Roman" pitchFamily="18" charset="0"/>
                          <a:cs typeface="Times New Roman" pitchFamily="18" charset="0"/>
                        </a:rPr>
                        <a:t>1</a:t>
                      </a:r>
                      <a:r>
                        <a:rPr lang="en-US" i="1" dirty="0">
                          <a:solidFill>
                            <a:schemeClr val="tx1"/>
                          </a:solidFill>
                          <a:latin typeface="Times New Roman" pitchFamily="18" charset="0"/>
                          <a:cs typeface="Times New Roman" pitchFamily="18" charset="0"/>
                        </a:rPr>
                        <a:t>/L</a:t>
                      </a:r>
                      <a:endParaRPr lang="en-US" b="0" baseline="30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80209">
                <a:tc>
                  <a:txBody>
                    <a:bodyPr/>
                    <a:lstStyle/>
                    <a:p>
                      <a:r>
                        <a:rPr lang="en-US" dirty="0">
                          <a:solidFill>
                            <a:schemeClr val="tx1"/>
                          </a:solidFill>
                          <a:latin typeface="Times New Roman" pitchFamily="18" charset="0"/>
                          <a:cs typeface="Times New Roman" pitchFamily="18" charset="0"/>
                        </a:rPr>
                        <a:t>HOM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a:solidFill>
                            <a:srgbClr val="FF0000"/>
                          </a:solidFill>
                          <a:latin typeface="Times New Roman" pitchFamily="18" charset="0"/>
                          <a:cs typeface="Times New Roman"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latin typeface="Times New Roman" pitchFamily="18" charset="0"/>
                          <a:cs typeface="Times New Roman" pitchFamily="18" charset="0"/>
                        </a:rPr>
                        <a:t>1115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latin typeface="Times New Roman" pitchFamily="18" charset="0"/>
                          <a:cs typeface="Times New Roman"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latin typeface="Times New Roman" pitchFamily="18" charset="0"/>
                          <a:cs typeface="Times New Roman" pitchFamily="18" charset="0"/>
                        </a:rPr>
                        <a:t>104.63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itchFamily="18" charset="0"/>
                          <a:cs typeface="Times New Roman" pitchFamily="18" charset="0"/>
                        </a:rPr>
                        <a:t>2.28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itchFamily="18" charset="0"/>
                          <a:cs typeface="Times New Roman" pitchFamily="18" charset="0"/>
                        </a:rPr>
                        <a:t>1.05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latin typeface="Times New Roman" pitchFamily="18" charset="0"/>
                          <a:cs typeface="Times New Roman" pitchFamily="18" charset="0"/>
                          <a:sym typeface="Symbol"/>
                        </a:rPr>
                        <a:t>10.93</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latin typeface="Times New Roman" pitchFamily="18" charset="0"/>
                          <a:cs typeface="Times New Roman" pitchFamily="18" charset="0"/>
                        </a:rPr>
                        <a:t>9.54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80209">
                <a:tc>
                  <a:txBody>
                    <a:bodyPr/>
                    <a:lstStyle/>
                    <a:p>
                      <a:r>
                        <a:rPr lang="en-US" dirty="0" err="1">
                          <a:solidFill>
                            <a:schemeClr val="tx1"/>
                          </a:solidFill>
                          <a:latin typeface="Times New Roman" pitchFamily="18" charset="0"/>
                          <a:cs typeface="Times New Roman" pitchFamily="18" charset="0"/>
                        </a:rPr>
                        <a:t>HET025</a:t>
                      </a:r>
                      <a:r>
                        <a:rPr lang="en-US" dirty="0" err="1">
                          <a:solidFill>
                            <a:srgbClr val="FF0000"/>
                          </a:solidFill>
                          <a:latin typeface="Times New Roman" pitchFamily="18" charset="0"/>
                          <a:cs typeface="Times New Roman" pitchFamily="18" charset="0"/>
                        </a:rPr>
                        <a:t>x</a:t>
                      </a:r>
                      <a:endParaRPr lang="en-US"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a:solidFill>
                            <a:srgbClr val="FF0000"/>
                          </a:solidFill>
                          <a:latin typeface="Times New Roman" pitchFamily="18" charset="0"/>
                          <a:cs typeface="Times New Roman" pitchFamily="18" charset="0"/>
                        </a:rPr>
                        <a:t>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latin typeface="Times New Roman" pitchFamily="18" charset="0"/>
                          <a:cs typeface="Times New Roman" pitchFamily="18" charset="0"/>
                        </a:rPr>
                        <a:t>1166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latin typeface="Times New Roman" pitchFamily="18" charset="0"/>
                          <a:cs typeface="Times New Roman" pitchFamily="18" charset="0"/>
                        </a:rPr>
                        <a:t>166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latin typeface="Times New Roman" pitchFamily="18" charset="0"/>
                          <a:cs typeface="Times New Roman" pitchFamily="18" charset="0"/>
                        </a:rPr>
                        <a:t>100.50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itchFamily="18" charset="0"/>
                          <a:cs typeface="Times New Roman" pitchFamily="18" charset="0"/>
                        </a:rPr>
                        <a:t>2.48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itchFamily="18" charset="0"/>
                          <a:cs typeface="Times New Roman" pitchFamily="18" charset="0"/>
                        </a:rPr>
                        <a:t>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itchFamily="18" charset="0"/>
                          <a:cs typeface="Times New Roman" pitchFamily="18" charset="0"/>
                          <a:sym typeface="Symbol"/>
                        </a:rPr>
                        <a:t>9.80</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itchFamily="18" charset="0"/>
                          <a:cs typeface="Times New Roman" pitchFamily="18" charset="0"/>
                        </a:rPr>
                        <a:t>9.65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802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solidFill>
                            <a:schemeClr val="tx1"/>
                          </a:solidFill>
                          <a:latin typeface="Times New Roman" pitchFamily="18" charset="0"/>
                          <a:cs typeface="Times New Roman" pitchFamily="18" charset="0"/>
                        </a:rPr>
                        <a:t>HET050</a:t>
                      </a:r>
                      <a:r>
                        <a:rPr lang="en-US" dirty="0" err="1">
                          <a:solidFill>
                            <a:srgbClr val="FF0000"/>
                          </a:solidFill>
                          <a:latin typeface="Times New Roman" pitchFamily="18" charset="0"/>
                          <a:cs typeface="Times New Roman" pitchFamily="18" charset="0"/>
                        </a:rPr>
                        <a:t>x</a:t>
                      </a:r>
                      <a:endParaRPr lang="en-US"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a:solidFill>
                            <a:srgbClr val="FF0000"/>
                          </a:solidFill>
                          <a:latin typeface="Times New Roman" pitchFamily="18" charset="0"/>
                          <a:cs typeface="Times New Roman" pitchFamily="18" charset="0"/>
                        </a:rPr>
                        <a:t>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latin typeface="Times New Roman" pitchFamily="18" charset="0"/>
                          <a:cs typeface="Times New Roman" pitchFamily="18" charset="0"/>
                        </a:rPr>
                        <a:t>1392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latin typeface="Times New Roman" pitchFamily="18" charset="0"/>
                          <a:cs typeface="Times New Roman" pitchFamily="18" charset="0"/>
                        </a:rPr>
                        <a:t>392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latin typeface="Times New Roman" pitchFamily="18" charset="0"/>
                          <a:cs typeface="Times New Roman" pitchFamily="18" charset="0"/>
                        </a:rPr>
                        <a:t>107.77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itchFamily="18" charset="0"/>
                          <a:cs typeface="Times New Roman" pitchFamily="18" charset="0"/>
                        </a:rPr>
                        <a:t>2.15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itchFamily="18" charset="0"/>
                          <a:cs typeface="Times New Roman" pitchFamily="18" charset="0"/>
                        </a:rPr>
                        <a:t>1.08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itchFamily="18" charset="0"/>
                          <a:cs typeface="Times New Roman" pitchFamily="18" charset="0"/>
                          <a:sym typeface="Symbol"/>
                        </a:rPr>
                        <a:t>7.45</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itchFamily="18" charset="0"/>
                          <a:cs typeface="Times New Roman" pitchFamily="18" charset="0"/>
                        </a:rPr>
                        <a:t>5.95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80209">
                <a:tc>
                  <a:txBody>
                    <a:bodyPr/>
                    <a:lstStyle/>
                    <a:p>
                      <a:r>
                        <a:rPr lang="en-US" dirty="0" err="1">
                          <a:solidFill>
                            <a:schemeClr val="tx1"/>
                          </a:solidFill>
                          <a:latin typeface="Times New Roman" pitchFamily="18" charset="0"/>
                          <a:cs typeface="Times New Roman" pitchFamily="18" charset="0"/>
                        </a:rPr>
                        <a:t>HET025</a:t>
                      </a:r>
                      <a:r>
                        <a:rPr lang="en-US" dirty="0" err="1">
                          <a:solidFill>
                            <a:srgbClr val="FF0000"/>
                          </a:solidFill>
                          <a:latin typeface="Times New Roman" pitchFamily="18" charset="0"/>
                          <a:cs typeface="Times New Roman" pitchFamily="18" charset="0"/>
                        </a:rPr>
                        <a:t>y</a:t>
                      </a:r>
                      <a:endParaRPr lang="en-US"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a:solidFill>
                            <a:srgbClr val="FF0000"/>
                          </a:solidFill>
                          <a:latin typeface="Times New Roman" pitchFamily="18" charset="0"/>
                          <a:cs typeface="Times New Roman" pitchFamily="18" charset="0"/>
                        </a:rPr>
                        <a:t>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latin typeface="Times New Roman" pitchFamily="18" charset="0"/>
                          <a:cs typeface="Times New Roman" pitchFamily="18" charset="0"/>
                        </a:rPr>
                        <a:t>1908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latin typeface="Times New Roman" pitchFamily="18" charset="0"/>
                          <a:cs typeface="Times New Roman" pitchFamily="18" charset="0"/>
                        </a:rPr>
                        <a:t>908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latin typeface="Times New Roman" pitchFamily="18" charset="0"/>
                          <a:cs typeface="Times New Roman" pitchFamily="18" charset="0"/>
                        </a:rPr>
                        <a:t>114.85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itchFamily="18" charset="0"/>
                          <a:cs typeface="Times New Roman" pitchFamily="18" charset="0"/>
                        </a:rPr>
                        <a:t>1.90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itchFamily="18" charset="0"/>
                          <a:cs typeface="Times New Roman" pitchFamily="18" charset="0"/>
                        </a:rPr>
                        <a:t>1.15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itchFamily="18" charset="0"/>
                          <a:cs typeface="Times New Roman" pitchFamily="18" charset="0"/>
                          <a:sym typeface="Symbol"/>
                        </a:rPr>
                        <a:t>9.49</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itchFamily="18" charset="0"/>
                          <a:cs typeface="Times New Roman" pitchFamily="18" charset="0"/>
                        </a:rPr>
                        <a:t>6.26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802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solidFill>
                            <a:schemeClr val="tx1"/>
                          </a:solidFill>
                          <a:latin typeface="Times New Roman" pitchFamily="18" charset="0"/>
                          <a:cs typeface="Times New Roman" pitchFamily="18" charset="0"/>
                        </a:rPr>
                        <a:t>HET050</a:t>
                      </a:r>
                      <a:r>
                        <a:rPr lang="en-US" dirty="0" err="1">
                          <a:solidFill>
                            <a:srgbClr val="FF0000"/>
                          </a:solidFill>
                          <a:latin typeface="Times New Roman" pitchFamily="18" charset="0"/>
                          <a:cs typeface="Times New Roman" pitchFamily="18" charset="0"/>
                        </a:rPr>
                        <a:t>y</a:t>
                      </a:r>
                      <a:endParaRPr lang="en-US"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a:solidFill>
                            <a:srgbClr val="FF0000"/>
                          </a:solidFill>
                          <a:latin typeface="Times New Roman" pitchFamily="18" charset="0"/>
                          <a:cs typeface="Times New Roman" pitchFamily="18" charset="0"/>
                        </a:rPr>
                        <a:t>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latin typeface="Times New Roman" pitchFamily="18" charset="0"/>
                          <a:cs typeface="Times New Roman" pitchFamily="18" charset="0"/>
                        </a:rPr>
                        <a:t>864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latin typeface="Times New Roman" pitchFamily="18" charset="0"/>
                          <a:cs typeface="Times New Roman" pitchFamily="18" charset="0"/>
                        </a:rPr>
                        <a:t>466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latin typeface="Times New Roman" pitchFamily="18" charset="0"/>
                          <a:cs typeface="Times New Roman" pitchFamily="18" charset="0"/>
                        </a:rPr>
                        <a:t>207.95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itchFamily="18" charset="0"/>
                          <a:cs typeface="Times New Roman" pitchFamily="18" charset="0"/>
                        </a:rPr>
                        <a:t>0.58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itchFamily="18" charset="0"/>
                          <a:cs typeface="Times New Roman" pitchFamily="18" charset="0"/>
                        </a:rPr>
                        <a:t>2.08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itchFamily="18" charset="0"/>
                          <a:cs typeface="Times New Roman" pitchFamily="18" charset="0"/>
                          <a:sym typeface="Symbol"/>
                        </a:rPr>
                        <a:t>20.45</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itchFamily="18" charset="0"/>
                          <a:cs typeface="Times New Roman" pitchFamily="18" charset="0"/>
                        </a:rPr>
                        <a:t>2.27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3823606"/>
                  </a:ext>
                </a:extLst>
              </a:tr>
            </a:tbl>
          </a:graphicData>
        </a:graphic>
      </p:graphicFrame>
    </p:spTree>
    <p:extLst>
      <p:ext uri="{BB962C8B-B14F-4D97-AF65-F5344CB8AC3E}">
        <p14:creationId xmlns:p14="http://schemas.microsoft.com/office/powerpoint/2010/main" val="3368515513"/>
      </p:ext>
    </p:extLst>
  </p:cSld>
  <p:clrMapOvr>
    <a:masterClrMapping/>
  </p:clrMapOvr>
  <p:transition/>
</p:sld>
</file>

<file path=ppt/theme/theme1.xml><?xml version="1.0" encoding="utf-8"?>
<a:theme xmlns:a="http://schemas.openxmlformats.org/drawingml/2006/main" name="1_DWD - Master Aufzählung Punkte">
  <a:themeElements>
    <a:clrScheme name="1_DWD - Master Aufzählung Punkte 16">
      <a:dk1>
        <a:srgbClr val="000000"/>
      </a:dk1>
      <a:lt1>
        <a:srgbClr val="FFFFFF"/>
      </a:lt1>
      <a:dk2>
        <a:srgbClr val="000000"/>
      </a:dk2>
      <a:lt2>
        <a:srgbClr val="808080"/>
      </a:lt2>
      <a:accent1>
        <a:srgbClr val="2D4B9B"/>
      </a:accent1>
      <a:accent2>
        <a:srgbClr val="96B9DC"/>
      </a:accent2>
      <a:accent3>
        <a:srgbClr val="FFFFFF"/>
      </a:accent3>
      <a:accent4>
        <a:srgbClr val="000000"/>
      </a:accent4>
      <a:accent5>
        <a:srgbClr val="ADB1CB"/>
      </a:accent5>
      <a:accent6>
        <a:srgbClr val="87A7C7"/>
      </a:accent6>
      <a:hlink>
        <a:srgbClr val="D2E1F5"/>
      </a:hlink>
      <a:folHlink>
        <a:srgbClr val="E10019"/>
      </a:folHlink>
    </a:clrScheme>
    <a:fontScheme name="1_DWD - Master Aufzählung Punkt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DWD - Master Aufzählung Punk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WD - Master Aufzählung Punk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WD - Master Aufzählung Punk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WD - Master Aufzählung Punk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WD - Master Aufzählung Punk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WD - Master Aufzählung Punk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WD - Master Aufzählung Punk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WD - Master Aufzählung Punk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WD - Master Aufzählung Punk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WD - Master Aufzählung Punk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WD - Master Aufzählung Punk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WD - Master Aufzählung Punk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WD - Master Aufzählung Punkte 13">
        <a:dk1>
          <a:srgbClr val="000000"/>
        </a:dk1>
        <a:lt1>
          <a:srgbClr val="FFFFFF"/>
        </a:lt1>
        <a:dk2>
          <a:srgbClr val="000000"/>
        </a:dk2>
        <a:lt2>
          <a:srgbClr val="808080"/>
        </a:lt2>
        <a:accent1>
          <a:srgbClr val="1017A8"/>
        </a:accent1>
        <a:accent2>
          <a:srgbClr val="333399"/>
        </a:accent2>
        <a:accent3>
          <a:srgbClr val="FFFFFF"/>
        </a:accent3>
        <a:accent4>
          <a:srgbClr val="000000"/>
        </a:accent4>
        <a:accent5>
          <a:srgbClr val="AAABD1"/>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WD - Master Aufzählung Punkte 14">
        <a:dk1>
          <a:srgbClr val="000000"/>
        </a:dk1>
        <a:lt1>
          <a:srgbClr val="FFFFFF"/>
        </a:lt1>
        <a:dk2>
          <a:srgbClr val="000000"/>
        </a:dk2>
        <a:lt2>
          <a:srgbClr val="808080"/>
        </a:lt2>
        <a:accent1>
          <a:srgbClr val="1017A8"/>
        </a:accent1>
        <a:accent2>
          <a:srgbClr val="575DC2"/>
        </a:accent2>
        <a:accent3>
          <a:srgbClr val="FFFFFF"/>
        </a:accent3>
        <a:accent4>
          <a:srgbClr val="000000"/>
        </a:accent4>
        <a:accent5>
          <a:srgbClr val="AAABD1"/>
        </a:accent5>
        <a:accent6>
          <a:srgbClr val="4E53B0"/>
        </a:accent6>
        <a:hlink>
          <a:srgbClr val="9FA3DC"/>
        </a:hlink>
        <a:folHlink>
          <a:srgbClr val="DBDDF2"/>
        </a:folHlink>
      </a:clrScheme>
      <a:clrMap bg1="lt1" tx1="dk1" bg2="lt2" tx2="dk2" accent1="accent1" accent2="accent2" accent3="accent3" accent4="accent4" accent5="accent5" accent6="accent6" hlink="hlink" folHlink="folHlink"/>
    </a:extraClrScheme>
    <a:extraClrScheme>
      <a:clrScheme name="1_DWD - Master Aufzählung Punkte 15">
        <a:dk1>
          <a:srgbClr val="000000"/>
        </a:dk1>
        <a:lt1>
          <a:srgbClr val="FFFFFF"/>
        </a:lt1>
        <a:dk2>
          <a:srgbClr val="000000"/>
        </a:dk2>
        <a:lt2>
          <a:srgbClr val="808080"/>
        </a:lt2>
        <a:accent1>
          <a:srgbClr val="2D4B9B"/>
        </a:accent1>
        <a:accent2>
          <a:srgbClr val="6278B4"/>
        </a:accent2>
        <a:accent3>
          <a:srgbClr val="FFFFFF"/>
        </a:accent3>
        <a:accent4>
          <a:srgbClr val="000000"/>
        </a:accent4>
        <a:accent5>
          <a:srgbClr val="ADB1CB"/>
        </a:accent5>
        <a:accent6>
          <a:srgbClr val="586CA3"/>
        </a:accent6>
        <a:hlink>
          <a:srgbClr val="96A5CD"/>
        </a:hlink>
        <a:folHlink>
          <a:srgbClr val="CBD3E6"/>
        </a:folHlink>
      </a:clrScheme>
      <a:clrMap bg1="lt1" tx1="dk1" bg2="lt2" tx2="dk2" accent1="accent1" accent2="accent2" accent3="accent3" accent4="accent4" accent5="accent5" accent6="accent6" hlink="hlink" folHlink="folHlink"/>
    </a:extraClrScheme>
    <a:extraClrScheme>
      <a:clrScheme name="1_DWD - Master Aufzählung Punkte 16">
        <a:dk1>
          <a:srgbClr val="000000"/>
        </a:dk1>
        <a:lt1>
          <a:srgbClr val="FFFFFF"/>
        </a:lt1>
        <a:dk2>
          <a:srgbClr val="000000"/>
        </a:dk2>
        <a:lt2>
          <a:srgbClr val="808080"/>
        </a:lt2>
        <a:accent1>
          <a:srgbClr val="2D4B9B"/>
        </a:accent1>
        <a:accent2>
          <a:srgbClr val="96B9DC"/>
        </a:accent2>
        <a:accent3>
          <a:srgbClr val="FFFFFF"/>
        </a:accent3>
        <a:accent4>
          <a:srgbClr val="000000"/>
        </a:accent4>
        <a:accent5>
          <a:srgbClr val="ADB1CB"/>
        </a:accent5>
        <a:accent6>
          <a:srgbClr val="87A7C7"/>
        </a:accent6>
        <a:hlink>
          <a:srgbClr val="D2E1F5"/>
        </a:hlink>
        <a:folHlink>
          <a:srgbClr val="E1001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AP2003-Muster-030207">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5_AP2003-Muster-030207">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AP2003-Muster-030207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AP2003-Muster-0302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5_AP2003-Muster-030207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AP2003-Muster-030207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AP2003-Muster-030207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AP2003-Muster-030207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5_AP2003-Muster-030207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1_AP2003-Muster-030207">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AP2003-Muster-030207.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altLang="en-US" sz="1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altLang="en-US" sz="1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AP2003-Muster-030207.pp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P2003-Muster-030207.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P2003-Muster-030207.pp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P2003-Muster-030207.pp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2003-Muster-030207.pp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P2003-Muster-030207.pp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P2003-Muster-030207.pp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2856</Words>
  <Application>Microsoft Office PowerPoint</Application>
  <PresentationFormat>Bildschirmpräsentation (4:3)</PresentationFormat>
  <Paragraphs>188</Paragraphs>
  <Slides>29</Slides>
  <Notes>27</Notes>
  <HiddenSlides>0</HiddenSlides>
  <MMClips>0</MMClips>
  <ScaleCrop>false</ScaleCrop>
  <HeadingPairs>
    <vt:vector size="6" baseType="variant">
      <vt:variant>
        <vt:lpstr>Verwendete Schriftarten</vt:lpstr>
      </vt:variant>
      <vt:variant>
        <vt:i4>6</vt:i4>
      </vt:variant>
      <vt:variant>
        <vt:lpstr>Design</vt:lpstr>
      </vt:variant>
      <vt:variant>
        <vt:i4>4</vt:i4>
      </vt:variant>
      <vt:variant>
        <vt:lpstr>Folientitel</vt:lpstr>
      </vt:variant>
      <vt:variant>
        <vt:i4>29</vt:i4>
      </vt:variant>
    </vt:vector>
  </HeadingPairs>
  <TitlesOfParts>
    <vt:vector size="39" baseType="lpstr">
      <vt:lpstr>Arial</vt:lpstr>
      <vt:lpstr>Book Antiqua</vt:lpstr>
      <vt:lpstr>Cambria Math</vt:lpstr>
      <vt:lpstr>Symbol</vt:lpstr>
      <vt:lpstr>Times New Roman</vt:lpstr>
      <vt:lpstr>Wingdings</vt:lpstr>
      <vt:lpstr>1_DWD - Master Aufzählung Punkte</vt:lpstr>
      <vt:lpstr>2_Default Design</vt:lpstr>
      <vt:lpstr>6_AP2003-Muster-030207</vt:lpstr>
      <vt:lpstr>11_AP2003-Muster-030207</vt:lpstr>
      <vt:lpstr>PowerPoint-Präsentation</vt:lpstr>
      <vt:lpstr>PowerPoint-Präsentation</vt:lpstr>
      <vt:lpstr>PowerPoint-Präsentation</vt:lpstr>
      <vt:lpstr>LES of Weakly Stable PBLs  (Mironov and Sullivan 2016, J. Atmos. Sci., 73, 449-464.) </vt:lpstr>
      <vt:lpstr>DNS of Strongly Stable PBLs  (Mironov and Sullivan 2023, Boundary-Layer Meteorol., 187, 371-393.)</vt:lpstr>
      <vt:lpstr>PowerPoint-Präsentation</vt:lpstr>
      <vt:lpstr>Governing Equations</vt:lpstr>
      <vt:lpstr>Boundary Conditions</vt:lpstr>
      <vt:lpstr>Governing Parameters of Simulated Cases</vt:lpstr>
      <vt:lpstr>Mean Fields</vt:lpstr>
      <vt:lpstr>TKE</vt:lpstr>
      <vt:lpstr>Turbulence Anisotropy</vt:lpstr>
      <vt:lpstr>Conservation of Momentum and Heat in Steady State</vt:lpstr>
      <vt:lpstr>Vertical Momentum Flux</vt:lpstr>
      <vt:lpstr>Vertical Temperature Flux</vt:lpstr>
      <vt:lpstr>Vertical-Velocity and Temperature Skewness</vt:lpstr>
      <vt:lpstr>Flow Visualization: w’ and θ‘ (HET050x)</vt:lpstr>
      <vt:lpstr>Flow Visualization: w’ and θ‘ (HET050y)</vt:lpstr>
      <vt:lpstr>Flow Vis: w’θ‘ (HET050x and HET050y)</vt:lpstr>
      <vt:lpstr>Qualitative Explanation</vt:lpstr>
      <vt:lpstr>Implications for SBL Parameterization</vt:lpstr>
      <vt:lpstr>Streamwise Temperature Flux</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DWD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Parameterization of Lakes in NWP:  Description of a Lake Model and Single-Column Tests</dc:title>
  <dc:creator>Dmitrii V. Mironov</dc:creator>
  <cp:lastModifiedBy>Mironov Dmitrii</cp:lastModifiedBy>
  <cp:revision>2702</cp:revision>
  <dcterms:created xsi:type="dcterms:W3CDTF">2003-09-28T16:50:27Z</dcterms:created>
  <dcterms:modified xsi:type="dcterms:W3CDTF">2024-08-30T12:04:39Z</dcterms:modified>
</cp:coreProperties>
</file>