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9" r:id="rId2"/>
    <p:sldId id="485" r:id="rId3"/>
    <p:sldId id="489" r:id="rId4"/>
    <p:sldId id="479" r:id="rId5"/>
    <p:sldId id="444" r:id="rId6"/>
    <p:sldId id="488" r:id="rId7"/>
    <p:sldId id="463" r:id="rId8"/>
    <p:sldId id="476" r:id="rId9"/>
    <p:sldId id="482" r:id="rId10"/>
    <p:sldId id="447" r:id="rId11"/>
    <p:sldId id="494" r:id="rId12"/>
    <p:sldId id="493" r:id="rId13"/>
    <p:sldId id="492" r:id="rId14"/>
    <p:sldId id="481" r:id="rId15"/>
    <p:sldId id="369" r:id="rId16"/>
    <p:sldId id="486" r:id="rId17"/>
    <p:sldId id="480" r:id="rId18"/>
    <p:sldId id="464" r:id="rId19"/>
    <p:sldId id="472" r:id="rId20"/>
    <p:sldId id="484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4294">
          <p15:clr>
            <a:srgbClr val="A4A3A4"/>
          </p15:clr>
        </p15:guide>
        <p15:guide id="6" orient="horz" pos="959">
          <p15:clr>
            <a:srgbClr val="A4A3A4"/>
          </p15:clr>
        </p15:guide>
        <p15:guide id="7" orient="horz" pos="3347">
          <p15:clr>
            <a:srgbClr val="A4A3A4"/>
          </p15:clr>
        </p15:guide>
        <p15:guide id="8" orient="horz" pos="4087">
          <p15:clr>
            <a:srgbClr val="A4A3A4"/>
          </p15:clr>
        </p15:guide>
        <p15:guide id="9" pos="2880">
          <p15:clr>
            <a:srgbClr val="A4A3A4"/>
          </p15:clr>
        </p15:guide>
        <p15:guide id="10" pos="295">
          <p15:clr>
            <a:srgbClr val="A4A3A4"/>
          </p15:clr>
        </p15:guide>
        <p15:guide id="11" pos="5486">
          <p15:clr>
            <a:srgbClr val="A4A3A4"/>
          </p15:clr>
        </p15:guide>
        <p15:guide id="12" pos="5264">
          <p15:clr>
            <a:srgbClr val="A4A3A4"/>
          </p15:clr>
        </p15:guide>
        <p15:guide id="1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56" d="100"/>
          <a:sy n="56" d="100"/>
        </p:scale>
        <p:origin x="1566" y="72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defTabSz="91406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defTabSz="91406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defTabSz="91406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798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4060">
              <a:defRPr sz="1200">
                <a:latin typeface="Arial" charset="0"/>
              </a:defRPr>
            </a:lvl1pPr>
          </a:lstStyle>
          <a:p>
            <a:pPr>
              <a:defRPr/>
            </a:pPr>
            <a:fld id="{69E2A1A7-3761-4EDF-89B1-5569E2D9C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7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defTabSz="91406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defTabSz="91406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77875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5038"/>
            <a:ext cx="4984750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47988" cy="544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defTabSz="91406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2288"/>
            <a:ext cx="2947987" cy="544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406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B86CCD-B48C-4FEA-9DD7-1259A1BF1F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86CCD-B48C-4FEA-9DD7-1259A1BF1FB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98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2c197264421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17550"/>
            <a:ext cx="4487862" cy="3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2" name="Google Shape;1602;g2c197264421_0_1071:notes"/>
          <p:cNvSpPr txBox="1">
            <a:spLocks noGrp="1"/>
          </p:cNvSpPr>
          <p:nvPr>
            <p:ph type="body" idx="1"/>
          </p:nvPr>
        </p:nvSpPr>
        <p:spPr>
          <a:xfrm>
            <a:off x="914182" y="4370930"/>
            <a:ext cx="50295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44600" rIns="89225" bIns="44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g2c197264421_0_1071:notes"/>
          <p:cNvSpPr txBox="1">
            <a:spLocks noGrp="1"/>
          </p:cNvSpPr>
          <p:nvPr>
            <p:ph type="sldNum" idx="12"/>
          </p:nvPr>
        </p:nvSpPr>
        <p:spPr>
          <a:xfrm>
            <a:off x="3885275" y="8670203"/>
            <a:ext cx="29727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44600" rIns="89225" bIns="44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468313" y="1522413"/>
            <a:ext cx="8207375" cy="37909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/>
              <a:t>Titelfoto auf dem Titelmaster einfügen</a:t>
            </a:r>
          </a:p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Picture 22" descr="DWD-BiWoCl-22-rgb_klei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5734050"/>
            <a:ext cx="8207375" cy="647700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165850"/>
            <a:ext cx="8207375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Pfeile" type="obj">
  <p:cSld name="Titel und Inhalt Pfei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ftr" idx="11"/>
          </p:nvPr>
        </p:nvSpPr>
        <p:spPr>
          <a:xfrm>
            <a:off x="3492500" y="6525469"/>
            <a:ext cx="4789488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8283575" y="6525469"/>
            <a:ext cx="465138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81775"/>
            <a:ext cx="1816100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PBPV  –  03/2010</a:t>
            </a:r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056" name="Picture 26" descr="DWD-BiWoCl-22-rgb_klein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8" descr="Bundesadler_kleine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transition>
    <p:fad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755650" y="5291916"/>
            <a:ext cx="7056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dirty="0"/>
              <a:t>Martin Lange, Gernot Geppert, Thomas Hüther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DA66E84-D4AF-4E65-840D-77752CEA8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223224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de-DE" sz="2800" dirty="0"/>
              <a:t>Status in 2d-Var </a:t>
            </a:r>
            <a:r>
              <a:rPr lang="de-DE" sz="2800" dirty="0" err="1"/>
              <a:t>surface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endParaRPr lang="de-DE" sz="2800" dirty="0"/>
          </a:p>
          <a:p>
            <a:pPr marL="457200" indent="-457200">
              <a:buFontTx/>
              <a:buChar char="-"/>
            </a:pPr>
            <a:r>
              <a:rPr lang="de-DE" sz="2800" dirty="0"/>
              <a:t>Assimilation </a:t>
            </a:r>
            <a:r>
              <a:rPr lang="de-DE" sz="2800" dirty="0" err="1"/>
              <a:t>of</a:t>
            </a:r>
            <a:r>
              <a:rPr lang="de-DE" sz="2800" dirty="0"/>
              <a:t> Snow </a:t>
            </a:r>
            <a:r>
              <a:rPr lang="de-DE" sz="2800" dirty="0" err="1"/>
              <a:t>depth</a:t>
            </a:r>
            <a:r>
              <a:rPr lang="de-DE" sz="2800" dirty="0"/>
              <a:t> </a:t>
            </a:r>
            <a:r>
              <a:rPr lang="de-DE" sz="2800" dirty="0" err="1"/>
              <a:t>observations</a:t>
            </a:r>
            <a:r>
              <a:rPr lang="de-DE" sz="2800" dirty="0"/>
              <a:t> from high </a:t>
            </a:r>
            <a:r>
              <a:rPr lang="de-DE" sz="2800" dirty="0" err="1"/>
              <a:t>elevation</a:t>
            </a:r>
            <a:r>
              <a:rPr lang="de-DE" sz="2800" dirty="0"/>
              <a:t> </a:t>
            </a:r>
            <a:r>
              <a:rPr lang="de-DE" sz="2800" dirty="0" err="1"/>
              <a:t>stations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SNOTEL network,  in IFS and ICON model</a:t>
            </a:r>
            <a:endParaRPr lang="de-DE" altLang="de-DE" sz="2800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FEF562CF-F7E7-4D70-8787-D871F18D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B6EBD28-0D26-4DC4-B8C2-FB95DFF50BC7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C78BEC-5342-44BF-AED3-506FF347B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60500"/>
          <a:stretch/>
        </p:blipFill>
        <p:spPr>
          <a:xfrm>
            <a:off x="3816" y="1484784"/>
            <a:ext cx="9140184" cy="27089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E9A7FD-4FA7-4652-810C-2692EEC3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3282"/>
            <a:ext cx="2304488" cy="21642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383DB1-A064-481E-AD22-9FDD5F2F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488" y="4149080"/>
            <a:ext cx="4755292" cy="21642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5791F8-D596-4B2D-B949-0BECF132D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140" y="4183686"/>
            <a:ext cx="2304488" cy="19143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55D5AF2-9F46-48E6-8533-753A848E43C1}"/>
              </a:ext>
            </a:extLst>
          </p:cNvPr>
          <p:cNvSpPr txBox="1"/>
          <p:nvPr/>
        </p:nvSpPr>
        <p:spPr>
          <a:xfrm>
            <a:off x="864212" y="19168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ICON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6B4000-B225-48C4-AB1C-23F7B4D5C243}"/>
              </a:ext>
            </a:extLst>
          </p:cNvPr>
          <p:cNvSpPr txBox="1"/>
          <p:nvPr/>
        </p:nvSpPr>
        <p:spPr>
          <a:xfrm>
            <a:off x="3275856" y="19168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IFS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312627-D877-47DA-8900-CB68D3DE136F}"/>
              </a:ext>
            </a:extLst>
          </p:cNvPr>
          <p:cNvSpPr txBox="1"/>
          <p:nvPr/>
        </p:nvSpPr>
        <p:spPr>
          <a:xfrm>
            <a:off x="5508104" y="19168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GFS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B071EC8-6181-423F-84AD-0FED97020265}"/>
              </a:ext>
            </a:extLst>
          </p:cNvPr>
          <p:cNvSpPr txBox="1"/>
          <p:nvPr/>
        </p:nvSpPr>
        <p:spPr>
          <a:xfrm>
            <a:off x="7740352" y="19168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CMC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61EA1-30E0-43B7-9258-A3D2A1A800D6}"/>
              </a:ext>
            </a:extLst>
          </p:cNvPr>
          <p:cNvSpPr txBox="1"/>
          <p:nvPr/>
        </p:nvSpPr>
        <p:spPr>
          <a:xfrm>
            <a:off x="864212" y="4077072"/>
            <a:ext cx="12041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ICONP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CB66B9-3BEE-4234-BD9A-3BBB290D0DCB}"/>
              </a:ext>
            </a:extLst>
          </p:cNvPr>
          <p:cNvSpPr txBox="1"/>
          <p:nvPr/>
        </p:nvSpPr>
        <p:spPr>
          <a:xfrm>
            <a:off x="3131840" y="4077072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IFS-ICON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30191E-6BBC-497B-8BE7-A788C34DB5F3}"/>
              </a:ext>
            </a:extLst>
          </p:cNvPr>
          <p:cNvSpPr txBox="1"/>
          <p:nvPr/>
        </p:nvSpPr>
        <p:spPr>
          <a:xfrm>
            <a:off x="5436098" y="4077072"/>
            <a:ext cx="9361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GFS-ICON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BADE98-F740-4FFC-8B74-A2F513FE38BB}"/>
              </a:ext>
            </a:extLst>
          </p:cNvPr>
          <p:cNvSpPr txBox="1"/>
          <p:nvPr/>
        </p:nvSpPr>
        <p:spPr>
          <a:xfrm>
            <a:off x="7484818" y="4088105"/>
            <a:ext cx="11196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ICONP-ICON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3F65B44-1FF7-47A0-A1D7-0A40CBCCC0E7}"/>
              </a:ext>
            </a:extLst>
          </p:cNvPr>
          <p:cNvSpPr txBox="1">
            <a:spLocks noChangeArrowheads="1"/>
          </p:cNvSpPr>
          <p:nvPr/>
        </p:nvSpPr>
        <p:spPr>
          <a:xfrm>
            <a:off x="237217" y="260648"/>
            <a:ext cx="8229600" cy="575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kern="0" dirty="0"/>
              <a:t>Very strong </a:t>
            </a:r>
            <a:r>
              <a:rPr lang="de-DE" altLang="de-DE" sz="2000" kern="0" dirty="0" err="1"/>
              <a:t>impact</a:t>
            </a:r>
            <a:r>
              <a:rPr lang="de-DE" altLang="de-DE" sz="2000" kern="0" dirty="0"/>
              <a:t> on </a:t>
            </a:r>
            <a:r>
              <a:rPr lang="de-DE" altLang="de-DE" sz="2000" kern="0" dirty="0" err="1"/>
              <a:t>analysis</a:t>
            </a:r>
            <a:r>
              <a:rPr lang="de-DE" altLang="de-DE" sz="2000" kern="0" dirty="0"/>
              <a:t> in ICON-Parallel Routine</a:t>
            </a:r>
          </a:p>
          <a:p>
            <a:pPr eaLnBrk="1" hangingPunct="1"/>
            <a:r>
              <a:rPr lang="de-DE" altLang="de-DE" sz="2000" kern="0" dirty="0"/>
              <a:t>(</a:t>
            </a:r>
            <a:r>
              <a:rPr lang="de-DE" altLang="de-DE" sz="2000" kern="0" dirty="0" err="1"/>
              <a:t>more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snow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than</a:t>
            </a:r>
            <a:r>
              <a:rPr lang="de-DE" altLang="de-DE" sz="2000" kern="0" dirty="0"/>
              <a:t> IFS </a:t>
            </a:r>
            <a:r>
              <a:rPr lang="de-DE" altLang="de-DE" sz="2000" kern="0" dirty="0" err="1"/>
              <a:t>which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shows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highest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values</a:t>
            </a:r>
            <a:r>
              <a:rPr lang="de-DE" altLang="de-DE" sz="2000" kern="0" dirty="0"/>
              <a:t>)</a:t>
            </a:r>
          </a:p>
        </p:txBody>
      </p: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43991DCE-3716-440F-AE38-2B1BCB1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27764028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655F8C-E24B-4442-A7C7-F07E4CF9AE5A}"/>
              </a:ext>
            </a:extLst>
          </p:cNvPr>
          <p:cNvSpPr txBox="1"/>
          <p:nvPr/>
        </p:nvSpPr>
        <p:spPr>
          <a:xfrm>
            <a:off x="684213" y="1440353"/>
            <a:ext cx="799224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/>
              <a:t>Conclusions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from high </a:t>
            </a:r>
            <a:r>
              <a:rPr lang="de-DE" dirty="0" err="1"/>
              <a:t>elevation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larger,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ICON and IFS </a:t>
            </a:r>
            <a:r>
              <a:rPr lang="de-DE" dirty="0" err="1"/>
              <a:t>analysis</a:t>
            </a: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/>
              <a:t>Assimilation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(IFS and ICON)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obs-fg</a:t>
            </a:r>
            <a:r>
              <a:rPr lang="de-DE" dirty="0"/>
              <a:t> </a:t>
            </a:r>
            <a:r>
              <a:rPr lang="de-DE" dirty="0" err="1"/>
              <a:t>departures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r>
              <a:rPr lang="de-DE" dirty="0"/>
              <a:t> at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winter </a:t>
            </a:r>
            <a:r>
              <a:rPr lang="de-DE" dirty="0" err="1"/>
              <a:t>season</a:t>
            </a:r>
            <a:r>
              <a:rPr lang="de-DE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/>
              <a:t>Given limited </a:t>
            </a:r>
            <a:r>
              <a:rPr lang="de-DE" dirty="0" err="1"/>
              <a:t>representativity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total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overestimated</a:t>
            </a:r>
            <a:r>
              <a:rPr lang="de-DE" dirty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dirty="0"/>
              <a:t>Large </a:t>
            </a:r>
            <a:r>
              <a:rPr lang="de-DE" dirty="0" err="1"/>
              <a:t>uncertainties</a:t>
            </a:r>
            <a:r>
              <a:rPr lang="de-DE" dirty="0"/>
              <a:t> in all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 Error in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2 and </a:t>
            </a:r>
            <a:r>
              <a:rPr lang="de-DE" dirty="0" err="1"/>
              <a:t>more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NWP </a:t>
            </a:r>
            <a:r>
              <a:rPr lang="de-DE" dirty="0" err="1"/>
              <a:t>centres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at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valuable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hydrologic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hydropower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avalanche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satisfying</a:t>
            </a:r>
            <a:r>
              <a:rPr lang="de-DE" dirty="0"/>
              <a:t>.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70A2D3-2E86-4116-B49D-A59F058E35F5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8B87F7-1B40-4DE3-B6C0-3C9FCF5ADF77}"/>
              </a:ext>
            </a:extLst>
          </p:cNvPr>
          <p:cNvSpPr txBox="1"/>
          <p:nvPr/>
        </p:nvSpPr>
        <p:spPr>
          <a:xfrm>
            <a:off x="251521" y="272261"/>
            <a:ext cx="660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ECMWF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DWD</a:t>
            </a:r>
            <a:endParaRPr lang="de-DE" sz="2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E8438895-D9CC-4C99-9B57-BA4F94D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40995840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655F8C-E24B-4442-A7C7-F07E4CF9AE5A}"/>
              </a:ext>
            </a:extLst>
          </p:cNvPr>
          <p:cNvSpPr txBox="1"/>
          <p:nvPr/>
        </p:nvSpPr>
        <p:spPr>
          <a:xfrm>
            <a:off x="571472" y="1542559"/>
            <a:ext cx="8215369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/>
              <a:t>Discussion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.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from US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slow </a:t>
            </a:r>
            <a:r>
              <a:rPr lang="de-DE" dirty="0" err="1"/>
              <a:t>process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10 </a:t>
            </a:r>
            <a:r>
              <a:rPr lang="de-DE" dirty="0" err="1"/>
              <a:t>years</a:t>
            </a:r>
            <a:r>
              <a:rPr lang="de-DE" dirty="0"/>
              <a:t> from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attempts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cryosphere</a:t>
            </a:r>
            <a:r>
              <a:rPr lang="de-DE" dirty="0"/>
              <a:t> </a:t>
            </a:r>
            <a:r>
              <a:rPr lang="de-DE" dirty="0" err="1"/>
              <a:t>watch</a:t>
            </a:r>
            <a:r>
              <a:rPr lang="de-DE" dirty="0"/>
              <a:t> initiative.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/>
              <a:t>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using</a:t>
            </a:r>
            <a:r>
              <a:rPr lang="de-DE" dirty="0"/>
              <a:t> NWP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initialising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additional </a:t>
            </a:r>
            <a:r>
              <a:rPr lang="de-DE" dirty="0" err="1"/>
              <a:t>information</a:t>
            </a:r>
            <a:r>
              <a:rPr lang="de-DE" dirty="0"/>
              <a:t> source?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dirty="0"/>
              <a:t>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e.g. SWE </a:t>
            </a:r>
            <a:r>
              <a:rPr lang="de-DE" dirty="0" err="1"/>
              <a:t>observations</a:t>
            </a:r>
            <a:r>
              <a:rPr lang="de-DE" dirty="0"/>
              <a:t> from </a:t>
            </a:r>
            <a:r>
              <a:rPr lang="de-DE" dirty="0" err="1"/>
              <a:t>hydrological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?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70A2D3-2E86-4116-B49D-A59F058E35F5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8B87F7-1B40-4DE3-B6C0-3C9FCF5ADF77}"/>
              </a:ext>
            </a:extLst>
          </p:cNvPr>
          <p:cNvSpPr txBox="1"/>
          <p:nvPr/>
        </p:nvSpPr>
        <p:spPr>
          <a:xfrm>
            <a:off x="251521" y="272261"/>
            <a:ext cx="660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ECMWF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DWD</a:t>
            </a:r>
            <a:endParaRPr lang="de-DE" sz="2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E8438895-D9CC-4C99-9B57-BA4F94D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41418978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655F8C-E24B-4442-A7C7-F07E4CF9AE5A}"/>
              </a:ext>
            </a:extLst>
          </p:cNvPr>
          <p:cNvSpPr txBox="1"/>
          <p:nvPr/>
        </p:nvSpPr>
        <p:spPr>
          <a:xfrm>
            <a:off x="684213" y="1267301"/>
            <a:ext cx="7992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/>
              <a:t>Tseganeh</a:t>
            </a:r>
            <a:r>
              <a:rPr lang="de-DE" dirty="0"/>
              <a:t> Z. </a:t>
            </a:r>
            <a:r>
              <a:rPr lang="de-DE" dirty="0" err="1"/>
              <a:t>Gichamo</a:t>
            </a:r>
            <a:r>
              <a:rPr lang="de-DE" dirty="0"/>
              <a:t> and Clara S. Draper 2022: A Optimal </a:t>
            </a:r>
            <a:r>
              <a:rPr lang="de-DE" dirty="0" err="1"/>
              <a:t>Interpolati-Based</a:t>
            </a:r>
            <a:r>
              <a:rPr lang="de-DE" dirty="0"/>
              <a:t> Snow Data Assimilation </a:t>
            </a:r>
            <a:r>
              <a:rPr lang="de-DE" dirty="0" err="1"/>
              <a:t>for</a:t>
            </a:r>
            <a:r>
              <a:rPr lang="de-DE" dirty="0"/>
              <a:t> NOAAs Unified Forecast System (UFS). </a:t>
            </a:r>
            <a:r>
              <a:rPr lang="de-DE" dirty="0" err="1"/>
              <a:t>Weather</a:t>
            </a:r>
            <a:r>
              <a:rPr lang="de-DE" dirty="0"/>
              <a:t> and </a:t>
            </a:r>
            <a:r>
              <a:rPr lang="de-DE" dirty="0" err="1"/>
              <a:t>forecasting</a:t>
            </a:r>
            <a:r>
              <a:rPr lang="de-DE" dirty="0"/>
              <a:t>, </a:t>
            </a:r>
            <a:r>
              <a:rPr lang="de-DE" b="1" dirty="0"/>
              <a:t>37</a:t>
            </a:r>
            <a:r>
              <a:rPr lang="de-DE" dirty="0"/>
              <a:t>, 2209-2221.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70A2D3-2E86-4116-B49D-A59F058E35F5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8B87F7-1B40-4DE3-B6C0-3C9FCF5ADF77}"/>
              </a:ext>
            </a:extLst>
          </p:cNvPr>
          <p:cNvSpPr txBox="1"/>
          <p:nvPr/>
        </p:nvSpPr>
        <p:spPr>
          <a:xfrm>
            <a:off x="251521" y="272261"/>
            <a:ext cx="660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References </a:t>
            </a:r>
            <a:endParaRPr lang="de-DE" sz="2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E8438895-D9CC-4C99-9B57-BA4F94D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25090533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B7AD2C0-80DE-4FD1-9F8B-DF5BC7B9AF94}"/>
              </a:ext>
            </a:extLst>
          </p:cNvPr>
          <p:cNvSpPr txBox="1">
            <a:spLocks/>
          </p:cNvSpPr>
          <p:nvPr/>
        </p:nvSpPr>
        <p:spPr>
          <a:xfrm>
            <a:off x="722313" y="3291061"/>
            <a:ext cx="7772400" cy="7140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de-DE" sz="4000" kern="0" dirty="0"/>
              <a:t>FIN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17B56DCB-837F-40E9-8CAF-1BADF216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Referatsbesprechung, 4.07.2024</a:t>
            </a:r>
          </a:p>
        </p:txBody>
      </p:sp>
    </p:spTree>
    <p:extLst>
      <p:ext uri="{BB962C8B-B14F-4D97-AF65-F5344CB8AC3E}">
        <p14:creationId xmlns:p14="http://schemas.microsoft.com/office/powerpoint/2010/main" val="6747999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F0C1C8-A933-44CA-9261-6B3EFB06A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3" y="1618300"/>
            <a:ext cx="3898932" cy="38989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17FB4A-5D5C-4E1F-B63F-779E6CB57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194364"/>
            <a:ext cx="4177040" cy="3139605"/>
          </a:xfrm>
          <a:prstGeom prst="rect">
            <a:avLst/>
          </a:prstGeom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758E6C4A-0CEE-4B23-9AD0-5E59ABFFBA5A}"/>
              </a:ext>
            </a:extLst>
          </p:cNvPr>
          <p:cNvSpPr txBox="1">
            <a:spLocks/>
          </p:cNvSpPr>
          <p:nvPr/>
        </p:nvSpPr>
        <p:spPr>
          <a:xfrm>
            <a:off x="468312" y="6554985"/>
            <a:ext cx="3959672" cy="2316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/>
              <a:t>COSMO WG3b meeting, 2.09.2024</a:t>
            </a:r>
            <a:endParaRPr lang="de-DE" altLang="de-DE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D75148C-2675-470B-8971-0E261A28F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2887005" cy="46841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DB00D4-A460-4267-AA29-D3408BD31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912262" cy="47251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72AA7D-5332-4433-9A0A-87449CEB69C2}"/>
              </a:ext>
            </a:extLst>
          </p:cNvPr>
          <p:cNvSpPr txBox="1"/>
          <p:nvPr/>
        </p:nvSpPr>
        <p:spPr>
          <a:xfrm>
            <a:off x="1475656" y="1217396"/>
            <a:ext cx="27363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Diff </a:t>
            </a:r>
            <a:r>
              <a:rPr lang="de-DE" sz="1200" dirty="0" err="1"/>
              <a:t>Rmse</a:t>
            </a:r>
            <a:r>
              <a:rPr lang="de-DE" sz="1200" dirty="0"/>
              <a:t> T2m, 2dVar – </a:t>
            </a:r>
            <a:r>
              <a:rPr lang="de-DE" sz="1200" dirty="0" err="1"/>
              <a:t>old</a:t>
            </a:r>
            <a:r>
              <a:rPr lang="de-DE" sz="1200" dirty="0"/>
              <a:t> </a:t>
            </a:r>
            <a:r>
              <a:rPr lang="de-DE" sz="1200" dirty="0" err="1"/>
              <a:t>scheme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C9F254-A6AA-44AB-AB63-8551DA1ED052}"/>
              </a:ext>
            </a:extLst>
          </p:cNvPr>
          <p:cNvSpPr txBox="1"/>
          <p:nvPr/>
        </p:nvSpPr>
        <p:spPr>
          <a:xfrm>
            <a:off x="5508104" y="1217396"/>
            <a:ext cx="27363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Diff </a:t>
            </a:r>
            <a:r>
              <a:rPr lang="de-DE" sz="1200" dirty="0" err="1"/>
              <a:t>Rmse</a:t>
            </a:r>
            <a:r>
              <a:rPr lang="de-DE" sz="1200" dirty="0"/>
              <a:t> Rh2m, 2dVar – </a:t>
            </a:r>
            <a:r>
              <a:rPr lang="de-DE" sz="1200" dirty="0" err="1"/>
              <a:t>old</a:t>
            </a:r>
            <a:r>
              <a:rPr lang="de-DE" sz="1200" dirty="0"/>
              <a:t> </a:t>
            </a:r>
            <a:r>
              <a:rPr lang="de-DE" sz="1200" dirty="0" err="1"/>
              <a:t>scheme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D6F93B-36E0-47C5-801C-33B976D56942}"/>
              </a:ext>
            </a:extLst>
          </p:cNvPr>
          <p:cNvSpPr txBox="1"/>
          <p:nvPr/>
        </p:nvSpPr>
        <p:spPr>
          <a:xfrm>
            <a:off x="4427982" y="2431921"/>
            <a:ext cx="8640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vv</a:t>
            </a:r>
            <a:r>
              <a:rPr lang="de-DE" sz="1200" dirty="0"/>
              <a:t>=144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B664C8-8215-44D6-B4FA-193FADC00093}"/>
              </a:ext>
            </a:extLst>
          </p:cNvPr>
          <p:cNvSpPr txBox="1"/>
          <p:nvPr/>
        </p:nvSpPr>
        <p:spPr>
          <a:xfrm>
            <a:off x="4427982" y="3933056"/>
            <a:ext cx="8640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vv</a:t>
            </a:r>
            <a:r>
              <a:rPr lang="de-DE" sz="1200" dirty="0"/>
              <a:t>=168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258F2F-A604-41A1-8BFD-5D931CBFCD3A}"/>
              </a:ext>
            </a:extLst>
          </p:cNvPr>
          <p:cNvSpPr txBox="1"/>
          <p:nvPr/>
        </p:nvSpPr>
        <p:spPr>
          <a:xfrm>
            <a:off x="4427983" y="5384249"/>
            <a:ext cx="8640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vv</a:t>
            </a:r>
            <a:r>
              <a:rPr lang="de-DE" sz="1200" dirty="0"/>
              <a:t>=180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1688E9-0D99-461F-BB4E-10BD09218CB2}"/>
              </a:ext>
            </a:extLst>
          </p:cNvPr>
          <p:cNvSpPr txBox="1"/>
          <p:nvPr/>
        </p:nvSpPr>
        <p:spPr>
          <a:xfrm>
            <a:off x="4427984" y="1556792"/>
            <a:ext cx="8640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ini</a:t>
            </a:r>
            <a:r>
              <a:rPr lang="de-DE" sz="1200" dirty="0"/>
              <a:t>=00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9D9E61-3CE8-44F5-AA4D-BD043C09FFC8}"/>
              </a:ext>
            </a:extLst>
          </p:cNvPr>
          <p:cNvSpPr txBox="1"/>
          <p:nvPr/>
        </p:nvSpPr>
        <p:spPr>
          <a:xfrm>
            <a:off x="468313" y="260648"/>
            <a:ext cx="460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Strong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and 0:00.-12:00 </a:t>
            </a:r>
            <a:r>
              <a:rPr lang="de-DE" dirty="0" err="1"/>
              <a:t>variation</a:t>
            </a:r>
            <a:r>
              <a:rPr lang="de-DE" dirty="0"/>
              <a:t> in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.</a:t>
            </a: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73EED4E1-850C-4613-9976-7CE08B67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25395379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5786" y="1214422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Experiments: IFS: September 2023 – May 2024</a:t>
            </a:r>
          </a:p>
          <a:p>
            <a:r>
              <a:rPr lang="de-DE" dirty="0"/>
              <a:t>ICON: </a:t>
            </a:r>
            <a:r>
              <a:rPr lang="de-DE" dirty="0" err="1"/>
              <a:t>January</a:t>
            </a:r>
            <a:r>
              <a:rPr lang="de-DE" dirty="0"/>
              <a:t> 2024 – May 2024 (</a:t>
            </a:r>
            <a:r>
              <a:rPr lang="de-DE" dirty="0" err="1"/>
              <a:t>to</a:t>
            </a:r>
            <a:r>
              <a:rPr lang="de-DE" dirty="0"/>
              <a:t> 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)</a:t>
            </a:r>
          </a:p>
          <a:p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from September 2023 in </a:t>
            </a:r>
            <a:r>
              <a:rPr lang="de-DE" dirty="0" err="1"/>
              <a:t>progress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Work in </a:t>
            </a:r>
            <a:r>
              <a:rPr lang="de-DE" dirty="0" err="1"/>
              <a:t>progress</a:t>
            </a:r>
            <a:r>
              <a:rPr lang="de-DE" dirty="0"/>
              <a:t>,</a:t>
            </a:r>
          </a:p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IFS,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also </a:t>
            </a:r>
            <a:r>
              <a:rPr lang="de-DE" dirty="0" err="1"/>
              <a:t>for</a:t>
            </a:r>
            <a:r>
              <a:rPr lang="de-DE" dirty="0"/>
              <a:t> ICON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A7E6E2-468D-4069-B349-02891E5A8156}"/>
              </a:ext>
            </a:extLst>
          </p:cNvPr>
          <p:cNvSpPr txBox="1"/>
          <p:nvPr/>
        </p:nvSpPr>
        <p:spPr>
          <a:xfrm>
            <a:off x="251520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09CF5A2-E8B0-46BD-A6D3-E9F534A6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28710928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dz_omf_snotel_scat_mars_i6z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37" y="980728"/>
            <a:ext cx="4041325" cy="2828928"/>
          </a:xfrm>
          <a:prstGeom prst="rect">
            <a:avLst/>
          </a:prstGeom>
        </p:spPr>
      </p:pic>
      <p:pic>
        <p:nvPicPr>
          <p:cNvPr id="8" name="Grafik 7" descr="dz_omf_snotel_scat_mars_i6z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9" y="3501008"/>
            <a:ext cx="4163791" cy="291465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52375" y="4771216"/>
            <a:ext cx="1112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/>
              <a:t>Active</a:t>
            </a:r>
            <a:r>
              <a:rPr lang="de-DE" sz="800" dirty="0"/>
              <a:t>  </a:t>
            </a:r>
            <a:r>
              <a:rPr lang="de-DE" sz="800" dirty="0" err="1"/>
              <a:t>obs</a:t>
            </a:r>
            <a:r>
              <a:rPr lang="de-DE" sz="800" dirty="0"/>
              <a:t> </a:t>
            </a:r>
            <a:r>
              <a:rPr lang="de-DE" sz="800" dirty="0" err="1"/>
              <a:t>only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342F15-2CB0-40DD-9433-27E05D1AA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7" y="3550180"/>
            <a:ext cx="4041325" cy="282892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0EBEAAF-0386-4D3E-A68E-94A233AC4856}"/>
              </a:ext>
            </a:extLst>
          </p:cNvPr>
          <p:cNvSpPr/>
          <p:nvPr/>
        </p:nvSpPr>
        <p:spPr>
          <a:xfrm>
            <a:off x="4004771" y="5018701"/>
            <a:ext cx="846425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0A9DC05-2499-45F2-A96D-2A707C717315}"/>
              </a:ext>
            </a:extLst>
          </p:cNvPr>
          <p:cNvSpPr txBox="1"/>
          <p:nvPr/>
        </p:nvSpPr>
        <p:spPr>
          <a:xfrm>
            <a:off x="323528" y="1886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Assimilation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pulls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strong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714612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39576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2383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CEA9E56D-F825-440C-99BE-992AFCE1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Referatsbesprechung, 4.07.2024</a:t>
            </a:r>
          </a:p>
        </p:txBody>
      </p:sp>
    </p:spTree>
    <p:extLst>
      <p:ext uri="{BB962C8B-B14F-4D97-AF65-F5344CB8AC3E}">
        <p14:creationId xmlns:p14="http://schemas.microsoft.com/office/powerpoint/2010/main" val="19662964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EBDDD2-4E18-4FFB-8ABE-4ABD47432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6901" r="3538" b="23750"/>
          <a:stretch/>
        </p:blipFill>
        <p:spPr>
          <a:xfrm>
            <a:off x="251520" y="1844824"/>
            <a:ext cx="8568952" cy="33843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B6CDA2-C9F9-4E19-A036-D6154ACB6C39}"/>
              </a:ext>
            </a:extLst>
          </p:cNvPr>
          <p:cNvSpPr txBox="1"/>
          <p:nvPr/>
        </p:nvSpPr>
        <p:spPr>
          <a:xfrm>
            <a:off x="251520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Large </a:t>
            </a:r>
            <a:r>
              <a:rPr lang="de-DE" dirty="0" err="1"/>
              <a:t>variety</a:t>
            </a:r>
            <a:r>
              <a:rPr lang="de-DE" dirty="0"/>
              <a:t> in </a:t>
            </a:r>
            <a:r>
              <a:rPr lang="de-DE" dirty="0" err="1"/>
              <a:t>obs</a:t>
            </a:r>
            <a:r>
              <a:rPr lang="de-DE" dirty="0"/>
              <a:t>–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at different </a:t>
            </a: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50BAC-7BDF-420B-A797-1553BCD8E719}"/>
              </a:ext>
            </a:extLst>
          </p:cNvPr>
          <p:cNvSpPr txBox="1"/>
          <p:nvPr/>
        </p:nvSpPr>
        <p:spPr>
          <a:xfrm>
            <a:off x="683568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Obs and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at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stations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C027CF-6F20-4FB9-902C-412A31C8273F}"/>
              </a:ext>
            </a:extLst>
          </p:cNvPr>
          <p:cNvSpPr txBox="1"/>
          <p:nvPr/>
        </p:nvSpPr>
        <p:spPr>
          <a:xfrm>
            <a:off x="5292080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Median, 5%, and 95% </a:t>
            </a:r>
            <a:r>
              <a:rPr lang="de-DE" dirty="0" err="1"/>
              <a:t>percentile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obs</a:t>
            </a:r>
            <a:r>
              <a:rPr lang="de-DE" dirty="0"/>
              <a:t> and </a:t>
            </a:r>
            <a:r>
              <a:rPr lang="de-DE" dirty="0" err="1"/>
              <a:t>model</a:t>
            </a:r>
            <a:r>
              <a:rPr lang="de-DE" dirty="0"/>
              <a:t>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65DD12-2942-4986-A3FC-3B2A8719D422}"/>
              </a:ext>
            </a:extLst>
          </p:cNvPr>
          <p:cNvSpPr txBox="1"/>
          <p:nvPr/>
        </p:nvSpPr>
        <p:spPr>
          <a:xfrm>
            <a:off x="6660232" y="299695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95% obs</a:t>
            </a:r>
            <a:endParaRPr lang="de-DE" sz="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439673-61C3-4500-95A9-E833AB67C6AE}"/>
              </a:ext>
            </a:extLst>
          </p:cNvPr>
          <p:cNvSpPr txBox="1"/>
          <p:nvPr/>
        </p:nvSpPr>
        <p:spPr>
          <a:xfrm>
            <a:off x="7092280" y="321355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95% </a:t>
            </a:r>
            <a:r>
              <a:rPr lang="de-DE" sz="800" dirty="0" err="1"/>
              <a:t>model</a:t>
            </a:r>
            <a:endParaRPr lang="de-DE" sz="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B04D9F-2F06-498B-9B3D-F08D1F46CEB7}"/>
              </a:ext>
            </a:extLst>
          </p:cNvPr>
          <p:cNvSpPr txBox="1"/>
          <p:nvPr/>
        </p:nvSpPr>
        <p:spPr>
          <a:xfrm>
            <a:off x="5796136" y="328498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Median </a:t>
            </a:r>
            <a:r>
              <a:rPr lang="de-DE" sz="800" dirty="0" err="1"/>
              <a:t>obs</a:t>
            </a:r>
            <a:endParaRPr lang="de-DE" sz="8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AA3AE2C-316B-46AF-9097-501CE831199D}"/>
              </a:ext>
            </a:extLst>
          </p:cNvPr>
          <p:cNvCxnSpPr>
            <a:cxnSpLocks/>
          </p:cNvCxnSpPr>
          <p:nvPr/>
        </p:nvCxnSpPr>
        <p:spPr>
          <a:xfrm>
            <a:off x="6228184" y="3500428"/>
            <a:ext cx="524387" cy="36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22E378C2-D5F3-4FD1-ACF0-40AF2A489B5D}"/>
              </a:ext>
            </a:extLst>
          </p:cNvPr>
          <p:cNvSpPr txBox="1"/>
          <p:nvPr/>
        </p:nvSpPr>
        <p:spPr>
          <a:xfrm>
            <a:off x="7092280" y="39336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5% </a:t>
            </a:r>
            <a:r>
              <a:rPr lang="de-DE" sz="800" dirty="0" err="1"/>
              <a:t>obs</a:t>
            </a:r>
            <a:endParaRPr lang="de-DE" sz="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DF4799-C5DE-45A0-8810-5BC6035F6D7A}"/>
              </a:ext>
            </a:extLst>
          </p:cNvPr>
          <p:cNvSpPr txBox="1"/>
          <p:nvPr/>
        </p:nvSpPr>
        <p:spPr>
          <a:xfrm>
            <a:off x="6812632" y="422166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5% </a:t>
            </a:r>
            <a:r>
              <a:rPr lang="de-DE" sz="800" dirty="0" err="1"/>
              <a:t>model</a:t>
            </a:r>
            <a:endParaRPr lang="de-DE" sz="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2EB38C0-1D07-4ED0-882E-0C4AE32FDF2D}"/>
              </a:ext>
            </a:extLst>
          </p:cNvPr>
          <p:cNvSpPr txBox="1"/>
          <p:nvPr/>
        </p:nvSpPr>
        <p:spPr>
          <a:xfrm>
            <a:off x="5436096" y="35730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Median </a:t>
            </a:r>
            <a:r>
              <a:rPr lang="de-DE" sz="800" dirty="0" err="1"/>
              <a:t>model</a:t>
            </a:r>
            <a:endParaRPr lang="de-DE" sz="800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06A3074-60DE-4D0E-ADF2-EB94B498D1E0}"/>
              </a:ext>
            </a:extLst>
          </p:cNvPr>
          <p:cNvCxnSpPr>
            <a:cxnSpLocks/>
          </p:cNvCxnSpPr>
          <p:nvPr/>
        </p:nvCxnSpPr>
        <p:spPr>
          <a:xfrm>
            <a:off x="5868144" y="3788460"/>
            <a:ext cx="792088" cy="36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71FD3EBF-3B92-4A38-8BC4-C6FF21E63263}"/>
              </a:ext>
            </a:extLst>
          </p:cNvPr>
          <p:cNvSpPr txBox="1"/>
          <p:nvPr/>
        </p:nvSpPr>
        <p:spPr>
          <a:xfrm>
            <a:off x="8172400" y="443769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/>
              <a:t>Num</a:t>
            </a:r>
            <a:r>
              <a:rPr lang="de-DE" sz="800" dirty="0"/>
              <a:t> </a:t>
            </a:r>
            <a:r>
              <a:rPr lang="de-DE" sz="800" dirty="0" err="1"/>
              <a:t>obs</a:t>
            </a:r>
            <a:endParaRPr lang="de-DE" sz="800" dirty="0"/>
          </a:p>
        </p:txBody>
      </p:sp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A1E8225C-15FE-40A6-B4F8-87902E8C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Referatsbesprechung, 4.07.2024</a:t>
            </a:r>
          </a:p>
        </p:txBody>
      </p:sp>
    </p:spTree>
    <p:extLst>
      <p:ext uri="{BB962C8B-B14F-4D97-AF65-F5344CB8AC3E}">
        <p14:creationId xmlns:p14="http://schemas.microsoft.com/office/powerpoint/2010/main" val="1880691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5786" y="1196752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packages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, </a:t>
            </a:r>
            <a:r>
              <a:rPr lang="de-DE" dirty="0" err="1"/>
              <a:t>snow</a:t>
            </a:r>
            <a:r>
              <a:rPr lang="de-DE" dirty="0"/>
              <a:t> and 2m </a:t>
            </a:r>
            <a:r>
              <a:rPr lang="de-DE" dirty="0" err="1"/>
              <a:t>temperature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Cressman</a:t>
            </a:r>
            <a:r>
              <a:rPr lang="de-DE" dirty="0"/>
              <a:t> and Optimal Interpolation </a:t>
            </a:r>
            <a:r>
              <a:rPr lang="de-DE" dirty="0" err="1"/>
              <a:t>schemes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replaced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2d-Var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DWD‘s</a:t>
            </a:r>
            <a:r>
              <a:rPr lang="de-DE" dirty="0"/>
              <a:t> DACE </a:t>
            </a:r>
            <a:r>
              <a:rPr lang="de-DE" dirty="0" err="1"/>
              <a:t>coding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T2m- and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finalisation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CERISE </a:t>
            </a:r>
            <a:r>
              <a:rPr lang="de-DE" dirty="0" err="1"/>
              <a:t>project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Observation </a:t>
            </a:r>
            <a:r>
              <a:rPr lang="de-DE" dirty="0" err="1"/>
              <a:t>processing</a:t>
            </a:r>
            <a:r>
              <a:rPr lang="de-DE" dirty="0"/>
              <a:t>, and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harmonized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e.g. </a:t>
            </a:r>
            <a:r>
              <a:rPr lang="de-DE" dirty="0" err="1"/>
              <a:t>qc</a:t>
            </a:r>
            <a:r>
              <a:rPr lang="de-DE" dirty="0"/>
              <a:t>,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and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testperiod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acceptable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still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: Target </a:t>
            </a:r>
            <a:r>
              <a:rPr lang="de-DE" dirty="0" err="1"/>
              <a:t>is</a:t>
            </a:r>
            <a:r>
              <a:rPr lang="de-DE" dirty="0"/>
              <a:t> Parallel Experiment </a:t>
            </a:r>
            <a:r>
              <a:rPr lang="de-DE" dirty="0" err="1"/>
              <a:t>this</a:t>
            </a:r>
            <a:r>
              <a:rPr lang="de-DE" dirty="0"/>
              <a:t> winter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A7E6E2-468D-4069-B349-02891E5A8156}"/>
              </a:ext>
            </a:extLst>
          </p:cNvPr>
          <p:cNvSpPr txBox="1"/>
          <p:nvPr/>
        </p:nvSpPr>
        <p:spPr>
          <a:xfrm>
            <a:off x="251520" y="21429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Recent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developments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2dVar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surface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analysis</a:t>
            </a:r>
            <a:endParaRPr lang="de-DE" sz="20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CBADA4E-BC39-4A09-B87E-12E2165C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34587788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655F8C-E24B-4442-A7C7-F07E4CF9AE5A}"/>
              </a:ext>
            </a:extLst>
          </p:cNvPr>
          <p:cNvSpPr txBox="1"/>
          <p:nvPr/>
        </p:nvSpPr>
        <p:spPr>
          <a:xfrm>
            <a:off x="684213" y="1267301"/>
            <a:ext cx="7992243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/>
              <a:t>Conclusions</a:t>
            </a:r>
            <a:endParaRPr lang="de-DE" dirty="0"/>
          </a:p>
          <a:p>
            <a:pPr>
              <a:defRPr/>
            </a:pPr>
            <a:endParaRPr lang="de-DE" dirty="0"/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from high </a:t>
            </a:r>
            <a:r>
              <a:rPr lang="de-DE" dirty="0" err="1"/>
              <a:t>elevation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larger,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ICON and IFS </a:t>
            </a:r>
            <a:r>
              <a:rPr lang="de-DE" dirty="0" err="1"/>
              <a:t>analysis</a:t>
            </a:r>
            <a:endParaRPr lang="de-DE" dirty="0"/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dirty="0"/>
              <a:t>Assimilation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(IFS and ICON)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vanishing</a:t>
            </a:r>
            <a:r>
              <a:rPr lang="de-DE" dirty="0"/>
              <a:t> </a:t>
            </a:r>
            <a:r>
              <a:rPr lang="de-DE" dirty="0" err="1"/>
              <a:t>obs-fg</a:t>
            </a:r>
            <a:r>
              <a:rPr lang="de-DE" dirty="0"/>
              <a:t> </a:t>
            </a:r>
            <a:r>
              <a:rPr lang="de-DE" dirty="0" err="1"/>
              <a:t>departures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r>
              <a:rPr lang="de-DE" dirty="0"/>
              <a:t> at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winter </a:t>
            </a:r>
            <a:r>
              <a:rPr lang="de-DE" dirty="0" err="1"/>
              <a:t>season</a:t>
            </a:r>
            <a:r>
              <a:rPr lang="de-DE" dirty="0"/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dirty="0"/>
              <a:t>ECMWF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underway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operationally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neutral </a:t>
            </a:r>
            <a:r>
              <a:rPr lang="de-DE" dirty="0" err="1"/>
              <a:t>scores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(</a:t>
            </a:r>
            <a:r>
              <a:rPr lang="de-DE" dirty="0" err="1"/>
              <a:t>probably</a:t>
            </a:r>
            <a:r>
              <a:rPr lang="de-DE" dirty="0"/>
              <a:t>)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positive </a:t>
            </a:r>
            <a:r>
              <a:rPr lang="de-DE" dirty="0" err="1"/>
              <a:t>bias</a:t>
            </a:r>
            <a:r>
              <a:rPr lang="de-DE" dirty="0"/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dirty="0"/>
              <a:t>DWD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,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stronger</a:t>
            </a:r>
            <a:r>
              <a:rPr lang="de-DE" dirty="0"/>
              <a:t>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alleviate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Snotel</a:t>
            </a:r>
            <a:r>
              <a:rPr lang="de-DE" dirty="0"/>
              <a:t>, but not </a:t>
            </a:r>
            <a:r>
              <a:rPr lang="de-DE" dirty="0" err="1"/>
              <a:t>to</a:t>
            </a:r>
            <a:r>
              <a:rPr lang="de-DE" dirty="0"/>
              <a:t> fully push </a:t>
            </a:r>
            <a:r>
              <a:rPr lang="de-DE" dirty="0" err="1"/>
              <a:t>the</a:t>
            </a:r>
            <a:r>
              <a:rPr lang="de-DE" dirty="0"/>
              <a:t> model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dirty="0"/>
              <a:t>Tests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rescaling</a:t>
            </a:r>
            <a:r>
              <a:rPr lang="de-DE" dirty="0"/>
              <a:t> </a:t>
            </a:r>
            <a:r>
              <a:rPr lang="de-DE" dirty="0" err="1"/>
              <a:t>Snotel</a:t>
            </a:r>
            <a:r>
              <a:rPr lang="de-DE" dirty="0"/>
              <a:t> </a:t>
            </a:r>
            <a:r>
              <a:rPr lang="de-DE" dirty="0" err="1"/>
              <a:t>obs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obs-fg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.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70A2D3-2E86-4116-B49D-A59F058E35F5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8B87F7-1B40-4DE3-B6C0-3C9FCF5ADF77}"/>
              </a:ext>
            </a:extLst>
          </p:cNvPr>
          <p:cNvSpPr txBox="1"/>
          <p:nvPr/>
        </p:nvSpPr>
        <p:spPr>
          <a:xfrm>
            <a:off x="251521" y="272261"/>
            <a:ext cx="660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ECMWF </a:t>
            </a:r>
            <a:r>
              <a:rPr lang="de-DE" altLang="de-DE" sz="2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altLang="de-DE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DWD</a:t>
            </a:r>
            <a:endParaRPr lang="de-DE" sz="2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E8438895-D9CC-4C99-9B57-BA4F94D1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41418978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588AC6-B791-4810-A55D-3F0BDF982C06}"/>
              </a:ext>
            </a:extLst>
          </p:cNvPr>
          <p:cNvSpPr txBox="1"/>
          <p:nvPr/>
        </p:nvSpPr>
        <p:spPr>
          <a:xfrm>
            <a:off x="1115616" y="272111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Assimilation </a:t>
            </a:r>
            <a:r>
              <a:rPr lang="de-DE" sz="32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32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high </a:t>
            </a:r>
            <a:r>
              <a:rPr lang="de-DE" sz="32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elevation</a:t>
            </a:r>
            <a:r>
              <a:rPr lang="de-DE" sz="32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32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de-DE" sz="32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32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network</a:t>
            </a:r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1DE0ED1F-2CF4-45D9-90D3-44E4D21C70AB}"/>
              </a:ext>
            </a:extLst>
          </p:cNvPr>
          <p:cNvSpPr txBox="1">
            <a:spLocks/>
          </p:cNvSpPr>
          <p:nvPr/>
        </p:nvSpPr>
        <p:spPr>
          <a:xfrm>
            <a:off x="468312" y="6554985"/>
            <a:ext cx="3959672" cy="2316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/>
              <a:t>COSMO WG3b meeting, 2.09.2024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617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85786" y="1485939"/>
            <a:ext cx="707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Snow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from </a:t>
            </a:r>
            <a:r>
              <a:rPr lang="de-DE" dirty="0" err="1"/>
              <a:t>Snotel</a:t>
            </a:r>
            <a:r>
              <a:rPr lang="de-DE" dirty="0"/>
              <a:t> network in western US and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dense</a:t>
            </a:r>
            <a:r>
              <a:rPr lang="de-DE" dirty="0"/>
              <a:t> in Alaska </a:t>
            </a:r>
            <a:r>
              <a:rPr lang="de-DE" dirty="0" err="1"/>
              <a:t>became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GTS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march</a:t>
            </a:r>
            <a:r>
              <a:rPr lang="de-DE" dirty="0"/>
              <a:t> last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sparse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assimilation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ICON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Snotel</a:t>
            </a:r>
            <a:r>
              <a:rPr lang="de-DE" dirty="0"/>
              <a:t> in ICON in parallel Routine </a:t>
            </a:r>
            <a:r>
              <a:rPr lang="de-DE" dirty="0" err="1"/>
              <a:t>were</a:t>
            </a:r>
            <a:r>
              <a:rPr lang="de-DE" dirty="0"/>
              <a:t> not </a:t>
            </a:r>
            <a:r>
              <a:rPr lang="de-DE" dirty="0" err="1"/>
              <a:t>successful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other</a:t>
            </a:r>
            <a:r>
              <a:rPr lang="de-DE" dirty="0"/>
              <a:t> NWP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problematic</a:t>
            </a:r>
            <a:r>
              <a:rPr lang="de-DE" dirty="0"/>
              <a:t> at ECMWF.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</a:t>
            </a:r>
            <a:r>
              <a:rPr lang="de-DE" dirty="0" err="1"/>
              <a:t>Cooperation</a:t>
            </a:r>
            <a:r>
              <a:rPr lang="de-DE" dirty="0"/>
              <a:t> on </a:t>
            </a:r>
            <a:r>
              <a:rPr lang="de-DE" dirty="0" err="1"/>
              <a:t>assimilation</a:t>
            </a:r>
            <a:r>
              <a:rPr lang="de-DE" dirty="0"/>
              <a:t> SNOTEL </a:t>
            </a:r>
            <a:r>
              <a:rPr lang="de-DE" dirty="0" err="1"/>
              <a:t>data</a:t>
            </a:r>
            <a:r>
              <a:rPr lang="de-DE" dirty="0"/>
              <a:t> in ICON and IFS. </a:t>
            </a:r>
          </a:p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A7E6E2-468D-4069-B349-02891E5A8156}"/>
              </a:ext>
            </a:extLst>
          </p:cNvPr>
          <p:cNvSpPr txBox="1"/>
          <p:nvPr/>
        </p:nvSpPr>
        <p:spPr>
          <a:xfrm>
            <a:off x="251520" y="2606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Assimilation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high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elevation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network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FE784F0-AF09-4653-979F-66CB004C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18055175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B3A80E-9095-435C-8F04-46C27400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2" y="2132856"/>
            <a:ext cx="4039351" cy="297636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7FC2C2E-0E79-4895-B49A-E868E1E2A8B6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8AAE43-1C11-4635-986F-A9FD0CB04EED}"/>
              </a:ext>
            </a:extLst>
          </p:cNvPr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Around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1000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western US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network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reported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GTS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945C29-19B4-4D25-9C03-38E04B7A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36591"/>
            <a:ext cx="4724740" cy="27646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77F86A-C5E5-431E-9379-15E1D9800DAA}"/>
              </a:ext>
            </a:extLst>
          </p:cNvPr>
          <p:cNvSpPr txBox="1"/>
          <p:nvPr/>
        </p:nvSpPr>
        <p:spPr>
          <a:xfrm>
            <a:off x="4853129" y="1558533"/>
            <a:ext cx="403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Snow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obs</a:t>
            </a:r>
            <a:r>
              <a:rPr lang="de-DE" dirty="0"/>
              <a:t> in GHCN</a:t>
            </a:r>
          </a:p>
          <a:p>
            <a:r>
              <a:rPr lang="de-DE" dirty="0"/>
              <a:t>(global </a:t>
            </a:r>
            <a:r>
              <a:rPr lang="de-DE" dirty="0" err="1"/>
              <a:t>historical</a:t>
            </a:r>
            <a:r>
              <a:rPr lang="de-DE" dirty="0"/>
              <a:t> </a:t>
            </a:r>
            <a:r>
              <a:rPr lang="de-DE" dirty="0" err="1"/>
              <a:t>climatology</a:t>
            </a:r>
            <a:r>
              <a:rPr lang="de-DE" dirty="0"/>
              <a:t> network)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BC734B6-3BAA-477F-8A29-A571B826E503}"/>
              </a:ext>
            </a:extLst>
          </p:cNvPr>
          <p:cNvSpPr txBox="1"/>
          <p:nvPr/>
        </p:nvSpPr>
        <p:spPr>
          <a:xfrm>
            <a:off x="827584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Real time </a:t>
            </a:r>
            <a:r>
              <a:rPr lang="de-DE" dirty="0" err="1"/>
              <a:t>obs</a:t>
            </a:r>
            <a:r>
              <a:rPr lang="de-DE" dirty="0"/>
              <a:t> in GTS</a:t>
            </a:r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5DB167D9-11C3-4B0B-ACE7-F04688A8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B47997-E529-4CDB-A277-E46EE2DC1D39}"/>
              </a:ext>
            </a:extLst>
          </p:cNvPr>
          <p:cNvSpPr txBox="1"/>
          <p:nvPr/>
        </p:nvSpPr>
        <p:spPr>
          <a:xfrm>
            <a:off x="5760000" y="5229780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From </a:t>
            </a:r>
            <a:r>
              <a:rPr lang="de-DE" sz="800" dirty="0" err="1"/>
              <a:t>Gichamo</a:t>
            </a:r>
            <a:r>
              <a:rPr lang="de-DE" sz="800" dirty="0"/>
              <a:t> and Draper, 2022</a:t>
            </a:r>
          </a:p>
        </p:txBody>
      </p:sp>
    </p:spTree>
    <p:extLst>
      <p:ext uri="{BB962C8B-B14F-4D97-AF65-F5344CB8AC3E}">
        <p14:creationId xmlns:p14="http://schemas.microsoft.com/office/powerpoint/2010/main" val="37288186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BCEE25A-B752-4917-A7A8-3961FE75E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06" y="1104128"/>
            <a:ext cx="4041326" cy="2828928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EBAB2CC-415D-4CD9-98A1-BA1598E2EBC3}"/>
              </a:ext>
            </a:extLst>
          </p:cNvPr>
          <p:cNvSpPr/>
          <p:nvPr/>
        </p:nvSpPr>
        <p:spPr>
          <a:xfrm>
            <a:off x="6012160" y="2420888"/>
            <a:ext cx="648072" cy="793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754B2E1-7EEF-482D-922A-195813C3088D}"/>
              </a:ext>
            </a:extLst>
          </p:cNvPr>
          <p:cNvCxnSpPr>
            <a:cxnSpLocks/>
          </p:cNvCxnSpPr>
          <p:nvPr/>
        </p:nvCxnSpPr>
        <p:spPr>
          <a:xfrm flipV="1">
            <a:off x="4073074" y="2996952"/>
            <a:ext cx="1939086" cy="18687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11A587AA-4ADC-4184-9AC0-587E4A603E33}"/>
              </a:ext>
            </a:extLst>
          </p:cNvPr>
          <p:cNvCxnSpPr/>
          <p:nvPr/>
        </p:nvCxnSpPr>
        <p:spPr>
          <a:xfrm>
            <a:off x="3563888" y="4865740"/>
            <a:ext cx="1224136" cy="0"/>
          </a:xfrm>
          <a:prstGeom prst="line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5EF85788-AC97-4A81-9160-02FFE65738B6}"/>
              </a:ext>
            </a:extLst>
          </p:cNvPr>
          <p:cNvSpPr txBox="1"/>
          <p:nvPr/>
        </p:nvSpPr>
        <p:spPr>
          <a:xfrm>
            <a:off x="3765841" y="4883514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Western US / Canada </a:t>
            </a:r>
            <a:r>
              <a:rPr lang="de-DE" sz="1100" dirty="0" err="1"/>
              <a:t>only</a:t>
            </a:r>
            <a:endParaRPr lang="de-DE" sz="110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D24EB86D-9FA1-405A-B226-C34748B2E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0049"/>
            <a:ext cx="4041324" cy="282892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E0D66D7-2AE0-4A6F-AC36-0228B443D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1834"/>
            <a:ext cx="4041326" cy="2828928"/>
          </a:xfrm>
          <a:prstGeom prst="rect">
            <a:avLst/>
          </a:prstGeom>
        </p:spPr>
      </p:pic>
      <p:pic>
        <p:nvPicPr>
          <p:cNvPr id="11" name="Grafik 10" descr="snotel_sd_obsfg_scat_ma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104" y="3707334"/>
            <a:ext cx="4000504" cy="280035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28596" y="17023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14876" y="171448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8596" y="42741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86314" y="42741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ED34DBF-2CE2-4A6A-B663-7CBFDDA37B3E}"/>
              </a:ext>
            </a:extLst>
          </p:cNvPr>
          <p:cNvSpPr txBox="1"/>
          <p:nvPr/>
        </p:nvSpPr>
        <p:spPr>
          <a:xfrm>
            <a:off x="251520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Around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1000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western US from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network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reported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GTS</a:t>
            </a:r>
          </a:p>
        </p:txBody>
      </p:sp>
      <p:sp>
        <p:nvSpPr>
          <p:cNvPr id="21" name="Datumsplatzhalter 1">
            <a:extLst>
              <a:ext uri="{FF2B5EF4-FFF2-40B4-BE49-F238E27FC236}">
                <a16:creationId xmlns:a16="http://schemas.microsoft.com/office/drawing/2014/main" id="{75560ECC-9DCC-425A-950A-8FAD40CF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5218294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hist_dzom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0239"/>
            <a:ext cx="4595812" cy="3446859"/>
          </a:xfrm>
          <a:prstGeom prst="rect">
            <a:avLst/>
          </a:prstGeom>
        </p:spPr>
      </p:pic>
      <p:pic>
        <p:nvPicPr>
          <p:cNvPr id="15" name="Grafik 14" descr="hist_sdom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52" y="1928802"/>
            <a:ext cx="4735848" cy="355188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57158" y="2857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Much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in </a:t>
            </a:r>
            <a:r>
              <a:rPr lang="de-DE" dirty="0" err="1"/>
              <a:t>observations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model </a:t>
            </a:r>
            <a:r>
              <a:rPr lang="de-DE" dirty="0" err="1"/>
              <a:t>orografie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ground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57224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14942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E42762DB-4121-490C-82A6-9B579C78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19662964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7FC2C2E-0E79-4895-B49A-E868E1E2A8B6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8AAE43-1C11-4635-986F-A9FD0CB04EED}"/>
              </a:ext>
            </a:extLst>
          </p:cNvPr>
          <p:cNvSpPr txBox="1"/>
          <p:nvPr/>
        </p:nvSpPr>
        <p:spPr>
          <a:xfrm>
            <a:off x="251520" y="314246"/>
            <a:ext cx="710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Strong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impact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assimilated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IFS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DEDCD3-94B4-4C16-9F05-3429BC1CC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4"/>
            <a:ext cx="4754575" cy="33282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140F7F-EB3E-4766-8038-A3AE20169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9" y="1857364"/>
            <a:ext cx="4754574" cy="33282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F676E23-44F6-4706-8443-836B2F251F31}"/>
              </a:ext>
            </a:extLst>
          </p:cNvPr>
          <p:cNvSpPr txBox="1"/>
          <p:nvPr/>
        </p:nvSpPr>
        <p:spPr>
          <a:xfrm>
            <a:off x="395536" y="1871246"/>
            <a:ext cx="38164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Obs-</a:t>
            </a:r>
            <a:r>
              <a:rPr lang="de-DE" sz="1100" dirty="0" err="1"/>
              <a:t>fg</a:t>
            </a:r>
            <a:r>
              <a:rPr lang="de-DE" sz="1100" dirty="0"/>
              <a:t>, </a:t>
            </a:r>
            <a:r>
              <a:rPr lang="de-DE" sz="1100" dirty="0" err="1"/>
              <a:t>snow</a:t>
            </a:r>
            <a:r>
              <a:rPr lang="de-DE" sz="1100" dirty="0"/>
              <a:t> </a:t>
            </a:r>
            <a:r>
              <a:rPr lang="de-DE" sz="1100" dirty="0" err="1"/>
              <a:t>depth</a:t>
            </a:r>
            <a:r>
              <a:rPr lang="de-DE" sz="1100" dirty="0"/>
              <a:t>, </a:t>
            </a:r>
            <a:r>
              <a:rPr lang="de-DE" sz="1100" dirty="0" err="1"/>
              <a:t>winter</a:t>
            </a:r>
            <a:r>
              <a:rPr lang="de-DE" sz="1100" dirty="0"/>
              <a:t> 23/24, IFS, i6zq, (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snotel</a:t>
            </a:r>
            <a:r>
              <a:rPr lang="de-DE" sz="1100" dirty="0"/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553859-7AE6-4158-A896-77C87FF6E7D1}"/>
              </a:ext>
            </a:extLst>
          </p:cNvPr>
          <p:cNvSpPr txBox="1"/>
          <p:nvPr/>
        </p:nvSpPr>
        <p:spPr>
          <a:xfrm>
            <a:off x="4607496" y="1844824"/>
            <a:ext cx="41409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Obs-</a:t>
            </a:r>
            <a:r>
              <a:rPr lang="de-DE" sz="1100" dirty="0" err="1"/>
              <a:t>fg</a:t>
            </a:r>
            <a:r>
              <a:rPr lang="de-DE" sz="1100" dirty="0"/>
              <a:t>, </a:t>
            </a:r>
            <a:r>
              <a:rPr lang="de-DE" sz="1100" dirty="0" err="1"/>
              <a:t>snow</a:t>
            </a:r>
            <a:r>
              <a:rPr lang="de-DE" sz="1100" dirty="0"/>
              <a:t> </a:t>
            </a:r>
            <a:r>
              <a:rPr lang="de-DE" sz="1100" dirty="0" err="1"/>
              <a:t>depth</a:t>
            </a:r>
            <a:r>
              <a:rPr lang="de-DE" sz="1100" dirty="0"/>
              <a:t>, </a:t>
            </a:r>
            <a:r>
              <a:rPr lang="de-DE" sz="1100" dirty="0" err="1"/>
              <a:t>winter</a:t>
            </a:r>
            <a:r>
              <a:rPr lang="de-DE" sz="1100" dirty="0"/>
              <a:t> 23/24, IFS, i6zr, (</a:t>
            </a:r>
            <a:r>
              <a:rPr lang="de-DE" sz="1100" dirty="0" err="1"/>
              <a:t>Snotel</a:t>
            </a:r>
            <a:r>
              <a:rPr lang="de-DE" sz="1100" dirty="0"/>
              <a:t> </a:t>
            </a:r>
            <a:r>
              <a:rPr lang="de-DE" sz="1100" dirty="0" err="1"/>
              <a:t>obs</a:t>
            </a:r>
            <a:r>
              <a:rPr lang="de-DE" sz="1100" dirty="0"/>
              <a:t> </a:t>
            </a:r>
            <a:r>
              <a:rPr lang="de-DE" sz="1100" dirty="0" err="1"/>
              <a:t>used</a:t>
            </a:r>
            <a:r>
              <a:rPr lang="de-DE" sz="11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855F38-EAA3-474E-80F5-42937598A4DD}"/>
              </a:ext>
            </a:extLst>
          </p:cNvPr>
          <p:cNvSpPr txBox="1"/>
          <p:nvPr/>
        </p:nvSpPr>
        <p:spPr>
          <a:xfrm>
            <a:off x="899591" y="2564904"/>
            <a:ext cx="46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a)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7F90BC-5442-48F6-B757-F7E901196A2E}"/>
              </a:ext>
            </a:extLst>
          </p:cNvPr>
          <p:cNvSpPr txBox="1"/>
          <p:nvPr/>
        </p:nvSpPr>
        <p:spPr>
          <a:xfrm>
            <a:off x="5364088" y="2555612"/>
            <a:ext cx="46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1875893C-711A-4432-AAA4-18330D8D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24349829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021F33D-2200-496E-9F7D-23C511E6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4" y="1871246"/>
            <a:ext cx="4734742" cy="331432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7FC2C2E-0E79-4895-B49A-E868E1E2A8B6}"/>
              </a:ext>
            </a:extLst>
          </p:cNvPr>
          <p:cNvSpPr/>
          <p:nvPr/>
        </p:nvSpPr>
        <p:spPr>
          <a:xfrm>
            <a:off x="5436096" y="332656"/>
            <a:ext cx="25202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8AAE43-1C11-4635-986F-A9FD0CB04EED}"/>
              </a:ext>
            </a:extLst>
          </p:cNvPr>
          <p:cNvSpPr txBox="1"/>
          <p:nvPr/>
        </p:nvSpPr>
        <p:spPr>
          <a:xfrm>
            <a:off x="251520" y="314246"/>
            <a:ext cx="710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Strong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impact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Snotel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observations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assimilated</a:t>
            </a:r>
            <a:r>
              <a:rPr lang="de-DE" sz="2000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IFS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DEDCD3-94B4-4C16-9F05-3429BC1CC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4"/>
            <a:ext cx="4754575" cy="33282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F676E23-44F6-4706-8443-836B2F251F31}"/>
              </a:ext>
            </a:extLst>
          </p:cNvPr>
          <p:cNvSpPr txBox="1"/>
          <p:nvPr/>
        </p:nvSpPr>
        <p:spPr>
          <a:xfrm>
            <a:off x="395536" y="1871246"/>
            <a:ext cx="38164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Obs-</a:t>
            </a:r>
            <a:r>
              <a:rPr lang="de-DE" sz="1100" dirty="0" err="1"/>
              <a:t>fg</a:t>
            </a:r>
            <a:r>
              <a:rPr lang="de-DE" sz="1100" dirty="0"/>
              <a:t>, </a:t>
            </a:r>
            <a:r>
              <a:rPr lang="de-DE" sz="1100" dirty="0" err="1"/>
              <a:t>snow</a:t>
            </a:r>
            <a:r>
              <a:rPr lang="de-DE" sz="1100" dirty="0"/>
              <a:t> </a:t>
            </a:r>
            <a:r>
              <a:rPr lang="de-DE" sz="1100" dirty="0" err="1"/>
              <a:t>depth</a:t>
            </a:r>
            <a:r>
              <a:rPr lang="de-DE" sz="1100" dirty="0"/>
              <a:t>, </a:t>
            </a:r>
            <a:r>
              <a:rPr lang="de-DE" sz="1100" dirty="0" err="1"/>
              <a:t>winter</a:t>
            </a:r>
            <a:r>
              <a:rPr lang="de-DE" sz="1100" dirty="0"/>
              <a:t> 23/24, IFS, i6zq, (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snotel</a:t>
            </a:r>
            <a:r>
              <a:rPr lang="de-DE" sz="1100" dirty="0"/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553859-7AE6-4158-A896-77C87FF6E7D1}"/>
              </a:ext>
            </a:extLst>
          </p:cNvPr>
          <p:cNvSpPr txBox="1"/>
          <p:nvPr/>
        </p:nvSpPr>
        <p:spPr>
          <a:xfrm>
            <a:off x="5220840" y="1844824"/>
            <a:ext cx="35276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Obs-</a:t>
            </a:r>
            <a:r>
              <a:rPr lang="de-DE" sz="1100" dirty="0" err="1"/>
              <a:t>fg</a:t>
            </a:r>
            <a:r>
              <a:rPr lang="de-DE" sz="1100" dirty="0"/>
              <a:t>, </a:t>
            </a:r>
            <a:r>
              <a:rPr lang="de-DE" sz="1100" dirty="0" err="1"/>
              <a:t>snow</a:t>
            </a:r>
            <a:r>
              <a:rPr lang="de-DE" sz="1100" dirty="0"/>
              <a:t> </a:t>
            </a:r>
            <a:r>
              <a:rPr lang="de-DE" sz="1100" dirty="0" err="1"/>
              <a:t>depth</a:t>
            </a:r>
            <a:r>
              <a:rPr lang="de-DE" sz="1100" dirty="0"/>
              <a:t>, </a:t>
            </a:r>
            <a:r>
              <a:rPr lang="de-DE" sz="1100" dirty="0" err="1"/>
              <a:t>winter</a:t>
            </a:r>
            <a:r>
              <a:rPr lang="de-DE" sz="1100" dirty="0"/>
              <a:t> 23/24, ICON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855F38-EAA3-474E-80F5-42937598A4DD}"/>
              </a:ext>
            </a:extLst>
          </p:cNvPr>
          <p:cNvSpPr txBox="1"/>
          <p:nvPr/>
        </p:nvSpPr>
        <p:spPr>
          <a:xfrm>
            <a:off x="899591" y="2564904"/>
            <a:ext cx="46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a)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7F90BC-5442-48F6-B757-F7E901196A2E}"/>
              </a:ext>
            </a:extLst>
          </p:cNvPr>
          <p:cNvSpPr txBox="1"/>
          <p:nvPr/>
        </p:nvSpPr>
        <p:spPr>
          <a:xfrm>
            <a:off x="5364088" y="2555612"/>
            <a:ext cx="46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EC1133-7EC2-40BA-8D6B-0BE37B1FC8A7}"/>
              </a:ext>
            </a:extLst>
          </p:cNvPr>
          <p:cNvSpPr txBox="1"/>
          <p:nvPr/>
        </p:nvSpPr>
        <p:spPr>
          <a:xfrm>
            <a:off x="1116384" y="1331476"/>
            <a:ext cx="309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IFS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1964B02-C934-4A25-927F-CF5730428261}"/>
              </a:ext>
            </a:extLst>
          </p:cNvPr>
          <p:cNvSpPr/>
          <p:nvPr/>
        </p:nvSpPr>
        <p:spPr>
          <a:xfrm>
            <a:off x="4211960" y="2996952"/>
            <a:ext cx="28803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3456B7-B6A0-476D-B997-55D3BFB7F1A8}"/>
              </a:ext>
            </a:extLst>
          </p:cNvPr>
          <p:cNvSpPr txBox="1"/>
          <p:nvPr/>
        </p:nvSpPr>
        <p:spPr>
          <a:xfrm>
            <a:off x="5220840" y="1331476"/>
            <a:ext cx="309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ICON </a:t>
            </a:r>
            <a:r>
              <a:rPr lang="de-DE" dirty="0" err="1"/>
              <a:t>snow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64AF4B1B-78A2-4396-9595-B265D9E4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2" y="6554985"/>
            <a:ext cx="3959672" cy="231601"/>
          </a:xfrm>
        </p:spPr>
        <p:txBody>
          <a:bodyPr/>
          <a:lstStyle/>
          <a:p>
            <a:pPr>
              <a:defRPr/>
            </a:pPr>
            <a:r>
              <a:rPr lang="de-DE" altLang="de-DE" sz="1200" dirty="0"/>
              <a:t>COSMO WG3b </a:t>
            </a:r>
            <a:r>
              <a:rPr lang="de-DE" altLang="de-DE" sz="1200" dirty="0" err="1"/>
              <a:t>meeting</a:t>
            </a:r>
            <a:r>
              <a:rPr lang="de-DE" altLang="de-DE" sz="1200" dirty="0"/>
              <a:t>, 2.09.2024</a:t>
            </a:r>
          </a:p>
        </p:txBody>
      </p:sp>
    </p:spTree>
    <p:extLst>
      <p:ext uri="{BB962C8B-B14F-4D97-AF65-F5344CB8AC3E}">
        <p14:creationId xmlns:p14="http://schemas.microsoft.com/office/powerpoint/2010/main" val="4523833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Bildschirmpräsentation (4:3)</PresentationFormat>
  <Paragraphs>135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Lange Martin</cp:lastModifiedBy>
  <cp:revision>1689</cp:revision>
  <cp:lastPrinted>2017-03-08T11:49:11Z</cp:lastPrinted>
  <dcterms:created xsi:type="dcterms:W3CDTF">2006-12-01T09:57:45Z</dcterms:created>
  <dcterms:modified xsi:type="dcterms:W3CDTF">2024-09-02T11:58:21Z</dcterms:modified>
</cp:coreProperties>
</file>