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sldIdLst>
    <p:sldId id="262" r:id="rId2"/>
    <p:sldId id="268" r:id="rId3"/>
    <p:sldId id="265" r:id="rId4"/>
    <p:sldId id="263" r:id="rId5"/>
    <p:sldId id="296" r:id="rId6"/>
    <p:sldId id="264" r:id="rId7"/>
    <p:sldId id="273" r:id="rId8"/>
    <p:sldId id="299" r:id="rId9"/>
    <p:sldId id="300" r:id="rId10"/>
    <p:sldId id="266" r:id="rId11"/>
    <p:sldId id="271" r:id="rId12"/>
    <p:sldId id="298" r:id="rId13"/>
    <p:sldId id="285" r:id="rId14"/>
    <p:sldId id="297" r:id="rId15"/>
    <p:sldId id="293" r:id="rId16"/>
  </p:sldIdLst>
  <p:sldSz cx="9144000"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userDrawn="1">
          <p15:clr>
            <a:srgbClr val="A4A3A4"/>
          </p15:clr>
        </p15:guide>
        <p15:guide id="2" pos="28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ker Claire" initials="mec" lastIdx="2" clrIdx="0">
    <p:extLst>
      <p:ext uri="{19B8F6BF-5375-455C-9EA6-DF929625EA0E}">
        <p15:presenceInfo xmlns:p15="http://schemas.microsoft.com/office/powerpoint/2012/main" userId="Merker Clai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4" autoAdjust="0"/>
    <p:restoredTop sz="80494" autoAdjust="0"/>
  </p:normalViewPr>
  <p:slideViewPr>
    <p:cSldViewPr snapToGrid="0" snapToObjects="1" showGuides="1">
      <p:cViewPr>
        <p:scale>
          <a:sx n="124" d="100"/>
          <a:sy n="124" d="100"/>
        </p:scale>
        <p:origin x="288" y="0"/>
      </p:cViewPr>
      <p:guideLst>
        <p:guide orient="horz" pos="1621"/>
        <p:guide pos="2881"/>
      </p:guideLst>
    </p:cSldViewPr>
  </p:slideViewPr>
  <p:notesTextViewPr>
    <p:cViewPr>
      <p:scale>
        <a:sx n="1" d="1"/>
        <a:sy n="1" d="1"/>
      </p:scale>
      <p:origin x="0" y="0"/>
    </p:cViewPr>
  </p:notesTextViewPr>
  <p:notesViewPr>
    <p:cSldViewPr snapToGrid="0" snapToObjects="1">
      <p:cViewPr varScale="1">
        <p:scale>
          <a:sx n="87" d="100"/>
          <a:sy n="87"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FB8E2-04AA-1543-8598-00BF5D6853A0}" type="datetimeFigureOut">
              <a:rPr lang="de-DE" smtClean="0"/>
              <a:t>01.09.2024</a:t>
            </a:fld>
            <a:endParaRPr lang="de-DE"/>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B94CD-E890-734B-9300-40B1EBFC67D5}" type="slidenum">
              <a:rPr lang="de-DE" smtClean="0"/>
              <a:t>‹#›</a:t>
            </a:fld>
            <a:endParaRPr lang="de-DE"/>
          </a:p>
        </p:txBody>
      </p:sp>
    </p:spTree>
    <p:extLst>
      <p:ext uri="{BB962C8B-B14F-4D97-AF65-F5344CB8AC3E}">
        <p14:creationId xmlns:p14="http://schemas.microsoft.com/office/powerpoint/2010/main" val="831486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Scattering"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en.wikipedia.org/wiki/Sphere" TargetMode="External"/><Relationship Id="rId4" Type="http://schemas.openxmlformats.org/officeDocument/2006/relationships/hyperlink" Target="https://en.wikipedia.org/wiki/Plane_wav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2</a:t>
            </a:fld>
            <a:endParaRPr lang="de-DE"/>
          </a:p>
        </p:txBody>
      </p:sp>
    </p:spTree>
    <p:extLst>
      <p:ext uri="{BB962C8B-B14F-4D97-AF65-F5344CB8AC3E}">
        <p14:creationId xmlns:p14="http://schemas.microsoft.com/office/powerpoint/2010/main" val="107174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12</a:t>
            </a:fld>
            <a:endParaRPr lang="de-DE"/>
          </a:p>
        </p:txBody>
      </p:sp>
    </p:spTree>
    <p:extLst>
      <p:ext uri="{BB962C8B-B14F-4D97-AF65-F5344CB8AC3E}">
        <p14:creationId xmlns:p14="http://schemas.microsoft.com/office/powerpoint/2010/main" val="3116882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13</a:t>
            </a:fld>
            <a:endParaRPr lang="de-DE"/>
          </a:p>
        </p:txBody>
      </p:sp>
    </p:spTree>
    <p:extLst>
      <p:ext uri="{BB962C8B-B14F-4D97-AF65-F5344CB8AC3E}">
        <p14:creationId xmlns:p14="http://schemas.microsoft.com/office/powerpoint/2010/main" val="43071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15</a:t>
            </a:fld>
            <a:endParaRPr lang="de-DE"/>
          </a:p>
        </p:txBody>
      </p:sp>
    </p:spTree>
    <p:extLst>
      <p:ext uri="{BB962C8B-B14F-4D97-AF65-F5344CB8AC3E}">
        <p14:creationId xmlns:p14="http://schemas.microsoft.com/office/powerpoint/2010/main" val="4046332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0"/>
              </a:rPr>
              <a:t>Computation of unattenuated </a:t>
            </a:r>
            <a:r>
              <a:rPr lang="en-US" sz="1800" b="0" i="0" u="none" strike="noStrike" baseline="0" dirty="0" err="1">
                <a:latin typeface="CMMI10"/>
              </a:rPr>
              <a:t>Z</a:t>
            </a:r>
            <a:r>
              <a:rPr lang="en-US" sz="1800" b="0" i="0" u="none" strike="noStrike" baseline="0" dirty="0" err="1">
                <a:latin typeface="CMMI7"/>
              </a:rPr>
              <a:t>h</a:t>
            </a:r>
            <a:r>
              <a:rPr lang="en-US" sz="1800" b="0" i="0" u="none" strike="noStrike" baseline="0" dirty="0">
                <a:latin typeface="CMMI7"/>
              </a:rPr>
              <a:t> </a:t>
            </a:r>
            <a:r>
              <a:rPr lang="en-US" sz="1800" b="0" i="0" u="none" strike="noStrike" baseline="0" dirty="0">
                <a:latin typeface="CMR10"/>
              </a:rPr>
              <a:t>and polarization parameters on the model grid based on the simulated hydrometeor fields (depending</a:t>
            </a:r>
          </a:p>
          <a:p>
            <a:pPr algn="l"/>
            <a:r>
              <a:rPr lang="en-US" sz="1800" b="0" i="0" u="none" strike="noStrike" baseline="0" dirty="0">
                <a:latin typeface="CMR10"/>
              </a:rPr>
              <a:t>on the chosen microphysics scheme) as described in Blahak (2016) and Zeng et al. (2016). Mie-scattering option assuming spherical particles for all hydrometeors. </a:t>
            </a:r>
            <a:r>
              <a:rPr lang="en-US" b="1" dirty="0"/>
              <a:t>Mie scattering</a:t>
            </a:r>
            <a:r>
              <a:rPr lang="en-US" dirty="0"/>
              <a:t> describes the </a:t>
            </a:r>
            <a:r>
              <a:rPr lang="en-US" dirty="0">
                <a:hlinkClick r:id="rId3" tooltip="Scattering"/>
              </a:rPr>
              <a:t>scattering</a:t>
            </a:r>
            <a:r>
              <a:rPr lang="en-US" dirty="0"/>
              <a:t> of an electromagnetic </a:t>
            </a:r>
            <a:r>
              <a:rPr lang="en-US" dirty="0">
                <a:hlinkClick r:id="rId4" tooltip="Plane wave"/>
              </a:rPr>
              <a:t>plane wave</a:t>
            </a:r>
            <a:r>
              <a:rPr lang="en-US" dirty="0"/>
              <a:t> by a homogeneous </a:t>
            </a:r>
            <a:r>
              <a:rPr lang="en-US" dirty="0">
                <a:hlinkClick r:id="rId5" tooltip="Sphere"/>
              </a:rPr>
              <a:t>sphere</a:t>
            </a:r>
            <a:endParaRPr lang="en-US" dirty="0"/>
          </a:p>
          <a:p>
            <a:pPr algn="l"/>
            <a:endParaRPr lang="en-US" dirty="0"/>
          </a:p>
          <a:p>
            <a:pPr algn="l"/>
            <a:r>
              <a:rPr lang="en-US" sz="1800" b="0" i="0" u="none" strike="noStrike" baseline="0" dirty="0">
                <a:latin typeface="CMR9"/>
              </a:rPr>
              <a:t>Option for \online" beam propagation. If .TRUE., enables actual ray tracing / beam bending computations based on the actual simulated air refractive index field. The sub-switch </a:t>
            </a:r>
            <a:r>
              <a:rPr lang="en-US" sz="1800" b="0" i="0" u="none" strike="noStrike" baseline="0" dirty="0" err="1">
                <a:latin typeface="CMTT9"/>
              </a:rPr>
              <a:t>lsode</a:t>
            </a:r>
            <a:r>
              <a:rPr lang="en-US" sz="1800" b="0" i="0" u="none" strike="noStrike" baseline="0" dirty="0">
                <a:latin typeface="CMTT9"/>
              </a:rPr>
              <a:t> </a:t>
            </a:r>
            <a:r>
              <a:rPr lang="en-US" sz="1800" b="0" i="0" u="none" strike="noStrike" baseline="0" dirty="0">
                <a:latin typeface="CMR9"/>
              </a:rPr>
              <a:t>provides the choice of two </a:t>
            </a:r>
            <a:r>
              <a:rPr lang="en-US" sz="1800" b="0" i="0" u="none" strike="noStrike" baseline="0" dirty="0" err="1">
                <a:latin typeface="CMR9"/>
              </a:rPr>
              <a:t>dierent</a:t>
            </a:r>
            <a:endParaRPr lang="en-US" sz="1800" b="0" i="0" u="none" strike="noStrike" baseline="0" dirty="0">
              <a:latin typeface="CMR9"/>
            </a:endParaRPr>
          </a:p>
          <a:p>
            <a:pPr algn="l"/>
            <a:r>
              <a:rPr lang="en-US" sz="1800" b="0" i="0" u="none" strike="noStrike" baseline="0" dirty="0">
                <a:latin typeface="CMR9"/>
              </a:rPr>
              <a:t>ray tracing methods. If .FALSE., the much simpler and more efficient climatological \4/3-earth" model is used.</a:t>
            </a:r>
          </a:p>
          <a:p>
            <a:pPr algn="l"/>
            <a:endParaRPr lang="en-US" sz="1800" b="0" i="0" u="none" strike="noStrike" baseline="0" dirty="0">
              <a:latin typeface="CMR9"/>
            </a:endParaRPr>
          </a:p>
          <a:p>
            <a:pPr algn="l"/>
            <a:r>
              <a:rPr lang="en-US" sz="1800" b="0" i="0" u="none" strike="noStrike" baseline="0" dirty="0">
                <a:latin typeface="CMR9"/>
              </a:rPr>
              <a:t>Master switch to take into account that radar returns are a beam function weighted volume average (“pulse volume"). If .FALSE. the simulated radar returns are represented by their value at the center point of the</a:t>
            </a:r>
          </a:p>
          <a:p>
            <a:pPr algn="l"/>
            <a:r>
              <a:rPr lang="en-US" sz="1800" b="0" i="0" u="none" strike="noStrike" baseline="0" dirty="0">
                <a:latin typeface="CMR9"/>
              </a:rPr>
              <a:t>pulse volume only (“pencil beam" approximation). If .TRUE. a 2D Gauss-Legendre quadrature using a variable number of integration nodes with respect to an azimuth-elevation-sector perpendicular to the beam direction</a:t>
            </a:r>
          </a:p>
          <a:p>
            <a:pPr algn="l"/>
            <a:r>
              <a:rPr lang="en-US" sz="1800" b="0" i="0" u="none" strike="noStrike" baseline="0" dirty="0">
                <a:latin typeface="CMR9"/>
              </a:rPr>
              <a:t>around the center point of the pulse volume is performed, within which about 90% of the transmitted energy is conned.</a:t>
            </a:r>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3</a:t>
            </a:fld>
            <a:endParaRPr lang="de-DE"/>
          </a:p>
        </p:txBody>
      </p:sp>
    </p:spTree>
    <p:extLst>
      <p:ext uri="{BB962C8B-B14F-4D97-AF65-F5344CB8AC3E}">
        <p14:creationId xmlns:p14="http://schemas.microsoft.com/office/powerpoint/2010/main" val="8383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effectLst/>
                <a:latin typeface="Calibri" panose="020F0502020204030204" pitchFamily="34" charset="0"/>
                <a:ea typeface="Calibri" panose="020F0502020204030204" pitchFamily="34" charset="0"/>
              </a:rPr>
              <a:t>MeteoSwiss</a:t>
            </a:r>
            <a:r>
              <a:rPr lang="en-US" sz="1200" dirty="0">
                <a:effectLst/>
                <a:latin typeface="Calibri" panose="020F0502020204030204" pitchFamily="34" charset="0"/>
                <a:ea typeface="Calibri" panose="020F0502020204030204" pitchFamily="34" charset="0"/>
              </a:rPr>
              <a:t> operates a network of five C-band radars situated in the intricate topography of the Swiss Alps. </a:t>
            </a:r>
          </a:p>
          <a:p>
            <a:r>
              <a:rPr lang="en-US" sz="1200" dirty="0">
                <a:effectLst/>
                <a:latin typeface="Calibri" panose="020F0502020204030204" pitchFamily="34" charset="0"/>
                <a:ea typeface="Calibri" panose="020F0502020204030204" pitchFamily="34" charset="0"/>
              </a:rPr>
              <a:t>The 3D measurements of reflectivity and radial winds encounter challenges, including high amounts of clutter and beam blocking by mountains.</a:t>
            </a:r>
          </a:p>
          <a:p>
            <a:r>
              <a:rPr lang="en-US" sz="1200" dirty="0">
                <a:effectLst/>
                <a:latin typeface="Calibri" panose="020F0502020204030204" pitchFamily="34" charset="0"/>
                <a:ea typeface="Calibri" panose="020F0502020204030204" pitchFamily="34" charset="0"/>
              </a:rPr>
              <a:t>Assimilating Swiss radar data into our high-resolution operational data assimilation system based on an ensemble Kalman Filter, the EMVORADO forward operator and the ICON model with a grid spacing of 1km.</a:t>
            </a:r>
          </a:p>
          <a:p>
            <a:r>
              <a:rPr lang="en-US" sz="1200" dirty="0">
                <a:effectLst/>
                <a:latin typeface="Calibri" panose="020F0502020204030204" pitchFamily="34" charset="0"/>
                <a:ea typeface="Calibri" panose="020F0502020204030204" pitchFamily="34" charset="0"/>
              </a:rPr>
              <a:t>Show results from case studies of convective and stratiform precipitation comparing reflectivity observations and model equivalents.</a:t>
            </a:r>
            <a:endParaRPr lang="en-US" dirty="0"/>
          </a:p>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4</a:t>
            </a:fld>
            <a:endParaRPr lang="de-DE"/>
          </a:p>
        </p:txBody>
      </p:sp>
    </p:spTree>
    <p:extLst>
      <p:ext uri="{BB962C8B-B14F-4D97-AF65-F5344CB8AC3E}">
        <p14:creationId xmlns:p14="http://schemas.microsoft.com/office/powerpoint/2010/main" val="163524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5</a:t>
            </a:fld>
            <a:endParaRPr lang="de-DE"/>
          </a:p>
        </p:txBody>
      </p:sp>
    </p:spTree>
    <p:extLst>
      <p:ext uri="{BB962C8B-B14F-4D97-AF65-F5344CB8AC3E}">
        <p14:creationId xmlns:p14="http://schemas.microsoft.com/office/powerpoint/2010/main" val="1531296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6</a:t>
            </a:fld>
            <a:endParaRPr lang="de-DE"/>
          </a:p>
        </p:txBody>
      </p:sp>
    </p:spTree>
    <p:extLst>
      <p:ext uri="{BB962C8B-B14F-4D97-AF65-F5344CB8AC3E}">
        <p14:creationId xmlns:p14="http://schemas.microsoft.com/office/powerpoint/2010/main" val="169390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9"/>
              </a:rPr>
              <a:t>Master switch to take into account that radar returns are a beam function weighted volume average (“pulse volume"). If .FALSE. the simulated radar returns are represented by their value at the center point of the pulse volume only (\pencil beam" approximation). If .TRUE. a 2D Gauss-Legendre quadrature using a variable number of integration nodes with respect to an azimuth-elevation-sector perpendicular to the beam direction around the center point of the pulse volume is performed, within which about 90% of the transmitted energy is conned. Up to now, range weighting is not taken into account. The effective Gaussian beam weighting function of an </a:t>
            </a:r>
            <a:r>
              <a:rPr lang="en-US" sz="1800" b="0" i="0" u="none" strike="noStrike" baseline="0" dirty="0" err="1">
                <a:latin typeface="CMR9"/>
              </a:rPr>
              <a:t>azimutally</a:t>
            </a:r>
            <a:r>
              <a:rPr lang="en-US" sz="1800" b="0" i="0" u="none" strike="noStrike" baseline="0" dirty="0">
                <a:latin typeface="CMR9"/>
              </a:rPr>
              <a:t> scanning radar with axisymmetric beam pattern (Blahak, 2008) is applied for </a:t>
            </a:r>
            <a:r>
              <a:rPr lang="en-US" sz="1800" b="0" i="0" u="none" strike="noStrike" baseline="0" dirty="0" err="1">
                <a:latin typeface="CMR9"/>
              </a:rPr>
              <a:t>weihting</a:t>
            </a:r>
            <a:r>
              <a:rPr lang="en-US" sz="1800" b="0" i="0" u="none" strike="noStrike" baseline="0" dirty="0">
                <a:latin typeface="CMR9"/>
              </a:rPr>
              <a:t>. The additional computational costs and main memory requirements of this option scale with the product of the chosen numbers of integration nodes in both angular directions. Because hydrometeors vary predominantly in the vertical, elevational smoothing is considered more important than </a:t>
            </a:r>
            <a:r>
              <a:rPr lang="en-US" sz="1800" b="0" i="0" u="none" strike="noStrike" baseline="0" dirty="0" err="1">
                <a:latin typeface="CMR9"/>
              </a:rPr>
              <a:t>azimutal</a:t>
            </a:r>
            <a:r>
              <a:rPr lang="en-US" sz="1800" b="0" i="0" u="none" strike="noStrike" baseline="0" dirty="0">
                <a:latin typeface="CMR9"/>
              </a:rPr>
              <a:t> smoothing. Notable </a:t>
            </a:r>
            <a:r>
              <a:rPr lang="en-US" sz="1800" b="0" i="0" u="none" strike="noStrike" baseline="0" dirty="0" err="1">
                <a:latin typeface="CMR9"/>
              </a:rPr>
              <a:t>eects</a:t>
            </a:r>
            <a:r>
              <a:rPr lang="en-US" sz="1800" b="0" i="0" u="none" strike="noStrike" baseline="0" dirty="0">
                <a:latin typeface="CMR9"/>
              </a:rPr>
              <a:t> are expected mainly for radial wind. Another aspect is the simulation of (partial) beam blocking caused by the (model) orography, but always in light of the fact that the model orography is smoother than the true orography.</a:t>
            </a:r>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7</a:t>
            </a:fld>
            <a:endParaRPr lang="de-DE"/>
          </a:p>
        </p:txBody>
      </p:sp>
    </p:spTree>
    <p:extLst>
      <p:ext uri="{BB962C8B-B14F-4D97-AF65-F5344CB8AC3E}">
        <p14:creationId xmlns:p14="http://schemas.microsoft.com/office/powerpoint/2010/main" val="110056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9"/>
              </a:rPr>
              <a:t>Master switch to take into account that radar returns are a beam function weighted volume average (“pulse volume"). If .FALSE. the simulated radar returns are represented by their value at the center point of the pulse volume only (\pencil beam" approximation). If .TRUE. a 2D Gauss-Legendre quadrature using a variable number of integration nodes with respect to an azimuth-elevation-sector perpendicular to the beam direction around the center point of the pulse volume is performed, within which about 90% of the transmitted energy is conned. Up to now, range weighting is not taken into account. The effective Gaussian beam weighting function of an </a:t>
            </a:r>
            <a:r>
              <a:rPr lang="en-US" sz="1800" b="0" i="0" u="none" strike="noStrike" baseline="0" dirty="0" err="1">
                <a:latin typeface="CMR9"/>
              </a:rPr>
              <a:t>azimutally</a:t>
            </a:r>
            <a:r>
              <a:rPr lang="en-US" sz="1800" b="0" i="0" u="none" strike="noStrike" baseline="0" dirty="0">
                <a:latin typeface="CMR9"/>
              </a:rPr>
              <a:t> scanning radar with axisymmetric beam pattern (Blahak, 2008) is applied for </a:t>
            </a:r>
            <a:r>
              <a:rPr lang="en-US" sz="1800" b="0" i="0" u="none" strike="noStrike" baseline="0" dirty="0" err="1">
                <a:latin typeface="CMR9"/>
              </a:rPr>
              <a:t>weihting</a:t>
            </a:r>
            <a:r>
              <a:rPr lang="en-US" sz="1800" b="0" i="0" u="none" strike="noStrike" baseline="0" dirty="0">
                <a:latin typeface="CMR9"/>
              </a:rPr>
              <a:t>. The additional computational costs and main memory requirements of this option scale with the product of the chosen numbers of integration nodes in both angular directions. Because hydrometeors vary predominantly in the vertical, elevational smoothing is considered more important than </a:t>
            </a:r>
            <a:r>
              <a:rPr lang="en-US" sz="1800" b="0" i="0" u="none" strike="noStrike" baseline="0" dirty="0" err="1">
                <a:latin typeface="CMR9"/>
              </a:rPr>
              <a:t>azimutal</a:t>
            </a:r>
            <a:r>
              <a:rPr lang="en-US" sz="1800" b="0" i="0" u="none" strike="noStrike" baseline="0" dirty="0">
                <a:latin typeface="CMR9"/>
              </a:rPr>
              <a:t> smoothing. Notable </a:t>
            </a:r>
            <a:r>
              <a:rPr lang="en-US" sz="1800" b="0" i="0" u="none" strike="noStrike" baseline="0" dirty="0" err="1">
                <a:latin typeface="CMR9"/>
              </a:rPr>
              <a:t>eects</a:t>
            </a:r>
            <a:r>
              <a:rPr lang="en-US" sz="1800" b="0" i="0" u="none" strike="noStrike" baseline="0" dirty="0">
                <a:latin typeface="CMR9"/>
              </a:rPr>
              <a:t> are expected mainly for radial wind. Another aspect is the simulation of (partial) beam blocking caused by the (model) orography, but always in light of the fact that the model orography is smoother than the true orography.</a:t>
            </a:r>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8</a:t>
            </a:fld>
            <a:endParaRPr lang="de-DE"/>
          </a:p>
        </p:txBody>
      </p:sp>
    </p:spTree>
    <p:extLst>
      <p:ext uri="{BB962C8B-B14F-4D97-AF65-F5344CB8AC3E}">
        <p14:creationId xmlns:p14="http://schemas.microsoft.com/office/powerpoint/2010/main" val="158682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9"/>
              </a:rPr>
              <a:t>Master switch to take into account that radar returns are a beam function weighted volume average (“pulse volume"). If .FALSE. the simulated radar returns are represented by their value at the center point of the pulse volume only (\pencil beam" approximation). If .TRUE. a 2D Gauss-Legendre quadrature using a variable number of integration nodes with respect to an azimuth-elevation-sector perpendicular to the beam direction around the center point of the pulse volume is performed, within which about 90% of the transmitted energy is conned. Up to now, range weighting is not taken into account. The effective Gaussian beam weighting function of an </a:t>
            </a:r>
            <a:r>
              <a:rPr lang="en-US" sz="1800" b="0" i="0" u="none" strike="noStrike" baseline="0" dirty="0" err="1">
                <a:latin typeface="CMR9"/>
              </a:rPr>
              <a:t>azimutally</a:t>
            </a:r>
            <a:r>
              <a:rPr lang="en-US" sz="1800" b="0" i="0" u="none" strike="noStrike" baseline="0" dirty="0">
                <a:latin typeface="CMR9"/>
              </a:rPr>
              <a:t> scanning radar with axisymmetric beam pattern (Blahak, 2008) is applied for </a:t>
            </a:r>
            <a:r>
              <a:rPr lang="en-US" sz="1800" b="0" i="0" u="none" strike="noStrike" baseline="0" dirty="0" err="1">
                <a:latin typeface="CMR9"/>
              </a:rPr>
              <a:t>weihting</a:t>
            </a:r>
            <a:r>
              <a:rPr lang="en-US" sz="1800" b="0" i="0" u="none" strike="noStrike" baseline="0" dirty="0">
                <a:latin typeface="CMR9"/>
              </a:rPr>
              <a:t>. The additional computational costs and main memory requirements of this option scale with the product of the chosen numbers of integration nodes in both angular directions. Because hydrometeors vary predominantly in the vertical, elevational smoothing is considered more important than </a:t>
            </a:r>
            <a:r>
              <a:rPr lang="en-US" sz="1800" b="0" i="0" u="none" strike="noStrike" baseline="0" dirty="0" err="1">
                <a:latin typeface="CMR9"/>
              </a:rPr>
              <a:t>azimutal</a:t>
            </a:r>
            <a:r>
              <a:rPr lang="en-US" sz="1800" b="0" i="0" u="none" strike="noStrike" baseline="0" dirty="0">
                <a:latin typeface="CMR9"/>
              </a:rPr>
              <a:t> smoothing. Notable </a:t>
            </a:r>
            <a:r>
              <a:rPr lang="en-US" sz="1800" b="0" i="0" u="none" strike="noStrike" baseline="0" dirty="0" err="1">
                <a:latin typeface="CMR9"/>
              </a:rPr>
              <a:t>eects</a:t>
            </a:r>
            <a:r>
              <a:rPr lang="en-US" sz="1800" b="0" i="0" u="none" strike="noStrike" baseline="0" dirty="0">
                <a:latin typeface="CMR9"/>
              </a:rPr>
              <a:t> are expected mainly for radial wind. Another aspect is the simulation of (partial) beam blocking caused by the (model) orography, but always in light of the fact that the model orography is smoother than the true orography.</a:t>
            </a:r>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9</a:t>
            </a:fld>
            <a:endParaRPr lang="de-DE"/>
          </a:p>
        </p:txBody>
      </p:sp>
    </p:spTree>
    <p:extLst>
      <p:ext uri="{BB962C8B-B14F-4D97-AF65-F5344CB8AC3E}">
        <p14:creationId xmlns:p14="http://schemas.microsoft.com/office/powerpoint/2010/main" val="12069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B94CD-E890-734B-9300-40B1EBFC67D5}" type="slidenum">
              <a:rPr lang="de-DE" smtClean="0"/>
              <a:t>10</a:t>
            </a:fld>
            <a:endParaRPr lang="de-DE"/>
          </a:p>
        </p:txBody>
      </p:sp>
    </p:spTree>
    <p:extLst>
      <p:ext uri="{BB962C8B-B14F-4D97-AF65-F5344CB8AC3E}">
        <p14:creationId xmlns:p14="http://schemas.microsoft.com/office/powerpoint/2010/main" val="1353071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6068" y="1590937"/>
            <a:ext cx="6691399" cy="1308646"/>
          </a:xfrm>
          <a:prstGeom prst="rect">
            <a:avLst/>
          </a:prstGeom>
        </p:spPr>
        <p:txBody>
          <a:bodyPr lIns="0" tIns="0" rIns="0" bIns="0" anchor="t" anchorCtr="0"/>
          <a:lstStyle>
            <a:lvl1pPr algn="l">
              <a:defRPr sz="4500" b="1" i="0" baseline="0"/>
            </a:lvl1pPr>
          </a:lstStyle>
          <a:p>
            <a:r>
              <a:rPr lang="de-DE" dirty="0"/>
              <a:t>Mastertitelformat bearbeiten</a:t>
            </a:r>
            <a:br>
              <a:rPr lang="de-DE" dirty="0"/>
            </a:br>
            <a:endParaRPr lang="en-US" dirty="0"/>
          </a:p>
        </p:txBody>
      </p:sp>
      <p:sp>
        <p:nvSpPr>
          <p:cNvPr id="3" name="Subtitle 2"/>
          <p:cNvSpPr>
            <a:spLocks noGrp="1"/>
          </p:cNvSpPr>
          <p:nvPr>
            <p:ph type="subTitle" idx="1"/>
          </p:nvPr>
        </p:nvSpPr>
        <p:spPr>
          <a:xfrm>
            <a:off x="1099534" y="3220394"/>
            <a:ext cx="6691399" cy="1242205"/>
          </a:xfrm>
        </p:spPr>
        <p:txBody>
          <a:bodyPr lIns="0" tIns="0" rIns="0" bIns="0"/>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089DE81-5200-4B94-8A77-F03AC5232C36}" type="datetime1">
              <a:rPr lang="de-CH" smtClean="0"/>
              <a:t>01.09.2024</a:t>
            </a:fld>
            <a:endParaRPr lang="de-DE"/>
          </a:p>
        </p:txBody>
      </p:sp>
      <p:sp>
        <p:nvSpPr>
          <p:cNvPr id="5" name="Footer Placeholder 4"/>
          <p:cNvSpPr>
            <a:spLocks noGrp="1"/>
          </p:cNvSpPr>
          <p:nvPr>
            <p:ph type="ftr" sz="quarter" idx="11"/>
          </p:nvPr>
        </p:nvSpPr>
        <p:spPr/>
        <p:txBody>
          <a:bodyPr/>
          <a:lstStyle>
            <a:lvl1pPr>
              <a:defRPr>
                <a:solidFill>
                  <a:schemeClr val="tx1">
                    <a:alpha val="0"/>
                  </a:schemeClr>
                </a:solidFill>
              </a:defRPr>
            </a:lvl1pPr>
          </a:lstStyle>
          <a:p>
            <a:r>
              <a:rPr lang="de-DE"/>
              <a:t>© Rome, September 2024, Yapparova et al. </a:t>
            </a:r>
            <a:endParaRPr lang="de-DE" dirty="0"/>
          </a:p>
        </p:txBody>
      </p:sp>
      <p:sp>
        <p:nvSpPr>
          <p:cNvPr id="6" name="Slide Number Placeholder 5"/>
          <p:cNvSpPr>
            <a:spLocks noGrp="1"/>
          </p:cNvSpPr>
          <p:nvPr>
            <p:ph type="sldNum" sz="quarter" idx="12"/>
          </p:nvPr>
        </p:nvSpPr>
        <p:spPr/>
        <p:txBody>
          <a:bodyPr/>
          <a:lstStyle>
            <a:lvl1pPr>
              <a:defRPr>
                <a:solidFill>
                  <a:schemeClr val="tx1">
                    <a:alpha val="0"/>
                  </a:schemeClr>
                </a:solidFill>
              </a:defRPr>
            </a:lvl1pPr>
          </a:lstStyle>
          <a:p>
            <a:endParaRPr lang="de-DE" dirty="0"/>
          </a:p>
        </p:txBody>
      </p:sp>
      <p:pic>
        <p:nvPicPr>
          <p:cNvPr id="9" name="Grafik 8">
            <a:extLst>
              <a:ext uri="{FF2B5EF4-FFF2-40B4-BE49-F238E27FC236}">
                <a16:creationId xmlns:a16="http://schemas.microsoft.com/office/drawing/2014/main" id="{EFBC618E-D49D-9A58-95A7-C904F42903D7}"/>
              </a:ext>
            </a:extLst>
          </p:cNvPr>
          <p:cNvPicPr>
            <a:picLocks noChangeAspect="1"/>
          </p:cNvPicPr>
          <p:nvPr userDrawn="1"/>
        </p:nvPicPr>
        <p:blipFill>
          <a:blip r:embed="rId2" cstate="print">
            <a:alphaModFix amt="40000"/>
            <a:extLst>
              <a:ext uri="{28A0092B-C50C-407E-A947-70E740481C1C}">
                <a14:useLocalDpi xmlns:a14="http://schemas.microsoft.com/office/drawing/2010/main" val="0"/>
              </a:ext>
            </a:extLst>
          </a:blip>
          <a:stretch>
            <a:fillRect/>
          </a:stretch>
        </p:blipFill>
        <p:spPr>
          <a:xfrm>
            <a:off x="66052" y="1828801"/>
            <a:ext cx="9055745" cy="3261345"/>
          </a:xfrm>
          <a:prstGeom prst="rect">
            <a:avLst/>
          </a:prstGeom>
        </p:spPr>
      </p:pic>
      <p:pic>
        <p:nvPicPr>
          <p:cNvPr id="10" name="Bild 6">
            <a:extLst>
              <a:ext uri="{FF2B5EF4-FFF2-40B4-BE49-F238E27FC236}">
                <a16:creationId xmlns:a16="http://schemas.microsoft.com/office/drawing/2014/main" id="{396EBC98-C6D0-EFFA-E7AA-FFF4616F3B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87079" y="530013"/>
            <a:ext cx="4013200" cy="609600"/>
          </a:xfrm>
          <a:prstGeom prst="rect">
            <a:avLst/>
          </a:prstGeom>
        </p:spPr>
      </p:pic>
    </p:spTree>
    <p:extLst>
      <p:ext uri="{BB962C8B-B14F-4D97-AF65-F5344CB8AC3E}">
        <p14:creationId xmlns:p14="http://schemas.microsoft.com/office/powerpoint/2010/main" val="3160523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ild mit Überschrif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664E396-325C-48FC-80B2-5D9EB58B3DDF}" type="datetime1">
              <a:rPr lang="de-CH" smtClean="0"/>
              <a:t>01.09.2024</a:t>
            </a:fld>
            <a:endParaRPr lang="de-DE"/>
          </a:p>
        </p:txBody>
      </p:sp>
      <p:sp>
        <p:nvSpPr>
          <p:cNvPr id="6" name="Footer Placeholder 5"/>
          <p:cNvSpPr>
            <a:spLocks noGrp="1"/>
          </p:cNvSpPr>
          <p:nvPr>
            <p:ph type="ftr" sz="quarter" idx="11"/>
          </p:nvPr>
        </p:nvSpPr>
        <p:spPr/>
        <p:txBody>
          <a:bodyPr/>
          <a:lstStyle/>
          <a:p>
            <a:r>
              <a:rPr lang="de-DE" dirty="0"/>
              <a:t>© COSMO GM, September 2024, Yapparova et al. </a:t>
            </a:r>
          </a:p>
        </p:txBody>
      </p:sp>
      <p:sp>
        <p:nvSpPr>
          <p:cNvPr id="7" name="Slide Number Placeholder 6"/>
          <p:cNvSpPr>
            <a:spLocks noGrp="1"/>
          </p:cNvSpPr>
          <p:nvPr>
            <p:ph type="sldNum" sz="quarter" idx="12"/>
          </p:nvPr>
        </p:nvSpPr>
        <p:spPr/>
        <p:txBody>
          <a:bodyPr/>
          <a:lstStyle/>
          <a:p>
            <a:fld id="{C6C8278F-EB32-9049-808B-99841320EF9D}" type="slidenum">
              <a:rPr lang="de-DE" smtClean="0"/>
              <a:t>‹#›</a:t>
            </a:fld>
            <a:endParaRPr lang="de-DE"/>
          </a:p>
        </p:txBody>
      </p:sp>
      <p:sp>
        <p:nvSpPr>
          <p:cNvPr id="10" name="Title 1">
            <a:extLst>
              <a:ext uri="{FF2B5EF4-FFF2-40B4-BE49-F238E27FC236}">
                <a16:creationId xmlns:a16="http://schemas.microsoft.com/office/drawing/2014/main" id="{0EA80C68-A03D-14E1-DA41-A04FFB0D9107}"/>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pic>
        <p:nvPicPr>
          <p:cNvPr id="11" name="Bild 8">
            <a:extLst>
              <a:ext uri="{FF2B5EF4-FFF2-40B4-BE49-F238E27FC236}">
                <a16:creationId xmlns:a16="http://schemas.microsoft.com/office/drawing/2014/main" id="{B918451D-CC78-5BEF-C4C9-D07CAE749B2C}"/>
              </a:ext>
            </a:extLst>
          </p:cNvPr>
          <p:cNvPicPr>
            <a:picLocks noChangeAspect="1"/>
          </p:cNvPicPr>
          <p:nvPr userDrawn="1"/>
        </p:nvPicPr>
        <p:blipFill>
          <a:blip r:embed="rId2"/>
          <a:stretch>
            <a:fillRect/>
          </a:stretch>
        </p:blipFill>
        <p:spPr>
          <a:xfrm>
            <a:off x="525902" y="533430"/>
            <a:ext cx="241300" cy="241300"/>
          </a:xfrm>
          <a:prstGeom prst="rect">
            <a:avLst/>
          </a:prstGeom>
        </p:spPr>
      </p:pic>
      <p:graphicFrame>
        <p:nvGraphicFramePr>
          <p:cNvPr id="15" name="Table 2">
            <a:extLst>
              <a:ext uri="{FF2B5EF4-FFF2-40B4-BE49-F238E27FC236}">
                <a16:creationId xmlns:a16="http://schemas.microsoft.com/office/drawing/2014/main" id="{FDE88454-2D30-37DD-548F-FA0F7B27EFC3}"/>
              </a:ext>
            </a:extLst>
          </p:cNvPr>
          <p:cNvGraphicFramePr>
            <a:graphicFrameLocks noGrp="1"/>
          </p:cNvGraphicFramePr>
          <p:nvPr userDrawn="1">
            <p:extLst>
              <p:ext uri="{D42A27DB-BD31-4B8C-83A1-F6EECF244321}">
                <p14:modId xmlns:p14="http://schemas.microsoft.com/office/powerpoint/2010/main" val="1012587403"/>
              </p:ext>
            </p:extLst>
          </p:nvPr>
        </p:nvGraphicFramePr>
        <p:xfrm>
          <a:off x="1081088" y="1307484"/>
          <a:ext cx="6371673" cy="3096309"/>
        </p:xfrm>
        <a:graphic>
          <a:graphicData uri="http://schemas.openxmlformats.org/drawingml/2006/table">
            <a:tbl>
              <a:tblPr firstRow="1" bandRow="1">
                <a:tableStyleId>{5C22544A-7EE6-4342-B048-85BDC9FD1C3A}</a:tableStyleId>
              </a:tblPr>
              <a:tblGrid>
                <a:gridCol w="2678339">
                  <a:extLst>
                    <a:ext uri="{9D8B030D-6E8A-4147-A177-3AD203B41FA5}">
                      <a16:colId xmlns:a16="http://schemas.microsoft.com/office/drawing/2014/main" val="20000"/>
                    </a:ext>
                  </a:extLst>
                </a:gridCol>
                <a:gridCol w="3693334">
                  <a:extLst>
                    <a:ext uri="{9D8B030D-6E8A-4147-A177-3AD203B41FA5}">
                      <a16:colId xmlns:a16="http://schemas.microsoft.com/office/drawing/2014/main" val="20001"/>
                    </a:ext>
                  </a:extLst>
                </a:gridCol>
              </a:tblGrid>
              <a:tr h="597128">
                <a:tc>
                  <a:txBody>
                    <a:bodyPr/>
                    <a:lstStyle/>
                    <a:p>
                      <a:r>
                        <a:rPr lang="de-CH" sz="1400" b="1" dirty="0">
                          <a:solidFill>
                            <a:srgbClr val="000000"/>
                          </a:solidFill>
                        </a:rPr>
                        <a:t>Publikationstitel</a:t>
                      </a:r>
                      <a:r>
                        <a:rPr lang="de-CH" sz="1400" b="1" baseline="0" dirty="0">
                          <a:solidFill>
                            <a:srgbClr val="000000"/>
                          </a:solidFill>
                        </a:rPr>
                        <a:t> </a:t>
                      </a:r>
                      <a:endParaRPr lang="de-CH" sz="1400" b="1" dirty="0">
                        <a:solidFill>
                          <a:srgbClr val="000000"/>
                        </a:solidFill>
                      </a:endParaRP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rgbClr val="000000"/>
                          </a:solidFill>
                        </a:rPr>
                        <a:t>Beurteilung</a:t>
                      </a:r>
                      <a:r>
                        <a:rPr lang="de-CH" sz="1400" baseline="0" dirty="0">
                          <a:solidFill>
                            <a:srgbClr val="000000"/>
                          </a:solidFill>
                        </a:rPr>
                        <a:t> / Kommentar / Veränderung</a:t>
                      </a:r>
                      <a:endParaRPr lang="de-CH" sz="1400" dirty="0">
                        <a:solidFill>
                          <a:srgbClr val="000000"/>
                        </a:solidFill>
                      </a:endParaRP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5171">
                <a:tc>
                  <a:txBody>
                    <a:bodyPr/>
                    <a:lstStyle/>
                    <a:p>
                      <a:r>
                        <a:rPr lang="de-CH" sz="1300" dirty="0"/>
                        <a:t>Typische</a:t>
                      </a:r>
                      <a:r>
                        <a:rPr lang="de-CH" sz="1300" baseline="0" dirty="0"/>
                        <a:t> </a:t>
                      </a:r>
                      <a:r>
                        <a:rPr lang="de-CH" sz="1300" baseline="0" dirty="0">
                          <a:solidFill>
                            <a:schemeClr val="dk1"/>
                          </a:solidFill>
                        </a:rPr>
                        <a:t>Wetterlagen</a:t>
                      </a:r>
                      <a:r>
                        <a:rPr lang="de-CH" sz="1300" baseline="0" dirty="0"/>
                        <a:t> […]</a:t>
                      </a:r>
                      <a:endParaRPr lang="de-CH" sz="1300" dirty="0"/>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300" dirty="0"/>
                        <a:t>In</a:t>
                      </a:r>
                      <a:r>
                        <a:rPr lang="de-CH" sz="1300" baseline="0" dirty="0"/>
                        <a:t> Überarbeitung (Design + Inhalt) für Landesmuseum; iPad-Version, evtl. Video</a:t>
                      </a:r>
                      <a:endParaRPr lang="de-CH" sz="1300" dirty="0"/>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48253">
                <a:tc>
                  <a:txBody>
                    <a:bodyPr/>
                    <a:lstStyle/>
                    <a:p>
                      <a:r>
                        <a:rPr lang="de-CH" sz="1300" dirty="0"/>
                        <a:t>Wissenschaftliche</a:t>
                      </a:r>
                      <a:r>
                        <a:rPr lang="de-CH" sz="1300" baseline="0" dirty="0"/>
                        <a:t> Berichte, Klimaberichte, Klimabulletin, Broschüren INZ, Produkte-</a:t>
                      </a:r>
                      <a:r>
                        <a:rPr lang="de-CH" sz="1300" baseline="0" dirty="0" err="1"/>
                        <a:t>Factsheets</a:t>
                      </a:r>
                      <a:r>
                        <a:rPr lang="de-CH" sz="1300" baseline="0" dirty="0"/>
                        <a:t>, </a:t>
                      </a:r>
                      <a:endParaRPr lang="de-CH" sz="1300" dirty="0"/>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300" dirty="0"/>
                        <a:t>Vorlagen in Erarbeitung</a:t>
                      </a: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9452">
                <a:tc>
                  <a:txBody>
                    <a:bodyPr/>
                    <a:lstStyle/>
                    <a:p>
                      <a:r>
                        <a:rPr lang="de-CH" sz="1300" dirty="0"/>
                        <a:t>Flugwetterinformationen</a:t>
                      </a: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300" baseline="0" dirty="0"/>
                        <a:t>Neues Design – Erledigt</a:t>
                      </a: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452">
                <a:tc>
                  <a:txBody>
                    <a:bodyPr/>
                    <a:lstStyle/>
                    <a:p>
                      <a:r>
                        <a:rPr lang="de-CH" sz="1300" dirty="0"/>
                        <a:t>Vorlagen</a:t>
                      </a:r>
                      <a:r>
                        <a:rPr lang="de-CH" sz="1300" baseline="0" dirty="0"/>
                        <a:t> </a:t>
                      </a:r>
                      <a:r>
                        <a:rPr lang="de-CH" sz="1300" baseline="0" dirty="0" err="1"/>
                        <a:t>Factsheets</a:t>
                      </a:r>
                      <a:r>
                        <a:rPr lang="de-CH" sz="1300" baseline="0" dirty="0"/>
                        <a:t> S/L</a:t>
                      </a:r>
                      <a:endParaRPr lang="de-CH" sz="1300" dirty="0"/>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300" baseline="0" dirty="0"/>
                        <a:t>Neues Design – Erledigt </a:t>
                      </a: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05651">
                <a:tc>
                  <a:txBody>
                    <a:bodyPr/>
                    <a:lstStyle/>
                    <a:p>
                      <a:r>
                        <a:rPr lang="de-CH" sz="1300" dirty="0"/>
                        <a:t>Klimafaltblatt Tag für Tag</a:t>
                      </a: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300" dirty="0"/>
                        <a:t>Neues Design</a:t>
                      </a:r>
                      <a:r>
                        <a:rPr lang="de-CH" sz="1300" baseline="0" dirty="0"/>
                        <a:t> – Erledigt </a:t>
                      </a:r>
                      <a:endParaRPr lang="de-CH" sz="1300" dirty="0"/>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3630">
                <a:tc>
                  <a:txBody>
                    <a:bodyPr/>
                    <a:lstStyle/>
                    <a:p>
                      <a:r>
                        <a:rPr lang="de-CH" sz="1300" dirty="0"/>
                        <a:t>Jahresbericht, Imagebroschüren</a:t>
                      </a:r>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300" dirty="0"/>
                        <a:t>Gelöscht</a:t>
                      </a:r>
                      <a:r>
                        <a:rPr lang="de-CH" sz="1300" baseline="0" dirty="0"/>
                        <a:t> </a:t>
                      </a:r>
                      <a:endParaRPr lang="de-CH" sz="1300" dirty="0"/>
                    </a:p>
                  </a:txBody>
                  <a:tcPr marL="82089" marR="82089" marT="41045" marB="4104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14" name="Bild 64">
            <a:extLst>
              <a:ext uri="{FF2B5EF4-FFF2-40B4-BE49-F238E27FC236}">
                <a16:creationId xmlns:a16="http://schemas.microsoft.com/office/drawing/2014/main" id="{DDB8EA7E-B1D2-4F2A-F670-7E0A4148CF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224542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E5BEB0CA-906F-409F-1B54-843D02C2E60D}"/>
              </a:ext>
            </a:extLst>
          </p:cNvPr>
          <p:cNvSpPr/>
          <p:nvPr userDrawn="1"/>
        </p:nvSpPr>
        <p:spPr bwMode="auto">
          <a:xfrm>
            <a:off x="-4763" y="0"/>
            <a:ext cx="9144000" cy="5145088"/>
          </a:xfrm>
          <a:prstGeom prst="rect">
            <a:avLst/>
          </a:prstGeom>
          <a:solidFill>
            <a:srgbClr val="7D6E5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2100" b="0" i="0" u="none" strike="noStrike" kern="0" cap="none" spc="0" normalizeH="0" baseline="0" noProof="0">
              <a:ln>
                <a:noFill/>
              </a:ln>
              <a:solidFill>
                <a:srgbClr val="000000"/>
              </a:solidFill>
              <a:effectLst/>
              <a:uLnTx/>
              <a:uFillTx/>
            </a:endParaRPr>
          </a:p>
        </p:txBody>
      </p:sp>
      <p:sp>
        <p:nvSpPr>
          <p:cNvPr id="3" name="Subtitle 2"/>
          <p:cNvSpPr>
            <a:spLocks noGrp="1"/>
          </p:cNvSpPr>
          <p:nvPr>
            <p:ph type="subTitle" idx="1"/>
          </p:nvPr>
        </p:nvSpPr>
        <p:spPr>
          <a:xfrm>
            <a:off x="1090009" y="1384300"/>
            <a:ext cx="6895196" cy="2754148"/>
          </a:xfrm>
        </p:spPr>
        <p:txBody>
          <a:bodyPr lIns="0" tIns="0" rIns="0" bIns="0"/>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7570E2-6F3E-4EC9-BA86-DA16EB459E3C}" type="datetime1">
              <a:rPr lang="de-CH" smtClean="0"/>
              <a:t>01.09.2024</a:t>
            </a:fld>
            <a:endParaRPr lang="de-DE" dirty="0"/>
          </a:p>
        </p:txBody>
      </p:sp>
      <p:sp>
        <p:nvSpPr>
          <p:cNvPr id="5" name="Footer Placeholder 4"/>
          <p:cNvSpPr>
            <a:spLocks noGrp="1"/>
          </p:cNvSpPr>
          <p:nvPr>
            <p:ph type="ftr" sz="quarter" idx="11"/>
          </p:nvPr>
        </p:nvSpPr>
        <p:spPr/>
        <p:txBody>
          <a:bodyPr/>
          <a:lstStyle>
            <a:lvl1pPr>
              <a:defRPr>
                <a:solidFill>
                  <a:schemeClr val="tx1">
                    <a:alpha val="0"/>
                  </a:schemeClr>
                </a:solidFill>
              </a:defRPr>
            </a:lvl1pPr>
          </a:lstStyle>
          <a:p>
            <a:r>
              <a:rPr lang="de-DE"/>
              <a:t>© Rome, September 2024, Yapparova et al. </a:t>
            </a:r>
            <a:endParaRPr lang="de-DE" dirty="0"/>
          </a:p>
        </p:txBody>
      </p:sp>
      <p:sp>
        <p:nvSpPr>
          <p:cNvPr id="6" name="Slide Number Placeholder 5"/>
          <p:cNvSpPr>
            <a:spLocks noGrp="1"/>
          </p:cNvSpPr>
          <p:nvPr>
            <p:ph type="sldNum" sz="quarter" idx="12"/>
          </p:nvPr>
        </p:nvSpPr>
        <p:spPr/>
        <p:txBody>
          <a:bodyPr/>
          <a:lstStyle>
            <a:lvl1pPr>
              <a:defRPr>
                <a:solidFill>
                  <a:schemeClr val="tx1">
                    <a:alpha val="0"/>
                  </a:schemeClr>
                </a:solidFill>
              </a:defRPr>
            </a:lvl1pPr>
          </a:lstStyle>
          <a:p>
            <a:endParaRPr lang="de-DE" dirty="0"/>
          </a:p>
        </p:txBody>
      </p:sp>
    </p:spTree>
    <p:extLst>
      <p:ext uri="{BB962C8B-B14F-4D97-AF65-F5344CB8AC3E}">
        <p14:creationId xmlns:p14="http://schemas.microsoft.com/office/powerpoint/2010/main" val="2039090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D361C7E-672D-44B6-9129-CA29B4389ABF}" type="datetime1">
              <a:rPr lang="de-CH" smtClean="0"/>
              <a:t>01.09.2024</a:t>
            </a:fld>
            <a:endParaRPr lang="de-DE"/>
          </a:p>
        </p:txBody>
      </p:sp>
      <p:sp>
        <p:nvSpPr>
          <p:cNvPr id="6" name="Footer Placeholder 5"/>
          <p:cNvSpPr>
            <a:spLocks noGrp="1"/>
          </p:cNvSpPr>
          <p:nvPr>
            <p:ph type="ftr" sz="quarter" idx="11"/>
          </p:nvPr>
        </p:nvSpPr>
        <p:spPr/>
        <p:txBody>
          <a:bodyPr/>
          <a:lstStyle/>
          <a:p>
            <a:r>
              <a:rPr lang="de-DE"/>
              <a:t>© Rome, September 2024, Yapparova et al. </a:t>
            </a:r>
            <a:endParaRPr lang="de-DE" dirty="0"/>
          </a:p>
        </p:txBody>
      </p:sp>
      <p:sp>
        <p:nvSpPr>
          <p:cNvPr id="7" name="Slide Number Placeholder 6"/>
          <p:cNvSpPr>
            <a:spLocks noGrp="1"/>
          </p:cNvSpPr>
          <p:nvPr>
            <p:ph type="sldNum" sz="quarter" idx="12"/>
          </p:nvPr>
        </p:nvSpPr>
        <p:spPr/>
        <p:txBody>
          <a:bodyPr/>
          <a:lstStyle/>
          <a:p>
            <a:fld id="{C6C8278F-EB32-9049-808B-99841320EF9D}" type="slidenum">
              <a:rPr lang="de-DE" smtClean="0"/>
              <a:t>‹#›</a:t>
            </a:fld>
            <a:endParaRPr lang="de-DE"/>
          </a:p>
        </p:txBody>
      </p:sp>
      <p:pic>
        <p:nvPicPr>
          <p:cNvPr id="19" name="Bild 6">
            <a:extLst>
              <a:ext uri="{FF2B5EF4-FFF2-40B4-BE49-F238E27FC236}">
                <a16:creationId xmlns:a16="http://schemas.microsoft.com/office/drawing/2014/main" id="{893BF373-E10F-AD8E-5FAF-925CFDB10D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87079" y="530013"/>
            <a:ext cx="4013200" cy="609600"/>
          </a:xfrm>
          <a:prstGeom prst="rect">
            <a:avLst/>
          </a:prstGeom>
        </p:spPr>
      </p:pic>
      <p:sp>
        <p:nvSpPr>
          <p:cNvPr id="24" name="Rechteck 23">
            <a:extLst>
              <a:ext uri="{FF2B5EF4-FFF2-40B4-BE49-F238E27FC236}">
                <a16:creationId xmlns:a16="http://schemas.microsoft.com/office/drawing/2014/main" id="{EEB0317E-DB6A-835D-1A8A-86A1BF8E0697}"/>
              </a:ext>
            </a:extLst>
          </p:cNvPr>
          <p:cNvSpPr/>
          <p:nvPr userDrawn="1"/>
        </p:nvSpPr>
        <p:spPr>
          <a:xfrm>
            <a:off x="1078706" y="1584000"/>
            <a:ext cx="3441290" cy="1231106"/>
          </a:xfrm>
          <a:prstGeom prst="rect">
            <a:avLst/>
          </a:prstGeom>
        </p:spPr>
        <p:txBody>
          <a:bodyPr wrap="square" lIns="0" tIns="0" rIns="0" bIns="0">
            <a:spAutoFit/>
          </a:bodyPr>
          <a:lstStyle/>
          <a:p>
            <a:pPr defTabSz="914400" eaLnBrk="0" fontAlgn="base" hangingPunct="0">
              <a:spcBef>
                <a:spcPct val="0"/>
              </a:spcBef>
              <a:spcAft>
                <a:spcPct val="0"/>
              </a:spcAft>
            </a:pPr>
            <a:r>
              <a:rPr lang="de-DE" sz="1600" b="1" dirty="0" err="1">
                <a:solidFill>
                  <a:srgbClr val="000000"/>
                </a:solidFill>
                <a:latin typeface="Arial" charset="0"/>
              </a:rPr>
              <a:t>MeteoSchweiz</a:t>
            </a:r>
            <a:r>
              <a:rPr lang="de-DE" sz="1600" b="1" dirty="0">
                <a:solidFill>
                  <a:srgbClr val="000000"/>
                </a:solidFill>
                <a:latin typeface="Arial" charset="0"/>
              </a:rPr>
              <a:t> </a:t>
            </a:r>
          </a:p>
          <a:p>
            <a:pPr defTabSz="914400" eaLnBrk="0" fontAlgn="base" hangingPunct="0">
              <a:spcBef>
                <a:spcPct val="0"/>
              </a:spcBef>
              <a:spcAft>
                <a:spcPct val="0"/>
              </a:spcAft>
            </a:pPr>
            <a:r>
              <a:rPr lang="de-DE" sz="1600" dirty="0">
                <a:solidFill>
                  <a:srgbClr val="000000"/>
                </a:solidFill>
                <a:latin typeface="Arial" charset="0"/>
              </a:rPr>
              <a:t>Operation Center 1 </a:t>
            </a:r>
          </a:p>
          <a:p>
            <a:pPr defTabSz="914400" eaLnBrk="0" fontAlgn="base" hangingPunct="0">
              <a:spcBef>
                <a:spcPct val="0"/>
              </a:spcBef>
              <a:spcAft>
                <a:spcPct val="0"/>
              </a:spcAft>
            </a:pPr>
            <a:r>
              <a:rPr lang="de-DE" sz="1600" dirty="0">
                <a:solidFill>
                  <a:srgbClr val="000000"/>
                </a:solidFill>
                <a:latin typeface="Arial" charset="0"/>
              </a:rPr>
              <a:t>CH-8058 Zürich-Flughafen </a:t>
            </a:r>
          </a:p>
          <a:p>
            <a:pPr defTabSz="914400" eaLnBrk="0" fontAlgn="base" hangingPunct="0">
              <a:spcBef>
                <a:spcPct val="0"/>
              </a:spcBef>
              <a:spcAft>
                <a:spcPct val="0"/>
              </a:spcAft>
            </a:pPr>
            <a:r>
              <a:rPr lang="de-DE" sz="1600" dirty="0">
                <a:solidFill>
                  <a:srgbClr val="000000"/>
                </a:solidFill>
                <a:latin typeface="Arial" charset="0"/>
              </a:rPr>
              <a:t>T +41 58 460 91 11 www.meteoschweiz.ch</a:t>
            </a:r>
          </a:p>
        </p:txBody>
      </p:sp>
      <p:sp>
        <p:nvSpPr>
          <p:cNvPr id="25" name="Rechteck 24">
            <a:extLst>
              <a:ext uri="{FF2B5EF4-FFF2-40B4-BE49-F238E27FC236}">
                <a16:creationId xmlns:a16="http://schemas.microsoft.com/office/drawing/2014/main" id="{BBFAF226-128B-E78B-13FE-C7DC714BD092}"/>
              </a:ext>
            </a:extLst>
          </p:cNvPr>
          <p:cNvSpPr/>
          <p:nvPr userDrawn="1"/>
        </p:nvSpPr>
        <p:spPr>
          <a:xfrm>
            <a:off x="1085416" y="3168000"/>
            <a:ext cx="2284015" cy="923330"/>
          </a:xfrm>
          <a:prstGeom prst="rect">
            <a:avLst/>
          </a:prstGeom>
        </p:spPr>
        <p:txBody>
          <a:bodyPr wrap="square" lIns="0" tIns="0" rIns="0" bIns="0">
            <a:spAutoFit/>
          </a:bodyPr>
          <a:lstStyle/>
          <a:p>
            <a:pPr defTabSz="914400" eaLnBrk="0" fontAlgn="base" hangingPunct="0">
              <a:spcBef>
                <a:spcPct val="0"/>
              </a:spcBef>
              <a:spcAft>
                <a:spcPct val="0"/>
              </a:spcAft>
            </a:pPr>
            <a:r>
              <a:rPr lang="de-DE" sz="1200" b="1" baseline="0" dirty="0" err="1">
                <a:solidFill>
                  <a:srgbClr val="000000"/>
                </a:solidFill>
                <a:latin typeface="Arial" charset="0"/>
              </a:rPr>
              <a:t>MeteoSvizzera</a:t>
            </a:r>
            <a:endParaRPr lang="de-DE" sz="1200" baseline="0" dirty="0">
              <a:solidFill>
                <a:srgbClr val="000000"/>
              </a:solidFill>
              <a:latin typeface="Arial" charset="0"/>
            </a:endParaRPr>
          </a:p>
          <a:p>
            <a:pPr defTabSz="914400" eaLnBrk="0" fontAlgn="base" hangingPunct="0">
              <a:spcBef>
                <a:spcPct val="0"/>
              </a:spcBef>
              <a:spcAft>
                <a:spcPct val="0"/>
              </a:spcAft>
            </a:pPr>
            <a:r>
              <a:rPr lang="de-DE" sz="1200" baseline="0" dirty="0">
                <a:solidFill>
                  <a:srgbClr val="000000"/>
                </a:solidFill>
                <a:latin typeface="Arial" charset="0"/>
              </a:rPr>
              <a:t>Via ai Monti 146</a:t>
            </a:r>
          </a:p>
          <a:p>
            <a:pPr defTabSz="914400" eaLnBrk="0" fontAlgn="base" hangingPunct="0">
              <a:spcBef>
                <a:spcPct val="0"/>
              </a:spcBef>
              <a:spcAft>
                <a:spcPct val="0"/>
              </a:spcAft>
            </a:pPr>
            <a:r>
              <a:rPr lang="de-DE" sz="1200" baseline="0" dirty="0">
                <a:solidFill>
                  <a:srgbClr val="000000"/>
                </a:solidFill>
                <a:latin typeface="Arial" charset="0"/>
              </a:rPr>
              <a:t>CH-6605 Locarno-Monti</a:t>
            </a:r>
          </a:p>
          <a:p>
            <a:pPr defTabSz="914400" eaLnBrk="0" fontAlgn="base" hangingPunct="0">
              <a:spcBef>
                <a:spcPct val="0"/>
              </a:spcBef>
              <a:spcAft>
                <a:spcPct val="0"/>
              </a:spcAft>
            </a:pPr>
            <a:r>
              <a:rPr lang="de-DE" sz="1200" baseline="0" dirty="0">
                <a:solidFill>
                  <a:srgbClr val="000000"/>
                </a:solidFill>
                <a:latin typeface="Arial" charset="0"/>
              </a:rPr>
              <a:t>T +41 58 460 92 22</a:t>
            </a:r>
          </a:p>
          <a:p>
            <a:pPr defTabSz="914400" eaLnBrk="0" fontAlgn="base" hangingPunct="0">
              <a:spcBef>
                <a:spcPct val="0"/>
              </a:spcBef>
              <a:spcAft>
                <a:spcPct val="0"/>
              </a:spcAft>
            </a:pPr>
            <a:r>
              <a:rPr lang="de-DE" sz="1200" baseline="0" dirty="0" err="1">
                <a:solidFill>
                  <a:srgbClr val="000000"/>
                </a:solidFill>
                <a:latin typeface="Arial" charset="0"/>
              </a:rPr>
              <a:t>www.meteosvizzera.ch</a:t>
            </a:r>
            <a:endParaRPr lang="de-DE" sz="1200" baseline="0" dirty="0">
              <a:solidFill>
                <a:srgbClr val="000000"/>
              </a:solidFill>
              <a:latin typeface="Arial" charset="0"/>
            </a:endParaRPr>
          </a:p>
        </p:txBody>
      </p:sp>
      <p:sp>
        <p:nvSpPr>
          <p:cNvPr id="26" name="Rechteck 25">
            <a:extLst>
              <a:ext uri="{FF2B5EF4-FFF2-40B4-BE49-F238E27FC236}">
                <a16:creationId xmlns:a16="http://schemas.microsoft.com/office/drawing/2014/main" id="{86187216-DEAC-F5FA-68CB-BA2261CBFE36}"/>
              </a:ext>
            </a:extLst>
          </p:cNvPr>
          <p:cNvSpPr/>
          <p:nvPr userDrawn="1"/>
        </p:nvSpPr>
        <p:spPr>
          <a:xfrm>
            <a:off x="3815318" y="3168000"/>
            <a:ext cx="2005422" cy="923330"/>
          </a:xfrm>
          <a:prstGeom prst="rect">
            <a:avLst/>
          </a:prstGeom>
        </p:spPr>
        <p:txBody>
          <a:bodyPr wrap="square" lIns="0" tIns="0" rIns="0" bIns="0">
            <a:spAutoFit/>
          </a:bodyPr>
          <a:lstStyle/>
          <a:p>
            <a:pPr defTabSz="914400" eaLnBrk="0" fontAlgn="base" hangingPunct="0">
              <a:spcBef>
                <a:spcPct val="0"/>
              </a:spcBef>
              <a:spcAft>
                <a:spcPct val="0"/>
              </a:spcAft>
            </a:pPr>
            <a:r>
              <a:rPr lang="de-DE" sz="1200" b="1" baseline="0" dirty="0" err="1">
                <a:solidFill>
                  <a:srgbClr val="000000"/>
                </a:solidFill>
                <a:latin typeface="Arial" charset="0"/>
              </a:rPr>
              <a:t>MétéoSuisse</a:t>
            </a:r>
            <a:endParaRPr lang="de-DE" sz="1200" baseline="0" dirty="0">
              <a:solidFill>
                <a:srgbClr val="000000"/>
              </a:solidFill>
              <a:latin typeface="Arial" charset="0"/>
            </a:endParaRPr>
          </a:p>
          <a:p>
            <a:pPr defTabSz="914400" eaLnBrk="0" fontAlgn="base" hangingPunct="0">
              <a:spcBef>
                <a:spcPct val="0"/>
              </a:spcBef>
              <a:spcAft>
                <a:spcPct val="0"/>
              </a:spcAft>
            </a:pPr>
            <a:r>
              <a:rPr lang="de-DE" sz="1200" baseline="0" dirty="0">
                <a:solidFill>
                  <a:srgbClr val="000000"/>
                </a:solidFill>
                <a:latin typeface="Arial" charset="0"/>
              </a:rPr>
              <a:t>7bis, </a:t>
            </a:r>
            <a:r>
              <a:rPr lang="de-DE" sz="1200" baseline="0" dirty="0" err="1">
                <a:solidFill>
                  <a:srgbClr val="000000"/>
                </a:solidFill>
                <a:latin typeface="Arial" charset="0"/>
              </a:rPr>
              <a:t>av</a:t>
            </a:r>
            <a:r>
              <a:rPr lang="de-DE" sz="1200" baseline="0" dirty="0">
                <a:solidFill>
                  <a:srgbClr val="000000"/>
                </a:solidFill>
                <a:latin typeface="Arial" charset="0"/>
              </a:rPr>
              <a:t>. de la </a:t>
            </a:r>
            <a:r>
              <a:rPr lang="de-DE" sz="1200" baseline="0" dirty="0" err="1">
                <a:solidFill>
                  <a:srgbClr val="000000"/>
                </a:solidFill>
                <a:latin typeface="Arial" charset="0"/>
              </a:rPr>
              <a:t>Paix</a:t>
            </a:r>
            <a:endParaRPr lang="de-DE" sz="1200" baseline="0" dirty="0">
              <a:solidFill>
                <a:srgbClr val="000000"/>
              </a:solidFill>
              <a:latin typeface="Arial" charset="0"/>
            </a:endParaRPr>
          </a:p>
          <a:p>
            <a:pPr defTabSz="914400" eaLnBrk="0" fontAlgn="base" hangingPunct="0">
              <a:spcBef>
                <a:spcPct val="0"/>
              </a:spcBef>
              <a:spcAft>
                <a:spcPct val="0"/>
              </a:spcAft>
            </a:pPr>
            <a:r>
              <a:rPr lang="fr-FR" sz="1200" baseline="0" dirty="0">
                <a:solidFill>
                  <a:srgbClr val="000000"/>
                </a:solidFill>
                <a:latin typeface="Arial" charset="0"/>
              </a:rPr>
              <a:t>CH-1211 Genève 2</a:t>
            </a:r>
          </a:p>
          <a:p>
            <a:pPr defTabSz="914400" eaLnBrk="0" fontAlgn="base" hangingPunct="0">
              <a:spcBef>
                <a:spcPct val="0"/>
              </a:spcBef>
              <a:spcAft>
                <a:spcPct val="0"/>
              </a:spcAft>
            </a:pPr>
            <a:r>
              <a:rPr lang="fr-FR" sz="1200" baseline="0" dirty="0">
                <a:solidFill>
                  <a:srgbClr val="000000"/>
                </a:solidFill>
                <a:latin typeface="Arial" charset="0"/>
              </a:rPr>
              <a:t>T +41 58 460 98 88</a:t>
            </a:r>
          </a:p>
          <a:p>
            <a:pPr defTabSz="914400" eaLnBrk="0" fontAlgn="base" hangingPunct="0">
              <a:spcBef>
                <a:spcPct val="0"/>
              </a:spcBef>
              <a:spcAft>
                <a:spcPct val="0"/>
              </a:spcAft>
            </a:pPr>
            <a:r>
              <a:rPr lang="fr-FR" sz="1200" baseline="0" dirty="0" err="1">
                <a:solidFill>
                  <a:srgbClr val="000000"/>
                </a:solidFill>
                <a:latin typeface="Arial" charset="0"/>
              </a:rPr>
              <a:t>www.meteosuisse.ch</a:t>
            </a:r>
            <a:endParaRPr lang="de-DE" sz="1200" baseline="0" dirty="0">
              <a:solidFill>
                <a:srgbClr val="000000"/>
              </a:solidFill>
              <a:latin typeface="Arial" charset="0"/>
            </a:endParaRPr>
          </a:p>
        </p:txBody>
      </p:sp>
      <p:sp>
        <p:nvSpPr>
          <p:cNvPr id="27" name="Rechteck 26">
            <a:extLst>
              <a:ext uri="{FF2B5EF4-FFF2-40B4-BE49-F238E27FC236}">
                <a16:creationId xmlns:a16="http://schemas.microsoft.com/office/drawing/2014/main" id="{FA9786B3-82E8-AF3F-6DF7-DA34AEF004F9}"/>
              </a:ext>
            </a:extLst>
          </p:cNvPr>
          <p:cNvSpPr/>
          <p:nvPr userDrawn="1"/>
        </p:nvSpPr>
        <p:spPr>
          <a:xfrm>
            <a:off x="6285468" y="3168000"/>
            <a:ext cx="2102930" cy="923330"/>
          </a:xfrm>
          <a:prstGeom prst="rect">
            <a:avLst/>
          </a:prstGeom>
        </p:spPr>
        <p:txBody>
          <a:bodyPr wrap="square" lIns="0" tIns="0" rIns="0" bIns="0">
            <a:spAutoFit/>
          </a:bodyPr>
          <a:lstStyle/>
          <a:p>
            <a:pPr defTabSz="914400" eaLnBrk="0" fontAlgn="base" hangingPunct="0">
              <a:spcBef>
                <a:spcPct val="0"/>
              </a:spcBef>
              <a:spcAft>
                <a:spcPct val="0"/>
              </a:spcAft>
            </a:pPr>
            <a:r>
              <a:rPr lang="de-DE" sz="1200" b="1" baseline="0" dirty="0" err="1">
                <a:solidFill>
                  <a:srgbClr val="000000"/>
                </a:solidFill>
                <a:latin typeface="Arial" charset="0"/>
              </a:rPr>
              <a:t>MétéoSuisse</a:t>
            </a:r>
            <a:endParaRPr lang="de-DE" sz="1200" baseline="0" dirty="0">
              <a:solidFill>
                <a:srgbClr val="000000"/>
              </a:solidFill>
              <a:latin typeface="Arial" charset="0"/>
            </a:endParaRPr>
          </a:p>
          <a:p>
            <a:pPr defTabSz="914400" eaLnBrk="0" fontAlgn="base" hangingPunct="0">
              <a:spcBef>
                <a:spcPct val="0"/>
              </a:spcBef>
              <a:spcAft>
                <a:spcPct val="0"/>
              </a:spcAft>
            </a:pPr>
            <a:r>
              <a:rPr lang="de-DE" sz="1200" baseline="0" dirty="0" err="1">
                <a:solidFill>
                  <a:srgbClr val="000000"/>
                </a:solidFill>
                <a:latin typeface="Arial" charset="0"/>
              </a:rPr>
              <a:t>Chemin</a:t>
            </a:r>
            <a:r>
              <a:rPr lang="de-DE" sz="1200" baseline="0" dirty="0">
                <a:solidFill>
                  <a:srgbClr val="000000"/>
                </a:solidFill>
                <a:latin typeface="Arial" charset="0"/>
              </a:rPr>
              <a:t> de </a:t>
            </a:r>
            <a:r>
              <a:rPr lang="de-DE" sz="1200" baseline="0" dirty="0" err="1">
                <a:solidFill>
                  <a:srgbClr val="000000"/>
                </a:solidFill>
                <a:latin typeface="Arial" charset="0"/>
              </a:rPr>
              <a:t>l‘Aérologie</a:t>
            </a:r>
            <a:endParaRPr lang="de-DE" sz="1200" baseline="0" dirty="0">
              <a:solidFill>
                <a:srgbClr val="000000"/>
              </a:solidFill>
              <a:latin typeface="Arial" charset="0"/>
            </a:endParaRPr>
          </a:p>
          <a:p>
            <a:pPr defTabSz="914400" eaLnBrk="0" fontAlgn="base" hangingPunct="0">
              <a:spcBef>
                <a:spcPct val="0"/>
              </a:spcBef>
              <a:spcAft>
                <a:spcPct val="0"/>
              </a:spcAft>
            </a:pPr>
            <a:r>
              <a:rPr lang="de-DE" sz="1200" baseline="0" dirty="0">
                <a:solidFill>
                  <a:srgbClr val="000000"/>
                </a:solidFill>
                <a:latin typeface="Arial" charset="0"/>
              </a:rPr>
              <a:t>CH-1530 Payerne</a:t>
            </a:r>
          </a:p>
          <a:p>
            <a:pPr defTabSz="914400" eaLnBrk="0" fontAlgn="base" hangingPunct="0">
              <a:spcBef>
                <a:spcPct val="0"/>
              </a:spcBef>
              <a:spcAft>
                <a:spcPct val="0"/>
              </a:spcAft>
            </a:pPr>
            <a:r>
              <a:rPr lang="de-DE" sz="1200" baseline="0" dirty="0">
                <a:solidFill>
                  <a:srgbClr val="000000"/>
                </a:solidFill>
                <a:latin typeface="Arial" charset="0"/>
              </a:rPr>
              <a:t>T +41 58 460 94 44</a:t>
            </a:r>
          </a:p>
          <a:p>
            <a:pPr defTabSz="914400" eaLnBrk="0" fontAlgn="base" hangingPunct="0">
              <a:spcBef>
                <a:spcPct val="0"/>
              </a:spcBef>
              <a:spcAft>
                <a:spcPct val="0"/>
              </a:spcAft>
            </a:pPr>
            <a:r>
              <a:rPr lang="de-DE" sz="1200" baseline="0" dirty="0" err="1">
                <a:solidFill>
                  <a:srgbClr val="000000"/>
                </a:solidFill>
                <a:latin typeface="Arial" charset="0"/>
              </a:rPr>
              <a:t>www.meteosuisse.ch</a:t>
            </a:r>
            <a:endParaRPr lang="de-DE" sz="1200" baseline="0" dirty="0">
              <a:solidFill>
                <a:srgbClr val="000000"/>
              </a:solidFill>
              <a:latin typeface="Arial" charset="0"/>
            </a:endParaRPr>
          </a:p>
        </p:txBody>
      </p:sp>
      <p:pic>
        <p:nvPicPr>
          <p:cNvPr id="11" name="Bild 16">
            <a:extLst>
              <a:ext uri="{FF2B5EF4-FFF2-40B4-BE49-F238E27FC236}">
                <a16:creationId xmlns:a16="http://schemas.microsoft.com/office/drawing/2014/main" id="{DBD1BB5C-9DE0-C35F-B7CE-E38BDB1DA770}"/>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val="0"/>
              </a:ext>
            </a:extLst>
          </a:blip>
          <a:srcRect l="-1" r="-185" b="74924"/>
          <a:stretch/>
        </p:blipFill>
        <p:spPr>
          <a:xfrm>
            <a:off x="71739" y="4083925"/>
            <a:ext cx="9045884" cy="1024406"/>
          </a:xfrm>
          <a:prstGeom prst="rect">
            <a:avLst/>
          </a:prstGeom>
        </p:spPr>
      </p:pic>
      <p:sp>
        <p:nvSpPr>
          <p:cNvPr id="12" name="Rechteck 11">
            <a:extLst>
              <a:ext uri="{FF2B5EF4-FFF2-40B4-BE49-F238E27FC236}">
                <a16:creationId xmlns:a16="http://schemas.microsoft.com/office/drawing/2014/main" id="{0912D86E-35E1-F03A-C785-28824572B816}"/>
              </a:ext>
            </a:extLst>
          </p:cNvPr>
          <p:cNvSpPr/>
          <p:nvPr userDrawn="1"/>
        </p:nvSpPr>
        <p:spPr bwMode="auto">
          <a:xfrm>
            <a:off x="1010992" y="4596044"/>
            <a:ext cx="1149440" cy="3125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100" b="0" i="0" u="none" strike="noStrike" cap="none" normalizeH="0" baseline="0" dirty="0">
              <a:ln>
                <a:noFill/>
              </a:ln>
              <a:solidFill>
                <a:schemeClr val="bg1"/>
              </a:solidFill>
              <a:effectLst/>
              <a:latin typeface="Arial" charset="0"/>
            </a:endParaRPr>
          </a:p>
        </p:txBody>
      </p:sp>
      <p:pic>
        <p:nvPicPr>
          <p:cNvPr id="13" name="Bild 64">
            <a:extLst>
              <a:ext uri="{FF2B5EF4-FFF2-40B4-BE49-F238E27FC236}">
                <a16:creationId xmlns:a16="http://schemas.microsoft.com/office/drawing/2014/main" id="{4CB8D658-9D3D-9289-FE81-BD9E20683BA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3062875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inspalti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D15949-9C1B-4A43-9C11-370068FC36D6}" type="datetime1">
              <a:rPr lang="de-CH" smtClean="0"/>
              <a:t>01.09.2024</a:t>
            </a:fld>
            <a:endParaRPr lang="de-DE"/>
          </a:p>
        </p:txBody>
      </p:sp>
      <p:sp>
        <p:nvSpPr>
          <p:cNvPr id="3" name="Footer Placeholder 2"/>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de-DE" dirty="0"/>
              <a:t>© COSMO GM, September 2024, Yapparova et al. </a:t>
            </a:r>
          </a:p>
        </p:txBody>
      </p:sp>
      <p:sp>
        <p:nvSpPr>
          <p:cNvPr id="4" name="Slide Number Placeholder 3"/>
          <p:cNvSpPr>
            <a:spLocks noGrp="1"/>
          </p:cNvSpPr>
          <p:nvPr>
            <p:ph type="sldNum" sz="quarter" idx="12"/>
          </p:nvPr>
        </p:nvSpPr>
        <p:spPr/>
        <p:txBody>
          <a:bodyPr/>
          <a:lstStyle/>
          <a:p>
            <a:fld id="{C6C8278F-EB32-9049-808B-99841320EF9D}" type="slidenum">
              <a:rPr lang="de-DE" smtClean="0"/>
              <a:t>‹#›</a:t>
            </a:fld>
            <a:endParaRPr lang="de-DE"/>
          </a:p>
        </p:txBody>
      </p:sp>
      <p:sp>
        <p:nvSpPr>
          <p:cNvPr id="8" name="Title 1">
            <a:extLst>
              <a:ext uri="{FF2B5EF4-FFF2-40B4-BE49-F238E27FC236}">
                <a16:creationId xmlns:a16="http://schemas.microsoft.com/office/drawing/2014/main" id="{65B97170-6B8B-847A-E351-3FDDD9DF4C26}"/>
              </a:ext>
            </a:extLst>
          </p:cNvPr>
          <p:cNvSpPr>
            <a:spLocks noGrp="1"/>
          </p:cNvSpPr>
          <p:nvPr>
            <p:ph type="title"/>
          </p:nvPr>
        </p:nvSpPr>
        <p:spPr>
          <a:xfrm>
            <a:off x="1081088" y="470476"/>
            <a:ext cx="7434263" cy="630042"/>
          </a:xfrm>
          <a:prstGeom prst="rect">
            <a:avLst/>
          </a:prstGeom>
        </p:spPr>
        <p:txBody>
          <a:bodyPr lIns="0" tIns="0" rIns="0" bIns="0"/>
          <a:lstStyle>
            <a:lvl1pPr>
              <a:defRPr>
                <a:latin typeface="Calibri" panose="020F0502020204030204" pitchFamily="34" charset="0"/>
                <a:cs typeface="Calibri" panose="020F0502020204030204" pitchFamily="34" charset="0"/>
              </a:defRPr>
            </a:lvl1pPr>
          </a:lstStyle>
          <a:p>
            <a:r>
              <a:rPr lang="de-DE"/>
              <a:t>Mastertitelformat bearbeiten</a:t>
            </a:r>
            <a:endParaRPr lang="en-US" dirty="0"/>
          </a:p>
        </p:txBody>
      </p:sp>
      <p:sp>
        <p:nvSpPr>
          <p:cNvPr id="9" name="Content Placeholder 2">
            <a:extLst>
              <a:ext uri="{FF2B5EF4-FFF2-40B4-BE49-F238E27FC236}">
                <a16:creationId xmlns:a16="http://schemas.microsoft.com/office/drawing/2014/main" id="{C8197690-C1C6-6281-1DB8-53564567F822}"/>
              </a:ext>
            </a:extLst>
          </p:cNvPr>
          <p:cNvSpPr>
            <a:spLocks noGrp="1"/>
          </p:cNvSpPr>
          <p:nvPr>
            <p:ph idx="1" hasCustomPrompt="1"/>
          </p:nvPr>
        </p:nvSpPr>
        <p:spPr>
          <a:xfrm>
            <a:off x="1081088" y="1384300"/>
            <a:ext cx="7434263" cy="3264511"/>
          </a:xfrm>
        </p:spPr>
        <p:txBody>
          <a:bodyPr lIns="0" tIns="0" rIns="0" bIns="0"/>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de-DE" dirty="0"/>
              <a:t>Mastertextformat ADF</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4" name="Bild 8">
            <a:extLst>
              <a:ext uri="{FF2B5EF4-FFF2-40B4-BE49-F238E27FC236}">
                <a16:creationId xmlns:a16="http://schemas.microsoft.com/office/drawing/2014/main" id="{238A25BE-3181-4923-B97F-67781E8FD4DC}"/>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7" name="Bild 64">
            <a:extLst>
              <a:ext uri="{FF2B5EF4-FFF2-40B4-BE49-F238E27FC236}">
                <a16:creationId xmlns:a16="http://schemas.microsoft.com/office/drawing/2014/main" id="{84EF030A-C693-C885-5F10-C1CC8218FA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46503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D82A0F-EABE-452E-850D-9CC23E66DEB2}" type="datetime1">
              <a:rPr lang="de-CH" smtClean="0"/>
              <a:t>01.09.2024</a:t>
            </a:fld>
            <a:endParaRPr lang="de-DE"/>
          </a:p>
        </p:txBody>
      </p:sp>
      <p:sp>
        <p:nvSpPr>
          <p:cNvPr id="5" name="Footer Placeholder 4"/>
          <p:cNvSpPr>
            <a:spLocks noGrp="1"/>
          </p:cNvSpPr>
          <p:nvPr>
            <p:ph type="ftr" sz="quarter" idx="11"/>
          </p:nvPr>
        </p:nvSpPr>
        <p:spPr/>
        <p:txBody>
          <a:bodyPr/>
          <a:lstStyle/>
          <a:p>
            <a:r>
              <a:rPr lang="de-DE" dirty="0"/>
              <a:t>© COSMO GM, September 2024, Yapparova et al. </a:t>
            </a:r>
          </a:p>
        </p:txBody>
      </p:sp>
      <p:sp>
        <p:nvSpPr>
          <p:cNvPr id="6" name="Slide Number Placeholder 5"/>
          <p:cNvSpPr>
            <a:spLocks noGrp="1"/>
          </p:cNvSpPr>
          <p:nvPr>
            <p:ph type="sldNum" sz="quarter" idx="12"/>
          </p:nvPr>
        </p:nvSpPr>
        <p:spPr/>
        <p:txBody>
          <a:bodyPr/>
          <a:lstStyle/>
          <a:p>
            <a:fld id="{C6C8278F-EB32-9049-808B-99841320EF9D}" type="slidenum">
              <a:rPr lang="de-DE" smtClean="0"/>
              <a:t>‹#›</a:t>
            </a:fld>
            <a:endParaRPr lang="de-DE"/>
          </a:p>
        </p:txBody>
      </p:sp>
      <p:sp>
        <p:nvSpPr>
          <p:cNvPr id="9" name="Text Placeholder 2">
            <a:extLst>
              <a:ext uri="{FF2B5EF4-FFF2-40B4-BE49-F238E27FC236}">
                <a16:creationId xmlns:a16="http://schemas.microsoft.com/office/drawing/2014/main" id="{C914E6BF-74AC-6DDD-5E51-3228D3248D16}"/>
              </a:ext>
            </a:extLst>
          </p:cNvPr>
          <p:cNvSpPr>
            <a:spLocks noGrp="1"/>
          </p:cNvSpPr>
          <p:nvPr>
            <p:ph type="body" idx="13"/>
          </p:nvPr>
        </p:nvSpPr>
        <p:spPr>
          <a:xfrm>
            <a:off x="1081089" y="1390825"/>
            <a:ext cx="5052426" cy="2907899"/>
          </a:xfrm>
        </p:spPr>
        <p:txBody>
          <a:bodyPr lIns="0" tIns="0" rIns="0" bIns="0"/>
          <a:lstStyle>
            <a:lvl1pPr marL="0" indent="0">
              <a:buNone/>
              <a:defRPr sz="18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0" name="Title 1">
            <a:extLst>
              <a:ext uri="{FF2B5EF4-FFF2-40B4-BE49-F238E27FC236}">
                <a16:creationId xmlns:a16="http://schemas.microsoft.com/office/drawing/2014/main" id="{018E900B-A219-1EA5-9044-F4A318FACE04}"/>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pic>
        <p:nvPicPr>
          <p:cNvPr id="12" name="Bild 8">
            <a:extLst>
              <a:ext uri="{FF2B5EF4-FFF2-40B4-BE49-F238E27FC236}">
                <a16:creationId xmlns:a16="http://schemas.microsoft.com/office/drawing/2014/main" id="{6E2367A9-A6A4-5572-FB07-D5B1656D1C9E}"/>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7" name="Bild 64">
            <a:extLst>
              <a:ext uri="{FF2B5EF4-FFF2-40B4-BE49-F238E27FC236}">
                <a16:creationId xmlns:a16="http://schemas.microsoft.com/office/drawing/2014/main" id="{AEA3E3A3-9AFC-EC8D-8004-A4D33E2C83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161520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6A3A26-9DDA-4BD5-86C7-8C3BD253367A}" type="datetime1">
              <a:rPr lang="de-CH" smtClean="0"/>
              <a:t>01.09.2024</a:t>
            </a:fld>
            <a:endParaRPr lang="de-DE"/>
          </a:p>
        </p:txBody>
      </p:sp>
      <p:sp>
        <p:nvSpPr>
          <p:cNvPr id="5" name="Footer Placeholder 4"/>
          <p:cNvSpPr>
            <a:spLocks noGrp="1"/>
          </p:cNvSpPr>
          <p:nvPr>
            <p:ph type="ftr" sz="quarter" idx="11"/>
          </p:nvPr>
        </p:nvSpPr>
        <p:spPr/>
        <p:txBody>
          <a:bodyPr/>
          <a:lstStyle/>
          <a:p>
            <a:r>
              <a:rPr lang="de-DE" dirty="0"/>
              <a:t>© COSMO GM, September 2024, Yapparova et al. </a:t>
            </a:r>
          </a:p>
        </p:txBody>
      </p:sp>
      <p:sp>
        <p:nvSpPr>
          <p:cNvPr id="6" name="Slide Number Placeholder 5"/>
          <p:cNvSpPr>
            <a:spLocks noGrp="1"/>
          </p:cNvSpPr>
          <p:nvPr>
            <p:ph type="sldNum" sz="quarter" idx="12"/>
          </p:nvPr>
        </p:nvSpPr>
        <p:spPr/>
        <p:txBody>
          <a:bodyPr/>
          <a:lstStyle/>
          <a:p>
            <a:fld id="{C6C8278F-EB32-9049-808B-99841320EF9D}" type="slidenum">
              <a:rPr lang="de-DE" smtClean="0"/>
              <a:t>‹#›</a:t>
            </a:fld>
            <a:endParaRPr lang="de-DE"/>
          </a:p>
        </p:txBody>
      </p:sp>
      <p:sp>
        <p:nvSpPr>
          <p:cNvPr id="9" name="Title 1">
            <a:extLst>
              <a:ext uri="{FF2B5EF4-FFF2-40B4-BE49-F238E27FC236}">
                <a16:creationId xmlns:a16="http://schemas.microsoft.com/office/drawing/2014/main" id="{102FA127-1D82-CBBD-20B2-9D5EA651DFAF}"/>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sp>
        <p:nvSpPr>
          <p:cNvPr id="10" name="Content Placeholder 2">
            <a:extLst>
              <a:ext uri="{FF2B5EF4-FFF2-40B4-BE49-F238E27FC236}">
                <a16:creationId xmlns:a16="http://schemas.microsoft.com/office/drawing/2014/main" id="{7B3CD3C2-36D9-D8FB-43EE-F245E68E48AF}"/>
              </a:ext>
            </a:extLst>
          </p:cNvPr>
          <p:cNvSpPr>
            <a:spLocks noGrp="1"/>
          </p:cNvSpPr>
          <p:nvPr>
            <p:ph sz="half" idx="1"/>
          </p:nvPr>
        </p:nvSpPr>
        <p:spPr>
          <a:xfrm>
            <a:off x="1081088" y="1393826"/>
            <a:ext cx="7434263" cy="326451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12" name="Bild 8">
            <a:extLst>
              <a:ext uri="{FF2B5EF4-FFF2-40B4-BE49-F238E27FC236}">
                <a16:creationId xmlns:a16="http://schemas.microsoft.com/office/drawing/2014/main" id="{5690821A-C38D-5F99-D6F7-FFD526A347B9}"/>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7" name="Bild 64">
            <a:extLst>
              <a:ext uri="{FF2B5EF4-FFF2-40B4-BE49-F238E27FC236}">
                <a16:creationId xmlns:a16="http://schemas.microsoft.com/office/drawing/2014/main" id="{76399C0D-A765-0E87-50D7-FCC22A524D3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4286200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sp>
        <p:nvSpPr>
          <p:cNvPr id="3" name="Content Placeholder 2"/>
          <p:cNvSpPr>
            <a:spLocks noGrp="1"/>
          </p:cNvSpPr>
          <p:nvPr>
            <p:ph sz="half" idx="1"/>
          </p:nvPr>
        </p:nvSpPr>
        <p:spPr>
          <a:xfrm>
            <a:off x="1081089" y="1391049"/>
            <a:ext cx="3617292" cy="326451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880248" y="1391049"/>
            <a:ext cx="3886200" cy="326451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618C749-9BD8-41B4-B467-6BB4CBE6D7E9}" type="datetime1">
              <a:rPr lang="de-CH" smtClean="0"/>
              <a:t>01.09.2024</a:t>
            </a:fld>
            <a:endParaRPr lang="de-DE"/>
          </a:p>
        </p:txBody>
      </p:sp>
      <p:sp>
        <p:nvSpPr>
          <p:cNvPr id="6" name="Footer Placeholder 5"/>
          <p:cNvSpPr>
            <a:spLocks noGrp="1"/>
          </p:cNvSpPr>
          <p:nvPr>
            <p:ph type="ftr" sz="quarter" idx="11"/>
          </p:nvPr>
        </p:nvSpPr>
        <p:spPr/>
        <p:txBody>
          <a:bodyPr/>
          <a:lstStyle/>
          <a:p>
            <a:r>
              <a:rPr lang="de-DE" dirty="0"/>
              <a:t>© COSMO GM, September 2024, Yapparova et al. </a:t>
            </a:r>
          </a:p>
        </p:txBody>
      </p:sp>
      <p:sp>
        <p:nvSpPr>
          <p:cNvPr id="7" name="Slide Number Placeholder 6"/>
          <p:cNvSpPr>
            <a:spLocks noGrp="1"/>
          </p:cNvSpPr>
          <p:nvPr>
            <p:ph type="sldNum" sz="quarter" idx="12"/>
          </p:nvPr>
        </p:nvSpPr>
        <p:spPr/>
        <p:txBody>
          <a:bodyPr/>
          <a:lstStyle/>
          <a:p>
            <a:fld id="{C6C8278F-EB32-9049-808B-99841320EF9D}" type="slidenum">
              <a:rPr lang="de-DE" smtClean="0"/>
              <a:t>‹#›</a:t>
            </a:fld>
            <a:endParaRPr lang="de-DE"/>
          </a:p>
        </p:txBody>
      </p:sp>
      <p:pic>
        <p:nvPicPr>
          <p:cNvPr id="10" name="Bild 8">
            <a:extLst>
              <a:ext uri="{FF2B5EF4-FFF2-40B4-BE49-F238E27FC236}">
                <a16:creationId xmlns:a16="http://schemas.microsoft.com/office/drawing/2014/main" id="{24FC771D-CCCF-8562-A9B1-55CBA45DDFEC}"/>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6" name="Bild 64">
            <a:extLst>
              <a:ext uri="{FF2B5EF4-FFF2-40B4-BE49-F238E27FC236}">
                <a16:creationId xmlns:a16="http://schemas.microsoft.com/office/drawing/2014/main" id="{708B7408-E2D5-8615-842A-50F7C0A974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305910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1089" y="1393459"/>
            <a:ext cx="3548062" cy="405946"/>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1081089" y="1879386"/>
            <a:ext cx="3548062" cy="276429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830377" y="1393459"/>
            <a:ext cx="3887391" cy="405946"/>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830377" y="1879386"/>
            <a:ext cx="3887391" cy="276429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F16B57C7-D0F6-44D2-80B8-D13826425E1F}" type="datetime1">
              <a:rPr lang="de-CH" smtClean="0"/>
              <a:t>01.09.2024</a:t>
            </a:fld>
            <a:endParaRPr lang="de-DE"/>
          </a:p>
        </p:txBody>
      </p:sp>
      <p:sp>
        <p:nvSpPr>
          <p:cNvPr id="8" name="Footer Placeholder 7"/>
          <p:cNvSpPr>
            <a:spLocks noGrp="1"/>
          </p:cNvSpPr>
          <p:nvPr>
            <p:ph type="ftr" sz="quarter" idx="11"/>
          </p:nvPr>
        </p:nvSpPr>
        <p:spPr/>
        <p:txBody>
          <a:bodyPr/>
          <a:lstStyle/>
          <a:p>
            <a:r>
              <a:rPr lang="de-DE" dirty="0"/>
              <a:t>© COSMO GM, September 2024, Yapparova et al. </a:t>
            </a:r>
          </a:p>
        </p:txBody>
      </p:sp>
      <p:sp>
        <p:nvSpPr>
          <p:cNvPr id="9" name="Slide Number Placeholder 8"/>
          <p:cNvSpPr>
            <a:spLocks noGrp="1"/>
          </p:cNvSpPr>
          <p:nvPr>
            <p:ph type="sldNum" sz="quarter" idx="12"/>
          </p:nvPr>
        </p:nvSpPr>
        <p:spPr/>
        <p:txBody>
          <a:bodyPr/>
          <a:lstStyle/>
          <a:p>
            <a:fld id="{C6C8278F-EB32-9049-808B-99841320EF9D}" type="slidenum">
              <a:rPr lang="de-DE" smtClean="0"/>
              <a:t>‹#›</a:t>
            </a:fld>
            <a:endParaRPr lang="de-DE"/>
          </a:p>
        </p:txBody>
      </p:sp>
      <p:sp>
        <p:nvSpPr>
          <p:cNvPr id="12" name="Title 1">
            <a:extLst>
              <a:ext uri="{FF2B5EF4-FFF2-40B4-BE49-F238E27FC236}">
                <a16:creationId xmlns:a16="http://schemas.microsoft.com/office/drawing/2014/main" id="{06CFC9CA-7C46-BA80-67B4-13294452B4EC}"/>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pic>
        <p:nvPicPr>
          <p:cNvPr id="17" name="Bild 8">
            <a:extLst>
              <a:ext uri="{FF2B5EF4-FFF2-40B4-BE49-F238E27FC236}">
                <a16:creationId xmlns:a16="http://schemas.microsoft.com/office/drawing/2014/main" id="{469C81EB-0BD2-2874-8EAF-3FD7BF5EF7D2}"/>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9" name="Bild 64">
            <a:extLst>
              <a:ext uri="{FF2B5EF4-FFF2-40B4-BE49-F238E27FC236}">
                <a16:creationId xmlns:a16="http://schemas.microsoft.com/office/drawing/2014/main" id="{E21766FF-337E-9C62-1CF2-DC4A337B2BC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193872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D971494-7C48-4568-B254-BEDF4105851F}" type="datetime1">
              <a:rPr lang="de-CH" smtClean="0"/>
              <a:t>01.09.2024</a:t>
            </a:fld>
            <a:endParaRPr lang="de-DE"/>
          </a:p>
        </p:txBody>
      </p:sp>
      <p:sp>
        <p:nvSpPr>
          <p:cNvPr id="4" name="Footer Placeholder 3"/>
          <p:cNvSpPr>
            <a:spLocks noGrp="1"/>
          </p:cNvSpPr>
          <p:nvPr>
            <p:ph type="ftr" sz="quarter" idx="11"/>
          </p:nvPr>
        </p:nvSpPr>
        <p:spPr/>
        <p:txBody>
          <a:bodyPr/>
          <a:lstStyle/>
          <a:p>
            <a:r>
              <a:rPr lang="de-DE" dirty="0"/>
              <a:t>© COSMO GM, September 2024, Yapparova et al. </a:t>
            </a:r>
          </a:p>
        </p:txBody>
      </p:sp>
      <p:sp>
        <p:nvSpPr>
          <p:cNvPr id="5" name="Slide Number Placeholder 4"/>
          <p:cNvSpPr>
            <a:spLocks noGrp="1"/>
          </p:cNvSpPr>
          <p:nvPr>
            <p:ph type="sldNum" sz="quarter" idx="12"/>
          </p:nvPr>
        </p:nvSpPr>
        <p:spPr/>
        <p:txBody>
          <a:bodyPr/>
          <a:lstStyle/>
          <a:p>
            <a:fld id="{C6C8278F-EB32-9049-808B-99841320EF9D}" type="slidenum">
              <a:rPr lang="de-DE" smtClean="0"/>
              <a:t>‹#›</a:t>
            </a:fld>
            <a:endParaRPr lang="de-DE"/>
          </a:p>
        </p:txBody>
      </p:sp>
      <p:sp>
        <p:nvSpPr>
          <p:cNvPr id="8" name="Title 1">
            <a:extLst>
              <a:ext uri="{FF2B5EF4-FFF2-40B4-BE49-F238E27FC236}">
                <a16:creationId xmlns:a16="http://schemas.microsoft.com/office/drawing/2014/main" id="{273893E2-410A-8BCF-53BE-D7677E08E0BD}"/>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sp>
        <p:nvSpPr>
          <p:cNvPr id="11" name="Text Placeholder 2">
            <a:extLst>
              <a:ext uri="{FF2B5EF4-FFF2-40B4-BE49-F238E27FC236}">
                <a16:creationId xmlns:a16="http://schemas.microsoft.com/office/drawing/2014/main" id="{DC72B1FE-6CE5-7483-AF4C-7DD314907890}"/>
              </a:ext>
            </a:extLst>
          </p:cNvPr>
          <p:cNvSpPr>
            <a:spLocks noGrp="1"/>
          </p:cNvSpPr>
          <p:nvPr>
            <p:ph type="body" idx="13"/>
          </p:nvPr>
        </p:nvSpPr>
        <p:spPr>
          <a:xfrm>
            <a:off x="1081088" y="1390663"/>
            <a:ext cx="3564484" cy="2907899"/>
          </a:xfrm>
        </p:spPr>
        <p:txBody>
          <a:bodyPr lIns="0" tIns="0" rIns="0" bIns="0"/>
          <a:lstStyle>
            <a:lvl1pPr marL="0" indent="0">
              <a:buNone/>
              <a:defRPr sz="18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12" name="Text Placeholder 2">
            <a:extLst>
              <a:ext uri="{FF2B5EF4-FFF2-40B4-BE49-F238E27FC236}">
                <a16:creationId xmlns:a16="http://schemas.microsoft.com/office/drawing/2014/main" id="{6D52A117-D324-DD19-A2C3-F5BAC3789638}"/>
              </a:ext>
            </a:extLst>
          </p:cNvPr>
          <p:cNvSpPr>
            <a:spLocks noGrp="1"/>
          </p:cNvSpPr>
          <p:nvPr>
            <p:ph type="body" idx="14"/>
          </p:nvPr>
        </p:nvSpPr>
        <p:spPr>
          <a:xfrm>
            <a:off x="4875322" y="1390663"/>
            <a:ext cx="3564484" cy="2907899"/>
          </a:xfrm>
        </p:spPr>
        <p:txBody>
          <a:bodyPr lIns="0" tIns="0" rIns="0" bIns="0"/>
          <a:lstStyle>
            <a:lvl1pPr marL="0" indent="0">
              <a:buNone/>
              <a:defRPr sz="1800" baseline="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pic>
        <p:nvPicPr>
          <p:cNvPr id="13" name="Bild 8">
            <a:extLst>
              <a:ext uri="{FF2B5EF4-FFF2-40B4-BE49-F238E27FC236}">
                <a16:creationId xmlns:a16="http://schemas.microsoft.com/office/drawing/2014/main" id="{9A7F6B3D-6141-33A2-2827-BEECBC5CA5CE}"/>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8" name="Bild 64">
            <a:extLst>
              <a:ext uri="{FF2B5EF4-FFF2-40B4-BE49-F238E27FC236}">
                <a16:creationId xmlns:a16="http://schemas.microsoft.com/office/drawing/2014/main" id="{7C720268-9BF1-42D1-A69F-AA022F8174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275041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939B583-DAC1-4EE7-96B9-D6881D69BB42}" type="datetime1">
              <a:rPr lang="de-CH" smtClean="0"/>
              <a:t>01.09.2024</a:t>
            </a:fld>
            <a:endParaRPr lang="de-DE"/>
          </a:p>
        </p:txBody>
      </p:sp>
      <p:sp>
        <p:nvSpPr>
          <p:cNvPr id="6" name="Footer Placeholder 5"/>
          <p:cNvSpPr>
            <a:spLocks noGrp="1"/>
          </p:cNvSpPr>
          <p:nvPr>
            <p:ph type="ftr" sz="quarter" idx="11"/>
          </p:nvPr>
        </p:nvSpPr>
        <p:spPr/>
        <p:txBody>
          <a:bodyPr/>
          <a:lstStyle/>
          <a:p>
            <a:r>
              <a:rPr lang="de-DE" dirty="0"/>
              <a:t>© COMSO GM, September 2024, Yapparova et al. </a:t>
            </a:r>
          </a:p>
        </p:txBody>
      </p:sp>
      <p:sp>
        <p:nvSpPr>
          <p:cNvPr id="7" name="Slide Number Placeholder 6"/>
          <p:cNvSpPr>
            <a:spLocks noGrp="1"/>
          </p:cNvSpPr>
          <p:nvPr>
            <p:ph type="sldNum" sz="quarter" idx="12"/>
          </p:nvPr>
        </p:nvSpPr>
        <p:spPr/>
        <p:txBody>
          <a:bodyPr/>
          <a:lstStyle/>
          <a:p>
            <a:fld id="{C6C8278F-EB32-9049-808B-99841320EF9D}" type="slidenum">
              <a:rPr lang="de-DE" smtClean="0"/>
              <a:t>‹#›</a:t>
            </a:fld>
            <a:endParaRPr lang="de-DE"/>
          </a:p>
        </p:txBody>
      </p:sp>
      <p:sp>
        <p:nvSpPr>
          <p:cNvPr id="11" name="Inhaltsplatzhalter 10">
            <a:extLst>
              <a:ext uri="{FF2B5EF4-FFF2-40B4-BE49-F238E27FC236}">
                <a16:creationId xmlns:a16="http://schemas.microsoft.com/office/drawing/2014/main" id="{DE35F2C8-97AF-CFCC-1160-5294514B7839}"/>
              </a:ext>
            </a:extLst>
          </p:cNvPr>
          <p:cNvSpPr>
            <a:spLocks noGrp="1"/>
          </p:cNvSpPr>
          <p:nvPr>
            <p:ph sz="quarter" idx="13"/>
          </p:nvPr>
        </p:nvSpPr>
        <p:spPr>
          <a:xfrm>
            <a:off x="1081089" y="1389063"/>
            <a:ext cx="6796086" cy="27955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le 1">
            <a:extLst>
              <a:ext uri="{FF2B5EF4-FFF2-40B4-BE49-F238E27FC236}">
                <a16:creationId xmlns:a16="http://schemas.microsoft.com/office/drawing/2014/main" id="{EE8447DC-457D-F21B-32F2-EEE7A6D70A84}"/>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pic>
        <p:nvPicPr>
          <p:cNvPr id="12" name="Bild 8">
            <a:extLst>
              <a:ext uri="{FF2B5EF4-FFF2-40B4-BE49-F238E27FC236}">
                <a16:creationId xmlns:a16="http://schemas.microsoft.com/office/drawing/2014/main" id="{3A24BDAB-BABC-0DAA-32BF-B48F588F7075}"/>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8" name="Bild 64">
            <a:extLst>
              <a:ext uri="{FF2B5EF4-FFF2-40B4-BE49-F238E27FC236}">
                <a16:creationId xmlns:a16="http://schemas.microsoft.com/office/drawing/2014/main" id="{B3C904F2-AA6B-E020-A964-F2EE16F441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1006590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344591" y="1389063"/>
            <a:ext cx="4170760" cy="285957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1087041" y="1395018"/>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3B3CBABC-CC87-472B-BCAB-699AF03AB5F1}" type="datetime1">
              <a:rPr lang="de-CH" smtClean="0"/>
              <a:t>01.09.2024</a:t>
            </a:fld>
            <a:endParaRPr lang="de-DE"/>
          </a:p>
        </p:txBody>
      </p:sp>
      <p:sp>
        <p:nvSpPr>
          <p:cNvPr id="6" name="Footer Placeholder 5"/>
          <p:cNvSpPr>
            <a:spLocks noGrp="1"/>
          </p:cNvSpPr>
          <p:nvPr>
            <p:ph type="ftr" sz="quarter" idx="11"/>
          </p:nvPr>
        </p:nvSpPr>
        <p:spPr/>
        <p:txBody>
          <a:bodyPr/>
          <a:lstStyle/>
          <a:p>
            <a:r>
              <a:rPr lang="de-DE" dirty="0"/>
              <a:t>© COSMO GM, September 2024, Yapparova et al. </a:t>
            </a:r>
          </a:p>
        </p:txBody>
      </p:sp>
      <p:sp>
        <p:nvSpPr>
          <p:cNvPr id="7" name="Slide Number Placeholder 6"/>
          <p:cNvSpPr>
            <a:spLocks noGrp="1"/>
          </p:cNvSpPr>
          <p:nvPr>
            <p:ph type="sldNum" sz="quarter" idx="12"/>
          </p:nvPr>
        </p:nvSpPr>
        <p:spPr/>
        <p:txBody>
          <a:bodyPr/>
          <a:lstStyle/>
          <a:p>
            <a:fld id="{C6C8278F-EB32-9049-808B-99841320EF9D}" type="slidenum">
              <a:rPr lang="de-DE" smtClean="0"/>
              <a:t>‹#›</a:t>
            </a:fld>
            <a:endParaRPr lang="de-DE"/>
          </a:p>
        </p:txBody>
      </p:sp>
      <p:sp>
        <p:nvSpPr>
          <p:cNvPr id="10" name="Title 1">
            <a:extLst>
              <a:ext uri="{FF2B5EF4-FFF2-40B4-BE49-F238E27FC236}">
                <a16:creationId xmlns:a16="http://schemas.microsoft.com/office/drawing/2014/main" id="{0EA80C68-A03D-14E1-DA41-A04FFB0D9107}"/>
              </a:ext>
            </a:extLst>
          </p:cNvPr>
          <p:cNvSpPr>
            <a:spLocks noGrp="1"/>
          </p:cNvSpPr>
          <p:nvPr>
            <p:ph type="title"/>
          </p:nvPr>
        </p:nvSpPr>
        <p:spPr>
          <a:xfrm>
            <a:off x="1081088" y="470476"/>
            <a:ext cx="7434263" cy="630042"/>
          </a:xfrm>
          <a:prstGeom prst="rect">
            <a:avLst/>
          </a:prstGeom>
        </p:spPr>
        <p:txBody>
          <a:bodyPr lIns="0" tIns="0" rIns="0" bIns="0"/>
          <a:lstStyle/>
          <a:p>
            <a:r>
              <a:rPr lang="de-DE"/>
              <a:t>Mastertitelformat bearbeiten</a:t>
            </a:r>
            <a:endParaRPr lang="en-US" dirty="0"/>
          </a:p>
        </p:txBody>
      </p:sp>
      <p:pic>
        <p:nvPicPr>
          <p:cNvPr id="11" name="Bild 8">
            <a:extLst>
              <a:ext uri="{FF2B5EF4-FFF2-40B4-BE49-F238E27FC236}">
                <a16:creationId xmlns:a16="http://schemas.microsoft.com/office/drawing/2014/main" id="{B918451D-CC78-5BEF-C4C9-D07CAE749B2C}"/>
              </a:ext>
            </a:extLst>
          </p:cNvPr>
          <p:cNvPicPr>
            <a:picLocks noChangeAspect="1"/>
          </p:cNvPicPr>
          <p:nvPr userDrawn="1"/>
        </p:nvPicPr>
        <p:blipFill>
          <a:blip r:embed="rId2"/>
          <a:stretch>
            <a:fillRect/>
          </a:stretch>
        </p:blipFill>
        <p:spPr>
          <a:xfrm>
            <a:off x="525902" y="533430"/>
            <a:ext cx="241300" cy="241300"/>
          </a:xfrm>
          <a:prstGeom prst="rect">
            <a:avLst/>
          </a:prstGeom>
        </p:spPr>
      </p:pic>
      <p:pic>
        <p:nvPicPr>
          <p:cNvPr id="17" name="Bild 64">
            <a:extLst>
              <a:ext uri="{FF2B5EF4-FFF2-40B4-BE49-F238E27FC236}">
                <a16:creationId xmlns:a16="http://schemas.microsoft.com/office/drawing/2014/main" id="{5AB2CA36-EA72-B637-1DFA-CBB69A7DA75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78706" y="4689218"/>
            <a:ext cx="949196" cy="144016"/>
          </a:xfrm>
          <a:prstGeom prst="rect">
            <a:avLst/>
          </a:prstGeom>
        </p:spPr>
      </p:pic>
    </p:spTree>
    <p:extLst>
      <p:ext uri="{BB962C8B-B14F-4D97-AF65-F5344CB8AC3E}">
        <p14:creationId xmlns:p14="http://schemas.microsoft.com/office/powerpoint/2010/main" val="1818797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81089" y="1386177"/>
            <a:ext cx="4939884" cy="3264511"/>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2822848" y="4723662"/>
            <a:ext cx="2057400" cy="273928"/>
          </a:xfrm>
          <a:prstGeom prst="rect">
            <a:avLst/>
          </a:prstGeom>
        </p:spPr>
        <p:txBody>
          <a:bodyPr vert="horz" lIns="0" tIns="0" rIns="0" bIns="0" rtlCol="0" anchor="t" anchorCtr="0"/>
          <a:lstStyle>
            <a:lvl1pPr algn="l">
              <a:defRPr sz="900">
                <a:solidFill>
                  <a:schemeClr val="tx1">
                    <a:tint val="75000"/>
                    <a:alpha val="0"/>
                  </a:schemeClr>
                </a:solidFill>
              </a:defRPr>
            </a:lvl1pPr>
          </a:lstStyle>
          <a:p>
            <a:fld id="{353E535A-736B-490A-8F1D-0524C6500EE2}" type="datetime1">
              <a:rPr lang="de-CH" smtClean="0"/>
              <a:t>01.09.2024</a:t>
            </a:fld>
            <a:endParaRPr lang="de-DE" dirty="0"/>
          </a:p>
        </p:txBody>
      </p:sp>
      <p:sp>
        <p:nvSpPr>
          <p:cNvPr id="5" name="Footer Placeholder 4"/>
          <p:cNvSpPr>
            <a:spLocks noGrp="1"/>
          </p:cNvSpPr>
          <p:nvPr>
            <p:ph type="ftr" sz="quarter" idx="3"/>
          </p:nvPr>
        </p:nvSpPr>
        <p:spPr>
          <a:xfrm>
            <a:off x="5114394" y="4723662"/>
            <a:ext cx="2787491" cy="273928"/>
          </a:xfrm>
          <a:prstGeom prst="rect">
            <a:avLst/>
          </a:prstGeom>
        </p:spPr>
        <p:txBody>
          <a:bodyPr vert="horz" lIns="0" tIns="0" rIns="0" bIns="0" rtlCol="0" anchor="t" anchorCtr="0"/>
          <a:lstStyle>
            <a:lvl1pPr algn="r">
              <a:defRPr sz="900" baseline="0">
                <a:solidFill>
                  <a:schemeClr val="tx1"/>
                </a:solidFill>
              </a:defRPr>
            </a:lvl1pPr>
          </a:lstStyle>
          <a:p>
            <a:r>
              <a:rPr lang="de-DE"/>
              <a:t>© Rome, September 2024, Yapparova et al. </a:t>
            </a:r>
            <a:endParaRPr lang="de-DE" dirty="0"/>
          </a:p>
        </p:txBody>
      </p:sp>
      <p:sp>
        <p:nvSpPr>
          <p:cNvPr id="6" name="Slide Number Placeholder 5"/>
          <p:cNvSpPr>
            <a:spLocks noGrp="1"/>
          </p:cNvSpPr>
          <p:nvPr>
            <p:ph type="sldNum" sz="quarter" idx="4"/>
          </p:nvPr>
        </p:nvSpPr>
        <p:spPr>
          <a:xfrm>
            <a:off x="7994730" y="4723662"/>
            <a:ext cx="539750" cy="273928"/>
          </a:xfrm>
          <a:prstGeom prst="rect">
            <a:avLst/>
          </a:prstGeom>
        </p:spPr>
        <p:txBody>
          <a:bodyPr vert="horz" lIns="0" tIns="0" rIns="0" bIns="0" rtlCol="0" anchor="t" anchorCtr="0"/>
          <a:lstStyle>
            <a:lvl1pPr algn="r">
              <a:defRPr sz="900" baseline="0">
                <a:solidFill>
                  <a:schemeClr val="tx1"/>
                </a:solidFill>
              </a:defRPr>
            </a:lvl1pPr>
          </a:lstStyle>
          <a:p>
            <a:fld id="{C6C8278F-EB32-9049-808B-99841320EF9D}" type="slidenum">
              <a:rPr lang="de-DE" smtClean="0"/>
              <a:pPr/>
              <a:t>‹#›</a:t>
            </a:fld>
            <a:endParaRPr lang="de-DE"/>
          </a:p>
        </p:txBody>
      </p:sp>
      <p:pic>
        <p:nvPicPr>
          <p:cNvPr id="7" name="Bild 48">
            <a:extLst>
              <a:ext uri="{FF2B5EF4-FFF2-40B4-BE49-F238E27FC236}">
                <a16:creationId xmlns:a16="http://schemas.microsoft.com/office/drawing/2014/main" id="{0DAF8FDE-FB1E-7A5F-ACFD-7FD43FEA8965}"/>
              </a:ext>
            </a:extLst>
          </p:cNvPr>
          <p:cNvPicPr>
            <a:picLocks noChangeAspect="1"/>
          </p:cNvPicPr>
          <p:nvPr userDrawn="1"/>
        </p:nvPicPr>
        <p:blipFill>
          <a:blip r:embed="rId14"/>
          <a:stretch>
            <a:fillRect/>
          </a:stretch>
        </p:blipFill>
        <p:spPr>
          <a:xfrm>
            <a:off x="0" y="0"/>
            <a:ext cx="9144000" cy="102870"/>
          </a:xfrm>
          <a:prstGeom prst="rect">
            <a:avLst/>
          </a:prstGeom>
        </p:spPr>
      </p:pic>
      <p:sp>
        <p:nvSpPr>
          <p:cNvPr id="11" name="Title 1">
            <a:extLst>
              <a:ext uri="{FF2B5EF4-FFF2-40B4-BE49-F238E27FC236}">
                <a16:creationId xmlns:a16="http://schemas.microsoft.com/office/drawing/2014/main" id="{E35C7075-6C94-FA01-17A5-0D57FDB68614}"/>
              </a:ext>
            </a:extLst>
          </p:cNvPr>
          <p:cNvSpPr txBox="1">
            <a:spLocks/>
          </p:cNvSpPr>
          <p:nvPr userDrawn="1"/>
        </p:nvSpPr>
        <p:spPr>
          <a:xfrm>
            <a:off x="1081088" y="480305"/>
            <a:ext cx="7434263" cy="713496"/>
          </a:xfrm>
          <a:prstGeom prst="rect">
            <a:avLst/>
          </a:prstGeom>
        </p:spPr>
        <p:txBody>
          <a:bodyPr lIns="0" tIns="0" rIns="0" bIns="0"/>
          <a:lstStyle>
            <a:lvl1pPr algn="l" defTabSz="685800" rtl="0" eaLnBrk="1" latinLnBrk="0" hangingPunct="1">
              <a:lnSpc>
                <a:spcPct val="90000"/>
              </a:lnSpc>
              <a:spcBef>
                <a:spcPct val="0"/>
              </a:spcBef>
              <a:buNone/>
              <a:defRPr sz="3000" b="1" i="0" kern="1200" baseline="0">
                <a:solidFill>
                  <a:schemeClr val="tx1"/>
                </a:solidFill>
                <a:latin typeface="+mj-lt"/>
                <a:ea typeface="+mj-ea"/>
                <a:cs typeface="+mj-cs"/>
              </a:defRPr>
            </a:lvl1pPr>
          </a:lstStyle>
          <a:p>
            <a:r>
              <a:rPr lang="de-DE" sz="3000" dirty="0">
                <a:solidFill>
                  <a:schemeClr val="tx1">
                    <a:alpha val="0"/>
                  </a:schemeClr>
                </a:solidFill>
              </a:rPr>
              <a:t>Mastertitelformat bearbeiten</a:t>
            </a:r>
            <a:endParaRPr lang="en-US" sz="3000" dirty="0">
              <a:solidFill>
                <a:schemeClr val="tx1">
                  <a:alpha val="0"/>
                </a:schemeClr>
              </a:solidFill>
            </a:endParaRPr>
          </a:p>
        </p:txBody>
      </p:sp>
      <p:sp>
        <p:nvSpPr>
          <p:cNvPr id="16" name="Rechteck 15">
            <a:extLst>
              <a:ext uri="{FF2B5EF4-FFF2-40B4-BE49-F238E27FC236}">
                <a16:creationId xmlns:a16="http://schemas.microsoft.com/office/drawing/2014/main" id="{8384113E-3B84-B0C5-E326-C0C1562888C2}"/>
              </a:ext>
            </a:extLst>
          </p:cNvPr>
          <p:cNvSpPr/>
          <p:nvPr userDrawn="1"/>
        </p:nvSpPr>
        <p:spPr bwMode="auto">
          <a:xfrm>
            <a:off x="224140" y="1104675"/>
            <a:ext cx="908065" cy="70338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100" b="0" i="0" u="none" strike="noStrike" cap="none" normalizeH="0" baseline="0" dirty="0">
              <a:ln>
                <a:noFill/>
              </a:ln>
              <a:solidFill>
                <a:schemeClr val="tx2"/>
              </a:solidFill>
              <a:effectLst/>
              <a:latin typeface="Arial" charset="0"/>
            </a:endParaRPr>
          </a:p>
        </p:txBody>
      </p:sp>
      <p:sp>
        <p:nvSpPr>
          <p:cNvPr id="27" name="Rechteck 26">
            <a:extLst>
              <a:ext uri="{FF2B5EF4-FFF2-40B4-BE49-F238E27FC236}">
                <a16:creationId xmlns:a16="http://schemas.microsoft.com/office/drawing/2014/main" id="{97884898-4755-1DE3-F631-EFD19731F92D}"/>
              </a:ext>
            </a:extLst>
          </p:cNvPr>
          <p:cNvSpPr/>
          <p:nvPr userDrawn="1"/>
        </p:nvSpPr>
        <p:spPr bwMode="auto">
          <a:xfrm>
            <a:off x="1022904" y="4636653"/>
            <a:ext cx="1269446" cy="2850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100" b="0"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3566418168"/>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4" r:id="rId5"/>
    <p:sldLayoutId id="2147483665" r:id="rId6"/>
    <p:sldLayoutId id="2147483666" r:id="rId7"/>
    <p:sldLayoutId id="2147483668" r:id="rId8"/>
    <p:sldLayoutId id="2147483669" r:id="rId9"/>
    <p:sldLayoutId id="2147483673" r:id="rId10"/>
    <p:sldLayoutId id="2147483670" r:id="rId11"/>
    <p:sldLayoutId id="2147483671" r:id="rId12"/>
  </p:sldLayoutIdLst>
  <p:hf hdr="0" dt="0"/>
  <p:txStyles>
    <p:titleStyle>
      <a:lvl1pPr algn="l" defTabSz="685800" rtl="0" eaLnBrk="1" latinLnBrk="0" hangingPunct="1">
        <a:lnSpc>
          <a:spcPct val="90000"/>
        </a:lnSpc>
        <a:spcBef>
          <a:spcPct val="0"/>
        </a:spcBef>
        <a:buNone/>
        <a:defRPr sz="3000" b="1" i="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72" userDrawn="1">
          <p15:clr>
            <a:srgbClr val="F26B43"/>
          </p15:clr>
        </p15:guide>
        <p15:guide id="2" pos="5375" userDrawn="1">
          <p15:clr>
            <a:srgbClr val="F26B43"/>
          </p15:clr>
        </p15:guide>
        <p15:guide id="3" orient="horz" pos="3046" userDrawn="1">
          <p15:clr>
            <a:srgbClr val="F26B43"/>
          </p15:clr>
        </p15:guide>
        <p15:guide id="4" pos="681" userDrawn="1">
          <p15:clr>
            <a:srgbClr val="F26B43"/>
          </p15:clr>
        </p15:guide>
        <p15:guide id="5" orient="horz" pos="501" userDrawn="1">
          <p15:clr>
            <a:srgbClr val="F26B43"/>
          </p15:clr>
        </p15:guide>
        <p15:guide id="6" pos="47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77A1B-BA95-85D7-1633-C9BA0B280062}"/>
              </a:ext>
            </a:extLst>
          </p:cNvPr>
          <p:cNvSpPr>
            <a:spLocks noGrp="1"/>
          </p:cNvSpPr>
          <p:nvPr>
            <p:ph type="ctrTitle"/>
          </p:nvPr>
        </p:nvSpPr>
        <p:spPr/>
        <p:txBody>
          <a:bodyPr/>
          <a:lstStyle/>
          <a:p>
            <a:r>
              <a:rPr lang="en-US" sz="3200" b="1" dirty="0">
                <a:effectLst/>
                <a:latin typeface="Calibri" panose="020F0502020204030204" pitchFamily="34" charset="0"/>
                <a:ea typeface="Calibri" panose="020F0502020204030204" pitchFamily="34" charset="0"/>
              </a:rPr>
              <a:t>Assimilating 3D radar reflectivity observations in complex topography</a:t>
            </a:r>
            <a:br>
              <a:rPr lang="en-US" sz="1800" dirty="0">
                <a:effectLst/>
                <a:latin typeface="Calibri" panose="020F0502020204030204" pitchFamily="34" charset="0"/>
                <a:ea typeface="Calibri" panose="020F0502020204030204" pitchFamily="34" charset="0"/>
              </a:rPr>
            </a:br>
            <a:endParaRPr lang="de-DE" dirty="0"/>
          </a:p>
        </p:txBody>
      </p:sp>
      <p:sp>
        <p:nvSpPr>
          <p:cNvPr id="3" name="Untertitel 2">
            <a:extLst>
              <a:ext uri="{FF2B5EF4-FFF2-40B4-BE49-F238E27FC236}">
                <a16:creationId xmlns:a16="http://schemas.microsoft.com/office/drawing/2014/main" id="{34D5632F-E6FB-5B0D-CF69-DC3F60B565EE}"/>
              </a:ext>
            </a:extLst>
          </p:cNvPr>
          <p:cNvSpPr>
            <a:spLocks noGrp="1"/>
          </p:cNvSpPr>
          <p:nvPr>
            <p:ph type="subTitle"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Alina Yapparova, Claire Merker, Daniel Leuenberger, Marco </a:t>
            </a:r>
            <a:r>
              <a:rPr lang="en-US" sz="1800" dirty="0" err="1">
                <a:effectLst/>
                <a:latin typeface="Calibri" panose="020F0502020204030204" pitchFamily="34" charset="0"/>
                <a:ea typeface="Calibri" panose="020F0502020204030204" pitchFamily="34" charset="0"/>
              </a:rPr>
              <a:t>Boscacci</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Urs</a:t>
            </a:r>
            <a:r>
              <a:rPr lang="en-US" sz="1800" dirty="0">
                <a:effectLst/>
                <a:latin typeface="Calibri" panose="020F0502020204030204" pitchFamily="34" charset="0"/>
                <a:ea typeface="Calibri" panose="020F0502020204030204" pitchFamily="34" charset="0"/>
              </a:rPr>
              <a:t> </a:t>
            </a:r>
            <a:r>
              <a:rPr lang="en-US" sz="1800" dirty="0" err="1">
                <a:effectLst/>
                <a:latin typeface="Calibri" panose="020F0502020204030204" pitchFamily="34" charset="0"/>
                <a:ea typeface="Calibri" panose="020F0502020204030204" pitchFamily="34" charset="0"/>
              </a:rPr>
              <a:t>Germann</a:t>
            </a:r>
            <a:r>
              <a:rPr lang="en-US" sz="1800" dirty="0">
                <a:effectLst/>
                <a:latin typeface="Calibri" panose="020F0502020204030204" pitchFamily="34" charset="0"/>
                <a:ea typeface="Calibri" panose="020F0502020204030204" pitchFamily="34" charset="0"/>
              </a:rPr>
              <a:t>, David Leutwyler</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i="1" dirty="0" err="1">
                <a:effectLst/>
                <a:latin typeface="Calibri" panose="020F0502020204030204" pitchFamily="34" charset="0"/>
                <a:ea typeface="Calibri" panose="020F0502020204030204" pitchFamily="34" charset="0"/>
              </a:rPr>
              <a:t>MeteoSwiss</a:t>
            </a:r>
            <a:r>
              <a:rPr lang="en-US" sz="1800" i="1" dirty="0">
                <a:effectLst/>
                <a:latin typeface="Calibri" panose="020F0502020204030204" pitchFamily="34" charset="0"/>
                <a:ea typeface="Calibri" panose="020F0502020204030204" pitchFamily="34" charset="0"/>
              </a:rPr>
              <a:t>, Switzerland</a:t>
            </a:r>
          </a:p>
          <a:p>
            <a:endParaRPr lang="de-DE" dirty="0"/>
          </a:p>
        </p:txBody>
      </p:sp>
    </p:spTree>
    <p:extLst>
      <p:ext uri="{BB962C8B-B14F-4D97-AF65-F5344CB8AC3E}">
        <p14:creationId xmlns:p14="http://schemas.microsoft.com/office/powerpoint/2010/main" val="266125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BA708F-B4A4-49A6-887F-47DF347EF2D3}"/>
              </a:ext>
            </a:extLst>
          </p:cNvPr>
          <p:cNvSpPr>
            <a:spLocks noGrp="1"/>
          </p:cNvSpPr>
          <p:nvPr>
            <p:ph type="sldNum" sz="quarter" idx="12"/>
          </p:nvPr>
        </p:nvSpPr>
        <p:spPr/>
        <p:txBody>
          <a:bodyPr/>
          <a:lstStyle/>
          <a:p>
            <a:fld id="{C6C8278F-EB32-9049-808B-99841320EF9D}" type="slidenum">
              <a:rPr lang="de-DE" smtClean="0"/>
              <a:t>10</a:t>
            </a:fld>
            <a:endParaRPr lang="de-DE"/>
          </a:p>
        </p:txBody>
      </p:sp>
      <p:sp>
        <p:nvSpPr>
          <p:cNvPr id="4" name="Title 3">
            <a:extLst>
              <a:ext uri="{FF2B5EF4-FFF2-40B4-BE49-F238E27FC236}">
                <a16:creationId xmlns:a16="http://schemas.microsoft.com/office/drawing/2014/main" id="{1315A27C-F28F-4D66-98DC-3175D4C13B94}"/>
              </a:ext>
            </a:extLst>
          </p:cNvPr>
          <p:cNvSpPr>
            <a:spLocks noGrp="1"/>
          </p:cNvSpPr>
          <p:nvPr>
            <p:ph type="title"/>
          </p:nvPr>
        </p:nvSpPr>
        <p:spPr/>
        <p:txBody>
          <a:bodyPr/>
          <a:lstStyle/>
          <a:p>
            <a:r>
              <a:rPr lang="en-US" dirty="0"/>
              <a:t>PPI plots: La </a:t>
            </a:r>
            <a:r>
              <a:rPr lang="en-US" dirty="0" err="1"/>
              <a:t>Dôle</a:t>
            </a:r>
            <a:br>
              <a:rPr lang="en-US" dirty="0"/>
            </a:br>
            <a:r>
              <a:rPr lang="en-US" sz="1800" b="0" dirty="0" err="1"/>
              <a:t>no_data</a:t>
            </a:r>
            <a:r>
              <a:rPr lang="en-US" sz="1800" b="0" dirty="0"/>
              <a:t>=true, </a:t>
            </a:r>
            <a:r>
              <a:rPr lang="en-US" sz="1800" b="0" dirty="0" err="1"/>
              <a:t>freq_lim</a:t>
            </a:r>
            <a:r>
              <a:rPr lang="en-US" sz="1800" b="0" dirty="0"/>
              <a:t>=3 </a:t>
            </a:r>
            <a:br>
              <a:rPr lang="en-US" dirty="0"/>
            </a:br>
            <a:endParaRPr lang="en-US" dirty="0"/>
          </a:p>
        </p:txBody>
      </p:sp>
      <p:pic>
        <p:nvPicPr>
          <p:cNvPr id="6" name="Picture 5">
            <a:extLst>
              <a:ext uri="{FF2B5EF4-FFF2-40B4-BE49-F238E27FC236}">
                <a16:creationId xmlns:a16="http://schemas.microsoft.com/office/drawing/2014/main" id="{910C236D-CCCD-4C17-9998-25194BFBAA34}"/>
              </a:ext>
            </a:extLst>
          </p:cNvPr>
          <p:cNvPicPr>
            <a:picLocks noChangeAspect="1"/>
          </p:cNvPicPr>
          <p:nvPr/>
        </p:nvPicPr>
        <p:blipFill>
          <a:blip r:embed="rId3"/>
          <a:stretch>
            <a:fillRect/>
          </a:stretch>
        </p:blipFill>
        <p:spPr>
          <a:xfrm>
            <a:off x="6614825" y="104914"/>
            <a:ext cx="2266950" cy="1562100"/>
          </a:xfrm>
          <a:prstGeom prst="rect">
            <a:avLst/>
          </a:prstGeom>
        </p:spPr>
      </p:pic>
      <p:pic>
        <p:nvPicPr>
          <p:cNvPr id="7" name="Picture 6">
            <a:extLst>
              <a:ext uri="{FF2B5EF4-FFF2-40B4-BE49-F238E27FC236}">
                <a16:creationId xmlns:a16="http://schemas.microsoft.com/office/drawing/2014/main" id="{62059524-DCBD-4008-A48A-6A7EE115B4EB}"/>
              </a:ext>
            </a:extLst>
          </p:cNvPr>
          <p:cNvPicPr>
            <a:picLocks noChangeAspect="1"/>
          </p:cNvPicPr>
          <p:nvPr/>
        </p:nvPicPr>
        <p:blipFill rotWithShape="1">
          <a:blip r:embed="rId4"/>
          <a:srcRect r="23805"/>
          <a:stretch/>
        </p:blipFill>
        <p:spPr>
          <a:xfrm>
            <a:off x="1089603" y="1394146"/>
            <a:ext cx="5964338" cy="1613005"/>
          </a:xfrm>
          <a:prstGeom prst="rect">
            <a:avLst/>
          </a:prstGeom>
        </p:spPr>
      </p:pic>
      <p:pic>
        <p:nvPicPr>
          <p:cNvPr id="9" name="Picture 8">
            <a:extLst>
              <a:ext uri="{FF2B5EF4-FFF2-40B4-BE49-F238E27FC236}">
                <a16:creationId xmlns:a16="http://schemas.microsoft.com/office/drawing/2014/main" id="{4290D4EC-9BE4-4048-A548-CA180F75E70A}"/>
              </a:ext>
            </a:extLst>
          </p:cNvPr>
          <p:cNvPicPr>
            <a:picLocks noChangeAspect="1"/>
          </p:cNvPicPr>
          <p:nvPr/>
        </p:nvPicPr>
        <p:blipFill rotWithShape="1">
          <a:blip r:embed="rId5"/>
          <a:srcRect r="24036"/>
          <a:stretch/>
        </p:blipFill>
        <p:spPr>
          <a:xfrm>
            <a:off x="1081624" y="3007151"/>
            <a:ext cx="5972317" cy="1602032"/>
          </a:xfrm>
          <a:prstGeom prst="rect">
            <a:avLst/>
          </a:prstGeom>
        </p:spPr>
      </p:pic>
      <p:sp>
        <p:nvSpPr>
          <p:cNvPr id="10" name="Oval 9">
            <a:extLst>
              <a:ext uri="{FF2B5EF4-FFF2-40B4-BE49-F238E27FC236}">
                <a16:creationId xmlns:a16="http://schemas.microsoft.com/office/drawing/2014/main" id="{3648E90C-FD42-4EF1-A7E8-D49EF91B8ED9}"/>
              </a:ext>
            </a:extLst>
          </p:cNvPr>
          <p:cNvSpPr>
            <a:spLocks noChangeAspect="1"/>
          </p:cNvSpPr>
          <p:nvPr/>
        </p:nvSpPr>
        <p:spPr>
          <a:xfrm>
            <a:off x="6547636" y="767565"/>
            <a:ext cx="459334"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B25A85-3FD8-4355-9AB3-BC018DBB720F}"/>
              </a:ext>
            </a:extLst>
          </p:cNvPr>
          <p:cNvSpPr txBox="1"/>
          <p:nvPr/>
        </p:nvSpPr>
        <p:spPr>
          <a:xfrm>
            <a:off x="797967" y="2113068"/>
            <a:ext cx="617290"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obs</a:t>
            </a:r>
            <a:endParaRPr lang="en-US" sz="14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DF5DEC2-E52A-4EEB-ADAE-739D8C7A1B20}"/>
              </a:ext>
            </a:extLst>
          </p:cNvPr>
          <p:cNvSpPr txBox="1"/>
          <p:nvPr/>
        </p:nvSpPr>
        <p:spPr>
          <a:xfrm>
            <a:off x="799227" y="3761754"/>
            <a:ext cx="617290"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a:t>
            </a:r>
          </a:p>
        </p:txBody>
      </p:sp>
      <p:sp>
        <p:nvSpPr>
          <p:cNvPr id="13" name="Footer Placeholder 1">
            <a:extLst>
              <a:ext uri="{FF2B5EF4-FFF2-40B4-BE49-F238E27FC236}">
                <a16:creationId xmlns:a16="http://schemas.microsoft.com/office/drawing/2014/main" id="{17C3E78C-E185-4E73-B402-68535A2862BF}"/>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1006527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BA708F-B4A4-49A6-887F-47DF347EF2D3}"/>
              </a:ext>
            </a:extLst>
          </p:cNvPr>
          <p:cNvSpPr>
            <a:spLocks noGrp="1"/>
          </p:cNvSpPr>
          <p:nvPr>
            <p:ph type="sldNum" sz="quarter" idx="12"/>
          </p:nvPr>
        </p:nvSpPr>
        <p:spPr/>
        <p:txBody>
          <a:bodyPr/>
          <a:lstStyle/>
          <a:p>
            <a:fld id="{C6C8278F-EB32-9049-808B-99841320EF9D}" type="slidenum">
              <a:rPr lang="de-DE" smtClean="0"/>
              <a:t>11</a:t>
            </a:fld>
            <a:endParaRPr lang="de-DE"/>
          </a:p>
        </p:txBody>
      </p:sp>
      <p:sp>
        <p:nvSpPr>
          <p:cNvPr id="4" name="Title 3">
            <a:extLst>
              <a:ext uri="{FF2B5EF4-FFF2-40B4-BE49-F238E27FC236}">
                <a16:creationId xmlns:a16="http://schemas.microsoft.com/office/drawing/2014/main" id="{1315A27C-F28F-4D66-98DC-3175D4C13B94}"/>
              </a:ext>
            </a:extLst>
          </p:cNvPr>
          <p:cNvSpPr>
            <a:spLocks noGrp="1"/>
          </p:cNvSpPr>
          <p:nvPr>
            <p:ph type="title"/>
          </p:nvPr>
        </p:nvSpPr>
        <p:spPr/>
        <p:txBody>
          <a:bodyPr/>
          <a:lstStyle/>
          <a:p>
            <a:r>
              <a:rPr lang="en-US" dirty="0"/>
              <a:t>PPI plots: Plaine </a:t>
            </a:r>
            <a:r>
              <a:rPr lang="en-US" dirty="0" err="1"/>
              <a:t>Morte</a:t>
            </a:r>
            <a:br>
              <a:rPr lang="en-US" dirty="0"/>
            </a:br>
            <a:r>
              <a:rPr lang="en-US" sz="1800" b="0" dirty="0" err="1"/>
              <a:t>no_data</a:t>
            </a:r>
            <a:r>
              <a:rPr lang="en-US" sz="1800" b="0" dirty="0"/>
              <a:t>=true, </a:t>
            </a:r>
            <a:r>
              <a:rPr lang="en-US" sz="1800" b="0" dirty="0" err="1"/>
              <a:t>freq_lim</a:t>
            </a:r>
            <a:r>
              <a:rPr lang="en-US" sz="1800" b="0" dirty="0"/>
              <a:t>=3</a:t>
            </a:r>
            <a:endParaRPr lang="en-US" sz="2000" dirty="0"/>
          </a:p>
        </p:txBody>
      </p:sp>
      <p:pic>
        <p:nvPicPr>
          <p:cNvPr id="6" name="Picture 5">
            <a:extLst>
              <a:ext uri="{FF2B5EF4-FFF2-40B4-BE49-F238E27FC236}">
                <a16:creationId xmlns:a16="http://schemas.microsoft.com/office/drawing/2014/main" id="{910C236D-CCCD-4C17-9998-25194BFBAA34}"/>
              </a:ext>
            </a:extLst>
          </p:cNvPr>
          <p:cNvPicPr>
            <a:picLocks noChangeAspect="1"/>
          </p:cNvPicPr>
          <p:nvPr/>
        </p:nvPicPr>
        <p:blipFill>
          <a:blip r:embed="rId2"/>
          <a:stretch>
            <a:fillRect/>
          </a:stretch>
        </p:blipFill>
        <p:spPr>
          <a:xfrm>
            <a:off x="6614825" y="104914"/>
            <a:ext cx="2266950" cy="1562100"/>
          </a:xfrm>
          <a:prstGeom prst="rect">
            <a:avLst/>
          </a:prstGeom>
        </p:spPr>
      </p:pic>
      <p:pic>
        <p:nvPicPr>
          <p:cNvPr id="7" name="Picture 6">
            <a:extLst>
              <a:ext uri="{FF2B5EF4-FFF2-40B4-BE49-F238E27FC236}">
                <a16:creationId xmlns:a16="http://schemas.microsoft.com/office/drawing/2014/main" id="{2C50EDD0-E2AD-4201-AE89-66B2D34D2214}"/>
              </a:ext>
            </a:extLst>
          </p:cNvPr>
          <p:cNvPicPr>
            <a:picLocks noChangeAspect="1"/>
          </p:cNvPicPr>
          <p:nvPr/>
        </p:nvPicPr>
        <p:blipFill rotWithShape="1">
          <a:blip r:embed="rId3"/>
          <a:srcRect r="23772"/>
          <a:stretch/>
        </p:blipFill>
        <p:spPr>
          <a:xfrm>
            <a:off x="1090527" y="1389638"/>
            <a:ext cx="5971098" cy="1637693"/>
          </a:xfrm>
          <a:prstGeom prst="rect">
            <a:avLst/>
          </a:prstGeom>
        </p:spPr>
      </p:pic>
      <p:pic>
        <p:nvPicPr>
          <p:cNvPr id="11" name="Picture 10">
            <a:extLst>
              <a:ext uri="{FF2B5EF4-FFF2-40B4-BE49-F238E27FC236}">
                <a16:creationId xmlns:a16="http://schemas.microsoft.com/office/drawing/2014/main" id="{EB33B3D6-0252-40D3-91AA-CF665BDC63A2}"/>
              </a:ext>
            </a:extLst>
          </p:cNvPr>
          <p:cNvPicPr>
            <a:picLocks noChangeAspect="1"/>
          </p:cNvPicPr>
          <p:nvPr/>
        </p:nvPicPr>
        <p:blipFill rotWithShape="1">
          <a:blip r:embed="rId4"/>
          <a:srcRect r="23972"/>
          <a:stretch/>
        </p:blipFill>
        <p:spPr>
          <a:xfrm>
            <a:off x="1086816" y="3007597"/>
            <a:ext cx="5971099" cy="1608890"/>
          </a:xfrm>
          <a:prstGeom prst="rect">
            <a:avLst/>
          </a:prstGeom>
        </p:spPr>
      </p:pic>
      <p:sp>
        <p:nvSpPr>
          <p:cNvPr id="12" name="Oval 11">
            <a:extLst>
              <a:ext uri="{FF2B5EF4-FFF2-40B4-BE49-F238E27FC236}">
                <a16:creationId xmlns:a16="http://schemas.microsoft.com/office/drawing/2014/main" id="{8E3A72E9-E3E3-46AD-AB33-F8E1E59C2EA1}"/>
              </a:ext>
            </a:extLst>
          </p:cNvPr>
          <p:cNvSpPr>
            <a:spLocks noChangeAspect="1"/>
          </p:cNvSpPr>
          <p:nvPr/>
        </p:nvSpPr>
        <p:spPr>
          <a:xfrm>
            <a:off x="7199020" y="731336"/>
            <a:ext cx="459334"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992964E-C005-499C-A73B-B7941694A237}"/>
              </a:ext>
            </a:extLst>
          </p:cNvPr>
          <p:cNvSpPr txBox="1"/>
          <p:nvPr/>
        </p:nvSpPr>
        <p:spPr>
          <a:xfrm>
            <a:off x="797967" y="2113068"/>
            <a:ext cx="617290"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obs</a:t>
            </a:r>
            <a:endParaRPr lang="en-US" sz="1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7FE5FD3C-5B2D-4BD3-888D-95E46D70D001}"/>
              </a:ext>
            </a:extLst>
          </p:cNvPr>
          <p:cNvSpPr txBox="1"/>
          <p:nvPr/>
        </p:nvSpPr>
        <p:spPr>
          <a:xfrm>
            <a:off x="799227" y="3761754"/>
            <a:ext cx="617290"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a:t>
            </a:r>
          </a:p>
        </p:txBody>
      </p:sp>
      <p:sp>
        <p:nvSpPr>
          <p:cNvPr id="13" name="Footer Placeholder 1">
            <a:extLst>
              <a:ext uri="{FF2B5EF4-FFF2-40B4-BE49-F238E27FC236}">
                <a16:creationId xmlns:a16="http://schemas.microsoft.com/office/drawing/2014/main" id="{18CB46CA-1F59-46C0-B5BB-B542C717DB8B}"/>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327799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BA708F-B4A4-49A6-887F-47DF347EF2D3}"/>
              </a:ext>
            </a:extLst>
          </p:cNvPr>
          <p:cNvSpPr>
            <a:spLocks noGrp="1"/>
          </p:cNvSpPr>
          <p:nvPr>
            <p:ph type="sldNum" sz="quarter" idx="12"/>
          </p:nvPr>
        </p:nvSpPr>
        <p:spPr/>
        <p:txBody>
          <a:bodyPr/>
          <a:lstStyle/>
          <a:p>
            <a:fld id="{C6C8278F-EB32-9049-808B-99841320EF9D}" type="slidenum">
              <a:rPr lang="de-DE" smtClean="0"/>
              <a:t>12</a:t>
            </a:fld>
            <a:endParaRPr lang="de-DE"/>
          </a:p>
        </p:txBody>
      </p:sp>
      <p:sp>
        <p:nvSpPr>
          <p:cNvPr id="4" name="Title 3">
            <a:extLst>
              <a:ext uri="{FF2B5EF4-FFF2-40B4-BE49-F238E27FC236}">
                <a16:creationId xmlns:a16="http://schemas.microsoft.com/office/drawing/2014/main" id="{1315A27C-F28F-4D66-98DC-3175D4C13B94}"/>
              </a:ext>
            </a:extLst>
          </p:cNvPr>
          <p:cNvSpPr>
            <a:spLocks noGrp="1"/>
          </p:cNvSpPr>
          <p:nvPr>
            <p:ph type="title"/>
          </p:nvPr>
        </p:nvSpPr>
        <p:spPr/>
        <p:txBody>
          <a:bodyPr/>
          <a:lstStyle/>
          <a:p>
            <a:r>
              <a:rPr lang="en-US" dirty="0"/>
              <a:t>Histograms (</a:t>
            </a:r>
            <a:r>
              <a:rPr lang="en-US" dirty="0" err="1"/>
              <a:t>accum</a:t>
            </a:r>
            <a:r>
              <a:rPr lang="en-US" dirty="0"/>
              <a:t>. over 1 day)</a:t>
            </a:r>
            <a:br>
              <a:rPr lang="en-US" dirty="0"/>
            </a:br>
            <a:r>
              <a:rPr lang="en-US" sz="1800" b="0" dirty="0"/>
              <a:t>22.02.2024</a:t>
            </a:r>
            <a:endParaRPr lang="en-US" sz="2000" b="0" dirty="0"/>
          </a:p>
        </p:txBody>
      </p:sp>
      <p:grpSp>
        <p:nvGrpSpPr>
          <p:cNvPr id="25" name="Group 24">
            <a:extLst>
              <a:ext uri="{FF2B5EF4-FFF2-40B4-BE49-F238E27FC236}">
                <a16:creationId xmlns:a16="http://schemas.microsoft.com/office/drawing/2014/main" id="{1C5B9579-D1C9-4FBF-9C06-66F6DB2280B2}"/>
              </a:ext>
            </a:extLst>
          </p:cNvPr>
          <p:cNvGrpSpPr/>
          <p:nvPr/>
        </p:nvGrpSpPr>
        <p:grpSpPr>
          <a:xfrm>
            <a:off x="6654529" y="101082"/>
            <a:ext cx="2412332" cy="1562100"/>
            <a:chOff x="6599099" y="104914"/>
            <a:chExt cx="2412332" cy="1562100"/>
          </a:xfrm>
        </p:grpSpPr>
        <p:pic>
          <p:nvPicPr>
            <p:cNvPr id="26" name="Picture 25">
              <a:extLst>
                <a:ext uri="{FF2B5EF4-FFF2-40B4-BE49-F238E27FC236}">
                  <a16:creationId xmlns:a16="http://schemas.microsoft.com/office/drawing/2014/main" id="{9390AFA8-443E-40C7-9A6E-6C3B8CEA1E86}"/>
                </a:ext>
              </a:extLst>
            </p:cNvPr>
            <p:cNvPicPr>
              <a:picLocks noChangeAspect="1"/>
            </p:cNvPicPr>
            <p:nvPr/>
          </p:nvPicPr>
          <p:blipFill>
            <a:blip r:embed="rId3"/>
            <a:stretch>
              <a:fillRect/>
            </a:stretch>
          </p:blipFill>
          <p:spPr>
            <a:xfrm>
              <a:off x="6744481" y="104914"/>
              <a:ext cx="2266950" cy="1562100"/>
            </a:xfrm>
            <a:prstGeom prst="rect">
              <a:avLst/>
            </a:prstGeom>
          </p:spPr>
        </p:pic>
        <p:sp>
          <p:nvSpPr>
            <p:cNvPr id="27" name="TextBox 26">
              <a:extLst>
                <a:ext uri="{FF2B5EF4-FFF2-40B4-BE49-F238E27FC236}">
                  <a16:creationId xmlns:a16="http://schemas.microsoft.com/office/drawing/2014/main" id="{14906F4A-B0AD-4F5C-8931-4B599F1DE18A}"/>
                </a:ext>
              </a:extLst>
            </p:cNvPr>
            <p:cNvSpPr txBox="1"/>
            <p:nvPr/>
          </p:nvSpPr>
          <p:spPr>
            <a:xfrm>
              <a:off x="7416937" y="160545"/>
              <a:ext cx="644629" cy="338554"/>
            </a:xfrm>
            <a:prstGeom prst="rect">
              <a:avLst/>
            </a:prstGeom>
            <a:noFill/>
          </p:spPr>
          <p:txBody>
            <a:bodyPr wrap="square" rtlCol="0">
              <a:spAutoFit/>
            </a:bodyPr>
            <a:lstStyle/>
            <a:p>
              <a:r>
                <a:rPr lang="en-US" sz="1600" dirty="0"/>
                <a:t>MLA</a:t>
              </a:r>
            </a:p>
          </p:txBody>
        </p:sp>
        <p:sp>
          <p:nvSpPr>
            <p:cNvPr id="28" name="TextBox 27">
              <a:extLst>
                <a:ext uri="{FF2B5EF4-FFF2-40B4-BE49-F238E27FC236}">
                  <a16:creationId xmlns:a16="http://schemas.microsoft.com/office/drawing/2014/main" id="{EE51229F-6A3B-415D-9413-CDB47ECEEB31}"/>
                </a:ext>
              </a:extLst>
            </p:cNvPr>
            <p:cNvSpPr txBox="1"/>
            <p:nvPr/>
          </p:nvSpPr>
          <p:spPr>
            <a:xfrm>
              <a:off x="6599099" y="592149"/>
              <a:ext cx="644629" cy="338554"/>
            </a:xfrm>
            <a:prstGeom prst="rect">
              <a:avLst/>
            </a:prstGeom>
            <a:noFill/>
          </p:spPr>
          <p:txBody>
            <a:bodyPr wrap="square" rtlCol="0">
              <a:spAutoFit/>
            </a:bodyPr>
            <a:lstStyle/>
            <a:p>
              <a:r>
                <a:rPr lang="en-US" sz="1600" dirty="0"/>
                <a:t>MLD</a:t>
              </a:r>
            </a:p>
          </p:txBody>
        </p:sp>
        <p:sp>
          <p:nvSpPr>
            <p:cNvPr id="29" name="TextBox 28">
              <a:extLst>
                <a:ext uri="{FF2B5EF4-FFF2-40B4-BE49-F238E27FC236}">
                  <a16:creationId xmlns:a16="http://schemas.microsoft.com/office/drawing/2014/main" id="{BFBEDAC3-C8ED-4FEE-945F-97EED547CC8B}"/>
                </a:ext>
              </a:extLst>
            </p:cNvPr>
            <p:cNvSpPr txBox="1"/>
            <p:nvPr/>
          </p:nvSpPr>
          <p:spPr>
            <a:xfrm>
              <a:off x="7275006" y="563068"/>
              <a:ext cx="644629" cy="338554"/>
            </a:xfrm>
            <a:prstGeom prst="rect">
              <a:avLst/>
            </a:prstGeom>
            <a:noFill/>
          </p:spPr>
          <p:txBody>
            <a:bodyPr wrap="square" rtlCol="0">
              <a:spAutoFit/>
            </a:bodyPr>
            <a:lstStyle/>
            <a:p>
              <a:r>
                <a:rPr lang="en-US" sz="1600" dirty="0"/>
                <a:t>MLP</a:t>
              </a:r>
            </a:p>
          </p:txBody>
        </p:sp>
        <p:sp>
          <p:nvSpPr>
            <p:cNvPr id="30" name="TextBox 29">
              <a:extLst>
                <a:ext uri="{FF2B5EF4-FFF2-40B4-BE49-F238E27FC236}">
                  <a16:creationId xmlns:a16="http://schemas.microsoft.com/office/drawing/2014/main" id="{6B38F5AB-51BE-4A01-9887-0C0131D50338}"/>
                </a:ext>
              </a:extLst>
            </p:cNvPr>
            <p:cNvSpPr txBox="1"/>
            <p:nvPr/>
          </p:nvSpPr>
          <p:spPr>
            <a:xfrm>
              <a:off x="7909034" y="848089"/>
              <a:ext cx="644629" cy="338554"/>
            </a:xfrm>
            <a:prstGeom prst="rect">
              <a:avLst/>
            </a:prstGeom>
            <a:noFill/>
          </p:spPr>
          <p:txBody>
            <a:bodyPr wrap="square" rtlCol="0">
              <a:spAutoFit/>
            </a:bodyPr>
            <a:lstStyle/>
            <a:p>
              <a:r>
                <a:rPr lang="en-US" sz="1600" dirty="0"/>
                <a:t>MLL</a:t>
              </a:r>
            </a:p>
          </p:txBody>
        </p:sp>
        <p:sp>
          <p:nvSpPr>
            <p:cNvPr id="31" name="TextBox 30">
              <a:extLst>
                <a:ext uri="{FF2B5EF4-FFF2-40B4-BE49-F238E27FC236}">
                  <a16:creationId xmlns:a16="http://schemas.microsoft.com/office/drawing/2014/main" id="{E10009EA-6FD9-4E2A-8B8D-F448823359E1}"/>
                </a:ext>
              </a:extLst>
            </p:cNvPr>
            <p:cNvSpPr txBox="1"/>
            <p:nvPr/>
          </p:nvSpPr>
          <p:spPr>
            <a:xfrm>
              <a:off x="8333659" y="309457"/>
              <a:ext cx="644629" cy="338554"/>
            </a:xfrm>
            <a:prstGeom prst="rect">
              <a:avLst/>
            </a:prstGeom>
            <a:noFill/>
          </p:spPr>
          <p:txBody>
            <a:bodyPr wrap="square" rtlCol="0">
              <a:spAutoFit/>
            </a:bodyPr>
            <a:lstStyle/>
            <a:p>
              <a:r>
                <a:rPr lang="en-US" sz="1600" dirty="0"/>
                <a:t>MLW</a:t>
              </a:r>
            </a:p>
          </p:txBody>
        </p:sp>
      </p:grpSp>
      <p:pic>
        <p:nvPicPr>
          <p:cNvPr id="18" name="Picture 17">
            <a:extLst>
              <a:ext uri="{FF2B5EF4-FFF2-40B4-BE49-F238E27FC236}">
                <a16:creationId xmlns:a16="http://schemas.microsoft.com/office/drawing/2014/main" id="{FBB0618C-7E72-42F8-9837-5422E129C10B}"/>
              </a:ext>
            </a:extLst>
          </p:cNvPr>
          <p:cNvPicPr>
            <a:picLocks noChangeAspect="1"/>
          </p:cNvPicPr>
          <p:nvPr/>
        </p:nvPicPr>
        <p:blipFill rotWithShape="1">
          <a:blip r:embed="rId4"/>
          <a:srcRect b="4923"/>
          <a:stretch/>
        </p:blipFill>
        <p:spPr>
          <a:xfrm>
            <a:off x="-1" y="3213716"/>
            <a:ext cx="9144000" cy="1448976"/>
          </a:xfrm>
          <a:prstGeom prst="rect">
            <a:avLst/>
          </a:prstGeom>
        </p:spPr>
      </p:pic>
      <p:sp>
        <p:nvSpPr>
          <p:cNvPr id="5" name="TextBox 4">
            <a:extLst>
              <a:ext uri="{FF2B5EF4-FFF2-40B4-BE49-F238E27FC236}">
                <a16:creationId xmlns:a16="http://schemas.microsoft.com/office/drawing/2014/main" id="{7BB503C6-6F47-4874-A242-07BB3994D2BB}"/>
              </a:ext>
            </a:extLst>
          </p:cNvPr>
          <p:cNvSpPr txBox="1"/>
          <p:nvPr/>
        </p:nvSpPr>
        <p:spPr>
          <a:xfrm>
            <a:off x="346412" y="2994866"/>
            <a:ext cx="3995355"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O-B Counts for different </a:t>
            </a:r>
            <a:r>
              <a:rPr lang="en-US" sz="1400" b="1" dirty="0" err="1">
                <a:latin typeface="Calibri" panose="020F0502020204030204" pitchFamily="34" charset="0"/>
                <a:cs typeface="Calibri" panose="020F0502020204030204" pitchFamily="34" charset="0"/>
              </a:rPr>
              <a:t>fq_lim</a:t>
            </a:r>
            <a:r>
              <a:rPr lang="en-US" sz="1400" b="1" dirty="0">
                <a:latin typeface="Calibri" panose="020F0502020204030204" pitchFamily="34" charset="0"/>
                <a:cs typeface="Calibri" panose="020F0502020204030204" pitchFamily="34" charset="0"/>
              </a:rPr>
              <a:t> values</a:t>
            </a:r>
          </a:p>
        </p:txBody>
      </p:sp>
      <p:pic>
        <p:nvPicPr>
          <p:cNvPr id="17" name="Picture 16">
            <a:extLst>
              <a:ext uri="{FF2B5EF4-FFF2-40B4-BE49-F238E27FC236}">
                <a16:creationId xmlns:a16="http://schemas.microsoft.com/office/drawing/2014/main" id="{6CC54F59-C031-4733-A49E-5DFC0DBEAD69}"/>
              </a:ext>
            </a:extLst>
          </p:cNvPr>
          <p:cNvPicPr>
            <a:picLocks noChangeAspect="1"/>
          </p:cNvPicPr>
          <p:nvPr/>
        </p:nvPicPr>
        <p:blipFill>
          <a:blip r:embed="rId5"/>
          <a:stretch>
            <a:fillRect/>
          </a:stretch>
        </p:blipFill>
        <p:spPr>
          <a:xfrm>
            <a:off x="345" y="1472528"/>
            <a:ext cx="9144000" cy="1524000"/>
          </a:xfrm>
          <a:prstGeom prst="rect">
            <a:avLst/>
          </a:prstGeom>
        </p:spPr>
      </p:pic>
      <p:sp>
        <p:nvSpPr>
          <p:cNvPr id="24" name="TextBox 23">
            <a:extLst>
              <a:ext uri="{FF2B5EF4-FFF2-40B4-BE49-F238E27FC236}">
                <a16:creationId xmlns:a16="http://schemas.microsoft.com/office/drawing/2014/main" id="{A75BB483-3FB6-4991-BD82-2EA483B2EC01}"/>
              </a:ext>
            </a:extLst>
          </p:cNvPr>
          <p:cNvSpPr txBox="1"/>
          <p:nvPr/>
        </p:nvSpPr>
        <p:spPr>
          <a:xfrm>
            <a:off x="346412" y="1236346"/>
            <a:ext cx="3797299"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Reflectivity (no rain set to 10 </a:t>
            </a:r>
            <a:r>
              <a:rPr lang="en-US" sz="1400" b="1" dirty="0" err="1">
                <a:latin typeface="Calibri" panose="020F0502020204030204" pitchFamily="34" charset="0"/>
                <a:cs typeface="Calibri" panose="020F0502020204030204" pitchFamily="34" charset="0"/>
              </a:rPr>
              <a:t>dBZ</a:t>
            </a:r>
            <a:r>
              <a:rPr lang="en-US" sz="1400" b="1" dirty="0">
                <a:latin typeface="Calibri" panose="020F0502020204030204" pitchFamily="34" charset="0"/>
                <a:cs typeface="Calibri" panose="020F0502020204030204" pitchFamily="34" charset="0"/>
              </a:rPr>
              <a:t>)</a:t>
            </a:r>
          </a:p>
        </p:txBody>
      </p:sp>
      <p:sp>
        <p:nvSpPr>
          <p:cNvPr id="16" name="Footer Placeholder 1">
            <a:extLst>
              <a:ext uri="{FF2B5EF4-FFF2-40B4-BE49-F238E27FC236}">
                <a16:creationId xmlns:a16="http://schemas.microsoft.com/office/drawing/2014/main" id="{E92F5F24-7097-47D4-9CFC-1652DCEB9C7E}"/>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4280970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1977020-01FB-4AF6-BFA1-C552F1D95CB4}"/>
              </a:ext>
            </a:extLst>
          </p:cNvPr>
          <p:cNvSpPr>
            <a:spLocks noGrp="1"/>
          </p:cNvSpPr>
          <p:nvPr>
            <p:ph type="sldNum" sz="quarter" idx="12"/>
          </p:nvPr>
        </p:nvSpPr>
        <p:spPr/>
        <p:txBody>
          <a:bodyPr/>
          <a:lstStyle/>
          <a:p>
            <a:fld id="{C6C8278F-EB32-9049-808B-99841320EF9D}" type="slidenum">
              <a:rPr lang="de-DE" smtClean="0"/>
              <a:t>13</a:t>
            </a:fld>
            <a:endParaRPr lang="de-DE"/>
          </a:p>
        </p:txBody>
      </p:sp>
      <p:sp>
        <p:nvSpPr>
          <p:cNvPr id="4" name="Title 3">
            <a:extLst>
              <a:ext uri="{FF2B5EF4-FFF2-40B4-BE49-F238E27FC236}">
                <a16:creationId xmlns:a16="http://schemas.microsoft.com/office/drawing/2014/main" id="{530F1363-CC83-4A87-A01D-3F036E055C9C}"/>
              </a:ext>
            </a:extLst>
          </p:cNvPr>
          <p:cNvSpPr>
            <a:spLocks noGrp="1"/>
          </p:cNvSpPr>
          <p:nvPr>
            <p:ph type="title"/>
          </p:nvPr>
        </p:nvSpPr>
        <p:spPr/>
        <p:txBody>
          <a:bodyPr/>
          <a:lstStyle/>
          <a:p>
            <a:r>
              <a:rPr lang="en-US" dirty="0"/>
              <a:t>Conclusions</a:t>
            </a:r>
          </a:p>
        </p:txBody>
      </p:sp>
      <p:sp>
        <p:nvSpPr>
          <p:cNvPr id="5" name="Content Placeholder 4">
            <a:extLst>
              <a:ext uri="{FF2B5EF4-FFF2-40B4-BE49-F238E27FC236}">
                <a16:creationId xmlns:a16="http://schemas.microsoft.com/office/drawing/2014/main" id="{B6253595-6758-41DE-9F26-8399C8FF723F}"/>
              </a:ext>
            </a:extLst>
          </p:cNvPr>
          <p:cNvSpPr>
            <a:spLocks noGrp="1"/>
          </p:cNvSpPr>
          <p:nvPr>
            <p:ph idx="1"/>
          </p:nvPr>
        </p:nvSpPr>
        <p:spPr>
          <a:xfrm>
            <a:off x="1081088" y="1490282"/>
            <a:ext cx="6480001" cy="2588345"/>
          </a:xfrm>
        </p:spPr>
        <p:txBody>
          <a:bodyPr>
            <a:normAutofit/>
          </a:bodyPr>
          <a:lstStyle/>
          <a:p>
            <a:r>
              <a:rPr lang="en-US" sz="1600" dirty="0"/>
              <a:t>In general, there is a good match between the observations and simulated EMVORADO data in complex terrain!</a:t>
            </a:r>
          </a:p>
          <a:p>
            <a:r>
              <a:rPr lang="en-US" sz="1600" dirty="0"/>
              <a:t>In the </a:t>
            </a:r>
            <a:r>
              <a:rPr lang="en-US" sz="1600" dirty="0" err="1"/>
              <a:t>analysed</a:t>
            </a:r>
            <a:r>
              <a:rPr lang="en-US" sz="1600" dirty="0"/>
              <a:t> sample, EMVORADO seems to produces less rain and more light rain.</a:t>
            </a:r>
          </a:p>
          <a:p>
            <a:r>
              <a:rPr lang="en-US" sz="1600" dirty="0"/>
              <a:t>To compare observations and simulations, we need to apply quality control carefully. Also, </a:t>
            </a:r>
            <a:r>
              <a:rPr lang="en-US" sz="1600" dirty="0" err="1">
                <a:latin typeface="Courier New" panose="02070309020205020404" pitchFamily="49" charset="0"/>
                <a:cs typeface="Courier New" panose="02070309020205020404" pitchFamily="49" charset="0"/>
              </a:rPr>
              <a:t>lsmooth</a:t>
            </a:r>
            <a:r>
              <a:rPr lang="en-US" sz="1600" dirty="0">
                <a:latin typeface="Courier New" panose="02070309020205020404" pitchFamily="49" charset="0"/>
                <a:cs typeface="Courier New" panose="02070309020205020404" pitchFamily="49" charset="0"/>
              </a:rPr>
              <a:t>=true</a:t>
            </a:r>
            <a:r>
              <a:rPr lang="en-US" sz="1600" dirty="0"/>
              <a:t> helps to increase the amount of valid data, but also brings the complexity of partially blocked data. </a:t>
            </a:r>
          </a:p>
          <a:p>
            <a:r>
              <a:rPr lang="en-US" sz="1600" dirty="0"/>
              <a:t>Increasing </a:t>
            </a:r>
            <a:r>
              <a:rPr lang="en-US" sz="1600" dirty="0" err="1"/>
              <a:t>freq_lim</a:t>
            </a:r>
            <a:r>
              <a:rPr lang="en-US" sz="1600" dirty="0"/>
              <a:t> value improves the observation-minus-background match, but at cost of an increasing loss of information.</a:t>
            </a:r>
          </a:p>
          <a:p>
            <a:endParaRPr lang="en-US" sz="1600" dirty="0"/>
          </a:p>
        </p:txBody>
      </p:sp>
      <p:sp>
        <p:nvSpPr>
          <p:cNvPr id="7" name="Footer Placeholder 1">
            <a:extLst>
              <a:ext uri="{FF2B5EF4-FFF2-40B4-BE49-F238E27FC236}">
                <a16:creationId xmlns:a16="http://schemas.microsoft.com/office/drawing/2014/main" id="{F2504F35-E8BD-4466-8904-527FBB715575}"/>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1282832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9B46C4-D3D8-4E25-A306-1189EAE99BC6}"/>
              </a:ext>
            </a:extLst>
          </p:cNvPr>
          <p:cNvSpPr>
            <a:spLocks noGrp="1"/>
          </p:cNvSpPr>
          <p:nvPr>
            <p:ph type="sldNum" sz="quarter" idx="12"/>
          </p:nvPr>
        </p:nvSpPr>
        <p:spPr/>
        <p:txBody>
          <a:bodyPr/>
          <a:lstStyle/>
          <a:p>
            <a:fld id="{C6C8278F-EB32-9049-808B-99841320EF9D}" type="slidenum">
              <a:rPr lang="de-DE" smtClean="0"/>
              <a:t>14</a:t>
            </a:fld>
            <a:endParaRPr lang="de-DE"/>
          </a:p>
        </p:txBody>
      </p:sp>
      <p:sp>
        <p:nvSpPr>
          <p:cNvPr id="4" name="Title 3">
            <a:extLst>
              <a:ext uri="{FF2B5EF4-FFF2-40B4-BE49-F238E27FC236}">
                <a16:creationId xmlns:a16="http://schemas.microsoft.com/office/drawing/2014/main" id="{CC2F63DD-7728-4C0B-B8C8-0930F1C8E37C}"/>
              </a:ext>
            </a:extLst>
          </p:cNvPr>
          <p:cNvSpPr>
            <a:spLocks noGrp="1"/>
          </p:cNvSpPr>
          <p:nvPr>
            <p:ph type="title"/>
          </p:nvPr>
        </p:nvSpPr>
        <p:spPr/>
        <p:txBody>
          <a:bodyPr/>
          <a:lstStyle/>
          <a:p>
            <a:r>
              <a:rPr lang="en-US" dirty="0"/>
              <a:t>Outlook, next steps</a:t>
            </a:r>
          </a:p>
        </p:txBody>
      </p:sp>
      <p:sp>
        <p:nvSpPr>
          <p:cNvPr id="5" name="Content Placeholder 4">
            <a:extLst>
              <a:ext uri="{FF2B5EF4-FFF2-40B4-BE49-F238E27FC236}">
                <a16:creationId xmlns:a16="http://schemas.microsoft.com/office/drawing/2014/main" id="{39FB367C-4B02-42B9-8B69-D6A30CABF96D}"/>
              </a:ext>
            </a:extLst>
          </p:cNvPr>
          <p:cNvSpPr>
            <a:spLocks noGrp="1"/>
          </p:cNvSpPr>
          <p:nvPr>
            <p:ph idx="1"/>
          </p:nvPr>
        </p:nvSpPr>
        <p:spPr>
          <a:xfrm>
            <a:off x="1081089" y="1384300"/>
            <a:ext cx="6820796" cy="2465401"/>
          </a:xfrm>
        </p:spPr>
        <p:txBody>
          <a:bodyPr>
            <a:normAutofit/>
          </a:bodyPr>
          <a:lstStyle/>
          <a:p>
            <a:r>
              <a:rPr lang="en-US" sz="1600" dirty="0"/>
              <a:t>Increase sample size by running longer experiments, check if the signals we see are stable or due to small sample</a:t>
            </a:r>
          </a:p>
          <a:p>
            <a:r>
              <a:rPr lang="en-US" sz="1600" dirty="0"/>
              <a:t>Tune attenuation in EMVORADO if needed</a:t>
            </a:r>
          </a:p>
          <a:p>
            <a:r>
              <a:rPr lang="en-US" sz="1600" dirty="0"/>
              <a:t>Look at the </a:t>
            </a:r>
            <a:r>
              <a:rPr lang="en-US" sz="1600" dirty="0" err="1"/>
              <a:t>superobed</a:t>
            </a:r>
            <a:r>
              <a:rPr lang="en-US" sz="1600" dirty="0"/>
              <a:t> data that is used by the LETKF (full resolution was very helpful to detect issues with the data)</a:t>
            </a:r>
          </a:p>
          <a:p>
            <a:r>
              <a:rPr lang="en-US" sz="1600" dirty="0"/>
              <a:t>Decide on the elevation scan thinning strategy</a:t>
            </a:r>
          </a:p>
          <a:p>
            <a:r>
              <a:rPr lang="en-US" sz="1600" dirty="0"/>
              <a:t>Conduct first data assimilation experiments with KENDA system.</a:t>
            </a:r>
          </a:p>
        </p:txBody>
      </p:sp>
      <p:sp>
        <p:nvSpPr>
          <p:cNvPr id="6" name="Footer Placeholder 1">
            <a:extLst>
              <a:ext uri="{FF2B5EF4-FFF2-40B4-BE49-F238E27FC236}">
                <a16:creationId xmlns:a16="http://schemas.microsoft.com/office/drawing/2014/main" id="{D42F532D-F9AA-45FF-B75E-BC95155DF957}"/>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111730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418A7C-CDF6-4EC3-A71C-EAF8E1FAD922}"/>
              </a:ext>
            </a:extLst>
          </p:cNvPr>
          <p:cNvSpPr>
            <a:spLocks noGrp="1"/>
          </p:cNvSpPr>
          <p:nvPr>
            <p:ph type="sldNum" sz="quarter" idx="12"/>
          </p:nvPr>
        </p:nvSpPr>
        <p:spPr/>
        <p:txBody>
          <a:bodyPr/>
          <a:lstStyle/>
          <a:p>
            <a:fld id="{C6C8278F-EB32-9049-808B-99841320EF9D}" type="slidenum">
              <a:rPr lang="de-DE" smtClean="0"/>
              <a:t>15</a:t>
            </a:fld>
            <a:endParaRPr lang="de-DE"/>
          </a:p>
        </p:txBody>
      </p:sp>
      <p:sp>
        <p:nvSpPr>
          <p:cNvPr id="5" name="Content Placeholder 4">
            <a:extLst>
              <a:ext uri="{FF2B5EF4-FFF2-40B4-BE49-F238E27FC236}">
                <a16:creationId xmlns:a16="http://schemas.microsoft.com/office/drawing/2014/main" id="{0D6D1489-04E0-477E-B3CD-EF1774B571C1}"/>
              </a:ext>
            </a:extLst>
          </p:cNvPr>
          <p:cNvSpPr>
            <a:spLocks noGrp="1"/>
          </p:cNvSpPr>
          <p:nvPr>
            <p:ph idx="1"/>
          </p:nvPr>
        </p:nvSpPr>
        <p:spPr>
          <a:xfrm>
            <a:off x="2811635" y="2065412"/>
            <a:ext cx="3520729" cy="1014264"/>
          </a:xfrm>
        </p:spPr>
        <p:txBody>
          <a:bodyPr anchor="ctr">
            <a:normAutofit/>
          </a:bodyPr>
          <a:lstStyle/>
          <a:p>
            <a:pPr marL="0" indent="0" algn="ctr">
              <a:buNone/>
            </a:pPr>
            <a:r>
              <a:rPr lang="en-US" sz="4000" dirty="0"/>
              <a:t>Thank you!</a:t>
            </a:r>
          </a:p>
        </p:txBody>
      </p:sp>
      <p:sp>
        <p:nvSpPr>
          <p:cNvPr id="6" name="Footer Placeholder 1">
            <a:extLst>
              <a:ext uri="{FF2B5EF4-FFF2-40B4-BE49-F238E27FC236}">
                <a16:creationId xmlns:a16="http://schemas.microsoft.com/office/drawing/2014/main" id="{0A6942C6-6821-4108-98FA-BDE183266CFF}"/>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448119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531596F-7271-4909-AF4C-B083BB41785F}"/>
              </a:ext>
            </a:extLst>
          </p:cNvPr>
          <p:cNvSpPr>
            <a:spLocks noGrp="1"/>
          </p:cNvSpPr>
          <p:nvPr>
            <p:ph type="ftr" sz="quarter" idx="11"/>
          </p:nvPr>
        </p:nvSpPr>
        <p:spPr/>
        <p:txBody>
          <a:bodyPr/>
          <a:lstStyle/>
          <a:p>
            <a:r>
              <a:rPr lang="de-DE" dirty="0"/>
              <a:t>© COSMO GM, September 2024, Yapparova et al. </a:t>
            </a:r>
          </a:p>
        </p:txBody>
      </p:sp>
      <p:sp>
        <p:nvSpPr>
          <p:cNvPr id="3" name="Slide Number Placeholder 2">
            <a:extLst>
              <a:ext uri="{FF2B5EF4-FFF2-40B4-BE49-F238E27FC236}">
                <a16:creationId xmlns:a16="http://schemas.microsoft.com/office/drawing/2014/main" id="{3A598E95-7150-4426-AF9F-DEF2201AF4BD}"/>
              </a:ext>
            </a:extLst>
          </p:cNvPr>
          <p:cNvSpPr>
            <a:spLocks noGrp="1"/>
          </p:cNvSpPr>
          <p:nvPr>
            <p:ph type="sldNum" sz="quarter" idx="12"/>
          </p:nvPr>
        </p:nvSpPr>
        <p:spPr/>
        <p:txBody>
          <a:bodyPr/>
          <a:lstStyle/>
          <a:p>
            <a:fld id="{C6C8278F-EB32-9049-808B-99841320EF9D}" type="slidenum">
              <a:rPr lang="de-DE" smtClean="0"/>
              <a:t>2</a:t>
            </a:fld>
            <a:endParaRPr lang="de-DE"/>
          </a:p>
        </p:txBody>
      </p:sp>
      <p:sp>
        <p:nvSpPr>
          <p:cNvPr id="4" name="Title 3">
            <a:extLst>
              <a:ext uri="{FF2B5EF4-FFF2-40B4-BE49-F238E27FC236}">
                <a16:creationId xmlns:a16="http://schemas.microsoft.com/office/drawing/2014/main" id="{F5FE219E-657C-4374-A090-F753E471B73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Swiss radar network</a:t>
            </a:r>
          </a:p>
        </p:txBody>
      </p:sp>
      <p:pic>
        <p:nvPicPr>
          <p:cNvPr id="6" name="Picture 5">
            <a:extLst>
              <a:ext uri="{FF2B5EF4-FFF2-40B4-BE49-F238E27FC236}">
                <a16:creationId xmlns:a16="http://schemas.microsoft.com/office/drawing/2014/main" id="{AEC5F9C9-4F83-4220-A4E0-7A14AD376773}"/>
              </a:ext>
            </a:extLst>
          </p:cNvPr>
          <p:cNvPicPr>
            <a:picLocks noChangeAspect="1"/>
          </p:cNvPicPr>
          <p:nvPr/>
        </p:nvPicPr>
        <p:blipFill>
          <a:blip r:embed="rId3"/>
          <a:stretch>
            <a:fillRect/>
          </a:stretch>
        </p:blipFill>
        <p:spPr>
          <a:xfrm>
            <a:off x="804752" y="833184"/>
            <a:ext cx="2643932" cy="1821869"/>
          </a:xfrm>
          <a:prstGeom prst="rect">
            <a:avLst/>
          </a:prstGeom>
        </p:spPr>
      </p:pic>
      <p:sp>
        <p:nvSpPr>
          <p:cNvPr id="7" name="TextBox 6">
            <a:extLst>
              <a:ext uri="{FF2B5EF4-FFF2-40B4-BE49-F238E27FC236}">
                <a16:creationId xmlns:a16="http://schemas.microsoft.com/office/drawing/2014/main" id="{A01EB54C-D917-48C2-8F40-6BD6C40F6D5C}"/>
              </a:ext>
            </a:extLst>
          </p:cNvPr>
          <p:cNvSpPr txBox="1"/>
          <p:nvPr/>
        </p:nvSpPr>
        <p:spPr>
          <a:xfrm>
            <a:off x="3782470" y="2816384"/>
            <a:ext cx="5261638" cy="1815882"/>
          </a:xfrm>
          <a:prstGeom prst="rect">
            <a:avLst/>
          </a:prstGeom>
          <a:noFill/>
        </p:spPr>
        <p:txBody>
          <a:bodyPr wrap="square" rtlCol="0">
            <a:spAutoFit/>
          </a:bodyPr>
          <a:lstStyle/>
          <a:p>
            <a:pPr marL="285750" indent="-285750">
              <a:buFont typeface="Arial" panose="020B0604020202020204" pitchFamily="34" charset="0"/>
              <a:buChar char="•"/>
            </a:pPr>
            <a:r>
              <a:rPr lang="en-US" sz="1600" b="0" dirty="0">
                <a:effectLst/>
                <a:latin typeface="Calibri" panose="020F0502020204030204" pitchFamily="34" charset="0"/>
                <a:cs typeface="Calibri" panose="020F0502020204030204" pitchFamily="34" charset="0"/>
              </a:rPr>
              <a:t>5 C-band radars with wavelength 5.45 GHz (5.5 cm)</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20 elevation scans, two half-scans every 5 mins</a:t>
            </a: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Range up to 18 km height and to 162 km distance from the radar (2 scans up to 246 km)</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Calibri" panose="020F0502020204030204" pitchFamily="34" charset="0"/>
              <a:buChar char="→"/>
            </a:pPr>
            <a:r>
              <a:rPr lang="en-US" sz="1600" b="1" dirty="0">
                <a:latin typeface="Calibri" panose="020F0502020204030204" pitchFamily="34" charset="0"/>
                <a:cs typeface="Calibri" panose="020F0502020204030204" pitchFamily="34" charset="0"/>
              </a:rPr>
              <a:t>this is preliminary work aiming at preparing the assimilation of the 3d radar </a:t>
            </a:r>
            <a:r>
              <a:rPr lang="en-US" sz="1600" b="1" dirty="0" err="1">
                <a:latin typeface="Calibri" panose="020F0502020204030204" pitchFamily="34" charset="0"/>
                <a:cs typeface="Calibri" panose="020F0502020204030204" pitchFamily="34" charset="0"/>
              </a:rPr>
              <a:t>reflecivity</a:t>
            </a:r>
            <a:r>
              <a:rPr lang="en-US" sz="1600" b="1" dirty="0">
                <a:latin typeface="Calibri" panose="020F0502020204030204" pitchFamily="34" charset="0"/>
                <a:cs typeface="Calibri" panose="020F0502020204030204" pitchFamily="34" charset="0"/>
              </a:rPr>
              <a:t> in our DA system</a:t>
            </a:r>
          </a:p>
        </p:txBody>
      </p:sp>
      <p:graphicFrame>
        <p:nvGraphicFramePr>
          <p:cNvPr id="8" name="Table 7">
            <a:extLst>
              <a:ext uri="{FF2B5EF4-FFF2-40B4-BE49-F238E27FC236}">
                <a16:creationId xmlns:a16="http://schemas.microsoft.com/office/drawing/2014/main" id="{BEDBBD69-FC43-43E4-BF52-016200F2E8C9}"/>
              </a:ext>
            </a:extLst>
          </p:cNvPr>
          <p:cNvGraphicFramePr>
            <a:graphicFrameLocks noGrp="1"/>
          </p:cNvGraphicFramePr>
          <p:nvPr>
            <p:extLst>
              <p:ext uri="{D42A27DB-BD31-4B8C-83A1-F6EECF244321}">
                <p14:modId xmlns:p14="http://schemas.microsoft.com/office/powerpoint/2010/main" val="3346087262"/>
              </p:ext>
            </p:extLst>
          </p:nvPr>
        </p:nvGraphicFramePr>
        <p:xfrm>
          <a:off x="4223207" y="948321"/>
          <a:ext cx="4311273" cy="1624223"/>
        </p:xfrm>
        <a:graphic>
          <a:graphicData uri="http://schemas.openxmlformats.org/drawingml/2006/table">
            <a:tbl>
              <a:tblPr/>
              <a:tblGrid>
                <a:gridCol w="1237713">
                  <a:extLst>
                    <a:ext uri="{9D8B030D-6E8A-4147-A177-3AD203B41FA5}">
                      <a16:colId xmlns:a16="http://schemas.microsoft.com/office/drawing/2014/main" val="3984662716"/>
                    </a:ext>
                  </a:extLst>
                </a:gridCol>
                <a:gridCol w="1569351">
                  <a:extLst>
                    <a:ext uri="{9D8B030D-6E8A-4147-A177-3AD203B41FA5}">
                      <a16:colId xmlns:a16="http://schemas.microsoft.com/office/drawing/2014/main" val="1684432639"/>
                    </a:ext>
                  </a:extLst>
                </a:gridCol>
                <a:gridCol w="1504209">
                  <a:extLst>
                    <a:ext uri="{9D8B030D-6E8A-4147-A177-3AD203B41FA5}">
                      <a16:colId xmlns:a16="http://schemas.microsoft.com/office/drawing/2014/main" val="1824932633"/>
                    </a:ext>
                  </a:extLst>
                </a:gridCol>
              </a:tblGrid>
              <a:tr h="319757">
                <a:tc>
                  <a:txBody>
                    <a:bodyPr/>
                    <a:lstStyle/>
                    <a:p>
                      <a:pPr algn="l" fontAlgn="t"/>
                      <a:r>
                        <a:rPr lang="en-US" sz="1050" b="0" dirty="0">
                          <a:effectLst/>
                        </a:rPr>
                        <a:t>Radar</a:t>
                      </a:r>
                    </a:p>
                  </a:txBody>
                  <a:tcPr marL="49045" marR="49045" marT="24522" marB="24522">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E0F0FF"/>
                    </a:solidFill>
                  </a:tcPr>
                </a:tc>
                <a:tc>
                  <a:txBody>
                    <a:bodyPr/>
                    <a:lstStyle/>
                    <a:p>
                      <a:pPr algn="l" fontAlgn="t"/>
                      <a:r>
                        <a:rPr lang="en-US" sz="1050" b="0" dirty="0">
                          <a:effectLst/>
                        </a:rPr>
                        <a:t>Operational since</a:t>
                      </a:r>
                    </a:p>
                  </a:txBody>
                  <a:tcPr marL="49045" marR="49045" marT="24522" marB="24522">
                    <a:lnL>
                      <a:noFill/>
                    </a:lnL>
                    <a:lnR>
                      <a:noFill/>
                    </a:lnR>
                    <a:lnT w="12700" cap="flat" cmpd="sng" algn="ctr">
                      <a:solidFill>
                        <a:schemeClr val="tx1"/>
                      </a:solidFill>
                      <a:prstDash val="solid"/>
                      <a:round/>
                      <a:headEnd type="none" w="med" len="med"/>
                      <a:tailEnd type="none" w="med" len="med"/>
                    </a:lnT>
                    <a:lnB>
                      <a:noFill/>
                    </a:lnB>
                    <a:solidFill>
                      <a:srgbClr val="E0F0FF"/>
                    </a:solidFill>
                  </a:tcPr>
                </a:tc>
                <a:tc>
                  <a:txBody>
                    <a:bodyPr/>
                    <a:lstStyle/>
                    <a:p>
                      <a:pPr algn="l" fontAlgn="t"/>
                      <a:r>
                        <a:rPr lang="en-US" sz="1050" b="0" dirty="0">
                          <a:effectLst/>
                        </a:rPr>
                        <a:t>Altitude* (m asl)</a:t>
                      </a:r>
                    </a:p>
                  </a:txBody>
                  <a:tcPr marL="49045" marR="49045" marT="24522" marB="24522">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E0F0FF"/>
                    </a:solidFill>
                  </a:tcPr>
                </a:tc>
                <a:extLst>
                  <a:ext uri="{0D108BD9-81ED-4DB2-BD59-A6C34878D82A}">
                    <a16:rowId xmlns:a16="http://schemas.microsoft.com/office/drawing/2014/main" val="2849016882"/>
                  </a:ext>
                </a:extLst>
              </a:tr>
              <a:tr h="260687">
                <a:tc>
                  <a:txBody>
                    <a:bodyPr/>
                    <a:lstStyle/>
                    <a:p>
                      <a:pPr algn="l" fontAlgn="t"/>
                      <a:r>
                        <a:rPr lang="en-US" sz="1050" b="0" dirty="0" err="1">
                          <a:effectLst/>
                        </a:rPr>
                        <a:t>Albis</a:t>
                      </a:r>
                      <a:endParaRPr lang="en-US" sz="1050" b="0" dirty="0">
                        <a:effectLst/>
                      </a:endParaRPr>
                    </a:p>
                  </a:txBody>
                  <a:tcPr marL="49045" marR="49045" marT="24522" marB="24522">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l" fontAlgn="t"/>
                      <a:r>
                        <a:rPr lang="en-US" sz="1050" b="0" dirty="0">
                          <a:effectLst/>
                        </a:rPr>
                        <a:t>June 2012(1959)</a:t>
                      </a:r>
                    </a:p>
                  </a:txBody>
                  <a:tcPr marL="49045" marR="49045" marT="24522" marB="24522">
                    <a:lnL>
                      <a:noFill/>
                    </a:lnL>
                    <a:lnR>
                      <a:noFill/>
                    </a:lnR>
                    <a:lnT>
                      <a:noFill/>
                    </a:lnT>
                    <a:lnB>
                      <a:noFill/>
                    </a:lnB>
                    <a:solidFill>
                      <a:srgbClr val="FFFFFF"/>
                    </a:solidFill>
                  </a:tcPr>
                </a:tc>
                <a:tc>
                  <a:txBody>
                    <a:bodyPr/>
                    <a:lstStyle/>
                    <a:p>
                      <a:pPr algn="l" fontAlgn="t"/>
                      <a:r>
                        <a:rPr lang="en-US" sz="1050" b="0" dirty="0">
                          <a:effectLst/>
                        </a:rPr>
                        <a:t>938</a:t>
                      </a:r>
                    </a:p>
                  </a:txBody>
                  <a:tcPr marL="49045" marR="49045" marT="24522" marB="24522">
                    <a:lnL>
                      <a:noFill/>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649435134"/>
                  </a:ext>
                </a:extLst>
              </a:tr>
              <a:tr h="260687">
                <a:tc>
                  <a:txBody>
                    <a:bodyPr/>
                    <a:lstStyle/>
                    <a:p>
                      <a:pPr algn="l" fontAlgn="t"/>
                      <a:r>
                        <a:rPr lang="en-US" sz="1050" b="0" dirty="0" err="1">
                          <a:effectLst/>
                        </a:rPr>
                        <a:t>Dôle</a:t>
                      </a:r>
                      <a:endParaRPr lang="en-US" sz="1050" b="0" dirty="0">
                        <a:effectLst/>
                      </a:endParaRPr>
                    </a:p>
                  </a:txBody>
                  <a:tcPr marL="49045" marR="49045" marT="24522" marB="24522">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l" fontAlgn="t"/>
                      <a:r>
                        <a:rPr lang="en-US" sz="1050" b="0" dirty="0">
                          <a:effectLst/>
                        </a:rPr>
                        <a:t>October 2011 (1959)</a:t>
                      </a:r>
                    </a:p>
                  </a:txBody>
                  <a:tcPr marL="49045" marR="49045" marT="24522" marB="24522">
                    <a:lnL>
                      <a:noFill/>
                    </a:lnL>
                    <a:lnR>
                      <a:noFill/>
                    </a:lnR>
                    <a:lnT>
                      <a:noFill/>
                    </a:lnT>
                    <a:lnB>
                      <a:noFill/>
                    </a:lnB>
                    <a:solidFill>
                      <a:srgbClr val="FFFFFF"/>
                    </a:solidFill>
                  </a:tcPr>
                </a:tc>
                <a:tc>
                  <a:txBody>
                    <a:bodyPr/>
                    <a:lstStyle/>
                    <a:p>
                      <a:pPr algn="l" fontAlgn="t"/>
                      <a:r>
                        <a:rPr lang="en-US" sz="1050" b="0" dirty="0">
                          <a:effectLst/>
                        </a:rPr>
                        <a:t>1682</a:t>
                      </a:r>
                    </a:p>
                  </a:txBody>
                  <a:tcPr marL="49045" marR="49045" marT="24522" marB="24522">
                    <a:lnL>
                      <a:noFill/>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86035731"/>
                  </a:ext>
                </a:extLst>
              </a:tr>
              <a:tr h="261718">
                <a:tc>
                  <a:txBody>
                    <a:bodyPr/>
                    <a:lstStyle/>
                    <a:p>
                      <a:pPr algn="l" fontAlgn="t"/>
                      <a:r>
                        <a:rPr lang="en-US" sz="1050" b="0" dirty="0" err="1">
                          <a:effectLst/>
                        </a:rPr>
                        <a:t>Lema</a:t>
                      </a:r>
                      <a:endParaRPr lang="en-US" sz="1050" b="0" dirty="0">
                        <a:effectLst/>
                      </a:endParaRPr>
                    </a:p>
                  </a:txBody>
                  <a:tcPr marL="49045" marR="49045" marT="24522" marB="24522">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l" fontAlgn="t"/>
                      <a:r>
                        <a:rPr lang="en-US" sz="1050" b="0" dirty="0">
                          <a:effectLst/>
                        </a:rPr>
                        <a:t>May-June 2011(1993)</a:t>
                      </a:r>
                    </a:p>
                  </a:txBody>
                  <a:tcPr marL="49045" marR="49045" marT="24522" marB="24522">
                    <a:lnL>
                      <a:noFill/>
                    </a:lnL>
                    <a:lnR>
                      <a:noFill/>
                    </a:lnR>
                    <a:lnT>
                      <a:noFill/>
                    </a:lnT>
                    <a:lnB>
                      <a:noFill/>
                    </a:lnB>
                    <a:solidFill>
                      <a:srgbClr val="FFFFFF"/>
                    </a:solidFill>
                  </a:tcPr>
                </a:tc>
                <a:tc>
                  <a:txBody>
                    <a:bodyPr/>
                    <a:lstStyle/>
                    <a:p>
                      <a:pPr algn="l" fontAlgn="t"/>
                      <a:r>
                        <a:rPr lang="en-US" sz="1050" b="0" dirty="0">
                          <a:effectLst/>
                        </a:rPr>
                        <a:t>1626</a:t>
                      </a:r>
                    </a:p>
                  </a:txBody>
                  <a:tcPr marL="49045" marR="49045" marT="24522" marB="24522">
                    <a:lnL>
                      <a:noFill/>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611265544"/>
                  </a:ext>
                </a:extLst>
              </a:tr>
              <a:tr h="260687">
                <a:tc>
                  <a:txBody>
                    <a:bodyPr/>
                    <a:lstStyle/>
                    <a:p>
                      <a:pPr algn="l" fontAlgn="t"/>
                      <a:r>
                        <a:rPr lang="en-US" sz="1050" b="0" dirty="0">
                          <a:effectLst/>
                        </a:rPr>
                        <a:t>Plaine </a:t>
                      </a:r>
                      <a:r>
                        <a:rPr lang="en-US" sz="1050" b="0" dirty="0" err="1">
                          <a:effectLst/>
                        </a:rPr>
                        <a:t>Morte</a:t>
                      </a:r>
                      <a:endParaRPr lang="en-US" sz="1050" b="0" dirty="0">
                        <a:effectLst/>
                      </a:endParaRPr>
                    </a:p>
                  </a:txBody>
                  <a:tcPr marL="49045" marR="49045" marT="24522" marB="24522">
                    <a:lnL w="12700" cap="flat" cmpd="sng" algn="ctr">
                      <a:solidFill>
                        <a:schemeClr val="tx1"/>
                      </a:solidFill>
                      <a:prstDash val="solid"/>
                      <a:round/>
                      <a:headEnd type="none" w="med" len="med"/>
                      <a:tailEnd type="none" w="med" len="med"/>
                    </a:lnL>
                    <a:lnR>
                      <a:noFill/>
                    </a:lnR>
                    <a:lnT>
                      <a:noFill/>
                    </a:lnT>
                    <a:lnB>
                      <a:noFill/>
                    </a:lnB>
                    <a:solidFill>
                      <a:srgbClr val="FFFFFF"/>
                    </a:solidFill>
                  </a:tcPr>
                </a:tc>
                <a:tc>
                  <a:txBody>
                    <a:bodyPr/>
                    <a:lstStyle/>
                    <a:p>
                      <a:pPr algn="l" fontAlgn="t"/>
                      <a:r>
                        <a:rPr lang="en-US" sz="1050" b="0" dirty="0">
                          <a:effectLst/>
                        </a:rPr>
                        <a:t>June 2014</a:t>
                      </a:r>
                    </a:p>
                  </a:txBody>
                  <a:tcPr marL="49045" marR="49045" marT="24522" marB="24522">
                    <a:lnL>
                      <a:noFill/>
                    </a:lnL>
                    <a:lnR>
                      <a:noFill/>
                    </a:lnR>
                    <a:lnT>
                      <a:noFill/>
                    </a:lnT>
                    <a:lnB>
                      <a:noFill/>
                    </a:lnB>
                    <a:solidFill>
                      <a:srgbClr val="FFFFFF"/>
                    </a:solidFill>
                  </a:tcPr>
                </a:tc>
                <a:tc>
                  <a:txBody>
                    <a:bodyPr/>
                    <a:lstStyle/>
                    <a:p>
                      <a:pPr algn="l" fontAlgn="t"/>
                      <a:r>
                        <a:rPr lang="en-US" sz="1050" b="0" dirty="0">
                          <a:effectLst/>
                        </a:rPr>
                        <a:t>2937</a:t>
                      </a:r>
                    </a:p>
                  </a:txBody>
                  <a:tcPr marL="49045" marR="49045" marT="24522" marB="24522">
                    <a:lnL>
                      <a:noFill/>
                    </a:lnL>
                    <a:lnR w="12700" cap="flat" cmpd="sng" algn="ctr">
                      <a:solidFill>
                        <a:schemeClr val="tx1"/>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572529965"/>
                  </a:ext>
                </a:extLst>
              </a:tr>
              <a:tr h="260687">
                <a:tc>
                  <a:txBody>
                    <a:bodyPr/>
                    <a:lstStyle/>
                    <a:p>
                      <a:pPr algn="l" fontAlgn="t"/>
                      <a:r>
                        <a:rPr lang="en-US" sz="1050" b="0" dirty="0" err="1">
                          <a:effectLst/>
                        </a:rPr>
                        <a:t>Weissfluh</a:t>
                      </a:r>
                      <a:r>
                        <a:rPr lang="en-US" sz="1050" b="0" dirty="0">
                          <a:effectLst/>
                        </a:rPr>
                        <a:t> </a:t>
                      </a:r>
                    </a:p>
                  </a:txBody>
                  <a:tcPr marL="49045" marR="49045" marT="24522" marB="24522">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50" b="0" dirty="0">
                          <a:effectLst/>
                        </a:rPr>
                        <a:t>January 2016 </a:t>
                      </a:r>
                    </a:p>
                  </a:txBody>
                  <a:tcPr marL="49045" marR="49045" marT="24522" marB="24522">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en-US" sz="1050" b="0" dirty="0">
                          <a:effectLst/>
                        </a:rPr>
                        <a:t>2850</a:t>
                      </a:r>
                    </a:p>
                  </a:txBody>
                  <a:tcPr marL="49045" marR="49045" marT="24522" marB="24522">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91062115"/>
                  </a:ext>
                </a:extLst>
              </a:tr>
            </a:tbl>
          </a:graphicData>
        </a:graphic>
      </p:graphicFrame>
      <p:sp>
        <p:nvSpPr>
          <p:cNvPr id="9" name="Rectangle 1">
            <a:extLst>
              <a:ext uri="{FF2B5EF4-FFF2-40B4-BE49-F238E27FC236}">
                <a16:creationId xmlns:a16="http://schemas.microsoft.com/office/drawing/2014/main" id="{A63D0319-6D95-47F6-9911-C4A506765764}"/>
              </a:ext>
            </a:extLst>
          </p:cNvPr>
          <p:cNvSpPr>
            <a:spLocks noChangeArrowheads="1"/>
          </p:cNvSpPr>
          <p:nvPr/>
        </p:nvSpPr>
        <p:spPr bwMode="auto">
          <a:xfrm>
            <a:off x="1081088" y="2374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D7F003A6-EE45-4713-A7C2-CC873ACB6B87}"/>
              </a:ext>
            </a:extLst>
          </p:cNvPr>
          <p:cNvPicPr>
            <a:picLocks noChangeAspect="1"/>
          </p:cNvPicPr>
          <p:nvPr/>
        </p:nvPicPr>
        <p:blipFill>
          <a:blip r:embed="rId4"/>
          <a:stretch>
            <a:fillRect/>
          </a:stretch>
        </p:blipFill>
        <p:spPr>
          <a:xfrm>
            <a:off x="525158" y="2603439"/>
            <a:ext cx="3022084" cy="2013459"/>
          </a:xfrm>
          <a:prstGeom prst="rect">
            <a:avLst/>
          </a:prstGeom>
        </p:spPr>
      </p:pic>
      <p:sp>
        <p:nvSpPr>
          <p:cNvPr id="5" name="TextBox 4">
            <a:extLst>
              <a:ext uri="{FF2B5EF4-FFF2-40B4-BE49-F238E27FC236}">
                <a16:creationId xmlns:a16="http://schemas.microsoft.com/office/drawing/2014/main" id="{C23D7A08-182F-48C5-AD08-4C1C6A80959B}"/>
              </a:ext>
            </a:extLst>
          </p:cNvPr>
          <p:cNvSpPr txBox="1"/>
          <p:nvPr/>
        </p:nvSpPr>
        <p:spPr>
          <a:xfrm>
            <a:off x="378176" y="2317380"/>
            <a:ext cx="1460777" cy="261610"/>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(2004, </a:t>
            </a:r>
            <a:r>
              <a:rPr lang="en-US" sz="1050" dirty="0" err="1">
                <a:latin typeface="Calibri" panose="020F0502020204030204" pitchFamily="34" charset="0"/>
                <a:cs typeface="Calibri" panose="020F0502020204030204" pitchFamily="34" charset="0"/>
              </a:rPr>
              <a:t>swisstopo</a:t>
            </a:r>
            <a:r>
              <a:rPr lang="en-US" sz="1050" dirty="0">
                <a:latin typeface="Calibri" panose="020F0502020204030204" pitchFamily="34" charset="0"/>
                <a:cs typeface="Calibri" panose="020F0502020204030204" pitchFamily="34" charset="0"/>
              </a:rPr>
              <a:t>)</a:t>
            </a:r>
          </a:p>
        </p:txBody>
      </p:sp>
      <p:sp>
        <p:nvSpPr>
          <p:cNvPr id="10" name="TextBox 9">
            <a:extLst>
              <a:ext uri="{FF2B5EF4-FFF2-40B4-BE49-F238E27FC236}">
                <a16:creationId xmlns:a16="http://schemas.microsoft.com/office/drawing/2014/main" id="{DC9A2272-1A1C-4677-8471-2FFB160138BE}"/>
              </a:ext>
            </a:extLst>
          </p:cNvPr>
          <p:cNvSpPr txBox="1"/>
          <p:nvPr/>
        </p:nvSpPr>
        <p:spPr>
          <a:xfrm>
            <a:off x="2768061" y="4462763"/>
            <a:ext cx="1361246" cy="261610"/>
          </a:xfrm>
          <a:prstGeom prst="rect">
            <a:avLst/>
          </a:prstGeom>
          <a:noFill/>
        </p:spPr>
        <p:txBody>
          <a:bodyPr wrap="square" rtlCol="0">
            <a:spAutoFit/>
          </a:bodyPr>
          <a:lstStyle/>
          <a:p>
            <a:r>
              <a:rPr lang="en-US" sz="1050" dirty="0">
                <a:latin typeface="Calibri" panose="020F0502020204030204" pitchFamily="34" charset="0"/>
                <a:cs typeface="Calibri" panose="020F0502020204030204" pitchFamily="34" charset="0"/>
              </a:rPr>
              <a:t>(</a:t>
            </a:r>
            <a:r>
              <a:rPr lang="en-US" sz="1050" dirty="0" err="1">
                <a:latin typeface="Calibri" panose="020F0502020204030204" pitchFamily="34" charset="0"/>
                <a:cs typeface="Calibri" panose="020F0502020204030204" pitchFamily="34" charset="0"/>
              </a:rPr>
              <a:t>MeteoSwiss</a:t>
            </a:r>
            <a:r>
              <a:rPr lang="en-US" sz="105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87073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D2B70D-9FF4-48CC-88D4-8D833E19FE36}"/>
              </a:ext>
            </a:extLst>
          </p:cNvPr>
          <p:cNvSpPr>
            <a:spLocks noGrp="1"/>
          </p:cNvSpPr>
          <p:nvPr>
            <p:ph type="sldNum" sz="quarter" idx="12"/>
          </p:nvPr>
        </p:nvSpPr>
        <p:spPr/>
        <p:txBody>
          <a:bodyPr/>
          <a:lstStyle/>
          <a:p>
            <a:fld id="{C6C8278F-EB32-9049-808B-99841320EF9D}" type="slidenum">
              <a:rPr lang="de-DE" smtClean="0"/>
              <a:t>3</a:t>
            </a:fld>
            <a:endParaRPr lang="de-DE"/>
          </a:p>
        </p:txBody>
      </p:sp>
      <p:sp>
        <p:nvSpPr>
          <p:cNvPr id="4" name="Title 3">
            <a:extLst>
              <a:ext uri="{FF2B5EF4-FFF2-40B4-BE49-F238E27FC236}">
                <a16:creationId xmlns:a16="http://schemas.microsoft.com/office/drawing/2014/main" id="{E2996157-BE9E-4F64-B6BC-71CD55487BA8}"/>
              </a:ext>
            </a:extLst>
          </p:cNvPr>
          <p:cNvSpPr>
            <a:spLocks noGrp="1"/>
          </p:cNvSpPr>
          <p:nvPr>
            <p:ph type="title"/>
          </p:nvPr>
        </p:nvSpPr>
        <p:spPr>
          <a:xfrm>
            <a:off x="1081088" y="470476"/>
            <a:ext cx="7675734" cy="630042"/>
          </a:xfrm>
        </p:spPr>
        <p:txBody>
          <a:bodyPr/>
          <a:lstStyle/>
          <a:p>
            <a:r>
              <a:rPr lang="en-US" dirty="0"/>
              <a:t>Setup for 3D radar reflectivity assimilation</a:t>
            </a:r>
          </a:p>
        </p:txBody>
      </p:sp>
      <p:sp>
        <p:nvSpPr>
          <p:cNvPr id="5" name="Content Placeholder 4">
            <a:extLst>
              <a:ext uri="{FF2B5EF4-FFF2-40B4-BE49-F238E27FC236}">
                <a16:creationId xmlns:a16="http://schemas.microsoft.com/office/drawing/2014/main" id="{CE13B454-715B-45B4-BE97-ADBD6A45F265}"/>
              </a:ext>
            </a:extLst>
          </p:cNvPr>
          <p:cNvSpPr>
            <a:spLocks noGrp="1"/>
          </p:cNvSpPr>
          <p:nvPr>
            <p:ph idx="1"/>
          </p:nvPr>
        </p:nvSpPr>
        <p:spPr>
          <a:xfrm>
            <a:off x="4182724" y="1063760"/>
            <a:ext cx="4307006" cy="1866243"/>
          </a:xfrm>
        </p:spPr>
        <p:txBody>
          <a:bodyPr>
            <a:noAutofit/>
          </a:bodyPr>
          <a:lstStyle/>
          <a:p>
            <a:r>
              <a:rPr lang="en-US" sz="1600" b="1" dirty="0"/>
              <a:t>ICON model</a:t>
            </a:r>
            <a:r>
              <a:rPr lang="en-US" sz="1600" dirty="0"/>
              <a:t>: regional Swiss domain, initial conditions from DA system with LHN, IFS boundary conditions, 1 moment microphysics scheme, 1h deterministic forecasts every 1h</a:t>
            </a:r>
          </a:p>
          <a:p>
            <a:pPr algn="l"/>
            <a:r>
              <a:rPr lang="en-US" sz="1600" b="1" dirty="0"/>
              <a:t>EMVORADO </a:t>
            </a:r>
            <a:r>
              <a:rPr lang="en-US" sz="1600" dirty="0"/>
              <a:t>(Blahak et al., 2016): radar forward operator, </a:t>
            </a:r>
            <a:r>
              <a:rPr lang="en-US" sz="1600" b="0" i="0" u="none" strike="noStrike" baseline="0" dirty="0"/>
              <a:t>computes synthetic radar volume reflectivity based on ICON at the end of the 1h forecasts</a:t>
            </a:r>
            <a:endParaRPr lang="en-US" sz="1600" dirty="0"/>
          </a:p>
        </p:txBody>
      </p:sp>
      <p:sp>
        <p:nvSpPr>
          <p:cNvPr id="8" name="Content Placeholder 4">
            <a:extLst>
              <a:ext uri="{FF2B5EF4-FFF2-40B4-BE49-F238E27FC236}">
                <a16:creationId xmlns:a16="http://schemas.microsoft.com/office/drawing/2014/main" id="{129E210E-70B4-4595-BE33-1A25EAACEB28}"/>
              </a:ext>
            </a:extLst>
          </p:cNvPr>
          <p:cNvSpPr txBox="1">
            <a:spLocks/>
          </p:cNvSpPr>
          <p:nvPr/>
        </p:nvSpPr>
        <p:spPr>
          <a:xfrm>
            <a:off x="1081088" y="3083508"/>
            <a:ext cx="7408642" cy="1926508"/>
          </a:xfrm>
          <a:prstGeom prst="rect">
            <a:avLst/>
          </a:prstGeom>
        </p:spPr>
        <p:txBody>
          <a:bodyPr vert="horz" lIns="0" tIns="0" rIns="0" bIns="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latin typeface="Calibri" panose="020F0502020204030204" pitchFamily="34" charset="0"/>
                <a:cs typeface="Calibri" panose="020F0502020204030204" pitchFamily="34" charset="0"/>
              </a:rPr>
              <a:t>EMVORADO forward operator settings</a:t>
            </a:r>
            <a:r>
              <a:rPr lang="en-US" sz="1600" dirty="0">
                <a:latin typeface="Calibri" panose="020F0502020204030204" pitchFamily="34" charset="0"/>
                <a:cs typeface="Calibri" panose="020F0502020204030204" pitchFamily="34" charset="0"/>
              </a:rPr>
              <a:t>:</a:t>
            </a:r>
          </a:p>
          <a:p>
            <a:pPr lvl="1"/>
            <a:r>
              <a:rPr lang="en-US" sz="1600" dirty="0">
                <a:latin typeface="Calibri" panose="020F0502020204030204" pitchFamily="34" charset="0"/>
                <a:cs typeface="Calibri" panose="020F0502020204030204" pitchFamily="34" charset="0"/>
              </a:rPr>
              <a:t>Mie scattering (using lookup table)</a:t>
            </a:r>
          </a:p>
          <a:p>
            <a:pPr lvl="1"/>
            <a:r>
              <a:rPr lang="en-US" sz="1600" dirty="0">
                <a:latin typeface="Calibri" panose="020F0502020204030204" pitchFamily="34" charset="0"/>
                <a:cs typeface="Calibri" panose="020F0502020204030204" pitchFamily="34" charset="0"/>
              </a:rPr>
              <a:t>Actual radar antenna elevation and not model topography elevation</a:t>
            </a:r>
          </a:p>
          <a:p>
            <a:pPr lvl="1"/>
            <a:r>
              <a:rPr lang="en-US" sz="1600" dirty="0">
                <a:latin typeface="Calibri" panose="020F0502020204030204" pitchFamily="34" charset="0"/>
                <a:cs typeface="Calibri" panose="020F0502020204030204" pitchFamily="34" charset="0"/>
              </a:rPr>
              <a:t>Tested combinations of </a:t>
            </a:r>
            <a:r>
              <a:rPr lang="en-US" sz="1400" dirty="0" err="1">
                <a:solidFill>
                  <a:srgbClr val="000000"/>
                </a:solidFill>
                <a:latin typeface="Courier New" panose="02070309020205020404" pitchFamily="49" charset="0"/>
                <a:cs typeface="Courier New" panose="02070309020205020404" pitchFamily="49" charset="0"/>
              </a:rPr>
              <a:t>lonline</a:t>
            </a:r>
            <a:r>
              <a:rPr lang="en-US" sz="1400" dirty="0">
                <a:solidFill>
                  <a:srgbClr val="000000"/>
                </a:solidFill>
                <a:latin typeface="Courier New" panose="02070309020205020404" pitchFamily="49" charset="0"/>
                <a:cs typeface="Courier New" panose="02070309020205020404" pitchFamily="49" charset="0"/>
              </a:rPr>
              <a:t>={</a:t>
            </a:r>
            <a:r>
              <a:rPr lang="en-US" sz="1400" dirty="0" err="1">
                <a:solidFill>
                  <a:srgbClr val="000000"/>
                </a:solidFill>
                <a:latin typeface="Courier New" panose="02070309020205020404" pitchFamily="49" charset="0"/>
                <a:cs typeface="Courier New" panose="02070309020205020404" pitchFamily="49" charset="0"/>
              </a:rPr>
              <a:t>True,False</a:t>
            </a:r>
            <a:r>
              <a:rPr lang="en-US" sz="1400" dirty="0">
                <a:solidFill>
                  <a:srgbClr val="000000"/>
                </a:solidFill>
                <a:latin typeface="Courier New" panose="02070309020205020404" pitchFamily="49" charset="0"/>
                <a:cs typeface="Courier New" panose="02070309020205020404" pitchFamily="49" charset="0"/>
              </a:rPr>
              <a:t>}</a:t>
            </a:r>
            <a:r>
              <a:rPr lang="en-US" sz="14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(ray tracing computation) and </a:t>
            </a:r>
            <a:r>
              <a:rPr lang="en-US" sz="1400" dirty="0" err="1">
                <a:solidFill>
                  <a:srgbClr val="000000"/>
                </a:solidFill>
                <a:latin typeface="Courier New" panose="02070309020205020404" pitchFamily="49" charset="0"/>
                <a:cs typeface="Courier New" panose="02070309020205020404" pitchFamily="49" charset="0"/>
              </a:rPr>
              <a:t>lsmooth</a:t>
            </a:r>
            <a:r>
              <a:rPr lang="en-US" sz="1400" dirty="0">
                <a:solidFill>
                  <a:srgbClr val="000000"/>
                </a:solidFill>
                <a:latin typeface="Courier New" panose="02070309020205020404" pitchFamily="49" charset="0"/>
                <a:cs typeface="Courier New" panose="02070309020205020404" pitchFamily="49" charset="0"/>
              </a:rPr>
              <a:t>={</a:t>
            </a:r>
            <a:r>
              <a:rPr lang="en-US" sz="1400" dirty="0" err="1">
                <a:solidFill>
                  <a:srgbClr val="000000"/>
                </a:solidFill>
                <a:latin typeface="Courier New" panose="02070309020205020404" pitchFamily="49" charset="0"/>
                <a:cs typeface="Courier New" panose="02070309020205020404" pitchFamily="49" charset="0"/>
              </a:rPr>
              <a:t>True,False</a:t>
            </a:r>
            <a:r>
              <a:rPr lang="en-US" sz="1400" dirty="0">
                <a:solidFill>
                  <a:srgbClr val="000000"/>
                </a:solidFill>
                <a:latin typeface="Courier New" panose="02070309020205020404" pitchFamily="49" charset="0"/>
                <a:cs typeface="Courier New" panose="02070309020205020404" pitchFamily="49" charset="0"/>
              </a:rPr>
              <a:t>}(</a:t>
            </a:r>
            <a:r>
              <a:rPr lang="en-US" sz="1600" dirty="0">
                <a:solidFill>
                  <a:srgbClr val="000000"/>
                </a:solidFill>
                <a:latin typeface="Calibri" panose="020F0502020204030204" pitchFamily="34" charset="0"/>
                <a:cs typeface="Calibri" panose="020F0502020204030204" pitchFamily="34" charset="0"/>
              </a:rPr>
              <a:t>‘pencil beam’ vs.  ‘pulse volume’ using 2D Gauss-Legendre quadrature with 3 horizontal and 9 vertical points).</a:t>
            </a:r>
            <a:endParaRPr lang="en-US" sz="1600" dirty="0">
              <a:latin typeface="Calibri" panose="020F0502020204030204" pitchFamily="34" charset="0"/>
              <a:cs typeface="Calibri" panose="020F0502020204030204" pitchFamily="34" charset="0"/>
            </a:endParaRPr>
          </a:p>
          <a:p>
            <a:pPr lvl="1"/>
            <a:endParaRPr lang="en-US" sz="1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DA322917-8D64-47EF-AD02-9387D16816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446" t="16378" r="18972" b="7892"/>
          <a:stretch/>
        </p:blipFill>
        <p:spPr>
          <a:xfrm>
            <a:off x="1081088" y="1045846"/>
            <a:ext cx="2790741" cy="186624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10" name="Footer Placeholder 1">
            <a:extLst>
              <a:ext uri="{FF2B5EF4-FFF2-40B4-BE49-F238E27FC236}">
                <a16:creationId xmlns:a16="http://schemas.microsoft.com/office/drawing/2014/main" id="{906403B0-D4DD-4E52-877F-8DD12828403E}"/>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120245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0A738-1415-4463-871C-97AE996E0E01}"/>
              </a:ext>
            </a:extLst>
          </p:cNvPr>
          <p:cNvSpPr>
            <a:spLocks noGrp="1"/>
          </p:cNvSpPr>
          <p:nvPr>
            <p:ph type="sldNum" sz="quarter" idx="12"/>
          </p:nvPr>
        </p:nvSpPr>
        <p:spPr/>
        <p:txBody>
          <a:bodyPr/>
          <a:lstStyle/>
          <a:p>
            <a:fld id="{C6C8278F-EB32-9049-808B-99841320EF9D}" type="slidenum">
              <a:rPr lang="de-DE" smtClean="0"/>
              <a:t>4</a:t>
            </a:fld>
            <a:endParaRPr lang="de-DE"/>
          </a:p>
        </p:txBody>
      </p:sp>
      <p:sp>
        <p:nvSpPr>
          <p:cNvPr id="4" name="Title 3">
            <a:extLst>
              <a:ext uri="{FF2B5EF4-FFF2-40B4-BE49-F238E27FC236}">
                <a16:creationId xmlns:a16="http://schemas.microsoft.com/office/drawing/2014/main" id="{72F7E425-CA46-409F-A2FC-5FB75A3D2124}"/>
              </a:ext>
            </a:extLst>
          </p:cNvPr>
          <p:cNvSpPr>
            <a:spLocks noGrp="1"/>
          </p:cNvSpPr>
          <p:nvPr>
            <p:ph type="title"/>
          </p:nvPr>
        </p:nvSpPr>
        <p:spPr/>
        <p:txBody>
          <a:bodyPr/>
          <a:lstStyle/>
          <a:p>
            <a:r>
              <a:rPr lang="en-US" dirty="0"/>
              <a:t>Challenges: radars in complex terrain</a:t>
            </a:r>
          </a:p>
        </p:txBody>
      </p:sp>
      <p:pic>
        <p:nvPicPr>
          <p:cNvPr id="9" name="Picture 8">
            <a:extLst>
              <a:ext uri="{FF2B5EF4-FFF2-40B4-BE49-F238E27FC236}">
                <a16:creationId xmlns:a16="http://schemas.microsoft.com/office/drawing/2014/main" id="{B7485E86-F69A-4A36-A4BB-D842BECAC993}"/>
              </a:ext>
            </a:extLst>
          </p:cNvPr>
          <p:cNvPicPr>
            <a:picLocks noChangeAspect="1"/>
          </p:cNvPicPr>
          <p:nvPr/>
        </p:nvPicPr>
        <p:blipFill>
          <a:blip r:embed="rId3"/>
          <a:stretch>
            <a:fillRect/>
          </a:stretch>
        </p:blipFill>
        <p:spPr>
          <a:xfrm>
            <a:off x="0" y="1126537"/>
            <a:ext cx="9144000" cy="2673978"/>
          </a:xfrm>
          <a:prstGeom prst="rect">
            <a:avLst/>
          </a:prstGeom>
        </p:spPr>
      </p:pic>
      <p:sp>
        <p:nvSpPr>
          <p:cNvPr id="10" name="TextBox 9">
            <a:extLst>
              <a:ext uri="{FF2B5EF4-FFF2-40B4-BE49-F238E27FC236}">
                <a16:creationId xmlns:a16="http://schemas.microsoft.com/office/drawing/2014/main" id="{DD185E7A-706B-4F37-A647-4DCB379345AD}"/>
              </a:ext>
            </a:extLst>
          </p:cNvPr>
          <p:cNvSpPr txBox="1"/>
          <p:nvPr/>
        </p:nvSpPr>
        <p:spPr>
          <a:xfrm>
            <a:off x="3752335" y="3702043"/>
            <a:ext cx="3534033"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(Image courtesy: </a:t>
            </a:r>
            <a:r>
              <a:rPr lang="en-US" sz="1200" dirty="0" err="1">
                <a:latin typeface="Calibri" panose="020F0502020204030204" pitchFamily="34" charset="0"/>
                <a:cs typeface="Calibri" panose="020F0502020204030204" pitchFamily="34" charset="0"/>
              </a:rPr>
              <a:t>C.Steger</a:t>
            </a:r>
            <a:r>
              <a:rPr lang="en-US" sz="1200" dirty="0">
                <a:latin typeface="Calibri" panose="020F0502020204030204" pitchFamily="34" charset="0"/>
                <a:cs typeface="Calibri" panose="020F0502020204030204" pitchFamily="34" charset="0"/>
              </a:rPr>
              <a:t>, 2024)</a:t>
            </a:r>
          </a:p>
        </p:txBody>
      </p:sp>
      <p:sp>
        <p:nvSpPr>
          <p:cNvPr id="12" name="TextBox 11">
            <a:extLst>
              <a:ext uri="{FF2B5EF4-FFF2-40B4-BE49-F238E27FC236}">
                <a16:creationId xmlns:a16="http://schemas.microsoft.com/office/drawing/2014/main" id="{7CAC9197-5749-414B-8AF6-18AE393E3AF7}"/>
              </a:ext>
            </a:extLst>
          </p:cNvPr>
          <p:cNvSpPr txBox="1"/>
          <p:nvPr/>
        </p:nvSpPr>
        <p:spPr>
          <a:xfrm>
            <a:off x="1049840" y="4014690"/>
            <a:ext cx="2462970"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Monte </a:t>
            </a:r>
            <a:r>
              <a:rPr lang="en-US" sz="1600" dirty="0" err="1">
                <a:latin typeface="Calibri" panose="020F0502020204030204" pitchFamily="34" charset="0"/>
                <a:cs typeface="Calibri" panose="020F0502020204030204" pitchFamily="34" charset="0"/>
              </a:rPr>
              <a:t>Lema</a:t>
            </a:r>
            <a:r>
              <a:rPr lang="en-US" sz="1600" dirty="0">
                <a:latin typeface="Calibri" panose="020F0502020204030204" pitchFamily="34" charset="0"/>
                <a:cs typeface="Calibri" panose="020F0502020204030204" pitchFamily="34" charset="0"/>
              </a:rPr>
              <a:t> radar, 1626 m</a:t>
            </a:r>
          </a:p>
        </p:txBody>
      </p:sp>
      <p:sp>
        <p:nvSpPr>
          <p:cNvPr id="13" name="TextBox 12">
            <a:extLst>
              <a:ext uri="{FF2B5EF4-FFF2-40B4-BE49-F238E27FC236}">
                <a16:creationId xmlns:a16="http://schemas.microsoft.com/office/drawing/2014/main" id="{87E9B56A-F549-49B5-A823-D9ACCBB878EC}"/>
              </a:ext>
            </a:extLst>
          </p:cNvPr>
          <p:cNvSpPr txBox="1"/>
          <p:nvPr/>
        </p:nvSpPr>
        <p:spPr>
          <a:xfrm>
            <a:off x="5952712" y="4014690"/>
            <a:ext cx="1767016"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ICON grid @ 1km</a:t>
            </a:r>
          </a:p>
        </p:txBody>
      </p:sp>
      <p:sp>
        <p:nvSpPr>
          <p:cNvPr id="18" name="Trapezoid 17">
            <a:extLst>
              <a:ext uri="{FF2B5EF4-FFF2-40B4-BE49-F238E27FC236}">
                <a16:creationId xmlns:a16="http://schemas.microsoft.com/office/drawing/2014/main" id="{55110E7F-3DD6-4675-A972-9888383412CF}"/>
              </a:ext>
            </a:extLst>
          </p:cNvPr>
          <p:cNvSpPr/>
          <p:nvPr/>
        </p:nvSpPr>
        <p:spPr>
          <a:xfrm rot="10110011">
            <a:off x="2136960" y="1423588"/>
            <a:ext cx="157917" cy="566995"/>
          </a:xfrm>
          <a:prstGeom prst="trapezoid">
            <a:avLst>
              <a:gd name="adj" fmla="val 37087"/>
            </a:avLst>
          </a:prstGeom>
          <a:solidFill>
            <a:schemeClr val="accent4">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26E594A-66B1-49AF-A30C-0427665D31C9}"/>
              </a:ext>
            </a:extLst>
          </p:cNvPr>
          <p:cNvCxnSpPr/>
          <p:nvPr/>
        </p:nvCxnSpPr>
        <p:spPr>
          <a:xfrm flipH="1" flipV="1">
            <a:off x="2149475" y="1430933"/>
            <a:ext cx="131850" cy="5858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rapezoid 19">
            <a:extLst>
              <a:ext uri="{FF2B5EF4-FFF2-40B4-BE49-F238E27FC236}">
                <a16:creationId xmlns:a16="http://schemas.microsoft.com/office/drawing/2014/main" id="{CC82DC90-87D6-4FAC-8FC7-43D17B2221EE}"/>
              </a:ext>
            </a:extLst>
          </p:cNvPr>
          <p:cNvSpPr/>
          <p:nvPr/>
        </p:nvSpPr>
        <p:spPr>
          <a:xfrm rot="6767932">
            <a:off x="1863277" y="1534879"/>
            <a:ext cx="142384" cy="685768"/>
          </a:xfrm>
          <a:prstGeom prst="trapezoid">
            <a:avLst>
              <a:gd name="adj" fmla="val 37087"/>
            </a:avLst>
          </a:prstGeom>
          <a:solidFill>
            <a:schemeClr val="accent4">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B24783B3-5AE1-41DD-9B3F-79D70ECEEEDC}"/>
              </a:ext>
            </a:extLst>
          </p:cNvPr>
          <p:cNvSpPr/>
          <p:nvPr/>
        </p:nvSpPr>
        <p:spPr>
          <a:xfrm rot="10110011">
            <a:off x="6757262" y="1300766"/>
            <a:ext cx="157917" cy="676850"/>
          </a:xfrm>
          <a:prstGeom prst="trapezoid">
            <a:avLst>
              <a:gd name="adj" fmla="val 37087"/>
            </a:avLst>
          </a:prstGeom>
          <a:solidFill>
            <a:schemeClr val="accent4">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C249BEC-AEF7-44C1-8365-A65C4562D489}"/>
              </a:ext>
            </a:extLst>
          </p:cNvPr>
          <p:cNvSpPr/>
          <p:nvPr/>
        </p:nvSpPr>
        <p:spPr>
          <a:xfrm rot="6767932">
            <a:off x="6502960" y="1539431"/>
            <a:ext cx="142384" cy="685768"/>
          </a:xfrm>
          <a:prstGeom prst="trapezoid">
            <a:avLst>
              <a:gd name="adj" fmla="val 37087"/>
            </a:avLst>
          </a:prstGeom>
          <a:solidFill>
            <a:schemeClr val="accent4">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8A7BCAD-0778-4000-A17E-08F5FF1FEFB6}"/>
              </a:ext>
            </a:extLst>
          </p:cNvPr>
          <p:cNvCxnSpPr>
            <a:cxnSpLocks/>
            <a:endCxn id="20" idx="2"/>
          </p:cNvCxnSpPr>
          <p:nvPr/>
        </p:nvCxnSpPr>
        <p:spPr>
          <a:xfrm flipH="1" flipV="1">
            <a:off x="1618374" y="1744896"/>
            <a:ext cx="653426" cy="278138"/>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67A1F3-19FF-4355-91C8-A5E1858FFD26}"/>
              </a:ext>
            </a:extLst>
          </p:cNvPr>
          <p:cNvCxnSpPr/>
          <p:nvPr/>
        </p:nvCxnSpPr>
        <p:spPr>
          <a:xfrm flipH="1" flipV="1">
            <a:off x="6261468" y="1754666"/>
            <a:ext cx="653558" cy="265246"/>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ED0C4C-B873-427D-80D5-2CCF3CC831F2}"/>
              </a:ext>
            </a:extLst>
          </p:cNvPr>
          <p:cNvCxnSpPr>
            <a:cxnSpLocks noChangeAspect="1"/>
          </p:cNvCxnSpPr>
          <p:nvPr/>
        </p:nvCxnSpPr>
        <p:spPr>
          <a:xfrm flipH="1" flipV="1">
            <a:off x="6757417" y="1317386"/>
            <a:ext cx="157609" cy="70024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 name="Footer Placeholder 1">
            <a:extLst>
              <a:ext uri="{FF2B5EF4-FFF2-40B4-BE49-F238E27FC236}">
                <a16:creationId xmlns:a16="http://schemas.microsoft.com/office/drawing/2014/main" id="{515BAC1D-11D1-407A-9864-05F652A7E13E}"/>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647361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A1857D0-0479-4014-8EA8-CC7A52C98CE8}"/>
              </a:ext>
            </a:extLst>
          </p:cNvPr>
          <p:cNvSpPr>
            <a:spLocks noGrp="1"/>
          </p:cNvSpPr>
          <p:nvPr>
            <p:ph type="sldNum" sz="quarter" idx="12"/>
          </p:nvPr>
        </p:nvSpPr>
        <p:spPr>
          <a:xfrm>
            <a:off x="7996870" y="4717128"/>
            <a:ext cx="539750" cy="273928"/>
          </a:xfrm>
        </p:spPr>
        <p:txBody>
          <a:bodyPr/>
          <a:lstStyle/>
          <a:p>
            <a:fld id="{C6C8278F-EB32-9049-808B-99841320EF9D}" type="slidenum">
              <a:rPr lang="de-DE" smtClean="0"/>
              <a:t>5</a:t>
            </a:fld>
            <a:endParaRPr lang="de-DE" dirty="0"/>
          </a:p>
        </p:txBody>
      </p:sp>
      <p:sp>
        <p:nvSpPr>
          <p:cNvPr id="4" name="Title 3">
            <a:extLst>
              <a:ext uri="{FF2B5EF4-FFF2-40B4-BE49-F238E27FC236}">
                <a16:creationId xmlns:a16="http://schemas.microsoft.com/office/drawing/2014/main" id="{A5B2853B-A90E-4E9E-B50C-F855E0F152C1}"/>
              </a:ext>
            </a:extLst>
          </p:cNvPr>
          <p:cNvSpPr>
            <a:spLocks noGrp="1"/>
          </p:cNvSpPr>
          <p:nvPr>
            <p:ph type="title"/>
          </p:nvPr>
        </p:nvSpPr>
        <p:spPr/>
        <p:txBody>
          <a:bodyPr/>
          <a:lstStyle/>
          <a:p>
            <a:r>
              <a:rPr lang="en-US" dirty="0"/>
              <a:t>Radar data quality control </a:t>
            </a:r>
          </a:p>
        </p:txBody>
      </p:sp>
      <p:sp>
        <p:nvSpPr>
          <p:cNvPr id="6" name="TextBox 5">
            <a:extLst>
              <a:ext uri="{FF2B5EF4-FFF2-40B4-BE49-F238E27FC236}">
                <a16:creationId xmlns:a16="http://schemas.microsoft.com/office/drawing/2014/main" id="{482ED972-043D-4E0D-9603-9BC68CC9E97E}"/>
              </a:ext>
            </a:extLst>
          </p:cNvPr>
          <p:cNvSpPr txBox="1"/>
          <p:nvPr/>
        </p:nvSpPr>
        <p:spPr>
          <a:xfrm>
            <a:off x="376270" y="2355149"/>
            <a:ext cx="617290" cy="369332"/>
          </a:xfrm>
          <a:prstGeom prst="rect">
            <a:avLst/>
          </a:prstGeom>
          <a:noFill/>
        </p:spPr>
        <p:txBody>
          <a:bodyPr wrap="square" rtlCol="0">
            <a:spAutoFit/>
          </a:bodyPr>
          <a:lstStyle/>
          <a:p>
            <a:r>
              <a:rPr lang="en-US" b="1" dirty="0" err="1">
                <a:latin typeface="Calibri" panose="020F0502020204030204" pitchFamily="34" charset="0"/>
                <a:cs typeface="Calibri" panose="020F0502020204030204" pitchFamily="34" charset="0"/>
              </a:rPr>
              <a:t>obs</a:t>
            </a:r>
            <a:endParaRPr lang="en-US" b="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8FCCA02-B8C1-40A2-91C0-B683D9FE6A61}"/>
              </a:ext>
            </a:extLst>
          </p:cNvPr>
          <p:cNvSpPr txBox="1"/>
          <p:nvPr/>
        </p:nvSpPr>
        <p:spPr>
          <a:xfrm>
            <a:off x="397558" y="3842540"/>
            <a:ext cx="617290"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sim</a:t>
            </a:r>
          </a:p>
        </p:txBody>
      </p:sp>
      <p:sp>
        <p:nvSpPr>
          <p:cNvPr id="18" name="TextBox 17">
            <a:extLst>
              <a:ext uri="{FF2B5EF4-FFF2-40B4-BE49-F238E27FC236}">
                <a16:creationId xmlns:a16="http://schemas.microsoft.com/office/drawing/2014/main" id="{103AB875-F385-4B7F-86F3-8F1F33BBAB9C}"/>
              </a:ext>
            </a:extLst>
          </p:cNvPr>
          <p:cNvSpPr txBox="1"/>
          <p:nvPr/>
        </p:nvSpPr>
        <p:spPr>
          <a:xfrm>
            <a:off x="3663674" y="3130673"/>
            <a:ext cx="2132292"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Cross-apply </a:t>
            </a:r>
            <a:r>
              <a:rPr lang="en-US" sz="1400" dirty="0" err="1">
                <a:latin typeface="Calibri" panose="020F0502020204030204" pitchFamily="34" charset="0"/>
                <a:cs typeface="Calibri" panose="020F0502020204030204" pitchFamily="34" charset="0"/>
              </a:rPr>
              <a:t>no_data</a:t>
            </a:r>
            <a:r>
              <a:rPr lang="en-US" sz="1400" dirty="0">
                <a:latin typeface="Calibri" panose="020F0502020204030204" pitchFamily="34" charset="0"/>
                <a:cs typeface="Calibri" panose="020F0502020204030204" pitchFamily="34" charset="0"/>
              </a:rPr>
              <a:t> mask</a:t>
            </a:r>
          </a:p>
        </p:txBody>
      </p:sp>
      <p:sp>
        <p:nvSpPr>
          <p:cNvPr id="31" name="TextBox 30">
            <a:extLst>
              <a:ext uri="{FF2B5EF4-FFF2-40B4-BE49-F238E27FC236}">
                <a16:creationId xmlns:a16="http://schemas.microsoft.com/office/drawing/2014/main" id="{083CD435-213A-458C-B111-B6CDB400FFBF}"/>
              </a:ext>
            </a:extLst>
          </p:cNvPr>
          <p:cNvSpPr txBox="1"/>
          <p:nvPr/>
        </p:nvSpPr>
        <p:spPr>
          <a:xfrm>
            <a:off x="3040114" y="953168"/>
            <a:ext cx="2924427" cy="307777"/>
          </a:xfrm>
          <a:prstGeom prst="rect">
            <a:avLst/>
          </a:prstGeom>
          <a:noFill/>
        </p:spPr>
        <p:txBody>
          <a:bodyPr wrap="square" rtlCol="0">
            <a:spAutoFit/>
          </a:bodyPr>
          <a:lstStyle/>
          <a:p>
            <a:pPr algn="ctr"/>
            <a:r>
              <a:rPr lang="en-US" sz="1400" dirty="0">
                <a:latin typeface="Calibri" panose="020F0502020204030204" pitchFamily="34" charset="0"/>
                <a:cs typeface="Calibri" panose="020F0502020204030204" pitchFamily="34" charset="0"/>
              </a:rPr>
              <a:t>Calculate freq. map from many </a:t>
            </a:r>
            <a:r>
              <a:rPr lang="en-US" sz="1400" dirty="0" err="1">
                <a:latin typeface="Calibri" panose="020F0502020204030204" pitchFamily="34" charset="0"/>
                <a:cs typeface="Calibri" panose="020F0502020204030204" pitchFamily="34" charset="0"/>
              </a:rPr>
              <a:t>obs</a:t>
            </a:r>
            <a:endParaRPr lang="en-US" sz="1400"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C0747F36-79D5-450B-B443-BF929C3B0A93}"/>
              </a:ext>
            </a:extLst>
          </p:cNvPr>
          <p:cNvSpPr txBox="1"/>
          <p:nvPr/>
        </p:nvSpPr>
        <p:spPr>
          <a:xfrm>
            <a:off x="6662793" y="3125110"/>
            <a:ext cx="1828989"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Apply frequency mask</a:t>
            </a:r>
          </a:p>
        </p:txBody>
      </p:sp>
      <p:grpSp>
        <p:nvGrpSpPr>
          <p:cNvPr id="17" name="Group 16">
            <a:extLst>
              <a:ext uri="{FF2B5EF4-FFF2-40B4-BE49-F238E27FC236}">
                <a16:creationId xmlns:a16="http://schemas.microsoft.com/office/drawing/2014/main" id="{552F33CE-6A99-45A4-9CBD-8365AF6A15D5}"/>
              </a:ext>
            </a:extLst>
          </p:cNvPr>
          <p:cNvGrpSpPr>
            <a:grpSpLocks noChangeAspect="1"/>
          </p:cNvGrpSpPr>
          <p:nvPr/>
        </p:nvGrpSpPr>
        <p:grpSpPr>
          <a:xfrm>
            <a:off x="1369875" y="2206363"/>
            <a:ext cx="764961" cy="766800"/>
            <a:chOff x="1079807" y="1821432"/>
            <a:chExt cx="919867" cy="922080"/>
          </a:xfrm>
        </p:grpSpPr>
        <p:sp>
          <p:nvSpPr>
            <p:cNvPr id="11" name="Explosion: 14 Points 10">
              <a:extLst>
                <a:ext uri="{FF2B5EF4-FFF2-40B4-BE49-F238E27FC236}">
                  <a16:creationId xmlns:a16="http://schemas.microsoft.com/office/drawing/2014/main" id="{FC627E85-DCCA-4CB9-BDE3-F4C04EB3F749}"/>
                </a:ext>
              </a:extLst>
            </p:cNvPr>
            <p:cNvSpPr/>
            <p:nvPr/>
          </p:nvSpPr>
          <p:spPr>
            <a:xfrm>
              <a:off x="1176440" y="1904050"/>
              <a:ext cx="618037" cy="575475"/>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14" name="Circle: Hollow 13">
              <a:extLst>
                <a:ext uri="{FF2B5EF4-FFF2-40B4-BE49-F238E27FC236}">
                  <a16:creationId xmlns:a16="http://schemas.microsoft.com/office/drawing/2014/main" id="{91E440EC-7F99-4B25-9C68-01E8BC922D24}"/>
                </a:ext>
              </a:extLst>
            </p:cNvPr>
            <p:cNvSpPr/>
            <p:nvPr/>
          </p:nvSpPr>
          <p:spPr>
            <a:xfrm>
              <a:off x="1085274" y="1821432"/>
              <a:ext cx="914400" cy="914400"/>
            </a:xfrm>
            <a:prstGeom prst="donut">
              <a:avLst>
                <a:gd name="adj" fmla="val 6982"/>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artial Circle 14">
              <a:extLst>
                <a:ext uri="{FF2B5EF4-FFF2-40B4-BE49-F238E27FC236}">
                  <a16:creationId xmlns:a16="http://schemas.microsoft.com/office/drawing/2014/main" id="{619E14E5-71CD-4E8E-ADF5-8CD7674B710D}"/>
                </a:ext>
              </a:extLst>
            </p:cNvPr>
            <p:cNvSpPr/>
            <p:nvPr/>
          </p:nvSpPr>
          <p:spPr>
            <a:xfrm>
              <a:off x="1079807" y="1829112"/>
              <a:ext cx="914400" cy="914400"/>
            </a:xfrm>
            <a:prstGeom prst="pie">
              <a:avLst>
                <a:gd name="adj1" fmla="val 13574929"/>
                <a:gd name="adj2" fmla="val 15160558"/>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a:extLst>
                <a:ext uri="{FF2B5EF4-FFF2-40B4-BE49-F238E27FC236}">
                  <a16:creationId xmlns:a16="http://schemas.microsoft.com/office/drawing/2014/main" id="{A22355DD-9E34-4ABB-880A-579947D7A1D5}"/>
                </a:ext>
              </a:extLst>
            </p:cNvPr>
            <p:cNvSpPr>
              <a:spLocks noChangeAspect="1"/>
            </p:cNvSpPr>
            <p:nvPr/>
          </p:nvSpPr>
          <p:spPr>
            <a:xfrm>
              <a:off x="1085274" y="1825004"/>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3A79521C-8E9E-41D9-9412-D42751DEC418}"/>
              </a:ext>
            </a:extLst>
          </p:cNvPr>
          <p:cNvGrpSpPr>
            <a:grpSpLocks noChangeAspect="1"/>
          </p:cNvGrpSpPr>
          <p:nvPr/>
        </p:nvGrpSpPr>
        <p:grpSpPr>
          <a:xfrm>
            <a:off x="7216602" y="2210633"/>
            <a:ext cx="766800" cy="769447"/>
            <a:chOff x="4598453" y="1830517"/>
            <a:chExt cx="922802" cy="925987"/>
          </a:xfrm>
        </p:grpSpPr>
        <p:sp>
          <p:nvSpPr>
            <p:cNvPr id="66" name="Explosion: 14 Points 65">
              <a:extLst>
                <a:ext uri="{FF2B5EF4-FFF2-40B4-BE49-F238E27FC236}">
                  <a16:creationId xmlns:a16="http://schemas.microsoft.com/office/drawing/2014/main" id="{4BB44608-824E-4B7B-A468-23903E55B780}"/>
                </a:ext>
              </a:extLst>
            </p:cNvPr>
            <p:cNvSpPr/>
            <p:nvPr/>
          </p:nvSpPr>
          <p:spPr>
            <a:xfrm>
              <a:off x="4689619" y="1913135"/>
              <a:ext cx="685800" cy="548640"/>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67" name="Circle: Hollow 66">
              <a:extLst>
                <a:ext uri="{FF2B5EF4-FFF2-40B4-BE49-F238E27FC236}">
                  <a16:creationId xmlns:a16="http://schemas.microsoft.com/office/drawing/2014/main" id="{1BA5E873-90B6-423A-ABA3-8ACE31EEE2C4}"/>
                </a:ext>
              </a:extLst>
            </p:cNvPr>
            <p:cNvSpPr/>
            <p:nvPr/>
          </p:nvSpPr>
          <p:spPr>
            <a:xfrm>
              <a:off x="4598453" y="1830517"/>
              <a:ext cx="914400" cy="914400"/>
            </a:xfrm>
            <a:prstGeom prst="donut">
              <a:avLst>
                <a:gd name="adj" fmla="val 6982"/>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Oval 72">
              <a:extLst>
                <a:ext uri="{FF2B5EF4-FFF2-40B4-BE49-F238E27FC236}">
                  <a16:creationId xmlns:a16="http://schemas.microsoft.com/office/drawing/2014/main" id="{2EBEE7A7-C818-4C23-9D3C-6E9AEA99FF3F}"/>
                </a:ext>
              </a:extLst>
            </p:cNvPr>
            <p:cNvSpPr>
              <a:spLocks noChangeAspect="1"/>
            </p:cNvSpPr>
            <p:nvPr/>
          </p:nvSpPr>
          <p:spPr>
            <a:xfrm>
              <a:off x="4598453" y="183408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artial Circle 76">
              <a:extLst>
                <a:ext uri="{FF2B5EF4-FFF2-40B4-BE49-F238E27FC236}">
                  <a16:creationId xmlns:a16="http://schemas.microsoft.com/office/drawing/2014/main" id="{0588AB86-A9D5-469C-8A8D-4F955A71233B}"/>
                </a:ext>
              </a:extLst>
            </p:cNvPr>
            <p:cNvSpPr/>
            <p:nvPr/>
          </p:nvSpPr>
          <p:spPr>
            <a:xfrm>
              <a:off x="4606855" y="1842104"/>
              <a:ext cx="914400" cy="914400"/>
            </a:xfrm>
            <a:prstGeom prst="pie">
              <a:avLst>
                <a:gd name="adj1" fmla="val 12969064"/>
                <a:gd name="adj2" fmla="val 15403163"/>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Partial Circle 77">
              <a:extLst>
                <a:ext uri="{FF2B5EF4-FFF2-40B4-BE49-F238E27FC236}">
                  <a16:creationId xmlns:a16="http://schemas.microsoft.com/office/drawing/2014/main" id="{6C736162-5C6F-4380-A8C8-1A8FB540EC87}"/>
                </a:ext>
              </a:extLst>
            </p:cNvPr>
            <p:cNvSpPr/>
            <p:nvPr/>
          </p:nvSpPr>
          <p:spPr>
            <a:xfrm>
              <a:off x="4812899" y="2067225"/>
              <a:ext cx="640080" cy="640080"/>
            </a:xfrm>
            <a:prstGeom prst="pie">
              <a:avLst>
                <a:gd name="adj1" fmla="val 0"/>
                <a:gd name="adj2" fmla="val 7068627"/>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id="{E6A58C05-465B-42F4-A601-9B6802EBB4EB}"/>
              </a:ext>
            </a:extLst>
          </p:cNvPr>
          <p:cNvGrpSpPr>
            <a:grpSpLocks noChangeAspect="1"/>
          </p:cNvGrpSpPr>
          <p:nvPr/>
        </p:nvGrpSpPr>
        <p:grpSpPr>
          <a:xfrm>
            <a:off x="3339772" y="1264872"/>
            <a:ext cx="627073" cy="627073"/>
            <a:chOff x="6878978" y="1829353"/>
            <a:chExt cx="914400" cy="914400"/>
          </a:xfrm>
        </p:grpSpPr>
        <p:sp>
          <p:nvSpPr>
            <p:cNvPr id="35" name="Oval 34">
              <a:extLst>
                <a:ext uri="{FF2B5EF4-FFF2-40B4-BE49-F238E27FC236}">
                  <a16:creationId xmlns:a16="http://schemas.microsoft.com/office/drawing/2014/main" id="{6A2351AE-4DE7-47A2-853C-350B7021DA56}"/>
                </a:ext>
              </a:extLst>
            </p:cNvPr>
            <p:cNvSpPr>
              <a:spLocks noChangeAspect="1"/>
            </p:cNvSpPr>
            <p:nvPr/>
          </p:nvSpPr>
          <p:spPr>
            <a:xfrm>
              <a:off x="6878978" y="182935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artial Circle 57">
              <a:extLst>
                <a:ext uri="{FF2B5EF4-FFF2-40B4-BE49-F238E27FC236}">
                  <a16:creationId xmlns:a16="http://schemas.microsoft.com/office/drawing/2014/main" id="{83EC1759-E91F-4A40-839E-B8E42ADDD849}"/>
                </a:ext>
              </a:extLst>
            </p:cNvPr>
            <p:cNvSpPr/>
            <p:nvPr/>
          </p:nvSpPr>
          <p:spPr>
            <a:xfrm>
              <a:off x="6939320" y="1904115"/>
              <a:ext cx="777240" cy="777240"/>
            </a:xfrm>
            <a:prstGeom prst="pie">
              <a:avLst>
                <a:gd name="adj1" fmla="val 15324687"/>
                <a:gd name="adj2" fmla="val 13384434"/>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Partial Circle 58">
              <a:extLst>
                <a:ext uri="{FF2B5EF4-FFF2-40B4-BE49-F238E27FC236}">
                  <a16:creationId xmlns:a16="http://schemas.microsoft.com/office/drawing/2014/main" id="{720EE3AD-B382-43B6-A36F-F878FC805AB7}"/>
                </a:ext>
              </a:extLst>
            </p:cNvPr>
            <p:cNvSpPr/>
            <p:nvPr/>
          </p:nvSpPr>
          <p:spPr>
            <a:xfrm>
              <a:off x="7011436" y="1961716"/>
              <a:ext cx="640080" cy="640080"/>
            </a:xfrm>
            <a:prstGeom prst="pie">
              <a:avLst>
                <a:gd name="adj1" fmla="val 15463366"/>
                <a:gd name="adj2" fmla="val 12713999"/>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Partial Circle 56">
              <a:extLst>
                <a:ext uri="{FF2B5EF4-FFF2-40B4-BE49-F238E27FC236}">
                  <a16:creationId xmlns:a16="http://schemas.microsoft.com/office/drawing/2014/main" id="{EE815CF0-5A7D-4BD6-B800-2F56AF306DAB}"/>
                </a:ext>
              </a:extLst>
            </p:cNvPr>
            <p:cNvSpPr/>
            <p:nvPr/>
          </p:nvSpPr>
          <p:spPr>
            <a:xfrm>
              <a:off x="7098346" y="2063515"/>
              <a:ext cx="457200" cy="457200"/>
            </a:xfrm>
            <a:prstGeom prst="pie">
              <a:avLst>
                <a:gd name="adj1" fmla="val 16345976"/>
                <a:gd name="adj2" fmla="val 12241624"/>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Partial Circle 78">
              <a:extLst>
                <a:ext uri="{FF2B5EF4-FFF2-40B4-BE49-F238E27FC236}">
                  <a16:creationId xmlns:a16="http://schemas.microsoft.com/office/drawing/2014/main" id="{F78B5764-9C88-4A43-B57C-59FA2B358C4E}"/>
                </a:ext>
              </a:extLst>
            </p:cNvPr>
            <p:cNvSpPr/>
            <p:nvPr/>
          </p:nvSpPr>
          <p:spPr>
            <a:xfrm>
              <a:off x="7089060" y="2063103"/>
              <a:ext cx="640080" cy="640080"/>
            </a:xfrm>
            <a:prstGeom prst="pie">
              <a:avLst>
                <a:gd name="adj1" fmla="val 0"/>
                <a:gd name="adj2" fmla="val 706862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71BFAA84-8BBF-4CEE-9F8E-7A777D5A8B49}"/>
              </a:ext>
            </a:extLst>
          </p:cNvPr>
          <p:cNvGrpSpPr>
            <a:grpSpLocks noChangeAspect="1"/>
          </p:cNvGrpSpPr>
          <p:nvPr/>
        </p:nvGrpSpPr>
        <p:grpSpPr>
          <a:xfrm>
            <a:off x="7220193" y="3633935"/>
            <a:ext cx="766600" cy="766800"/>
            <a:chOff x="4595345" y="3432048"/>
            <a:chExt cx="925910" cy="926151"/>
          </a:xfrm>
        </p:grpSpPr>
        <p:sp>
          <p:nvSpPr>
            <p:cNvPr id="68" name="Explosion: 14 Points 67">
              <a:extLst>
                <a:ext uri="{FF2B5EF4-FFF2-40B4-BE49-F238E27FC236}">
                  <a16:creationId xmlns:a16="http://schemas.microsoft.com/office/drawing/2014/main" id="{CBA00E82-24C9-4518-BB3D-04315943BB5F}"/>
                </a:ext>
              </a:extLst>
            </p:cNvPr>
            <p:cNvSpPr/>
            <p:nvPr/>
          </p:nvSpPr>
          <p:spPr>
            <a:xfrm>
              <a:off x="4733767" y="3570850"/>
              <a:ext cx="640080" cy="64008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Circle: Hollow 69">
              <a:extLst>
                <a:ext uri="{FF2B5EF4-FFF2-40B4-BE49-F238E27FC236}">
                  <a16:creationId xmlns:a16="http://schemas.microsoft.com/office/drawing/2014/main" id="{5B94F6F3-BF25-46B6-9649-1392E5C755FC}"/>
                </a:ext>
              </a:extLst>
            </p:cNvPr>
            <p:cNvSpPr/>
            <p:nvPr/>
          </p:nvSpPr>
          <p:spPr>
            <a:xfrm>
              <a:off x="4595345" y="3432048"/>
              <a:ext cx="914400" cy="914400"/>
            </a:xfrm>
            <a:prstGeom prst="donut">
              <a:avLst>
                <a:gd name="adj" fmla="val 6982"/>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a:extLst>
                <a:ext uri="{FF2B5EF4-FFF2-40B4-BE49-F238E27FC236}">
                  <a16:creationId xmlns:a16="http://schemas.microsoft.com/office/drawing/2014/main" id="{65940A12-219C-4EB4-BAFD-BCF5CBC19A15}"/>
                </a:ext>
              </a:extLst>
            </p:cNvPr>
            <p:cNvSpPr>
              <a:spLocks noChangeAspect="1"/>
            </p:cNvSpPr>
            <p:nvPr/>
          </p:nvSpPr>
          <p:spPr>
            <a:xfrm>
              <a:off x="4596607" y="343369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artial Circle 74">
              <a:extLst>
                <a:ext uri="{FF2B5EF4-FFF2-40B4-BE49-F238E27FC236}">
                  <a16:creationId xmlns:a16="http://schemas.microsoft.com/office/drawing/2014/main" id="{1B51D358-156B-497B-AD6C-F1AC5F9DA5DD}"/>
                </a:ext>
              </a:extLst>
            </p:cNvPr>
            <p:cNvSpPr/>
            <p:nvPr/>
          </p:nvSpPr>
          <p:spPr>
            <a:xfrm>
              <a:off x="4606855" y="3443799"/>
              <a:ext cx="914400" cy="914400"/>
            </a:xfrm>
            <a:prstGeom prst="pie">
              <a:avLst>
                <a:gd name="adj1" fmla="val 12969064"/>
                <a:gd name="adj2" fmla="val 15403163"/>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Partial Circle 79">
              <a:extLst>
                <a:ext uri="{FF2B5EF4-FFF2-40B4-BE49-F238E27FC236}">
                  <a16:creationId xmlns:a16="http://schemas.microsoft.com/office/drawing/2014/main" id="{FC406421-DDE1-413F-AB6C-6BCB8A6D282C}"/>
                </a:ext>
              </a:extLst>
            </p:cNvPr>
            <p:cNvSpPr/>
            <p:nvPr/>
          </p:nvSpPr>
          <p:spPr>
            <a:xfrm>
              <a:off x="4808777" y="3669487"/>
              <a:ext cx="640080" cy="640080"/>
            </a:xfrm>
            <a:prstGeom prst="pie">
              <a:avLst>
                <a:gd name="adj1" fmla="val 0"/>
                <a:gd name="adj2" fmla="val 7068627"/>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0079DE06-624C-4DB7-B9DF-D0AD3AC9C3C7}"/>
              </a:ext>
            </a:extLst>
          </p:cNvPr>
          <p:cNvGrpSpPr>
            <a:grpSpLocks noChangeAspect="1"/>
          </p:cNvGrpSpPr>
          <p:nvPr/>
        </p:nvGrpSpPr>
        <p:grpSpPr>
          <a:xfrm>
            <a:off x="5009126" y="1280835"/>
            <a:ext cx="621548" cy="626400"/>
            <a:chOff x="6897892" y="3423567"/>
            <a:chExt cx="919210" cy="926385"/>
          </a:xfrm>
        </p:grpSpPr>
        <p:sp>
          <p:nvSpPr>
            <p:cNvPr id="65" name="Circle: Hollow 64">
              <a:extLst>
                <a:ext uri="{FF2B5EF4-FFF2-40B4-BE49-F238E27FC236}">
                  <a16:creationId xmlns:a16="http://schemas.microsoft.com/office/drawing/2014/main" id="{7575CED8-C4A0-4E2E-8B0A-0AD17CE7C2D4}"/>
                </a:ext>
              </a:extLst>
            </p:cNvPr>
            <p:cNvSpPr/>
            <p:nvPr/>
          </p:nvSpPr>
          <p:spPr>
            <a:xfrm>
              <a:off x="6902702" y="3423567"/>
              <a:ext cx="914400" cy="914400"/>
            </a:xfrm>
            <a:prstGeom prst="donut">
              <a:avLst>
                <a:gd name="adj" fmla="val 698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Partial Circle 61">
              <a:extLst>
                <a:ext uri="{FF2B5EF4-FFF2-40B4-BE49-F238E27FC236}">
                  <a16:creationId xmlns:a16="http://schemas.microsoft.com/office/drawing/2014/main" id="{4A8BAB0A-5177-40AF-B46C-D6F46D924D4E}"/>
                </a:ext>
              </a:extLst>
            </p:cNvPr>
            <p:cNvSpPr/>
            <p:nvPr/>
          </p:nvSpPr>
          <p:spPr>
            <a:xfrm>
              <a:off x="6897892" y="3435552"/>
              <a:ext cx="914400" cy="914400"/>
            </a:xfrm>
            <a:prstGeom prst="pie">
              <a:avLst>
                <a:gd name="adj1" fmla="val 12832025"/>
                <a:gd name="adj2" fmla="val 15360115"/>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a:extLst>
                <a:ext uri="{FF2B5EF4-FFF2-40B4-BE49-F238E27FC236}">
                  <a16:creationId xmlns:a16="http://schemas.microsoft.com/office/drawing/2014/main" id="{F497AC4D-B7D9-4738-AF5B-FD2F1FCABA60}"/>
                </a:ext>
              </a:extLst>
            </p:cNvPr>
            <p:cNvSpPr>
              <a:spLocks noChangeAspect="1"/>
            </p:cNvSpPr>
            <p:nvPr/>
          </p:nvSpPr>
          <p:spPr>
            <a:xfrm>
              <a:off x="6902702" y="3423567"/>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artial Circle 80">
              <a:extLst>
                <a:ext uri="{FF2B5EF4-FFF2-40B4-BE49-F238E27FC236}">
                  <a16:creationId xmlns:a16="http://schemas.microsoft.com/office/drawing/2014/main" id="{D0418ACE-6783-4A52-9689-4B0EBDAB319C}"/>
                </a:ext>
              </a:extLst>
            </p:cNvPr>
            <p:cNvSpPr/>
            <p:nvPr/>
          </p:nvSpPr>
          <p:spPr>
            <a:xfrm>
              <a:off x="7134366" y="3648887"/>
              <a:ext cx="640080" cy="640080"/>
            </a:xfrm>
            <a:prstGeom prst="pie">
              <a:avLst>
                <a:gd name="adj1" fmla="val 0"/>
                <a:gd name="adj2" fmla="val 706862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2" name="Arrow: Right 81">
            <a:extLst>
              <a:ext uri="{FF2B5EF4-FFF2-40B4-BE49-F238E27FC236}">
                <a16:creationId xmlns:a16="http://schemas.microsoft.com/office/drawing/2014/main" id="{F2EF95B8-FBE9-45AB-BDCC-F40E0263E607}"/>
              </a:ext>
            </a:extLst>
          </p:cNvPr>
          <p:cNvSpPr/>
          <p:nvPr/>
        </p:nvSpPr>
        <p:spPr>
          <a:xfrm>
            <a:off x="2962960" y="2388267"/>
            <a:ext cx="396000" cy="28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Right 82">
            <a:extLst>
              <a:ext uri="{FF2B5EF4-FFF2-40B4-BE49-F238E27FC236}">
                <a16:creationId xmlns:a16="http://schemas.microsoft.com/office/drawing/2014/main" id="{805E682D-67F9-429D-9519-8AF8C7F9CB5A}"/>
              </a:ext>
            </a:extLst>
          </p:cNvPr>
          <p:cNvSpPr/>
          <p:nvPr/>
        </p:nvSpPr>
        <p:spPr>
          <a:xfrm>
            <a:off x="2975314" y="3888284"/>
            <a:ext cx="396000" cy="28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1381E9DB-89C9-405C-A876-E6F10D9BEF78}"/>
              </a:ext>
            </a:extLst>
          </p:cNvPr>
          <p:cNvSpPr txBox="1"/>
          <p:nvPr/>
        </p:nvSpPr>
        <p:spPr>
          <a:xfrm>
            <a:off x="4042237" y="1630981"/>
            <a:ext cx="879141" cy="307777"/>
          </a:xfrm>
          <a:prstGeom prst="rect">
            <a:avLst/>
          </a:prstGeom>
          <a:noFill/>
        </p:spPr>
        <p:txBody>
          <a:bodyPr wrap="square" rtlCol="0">
            <a:spAutoFit/>
          </a:bodyPr>
          <a:lstStyle/>
          <a:p>
            <a:pPr algn="ctr"/>
            <a:r>
              <a:rPr lang="en-US" sz="1400" dirty="0" err="1">
                <a:latin typeface="Calibri" panose="020F0502020204030204" pitchFamily="34" charset="0"/>
                <a:cs typeface="Calibri" panose="020F0502020204030204" pitchFamily="34" charset="0"/>
              </a:rPr>
              <a:t>freq_lim</a:t>
            </a:r>
            <a:endParaRPr lang="en-US" sz="1400" dirty="0">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4401B95E-F4D9-4DA3-A784-4A6F1309668E}"/>
              </a:ext>
            </a:extLst>
          </p:cNvPr>
          <p:cNvGrpSpPr>
            <a:grpSpLocks noChangeAspect="1"/>
          </p:cNvGrpSpPr>
          <p:nvPr/>
        </p:nvGrpSpPr>
        <p:grpSpPr>
          <a:xfrm>
            <a:off x="1378169" y="3638691"/>
            <a:ext cx="760647" cy="766800"/>
            <a:chOff x="1078618" y="3424605"/>
            <a:chExt cx="919210" cy="926646"/>
          </a:xfrm>
        </p:grpSpPr>
        <p:sp>
          <p:nvSpPr>
            <p:cNvPr id="12" name="Explosion: 14 Points 11">
              <a:extLst>
                <a:ext uri="{FF2B5EF4-FFF2-40B4-BE49-F238E27FC236}">
                  <a16:creationId xmlns:a16="http://schemas.microsoft.com/office/drawing/2014/main" id="{B2466C16-590C-4FEC-88A7-B1643DEA8546}"/>
                </a:ext>
              </a:extLst>
            </p:cNvPr>
            <p:cNvSpPr/>
            <p:nvPr/>
          </p:nvSpPr>
          <p:spPr>
            <a:xfrm>
              <a:off x="1220588" y="3561765"/>
              <a:ext cx="640080" cy="64008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F8318FF-9125-45EC-80AD-15FC47D0729B}"/>
                </a:ext>
              </a:extLst>
            </p:cNvPr>
            <p:cNvSpPr>
              <a:spLocks noChangeAspect="1"/>
            </p:cNvSpPr>
            <p:nvPr/>
          </p:nvSpPr>
          <p:spPr>
            <a:xfrm>
              <a:off x="1083428" y="3424605"/>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artial Circle 46">
              <a:extLst>
                <a:ext uri="{FF2B5EF4-FFF2-40B4-BE49-F238E27FC236}">
                  <a16:creationId xmlns:a16="http://schemas.microsoft.com/office/drawing/2014/main" id="{7BE9E526-0B0E-4FC4-98D5-C7FA81A9A620}"/>
                </a:ext>
              </a:extLst>
            </p:cNvPr>
            <p:cNvSpPr/>
            <p:nvPr/>
          </p:nvSpPr>
          <p:spPr>
            <a:xfrm>
              <a:off x="1078618" y="3436851"/>
              <a:ext cx="914400" cy="914400"/>
            </a:xfrm>
            <a:prstGeom prst="pie">
              <a:avLst>
                <a:gd name="adj1" fmla="val 13836708"/>
                <a:gd name="adj2" fmla="val 14474591"/>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Partial Circle 52">
              <a:extLst>
                <a:ext uri="{FF2B5EF4-FFF2-40B4-BE49-F238E27FC236}">
                  <a16:creationId xmlns:a16="http://schemas.microsoft.com/office/drawing/2014/main" id="{2FAB03F8-6F80-4830-8EB8-D12BA0F2355E}"/>
                </a:ext>
              </a:extLst>
            </p:cNvPr>
            <p:cNvSpPr/>
            <p:nvPr/>
          </p:nvSpPr>
          <p:spPr>
            <a:xfrm>
              <a:off x="1278457" y="3674902"/>
              <a:ext cx="640080" cy="640080"/>
            </a:xfrm>
            <a:prstGeom prst="pie">
              <a:avLst>
                <a:gd name="adj1" fmla="val 2132274"/>
                <a:gd name="adj2" fmla="val 4744336"/>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7A04CF9E-980D-4EF8-A826-5B91EB23FEEA}"/>
              </a:ext>
            </a:extLst>
          </p:cNvPr>
          <p:cNvGrpSpPr>
            <a:grpSpLocks noChangeAspect="1"/>
          </p:cNvGrpSpPr>
          <p:nvPr/>
        </p:nvGrpSpPr>
        <p:grpSpPr>
          <a:xfrm>
            <a:off x="4258463" y="3642320"/>
            <a:ext cx="759462" cy="766800"/>
            <a:chOff x="2773204" y="3427703"/>
            <a:chExt cx="915662" cy="924509"/>
          </a:xfrm>
        </p:grpSpPr>
        <p:sp>
          <p:nvSpPr>
            <p:cNvPr id="50" name="Explosion: 14 Points 49">
              <a:extLst>
                <a:ext uri="{FF2B5EF4-FFF2-40B4-BE49-F238E27FC236}">
                  <a16:creationId xmlns:a16="http://schemas.microsoft.com/office/drawing/2014/main" id="{9955F5A0-1E0C-4E55-AF67-AA18B8159AED}"/>
                </a:ext>
              </a:extLst>
            </p:cNvPr>
            <p:cNvSpPr/>
            <p:nvPr/>
          </p:nvSpPr>
          <p:spPr>
            <a:xfrm>
              <a:off x="2911626" y="3574972"/>
              <a:ext cx="640080" cy="640080"/>
            </a:xfrm>
            <a:prstGeom prst="irregularSeal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Partial Circle 50">
              <a:extLst>
                <a:ext uri="{FF2B5EF4-FFF2-40B4-BE49-F238E27FC236}">
                  <a16:creationId xmlns:a16="http://schemas.microsoft.com/office/drawing/2014/main" id="{3C9A2D09-08E2-4CDA-90B4-8F6171F6BF1C}"/>
                </a:ext>
              </a:extLst>
            </p:cNvPr>
            <p:cNvSpPr/>
            <p:nvPr/>
          </p:nvSpPr>
          <p:spPr>
            <a:xfrm>
              <a:off x="2774466" y="3433437"/>
              <a:ext cx="914400" cy="914400"/>
            </a:xfrm>
            <a:prstGeom prst="pie">
              <a:avLst>
                <a:gd name="adj1" fmla="val 13574929"/>
                <a:gd name="adj2" fmla="val 15160558"/>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ircle: Hollow 54">
              <a:extLst>
                <a:ext uri="{FF2B5EF4-FFF2-40B4-BE49-F238E27FC236}">
                  <a16:creationId xmlns:a16="http://schemas.microsoft.com/office/drawing/2014/main" id="{9443DA7B-AA4C-4734-A0FD-4D0F7A23D764}"/>
                </a:ext>
              </a:extLst>
            </p:cNvPr>
            <p:cNvSpPr/>
            <p:nvPr/>
          </p:nvSpPr>
          <p:spPr>
            <a:xfrm>
              <a:off x="2773204" y="3427703"/>
              <a:ext cx="914400" cy="914400"/>
            </a:xfrm>
            <a:prstGeom prst="donut">
              <a:avLst>
                <a:gd name="adj" fmla="val 6982"/>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00F6C5C7-D802-4CA9-ADAF-0D1CE0AB1412}"/>
                </a:ext>
              </a:extLst>
            </p:cNvPr>
            <p:cNvSpPr>
              <a:spLocks noChangeAspect="1"/>
            </p:cNvSpPr>
            <p:nvPr/>
          </p:nvSpPr>
          <p:spPr>
            <a:xfrm>
              <a:off x="2774466" y="343781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Partial Circle 59">
              <a:extLst>
                <a:ext uri="{FF2B5EF4-FFF2-40B4-BE49-F238E27FC236}">
                  <a16:creationId xmlns:a16="http://schemas.microsoft.com/office/drawing/2014/main" id="{BF607415-3239-47C3-939C-634EF743DE55}"/>
                </a:ext>
              </a:extLst>
            </p:cNvPr>
            <p:cNvSpPr/>
            <p:nvPr/>
          </p:nvSpPr>
          <p:spPr>
            <a:xfrm>
              <a:off x="2971796" y="3666437"/>
              <a:ext cx="640080" cy="640080"/>
            </a:xfrm>
            <a:prstGeom prst="pie">
              <a:avLst>
                <a:gd name="adj1" fmla="val 2132274"/>
                <a:gd name="adj2" fmla="val 4744336"/>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a:extLst>
              <a:ext uri="{FF2B5EF4-FFF2-40B4-BE49-F238E27FC236}">
                <a16:creationId xmlns:a16="http://schemas.microsoft.com/office/drawing/2014/main" id="{B1DE0330-38C2-41AC-BA05-AC1997B0F646}"/>
              </a:ext>
            </a:extLst>
          </p:cNvPr>
          <p:cNvGrpSpPr>
            <a:grpSpLocks noChangeAspect="1"/>
          </p:cNvGrpSpPr>
          <p:nvPr/>
        </p:nvGrpSpPr>
        <p:grpSpPr>
          <a:xfrm>
            <a:off x="4241165" y="2208423"/>
            <a:ext cx="766196" cy="768315"/>
            <a:chOff x="2776312" y="1834639"/>
            <a:chExt cx="915440" cy="917972"/>
          </a:xfrm>
        </p:grpSpPr>
        <p:sp>
          <p:nvSpPr>
            <p:cNvPr id="48" name="Explosion: 14 Points 47">
              <a:extLst>
                <a:ext uri="{FF2B5EF4-FFF2-40B4-BE49-F238E27FC236}">
                  <a16:creationId xmlns:a16="http://schemas.microsoft.com/office/drawing/2014/main" id="{43F4BBB1-2D87-4903-BFC3-CB081E885970}"/>
                </a:ext>
              </a:extLst>
            </p:cNvPr>
            <p:cNvSpPr/>
            <p:nvPr/>
          </p:nvSpPr>
          <p:spPr>
            <a:xfrm>
              <a:off x="2867478" y="1917257"/>
              <a:ext cx="684228" cy="546963"/>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 dirty="0"/>
            </a:p>
          </p:txBody>
        </p:sp>
        <p:sp>
          <p:nvSpPr>
            <p:cNvPr id="49" name="Circle: Hollow 48">
              <a:extLst>
                <a:ext uri="{FF2B5EF4-FFF2-40B4-BE49-F238E27FC236}">
                  <a16:creationId xmlns:a16="http://schemas.microsoft.com/office/drawing/2014/main" id="{DF637692-4930-4BB8-A9D1-FAC832369B34}"/>
                </a:ext>
              </a:extLst>
            </p:cNvPr>
            <p:cNvSpPr/>
            <p:nvPr/>
          </p:nvSpPr>
          <p:spPr>
            <a:xfrm>
              <a:off x="2776312" y="1834639"/>
              <a:ext cx="914400" cy="914400"/>
            </a:xfrm>
            <a:prstGeom prst="donut">
              <a:avLst>
                <a:gd name="adj" fmla="val 6982"/>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Partial Circle 55">
              <a:extLst>
                <a:ext uri="{FF2B5EF4-FFF2-40B4-BE49-F238E27FC236}">
                  <a16:creationId xmlns:a16="http://schemas.microsoft.com/office/drawing/2014/main" id="{129DB90D-0FDD-4778-B276-2E0EE18DE563}"/>
                </a:ext>
              </a:extLst>
            </p:cNvPr>
            <p:cNvSpPr/>
            <p:nvPr/>
          </p:nvSpPr>
          <p:spPr>
            <a:xfrm>
              <a:off x="2777352" y="1835089"/>
              <a:ext cx="914400" cy="914400"/>
            </a:xfrm>
            <a:prstGeom prst="pie">
              <a:avLst>
                <a:gd name="adj1" fmla="val 13574929"/>
                <a:gd name="adj2" fmla="val 15160558"/>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Oval 53">
              <a:extLst>
                <a:ext uri="{FF2B5EF4-FFF2-40B4-BE49-F238E27FC236}">
                  <a16:creationId xmlns:a16="http://schemas.microsoft.com/office/drawing/2014/main" id="{1988DE60-77E0-424B-B5BF-47122983C1CE}"/>
                </a:ext>
              </a:extLst>
            </p:cNvPr>
            <p:cNvSpPr>
              <a:spLocks noChangeAspect="1"/>
            </p:cNvSpPr>
            <p:nvPr/>
          </p:nvSpPr>
          <p:spPr>
            <a:xfrm>
              <a:off x="2776312" y="1838211"/>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artial Circle 60">
              <a:extLst>
                <a:ext uri="{FF2B5EF4-FFF2-40B4-BE49-F238E27FC236}">
                  <a16:creationId xmlns:a16="http://schemas.microsoft.com/office/drawing/2014/main" id="{B9072F94-B600-494A-988E-A8449A612C08}"/>
                </a:ext>
              </a:extLst>
            </p:cNvPr>
            <p:cNvSpPr/>
            <p:nvPr/>
          </p:nvSpPr>
          <p:spPr>
            <a:xfrm>
              <a:off x="3005660" y="2049301"/>
              <a:ext cx="640080" cy="640080"/>
            </a:xfrm>
            <a:prstGeom prst="pie">
              <a:avLst>
                <a:gd name="adj1" fmla="val 2132274"/>
                <a:gd name="adj2" fmla="val 4744336"/>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9" name="Arrow: Down 68">
            <a:extLst>
              <a:ext uri="{FF2B5EF4-FFF2-40B4-BE49-F238E27FC236}">
                <a16:creationId xmlns:a16="http://schemas.microsoft.com/office/drawing/2014/main" id="{564419FF-9C8D-4BC4-AE19-BF59D2E34C1E}"/>
              </a:ext>
            </a:extLst>
          </p:cNvPr>
          <p:cNvSpPr/>
          <p:nvPr/>
        </p:nvSpPr>
        <p:spPr>
          <a:xfrm rot="14396627">
            <a:off x="2587592" y="1673249"/>
            <a:ext cx="108000" cy="517167"/>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0A5CD2-5184-4C5E-8B36-F0E648292B4B}"/>
              </a:ext>
            </a:extLst>
          </p:cNvPr>
          <p:cNvSpPr/>
          <p:nvPr/>
        </p:nvSpPr>
        <p:spPr>
          <a:xfrm>
            <a:off x="3125690" y="1009812"/>
            <a:ext cx="2745784" cy="99985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Arrow: Right 73">
            <a:extLst>
              <a:ext uri="{FF2B5EF4-FFF2-40B4-BE49-F238E27FC236}">
                <a16:creationId xmlns:a16="http://schemas.microsoft.com/office/drawing/2014/main" id="{0D256829-AA91-46A0-8A7E-89E3BD8D4623}"/>
              </a:ext>
            </a:extLst>
          </p:cNvPr>
          <p:cNvSpPr/>
          <p:nvPr/>
        </p:nvSpPr>
        <p:spPr>
          <a:xfrm rot="2614060">
            <a:off x="3000567" y="3490877"/>
            <a:ext cx="396000" cy="28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Arrow: Right 75">
            <a:extLst>
              <a:ext uri="{FF2B5EF4-FFF2-40B4-BE49-F238E27FC236}">
                <a16:creationId xmlns:a16="http://schemas.microsoft.com/office/drawing/2014/main" id="{0865CDDA-528A-4FCB-9862-69E71D8BABE2}"/>
              </a:ext>
            </a:extLst>
          </p:cNvPr>
          <p:cNvSpPr/>
          <p:nvPr/>
        </p:nvSpPr>
        <p:spPr>
          <a:xfrm rot="19085726">
            <a:off x="2945310" y="3008292"/>
            <a:ext cx="396000" cy="28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Right 86">
            <a:extLst>
              <a:ext uri="{FF2B5EF4-FFF2-40B4-BE49-F238E27FC236}">
                <a16:creationId xmlns:a16="http://schemas.microsoft.com/office/drawing/2014/main" id="{AED56F87-10AD-4E15-9201-1642CD9289A6}"/>
              </a:ext>
            </a:extLst>
          </p:cNvPr>
          <p:cNvSpPr/>
          <p:nvPr/>
        </p:nvSpPr>
        <p:spPr>
          <a:xfrm>
            <a:off x="5761444" y="2386919"/>
            <a:ext cx="396000" cy="28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C807896A-C024-4BED-AE52-8F51A7C4854D}"/>
              </a:ext>
            </a:extLst>
          </p:cNvPr>
          <p:cNvSpPr/>
          <p:nvPr/>
        </p:nvSpPr>
        <p:spPr>
          <a:xfrm>
            <a:off x="5773798" y="3886936"/>
            <a:ext cx="396000" cy="288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ctor: Elbow 23">
            <a:extLst>
              <a:ext uri="{FF2B5EF4-FFF2-40B4-BE49-F238E27FC236}">
                <a16:creationId xmlns:a16="http://schemas.microsoft.com/office/drawing/2014/main" id="{6DC415B5-60E0-4BB8-BB1D-811F27938A64}"/>
              </a:ext>
            </a:extLst>
          </p:cNvPr>
          <p:cNvCxnSpPr>
            <a:cxnSpLocks/>
          </p:cNvCxnSpPr>
          <p:nvPr/>
        </p:nvCxnSpPr>
        <p:spPr>
          <a:xfrm>
            <a:off x="6133071" y="1730886"/>
            <a:ext cx="897415" cy="814073"/>
          </a:xfrm>
          <a:prstGeom prst="bentConnector3">
            <a:avLst>
              <a:gd name="adj1" fmla="val 50000"/>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7D7FCA17-6000-4CE6-9AD1-80DAB3F319A5}"/>
              </a:ext>
            </a:extLst>
          </p:cNvPr>
          <p:cNvCxnSpPr>
            <a:cxnSpLocks/>
          </p:cNvCxnSpPr>
          <p:nvPr/>
        </p:nvCxnSpPr>
        <p:spPr>
          <a:xfrm rot="16200000" flipH="1">
            <a:off x="5624146" y="2675368"/>
            <a:ext cx="2322980" cy="415961"/>
          </a:xfrm>
          <a:prstGeom prst="bentConnector2">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1" name="Arrow: Down 90">
            <a:extLst>
              <a:ext uri="{FF2B5EF4-FFF2-40B4-BE49-F238E27FC236}">
                <a16:creationId xmlns:a16="http://schemas.microsoft.com/office/drawing/2014/main" id="{9DA0B629-27A4-4F68-B657-4A028FF9EC79}"/>
              </a:ext>
            </a:extLst>
          </p:cNvPr>
          <p:cNvSpPr/>
          <p:nvPr/>
        </p:nvSpPr>
        <p:spPr>
          <a:xfrm rot="16200000">
            <a:off x="4429122" y="1296921"/>
            <a:ext cx="108000" cy="517167"/>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ooter Placeholder 1">
            <a:extLst>
              <a:ext uri="{FF2B5EF4-FFF2-40B4-BE49-F238E27FC236}">
                <a16:creationId xmlns:a16="http://schemas.microsoft.com/office/drawing/2014/main" id="{D4B1192E-8D6C-4C20-9010-C760B337E2AC}"/>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Tree>
    <p:extLst>
      <p:ext uri="{BB962C8B-B14F-4D97-AF65-F5344CB8AC3E}">
        <p14:creationId xmlns:p14="http://schemas.microsoft.com/office/powerpoint/2010/main" val="3923146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C5051B-627E-4EB6-9973-96CBF9EA30BF}"/>
              </a:ext>
            </a:extLst>
          </p:cNvPr>
          <p:cNvSpPr>
            <a:spLocks noGrp="1"/>
          </p:cNvSpPr>
          <p:nvPr>
            <p:ph type="sldNum" sz="quarter" idx="12"/>
          </p:nvPr>
        </p:nvSpPr>
        <p:spPr/>
        <p:txBody>
          <a:bodyPr/>
          <a:lstStyle/>
          <a:p>
            <a:fld id="{C6C8278F-EB32-9049-808B-99841320EF9D}" type="slidenum">
              <a:rPr lang="de-DE" smtClean="0"/>
              <a:t>6</a:t>
            </a:fld>
            <a:endParaRPr lang="de-DE" dirty="0"/>
          </a:p>
        </p:txBody>
      </p:sp>
      <p:sp>
        <p:nvSpPr>
          <p:cNvPr id="4" name="Title 3">
            <a:extLst>
              <a:ext uri="{FF2B5EF4-FFF2-40B4-BE49-F238E27FC236}">
                <a16:creationId xmlns:a16="http://schemas.microsoft.com/office/drawing/2014/main" id="{FD60F0D3-1A96-4A07-8F84-C27566525FFE}"/>
              </a:ext>
            </a:extLst>
          </p:cNvPr>
          <p:cNvSpPr>
            <a:spLocks noGrp="1"/>
          </p:cNvSpPr>
          <p:nvPr>
            <p:ph type="title"/>
          </p:nvPr>
        </p:nvSpPr>
        <p:spPr/>
        <p:txBody>
          <a:bodyPr/>
          <a:lstStyle/>
          <a:p>
            <a:r>
              <a:rPr lang="en-US" dirty="0"/>
              <a:t>Case study</a:t>
            </a:r>
          </a:p>
        </p:txBody>
      </p:sp>
      <p:pic>
        <p:nvPicPr>
          <p:cNvPr id="11" name="Picture 10">
            <a:extLst>
              <a:ext uri="{FF2B5EF4-FFF2-40B4-BE49-F238E27FC236}">
                <a16:creationId xmlns:a16="http://schemas.microsoft.com/office/drawing/2014/main" id="{B530A6E5-DAA6-4718-874E-1F0C68652131}"/>
              </a:ext>
            </a:extLst>
          </p:cNvPr>
          <p:cNvPicPr>
            <a:picLocks noChangeAspect="1"/>
          </p:cNvPicPr>
          <p:nvPr/>
        </p:nvPicPr>
        <p:blipFill rotWithShape="1">
          <a:blip r:embed="rId3"/>
          <a:srcRect l="18082" t="93994"/>
          <a:stretch/>
        </p:blipFill>
        <p:spPr>
          <a:xfrm>
            <a:off x="1394428" y="4283075"/>
            <a:ext cx="3329885" cy="234227"/>
          </a:xfrm>
          <a:prstGeom prst="rect">
            <a:avLst/>
          </a:prstGeom>
        </p:spPr>
      </p:pic>
      <p:grpSp>
        <p:nvGrpSpPr>
          <p:cNvPr id="5" name="Group 4">
            <a:extLst>
              <a:ext uri="{FF2B5EF4-FFF2-40B4-BE49-F238E27FC236}">
                <a16:creationId xmlns:a16="http://schemas.microsoft.com/office/drawing/2014/main" id="{E0BCFE52-691B-4637-932F-0F20A14EB02B}"/>
              </a:ext>
            </a:extLst>
          </p:cNvPr>
          <p:cNvGrpSpPr>
            <a:grpSpLocks noChangeAspect="1"/>
          </p:cNvGrpSpPr>
          <p:nvPr/>
        </p:nvGrpSpPr>
        <p:grpSpPr>
          <a:xfrm>
            <a:off x="1380892" y="972311"/>
            <a:ext cx="3940370" cy="3284379"/>
            <a:chOff x="455241" y="1270283"/>
            <a:chExt cx="4105060" cy="3421652"/>
          </a:xfrm>
        </p:grpSpPr>
        <p:pic>
          <p:nvPicPr>
            <p:cNvPr id="17" name="Picture 16">
              <a:extLst>
                <a:ext uri="{FF2B5EF4-FFF2-40B4-BE49-F238E27FC236}">
                  <a16:creationId xmlns:a16="http://schemas.microsoft.com/office/drawing/2014/main" id="{965DE431-418A-4BD4-B969-A8552135DD01}"/>
                </a:ext>
              </a:extLst>
            </p:cNvPr>
            <p:cNvPicPr>
              <a:picLocks noChangeAspect="1"/>
            </p:cNvPicPr>
            <p:nvPr/>
          </p:nvPicPr>
          <p:blipFill>
            <a:blip r:embed="rId4"/>
            <a:stretch>
              <a:fillRect/>
            </a:stretch>
          </p:blipFill>
          <p:spPr>
            <a:xfrm>
              <a:off x="463217" y="1271602"/>
              <a:ext cx="4097084" cy="3420333"/>
            </a:xfrm>
            <a:prstGeom prst="rect">
              <a:avLst/>
            </a:prstGeom>
          </p:spPr>
        </p:pic>
        <p:sp>
          <p:nvSpPr>
            <p:cNvPr id="12" name="TextBox 11">
              <a:extLst>
                <a:ext uri="{FF2B5EF4-FFF2-40B4-BE49-F238E27FC236}">
                  <a16:creationId xmlns:a16="http://schemas.microsoft.com/office/drawing/2014/main" id="{6761D857-BD60-41F0-BA29-46356C000B3B}"/>
                </a:ext>
              </a:extLst>
            </p:cNvPr>
            <p:cNvSpPr txBox="1"/>
            <p:nvPr/>
          </p:nvSpPr>
          <p:spPr>
            <a:xfrm>
              <a:off x="455241" y="1270283"/>
              <a:ext cx="1636794" cy="307777"/>
            </a:xfrm>
            <a:prstGeom prst="rect">
              <a:avLst/>
            </a:prstGeom>
            <a:solidFill>
              <a:schemeClr val="bg1"/>
            </a:solidFill>
          </p:spPr>
          <p:txBody>
            <a:bodyPr wrap="square" rtlCol="0">
              <a:spAutoFit/>
            </a:bodyPr>
            <a:lstStyle/>
            <a:p>
              <a:r>
                <a:rPr lang="en-US" sz="1400" b="1" dirty="0">
                  <a:latin typeface="Calibri" panose="020F0502020204030204" pitchFamily="34" charset="0"/>
                  <a:cs typeface="Calibri" panose="020F0502020204030204" pitchFamily="34" charset="0"/>
                </a:rPr>
                <a:t>22.02.24 18:55 UTC</a:t>
              </a:r>
            </a:p>
          </p:txBody>
        </p:sp>
      </p:grpSp>
      <p:sp>
        <p:nvSpPr>
          <p:cNvPr id="9" name="Footer Placeholder 1">
            <a:extLst>
              <a:ext uri="{FF2B5EF4-FFF2-40B4-BE49-F238E27FC236}">
                <a16:creationId xmlns:a16="http://schemas.microsoft.com/office/drawing/2014/main" id="{C70FBA05-5559-4052-AAC8-9115BF1B4CAE}"/>
              </a:ext>
            </a:extLst>
          </p:cNvPr>
          <p:cNvSpPr>
            <a:spLocks noGrp="1"/>
          </p:cNvSpPr>
          <p:nvPr>
            <p:ph type="ftr" sz="quarter" idx="11"/>
          </p:nvPr>
        </p:nvSpPr>
        <p:spPr>
          <a:xfrm>
            <a:off x="5114394" y="4723662"/>
            <a:ext cx="2787491" cy="273928"/>
          </a:xfrm>
        </p:spPr>
        <p:txBody>
          <a:bodyPr/>
          <a:lstStyle/>
          <a:p>
            <a:r>
              <a:rPr lang="de-DE" dirty="0"/>
              <a:t>© COSMO GM, September 2024, Yapparova et al. </a:t>
            </a:r>
          </a:p>
        </p:txBody>
      </p:sp>
      <p:sp>
        <p:nvSpPr>
          <p:cNvPr id="10" name="Content Placeholder 4">
            <a:extLst>
              <a:ext uri="{FF2B5EF4-FFF2-40B4-BE49-F238E27FC236}">
                <a16:creationId xmlns:a16="http://schemas.microsoft.com/office/drawing/2014/main" id="{26E91B4B-8ABF-4B42-BB46-4627B15CC90E}"/>
              </a:ext>
            </a:extLst>
          </p:cNvPr>
          <p:cNvSpPr>
            <a:spLocks noGrp="1"/>
          </p:cNvSpPr>
          <p:nvPr>
            <p:ph idx="1"/>
          </p:nvPr>
        </p:nvSpPr>
        <p:spPr>
          <a:xfrm>
            <a:off x="5524561" y="1220442"/>
            <a:ext cx="2787491" cy="694095"/>
          </a:xfrm>
        </p:spPr>
        <p:txBody>
          <a:bodyPr>
            <a:noAutofit/>
          </a:bodyPr>
          <a:lstStyle/>
          <a:p>
            <a:r>
              <a:rPr lang="en-US" sz="1600" dirty="0"/>
              <a:t>stratiform precipitation</a:t>
            </a:r>
          </a:p>
          <a:p>
            <a:r>
              <a:rPr lang="en-US" sz="1600" dirty="0"/>
              <a:t>one day (22.02.2024)</a:t>
            </a:r>
          </a:p>
          <a:p>
            <a:r>
              <a:rPr lang="en-US" sz="1600" dirty="0"/>
              <a:t>hourly data</a:t>
            </a:r>
          </a:p>
        </p:txBody>
      </p:sp>
    </p:spTree>
    <p:extLst>
      <p:ext uri="{BB962C8B-B14F-4D97-AF65-F5344CB8AC3E}">
        <p14:creationId xmlns:p14="http://schemas.microsoft.com/office/powerpoint/2010/main" val="138433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02DF1-441B-49C0-AD18-5A969D58A0FE}"/>
              </a:ext>
            </a:extLst>
          </p:cNvPr>
          <p:cNvSpPr/>
          <p:nvPr/>
        </p:nvSpPr>
        <p:spPr>
          <a:xfrm>
            <a:off x="952864" y="4421851"/>
            <a:ext cx="7274412" cy="554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a16="http://schemas.microsoft.com/office/drawing/2014/main" id="{910C236D-CCCD-4C17-9998-25194BFBAA34}"/>
              </a:ext>
            </a:extLst>
          </p:cNvPr>
          <p:cNvPicPr>
            <a:picLocks noChangeAspect="1"/>
          </p:cNvPicPr>
          <p:nvPr/>
        </p:nvPicPr>
        <p:blipFill>
          <a:blip r:embed="rId3"/>
          <a:stretch>
            <a:fillRect/>
          </a:stretch>
        </p:blipFill>
        <p:spPr>
          <a:xfrm>
            <a:off x="7049109" y="107264"/>
            <a:ext cx="2085594" cy="1437132"/>
          </a:xfrm>
          <a:prstGeom prst="rect">
            <a:avLst/>
          </a:prstGeom>
        </p:spPr>
      </p:pic>
      <p:sp>
        <p:nvSpPr>
          <p:cNvPr id="3" name="Slide Number Placeholder 2">
            <a:extLst>
              <a:ext uri="{FF2B5EF4-FFF2-40B4-BE49-F238E27FC236}">
                <a16:creationId xmlns:a16="http://schemas.microsoft.com/office/drawing/2014/main" id="{6ABA708F-B4A4-49A6-887F-47DF347EF2D3}"/>
              </a:ext>
            </a:extLst>
          </p:cNvPr>
          <p:cNvSpPr>
            <a:spLocks noGrp="1"/>
          </p:cNvSpPr>
          <p:nvPr>
            <p:ph type="sldNum" sz="quarter" idx="12"/>
          </p:nvPr>
        </p:nvSpPr>
        <p:spPr/>
        <p:txBody>
          <a:bodyPr/>
          <a:lstStyle/>
          <a:p>
            <a:fld id="{C6C8278F-EB32-9049-808B-99841320EF9D}" type="slidenum">
              <a:rPr lang="de-DE" smtClean="0"/>
              <a:t>7</a:t>
            </a:fld>
            <a:endParaRPr lang="de-DE"/>
          </a:p>
        </p:txBody>
      </p:sp>
      <p:sp>
        <p:nvSpPr>
          <p:cNvPr id="4" name="Title 3">
            <a:extLst>
              <a:ext uri="{FF2B5EF4-FFF2-40B4-BE49-F238E27FC236}">
                <a16:creationId xmlns:a16="http://schemas.microsoft.com/office/drawing/2014/main" id="{1315A27C-F28F-4D66-98DC-3175D4C13B94}"/>
              </a:ext>
            </a:extLst>
          </p:cNvPr>
          <p:cNvSpPr>
            <a:spLocks noGrp="1"/>
          </p:cNvSpPr>
          <p:nvPr>
            <p:ph type="title"/>
          </p:nvPr>
        </p:nvSpPr>
        <p:spPr/>
        <p:txBody>
          <a:bodyPr/>
          <a:lstStyle/>
          <a:p>
            <a:r>
              <a:rPr lang="en-US" dirty="0"/>
              <a:t>Influence of </a:t>
            </a:r>
            <a:r>
              <a:rPr lang="en-US" dirty="0" err="1"/>
              <a:t>lsmooth</a:t>
            </a:r>
            <a:r>
              <a:rPr lang="en-US" dirty="0"/>
              <a:t>: </a:t>
            </a:r>
            <a:r>
              <a:rPr lang="en-US" dirty="0" err="1"/>
              <a:t>Albis</a:t>
            </a:r>
            <a:endParaRPr lang="en-US" dirty="0"/>
          </a:p>
        </p:txBody>
      </p:sp>
      <p:pic>
        <p:nvPicPr>
          <p:cNvPr id="12" name="Picture 11">
            <a:extLst>
              <a:ext uri="{FF2B5EF4-FFF2-40B4-BE49-F238E27FC236}">
                <a16:creationId xmlns:a16="http://schemas.microsoft.com/office/drawing/2014/main" id="{A60A2BA4-7EA3-43BA-BC39-42AB51CEF86B}"/>
              </a:ext>
            </a:extLst>
          </p:cNvPr>
          <p:cNvPicPr>
            <a:picLocks noChangeAspect="1"/>
          </p:cNvPicPr>
          <p:nvPr/>
        </p:nvPicPr>
        <p:blipFill rotWithShape="1">
          <a:blip r:embed="rId4"/>
          <a:srcRect r="72287"/>
          <a:stretch/>
        </p:blipFill>
        <p:spPr>
          <a:xfrm>
            <a:off x="5458079" y="1476860"/>
            <a:ext cx="2388616" cy="1760517"/>
          </a:xfrm>
          <a:prstGeom prst="rect">
            <a:avLst/>
          </a:prstGeom>
        </p:spPr>
      </p:pic>
      <p:pic>
        <p:nvPicPr>
          <p:cNvPr id="14" name="Picture 13">
            <a:extLst>
              <a:ext uri="{FF2B5EF4-FFF2-40B4-BE49-F238E27FC236}">
                <a16:creationId xmlns:a16="http://schemas.microsoft.com/office/drawing/2014/main" id="{36E7C256-CB74-4133-BE2E-BD3DA50200EB}"/>
              </a:ext>
            </a:extLst>
          </p:cNvPr>
          <p:cNvPicPr>
            <a:picLocks noChangeAspect="1"/>
          </p:cNvPicPr>
          <p:nvPr/>
        </p:nvPicPr>
        <p:blipFill rotWithShape="1">
          <a:blip r:embed="rId5"/>
          <a:srcRect r="72934"/>
          <a:stretch/>
        </p:blipFill>
        <p:spPr>
          <a:xfrm>
            <a:off x="678029" y="1473398"/>
            <a:ext cx="2312351" cy="1757025"/>
          </a:xfrm>
          <a:prstGeom prst="rect">
            <a:avLst/>
          </a:prstGeom>
        </p:spPr>
      </p:pic>
      <p:pic>
        <p:nvPicPr>
          <p:cNvPr id="16" name="Picture 15">
            <a:extLst>
              <a:ext uri="{FF2B5EF4-FFF2-40B4-BE49-F238E27FC236}">
                <a16:creationId xmlns:a16="http://schemas.microsoft.com/office/drawing/2014/main" id="{1B436388-7BB7-4DD3-A67B-9BF3C071EAFF}"/>
              </a:ext>
            </a:extLst>
          </p:cNvPr>
          <p:cNvPicPr>
            <a:picLocks noChangeAspect="1"/>
          </p:cNvPicPr>
          <p:nvPr/>
        </p:nvPicPr>
        <p:blipFill rotWithShape="1">
          <a:blip r:embed="rId6"/>
          <a:srcRect r="72566"/>
          <a:stretch/>
        </p:blipFill>
        <p:spPr>
          <a:xfrm>
            <a:off x="3123515" y="1479251"/>
            <a:ext cx="2334325" cy="1758856"/>
          </a:xfrm>
          <a:prstGeom prst="rect">
            <a:avLst/>
          </a:prstGeom>
        </p:spPr>
      </p:pic>
      <p:sp>
        <p:nvSpPr>
          <p:cNvPr id="18" name="TextBox 17">
            <a:extLst>
              <a:ext uri="{FF2B5EF4-FFF2-40B4-BE49-F238E27FC236}">
                <a16:creationId xmlns:a16="http://schemas.microsoft.com/office/drawing/2014/main" id="{FEE6463F-C7B9-44FB-A75C-599B7A95B7BB}"/>
              </a:ext>
            </a:extLst>
          </p:cNvPr>
          <p:cNvSpPr txBox="1"/>
          <p:nvPr/>
        </p:nvSpPr>
        <p:spPr>
          <a:xfrm>
            <a:off x="1599898" y="1184833"/>
            <a:ext cx="961121"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obs</a:t>
            </a:r>
            <a:endParaRPr lang="en-US" sz="1400" b="1"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313CC5E-801E-4003-A615-3437598C98A6}"/>
              </a:ext>
            </a:extLst>
          </p:cNvPr>
          <p:cNvSpPr txBox="1"/>
          <p:nvPr/>
        </p:nvSpPr>
        <p:spPr>
          <a:xfrm>
            <a:off x="3627026" y="1184833"/>
            <a:ext cx="1572945"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 ‘pencil beam’</a:t>
            </a:r>
          </a:p>
        </p:txBody>
      </p:sp>
      <p:sp>
        <p:nvSpPr>
          <p:cNvPr id="20" name="TextBox 19">
            <a:extLst>
              <a:ext uri="{FF2B5EF4-FFF2-40B4-BE49-F238E27FC236}">
                <a16:creationId xmlns:a16="http://schemas.microsoft.com/office/drawing/2014/main" id="{0C026CCB-BD22-4C24-B1ED-AEF32CC52DA7}"/>
              </a:ext>
            </a:extLst>
          </p:cNvPr>
          <p:cNvSpPr txBox="1"/>
          <p:nvPr/>
        </p:nvSpPr>
        <p:spPr>
          <a:xfrm>
            <a:off x="5862596" y="1184833"/>
            <a:ext cx="1650770"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 ‘pulse volume’</a:t>
            </a:r>
          </a:p>
        </p:txBody>
      </p:sp>
      <p:sp>
        <p:nvSpPr>
          <p:cNvPr id="21" name="Oval 20">
            <a:extLst>
              <a:ext uri="{FF2B5EF4-FFF2-40B4-BE49-F238E27FC236}">
                <a16:creationId xmlns:a16="http://schemas.microsoft.com/office/drawing/2014/main" id="{DC9654D5-27B2-4943-8A06-613C5AA93168}"/>
              </a:ext>
            </a:extLst>
          </p:cNvPr>
          <p:cNvSpPr>
            <a:spLocks noChangeAspect="1"/>
          </p:cNvSpPr>
          <p:nvPr/>
        </p:nvSpPr>
        <p:spPr>
          <a:xfrm>
            <a:off x="7994730" y="169942"/>
            <a:ext cx="459334"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1E86933-57F0-48AC-BB98-F0DDD5F6D389}"/>
              </a:ext>
            </a:extLst>
          </p:cNvPr>
          <p:cNvPicPr>
            <a:picLocks noChangeAspect="1"/>
          </p:cNvPicPr>
          <p:nvPr/>
        </p:nvPicPr>
        <p:blipFill rotWithShape="1">
          <a:blip r:embed="rId5"/>
          <a:srcRect l="27331" t="1791" r="48354"/>
          <a:stretch/>
        </p:blipFill>
        <p:spPr>
          <a:xfrm>
            <a:off x="932092" y="3226148"/>
            <a:ext cx="2095280" cy="1740473"/>
          </a:xfrm>
          <a:prstGeom prst="rect">
            <a:avLst/>
          </a:prstGeom>
        </p:spPr>
      </p:pic>
      <p:sp>
        <p:nvSpPr>
          <p:cNvPr id="17" name="TextBox 16">
            <a:extLst>
              <a:ext uri="{FF2B5EF4-FFF2-40B4-BE49-F238E27FC236}">
                <a16:creationId xmlns:a16="http://schemas.microsoft.com/office/drawing/2014/main" id="{67A6A977-F299-4D5E-BB7C-E4A632EE28E9}"/>
              </a:ext>
            </a:extLst>
          </p:cNvPr>
          <p:cNvSpPr txBox="1"/>
          <p:nvPr/>
        </p:nvSpPr>
        <p:spPr>
          <a:xfrm>
            <a:off x="212176" y="2256786"/>
            <a:ext cx="64843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-0.2°</a:t>
            </a:r>
          </a:p>
        </p:txBody>
      </p:sp>
      <p:sp>
        <p:nvSpPr>
          <p:cNvPr id="22" name="TextBox 21">
            <a:extLst>
              <a:ext uri="{FF2B5EF4-FFF2-40B4-BE49-F238E27FC236}">
                <a16:creationId xmlns:a16="http://schemas.microsoft.com/office/drawing/2014/main" id="{78366D7D-FF95-48E8-8A24-B12C60A8D8F1}"/>
              </a:ext>
            </a:extLst>
          </p:cNvPr>
          <p:cNvSpPr txBox="1"/>
          <p:nvPr/>
        </p:nvSpPr>
        <p:spPr>
          <a:xfrm>
            <a:off x="210896" y="4015142"/>
            <a:ext cx="64843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 0.4°</a:t>
            </a:r>
          </a:p>
        </p:txBody>
      </p:sp>
      <p:pic>
        <p:nvPicPr>
          <p:cNvPr id="23" name="Picture 22">
            <a:extLst>
              <a:ext uri="{FF2B5EF4-FFF2-40B4-BE49-F238E27FC236}">
                <a16:creationId xmlns:a16="http://schemas.microsoft.com/office/drawing/2014/main" id="{27B2C800-1D5D-45BA-9C76-18E038159CB5}"/>
              </a:ext>
            </a:extLst>
          </p:cNvPr>
          <p:cNvPicPr>
            <a:picLocks noChangeAspect="1"/>
          </p:cNvPicPr>
          <p:nvPr/>
        </p:nvPicPr>
        <p:blipFill rotWithShape="1">
          <a:blip r:embed="rId6"/>
          <a:srcRect l="27547" r="48348"/>
          <a:stretch/>
        </p:blipFill>
        <p:spPr>
          <a:xfrm>
            <a:off x="3410128" y="3201860"/>
            <a:ext cx="2051044" cy="1758856"/>
          </a:xfrm>
          <a:prstGeom prst="rect">
            <a:avLst/>
          </a:prstGeom>
        </p:spPr>
      </p:pic>
      <p:pic>
        <p:nvPicPr>
          <p:cNvPr id="24" name="Picture 23">
            <a:extLst>
              <a:ext uri="{FF2B5EF4-FFF2-40B4-BE49-F238E27FC236}">
                <a16:creationId xmlns:a16="http://schemas.microsoft.com/office/drawing/2014/main" id="{1A7341D1-589A-49F2-A4AD-2180553DA8D0}"/>
              </a:ext>
            </a:extLst>
          </p:cNvPr>
          <p:cNvPicPr>
            <a:picLocks noChangeAspect="1"/>
          </p:cNvPicPr>
          <p:nvPr/>
        </p:nvPicPr>
        <p:blipFill rotWithShape="1">
          <a:blip r:embed="rId4"/>
          <a:srcRect l="27615" r="48346"/>
          <a:stretch/>
        </p:blipFill>
        <p:spPr>
          <a:xfrm>
            <a:off x="5752137" y="3205278"/>
            <a:ext cx="2075341" cy="1763399"/>
          </a:xfrm>
          <a:prstGeom prst="rect">
            <a:avLst/>
          </a:prstGeom>
        </p:spPr>
      </p:pic>
    </p:spTree>
    <p:extLst>
      <p:ext uri="{BB962C8B-B14F-4D97-AF65-F5344CB8AC3E}">
        <p14:creationId xmlns:p14="http://schemas.microsoft.com/office/powerpoint/2010/main" val="4010130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02DF1-441B-49C0-AD18-5A969D58A0FE}"/>
              </a:ext>
            </a:extLst>
          </p:cNvPr>
          <p:cNvSpPr/>
          <p:nvPr/>
        </p:nvSpPr>
        <p:spPr>
          <a:xfrm>
            <a:off x="952864" y="4421851"/>
            <a:ext cx="7274412" cy="554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a16="http://schemas.microsoft.com/office/drawing/2014/main" id="{910C236D-CCCD-4C17-9998-25194BFBAA34}"/>
              </a:ext>
            </a:extLst>
          </p:cNvPr>
          <p:cNvPicPr>
            <a:picLocks noChangeAspect="1"/>
          </p:cNvPicPr>
          <p:nvPr/>
        </p:nvPicPr>
        <p:blipFill>
          <a:blip r:embed="rId3"/>
          <a:stretch>
            <a:fillRect/>
          </a:stretch>
        </p:blipFill>
        <p:spPr>
          <a:xfrm>
            <a:off x="7049109" y="107264"/>
            <a:ext cx="2085594" cy="1437132"/>
          </a:xfrm>
          <a:prstGeom prst="rect">
            <a:avLst/>
          </a:prstGeom>
        </p:spPr>
      </p:pic>
      <p:sp>
        <p:nvSpPr>
          <p:cNvPr id="3" name="Slide Number Placeholder 2">
            <a:extLst>
              <a:ext uri="{FF2B5EF4-FFF2-40B4-BE49-F238E27FC236}">
                <a16:creationId xmlns:a16="http://schemas.microsoft.com/office/drawing/2014/main" id="{6ABA708F-B4A4-49A6-887F-47DF347EF2D3}"/>
              </a:ext>
            </a:extLst>
          </p:cNvPr>
          <p:cNvSpPr>
            <a:spLocks noGrp="1"/>
          </p:cNvSpPr>
          <p:nvPr>
            <p:ph type="sldNum" sz="quarter" idx="12"/>
          </p:nvPr>
        </p:nvSpPr>
        <p:spPr/>
        <p:txBody>
          <a:bodyPr/>
          <a:lstStyle/>
          <a:p>
            <a:fld id="{C6C8278F-EB32-9049-808B-99841320EF9D}" type="slidenum">
              <a:rPr lang="de-DE" smtClean="0"/>
              <a:t>8</a:t>
            </a:fld>
            <a:endParaRPr lang="de-DE"/>
          </a:p>
        </p:txBody>
      </p:sp>
      <p:sp>
        <p:nvSpPr>
          <p:cNvPr id="4" name="Title 3">
            <a:extLst>
              <a:ext uri="{FF2B5EF4-FFF2-40B4-BE49-F238E27FC236}">
                <a16:creationId xmlns:a16="http://schemas.microsoft.com/office/drawing/2014/main" id="{1315A27C-F28F-4D66-98DC-3175D4C13B94}"/>
              </a:ext>
            </a:extLst>
          </p:cNvPr>
          <p:cNvSpPr>
            <a:spLocks noGrp="1"/>
          </p:cNvSpPr>
          <p:nvPr>
            <p:ph type="title"/>
          </p:nvPr>
        </p:nvSpPr>
        <p:spPr/>
        <p:txBody>
          <a:bodyPr/>
          <a:lstStyle/>
          <a:p>
            <a:r>
              <a:rPr lang="en-US" dirty="0"/>
              <a:t>Why using the frequency map: </a:t>
            </a:r>
            <a:r>
              <a:rPr lang="en-US" dirty="0" err="1"/>
              <a:t>Albis</a:t>
            </a:r>
            <a:endParaRPr lang="en-US" dirty="0"/>
          </a:p>
        </p:txBody>
      </p:sp>
      <p:sp>
        <p:nvSpPr>
          <p:cNvPr id="18" name="TextBox 17">
            <a:extLst>
              <a:ext uri="{FF2B5EF4-FFF2-40B4-BE49-F238E27FC236}">
                <a16:creationId xmlns:a16="http://schemas.microsoft.com/office/drawing/2014/main" id="{FEE6463F-C7B9-44FB-A75C-599B7A95B7BB}"/>
              </a:ext>
            </a:extLst>
          </p:cNvPr>
          <p:cNvSpPr txBox="1"/>
          <p:nvPr/>
        </p:nvSpPr>
        <p:spPr>
          <a:xfrm>
            <a:off x="896803" y="1180292"/>
            <a:ext cx="1933204" cy="307777"/>
          </a:xfrm>
          <a:prstGeom prst="rect">
            <a:avLst/>
          </a:prstGeom>
          <a:noFill/>
        </p:spPr>
        <p:txBody>
          <a:bodyPr wrap="square" rtlCol="0">
            <a:spAutoFit/>
          </a:bodyPr>
          <a:lstStyle/>
          <a:p>
            <a:r>
              <a:rPr lang="en-US" sz="1400" b="1" dirty="0" err="1">
                <a:latin typeface="Calibri" panose="020F0502020204030204" pitchFamily="34" charset="0"/>
                <a:cs typeface="Calibri" panose="020F0502020204030204" pitchFamily="34" charset="0"/>
              </a:rPr>
              <a:t>obs</a:t>
            </a:r>
            <a:r>
              <a:rPr lang="en-US" sz="1400" b="1" dirty="0">
                <a:latin typeface="Calibri" panose="020F0502020204030204" pitchFamily="34" charset="0"/>
                <a:cs typeface="Calibri" panose="020F0502020204030204" pitchFamily="34" charset="0"/>
              </a:rPr>
              <a:t>, no frequency mask</a:t>
            </a:r>
          </a:p>
        </p:txBody>
      </p:sp>
      <p:sp>
        <p:nvSpPr>
          <p:cNvPr id="19" name="TextBox 18">
            <a:extLst>
              <a:ext uri="{FF2B5EF4-FFF2-40B4-BE49-F238E27FC236}">
                <a16:creationId xmlns:a16="http://schemas.microsoft.com/office/drawing/2014/main" id="{2313CC5E-801E-4003-A615-3437598C98A6}"/>
              </a:ext>
            </a:extLst>
          </p:cNvPr>
          <p:cNvSpPr txBox="1"/>
          <p:nvPr/>
        </p:nvSpPr>
        <p:spPr>
          <a:xfrm>
            <a:off x="3172708" y="1185414"/>
            <a:ext cx="2416799"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frequency (</a:t>
            </a:r>
            <a:r>
              <a:rPr lang="en-US" sz="1400" b="1" dirty="0" err="1">
                <a:latin typeface="Calibri" panose="020F0502020204030204" pitchFamily="34" charset="0"/>
                <a:cs typeface="Calibri" panose="020F0502020204030204" pitchFamily="34" charset="0"/>
              </a:rPr>
              <a:t>obs</a:t>
            </a:r>
            <a:r>
              <a:rPr lang="en-US" sz="1400" b="1" dirty="0">
                <a:latin typeface="Calibri" panose="020F0502020204030204" pitchFamily="34" charset="0"/>
                <a:cs typeface="Calibri" panose="020F0502020204030204" pitchFamily="34" charset="0"/>
              </a:rPr>
              <a:t> first half 2024)</a:t>
            </a:r>
          </a:p>
        </p:txBody>
      </p:sp>
      <p:sp>
        <p:nvSpPr>
          <p:cNvPr id="20" name="TextBox 19">
            <a:extLst>
              <a:ext uri="{FF2B5EF4-FFF2-40B4-BE49-F238E27FC236}">
                <a16:creationId xmlns:a16="http://schemas.microsoft.com/office/drawing/2014/main" id="{0C026CCB-BD22-4C24-B1ED-AEF32CC52DA7}"/>
              </a:ext>
            </a:extLst>
          </p:cNvPr>
          <p:cNvSpPr txBox="1"/>
          <p:nvPr/>
        </p:nvSpPr>
        <p:spPr>
          <a:xfrm>
            <a:off x="5750872" y="1184833"/>
            <a:ext cx="1933203"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 no frequency map</a:t>
            </a:r>
          </a:p>
        </p:txBody>
      </p:sp>
      <p:sp>
        <p:nvSpPr>
          <p:cNvPr id="21" name="Oval 20">
            <a:extLst>
              <a:ext uri="{FF2B5EF4-FFF2-40B4-BE49-F238E27FC236}">
                <a16:creationId xmlns:a16="http://schemas.microsoft.com/office/drawing/2014/main" id="{DC9654D5-27B2-4943-8A06-613C5AA93168}"/>
              </a:ext>
            </a:extLst>
          </p:cNvPr>
          <p:cNvSpPr>
            <a:spLocks noChangeAspect="1"/>
          </p:cNvSpPr>
          <p:nvPr/>
        </p:nvSpPr>
        <p:spPr>
          <a:xfrm>
            <a:off x="7994730" y="169942"/>
            <a:ext cx="459334"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7A6A977-F299-4D5E-BB7C-E4A632EE28E9}"/>
              </a:ext>
            </a:extLst>
          </p:cNvPr>
          <p:cNvSpPr txBox="1"/>
          <p:nvPr/>
        </p:nvSpPr>
        <p:spPr>
          <a:xfrm>
            <a:off x="212176" y="2256786"/>
            <a:ext cx="64843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-0.2°</a:t>
            </a:r>
          </a:p>
        </p:txBody>
      </p:sp>
      <p:sp>
        <p:nvSpPr>
          <p:cNvPr id="22" name="TextBox 21">
            <a:extLst>
              <a:ext uri="{FF2B5EF4-FFF2-40B4-BE49-F238E27FC236}">
                <a16:creationId xmlns:a16="http://schemas.microsoft.com/office/drawing/2014/main" id="{78366D7D-FF95-48E8-8A24-B12C60A8D8F1}"/>
              </a:ext>
            </a:extLst>
          </p:cNvPr>
          <p:cNvSpPr txBox="1"/>
          <p:nvPr/>
        </p:nvSpPr>
        <p:spPr>
          <a:xfrm>
            <a:off x="210896" y="4015142"/>
            <a:ext cx="64843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 0.4°</a:t>
            </a:r>
          </a:p>
        </p:txBody>
      </p:sp>
      <p:pic>
        <p:nvPicPr>
          <p:cNvPr id="25" name="Picture 24">
            <a:extLst>
              <a:ext uri="{FF2B5EF4-FFF2-40B4-BE49-F238E27FC236}">
                <a16:creationId xmlns:a16="http://schemas.microsoft.com/office/drawing/2014/main" id="{A5F85F34-81DE-44D3-9FE5-F9D29B8400A4}"/>
              </a:ext>
            </a:extLst>
          </p:cNvPr>
          <p:cNvPicPr>
            <a:picLocks noChangeAspect="1"/>
          </p:cNvPicPr>
          <p:nvPr/>
        </p:nvPicPr>
        <p:blipFill rotWithShape="1">
          <a:blip r:embed="rId4"/>
          <a:srcRect r="72859"/>
          <a:stretch/>
        </p:blipFill>
        <p:spPr>
          <a:xfrm>
            <a:off x="682384" y="1474711"/>
            <a:ext cx="2327946" cy="1765327"/>
          </a:xfrm>
          <a:prstGeom prst="rect">
            <a:avLst/>
          </a:prstGeom>
        </p:spPr>
      </p:pic>
      <p:pic>
        <p:nvPicPr>
          <p:cNvPr id="26" name="Picture 25">
            <a:extLst>
              <a:ext uri="{FF2B5EF4-FFF2-40B4-BE49-F238E27FC236}">
                <a16:creationId xmlns:a16="http://schemas.microsoft.com/office/drawing/2014/main" id="{FC7EBFCA-EF1F-440D-8D5B-638E131084A5}"/>
              </a:ext>
            </a:extLst>
          </p:cNvPr>
          <p:cNvPicPr>
            <a:picLocks noChangeAspect="1"/>
          </p:cNvPicPr>
          <p:nvPr/>
        </p:nvPicPr>
        <p:blipFill rotWithShape="1">
          <a:blip r:embed="rId4"/>
          <a:srcRect l="27259" r="48483"/>
          <a:stretch/>
        </p:blipFill>
        <p:spPr>
          <a:xfrm>
            <a:off x="934572" y="3224518"/>
            <a:ext cx="2073012" cy="1758856"/>
          </a:xfrm>
          <a:prstGeom prst="rect">
            <a:avLst/>
          </a:prstGeom>
        </p:spPr>
      </p:pic>
      <p:pic>
        <p:nvPicPr>
          <p:cNvPr id="27" name="Picture 26">
            <a:extLst>
              <a:ext uri="{FF2B5EF4-FFF2-40B4-BE49-F238E27FC236}">
                <a16:creationId xmlns:a16="http://schemas.microsoft.com/office/drawing/2014/main" id="{2E73C875-061A-4E1A-8104-B6915781DD85}"/>
              </a:ext>
            </a:extLst>
          </p:cNvPr>
          <p:cNvPicPr>
            <a:picLocks noChangeAspect="1"/>
          </p:cNvPicPr>
          <p:nvPr/>
        </p:nvPicPr>
        <p:blipFill rotWithShape="1">
          <a:blip r:embed="rId5"/>
          <a:srcRect r="73533"/>
          <a:stretch/>
        </p:blipFill>
        <p:spPr>
          <a:xfrm>
            <a:off x="3376452" y="1605010"/>
            <a:ext cx="1933204" cy="1655333"/>
          </a:xfrm>
          <a:prstGeom prst="rect">
            <a:avLst/>
          </a:prstGeom>
        </p:spPr>
      </p:pic>
      <p:pic>
        <p:nvPicPr>
          <p:cNvPr id="28" name="Picture 27">
            <a:extLst>
              <a:ext uri="{FF2B5EF4-FFF2-40B4-BE49-F238E27FC236}">
                <a16:creationId xmlns:a16="http://schemas.microsoft.com/office/drawing/2014/main" id="{C50EBA04-EB83-41D6-830A-3998D8542309}"/>
              </a:ext>
            </a:extLst>
          </p:cNvPr>
          <p:cNvPicPr>
            <a:picLocks noChangeAspect="1"/>
          </p:cNvPicPr>
          <p:nvPr/>
        </p:nvPicPr>
        <p:blipFill rotWithShape="1">
          <a:blip r:embed="rId5"/>
          <a:srcRect l="26977" r="49564"/>
          <a:stretch/>
        </p:blipFill>
        <p:spPr>
          <a:xfrm>
            <a:off x="3530175" y="3298332"/>
            <a:ext cx="1713474" cy="1655333"/>
          </a:xfrm>
          <a:prstGeom prst="rect">
            <a:avLst/>
          </a:prstGeom>
        </p:spPr>
      </p:pic>
      <p:pic>
        <p:nvPicPr>
          <p:cNvPr id="29" name="Picture 28">
            <a:extLst>
              <a:ext uri="{FF2B5EF4-FFF2-40B4-BE49-F238E27FC236}">
                <a16:creationId xmlns:a16="http://schemas.microsoft.com/office/drawing/2014/main" id="{7F543243-F036-42F0-8F22-8679DFE2E90F}"/>
              </a:ext>
            </a:extLst>
          </p:cNvPr>
          <p:cNvPicPr>
            <a:picLocks noChangeAspect="1"/>
          </p:cNvPicPr>
          <p:nvPr/>
        </p:nvPicPr>
        <p:blipFill rotWithShape="1">
          <a:blip r:embed="rId6"/>
          <a:srcRect r="72551"/>
          <a:stretch/>
        </p:blipFill>
        <p:spPr>
          <a:xfrm>
            <a:off x="5455071" y="1475206"/>
            <a:ext cx="2363601" cy="1758855"/>
          </a:xfrm>
          <a:prstGeom prst="rect">
            <a:avLst/>
          </a:prstGeom>
        </p:spPr>
      </p:pic>
      <p:pic>
        <p:nvPicPr>
          <p:cNvPr id="30" name="Picture 29">
            <a:extLst>
              <a:ext uri="{FF2B5EF4-FFF2-40B4-BE49-F238E27FC236}">
                <a16:creationId xmlns:a16="http://schemas.microsoft.com/office/drawing/2014/main" id="{EF92F185-568D-483A-B546-8E677F7E6CC4}"/>
              </a:ext>
            </a:extLst>
          </p:cNvPr>
          <p:cNvPicPr>
            <a:picLocks noChangeAspect="1"/>
          </p:cNvPicPr>
          <p:nvPr/>
        </p:nvPicPr>
        <p:blipFill rotWithShape="1">
          <a:blip r:embed="rId6"/>
          <a:srcRect l="27566" r="48112"/>
          <a:stretch/>
        </p:blipFill>
        <p:spPr>
          <a:xfrm>
            <a:off x="5750872" y="3213118"/>
            <a:ext cx="2094361" cy="1758856"/>
          </a:xfrm>
          <a:prstGeom prst="rect">
            <a:avLst/>
          </a:prstGeom>
        </p:spPr>
      </p:pic>
      <p:pic>
        <p:nvPicPr>
          <p:cNvPr id="31" name="Picture 30">
            <a:extLst>
              <a:ext uri="{FF2B5EF4-FFF2-40B4-BE49-F238E27FC236}">
                <a16:creationId xmlns:a16="http://schemas.microsoft.com/office/drawing/2014/main" id="{E899F12B-7836-4F05-88D0-C57E9321BC25}"/>
              </a:ext>
            </a:extLst>
          </p:cNvPr>
          <p:cNvPicPr>
            <a:picLocks noChangeAspect="1"/>
          </p:cNvPicPr>
          <p:nvPr/>
        </p:nvPicPr>
        <p:blipFill>
          <a:blip r:embed="rId7"/>
          <a:stretch>
            <a:fillRect/>
          </a:stretch>
        </p:blipFill>
        <p:spPr>
          <a:xfrm>
            <a:off x="5178195" y="1763350"/>
            <a:ext cx="289483" cy="1338651"/>
          </a:xfrm>
          <a:prstGeom prst="rect">
            <a:avLst/>
          </a:prstGeom>
        </p:spPr>
      </p:pic>
      <p:pic>
        <p:nvPicPr>
          <p:cNvPr id="32" name="Picture 31">
            <a:extLst>
              <a:ext uri="{FF2B5EF4-FFF2-40B4-BE49-F238E27FC236}">
                <a16:creationId xmlns:a16="http://schemas.microsoft.com/office/drawing/2014/main" id="{4B13EA6F-F6A7-4B24-8238-99FB0A3DBF4A}"/>
              </a:ext>
            </a:extLst>
          </p:cNvPr>
          <p:cNvPicPr>
            <a:picLocks noChangeAspect="1"/>
          </p:cNvPicPr>
          <p:nvPr/>
        </p:nvPicPr>
        <p:blipFill>
          <a:blip r:embed="rId7"/>
          <a:stretch>
            <a:fillRect/>
          </a:stretch>
        </p:blipFill>
        <p:spPr>
          <a:xfrm>
            <a:off x="5176120" y="3489320"/>
            <a:ext cx="289483" cy="1338651"/>
          </a:xfrm>
          <a:prstGeom prst="rect">
            <a:avLst/>
          </a:prstGeom>
        </p:spPr>
      </p:pic>
    </p:spTree>
    <p:extLst>
      <p:ext uri="{BB962C8B-B14F-4D97-AF65-F5344CB8AC3E}">
        <p14:creationId xmlns:p14="http://schemas.microsoft.com/office/powerpoint/2010/main" val="387222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502DF1-441B-49C0-AD18-5A969D58A0FE}"/>
              </a:ext>
            </a:extLst>
          </p:cNvPr>
          <p:cNvSpPr/>
          <p:nvPr/>
        </p:nvSpPr>
        <p:spPr>
          <a:xfrm>
            <a:off x="952864" y="4421851"/>
            <a:ext cx="7274412" cy="554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a:extLst>
              <a:ext uri="{FF2B5EF4-FFF2-40B4-BE49-F238E27FC236}">
                <a16:creationId xmlns:a16="http://schemas.microsoft.com/office/drawing/2014/main" id="{910C236D-CCCD-4C17-9998-25194BFBAA34}"/>
              </a:ext>
            </a:extLst>
          </p:cNvPr>
          <p:cNvPicPr>
            <a:picLocks noChangeAspect="1"/>
          </p:cNvPicPr>
          <p:nvPr/>
        </p:nvPicPr>
        <p:blipFill>
          <a:blip r:embed="rId3"/>
          <a:stretch>
            <a:fillRect/>
          </a:stretch>
        </p:blipFill>
        <p:spPr>
          <a:xfrm>
            <a:off x="7049109" y="107264"/>
            <a:ext cx="2085594" cy="1437132"/>
          </a:xfrm>
          <a:prstGeom prst="rect">
            <a:avLst/>
          </a:prstGeom>
        </p:spPr>
      </p:pic>
      <p:sp>
        <p:nvSpPr>
          <p:cNvPr id="3" name="Slide Number Placeholder 2">
            <a:extLst>
              <a:ext uri="{FF2B5EF4-FFF2-40B4-BE49-F238E27FC236}">
                <a16:creationId xmlns:a16="http://schemas.microsoft.com/office/drawing/2014/main" id="{6ABA708F-B4A4-49A6-887F-47DF347EF2D3}"/>
              </a:ext>
            </a:extLst>
          </p:cNvPr>
          <p:cNvSpPr>
            <a:spLocks noGrp="1"/>
          </p:cNvSpPr>
          <p:nvPr>
            <p:ph type="sldNum" sz="quarter" idx="12"/>
          </p:nvPr>
        </p:nvSpPr>
        <p:spPr/>
        <p:txBody>
          <a:bodyPr/>
          <a:lstStyle/>
          <a:p>
            <a:fld id="{C6C8278F-EB32-9049-808B-99841320EF9D}" type="slidenum">
              <a:rPr lang="de-DE" smtClean="0"/>
              <a:t>9</a:t>
            </a:fld>
            <a:endParaRPr lang="de-DE"/>
          </a:p>
        </p:txBody>
      </p:sp>
      <p:sp>
        <p:nvSpPr>
          <p:cNvPr id="4" name="Title 3">
            <a:extLst>
              <a:ext uri="{FF2B5EF4-FFF2-40B4-BE49-F238E27FC236}">
                <a16:creationId xmlns:a16="http://schemas.microsoft.com/office/drawing/2014/main" id="{1315A27C-F28F-4D66-98DC-3175D4C13B94}"/>
              </a:ext>
            </a:extLst>
          </p:cNvPr>
          <p:cNvSpPr>
            <a:spLocks noGrp="1"/>
          </p:cNvSpPr>
          <p:nvPr>
            <p:ph type="title"/>
          </p:nvPr>
        </p:nvSpPr>
        <p:spPr/>
        <p:txBody>
          <a:bodyPr/>
          <a:lstStyle/>
          <a:p>
            <a:r>
              <a:rPr lang="en-US" dirty="0"/>
              <a:t>Influence of </a:t>
            </a:r>
            <a:r>
              <a:rPr lang="en-US" dirty="0" err="1"/>
              <a:t>freq_lim</a:t>
            </a:r>
            <a:r>
              <a:rPr lang="en-US" dirty="0"/>
              <a:t>: </a:t>
            </a:r>
            <a:r>
              <a:rPr lang="en-US" dirty="0" err="1"/>
              <a:t>Weissfluh</a:t>
            </a:r>
            <a:endParaRPr lang="en-US" dirty="0"/>
          </a:p>
        </p:txBody>
      </p:sp>
      <p:sp>
        <p:nvSpPr>
          <p:cNvPr id="19" name="TextBox 18">
            <a:extLst>
              <a:ext uri="{FF2B5EF4-FFF2-40B4-BE49-F238E27FC236}">
                <a16:creationId xmlns:a16="http://schemas.microsoft.com/office/drawing/2014/main" id="{2313CC5E-801E-4003-A615-3437598C98A6}"/>
              </a:ext>
            </a:extLst>
          </p:cNvPr>
          <p:cNvSpPr txBox="1"/>
          <p:nvPr/>
        </p:nvSpPr>
        <p:spPr>
          <a:xfrm>
            <a:off x="683092" y="1185414"/>
            <a:ext cx="2416799"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frequency (</a:t>
            </a:r>
            <a:r>
              <a:rPr lang="en-US" sz="1400" b="1" dirty="0" err="1">
                <a:latin typeface="Calibri" panose="020F0502020204030204" pitchFamily="34" charset="0"/>
                <a:cs typeface="Calibri" panose="020F0502020204030204" pitchFamily="34" charset="0"/>
              </a:rPr>
              <a:t>obs</a:t>
            </a:r>
            <a:r>
              <a:rPr lang="en-US" sz="1400" b="1" dirty="0">
                <a:latin typeface="Calibri" panose="020F0502020204030204" pitchFamily="34" charset="0"/>
                <a:cs typeface="Calibri" panose="020F0502020204030204" pitchFamily="34" charset="0"/>
              </a:rPr>
              <a:t> first half 2024)</a:t>
            </a:r>
          </a:p>
        </p:txBody>
      </p:sp>
      <p:sp>
        <p:nvSpPr>
          <p:cNvPr id="20" name="TextBox 19">
            <a:extLst>
              <a:ext uri="{FF2B5EF4-FFF2-40B4-BE49-F238E27FC236}">
                <a16:creationId xmlns:a16="http://schemas.microsoft.com/office/drawing/2014/main" id="{0C026CCB-BD22-4C24-B1ED-AEF32CC52DA7}"/>
              </a:ext>
            </a:extLst>
          </p:cNvPr>
          <p:cNvSpPr txBox="1"/>
          <p:nvPr/>
        </p:nvSpPr>
        <p:spPr>
          <a:xfrm>
            <a:off x="3745348" y="1184833"/>
            <a:ext cx="1433689"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 </a:t>
            </a:r>
            <a:r>
              <a:rPr lang="en-US" sz="1400" b="1" dirty="0" err="1">
                <a:latin typeface="Calibri" panose="020F0502020204030204" pitchFamily="34" charset="0"/>
                <a:cs typeface="Calibri" panose="020F0502020204030204" pitchFamily="34" charset="0"/>
              </a:rPr>
              <a:t>freq_lim</a:t>
            </a:r>
            <a:r>
              <a:rPr lang="en-US" sz="1400" b="1" dirty="0">
                <a:latin typeface="Calibri" panose="020F0502020204030204" pitchFamily="34" charset="0"/>
                <a:cs typeface="Calibri" panose="020F0502020204030204" pitchFamily="34" charset="0"/>
              </a:rPr>
              <a:t> = 0</a:t>
            </a:r>
          </a:p>
        </p:txBody>
      </p:sp>
      <p:sp>
        <p:nvSpPr>
          <p:cNvPr id="17" name="TextBox 16">
            <a:extLst>
              <a:ext uri="{FF2B5EF4-FFF2-40B4-BE49-F238E27FC236}">
                <a16:creationId xmlns:a16="http://schemas.microsoft.com/office/drawing/2014/main" id="{67A6A977-F299-4D5E-BB7C-E4A632EE28E9}"/>
              </a:ext>
            </a:extLst>
          </p:cNvPr>
          <p:cNvSpPr txBox="1"/>
          <p:nvPr/>
        </p:nvSpPr>
        <p:spPr>
          <a:xfrm>
            <a:off x="212176" y="2256786"/>
            <a:ext cx="64843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-0.2°</a:t>
            </a:r>
          </a:p>
        </p:txBody>
      </p:sp>
      <p:sp>
        <p:nvSpPr>
          <p:cNvPr id="22" name="TextBox 21">
            <a:extLst>
              <a:ext uri="{FF2B5EF4-FFF2-40B4-BE49-F238E27FC236}">
                <a16:creationId xmlns:a16="http://schemas.microsoft.com/office/drawing/2014/main" id="{78366D7D-FF95-48E8-8A24-B12C60A8D8F1}"/>
              </a:ext>
            </a:extLst>
          </p:cNvPr>
          <p:cNvSpPr txBox="1"/>
          <p:nvPr/>
        </p:nvSpPr>
        <p:spPr>
          <a:xfrm>
            <a:off x="210896" y="4015142"/>
            <a:ext cx="648436"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 0.4°</a:t>
            </a:r>
          </a:p>
        </p:txBody>
      </p:sp>
      <p:pic>
        <p:nvPicPr>
          <p:cNvPr id="31" name="Picture 30">
            <a:extLst>
              <a:ext uri="{FF2B5EF4-FFF2-40B4-BE49-F238E27FC236}">
                <a16:creationId xmlns:a16="http://schemas.microsoft.com/office/drawing/2014/main" id="{E899F12B-7836-4F05-88D0-C57E9321BC25}"/>
              </a:ext>
            </a:extLst>
          </p:cNvPr>
          <p:cNvPicPr>
            <a:picLocks noChangeAspect="1"/>
          </p:cNvPicPr>
          <p:nvPr/>
        </p:nvPicPr>
        <p:blipFill>
          <a:blip r:embed="rId4"/>
          <a:stretch>
            <a:fillRect/>
          </a:stretch>
        </p:blipFill>
        <p:spPr>
          <a:xfrm>
            <a:off x="2688579" y="1763350"/>
            <a:ext cx="289483" cy="1338651"/>
          </a:xfrm>
          <a:prstGeom prst="rect">
            <a:avLst/>
          </a:prstGeom>
        </p:spPr>
      </p:pic>
      <p:pic>
        <p:nvPicPr>
          <p:cNvPr id="32" name="Picture 31">
            <a:extLst>
              <a:ext uri="{FF2B5EF4-FFF2-40B4-BE49-F238E27FC236}">
                <a16:creationId xmlns:a16="http://schemas.microsoft.com/office/drawing/2014/main" id="{4B13EA6F-F6A7-4B24-8238-99FB0A3DBF4A}"/>
              </a:ext>
            </a:extLst>
          </p:cNvPr>
          <p:cNvPicPr>
            <a:picLocks noChangeAspect="1"/>
          </p:cNvPicPr>
          <p:nvPr/>
        </p:nvPicPr>
        <p:blipFill>
          <a:blip r:embed="rId4"/>
          <a:stretch>
            <a:fillRect/>
          </a:stretch>
        </p:blipFill>
        <p:spPr>
          <a:xfrm>
            <a:off x="2701872" y="3489320"/>
            <a:ext cx="289483" cy="1338651"/>
          </a:xfrm>
          <a:prstGeom prst="rect">
            <a:avLst/>
          </a:prstGeom>
        </p:spPr>
      </p:pic>
      <p:pic>
        <p:nvPicPr>
          <p:cNvPr id="23" name="Picture 22">
            <a:extLst>
              <a:ext uri="{FF2B5EF4-FFF2-40B4-BE49-F238E27FC236}">
                <a16:creationId xmlns:a16="http://schemas.microsoft.com/office/drawing/2014/main" id="{D94858E9-983C-44C5-8C02-7C89D8EEB78C}"/>
              </a:ext>
            </a:extLst>
          </p:cNvPr>
          <p:cNvPicPr>
            <a:picLocks noChangeAspect="1"/>
          </p:cNvPicPr>
          <p:nvPr/>
        </p:nvPicPr>
        <p:blipFill rotWithShape="1">
          <a:blip r:embed="rId5"/>
          <a:srcRect r="73939"/>
          <a:stretch/>
        </p:blipFill>
        <p:spPr>
          <a:xfrm>
            <a:off x="843512" y="1609663"/>
            <a:ext cx="1930101" cy="1670547"/>
          </a:xfrm>
          <a:prstGeom prst="rect">
            <a:avLst/>
          </a:prstGeom>
        </p:spPr>
      </p:pic>
      <p:pic>
        <p:nvPicPr>
          <p:cNvPr id="24" name="Picture 23">
            <a:extLst>
              <a:ext uri="{FF2B5EF4-FFF2-40B4-BE49-F238E27FC236}">
                <a16:creationId xmlns:a16="http://schemas.microsoft.com/office/drawing/2014/main" id="{B570B3B6-A6DC-423B-B995-1D7598D41854}"/>
              </a:ext>
            </a:extLst>
          </p:cNvPr>
          <p:cNvPicPr>
            <a:picLocks noChangeAspect="1"/>
          </p:cNvPicPr>
          <p:nvPr/>
        </p:nvPicPr>
        <p:blipFill rotWithShape="1">
          <a:blip r:embed="rId5"/>
          <a:srcRect l="27221" r="48945"/>
          <a:stretch/>
        </p:blipFill>
        <p:spPr>
          <a:xfrm>
            <a:off x="1003897" y="3315518"/>
            <a:ext cx="1774172" cy="1679030"/>
          </a:xfrm>
          <a:prstGeom prst="rect">
            <a:avLst/>
          </a:prstGeom>
        </p:spPr>
      </p:pic>
      <p:pic>
        <p:nvPicPr>
          <p:cNvPr id="33" name="Picture 32">
            <a:extLst>
              <a:ext uri="{FF2B5EF4-FFF2-40B4-BE49-F238E27FC236}">
                <a16:creationId xmlns:a16="http://schemas.microsoft.com/office/drawing/2014/main" id="{6B4CEEE2-CEE0-451B-AE24-4C44782F1090}"/>
              </a:ext>
            </a:extLst>
          </p:cNvPr>
          <p:cNvPicPr>
            <a:picLocks noChangeAspect="1"/>
          </p:cNvPicPr>
          <p:nvPr/>
        </p:nvPicPr>
        <p:blipFill rotWithShape="1">
          <a:blip r:embed="rId6"/>
          <a:srcRect r="72348"/>
          <a:stretch/>
        </p:blipFill>
        <p:spPr>
          <a:xfrm>
            <a:off x="3235750" y="1479152"/>
            <a:ext cx="2365625" cy="1767219"/>
          </a:xfrm>
          <a:prstGeom prst="rect">
            <a:avLst/>
          </a:prstGeom>
        </p:spPr>
      </p:pic>
      <p:pic>
        <p:nvPicPr>
          <p:cNvPr id="34" name="Picture 33">
            <a:extLst>
              <a:ext uri="{FF2B5EF4-FFF2-40B4-BE49-F238E27FC236}">
                <a16:creationId xmlns:a16="http://schemas.microsoft.com/office/drawing/2014/main" id="{BA2D045E-14AF-48C7-8C63-DFE3ABF49055}"/>
              </a:ext>
            </a:extLst>
          </p:cNvPr>
          <p:cNvPicPr>
            <a:picLocks noChangeAspect="1"/>
          </p:cNvPicPr>
          <p:nvPr/>
        </p:nvPicPr>
        <p:blipFill rotWithShape="1">
          <a:blip r:embed="rId6"/>
          <a:srcRect l="27598" r="48199"/>
          <a:stretch/>
        </p:blipFill>
        <p:spPr>
          <a:xfrm>
            <a:off x="3519288" y="3208476"/>
            <a:ext cx="2082088" cy="1777080"/>
          </a:xfrm>
          <a:prstGeom prst="rect">
            <a:avLst/>
          </a:prstGeom>
        </p:spPr>
      </p:pic>
      <p:pic>
        <p:nvPicPr>
          <p:cNvPr id="35" name="Picture 34">
            <a:extLst>
              <a:ext uri="{FF2B5EF4-FFF2-40B4-BE49-F238E27FC236}">
                <a16:creationId xmlns:a16="http://schemas.microsoft.com/office/drawing/2014/main" id="{88DC81AC-8014-40B0-88CF-0AACC5B0BA6B}"/>
              </a:ext>
            </a:extLst>
          </p:cNvPr>
          <p:cNvPicPr>
            <a:picLocks noChangeAspect="1"/>
          </p:cNvPicPr>
          <p:nvPr/>
        </p:nvPicPr>
        <p:blipFill rotWithShape="1">
          <a:blip r:embed="rId7"/>
          <a:srcRect r="72353"/>
          <a:stretch/>
        </p:blipFill>
        <p:spPr>
          <a:xfrm>
            <a:off x="5456425" y="1487222"/>
            <a:ext cx="2359025" cy="1767219"/>
          </a:xfrm>
          <a:prstGeom prst="rect">
            <a:avLst/>
          </a:prstGeom>
        </p:spPr>
      </p:pic>
      <p:pic>
        <p:nvPicPr>
          <p:cNvPr id="36" name="Picture 35">
            <a:extLst>
              <a:ext uri="{FF2B5EF4-FFF2-40B4-BE49-F238E27FC236}">
                <a16:creationId xmlns:a16="http://schemas.microsoft.com/office/drawing/2014/main" id="{A2E0B3E8-4F32-4AFB-BA62-9A440BC5FEF1}"/>
              </a:ext>
            </a:extLst>
          </p:cNvPr>
          <p:cNvPicPr>
            <a:picLocks noChangeAspect="1"/>
          </p:cNvPicPr>
          <p:nvPr/>
        </p:nvPicPr>
        <p:blipFill rotWithShape="1">
          <a:blip r:embed="rId7"/>
          <a:srcRect l="27764" r="48295"/>
          <a:stretch/>
        </p:blipFill>
        <p:spPr>
          <a:xfrm>
            <a:off x="5746845" y="3219663"/>
            <a:ext cx="2068606" cy="1789542"/>
          </a:xfrm>
          <a:prstGeom prst="rect">
            <a:avLst/>
          </a:prstGeom>
        </p:spPr>
      </p:pic>
      <p:sp>
        <p:nvSpPr>
          <p:cNvPr id="37" name="TextBox 36">
            <a:extLst>
              <a:ext uri="{FF2B5EF4-FFF2-40B4-BE49-F238E27FC236}">
                <a16:creationId xmlns:a16="http://schemas.microsoft.com/office/drawing/2014/main" id="{A071FC9E-DC6B-4132-9122-58DA02B59D72}"/>
              </a:ext>
            </a:extLst>
          </p:cNvPr>
          <p:cNvSpPr txBox="1"/>
          <p:nvPr/>
        </p:nvSpPr>
        <p:spPr>
          <a:xfrm>
            <a:off x="6004247" y="1175516"/>
            <a:ext cx="1433689" cy="307777"/>
          </a:xfrm>
          <a:prstGeom prst="rect">
            <a:avLst/>
          </a:prstGeom>
          <a:noFill/>
        </p:spPr>
        <p:txBody>
          <a:bodyPr wrap="square" rtlCol="0">
            <a:spAutoFit/>
          </a:bodyPr>
          <a:lstStyle/>
          <a:p>
            <a:r>
              <a:rPr lang="en-US" sz="1400" b="1" dirty="0">
                <a:latin typeface="Calibri" panose="020F0502020204030204" pitchFamily="34" charset="0"/>
                <a:cs typeface="Calibri" panose="020F0502020204030204" pitchFamily="34" charset="0"/>
              </a:rPr>
              <a:t>sim, </a:t>
            </a:r>
            <a:r>
              <a:rPr lang="en-US" sz="1400" b="1" dirty="0" err="1">
                <a:latin typeface="Calibri" panose="020F0502020204030204" pitchFamily="34" charset="0"/>
                <a:cs typeface="Calibri" panose="020F0502020204030204" pitchFamily="34" charset="0"/>
              </a:rPr>
              <a:t>freq_lim</a:t>
            </a:r>
            <a:r>
              <a:rPr lang="en-US" sz="1400" b="1" dirty="0">
                <a:latin typeface="Calibri" panose="020F0502020204030204" pitchFamily="34" charset="0"/>
                <a:cs typeface="Calibri" panose="020F0502020204030204" pitchFamily="34" charset="0"/>
              </a:rPr>
              <a:t> = 3</a:t>
            </a:r>
          </a:p>
        </p:txBody>
      </p:sp>
      <p:sp>
        <p:nvSpPr>
          <p:cNvPr id="38" name="Oval 37">
            <a:extLst>
              <a:ext uri="{FF2B5EF4-FFF2-40B4-BE49-F238E27FC236}">
                <a16:creationId xmlns:a16="http://schemas.microsoft.com/office/drawing/2014/main" id="{2F11D2D0-A44A-4D71-B9CE-D5B7B74B7736}"/>
              </a:ext>
            </a:extLst>
          </p:cNvPr>
          <p:cNvSpPr>
            <a:spLocks noChangeAspect="1"/>
          </p:cNvSpPr>
          <p:nvPr/>
        </p:nvSpPr>
        <p:spPr>
          <a:xfrm>
            <a:off x="8572238" y="378032"/>
            <a:ext cx="459334"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275006"/>
      </p:ext>
    </p:extLst>
  </p:cSld>
  <p:clrMapOvr>
    <a:masterClrMapping/>
  </p:clrMapOvr>
</p:sld>
</file>

<file path=ppt/theme/theme1.xml><?xml version="1.0" encoding="utf-8"?>
<a:theme xmlns:a="http://schemas.openxmlformats.org/drawingml/2006/main" name="Office">
  <a:themeElements>
    <a:clrScheme name="Benutzerdefiniert 7">
      <a:dk1>
        <a:srgbClr val="000000"/>
      </a:dk1>
      <a:lt1>
        <a:srgbClr val="FFFFFF"/>
      </a:lt1>
      <a:dk2>
        <a:srgbClr val="44546A"/>
      </a:dk2>
      <a:lt2>
        <a:srgbClr val="E7E6E6"/>
      </a:lt2>
      <a:accent1>
        <a:srgbClr val="E21F2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45" id="{AD8C5B6D-C098-2240-BC9B-6770F056B484}" vid="{E2DD9C04-AA89-364B-9CDE-FF921BC3BF2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1781</Words>
  <Application>Microsoft Office PowerPoint</Application>
  <PresentationFormat>Custom</PresentationFormat>
  <Paragraphs>151</Paragraphs>
  <Slides>15</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CMMI10</vt:lpstr>
      <vt:lpstr>CMMI7</vt:lpstr>
      <vt:lpstr>CMR10</vt:lpstr>
      <vt:lpstr>CMR9</vt:lpstr>
      <vt:lpstr>CMTT9</vt:lpstr>
      <vt:lpstr>Courier New</vt:lpstr>
      <vt:lpstr>Office</vt:lpstr>
      <vt:lpstr>Assimilating 3D radar reflectivity observations in complex topography </vt:lpstr>
      <vt:lpstr>Swiss radar network</vt:lpstr>
      <vt:lpstr>Setup for 3D radar reflectivity assimilation</vt:lpstr>
      <vt:lpstr>Challenges: radars in complex terrain</vt:lpstr>
      <vt:lpstr>Radar data quality control </vt:lpstr>
      <vt:lpstr>Case study</vt:lpstr>
      <vt:lpstr>Influence of lsmooth: Albis</vt:lpstr>
      <vt:lpstr>Why using the frequency map: Albis</vt:lpstr>
      <vt:lpstr>Influence of freq_lim: Weissfluh</vt:lpstr>
      <vt:lpstr>PPI plots: La Dôle no_data=true, freq_lim=3  </vt:lpstr>
      <vt:lpstr>PPI plots: Plaine Morte no_data=true, freq_lim=3</vt:lpstr>
      <vt:lpstr>Histograms (accum. over 1 day) 22.02.2024</vt:lpstr>
      <vt:lpstr>Conclusions</vt:lpstr>
      <vt:lpstr>Outlook, 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Reto Portmann</dc:creator>
  <cp:lastModifiedBy>Merker Claire</cp:lastModifiedBy>
  <cp:revision>125</cp:revision>
  <dcterms:created xsi:type="dcterms:W3CDTF">2022-06-20T14:23:59Z</dcterms:created>
  <dcterms:modified xsi:type="dcterms:W3CDTF">2024-09-01T21:52:40Z</dcterms:modified>
</cp:coreProperties>
</file>