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17"/>
  </p:notesMasterIdLst>
  <p:handoutMasterIdLst>
    <p:handoutMasterId r:id="rId18"/>
  </p:handoutMasterIdLst>
  <p:sldIdLst>
    <p:sldId id="260" r:id="rId5"/>
    <p:sldId id="302" r:id="rId6"/>
    <p:sldId id="303" r:id="rId7"/>
    <p:sldId id="304" r:id="rId8"/>
    <p:sldId id="306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A8F712-3502-50A7-9B64-A4DA81FC1DFB}" name="Chandramouli Krishnamoorthy" initials="CK" userId="S::krishnamoorthy.chandramouli@meteoswiss.ch::bab20ded-a70a-4b73-8ec7-aad619681bff" providerId="AD"/>
  <p188:author id="{B03352E5-1366-EE5B-4768-1C039E329D12}" name="Merker Claire" initials="MC" userId="S::claire.merker@meteoswiss.ch::eeeb4a99-8a03-47a6-b2f5-e145e45c53e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3B9"/>
    <a:srgbClr val="F0494A"/>
    <a:srgbClr val="912D02"/>
    <a:srgbClr val="822400"/>
    <a:srgbClr val="08CDE8"/>
    <a:srgbClr val="FF0000"/>
    <a:srgbClr val="39B1DB"/>
    <a:srgbClr val="640000"/>
    <a:srgbClr val="60B4B2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E36CA-2E62-23DD-7865-4C06C4D96433}" v="26" dt="2024-08-28T14:54:49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58"/>
      </p:cViewPr>
      <p:guideLst>
        <p:guide orient="horz" pos="2160"/>
        <p:guide pos="2880"/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/>
              <a:t>Eidgenössisches Departement des Innern EDI</a:t>
            </a:r>
            <a:br>
              <a:rPr lang="de-CH" sz="800"/>
            </a:br>
            <a:r>
              <a:rPr lang="de-CH" sz="800" b="1"/>
              <a:t>Bundesamt für Meteorologie und Klimatologie </a:t>
            </a:r>
            <a:r>
              <a:rPr lang="de-CH" sz="800" b="1" err="1"/>
              <a:t>MeteoSchweiz</a:t>
            </a:r>
            <a:endParaRPr lang="de-CH" sz="80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Statement Arial normal 18. </a:t>
            </a:r>
            <a:r>
              <a:rPr lang="de-CH" err="1"/>
              <a:t>Feugiamet</a:t>
            </a:r>
            <a:r>
              <a:rPr lang="de-CH"/>
              <a:t> ad </a:t>
            </a:r>
            <a:r>
              <a:rPr lang="de-CH" err="1"/>
              <a:t>delisl</a:t>
            </a:r>
            <a:r>
              <a:rPr lang="de-CH"/>
              <a:t> in </a:t>
            </a:r>
            <a:r>
              <a:rPr lang="de-CH" err="1"/>
              <a:t>hent</a:t>
            </a:r>
            <a:r>
              <a:rPr lang="de-CH"/>
              <a:t> ad </a:t>
            </a:r>
            <a:r>
              <a:rPr lang="de-CH" err="1"/>
              <a:t>estion</a:t>
            </a:r>
            <a:r>
              <a:rPr lang="de-CH"/>
              <a:t> </a:t>
            </a:r>
            <a:r>
              <a:rPr lang="de-CH" err="1"/>
              <a:t>hent</a:t>
            </a:r>
            <a:r>
              <a:rPr lang="de-CH"/>
              <a:t> </a:t>
            </a:r>
            <a:r>
              <a:rPr lang="de-CH" err="1"/>
              <a:t>prat</a:t>
            </a:r>
            <a:r>
              <a:rPr lang="de-CH"/>
              <a:t> </a:t>
            </a:r>
            <a:r>
              <a:rPr lang="de-CH" err="1"/>
              <a:t>lortincilit</a:t>
            </a:r>
            <a:r>
              <a:rPr lang="de-CH"/>
              <a:t> </a:t>
            </a:r>
            <a:r>
              <a:rPr lang="de-CH" err="1"/>
              <a:t>utem</a:t>
            </a:r>
            <a:r>
              <a:rPr lang="de-CH"/>
              <a:t> </a:t>
            </a:r>
            <a:r>
              <a:rPr lang="de-CH" err="1"/>
              <a:t>doloreet</a:t>
            </a:r>
            <a:r>
              <a:rPr lang="de-CH"/>
              <a:t> </a:t>
            </a:r>
            <a:r>
              <a:rPr lang="de-CH" err="1"/>
              <a:t>alisis</a:t>
            </a:r>
            <a:r>
              <a:rPr lang="de-CH"/>
              <a:t> </a:t>
            </a:r>
            <a:r>
              <a:rPr lang="de-CH" err="1"/>
              <a:t>auguerc</a:t>
            </a:r>
            <a:r>
              <a:rPr lang="de-CH"/>
              <a:t> </a:t>
            </a:r>
            <a:r>
              <a:rPr lang="de-CH" err="1"/>
              <a:t>iliquatum</a:t>
            </a:r>
            <a:r>
              <a:rPr lang="de-CH"/>
              <a:t> </a:t>
            </a:r>
            <a:r>
              <a:rPr lang="de-CH" err="1"/>
              <a:t>euipsuscilis</a:t>
            </a:r>
            <a:r>
              <a:rPr lang="de-CH"/>
              <a:t> </a:t>
            </a:r>
            <a:r>
              <a:rPr lang="de-CH" err="1"/>
              <a:t>augue</a:t>
            </a:r>
            <a:r>
              <a:rPr lang="de-CH"/>
              <a:t> do </a:t>
            </a:r>
            <a:r>
              <a:rPr lang="de-CH" err="1"/>
              <a:t>consequipis</a:t>
            </a:r>
            <a:r>
              <a:rPr lang="de-CH"/>
              <a:t> </a:t>
            </a:r>
            <a:r>
              <a:rPr lang="de-CH" err="1"/>
              <a:t>nulputpat</a:t>
            </a:r>
            <a:r>
              <a:rPr lang="de-CH"/>
              <a:t> </a:t>
            </a:r>
            <a:r>
              <a:rPr lang="de-CH" err="1"/>
              <a:t>lum</a:t>
            </a:r>
            <a:r>
              <a:rPr lang="de-CH"/>
              <a:t> </a:t>
            </a:r>
            <a:r>
              <a:rPr lang="de-CH" err="1"/>
              <a:t>dolobore</a:t>
            </a:r>
            <a:r>
              <a:rPr lang="de-CH"/>
              <a:t> </a:t>
            </a:r>
            <a:r>
              <a:rPr lang="de-CH" err="1"/>
              <a:t>diodolorem</a:t>
            </a:r>
            <a:r>
              <a:rPr lang="de-CH"/>
              <a:t> </a:t>
            </a:r>
            <a:r>
              <a:rPr lang="de-CH" err="1"/>
              <a:t>nullam</a:t>
            </a:r>
            <a:r>
              <a:rPr lang="de-CH"/>
              <a:t>, </a:t>
            </a:r>
            <a:r>
              <a:rPr lang="de-CH" err="1"/>
              <a:t>susting</a:t>
            </a:r>
            <a:r>
              <a:rPr lang="de-CH"/>
              <a:t> </a:t>
            </a:r>
            <a:r>
              <a:rPr lang="de-CH" err="1"/>
              <a:t>eumsan</a:t>
            </a:r>
            <a:r>
              <a:rPr lang="de-CH"/>
              <a:t> </a:t>
            </a:r>
            <a:r>
              <a:rPr lang="de-CH" err="1"/>
              <a:t>veliquismod</a:t>
            </a:r>
            <a:r>
              <a:rPr lang="de-CH"/>
              <a:t> </a:t>
            </a:r>
            <a:r>
              <a:rPr lang="de-CH" err="1"/>
              <a:t>mincin</a:t>
            </a:r>
            <a:r>
              <a:rPr lang="de-CH"/>
              <a:t> </a:t>
            </a:r>
            <a:r>
              <a:rPr lang="de-CH" err="1"/>
              <a:t>ulluptat</a:t>
            </a:r>
            <a:r>
              <a:rPr lang="de-CH"/>
              <a:t>. </a:t>
            </a:r>
            <a:r>
              <a:rPr lang="de-CH" err="1"/>
              <a:t>Nulla</a:t>
            </a:r>
            <a:r>
              <a:rPr lang="de-CH"/>
              <a:t> </a:t>
            </a:r>
            <a:r>
              <a:rPr lang="de-CH" err="1"/>
              <a:t>commy</a:t>
            </a:r>
            <a:r>
              <a:rPr lang="de-CH"/>
              <a:t> </a:t>
            </a:r>
            <a:r>
              <a:rPr lang="de-CH" err="1"/>
              <a:t>niam</a:t>
            </a:r>
            <a:r>
              <a:rPr lang="de-CH"/>
              <a:t>, </a:t>
            </a:r>
            <a:r>
              <a:rPr lang="de-CH" err="1"/>
              <a:t>quismodit</a:t>
            </a:r>
            <a:r>
              <a:rPr lang="de-CH"/>
              <a:t> </a:t>
            </a:r>
            <a:r>
              <a:rPr lang="de-CH" err="1"/>
              <a:t>irilit</a:t>
            </a:r>
            <a:r>
              <a:rPr lang="de-CH"/>
              <a:t> </a:t>
            </a:r>
            <a:r>
              <a:rPr lang="de-CH" err="1"/>
              <a:t>incinim</a:t>
            </a:r>
            <a:r>
              <a:rPr lang="de-CH"/>
              <a:t> </a:t>
            </a:r>
            <a:r>
              <a:rPr lang="de-CH" err="1"/>
              <a:t>velisi</a:t>
            </a:r>
            <a:r>
              <a:rPr lang="de-CH"/>
              <a:t> </a:t>
            </a:r>
            <a:r>
              <a:rPr lang="de-CH" err="1"/>
              <a:t>exero</a:t>
            </a:r>
            <a:r>
              <a:rPr lang="de-CH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/>
              <a:t>Grundschrift mit Aufzählung, Arial normal, 16 Punkt</a:t>
            </a:r>
          </a:p>
          <a:p>
            <a:pPr lvl="1"/>
            <a:r>
              <a:rPr lang="de-CH"/>
              <a:t>Ebene zwei, 16 Punkt</a:t>
            </a:r>
          </a:p>
          <a:p>
            <a:pPr lvl="2"/>
            <a:endParaRPr lang="de-CH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 bwMode="auto">
          <a:xfrm>
            <a:off x="5122000" y="464666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endParaRPr lang="de-DE" sz="900" b="1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90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053" y="1752750"/>
            <a:ext cx="8351782" cy="1638000"/>
          </a:xfrm>
        </p:spPr>
        <p:txBody>
          <a:bodyPr lIns="91440" tIns="45720" rIns="91440" bIns="45720" anchor="t"/>
          <a:lstStyle/>
          <a:p>
            <a:r>
              <a:rPr lang="en-US" sz="3200" dirty="0"/>
              <a:t>Overview of KENDA Activities at MeteoSwiss</a:t>
            </a:r>
            <a:br>
              <a:rPr lang="en-US" sz="3200" dirty="0"/>
            </a:br>
            <a:endParaRPr lang="en-US" sz="3200" dirty="0"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44224" y="3909112"/>
            <a:ext cx="8431093" cy="310675"/>
          </a:xfrm>
          <a:noFill/>
        </p:spPr>
        <p:txBody>
          <a:bodyPr/>
          <a:lstStyle/>
          <a:p>
            <a:r>
              <a:rPr lang="de-CH" sz="1400" b="1"/>
              <a:t>Daniel Leuenberger, Claire Merker, Krishnamoorthy Chandramouli, Alina Yapparova, Bas Crezee</a:t>
            </a:r>
            <a:endParaRPr lang="de-CH" sz="1400" b="1">
              <a:cs typeface="Arial"/>
            </a:endParaRPr>
          </a:p>
          <a:p>
            <a:r>
              <a:rPr lang="de-CH" sz="1400" b="1" dirty="0">
                <a:cs typeface="Arial"/>
              </a:rPr>
              <a:t>MeteoSwiss, Zürich, </a:t>
            </a:r>
            <a:r>
              <a:rPr lang="de-CH" sz="1400" b="1" dirty="0" err="1">
                <a:cs typeface="Arial"/>
              </a:rPr>
              <a:t>Switzerland</a:t>
            </a:r>
            <a:endParaRPr lang="de-CH" sz="1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61F4BC-9882-4F9D-8DDD-13794532C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9830" y="820310"/>
            <a:ext cx="7889564" cy="2484121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KENDA-CH1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guess</a:t>
            </a:r>
            <a:r>
              <a:rPr lang="de-CH" dirty="0"/>
              <a:t> </a:t>
            </a:r>
            <a:r>
              <a:rPr lang="de-CH" dirty="0" err="1"/>
              <a:t>verification</a:t>
            </a:r>
            <a:r>
              <a:rPr lang="de-CH" dirty="0"/>
              <a:t> </a:t>
            </a:r>
            <a:r>
              <a:rPr lang="de-CH" dirty="0" err="1"/>
              <a:t>against</a:t>
            </a:r>
            <a:r>
              <a:rPr lang="de-CH" dirty="0"/>
              <a:t> Swiss SYNOP </a:t>
            </a:r>
            <a:r>
              <a:rPr lang="de-CH" dirty="0" err="1"/>
              <a:t>stations</a:t>
            </a:r>
            <a:r>
              <a:rPr lang="de-CH" dirty="0"/>
              <a:t> (30.5.-14.6.2023)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1FF419-B11D-4F6F-BB75-3142B68E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Adaptive Parameter Tuning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F9EFEF-5953-40C1-8ACE-1FDB2627F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3"/>
          <a:stretch/>
        </p:blipFill>
        <p:spPr>
          <a:xfrm>
            <a:off x="4754358" y="1410226"/>
            <a:ext cx="3652554" cy="17045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141752A-7DE1-446C-8735-D783A8656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3"/>
          <a:stretch/>
        </p:blipFill>
        <p:spPr>
          <a:xfrm>
            <a:off x="4754358" y="3328988"/>
            <a:ext cx="3648059" cy="1704542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B29D100-CDFB-42F8-A0A3-F16EA9BE27B9}"/>
              </a:ext>
            </a:extLst>
          </p:cNvPr>
          <p:cNvGrpSpPr/>
          <p:nvPr/>
        </p:nvGrpSpPr>
        <p:grpSpPr>
          <a:xfrm>
            <a:off x="1021004" y="1428306"/>
            <a:ext cx="3661165" cy="1686463"/>
            <a:chOff x="1021004" y="1275906"/>
            <a:chExt cx="3661165" cy="168646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214840E-9B13-4BCC-A34E-71297AD61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307"/>
            <a:stretch/>
          </p:blipFill>
          <p:spPr>
            <a:xfrm>
              <a:off x="1021004" y="1275906"/>
              <a:ext cx="3661165" cy="1686463"/>
            </a:xfrm>
            <a:prstGeom prst="rect">
              <a:avLst/>
            </a:prstGeom>
          </p:spPr>
        </p:pic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CFD30D78-7C8B-4449-AAD2-1ED649F04954}"/>
                </a:ext>
              </a:extLst>
            </p:cNvPr>
            <p:cNvCxnSpPr>
              <a:endCxn id="5" idx="3"/>
            </p:cNvCxnSpPr>
            <p:nvPr/>
          </p:nvCxnSpPr>
          <p:spPr bwMode="auto">
            <a:xfrm>
              <a:off x="1268819" y="2119138"/>
              <a:ext cx="341335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667EB01-5064-47D7-B120-A0C516279B6A}"/>
              </a:ext>
            </a:extLst>
          </p:cNvPr>
          <p:cNvGrpSpPr/>
          <p:nvPr/>
        </p:nvGrpSpPr>
        <p:grpSpPr>
          <a:xfrm>
            <a:off x="990122" y="3328988"/>
            <a:ext cx="3722927" cy="1704541"/>
            <a:chOff x="990122" y="3176588"/>
            <a:chExt cx="3722927" cy="170454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9F2972A-9CC7-49C3-A51A-D373D593F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03"/>
            <a:stretch/>
          </p:blipFill>
          <p:spPr>
            <a:xfrm>
              <a:off x="990122" y="3176588"/>
              <a:ext cx="3722927" cy="1704541"/>
            </a:xfrm>
            <a:prstGeom prst="rect">
              <a:avLst/>
            </a:prstGeom>
          </p:spPr>
        </p:pic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4740F488-1813-407E-8CDC-606EB680653B}"/>
                </a:ext>
              </a:extLst>
            </p:cNvPr>
            <p:cNvCxnSpPr/>
            <p:nvPr/>
          </p:nvCxnSpPr>
          <p:spPr bwMode="auto">
            <a:xfrm>
              <a:off x="1268819" y="3314717"/>
              <a:ext cx="341335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271BC2B6-89A0-43D8-9524-F2D4E60FB252}"/>
              </a:ext>
            </a:extLst>
          </p:cNvPr>
          <p:cNvSpPr txBox="1"/>
          <p:nvPr/>
        </p:nvSpPr>
        <p:spPr>
          <a:xfrm>
            <a:off x="74606" y="2007021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T2m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847FC9D-FA63-4967-AFF8-035F11C23DE1}"/>
              </a:ext>
            </a:extLst>
          </p:cNvPr>
          <p:cNvSpPr txBox="1"/>
          <p:nvPr/>
        </p:nvSpPr>
        <p:spPr>
          <a:xfrm>
            <a:off x="-14931" y="3858681"/>
            <a:ext cx="1037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FF10m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2203417-1C44-4D83-A5BD-5EC20474A4B6}"/>
              </a:ext>
            </a:extLst>
          </p:cNvPr>
          <p:cNvSpPr/>
          <p:nvPr/>
        </p:nvSpPr>
        <p:spPr bwMode="auto">
          <a:xfrm>
            <a:off x="2438400" y="3055620"/>
            <a:ext cx="1086458" cy="99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1E7E43-0119-4BC2-9785-B861D8294CEF}"/>
              </a:ext>
            </a:extLst>
          </p:cNvPr>
          <p:cNvSpPr txBox="1"/>
          <p:nvPr/>
        </p:nvSpPr>
        <p:spPr>
          <a:xfrm>
            <a:off x="2711126" y="2940694"/>
            <a:ext cx="7986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BIAS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ABF5C87-9723-48CB-9CF4-8C3365A6787A}"/>
              </a:ext>
            </a:extLst>
          </p:cNvPr>
          <p:cNvSpPr/>
          <p:nvPr/>
        </p:nvSpPr>
        <p:spPr bwMode="auto">
          <a:xfrm>
            <a:off x="6141720" y="3048000"/>
            <a:ext cx="1086458" cy="99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54CA89F-8688-4401-A743-9C19025C868E}"/>
              </a:ext>
            </a:extLst>
          </p:cNvPr>
          <p:cNvSpPr txBox="1"/>
          <p:nvPr/>
        </p:nvSpPr>
        <p:spPr>
          <a:xfrm>
            <a:off x="6277286" y="2940694"/>
            <a:ext cx="1200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STDDev</a:t>
            </a:r>
            <a:endParaRPr lang="de-CH" dirty="0"/>
          </a:p>
        </p:txBody>
      </p:sp>
      <p:pic>
        <p:nvPicPr>
          <p:cNvPr id="25" name="Grafik 24" descr="Verliebte-Gesichtskontur mit einfarbiger Füllung">
            <a:extLst>
              <a:ext uri="{FF2B5EF4-FFF2-40B4-BE49-F238E27FC236}">
                <a16:creationId xmlns:a16="http://schemas.microsoft.com/office/drawing/2014/main" id="{4CE53C6E-3516-4712-BC16-5F189EAF5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0826" y="1908456"/>
            <a:ext cx="708082" cy="708082"/>
          </a:xfrm>
          <a:prstGeom prst="rect">
            <a:avLst/>
          </a:prstGeom>
        </p:spPr>
      </p:pic>
      <p:pic>
        <p:nvPicPr>
          <p:cNvPr id="27" name="Grafik 26" descr="Traurige Gesichtskontur mit einfarbiger Füllung">
            <a:extLst>
              <a:ext uri="{FF2B5EF4-FFF2-40B4-BE49-F238E27FC236}">
                <a16:creationId xmlns:a16="http://schemas.microsoft.com/office/drawing/2014/main" id="{CBAEA744-CD11-4E2F-A062-146FF9BDF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8006" y="3704684"/>
            <a:ext cx="735280" cy="73528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DFF6881-6E42-4603-BB7B-4937F1FDEFD8}"/>
              </a:ext>
            </a:extLst>
          </p:cNvPr>
          <p:cNvSpPr txBox="1"/>
          <p:nvPr/>
        </p:nvSpPr>
        <p:spPr>
          <a:xfrm>
            <a:off x="6277286" y="1644338"/>
            <a:ext cx="13242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600" dirty="0" err="1">
                <a:solidFill>
                  <a:schemeClr val="accent1"/>
                </a:solidFill>
              </a:rPr>
              <a:t>With</a:t>
            </a:r>
            <a:r>
              <a:rPr lang="de-CH" sz="1600" dirty="0">
                <a:solidFill>
                  <a:schemeClr val="accent1"/>
                </a:solidFill>
              </a:rPr>
              <a:t> APT</a:t>
            </a:r>
          </a:p>
          <a:p>
            <a:r>
              <a:rPr lang="de-CH" sz="1600" dirty="0" err="1"/>
              <a:t>Without</a:t>
            </a:r>
            <a:r>
              <a:rPr lang="de-CH" sz="1600" dirty="0"/>
              <a:t> APT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AB60EE-91ED-456A-AEEA-994EB49D3053}"/>
              </a:ext>
            </a:extLst>
          </p:cNvPr>
          <p:cNvSpPr txBox="1"/>
          <p:nvPr/>
        </p:nvSpPr>
        <p:spPr>
          <a:xfrm>
            <a:off x="-84959" y="4904197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Experiments </a:t>
            </a:r>
            <a:r>
              <a:rPr lang="de-CH" sz="1400" dirty="0" err="1"/>
              <a:t>done</a:t>
            </a:r>
            <a:r>
              <a:rPr lang="de-CH" sz="1400" dirty="0"/>
              <a:t> </a:t>
            </a:r>
            <a:r>
              <a:rPr lang="de-CH" sz="1400" dirty="0" err="1"/>
              <a:t>by</a:t>
            </a:r>
            <a:r>
              <a:rPr lang="de-CH" sz="1400" dirty="0"/>
              <a:t> Lukas Jansing</a:t>
            </a:r>
          </a:p>
        </p:txBody>
      </p:sp>
    </p:spTree>
    <p:extLst>
      <p:ext uri="{BB962C8B-B14F-4D97-AF65-F5344CB8AC3E}">
        <p14:creationId xmlns:p14="http://schemas.microsoft.com/office/powerpoint/2010/main" val="324805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F1F092-589C-47D7-9F5F-3A1E355CB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9830" y="1082039"/>
            <a:ext cx="7527926" cy="2484121"/>
          </a:xfrm>
        </p:spPr>
        <p:txBody>
          <a:bodyPr/>
          <a:lstStyle/>
          <a:p>
            <a:r>
              <a:rPr lang="de-CH" dirty="0"/>
              <a:t>KENDA-CH1 </a:t>
            </a:r>
            <a:r>
              <a:rPr lang="de-CH" dirty="0" err="1"/>
              <a:t>using</a:t>
            </a:r>
            <a:r>
              <a:rPr lang="de-CH" dirty="0"/>
              <a:t> ICON operational </a:t>
            </a:r>
            <a:r>
              <a:rPr lang="de-CH" dirty="0" err="1"/>
              <a:t>since</a:t>
            </a:r>
            <a:r>
              <a:rPr lang="de-CH" dirty="0"/>
              <a:t> 28.5.2024</a:t>
            </a:r>
          </a:p>
          <a:p>
            <a:endParaRPr lang="de-CH" dirty="0"/>
          </a:p>
          <a:p>
            <a:r>
              <a:rPr lang="de-CH" dirty="0"/>
              <a:t>Assimilation </a:t>
            </a:r>
            <a:r>
              <a:rPr lang="de-CH" dirty="0" err="1"/>
              <a:t>of</a:t>
            </a:r>
            <a:r>
              <a:rPr lang="de-CH" dirty="0"/>
              <a:t> Raman Lidar </a:t>
            </a:r>
            <a:r>
              <a:rPr lang="de-CH" dirty="0" err="1"/>
              <a:t>using</a:t>
            </a:r>
            <a:r>
              <a:rPr lang="de-CH" dirty="0"/>
              <a:t> DACE </a:t>
            </a:r>
            <a:r>
              <a:rPr lang="de-CH" dirty="0" err="1"/>
              <a:t>obs</a:t>
            </a:r>
            <a:r>
              <a:rPr lang="de-CH" dirty="0"/>
              <a:t> </a:t>
            </a:r>
            <a:r>
              <a:rPr lang="de-CH" dirty="0" err="1"/>
              <a:t>operator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ICON </a:t>
            </a:r>
            <a:r>
              <a:rPr lang="de-CH" dirty="0" err="1"/>
              <a:t>under</a:t>
            </a:r>
            <a:r>
              <a:rPr lang="de-CH" dirty="0"/>
              <a:t> </a:t>
            </a:r>
            <a:r>
              <a:rPr lang="de-CH" dirty="0" err="1"/>
              <a:t>way</a:t>
            </a:r>
            <a:endParaRPr lang="de-CH" dirty="0"/>
          </a:p>
          <a:p>
            <a:endParaRPr lang="de-CH" dirty="0"/>
          </a:p>
          <a:p>
            <a:r>
              <a:rPr lang="de-CH" dirty="0"/>
              <a:t>KENDA-CH1 </a:t>
            </a:r>
            <a:r>
              <a:rPr lang="de-CH" dirty="0" err="1"/>
              <a:t>diagnostics</a:t>
            </a:r>
            <a:r>
              <a:rPr lang="de-CH" dirty="0"/>
              <a:t> </a:t>
            </a:r>
            <a:r>
              <a:rPr lang="de-CH" dirty="0" err="1"/>
              <a:t>helpful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find </a:t>
            </a:r>
            <a:r>
              <a:rPr lang="de-CH" dirty="0" err="1"/>
              <a:t>inconsitencies</a:t>
            </a:r>
            <a:r>
              <a:rPr lang="de-CH" dirty="0"/>
              <a:t>/</a:t>
            </a:r>
            <a:r>
              <a:rPr lang="de-CH" dirty="0" err="1"/>
              <a:t>bugs</a:t>
            </a:r>
            <a:r>
              <a:rPr lang="de-CH" dirty="0"/>
              <a:t> and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suggest</a:t>
            </a:r>
            <a:r>
              <a:rPr lang="de-CH" dirty="0"/>
              <a:t> </a:t>
            </a:r>
            <a:r>
              <a:rPr lang="de-CH" dirty="0" err="1"/>
              <a:t>improvements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Preparation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assimilation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Swiss Volume Radar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under</a:t>
            </a:r>
            <a:r>
              <a:rPr lang="de-CH" dirty="0"/>
              <a:t> </a:t>
            </a:r>
            <a:r>
              <a:rPr lang="de-CH" dirty="0" err="1"/>
              <a:t>way</a:t>
            </a:r>
            <a:r>
              <a:rPr lang="de-CH" dirty="0"/>
              <a:t> and </a:t>
            </a:r>
            <a:r>
              <a:rPr lang="de-CH" dirty="0" err="1"/>
              <a:t>looks</a:t>
            </a:r>
            <a:r>
              <a:rPr lang="de-CH" dirty="0"/>
              <a:t> promising</a:t>
            </a:r>
          </a:p>
          <a:p>
            <a:endParaRPr lang="de-CH" dirty="0"/>
          </a:p>
          <a:p>
            <a:r>
              <a:rPr lang="de-CH" dirty="0"/>
              <a:t>First </a:t>
            </a:r>
            <a:r>
              <a:rPr lang="de-CH" dirty="0" err="1"/>
              <a:t>trial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adaptive </a:t>
            </a:r>
            <a:r>
              <a:rPr lang="de-CH" dirty="0" err="1"/>
              <a:t>parameter</a:t>
            </a:r>
            <a:r>
              <a:rPr lang="de-CH" dirty="0"/>
              <a:t> </a:t>
            </a:r>
            <a:r>
              <a:rPr lang="de-CH" dirty="0" err="1"/>
              <a:t>tuning</a:t>
            </a:r>
            <a:r>
              <a:rPr lang="de-CH" dirty="0"/>
              <a:t> </a:t>
            </a:r>
            <a:r>
              <a:rPr lang="de-CH" dirty="0" err="1"/>
              <a:t>shows</a:t>
            </a:r>
            <a:r>
              <a:rPr lang="de-CH" dirty="0"/>
              <a:t> </a:t>
            </a:r>
            <a:r>
              <a:rPr lang="de-CH" dirty="0" err="1"/>
              <a:t>excellent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T2m and RH2m, but not (</a:t>
            </a:r>
            <a:r>
              <a:rPr lang="de-CH" dirty="0" err="1"/>
              <a:t>yet</a:t>
            </a:r>
            <a:r>
              <a:rPr lang="de-CH" dirty="0"/>
              <a:t>) </a:t>
            </a:r>
            <a:r>
              <a:rPr lang="de-CH" dirty="0" err="1"/>
              <a:t>for</a:t>
            </a:r>
            <a:r>
              <a:rPr lang="de-CH" dirty="0"/>
              <a:t> FF10m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EEF9BF-0109-43D6-B865-FDA4B88A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23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EEC4DAA-D38D-4248-9398-0990173CE9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180" y="893792"/>
            <a:ext cx="6936740" cy="3952528"/>
          </a:xfrm>
        </p:spPr>
        <p:txBody>
          <a:bodyPr/>
          <a:lstStyle/>
          <a:p>
            <a:r>
              <a:rPr lang="de-CH" dirty="0"/>
              <a:t>Finish </a:t>
            </a:r>
            <a:r>
              <a:rPr lang="de-CH" dirty="0" err="1"/>
              <a:t>implementation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Raman </a:t>
            </a:r>
            <a:r>
              <a:rPr lang="de-CH" dirty="0" err="1"/>
              <a:t>lidar</a:t>
            </a:r>
            <a:r>
              <a:rPr lang="de-CH" dirty="0"/>
              <a:t> </a:t>
            </a:r>
            <a:r>
              <a:rPr lang="de-CH" dirty="0" err="1"/>
              <a:t>obs</a:t>
            </a:r>
            <a:r>
              <a:rPr lang="de-CH" dirty="0"/>
              <a:t> </a:t>
            </a:r>
            <a:r>
              <a:rPr lang="de-CH" dirty="0" err="1"/>
              <a:t>operator</a:t>
            </a:r>
            <a:r>
              <a:rPr lang="de-CH" dirty="0"/>
              <a:t> in DACE, e-</a:t>
            </a:r>
            <a:r>
              <a:rPr lang="de-CH" dirty="0" err="1"/>
              <a:t>suites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KENDA-CH1</a:t>
            </a:r>
          </a:p>
          <a:p>
            <a:r>
              <a:rPr lang="de-CH" dirty="0"/>
              <a:t>KENDA-CH1 </a:t>
            </a:r>
            <a:r>
              <a:rPr lang="de-CH" dirty="0" err="1"/>
              <a:t>diagnosis</a:t>
            </a:r>
            <a:r>
              <a:rPr lang="de-CH" dirty="0"/>
              <a:t> and </a:t>
            </a:r>
            <a:r>
              <a:rPr lang="de-CH" dirty="0" err="1"/>
              <a:t>testing</a:t>
            </a:r>
            <a:endParaRPr lang="de-CH" dirty="0"/>
          </a:p>
          <a:p>
            <a:pPr lvl="1"/>
            <a:r>
              <a:rPr lang="de-CH" dirty="0" err="1"/>
              <a:t>Reduced</a:t>
            </a:r>
            <a:r>
              <a:rPr lang="de-CH" dirty="0"/>
              <a:t> horizontal and </a:t>
            </a:r>
            <a:r>
              <a:rPr lang="de-CH" dirty="0" err="1"/>
              <a:t>vertical</a:t>
            </a:r>
            <a:r>
              <a:rPr lang="de-CH" dirty="0"/>
              <a:t> </a:t>
            </a:r>
            <a:r>
              <a:rPr lang="de-CH" dirty="0" err="1"/>
              <a:t>localisation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T2m and RH2m </a:t>
            </a:r>
            <a:r>
              <a:rPr lang="de-CH" dirty="0" err="1"/>
              <a:t>assimilation</a:t>
            </a:r>
            <a:endParaRPr lang="de-CH" dirty="0"/>
          </a:p>
          <a:p>
            <a:pPr lvl="1"/>
            <a:r>
              <a:rPr lang="de-CH" dirty="0" err="1"/>
              <a:t>Several</a:t>
            </a:r>
            <a:r>
              <a:rPr lang="de-CH" dirty="0"/>
              <a:t> </a:t>
            </a:r>
            <a:r>
              <a:rPr lang="de-CH" dirty="0" err="1"/>
              <a:t>setting</a:t>
            </a:r>
            <a:r>
              <a:rPr lang="de-CH" dirty="0"/>
              <a:t> </a:t>
            </a:r>
            <a:r>
              <a:rPr lang="de-CH" dirty="0" err="1"/>
              <a:t>improvements</a:t>
            </a:r>
            <a:r>
              <a:rPr lang="de-CH" dirty="0"/>
              <a:t> and </a:t>
            </a:r>
            <a:r>
              <a:rPr lang="de-CH" dirty="0" err="1"/>
              <a:t>bug</a:t>
            </a:r>
            <a:r>
              <a:rPr lang="de-CH" dirty="0"/>
              <a:t> fixes in LETKF</a:t>
            </a:r>
          </a:p>
          <a:p>
            <a:r>
              <a:rPr lang="de-CH" dirty="0"/>
              <a:t>Radar Volume Assimilation</a:t>
            </a:r>
          </a:p>
          <a:p>
            <a:pPr lvl="1"/>
            <a:r>
              <a:rPr lang="de-CH" dirty="0"/>
              <a:t>O-B </a:t>
            </a:r>
            <a:r>
              <a:rPr lang="de-CH" dirty="0" err="1"/>
              <a:t>statistics</a:t>
            </a:r>
            <a:endParaRPr lang="de-CH" dirty="0"/>
          </a:p>
          <a:p>
            <a:pPr lvl="1"/>
            <a:r>
              <a:rPr lang="de-CH" dirty="0" err="1"/>
              <a:t>Sensitivities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visibility</a:t>
            </a:r>
            <a:r>
              <a:rPr lang="de-CH" dirty="0"/>
              <a:t> </a:t>
            </a:r>
            <a:r>
              <a:rPr lang="de-CH" dirty="0" err="1"/>
              <a:t>maps</a:t>
            </a:r>
            <a:r>
              <a:rPr lang="de-CH" dirty="0"/>
              <a:t>, </a:t>
            </a:r>
            <a:r>
              <a:rPr lang="de-CH" dirty="0" err="1"/>
              <a:t>lsmooth</a:t>
            </a:r>
            <a:endParaRPr lang="de-CH" dirty="0"/>
          </a:p>
          <a:p>
            <a:pPr lvl="1"/>
            <a:r>
              <a:rPr lang="de-CH" dirty="0"/>
              <a:t>Assimilation </a:t>
            </a:r>
            <a:r>
              <a:rPr lang="de-CH" dirty="0" err="1"/>
              <a:t>studies</a:t>
            </a:r>
            <a:endParaRPr lang="de-CH" dirty="0"/>
          </a:p>
          <a:p>
            <a:r>
              <a:rPr lang="de-CH" dirty="0"/>
              <a:t>Adaptive </a:t>
            </a:r>
            <a:r>
              <a:rPr lang="de-CH" dirty="0" err="1"/>
              <a:t>parameter</a:t>
            </a:r>
            <a:r>
              <a:rPr lang="de-CH" dirty="0"/>
              <a:t> </a:t>
            </a:r>
            <a:r>
              <a:rPr lang="de-CH" dirty="0" err="1"/>
              <a:t>tuning</a:t>
            </a:r>
            <a:endParaRPr lang="de-CH" dirty="0"/>
          </a:p>
          <a:p>
            <a:pPr lvl="1"/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close</a:t>
            </a:r>
            <a:r>
              <a:rPr lang="de-CH" dirty="0"/>
              <a:t> </a:t>
            </a:r>
            <a:r>
              <a:rPr lang="de-CH" dirty="0" err="1"/>
              <a:t>look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e-suite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 </a:t>
            </a:r>
            <a:r>
              <a:rPr lang="de-CH" dirty="0" err="1"/>
              <a:t>MSc</a:t>
            </a:r>
            <a:r>
              <a:rPr lang="de-CH" dirty="0"/>
              <a:t> Student</a:t>
            </a:r>
          </a:p>
          <a:p>
            <a:r>
              <a:rPr lang="de-CH" dirty="0"/>
              <a:t>Implementation </a:t>
            </a:r>
            <a:r>
              <a:rPr lang="de-CH" dirty="0" err="1"/>
              <a:t>of</a:t>
            </a:r>
            <a:r>
              <a:rPr lang="de-CH" dirty="0"/>
              <a:t> MWR </a:t>
            </a:r>
            <a:r>
              <a:rPr lang="de-CH" dirty="0" err="1"/>
              <a:t>observation</a:t>
            </a:r>
            <a:r>
              <a:rPr lang="de-CH" dirty="0"/>
              <a:t> </a:t>
            </a:r>
            <a:r>
              <a:rPr lang="de-CH" dirty="0" err="1"/>
              <a:t>operator</a:t>
            </a:r>
            <a:r>
              <a:rPr lang="de-CH" dirty="0"/>
              <a:t> in DACE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EA4AD3C-A138-4F70-B5E6-8A8F7C97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90953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2773E2-FDA9-4D70-86FC-6DE041FE9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9829" y="1394459"/>
            <a:ext cx="7782501" cy="314120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dirty="0" err="1"/>
              <a:t>Finalized</a:t>
            </a:r>
            <a:r>
              <a:rPr lang="de-CH" dirty="0"/>
              <a:t> KENDA-CH1 </a:t>
            </a:r>
            <a:r>
              <a:rPr lang="de-CH" dirty="0" err="1"/>
              <a:t>setup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ICON, operational </a:t>
            </a:r>
            <a:r>
              <a:rPr lang="de-CH" dirty="0" err="1"/>
              <a:t>since</a:t>
            </a:r>
            <a:r>
              <a:rPr lang="de-CH" dirty="0"/>
              <a:t> 2024-05-28 </a:t>
            </a:r>
            <a:r>
              <a:rPr lang="de-CH" dirty="0">
                <a:solidFill>
                  <a:srgbClr val="F0494A"/>
                </a:solidFill>
              </a:rPr>
              <a:t>(Daniel)</a:t>
            </a:r>
          </a:p>
          <a:p>
            <a:pPr>
              <a:spcAft>
                <a:spcPts val="600"/>
              </a:spcAft>
              <a:tabLst>
                <a:tab pos="6188075" algn="l"/>
              </a:tabLst>
            </a:pPr>
            <a:r>
              <a:rPr lang="de-CH" dirty="0"/>
              <a:t>Assimilation </a:t>
            </a:r>
            <a:r>
              <a:rPr lang="de-CH" dirty="0" err="1"/>
              <a:t>of</a:t>
            </a:r>
            <a:r>
              <a:rPr lang="de-CH" dirty="0"/>
              <a:t> Raman Lidar </a:t>
            </a:r>
            <a:r>
              <a:rPr lang="de-CH" dirty="0" err="1"/>
              <a:t>humidity</a:t>
            </a:r>
            <a:r>
              <a:rPr lang="de-CH" dirty="0"/>
              <a:t> and </a:t>
            </a:r>
            <a:r>
              <a:rPr lang="de-CH" dirty="0" err="1"/>
              <a:t>temperature</a:t>
            </a:r>
            <a:r>
              <a:rPr lang="de-CH" dirty="0"/>
              <a:t> </a:t>
            </a:r>
            <a:r>
              <a:rPr lang="de-CH" dirty="0" err="1"/>
              <a:t>profiles</a:t>
            </a:r>
            <a:endParaRPr lang="de-CH" dirty="0"/>
          </a:p>
          <a:p>
            <a:pPr lvl="1">
              <a:spcAft>
                <a:spcPts val="600"/>
              </a:spcAft>
              <a:tabLst>
                <a:tab pos="6188075" algn="l"/>
              </a:tabLst>
            </a:pPr>
            <a:r>
              <a:rPr lang="de-CH" dirty="0"/>
              <a:t>Paper </a:t>
            </a:r>
            <a:r>
              <a:rPr lang="de-CH" dirty="0" err="1"/>
              <a:t>submission</a:t>
            </a:r>
            <a:r>
              <a:rPr lang="de-CH" dirty="0"/>
              <a:t> </a:t>
            </a:r>
            <a:r>
              <a:rPr lang="de-CH" dirty="0">
                <a:solidFill>
                  <a:srgbClr val="F0494A"/>
                </a:solidFill>
              </a:rPr>
              <a:t>(Bas)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Implementation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obs</a:t>
            </a:r>
            <a:r>
              <a:rPr lang="de-CH" dirty="0"/>
              <a:t> </a:t>
            </a:r>
            <a:r>
              <a:rPr lang="de-CH" dirty="0" err="1"/>
              <a:t>operator</a:t>
            </a:r>
            <a:r>
              <a:rPr lang="de-CH" dirty="0"/>
              <a:t> in MEC/DACE </a:t>
            </a:r>
            <a:r>
              <a:rPr lang="de-CH" dirty="0">
                <a:solidFill>
                  <a:srgbClr val="F0494A"/>
                </a:solidFill>
              </a:rPr>
              <a:t>(Bas and Claire)</a:t>
            </a:r>
          </a:p>
          <a:p>
            <a:pPr>
              <a:spcAft>
                <a:spcPts val="600"/>
              </a:spcAft>
            </a:pPr>
            <a:r>
              <a:rPr lang="de-CH" dirty="0"/>
              <a:t>Diagnosis </a:t>
            </a:r>
            <a:r>
              <a:rPr lang="de-CH" dirty="0" err="1"/>
              <a:t>of</a:t>
            </a:r>
            <a:r>
              <a:rPr lang="de-CH" dirty="0"/>
              <a:t> KENDA-CH1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>
                <a:solidFill>
                  <a:srgbClr val="F0494A"/>
                </a:solidFill>
              </a:rPr>
              <a:t>(Krishna)</a:t>
            </a:r>
          </a:p>
          <a:p>
            <a:pPr lvl="1">
              <a:spcAft>
                <a:spcPts val="600"/>
              </a:spcAft>
            </a:pPr>
            <a:r>
              <a:rPr lang="de-CH" dirty="0" err="1"/>
              <a:t>Discovered</a:t>
            </a:r>
            <a:r>
              <a:rPr lang="de-CH" dirty="0"/>
              <a:t> </a:t>
            </a:r>
            <a:r>
              <a:rPr lang="de-CH" dirty="0" err="1"/>
              <a:t>several</a:t>
            </a:r>
            <a:r>
              <a:rPr lang="de-CH" dirty="0"/>
              <a:t> </a:t>
            </a:r>
            <a:r>
              <a:rPr lang="de-CH" dirty="0" err="1"/>
              <a:t>inconsistencies</a:t>
            </a:r>
            <a:r>
              <a:rPr lang="de-CH" dirty="0"/>
              <a:t> and </a:t>
            </a:r>
            <a:r>
              <a:rPr lang="de-CH" dirty="0" err="1"/>
              <a:t>bugs</a:t>
            </a:r>
            <a:r>
              <a:rPr lang="de-CH" dirty="0"/>
              <a:t> and </a:t>
            </a:r>
            <a:r>
              <a:rPr lang="de-CH" dirty="0" err="1"/>
              <a:t>pointed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possible </a:t>
            </a:r>
            <a:r>
              <a:rPr lang="de-CH" dirty="0" err="1"/>
              <a:t>improvements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dirty="0"/>
              <a:t>Assimilation </a:t>
            </a:r>
            <a:r>
              <a:rPr lang="de-CH" dirty="0" err="1"/>
              <a:t>of</a:t>
            </a:r>
            <a:r>
              <a:rPr lang="de-CH" dirty="0"/>
              <a:t> Swiss </a:t>
            </a:r>
            <a:r>
              <a:rPr lang="de-CH" dirty="0" err="1"/>
              <a:t>radar</a:t>
            </a:r>
            <a:r>
              <a:rPr lang="de-CH" dirty="0"/>
              <a:t> </a:t>
            </a:r>
            <a:r>
              <a:rPr lang="de-CH" dirty="0" err="1"/>
              <a:t>volume</a:t>
            </a:r>
            <a:r>
              <a:rPr lang="de-CH" dirty="0"/>
              <a:t> </a:t>
            </a:r>
            <a:r>
              <a:rPr lang="de-CH" dirty="0" err="1"/>
              <a:t>observations</a:t>
            </a:r>
            <a:r>
              <a:rPr lang="de-CH" dirty="0"/>
              <a:t> </a:t>
            </a:r>
            <a:r>
              <a:rPr lang="de-CH" dirty="0">
                <a:solidFill>
                  <a:srgbClr val="F0494A"/>
                </a:solidFill>
              </a:rPr>
              <a:t>(Alina and Claire)</a:t>
            </a:r>
          </a:p>
          <a:p>
            <a:pPr>
              <a:spcAft>
                <a:spcPts val="600"/>
              </a:spcAft>
            </a:pPr>
            <a:r>
              <a:rPr lang="de-CH" dirty="0"/>
              <a:t>Adaptive Parameter Tuning</a:t>
            </a:r>
            <a:r>
              <a:rPr lang="de-CH" dirty="0">
                <a:solidFill>
                  <a:srgbClr val="F0494A"/>
                </a:solidFill>
              </a:rPr>
              <a:t> (Daniel)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7FBC64-DD80-47EF-96AE-6D48AA63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Activities</a:t>
            </a:r>
            <a:r>
              <a:rPr lang="de-CH" dirty="0"/>
              <a:t> </a:t>
            </a:r>
            <a:r>
              <a:rPr lang="de-CH" dirty="0" err="1"/>
              <a:t>Overview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726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C7C328-FA47-44AB-A894-18B4FA645F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Positive </a:t>
            </a:r>
            <a:r>
              <a:rPr lang="de-CH" dirty="0" err="1"/>
              <a:t>impact</a:t>
            </a:r>
            <a:r>
              <a:rPr lang="de-CH" dirty="0"/>
              <a:t> in KENDA-1 (COSMO) on </a:t>
            </a:r>
            <a:r>
              <a:rPr lang="de-CH" dirty="0" err="1"/>
              <a:t>analysis</a:t>
            </a:r>
            <a:r>
              <a:rPr lang="de-CH" dirty="0"/>
              <a:t> and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dirty="0" err="1"/>
              <a:t>guess</a:t>
            </a:r>
            <a:r>
              <a:rPr lang="de-CH" dirty="0"/>
              <a:t>, neutral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slightly</a:t>
            </a:r>
            <a:r>
              <a:rPr lang="de-CH" dirty="0"/>
              <a:t> positive </a:t>
            </a:r>
            <a:r>
              <a:rPr lang="de-CH" dirty="0" err="1"/>
              <a:t>impact</a:t>
            </a:r>
            <a:r>
              <a:rPr lang="de-CH" dirty="0"/>
              <a:t> in </a:t>
            </a:r>
            <a:r>
              <a:rPr lang="de-CH" dirty="0" err="1"/>
              <a:t>forecasts</a:t>
            </a:r>
            <a:r>
              <a:rPr lang="de-CH" dirty="0"/>
              <a:t>. </a:t>
            </a:r>
          </a:p>
          <a:p>
            <a:r>
              <a:rPr lang="de-CH" dirty="0"/>
              <a:t>Paper </a:t>
            </a:r>
            <a:r>
              <a:rPr lang="de-CH" dirty="0" err="1"/>
              <a:t>submitted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QJRMS</a:t>
            </a:r>
          </a:p>
          <a:p>
            <a:endParaRPr lang="de-CH" dirty="0"/>
          </a:p>
          <a:p>
            <a:r>
              <a:rPr lang="de-CH" dirty="0" err="1"/>
              <a:t>Implemented</a:t>
            </a:r>
            <a:r>
              <a:rPr lang="de-CH" dirty="0"/>
              <a:t> Raman Lidar support in DACE </a:t>
            </a:r>
            <a:r>
              <a:rPr lang="de-CH" dirty="0" err="1"/>
              <a:t>obs</a:t>
            </a:r>
            <a:r>
              <a:rPr lang="de-CH" dirty="0"/>
              <a:t> </a:t>
            </a:r>
            <a:r>
              <a:rPr lang="de-CH" dirty="0" err="1"/>
              <a:t>operator</a:t>
            </a:r>
            <a:r>
              <a:rPr lang="de-CH" dirty="0"/>
              <a:t> (mo_temp.f90)</a:t>
            </a:r>
          </a:p>
          <a:p>
            <a:r>
              <a:rPr lang="de-CH" dirty="0" err="1"/>
              <a:t>Implemented</a:t>
            </a:r>
            <a:r>
              <a:rPr lang="de-CH" dirty="0"/>
              <a:t> BUFR </a:t>
            </a:r>
            <a:r>
              <a:rPr lang="de-CH" dirty="0" err="1"/>
              <a:t>template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Raman Lidar (</a:t>
            </a:r>
            <a:r>
              <a:rPr lang="de-CH" dirty="0" err="1"/>
              <a:t>humidity</a:t>
            </a:r>
            <a:r>
              <a:rPr lang="de-CH" dirty="0"/>
              <a:t> and </a:t>
            </a:r>
            <a:r>
              <a:rPr lang="de-CH" dirty="0" err="1"/>
              <a:t>temperature</a:t>
            </a:r>
            <a:r>
              <a:rPr lang="de-CH" dirty="0"/>
              <a:t> </a:t>
            </a:r>
            <a:r>
              <a:rPr lang="de-CH" dirty="0" err="1"/>
              <a:t>profiles</a:t>
            </a:r>
            <a:r>
              <a:rPr lang="de-CH" dirty="0"/>
              <a:t>, </a:t>
            </a:r>
            <a:r>
              <a:rPr lang="de-CH" dirty="0" err="1"/>
              <a:t>including</a:t>
            </a:r>
            <a:r>
              <a:rPr lang="de-CH" dirty="0"/>
              <a:t> </a:t>
            </a:r>
            <a:r>
              <a:rPr lang="de-CH" dirty="0" err="1"/>
              <a:t>uncertainties</a:t>
            </a:r>
            <a:r>
              <a:rPr lang="de-CH" dirty="0"/>
              <a:t>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6A2D1B-97BE-4954-9213-C00587F6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Assimilation </a:t>
            </a:r>
            <a:r>
              <a:rPr lang="de-CH" dirty="0" err="1"/>
              <a:t>of</a:t>
            </a:r>
            <a:r>
              <a:rPr lang="de-CH" dirty="0"/>
              <a:t> Raman Lidar </a:t>
            </a:r>
            <a:r>
              <a:rPr lang="de-CH" dirty="0" err="1"/>
              <a:t>profiles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03FB46-07F4-445A-9CA2-EDAE488C85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KENDA-CH1 (ICON) superior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old</a:t>
            </a:r>
            <a:r>
              <a:rPr lang="de-CH" dirty="0"/>
              <a:t> KENDA-1 (COSMO), but larger T2m and 10m wind </a:t>
            </a:r>
            <a:r>
              <a:rPr lang="de-CH" dirty="0" err="1"/>
              <a:t>biases</a:t>
            </a:r>
            <a:endParaRPr lang="de-CH" dirty="0"/>
          </a:p>
          <a:p>
            <a:r>
              <a:rPr lang="de-CH" dirty="0" err="1"/>
              <a:t>Suspition</a:t>
            </a:r>
            <a:r>
              <a:rPr lang="de-CH" dirty="0"/>
              <a:t>: T2m/RH2m </a:t>
            </a:r>
            <a:r>
              <a:rPr lang="de-CH" dirty="0" err="1"/>
              <a:t>supports</a:t>
            </a:r>
            <a:r>
              <a:rPr lang="de-CH" dirty="0"/>
              <a:t> TEMP </a:t>
            </a:r>
            <a:r>
              <a:rPr lang="de-CH" dirty="0" err="1"/>
              <a:t>assimilation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day</a:t>
            </a:r>
            <a:r>
              <a:rPr lang="de-CH" dirty="0"/>
              <a:t>, but </a:t>
            </a:r>
            <a:r>
              <a:rPr lang="de-CH" dirty="0" err="1"/>
              <a:t>counteracts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night</a:t>
            </a:r>
            <a:endParaRPr lang="de-CH" dirty="0"/>
          </a:p>
          <a:p>
            <a:r>
              <a:rPr lang="de-CH" dirty="0"/>
              <a:t>Use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cross</a:t>
            </a:r>
            <a:r>
              <a:rPr lang="de-CH" dirty="0"/>
              <a:t> </a:t>
            </a:r>
            <a:r>
              <a:rPr lang="de-CH" dirty="0" err="1"/>
              <a:t>validation</a:t>
            </a:r>
            <a:r>
              <a:rPr lang="de-CH" dirty="0"/>
              <a:t> and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diagnostics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shed</a:t>
            </a:r>
            <a:r>
              <a:rPr lang="de-CH" dirty="0"/>
              <a:t> light on </a:t>
            </a:r>
            <a:r>
              <a:rPr lang="de-CH" dirty="0" err="1"/>
              <a:t>the</a:t>
            </a:r>
            <a:r>
              <a:rPr lang="de-CH" dirty="0"/>
              <a:t> SYNOP </a:t>
            </a:r>
            <a:r>
              <a:rPr lang="de-CH" dirty="0" err="1"/>
              <a:t>assimilation</a:t>
            </a:r>
            <a:endParaRPr lang="de-CH" dirty="0"/>
          </a:p>
          <a:p>
            <a:r>
              <a:rPr lang="de-CH" dirty="0" err="1"/>
              <a:t>Discovered</a:t>
            </a:r>
            <a:r>
              <a:rPr lang="de-CH" dirty="0"/>
              <a:t> a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inconsitencies</a:t>
            </a:r>
            <a:r>
              <a:rPr lang="de-CH" dirty="0"/>
              <a:t>/</a:t>
            </a:r>
            <a:r>
              <a:rPr lang="de-CH" dirty="0" err="1"/>
              <a:t>bugs</a:t>
            </a:r>
            <a:endParaRPr lang="de-CH" dirty="0"/>
          </a:p>
          <a:p>
            <a:r>
              <a:rPr lang="de-CH" dirty="0"/>
              <a:t>Points </a:t>
            </a:r>
            <a:r>
              <a:rPr lang="de-CH" dirty="0" err="1"/>
              <a:t>towards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smaller</a:t>
            </a:r>
            <a:r>
              <a:rPr lang="de-CH" dirty="0"/>
              <a:t> </a:t>
            </a:r>
            <a:r>
              <a:rPr lang="de-CH" dirty="0" err="1"/>
              <a:t>localization</a:t>
            </a:r>
            <a:r>
              <a:rPr lang="de-CH" dirty="0"/>
              <a:t> </a:t>
            </a:r>
            <a:r>
              <a:rPr lang="de-CH" dirty="0" err="1"/>
              <a:t>lengths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T2m/RH2m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CAD1BA-776C-4B7D-8950-BC4A8782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KENDA-CH1 </a:t>
            </a:r>
            <a:r>
              <a:rPr lang="de-CH" dirty="0" err="1"/>
              <a:t>Diagnostics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08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03FB46-07F4-445A-9CA2-EDAE488C85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Non-optimal </a:t>
            </a:r>
            <a:r>
              <a:rPr lang="de-CH" dirty="0" err="1"/>
              <a:t>assimilation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SYNOP </a:t>
            </a:r>
            <a:r>
              <a:rPr lang="de-CH" dirty="0" err="1"/>
              <a:t>stations</a:t>
            </a:r>
            <a:r>
              <a:rPr lang="de-CH" dirty="0"/>
              <a:t>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not </a:t>
            </a:r>
            <a:r>
              <a:rPr lang="de-CH" dirty="0" err="1"/>
              <a:t>measured</a:t>
            </a:r>
            <a:r>
              <a:rPr lang="de-CH" dirty="0"/>
              <a:t> -&gt; </a:t>
            </a:r>
            <a:r>
              <a:rPr lang="de-CH" dirty="0" err="1"/>
              <a:t>bug</a:t>
            </a:r>
            <a:r>
              <a:rPr lang="de-CH" dirty="0"/>
              <a:t> fix </a:t>
            </a:r>
            <a:r>
              <a:rPr lang="de-CH" dirty="0" err="1"/>
              <a:t>by</a:t>
            </a:r>
            <a:r>
              <a:rPr lang="de-CH" dirty="0"/>
              <a:t> Christoph Schraff</a:t>
            </a:r>
          </a:p>
          <a:p>
            <a:endParaRPr lang="de-CH" dirty="0"/>
          </a:p>
          <a:p>
            <a:r>
              <a:rPr lang="de-CH" dirty="0"/>
              <a:t>Large </a:t>
            </a:r>
            <a:r>
              <a:rPr lang="de-CH" dirty="0" err="1"/>
              <a:t>spread</a:t>
            </a:r>
            <a:r>
              <a:rPr lang="de-CH" dirty="0"/>
              <a:t> in 30min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pressure</a:t>
            </a:r>
            <a:r>
              <a:rPr lang="de-CH" dirty="0"/>
              <a:t> </a:t>
            </a:r>
            <a:r>
              <a:rPr lang="de-CH" dirty="0" err="1"/>
              <a:t>assimilation</a:t>
            </a:r>
            <a:r>
              <a:rPr lang="de-CH" dirty="0"/>
              <a:t> </a:t>
            </a:r>
            <a:r>
              <a:rPr lang="de-CH" dirty="0" err="1"/>
              <a:t>every</a:t>
            </a:r>
            <a:r>
              <a:rPr lang="de-CH" dirty="0"/>
              <a:t> 6h, </a:t>
            </a:r>
            <a:r>
              <a:rPr lang="de-CH" dirty="0" err="1"/>
              <a:t>leading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false</a:t>
            </a:r>
            <a:r>
              <a:rPr lang="de-CH" dirty="0"/>
              <a:t> negative </a:t>
            </a:r>
            <a:r>
              <a:rPr lang="de-CH" dirty="0" err="1"/>
              <a:t>inflation</a:t>
            </a:r>
            <a:r>
              <a:rPr lang="de-CH" dirty="0"/>
              <a:t> -&gt; </a:t>
            </a:r>
            <a:r>
              <a:rPr lang="de-CH" dirty="0" err="1"/>
              <a:t>pointed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a </a:t>
            </a:r>
            <a:r>
              <a:rPr lang="de-CH" dirty="0" err="1"/>
              <a:t>problem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LBC</a:t>
            </a:r>
          </a:p>
          <a:p>
            <a:endParaRPr lang="de-CH" dirty="0"/>
          </a:p>
          <a:p>
            <a:r>
              <a:rPr lang="de-CH" dirty="0" err="1"/>
              <a:t>Inconsistency</a:t>
            </a:r>
            <a:r>
              <a:rPr lang="de-CH" dirty="0"/>
              <a:t> in </a:t>
            </a:r>
            <a:r>
              <a:rPr lang="de-CH" dirty="0" err="1"/>
              <a:t>redundancy</a:t>
            </a:r>
            <a:r>
              <a:rPr lang="de-CH" dirty="0"/>
              <a:t> check </a:t>
            </a:r>
            <a:r>
              <a:rPr lang="de-CH" dirty="0" err="1"/>
              <a:t>for</a:t>
            </a:r>
            <a:r>
              <a:rPr lang="de-CH" dirty="0"/>
              <a:t> SYNOP </a:t>
            </a:r>
            <a:r>
              <a:rPr lang="de-CH" dirty="0" err="1"/>
              <a:t>observations</a:t>
            </a:r>
            <a:r>
              <a:rPr lang="de-CH" dirty="0"/>
              <a:t> and TEMP </a:t>
            </a:r>
            <a:r>
              <a:rPr lang="de-CH" dirty="0" err="1"/>
              <a:t>surface</a:t>
            </a:r>
            <a:r>
              <a:rPr lang="de-CH" dirty="0"/>
              <a:t> </a:t>
            </a:r>
            <a:r>
              <a:rPr lang="de-CH" dirty="0" err="1"/>
              <a:t>reports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CAD1BA-776C-4B7D-8950-BC4A8782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Discovery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inconsistencies</a:t>
            </a:r>
            <a:r>
              <a:rPr lang="de-CH" dirty="0"/>
              <a:t>/</a:t>
            </a:r>
            <a:r>
              <a:rPr lang="de-CH" dirty="0" err="1"/>
              <a:t>bugs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38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802FB2-7B3F-499B-9A14-CA585D48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79" y="185710"/>
            <a:ext cx="7818541" cy="708082"/>
          </a:xfrm>
        </p:spPr>
        <p:txBody>
          <a:bodyPr/>
          <a:lstStyle/>
          <a:p>
            <a:r>
              <a:rPr lang="de-CH" dirty="0"/>
              <a:t>Cross </a:t>
            </a:r>
            <a:r>
              <a:rPr lang="de-CH" dirty="0" err="1"/>
              <a:t>validation</a:t>
            </a:r>
            <a:r>
              <a:rPr lang="de-CH" dirty="0"/>
              <a:t> </a:t>
            </a:r>
            <a:r>
              <a:rPr lang="de-CH" dirty="0" err="1"/>
              <a:t>diagnostics</a:t>
            </a:r>
            <a:r>
              <a:rPr lang="de-CH" dirty="0"/>
              <a:t> </a:t>
            </a:r>
            <a:r>
              <a:rPr lang="de-CH" sz="1800" dirty="0"/>
              <a:t>(Stiller, 2021)</a:t>
            </a:r>
            <a:endParaRPr lang="de-CH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825248-3FD3-4A64-939C-069E05ED5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3" t="18025" r="11202" b="41389"/>
          <a:stretch/>
        </p:blipFill>
        <p:spPr>
          <a:xfrm>
            <a:off x="704427" y="1251091"/>
            <a:ext cx="3953932" cy="267138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D6C2355-6AC8-41E9-A02A-3C39E867A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3" t="18025" r="11204" b="41389"/>
          <a:stretch/>
        </p:blipFill>
        <p:spPr>
          <a:xfrm>
            <a:off x="4688197" y="1251091"/>
            <a:ext cx="3953932" cy="2671386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C370185-A729-41F4-AEAB-51BD2678F66A}"/>
              </a:ext>
            </a:extLst>
          </p:cNvPr>
          <p:cNvSpPr txBox="1"/>
          <p:nvPr/>
        </p:nvSpPr>
        <p:spPr>
          <a:xfrm>
            <a:off x="342373" y="3506979"/>
            <a:ext cx="105632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00UTC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82154C8-6649-4A2E-B2FE-163960026D00}"/>
              </a:ext>
            </a:extLst>
          </p:cNvPr>
          <p:cNvSpPr txBox="1"/>
          <p:nvPr/>
        </p:nvSpPr>
        <p:spPr>
          <a:xfrm>
            <a:off x="4461454" y="3506979"/>
            <a:ext cx="111791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12UTC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0995A9D-B81B-4ED3-BC3A-B5A81C08B9E9}"/>
              </a:ext>
            </a:extLst>
          </p:cNvPr>
          <p:cNvSpPr txBox="1"/>
          <p:nvPr/>
        </p:nvSpPr>
        <p:spPr>
          <a:xfrm>
            <a:off x="1191642" y="711471"/>
            <a:ext cx="76761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Station-wise diagnostics of T2m assimilation </a:t>
            </a:r>
            <a:r>
              <a:rPr lang="en-US" sz="1600" dirty="0" err="1"/>
              <a:t>w.r.t.</a:t>
            </a:r>
            <a:r>
              <a:rPr lang="en-US" sz="1600" dirty="0"/>
              <a:t> PAY TEMP during JJA 2023</a:t>
            </a: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27789A98-3436-4D2A-B8C0-627DC022B9F0}"/>
              </a:ext>
            </a:extLst>
          </p:cNvPr>
          <p:cNvSpPr/>
          <p:nvPr/>
        </p:nvSpPr>
        <p:spPr bwMode="auto">
          <a:xfrm>
            <a:off x="2296477" y="2391704"/>
            <a:ext cx="182563" cy="21674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FDE7C103-3AF2-4BD3-BF60-5797C9699256}"/>
              </a:ext>
            </a:extLst>
          </p:cNvPr>
          <p:cNvSpPr/>
          <p:nvPr/>
        </p:nvSpPr>
        <p:spPr bwMode="auto">
          <a:xfrm>
            <a:off x="6275795" y="2408642"/>
            <a:ext cx="182563" cy="21674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BC5C06F-86C6-45D2-8529-66391D9729D2}"/>
              </a:ext>
            </a:extLst>
          </p:cNvPr>
          <p:cNvSpPr/>
          <p:nvPr/>
        </p:nvSpPr>
        <p:spPr bwMode="auto">
          <a:xfrm>
            <a:off x="2228744" y="2655684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9DC7CCD-E379-49CB-B7F5-BCB094321059}"/>
              </a:ext>
            </a:extLst>
          </p:cNvPr>
          <p:cNvSpPr/>
          <p:nvPr/>
        </p:nvSpPr>
        <p:spPr bwMode="auto">
          <a:xfrm>
            <a:off x="6208063" y="2672624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0CE529B-81EE-40AB-ACDC-DF8A793E21D8}"/>
              </a:ext>
            </a:extLst>
          </p:cNvPr>
          <p:cNvSpPr txBox="1"/>
          <p:nvPr/>
        </p:nvSpPr>
        <p:spPr>
          <a:xfrm>
            <a:off x="3909423" y="1295925"/>
            <a:ext cx="9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Orography height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364BBED-0A56-46AC-AB0E-61E73731A18F}"/>
              </a:ext>
            </a:extLst>
          </p:cNvPr>
          <p:cNvSpPr txBox="1"/>
          <p:nvPr/>
        </p:nvSpPr>
        <p:spPr>
          <a:xfrm>
            <a:off x="7904728" y="1295925"/>
            <a:ext cx="9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Orography height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7EC221-73E4-445C-AEAA-9CD20D2F0575}"/>
              </a:ext>
            </a:extLst>
          </p:cNvPr>
          <p:cNvSpPr txBox="1"/>
          <p:nvPr/>
        </p:nvSpPr>
        <p:spPr>
          <a:xfrm>
            <a:off x="1792762" y="4125675"/>
            <a:ext cx="6455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8CDE8"/>
                </a:solidFill>
                <a:latin typeface="Arial"/>
                <a:cs typeface="Arial"/>
              </a:rPr>
              <a:t>Effect of nighttime low-level inversion: Large negative impact during the night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accent1"/>
                </a:solidFill>
                <a:latin typeface="Arial"/>
                <a:cs typeface="Arial"/>
              </a:rPr>
              <a:t>Illustrates the difference in impact of high-altitude stations (Positive impact during night, negative impact during day)</a:t>
            </a:r>
            <a:endParaRPr lang="en-US" sz="140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0B940B9-9112-429B-9FA8-AB82908D8939}"/>
              </a:ext>
            </a:extLst>
          </p:cNvPr>
          <p:cNvSpPr/>
          <p:nvPr/>
        </p:nvSpPr>
        <p:spPr bwMode="auto">
          <a:xfrm>
            <a:off x="1422257" y="4171402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C6308CC7-683D-4D65-BE12-5017B683EB23}"/>
              </a:ext>
            </a:extLst>
          </p:cNvPr>
          <p:cNvSpPr/>
          <p:nvPr/>
        </p:nvSpPr>
        <p:spPr bwMode="auto">
          <a:xfrm>
            <a:off x="1458813" y="4596776"/>
            <a:ext cx="182563" cy="21674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4D2C54-D6CC-42D5-876E-2D6012FC7F08}"/>
              </a:ext>
            </a:extLst>
          </p:cNvPr>
          <p:cNvSpPr txBox="1"/>
          <p:nvPr/>
        </p:nvSpPr>
        <p:spPr>
          <a:xfrm>
            <a:off x="2950619" y="1221023"/>
            <a:ext cx="7777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solidFill>
                  <a:srgbClr val="1E23B9"/>
                </a:solidFill>
              </a:rPr>
              <a:t>positive </a:t>
            </a:r>
            <a:r>
              <a:rPr lang="de-CH" sz="700" dirty="0" err="1">
                <a:solidFill>
                  <a:srgbClr val="1E23B9"/>
                </a:solidFill>
              </a:rPr>
              <a:t>impact</a:t>
            </a:r>
            <a:endParaRPr lang="de-CH" sz="700" dirty="0">
              <a:solidFill>
                <a:srgbClr val="1E23B9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17B3E9-E3A8-4EB3-8F39-5A3CFB7F3015}"/>
              </a:ext>
            </a:extLst>
          </p:cNvPr>
          <p:cNvSpPr txBox="1"/>
          <p:nvPr/>
        </p:nvSpPr>
        <p:spPr>
          <a:xfrm>
            <a:off x="1740452" y="1221023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solidFill>
                  <a:schemeClr val="accent1"/>
                </a:solidFill>
              </a:rPr>
              <a:t>negative </a:t>
            </a:r>
            <a:r>
              <a:rPr lang="de-CH" sz="700" dirty="0" err="1">
                <a:solidFill>
                  <a:schemeClr val="accent1"/>
                </a:solidFill>
              </a:rPr>
              <a:t>impact</a:t>
            </a:r>
            <a:endParaRPr lang="de-CH" sz="700" dirty="0">
              <a:solidFill>
                <a:schemeClr val="accent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194B0FF-1EB6-432A-962B-333C03322CC9}"/>
              </a:ext>
            </a:extLst>
          </p:cNvPr>
          <p:cNvSpPr txBox="1"/>
          <p:nvPr/>
        </p:nvSpPr>
        <p:spPr>
          <a:xfrm>
            <a:off x="6922425" y="1221023"/>
            <a:ext cx="7777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solidFill>
                  <a:srgbClr val="1E23B9"/>
                </a:solidFill>
              </a:rPr>
              <a:t>positive </a:t>
            </a:r>
            <a:r>
              <a:rPr lang="de-CH" sz="700" dirty="0" err="1">
                <a:solidFill>
                  <a:srgbClr val="1E23B9"/>
                </a:solidFill>
              </a:rPr>
              <a:t>impact</a:t>
            </a:r>
            <a:endParaRPr lang="de-CH" sz="700" dirty="0">
              <a:solidFill>
                <a:srgbClr val="1E23B9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62AADF8-3CD5-4A2E-BDEE-C23EB1AE4271}"/>
              </a:ext>
            </a:extLst>
          </p:cNvPr>
          <p:cNvSpPr txBox="1"/>
          <p:nvPr/>
        </p:nvSpPr>
        <p:spPr>
          <a:xfrm>
            <a:off x="5712258" y="1221023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solidFill>
                  <a:schemeClr val="accent1"/>
                </a:solidFill>
              </a:rPr>
              <a:t>negative </a:t>
            </a:r>
            <a:r>
              <a:rPr lang="de-CH" sz="700" dirty="0" err="1">
                <a:solidFill>
                  <a:schemeClr val="accent1"/>
                </a:solidFill>
              </a:rPr>
              <a:t>impact</a:t>
            </a:r>
            <a:endParaRPr lang="de-CH" sz="700" dirty="0">
              <a:solidFill>
                <a:schemeClr val="accent1"/>
              </a:solidFill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70D77750-5AFC-4F77-8005-B5AAB6E15525}"/>
              </a:ext>
            </a:extLst>
          </p:cNvPr>
          <p:cNvSpPr/>
          <p:nvPr/>
        </p:nvSpPr>
        <p:spPr bwMode="auto">
          <a:xfrm>
            <a:off x="1758272" y="2764057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A41BDCE2-1440-452E-B2D2-2ABF9A2839B7}"/>
              </a:ext>
            </a:extLst>
          </p:cNvPr>
          <p:cNvSpPr/>
          <p:nvPr/>
        </p:nvSpPr>
        <p:spPr bwMode="auto">
          <a:xfrm>
            <a:off x="5741821" y="2751944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62F297A-44E5-415A-B5B8-80685E2DC9A5}"/>
              </a:ext>
            </a:extLst>
          </p:cNvPr>
          <p:cNvSpPr/>
          <p:nvPr/>
        </p:nvSpPr>
        <p:spPr bwMode="auto">
          <a:xfrm>
            <a:off x="1931898" y="2893939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108DF3A-069C-4B9D-BCAC-BC03F1DAFB7C}"/>
              </a:ext>
            </a:extLst>
          </p:cNvPr>
          <p:cNvSpPr/>
          <p:nvPr/>
        </p:nvSpPr>
        <p:spPr bwMode="auto">
          <a:xfrm>
            <a:off x="5913332" y="2897280"/>
            <a:ext cx="250296" cy="216747"/>
          </a:xfrm>
          <a:prstGeom prst="rect">
            <a:avLst/>
          </a:prstGeom>
          <a:noFill/>
          <a:ln w="28575" cap="flat" cmpd="sng" algn="ctr">
            <a:solidFill>
              <a:srgbClr val="08C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8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FECF63-57F2-42F8-86A1-BFE37CE8F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ICON-EMVORADO </a:t>
            </a:r>
            <a:r>
              <a:rPr lang="de-CH" dirty="0" err="1"/>
              <a:t>simulations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Swiss Radar </a:t>
            </a:r>
            <a:r>
              <a:rPr lang="de-CH" dirty="0" err="1"/>
              <a:t>observations</a:t>
            </a:r>
            <a:endParaRPr lang="de-CH" dirty="0"/>
          </a:p>
          <a:p>
            <a:endParaRPr lang="de-CH" dirty="0"/>
          </a:p>
          <a:p>
            <a:r>
              <a:rPr lang="de-CH" dirty="0"/>
              <a:t>Focus on </a:t>
            </a:r>
            <a:r>
              <a:rPr lang="de-CH" dirty="0" err="1"/>
              <a:t>complex</a:t>
            </a:r>
            <a:r>
              <a:rPr lang="de-CH" dirty="0"/>
              <a:t> </a:t>
            </a:r>
            <a:r>
              <a:rPr lang="de-CH" dirty="0" err="1"/>
              <a:t>topography</a:t>
            </a:r>
            <a:endParaRPr lang="de-CH" dirty="0"/>
          </a:p>
          <a:p>
            <a:endParaRPr lang="de-CH" dirty="0"/>
          </a:p>
          <a:p>
            <a:r>
              <a:rPr lang="de-CH" dirty="0"/>
              <a:t>Focus on </a:t>
            </a:r>
            <a:r>
              <a:rPr lang="de-CH" dirty="0" err="1"/>
              <a:t>shading</a:t>
            </a:r>
            <a:r>
              <a:rPr lang="de-CH" dirty="0"/>
              <a:t>/</a:t>
            </a:r>
            <a:r>
              <a:rPr lang="de-CH" dirty="0" err="1"/>
              <a:t>blocking</a:t>
            </a:r>
            <a:r>
              <a:rPr lang="de-CH" dirty="0"/>
              <a:t> </a:t>
            </a:r>
            <a:r>
              <a:rPr lang="de-CH" dirty="0" err="1"/>
              <a:t>effects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real and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topography</a:t>
            </a:r>
            <a:endParaRPr lang="de-CH" dirty="0"/>
          </a:p>
          <a:p>
            <a:endParaRPr lang="de-CH" dirty="0"/>
          </a:p>
          <a:p>
            <a:r>
              <a:rPr lang="de-CH" dirty="0"/>
              <a:t>Use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visibility</a:t>
            </a:r>
            <a:r>
              <a:rPr lang="de-CH" dirty="0"/>
              <a:t> </a:t>
            </a:r>
            <a:r>
              <a:rPr lang="de-CH" dirty="0" err="1"/>
              <a:t>maps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long</a:t>
            </a:r>
            <a:r>
              <a:rPr lang="de-CH" dirty="0"/>
              <a:t>-term </a:t>
            </a:r>
            <a:r>
              <a:rPr lang="de-CH" dirty="0" err="1"/>
              <a:t>observation</a:t>
            </a:r>
            <a:r>
              <a:rPr lang="de-CH" dirty="0"/>
              <a:t> </a:t>
            </a:r>
            <a:r>
              <a:rPr lang="de-CH" dirty="0" err="1"/>
              <a:t>accumulations</a:t>
            </a:r>
            <a:r>
              <a:rPr lang="de-CH" dirty="0"/>
              <a:t> in </a:t>
            </a:r>
            <a:r>
              <a:rPr lang="de-CH" dirty="0" err="1"/>
              <a:t>quality</a:t>
            </a:r>
            <a:r>
              <a:rPr lang="de-CH" dirty="0"/>
              <a:t> </a:t>
            </a:r>
            <a:r>
              <a:rPr lang="de-CH" dirty="0" err="1"/>
              <a:t>control</a:t>
            </a:r>
            <a:r>
              <a:rPr lang="de-CH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A552AD-86FD-4720-B924-F00CF00B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695550" cy="708082"/>
          </a:xfrm>
        </p:spPr>
        <p:txBody>
          <a:bodyPr/>
          <a:lstStyle/>
          <a:p>
            <a:r>
              <a:rPr lang="de-CH" dirty="0"/>
              <a:t>Assimilation </a:t>
            </a:r>
            <a:r>
              <a:rPr lang="de-CH" dirty="0" err="1"/>
              <a:t>of</a:t>
            </a:r>
            <a:r>
              <a:rPr lang="de-CH" dirty="0"/>
              <a:t> Swiss Radar Volume Obs</a:t>
            </a:r>
          </a:p>
        </p:txBody>
      </p:sp>
    </p:spTree>
    <p:extLst>
      <p:ext uri="{BB962C8B-B14F-4D97-AF65-F5344CB8AC3E}">
        <p14:creationId xmlns:p14="http://schemas.microsoft.com/office/powerpoint/2010/main" val="31399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07504C-E64D-486A-B55A-35FED9EA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80" y="185710"/>
            <a:ext cx="7866986" cy="708082"/>
          </a:xfrm>
        </p:spPr>
        <p:txBody>
          <a:bodyPr/>
          <a:lstStyle/>
          <a:p>
            <a:r>
              <a:rPr lang="de-CH" dirty="0" err="1"/>
              <a:t>Shading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real and </a:t>
            </a:r>
            <a:r>
              <a:rPr lang="de-CH" dirty="0" err="1"/>
              <a:t>simulated</a:t>
            </a:r>
            <a:r>
              <a:rPr lang="de-CH" dirty="0"/>
              <a:t> </a:t>
            </a:r>
            <a:r>
              <a:rPr lang="de-CH" dirty="0" err="1"/>
              <a:t>topography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F21D0F-2B90-4DD7-A48C-208840D4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5" y="1292248"/>
            <a:ext cx="8217489" cy="37305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1432B5B-1D1F-4472-9695-56893CEA5A03}"/>
              </a:ext>
            </a:extLst>
          </p:cNvPr>
          <p:cNvSpPr txBox="1"/>
          <p:nvPr/>
        </p:nvSpPr>
        <p:spPr>
          <a:xfrm>
            <a:off x="940751" y="971759"/>
            <a:ext cx="3485249" cy="41549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CH" dirty="0">
                <a:latin typeface="Arial"/>
                <a:cs typeface="Arial"/>
              </a:rPr>
              <a:t>24h </a:t>
            </a:r>
            <a:r>
              <a:rPr lang="de-CH" dirty="0" err="1">
                <a:latin typeface="Arial"/>
                <a:cs typeface="Arial"/>
              </a:rPr>
              <a:t>accumulated</a:t>
            </a:r>
            <a:r>
              <a:rPr lang="de-CH" dirty="0">
                <a:latin typeface="Arial"/>
                <a:cs typeface="Arial"/>
              </a:rPr>
              <a:t> </a:t>
            </a:r>
            <a:r>
              <a:rPr lang="de-CH" dirty="0" err="1">
                <a:latin typeface="Arial"/>
                <a:cs typeface="Arial"/>
              </a:rPr>
              <a:t>frequency</a:t>
            </a:r>
            <a:endParaRPr lang="de-CH" dirty="0">
              <a:latin typeface="Arial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87147A6-B247-4DC4-B00D-62A2F6CF2364}"/>
              </a:ext>
            </a:extLst>
          </p:cNvPr>
          <p:cNvSpPr/>
          <p:nvPr/>
        </p:nvSpPr>
        <p:spPr bwMode="auto">
          <a:xfrm>
            <a:off x="2445489" y="1313828"/>
            <a:ext cx="857692" cy="314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AC14BB4-F7FE-4A6E-86DB-8EA0B78649E3}"/>
              </a:ext>
            </a:extLst>
          </p:cNvPr>
          <p:cNvSpPr/>
          <p:nvPr/>
        </p:nvSpPr>
        <p:spPr bwMode="auto">
          <a:xfrm>
            <a:off x="5922335" y="3685363"/>
            <a:ext cx="928577" cy="897269"/>
          </a:xfrm>
          <a:custGeom>
            <a:avLst/>
            <a:gdLst>
              <a:gd name="connsiteX0" fmla="*/ 0 w 928577"/>
              <a:gd name="connsiteY0" fmla="*/ 694660 h 793897"/>
              <a:gd name="connsiteX1" fmla="*/ 7089 w 928577"/>
              <a:gd name="connsiteY1" fmla="*/ 793897 h 793897"/>
              <a:gd name="connsiteX2" fmla="*/ 928577 w 928577"/>
              <a:gd name="connsiteY2" fmla="*/ 283534 h 793897"/>
              <a:gd name="connsiteX3" fmla="*/ 914400 w 928577"/>
              <a:gd name="connsiteY3" fmla="*/ 0 h 793897"/>
              <a:gd name="connsiteX4" fmla="*/ 0 w 928577"/>
              <a:gd name="connsiteY4" fmla="*/ 694660 h 7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77" h="793897">
                <a:moveTo>
                  <a:pt x="0" y="694660"/>
                </a:moveTo>
                <a:lnTo>
                  <a:pt x="7089" y="793897"/>
                </a:lnTo>
                <a:lnTo>
                  <a:pt x="928577" y="283534"/>
                </a:lnTo>
                <a:lnTo>
                  <a:pt x="914400" y="0"/>
                </a:lnTo>
                <a:lnTo>
                  <a:pt x="0" y="69466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34BDAE0-760E-449C-B708-FDA15DFF2C5B}"/>
              </a:ext>
            </a:extLst>
          </p:cNvPr>
          <p:cNvSpPr/>
          <p:nvPr/>
        </p:nvSpPr>
        <p:spPr bwMode="auto">
          <a:xfrm>
            <a:off x="5922334" y="1856594"/>
            <a:ext cx="928577" cy="897269"/>
          </a:xfrm>
          <a:custGeom>
            <a:avLst/>
            <a:gdLst>
              <a:gd name="connsiteX0" fmla="*/ 0 w 928577"/>
              <a:gd name="connsiteY0" fmla="*/ 694660 h 793897"/>
              <a:gd name="connsiteX1" fmla="*/ 7089 w 928577"/>
              <a:gd name="connsiteY1" fmla="*/ 793897 h 793897"/>
              <a:gd name="connsiteX2" fmla="*/ 928577 w 928577"/>
              <a:gd name="connsiteY2" fmla="*/ 283534 h 793897"/>
              <a:gd name="connsiteX3" fmla="*/ 914400 w 928577"/>
              <a:gd name="connsiteY3" fmla="*/ 0 h 793897"/>
              <a:gd name="connsiteX4" fmla="*/ 0 w 928577"/>
              <a:gd name="connsiteY4" fmla="*/ 694660 h 7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77" h="793897">
                <a:moveTo>
                  <a:pt x="0" y="694660"/>
                </a:moveTo>
                <a:lnTo>
                  <a:pt x="7089" y="793897"/>
                </a:lnTo>
                <a:lnTo>
                  <a:pt x="928577" y="283534"/>
                </a:lnTo>
                <a:lnTo>
                  <a:pt x="914400" y="0"/>
                </a:lnTo>
                <a:lnTo>
                  <a:pt x="0" y="69466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0D9570-2474-4BBA-8B10-9621DD403D58}"/>
              </a:ext>
            </a:extLst>
          </p:cNvPr>
          <p:cNvSpPr txBox="1"/>
          <p:nvPr/>
        </p:nvSpPr>
        <p:spPr>
          <a:xfrm>
            <a:off x="6829647" y="1600585"/>
            <a:ext cx="1319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 err="1">
                <a:solidFill>
                  <a:schemeClr val="accent1"/>
                </a:solidFill>
              </a:rPr>
              <a:t>no</a:t>
            </a:r>
            <a:r>
              <a:rPr lang="de-CH" sz="1100" dirty="0">
                <a:solidFill>
                  <a:schemeClr val="accent1"/>
                </a:solidFill>
              </a:rPr>
              <a:t> </a:t>
            </a:r>
            <a:r>
              <a:rPr lang="de-CH" sz="1100" dirty="0" err="1">
                <a:solidFill>
                  <a:schemeClr val="accent1"/>
                </a:solidFill>
              </a:rPr>
              <a:t>current</a:t>
            </a:r>
            <a:r>
              <a:rPr lang="de-CH" sz="1100" dirty="0">
                <a:solidFill>
                  <a:schemeClr val="accent1"/>
                </a:solidFill>
              </a:rPr>
              <a:t> echo, </a:t>
            </a:r>
          </a:p>
          <a:p>
            <a:r>
              <a:rPr lang="de-CH" sz="1100" dirty="0" err="1">
                <a:solidFill>
                  <a:schemeClr val="accent1"/>
                </a:solidFill>
              </a:rPr>
              <a:t>or</a:t>
            </a:r>
            <a:r>
              <a:rPr lang="de-CH" sz="1100" dirty="0">
                <a:solidFill>
                  <a:schemeClr val="accent1"/>
                </a:solidFill>
              </a:rPr>
              <a:t> </a:t>
            </a:r>
            <a:r>
              <a:rPr lang="de-CH" sz="1100" dirty="0" err="1">
                <a:solidFill>
                  <a:schemeClr val="accent1"/>
                </a:solidFill>
              </a:rPr>
              <a:t>never</a:t>
            </a:r>
            <a:r>
              <a:rPr lang="de-CH" sz="1100" dirty="0">
                <a:solidFill>
                  <a:schemeClr val="accent1"/>
                </a:solidFill>
              </a:rPr>
              <a:t> </a:t>
            </a:r>
            <a:r>
              <a:rPr lang="de-CH" sz="1100" dirty="0" err="1">
                <a:solidFill>
                  <a:schemeClr val="accent1"/>
                </a:solidFill>
              </a:rPr>
              <a:t>observed</a:t>
            </a:r>
            <a:br>
              <a:rPr lang="de-CH" sz="1100" dirty="0">
                <a:solidFill>
                  <a:schemeClr val="accent1"/>
                </a:solidFill>
              </a:rPr>
            </a:br>
            <a:r>
              <a:rPr lang="de-CH" sz="1100" dirty="0">
                <a:solidFill>
                  <a:schemeClr val="accent1"/>
                </a:solidFill>
              </a:rPr>
              <a:t>due </a:t>
            </a:r>
            <a:r>
              <a:rPr lang="de-CH" sz="1100" dirty="0" err="1">
                <a:solidFill>
                  <a:schemeClr val="accent1"/>
                </a:solidFill>
              </a:rPr>
              <a:t>to</a:t>
            </a:r>
            <a:r>
              <a:rPr lang="de-CH" sz="1100" dirty="0">
                <a:solidFill>
                  <a:schemeClr val="accent1"/>
                </a:solidFill>
              </a:rPr>
              <a:t> </a:t>
            </a:r>
            <a:r>
              <a:rPr lang="de-CH" sz="1100" dirty="0" err="1">
                <a:solidFill>
                  <a:schemeClr val="accent1"/>
                </a:solidFill>
              </a:rPr>
              <a:t>mountain</a:t>
            </a:r>
            <a:r>
              <a:rPr lang="de-CH" sz="1100" dirty="0">
                <a:solidFill>
                  <a:schemeClr val="accent1"/>
                </a:solidFill>
              </a:rPr>
              <a:t> </a:t>
            </a:r>
            <a:br>
              <a:rPr lang="de-CH" sz="1100" dirty="0">
                <a:solidFill>
                  <a:schemeClr val="accent1"/>
                </a:solidFill>
              </a:rPr>
            </a:br>
            <a:r>
              <a:rPr lang="de-CH" sz="1100" dirty="0" err="1">
                <a:solidFill>
                  <a:schemeClr val="accent1"/>
                </a:solidFill>
              </a:rPr>
              <a:t>blocking</a:t>
            </a:r>
            <a:r>
              <a:rPr lang="de-CH" sz="11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56993D8-0950-4685-93C7-B288B8C93C51}"/>
              </a:ext>
            </a:extLst>
          </p:cNvPr>
          <p:cNvSpPr/>
          <p:nvPr/>
        </p:nvSpPr>
        <p:spPr bwMode="auto">
          <a:xfrm>
            <a:off x="5787655" y="3088404"/>
            <a:ext cx="2080437" cy="2539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D7F9FB0-384F-4842-A208-604E157D07CB}"/>
              </a:ext>
            </a:extLst>
          </p:cNvPr>
          <p:cNvSpPr txBox="1"/>
          <p:nvPr/>
        </p:nvSpPr>
        <p:spPr>
          <a:xfrm>
            <a:off x="6505922" y="3123820"/>
            <a:ext cx="81624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050" dirty="0"/>
              <a:t>Simulation</a:t>
            </a:r>
            <a:endParaRPr lang="de-CH" sz="16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C9562F8-D596-45B9-911E-F50FB8957CEC}"/>
              </a:ext>
            </a:extLst>
          </p:cNvPr>
          <p:cNvSpPr/>
          <p:nvPr/>
        </p:nvSpPr>
        <p:spPr bwMode="auto">
          <a:xfrm>
            <a:off x="5811195" y="1303577"/>
            <a:ext cx="2080437" cy="2539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DE82188-A672-4E10-A7C0-37218E9E3E73}"/>
              </a:ext>
            </a:extLst>
          </p:cNvPr>
          <p:cNvSpPr txBox="1"/>
          <p:nvPr/>
        </p:nvSpPr>
        <p:spPr>
          <a:xfrm>
            <a:off x="6443655" y="1346613"/>
            <a:ext cx="91242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050" dirty="0"/>
              <a:t>Observation</a:t>
            </a:r>
            <a:endParaRPr lang="de-CH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7057B6-C9B9-4E3F-A1AF-CBA5F3B24CE2}"/>
              </a:ext>
            </a:extLst>
          </p:cNvPr>
          <p:cNvSpPr txBox="1"/>
          <p:nvPr/>
        </p:nvSpPr>
        <p:spPr>
          <a:xfrm>
            <a:off x="5034283" y="964670"/>
            <a:ext cx="41889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Snapshot at 22.2.2024 20:55UTC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CABEDE5-DFE8-473F-83C7-062366D20830}"/>
              </a:ext>
            </a:extLst>
          </p:cNvPr>
          <p:cNvSpPr/>
          <p:nvPr/>
        </p:nvSpPr>
        <p:spPr bwMode="auto">
          <a:xfrm rot="471663">
            <a:off x="6346207" y="2216387"/>
            <a:ext cx="436342" cy="534510"/>
          </a:xfrm>
          <a:custGeom>
            <a:avLst/>
            <a:gdLst>
              <a:gd name="connsiteX0" fmla="*/ 0 w 928577"/>
              <a:gd name="connsiteY0" fmla="*/ 694660 h 793897"/>
              <a:gd name="connsiteX1" fmla="*/ 7089 w 928577"/>
              <a:gd name="connsiteY1" fmla="*/ 793897 h 793897"/>
              <a:gd name="connsiteX2" fmla="*/ 928577 w 928577"/>
              <a:gd name="connsiteY2" fmla="*/ 283534 h 793897"/>
              <a:gd name="connsiteX3" fmla="*/ 914400 w 928577"/>
              <a:gd name="connsiteY3" fmla="*/ 0 h 793897"/>
              <a:gd name="connsiteX4" fmla="*/ 0 w 928577"/>
              <a:gd name="connsiteY4" fmla="*/ 694660 h 7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77" h="793897">
                <a:moveTo>
                  <a:pt x="0" y="694660"/>
                </a:moveTo>
                <a:lnTo>
                  <a:pt x="7089" y="793897"/>
                </a:lnTo>
                <a:lnTo>
                  <a:pt x="928577" y="283534"/>
                </a:lnTo>
                <a:lnTo>
                  <a:pt x="914400" y="0"/>
                </a:lnTo>
                <a:lnTo>
                  <a:pt x="0" y="69466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F8F492A8-BBD1-4F67-A3A9-1A0F406570DF}"/>
              </a:ext>
            </a:extLst>
          </p:cNvPr>
          <p:cNvSpPr/>
          <p:nvPr/>
        </p:nvSpPr>
        <p:spPr bwMode="auto">
          <a:xfrm rot="471663">
            <a:off x="6346206" y="4034969"/>
            <a:ext cx="436342" cy="534510"/>
          </a:xfrm>
          <a:custGeom>
            <a:avLst/>
            <a:gdLst>
              <a:gd name="connsiteX0" fmla="*/ 0 w 928577"/>
              <a:gd name="connsiteY0" fmla="*/ 694660 h 793897"/>
              <a:gd name="connsiteX1" fmla="*/ 7089 w 928577"/>
              <a:gd name="connsiteY1" fmla="*/ 793897 h 793897"/>
              <a:gd name="connsiteX2" fmla="*/ 928577 w 928577"/>
              <a:gd name="connsiteY2" fmla="*/ 283534 h 793897"/>
              <a:gd name="connsiteX3" fmla="*/ 914400 w 928577"/>
              <a:gd name="connsiteY3" fmla="*/ 0 h 793897"/>
              <a:gd name="connsiteX4" fmla="*/ 0 w 928577"/>
              <a:gd name="connsiteY4" fmla="*/ 694660 h 7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77" h="793897">
                <a:moveTo>
                  <a:pt x="0" y="694660"/>
                </a:moveTo>
                <a:lnTo>
                  <a:pt x="7089" y="793897"/>
                </a:lnTo>
                <a:lnTo>
                  <a:pt x="928577" y="283534"/>
                </a:lnTo>
                <a:lnTo>
                  <a:pt x="914400" y="0"/>
                </a:lnTo>
                <a:lnTo>
                  <a:pt x="0" y="69466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5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4DD51E-6CFC-4035-B42B-A00071F4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Reflectivity</a:t>
            </a:r>
            <a:r>
              <a:rPr lang="de-CH" dirty="0"/>
              <a:t> </a:t>
            </a:r>
            <a:r>
              <a:rPr lang="de-CH" dirty="0" err="1"/>
              <a:t>Distributions</a:t>
            </a:r>
            <a:endParaRPr lang="de-CH" dirty="0"/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4ABF4ECA-B9CF-4ED0-A251-2779EA7F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22"/>
          <a:stretch/>
        </p:blipFill>
        <p:spPr>
          <a:xfrm>
            <a:off x="0" y="1103381"/>
            <a:ext cx="9144000" cy="1467283"/>
          </a:xfrm>
          <a:prstGeom prst="rect">
            <a:avLst/>
          </a:prstGeom>
        </p:spPr>
      </p:pic>
      <p:grpSp>
        <p:nvGrpSpPr>
          <p:cNvPr id="5" name="Group 24">
            <a:extLst>
              <a:ext uri="{FF2B5EF4-FFF2-40B4-BE49-F238E27FC236}">
                <a16:creationId xmlns:a16="http://schemas.microsoft.com/office/drawing/2014/main" id="{E97C6BD0-9079-4509-9E45-C97E8334E9AA}"/>
              </a:ext>
            </a:extLst>
          </p:cNvPr>
          <p:cNvGrpSpPr/>
          <p:nvPr/>
        </p:nvGrpSpPr>
        <p:grpSpPr>
          <a:xfrm>
            <a:off x="6431624" y="2753389"/>
            <a:ext cx="2412332" cy="1562100"/>
            <a:chOff x="6599099" y="104914"/>
            <a:chExt cx="2412332" cy="1562100"/>
          </a:xfrm>
        </p:grpSpPr>
        <p:pic>
          <p:nvPicPr>
            <p:cNvPr id="6" name="Picture 25">
              <a:extLst>
                <a:ext uri="{FF2B5EF4-FFF2-40B4-BE49-F238E27FC236}">
                  <a16:creationId xmlns:a16="http://schemas.microsoft.com/office/drawing/2014/main" id="{2E895DAE-1737-4A5E-987C-F61D8F89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4481" y="104914"/>
              <a:ext cx="2266950" cy="1562100"/>
            </a:xfrm>
            <a:prstGeom prst="rect">
              <a:avLst/>
            </a:prstGeom>
          </p:spPr>
        </p:pic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8B49BC0B-D951-4B24-9710-55C15B06BE72}"/>
                </a:ext>
              </a:extLst>
            </p:cNvPr>
            <p:cNvSpPr txBox="1"/>
            <p:nvPr/>
          </p:nvSpPr>
          <p:spPr>
            <a:xfrm>
              <a:off x="7416937" y="160545"/>
              <a:ext cx="644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MLA</a:t>
              </a:r>
            </a:p>
          </p:txBody>
        </p: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242B9B0A-0FDB-457E-8036-AC52B9F0FAE4}"/>
                </a:ext>
              </a:extLst>
            </p:cNvPr>
            <p:cNvSpPr txBox="1"/>
            <p:nvPr/>
          </p:nvSpPr>
          <p:spPr>
            <a:xfrm>
              <a:off x="6599099" y="592149"/>
              <a:ext cx="644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MLD</a:t>
              </a:r>
            </a:p>
          </p:txBody>
        </p: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id="{61ACDDBE-22EB-4BB5-9C09-CBA6DB94C3A3}"/>
                </a:ext>
              </a:extLst>
            </p:cNvPr>
            <p:cNvSpPr txBox="1"/>
            <p:nvPr/>
          </p:nvSpPr>
          <p:spPr>
            <a:xfrm>
              <a:off x="7275006" y="563068"/>
              <a:ext cx="644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MLP</a:t>
              </a:r>
            </a:p>
          </p:txBody>
        </p:sp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id="{49C39B3C-2F65-4DC6-AC52-435D07F9B80D}"/>
                </a:ext>
              </a:extLst>
            </p:cNvPr>
            <p:cNvSpPr txBox="1"/>
            <p:nvPr/>
          </p:nvSpPr>
          <p:spPr>
            <a:xfrm>
              <a:off x="7909034" y="848089"/>
              <a:ext cx="644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MLL</a:t>
              </a:r>
            </a:p>
          </p:txBody>
        </p: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807F0935-61DC-4B78-887B-001D2F14B027}"/>
                </a:ext>
              </a:extLst>
            </p:cNvPr>
            <p:cNvSpPr txBox="1"/>
            <p:nvPr/>
          </p:nvSpPr>
          <p:spPr>
            <a:xfrm>
              <a:off x="8333659" y="309457"/>
              <a:ext cx="644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MLW</a:t>
              </a:r>
            </a:p>
          </p:txBody>
        </p:sp>
      </p:grp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416069DA-FAF5-41EB-B736-8634CC8034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210" y="3603545"/>
            <a:ext cx="5856630" cy="1266168"/>
          </a:xfrm>
        </p:spPr>
        <p:txBody>
          <a:bodyPr/>
          <a:lstStyle/>
          <a:p>
            <a:r>
              <a:rPr lang="de-CH" dirty="0" err="1"/>
              <a:t>Observed</a:t>
            </a:r>
            <a:r>
              <a:rPr lang="de-CH" dirty="0"/>
              <a:t> and </a:t>
            </a:r>
            <a:r>
              <a:rPr lang="de-CH" dirty="0" err="1"/>
              <a:t>simulated</a:t>
            </a:r>
            <a:r>
              <a:rPr lang="de-CH" dirty="0"/>
              <a:t> </a:t>
            </a:r>
            <a:r>
              <a:rPr lang="de-CH" dirty="0" err="1"/>
              <a:t>reflectivity</a:t>
            </a:r>
            <a:r>
              <a:rPr lang="de-CH" dirty="0"/>
              <a:t> </a:t>
            </a:r>
            <a:r>
              <a:rPr lang="de-CH" dirty="0" err="1"/>
              <a:t>frequencies</a:t>
            </a:r>
            <a:r>
              <a:rPr lang="de-CH" dirty="0"/>
              <a:t> </a:t>
            </a:r>
            <a:r>
              <a:rPr lang="de-CH" dirty="0" err="1"/>
              <a:t>aggregated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24h on 22.2.2024 </a:t>
            </a:r>
            <a:r>
              <a:rPr lang="de-CH" dirty="0" err="1"/>
              <a:t>for</a:t>
            </a:r>
            <a:r>
              <a:rPr lang="de-CH" dirty="0"/>
              <a:t> all 5 Swiss </a:t>
            </a:r>
            <a:r>
              <a:rPr lang="de-CH" dirty="0" err="1"/>
              <a:t>radar</a:t>
            </a:r>
            <a:r>
              <a:rPr lang="de-CH" dirty="0"/>
              <a:t> </a:t>
            </a:r>
            <a:r>
              <a:rPr lang="de-CH" dirty="0" err="1"/>
              <a:t>stations</a:t>
            </a:r>
            <a:endParaRPr lang="de-CH" dirty="0"/>
          </a:p>
          <a:p>
            <a:r>
              <a:rPr lang="de-CH" dirty="0" err="1"/>
              <a:t>no_rain</a:t>
            </a:r>
            <a:r>
              <a:rPr lang="de-CH" dirty="0"/>
              <a:t> </a:t>
            </a:r>
            <a:r>
              <a:rPr lang="de-CH" dirty="0" err="1"/>
              <a:t>threshold</a:t>
            </a:r>
            <a:r>
              <a:rPr lang="de-CH" dirty="0"/>
              <a:t>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10dBZ, </a:t>
            </a:r>
            <a:r>
              <a:rPr lang="de-CH" dirty="0" err="1"/>
              <a:t>as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observations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490BD51-EA6F-40FB-9FE1-41F71A0CB2EA}"/>
              </a:ext>
            </a:extLst>
          </p:cNvPr>
          <p:cNvSpPr/>
          <p:nvPr/>
        </p:nvSpPr>
        <p:spPr bwMode="auto">
          <a:xfrm>
            <a:off x="1396409" y="1332614"/>
            <a:ext cx="467833" cy="262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AF15FB2-9928-4476-8D03-58FFCA9B281D}"/>
              </a:ext>
            </a:extLst>
          </p:cNvPr>
          <p:cNvSpPr/>
          <p:nvPr/>
        </p:nvSpPr>
        <p:spPr bwMode="auto">
          <a:xfrm>
            <a:off x="3179134" y="1353879"/>
            <a:ext cx="467833" cy="262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EC117E9-4ACE-4AE1-80B4-AC89BC252BFF}"/>
              </a:ext>
            </a:extLst>
          </p:cNvPr>
          <p:cNvSpPr/>
          <p:nvPr/>
        </p:nvSpPr>
        <p:spPr bwMode="auto">
          <a:xfrm>
            <a:off x="4968949" y="1347735"/>
            <a:ext cx="467833" cy="262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6532CA-0DDC-4E9B-8F3D-5B5AB8333E86}"/>
              </a:ext>
            </a:extLst>
          </p:cNvPr>
          <p:cNvSpPr/>
          <p:nvPr/>
        </p:nvSpPr>
        <p:spPr bwMode="auto">
          <a:xfrm>
            <a:off x="6751674" y="1347735"/>
            <a:ext cx="467833" cy="262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24FB55C-6B19-489B-8420-5C1A34DCB514}"/>
              </a:ext>
            </a:extLst>
          </p:cNvPr>
          <p:cNvSpPr/>
          <p:nvPr/>
        </p:nvSpPr>
        <p:spPr bwMode="auto">
          <a:xfrm>
            <a:off x="8548575" y="1347735"/>
            <a:ext cx="467833" cy="262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9B20032-B737-4178-9215-4DA9D3C75340}"/>
              </a:ext>
            </a:extLst>
          </p:cNvPr>
          <p:cNvGrpSpPr/>
          <p:nvPr/>
        </p:nvGrpSpPr>
        <p:grpSpPr>
          <a:xfrm>
            <a:off x="382492" y="2688323"/>
            <a:ext cx="1656426" cy="615553"/>
            <a:chOff x="382492" y="2688323"/>
            <a:chExt cx="1656426" cy="61555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1E2D1D8-4375-4FE8-BE95-ECB1117A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492" y="2720661"/>
              <a:ext cx="535691" cy="550572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1DC1BD1-E750-49C3-A75F-4CED1DC390E8}"/>
                </a:ext>
              </a:extLst>
            </p:cNvPr>
            <p:cNvSpPr txBox="1"/>
            <p:nvPr/>
          </p:nvSpPr>
          <p:spPr>
            <a:xfrm>
              <a:off x="889244" y="2688323"/>
              <a:ext cx="1149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Observation</a:t>
              </a:r>
            </a:p>
            <a:p>
              <a:endParaRPr lang="de-CH" sz="500" dirty="0"/>
            </a:p>
            <a:p>
              <a:r>
                <a:rPr lang="de-CH" sz="1400" dirty="0"/>
                <a:t>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697810"/>
      </p:ext>
    </p:extLst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de_Format_16-9</Template>
  <TotalTime>0</TotalTime>
  <Words>625</Words>
  <Application>Microsoft Office PowerPoint</Application>
  <PresentationFormat>Bildschirmpräsentation (16:9)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Roboto Light</vt:lpstr>
      <vt:lpstr>Symbol</vt:lpstr>
      <vt:lpstr>Times</vt:lpstr>
      <vt:lpstr>1_Kreuzraster komplett</vt:lpstr>
      <vt:lpstr>Overview of KENDA Activities at MeteoSwiss </vt:lpstr>
      <vt:lpstr>Activities Overview</vt:lpstr>
      <vt:lpstr>Assimilation of Raman Lidar profiles </vt:lpstr>
      <vt:lpstr>KENDA-CH1 Diagnostics</vt:lpstr>
      <vt:lpstr>Discovery of inconsistencies/bugs</vt:lpstr>
      <vt:lpstr>Cross validation diagnostics (Stiller, 2021)</vt:lpstr>
      <vt:lpstr>Assimilation of Swiss Radar Volume Obs</vt:lpstr>
      <vt:lpstr>Shading by real and simulated topography</vt:lpstr>
      <vt:lpstr>Reflectivity Distributions</vt:lpstr>
      <vt:lpstr>Adaptive Parameter Tuning</vt:lpstr>
      <vt:lpstr>Summary</vt:lpstr>
      <vt:lpstr>Outlook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Leuenberger Daniel</cp:lastModifiedBy>
  <cp:revision>49</cp:revision>
  <cp:lastPrinted>2016-02-16T15:38:09Z</cp:lastPrinted>
  <dcterms:created xsi:type="dcterms:W3CDTF">2022-05-23T07:35:58Z</dcterms:created>
  <dcterms:modified xsi:type="dcterms:W3CDTF">2024-09-02T07:56:19Z</dcterms:modified>
</cp:coreProperties>
</file>