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0" r:id="rId3"/>
    <p:sldMasterId id="2147483702" r:id="rId4"/>
  </p:sldMasterIdLst>
  <p:notesMasterIdLst>
    <p:notesMasterId r:id="rId37"/>
  </p:notesMasterIdLst>
  <p:handoutMasterIdLst>
    <p:handoutMasterId r:id="rId38"/>
  </p:handoutMasterIdLst>
  <p:sldIdLst>
    <p:sldId id="370" r:id="rId5"/>
    <p:sldId id="511" r:id="rId6"/>
    <p:sldId id="411" r:id="rId7"/>
    <p:sldId id="412" r:id="rId8"/>
    <p:sldId id="421" r:id="rId9"/>
    <p:sldId id="457" r:id="rId10"/>
    <p:sldId id="440" r:id="rId11"/>
    <p:sldId id="517" r:id="rId12"/>
    <p:sldId id="446" r:id="rId13"/>
    <p:sldId id="459" r:id="rId14"/>
    <p:sldId id="447" r:id="rId15"/>
    <p:sldId id="448" r:id="rId16"/>
    <p:sldId id="449" r:id="rId17"/>
    <p:sldId id="455" r:id="rId18"/>
    <p:sldId id="263" r:id="rId19"/>
    <p:sldId id="260" r:id="rId20"/>
    <p:sldId id="265" r:id="rId21"/>
    <p:sldId id="268" r:id="rId22"/>
    <p:sldId id="518" r:id="rId23"/>
    <p:sldId id="519" r:id="rId24"/>
    <p:sldId id="520" r:id="rId25"/>
    <p:sldId id="521" r:id="rId26"/>
    <p:sldId id="522" r:id="rId27"/>
    <p:sldId id="523" r:id="rId28"/>
    <p:sldId id="444" r:id="rId29"/>
    <p:sldId id="512" r:id="rId30"/>
    <p:sldId id="524" r:id="rId31"/>
    <p:sldId id="296" r:id="rId32"/>
    <p:sldId id="288" r:id="rId33"/>
    <p:sldId id="302" r:id="rId34"/>
    <p:sldId id="516" r:id="rId35"/>
    <p:sldId id="491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EF3037F-0E62-45F9-88AC-8FAFB39FD4F5}">
          <p14:sldIdLst>
            <p14:sldId id="370"/>
            <p14:sldId id="511"/>
            <p14:sldId id="411"/>
            <p14:sldId id="412"/>
            <p14:sldId id="421"/>
            <p14:sldId id="457"/>
            <p14:sldId id="440"/>
            <p14:sldId id="517"/>
            <p14:sldId id="446"/>
            <p14:sldId id="459"/>
            <p14:sldId id="447"/>
            <p14:sldId id="448"/>
            <p14:sldId id="449"/>
            <p14:sldId id="455"/>
            <p14:sldId id="263"/>
            <p14:sldId id="260"/>
            <p14:sldId id="265"/>
            <p14:sldId id="268"/>
            <p14:sldId id="518"/>
            <p14:sldId id="519"/>
            <p14:sldId id="520"/>
            <p14:sldId id="521"/>
            <p14:sldId id="522"/>
            <p14:sldId id="523"/>
            <p14:sldId id="444"/>
            <p14:sldId id="512"/>
            <p14:sldId id="524"/>
            <p14:sldId id="296"/>
            <p14:sldId id="288"/>
            <p14:sldId id="302"/>
            <p14:sldId id="516"/>
            <p14:sldId id="491"/>
          </p14:sldIdLst>
        </p14:section>
        <p14:section name="Abschnitt ohne Titel" id="{72B5E624-9E04-4018-9E9A-D6E00FAF177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and Potthast" initials="RP" lastIdx="1" clrIdx="0">
    <p:extLst>
      <p:ext uri="{19B8F6BF-5375-455C-9EA6-DF929625EA0E}">
        <p15:presenceInfo xmlns:p15="http://schemas.microsoft.com/office/powerpoint/2012/main" userId="Roland Potthast" providerId="None"/>
      </p:ext>
    </p:extLst>
  </p:cmAuthor>
  <p:cmAuthor id="2" name="Potthast Roland" initials="PR" lastIdx="1" clrIdx="1">
    <p:extLst>
      <p:ext uri="{19B8F6BF-5375-455C-9EA6-DF929625EA0E}">
        <p15:presenceInfo xmlns:p15="http://schemas.microsoft.com/office/powerpoint/2012/main" userId="Potthast Rol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E6E6E6"/>
    <a:srgbClr val="FFCCCC"/>
    <a:srgbClr val="99CCFF"/>
    <a:srgbClr val="66CCFF"/>
    <a:srgbClr val="FF9933"/>
    <a:srgbClr val="CCFFCC"/>
    <a:srgbClr val="FFFF99"/>
    <a:srgbClr val="FFCC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6086" autoAdjust="0"/>
  </p:normalViewPr>
  <p:slideViewPr>
    <p:cSldViewPr snapToGrid="0">
      <p:cViewPr varScale="1">
        <p:scale>
          <a:sx n="85" d="100"/>
          <a:sy n="85" d="100"/>
        </p:scale>
        <p:origin x="560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524"/>
    </p:cViewPr>
  </p:sorterViewPr>
  <p:notesViewPr>
    <p:cSldViewPr snapToGrid="0" showGuides="1">
      <p:cViewPr varScale="1">
        <p:scale>
          <a:sx n="74" d="100"/>
          <a:sy n="74" d="100"/>
        </p:scale>
        <p:origin x="26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87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F73AE1-6E66-44C6-94BD-365BB31E35ED}" type="slidenum">
              <a:rPr kumimoji="0" lang="en-US" sz="1400" b="0" i="0" u="none" strike="noStrike" kern="1200" cap="none" spc="-1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22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EBCE2-7758-451C-B70E-FD31D6CC1FB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EBCE2-7758-451C-B70E-FD31D6CC1FB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10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Roland Potthast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72823" y="186364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823" y="1069273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27.10.2021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27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4319" indent="-264319">
              <a:buSzPct val="105000"/>
              <a:buFont typeface="Wingdings" panose="05000000000000000000" pitchFamily="2" charset="2"/>
              <a:buChar char="§"/>
              <a:defRPr sz="1500"/>
            </a:lvl1pPr>
            <a:lvl2pPr marL="519113" indent="-195263">
              <a:buSzPct val="105000"/>
              <a:buFont typeface="Wingdings" panose="05000000000000000000" pitchFamily="2" charset="2"/>
              <a:buChar char="§"/>
              <a:defRPr sz="1500"/>
            </a:lvl2pPr>
            <a:lvl3pPr marL="857250" indent="-171450">
              <a:buSzPct val="105000"/>
              <a:buFont typeface="Wingdings" panose="05000000000000000000" pitchFamily="2" charset="2"/>
              <a:buChar char="§"/>
              <a:defRPr sz="1500"/>
            </a:lvl3pPr>
            <a:lvl4pPr marL="1200150" indent="-171450">
              <a:buSzPct val="105000"/>
              <a:buFont typeface="Wingdings" panose="05000000000000000000" pitchFamily="2" charset="2"/>
              <a:buChar char="§"/>
              <a:defRPr sz="1500"/>
            </a:lvl4pPr>
            <a:lvl5pPr marL="1543050" indent="-171450">
              <a:buSzPct val="105000"/>
              <a:buFont typeface="Wingdings" panose="05000000000000000000" pitchFamily="2" charset="2"/>
              <a:buChar char="§"/>
              <a:defRPr sz="15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827585" y="4785996"/>
            <a:ext cx="7454404" cy="1617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COSMO User Seminar 2017, Offenbach                                                     T. Tröndle, DWD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A7FD-4EA5-4CF2-AC8B-F916934EF5DE}" type="slidenum">
              <a:rPr lang="de-DE" smtClean="0">
                <a:solidFill>
                  <a:srgbClr val="000000"/>
                </a:solidFill>
              </a:r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270074"/>
          </a:xfrm>
        </p:spPr>
        <p:txBody>
          <a:bodyPr/>
          <a:lstStyle>
            <a:lvl1pPr>
              <a:defRPr sz="195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22529971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66261" y="3216729"/>
            <a:ext cx="9011477" cy="1884172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56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01414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609040" y="185710"/>
            <a:ext cx="8298790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00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1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6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124466"/>
            <a:ext cx="7527926" cy="325600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/>
              <a:t>Grundschrift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Aufzählung</a:t>
            </a:r>
            <a:r>
              <a:rPr lang="en-GB" noProof="0" dirty="0"/>
              <a:t>, Arial normal,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1"/>
            <a:r>
              <a:rPr lang="en-GB" noProof="0" dirty="0" err="1"/>
              <a:t>Ebene</a:t>
            </a:r>
            <a:r>
              <a:rPr lang="en-GB" noProof="0" dirty="0"/>
              <a:t> </a:t>
            </a:r>
            <a:r>
              <a:rPr lang="en-GB" noProof="0" dirty="0" err="1"/>
              <a:t>zwei</a:t>
            </a:r>
            <a:r>
              <a:rPr lang="en-GB" noProof="0" dirty="0"/>
              <a:t>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84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1">
  <p:cSld name="1_body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179830" y="1394459"/>
            <a:ext cx="7527900" cy="2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27075" y="185700"/>
            <a:ext cx="7775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6" descr="Wapp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7" y="4098934"/>
            <a:ext cx="9072000" cy="1022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8036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81FEA-9706-4D7E-A6C6-1209F642EEF9}" type="datetimeFigureOut">
              <a:rPr lang="en-US" smtClean="0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BB55D-8D3C-488A-9FEF-DD9EFB1EB9F0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4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DD1C7-D077-42A7-B5DF-5F4689ABF2CB}" type="datetimeFigureOut">
              <a:rPr lang="en-US" smtClean="0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60499-32CB-473D-97A1-4465699E9D80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82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C52A8-2F45-4101-83DB-707BBDD17BE8}" type="datetimeFigureOut">
              <a:rPr lang="en-US" smtClean="0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B662A-ED5F-442A-9C9A-8DE221D95967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76C30-A2B0-4719-9EC3-F346B01362D0}" type="datetimeFigureOut">
              <a:rPr lang="en-US" smtClean="0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733FC-9161-4B41-A7F2-18CBC44E6F0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94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5457C1-BAB8-4ACA-BD41-B928D2B78915}" type="datetimeFigureOut">
              <a:rPr lang="en-US" smtClean="0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75BDE-94E6-4F18-A947-1D94023A30E8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3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E8085-267F-424E-95B2-401715103D78}" type="datetimeFigureOut">
              <a:rPr lang="en-US" smtClean="0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97933-CB52-4982-BBA5-89165E2C00D8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72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DA48D0-0D40-42D6-B605-FE4760AAD9AC}" type="datetimeFigureOut">
              <a:rPr lang="en-US" smtClean="0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3F7F1-033A-4776-9C3F-36CCFCF2D018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4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C8A4E-D7E5-4C07-B2AC-9EB4920F7FDC}" type="datetimeFigureOut">
              <a:rPr lang="en-US" smtClean="0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A2E78-632C-466A-B94E-42B0BE47345F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230187" y="203600"/>
            <a:ext cx="8353425" cy="360099"/>
          </a:xfrm>
        </p:spPr>
        <p:txBody>
          <a:bodyPr/>
          <a:lstStyle>
            <a:lvl1pPr marL="0" indent="0">
              <a:buFont typeface="+mj-lt"/>
              <a:buNone/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2023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Chiara Marsigli WG7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95336-840D-4C2E-852C-A97069B914ED}" type="datetimeFigureOut">
              <a:rPr lang="en-US" smtClean="0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BBAB6-F911-4B06-835D-C77120CA365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82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5FAD7-13F6-4751-8AE8-5FEF3C059A77}" type="datetimeFigureOut">
              <a:rPr lang="en-US" smtClean="0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C760C-60A2-45EE-8138-B1E7E9E7622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89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8E94B-0AA3-46E8-B065-B55612471419}" type="datetimeFigureOut">
              <a:rPr lang="en-US" smtClean="0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C5B0E-BDA2-45C6-812E-1146876E5981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2A75-E6D6-437D-AFEC-2148F768D9CD}" type="datetimeFigureOut">
              <a:rPr lang="el-GR" smtClean="0"/>
              <a:pPr/>
              <a:t>12/9/2023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1049-6C66-4465-9C82-1033F1251FF3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874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2A75-E6D6-437D-AFEC-2148F768D9CD}" type="datetimeFigureOut">
              <a:rPr lang="el-GR" smtClean="0"/>
              <a:pPr/>
              <a:t>12/9/2023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1049-6C66-4465-9C82-1033F1251FF3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3828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2A75-E6D6-437D-AFEC-2148F768D9CD}" type="datetimeFigureOut">
              <a:rPr lang="el-GR" smtClean="0"/>
              <a:pPr/>
              <a:t>12/9/2023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1049-6C66-4465-9C82-1033F1251FF3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3073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2A75-E6D6-437D-AFEC-2148F768D9CD}" type="datetimeFigureOut">
              <a:rPr lang="el-GR" smtClean="0"/>
              <a:pPr/>
              <a:t>12/9/2023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1049-6C66-4465-9C82-1033F1251FF3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070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2A75-E6D6-437D-AFEC-2148F768D9CD}" type="datetimeFigureOut">
              <a:rPr lang="el-GR" smtClean="0"/>
              <a:pPr/>
              <a:t>12/9/2023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1049-6C66-4465-9C82-1033F1251FF3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739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2A75-E6D6-437D-AFEC-2148F768D9CD}" type="datetimeFigureOut">
              <a:rPr lang="el-GR" smtClean="0"/>
              <a:pPr/>
              <a:t>12/9/2023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1049-6C66-4465-9C82-1033F1251FF3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8623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2A75-E6D6-437D-AFEC-2148F768D9CD}" type="datetimeFigureOut">
              <a:rPr lang="el-GR" smtClean="0"/>
              <a:pPr/>
              <a:t>12/9/2023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1049-6C66-4465-9C82-1033F1251FF3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7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68287" y="165500"/>
            <a:ext cx="8353425" cy="360099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EMS 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Chiara Marsigli </a:t>
            </a:r>
            <a:r>
              <a:rPr lang="de-DE" dirty="0" err="1"/>
              <a:t>and</a:t>
            </a:r>
            <a:r>
              <a:rPr lang="de-DE" dirty="0"/>
              <a:t> Christoph Gebhardt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2A75-E6D6-437D-AFEC-2148F768D9CD}" type="datetimeFigureOut">
              <a:rPr lang="el-GR" smtClean="0"/>
              <a:pPr/>
              <a:t>12/9/2023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1049-6C66-4465-9C82-1033F1251FF3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660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2A75-E6D6-437D-AFEC-2148F768D9CD}" type="datetimeFigureOut">
              <a:rPr lang="el-GR" smtClean="0"/>
              <a:pPr/>
              <a:t>12/9/2023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1049-6C66-4465-9C82-1033F1251FF3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514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2A75-E6D6-437D-AFEC-2148F768D9CD}" type="datetimeFigureOut">
              <a:rPr lang="el-GR" smtClean="0"/>
              <a:pPr/>
              <a:t>12/9/2023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1049-6C66-4465-9C82-1033F1251FF3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0663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2A75-E6D6-437D-AFEC-2148F768D9CD}" type="datetimeFigureOut">
              <a:rPr lang="el-GR" smtClean="0"/>
              <a:pPr/>
              <a:t>12/9/2023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1049-6C66-4465-9C82-1033F1251FF3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6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COSMO GM 2023</a:t>
            </a:r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Chiara Marsigli WG7</a:t>
            </a:r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  <p:sldLayoutId id="2147483679" r:id="rId14"/>
    <p:sldLayoutId id="2147483682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091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818697-9A00-4F82-8551-80B71364E3A1}" type="datetimeFigureOut">
              <a:rPr lang="en-US" smtClean="0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5EBF93-70E2-4FC8-8ACD-18D91C37FAD4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1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81F6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2A75-E6D6-437D-AFEC-2148F768D9CD}" type="datetimeFigureOut">
              <a:rPr lang="el-GR" smtClean="0"/>
              <a:pPr/>
              <a:t>12/9/2023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31049-6C66-4465-9C82-1033F1251FF3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954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2.tmp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gif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-model.org/content/model/documentation/newsLetters/newsLetter22/pg19_sensitivity.pdf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4" Type="http://schemas.openxmlformats.org/officeDocument/2006/relationships/hyperlink" Target="https://doi.org/10.3390/environsciproc2023026156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/>
          <p:cNvSpPr txBox="1">
            <a:spLocks/>
          </p:cNvSpPr>
          <p:nvPr/>
        </p:nvSpPr>
        <p:spPr bwMode="auto">
          <a:xfrm>
            <a:off x="2061147" y="1677568"/>
            <a:ext cx="5029198" cy="105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</a:rPr>
              <a:t>WG7 activities and PROPHECY PP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8314" y="2969133"/>
            <a:ext cx="8207374" cy="111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/>
              <a:t>Chiara Marsigli</a:t>
            </a:r>
          </a:p>
          <a:p>
            <a:pPr algn="ctr">
              <a:lnSpc>
                <a:spcPct val="150000"/>
              </a:lnSpc>
            </a:pPr>
            <a:r>
              <a:rPr lang="en-GB" sz="1400" b="1" dirty="0"/>
              <a:t>Deutscher Wetterdienst</a:t>
            </a:r>
          </a:p>
          <a:p>
            <a:pPr algn="ctr">
              <a:lnSpc>
                <a:spcPct val="150000"/>
              </a:lnSpc>
            </a:pPr>
            <a:r>
              <a:rPr lang="en-GB" sz="1400" b="1" dirty="0" err="1"/>
              <a:t>Arpae</a:t>
            </a:r>
            <a:r>
              <a:rPr lang="en-GB" sz="1400" b="1" dirty="0"/>
              <a:t>-SIMC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3F9BFB4D-B152-4F3D-8448-3B25C5FA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591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/>
              <a:t>SPPT bug fix for the amplitude of the perturbations for the water tracers, i.e. applying significant water tracer perturbations at all</a:t>
            </a:r>
          </a:p>
          <a:p>
            <a:pPr lvl="1"/>
            <a:r>
              <a:rPr lang="en-US" sz="1800" dirty="0"/>
              <a:t>eliminates the cold and dry bias of members with SPPT</a:t>
            </a:r>
          </a:p>
          <a:p>
            <a:pPr lvl="1"/>
            <a:r>
              <a:rPr lang="en-US" sz="1800" dirty="0"/>
              <a:t>reduces the ensemble spread significantly</a:t>
            </a:r>
          </a:p>
          <a:p>
            <a:pPr marL="295275" indent="-285750"/>
            <a:endParaRPr lang="en-US" sz="1800" dirty="0"/>
          </a:p>
          <a:p>
            <a:pPr marL="295275" indent="-285750"/>
            <a:r>
              <a:rPr lang="en-US" sz="1800" dirty="0"/>
              <a:t>high non-linear interactions between temperature and missing corresponding water tracer perturbations, e.g. from microphysics, </a:t>
            </a:r>
            <a:r>
              <a:rPr lang="en-US" sz="1800" dirty="0" err="1"/>
              <a:t>satad</a:t>
            </a:r>
            <a:r>
              <a:rPr lang="en-US" sz="1800" dirty="0"/>
              <a:t>…?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SPPT mystery in ICON…</a:t>
            </a:r>
          </a:p>
        </p:txBody>
      </p:sp>
      <p:pic>
        <p:nvPicPr>
          <p:cNvPr id="1026" name="Picture 2" descr="Download Thinking Emoji [Free Download IOS Emojis] Icon File HD IC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033" y="3439837"/>
            <a:ext cx="702350" cy="7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/>
              <a:t>4 weeks period: 2023-07-01 to 2023-07-28</a:t>
            </a:r>
          </a:p>
          <a:p>
            <a:r>
              <a:rPr lang="en-US" sz="1800" dirty="0"/>
              <a:t>00 and 12 UTC forecasts</a:t>
            </a:r>
          </a:p>
          <a:p>
            <a:r>
              <a:rPr lang="en-US" sz="1800" dirty="0"/>
              <a:t>up to +48h</a:t>
            </a:r>
          </a:p>
          <a:p>
            <a:r>
              <a:rPr lang="en-US" sz="1800" dirty="0"/>
              <a:t>IC perturbations: KENDA-CH1 (real-time suite) </a:t>
            </a:r>
          </a:p>
          <a:p>
            <a:r>
              <a:rPr lang="en-US" sz="1800" dirty="0"/>
              <a:t>LBCs perturbations: IFS-ENS</a:t>
            </a:r>
          </a:p>
          <a:p>
            <a:r>
              <a:rPr lang="en-US" sz="1800" dirty="0" err="1">
                <a:solidFill>
                  <a:srgbClr val="FF0000"/>
                </a:solidFill>
              </a:rPr>
              <a:t>exp</a:t>
            </a:r>
            <a:r>
              <a:rPr lang="en-US" sz="1800" dirty="0">
                <a:solidFill>
                  <a:srgbClr val="FF0000"/>
                </a:solidFill>
              </a:rPr>
              <a:t> 135: SPPT, </a:t>
            </a:r>
            <a:r>
              <a:rPr lang="en-US" sz="1800" dirty="0" err="1">
                <a:solidFill>
                  <a:srgbClr val="FF0000"/>
                </a:solidFill>
              </a:rPr>
              <a:t>range_rn</a:t>
            </a:r>
            <a:r>
              <a:rPr lang="en-US" sz="1800" dirty="0">
                <a:solidFill>
                  <a:srgbClr val="FF0000"/>
                </a:solidFill>
              </a:rPr>
              <a:t>=0.6</a:t>
            </a:r>
          </a:p>
          <a:p>
            <a:r>
              <a:rPr lang="en-US" sz="1800" dirty="0" err="1">
                <a:solidFill>
                  <a:srgbClr val="0000FF"/>
                </a:solidFill>
              </a:rPr>
              <a:t>exp</a:t>
            </a:r>
            <a:r>
              <a:rPr lang="en-US" sz="1800" dirty="0">
                <a:solidFill>
                  <a:srgbClr val="0000FF"/>
                </a:solidFill>
              </a:rPr>
              <a:t> 136: Parameter Perturbations (PP) as ICON-D2-EPS</a:t>
            </a:r>
          </a:p>
          <a:p>
            <a:r>
              <a:rPr lang="en-US" sz="1800" dirty="0" err="1">
                <a:solidFill>
                  <a:srgbClr val="33CC33"/>
                </a:solidFill>
              </a:rPr>
              <a:t>exp</a:t>
            </a:r>
            <a:r>
              <a:rPr lang="en-US" sz="1800" dirty="0">
                <a:solidFill>
                  <a:srgbClr val="33CC33"/>
                </a:solidFill>
              </a:rPr>
              <a:t> 137: no model perturbations</a:t>
            </a:r>
          </a:p>
          <a:p>
            <a:r>
              <a:rPr lang="en-US" sz="1800" dirty="0"/>
              <a:t>surface verification for CH, verification with radio-sounding for entire domain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SPPT / PP </a:t>
            </a:r>
            <a:r>
              <a:rPr lang="de-CH" dirty="0" err="1"/>
              <a:t>tests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ICON-CH1-EPS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3" t="48973" r="59389" b="7432"/>
          <a:stretch/>
        </p:blipFill>
        <p:spPr>
          <a:xfrm>
            <a:off x="6291885" y="1212435"/>
            <a:ext cx="2444885" cy="16407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60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60375" y="1124466"/>
            <a:ext cx="3729396" cy="520584"/>
          </a:xfrm>
        </p:spPr>
        <p:txBody>
          <a:bodyPr/>
          <a:lstStyle/>
          <a:p>
            <a:pPr marL="0" indent="0">
              <a:buNone/>
            </a:pPr>
            <a:r>
              <a:rPr lang="de-CH" b="1" dirty="0" err="1"/>
              <a:t>Spread</a:t>
            </a:r>
            <a:r>
              <a:rPr lang="de-CH" dirty="0"/>
              <a:t> </a:t>
            </a:r>
            <a:r>
              <a:rPr lang="de-CH" dirty="0" err="1"/>
              <a:t>increased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SPPT, </a:t>
            </a:r>
            <a:br>
              <a:rPr lang="de-CH" dirty="0"/>
            </a:br>
            <a:r>
              <a:rPr lang="de-CH" dirty="0"/>
              <a:t>but </a:t>
            </a:r>
            <a:r>
              <a:rPr lang="de-CH" dirty="0" err="1"/>
              <a:t>hardly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PP: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Spread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RMSE </a:t>
            </a:r>
            <a:r>
              <a:rPr lang="de-CH" dirty="0" err="1"/>
              <a:t>for</a:t>
            </a:r>
            <a:r>
              <a:rPr lang="de-CH" dirty="0"/>
              <a:t> t2m</a:t>
            </a:r>
            <a:endParaRPr lang="en-US" dirty="0"/>
          </a:p>
        </p:txBody>
      </p:sp>
      <p:pic>
        <p:nvPicPr>
          <p:cNvPr id="7170" name="Picture 2" descr="M:\zue-data-zue\modelle\intranet\Verification\Test-suites\135_icon-ch1_sppt_ens\Station-based\cmp_135_ch_136_ch_137_ch\total_scoresALL_T_2M0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 r="49665" b="49756"/>
          <a:stretch/>
        </p:blipFill>
        <p:spPr bwMode="auto">
          <a:xfrm>
            <a:off x="4533957" y="1796374"/>
            <a:ext cx="3910813" cy="310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:\zue-data-zue\modelle\intranet\Verification\Test-suites\135_icon-ch1_sppt_ens\Station-based\cmp_135_ch_136_ch_137_ch\total_scoresALL_T_2M0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7" r="50306"/>
          <a:stretch/>
        </p:blipFill>
        <p:spPr bwMode="auto">
          <a:xfrm>
            <a:off x="668533" y="1783404"/>
            <a:ext cx="3865424" cy="308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12390" y="1138702"/>
            <a:ext cx="3576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CH" sz="1600" b="1" dirty="0"/>
              <a:t>RMSE</a:t>
            </a:r>
            <a:r>
              <a:rPr lang="de-CH" sz="1600" dirty="0"/>
              <a:t> </a:t>
            </a:r>
            <a:r>
              <a:rPr lang="de-CH" sz="1600" dirty="0" err="1"/>
              <a:t>for</a:t>
            </a:r>
            <a:r>
              <a:rPr lang="de-CH" sz="1600" dirty="0"/>
              <a:t> </a:t>
            </a:r>
            <a:r>
              <a:rPr lang="de-CH" sz="1600" dirty="0" err="1"/>
              <a:t>ensemble</a:t>
            </a:r>
            <a:r>
              <a:rPr lang="de-CH" sz="1600" dirty="0"/>
              <a:t> </a:t>
            </a:r>
            <a:r>
              <a:rPr lang="de-CH" sz="1600" dirty="0" err="1"/>
              <a:t>mean</a:t>
            </a:r>
            <a:r>
              <a:rPr lang="de-CH" sz="1600" dirty="0"/>
              <a:t> ~</a:t>
            </a:r>
            <a:r>
              <a:rPr lang="de-CH" sz="1600" dirty="0" err="1"/>
              <a:t>identical</a:t>
            </a:r>
            <a:r>
              <a:rPr lang="de-CH" sz="1600" dirty="0"/>
              <a:t>: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6809757" y="254540"/>
            <a:ext cx="2120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FF0000"/>
                </a:solidFill>
              </a:rPr>
              <a:t>SPPT</a:t>
            </a:r>
          </a:p>
          <a:p>
            <a:r>
              <a:rPr lang="de-CH" sz="1400" dirty="0">
                <a:solidFill>
                  <a:srgbClr val="0000FF"/>
                </a:solidFill>
              </a:rPr>
              <a:t>Parameter </a:t>
            </a:r>
            <a:r>
              <a:rPr lang="de-CH" sz="1400" dirty="0" err="1">
                <a:solidFill>
                  <a:srgbClr val="0000FF"/>
                </a:solidFill>
              </a:rPr>
              <a:t>Perturbations</a:t>
            </a:r>
            <a:br>
              <a:rPr lang="de-CH" sz="1400" dirty="0">
                <a:solidFill>
                  <a:srgbClr val="FF0000"/>
                </a:solidFill>
              </a:rPr>
            </a:br>
            <a:r>
              <a:rPr lang="de-CH" sz="1400" dirty="0" err="1">
                <a:solidFill>
                  <a:srgbClr val="33CC33"/>
                </a:solidFill>
              </a:rPr>
              <a:t>no</a:t>
            </a:r>
            <a:r>
              <a:rPr lang="de-CH" sz="1400" dirty="0">
                <a:solidFill>
                  <a:srgbClr val="33CC33"/>
                </a:solidFill>
              </a:rPr>
              <a:t> </a:t>
            </a:r>
            <a:r>
              <a:rPr lang="de-CH" sz="1400" dirty="0" err="1">
                <a:solidFill>
                  <a:srgbClr val="33CC33"/>
                </a:solidFill>
              </a:rPr>
              <a:t>model</a:t>
            </a:r>
            <a:r>
              <a:rPr lang="de-CH" sz="1400" dirty="0">
                <a:solidFill>
                  <a:srgbClr val="33CC33"/>
                </a:solidFill>
              </a:rPr>
              <a:t> </a:t>
            </a:r>
            <a:r>
              <a:rPr lang="de-CH" sz="1400" dirty="0" err="1">
                <a:solidFill>
                  <a:srgbClr val="33CC33"/>
                </a:solidFill>
              </a:rPr>
              <a:t>perturbations</a:t>
            </a:r>
            <a:r>
              <a:rPr lang="de-CH" sz="1400" dirty="0">
                <a:solidFill>
                  <a:srgbClr val="33CC33"/>
                </a:solidFill>
              </a:rPr>
              <a:t> </a:t>
            </a:r>
            <a:endParaRPr lang="en-US" sz="14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4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79830" y="1124466"/>
            <a:ext cx="7527926" cy="42982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Reduction of outliers with model pert., particularly with SPPT for gusts: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 6h </a:t>
            </a:r>
            <a:r>
              <a:rPr lang="en-US" dirty="0" err="1"/>
              <a:t>precip</a:t>
            </a:r>
            <a:r>
              <a:rPr lang="en-US" dirty="0"/>
              <a:t> &amp; gusts</a:t>
            </a:r>
          </a:p>
        </p:txBody>
      </p:sp>
      <p:pic>
        <p:nvPicPr>
          <p:cNvPr id="8194" name="Picture 2" descr="M:\zue-data-zue\modelle\intranet\Verification\Test-suites\135_icon-ch1_sppt_ens\Station-based\cmp_135_ch_136_ch_137_ch\total_scoresALL_TOT_PREC6_OUTLIER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"/>
          <a:stretch/>
        </p:blipFill>
        <p:spPr bwMode="auto">
          <a:xfrm>
            <a:off x="851346" y="1666672"/>
            <a:ext cx="3839161" cy="30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:\zue-data-zue\modelle\intranet\Verification\Test-suites\135_icon-ch1_sppt_ens\Station-based\cmp_135_ch_136_ch_137_ch\total_scoresALL_VMAX_10M6_OUTLIER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"/>
          <a:stretch/>
        </p:blipFill>
        <p:spPr bwMode="auto">
          <a:xfrm>
            <a:off x="4740707" y="1653702"/>
            <a:ext cx="3839161" cy="30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6809757" y="254540"/>
            <a:ext cx="2120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FF0000"/>
                </a:solidFill>
              </a:rPr>
              <a:t>SPPT</a:t>
            </a:r>
          </a:p>
          <a:p>
            <a:r>
              <a:rPr lang="de-CH" sz="1400" dirty="0">
                <a:solidFill>
                  <a:srgbClr val="0000FF"/>
                </a:solidFill>
              </a:rPr>
              <a:t>Parameter </a:t>
            </a:r>
            <a:r>
              <a:rPr lang="de-CH" sz="1400" dirty="0" err="1">
                <a:solidFill>
                  <a:srgbClr val="0000FF"/>
                </a:solidFill>
              </a:rPr>
              <a:t>Perturbations</a:t>
            </a:r>
            <a:br>
              <a:rPr lang="de-CH" sz="1400" dirty="0">
                <a:solidFill>
                  <a:srgbClr val="FF0000"/>
                </a:solidFill>
              </a:rPr>
            </a:br>
            <a:r>
              <a:rPr lang="de-CH" sz="1400" dirty="0" err="1">
                <a:solidFill>
                  <a:srgbClr val="33CC33"/>
                </a:solidFill>
              </a:rPr>
              <a:t>no</a:t>
            </a:r>
            <a:r>
              <a:rPr lang="de-CH" sz="1400" dirty="0">
                <a:solidFill>
                  <a:srgbClr val="33CC33"/>
                </a:solidFill>
              </a:rPr>
              <a:t> </a:t>
            </a:r>
            <a:r>
              <a:rPr lang="de-CH" sz="1400" dirty="0" err="1">
                <a:solidFill>
                  <a:srgbClr val="33CC33"/>
                </a:solidFill>
              </a:rPr>
              <a:t>model</a:t>
            </a:r>
            <a:r>
              <a:rPr lang="de-CH" sz="1400" dirty="0">
                <a:solidFill>
                  <a:srgbClr val="33CC33"/>
                </a:solidFill>
              </a:rPr>
              <a:t> </a:t>
            </a:r>
            <a:r>
              <a:rPr lang="de-CH" sz="1400" dirty="0" err="1">
                <a:solidFill>
                  <a:srgbClr val="33CC33"/>
                </a:solidFill>
              </a:rPr>
              <a:t>perturbations</a:t>
            </a:r>
            <a:r>
              <a:rPr lang="de-CH" sz="1400" dirty="0">
                <a:solidFill>
                  <a:srgbClr val="33CC33"/>
                </a:solidFill>
              </a:rPr>
              <a:t> </a:t>
            </a:r>
            <a:endParaRPr lang="en-US" sz="1400" dirty="0">
              <a:solidFill>
                <a:srgbClr val="33CC33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647234" y="2509734"/>
            <a:ext cx="13053" cy="907917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06150" y="2934321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~20%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490273" y="3875030"/>
            <a:ext cx="13644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6h </a:t>
            </a:r>
            <a:r>
              <a:rPr lang="en-US" dirty="0" err="1"/>
              <a:t>precip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1337" y="3875030"/>
            <a:ext cx="207300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6h vmax@10m </a:t>
            </a:r>
          </a:p>
        </p:txBody>
      </p:sp>
    </p:spTree>
    <p:extLst>
      <p:ext uri="{BB962C8B-B14F-4D97-AF65-F5344CB8AC3E}">
        <p14:creationId xmlns:p14="http://schemas.microsoft.com/office/powerpoint/2010/main" val="227988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/>
              <a:t>SPPT fix and ‘opposed random pattern’ made it into the icon-</a:t>
            </a:r>
            <a:r>
              <a:rPr lang="en-US" sz="1800" dirty="0" err="1"/>
              <a:t>nwp</a:t>
            </a:r>
            <a:r>
              <a:rPr lang="en-US" sz="1800" dirty="0"/>
              <a:t> master last week </a:t>
            </a:r>
            <a:r>
              <a:rPr lang="en-US" sz="1800" dirty="0">
                <a:sym typeface="Wingdings" panose="05000000000000000000" pitchFamily="2" charset="2"/>
              </a:rPr>
              <a:t> many thanks to Daniel Reinert for the constant support and to Pavel for the review!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ym typeface="Wingdings" panose="05000000000000000000" pitchFamily="2" charset="2"/>
              </a:rPr>
              <a:t>SPPT improves the ensemble scores in ICON-CH1-EPS quite consistently (but rather less than expected)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ym typeface="Wingdings" panose="05000000000000000000" pitchFamily="2" charset="2"/>
              </a:rPr>
              <a:t>improvements in verification scores larger with SPPT than with PP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SPPT in ICON is ready to be used</a:t>
            </a:r>
            <a:br>
              <a:rPr lang="en-US" sz="1800" dirty="0"/>
            </a:br>
            <a:r>
              <a:rPr lang="en-US" sz="1800" dirty="0">
                <a:sym typeface="Wingdings" panose="05000000000000000000" pitchFamily="2" charset="2"/>
              </a:rPr>
              <a:t> introduced in real-time ICON-</a:t>
            </a:r>
            <a:r>
              <a:rPr lang="en-US" sz="1800" dirty="0" err="1">
                <a:sym typeface="Wingdings" panose="05000000000000000000" pitchFamily="2" charset="2"/>
              </a:rPr>
              <a:t>CHx</a:t>
            </a:r>
            <a:r>
              <a:rPr lang="en-US" sz="1800" dirty="0">
                <a:sym typeface="Wingdings" panose="05000000000000000000" pitchFamily="2" charset="2"/>
              </a:rPr>
              <a:t>-EPS and KENDA-CH1 suites end of August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conclusions</a:t>
            </a:r>
            <a:r>
              <a:rPr lang="de-CH" dirty="0"/>
              <a:t> SPPT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9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1ECCDD-2440-46DF-8A69-5516B21D5004}"/>
              </a:ext>
            </a:extLst>
          </p:cNvPr>
          <p:cNvSpPr/>
          <p:nvPr/>
        </p:nvSpPr>
        <p:spPr>
          <a:xfrm>
            <a:off x="118286" y="706685"/>
            <a:ext cx="90097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ICON 20-members (2.5km resolution) driven by randomly selected ECMWF ensemble (EC-ENS) members over the Eastern Mediterranean using different perturbation methods. </a:t>
            </a:r>
          </a:p>
          <a:p>
            <a:pPr defTabSz="342900"/>
            <a:endParaRPr lang="en-US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IL" dirty="0">
                <a:solidFill>
                  <a:prstClr val="black"/>
                </a:solidFill>
                <a:latin typeface="Calibri" panose="020F0502020204030204"/>
              </a:rPr>
              <a:t>EC_ENS_51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full ECMWF ensemble (EC-ENS)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IL" dirty="0">
                <a:solidFill>
                  <a:prstClr val="black"/>
                </a:solidFill>
                <a:latin typeface="Calibri" panose="020F0502020204030204"/>
              </a:rPr>
              <a:t>COSMO_SPPT_20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Stochastic Perturbation </a:t>
            </a:r>
            <a:br>
              <a:rPr lang="en-US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 Physics Tendencies (SPPT) </a:t>
            </a:r>
          </a:p>
          <a:p>
            <a:pPr defTabSz="342900"/>
            <a:endParaRPr lang="en-US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defTabSz="342900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New:</a:t>
            </a:r>
            <a:endParaRPr lang="en-US" dirty="0">
              <a:solidFill>
                <a:srgbClr val="FF0000"/>
              </a:solidFill>
              <a:latin typeface="Calibri" panose="020F0502020204030204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IL" dirty="0">
                <a:solidFill>
                  <a:prstClr val="black"/>
                </a:solidFill>
                <a:latin typeface="Calibri" panose="020F0502020204030204"/>
              </a:rPr>
              <a:t>ICON_20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- unperturbed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IL" dirty="0">
                <a:solidFill>
                  <a:prstClr val="black"/>
                </a:solidFill>
                <a:latin typeface="Calibri" panose="020F0502020204030204"/>
              </a:rPr>
              <a:t>ICON_PP_20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Parameter Perturbation (PP)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IL" dirty="0">
                <a:solidFill>
                  <a:prstClr val="black"/>
                </a:solidFill>
                <a:latin typeface="Calibri" panose="020F0502020204030204"/>
              </a:rPr>
              <a:t>ICON_SPPT_20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Stochastic Perturbation </a:t>
            </a:r>
            <a:br>
              <a:rPr lang="en-US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 Physics Tendencies (SPPT)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IL" dirty="0">
                <a:solidFill>
                  <a:prstClr val="black"/>
                </a:solidFill>
                <a:latin typeface="Calibri" panose="020F0502020204030204"/>
              </a:rPr>
              <a:t>ICON_SPPT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en-IL" dirty="0">
                <a:solidFill>
                  <a:prstClr val="black"/>
                </a:solidFill>
                <a:latin typeface="Calibri" panose="020F0502020204030204"/>
              </a:rPr>
              <a:t>_20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– as previous but after 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precipitation calibration</a:t>
            </a:r>
            <a:endParaRPr lang="en-US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19601-3611-4A91-BA6A-5615B6603036}"/>
              </a:ext>
            </a:extLst>
          </p:cNvPr>
          <p:cNvSpPr txBox="1"/>
          <p:nvPr/>
        </p:nvSpPr>
        <p:spPr>
          <a:xfrm>
            <a:off x="0" y="1424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ICON ensemble (including SPPT) at IMS</a:t>
            </a:r>
            <a:endParaRPr lang="en-IL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21EE55-EC00-4B80-AC13-98E0222BD6F1}"/>
              </a:ext>
            </a:extLst>
          </p:cNvPr>
          <p:cNvSpPr txBox="1"/>
          <p:nvPr/>
        </p:nvSpPr>
        <p:spPr>
          <a:xfrm>
            <a:off x="5696256" y="4759377"/>
            <a:ext cx="3327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P. Khain, S. Bellaire, A. Shtivelman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08FF140-5E64-401E-AFCD-381084C77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024" y="1654240"/>
            <a:ext cx="3536049" cy="29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0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49275C-37BE-49E1-AC4F-8EDB458EA023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Spread Skill verification</a:t>
            </a:r>
            <a:endParaRPr lang="en-IL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0044B-761D-4B1A-8F4C-08E80B4BD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3"/>
          <a:stretch/>
        </p:blipFill>
        <p:spPr>
          <a:xfrm>
            <a:off x="2690488" y="657520"/>
            <a:ext cx="4646339" cy="4490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A3D7D-8E19-4CC7-8237-BE78D10CB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04" y="1179782"/>
            <a:ext cx="1721884" cy="32222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891A15-7ED3-4BB6-8E95-67FF4D2D2FC0}"/>
              </a:ext>
            </a:extLst>
          </p:cNvPr>
          <p:cNvSpPr txBox="1"/>
          <p:nvPr/>
        </p:nvSpPr>
        <p:spPr>
          <a:xfrm rot="19621251">
            <a:off x="-12139" y="181226"/>
            <a:ext cx="837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reminder</a:t>
            </a:r>
            <a:endParaRPr lang="en-IL" sz="135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112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4ED3B2-60B0-4BED-8F08-31B9670C385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Spread Skill verification</a:t>
            </a:r>
            <a:endParaRPr lang="en-IL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E0B3F-0534-4912-88AB-BBF9B459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04" y="1179782"/>
            <a:ext cx="1721884" cy="3222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5E0700-DB02-44D9-873A-67D18425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693" y="679441"/>
            <a:ext cx="4683479" cy="4464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C0EB2F-E985-4FAF-B30E-1E6A7EF13FFD}"/>
              </a:ext>
            </a:extLst>
          </p:cNvPr>
          <p:cNvSpPr txBox="1"/>
          <p:nvPr/>
        </p:nvSpPr>
        <p:spPr>
          <a:xfrm rot="19621251">
            <a:off x="-12139" y="181226"/>
            <a:ext cx="837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reminder</a:t>
            </a:r>
            <a:endParaRPr lang="en-IL" sz="135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6810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44AC27A-C4F4-490C-A798-761C628E7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21" y="374491"/>
            <a:ext cx="7096359" cy="4769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3DF6E1-C767-4508-9E67-7B870253B5E1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Precipitation verification</a:t>
            </a:r>
            <a:endParaRPr lang="en-IL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BDE131-A6ED-493F-AAA3-ACACC3E76EA9}"/>
              </a:ext>
            </a:extLst>
          </p:cNvPr>
          <p:cNvGrpSpPr/>
          <p:nvPr/>
        </p:nvGrpSpPr>
        <p:grpSpPr>
          <a:xfrm>
            <a:off x="2856322" y="1881824"/>
            <a:ext cx="4286840" cy="86024"/>
            <a:chOff x="3808429" y="2509099"/>
            <a:chExt cx="5715787" cy="1146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3079EE-6840-4B7E-BA5A-7167F04E3A0F}"/>
                </a:ext>
              </a:extLst>
            </p:cNvPr>
            <p:cNvSpPr/>
            <p:nvPr/>
          </p:nvSpPr>
          <p:spPr>
            <a:xfrm>
              <a:off x="3808429" y="2516957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I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8F1F3F-11EA-4885-8782-5ED1F777B252}"/>
                </a:ext>
              </a:extLst>
            </p:cNvPr>
            <p:cNvSpPr/>
            <p:nvPr/>
          </p:nvSpPr>
          <p:spPr>
            <a:xfrm>
              <a:off x="4498157" y="2509099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I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2B75AA-1080-405C-9AAD-99F8A184D5CE}"/>
                </a:ext>
              </a:extLst>
            </p:cNvPr>
            <p:cNvSpPr/>
            <p:nvPr/>
          </p:nvSpPr>
          <p:spPr>
            <a:xfrm>
              <a:off x="8683659" y="2520102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I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2498E5-732D-4D67-97E5-9999ECE50AA6}"/>
                </a:ext>
              </a:extLst>
            </p:cNvPr>
            <p:cNvSpPr/>
            <p:nvPr/>
          </p:nvSpPr>
          <p:spPr>
            <a:xfrm>
              <a:off x="9373387" y="2512244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I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300208-4128-42B5-B947-DEB5212A855C}"/>
              </a:ext>
            </a:extLst>
          </p:cNvPr>
          <p:cNvGrpSpPr/>
          <p:nvPr/>
        </p:nvGrpSpPr>
        <p:grpSpPr>
          <a:xfrm>
            <a:off x="2850430" y="4251488"/>
            <a:ext cx="4286840" cy="86024"/>
            <a:chOff x="3808429" y="2509099"/>
            <a:chExt cx="5715787" cy="11469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7792DE-5E70-4780-A686-E0FE146AFEA2}"/>
                </a:ext>
              </a:extLst>
            </p:cNvPr>
            <p:cNvSpPr/>
            <p:nvPr/>
          </p:nvSpPr>
          <p:spPr>
            <a:xfrm>
              <a:off x="3808429" y="2516957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I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1B68DC-D34D-4944-A05C-F6EEA39E8F8A}"/>
                </a:ext>
              </a:extLst>
            </p:cNvPr>
            <p:cNvSpPr/>
            <p:nvPr/>
          </p:nvSpPr>
          <p:spPr>
            <a:xfrm>
              <a:off x="4498157" y="2509099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I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3C1A9D2-7D80-496F-9B91-73E09F72FED9}"/>
                </a:ext>
              </a:extLst>
            </p:cNvPr>
            <p:cNvSpPr/>
            <p:nvPr/>
          </p:nvSpPr>
          <p:spPr>
            <a:xfrm>
              <a:off x="8683659" y="2520102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I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444B289-52E1-4F81-880F-8EAA860CDCB7}"/>
                </a:ext>
              </a:extLst>
            </p:cNvPr>
            <p:cNvSpPr/>
            <p:nvPr/>
          </p:nvSpPr>
          <p:spPr>
            <a:xfrm>
              <a:off x="9373387" y="2512244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I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359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237C121-66E4-4A97-8445-E9AF3D94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76" y="288504"/>
            <a:ext cx="8130448" cy="45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8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3967061" cy="332399"/>
          </a:xfrm>
        </p:spPr>
        <p:txBody>
          <a:bodyPr/>
          <a:lstStyle/>
          <a:p>
            <a:r>
              <a:rPr lang="en-GB" sz="2400" dirty="0"/>
              <a:t>Outline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A80432A-8A62-4E09-AFC8-38A25278B0C5}"/>
              </a:ext>
            </a:extLst>
          </p:cNvPr>
          <p:cNvSpPr txBox="1">
            <a:spLocks/>
          </p:cNvSpPr>
          <p:nvPr/>
        </p:nvSpPr>
        <p:spPr>
          <a:xfrm>
            <a:off x="481258" y="903562"/>
            <a:ext cx="8082171" cy="3647801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Developments in the COSMO (Consortium) ensembles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1C1C1C"/>
                </a:solidFill>
              </a:rPr>
              <a:t>Model </a:t>
            </a:r>
            <a:r>
              <a:rPr lang="de-DE" dirty="0" err="1">
                <a:solidFill>
                  <a:srgbClr val="1C1C1C"/>
                </a:solidFill>
              </a:rPr>
              <a:t>perturbation</a:t>
            </a:r>
            <a:r>
              <a:rPr lang="de-DE" dirty="0">
                <a:solidFill>
                  <a:srgbClr val="1C1C1C"/>
                </a:solidFill>
              </a:rPr>
              <a:t>: 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1C1C1C"/>
                </a:solidFill>
              </a:rPr>
              <a:t>SPPT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1C1C1C"/>
                </a:solidFill>
              </a:rPr>
              <a:t>Care in </a:t>
            </a:r>
            <a:r>
              <a:rPr lang="de-DE" dirty="0" err="1">
                <a:solidFill>
                  <a:srgbClr val="1C1C1C"/>
                </a:solidFill>
              </a:rPr>
              <a:t>verification</a:t>
            </a:r>
            <a:r>
              <a:rPr lang="de-DE" dirty="0">
                <a:solidFill>
                  <a:srgbClr val="1C1C1C"/>
                </a:solidFill>
              </a:rPr>
              <a:t>!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1C1C1C"/>
                </a:solidFill>
              </a:rPr>
              <a:t>Research on </a:t>
            </a:r>
            <a:r>
              <a:rPr lang="de-DE" dirty="0" err="1">
                <a:solidFill>
                  <a:srgbClr val="1C1C1C"/>
                </a:solidFill>
              </a:rPr>
              <a:t>process-based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perturbation</a:t>
            </a:r>
            <a:r>
              <a:rPr lang="de-DE" dirty="0">
                <a:solidFill>
                  <a:srgbClr val="1C1C1C"/>
                </a:solidFill>
              </a:rPr>
              <a:t>: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1C1C1C"/>
                </a:solidFill>
              </a:rPr>
              <a:t>PSP2: </a:t>
            </a:r>
            <a:r>
              <a:rPr lang="en-US" dirty="0">
                <a:solidFill>
                  <a:srgbClr val="1C1C1C"/>
                </a:solidFill>
              </a:rPr>
              <a:t>Physically based stochastic perturbations for </a:t>
            </a:r>
            <a:r>
              <a:rPr lang="en-US" dirty="0" err="1">
                <a:solidFill>
                  <a:srgbClr val="1C1C1C"/>
                </a:solidFill>
              </a:rPr>
              <a:t>subgrid</a:t>
            </a:r>
            <a:r>
              <a:rPr lang="en-US" dirty="0">
                <a:solidFill>
                  <a:srgbClr val="1C1C1C"/>
                </a:solidFill>
              </a:rPr>
              <a:t> turbulence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A proposal from IMGW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1C1C1C"/>
                </a:solidFill>
              </a:rPr>
              <a:t>Soil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temperature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perturbation</a:t>
            </a:r>
            <a:endParaRPr lang="de-DE" dirty="0">
              <a:solidFill>
                <a:srgbClr val="1C1C1C"/>
              </a:solidFill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1C1C1C"/>
                </a:solidFill>
              </a:rPr>
              <a:t>Sensitivity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to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parameter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variation</a:t>
            </a:r>
            <a:endParaRPr lang="de-DE" dirty="0">
              <a:solidFill>
                <a:srgbClr val="1C1C1C"/>
              </a:solidFill>
            </a:endParaRP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WG7</a:t>
            </a:r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8CB1BDD0-171C-454B-89EE-C95E4767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2023</a:t>
            </a:r>
          </a:p>
        </p:txBody>
      </p:sp>
    </p:spTree>
    <p:extLst>
      <p:ext uri="{BB962C8B-B14F-4D97-AF65-F5344CB8AC3E}">
        <p14:creationId xmlns:p14="http://schemas.microsoft.com/office/powerpoint/2010/main" val="28167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0A92425-2FB7-4776-9128-5A3483004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9" y="516108"/>
            <a:ext cx="8152482" cy="456098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EFC0583-FD87-4FCB-BE81-83A6E404C672}"/>
              </a:ext>
            </a:extLst>
          </p:cNvPr>
          <p:cNvSpPr txBox="1">
            <a:spLocks/>
          </p:cNvSpPr>
          <p:nvPr/>
        </p:nvSpPr>
        <p:spPr>
          <a:xfrm>
            <a:off x="402570" y="128650"/>
            <a:ext cx="5353653" cy="3323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Perturbation of the soil temperature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3049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1B0F3C2-5213-4379-92C6-C62D6E9F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9" y="537826"/>
            <a:ext cx="8152482" cy="457750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01C268E-6D96-46F1-93B6-0F0E9A94501A}"/>
              </a:ext>
            </a:extLst>
          </p:cNvPr>
          <p:cNvSpPr txBox="1">
            <a:spLocks/>
          </p:cNvSpPr>
          <p:nvPr/>
        </p:nvSpPr>
        <p:spPr>
          <a:xfrm>
            <a:off x="402570" y="128650"/>
            <a:ext cx="7167463" cy="3323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Verification of mean and median of precipitation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967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2917447-2650-43C3-985E-67B434269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9" y="302275"/>
            <a:ext cx="8152482" cy="45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2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6C897F3-E5C2-483F-84CE-A62BBB054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9" y="178787"/>
            <a:ext cx="8152482" cy="117329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BA5A056-AC5D-4E78-A8F0-B7343BFE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0" y="1941227"/>
            <a:ext cx="8900587" cy="252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27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896ADF5-278D-4729-B602-BD04DC21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9" y="288504"/>
            <a:ext cx="8152482" cy="45664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6CCD4E9-0BF5-434C-A183-86A7CA76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10" y="1731364"/>
            <a:ext cx="8933382" cy="20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1" y="755389"/>
            <a:ext cx="7150883" cy="386603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1CA93EAC-6FB9-40D1-ADB5-66704554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3" y="303498"/>
            <a:ext cx="7037173" cy="324036"/>
          </a:xfrm>
        </p:spPr>
        <p:txBody>
          <a:bodyPr>
            <a:noAutofit/>
          </a:bodyPr>
          <a:lstStyle/>
          <a:p>
            <a:pPr algn="l"/>
            <a:r>
              <a:rPr lang="en-US" sz="2600" b="1" dirty="0"/>
              <a:t>Physically based model perturbation: PSP2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70166947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2" y="346005"/>
            <a:ext cx="6215586" cy="360099"/>
          </a:xfrm>
        </p:spPr>
        <p:txBody>
          <a:bodyPr/>
          <a:lstStyle/>
          <a:p>
            <a:r>
              <a:rPr lang="en-GB" dirty="0"/>
              <a:t>PSP2: impact on convection initiation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DB585D-2BD7-4E0E-8975-87A2F0DAC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5" y="735546"/>
            <a:ext cx="3340128" cy="25922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C41EEF7-41AE-41AF-809F-7716689AA4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83" t="50000" r="30313" b="15001"/>
          <a:stretch/>
        </p:blipFill>
        <p:spPr>
          <a:xfrm>
            <a:off x="1584120" y="1707864"/>
            <a:ext cx="6012217" cy="24302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1927611-8854-47D8-B818-A4C3BB1BBC06}"/>
              </a:ext>
            </a:extLst>
          </p:cNvPr>
          <p:cNvSpPr/>
          <p:nvPr/>
        </p:nvSpPr>
        <p:spPr>
          <a:xfrm>
            <a:off x="6687039" y="4154665"/>
            <a:ext cx="234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M. </a:t>
            </a:r>
            <a:r>
              <a:rPr lang="en-GB" sz="1200" dirty="0" err="1"/>
              <a:t>Puh</a:t>
            </a:r>
            <a:r>
              <a:rPr lang="en-GB" sz="1200" dirty="0"/>
              <a:t>, C. Keil (LMU)</a:t>
            </a:r>
          </a:p>
          <a:p>
            <a:r>
              <a:rPr lang="en-GB" sz="1200" dirty="0"/>
              <a:t>C. Gebhardt, C. Marsigli (DWD)</a:t>
            </a:r>
            <a:endParaRPr lang="de-DE" sz="1200" dirty="0"/>
          </a:p>
        </p:txBody>
      </p:sp>
      <p:pic>
        <p:nvPicPr>
          <p:cNvPr id="11" name="Grafik 10" descr="Bildschirmausschnitt">
            <a:extLst>
              <a:ext uri="{FF2B5EF4-FFF2-40B4-BE49-F238E27FC236}">
                <a16:creationId xmlns:a16="http://schemas.microsoft.com/office/drawing/2014/main" id="{6E7A8F9A-C9DE-42BE-8B14-630F1694C2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2" b="85939"/>
          <a:stretch/>
        </p:blipFill>
        <p:spPr>
          <a:xfrm>
            <a:off x="7502865" y="835275"/>
            <a:ext cx="1322766" cy="5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0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20 - Ομάδα"/>
          <p:cNvGrpSpPr/>
          <p:nvPr/>
        </p:nvGrpSpPr>
        <p:grpSpPr>
          <a:xfrm>
            <a:off x="1142976" y="-4233"/>
            <a:ext cx="6858048" cy="5117256"/>
            <a:chOff x="-32" y="-5644"/>
            <a:chExt cx="9144064" cy="6823008"/>
          </a:xfrm>
        </p:grpSpPr>
        <p:grpSp>
          <p:nvGrpSpPr>
            <p:cNvPr id="2" name="Group 16"/>
            <p:cNvGrpSpPr/>
            <p:nvPr/>
          </p:nvGrpSpPr>
          <p:grpSpPr>
            <a:xfrm>
              <a:off x="251520" y="928670"/>
              <a:ext cx="8715436" cy="5210505"/>
              <a:chOff x="751586" y="913140"/>
              <a:chExt cx="8715436" cy="521050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714481" y="3052891"/>
                <a:ext cx="6453048" cy="4001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evaluation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period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consisted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the year 2020 (366 days).</a:t>
                </a:r>
                <a:endPara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135802" y="1556081"/>
                <a:ext cx="3259867" cy="4001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24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parameters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are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considerd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10" name="Flowchart: Summing Junction 9"/>
              <p:cNvSpPr>
                <a:spLocks noChangeAspect="1"/>
              </p:cNvSpPr>
              <p:nvPr/>
            </p:nvSpPr>
            <p:spPr>
              <a:xfrm>
                <a:off x="4786314" y="2768842"/>
                <a:ext cx="241615" cy="216000"/>
              </a:xfrm>
              <a:prstGeom prst="flowChartSummingJunction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l-GR" sz="135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51586" y="4061542"/>
                <a:ext cx="8715436" cy="20621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Blip>
                    <a:blip r:embed="rId3"/>
                  </a:buBlip>
                </a:pP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~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17000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runs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based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on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ICON-IMS.</a:t>
                </a:r>
              </a:p>
              <a:p>
                <a:pPr marL="257175" indent="-257175" defTabSz="685800">
                  <a:buBlip>
                    <a:blip r:embed="rId3"/>
                  </a:buBlip>
                </a:pP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orizontal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grid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size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R3B08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(~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6.5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km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).</a:t>
                </a:r>
                <a:r>
                  <a:rPr lang="el-GR" sz="1350" baseline="30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257175" indent="-257175" defTabSz="685800">
                  <a:buBlip>
                    <a:blip r:embed="rId3"/>
                  </a:buBlip>
                </a:pP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417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273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grid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points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wider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area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of Greece and Italy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), 6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levels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257175" indent="-257175" defTabSz="685800">
                  <a:buBlip>
                    <a:blip r:embed="rId3"/>
                  </a:buBlip>
                </a:pP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Integration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time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step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secs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257175" indent="-257175" defTabSz="685800">
                  <a:buBlip>
                    <a:blip r:embed="rId3"/>
                  </a:buBlip>
                </a:pP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Integration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period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132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hs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( </a:t>
                </a:r>
                <a:r>
                  <a:rPr lang="en-US" sz="1088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An equivalent period of </a:t>
                </a:r>
                <a:r>
                  <a:rPr lang="en-US" sz="1088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two and a half centuries </a:t>
                </a:r>
                <a:r>
                  <a:rPr lang="en-US" sz="1088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of model runs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57175" indent="-257175" defTabSz="685800">
                  <a:buBlip>
                    <a:blip r:embed="rId3"/>
                  </a:buBlip>
                </a:pP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Boundary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conditions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: 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hr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IFS 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Forecast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257175" indent="-257175" defTabSz="685800">
                  <a:buBlip>
                    <a:blip r:embed="rId3"/>
                  </a:buBlip>
                </a:pP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Computational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Cost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~ 10</a:t>
                </a:r>
                <a:r>
                  <a:rPr lang="en-US" sz="1350" baseline="30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sz="1350" baseline="30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8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b.u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on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Cray X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C40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ECMWF  (</a:t>
                </a:r>
                <a:r>
                  <a:rPr lang="en-US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l-GR" sz="135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ratis</a:t>
                </a:r>
                <a:r>
                  <a:rPr lang="el-GR" sz="135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HNMS).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793313" y="913140"/>
                <a:ext cx="5803127" cy="553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lang="el-GR" sz="2100" u="sng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SENSITIVITY TESTS BLUEPRINT</a:t>
                </a:r>
              </a:p>
            </p:txBody>
          </p:sp>
        </p:grpSp>
        <p:sp>
          <p:nvSpPr>
            <p:cNvPr id="17" name="TextBox 8"/>
            <p:cNvSpPr txBox="1"/>
            <p:nvPr/>
          </p:nvSpPr>
          <p:spPr>
            <a:xfrm>
              <a:off x="2357423" y="2345288"/>
              <a:ext cx="4016484" cy="400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685800"/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values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parameter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including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default</a:t>
              </a:r>
              <a:r>
                <a:rPr lang="el-GR" sz="135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8" name="17 - TextBox"/>
            <p:cNvSpPr txBox="1"/>
            <p:nvPr/>
          </p:nvSpPr>
          <p:spPr>
            <a:xfrm rot="5400000">
              <a:off x="4208173" y="3479554"/>
              <a:ext cx="428628" cy="61555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l-GR" sz="2400" dirty="0">
                  <a:solidFill>
                    <a:srgbClr val="0070C0"/>
                  </a:solidFill>
                  <a:latin typeface="Calibri"/>
                </a:rPr>
                <a:t>≈</a:t>
              </a:r>
            </a:p>
          </p:txBody>
        </p:sp>
        <p:sp>
          <p:nvSpPr>
            <p:cNvPr id="19" name="Flowchart: Summing Junction 9"/>
            <p:cNvSpPr>
              <a:spLocks noChangeAspect="1"/>
            </p:cNvSpPr>
            <p:nvPr/>
          </p:nvSpPr>
          <p:spPr>
            <a:xfrm>
              <a:off x="4286248" y="1998554"/>
              <a:ext cx="241615" cy="216000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l-GR" sz="135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11"/>
            <p:cNvSpPr txBox="1"/>
            <p:nvPr/>
          </p:nvSpPr>
          <p:spPr>
            <a:xfrm>
              <a:off x="8705187" y="6478809"/>
              <a:ext cx="430032" cy="33855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none" rtlCol="0">
              <a:spAutoFit/>
            </a:bodyPr>
            <a:lstStyle/>
            <a:p>
              <a:pPr defTabSz="685800"/>
              <a:r>
                <a:rPr lang="el-GR" sz="1050" dirty="0">
                  <a:solidFill>
                    <a:prstClr val="black"/>
                  </a:solidFill>
                  <a:latin typeface="Calibri"/>
                </a:rPr>
                <a:t>0</a:t>
              </a: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3</a:t>
              </a:r>
              <a:endParaRPr lang="el-GR" sz="105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" name="11 - Ομάδα"/>
            <p:cNvGrpSpPr/>
            <p:nvPr/>
          </p:nvGrpSpPr>
          <p:grpSpPr>
            <a:xfrm>
              <a:off x="-32" y="-5644"/>
              <a:ext cx="9144064" cy="761644"/>
              <a:chOff x="-32" y="-5644"/>
              <a:chExt cx="9144064" cy="761644"/>
            </a:xfrm>
          </p:grpSpPr>
          <p:pic>
            <p:nvPicPr>
              <p:cNvPr id="22" name="Picture 6" descr="backgea"/>
              <p:cNvPicPr preferRelativeResize="0">
                <a:picLocks noChangeArrowheads="1"/>
              </p:cNvPicPr>
              <p:nvPr/>
            </p:nvPicPr>
            <p:blipFill>
              <a:blip r:embed="rId4" cstate="print"/>
              <a:srcRect b="51024"/>
              <a:stretch>
                <a:fillRect/>
              </a:stretch>
            </p:blipFill>
            <p:spPr bwMode="auto">
              <a:xfrm>
                <a:off x="0" y="0"/>
                <a:ext cx="9144000" cy="75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" descr="http://www.cosmo-model.org/images/logo2nd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32" y="0"/>
                <a:ext cx="3356999" cy="756000"/>
              </a:xfrm>
              <a:prstGeom prst="rect">
                <a:avLst/>
              </a:prstGeom>
              <a:solidFill>
                <a:schemeClr val="bg1">
                  <a:alpha val="36000"/>
                </a:schemeClr>
              </a:solidFill>
            </p:spPr>
          </p:pic>
          <p:pic>
            <p:nvPicPr>
              <p:cNvPr id="25" name="Picture 4" descr="ΕΜΥ, Εθνική Μετεωρολογική Υπηρεσία - Δελτία Καιρού, Προγνώσεις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80307" y="-5644"/>
                <a:ext cx="2163725" cy="756000"/>
              </a:xfrm>
              <a:prstGeom prst="rect">
                <a:avLst/>
              </a:prstGeom>
              <a:solidFill>
                <a:schemeClr val="bg1">
                  <a:alpha val="36000"/>
                </a:schemeClr>
              </a:solidFill>
            </p:spPr>
          </p:pic>
        </p:grpSp>
        <p:sp>
          <p:nvSpPr>
            <p:cNvPr id="20" name="TextBox 9"/>
            <p:cNvSpPr txBox="1"/>
            <p:nvPr/>
          </p:nvSpPr>
          <p:spPr>
            <a:xfrm>
              <a:off x="323528" y="6453336"/>
              <a:ext cx="8344593" cy="33855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3500000" scaled="1"/>
              <a:tileRect/>
            </a:gra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685800"/>
              <a:r>
                <a:rPr lang="el-GR" sz="1050" b="1" dirty="0">
                  <a:solidFill>
                    <a:prstClr val="black"/>
                  </a:solidFill>
                  <a:latin typeface="Calibri"/>
                </a:rPr>
                <a:t>  </a:t>
              </a:r>
              <a:r>
                <a:rPr lang="el-GR" sz="900" b="1" dirty="0">
                  <a:solidFill>
                    <a:prstClr val="black"/>
                  </a:solidFill>
                  <a:latin typeface="Calibri"/>
                </a:rPr>
                <a:t>Euripides Avgoustoglou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,</a:t>
              </a:r>
              <a:r>
                <a:rPr lang="el-GR" sz="900" b="1" dirty="0">
                  <a:solidFill>
                    <a:prstClr val="black"/>
                  </a:solidFill>
                  <a:latin typeface="Calibri"/>
                </a:rPr>
                <a:t> Hellenic National Meteotological Service, 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 25</a:t>
              </a:r>
              <a:r>
                <a:rPr lang="en-US" sz="900" b="1" baseline="30000" dirty="0">
                  <a:solidFill>
                    <a:prstClr val="black"/>
                  </a:solidFill>
                  <a:latin typeface="Calibri"/>
                </a:rPr>
                <a:t>5h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 COSMO GM , </a:t>
              </a:r>
              <a:r>
                <a:rPr lang="en-US" sz="900" b="1" dirty="0" err="1">
                  <a:solidFill>
                    <a:prstClr val="black"/>
                  </a:solidFill>
                  <a:latin typeface="Calibri"/>
                </a:rPr>
                <a:t>Gdańsk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, Poland, September 11-15,</a:t>
              </a:r>
              <a:r>
                <a:rPr lang="el-GR" sz="900" b="1" dirty="0">
                  <a:solidFill>
                    <a:prstClr val="black"/>
                  </a:solidFill>
                  <a:latin typeface="Calibri"/>
                </a:rPr>
                <a:t> 20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23</a:t>
              </a:r>
              <a:endParaRPr lang="el-GR" sz="9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335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32 - Ομάδα"/>
          <p:cNvGrpSpPr/>
          <p:nvPr/>
        </p:nvGrpSpPr>
        <p:grpSpPr>
          <a:xfrm>
            <a:off x="1142976" y="-20538"/>
            <a:ext cx="6858048" cy="571233"/>
            <a:chOff x="-32" y="-27384"/>
            <a:chExt cx="9144064" cy="761644"/>
          </a:xfrm>
        </p:grpSpPr>
        <p:pic>
          <p:nvPicPr>
            <p:cNvPr id="30" name="Picture 6" descr="backgea"/>
            <p:cNvPicPr preferRelativeResize="0">
              <a:picLocks noChangeArrowheads="1"/>
            </p:cNvPicPr>
            <p:nvPr/>
          </p:nvPicPr>
          <p:blipFill>
            <a:blip r:embed="rId2" cstate="print"/>
            <a:srcRect b="51024"/>
            <a:stretch>
              <a:fillRect/>
            </a:stretch>
          </p:blipFill>
          <p:spPr bwMode="auto">
            <a:xfrm>
              <a:off x="0" y="-21740"/>
              <a:ext cx="9144000" cy="7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 descr="http://www.cosmo-model.org/images/logo2nd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2" y="-21740"/>
              <a:ext cx="3356999" cy="756000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</p:pic>
        <p:pic>
          <p:nvPicPr>
            <p:cNvPr id="32" name="Picture 4" descr="ΕΜΥ, Εθνική Μετεωρολογική Υπηρεσία - Δελτία Καιρού, Προγνώσεις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0307" y="-27384"/>
              <a:ext cx="2163725" cy="756000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</p:pic>
      </p:grpSp>
      <p:grpSp>
        <p:nvGrpSpPr>
          <p:cNvPr id="34" name="33 - Ομάδα"/>
          <p:cNvGrpSpPr/>
          <p:nvPr/>
        </p:nvGrpSpPr>
        <p:grpSpPr>
          <a:xfrm>
            <a:off x="1223628" y="465516"/>
            <a:ext cx="6672100" cy="4308976"/>
            <a:chOff x="107504" y="620688"/>
            <a:chExt cx="8896133" cy="574530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20688"/>
              <a:ext cx="8896133" cy="312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0000"/>
              <a:ext cx="8896133" cy="312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383869" y="736852"/>
            <a:ext cx="11905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S</a:t>
            </a:r>
            <a:r>
              <a:rPr lang="en-US" sz="1350" dirty="0"/>
              <a:t>T2m_DAY_1</a:t>
            </a:r>
            <a:endParaRPr lang="el-GR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411232" y="2681068"/>
            <a:ext cx="11905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S</a:t>
            </a:r>
            <a:r>
              <a:rPr lang="en-US" sz="1350" dirty="0"/>
              <a:t>T2m_DAY_5</a:t>
            </a:r>
            <a:endParaRPr lang="el-GR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6587025" y="1739447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|</a:t>
            </a:r>
            <a:r>
              <a:rPr lang="el-GR" dirty="0">
                <a:solidFill>
                  <a:srgbClr val="00B050"/>
                </a:solidFill>
              </a:rPr>
              <a:t>Δ</a:t>
            </a:r>
            <a:r>
              <a:rPr lang="en-US" dirty="0">
                <a:solidFill>
                  <a:srgbClr val="00B050"/>
                </a:solidFill>
              </a:rPr>
              <a:t>S|=0,589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7025" y="3845681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|</a:t>
            </a:r>
            <a:r>
              <a:rPr lang="el-GR" dirty="0">
                <a:solidFill>
                  <a:srgbClr val="00B050"/>
                </a:solidFill>
              </a:rPr>
              <a:t>Δ</a:t>
            </a:r>
            <a:r>
              <a:rPr lang="en-US" dirty="0">
                <a:solidFill>
                  <a:srgbClr val="00B050"/>
                </a:solidFill>
              </a:rPr>
              <a:t>S|=0,659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1795241" y="1059582"/>
            <a:ext cx="393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p01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2573778" y="558719"/>
            <a:ext cx="393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p06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5737679" y="828749"/>
            <a:ext cx="393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p17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6493763" y="843558"/>
            <a:ext cx="393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p20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4572000" y="1206791"/>
            <a:ext cx="393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p13</a:t>
            </a:r>
          </a:p>
        </p:txBody>
      </p:sp>
      <p:graphicFrame>
        <p:nvGraphicFramePr>
          <p:cNvPr id="20" name="19 - Πίνακας"/>
          <p:cNvGraphicFramePr>
            <a:graphicFrameLocks noGrp="1"/>
          </p:cNvGraphicFramePr>
          <p:nvPr/>
        </p:nvGraphicFramePr>
        <p:xfrm>
          <a:off x="1788055" y="141480"/>
          <a:ext cx="5808281" cy="229500"/>
        </p:xfrm>
        <a:graphic>
          <a:graphicData uri="http://schemas.openxmlformats.org/drawingml/2006/table">
            <a:tbl>
              <a:tblPr/>
              <a:tblGrid>
                <a:gridCol w="1333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5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l-GR" sz="1200" b="0" dirty="0">
                          <a:latin typeface="Calibri"/>
                          <a:ea typeface="Calibri"/>
                          <a:cs typeface="Times New Roman"/>
                        </a:rPr>
                        <a:t>Τ</a:t>
                      </a:r>
                      <a:r>
                        <a:rPr lang="en-US" sz="1200" b="0" dirty="0">
                          <a:latin typeface="Calibri"/>
                          <a:ea typeface="Calibri"/>
                          <a:cs typeface="Times New Roman"/>
                        </a:rPr>
                        <a:t>2m&gt;</a:t>
                      </a:r>
                      <a:endParaRPr lang="el-G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Calibri"/>
                          <a:ea typeface="Calibri"/>
                          <a:cs typeface="Times New Roman"/>
                        </a:rPr>
                        <a:t>2m Temperature [K], </a:t>
                      </a:r>
                      <a:r>
                        <a:rPr lang="en-US" sz="1200" dirty="0"/>
                        <a:t> 196305 observations , 88 stations</a:t>
                      </a:r>
                      <a:endParaRPr lang="el-G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20 - Ευθεία γραμμή σύνδεσης"/>
          <p:cNvCxnSpPr/>
          <p:nvPr/>
        </p:nvCxnSpPr>
        <p:spPr>
          <a:xfrm>
            <a:off x="1547664" y="735546"/>
            <a:ext cx="6318702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>
            <a:off x="1547664" y="2301720"/>
            <a:ext cx="6318702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>
            <a:off x="1547664" y="4191930"/>
            <a:ext cx="6318702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1547664" y="2625756"/>
            <a:ext cx="6318702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>
            <a:off x="7758354" y="729000"/>
            <a:ext cx="0" cy="15660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>
            <a:off x="7758354" y="2625756"/>
            <a:ext cx="0" cy="15660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1"/>
          <p:cNvSpPr txBox="1"/>
          <p:nvPr/>
        </p:nvSpPr>
        <p:spPr>
          <a:xfrm>
            <a:off x="7671890" y="4859107"/>
            <a:ext cx="322524" cy="2539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r>
              <a:rPr lang="en-US" sz="1050" dirty="0"/>
              <a:t>12</a:t>
            </a:r>
            <a:endParaRPr lang="el-GR" sz="1050" dirty="0"/>
          </a:p>
        </p:txBody>
      </p:sp>
      <p:sp>
        <p:nvSpPr>
          <p:cNvPr id="28" name="TextBox 9"/>
          <p:cNvSpPr txBox="1"/>
          <p:nvPr/>
        </p:nvSpPr>
        <p:spPr>
          <a:xfrm>
            <a:off x="1385646" y="4840002"/>
            <a:ext cx="6258445" cy="2539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l-GR" sz="1050" b="1" dirty="0"/>
              <a:t>  </a:t>
            </a:r>
            <a:r>
              <a:rPr lang="el-GR" sz="900" b="1" dirty="0"/>
              <a:t>Euripides Avgoustoglou</a:t>
            </a:r>
            <a:r>
              <a:rPr lang="en-US" sz="900" b="1" dirty="0"/>
              <a:t>,</a:t>
            </a:r>
            <a:r>
              <a:rPr lang="el-GR" sz="900" b="1" dirty="0"/>
              <a:t> Hellenic National Meteotological Service, </a:t>
            </a:r>
            <a:r>
              <a:rPr lang="en-US" sz="900" b="1" dirty="0"/>
              <a:t> 25</a:t>
            </a:r>
            <a:r>
              <a:rPr lang="en-US" sz="900" b="1" baseline="30000" dirty="0"/>
              <a:t>5h</a:t>
            </a:r>
            <a:r>
              <a:rPr lang="en-US" sz="900" b="1" dirty="0"/>
              <a:t> COSMO GM , </a:t>
            </a:r>
            <a:r>
              <a:rPr lang="en-US" sz="900" b="1" dirty="0" err="1"/>
              <a:t>Gdańsk</a:t>
            </a:r>
            <a:r>
              <a:rPr lang="en-US" sz="900" b="1" dirty="0"/>
              <a:t>, Poland, September 11-15,</a:t>
            </a:r>
            <a:r>
              <a:rPr lang="el-GR" sz="900" b="1" dirty="0"/>
              <a:t> 20</a:t>
            </a:r>
            <a:r>
              <a:rPr lang="en-US" sz="900" b="1" dirty="0"/>
              <a:t>23</a:t>
            </a:r>
            <a:endParaRPr lang="el-GR" sz="900" b="1" dirty="0"/>
          </a:p>
        </p:txBody>
      </p:sp>
    </p:spTree>
    <p:extLst>
      <p:ext uri="{BB962C8B-B14F-4D97-AF65-F5344CB8AC3E}">
        <p14:creationId xmlns:p14="http://schemas.microsoft.com/office/powerpoint/2010/main" val="376048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- Ομάδα"/>
          <p:cNvGrpSpPr/>
          <p:nvPr/>
        </p:nvGrpSpPr>
        <p:grpSpPr>
          <a:xfrm>
            <a:off x="1142976" y="-4233"/>
            <a:ext cx="6858048" cy="5117256"/>
            <a:chOff x="-32" y="-5644"/>
            <a:chExt cx="9144064" cy="6823008"/>
          </a:xfrm>
        </p:grpSpPr>
        <p:sp>
          <p:nvSpPr>
            <p:cNvPr id="11" name="TextBox 11"/>
            <p:cNvSpPr txBox="1"/>
            <p:nvPr/>
          </p:nvSpPr>
          <p:spPr>
            <a:xfrm>
              <a:off x="8705187" y="6478809"/>
              <a:ext cx="430032" cy="33855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17</a:t>
              </a:r>
              <a:endParaRPr lang="el-GR" sz="105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" name="11 - Ομάδα"/>
            <p:cNvGrpSpPr/>
            <p:nvPr/>
          </p:nvGrpSpPr>
          <p:grpSpPr>
            <a:xfrm>
              <a:off x="-32" y="-5644"/>
              <a:ext cx="9144064" cy="761644"/>
              <a:chOff x="-32" y="-5644"/>
              <a:chExt cx="9144064" cy="761644"/>
            </a:xfrm>
          </p:grpSpPr>
          <p:pic>
            <p:nvPicPr>
              <p:cNvPr id="14" name="Picture 6" descr="backgea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 b="51024"/>
              <a:stretch>
                <a:fillRect/>
              </a:stretch>
            </p:blipFill>
            <p:spPr bwMode="auto">
              <a:xfrm>
                <a:off x="0" y="0"/>
                <a:ext cx="9144000" cy="75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 descr="http://www.cosmo-model.org/images/logo2nd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32" y="0"/>
                <a:ext cx="3356999" cy="756000"/>
              </a:xfrm>
              <a:prstGeom prst="rect">
                <a:avLst/>
              </a:prstGeom>
              <a:solidFill>
                <a:schemeClr val="bg1">
                  <a:alpha val="36000"/>
                </a:schemeClr>
              </a:solidFill>
            </p:spPr>
          </p:pic>
          <p:pic>
            <p:nvPicPr>
              <p:cNvPr id="16" name="Picture 4" descr="ΕΜΥ, Εθνική Μετεωρολογική Υπηρεσία - Δελτία Καιρού, Προγνώσεις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80307" y="-5644"/>
                <a:ext cx="2163725" cy="756000"/>
              </a:xfrm>
              <a:prstGeom prst="rect">
                <a:avLst/>
              </a:prstGeom>
              <a:solidFill>
                <a:schemeClr val="bg1">
                  <a:alpha val="36000"/>
                </a:schemeClr>
              </a:solidFill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142844" y="891872"/>
              <a:ext cx="8786875" cy="516722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l-GR" u="sng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u="sng" dirty="0" err="1">
                  <a:solidFill>
                    <a:prstClr val="black"/>
                  </a:solidFill>
                  <a:latin typeface="Calibri"/>
                </a:rPr>
                <a:t>onclusions</a:t>
              </a:r>
              <a:r>
                <a:rPr lang="en-US" u="sng" dirty="0">
                  <a:solidFill>
                    <a:prstClr val="black"/>
                  </a:solidFill>
                  <a:latin typeface="Calibri"/>
                </a:rPr>
                <a:t> and prospects</a:t>
              </a:r>
              <a:r>
                <a:rPr lang="el-GR" u="sng" dirty="0">
                  <a:solidFill>
                    <a:prstClr val="black"/>
                  </a:solidFill>
                  <a:latin typeface="Calibri"/>
                </a:rPr>
                <a:t>:</a:t>
              </a:r>
            </a:p>
            <a:p>
              <a:pPr marL="135000" indent="-135731" algn="just" defTabSz="685800">
                <a:spcBef>
                  <a:spcPts val="450"/>
                </a:spcBef>
                <a:buBlip>
                  <a:blip r:embed="rId6"/>
                </a:buBlip>
              </a:pPr>
              <a:r>
                <a:rPr lang="el-GR" sz="1350" dirty="0" err="1">
                  <a:solidFill>
                    <a:prstClr val="black"/>
                  </a:solidFill>
                  <a:latin typeface="Calibri"/>
                </a:rPr>
                <a:t>The</a:t>
              </a: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Calibri"/>
                </a:rPr>
                <a:t>impact</a:t>
              </a: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Calibri"/>
                </a:rPr>
                <a:t>for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 the minimum and maximum values for </a:t>
              </a: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Calibri"/>
                </a:rPr>
                <a:t>most</a:t>
              </a: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Calibri"/>
                </a:rPr>
                <a:t>of</a:t>
              </a: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Calibri"/>
                </a:rPr>
                <a:t>the</a:t>
              </a: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Calibri"/>
                </a:rPr>
                <a:t>parameters</a:t>
              </a: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Calibri"/>
                </a:rPr>
                <a:t>turned</a:t>
              </a: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Calibri"/>
                </a:rPr>
                <a:t>out</a:t>
              </a: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Calibri"/>
                </a:rPr>
                <a:t>to</a:t>
              </a: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Calibri"/>
                </a:rPr>
                <a:t>be</a:t>
              </a: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350" dirty="0" err="1">
                  <a:solidFill>
                    <a:prstClr val="black"/>
                  </a:solidFill>
                  <a:latin typeface="Calibri"/>
                </a:rPr>
                <a:t>important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 for  the considered  meteorological fields, in reference to their default values regarding SYNOP observations over  Greece</a:t>
              </a:r>
              <a:r>
                <a:rPr lang="el-GR" sz="1350" dirty="0">
                  <a:solidFill>
                    <a:prstClr val="black"/>
                  </a:solidFill>
                  <a:latin typeface="Calibri"/>
                </a:rPr>
                <a:t>.</a:t>
              </a:r>
              <a:endParaRPr lang="en-US" sz="1350" dirty="0">
                <a:solidFill>
                  <a:prstClr val="black"/>
                </a:solidFill>
                <a:latin typeface="Calibri"/>
              </a:endParaRPr>
            </a:p>
            <a:p>
              <a:pPr marL="135000" indent="-135731" algn="just" defTabSz="685800">
                <a:spcBef>
                  <a:spcPts val="450"/>
                </a:spcBef>
                <a:buBlip>
                  <a:blip r:embed="rId6"/>
                </a:buBlip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The sensitivity was quite versatile justifying the choice to examine directly a very large number of parameters, probably one of the largest ever in a NWP model. </a:t>
              </a:r>
              <a:r>
                <a:rPr lang="en-US" sz="1350" b="1" dirty="0">
                  <a:solidFill>
                    <a:prstClr val="black"/>
                  </a:solidFill>
                  <a:latin typeface="Calibri"/>
                </a:rPr>
                <a:t>However a set 7-9 parameters looks like displaying distinguished sensitivity regarding standard meteorological fields i.e. T, TD, PRECI, PMSL and U10M. </a:t>
              </a:r>
            </a:p>
            <a:p>
              <a:pPr marL="135000" indent="-135731" algn="just" defTabSz="685800">
                <a:spcBef>
                  <a:spcPts val="450"/>
                </a:spcBef>
                <a:buBlip>
                  <a:blip r:embed="rId6"/>
                </a:buBlip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These sensitivities look practically independent of the lead time.</a:t>
              </a:r>
            </a:p>
            <a:p>
              <a:pPr marL="135000" indent="-135731" algn="just" defTabSz="685800">
                <a:spcBef>
                  <a:spcPts val="450"/>
                </a:spcBef>
                <a:buBlip>
                  <a:blip r:embed="rId6"/>
                </a:buBlip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The advancement towards ICON-LEPS is a formidable  operational but also research challenge for the years to come and is expected to have some impact model to ICON model overall.</a:t>
              </a:r>
            </a:p>
            <a:p>
              <a:pPr marL="135000" indent="-135731" algn="just" defTabSz="685800">
                <a:spcBef>
                  <a:spcPts val="450"/>
                </a:spcBef>
                <a:buBlip>
                  <a:blip r:embed="rId6"/>
                </a:buBlip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 Due to the inclusion  of a large and  complicated marine area in the desired integration domain (i.e. the whole Mediterranean) for  the proposed ICON-LEPS, the project is expected to provide significant and lasting advancements in the area of marine meteorology  along with additional challenges in NWP in general.</a:t>
              </a:r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179512" y="3429000"/>
              <a:ext cx="8568952" cy="43204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l-G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528" y="6453336"/>
              <a:ext cx="8344593" cy="33855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3500000" scaled="1"/>
              <a:tileRect/>
            </a:gra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685800"/>
              <a:r>
                <a:rPr lang="el-GR" sz="1050" b="1" dirty="0">
                  <a:solidFill>
                    <a:prstClr val="black"/>
                  </a:solidFill>
                  <a:latin typeface="Calibri"/>
                </a:rPr>
                <a:t>  </a:t>
              </a:r>
              <a:r>
                <a:rPr lang="el-GR" sz="900" b="1" dirty="0">
                  <a:solidFill>
                    <a:prstClr val="black"/>
                  </a:solidFill>
                  <a:latin typeface="Calibri"/>
                </a:rPr>
                <a:t>Euripides Avgoustoglou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,</a:t>
              </a:r>
              <a:r>
                <a:rPr lang="el-GR" sz="900" b="1" dirty="0">
                  <a:solidFill>
                    <a:prstClr val="black"/>
                  </a:solidFill>
                  <a:latin typeface="Calibri"/>
                </a:rPr>
                <a:t> Hellenic National Meteotological Service, 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 25</a:t>
              </a:r>
              <a:r>
                <a:rPr lang="en-US" sz="900" b="1" baseline="30000" dirty="0">
                  <a:solidFill>
                    <a:prstClr val="black"/>
                  </a:solidFill>
                  <a:latin typeface="Calibri"/>
                </a:rPr>
                <a:t>5h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 COSMO GM , </a:t>
              </a:r>
              <a:r>
                <a:rPr lang="en-US" sz="900" b="1" dirty="0" err="1">
                  <a:solidFill>
                    <a:prstClr val="black"/>
                  </a:solidFill>
                  <a:latin typeface="Calibri"/>
                </a:rPr>
                <a:t>Gdańsk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, Poland, September 11-15,</a:t>
              </a:r>
              <a:r>
                <a:rPr lang="el-GR" sz="900" b="1" dirty="0">
                  <a:solidFill>
                    <a:prstClr val="black"/>
                  </a:solidFill>
                  <a:latin typeface="Calibri"/>
                </a:rPr>
                <a:t> 20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23</a:t>
              </a:r>
              <a:endParaRPr lang="el-GR" sz="9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33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ICON-22 </a:t>
            </a:r>
            <a:r>
              <a:rPr lang="de-CH" dirty="0" err="1"/>
              <a:t>project</a:t>
            </a:r>
            <a:r>
              <a:rPr lang="de-CH" dirty="0"/>
              <a:t>: COSMO </a:t>
            </a:r>
            <a:r>
              <a:rPr lang="de-CH" dirty="0" err="1"/>
              <a:t>to</a:t>
            </a:r>
            <a:r>
              <a:rPr lang="de-CH" dirty="0"/>
              <a:t> ICON</a:t>
            </a:r>
            <a:endParaRPr lang="en-US" dirty="0"/>
          </a:p>
        </p:txBody>
      </p:sp>
      <p:pic>
        <p:nvPicPr>
          <p:cNvPr id="175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81" y="1010642"/>
            <a:ext cx="2897050" cy="17503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377062" y="2934239"/>
            <a:ext cx="145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«1:1-replacement </a:t>
            </a:r>
            <a:r>
              <a:rPr kumimoji="0" lang="de-CH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</a:t>
            </a:r>
            <a:r>
              <a:rPr kumimoji="0" lang="de-CH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ICON»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Bent Arrow 3"/>
          <p:cNvSpPr/>
          <p:nvPr/>
        </p:nvSpPr>
        <p:spPr bwMode="auto">
          <a:xfrm rot="10800000" flipH="1">
            <a:off x="2881368" y="2888820"/>
            <a:ext cx="1026233" cy="90731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143" y="2085468"/>
            <a:ext cx="4870025" cy="288532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</p:pic>
      <p:pic>
        <p:nvPicPr>
          <p:cNvPr id="8" name="Picture 7" descr="C:\Users\waa\Desktop\icon22_logo_fina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130" y="245035"/>
            <a:ext cx="1110644" cy="871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19636" y="1481314"/>
            <a:ext cx="4728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ICON-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CHx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-EPS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test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forecasts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run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twice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day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coupled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KENDA-CH1 in real-time (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15.5)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014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- Ομάδα"/>
          <p:cNvGrpSpPr/>
          <p:nvPr/>
        </p:nvGrpSpPr>
        <p:grpSpPr>
          <a:xfrm>
            <a:off x="1142976" y="-4233"/>
            <a:ext cx="6858048" cy="5117256"/>
            <a:chOff x="-32" y="-5644"/>
            <a:chExt cx="9144064" cy="6823008"/>
          </a:xfrm>
        </p:grpSpPr>
        <p:grpSp>
          <p:nvGrpSpPr>
            <p:cNvPr id="10" name="9 - Ομάδα"/>
            <p:cNvGrpSpPr/>
            <p:nvPr/>
          </p:nvGrpSpPr>
          <p:grpSpPr>
            <a:xfrm>
              <a:off x="107504" y="1485359"/>
              <a:ext cx="8928992" cy="4096848"/>
              <a:chOff x="107504" y="1485359"/>
              <a:chExt cx="8928992" cy="4096848"/>
            </a:xfrm>
          </p:grpSpPr>
          <p:sp>
            <p:nvSpPr>
              <p:cNvPr id="2" name="TextBox 17"/>
              <p:cNvSpPr txBox="1"/>
              <p:nvPr/>
            </p:nvSpPr>
            <p:spPr>
              <a:xfrm>
                <a:off x="107504" y="1485359"/>
                <a:ext cx="8928992" cy="40968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u="sng" dirty="0">
                    <a:solidFill>
                      <a:prstClr val="black"/>
                    </a:solidFill>
                    <a:latin typeface="Calibri"/>
                  </a:rPr>
                  <a:t>A Note on some References and Visibility </a:t>
                </a:r>
                <a:r>
                  <a:rPr lang="el-GR" u="sng" dirty="0">
                    <a:solidFill>
                      <a:prstClr val="black"/>
                    </a:solidFill>
                    <a:latin typeface="Calibri"/>
                  </a:rPr>
                  <a:t>:</a:t>
                </a:r>
              </a:p>
              <a:p>
                <a:pPr algn="just" defTabSz="685800">
                  <a:spcBef>
                    <a:spcPts val="450"/>
                  </a:spcBef>
                </a:pPr>
                <a:r>
                  <a:rPr lang="en-US" sz="1350" dirty="0">
                    <a:solidFill>
                      <a:prstClr val="black"/>
                    </a:solidFill>
                    <a:latin typeface="Calibri"/>
                  </a:rPr>
                  <a:t>      In addition to the Presentations regarding the progress of this work in COSMO as well as in ICCARUS Meetings within PROPHECY Priority Project, </a:t>
                </a:r>
                <a:r>
                  <a:rPr lang="en-US" sz="1350" u="sng" dirty="0">
                    <a:solidFill>
                      <a:prstClr val="black"/>
                    </a:solidFill>
                    <a:latin typeface="Calibri"/>
                  </a:rPr>
                  <a:t>a peer reviewed paper has been submitted</a:t>
                </a:r>
                <a:r>
                  <a:rPr lang="en-US" sz="1350" dirty="0">
                    <a:solidFill>
                      <a:prstClr val="black"/>
                    </a:solidFill>
                    <a:latin typeface="Calibri"/>
                  </a:rPr>
                  <a:t> in addition to the following publications:</a:t>
                </a:r>
              </a:p>
              <a:p>
                <a:pPr marL="0" lvl="1" indent="200025" defTabSz="685800">
                  <a:spcBef>
                    <a:spcPts val="450"/>
                  </a:spcBef>
                  <a:buBlip>
                    <a:blip r:embed="rId2"/>
                  </a:buBlip>
                </a:pPr>
                <a:r>
                  <a:rPr lang="en-US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350" dirty="0" err="1">
                    <a:solidFill>
                      <a:prstClr val="black"/>
                    </a:solidFill>
                    <a:latin typeface="Calibri"/>
                  </a:rPr>
                  <a:t>Avgoustoglou</a:t>
                </a:r>
                <a:r>
                  <a:rPr lang="en-US" sz="1350" dirty="0">
                    <a:solidFill>
                      <a:prstClr val="black"/>
                    </a:solidFill>
                    <a:latin typeface="Calibri"/>
                  </a:rPr>
                  <a:t>, E; Shtivelman, A.; Khain, P.; Marsigli, C.; Levi, Y; Cerenzia, I. On the Seasonal Sensitivity of ICON Model, COSMO Newsletter, </a:t>
                </a:r>
                <a:r>
                  <a:rPr lang="en-US" sz="1350" b="1" dirty="0">
                    <a:solidFill>
                      <a:prstClr val="black"/>
                    </a:solidFill>
                    <a:latin typeface="Calibri"/>
                  </a:rPr>
                  <a:t>2023, </a:t>
                </a:r>
                <a:r>
                  <a:rPr lang="en-US" sz="1350" dirty="0">
                    <a:solidFill>
                      <a:prstClr val="black"/>
                    </a:solidFill>
                    <a:latin typeface="Calibri"/>
                  </a:rPr>
                  <a:t>22, 10.5676/</a:t>
                </a:r>
                <a:r>
                  <a:rPr lang="en-US" sz="1350" dirty="0" err="1">
                    <a:solidFill>
                      <a:prstClr val="black"/>
                    </a:solidFill>
                    <a:latin typeface="Calibri"/>
                  </a:rPr>
                  <a:t>dwd</a:t>
                </a:r>
                <a:r>
                  <a:rPr lang="en-US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pub/</a:t>
                </a:r>
                <a:r>
                  <a:rPr lang="en-US" sz="1200" dirty="0" err="1">
                    <a:solidFill>
                      <a:prstClr val="black"/>
                    </a:solidFill>
                    <a:latin typeface="Calibri"/>
                  </a:rPr>
                  <a:t>nwv</a:t>
                </a:r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/</a:t>
                </a:r>
                <a:r>
                  <a:rPr lang="en-US" sz="1200" dirty="0" err="1">
                    <a:solidFill>
                      <a:prstClr val="black"/>
                    </a:solidFill>
                    <a:latin typeface="Calibri"/>
                  </a:rPr>
                  <a:t>cosmo-nl</a:t>
                </a:r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 22 7</a:t>
                </a:r>
                <a:r>
                  <a:rPr lang="en-US" sz="1350" dirty="0">
                    <a:solidFill>
                      <a:prstClr val="black"/>
                    </a:solidFill>
                    <a:latin typeface="Calibri"/>
                  </a:rPr>
                  <a:t>.  </a:t>
                </a:r>
                <a:r>
                  <a:rPr lang="en-US" sz="1050" dirty="0">
                    <a:solidFill>
                      <a:prstClr val="black"/>
                    </a:solidFill>
                    <a:latin typeface="Calibri"/>
                    <a:hlinkClick r:id="rId3"/>
                  </a:rPr>
                  <a:t>https://www.cosmo-model.org/content/model/documentation/newsLetters/newsLetter22/pg19_sensitivity.pdf</a:t>
                </a:r>
                <a:endParaRPr lang="en-US" sz="938" dirty="0">
                  <a:solidFill>
                    <a:prstClr val="black"/>
                  </a:solidFill>
                  <a:latin typeface="Calibri"/>
                </a:endParaRPr>
              </a:p>
              <a:p>
                <a:pPr marL="0" lvl="1" indent="200025" defTabSz="685800">
                  <a:spcBef>
                    <a:spcPts val="450"/>
                  </a:spcBef>
                  <a:buBlip>
                    <a:blip r:embed="rId2"/>
                  </a:buBlip>
                </a:pPr>
                <a:r>
                  <a:rPr lang="en-US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350" dirty="0" err="1">
                    <a:solidFill>
                      <a:prstClr val="black"/>
                    </a:solidFill>
                    <a:latin typeface="Calibri"/>
                  </a:rPr>
                  <a:t>Avgoustoglou</a:t>
                </a:r>
                <a:r>
                  <a:rPr lang="en-US" sz="1350" dirty="0">
                    <a:solidFill>
                      <a:prstClr val="black"/>
                    </a:solidFill>
                    <a:latin typeface="Calibri"/>
                  </a:rPr>
                  <a:t>, E; Shtivelman, A.; Khain, P.; Marsigli, C.; Levi, Y; Cerenzia, I. </a:t>
                </a:r>
                <a:r>
                  <a:rPr lang="it-IT" sz="1350" dirty="0">
                    <a:solidFill>
                      <a:prstClr val="black"/>
                    </a:solidFill>
                    <a:latin typeface="Calibri"/>
                  </a:rPr>
                  <a:t>ICON (ICOsahedral Non-hydrostatic) Model Sensitivity over the Central Mediterranean, </a:t>
                </a:r>
                <a:r>
                  <a:rPr lang="fr-FR" sz="1350" i="1" dirty="0">
                    <a:solidFill>
                      <a:prstClr val="black"/>
                    </a:solidFill>
                    <a:latin typeface="Calibri"/>
                  </a:rPr>
                  <a:t>Environ. </a:t>
                </a:r>
                <a:r>
                  <a:rPr lang="fr-FR" sz="1350" i="1" dirty="0" err="1">
                    <a:solidFill>
                      <a:prstClr val="black"/>
                    </a:solidFill>
                    <a:latin typeface="Calibri"/>
                  </a:rPr>
                  <a:t>Sci</a:t>
                </a:r>
                <a:r>
                  <a:rPr lang="fr-FR" sz="1350" i="1" dirty="0">
                    <a:solidFill>
                      <a:prstClr val="black"/>
                    </a:solidFill>
                    <a:latin typeface="Calibri"/>
                  </a:rPr>
                  <a:t>. Proc.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sz="1350" b="1" dirty="0">
                    <a:solidFill>
                      <a:prstClr val="black"/>
                    </a:solidFill>
                    <a:latin typeface="Calibri"/>
                  </a:rPr>
                  <a:t>2023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:r>
                  <a:rPr lang="fr-FR" sz="1350" i="1" dirty="0">
                    <a:solidFill>
                      <a:prstClr val="black"/>
                    </a:solidFill>
                    <a:latin typeface="Calibri"/>
                  </a:rPr>
                  <a:t>26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(1), 156; </a:t>
                </a:r>
                <a:r>
                  <a:rPr lang="fr-FR" sz="1050" dirty="0">
                    <a:solidFill>
                      <a:prstClr val="black"/>
                    </a:solidFill>
                    <a:latin typeface="Calibri"/>
                    <a:hlinkClick r:id="rId4"/>
                  </a:rPr>
                  <a:t>https://doi.org/10.3390/environsciproc2023026156</a:t>
                </a:r>
                <a:endParaRPr lang="fr-FR" sz="1050" dirty="0">
                  <a:solidFill>
                    <a:prstClr val="black"/>
                  </a:solidFill>
                  <a:latin typeface="Calibri"/>
                </a:endParaRPr>
              </a:p>
              <a:p>
                <a:pPr marL="0" lvl="1" indent="200025" defTabSz="685800">
                  <a:spcBef>
                    <a:spcPts val="450"/>
                  </a:spcBef>
                </a:pP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Also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it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is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considered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that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Sensitivity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of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Numerical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Weather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Prediction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Models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in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general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is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by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itself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a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very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important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standalone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scientific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subject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. A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Special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Issue of « Atmosphere » Peer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Reviewed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Journal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is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currently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 open for </a:t>
                </a:r>
                <a:r>
                  <a:rPr lang="fr-FR" sz="1350" dirty="0" err="1">
                    <a:solidFill>
                      <a:prstClr val="black"/>
                    </a:solidFill>
                    <a:latin typeface="Calibri"/>
                  </a:rPr>
                  <a:t>submissions</a:t>
                </a:r>
                <a:r>
                  <a:rPr lang="fr-FR" sz="1350" dirty="0">
                    <a:solidFill>
                      <a:prstClr val="black"/>
                    </a:solidFill>
                    <a:latin typeface="Calibri"/>
                  </a:rPr>
                  <a:t>:  </a:t>
                </a:r>
                <a:endParaRPr lang="en-US"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" name="2 - Δεξιό βέλος"/>
              <p:cNvSpPr/>
              <p:nvPr/>
            </p:nvSpPr>
            <p:spPr>
              <a:xfrm>
                <a:off x="5580112" y="5157767"/>
                <a:ext cx="1440160" cy="288032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l-GR" sz="1350" dirty="0">
                  <a:solidFill>
                    <a:srgbClr val="00B050"/>
                  </a:solidFill>
                  <a:latin typeface="Calibri"/>
                </a:endParaRPr>
              </a:p>
            </p:txBody>
          </p:sp>
        </p:grpSp>
        <p:sp>
          <p:nvSpPr>
            <p:cNvPr id="4" name="TextBox 11"/>
            <p:cNvSpPr txBox="1"/>
            <p:nvPr/>
          </p:nvSpPr>
          <p:spPr>
            <a:xfrm>
              <a:off x="8705187" y="6478809"/>
              <a:ext cx="430032" cy="33855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18</a:t>
              </a:r>
              <a:endParaRPr lang="el-GR" sz="10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9"/>
            <p:cNvSpPr txBox="1"/>
            <p:nvPr/>
          </p:nvSpPr>
          <p:spPr>
            <a:xfrm>
              <a:off x="323528" y="6453336"/>
              <a:ext cx="8344593" cy="33855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3500000" scaled="1"/>
              <a:tileRect/>
            </a:gra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685800"/>
              <a:r>
                <a:rPr lang="el-GR" sz="1050" b="1" dirty="0">
                  <a:solidFill>
                    <a:prstClr val="black"/>
                  </a:solidFill>
                  <a:latin typeface="Calibri"/>
                </a:rPr>
                <a:t>  </a:t>
              </a:r>
              <a:r>
                <a:rPr lang="el-GR" sz="900" b="1" dirty="0">
                  <a:solidFill>
                    <a:prstClr val="black"/>
                  </a:solidFill>
                  <a:latin typeface="Calibri"/>
                </a:rPr>
                <a:t>Euripides Avgoustoglou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,</a:t>
              </a:r>
              <a:r>
                <a:rPr lang="el-GR" sz="900" b="1" dirty="0">
                  <a:solidFill>
                    <a:prstClr val="black"/>
                  </a:solidFill>
                  <a:latin typeface="Calibri"/>
                </a:rPr>
                <a:t> Hellenic National Meteotological Service, 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 25</a:t>
              </a:r>
              <a:r>
                <a:rPr lang="en-US" sz="900" b="1" baseline="30000" dirty="0">
                  <a:solidFill>
                    <a:prstClr val="black"/>
                  </a:solidFill>
                  <a:latin typeface="Calibri"/>
                </a:rPr>
                <a:t>5h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 COSMO GM , </a:t>
              </a:r>
              <a:r>
                <a:rPr lang="en-US" sz="900" b="1" dirty="0" err="1">
                  <a:solidFill>
                    <a:prstClr val="black"/>
                  </a:solidFill>
                  <a:latin typeface="Calibri"/>
                </a:rPr>
                <a:t>Gdańsk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, Poland, September 11-15,</a:t>
              </a:r>
              <a:r>
                <a:rPr lang="el-GR" sz="900" b="1" dirty="0">
                  <a:solidFill>
                    <a:prstClr val="black"/>
                  </a:solidFill>
                  <a:latin typeface="Calibri"/>
                </a:rPr>
                <a:t> 20</a:t>
              </a:r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23</a:t>
              </a:r>
              <a:endParaRPr lang="el-GR" sz="9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" name="11 - Ομάδα"/>
            <p:cNvGrpSpPr/>
            <p:nvPr/>
          </p:nvGrpSpPr>
          <p:grpSpPr>
            <a:xfrm>
              <a:off x="-32" y="-5644"/>
              <a:ext cx="9144064" cy="761644"/>
              <a:chOff x="-32" y="-5644"/>
              <a:chExt cx="9144064" cy="761644"/>
            </a:xfrm>
          </p:grpSpPr>
          <p:pic>
            <p:nvPicPr>
              <p:cNvPr id="7" name="Picture 6" descr="backgea"/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 b="51024"/>
              <a:stretch>
                <a:fillRect/>
              </a:stretch>
            </p:blipFill>
            <p:spPr bwMode="auto">
              <a:xfrm>
                <a:off x="0" y="0"/>
                <a:ext cx="9144000" cy="75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2" descr="http://www.cosmo-model.org/images/logo2nd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32" y="0"/>
                <a:ext cx="3356999" cy="756000"/>
              </a:xfrm>
              <a:prstGeom prst="rect">
                <a:avLst/>
              </a:prstGeom>
              <a:solidFill>
                <a:schemeClr val="bg1">
                  <a:alpha val="36000"/>
                </a:schemeClr>
              </a:solidFill>
            </p:spPr>
          </p:pic>
          <p:pic>
            <p:nvPicPr>
              <p:cNvPr id="9" name="Picture 4" descr="ΕΜΥ, Εθνική Μετεωρολογική Υπηρεσία - Δελτία Καιρού, Προγνώσεις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80307" y="-5644"/>
                <a:ext cx="2163725" cy="756000"/>
              </a:xfrm>
              <a:prstGeom prst="rect">
                <a:avLst/>
              </a:prstGeom>
              <a:solidFill>
                <a:schemeClr val="bg1">
                  <a:alpha val="36000"/>
                </a:schemeClr>
              </a:solidFill>
            </p:spPr>
          </p:pic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3967061" cy="332399"/>
          </a:xfrm>
        </p:spPr>
        <p:txBody>
          <a:bodyPr/>
          <a:lstStyle/>
          <a:p>
            <a:r>
              <a:rPr lang="en-GB" sz="2400" dirty="0"/>
              <a:t>Concluding remarks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A80432A-8A62-4E09-AFC8-38A25278B0C5}"/>
              </a:ext>
            </a:extLst>
          </p:cNvPr>
          <p:cNvSpPr txBox="1">
            <a:spLocks/>
          </p:cNvSpPr>
          <p:nvPr/>
        </p:nvSpPr>
        <p:spPr>
          <a:xfrm>
            <a:off x="481258" y="903562"/>
            <a:ext cx="8267455" cy="3647801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1C1C1C"/>
                </a:solidFill>
              </a:rPr>
              <a:t>Model </a:t>
            </a:r>
            <a:r>
              <a:rPr lang="de-DE" dirty="0" err="1">
                <a:solidFill>
                  <a:srgbClr val="1C1C1C"/>
                </a:solidFill>
              </a:rPr>
              <a:t>perturbations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dirty="0" err="1">
                <a:solidFill>
                  <a:srgbClr val="1C1C1C"/>
                </a:solidFill>
              </a:rPr>
              <a:t>for</a:t>
            </a:r>
            <a:r>
              <a:rPr lang="de-DE" dirty="0">
                <a:solidFill>
                  <a:srgbClr val="1C1C1C"/>
                </a:solidFill>
              </a:rPr>
              <a:t> ICON: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rgbClr val="1C1C1C"/>
                </a:solidFill>
              </a:rPr>
              <a:t>Parameter </a:t>
            </a:r>
            <a:r>
              <a:rPr lang="de-DE" sz="1500" dirty="0" err="1">
                <a:solidFill>
                  <a:srgbClr val="1C1C1C"/>
                </a:solidFill>
              </a:rPr>
              <a:t>perturbation</a:t>
            </a:r>
            <a:endParaRPr lang="de-DE" sz="1500" dirty="0">
              <a:solidFill>
                <a:srgbClr val="1C1C1C"/>
              </a:solidFill>
            </a:endParaRP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rgbClr val="1C1C1C"/>
                </a:solidFill>
              </a:rPr>
              <a:t>SPPT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rgbClr val="1C1C1C"/>
                </a:solidFill>
              </a:rPr>
              <a:t>Plans at DWD </a:t>
            </a:r>
            <a:r>
              <a:rPr lang="de-DE" sz="1500" dirty="0" err="1">
                <a:solidFill>
                  <a:srgbClr val="1C1C1C"/>
                </a:solidFill>
              </a:rPr>
              <a:t>for</a:t>
            </a:r>
            <a:r>
              <a:rPr lang="de-DE" sz="1500" dirty="0">
                <a:solidFill>
                  <a:srgbClr val="1C1C1C"/>
                </a:solidFill>
              </a:rPr>
              <a:t> SPP (in GLORI)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rgbClr val="1C1C1C"/>
                </a:solidFill>
              </a:rPr>
              <a:t>Research on </a:t>
            </a:r>
            <a:r>
              <a:rPr lang="de-DE" sz="1500" dirty="0" err="1">
                <a:solidFill>
                  <a:srgbClr val="1C1C1C"/>
                </a:solidFill>
              </a:rPr>
              <a:t>process-based</a:t>
            </a:r>
            <a:r>
              <a:rPr lang="de-DE" sz="1500" dirty="0">
                <a:solidFill>
                  <a:srgbClr val="1C1C1C"/>
                </a:solidFill>
              </a:rPr>
              <a:t> </a:t>
            </a:r>
            <a:r>
              <a:rPr lang="de-DE" sz="1500" dirty="0" err="1">
                <a:solidFill>
                  <a:srgbClr val="1C1C1C"/>
                </a:solidFill>
              </a:rPr>
              <a:t>perturbations</a:t>
            </a:r>
            <a:endParaRPr lang="de-DE" sz="1500">
              <a:solidFill>
                <a:srgbClr val="1C1C1C"/>
              </a:solidFill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None/>
            </a:pPr>
            <a:endParaRPr lang="de-DE" sz="1500" dirty="0">
              <a:solidFill>
                <a:srgbClr val="1C1C1C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E7C920BB-CC07-40E9-AEE9-A4DD817C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 WG7</a:t>
            </a:r>
            <a:endParaRPr lang="de-DE" dirty="0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342B7D81-481F-4634-9AA3-6EABA3E1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COSMO GM 2023</a:t>
            </a:r>
          </a:p>
        </p:txBody>
      </p:sp>
    </p:spTree>
    <p:extLst>
      <p:ext uri="{BB962C8B-B14F-4D97-AF65-F5344CB8AC3E}">
        <p14:creationId xmlns:p14="http://schemas.microsoft.com/office/powerpoint/2010/main" val="2427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300989" y="2467485"/>
            <a:ext cx="4567564" cy="332399"/>
          </a:xfrm>
        </p:spPr>
        <p:txBody>
          <a:bodyPr vert="horz" wrap="square" lIns="72000" tIns="0" rIns="72000" bIns="0" rtlCol="0" anchor="t" anchorCtr="0">
            <a:spAutoFit/>
          </a:bodyPr>
          <a:lstStyle/>
          <a:p>
            <a:pPr>
              <a:buFont typeface="+mj-lt"/>
            </a:pPr>
            <a:r>
              <a:rPr lang="en-GB" sz="2400" b="1" dirty="0">
                <a:solidFill>
                  <a:srgbClr val="C00000"/>
                </a:solidFill>
              </a:rPr>
              <a:t>Thank you for your attention!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22" name="Foliennummernplatzhalter 4">
            <a:extLst>
              <a:ext uri="{FF2B5EF4-FFF2-40B4-BE49-F238E27FC236}">
                <a16:creationId xmlns:a16="http://schemas.microsoft.com/office/drawing/2014/main" id="{B6E51D41-76FA-4785-BAF3-DF284BE5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81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setup for ICON-</a:t>
            </a:r>
            <a:r>
              <a:rPr lang="en-US" dirty="0" err="1"/>
              <a:t>CHx</a:t>
            </a:r>
            <a:r>
              <a:rPr lang="en-US" dirty="0"/>
              <a:t>-EPS and KENDA-CH1 basically copied from ICON-D2</a:t>
            </a:r>
          </a:p>
          <a:p>
            <a:endParaRPr lang="en-US" dirty="0"/>
          </a:p>
          <a:p>
            <a:r>
              <a:rPr lang="en-US" dirty="0"/>
              <a:t>main differences:</a:t>
            </a:r>
          </a:p>
          <a:p>
            <a:pPr lvl="1"/>
            <a:r>
              <a:rPr lang="en-US" dirty="0" err="1"/>
              <a:t>lgrayzone_deepconv</a:t>
            </a:r>
            <a:r>
              <a:rPr lang="en-US" dirty="0"/>
              <a:t> = .false.</a:t>
            </a:r>
          </a:p>
          <a:p>
            <a:pPr lvl="1"/>
            <a:r>
              <a:rPr lang="en-US" dirty="0"/>
              <a:t>no adaptive tuning (yet)</a:t>
            </a:r>
          </a:p>
          <a:p>
            <a:pPr lvl="1"/>
            <a:r>
              <a:rPr lang="en-US" dirty="0"/>
              <a:t>HWSD soil type (higher resolution)</a:t>
            </a:r>
          </a:p>
          <a:p>
            <a:pPr lvl="1"/>
            <a:r>
              <a:rPr lang="en-US" dirty="0"/>
              <a:t>model perturbations: SPPT instead of PP, however</a:t>
            </a:r>
            <a:r>
              <a:rPr lang="de-IT" dirty="0"/>
              <a:t>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Model </a:t>
            </a:r>
            <a:r>
              <a:rPr lang="de-CH" dirty="0" err="1"/>
              <a:t>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5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SPPT </a:t>
            </a:r>
            <a:r>
              <a:rPr lang="de-CH" dirty="0" err="1"/>
              <a:t>namelist</a:t>
            </a:r>
            <a:r>
              <a:rPr lang="de-CH" dirty="0"/>
              <a:t> </a:t>
            </a:r>
            <a:r>
              <a:rPr lang="de-CH" dirty="0" err="1"/>
              <a:t>switches</a:t>
            </a:r>
            <a:r>
              <a:rPr lang="de-CH" dirty="0"/>
              <a:t> in ICON </a:t>
            </a:r>
            <a:r>
              <a:rPr lang="de-CH" sz="2000" dirty="0"/>
              <a:t>(</a:t>
            </a:r>
            <a:r>
              <a:rPr lang="de-CH" sz="2000" dirty="0" err="1"/>
              <a:t>sppt_nml</a:t>
            </a:r>
            <a:r>
              <a:rPr lang="de-CH" sz="2000" dirty="0"/>
              <a:t>)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310610" y="1113448"/>
          <a:ext cx="6416076" cy="3154680"/>
        </p:xfrm>
        <a:graphic>
          <a:graphicData uri="http://schemas.openxmlformats.org/drawingml/2006/table">
            <a:tbl>
              <a:tblPr/>
              <a:tblGrid>
                <a:gridCol w="775178">
                  <a:extLst>
                    <a:ext uri="{9D8B030D-6E8A-4147-A177-3AD203B41FA5}">
                      <a16:colId xmlns:a16="http://schemas.microsoft.com/office/drawing/2014/main" val="3664849458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1616697905"/>
                    </a:ext>
                  </a:extLst>
                </a:gridCol>
                <a:gridCol w="1624837">
                  <a:extLst>
                    <a:ext uri="{9D8B030D-6E8A-4147-A177-3AD203B41FA5}">
                      <a16:colId xmlns:a16="http://schemas.microsoft.com/office/drawing/2014/main" val="4010737176"/>
                    </a:ext>
                  </a:extLst>
                </a:gridCol>
                <a:gridCol w="2191966">
                  <a:extLst>
                    <a:ext uri="{9D8B030D-6E8A-4147-A177-3AD203B41FA5}">
                      <a16:colId xmlns:a16="http://schemas.microsoft.com/office/drawing/2014/main" val="3276480818"/>
                    </a:ext>
                  </a:extLst>
                </a:gridCol>
                <a:gridCol w="1124848">
                  <a:extLst>
                    <a:ext uri="{9D8B030D-6E8A-4147-A177-3AD203B41FA5}">
                      <a16:colId xmlns:a16="http://schemas.microsoft.com/office/drawing/2014/main" val="2956520459"/>
                    </a:ext>
                  </a:extLst>
                </a:gridCol>
              </a:tblGrid>
              <a:tr h="21223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switch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default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100" b="1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ICON-</a:t>
                      </a:r>
                      <a:r>
                        <a:rPr lang="de-CH" sz="1100" b="1" i="0" u="none" strike="noStrike" dirty="0" err="1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CHx</a:t>
                      </a:r>
                      <a:r>
                        <a:rPr lang="de-CH" sz="1100" b="1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-EPS </a:t>
                      </a:r>
                      <a:r>
                        <a:rPr lang="de-CH" sz="1100" b="1" i="0" u="none" strike="noStrike" dirty="0" err="1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exp</a:t>
                      </a:r>
                      <a:r>
                        <a:rPr lang="de-CH" sz="1100" b="1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.</a:t>
                      </a:r>
                      <a:endParaRPr lang="en-US" sz="1100" b="1" i="0" u="none" strike="noStrike" dirty="0">
                        <a:solidFill>
                          <a:srgbClr val="172B4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remarks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80426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lsppt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.false.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1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.</a:t>
                      </a:r>
                      <a:r>
                        <a:rPr lang="de-CH" sz="1100" b="0" i="0" u="none" strike="noStrike" dirty="0" err="1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true</a:t>
                      </a:r>
                      <a:r>
                        <a:rPr lang="de-CH" sz="11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.</a:t>
                      </a:r>
                      <a:endParaRPr lang="de-IT" sz="1100" b="0" i="0" u="none" strike="noStrike" dirty="0">
                        <a:solidFill>
                          <a:srgbClr val="172B4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IT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IT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067845"/>
                  </a:ext>
                </a:extLst>
              </a:tr>
              <a:tr h="4152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hinc_rn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IT" sz="11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21600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IT" sz="11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21600</a:t>
                      </a:r>
                      <a:endParaRPr lang="en-US" sz="1100" b="0" i="0" u="none" strike="noStrike" dirty="0">
                        <a:solidFill>
                          <a:srgbClr val="172B4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time increment (s) for drawing a new field of random numbers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IT" sz="1100" b="0" i="0" u="none" strike="noStrike" dirty="0">
                        <a:solidFill>
                          <a:srgbClr val="172B4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51138"/>
                  </a:ext>
                </a:extLst>
              </a:tr>
              <a:tr h="4152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dlat_rn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IT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1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5.0</a:t>
                      </a:r>
                      <a:endParaRPr lang="en-US" sz="1100" b="0" i="0" u="none" strike="noStrike" dirty="0">
                        <a:solidFill>
                          <a:srgbClr val="172B4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random number coarse grid point distance in meridional direction (deg)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172B4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098401"/>
                  </a:ext>
                </a:extLst>
              </a:tr>
              <a:tr h="4152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dlon_rn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IT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1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5.0</a:t>
                      </a:r>
                      <a:endParaRPr lang="en-US" sz="1100" b="0" i="0" u="none" strike="noStrike" dirty="0">
                        <a:solidFill>
                          <a:srgbClr val="172B4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random number coarse grid point distance in zonal direction (deg)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172B4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73749"/>
                  </a:ext>
                </a:extLst>
              </a:tr>
              <a:tr h="21223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range_rn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IT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100" b="0" i="0" u="none" strike="noStrike" dirty="0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0.6 / 0.8</a:t>
                      </a:r>
                      <a:endParaRPr lang="en-US" sz="1100" b="0" i="0" u="none" strike="noStrike" dirty="0">
                        <a:solidFill>
                          <a:srgbClr val="172B4D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max magnitude of random numbers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IT" sz="1100" b="0" i="0" u="none" strike="noStrike">
                          <a:solidFill>
                            <a:srgbClr val="172B4D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774053"/>
                  </a:ext>
                </a:extLst>
              </a:tr>
              <a:tr h="4152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</a:rPr>
                        <a:t>stdv_rn</a:t>
                      </a:r>
                      <a:endParaRPr lang="en-US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IT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</a:rPr>
                        <a:t>standard deviation of the </a:t>
                      </a:r>
                      <a:r>
                        <a:rPr lang="en-US" sz="11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</a:rPr>
                        <a:t>gaussian</a:t>
                      </a:r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</a:rPr>
                        <a:t> distribution of random numbers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</a:rPr>
                        <a:t>is still ignored</a:t>
                      </a:r>
                    </a:p>
                  </a:txBody>
                  <a:tcPr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729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08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86180" y="955654"/>
            <a:ext cx="7527926" cy="3256004"/>
          </a:xfrm>
        </p:spPr>
        <p:txBody>
          <a:bodyPr/>
          <a:lstStyle/>
          <a:p>
            <a:r>
              <a:rPr lang="en-US" sz="1800" dirty="0"/>
              <a:t>new approach uses for every second member the opposed pattern from the previous one</a:t>
            </a:r>
          </a:p>
          <a:p>
            <a:r>
              <a:rPr lang="en-US" sz="1800" dirty="0"/>
              <a:t>to better sample the PDF with small ensembles </a:t>
            </a:r>
            <a:br>
              <a:rPr lang="en-US" sz="1800" dirty="0"/>
            </a:br>
            <a:r>
              <a:rPr lang="en-US" sz="1800" dirty="0"/>
              <a:t>(idea and implementation by Daniel Hupp)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Opposed random patterns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32364" y="2215662"/>
            <a:ext cx="6282944" cy="2927838"/>
            <a:chOff x="1432364" y="2215662"/>
            <a:chExt cx="6282944" cy="2927838"/>
          </a:xfrm>
        </p:grpSpPr>
        <p:pic>
          <p:nvPicPr>
            <p:cNvPr id="5" name="Picture 2" descr="https://wlsdepl.meteoswiss.ch/modelbrowser/data/icon-1e_dev/23083100_699/m/alp/RAPA_SPPT/RAPA_SPPT_2023090106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364" y="2215662"/>
              <a:ext cx="6282944" cy="292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2626468" y="2328153"/>
              <a:ext cx="862519" cy="1556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71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zue-data-zue\modelle\intranet\Verification\Test-suites\221_icon-ch2_sppt\Station-based\cmp_Ie-221-000_ch_Ie-221-001_ch_Ie-221-002_ch_Ie-221-003_ch_Ie-221-004_ch_Ie-221-005_ch_Ie-221-006_ch\total_scoresALL_TD_2M0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" r="50666" b="49924"/>
          <a:stretch/>
        </p:blipFill>
        <p:spPr bwMode="auto">
          <a:xfrm>
            <a:off x="4518461" y="1677334"/>
            <a:ext cx="3792782" cy="30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:\zue-data-zue\modelle\intranet\Verification\Test-suites\221_icon-ch2_sppt\Station-based\cmp_Ie-221-000_ch_Ie-221-001_ch_Ie-221-002_ch_Ie-221-003_ch_Ie-221-004_ch_Ie-221-005_ch_Ie-221-006_ch\total_scoresALL_T_2M0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" r="51174" b="49761"/>
          <a:stretch/>
        </p:blipFill>
        <p:spPr bwMode="auto">
          <a:xfrm>
            <a:off x="713987" y="1658612"/>
            <a:ext cx="3804474" cy="31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dirty="0"/>
              <a:t>SPPT </a:t>
            </a:r>
            <a:r>
              <a:rPr lang="de-CH" sz="2000" dirty="0" err="1"/>
              <a:t>makes</a:t>
            </a:r>
            <a:r>
              <a:rPr lang="de-CH" sz="2000" dirty="0"/>
              <a:t> </a:t>
            </a:r>
            <a:r>
              <a:rPr lang="de-CH" sz="2000" dirty="0" err="1"/>
              <a:t>member</a:t>
            </a:r>
            <a:r>
              <a:rPr lang="de-CH" sz="2000" dirty="0"/>
              <a:t> </a:t>
            </a:r>
            <a:r>
              <a:rPr lang="de-CH" sz="2000" dirty="0" err="1"/>
              <a:t>colder</a:t>
            </a:r>
            <a:r>
              <a:rPr lang="de-CH" sz="2000" dirty="0"/>
              <a:t> </a:t>
            </a:r>
            <a:r>
              <a:rPr lang="de-CH" sz="2000" dirty="0" err="1"/>
              <a:t>and</a:t>
            </a:r>
            <a:r>
              <a:rPr lang="de-CH" sz="2000" dirty="0"/>
              <a:t> </a:t>
            </a:r>
            <a:r>
              <a:rPr lang="de-CH" sz="2000" dirty="0" err="1"/>
              <a:t>drier</a:t>
            </a:r>
            <a:r>
              <a:rPr lang="de-CH" sz="2000" dirty="0"/>
              <a:t>: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FF0000"/>
                </a:solidFill>
              </a:rPr>
              <a:t>control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mem</a:t>
            </a:r>
            <a:r>
              <a:rPr lang="de-CH" dirty="0"/>
              <a:t> 1-6 </a:t>
            </a:r>
            <a:r>
              <a:rPr lang="de-CH" dirty="0" err="1"/>
              <a:t>with</a:t>
            </a:r>
            <a:r>
              <a:rPr lang="de-CH" dirty="0"/>
              <a:t> SPPT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0287" y="165861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/>
              <a:t>t2m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0128" y="167733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/>
              <a:t>td2m</a:t>
            </a:r>
            <a:endParaRPr lang="en-US" sz="1800" b="1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48028BB9-FBEA-40B8-BEA2-75802F797D9E}"/>
              </a:ext>
            </a:extLst>
          </p:cNvPr>
          <p:cNvSpPr txBox="1">
            <a:spLocks/>
          </p:cNvSpPr>
          <p:nvPr/>
        </p:nvSpPr>
        <p:spPr>
          <a:xfrm>
            <a:off x="2567770" y="3552669"/>
            <a:ext cx="4425138" cy="592111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Bug in tracer perturbations</a:t>
            </a:r>
          </a:p>
        </p:txBody>
      </p:sp>
    </p:spTree>
    <p:extLst>
      <p:ext uri="{BB962C8B-B14F-4D97-AF65-F5344CB8AC3E}">
        <p14:creationId xmlns:p14="http://schemas.microsoft.com/office/powerpoint/2010/main" val="28647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:\zue-data-zue\modelle\intranet\Verification\Test-suites\240_icon-ch2_sppt\Station-based\cmp_Ie-240-000_ch_Ie-240-001_ch_Ie-240-002_ch_Ie-240-003_ch_Ie-240-004_ch_Ie-240-005_ch\total_scoresALL_TD_2M0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 r="50306" b="49906"/>
          <a:stretch/>
        </p:blipFill>
        <p:spPr bwMode="auto">
          <a:xfrm>
            <a:off x="4505384" y="1590655"/>
            <a:ext cx="3900062" cy="31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:\zue-data-zue\modelle\intranet\Verification\Test-suites\240_icon-ch2_sppt\Station-based\cmp_Ie-240-000_ch_Ie-240-001_ch_Ie-240-002_ch_Ie-240-003_ch_Ie-240-004_ch_Ie-240-005_ch\total_scoresALL_T_2M0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" r="51054" b="49905"/>
          <a:stretch/>
        </p:blipFill>
        <p:spPr bwMode="auto">
          <a:xfrm>
            <a:off x="671410" y="1589649"/>
            <a:ext cx="3830613" cy="312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Fix removed the changes in the biases surprisingly!!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FF0000"/>
                </a:solidFill>
              </a:rPr>
              <a:t>control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mem</a:t>
            </a:r>
            <a:r>
              <a:rPr lang="de-CH" dirty="0"/>
              <a:t> 1-6 </a:t>
            </a:r>
            <a:r>
              <a:rPr lang="de-CH" dirty="0" err="1"/>
              <a:t>with</a:t>
            </a:r>
            <a:r>
              <a:rPr lang="de-CH" dirty="0"/>
              <a:t> SPPT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7805" y="1661710"/>
            <a:ext cx="6623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t2m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3334" y="1661710"/>
            <a:ext cx="8274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td2m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417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zue-data-zue\modelle\intranet\Verification\Test-suites\244_icon-ch2_sppt_ens\Station-based\cmp_Ie-244_ch_Ie-221_ch_C2E-520_ch\total_scoresALL_T_2M0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7" r="52168"/>
          <a:stretch/>
        </p:blipFill>
        <p:spPr bwMode="auto">
          <a:xfrm>
            <a:off x="762326" y="1880260"/>
            <a:ext cx="3577557" cy="29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:\zue-data-zue\modelle\intranet\Verification\Test-suites\244_icon-ch2_sppt_ens\Station-based\cmp_Ie-244_ch_Ie-221_ch_C2E-520_ch\total_scoresALL_TD_2M0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t="52336" r="51992"/>
          <a:stretch/>
        </p:blipFill>
        <p:spPr bwMode="auto">
          <a:xfrm>
            <a:off x="5247251" y="1887172"/>
            <a:ext cx="3137095" cy="29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79830" y="1026942"/>
            <a:ext cx="7527926" cy="3353528"/>
          </a:xfrm>
        </p:spPr>
        <p:txBody>
          <a:bodyPr/>
          <a:lstStyle/>
          <a:p>
            <a:r>
              <a:rPr lang="en-US" sz="1800" dirty="0"/>
              <a:t>spread decrease (!) </a:t>
            </a:r>
            <a:r>
              <a:rPr lang="en-US" sz="1800" dirty="0">
                <a:solidFill>
                  <a:srgbClr val="FF0000"/>
                </a:solidFill>
              </a:rPr>
              <a:t>with fix </a:t>
            </a:r>
            <a:r>
              <a:rPr lang="en-US" sz="1800" dirty="0"/>
              <a:t>but is very similar to </a:t>
            </a:r>
            <a:r>
              <a:rPr lang="en-US" sz="1800" dirty="0">
                <a:solidFill>
                  <a:srgbClr val="33CC33"/>
                </a:solidFill>
              </a:rPr>
              <a:t>COSMO-2E </a:t>
            </a:r>
          </a:p>
          <a:p>
            <a:r>
              <a:rPr lang="en-US" sz="1800" dirty="0"/>
              <a:t>STDE of </a:t>
            </a:r>
            <a:r>
              <a:rPr lang="en-US" sz="1800" dirty="0" err="1"/>
              <a:t>ens</a:t>
            </a:r>
            <a:r>
              <a:rPr lang="en-US" sz="1800" dirty="0"/>
              <a:t> mean error only slightly changed </a:t>
            </a:r>
            <a:r>
              <a:rPr lang="en-US" sz="1800" dirty="0">
                <a:solidFill>
                  <a:srgbClr val="FF0000"/>
                </a:solidFill>
              </a:rPr>
              <a:t>with fix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Impact </a:t>
            </a:r>
            <a:r>
              <a:rPr lang="de-CH" dirty="0" err="1"/>
              <a:t>of</a:t>
            </a:r>
            <a:r>
              <a:rPr lang="de-CH" dirty="0"/>
              <a:t> fix on </a:t>
            </a:r>
            <a:r>
              <a:rPr lang="de-CH" dirty="0" err="1"/>
              <a:t>ensemble</a:t>
            </a:r>
            <a:r>
              <a:rPr lang="de-CH" dirty="0"/>
              <a:t> </a:t>
            </a:r>
            <a:r>
              <a:rPr lang="de-CH" dirty="0" err="1"/>
              <a:t>spread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99763" y="4059665"/>
            <a:ext cx="6623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t2m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34680" y="4074886"/>
            <a:ext cx="8274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td2m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17564" y="1949185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/>
              <a:t>STDE</a:t>
            </a:r>
            <a:endParaRPr lang="en-US" sz="1600" b="1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 bwMode="auto">
          <a:xfrm>
            <a:off x="5247251" y="2118462"/>
            <a:ext cx="290075" cy="1149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5" idx="1"/>
          </p:cNvCxnSpPr>
          <p:nvPr/>
        </p:nvCxnSpPr>
        <p:spPr bwMode="auto">
          <a:xfrm flipH="1">
            <a:off x="4155867" y="2118462"/>
            <a:ext cx="361697" cy="1245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407622" y="3371598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err="1"/>
              <a:t>spread</a:t>
            </a:r>
            <a:endParaRPr lang="en-US" sz="1600" b="1" dirty="0"/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 bwMode="auto">
          <a:xfrm flipH="1" flipV="1">
            <a:off x="4012823" y="2996419"/>
            <a:ext cx="394799" cy="5444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 flipV="1">
            <a:off x="5263947" y="2996419"/>
            <a:ext cx="207986" cy="5444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 flipH="1">
            <a:off x="1369999" y="3814424"/>
            <a:ext cx="197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0000FF"/>
                </a:solidFill>
              </a:rPr>
              <a:t>ICON-CH2-EPS</a:t>
            </a:r>
            <a:br>
              <a:rPr lang="de-CH" sz="1200" dirty="0">
                <a:solidFill>
                  <a:srgbClr val="0000FF"/>
                </a:solidFill>
              </a:rPr>
            </a:br>
            <a:r>
              <a:rPr lang="de-CH" sz="1200" dirty="0" err="1">
                <a:solidFill>
                  <a:srgbClr val="FF0000"/>
                </a:solidFill>
              </a:rPr>
              <a:t>ICON-CH2-EPS</a:t>
            </a:r>
            <a:r>
              <a:rPr lang="de-CH" sz="1200" dirty="0">
                <a:solidFill>
                  <a:srgbClr val="FF0000"/>
                </a:solidFill>
              </a:rPr>
              <a:t> SPPT fix</a:t>
            </a:r>
            <a:br>
              <a:rPr lang="de-CH" sz="1200" dirty="0">
                <a:solidFill>
                  <a:srgbClr val="FF0000"/>
                </a:solidFill>
              </a:rPr>
            </a:br>
            <a:r>
              <a:rPr lang="de-CH" sz="1200" dirty="0">
                <a:solidFill>
                  <a:srgbClr val="33CC33"/>
                </a:solidFill>
              </a:rPr>
              <a:t>COSMO-2E </a:t>
            </a:r>
            <a:endParaRPr lang="en-US" sz="1200" dirty="0">
              <a:solidFill>
                <a:srgbClr val="33CC3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5405839" y="3814424"/>
            <a:ext cx="197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0000FF"/>
                </a:solidFill>
              </a:rPr>
              <a:t>ICON-CH2-EPS</a:t>
            </a:r>
            <a:br>
              <a:rPr lang="de-CH" sz="1200" dirty="0">
                <a:solidFill>
                  <a:srgbClr val="0000FF"/>
                </a:solidFill>
              </a:rPr>
            </a:br>
            <a:r>
              <a:rPr lang="de-CH" sz="1200" dirty="0" err="1">
                <a:solidFill>
                  <a:srgbClr val="FF0000"/>
                </a:solidFill>
              </a:rPr>
              <a:t>ICON-CH2-EPS</a:t>
            </a:r>
            <a:r>
              <a:rPr lang="de-CH" sz="1200" dirty="0">
                <a:solidFill>
                  <a:srgbClr val="FF0000"/>
                </a:solidFill>
              </a:rPr>
              <a:t> SPPT fix</a:t>
            </a:r>
            <a:br>
              <a:rPr lang="de-CH" sz="1200" dirty="0">
                <a:solidFill>
                  <a:srgbClr val="FF0000"/>
                </a:solidFill>
              </a:rPr>
            </a:br>
            <a:r>
              <a:rPr lang="de-CH" sz="1200" dirty="0">
                <a:solidFill>
                  <a:srgbClr val="33CC33"/>
                </a:solidFill>
              </a:rPr>
              <a:t>COSMO-2E</a:t>
            </a:r>
            <a:endParaRPr lang="en-US" sz="12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40605"/>
      </p:ext>
    </p:extLst>
  </p:cSld>
  <p:clrMapOvr>
    <a:masterClrMapping/>
  </p:clrMapOvr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ppt/theme/themeOverride2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1521</Words>
  <Application>Microsoft Office PowerPoint</Application>
  <PresentationFormat>Bildschirmpräsentation (16:9)</PresentationFormat>
  <Paragraphs>197</Paragraphs>
  <Slides>32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32</vt:i4>
      </vt:variant>
    </vt:vector>
  </HeadingPairs>
  <TitlesOfParts>
    <vt:vector size="46" baseType="lpstr">
      <vt:lpstr>Arial</vt:lpstr>
      <vt:lpstr>Calibri</vt:lpstr>
      <vt:lpstr>Calibri Light</vt:lpstr>
      <vt:lpstr>Noto Sans Symbols</vt:lpstr>
      <vt:lpstr>Roboto Light</vt:lpstr>
      <vt:lpstr>Segoe UI</vt:lpstr>
      <vt:lpstr>Symbol</vt:lpstr>
      <vt:lpstr>Times New Roman</vt:lpstr>
      <vt:lpstr>verdana</vt:lpstr>
      <vt:lpstr>Wingdings</vt:lpstr>
      <vt:lpstr>DWD-PowerPoint</vt:lpstr>
      <vt:lpstr>1_Kreuzraster komplett</vt:lpstr>
      <vt:lpstr>Office Theme</vt:lpstr>
      <vt:lpstr>Θέμα του Office</vt:lpstr>
      <vt:lpstr>PowerPoint-Präsentation</vt:lpstr>
      <vt:lpstr>Outline</vt:lpstr>
      <vt:lpstr>ICON-22 project: COSMO to ICON</vt:lpstr>
      <vt:lpstr>Model setup</vt:lpstr>
      <vt:lpstr>SPPT namelist switches in ICON (sppt_nml)</vt:lpstr>
      <vt:lpstr>Opposed random patterns</vt:lpstr>
      <vt:lpstr>control and mem 1-6 with SPPT</vt:lpstr>
      <vt:lpstr>control and mem 1-6 with SPPT</vt:lpstr>
      <vt:lpstr>Impact of fix on ensemble spread</vt:lpstr>
      <vt:lpstr>SPPT mystery in ICON…</vt:lpstr>
      <vt:lpstr>SPPT / PP tests with ICON-CH1-EPS</vt:lpstr>
      <vt:lpstr>Spread and RMSE for t2m</vt:lpstr>
      <vt:lpstr>Outliers 6h precip &amp; gusts</vt:lpstr>
      <vt:lpstr>Summary and conclusions SPPT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Physically based model perturbation: PSP2</vt:lpstr>
      <vt:lpstr>PSP2: impact on convection initiation</vt:lpstr>
      <vt:lpstr>PowerPoint-Präsentation</vt:lpstr>
      <vt:lpstr>PowerPoint-Präsentation</vt:lpstr>
      <vt:lpstr>PowerPoint-Präsentation</vt:lpstr>
      <vt:lpstr>PowerPoint-Präsentation</vt:lpstr>
      <vt:lpstr>Concluding remarks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cmarsigl@exch.dwd.de</dc:creator>
  <cp:lastModifiedBy>Marsigli Chiara</cp:lastModifiedBy>
  <cp:revision>550</cp:revision>
  <dcterms:created xsi:type="dcterms:W3CDTF">2020-11-08T19:12:37Z</dcterms:created>
  <dcterms:modified xsi:type="dcterms:W3CDTF">2023-09-12T20:33:04Z</dcterms:modified>
</cp:coreProperties>
</file>